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53.jpg" ContentType="image/jp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51"/>
  </p:notesMasterIdLst>
  <p:sldIdLst>
    <p:sldId id="260" r:id="rId2"/>
    <p:sldId id="268" r:id="rId3"/>
    <p:sldId id="332" r:id="rId4"/>
    <p:sldId id="319" r:id="rId5"/>
    <p:sldId id="772" r:id="rId6"/>
    <p:sldId id="336" r:id="rId7"/>
    <p:sldId id="5144" r:id="rId8"/>
    <p:sldId id="5132" r:id="rId9"/>
    <p:sldId id="345" r:id="rId10"/>
    <p:sldId id="5127" r:id="rId11"/>
    <p:sldId id="354" r:id="rId12"/>
    <p:sldId id="258" r:id="rId13"/>
    <p:sldId id="5126" r:id="rId14"/>
    <p:sldId id="1187" r:id="rId15"/>
    <p:sldId id="5128" r:id="rId16"/>
    <p:sldId id="290" r:id="rId17"/>
    <p:sldId id="292" r:id="rId18"/>
    <p:sldId id="296" r:id="rId19"/>
    <p:sldId id="340" r:id="rId20"/>
    <p:sldId id="805" r:id="rId21"/>
    <p:sldId id="1209" r:id="rId22"/>
    <p:sldId id="656" r:id="rId23"/>
    <p:sldId id="356" r:id="rId24"/>
    <p:sldId id="1184" r:id="rId25"/>
    <p:sldId id="5143" r:id="rId26"/>
    <p:sldId id="5140" r:id="rId27"/>
    <p:sldId id="5138" r:id="rId28"/>
    <p:sldId id="1149" r:id="rId29"/>
    <p:sldId id="5221" r:id="rId30"/>
    <p:sldId id="5215" r:id="rId31"/>
    <p:sldId id="5220" r:id="rId32"/>
    <p:sldId id="5139" r:id="rId33"/>
    <p:sldId id="5155" r:id="rId34"/>
    <p:sldId id="359" r:id="rId35"/>
    <p:sldId id="815" r:id="rId36"/>
    <p:sldId id="816" r:id="rId37"/>
    <p:sldId id="1171" r:id="rId38"/>
    <p:sldId id="318" r:id="rId39"/>
    <p:sldId id="5129" r:id="rId40"/>
    <p:sldId id="1220" r:id="rId41"/>
    <p:sldId id="5142" r:id="rId42"/>
    <p:sldId id="782" r:id="rId43"/>
    <p:sldId id="1180" r:id="rId44"/>
    <p:sldId id="5214" r:id="rId45"/>
    <p:sldId id="351" r:id="rId46"/>
    <p:sldId id="1153" r:id="rId47"/>
    <p:sldId id="5114" r:id="rId48"/>
    <p:sldId id="5131" r:id="rId49"/>
    <p:sldId id="1183"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CC"/>
    <a:srgbClr val="66FF99"/>
    <a:srgbClr val="FFFF00"/>
    <a:srgbClr val="33CCFF"/>
    <a:srgbClr val="FFC000"/>
    <a:srgbClr val="FF00FF"/>
    <a:srgbClr val="0066FF"/>
    <a:srgbClr val="3399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0587" autoAdjust="0"/>
    <p:restoredTop sz="86380" autoAdjust="0"/>
  </p:normalViewPr>
  <p:slideViewPr>
    <p:cSldViewPr snapToGrid="0">
      <p:cViewPr>
        <p:scale>
          <a:sx n="80" d="100"/>
          <a:sy n="80" d="100"/>
        </p:scale>
        <p:origin x="1733" y="230"/>
      </p:cViewPr>
      <p:guideLst/>
    </p:cSldViewPr>
  </p:slideViewPr>
  <p:outlineViewPr>
    <p:cViewPr>
      <p:scale>
        <a:sx n="33" d="100"/>
        <a:sy n="33" d="100"/>
      </p:scale>
      <p:origin x="0" y="-62261"/>
    </p:cViewPr>
  </p:outlineViewPr>
  <p:notesTextViewPr>
    <p:cViewPr>
      <p:scale>
        <a:sx n="1" d="1"/>
        <a:sy n="1" d="1"/>
      </p:scale>
      <p:origin x="0" y="0"/>
    </p:cViewPr>
  </p:notesTextViewPr>
  <p:sorterViewPr>
    <p:cViewPr>
      <p:scale>
        <a:sx n="100" d="100"/>
        <a:sy n="100" d="100"/>
      </p:scale>
      <p:origin x="0" y="-825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617150370257435"/>
          <c:y val="6.5484479729290043E-2"/>
          <c:w val="0.80545344855003675"/>
          <c:h val="0.81739876386407073"/>
        </c:manualLayout>
      </c:layout>
      <c:scatterChart>
        <c:scatterStyle val="lineMarker"/>
        <c:varyColors val="0"/>
        <c:ser>
          <c:idx val="0"/>
          <c:order val="0"/>
          <c:tx>
            <c:v>滞水している土砂化</c:v>
          </c:tx>
          <c:spPr>
            <a:ln w="19050" cap="rnd">
              <a:noFill/>
              <a:round/>
            </a:ln>
            <a:effectLst/>
          </c:spPr>
          <c:marker>
            <c:symbol val="circle"/>
            <c:size val="7"/>
            <c:spPr>
              <a:noFill/>
              <a:ln w="19050">
                <a:solidFill>
                  <a:srgbClr val="FF0000"/>
                </a:solidFill>
              </a:ln>
              <a:effectLst/>
            </c:spPr>
          </c:marker>
          <c:trendline>
            <c:spPr>
              <a:ln w="19050" cap="rnd">
                <a:solidFill>
                  <a:srgbClr val="ED7D31"/>
                </a:solidFill>
                <a:prstDash val="sysDot"/>
              </a:ln>
              <a:effectLst/>
            </c:spPr>
            <c:trendlineType val="linear"/>
            <c:forward val="10"/>
            <c:backward val="10"/>
            <c:dispRSqr val="0"/>
            <c:dispEq val="0"/>
          </c:trendline>
          <c:errBars>
            <c:errDir val="y"/>
            <c:errBarType val="both"/>
            <c:errValType val="cust"/>
            <c:noEndCap val="0"/>
            <c:plus>
              <c:numRef>
                <c:f>使うRun!$G$71:$G$73</c:f>
                <c:numCache>
                  <c:formatCode>General</c:formatCode>
                  <c:ptCount val="3"/>
                  <c:pt idx="0">
                    <c:v>0.20564399999999999</c:v>
                  </c:pt>
                  <c:pt idx="1">
                    <c:v>0.210423</c:v>
                  </c:pt>
                  <c:pt idx="2">
                    <c:v>0.28938599999999998</c:v>
                  </c:pt>
                </c:numCache>
              </c:numRef>
            </c:plus>
            <c:minus>
              <c:numRef>
                <c:f>使うRun!$G$71:$G$73</c:f>
                <c:numCache>
                  <c:formatCode>General</c:formatCode>
                  <c:ptCount val="3"/>
                  <c:pt idx="0">
                    <c:v>0.20564399999999999</c:v>
                  </c:pt>
                  <c:pt idx="1">
                    <c:v>0.210423</c:v>
                  </c:pt>
                  <c:pt idx="2">
                    <c:v>0.28938599999999998</c:v>
                  </c:pt>
                </c:numCache>
              </c:numRef>
            </c:minus>
            <c:spPr>
              <a:noFill/>
              <a:ln w="12700" cap="flat" cmpd="sng" algn="ctr">
                <a:solidFill>
                  <a:schemeClr val="tx1">
                    <a:lumMod val="65000"/>
                    <a:lumOff val="35000"/>
                  </a:schemeClr>
                </a:solidFill>
                <a:round/>
              </a:ln>
              <a:effectLst/>
            </c:spPr>
          </c:errBars>
          <c:errBars>
            <c:errDir val="x"/>
            <c:errBarType val="both"/>
            <c:errValType val="fixedVal"/>
            <c:noEndCap val="0"/>
            <c:val val="1.0000000000000002E-3"/>
            <c:spPr>
              <a:noFill/>
              <a:ln w="12700" cap="flat" cmpd="sng" algn="ctr">
                <a:solidFill>
                  <a:schemeClr val="tx1">
                    <a:lumMod val="65000"/>
                    <a:lumOff val="35000"/>
                  </a:schemeClr>
                </a:solidFill>
                <a:round/>
              </a:ln>
              <a:effectLst/>
            </c:spPr>
          </c:errBars>
          <c:xVal>
            <c:numRef>
              <c:f>使うRun!$E$71:$E$73</c:f>
              <c:numCache>
                <c:formatCode>General</c:formatCode>
                <c:ptCount val="3"/>
                <c:pt idx="0">
                  <c:v>10</c:v>
                </c:pt>
                <c:pt idx="1">
                  <c:v>40</c:v>
                </c:pt>
                <c:pt idx="2">
                  <c:v>60</c:v>
                </c:pt>
              </c:numCache>
            </c:numRef>
          </c:xVal>
          <c:yVal>
            <c:numRef>
              <c:f>使うRun!$F$71:$F$73</c:f>
              <c:numCache>
                <c:formatCode>General</c:formatCode>
                <c:ptCount val="3"/>
                <c:pt idx="0">
                  <c:v>3.79074</c:v>
                </c:pt>
                <c:pt idx="1">
                  <c:v>6.6288900000000002</c:v>
                </c:pt>
                <c:pt idx="2">
                  <c:v>10.86</c:v>
                </c:pt>
              </c:numCache>
            </c:numRef>
          </c:yVal>
          <c:smooth val="0"/>
          <c:extLst>
            <c:ext xmlns:c16="http://schemas.microsoft.com/office/drawing/2014/chart" uri="{C3380CC4-5D6E-409C-BE32-E72D297353CC}">
              <c16:uniqueId val="{00000001-22D2-4EC0-A4F5-AC75205178EA}"/>
            </c:ext>
          </c:extLst>
        </c:ser>
        <c:ser>
          <c:idx val="1"/>
          <c:order val="1"/>
          <c:tx>
            <c:v>乾燥している土砂化</c:v>
          </c:tx>
          <c:spPr>
            <a:ln w="25400" cap="rnd">
              <a:noFill/>
              <a:round/>
            </a:ln>
            <a:effectLst/>
          </c:spPr>
          <c:marker>
            <c:symbol val="circle"/>
            <c:size val="7"/>
            <c:spPr>
              <a:noFill/>
              <a:ln w="19050">
                <a:solidFill>
                  <a:srgbClr val="1B00FF"/>
                </a:solidFill>
              </a:ln>
              <a:effectLst/>
            </c:spPr>
          </c:marker>
          <c:trendline>
            <c:spPr>
              <a:ln w="19050" cap="rnd">
                <a:solidFill>
                  <a:srgbClr val="5B9BD5"/>
                </a:solidFill>
                <a:prstDash val="sysDot"/>
              </a:ln>
              <a:effectLst/>
            </c:spPr>
            <c:trendlineType val="linear"/>
            <c:forward val="10"/>
            <c:backward val="25"/>
            <c:dispRSqr val="0"/>
            <c:dispEq val="0"/>
          </c:trendline>
          <c:errBars>
            <c:errDir val="y"/>
            <c:errBarType val="both"/>
            <c:errValType val="cust"/>
            <c:noEndCap val="0"/>
            <c:plus>
              <c:numRef>
                <c:f>使うRun!$G$75:$G$76</c:f>
                <c:numCache>
                  <c:formatCode>General</c:formatCode>
                  <c:ptCount val="2"/>
                  <c:pt idx="0">
                    <c:v>0.20366799999999999</c:v>
                  </c:pt>
                  <c:pt idx="1">
                    <c:v>0.20358200000000001</c:v>
                  </c:pt>
                </c:numCache>
              </c:numRef>
            </c:plus>
            <c:minus>
              <c:numRef>
                <c:f>使うRun!$G$75:$G$76</c:f>
                <c:numCache>
                  <c:formatCode>General</c:formatCode>
                  <c:ptCount val="2"/>
                  <c:pt idx="0">
                    <c:v>0.20366799999999999</c:v>
                  </c:pt>
                  <c:pt idx="1">
                    <c:v>0.20358200000000001</c:v>
                  </c:pt>
                </c:numCache>
              </c:numRef>
            </c:minus>
            <c:spPr>
              <a:noFill/>
              <a:ln w="12700" cap="flat" cmpd="sng" algn="ctr">
                <a:solidFill>
                  <a:schemeClr val="tx1">
                    <a:lumMod val="65000"/>
                    <a:lumOff val="35000"/>
                  </a:schemeClr>
                </a:solidFill>
                <a:round/>
              </a:ln>
              <a:effectLst/>
            </c:spPr>
          </c:errBars>
          <c:errBars>
            <c:errDir val="x"/>
            <c:errBarType val="both"/>
            <c:errValType val="fixedVal"/>
            <c:noEndCap val="0"/>
            <c:val val="1.0000000000000002E-3"/>
            <c:spPr>
              <a:noFill/>
              <a:ln w="9525" cap="flat" cmpd="sng" algn="ctr">
                <a:solidFill>
                  <a:schemeClr val="tx1">
                    <a:lumMod val="65000"/>
                    <a:lumOff val="35000"/>
                  </a:schemeClr>
                </a:solidFill>
                <a:round/>
              </a:ln>
              <a:effectLst/>
            </c:spPr>
          </c:errBars>
          <c:xVal>
            <c:numRef>
              <c:f>使うRun!$E$75:$E$76</c:f>
              <c:numCache>
                <c:formatCode>General</c:formatCode>
                <c:ptCount val="2"/>
                <c:pt idx="0">
                  <c:v>30</c:v>
                </c:pt>
                <c:pt idx="1">
                  <c:v>50</c:v>
                </c:pt>
              </c:numCache>
            </c:numRef>
          </c:xVal>
          <c:yVal>
            <c:numRef>
              <c:f>使うRun!$F$75:$F$76</c:f>
              <c:numCache>
                <c:formatCode>General</c:formatCode>
                <c:ptCount val="2"/>
                <c:pt idx="0">
                  <c:v>-3.9877699999999998</c:v>
                </c:pt>
                <c:pt idx="1">
                  <c:v>-7.4941700000000004</c:v>
                </c:pt>
              </c:numCache>
            </c:numRef>
          </c:yVal>
          <c:smooth val="0"/>
          <c:extLst>
            <c:ext xmlns:c16="http://schemas.microsoft.com/office/drawing/2014/chart" uri="{C3380CC4-5D6E-409C-BE32-E72D297353CC}">
              <c16:uniqueId val="{00000003-22D2-4EC0-A4F5-AC75205178EA}"/>
            </c:ext>
          </c:extLst>
        </c:ser>
        <c:dLbls>
          <c:showLegendKey val="0"/>
          <c:showVal val="0"/>
          <c:showCatName val="0"/>
          <c:showSerName val="0"/>
          <c:showPercent val="0"/>
          <c:showBubbleSize val="0"/>
        </c:dLbls>
        <c:axId val="823043584"/>
        <c:axId val="823044832"/>
      </c:scatterChart>
      <c:valAx>
        <c:axId val="8230435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r>
                  <a:rPr lang="ja-JP" altLang="en-US"/>
                  <a:t>土砂化</a:t>
                </a:r>
                <a:r>
                  <a:rPr lang="ja-JP"/>
                  <a:t>厚さ </a:t>
                </a:r>
                <a:r>
                  <a:rPr lang="en-US" dirty="0"/>
                  <a:t>[mm]</a:t>
                </a:r>
                <a:endParaRPr lang="ja-JP"/>
              </a:p>
            </c:rich>
          </c:tx>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ja-JP"/>
          </a:p>
        </c:txPr>
        <c:crossAx val="823044832"/>
        <c:crossesAt val="0"/>
        <c:crossBetween val="midCat"/>
      </c:valAx>
      <c:valAx>
        <c:axId val="8230448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r>
                  <a:rPr lang="ja-JP" altLang="en-US"/>
                  <a:t>散乱中性子数の総和</a:t>
                </a:r>
                <a:endParaRPr lang="ja-JP"/>
              </a:p>
            </c:rich>
          </c:tx>
          <c:overlay val="0"/>
          <c:spPr>
            <a:noFill/>
            <a:ln>
              <a:noFill/>
            </a:ln>
            <a:effectLst/>
          </c:spPr>
          <c:txPr>
            <a:bodyPr rot="-54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ja-JP"/>
          </a:p>
        </c:txPr>
        <c:crossAx val="823043584"/>
        <c:crosses val="autoZero"/>
        <c:crossBetween val="midCat"/>
      </c:valAx>
      <c:spPr>
        <a:noFill/>
        <a:ln>
          <a:noFill/>
        </a:ln>
        <a:effectLst/>
      </c:spPr>
    </c:plotArea>
    <c:legend>
      <c:legendPos val="r"/>
      <c:layout>
        <c:manualLayout>
          <c:xMode val="edge"/>
          <c:yMode val="edge"/>
          <c:x val="0.10605107387586514"/>
          <c:y val="7.7830459770114949E-2"/>
          <c:w val="0.55635262776531902"/>
          <c:h val="8.8034003831417643E-2"/>
        </c:manualLayout>
      </c:layout>
      <c:overlay val="0"/>
      <c:spPr>
        <a:solidFill>
          <a:schemeClr val="bg1"/>
        </a:solid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600"/>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19FF24-E2FC-49A0-86C2-9E464160319F}" type="datetimeFigureOut">
              <a:rPr kumimoji="1" lang="ja-JP" altLang="en-US" smtClean="0"/>
              <a:t>2025/2/22</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C5A139-ED79-49B7-A03A-C0061FD901D3}" type="slidenum">
              <a:rPr kumimoji="1" lang="ja-JP" altLang="en-US" smtClean="0"/>
              <a:t>‹#›</a:t>
            </a:fld>
            <a:endParaRPr kumimoji="1" lang="ja-JP" altLang="en-US"/>
          </a:p>
        </p:txBody>
      </p:sp>
    </p:spTree>
    <p:extLst>
      <p:ext uri="{BB962C8B-B14F-4D97-AF65-F5344CB8AC3E}">
        <p14:creationId xmlns:p14="http://schemas.microsoft.com/office/powerpoint/2010/main" val="4441022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fld id="{BE99A0B0-73D8-44E6-B3E5-086432BB7DC0}" type="slidenum">
              <a:rPr kumimoji="1" lang="ja-JP" altLang="en-US" smtClean="0"/>
              <a:t>1</a:t>
            </a:fld>
            <a:endParaRPr kumimoji="1" lang="ja-JP" altLang="en-US"/>
          </a:p>
        </p:txBody>
      </p:sp>
    </p:spTree>
    <p:extLst>
      <p:ext uri="{BB962C8B-B14F-4D97-AF65-F5344CB8AC3E}">
        <p14:creationId xmlns:p14="http://schemas.microsoft.com/office/powerpoint/2010/main" val="978168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AC5A139-ED79-49B7-A03A-C0061FD901D3}" type="slidenum">
              <a:rPr kumimoji="1" lang="ja-JP" altLang="en-US" smtClean="0"/>
              <a:t>22</a:t>
            </a:fld>
            <a:endParaRPr kumimoji="1" lang="ja-JP" altLang="en-US"/>
          </a:p>
        </p:txBody>
      </p:sp>
    </p:spTree>
    <p:extLst>
      <p:ext uri="{BB962C8B-B14F-4D97-AF65-F5344CB8AC3E}">
        <p14:creationId xmlns:p14="http://schemas.microsoft.com/office/powerpoint/2010/main" val="2860242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0600" y="766763"/>
            <a:ext cx="5118100" cy="3838575"/>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A42CE75-5DB8-FD45-BC31-BD2B87BF27DD}" type="slidenum">
              <a:rPr kumimoji="1" lang="ja-JP" altLang="en-US" smtClean="0"/>
              <a:t>23</a:t>
            </a:fld>
            <a:endParaRPr kumimoji="1" lang="ja-JP" altLang="en-US"/>
          </a:p>
        </p:txBody>
      </p:sp>
    </p:spTree>
    <p:extLst>
      <p:ext uri="{BB962C8B-B14F-4D97-AF65-F5344CB8AC3E}">
        <p14:creationId xmlns:p14="http://schemas.microsoft.com/office/powerpoint/2010/main" val="3510244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For on-site use, for example, the floor-standing type is intended to be used in the same way as electron microscopes and X-ray CT systems, while the transportable type is intended for outdoor use at bridge sites.</a:t>
            </a:r>
          </a:p>
          <a:p>
            <a:r>
              <a:rPr kumimoji="1" lang="en-GB" altLang="ja-JP" dirty="0"/>
              <a:t>For this purpose. There are such requirements</a:t>
            </a:r>
            <a:r>
              <a:rPr kumimoji="1" lang="en-GB" altLang="ja-JP" baseline="0" dirty="0"/>
              <a:t> as 1….</a:t>
            </a:r>
            <a:endParaRPr kumimoji="1" lang="ja-JP" altLang="en-US" dirty="0"/>
          </a:p>
        </p:txBody>
      </p:sp>
      <p:sp>
        <p:nvSpPr>
          <p:cNvPr id="4" name="スライド番号プレースホルダー 3"/>
          <p:cNvSpPr>
            <a:spLocks noGrp="1"/>
          </p:cNvSpPr>
          <p:nvPr>
            <p:ph type="sldNum" sz="quarter" idx="10"/>
          </p:nvPr>
        </p:nvSpPr>
        <p:spPr/>
        <p:txBody>
          <a:bodyPr/>
          <a:lstStyle/>
          <a:p>
            <a:fld id="{833E6D1E-CB09-4DB1-B6D6-8AC65BD5CE9C}" type="slidenum">
              <a:rPr kumimoji="1" lang="ja-JP" altLang="en-US" smtClean="0"/>
              <a:t>25</a:t>
            </a:fld>
            <a:endParaRPr kumimoji="1" lang="ja-JP" altLang="en-US" dirty="0"/>
          </a:p>
        </p:txBody>
      </p:sp>
    </p:spTree>
    <p:extLst>
      <p:ext uri="{BB962C8B-B14F-4D97-AF65-F5344CB8AC3E}">
        <p14:creationId xmlns:p14="http://schemas.microsoft.com/office/powerpoint/2010/main" val="3941848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 number of severe and unpredictable bridge falls have so far occurred around the world.</a:t>
            </a:r>
            <a:r>
              <a:rPr kumimoji="1" lang="en-US" altLang="ja-JP" baseline="0" dirty="0"/>
              <a:t>. Preventive maintenance, rather than the conventional after-the-fact maintenance that is carried out after cracks and other external damage have already started to occur, can extend service life. Non-destructive observation of the inside is essential for preventive maintenance, and expectations are high for neutrons.</a:t>
            </a:r>
            <a:endParaRPr kumimoji="1" lang="ja-JP" altLang="en-US" dirty="0"/>
          </a:p>
        </p:txBody>
      </p:sp>
      <p:sp>
        <p:nvSpPr>
          <p:cNvPr id="4" name="スライド番号プレースホルダー 3"/>
          <p:cNvSpPr>
            <a:spLocks noGrp="1"/>
          </p:cNvSpPr>
          <p:nvPr>
            <p:ph type="sldNum" sz="quarter" idx="10"/>
          </p:nvPr>
        </p:nvSpPr>
        <p:spPr/>
        <p:txBody>
          <a:bodyPr/>
          <a:lstStyle/>
          <a:p>
            <a:fld id="{BE99A0B0-73D8-44E6-B3E5-086432BB7DC0}" type="slidenum">
              <a:rPr kumimoji="1" lang="ja-JP" altLang="en-US" smtClean="0"/>
              <a:t>27</a:t>
            </a:fld>
            <a:endParaRPr kumimoji="1" lang="ja-JP" altLang="en-US"/>
          </a:p>
        </p:txBody>
      </p:sp>
    </p:spTree>
    <p:extLst>
      <p:ext uri="{BB962C8B-B14F-4D97-AF65-F5344CB8AC3E}">
        <p14:creationId xmlns:p14="http://schemas.microsoft.com/office/powerpoint/2010/main" val="1238592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A2D3E-A73F-C55E-1D5D-E02EC85833A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1ABAC8E-B1F4-12D7-E670-D68E77ADC9D2}"/>
              </a:ext>
            </a:extLst>
          </p:cNvPr>
          <p:cNvSpPr>
            <a:spLocks noGrp="1" noRot="1" noChangeAspect="1"/>
          </p:cNvSpPr>
          <p:nvPr>
            <p:ph type="sldImg"/>
          </p:nvPr>
        </p:nvSpPr>
        <p:spPr>
          <a:xfrm>
            <a:off x="1143000" y="685800"/>
            <a:ext cx="4572000" cy="3429000"/>
          </a:xfrm>
        </p:spPr>
      </p:sp>
      <p:sp>
        <p:nvSpPr>
          <p:cNvPr id="3" name="ノート プレースホルダー 2">
            <a:extLst>
              <a:ext uri="{FF2B5EF4-FFF2-40B4-BE49-F238E27FC236}">
                <a16:creationId xmlns:a16="http://schemas.microsoft.com/office/drawing/2014/main" id="{E7C49C09-9A84-B093-24EB-7695AFAE041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9B4A584-C6A8-1916-E4A4-ED7603D7A30D}"/>
              </a:ext>
            </a:extLst>
          </p:cNvPr>
          <p:cNvSpPr>
            <a:spLocks noGrp="1"/>
          </p:cNvSpPr>
          <p:nvPr>
            <p:ph type="sldNum" sz="quarter" idx="10"/>
          </p:nvPr>
        </p:nvSpPr>
        <p:spPr/>
        <p:txBody>
          <a:bodyPr/>
          <a:lstStyle/>
          <a:p>
            <a:fld id="{833E6D1E-CB09-4DB1-B6D6-8AC65BD5CE9C}" type="slidenum">
              <a:rPr kumimoji="1" lang="ja-JP" altLang="en-US" smtClean="0"/>
              <a:t>29</a:t>
            </a:fld>
            <a:endParaRPr kumimoji="1" lang="ja-JP" altLang="en-US" dirty="0"/>
          </a:p>
        </p:txBody>
      </p:sp>
    </p:spTree>
    <p:extLst>
      <p:ext uri="{BB962C8B-B14F-4D97-AF65-F5344CB8AC3E}">
        <p14:creationId xmlns:p14="http://schemas.microsoft.com/office/powerpoint/2010/main" val="3889952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A261F84D-9432-437B-9010-B7ED421EF75A}" type="slidenum">
              <a:rPr kumimoji="1" lang="ja-JP" altLang="en-US" smtClean="0"/>
              <a:t>30</a:t>
            </a:fld>
            <a:endParaRPr kumimoji="1" lang="ja-JP" altLang="en-US"/>
          </a:p>
        </p:txBody>
      </p:sp>
    </p:spTree>
    <p:extLst>
      <p:ext uri="{BB962C8B-B14F-4D97-AF65-F5344CB8AC3E}">
        <p14:creationId xmlns:p14="http://schemas.microsoft.com/office/powerpoint/2010/main" val="814932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AAC3A01-3632-094E-8087-0B3E73E82132}" type="slidenum">
              <a:rPr kumimoji="1" lang="ja-JP" altLang="en-US" smtClean="0"/>
              <a:t>33</a:t>
            </a:fld>
            <a:endParaRPr kumimoji="1" lang="ja-JP" altLang="en-US"/>
          </a:p>
        </p:txBody>
      </p:sp>
    </p:spTree>
    <p:extLst>
      <p:ext uri="{BB962C8B-B14F-4D97-AF65-F5344CB8AC3E}">
        <p14:creationId xmlns:p14="http://schemas.microsoft.com/office/powerpoint/2010/main" val="1374873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C0D1EE1-3366-4FD1-8064-29F8D2155301}" type="slidenum">
              <a:rPr kumimoji="1" lang="ja-JP" altLang="en-US" smtClean="0"/>
              <a:t>42</a:t>
            </a:fld>
            <a:endParaRPr kumimoji="1" lang="ja-JP" altLang="en-US"/>
          </a:p>
        </p:txBody>
      </p:sp>
    </p:spTree>
    <p:extLst>
      <p:ext uri="{BB962C8B-B14F-4D97-AF65-F5344CB8AC3E}">
        <p14:creationId xmlns:p14="http://schemas.microsoft.com/office/powerpoint/2010/main" val="13940687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AAC3A01-3632-094E-8087-0B3E73E82132}" type="slidenum">
              <a:rPr kumimoji="1" lang="ja-JP" altLang="en-US" smtClean="0"/>
              <a:t>43</a:t>
            </a:fld>
            <a:endParaRPr kumimoji="1" lang="ja-JP" altLang="en-US"/>
          </a:p>
        </p:txBody>
      </p:sp>
    </p:spTree>
    <p:extLst>
      <p:ext uri="{BB962C8B-B14F-4D97-AF65-F5344CB8AC3E}">
        <p14:creationId xmlns:p14="http://schemas.microsoft.com/office/powerpoint/2010/main" val="2059837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a:prstGeom prst="rect">
            <a:avLst/>
          </a:prstGeom>
          <a:noFill/>
          <a:ln w="12700">
            <a:solidFill>
              <a:prstClr val="black"/>
            </a:solidFill>
          </a:ln>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latin typeface="+mn-lt"/>
              <a:ea typeface="+mn-ea"/>
              <a:cs typeface="+mn-cs"/>
            </a:endParaRPr>
          </a:p>
        </p:txBody>
      </p:sp>
      <p:sp>
        <p:nvSpPr>
          <p:cNvPr id="4" name="スライド番号プレースホルダー 3"/>
          <p:cNvSpPr>
            <a:spLocks noGrp="1"/>
          </p:cNvSpPr>
          <p:nvPr>
            <p:ph type="sldNum" idx="10"/>
          </p:nvPr>
        </p:nvSpPr>
        <p:spPr/>
        <p:txBody>
          <a:bodyPr/>
          <a:lstStyle/>
          <a:p>
            <a:pPr algn="r"/>
            <a:fld id="{F003ACDF-DE04-40DF-9C98-ED6DEE588D0D}" type="slidenum">
              <a:rPr lang="en-US" sz="1300" b="0" strike="noStrike" spc="-1" smtClean="0">
                <a:solidFill>
                  <a:srgbClr val="000000"/>
                </a:solidFill>
                <a:uFill>
                  <a:solidFill>
                    <a:srgbClr val="FFFFFF"/>
                  </a:solidFill>
                </a:uFill>
                <a:latin typeface="Times New Roman"/>
              </a:rPr>
              <a:pPr algn="r"/>
              <a:t>45</a:t>
            </a:fld>
            <a:endParaRPr lang="en-US" sz="13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795764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91E4869-7D65-4C23-A4E1-9CD0D42050B1}" type="slidenum">
              <a:rPr kumimoji="1" lang="ja-JP" altLang="en-US" smtClean="0"/>
              <a:t>3</a:t>
            </a:fld>
            <a:endParaRPr kumimoji="1" lang="ja-JP" altLang="en-US"/>
          </a:p>
        </p:txBody>
      </p:sp>
    </p:spTree>
    <p:extLst>
      <p:ext uri="{BB962C8B-B14F-4D97-AF65-F5344CB8AC3E}">
        <p14:creationId xmlns:p14="http://schemas.microsoft.com/office/powerpoint/2010/main" val="22253417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99A0B0-73D8-44E6-B3E5-086432BB7DC0}" type="slidenum">
              <a:rPr kumimoji="1" lang="ja-JP" altLang="en-US" smtClean="0"/>
              <a:t>48</a:t>
            </a:fld>
            <a:endParaRPr kumimoji="1" lang="ja-JP" altLang="en-US"/>
          </a:p>
        </p:txBody>
      </p:sp>
    </p:spTree>
    <p:extLst>
      <p:ext uri="{BB962C8B-B14F-4D97-AF65-F5344CB8AC3E}">
        <p14:creationId xmlns:p14="http://schemas.microsoft.com/office/powerpoint/2010/main" val="2027679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990600" y="766763"/>
            <a:ext cx="5118100" cy="3838575"/>
          </a:xfrm>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8757A41-C445-8A46-BEB7-8A9EF953D560}" type="slidenum">
              <a:rPr lang="ja-JP" altLang="en-US" smtClean="0"/>
              <a:pPr/>
              <a:t>4</a:t>
            </a:fld>
            <a:endParaRPr lang="ja-JP" altLang="en-US" dirty="0"/>
          </a:p>
        </p:txBody>
      </p:sp>
    </p:spTree>
    <p:extLst>
      <p:ext uri="{BB962C8B-B14F-4D97-AF65-F5344CB8AC3E}">
        <p14:creationId xmlns:p14="http://schemas.microsoft.com/office/powerpoint/2010/main" val="2198361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 number of severe and unpredictable bridge falls have so far occurred around the world.</a:t>
            </a:r>
            <a:r>
              <a:rPr kumimoji="1" lang="en-US" altLang="ja-JP" baseline="0" dirty="0"/>
              <a:t>. Preventive maintenance, rather than the conventional after-the-fact maintenance that is carried out after cracks and other external damage have already started to occur, can extend service life. Non-destructive observation of the inside is essential for preventive maintenance, and expectations are high for neutrons.</a:t>
            </a:r>
            <a:endParaRPr kumimoji="1" lang="ja-JP" altLang="en-US" dirty="0"/>
          </a:p>
        </p:txBody>
      </p:sp>
      <p:sp>
        <p:nvSpPr>
          <p:cNvPr id="4" name="スライド番号プレースホルダー 3"/>
          <p:cNvSpPr>
            <a:spLocks noGrp="1"/>
          </p:cNvSpPr>
          <p:nvPr>
            <p:ph type="sldNum" sz="quarter" idx="10"/>
          </p:nvPr>
        </p:nvSpPr>
        <p:spPr/>
        <p:txBody>
          <a:bodyPr/>
          <a:lstStyle/>
          <a:p>
            <a:fld id="{BE99A0B0-73D8-44E6-B3E5-086432BB7DC0}" type="slidenum">
              <a:rPr kumimoji="1" lang="ja-JP" altLang="en-US" smtClean="0"/>
              <a:t>6</a:t>
            </a:fld>
            <a:endParaRPr kumimoji="1" lang="ja-JP" altLang="en-US"/>
          </a:p>
        </p:txBody>
      </p:sp>
    </p:spTree>
    <p:extLst>
      <p:ext uri="{BB962C8B-B14F-4D97-AF65-F5344CB8AC3E}">
        <p14:creationId xmlns:p14="http://schemas.microsoft.com/office/powerpoint/2010/main" val="2846165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33E6D1E-CB09-4DB1-B6D6-8AC65BD5CE9C}" type="slidenum">
              <a:rPr kumimoji="1" lang="ja-JP" altLang="en-US" smtClean="0"/>
              <a:t>9</a:t>
            </a:fld>
            <a:endParaRPr kumimoji="1" lang="ja-JP" altLang="en-US" dirty="0"/>
          </a:p>
        </p:txBody>
      </p:sp>
    </p:spTree>
    <p:extLst>
      <p:ext uri="{BB962C8B-B14F-4D97-AF65-F5344CB8AC3E}">
        <p14:creationId xmlns:p14="http://schemas.microsoft.com/office/powerpoint/2010/main" val="2378421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33E6D1E-CB09-4DB1-B6D6-8AC65BD5CE9C}" type="slidenum">
              <a:rPr kumimoji="1" lang="ja-JP" altLang="en-US" smtClean="0"/>
              <a:t>10</a:t>
            </a:fld>
            <a:endParaRPr kumimoji="1" lang="ja-JP" altLang="en-US" dirty="0"/>
          </a:p>
        </p:txBody>
      </p:sp>
    </p:spTree>
    <p:extLst>
      <p:ext uri="{BB962C8B-B14F-4D97-AF65-F5344CB8AC3E}">
        <p14:creationId xmlns:p14="http://schemas.microsoft.com/office/powerpoint/2010/main" val="1102040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conceptual structure of the RANS target station is shown in Fig with major components of the neutron source, e.g., Be neutron production target, moderator, reflector and radiation shield. </a:t>
            </a:r>
            <a:r>
              <a:rPr lang="en-US" altLang="ja-JP" dirty="0"/>
              <a:t>The plug system is also depicted  where the plug with cryogenic moderator is moved horizontally along rails</a:t>
            </a:r>
            <a:r>
              <a:rPr kumimoji="1" lang="en-US" altLang="ja-JP" dirty="0"/>
              <a:t> placed on a support structure into the place at the central target location.  </a:t>
            </a:r>
          </a:p>
          <a:p>
            <a:r>
              <a:rPr lang="en-US" altLang="ja-JP" dirty="0"/>
              <a:t>Fig. b gives a layout of the expanded TMR configuration, where the mesitylene moderator with PE pre-moderator are directly coupled with the Be target. All in detailed geometries of  those components are modeled in </a:t>
            </a:r>
            <a:r>
              <a:rPr lang="en-US" altLang="ja-JP"/>
              <a:t>the simulation.</a:t>
            </a:r>
            <a:endParaRPr kumimoji="1" lang="ja-JP" altLang="en-US"/>
          </a:p>
        </p:txBody>
      </p:sp>
      <p:sp>
        <p:nvSpPr>
          <p:cNvPr id="4" name="スライド番号プレースホルダー 3"/>
          <p:cNvSpPr>
            <a:spLocks noGrp="1"/>
          </p:cNvSpPr>
          <p:nvPr>
            <p:ph type="sldNum" sz="quarter" idx="5"/>
          </p:nvPr>
        </p:nvSpPr>
        <p:spPr/>
        <p:txBody>
          <a:bodyPr/>
          <a:lstStyle/>
          <a:p>
            <a:fld id="{2D4198AF-B99F-9241-8571-4280D717A688}" type="slidenum">
              <a:rPr kumimoji="1" lang="ja-JP" altLang="en-US" smtClean="0"/>
              <a:t>12</a:t>
            </a:fld>
            <a:endParaRPr kumimoji="1" lang="ja-JP" altLang="en-US"/>
          </a:p>
        </p:txBody>
      </p:sp>
    </p:spTree>
    <p:extLst>
      <p:ext uri="{BB962C8B-B14F-4D97-AF65-F5344CB8AC3E}">
        <p14:creationId xmlns:p14="http://schemas.microsoft.com/office/powerpoint/2010/main" val="3590877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AC5A139-ED79-49B7-A03A-C0061FD901D3}" type="slidenum">
              <a:rPr kumimoji="1" lang="ja-JP" altLang="en-US" smtClean="0"/>
              <a:t>13</a:t>
            </a:fld>
            <a:endParaRPr kumimoji="1" lang="ja-JP" altLang="en-US"/>
          </a:p>
        </p:txBody>
      </p:sp>
    </p:spTree>
    <p:extLst>
      <p:ext uri="{BB962C8B-B14F-4D97-AF65-F5344CB8AC3E}">
        <p14:creationId xmlns:p14="http://schemas.microsoft.com/office/powerpoint/2010/main" val="40574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One</a:t>
            </a:r>
            <a:r>
              <a:rPr kumimoji="1" lang="en-US" altLang="ja-JP" baseline="0" dirty="0"/>
              <a:t> of the recent results. Now at RANS, stress measurement of around 130MPa can be measured. The key technology which enable this stress measurement are two, one is decoupled collimator system, another </a:t>
            </a:r>
          </a:p>
          <a:p>
            <a:r>
              <a:rPr kumimoji="1" lang="en-US" altLang="ja-JP" dirty="0"/>
              <a:t>Stress measurement is made possible by two breakthrough developments One is the Decoupled</a:t>
            </a:r>
            <a:r>
              <a:rPr kumimoji="1" lang="ja-JP" altLang="en-US" dirty="0"/>
              <a:t>　</a:t>
            </a:r>
            <a:r>
              <a:rPr kumimoji="1" lang="en-US" altLang="ja-JP" dirty="0"/>
              <a:t>Collimator</a:t>
            </a:r>
            <a:r>
              <a:rPr kumimoji="1" lang="ja-JP" altLang="en-US" dirty="0"/>
              <a:t>　</a:t>
            </a:r>
            <a:r>
              <a:rPr kumimoji="1" lang="en-US" altLang="ja-JP" dirty="0"/>
              <a:t>system and the other as a data analysis method. </a:t>
            </a:r>
            <a:r>
              <a:rPr kumimoji="1" lang="en-US" altLang="ja-JP" dirty="0" err="1"/>
              <a:t>Deconfovution</a:t>
            </a:r>
            <a:r>
              <a:rPr kumimoji="1" lang="ja-JP" altLang="en-US" dirty="0"/>
              <a:t>　</a:t>
            </a:r>
            <a:r>
              <a:rPr kumimoji="1" lang="en-US" altLang="ja-JP" dirty="0"/>
              <a:t>The introduction of the De-convolution method as a data analysis method has enabled only the stress-related components to be extracted .Decoupled</a:t>
            </a:r>
            <a:r>
              <a:rPr kumimoji="1" lang="ja-JP" altLang="en-US" dirty="0"/>
              <a:t>　</a:t>
            </a:r>
            <a:r>
              <a:rPr kumimoji="1" lang="en-US" altLang="ja-JP" dirty="0"/>
              <a:t>Collimator allows The black dots in the diagram on the right show the data obtained by narrowing the pulse width without reducing the peak intensity.</a:t>
            </a:r>
            <a:endParaRPr kumimoji="1" lang="ja-JP" altLang="en-US" dirty="0"/>
          </a:p>
        </p:txBody>
      </p:sp>
      <p:sp>
        <p:nvSpPr>
          <p:cNvPr id="4" name="スライド番号プレースホルダー 3"/>
          <p:cNvSpPr>
            <a:spLocks noGrp="1"/>
          </p:cNvSpPr>
          <p:nvPr>
            <p:ph type="sldNum" sz="quarter" idx="10"/>
          </p:nvPr>
        </p:nvSpPr>
        <p:spPr/>
        <p:txBody>
          <a:bodyPr/>
          <a:lstStyle/>
          <a:p>
            <a:fld id="{BE99A0B0-73D8-44E6-B3E5-086432BB7DC0}" type="slidenum">
              <a:rPr kumimoji="1" lang="ja-JP" altLang="en-US" smtClean="0"/>
              <a:t>19</a:t>
            </a:fld>
            <a:endParaRPr kumimoji="1" lang="ja-JP" altLang="en-US"/>
          </a:p>
        </p:txBody>
      </p:sp>
    </p:spTree>
    <p:extLst>
      <p:ext uri="{BB962C8B-B14F-4D97-AF65-F5344CB8AC3E}">
        <p14:creationId xmlns:p14="http://schemas.microsoft.com/office/powerpoint/2010/main" val="9591293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pic>
        <p:nvPicPr>
          <p:cNvPr id="7" name="図 6">
            <a:extLst>
              <a:ext uri="{FF2B5EF4-FFF2-40B4-BE49-F238E27FC236}">
                <a16:creationId xmlns:a16="http://schemas.microsoft.com/office/drawing/2014/main" id="{41AF8CB9-07CD-D7C3-407C-B66DDA6F08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5350" y="6248360"/>
            <a:ext cx="581106" cy="581106"/>
          </a:xfrm>
          <a:prstGeom prst="rect">
            <a:avLst/>
          </a:prstGeom>
        </p:spPr>
      </p:pic>
      <p:sp>
        <p:nvSpPr>
          <p:cNvPr id="9" name="Date Placeholder 4">
            <a:extLst>
              <a:ext uri="{FF2B5EF4-FFF2-40B4-BE49-F238E27FC236}">
                <a16:creationId xmlns:a16="http://schemas.microsoft.com/office/drawing/2014/main" id="{2ED97D15-6DF7-9FC4-9910-CC6B76C13132}"/>
              </a:ext>
            </a:extLst>
          </p:cNvPr>
          <p:cNvSpPr>
            <a:spLocks noGrp="1"/>
          </p:cNvSpPr>
          <p:nvPr>
            <p:ph type="dt" sz="half" idx="10"/>
          </p:nvPr>
        </p:nvSpPr>
        <p:spPr>
          <a:xfrm>
            <a:off x="26582" y="6492875"/>
            <a:ext cx="2057400" cy="365125"/>
          </a:xfrm>
          <a:prstGeom prst="rect">
            <a:avLst/>
          </a:prstGeom>
        </p:spPr>
        <p:txBody>
          <a:bodyPr/>
          <a:lstStyle/>
          <a:p>
            <a:r>
              <a:rPr kumimoji="1" lang="en-US" altLang="ja-JP"/>
              <a:t>UCANS11 250226</a:t>
            </a:r>
            <a:endParaRPr kumimoji="1" lang="ja-JP" altLang="en-US"/>
          </a:p>
        </p:txBody>
      </p:sp>
      <p:sp>
        <p:nvSpPr>
          <p:cNvPr id="10" name="Footer Placeholder 5">
            <a:extLst>
              <a:ext uri="{FF2B5EF4-FFF2-40B4-BE49-F238E27FC236}">
                <a16:creationId xmlns:a16="http://schemas.microsoft.com/office/drawing/2014/main" id="{E0E8EFCF-612D-757F-ADF1-D29D442266F4}"/>
              </a:ext>
            </a:extLst>
          </p:cNvPr>
          <p:cNvSpPr>
            <a:spLocks noGrp="1"/>
          </p:cNvSpPr>
          <p:nvPr>
            <p:ph type="ftr" sz="quarter" idx="11"/>
          </p:nvPr>
        </p:nvSpPr>
        <p:spPr>
          <a:xfrm>
            <a:off x="3199071" y="6483123"/>
            <a:ext cx="3086100" cy="365125"/>
          </a:xfrm>
          <a:prstGeom prst="rect">
            <a:avLst/>
          </a:prstGeom>
        </p:spPr>
        <p:txBody>
          <a:bodyPr/>
          <a:lstStyle/>
          <a:p>
            <a:endParaRPr kumimoji="1" lang="ja-JP" altLang="en-US"/>
          </a:p>
        </p:txBody>
      </p:sp>
      <p:sp>
        <p:nvSpPr>
          <p:cNvPr id="11" name="Slide Number Placeholder 6">
            <a:extLst>
              <a:ext uri="{FF2B5EF4-FFF2-40B4-BE49-F238E27FC236}">
                <a16:creationId xmlns:a16="http://schemas.microsoft.com/office/drawing/2014/main" id="{A1513C79-A05C-FBB3-13F6-5D8CE23E76C5}"/>
              </a:ext>
            </a:extLst>
          </p:cNvPr>
          <p:cNvSpPr>
            <a:spLocks noGrp="1"/>
          </p:cNvSpPr>
          <p:nvPr>
            <p:ph type="sldNum" sz="quarter" idx="12"/>
          </p:nvPr>
        </p:nvSpPr>
        <p:spPr>
          <a:xfrm>
            <a:off x="7918749" y="6445783"/>
            <a:ext cx="1078902" cy="365125"/>
          </a:xfrm>
          <a:prstGeom prst="rect">
            <a:avLst/>
          </a:prstGeom>
        </p:spPr>
        <p:txBody>
          <a:bodyPr/>
          <a:lstStyle>
            <a:lvl1pPr>
              <a:defRPr sz="1800"/>
            </a:lvl1pPr>
          </a:lstStyle>
          <a:p>
            <a:fld id="{3DCA0435-E09C-4393-BF54-C857AD528DA9}" type="slidenum">
              <a:rPr kumimoji="1" lang="ja-JP" altLang="en-US" smtClean="0"/>
              <a:pPr/>
              <a:t>‹#›</a:t>
            </a:fld>
            <a:endParaRPr kumimoji="1" lang="ja-JP" altLang="en-US"/>
          </a:p>
        </p:txBody>
      </p:sp>
    </p:spTree>
    <p:extLst>
      <p:ext uri="{BB962C8B-B14F-4D97-AF65-F5344CB8AC3E}">
        <p14:creationId xmlns:p14="http://schemas.microsoft.com/office/powerpoint/2010/main" val="2752235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0" y="6490955"/>
            <a:ext cx="2057400" cy="365125"/>
          </a:xfrm>
          <a:prstGeom prst="rect">
            <a:avLst/>
          </a:prstGeom>
        </p:spPr>
        <p:txBody>
          <a:bodyPr/>
          <a:lstStyle/>
          <a:p>
            <a:r>
              <a:rPr kumimoji="1" lang="en-US" altLang="ja-JP"/>
              <a:t>UCANS11 250226</a:t>
            </a:r>
            <a:endParaRPr kumimoji="1" lang="ja-JP"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8051800" y="6356351"/>
            <a:ext cx="463550" cy="365125"/>
          </a:xfrm>
          <a:prstGeom prst="rect">
            <a:avLst/>
          </a:prstGeom>
        </p:spPr>
        <p:txBody>
          <a:bodyPr/>
          <a:lstStyle/>
          <a:p>
            <a:fld id="{3DCA0435-E09C-4393-BF54-C857AD528DA9}" type="slidenum">
              <a:rPr lang="ja-JP" altLang="en-US" smtClean="0"/>
              <a:pPr/>
              <a:t>‹#›</a:t>
            </a:fld>
            <a:endParaRPr lang="ja-JP" altLang="en-US" dirty="0"/>
          </a:p>
        </p:txBody>
      </p:sp>
    </p:spTree>
    <p:extLst>
      <p:ext uri="{BB962C8B-B14F-4D97-AF65-F5344CB8AC3E}">
        <p14:creationId xmlns:p14="http://schemas.microsoft.com/office/powerpoint/2010/main" val="3817643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58209" y="6492875"/>
            <a:ext cx="2057400" cy="365125"/>
          </a:xfrm>
          <a:prstGeom prst="rect">
            <a:avLst/>
          </a:prstGeom>
        </p:spPr>
        <p:txBody>
          <a:bodyPr/>
          <a:lstStyle/>
          <a:p>
            <a:r>
              <a:rPr kumimoji="1" lang="en-US" altLang="ja-JP"/>
              <a:t>UCANS11 250226</a:t>
            </a:r>
            <a:endParaRPr kumimoji="1" lang="ja-JP"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7941732" y="6356351"/>
            <a:ext cx="573617" cy="365125"/>
          </a:xfrm>
          <a:prstGeom prst="rect">
            <a:avLst/>
          </a:prstGeom>
        </p:spPr>
        <p:txBody>
          <a:bodyPr/>
          <a:lstStyle/>
          <a:p>
            <a:fld id="{3DCA0435-E09C-4393-BF54-C857AD528DA9}" type="slidenum">
              <a:rPr kumimoji="1" lang="ja-JP" altLang="en-US" smtClean="0"/>
              <a:t>‹#›</a:t>
            </a:fld>
            <a:endParaRPr kumimoji="1" lang="ja-JP" altLang="en-US"/>
          </a:p>
        </p:txBody>
      </p:sp>
    </p:spTree>
    <p:extLst>
      <p:ext uri="{BB962C8B-B14F-4D97-AF65-F5344CB8AC3E}">
        <p14:creationId xmlns:p14="http://schemas.microsoft.com/office/powerpoint/2010/main" val="181382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タイトル＋テキストボックス">
    <p:spTree>
      <p:nvGrpSpPr>
        <p:cNvPr id="1" name=""/>
        <p:cNvGrpSpPr/>
        <p:nvPr/>
      </p:nvGrpSpPr>
      <p:grpSpPr>
        <a:xfrm>
          <a:off x="0" y="0"/>
          <a:ext cx="0" cy="0"/>
          <a:chOff x="0" y="0"/>
          <a:chExt cx="0" cy="0"/>
        </a:xfrm>
      </p:grpSpPr>
      <p:sp>
        <p:nvSpPr>
          <p:cNvPr id="7" name="タイトル プレースホルダー 1">
            <a:extLst>
              <a:ext uri="{FF2B5EF4-FFF2-40B4-BE49-F238E27FC236}">
                <a16:creationId xmlns:a16="http://schemas.microsoft.com/office/drawing/2014/main" id="{6D9CBD62-3C42-443E-8C7B-F006AC42C59F}"/>
              </a:ext>
            </a:extLst>
          </p:cNvPr>
          <p:cNvSpPr>
            <a:spLocks noGrp="1"/>
          </p:cNvSpPr>
          <p:nvPr>
            <p:ph type="title"/>
          </p:nvPr>
        </p:nvSpPr>
        <p:spPr>
          <a:xfrm>
            <a:off x="265847" y="180000"/>
            <a:ext cx="8640000" cy="540000"/>
          </a:xfrm>
          <a:prstGeom prst="rect">
            <a:avLst/>
          </a:prstGeom>
        </p:spPr>
        <p:txBody>
          <a:bodyPr vert="horz" lIns="51206" tIns="25603" rIns="51206" bIns="25603" rtlCol="0" anchor="ctr">
            <a:noAutofit/>
          </a:bodyPr>
          <a:lstStyle>
            <a:lvl1pPr>
              <a:defRPr sz="2100" b="1"/>
            </a:lvl1pPr>
          </a:lstStyle>
          <a:p>
            <a:r>
              <a:rPr kumimoji="1" lang="ja-JP" altLang="en-US" dirty="0"/>
              <a:t>マスター タイトルの書式設定</a:t>
            </a:r>
          </a:p>
        </p:txBody>
      </p:sp>
      <p:sp>
        <p:nvSpPr>
          <p:cNvPr id="9" name="スライド番号プレースホルダー 1">
            <a:extLst>
              <a:ext uri="{FF2B5EF4-FFF2-40B4-BE49-F238E27FC236}">
                <a16:creationId xmlns:a16="http://schemas.microsoft.com/office/drawing/2014/main" id="{6CB74971-9D66-486A-B4CB-D71577CDA732}"/>
              </a:ext>
            </a:extLst>
          </p:cNvPr>
          <p:cNvSpPr>
            <a:spLocks noGrp="1"/>
          </p:cNvSpPr>
          <p:nvPr>
            <p:ph type="sldNum" sz="quarter" idx="4"/>
          </p:nvPr>
        </p:nvSpPr>
        <p:spPr>
          <a:xfrm>
            <a:off x="7031350" y="6447606"/>
            <a:ext cx="1814252" cy="365125"/>
          </a:xfrm>
          <a:prstGeom prst="rect">
            <a:avLst/>
          </a:prstGeom>
        </p:spPr>
        <p:txBody>
          <a:bodyPr vert="horz" lIns="91440" tIns="45720" rIns="91440" bIns="45720" rtlCol="0" anchor="ctr"/>
          <a:lstStyle>
            <a:lvl1pPr algn="r">
              <a:defRPr sz="1350">
                <a:solidFill>
                  <a:schemeClr val="tx1">
                    <a:tint val="75000"/>
                  </a:schemeClr>
                </a:solidFill>
              </a:defRPr>
            </a:lvl1pPr>
          </a:lstStyle>
          <a:p>
            <a:fld id="{A1DEC821-872D-46EF-8BC8-E6E52777788E}" type="slidenum">
              <a:rPr kumimoji="1" lang="ja-JP" altLang="en-US" smtClean="0">
                <a:solidFill>
                  <a:prstClr val="black">
                    <a:tint val="75000"/>
                  </a:prstClr>
                </a:solidFill>
              </a:rPr>
              <a:pPr/>
              <a:t>‹#›</a:t>
            </a:fld>
            <a:endParaRPr kumimoji="1" lang="ja-JP" altLang="en-US">
              <a:solidFill>
                <a:prstClr val="black">
                  <a:tint val="75000"/>
                </a:prstClr>
              </a:solidFill>
            </a:endParaRPr>
          </a:p>
        </p:txBody>
      </p:sp>
      <p:cxnSp>
        <p:nvCxnSpPr>
          <p:cNvPr id="10" name="直線コネクタ 9">
            <a:extLst>
              <a:ext uri="{FF2B5EF4-FFF2-40B4-BE49-F238E27FC236}">
                <a16:creationId xmlns:a16="http://schemas.microsoft.com/office/drawing/2014/main" id="{AE2C2417-AB6D-45EA-AAC7-BECD011CFC63}"/>
              </a:ext>
            </a:extLst>
          </p:cNvPr>
          <p:cNvCxnSpPr>
            <a:cxnSpLocks/>
          </p:cNvCxnSpPr>
          <p:nvPr/>
        </p:nvCxnSpPr>
        <p:spPr>
          <a:xfrm>
            <a:off x="265847" y="720000"/>
            <a:ext cx="8640000"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A9125346-88F7-4D34-B3CE-FE9EACD7A3EE}"/>
              </a:ext>
            </a:extLst>
          </p:cNvPr>
          <p:cNvCxnSpPr/>
          <p:nvPr/>
        </p:nvCxnSpPr>
        <p:spPr>
          <a:xfrm>
            <a:off x="317989" y="6452687"/>
            <a:ext cx="8508023"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テキスト プレースホルダー 2">
            <a:extLst>
              <a:ext uri="{FF2B5EF4-FFF2-40B4-BE49-F238E27FC236}">
                <a16:creationId xmlns:a16="http://schemas.microsoft.com/office/drawing/2014/main" id="{CDD841AB-237C-9CEA-8D5D-4B09C6BF9B46}"/>
              </a:ext>
            </a:extLst>
          </p:cNvPr>
          <p:cNvSpPr>
            <a:spLocks noGrp="1"/>
          </p:cNvSpPr>
          <p:nvPr>
            <p:ph idx="1"/>
          </p:nvPr>
        </p:nvSpPr>
        <p:spPr>
          <a:xfrm>
            <a:off x="265847" y="899999"/>
            <a:ext cx="8640000" cy="5760000"/>
          </a:xfrm>
          <a:prstGeom prst="rect">
            <a:avLst/>
          </a:prstGeom>
        </p:spPr>
        <p:txBody>
          <a:bodyPr vert="horz" lIns="51206" tIns="25603" rIns="51206" bIns="25603" rtlCol="0">
            <a:normAutofit/>
          </a:bodyPr>
          <a:lstStyle>
            <a:lvl1pPr>
              <a:lnSpc>
                <a:spcPct val="90000"/>
              </a:lnSpc>
              <a:spcBef>
                <a:spcPts val="0"/>
              </a:spcBef>
              <a:spcAft>
                <a:spcPts val="450"/>
              </a:spcAft>
              <a:defRPr/>
            </a:lvl1pPr>
            <a:lvl2pPr>
              <a:lnSpc>
                <a:spcPct val="90000"/>
              </a:lnSpc>
              <a:spcBef>
                <a:spcPts val="0"/>
              </a:spcBef>
              <a:spcAft>
                <a:spcPts val="450"/>
              </a:spcAft>
              <a:defRPr/>
            </a:lvl2pPr>
            <a:lvl3pPr>
              <a:lnSpc>
                <a:spcPct val="90000"/>
              </a:lnSpc>
              <a:spcBef>
                <a:spcPts val="0"/>
              </a:spcBef>
              <a:spcAft>
                <a:spcPts val="450"/>
              </a:spcAft>
              <a:defRPr/>
            </a:lvl3pPr>
            <a:lvl4pPr>
              <a:lnSpc>
                <a:spcPct val="90000"/>
              </a:lnSpc>
              <a:spcBef>
                <a:spcPts val="0"/>
              </a:spcBef>
              <a:spcAft>
                <a:spcPts val="450"/>
              </a:spcAft>
              <a:defRPr/>
            </a:lvl4pPr>
            <a:lvl5pPr>
              <a:lnSpc>
                <a:spcPct val="90000"/>
              </a:lnSpc>
              <a:spcBef>
                <a:spcPts val="0"/>
              </a:spcBef>
              <a:spcAft>
                <a:spcPts val="450"/>
              </a:spcAft>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665497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p:txBody>
          <a:bodyPr/>
          <a:lstStyle/>
          <a:p>
            <a:r>
              <a:rPr kumimoji="1" lang="en-US" altLang="ja-JP"/>
              <a:t>UCANS10 Y.OTAKE</a:t>
            </a:r>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Tree>
    <p:extLst>
      <p:ext uri="{BB962C8B-B14F-4D97-AF65-F5344CB8AC3E}">
        <p14:creationId xmlns:p14="http://schemas.microsoft.com/office/powerpoint/2010/main" val="4053701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eiryo UI" panose="020B0604030504040204" pitchFamily="50" charset="-128"/>
                <a:ea typeface="Meiryo UI" panose="020B0604030504040204" pitchFamily="50" charset="-128"/>
              </a:defRPr>
            </a:lvl1p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lvl1pPr>
              <a:defRPr>
                <a:latin typeface="Meiryo UI" panose="020B0604030504040204" pitchFamily="50" charset="-128"/>
                <a:ea typeface="Meiryo UI" panose="020B0604030504040204" pitchFamily="50" charset="-128"/>
              </a:defRPr>
            </a:lvl1pPr>
            <a:lvl2pPr>
              <a:defRPr>
                <a:latin typeface="Meiryo UI" panose="020B0604030504040204" pitchFamily="50" charset="-128"/>
                <a:ea typeface="Meiryo UI" panose="020B0604030504040204" pitchFamily="50" charset="-128"/>
              </a:defRPr>
            </a:lvl2pPr>
            <a:lvl3pPr>
              <a:defRPr>
                <a:latin typeface="Meiryo UI" panose="020B0604030504040204" pitchFamily="50" charset="-128"/>
                <a:ea typeface="Meiryo UI" panose="020B0604030504040204" pitchFamily="50" charset="-128"/>
              </a:defRPr>
            </a:lvl3pPr>
            <a:lvl4pPr>
              <a:defRPr>
                <a:latin typeface="Meiryo UI" panose="020B0604030504040204" pitchFamily="50" charset="-128"/>
                <a:ea typeface="Meiryo UI" panose="020B0604030504040204" pitchFamily="50" charset="-128"/>
              </a:defRPr>
            </a:lvl4pPr>
            <a:lvl5pPr>
              <a:defRPr>
                <a:latin typeface="Meiryo UI" panose="020B0604030504040204" pitchFamily="50" charset="-128"/>
                <a:ea typeface="Meiryo UI" panose="020B060403050404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pic>
        <p:nvPicPr>
          <p:cNvPr id="8" name="図 7">
            <a:extLst>
              <a:ext uri="{FF2B5EF4-FFF2-40B4-BE49-F238E27FC236}">
                <a16:creationId xmlns:a16="http://schemas.microsoft.com/office/drawing/2014/main" id="{EB7E67C2-7470-D990-8749-8E2E0CDACE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5350" y="6248360"/>
            <a:ext cx="581106" cy="581106"/>
          </a:xfrm>
          <a:prstGeom prst="rect">
            <a:avLst/>
          </a:prstGeom>
        </p:spPr>
      </p:pic>
      <p:sp>
        <p:nvSpPr>
          <p:cNvPr id="9" name="Date Placeholder 4">
            <a:extLst>
              <a:ext uri="{FF2B5EF4-FFF2-40B4-BE49-F238E27FC236}">
                <a16:creationId xmlns:a16="http://schemas.microsoft.com/office/drawing/2014/main" id="{8857128D-3987-8F6A-EA4C-3FB4FAABD529}"/>
              </a:ext>
            </a:extLst>
          </p:cNvPr>
          <p:cNvSpPr>
            <a:spLocks noGrp="1"/>
          </p:cNvSpPr>
          <p:nvPr>
            <p:ph type="dt" sz="half" idx="10"/>
          </p:nvPr>
        </p:nvSpPr>
        <p:spPr>
          <a:xfrm>
            <a:off x="47544" y="6492873"/>
            <a:ext cx="2057400" cy="365125"/>
          </a:xfrm>
          <a:prstGeom prst="rect">
            <a:avLst/>
          </a:prstGeom>
        </p:spPr>
        <p:txBody>
          <a:bodyPr/>
          <a:lstStyle/>
          <a:p>
            <a:r>
              <a:rPr kumimoji="1" lang="en-US" altLang="ja-JP"/>
              <a:t>UCANS11 250226</a:t>
            </a:r>
            <a:endParaRPr kumimoji="1" lang="ja-JP" altLang="en-US"/>
          </a:p>
        </p:txBody>
      </p:sp>
      <p:sp>
        <p:nvSpPr>
          <p:cNvPr id="10" name="Footer Placeholder 5">
            <a:extLst>
              <a:ext uri="{FF2B5EF4-FFF2-40B4-BE49-F238E27FC236}">
                <a16:creationId xmlns:a16="http://schemas.microsoft.com/office/drawing/2014/main" id="{B4C5C8F6-16EB-81E8-C717-DE7E917712CC}"/>
              </a:ext>
            </a:extLst>
          </p:cNvPr>
          <p:cNvSpPr>
            <a:spLocks noGrp="1"/>
          </p:cNvSpPr>
          <p:nvPr>
            <p:ph type="ftr" sz="quarter" idx="11"/>
          </p:nvPr>
        </p:nvSpPr>
        <p:spPr>
          <a:xfrm>
            <a:off x="3199071" y="6483123"/>
            <a:ext cx="3086100" cy="365125"/>
          </a:xfrm>
          <a:prstGeom prst="rect">
            <a:avLst/>
          </a:prstGeom>
        </p:spPr>
        <p:txBody>
          <a:bodyPr/>
          <a:lstStyle/>
          <a:p>
            <a:endParaRPr kumimoji="1" lang="ja-JP" altLang="en-US"/>
          </a:p>
        </p:txBody>
      </p:sp>
      <p:sp>
        <p:nvSpPr>
          <p:cNvPr id="11" name="Slide Number Placeholder 6">
            <a:extLst>
              <a:ext uri="{FF2B5EF4-FFF2-40B4-BE49-F238E27FC236}">
                <a16:creationId xmlns:a16="http://schemas.microsoft.com/office/drawing/2014/main" id="{9EAB7D00-67F3-B413-98F9-7CF2171B0878}"/>
              </a:ext>
            </a:extLst>
          </p:cNvPr>
          <p:cNvSpPr>
            <a:spLocks noGrp="1"/>
          </p:cNvSpPr>
          <p:nvPr>
            <p:ph type="sldNum" sz="quarter" idx="12"/>
          </p:nvPr>
        </p:nvSpPr>
        <p:spPr>
          <a:xfrm>
            <a:off x="8094133" y="6481350"/>
            <a:ext cx="788610" cy="365125"/>
          </a:xfrm>
          <a:prstGeom prst="rect">
            <a:avLst/>
          </a:prstGeom>
        </p:spPr>
        <p:txBody>
          <a:bodyPr/>
          <a:lstStyle>
            <a:lvl1pPr>
              <a:defRPr sz="1800"/>
            </a:lvl1pPr>
          </a:lstStyle>
          <a:p>
            <a:fld id="{3DCA0435-E09C-4393-BF54-C857AD528DA9}" type="slidenum">
              <a:rPr kumimoji="1" lang="ja-JP" altLang="en-US" smtClean="0"/>
              <a:pPr/>
              <a:t>‹#›</a:t>
            </a:fld>
            <a:endParaRPr kumimoji="1" lang="ja-JP" altLang="en-US" dirty="0"/>
          </a:p>
        </p:txBody>
      </p:sp>
    </p:spTree>
    <p:extLst>
      <p:ext uri="{BB962C8B-B14F-4D97-AF65-F5344CB8AC3E}">
        <p14:creationId xmlns:p14="http://schemas.microsoft.com/office/powerpoint/2010/main" val="1511299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pic>
        <p:nvPicPr>
          <p:cNvPr id="9" name="図 8">
            <a:extLst>
              <a:ext uri="{FF2B5EF4-FFF2-40B4-BE49-F238E27FC236}">
                <a16:creationId xmlns:a16="http://schemas.microsoft.com/office/drawing/2014/main" id="{C8FDF692-BA17-97E5-4E5A-16F0F9BDC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5350" y="6248360"/>
            <a:ext cx="581106" cy="581106"/>
          </a:xfrm>
          <a:prstGeom prst="rect">
            <a:avLst/>
          </a:prstGeom>
        </p:spPr>
      </p:pic>
      <p:sp>
        <p:nvSpPr>
          <p:cNvPr id="10" name="Date Placeholder 4">
            <a:extLst>
              <a:ext uri="{FF2B5EF4-FFF2-40B4-BE49-F238E27FC236}">
                <a16:creationId xmlns:a16="http://schemas.microsoft.com/office/drawing/2014/main" id="{3C141A27-A215-5D06-736C-C0C8822182DE}"/>
              </a:ext>
            </a:extLst>
          </p:cNvPr>
          <p:cNvSpPr>
            <a:spLocks noGrp="1"/>
          </p:cNvSpPr>
          <p:nvPr>
            <p:ph type="dt" sz="half" idx="10"/>
          </p:nvPr>
        </p:nvSpPr>
        <p:spPr>
          <a:xfrm>
            <a:off x="47544" y="6492873"/>
            <a:ext cx="2057400" cy="365125"/>
          </a:xfrm>
          <a:prstGeom prst="rect">
            <a:avLst/>
          </a:prstGeom>
        </p:spPr>
        <p:txBody>
          <a:bodyPr/>
          <a:lstStyle/>
          <a:p>
            <a:r>
              <a:rPr kumimoji="1" lang="en-US" altLang="ja-JP"/>
              <a:t>UCANS11 250226</a:t>
            </a:r>
            <a:endParaRPr kumimoji="1" lang="ja-JP" altLang="en-US"/>
          </a:p>
        </p:txBody>
      </p:sp>
      <p:sp>
        <p:nvSpPr>
          <p:cNvPr id="11" name="Footer Placeholder 5">
            <a:extLst>
              <a:ext uri="{FF2B5EF4-FFF2-40B4-BE49-F238E27FC236}">
                <a16:creationId xmlns:a16="http://schemas.microsoft.com/office/drawing/2014/main" id="{B39CF164-11DA-D9D5-C389-E18D2411CCE2}"/>
              </a:ext>
            </a:extLst>
          </p:cNvPr>
          <p:cNvSpPr>
            <a:spLocks noGrp="1"/>
          </p:cNvSpPr>
          <p:nvPr>
            <p:ph type="ftr" sz="quarter" idx="11"/>
          </p:nvPr>
        </p:nvSpPr>
        <p:spPr>
          <a:xfrm>
            <a:off x="2668036" y="6483123"/>
            <a:ext cx="3617135" cy="365125"/>
          </a:xfrm>
          <a:prstGeom prst="rect">
            <a:avLst/>
          </a:prstGeom>
        </p:spPr>
        <p:txBody>
          <a:bodyPr/>
          <a:lstStyle/>
          <a:p>
            <a:endParaRPr kumimoji="1" lang="ja-JP" altLang="en-US"/>
          </a:p>
        </p:txBody>
      </p:sp>
      <p:sp>
        <p:nvSpPr>
          <p:cNvPr id="12" name="Slide Number Placeholder 6">
            <a:extLst>
              <a:ext uri="{FF2B5EF4-FFF2-40B4-BE49-F238E27FC236}">
                <a16:creationId xmlns:a16="http://schemas.microsoft.com/office/drawing/2014/main" id="{87A505A1-F2C3-5CEF-18D8-E7D2B56D50BA}"/>
              </a:ext>
            </a:extLst>
          </p:cNvPr>
          <p:cNvSpPr>
            <a:spLocks noGrp="1"/>
          </p:cNvSpPr>
          <p:nvPr>
            <p:ph type="sldNum" sz="quarter" idx="12"/>
          </p:nvPr>
        </p:nvSpPr>
        <p:spPr>
          <a:xfrm>
            <a:off x="7809470" y="6492875"/>
            <a:ext cx="705880" cy="365125"/>
          </a:xfrm>
          <a:prstGeom prst="rect">
            <a:avLst/>
          </a:prstGeom>
        </p:spPr>
        <p:txBody>
          <a:bodyPr/>
          <a:lstStyle>
            <a:lvl1pPr>
              <a:defRPr sz="1800"/>
            </a:lvl1pPr>
          </a:lstStyle>
          <a:p>
            <a:fld id="{3DCA0435-E09C-4393-BF54-C857AD528DA9}" type="slidenum">
              <a:rPr kumimoji="1" lang="ja-JP" altLang="en-US" smtClean="0"/>
              <a:pPr/>
              <a:t>‹#›</a:t>
            </a:fld>
            <a:endParaRPr kumimoji="1" lang="ja-JP" altLang="en-US"/>
          </a:p>
        </p:txBody>
      </p:sp>
    </p:spTree>
    <p:extLst>
      <p:ext uri="{BB962C8B-B14F-4D97-AF65-F5344CB8AC3E}">
        <p14:creationId xmlns:p14="http://schemas.microsoft.com/office/powerpoint/2010/main" val="1968070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pic>
        <p:nvPicPr>
          <p:cNvPr id="10" name="図 9">
            <a:extLst>
              <a:ext uri="{FF2B5EF4-FFF2-40B4-BE49-F238E27FC236}">
                <a16:creationId xmlns:a16="http://schemas.microsoft.com/office/drawing/2014/main" id="{21310598-4B26-35C3-C6B9-9184D53E9F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5350" y="6248360"/>
            <a:ext cx="581106" cy="581106"/>
          </a:xfrm>
          <a:prstGeom prst="rect">
            <a:avLst/>
          </a:prstGeom>
        </p:spPr>
      </p:pic>
      <p:sp>
        <p:nvSpPr>
          <p:cNvPr id="15" name="Date Placeholder 4">
            <a:extLst>
              <a:ext uri="{FF2B5EF4-FFF2-40B4-BE49-F238E27FC236}">
                <a16:creationId xmlns:a16="http://schemas.microsoft.com/office/drawing/2014/main" id="{5F7926AF-2332-3B57-99F4-CF00E63F942D}"/>
              </a:ext>
            </a:extLst>
          </p:cNvPr>
          <p:cNvSpPr>
            <a:spLocks noGrp="1"/>
          </p:cNvSpPr>
          <p:nvPr>
            <p:ph type="dt" sz="half" idx="10"/>
          </p:nvPr>
        </p:nvSpPr>
        <p:spPr>
          <a:xfrm>
            <a:off x="47544" y="6492873"/>
            <a:ext cx="2057400" cy="365125"/>
          </a:xfrm>
          <a:prstGeom prst="rect">
            <a:avLst/>
          </a:prstGeom>
        </p:spPr>
        <p:txBody>
          <a:bodyPr/>
          <a:lstStyle/>
          <a:p>
            <a:r>
              <a:rPr kumimoji="1" lang="en-US" altLang="ja-JP"/>
              <a:t>UCANS11 250226</a:t>
            </a:r>
            <a:endParaRPr kumimoji="1" lang="ja-JP" altLang="en-US"/>
          </a:p>
        </p:txBody>
      </p:sp>
      <p:sp>
        <p:nvSpPr>
          <p:cNvPr id="16" name="Footer Placeholder 5">
            <a:extLst>
              <a:ext uri="{FF2B5EF4-FFF2-40B4-BE49-F238E27FC236}">
                <a16:creationId xmlns:a16="http://schemas.microsoft.com/office/drawing/2014/main" id="{51AF7E89-6E69-0A54-E5E8-6DACD209C741}"/>
              </a:ext>
            </a:extLst>
          </p:cNvPr>
          <p:cNvSpPr>
            <a:spLocks noGrp="1"/>
          </p:cNvSpPr>
          <p:nvPr>
            <p:ph type="ftr" sz="quarter" idx="11"/>
          </p:nvPr>
        </p:nvSpPr>
        <p:spPr>
          <a:xfrm>
            <a:off x="3199071" y="6483123"/>
            <a:ext cx="3086100" cy="365125"/>
          </a:xfrm>
          <a:prstGeom prst="rect">
            <a:avLst/>
          </a:prstGeom>
        </p:spPr>
        <p:txBody>
          <a:bodyPr/>
          <a:lstStyle/>
          <a:p>
            <a:endParaRPr kumimoji="1" lang="ja-JP" altLang="en-US"/>
          </a:p>
        </p:txBody>
      </p:sp>
      <p:sp>
        <p:nvSpPr>
          <p:cNvPr id="17" name="Slide Number Placeholder 6">
            <a:extLst>
              <a:ext uri="{FF2B5EF4-FFF2-40B4-BE49-F238E27FC236}">
                <a16:creationId xmlns:a16="http://schemas.microsoft.com/office/drawing/2014/main" id="{00A2A69E-4D14-2298-30E9-4F1492F5EBAD}"/>
              </a:ext>
            </a:extLst>
          </p:cNvPr>
          <p:cNvSpPr>
            <a:spLocks noGrp="1"/>
          </p:cNvSpPr>
          <p:nvPr>
            <p:ph type="sldNum" sz="quarter" idx="12"/>
          </p:nvPr>
        </p:nvSpPr>
        <p:spPr>
          <a:xfrm>
            <a:off x="7710616" y="6492875"/>
            <a:ext cx="804734" cy="365125"/>
          </a:xfrm>
          <a:prstGeom prst="rect">
            <a:avLst/>
          </a:prstGeom>
        </p:spPr>
        <p:txBody>
          <a:bodyPr/>
          <a:lstStyle>
            <a:lvl1pPr>
              <a:defRPr sz="1800"/>
            </a:lvl1pPr>
          </a:lstStyle>
          <a:p>
            <a:fld id="{3DCA0435-E09C-4393-BF54-C857AD528DA9}" type="slidenum">
              <a:rPr kumimoji="1" lang="ja-JP" altLang="en-US" smtClean="0"/>
              <a:pPr/>
              <a:t>‹#›</a:t>
            </a:fld>
            <a:endParaRPr kumimoji="1" lang="ja-JP" altLang="en-US" dirty="0"/>
          </a:p>
        </p:txBody>
      </p:sp>
    </p:spTree>
    <p:extLst>
      <p:ext uri="{BB962C8B-B14F-4D97-AF65-F5344CB8AC3E}">
        <p14:creationId xmlns:p14="http://schemas.microsoft.com/office/powerpoint/2010/main" val="2002905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pic>
        <p:nvPicPr>
          <p:cNvPr id="12" name="図 11">
            <a:extLst>
              <a:ext uri="{FF2B5EF4-FFF2-40B4-BE49-F238E27FC236}">
                <a16:creationId xmlns:a16="http://schemas.microsoft.com/office/drawing/2014/main" id="{64A88529-7310-A504-E199-CAD152DFBD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5350" y="6248360"/>
            <a:ext cx="581106" cy="581106"/>
          </a:xfrm>
          <a:prstGeom prst="rect">
            <a:avLst/>
          </a:prstGeom>
        </p:spPr>
      </p:pic>
      <p:sp>
        <p:nvSpPr>
          <p:cNvPr id="13" name="Date Placeholder 4">
            <a:extLst>
              <a:ext uri="{FF2B5EF4-FFF2-40B4-BE49-F238E27FC236}">
                <a16:creationId xmlns:a16="http://schemas.microsoft.com/office/drawing/2014/main" id="{8337D08B-65CB-F4F9-0D31-D383A23F7DB8}"/>
              </a:ext>
            </a:extLst>
          </p:cNvPr>
          <p:cNvSpPr>
            <a:spLocks noGrp="1"/>
          </p:cNvSpPr>
          <p:nvPr>
            <p:ph type="dt" sz="half" idx="10"/>
          </p:nvPr>
        </p:nvSpPr>
        <p:spPr>
          <a:xfrm>
            <a:off x="47544" y="6492873"/>
            <a:ext cx="2057400" cy="365125"/>
          </a:xfrm>
          <a:prstGeom prst="rect">
            <a:avLst/>
          </a:prstGeom>
        </p:spPr>
        <p:txBody>
          <a:bodyPr/>
          <a:lstStyle/>
          <a:p>
            <a:r>
              <a:rPr kumimoji="1" lang="en-US" altLang="ja-JP"/>
              <a:t>UCANS11 250226</a:t>
            </a:r>
            <a:endParaRPr kumimoji="1" lang="ja-JP" altLang="en-US"/>
          </a:p>
        </p:txBody>
      </p:sp>
      <p:sp>
        <p:nvSpPr>
          <p:cNvPr id="14" name="Footer Placeholder 5">
            <a:extLst>
              <a:ext uri="{FF2B5EF4-FFF2-40B4-BE49-F238E27FC236}">
                <a16:creationId xmlns:a16="http://schemas.microsoft.com/office/drawing/2014/main" id="{A0740A39-E507-B1E7-0BDE-4B46697B2375}"/>
              </a:ext>
            </a:extLst>
          </p:cNvPr>
          <p:cNvSpPr>
            <a:spLocks noGrp="1"/>
          </p:cNvSpPr>
          <p:nvPr>
            <p:ph type="ftr" sz="quarter" idx="11"/>
          </p:nvPr>
        </p:nvSpPr>
        <p:spPr>
          <a:xfrm>
            <a:off x="3199071" y="6483123"/>
            <a:ext cx="3086100" cy="365125"/>
          </a:xfrm>
          <a:prstGeom prst="rect">
            <a:avLst/>
          </a:prstGeom>
        </p:spPr>
        <p:txBody>
          <a:bodyPr/>
          <a:lstStyle/>
          <a:p>
            <a:endParaRPr kumimoji="1" lang="ja-JP" altLang="en-US"/>
          </a:p>
        </p:txBody>
      </p:sp>
      <p:sp>
        <p:nvSpPr>
          <p:cNvPr id="15" name="Slide Number Placeholder 6">
            <a:extLst>
              <a:ext uri="{FF2B5EF4-FFF2-40B4-BE49-F238E27FC236}">
                <a16:creationId xmlns:a16="http://schemas.microsoft.com/office/drawing/2014/main" id="{CB80596D-9E01-25BC-777B-772EA0F09DBE}"/>
              </a:ext>
            </a:extLst>
          </p:cNvPr>
          <p:cNvSpPr>
            <a:spLocks noGrp="1"/>
          </p:cNvSpPr>
          <p:nvPr>
            <p:ph type="sldNum" sz="quarter" idx="12"/>
          </p:nvPr>
        </p:nvSpPr>
        <p:spPr>
          <a:xfrm>
            <a:off x="7934242" y="6492875"/>
            <a:ext cx="581107" cy="365125"/>
          </a:xfrm>
          <a:prstGeom prst="rect">
            <a:avLst/>
          </a:prstGeom>
        </p:spPr>
        <p:txBody>
          <a:bodyPr/>
          <a:lstStyle>
            <a:lvl1pPr>
              <a:defRPr sz="1800"/>
            </a:lvl1pPr>
          </a:lstStyle>
          <a:p>
            <a:fld id="{3DCA0435-E09C-4393-BF54-C857AD528DA9}" type="slidenum">
              <a:rPr kumimoji="1" lang="ja-JP" altLang="en-US" smtClean="0"/>
              <a:pPr/>
              <a:t>‹#›</a:t>
            </a:fld>
            <a:endParaRPr kumimoji="1" lang="ja-JP" altLang="en-US"/>
          </a:p>
        </p:txBody>
      </p:sp>
    </p:spTree>
    <p:extLst>
      <p:ext uri="{BB962C8B-B14F-4D97-AF65-F5344CB8AC3E}">
        <p14:creationId xmlns:p14="http://schemas.microsoft.com/office/powerpoint/2010/main" val="750101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pic>
        <p:nvPicPr>
          <p:cNvPr id="8" name="図 7">
            <a:extLst>
              <a:ext uri="{FF2B5EF4-FFF2-40B4-BE49-F238E27FC236}">
                <a16:creationId xmlns:a16="http://schemas.microsoft.com/office/drawing/2014/main" id="{A86A4727-B3FA-7654-E1AE-0AFC7B2325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5350" y="6248360"/>
            <a:ext cx="581106" cy="581106"/>
          </a:xfrm>
          <a:prstGeom prst="rect">
            <a:avLst/>
          </a:prstGeom>
        </p:spPr>
      </p:pic>
      <p:sp>
        <p:nvSpPr>
          <p:cNvPr id="9" name="Date Placeholder 4">
            <a:extLst>
              <a:ext uri="{FF2B5EF4-FFF2-40B4-BE49-F238E27FC236}">
                <a16:creationId xmlns:a16="http://schemas.microsoft.com/office/drawing/2014/main" id="{F7FB0E8A-46D6-E091-F905-BDF37296B54E}"/>
              </a:ext>
            </a:extLst>
          </p:cNvPr>
          <p:cNvSpPr>
            <a:spLocks noGrp="1"/>
          </p:cNvSpPr>
          <p:nvPr>
            <p:ph type="dt" sz="half" idx="10"/>
          </p:nvPr>
        </p:nvSpPr>
        <p:spPr>
          <a:xfrm>
            <a:off x="47544" y="6492873"/>
            <a:ext cx="2057400" cy="365125"/>
          </a:xfrm>
          <a:prstGeom prst="rect">
            <a:avLst/>
          </a:prstGeom>
        </p:spPr>
        <p:txBody>
          <a:bodyPr/>
          <a:lstStyle/>
          <a:p>
            <a:r>
              <a:rPr kumimoji="1" lang="en-US" altLang="ja-JP"/>
              <a:t>UCANS11 250226</a:t>
            </a:r>
            <a:endParaRPr kumimoji="1" lang="ja-JP" altLang="en-US"/>
          </a:p>
        </p:txBody>
      </p:sp>
      <p:sp>
        <p:nvSpPr>
          <p:cNvPr id="10" name="Footer Placeholder 5">
            <a:extLst>
              <a:ext uri="{FF2B5EF4-FFF2-40B4-BE49-F238E27FC236}">
                <a16:creationId xmlns:a16="http://schemas.microsoft.com/office/drawing/2014/main" id="{24C580DD-4B5C-9BCB-FCDA-109C1C258D74}"/>
              </a:ext>
            </a:extLst>
          </p:cNvPr>
          <p:cNvSpPr>
            <a:spLocks noGrp="1"/>
          </p:cNvSpPr>
          <p:nvPr>
            <p:ph type="ftr" sz="quarter" idx="11"/>
          </p:nvPr>
        </p:nvSpPr>
        <p:spPr>
          <a:xfrm>
            <a:off x="3199071" y="6483123"/>
            <a:ext cx="3086100" cy="365125"/>
          </a:xfrm>
          <a:prstGeom prst="rect">
            <a:avLst/>
          </a:prstGeom>
        </p:spPr>
        <p:txBody>
          <a:bodyPr/>
          <a:lstStyle/>
          <a:p>
            <a:endParaRPr kumimoji="1" lang="ja-JP" altLang="en-US"/>
          </a:p>
        </p:txBody>
      </p:sp>
      <p:sp>
        <p:nvSpPr>
          <p:cNvPr id="11" name="Slide Number Placeholder 6">
            <a:extLst>
              <a:ext uri="{FF2B5EF4-FFF2-40B4-BE49-F238E27FC236}">
                <a16:creationId xmlns:a16="http://schemas.microsoft.com/office/drawing/2014/main" id="{61E27D1B-7B9C-D2DF-080A-CC092BEF682F}"/>
              </a:ext>
            </a:extLst>
          </p:cNvPr>
          <p:cNvSpPr>
            <a:spLocks noGrp="1"/>
          </p:cNvSpPr>
          <p:nvPr>
            <p:ph type="sldNum" sz="quarter" idx="12"/>
          </p:nvPr>
        </p:nvSpPr>
        <p:spPr>
          <a:xfrm>
            <a:off x="7727092" y="6492875"/>
            <a:ext cx="788258" cy="365125"/>
          </a:xfrm>
          <a:prstGeom prst="rect">
            <a:avLst/>
          </a:prstGeom>
        </p:spPr>
        <p:txBody>
          <a:bodyPr/>
          <a:lstStyle>
            <a:lvl1pPr>
              <a:defRPr sz="1800"/>
            </a:lvl1pPr>
          </a:lstStyle>
          <a:p>
            <a:fld id="{3DCA0435-E09C-4393-BF54-C857AD528DA9}" type="slidenum">
              <a:rPr kumimoji="1" lang="ja-JP" altLang="en-US" smtClean="0"/>
              <a:pPr/>
              <a:t>‹#›</a:t>
            </a:fld>
            <a:endParaRPr kumimoji="1" lang="ja-JP" altLang="en-US"/>
          </a:p>
        </p:txBody>
      </p:sp>
    </p:spTree>
    <p:extLst>
      <p:ext uri="{BB962C8B-B14F-4D97-AF65-F5344CB8AC3E}">
        <p14:creationId xmlns:p14="http://schemas.microsoft.com/office/powerpoint/2010/main" val="2317003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9904353F-37D2-2BBB-E53E-5E3DAACCB7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5350" y="6248360"/>
            <a:ext cx="581106" cy="581106"/>
          </a:xfrm>
          <a:prstGeom prst="rect">
            <a:avLst/>
          </a:prstGeom>
        </p:spPr>
      </p:pic>
      <p:sp>
        <p:nvSpPr>
          <p:cNvPr id="7" name="Date Placeholder 4">
            <a:extLst>
              <a:ext uri="{FF2B5EF4-FFF2-40B4-BE49-F238E27FC236}">
                <a16:creationId xmlns:a16="http://schemas.microsoft.com/office/drawing/2014/main" id="{4DECF5F1-A148-1730-7703-05A1511B331F}"/>
              </a:ext>
            </a:extLst>
          </p:cNvPr>
          <p:cNvSpPr>
            <a:spLocks noGrp="1"/>
          </p:cNvSpPr>
          <p:nvPr>
            <p:ph type="dt" sz="half" idx="10"/>
          </p:nvPr>
        </p:nvSpPr>
        <p:spPr>
          <a:xfrm>
            <a:off x="47544" y="6492873"/>
            <a:ext cx="2057400" cy="365125"/>
          </a:xfrm>
          <a:prstGeom prst="rect">
            <a:avLst/>
          </a:prstGeom>
        </p:spPr>
        <p:txBody>
          <a:bodyPr/>
          <a:lstStyle/>
          <a:p>
            <a:r>
              <a:rPr kumimoji="1" lang="en-US" altLang="ja-JP"/>
              <a:t>UCANS11 250226</a:t>
            </a:r>
            <a:endParaRPr kumimoji="1" lang="ja-JP" altLang="en-US"/>
          </a:p>
        </p:txBody>
      </p:sp>
      <p:sp>
        <p:nvSpPr>
          <p:cNvPr id="8" name="Footer Placeholder 5">
            <a:extLst>
              <a:ext uri="{FF2B5EF4-FFF2-40B4-BE49-F238E27FC236}">
                <a16:creationId xmlns:a16="http://schemas.microsoft.com/office/drawing/2014/main" id="{169F3CE6-E8E8-069B-716F-932130DB824D}"/>
              </a:ext>
            </a:extLst>
          </p:cNvPr>
          <p:cNvSpPr>
            <a:spLocks noGrp="1"/>
          </p:cNvSpPr>
          <p:nvPr>
            <p:ph type="ftr" sz="quarter" idx="11"/>
          </p:nvPr>
        </p:nvSpPr>
        <p:spPr>
          <a:xfrm>
            <a:off x="3199071" y="6483123"/>
            <a:ext cx="3086100" cy="365125"/>
          </a:xfrm>
          <a:prstGeom prst="rect">
            <a:avLst/>
          </a:prstGeom>
        </p:spPr>
        <p:txBody>
          <a:bodyPr/>
          <a:lstStyle/>
          <a:p>
            <a:endParaRPr kumimoji="1" lang="ja-JP" altLang="en-US"/>
          </a:p>
        </p:txBody>
      </p:sp>
      <p:sp>
        <p:nvSpPr>
          <p:cNvPr id="9" name="Slide Number Placeholder 6">
            <a:extLst>
              <a:ext uri="{FF2B5EF4-FFF2-40B4-BE49-F238E27FC236}">
                <a16:creationId xmlns:a16="http://schemas.microsoft.com/office/drawing/2014/main" id="{2FE86252-3927-4F62-5E6D-FBA5D4D80099}"/>
              </a:ext>
            </a:extLst>
          </p:cNvPr>
          <p:cNvSpPr>
            <a:spLocks noGrp="1"/>
          </p:cNvSpPr>
          <p:nvPr>
            <p:ph type="sldNum" sz="quarter" idx="12"/>
          </p:nvPr>
        </p:nvSpPr>
        <p:spPr>
          <a:xfrm>
            <a:off x="7934244" y="6492875"/>
            <a:ext cx="581106" cy="365125"/>
          </a:xfrm>
          <a:prstGeom prst="rect">
            <a:avLst/>
          </a:prstGeom>
        </p:spPr>
        <p:txBody>
          <a:bodyPr/>
          <a:lstStyle>
            <a:lvl1pPr>
              <a:defRPr sz="1800"/>
            </a:lvl1pPr>
          </a:lstStyle>
          <a:p>
            <a:fld id="{3DCA0435-E09C-4393-BF54-C857AD528DA9}" type="slidenum">
              <a:rPr kumimoji="1" lang="ja-JP" altLang="en-US" smtClean="0"/>
              <a:pPr/>
              <a:t>‹#›</a:t>
            </a:fld>
            <a:endParaRPr kumimoji="1" lang="ja-JP" altLang="en-US"/>
          </a:p>
        </p:txBody>
      </p:sp>
    </p:spTree>
    <p:extLst>
      <p:ext uri="{BB962C8B-B14F-4D97-AF65-F5344CB8AC3E}">
        <p14:creationId xmlns:p14="http://schemas.microsoft.com/office/powerpoint/2010/main" val="4253552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pic>
        <p:nvPicPr>
          <p:cNvPr id="9" name="図 8">
            <a:extLst>
              <a:ext uri="{FF2B5EF4-FFF2-40B4-BE49-F238E27FC236}">
                <a16:creationId xmlns:a16="http://schemas.microsoft.com/office/drawing/2014/main" id="{11AD2A8C-9939-43E7-3C2A-D8CCF0BCDC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5350" y="6248360"/>
            <a:ext cx="581106" cy="581106"/>
          </a:xfrm>
          <a:prstGeom prst="rect">
            <a:avLst/>
          </a:prstGeom>
        </p:spPr>
      </p:pic>
      <p:sp>
        <p:nvSpPr>
          <p:cNvPr id="10" name="Date Placeholder 4">
            <a:extLst>
              <a:ext uri="{FF2B5EF4-FFF2-40B4-BE49-F238E27FC236}">
                <a16:creationId xmlns:a16="http://schemas.microsoft.com/office/drawing/2014/main" id="{379BE505-AA1A-22BD-8DDD-7B564B03043A}"/>
              </a:ext>
            </a:extLst>
          </p:cNvPr>
          <p:cNvSpPr>
            <a:spLocks noGrp="1"/>
          </p:cNvSpPr>
          <p:nvPr>
            <p:ph type="dt" sz="half" idx="10"/>
          </p:nvPr>
        </p:nvSpPr>
        <p:spPr>
          <a:xfrm>
            <a:off x="47544" y="6492873"/>
            <a:ext cx="2057400" cy="365125"/>
          </a:xfrm>
          <a:prstGeom prst="rect">
            <a:avLst/>
          </a:prstGeom>
        </p:spPr>
        <p:txBody>
          <a:bodyPr/>
          <a:lstStyle/>
          <a:p>
            <a:r>
              <a:rPr kumimoji="1" lang="en-US" altLang="ja-JP"/>
              <a:t>UCANS11 250226</a:t>
            </a:r>
            <a:endParaRPr kumimoji="1" lang="ja-JP" altLang="en-US"/>
          </a:p>
        </p:txBody>
      </p:sp>
      <p:sp>
        <p:nvSpPr>
          <p:cNvPr id="11" name="Footer Placeholder 5">
            <a:extLst>
              <a:ext uri="{FF2B5EF4-FFF2-40B4-BE49-F238E27FC236}">
                <a16:creationId xmlns:a16="http://schemas.microsoft.com/office/drawing/2014/main" id="{BDFDF9EA-3568-789C-9919-CB6BB291EC8D}"/>
              </a:ext>
            </a:extLst>
          </p:cNvPr>
          <p:cNvSpPr>
            <a:spLocks noGrp="1"/>
          </p:cNvSpPr>
          <p:nvPr>
            <p:ph type="ftr" sz="quarter" idx="11"/>
          </p:nvPr>
        </p:nvSpPr>
        <p:spPr>
          <a:xfrm>
            <a:off x="3199071" y="6483123"/>
            <a:ext cx="3086100" cy="365125"/>
          </a:xfrm>
          <a:prstGeom prst="rect">
            <a:avLst/>
          </a:prstGeom>
        </p:spPr>
        <p:txBody>
          <a:bodyPr/>
          <a:lstStyle/>
          <a:p>
            <a:endParaRPr kumimoji="1" lang="ja-JP" altLang="en-US"/>
          </a:p>
        </p:txBody>
      </p:sp>
      <p:sp>
        <p:nvSpPr>
          <p:cNvPr id="12" name="Slide Number Placeholder 6">
            <a:extLst>
              <a:ext uri="{FF2B5EF4-FFF2-40B4-BE49-F238E27FC236}">
                <a16:creationId xmlns:a16="http://schemas.microsoft.com/office/drawing/2014/main" id="{79A1E199-AC73-4340-4D5D-95A4EF792121}"/>
              </a:ext>
            </a:extLst>
          </p:cNvPr>
          <p:cNvSpPr>
            <a:spLocks noGrp="1"/>
          </p:cNvSpPr>
          <p:nvPr>
            <p:ph type="sldNum" sz="quarter" idx="12"/>
          </p:nvPr>
        </p:nvSpPr>
        <p:spPr>
          <a:xfrm>
            <a:off x="7934242" y="6492875"/>
            <a:ext cx="581107" cy="365125"/>
          </a:xfrm>
          <a:prstGeom prst="rect">
            <a:avLst/>
          </a:prstGeom>
        </p:spPr>
        <p:txBody>
          <a:bodyPr/>
          <a:lstStyle>
            <a:lvl1pPr>
              <a:defRPr sz="1800"/>
            </a:lvl1pPr>
          </a:lstStyle>
          <a:p>
            <a:fld id="{3DCA0435-E09C-4393-BF54-C857AD528DA9}" type="slidenum">
              <a:rPr kumimoji="1" lang="ja-JP" altLang="en-US" smtClean="0"/>
              <a:pPr/>
              <a:t>‹#›</a:t>
            </a:fld>
            <a:endParaRPr kumimoji="1" lang="ja-JP" altLang="en-US"/>
          </a:p>
        </p:txBody>
      </p:sp>
    </p:spTree>
    <p:extLst>
      <p:ext uri="{BB962C8B-B14F-4D97-AF65-F5344CB8AC3E}">
        <p14:creationId xmlns:p14="http://schemas.microsoft.com/office/powerpoint/2010/main" val="611515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47544" y="6492873"/>
            <a:ext cx="2057400" cy="365125"/>
          </a:xfrm>
          <a:prstGeom prst="rect">
            <a:avLst/>
          </a:prstGeom>
        </p:spPr>
        <p:txBody>
          <a:bodyPr/>
          <a:lstStyle/>
          <a:p>
            <a:r>
              <a:rPr kumimoji="1" lang="en-US" altLang="ja-JP"/>
              <a:t>UCANS11 250226</a:t>
            </a:r>
            <a:endParaRPr kumimoji="1" lang="ja-JP" altLang="en-US"/>
          </a:p>
        </p:txBody>
      </p:sp>
      <p:sp>
        <p:nvSpPr>
          <p:cNvPr id="6" name="Footer Placeholder 5"/>
          <p:cNvSpPr>
            <a:spLocks noGrp="1"/>
          </p:cNvSpPr>
          <p:nvPr>
            <p:ph type="ftr" sz="quarter" idx="11"/>
          </p:nvPr>
        </p:nvSpPr>
        <p:spPr>
          <a:xfrm>
            <a:off x="3199071" y="6483123"/>
            <a:ext cx="3086100" cy="365125"/>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7848600" y="6492875"/>
            <a:ext cx="666750" cy="365125"/>
          </a:xfrm>
          <a:prstGeom prst="rect">
            <a:avLst/>
          </a:prstGeom>
        </p:spPr>
        <p:txBody>
          <a:bodyPr/>
          <a:lstStyle>
            <a:lvl1pPr>
              <a:defRPr sz="1800"/>
            </a:lvl1pPr>
          </a:lstStyle>
          <a:p>
            <a:fld id="{3DCA0435-E09C-4393-BF54-C857AD528DA9}" type="slidenum">
              <a:rPr kumimoji="1" lang="ja-JP" altLang="en-US" smtClean="0"/>
              <a:pPr/>
              <a:t>‹#›</a:t>
            </a:fld>
            <a:endParaRPr kumimoji="1" lang="ja-JP" altLang="en-US" dirty="0"/>
          </a:p>
        </p:txBody>
      </p:sp>
      <p:pic>
        <p:nvPicPr>
          <p:cNvPr id="9" name="図 8">
            <a:extLst>
              <a:ext uri="{FF2B5EF4-FFF2-40B4-BE49-F238E27FC236}">
                <a16:creationId xmlns:a16="http://schemas.microsoft.com/office/drawing/2014/main" id="{57A9A342-DCB7-BBD8-32D5-E2EBD60CA5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5350" y="6248360"/>
            <a:ext cx="581106" cy="581106"/>
          </a:xfrm>
          <a:prstGeom prst="rect">
            <a:avLst/>
          </a:prstGeom>
        </p:spPr>
      </p:pic>
    </p:spTree>
    <p:extLst>
      <p:ext uri="{BB962C8B-B14F-4D97-AF65-F5344CB8AC3E}">
        <p14:creationId xmlns:p14="http://schemas.microsoft.com/office/powerpoint/2010/main" val="1655898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7" name="Date Placeholder 4">
            <a:extLst>
              <a:ext uri="{FF2B5EF4-FFF2-40B4-BE49-F238E27FC236}">
                <a16:creationId xmlns:a16="http://schemas.microsoft.com/office/drawing/2014/main" id="{B500B0C7-2601-8C6B-AFC5-F723232039A2}"/>
              </a:ext>
            </a:extLst>
          </p:cNvPr>
          <p:cNvSpPr>
            <a:spLocks noGrp="1"/>
          </p:cNvSpPr>
          <p:nvPr>
            <p:ph type="dt" sz="half" idx="2"/>
          </p:nvPr>
        </p:nvSpPr>
        <p:spPr>
          <a:xfrm>
            <a:off x="47544" y="6492873"/>
            <a:ext cx="2057400" cy="365125"/>
          </a:xfrm>
          <a:prstGeom prst="rect">
            <a:avLst/>
          </a:prstGeom>
        </p:spPr>
        <p:txBody>
          <a:bodyPr/>
          <a:lstStyle/>
          <a:p>
            <a:r>
              <a:rPr kumimoji="1" lang="en-US" altLang="ja-JP"/>
              <a:t>UCANS11 250226</a:t>
            </a:r>
            <a:endParaRPr kumimoji="1" lang="ja-JP" altLang="en-US"/>
          </a:p>
        </p:txBody>
      </p:sp>
      <p:sp>
        <p:nvSpPr>
          <p:cNvPr id="8" name="Footer Placeholder 5">
            <a:extLst>
              <a:ext uri="{FF2B5EF4-FFF2-40B4-BE49-F238E27FC236}">
                <a16:creationId xmlns:a16="http://schemas.microsoft.com/office/drawing/2014/main" id="{B48A68F3-0203-DA31-2FCF-AD1CD79A42C5}"/>
              </a:ext>
            </a:extLst>
          </p:cNvPr>
          <p:cNvSpPr>
            <a:spLocks noGrp="1"/>
          </p:cNvSpPr>
          <p:nvPr>
            <p:ph type="ftr" sz="quarter" idx="3"/>
          </p:nvPr>
        </p:nvSpPr>
        <p:spPr>
          <a:xfrm>
            <a:off x="3363685" y="6483123"/>
            <a:ext cx="2921485" cy="365125"/>
          </a:xfrm>
          <a:prstGeom prst="rect">
            <a:avLst/>
          </a:prstGeom>
        </p:spPr>
        <p:txBody>
          <a:bodyPr/>
          <a:lstStyle>
            <a:lvl1pPr>
              <a:defRPr sz="1400"/>
            </a:lvl1pPr>
          </a:lstStyle>
          <a:p>
            <a:endParaRPr kumimoji="1" lang="ja-JP" altLang="en-US" dirty="0"/>
          </a:p>
        </p:txBody>
      </p:sp>
      <p:sp>
        <p:nvSpPr>
          <p:cNvPr id="9" name="Slide Number Placeholder 6">
            <a:extLst>
              <a:ext uri="{FF2B5EF4-FFF2-40B4-BE49-F238E27FC236}">
                <a16:creationId xmlns:a16="http://schemas.microsoft.com/office/drawing/2014/main" id="{30D6D0D9-7387-2836-13DC-893355CE96E9}"/>
              </a:ext>
            </a:extLst>
          </p:cNvPr>
          <p:cNvSpPr>
            <a:spLocks noGrp="1"/>
          </p:cNvSpPr>
          <p:nvPr>
            <p:ph type="sldNum" sz="quarter" idx="4"/>
          </p:nvPr>
        </p:nvSpPr>
        <p:spPr>
          <a:xfrm>
            <a:off x="7875372" y="6492875"/>
            <a:ext cx="639977" cy="365125"/>
          </a:xfrm>
          <a:prstGeom prst="rect">
            <a:avLst/>
          </a:prstGeom>
        </p:spPr>
        <p:txBody>
          <a:bodyPr/>
          <a:lstStyle>
            <a:lvl1pPr>
              <a:defRPr sz="1800"/>
            </a:lvl1pPr>
          </a:lstStyle>
          <a:p>
            <a:fld id="{3DCA0435-E09C-4393-BF54-C857AD528DA9}" type="slidenum">
              <a:rPr kumimoji="1" lang="ja-JP" altLang="en-US" smtClean="0"/>
              <a:pPr/>
              <a:t>‹#›</a:t>
            </a:fld>
            <a:endParaRPr kumimoji="1" lang="ja-JP" altLang="en-US" dirty="0"/>
          </a:p>
        </p:txBody>
      </p:sp>
      <p:pic>
        <p:nvPicPr>
          <p:cNvPr id="10" name="図 9">
            <a:extLst>
              <a:ext uri="{FF2B5EF4-FFF2-40B4-BE49-F238E27FC236}">
                <a16:creationId xmlns:a16="http://schemas.microsoft.com/office/drawing/2014/main" id="{8C484DB4-DD3F-A4D0-A92D-65FB4C1BB30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104944" y="6544457"/>
            <a:ext cx="1284920" cy="258549"/>
          </a:xfrm>
          <a:prstGeom prst="rect">
            <a:avLst/>
          </a:prstGeom>
        </p:spPr>
      </p:pic>
      <p:pic>
        <p:nvPicPr>
          <p:cNvPr id="11" name="図 10">
            <a:extLst>
              <a:ext uri="{FF2B5EF4-FFF2-40B4-BE49-F238E27FC236}">
                <a16:creationId xmlns:a16="http://schemas.microsoft.com/office/drawing/2014/main" id="{ED47F634-5866-DF32-0686-17D4C929398D}"/>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515350" y="6248360"/>
            <a:ext cx="581106" cy="581106"/>
          </a:xfrm>
          <a:prstGeom prst="rect">
            <a:avLst/>
          </a:prstGeom>
        </p:spPr>
      </p:pic>
    </p:spTree>
    <p:extLst>
      <p:ext uri="{BB962C8B-B14F-4D97-AF65-F5344CB8AC3E}">
        <p14:creationId xmlns:p14="http://schemas.microsoft.com/office/powerpoint/2010/main" val="83655705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2" r:id="rId12"/>
    <p:sldLayoutId id="2147483723" r:id="rId13"/>
  </p:sldLayoutIdLst>
  <p:hf hdr="0" ftr="0"/>
  <p:txStyles>
    <p:titleStyle>
      <a:lvl1pPr algn="l" defTabSz="914400" rtl="0" eaLnBrk="1" latinLnBrk="0" hangingPunct="1">
        <a:lnSpc>
          <a:spcPct val="90000"/>
        </a:lnSpc>
        <a:spcBef>
          <a:spcPct val="0"/>
        </a:spcBef>
        <a:buNone/>
        <a:defRPr kumimoji="1" sz="4400" kern="1200">
          <a:solidFill>
            <a:schemeClr val="tx1"/>
          </a:solidFill>
          <a:latin typeface="Meiryo UI" panose="020B0604030504040204" pitchFamily="50" charset="-128"/>
          <a:ea typeface="Meiryo UI" panose="020B0604030504040204" pitchFamily="50" charset="-128"/>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gif"/><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8.tiff"/><Relationship Id="rId4" Type="http://schemas.openxmlformats.org/officeDocument/2006/relationships/image" Target="../media/image37.emf"/></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emf"/></Relationships>
</file>

<file path=ppt/slides/_rels/slide1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10" Type="http://schemas.openxmlformats.org/officeDocument/2006/relationships/image" Target="../media/image14.jpeg"/><Relationship Id="rId4" Type="http://schemas.openxmlformats.org/officeDocument/2006/relationships/image" Target="../media/image9.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61.t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5.tif"/><Relationship Id="rId7"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67.tiff"/><Relationship Id="rId4" Type="http://schemas.openxmlformats.org/officeDocument/2006/relationships/image" Target="../media/image66.jpe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0.png"/><Relationship Id="rId7" Type="http://schemas.openxmlformats.org/officeDocument/2006/relationships/image" Target="../media/image7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3.jpeg"/><Relationship Id="rId11" Type="http://schemas.openxmlformats.org/officeDocument/2006/relationships/image" Target="../media/image14.jpeg"/><Relationship Id="rId5" Type="http://schemas.openxmlformats.org/officeDocument/2006/relationships/image" Target="../media/image72.png"/><Relationship Id="rId10" Type="http://schemas.openxmlformats.org/officeDocument/2006/relationships/image" Target="../media/image76.png"/><Relationship Id="rId4" Type="http://schemas.openxmlformats.org/officeDocument/2006/relationships/image" Target="../media/image71.png"/><Relationship Id="rId9" Type="http://schemas.openxmlformats.org/officeDocument/2006/relationships/image" Target="../media/image75.png"/></Relationships>
</file>

<file path=ppt/slides/_rels/slide2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12.png"/><Relationship Id="rId12" Type="http://schemas.openxmlformats.org/officeDocument/2006/relationships/image" Target="../media/image74.jpeg"/><Relationship Id="rId2" Type="http://schemas.openxmlformats.org/officeDocument/2006/relationships/image" Target="../media/image77.emf"/><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png"/><Relationship Id="rId5" Type="http://schemas.openxmlformats.org/officeDocument/2006/relationships/image" Target="../media/image80.png"/><Relationship Id="rId15" Type="http://schemas.openxmlformats.org/officeDocument/2006/relationships/image" Target="../media/image85.jpeg"/><Relationship Id="rId10" Type="http://schemas.openxmlformats.org/officeDocument/2006/relationships/image" Target="../media/image82.png"/><Relationship Id="rId4" Type="http://schemas.openxmlformats.org/officeDocument/2006/relationships/image" Target="../media/image79.jpeg"/><Relationship Id="rId9" Type="http://schemas.openxmlformats.org/officeDocument/2006/relationships/image" Target="../media/image10.png"/><Relationship Id="rId14" Type="http://schemas.openxmlformats.org/officeDocument/2006/relationships/image" Target="../media/image84.jpe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emf"/></Relationships>
</file>

<file path=ppt/slides/_rels/slide2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93.png"/></Relationships>
</file>

<file path=ppt/slides/_rels/slide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3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02.png"/><Relationship Id="rId5" Type="http://schemas.openxmlformats.org/officeDocument/2006/relationships/image" Target="../media/image101.jpeg"/><Relationship Id="rId4" Type="http://schemas.openxmlformats.org/officeDocument/2006/relationships/image" Target="../media/image100.png"/></Relationships>
</file>

<file path=ppt/slides/_rels/slide3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slideLayout" Target="../slideLayouts/slideLayout13.xml"/><Relationship Id="rId4" Type="http://schemas.openxmlformats.org/officeDocument/2006/relationships/image" Target="../media/image107.png"/></Relationships>
</file>

<file path=ppt/slides/_rels/slide36.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6.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37.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3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19.emf"/><Relationship Id="rId1" Type="http://schemas.openxmlformats.org/officeDocument/2006/relationships/slideLayout" Target="../slideLayouts/slideLayout2.xml"/><Relationship Id="rId4" Type="http://schemas.openxmlformats.org/officeDocument/2006/relationships/image" Target="../media/image121.emf"/></Relationships>
</file>

<file path=ppt/slides/_rels/slide4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 Id="rId4" Type="http://schemas.openxmlformats.org/officeDocument/2006/relationships/image" Target="../media/image124.emf"/></Relationships>
</file>

<file path=ppt/slides/_rels/slide4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27.jpg"/><Relationship Id="rId4" Type="http://schemas.openxmlformats.org/officeDocument/2006/relationships/image" Target="../media/image126.jpeg"/></Relationships>
</file>

<file path=ppt/slides/_rels/slide43.xml.rels><?xml version="1.0" encoding="UTF-8" standalone="yes"?>
<Relationships xmlns="http://schemas.openxmlformats.org/package/2006/relationships"><Relationship Id="rId8" Type="http://schemas.openxmlformats.org/officeDocument/2006/relationships/image" Target="../media/image132.gif"/><Relationship Id="rId3" Type="http://schemas.openxmlformats.org/officeDocument/2006/relationships/image" Target="../media/image128.jpeg"/><Relationship Id="rId7" Type="http://schemas.openxmlformats.org/officeDocument/2006/relationships/image" Target="../media/image131.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30.jpeg"/><Relationship Id="rId11" Type="http://schemas.openxmlformats.org/officeDocument/2006/relationships/image" Target="../media/image134.png"/><Relationship Id="rId5" Type="http://schemas.openxmlformats.org/officeDocument/2006/relationships/image" Target="../media/image129.jpeg"/><Relationship Id="rId10" Type="http://schemas.openxmlformats.org/officeDocument/2006/relationships/chart" Target="../charts/chart1.xml"/><Relationship Id="rId4" Type="http://schemas.openxmlformats.org/officeDocument/2006/relationships/image" Target="../media/image102.png"/><Relationship Id="rId9" Type="http://schemas.openxmlformats.org/officeDocument/2006/relationships/image" Target="../media/image133.g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37.jpeg"/><Relationship Id="rId4" Type="http://schemas.openxmlformats.org/officeDocument/2006/relationships/image" Target="../media/image136.png"/></Relationships>
</file>

<file path=ppt/slides/_rels/slide4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3" Type="http://schemas.openxmlformats.org/officeDocument/2006/relationships/image" Target="../media/image152.png"/><Relationship Id="rId18" Type="http://schemas.openxmlformats.org/officeDocument/2006/relationships/image" Target="../media/image156.png"/><Relationship Id="rId26" Type="http://schemas.openxmlformats.org/officeDocument/2006/relationships/image" Target="../media/image163.png"/><Relationship Id="rId3" Type="http://schemas.openxmlformats.org/officeDocument/2006/relationships/image" Target="../media/image142.jpeg"/><Relationship Id="rId21" Type="http://schemas.openxmlformats.org/officeDocument/2006/relationships/image" Target="../media/image159.png"/><Relationship Id="rId34" Type="http://schemas.openxmlformats.org/officeDocument/2006/relationships/image" Target="../media/image99.jpeg"/><Relationship Id="rId7" Type="http://schemas.openxmlformats.org/officeDocument/2006/relationships/image" Target="../media/image146.png"/><Relationship Id="rId12" Type="http://schemas.openxmlformats.org/officeDocument/2006/relationships/image" Target="../media/image151.png"/><Relationship Id="rId17" Type="http://schemas.openxmlformats.org/officeDocument/2006/relationships/image" Target="../media/image155.png"/><Relationship Id="rId25" Type="http://schemas.openxmlformats.org/officeDocument/2006/relationships/image" Target="../media/image162.png"/><Relationship Id="rId33" Type="http://schemas.openxmlformats.org/officeDocument/2006/relationships/image" Target="../media/image169.jpeg"/><Relationship Id="rId2" Type="http://schemas.openxmlformats.org/officeDocument/2006/relationships/notesSlide" Target="../notesSlides/notesSlide20.xml"/><Relationship Id="rId16" Type="http://schemas.openxmlformats.org/officeDocument/2006/relationships/image" Target="../media/image154.jpeg"/><Relationship Id="rId20" Type="http://schemas.openxmlformats.org/officeDocument/2006/relationships/image" Target="../media/image158.jpeg"/><Relationship Id="rId29" Type="http://schemas.openxmlformats.org/officeDocument/2006/relationships/image" Target="../media/image165.png"/><Relationship Id="rId1" Type="http://schemas.openxmlformats.org/officeDocument/2006/relationships/slideLayout" Target="../slideLayouts/slideLayout7.xml"/><Relationship Id="rId6" Type="http://schemas.openxmlformats.org/officeDocument/2006/relationships/image" Target="../media/image145.png"/><Relationship Id="rId11" Type="http://schemas.openxmlformats.org/officeDocument/2006/relationships/image" Target="../media/image150.png"/><Relationship Id="rId24" Type="http://schemas.openxmlformats.org/officeDocument/2006/relationships/image" Target="../media/image60.png"/><Relationship Id="rId32" Type="http://schemas.openxmlformats.org/officeDocument/2006/relationships/image" Target="../media/image168.png"/><Relationship Id="rId5" Type="http://schemas.openxmlformats.org/officeDocument/2006/relationships/image" Target="../media/image144.png"/><Relationship Id="rId15" Type="http://schemas.microsoft.com/office/2007/relationships/hdphoto" Target="../media/hdphoto4.wdp"/><Relationship Id="rId23" Type="http://schemas.openxmlformats.org/officeDocument/2006/relationships/image" Target="../media/image161.jpeg"/><Relationship Id="rId28" Type="http://schemas.openxmlformats.org/officeDocument/2006/relationships/image" Target="../media/image164.png"/><Relationship Id="rId10" Type="http://schemas.openxmlformats.org/officeDocument/2006/relationships/image" Target="../media/image149.jpeg"/><Relationship Id="rId19" Type="http://schemas.openxmlformats.org/officeDocument/2006/relationships/image" Target="../media/image157.png"/><Relationship Id="rId31" Type="http://schemas.openxmlformats.org/officeDocument/2006/relationships/image" Target="../media/image167.png"/><Relationship Id="rId4" Type="http://schemas.openxmlformats.org/officeDocument/2006/relationships/image" Target="../media/image143.png"/><Relationship Id="rId9" Type="http://schemas.openxmlformats.org/officeDocument/2006/relationships/image" Target="../media/image148.png"/><Relationship Id="rId14" Type="http://schemas.openxmlformats.org/officeDocument/2006/relationships/image" Target="../media/image153.png"/><Relationship Id="rId22" Type="http://schemas.openxmlformats.org/officeDocument/2006/relationships/image" Target="../media/image160.png"/><Relationship Id="rId27" Type="http://schemas.openxmlformats.org/officeDocument/2006/relationships/image" Target="../media/image40.png"/><Relationship Id="rId30" Type="http://schemas.openxmlformats.org/officeDocument/2006/relationships/image" Target="../media/image166.png"/><Relationship Id="rId35" Type="http://schemas.openxmlformats.org/officeDocument/2006/relationships/image" Target="../media/image170.png"/><Relationship Id="rId8" Type="http://schemas.openxmlformats.org/officeDocument/2006/relationships/image" Target="../media/image147.png"/></Relationships>
</file>

<file path=ppt/slides/_rels/slide4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emf"/></Relationships>
</file>

<file path=ppt/slides/_rels/slide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18046" y="3709019"/>
            <a:ext cx="9135100" cy="2432665"/>
          </a:xfrm>
        </p:spPr>
        <p:txBody>
          <a:bodyPr>
            <a:noAutofit/>
          </a:bodyPr>
          <a:lstStyle/>
          <a:p>
            <a:pPr>
              <a:lnSpc>
                <a:spcPct val="120000"/>
              </a:lnSpc>
            </a:pPr>
            <a:r>
              <a:rPr kumimoji="1" lang="en-US" altLang="ja-JP" sz="3600" b="1" u="sng" dirty="0">
                <a:solidFill>
                  <a:schemeClr val="accent5">
                    <a:lumMod val="7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Yoshie OTAKE</a:t>
            </a:r>
            <a:r>
              <a:rPr kumimoji="1" lang="en-US" altLang="ja-JP" sz="3600" b="1" dirty="0">
                <a:solidFill>
                  <a:schemeClr val="accent5">
                    <a:lumMod val="7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t>
            </a:r>
            <a:r>
              <a:rPr kumimoji="1" lang="en-US" altLang="ja-JP" b="1" u="sng" dirty="0">
                <a:solidFill>
                  <a:schemeClr val="accent5">
                    <a:lumMod val="7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yotake@riken.jp </a:t>
            </a:r>
          </a:p>
          <a:p>
            <a:pPr marL="285750" indent="-285750" algn="l">
              <a:lnSpc>
                <a:spcPct val="100000"/>
              </a:lnSpc>
              <a:buFont typeface="Arial" panose="020B0604020202020204" pitchFamily="34" charset="0"/>
              <a:buChar char="•"/>
            </a:pPr>
            <a:r>
              <a:rPr lang="en-US" altLang="ja-JP" sz="2000" b="1" u="sng" dirty="0">
                <a:latin typeface="Meiryo UI" panose="020B0604030504040204" pitchFamily="50" charset="-128"/>
                <a:ea typeface="Meiryo UI" panose="020B0604030504040204" pitchFamily="50" charset="-128"/>
              </a:rPr>
              <a:t>Neutron Beam Technology Team, RAP</a:t>
            </a:r>
            <a:r>
              <a:rPr lang="ja-JP" altLang="en-US" sz="2000" b="1" u="sng" dirty="0">
                <a:latin typeface="Meiryo UI" panose="020B0604030504040204" pitchFamily="50" charset="-128"/>
                <a:ea typeface="Meiryo UI" panose="020B0604030504040204" pitchFamily="50" charset="-128"/>
              </a:rPr>
              <a:t>、</a:t>
            </a:r>
            <a:r>
              <a:rPr lang="en-US" altLang="ja-JP" sz="2000" b="1" u="sng" dirty="0">
                <a:latin typeface="Meiryo UI" panose="020B0604030504040204" pitchFamily="50" charset="-128"/>
                <a:ea typeface="Meiryo UI" panose="020B0604030504040204" pitchFamily="50" charset="-128"/>
              </a:rPr>
              <a:t>RIKEN Team</a:t>
            </a:r>
            <a:r>
              <a:rPr lang="ja-JP" altLang="en-US" sz="2000" b="1" u="sng" dirty="0">
                <a:latin typeface="Meiryo UI" panose="020B0604030504040204" pitchFamily="50" charset="-128"/>
                <a:ea typeface="Meiryo UI" panose="020B0604030504040204" pitchFamily="50" charset="-128"/>
              </a:rPr>
              <a:t> </a:t>
            </a:r>
            <a:r>
              <a:rPr lang="en-US" altLang="ja-JP" sz="2000" b="1" u="sng" dirty="0">
                <a:latin typeface="Meiryo UI" panose="020B0604030504040204" pitchFamily="50" charset="-128"/>
                <a:ea typeface="Meiryo UI" panose="020B0604030504040204" pitchFamily="50" charset="-128"/>
              </a:rPr>
              <a:t>leader</a:t>
            </a:r>
            <a:r>
              <a:rPr lang="en-US" altLang="ja-JP" sz="1800" b="1" u="sng" dirty="0">
                <a:latin typeface="Meiryo UI" panose="020B0604030504040204" pitchFamily="50" charset="-128"/>
                <a:ea typeface="Meiryo UI" panose="020B0604030504040204" pitchFamily="50" charset="-128"/>
              </a:rPr>
              <a:t>, </a:t>
            </a:r>
          </a:p>
          <a:p>
            <a:pPr marL="285750" indent="-285750" algn="l">
              <a:lnSpc>
                <a:spcPct val="120000"/>
              </a:lnSpc>
              <a:buFont typeface="Arial" panose="020B0604020202020204" pitchFamily="34" charset="0"/>
              <a:buChar char="•"/>
            </a:pPr>
            <a:r>
              <a:rPr lang="en-US" altLang="ja-JP" sz="1800" b="1" dirty="0">
                <a:latin typeface="Meiryo UI" panose="020B0604030504040204" pitchFamily="50" charset="-128"/>
                <a:ea typeface="Meiryo UI" panose="020B0604030504040204" pitchFamily="50" charset="-128"/>
              </a:rPr>
              <a:t>T-RANS</a:t>
            </a:r>
            <a:r>
              <a:rPr lang="ja-JP" altLang="en-US" sz="1800" b="1" dirty="0">
                <a:latin typeface="Meiryo UI" panose="020B0604030504040204" pitchFamily="50" charset="-128"/>
                <a:ea typeface="Meiryo UI" panose="020B0604030504040204" pitchFamily="50" charset="-128"/>
              </a:rPr>
              <a:t>、</a:t>
            </a:r>
            <a:r>
              <a:rPr lang="en-US" altLang="ja-JP" sz="1800" b="1" u="sng" dirty="0"/>
              <a:t>Pre</a:t>
            </a:r>
            <a:r>
              <a:rPr lang="en-US" altLang="ja-JP" sz="1800" b="1" u="sng" dirty="0">
                <a:latin typeface="Meiryo UI" panose="020B0604030504040204" pitchFamily="50" charset="-128"/>
                <a:ea typeface="Meiryo UI" panose="020B0604030504040204" pitchFamily="50" charset="-128"/>
              </a:rPr>
              <a:t>sident</a:t>
            </a:r>
            <a:r>
              <a:rPr lang="en-US" altLang="ja-JP" sz="1800" b="1" dirty="0">
                <a:latin typeface="Meiryo UI" panose="020B0604030504040204" pitchFamily="50" charset="-128"/>
                <a:ea typeface="Meiryo UI" panose="020B0604030504040204" pitchFamily="50" charset="-128"/>
              </a:rPr>
              <a:t> Technology Research Association for Neutron Next Generation System</a:t>
            </a:r>
          </a:p>
          <a:p>
            <a:pPr marL="285750" indent="-285750" algn="l">
              <a:lnSpc>
                <a:spcPct val="120000"/>
              </a:lnSpc>
              <a:buFont typeface="Arial" panose="020B0604020202020204" pitchFamily="34" charset="0"/>
              <a:buChar char="•"/>
            </a:pPr>
            <a:r>
              <a:rPr lang="en-US" altLang="ja-JP" sz="1800" b="1" u="sng" dirty="0"/>
              <a:t>President</a:t>
            </a:r>
            <a:r>
              <a:rPr lang="en-US" altLang="ja-JP" sz="1800" b="1" dirty="0"/>
              <a:t> of Japanese Society of Neutron Science, JSNS,</a:t>
            </a:r>
          </a:p>
          <a:p>
            <a:pPr marL="285750" indent="-285750" algn="l">
              <a:lnSpc>
                <a:spcPct val="120000"/>
              </a:lnSpc>
              <a:buFont typeface="Arial" panose="020B0604020202020204" pitchFamily="34" charset="0"/>
              <a:buChar char="•"/>
            </a:pPr>
            <a:r>
              <a:rPr lang="en-US" altLang="ja-JP" sz="1800" b="1" u="sng" dirty="0"/>
              <a:t>Chief Technical Advisor</a:t>
            </a:r>
            <a:r>
              <a:rPr lang="en-US" altLang="ja-JP" sz="1800" b="1" dirty="0"/>
              <a:t>, Rans </a:t>
            </a:r>
            <a:r>
              <a:rPr lang="en-US" altLang="ja-JP" sz="1800" b="1" dirty="0" err="1"/>
              <a:t>Veiw</a:t>
            </a:r>
            <a:r>
              <a:rPr lang="en-US" altLang="ja-JP" sz="1800" b="1" dirty="0"/>
              <a:t>  </a:t>
            </a:r>
            <a:endParaRPr lang="ja-JP" altLang="en-US" sz="1800" b="1" dirty="0">
              <a:latin typeface="Meiryo UI" panose="020B0604030504040204" pitchFamily="50" charset="-128"/>
              <a:ea typeface="Meiryo UI" panose="020B0604030504040204" pitchFamily="50" charset="-128"/>
            </a:endParaRPr>
          </a:p>
        </p:txBody>
      </p:sp>
      <p:pic>
        <p:nvPicPr>
          <p:cNvPr id="4" name="コンテンツ プレースホルダー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1900" y="5320258"/>
            <a:ext cx="1487876" cy="446363"/>
          </a:xfrm>
          <a:prstGeom prst="rect">
            <a:avLst/>
          </a:prstGeom>
        </p:spPr>
      </p:pic>
      <p:sp>
        <p:nvSpPr>
          <p:cNvPr id="2" name="タイトル 1"/>
          <p:cNvSpPr>
            <a:spLocks noGrp="1"/>
          </p:cNvSpPr>
          <p:nvPr>
            <p:ph type="ctrTitle"/>
          </p:nvPr>
        </p:nvSpPr>
        <p:spPr>
          <a:xfrm>
            <a:off x="118046" y="472169"/>
            <a:ext cx="9025954" cy="1764114"/>
          </a:xfrm>
        </p:spPr>
        <p:txBody>
          <a:bodyPr>
            <a:noAutofit/>
          </a:bodyPr>
          <a:lstStyle/>
          <a:p>
            <a:r>
              <a:rPr lang="en-US" altLang="ja-JP" sz="3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RIKEN Accelerator-Driven</a:t>
            </a:r>
            <a:br>
              <a:rPr lang="en-US" altLang="ja-JP" sz="3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br>
            <a:r>
              <a:rPr lang="en-US" altLang="ja-JP" sz="3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Compact Neutron Systems, </a:t>
            </a:r>
            <a:br>
              <a:rPr lang="en-US" altLang="ja-JP" sz="3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br>
            <a:r>
              <a:rPr lang="en-US" altLang="ja-JP" sz="3600" b="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RANS Project</a:t>
            </a:r>
            <a:endParaRPr lang="ja-JP" altLang="en-US" sz="3600" b="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37107" y="3178121"/>
            <a:ext cx="8951921" cy="415498"/>
          </a:xfrm>
          <a:prstGeom prst="rect">
            <a:avLst/>
          </a:prstGeom>
          <a:noFill/>
        </p:spPr>
        <p:txBody>
          <a:bodyPr wrap="square" rtlCol="0">
            <a:spAutoFit/>
          </a:bodyPr>
          <a:lstStyle/>
          <a:p>
            <a:r>
              <a:rPr lang="en-US" altLang="ja-JP" sz="2100" b="1" dirty="0">
                <a:solidFill>
                  <a:srgbClr val="FF0000"/>
                </a:solidFill>
                <a:latin typeface="Meiryo UI" panose="020B0604030504040204" pitchFamily="50" charset="-128"/>
                <a:ea typeface="Meiryo UI" panose="020B0604030504040204" pitchFamily="50" charset="-128"/>
              </a:rPr>
              <a:t>RANS-</a:t>
            </a:r>
            <a:r>
              <a:rPr lang="en-US" altLang="ja-JP" sz="2100" b="1" u="sng"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R</a:t>
            </a:r>
            <a:r>
              <a:rPr lang="en-US" altLang="ja-JP" sz="2100" b="1" dirty="0">
                <a:latin typeface="Meiryo UI" panose="020B0604030504040204" pitchFamily="50" charset="-128"/>
                <a:ea typeface="Meiryo UI" panose="020B0604030504040204" pitchFamily="50" charset="-128"/>
              </a:rPr>
              <a:t>IKEN</a:t>
            </a:r>
            <a:r>
              <a:rPr lang="en-US" altLang="ja-JP" sz="2100" b="1" dirty="0">
                <a:solidFill>
                  <a:srgbClr val="FF0000"/>
                </a:solidFill>
                <a:latin typeface="Meiryo UI" panose="020B0604030504040204" pitchFamily="50" charset="-128"/>
                <a:ea typeface="Meiryo UI" panose="020B0604030504040204" pitchFamily="50" charset="-128"/>
              </a:rPr>
              <a:t> </a:t>
            </a:r>
            <a:r>
              <a:rPr lang="en-US" altLang="ja-JP" sz="2100" b="1" u="sng"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a:t>
            </a:r>
            <a:r>
              <a:rPr lang="en-US" altLang="ja-JP" sz="2100" b="1" dirty="0">
                <a:latin typeface="Meiryo UI" panose="020B0604030504040204" pitchFamily="50" charset="-128"/>
                <a:ea typeface="Meiryo UI" panose="020B0604030504040204" pitchFamily="50" charset="-128"/>
              </a:rPr>
              <a:t>ccelerator-driven compact </a:t>
            </a:r>
            <a:r>
              <a:rPr lang="en-US" altLang="ja-JP" sz="2100" b="1" u="sng"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N</a:t>
            </a:r>
            <a:r>
              <a:rPr lang="en-US" altLang="ja-JP" sz="2100" b="1" dirty="0">
                <a:latin typeface="Meiryo UI" panose="020B0604030504040204" pitchFamily="50" charset="-128"/>
                <a:ea typeface="Meiryo UI" panose="020B0604030504040204" pitchFamily="50" charset="-128"/>
              </a:rPr>
              <a:t>eutron </a:t>
            </a:r>
            <a:r>
              <a:rPr lang="en-US" altLang="ja-JP" sz="2100" b="1" u="sng"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S</a:t>
            </a:r>
            <a:r>
              <a:rPr lang="en-US" altLang="ja-JP" sz="2100" b="1" dirty="0">
                <a:latin typeface="Meiryo UI" panose="020B0604030504040204" pitchFamily="50" charset="-128"/>
                <a:ea typeface="Meiryo UI" panose="020B0604030504040204" pitchFamily="50" charset="-128"/>
              </a:rPr>
              <a:t>ystems-</a:t>
            </a:r>
          </a:p>
        </p:txBody>
      </p:sp>
      <p:sp>
        <p:nvSpPr>
          <p:cNvPr id="7" name="テキスト ボックス 6"/>
          <p:cNvSpPr txBox="1"/>
          <p:nvPr/>
        </p:nvSpPr>
        <p:spPr>
          <a:xfrm>
            <a:off x="2573086" y="2587473"/>
            <a:ext cx="6415942" cy="369332"/>
          </a:xfrm>
          <a:prstGeom prst="rect">
            <a:avLst/>
          </a:prstGeom>
          <a:solidFill>
            <a:srgbClr val="66CCFF"/>
          </a:solidFill>
        </p:spPr>
        <p:txBody>
          <a:bodyPr wrap="square" rtlCol="0">
            <a:spAutoFit/>
          </a:bodyPr>
          <a:lstStyle/>
          <a:p>
            <a:r>
              <a:rPr lang="en-US" altLang="ja-JP" b="1" dirty="0">
                <a:latin typeface="Meiryo UI" panose="020B0604030504040204" pitchFamily="50" charset="-128"/>
                <a:ea typeface="Meiryo UI" panose="020B0604030504040204" pitchFamily="50" charset="-128"/>
              </a:rPr>
              <a:t>26 Feb.2025, UCANS11, Vancouver,  Invited talk</a:t>
            </a:r>
          </a:p>
        </p:txBody>
      </p:sp>
      <p:pic>
        <p:nvPicPr>
          <p:cNvPr id="5" name="図 4">
            <a:extLst>
              <a:ext uri="{FF2B5EF4-FFF2-40B4-BE49-F238E27FC236}">
                <a16:creationId xmlns:a16="http://schemas.microsoft.com/office/drawing/2014/main" id="{820BB2C5-29E5-9FF5-27AB-60F80228B8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07" y="2439056"/>
            <a:ext cx="2336451" cy="743326"/>
          </a:xfrm>
          <a:prstGeom prst="rect">
            <a:avLst/>
          </a:prstGeom>
        </p:spPr>
      </p:pic>
      <p:sp>
        <p:nvSpPr>
          <p:cNvPr id="9" name="日付プレースホルダー 8">
            <a:extLst>
              <a:ext uri="{FF2B5EF4-FFF2-40B4-BE49-F238E27FC236}">
                <a16:creationId xmlns:a16="http://schemas.microsoft.com/office/drawing/2014/main" id="{94D11C09-147E-149D-FA30-3897A06E0768}"/>
              </a:ext>
            </a:extLst>
          </p:cNvPr>
          <p:cNvSpPr>
            <a:spLocks noGrp="1"/>
          </p:cNvSpPr>
          <p:nvPr>
            <p:ph type="dt" sz="half" idx="10"/>
          </p:nvPr>
        </p:nvSpPr>
        <p:spPr/>
        <p:txBody>
          <a:bodyPr/>
          <a:lstStyle/>
          <a:p>
            <a:r>
              <a:rPr kumimoji="1" lang="en-US" altLang="ja-JP"/>
              <a:t>UCANS11 250226</a:t>
            </a:r>
            <a:endParaRPr kumimoji="1" lang="ja-JP" altLang="en-US"/>
          </a:p>
        </p:txBody>
      </p:sp>
      <p:sp>
        <p:nvSpPr>
          <p:cNvPr id="10" name="スライド番号プレースホルダー 9">
            <a:extLst>
              <a:ext uri="{FF2B5EF4-FFF2-40B4-BE49-F238E27FC236}">
                <a16:creationId xmlns:a16="http://schemas.microsoft.com/office/drawing/2014/main" id="{C4C354EC-6E9C-D55F-9970-A193F203440C}"/>
              </a:ext>
            </a:extLst>
          </p:cNvPr>
          <p:cNvSpPr>
            <a:spLocks noGrp="1"/>
          </p:cNvSpPr>
          <p:nvPr>
            <p:ph type="sldNum" sz="quarter" idx="12"/>
          </p:nvPr>
        </p:nvSpPr>
        <p:spPr/>
        <p:txBody>
          <a:bodyPr/>
          <a:lstStyle/>
          <a:p>
            <a:fld id="{3DCA0435-E09C-4393-BF54-C857AD528DA9}" type="slidenum">
              <a:rPr kumimoji="1" lang="ja-JP" altLang="en-US" smtClean="0"/>
              <a:pPr/>
              <a:t>1</a:t>
            </a:fld>
            <a:endParaRPr kumimoji="1" lang="ja-JP" altLang="en-US"/>
          </a:p>
        </p:txBody>
      </p:sp>
      <p:pic>
        <p:nvPicPr>
          <p:cNvPr id="8" name="図 7">
            <a:extLst>
              <a:ext uri="{FF2B5EF4-FFF2-40B4-BE49-F238E27FC236}">
                <a16:creationId xmlns:a16="http://schemas.microsoft.com/office/drawing/2014/main" id="{3D2C9795-7B7B-F9EC-DE85-47BD49A1FD3D}"/>
              </a:ext>
            </a:extLst>
          </p:cNvPr>
          <p:cNvPicPr>
            <a:picLocks noChangeAspect="1"/>
          </p:cNvPicPr>
          <p:nvPr/>
        </p:nvPicPr>
        <p:blipFill>
          <a:blip r:embed="rId5"/>
          <a:stretch>
            <a:fillRect/>
          </a:stretch>
        </p:blipFill>
        <p:spPr>
          <a:xfrm>
            <a:off x="7538101" y="5766621"/>
            <a:ext cx="619211" cy="619211"/>
          </a:xfrm>
          <a:prstGeom prst="rect">
            <a:avLst/>
          </a:prstGeom>
        </p:spPr>
      </p:pic>
      <p:pic>
        <p:nvPicPr>
          <p:cNvPr id="12" name="Picture 6">
            <a:extLst>
              <a:ext uri="{FF2B5EF4-FFF2-40B4-BE49-F238E27FC236}">
                <a16:creationId xmlns:a16="http://schemas.microsoft.com/office/drawing/2014/main" id="{07EC4961-34A0-72E2-BFDF-D5A0C5EC91B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046" y="194776"/>
            <a:ext cx="501188" cy="848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5557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73" y="-46919"/>
            <a:ext cx="6784453" cy="959467"/>
          </a:xfrm>
          <a:solidFill>
            <a:schemeClr val="accent4">
              <a:lumMod val="40000"/>
              <a:lumOff val="60000"/>
            </a:schemeClr>
          </a:solidFill>
        </p:spPr>
        <p:txBody>
          <a:bodyPr>
            <a:normAutofit/>
          </a:bodyPr>
          <a:lstStyle/>
          <a:p>
            <a:pPr>
              <a:lnSpc>
                <a:spcPts val="2100"/>
              </a:lnSpc>
            </a:pPr>
            <a:r>
              <a:rPr lang="en-US" altLang="ja-JP" sz="3600" dirty="0">
                <a:effectLst>
                  <a:outerShdw blurRad="38100" dist="38100" dir="2700000" algn="tl">
                    <a:srgbClr val="000000">
                      <a:alpha val="43137"/>
                    </a:srgbClr>
                  </a:outerShdw>
                </a:effectLst>
              </a:rPr>
              <a:t>Major parameters of RANS-II</a:t>
            </a:r>
            <a:endParaRPr lang="ja-JP" altLang="en-US" sz="3600" b="1" dirty="0">
              <a:solidFill>
                <a:srgbClr val="FF0000"/>
              </a:solidFill>
            </a:endParaRPr>
          </a:p>
        </p:txBody>
      </p:sp>
      <p:sp>
        <p:nvSpPr>
          <p:cNvPr id="3" name="コンテンツ プレースホルダー 2"/>
          <p:cNvSpPr>
            <a:spLocks noGrp="1"/>
          </p:cNvSpPr>
          <p:nvPr>
            <p:ph idx="1"/>
          </p:nvPr>
        </p:nvSpPr>
        <p:spPr>
          <a:xfrm>
            <a:off x="76593" y="1615308"/>
            <a:ext cx="6777372" cy="636208"/>
          </a:xfrm>
        </p:spPr>
        <p:txBody>
          <a:bodyPr>
            <a:normAutofit fontScale="85000" lnSpcReduction="20000"/>
          </a:bodyPr>
          <a:lstStyle/>
          <a:p>
            <a:pPr marL="0" indent="0">
              <a:buNone/>
            </a:pPr>
            <a:r>
              <a:rPr lang="en-US" altLang="ja-JP" sz="2550" b="1" dirty="0">
                <a:effectLst>
                  <a:outerShdw blurRad="38100" dist="38100" dir="2700000" algn="tl">
                    <a:srgbClr val="000000">
                      <a:alpha val="43137"/>
                    </a:srgbClr>
                  </a:outerShdw>
                </a:effectLst>
              </a:rPr>
              <a:t>1.Proton 2,49MeV 100 </a:t>
            </a:r>
            <a:r>
              <a:rPr lang="en-US" altLang="ja-JP" sz="2550" b="1" dirty="0" err="1">
                <a:effectLst>
                  <a:outerShdw blurRad="38100" dist="38100" dir="2700000" algn="tl">
                    <a:srgbClr val="000000">
                      <a:alpha val="43137"/>
                    </a:srgbClr>
                  </a:outerShdw>
                </a:effectLst>
              </a:rPr>
              <a:t>μA</a:t>
            </a:r>
            <a:r>
              <a:rPr lang="en-US" altLang="ja-JP" sz="2550" b="1" dirty="0">
                <a:effectLst>
                  <a:outerShdw blurRad="38100" dist="38100" dir="2700000" algn="tl">
                    <a:srgbClr val="000000">
                      <a:alpha val="43137"/>
                    </a:srgbClr>
                  </a:outerShdw>
                </a:effectLst>
              </a:rPr>
              <a:t> (max. av.) 200MHz</a:t>
            </a:r>
            <a:endParaRPr lang="en-US" altLang="ja-JP" sz="2550" b="1" dirty="0">
              <a:solidFill>
                <a:srgbClr val="FF0000"/>
              </a:solidFill>
              <a:effectLst>
                <a:outerShdw blurRad="38100" dist="38100" dir="2700000" algn="tl">
                  <a:srgbClr val="000000">
                    <a:alpha val="43137"/>
                  </a:srgbClr>
                </a:outerShdw>
              </a:effectLst>
            </a:endParaRPr>
          </a:p>
        </p:txBody>
      </p:sp>
      <p:sp>
        <p:nvSpPr>
          <p:cNvPr id="4" name="日付プレースホルダー 3"/>
          <p:cNvSpPr>
            <a:spLocks noGrp="1"/>
          </p:cNvSpPr>
          <p:nvPr>
            <p:ph type="dt" sz="half" idx="10"/>
          </p:nvPr>
        </p:nvSpPr>
        <p:spPr>
          <a:xfrm>
            <a:off x="76593" y="6332187"/>
            <a:ext cx="1600200" cy="273844"/>
          </a:xfrm>
        </p:spPr>
        <p:txBody>
          <a:bodyPr/>
          <a:lstStyle/>
          <a:p>
            <a:r>
              <a:rPr kumimoji="1" lang="en-US" altLang="ja-JP"/>
              <a:t>UCANS11 250226</a:t>
            </a:r>
            <a:endParaRPr kumimoji="1" lang="ja-JP" altLang="en-US" dirty="0"/>
          </a:p>
        </p:txBody>
      </p:sp>
      <p:sp>
        <p:nvSpPr>
          <p:cNvPr id="42" name="コンテンツ プレースホルダー 2"/>
          <p:cNvSpPr txBox="1">
            <a:spLocks/>
          </p:cNvSpPr>
          <p:nvPr/>
        </p:nvSpPr>
        <p:spPr>
          <a:xfrm>
            <a:off x="212994" y="5778103"/>
            <a:ext cx="4064657" cy="827928"/>
          </a:xfrm>
          <a:prstGeom prst="rect">
            <a:avLst/>
          </a:prstGeom>
        </p:spPr>
        <p:txBody>
          <a:bodyPr vert="horz" lIns="68580" tIns="34290" rIns="68580" bIns="3429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en-US" altLang="ja-JP" sz="3375" b="1" dirty="0"/>
              <a:t>2.compact and low cost </a:t>
            </a:r>
          </a:p>
          <a:p>
            <a:pPr marL="0" indent="0">
              <a:buNone/>
            </a:pPr>
            <a:r>
              <a:rPr lang="en-US" altLang="ja-JP" sz="3375" b="1" dirty="0"/>
              <a:t>Easy to operate, and robust </a:t>
            </a:r>
          </a:p>
        </p:txBody>
      </p:sp>
      <p:sp>
        <p:nvSpPr>
          <p:cNvPr id="10" name="テキスト ボックス 9"/>
          <p:cNvSpPr txBox="1"/>
          <p:nvPr/>
        </p:nvSpPr>
        <p:spPr>
          <a:xfrm>
            <a:off x="76593" y="2331521"/>
            <a:ext cx="6057083" cy="415498"/>
          </a:xfrm>
          <a:prstGeom prst="rect">
            <a:avLst/>
          </a:prstGeom>
          <a:noFill/>
        </p:spPr>
        <p:txBody>
          <a:bodyPr wrap="square" rtlCol="0">
            <a:spAutoFit/>
          </a:bodyPr>
          <a:lstStyle/>
          <a:p>
            <a:r>
              <a:rPr lang="en-US" altLang="ja-JP" sz="2100" dirty="0">
                <a:effectLst>
                  <a:outerShdw blurRad="38100" dist="38100" dir="2700000" algn="tl">
                    <a:srgbClr val="000000">
                      <a:alpha val="43137"/>
                    </a:srgbClr>
                  </a:outerShdw>
                </a:effectLst>
              </a:rPr>
              <a:t>Li  (p,n)reaction:   Li target (covered with </a:t>
            </a:r>
            <a:r>
              <a:rPr lang="en-US" altLang="ja-JP" sz="2100" dirty="0" err="1">
                <a:effectLst>
                  <a:outerShdw blurRad="38100" dist="38100" dir="2700000" algn="tl">
                    <a:srgbClr val="000000">
                      <a:alpha val="43137"/>
                    </a:srgbClr>
                  </a:outerShdw>
                </a:effectLst>
              </a:rPr>
              <a:t>CrN</a:t>
            </a:r>
            <a:r>
              <a:rPr lang="en-US" altLang="ja-JP" sz="2100" dirty="0">
                <a:effectLst>
                  <a:outerShdw blurRad="38100" dist="38100" dir="2700000" algn="tl">
                    <a:srgbClr val="000000">
                      <a:alpha val="43137"/>
                    </a:srgbClr>
                  </a:outerShdw>
                </a:effectLst>
              </a:rPr>
              <a:t>)</a:t>
            </a:r>
            <a:endParaRPr lang="ja-JP" altLang="en-US" sz="1500" dirty="0">
              <a:effectLst>
                <a:outerShdw blurRad="38100" dist="38100" dir="2700000" algn="tl">
                  <a:srgbClr val="000000">
                    <a:alpha val="43137"/>
                  </a:srgbClr>
                </a:outerShdw>
              </a:effectLst>
            </a:endParaRPr>
          </a:p>
        </p:txBody>
      </p:sp>
      <p:sp>
        <p:nvSpPr>
          <p:cNvPr id="14" name="コンテンツ プレースホルダー 2"/>
          <p:cNvSpPr txBox="1">
            <a:spLocks/>
          </p:cNvSpPr>
          <p:nvPr/>
        </p:nvSpPr>
        <p:spPr>
          <a:xfrm>
            <a:off x="381552" y="3474314"/>
            <a:ext cx="4205939" cy="1934832"/>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en-US" altLang="ja-JP" sz="2400" u="sng" dirty="0"/>
              <a:t>2.5 MeV  100 </a:t>
            </a:r>
            <a:r>
              <a:rPr lang="en-US" altLang="ja-JP" sz="2400" u="sng" dirty="0" err="1"/>
              <a:t>μA</a:t>
            </a:r>
            <a:r>
              <a:rPr lang="en-US" altLang="ja-JP" sz="2400" u="sng" dirty="0"/>
              <a:t> </a:t>
            </a:r>
            <a:r>
              <a:rPr lang="en-US" altLang="ja-JP" sz="1350" b="1" u="sng" dirty="0">
                <a:solidFill>
                  <a:srgbClr val="FF0000"/>
                </a:solidFill>
              </a:rPr>
              <a:t>250W</a:t>
            </a:r>
            <a:endParaRPr lang="en-US" altLang="ja-JP" sz="1350" dirty="0"/>
          </a:p>
          <a:p>
            <a:r>
              <a:rPr lang="en-US" altLang="ja-JP" sz="2400" u="sng" dirty="0"/>
              <a:t>Pulse condition </a:t>
            </a:r>
          </a:p>
          <a:p>
            <a:pPr lvl="1"/>
            <a:r>
              <a:rPr lang="en-US" altLang="ja-JP" sz="2000" u="sng" dirty="0">
                <a:solidFill>
                  <a:srgbClr val="FF0000"/>
                </a:solidFill>
              </a:rPr>
              <a:t>pulse width</a:t>
            </a:r>
            <a:r>
              <a:rPr lang="en-US" altLang="ja-JP" sz="2000" dirty="0">
                <a:solidFill>
                  <a:srgbClr val="FF0000"/>
                </a:solidFill>
              </a:rPr>
              <a:t> 10μs~ * </a:t>
            </a:r>
            <a:r>
              <a:rPr lang="en-US" altLang="ja-JP" sz="2000" dirty="0" err="1">
                <a:solidFill>
                  <a:srgbClr val="FF0000"/>
                </a:solidFill>
              </a:rPr>
              <a:t>ms</a:t>
            </a:r>
            <a:endParaRPr lang="en-US" altLang="ja-JP" sz="2000" dirty="0"/>
          </a:p>
          <a:p>
            <a:pPr lvl="1"/>
            <a:r>
              <a:rPr lang="en-US" altLang="ja-JP" sz="2000" u="sng" dirty="0">
                <a:solidFill>
                  <a:srgbClr val="FF0000"/>
                </a:solidFill>
              </a:rPr>
              <a:t>repetition rate  *Hz~2000Hz</a:t>
            </a:r>
            <a:endParaRPr lang="ja-JP" altLang="en-US" sz="2000" dirty="0"/>
          </a:p>
        </p:txBody>
      </p:sp>
      <p:sp>
        <p:nvSpPr>
          <p:cNvPr id="9" name="テキスト ボックス 8"/>
          <p:cNvSpPr txBox="1"/>
          <p:nvPr/>
        </p:nvSpPr>
        <p:spPr>
          <a:xfrm>
            <a:off x="-34148" y="2660999"/>
            <a:ext cx="3787624" cy="738664"/>
          </a:xfrm>
          <a:prstGeom prst="rect">
            <a:avLst/>
          </a:prstGeom>
          <a:noFill/>
        </p:spPr>
        <p:txBody>
          <a:bodyPr wrap="square" rtlCol="0">
            <a:spAutoFit/>
          </a:bodyPr>
          <a:lstStyle/>
          <a:p>
            <a:pPr lvl="1">
              <a:buFont typeface="Arial" pitchFamily="34" charset="0"/>
              <a:buChar char="•"/>
            </a:pPr>
            <a:r>
              <a:rPr lang="en-US" altLang="ja-JP" dirty="0"/>
              <a:t>Neutron max total flux ~</a:t>
            </a:r>
            <a:r>
              <a:rPr lang="en-US" altLang="ja-JP" sz="2400" b="1" u="sng" dirty="0">
                <a:solidFill>
                  <a:srgbClr val="FF0000"/>
                </a:solidFill>
              </a:rPr>
              <a:t>10</a:t>
            </a:r>
            <a:r>
              <a:rPr lang="en-US" altLang="ja-JP" sz="2400" b="1" u="sng" baseline="30000" dirty="0">
                <a:solidFill>
                  <a:srgbClr val="FF0000"/>
                </a:solidFill>
              </a:rPr>
              <a:t>11</a:t>
            </a:r>
            <a:r>
              <a:rPr lang="en-US" altLang="ja-JP" sz="2400" b="1" u="sng" dirty="0">
                <a:solidFill>
                  <a:srgbClr val="FF0000"/>
                </a:solidFill>
              </a:rPr>
              <a:t>/sec</a:t>
            </a:r>
            <a:endParaRPr lang="en-US" altLang="ja-JP" sz="1350" dirty="0"/>
          </a:p>
        </p:txBody>
      </p:sp>
      <p:sp>
        <p:nvSpPr>
          <p:cNvPr id="15" name="テキスト ボックス 14"/>
          <p:cNvSpPr txBox="1"/>
          <p:nvPr/>
        </p:nvSpPr>
        <p:spPr>
          <a:xfrm>
            <a:off x="982028" y="5040189"/>
            <a:ext cx="3506615" cy="830997"/>
          </a:xfrm>
          <a:prstGeom prst="rect">
            <a:avLst/>
          </a:prstGeom>
          <a:noFill/>
        </p:spPr>
        <p:txBody>
          <a:bodyPr wrap="square" rtlCol="0">
            <a:spAutoFit/>
          </a:bodyPr>
          <a:lstStyle/>
          <a:p>
            <a:r>
              <a:rPr lang="en-US" altLang="ja-JP" sz="2400" u="sng"/>
              <a:t>under</a:t>
            </a:r>
            <a:r>
              <a:rPr lang="ja-JP" altLang="en-US" sz="2400" u="sng"/>
              <a:t>　</a:t>
            </a:r>
            <a:r>
              <a:rPr lang="en-US" altLang="ja-JP" sz="2400" u="sng"/>
              <a:t>the condition 3.3 %duty, 100μA</a:t>
            </a:r>
            <a:endParaRPr lang="ja-JP" altLang="en-US" sz="2400" u="sng" dirty="0"/>
          </a:p>
        </p:txBody>
      </p:sp>
      <p:sp>
        <p:nvSpPr>
          <p:cNvPr id="6" name="スライド番号プレースホルダー 5"/>
          <p:cNvSpPr>
            <a:spLocks noGrp="1"/>
          </p:cNvSpPr>
          <p:nvPr>
            <p:ph type="sldNum" sz="quarter" idx="12"/>
          </p:nvPr>
        </p:nvSpPr>
        <p:spPr>
          <a:xfrm>
            <a:off x="7857067" y="6414414"/>
            <a:ext cx="1038344" cy="273844"/>
          </a:xfrm>
        </p:spPr>
        <p:txBody>
          <a:bodyPr/>
          <a:lstStyle/>
          <a:p>
            <a:fld id="{D39897E2-8CA0-40F6-A657-6B004E24EBCA}" type="slidenum">
              <a:rPr lang="ja-JP" altLang="en-US" smtClean="0"/>
              <a:pPr/>
              <a:t>10</a:t>
            </a:fld>
            <a:endParaRPr lang="ja-JP" altLang="en-US" dirty="0"/>
          </a:p>
        </p:txBody>
      </p:sp>
      <p:sp>
        <p:nvSpPr>
          <p:cNvPr id="8" name="テキスト ボックス 7"/>
          <p:cNvSpPr txBox="1"/>
          <p:nvPr/>
        </p:nvSpPr>
        <p:spPr>
          <a:xfrm>
            <a:off x="4916072" y="2933857"/>
            <a:ext cx="4177461" cy="923330"/>
          </a:xfrm>
          <a:prstGeom prst="rect">
            <a:avLst/>
          </a:prstGeom>
          <a:noFill/>
        </p:spPr>
        <p:txBody>
          <a:bodyPr wrap="square" rtlCol="0">
            <a:spAutoFit/>
          </a:bodyPr>
          <a:lstStyle/>
          <a:p>
            <a:pPr marL="342900" indent="-342900">
              <a:buAutoNum type="arabicPlain" startAt="2014"/>
            </a:pPr>
            <a:r>
              <a:rPr kumimoji="1" lang="en-US" altLang="ja-JP" sz="1350" dirty="0"/>
              <a:t> 2.5 MeV Proton </a:t>
            </a:r>
            <a:r>
              <a:rPr kumimoji="1" lang="en-US" altLang="ja-JP" sz="1350" dirty="0" err="1"/>
              <a:t>linac</a:t>
            </a:r>
            <a:r>
              <a:rPr kumimoji="1" lang="en-US" altLang="ja-JP" sz="1350" dirty="0"/>
              <a:t> plan discussion with </a:t>
            </a:r>
            <a:r>
              <a:rPr kumimoji="1" lang="en-US" altLang="ja-JP" sz="1350" dirty="0" err="1"/>
              <a:t>Prof.N.Hayashizaki</a:t>
            </a:r>
            <a:r>
              <a:rPr kumimoji="1" lang="en-US" altLang="ja-JP" sz="1350" dirty="0"/>
              <a:t> of TITECH</a:t>
            </a:r>
          </a:p>
          <a:p>
            <a:r>
              <a:rPr kumimoji="1" lang="en-US" altLang="ja-JP" sz="1350" dirty="0"/>
              <a:t>2015 </a:t>
            </a:r>
            <a:r>
              <a:rPr kumimoji="1" lang="en-US" altLang="ja-JP" sz="1350" dirty="0" err="1"/>
              <a:t>Prof.Hayashizaki</a:t>
            </a:r>
            <a:r>
              <a:rPr kumimoji="1" lang="en-US" altLang="ja-JP" sz="1350" dirty="0"/>
              <a:t>, Time Co., RIKEN design discussion</a:t>
            </a:r>
          </a:p>
          <a:p>
            <a:r>
              <a:rPr kumimoji="1" lang="en-US" altLang="ja-JP" sz="1350" dirty="0"/>
              <a:t>2019 Neutron generation</a:t>
            </a:r>
          </a:p>
        </p:txBody>
      </p:sp>
      <p:pic>
        <p:nvPicPr>
          <p:cNvPr id="11" name="図 10">
            <a:extLst>
              <a:ext uri="{FF2B5EF4-FFF2-40B4-BE49-F238E27FC236}">
                <a16:creationId xmlns:a16="http://schemas.microsoft.com/office/drawing/2014/main" id="{1F238195-E237-0B28-1A61-F14290F10853}"/>
              </a:ext>
            </a:extLst>
          </p:cNvPr>
          <p:cNvPicPr>
            <a:picLocks noChangeAspect="1"/>
          </p:cNvPicPr>
          <p:nvPr/>
        </p:nvPicPr>
        <p:blipFill>
          <a:blip r:embed="rId3"/>
          <a:stretch>
            <a:fillRect/>
          </a:stretch>
        </p:blipFill>
        <p:spPr>
          <a:xfrm>
            <a:off x="5187967" y="4013422"/>
            <a:ext cx="3633673" cy="2378815"/>
          </a:xfrm>
          <a:prstGeom prst="rect">
            <a:avLst/>
          </a:prstGeom>
        </p:spPr>
      </p:pic>
      <p:pic>
        <p:nvPicPr>
          <p:cNvPr id="18" name="図 17" descr="ロゴ が含まれている画像&#10;&#10;自動的に生成された説明">
            <a:extLst>
              <a:ext uri="{FF2B5EF4-FFF2-40B4-BE49-F238E27FC236}">
                <a16:creationId xmlns:a16="http://schemas.microsoft.com/office/drawing/2014/main" id="{7F6D44C4-2950-DF03-B45A-204EE0A88C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8802" y="3662153"/>
            <a:ext cx="1878185" cy="304354"/>
          </a:xfrm>
          <a:prstGeom prst="rect">
            <a:avLst/>
          </a:prstGeom>
        </p:spPr>
      </p:pic>
      <p:sp>
        <p:nvSpPr>
          <p:cNvPr id="19" name="テキスト ボックス 18">
            <a:extLst>
              <a:ext uri="{FF2B5EF4-FFF2-40B4-BE49-F238E27FC236}">
                <a16:creationId xmlns:a16="http://schemas.microsoft.com/office/drawing/2014/main" id="{E9B9D752-E5DC-5424-4CE1-6A600AC954E6}"/>
              </a:ext>
            </a:extLst>
          </p:cNvPr>
          <p:cNvSpPr txBox="1"/>
          <p:nvPr/>
        </p:nvSpPr>
        <p:spPr>
          <a:xfrm>
            <a:off x="6831829" y="23423"/>
            <a:ext cx="2268532" cy="923330"/>
          </a:xfrm>
          <a:prstGeom prst="rect">
            <a:avLst/>
          </a:prstGeom>
          <a:noFill/>
        </p:spPr>
        <p:txBody>
          <a:bodyPr wrap="square" rtlCol="0">
            <a:spAutoFit/>
          </a:bodyPr>
          <a:lstStyle/>
          <a:p>
            <a:r>
              <a:rPr kumimoji="1" lang="en-US" altLang="ja-JP" dirty="0" err="1"/>
              <a:t>T.Kobayashi</a:t>
            </a:r>
            <a:r>
              <a:rPr kumimoji="1" lang="en-US" altLang="ja-JP" dirty="0"/>
              <a:t>, </a:t>
            </a:r>
            <a:r>
              <a:rPr kumimoji="1" lang="en-US" altLang="ja-JP" dirty="0" err="1"/>
              <a:t>S.Ikeda</a:t>
            </a:r>
            <a:r>
              <a:rPr kumimoji="1" lang="en-US" altLang="ja-JP" dirty="0"/>
              <a:t> </a:t>
            </a:r>
            <a:r>
              <a:rPr kumimoji="1" lang="en-US" altLang="ja-JP" dirty="0" err="1"/>
              <a:t>N.Hayashizaki</a:t>
            </a:r>
            <a:r>
              <a:rPr kumimoji="1" lang="en-US" altLang="ja-JP" dirty="0"/>
              <a:t>, Okamura  TIME Co.</a:t>
            </a:r>
            <a:endParaRPr kumimoji="1" lang="ja-JP" altLang="en-US" dirty="0"/>
          </a:p>
        </p:txBody>
      </p:sp>
      <p:sp>
        <p:nvSpPr>
          <p:cNvPr id="12" name="テキスト ボックス 11">
            <a:extLst>
              <a:ext uri="{FF2B5EF4-FFF2-40B4-BE49-F238E27FC236}">
                <a16:creationId xmlns:a16="http://schemas.microsoft.com/office/drawing/2014/main" id="{2C142817-05C0-8A4B-23AB-7EE624D4C5F4}"/>
              </a:ext>
            </a:extLst>
          </p:cNvPr>
          <p:cNvSpPr txBox="1"/>
          <p:nvPr/>
        </p:nvSpPr>
        <p:spPr>
          <a:xfrm>
            <a:off x="29943" y="962664"/>
            <a:ext cx="8824376" cy="461665"/>
          </a:xfrm>
          <a:prstGeom prst="rect">
            <a:avLst/>
          </a:prstGeom>
          <a:solidFill>
            <a:srgbClr val="FFFF00"/>
          </a:solidFill>
          <a:ln>
            <a:solidFill>
              <a:srgbClr val="FF0000"/>
            </a:solidFill>
          </a:ln>
        </p:spPr>
        <p:txBody>
          <a:bodyPr wrap="square">
            <a:spAutoFit/>
          </a:bodyPr>
          <a:lstStyle/>
          <a:p>
            <a:r>
              <a:rPr lang="ja-JP" altLang="en-US" sz="2400" dirty="0"/>
              <a:t>Both the accelerator and target are </a:t>
            </a:r>
            <a:r>
              <a:rPr lang="ja-JP" altLang="en-US" sz="2400" b="1" u="sng" dirty="0">
                <a:solidFill>
                  <a:srgbClr val="FF0000"/>
                </a:solidFill>
                <a:effectLst>
                  <a:outerShdw blurRad="38100" dist="38100" dir="2700000" algn="tl">
                    <a:srgbClr val="000000">
                      <a:alpha val="43137"/>
                    </a:srgbClr>
                  </a:outerShdw>
                </a:effectLst>
              </a:rPr>
              <a:t>robust and easy to operate stably</a:t>
            </a:r>
            <a:r>
              <a:rPr lang="ja-JP" altLang="en-US" sz="2400" dirty="0"/>
              <a:t>.</a:t>
            </a:r>
          </a:p>
        </p:txBody>
      </p:sp>
      <p:sp>
        <p:nvSpPr>
          <p:cNvPr id="16" name="矢印: 上向き折線 15">
            <a:extLst>
              <a:ext uri="{FF2B5EF4-FFF2-40B4-BE49-F238E27FC236}">
                <a16:creationId xmlns:a16="http://schemas.microsoft.com/office/drawing/2014/main" id="{48A23440-7921-C8D0-896A-3E95FDDC60B6}"/>
              </a:ext>
            </a:extLst>
          </p:cNvPr>
          <p:cNvSpPr/>
          <p:nvPr/>
        </p:nvSpPr>
        <p:spPr>
          <a:xfrm rot="5400000">
            <a:off x="6004362" y="1295014"/>
            <a:ext cx="581160" cy="804283"/>
          </a:xfrm>
          <a:prstGeom prst="bentUpArrow">
            <a:avLst>
              <a:gd name="adj1" fmla="val 50000"/>
              <a:gd name="adj2" fmla="val 25000"/>
              <a:gd name="adj3" fmla="val 25000"/>
            </a:avLst>
          </a:prstGeom>
          <a:solidFill>
            <a:srgbClr val="66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87E98202-304B-735F-0698-B36B41BD4F69}"/>
              </a:ext>
            </a:extLst>
          </p:cNvPr>
          <p:cNvSpPr txBox="1"/>
          <p:nvPr/>
        </p:nvSpPr>
        <p:spPr>
          <a:xfrm>
            <a:off x="6699065" y="1515646"/>
            <a:ext cx="2196346" cy="646331"/>
          </a:xfrm>
          <a:prstGeom prst="rect">
            <a:avLst/>
          </a:prstGeom>
          <a:noFill/>
          <a:ln>
            <a:solidFill>
              <a:schemeClr val="tx1"/>
            </a:solidFill>
          </a:ln>
        </p:spPr>
        <p:txBody>
          <a:bodyPr wrap="square" rtlCol="0">
            <a:spAutoFit/>
          </a:bodyPr>
          <a:lstStyle/>
          <a:p>
            <a:r>
              <a:rPr kumimoji="1" lang="en-US" altLang="ja-JP" dirty="0"/>
              <a:t>MIRROTRON CANS</a:t>
            </a:r>
          </a:p>
          <a:p>
            <a:r>
              <a:rPr kumimoji="1" lang="en-US" altLang="ja-JP" dirty="0"/>
              <a:t>RANS2.1 model</a:t>
            </a:r>
            <a:endParaRPr kumimoji="1" lang="ja-JP" altLang="en-US" dirty="0"/>
          </a:p>
        </p:txBody>
      </p:sp>
    </p:spTree>
    <p:extLst>
      <p:ext uri="{BB962C8B-B14F-4D97-AF65-F5344CB8AC3E}">
        <p14:creationId xmlns:p14="http://schemas.microsoft.com/office/powerpoint/2010/main" val="1784521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日付プレースホルダー 3">
            <a:extLst>
              <a:ext uri="{FF2B5EF4-FFF2-40B4-BE49-F238E27FC236}">
                <a16:creationId xmlns:a16="http://schemas.microsoft.com/office/drawing/2014/main" id="{F19A5454-DE83-0476-E649-3D463742A5E4}"/>
              </a:ext>
            </a:extLst>
          </p:cNvPr>
          <p:cNvSpPr>
            <a:spLocks noGrp="1"/>
          </p:cNvSpPr>
          <p:nvPr>
            <p:ph type="dt" sz="half" idx="10"/>
          </p:nvPr>
        </p:nvSpPr>
        <p:spPr/>
        <p:txBody>
          <a:bodyPr/>
          <a:lstStyle/>
          <a:p>
            <a:r>
              <a:rPr kumimoji="1" lang="en-US" altLang="ja-JP"/>
              <a:t>UCANS11 250226</a:t>
            </a:r>
            <a:endParaRPr kumimoji="1" lang="ja-JP" altLang="en-US" dirty="0"/>
          </a:p>
        </p:txBody>
      </p:sp>
      <p:sp>
        <p:nvSpPr>
          <p:cNvPr id="34" name="スライド番号プレースホルダー 4">
            <a:extLst>
              <a:ext uri="{FF2B5EF4-FFF2-40B4-BE49-F238E27FC236}">
                <a16:creationId xmlns:a16="http://schemas.microsoft.com/office/drawing/2014/main" id="{554183EC-FD9E-F848-389B-A0915ADF04EC}"/>
              </a:ext>
            </a:extLst>
          </p:cNvPr>
          <p:cNvSpPr>
            <a:spLocks noGrp="1"/>
          </p:cNvSpPr>
          <p:nvPr>
            <p:ph type="sldNum" sz="quarter" idx="12"/>
          </p:nvPr>
        </p:nvSpPr>
        <p:spPr/>
        <p:txBody>
          <a:bodyPr/>
          <a:lstStyle/>
          <a:p>
            <a:fld id="{092694C8-B3BF-4BE5-941C-61EC6B189F42}" type="slidenum">
              <a:rPr lang="ja-JP" altLang="en-US" smtClean="0"/>
              <a:pPr/>
              <a:t>11</a:t>
            </a:fld>
            <a:endParaRPr lang="ja-JP" altLang="en-US" dirty="0"/>
          </a:p>
        </p:txBody>
      </p:sp>
      <p:sp>
        <p:nvSpPr>
          <p:cNvPr id="31" name="タイトル 1">
            <a:extLst>
              <a:ext uri="{FF2B5EF4-FFF2-40B4-BE49-F238E27FC236}">
                <a16:creationId xmlns:a16="http://schemas.microsoft.com/office/drawing/2014/main" id="{7D2006AA-B344-F5BE-6CD9-05563DA093C1}"/>
              </a:ext>
            </a:extLst>
          </p:cNvPr>
          <p:cNvSpPr txBox="1">
            <a:spLocks/>
          </p:cNvSpPr>
          <p:nvPr/>
        </p:nvSpPr>
        <p:spPr>
          <a:xfrm>
            <a:off x="36242" y="-39155"/>
            <a:ext cx="9107758" cy="1094314"/>
          </a:xfrm>
          <a:prstGeom prst="rect">
            <a:avLst/>
          </a:prstGeom>
          <a:solidFill>
            <a:schemeClr val="accent4">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eiryo UI" panose="020B0604030504040204" pitchFamily="50" charset="-128"/>
                <a:ea typeface="Meiryo UI" panose="020B0604030504040204" pitchFamily="50" charset="-128"/>
                <a:cs typeface="+mj-cs"/>
              </a:defRPr>
            </a:lvl1pPr>
          </a:lstStyle>
          <a:p>
            <a:pPr algn="ctr"/>
            <a:r>
              <a:rPr lang="en-US" altLang="ja-JP" sz="2800" dirty="0"/>
              <a:t>Typical Neutron</a:t>
            </a:r>
            <a:r>
              <a:rPr lang="ja-JP" altLang="en-US" sz="2800" dirty="0"/>
              <a:t> </a:t>
            </a:r>
            <a:r>
              <a:rPr lang="en-US" altLang="ja-JP" sz="2800" dirty="0"/>
              <a:t>Spectra for p-Be and p-Li with respective proton energy of 7 MeV and 2.5 MeV </a:t>
            </a:r>
            <a:endParaRPr lang="ja-JP" altLang="en-US" sz="2800" dirty="0"/>
          </a:p>
        </p:txBody>
      </p:sp>
      <p:pic>
        <p:nvPicPr>
          <p:cNvPr id="32" name="コンテンツ プレースホルダー 5">
            <a:extLst>
              <a:ext uri="{FF2B5EF4-FFF2-40B4-BE49-F238E27FC236}">
                <a16:creationId xmlns:a16="http://schemas.microsoft.com/office/drawing/2014/main" id="{B123541F-99AD-6F6B-1A61-8F1FC9E75C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8227" y="2691501"/>
            <a:ext cx="5064972" cy="3841363"/>
          </a:xfrm>
          <a:prstGeom prst="rect">
            <a:avLst/>
          </a:prstGeom>
        </p:spPr>
      </p:pic>
      <p:grpSp>
        <p:nvGrpSpPr>
          <p:cNvPr id="35" name="グループ化 34">
            <a:extLst>
              <a:ext uri="{FF2B5EF4-FFF2-40B4-BE49-F238E27FC236}">
                <a16:creationId xmlns:a16="http://schemas.microsoft.com/office/drawing/2014/main" id="{C998E333-980F-9A03-ACAD-2004A05797F2}"/>
              </a:ext>
            </a:extLst>
          </p:cNvPr>
          <p:cNvGrpSpPr/>
          <p:nvPr/>
        </p:nvGrpSpPr>
        <p:grpSpPr>
          <a:xfrm>
            <a:off x="47544" y="2374560"/>
            <a:ext cx="4932835" cy="3936713"/>
            <a:chOff x="855346" y="1340126"/>
            <a:chExt cx="5877777" cy="5462518"/>
          </a:xfrm>
        </p:grpSpPr>
        <p:grpSp>
          <p:nvGrpSpPr>
            <p:cNvPr id="36" name="グループ化 35">
              <a:extLst>
                <a:ext uri="{FF2B5EF4-FFF2-40B4-BE49-F238E27FC236}">
                  <a16:creationId xmlns:a16="http://schemas.microsoft.com/office/drawing/2014/main" id="{03D9F84B-C0BF-D906-5386-5B059FC3049A}"/>
                </a:ext>
              </a:extLst>
            </p:cNvPr>
            <p:cNvGrpSpPr/>
            <p:nvPr/>
          </p:nvGrpSpPr>
          <p:grpSpPr>
            <a:xfrm>
              <a:off x="855346" y="1340126"/>
              <a:ext cx="5877777" cy="5462518"/>
              <a:chOff x="855346" y="1340126"/>
              <a:chExt cx="5877777" cy="5462518"/>
            </a:xfrm>
          </p:grpSpPr>
          <p:grpSp>
            <p:nvGrpSpPr>
              <p:cNvPr id="38" name="グループ化 37">
                <a:extLst>
                  <a:ext uri="{FF2B5EF4-FFF2-40B4-BE49-F238E27FC236}">
                    <a16:creationId xmlns:a16="http://schemas.microsoft.com/office/drawing/2014/main" id="{268C6D32-6EA9-A168-A5A0-8D70A786FB0E}"/>
                  </a:ext>
                </a:extLst>
              </p:cNvPr>
              <p:cNvGrpSpPr/>
              <p:nvPr/>
            </p:nvGrpSpPr>
            <p:grpSpPr>
              <a:xfrm>
                <a:off x="855346" y="1340126"/>
                <a:ext cx="5877777" cy="5462518"/>
                <a:chOff x="855346" y="1340126"/>
                <a:chExt cx="5877777" cy="5462518"/>
              </a:xfrm>
            </p:grpSpPr>
            <p:grpSp>
              <p:nvGrpSpPr>
                <p:cNvPr id="40" name="グループ化 39">
                  <a:extLst>
                    <a:ext uri="{FF2B5EF4-FFF2-40B4-BE49-F238E27FC236}">
                      <a16:creationId xmlns:a16="http://schemas.microsoft.com/office/drawing/2014/main" id="{2D07065D-0A72-A925-5C62-C090F0F8D685}"/>
                    </a:ext>
                  </a:extLst>
                </p:cNvPr>
                <p:cNvGrpSpPr/>
                <p:nvPr/>
              </p:nvGrpSpPr>
              <p:grpSpPr>
                <a:xfrm>
                  <a:off x="855346" y="1340126"/>
                  <a:ext cx="5877777" cy="5462518"/>
                  <a:chOff x="855346" y="1340126"/>
                  <a:chExt cx="5877777" cy="5462518"/>
                </a:xfrm>
              </p:grpSpPr>
              <p:grpSp>
                <p:nvGrpSpPr>
                  <p:cNvPr id="42" name="グループ化 41">
                    <a:extLst>
                      <a:ext uri="{FF2B5EF4-FFF2-40B4-BE49-F238E27FC236}">
                        <a16:creationId xmlns:a16="http://schemas.microsoft.com/office/drawing/2014/main" id="{2364C478-0C62-A0B4-3A28-97517599592D}"/>
                      </a:ext>
                    </a:extLst>
                  </p:cNvPr>
                  <p:cNvGrpSpPr/>
                  <p:nvPr/>
                </p:nvGrpSpPr>
                <p:grpSpPr>
                  <a:xfrm>
                    <a:off x="855346" y="1340126"/>
                    <a:ext cx="5877777" cy="5462518"/>
                    <a:chOff x="882242" y="1344648"/>
                    <a:chExt cx="5877777" cy="5462518"/>
                  </a:xfrm>
                </p:grpSpPr>
                <p:grpSp>
                  <p:nvGrpSpPr>
                    <p:cNvPr id="44" name="グループ化 43">
                      <a:extLst>
                        <a:ext uri="{FF2B5EF4-FFF2-40B4-BE49-F238E27FC236}">
                          <a16:creationId xmlns:a16="http://schemas.microsoft.com/office/drawing/2014/main" id="{C10C85AE-4408-68C3-31F7-3E72CC643BB9}"/>
                        </a:ext>
                      </a:extLst>
                    </p:cNvPr>
                    <p:cNvGrpSpPr/>
                    <p:nvPr/>
                  </p:nvGrpSpPr>
                  <p:grpSpPr>
                    <a:xfrm>
                      <a:off x="882242" y="1344648"/>
                      <a:ext cx="5877777" cy="5457983"/>
                      <a:chOff x="882242" y="1344648"/>
                      <a:chExt cx="5877777" cy="5457983"/>
                    </a:xfrm>
                  </p:grpSpPr>
                  <p:grpSp>
                    <p:nvGrpSpPr>
                      <p:cNvPr id="46" name="グループ化 45">
                        <a:extLst>
                          <a:ext uri="{FF2B5EF4-FFF2-40B4-BE49-F238E27FC236}">
                            <a16:creationId xmlns:a16="http://schemas.microsoft.com/office/drawing/2014/main" id="{C12EC4B4-0FEB-A952-1F1F-F0B024FA7CA5}"/>
                          </a:ext>
                        </a:extLst>
                      </p:cNvPr>
                      <p:cNvGrpSpPr/>
                      <p:nvPr/>
                    </p:nvGrpSpPr>
                    <p:grpSpPr>
                      <a:xfrm>
                        <a:off x="882242" y="1344648"/>
                        <a:ext cx="5877777" cy="5457983"/>
                        <a:chOff x="882242" y="1344648"/>
                        <a:chExt cx="5877777" cy="5457983"/>
                      </a:xfrm>
                    </p:grpSpPr>
                    <p:grpSp>
                      <p:nvGrpSpPr>
                        <p:cNvPr id="48" name="グループ化 47">
                          <a:extLst>
                            <a:ext uri="{FF2B5EF4-FFF2-40B4-BE49-F238E27FC236}">
                              <a16:creationId xmlns:a16="http://schemas.microsoft.com/office/drawing/2014/main" id="{8DA289CB-0DF0-EBBE-C941-8B6539F9096B}"/>
                            </a:ext>
                          </a:extLst>
                        </p:cNvPr>
                        <p:cNvGrpSpPr/>
                        <p:nvPr/>
                      </p:nvGrpSpPr>
                      <p:grpSpPr>
                        <a:xfrm>
                          <a:off x="882242" y="1344648"/>
                          <a:ext cx="5877777" cy="5457983"/>
                          <a:chOff x="882242" y="1344648"/>
                          <a:chExt cx="5877777" cy="5457983"/>
                        </a:xfrm>
                      </p:grpSpPr>
                      <p:pic>
                        <p:nvPicPr>
                          <p:cNvPr id="50" name="図 49">
                            <a:extLst>
                              <a:ext uri="{FF2B5EF4-FFF2-40B4-BE49-F238E27FC236}">
                                <a16:creationId xmlns:a16="http://schemas.microsoft.com/office/drawing/2014/main" id="{AD37DD2F-59FE-8848-5F26-DE74FD1CF71B}"/>
                              </a:ext>
                            </a:extLst>
                          </p:cNvPr>
                          <p:cNvPicPr>
                            <a:picLocks noChangeAspect="1"/>
                          </p:cNvPicPr>
                          <p:nvPr/>
                        </p:nvPicPr>
                        <p:blipFill>
                          <a:blip r:embed="rId3"/>
                          <a:stretch>
                            <a:fillRect/>
                          </a:stretch>
                        </p:blipFill>
                        <p:spPr>
                          <a:xfrm>
                            <a:off x="882242" y="1378998"/>
                            <a:ext cx="5877777" cy="5423633"/>
                          </a:xfrm>
                          <a:prstGeom prst="rect">
                            <a:avLst/>
                          </a:prstGeom>
                        </p:spPr>
                      </p:pic>
                      <p:sp>
                        <p:nvSpPr>
                          <p:cNvPr id="51" name="テキスト ボックス 50">
                            <a:extLst>
                              <a:ext uri="{FF2B5EF4-FFF2-40B4-BE49-F238E27FC236}">
                                <a16:creationId xmlns:a16="http://schemas.microsoft.com/office/drawing/2014/main" id="{6DF6A0F1-2A99-B269-707E-F3D15C31E99D}"/>
                              </a:ext>
                            </a:extLst>
                          </p:cNvPr>
                          <p:cNvSpPr txBox="1"/>
                          <p:nvPr/>
                        </p:nvSpPr>
                        <p:spPr>
                          <a:xfrm>
                            <a:off x="2457157" y="1344648"/>
                            <a:ext cx="3105220" cy="551128"/>
                          </a:xfrm>
                          <a:prstGeom prst="rect">
                            <a:avLst/>
                          </a:prstGeom>
                          <a:solidFill>
                            <a:schemeClr val="bg1"/>
                          </a:solidFill>
                        </p:spPr>
                        <p:txBody>
                          <a:bodyPr wrap="square" rtlCol="0">
                            <a:spAutoFit/>
                          </a:bodyPr>
                          <a:lstStyle/>
                          <a:p>
                            <a:endParaRPr lang="en-US" altLang="ja-JP" sz="1050" dirty="0"/>
                          </a:p>
                          <a:p>
                            <a:endParaRPr lang="ja-JP" altLang="en-US" sz="1050" dirty="0"/>
                          </a:p>
                        </p:txBody>
                      </p:sp>
                    </p:grpSp>
                    <p:sp>
                      <p:nvSpPr>
                        <p:cNvPr id="49" name="正方形/長方形 48">
                          <a:extLst>
                            <a:ext uri="{FF2B5EF4-FFF2-40B4-BE49-F238E27FC236}">
                              <a16:creationId xmlns:a16="http://schemas.microsoft.com/office/drawing/2014/main" id="{A644ED1F-A3DB-5D11-69F2-11BA7AC3DA67}"/>
                            </a:ext>
                          </a:extLst>
                        </p:cNvPr>
                        <p:cNvSpPr/>
                        <p:nvPr/>
                      </p:nvSpPr>
                      <p:spPr>
                        <a:xfrm>
                          <a:off x="1030175" y="4449536"/>
                          <a:ext cx="263181" cy="1183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grpSp>
                  <p:sp>
                    <p:nvSpPr>
                      <p:cNvPr id="47" name="正方形/長方形 46">
                        <a:extLst>
                          <a:ext uri="{FF2B5EF4-FFF2-40B4-BE49-F238E27FC236}">
                            <a16:creationId xmlns:a16="http://schemas.microsoft.com/office/drawing/2014/main" id="{9E17CF90-6141-1F0E-756D-400995D24389}"/>
                          </a:ext>
                        </a:extLst>
                      </p:cNvPr>
                      <p:cNvSpPr/>
                      <p:nvPr/>
                    </p:nvSpPr>
                    <p:spPr>
                      <a:xfrm>
                        <a:off x="2946130" y="6466114"/>
                        <a:ext cx="1588371" cy="25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grpSp>
                <p:sp>
                  <p:nvSpPr>
                    <p:cNvPr id="45" name="テキスト ボックス 44">
                      <a:extLst>
                        <a:ext uri="{FF2B5EF4-FFF2-40B4-BE49-F238E27FC236}">
                          <a16:creationId xmlns:a16="http://schemas.microsoft.com/office/drawing/2014/main" id="{093E6339-179A-7C19-7ECA-8718B641A856}"/>
                        </a:ext>
                      </a:extLst>
                    </p:cNvPr>
                    <p:cNvSpPr txBox="1"/>
                    <p:nvPr/>
                  </p:nvSpPr>
                  <p:spPr>
                    <a:xfrm>
                      <a:off x="2764541" y="6409129"/>
                      <a:ext cx="2432575" cy="398037"/>
                    </a:xfrm>
                    <a:prstGeom prst="rect">
                      <a:avLst/>
                    </a:prstGeom>
                    <a:noFill/>
                  </p:spPr>
                  <p:txBody>
                    <a:bodyPr wrap="square" rtlCol="0">
                      <a:spAutoFit/>
                    </a:bodyPr>
                    <a:lstStyle/>
                    <a:p>
                      <a:r>
                        <a:rPr lang="en-US" altLang="ja-JP" sz="1350" b="1" dirty="0"/>
                        <a:t>Neutron Energy</a:t>
                      </a:r>
                      <a:endParaRPr lang="ja-JP" altLang="en-US" sz="1350" b="1" dirty="0"/>
                    </a:p>
                  </p:txBody>
                </p:sp>
              </p:grpSp>
              <p:sp>
                <p:nvSpPr>
                  <p:cNvPr id="43" name="テキスト ボックス 42">
                    <a:extLst>
                      <a:ext uri="{FF2B5EF4-FFF2-40B4-BE49-F238E27FC236}">
                        <a16:creationId xmlns:a16="http://schemas.microsoft.com/office/drawing/2014/main" id="{85A2825B-948B-C526-85BD-303355D56179}"/>
                      </a:ext>
                    </a:extLst>
                  </p:cNvPr>
                  <p:cNvSpPr txBox="1"/>
                  <p:nvPr/>
                </p:nvSpPr>
                <p:spPr>
                  <a:xfrm>
                    <a:off x="2083113" y="1586562"/>
                    <a:ext cx="4285030" cy="398037"/>
                  </a:xfrm>
                  <a:prstGeom prst="rect">
                    <a:avLst/>
                  </a:prstGeom>
                  <a:noFill/>
                </p:spPr>
                <p:txBody>
                  <a:bodyPr wrap="square" rtlCol="0">
                    <a:spAutoFit/>
                  </a:bodyPr>
                  <a:lstStyle/>
                  <a:p>
                    <a:r>
                      <a:rPr lang="en-US" altLang="ja-JP" sz="1350" dirty="0"/>
                      <a:t>Spectrum 1.5m from target </a:t>
                    </a:r>
                    <a:r>
                      <a:rPr lang="en-US" altLang="ja-JP" sz="900" dirty="0"/>
                      <a:t>( Target station exit)</a:t>
                    </a:r>
                    <a:endParaRPr lang="ja-JP" altLang="en-US" sz="900" dirty="0"/>
                  </a:p>
                </p:txBody>
              </p:sp>
            </p:grpSp>
            <p:sp>
              <p:nvSpPr>
                <p:cNvPr id="41" name="正方形/長方形 40">
                  <a:extLst>
                    <a:ext uri="{FF2B5EF4-FFF2-40B4-BE49-F238E27FC236}">
                      <a16:creationId xmlns:a16="http://schemas.microsoft.com/office/drawing/2014/main" id="{F0AE7A07-C625-13E5-7193-1CD3F7BB3781}"/>
                    </a:ext>
                  </a:extLst>
                </p:cNvPr>
                <p:cNvSpPr/>
                <p:nvPr/>
              </p:nvSpPr>
              <p:spPr>
                <a:xfrm>
                  <a:off x="2179717" y="2366365"/>
                  <a:ext cx="841069" cy="549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grpSp>
          <p:sp>
            <p:nvSpPr>
              <p:cNvPr id="39" name="テキスト ボックス 38">
                <a:extLst>
                  <a:ext uri="{FF2B5EF4-FFF2-40B4-BE49-F238E27FC236}">
                    <a16:creationId xmlns:a16="http://schemas.microsoft.com/office/drawing/2014/main" id="{01918AF7-FE44-4508-213D-432B6305791D}"/>
                  </a:ext>
                </a:extLst>
              </p:cNvPr>
              <p:cNvSpPr txBox="1"/>
              <p:nvPr/>
            </p:nvSpPr>
            <p:spPr>
              <a:xfrm>
                <a:off x="2004331" y="2299916"/>
                <a:ext cx="1363436" cy="673601"/>
              </a:xfrm>
              <a:prstGeom prst="rect">
                <a:avLst/>
              </a:prstGeom>
              <a:noFill/>
            </p:spPr>
            <p:txBody>
              <a:bodyPr wrap="square" rtlCol="0">
                <a:spAutoFit/>
              </a:bodyPr>
              <a:lstStyle/>
              <a:p>
                <a:r>
                  <a:rPr lang="en-US" altLang="ja-JP" sz="1350" dirty="0"/>
                  <a:t>Moderator thickness</a:t>
                </a:r>
                <a:endParaRPr lang="ja-JP" altLang="en-US" sz="1350" dirty="0"/>
              </a:p>
            </p:txBody>
          </p:sp>
        </p:grpSp>
        <p:sp>
          <p:nvSpPr>
            <p:cNvPr id="37" name="テキスト ボックス 36">
              <a:extLst>
                <a:ext uri="{FF2B5EF4-FFF2-40B4-BE49-F238E27FC236}">
                  <a16:creationId xmlns:a16="http://schemas.microsoft.com/office/drawing/2014/main" id="{A8BA1579-C223-9F6F-E172-CA3AF5B3CF03}"/>
                </a:ext>
              </a:extLst>
            </p:cNvPr>
            <p:cNvSpPr txBox="1"/>
            <p:nvPr/>
          </p:nvSpPr>
          <p:spPr>
            <a:xfrm rot="16200000">
              <a:off x="220596" y="4631272"/>
              <a:ext cx="1916716" cy="363093"/>
            </a:xfrm>
            <a:prstGeom prst="rect">
              <a:avLst/>
            </a:prstGeom>
            <a:noFill/>
          </p:spPr>
          <p:txBody>
            <a:bodyPr wrap="square" rtlCol="0">
              <a:spAutoFit/>
            </a:bodyPr>
            <a:lstStyle/>
            <a:p>
              <a:r>
                <a:rPr lang="en-US" altLang="ja-JP" sz="1350" dirty="0"/>
                <a:t>Neutron flux</a:t>
              </a:r>
              <a:endParaRPr lang="ja-JP" altLang="en-US" sz="1350" dirty="0"/>
            </a:p>
          </p:txBody>
        </p:sp>
      </p:grpSp>
      <p:sp>
        <p:nvSpPr>
          <p:cNvPr id="52" name="テキスト ボックス 51">
            <a:extLst>
              <a:ext uri="{FF2B5EF4-FFF2-40B4-BE49-F238E27FC236}">
                <a16:creationId xmlns:a16="http://schemas.microsoft.com/office/drawing/2014/main" id="{48A78C07-AEE3-1B5B-27F9-AA08A17FB673}"/>
              </a:ext>
            </a:extLst>
          </p:cNvPr>
          <p:cNvSpPr txBox="1"/>
          <p:nvPr/>
        </p:nvSpPr>
        <p:spPr>
          <a:xfrm>
            <a:off x="5714239" y="6419636"/>
            <a:ext cx="1954944" cy="300082"/>
          </a:xfrm>
          <a:prstGeom prst="rect">
            <a:avLst/>
          </a:prstGeom>
          <a:noFill/>
        </p:spPr>
        <p:txBody>
          <a:bodyPr wrap="square" rtlCol="0">
            <a:spAutoFit/>
          </a:bodyPr>
          <a:lstStyle/>
          <a:p>
            <a:r>
              <a:rPr lang="en-US" altLang="ja-JP" sz="1350" b="1" dirty="0"/>
              <a:t>Neutron Energy</a:t>
            </a:r>
            <a:endParaRPr lang="ja-JP" altLang="en-US" sz="1350" b="1" dirty="0"/>
          </a:p>
        </p:txBody>
      </p:sp>
      <p:sp>
        <p:nvSpPr>
          <p:cNvPr id="53" name="テキスト ボックス 52">
            <a:extLst>
              <a:ext uri="{FF2B5EF4-FFF2-40B4-BE49-F238E27FC236}">
                <a16:creationId xmlns:a16="http://schemas.microsoft.com/office/drawing/2014/main" id="{710D6E8A-4D29-712A-E08D-3B0693783AD7}"/>
              </a:ext>
            </a:extLst>
          </p:cNvPr>
          <p:cNvSpPr txBox="1"/>
          <p:nvPr/>
        </p:nvSpPr>
        <p:spPr>
          <a:xfrm>
            <a:off x="6058141" y="4560880"/>
            <a:ext cx="1988820" cy="300082"/>
          </a:xfrm>
          <a:prstGeom prst="rect">
            <a:avLst/>
          </a:prstGeom>
          <a:noFill/>
        </p:spPr>
        <p:txBody>
          <a:bodyPr wrap="square" rtlCol="0">
            <a:spAutoFit/>
          </a:bodyPr>
          <a:lstStyle/>
          <a:p>
            <a:r>
              <a:rPr kumimoji="1" lang="en-US" altLang="ja-JP" sz="1350" dirty="0"/>
              <a:t>Without Moderator</a:t>
            </a:r>
            <a:endParaRPr kumimoji="1" lang="ja-JP" altLang="en-US" sz="1350" dirty="0"/>
          </a:p>
        </p:txBody>
      </p:sp>
      <p:sp>
        <p:nvSpPr>
          <p:cNvPr id="4" name="テキスト ボックス 3">
            <a:extLst>
              <a:ext uri="{FF2B5EF4-FFF2-40B4-BE49-F238E27FC236}">
                <a16:creationId xmlns:a16="http://schemas.microsoft.com/office/drawing/2014/main" id="{23F239B2-0588-C6FE-0BA9-440718F3BE27}"/>
              </a:ext>
            </a:extLst>
          </p:cNvPr>
          <p:cNvSpPr txBox="1"/>
          <p:nvPr/>
        </p:nvSpPr>
        <p:spPr>
          <a:xfrm>
            <a:off x="319127" y="1553417"/>
            <a:ext cx="4061460" cy="923330"/>
          </a:xfrm>
          <a:prstGeom prst="rect">
            <a:avLst/>
          </a:prstGeom>
          <a:noFill/>
          <a:ln>
            <a:solidFill>
              <a:srgbClr val="FF0000"/>
            </a:solidFill>
          </a:ln>
        </p:spPr>
        <p:txBody>
          <a:bodyPr wrap="square" rtlCol="0">
            <a:spAutoFit/>
          </a:bodyPr>
          <a:lstStyle/>
          <a:p>
            <a:r>
              <a:rPr kumimoji="1" lang="ja-JP" altLang="en-US" dirty="0"/>
              <a:t>・</a:t>
            </a:r>
            <a:r>
              <a:rPr kumimoji="1" lang="en-US" altLang="ja-JP" dirty="0"/>
              <a:t>Thermal moderator: PE</a:t>
            </a:r>
          </a:p>
          <a:p>
            <a:r>
              <a:rPr kumimoji="1" lang="ja-JP" altLang="en-US" dirty="0"/>
              <a:t>・</a:t>
            </a:r>
            <a:r>
              <a:rPr kumimoji="1" lang="en-US" altLang="ja-JP" dirty="0"/>
              <a:t>Cold moderator: Mesitylene</a:t>
            </a:r>
          </a:p>
          <a:p>
            <a:r>
              <a:rPr kumimoji="1" lang="ja-JP" altLang="en-US" dirty="0"/>
              <a:t>・</a:t>
            </a:r>
            <a:r>
              <a:rPr kumimoji="1" lang="en-US" altLang="ja-JP" dirty="0"/>
              <a:t>Reflector: Graphite, and PE</a:t>
            </a:r>
            <a:endParaRPr kumimoji="1" lang="ja-JP" altLang="en-US" dirty="0"/>
          </a:p>
        </p:txBody>
      </p:sp>
      <p:sp>
        <p:nvSpPr>
          <p:cNvPr id="5" name="テキスト ボックス 4">
            <a:extLst>
              <a:ext uri="{FF2B5EF4-FFF2-40B4-BE49-F238E27FC236}">
                <a16:creationId xmlns:a16="http://schemas.microsoft.com/office/drawing/2014/main" id="{6B0B1D18-9789-50DF-C498-FF3ECF988739}"/>
              </a:ext>
            </a:extLst>
          </p:cNvPr>
          <p:cNvSpPr txBox="1"/>
          <p:nvPr/>
        </p:nvSpPr>
        <p:spPr>
          <a:xfrm>
            <a:off x="4902521" y="1562663"/>
            <a:ext cx="4061460" cy="923330"/>
          </a:xfrm>
          <a:prstGeom prst="rect">
            <a:avLst/>
          </a:prstGeom>
          <a:noFill/>
          <a:ln>
            <a:solidFill>
              <a:srgbClr val="FF0000"/>
            </a:solidFill>
          </a:ln>
        </p:spPr>
        <p:txBody>
          <a:bodyPr wrap="square" rtlCol="0">
            <a:spAutoFit/>
          </a:bodyPr>
          <a:lstStyle/>
          <a:p>
            <a:r>
              <a:rPr kumimoji="1" lang="ja-JP" altLang="en-US" dirty="0"/>
              <a:t>・</a:t>
            </a:r>
            <a:r>
              <a:rPr kumimoji="1" lang="en-US" altLang="ja-JP" dirty="0"/>
              <a:t>Without moderator , </a:t>
            </a:r>
          </a:p>
          <a:p>
            <a:r>
              <a:rPr kumimoji="1" lang="ja-JP" altLang="en-US" dirty="0"/>
              <a:t>・</a:t>
            </a:r>
            <a:r>
              <a:rPr kumimoji="1" lang="en-US" altLang="ja-JP" dirty="0"/>
              <a:t>or thermal moderator(PE)</a:t>
            </a:r>
          </a:p>
          <a:p>
            <a:r>
              <a:rPr kumimoji="1" lang="ja-JP" altLang="en-US" dirty="0"/>
              <a:t>・</a:t>
            </a:r>
            <a:r>
              <a:rPr kumimoji="1" lang="en-US" altLang="ja-JP" dirty="0"/>
              <a:t>Reflector: PE</a:t>
            </a:r>
            <a:endParaRPr kumimoji="1" lang="ja-JP" altLang="en-US" dirty="0"/>
          </a:p>
        </p:txBody>
      </p:sp>
      <p:sp>
        <p:nvSpPr>
          <p:cNvPr id="6" name="テキスト ボックス 5">
            <a:extLst>
              <a:ext uri="{FF2B5EF4-FFF2-40B4-BE49-F238E27FC236}">
                <a16:creationId xmlns:a16="http://schemas.microsoft.com/office/drawing/2014/main" id="{4F07E06A-9E12-B9D3-4B62-25902D618864}"/>
              </a:ext>
            </a:extLst>
          </p:cNvPr>
          <p:cNvSpPr txBox="1"/>
          <p:nvPr/>
        </p:nvSpPr>
        <p:spPr>
          <a:xfrm>
            <a:off x="1829086" y="4613943"/>
            <a:ext cx="1988820" cy="715581"/>
          </a:xfrm>
          <a:prstGeom prst="rect">
            <a:avLst/>
          </a:prstGeom>
          <a:noFill/>
        </p:spPr>
        <p:txBody>
          <a:bodyPr wrap="square" rtlCol="0">
            <a:spAutoFit/>
          </a:bodyPr>
          <a:lstStyle/>
          <a:p>
            <a:r>
              <a:rPr kumimoji="1" lang="en-US" altLang="ja-JP" sz="1350" dirty="0"/>
              <a:t>Without</a:t>
            </a:r>
          </a:p>
          <a:p>
            <a:r>
              <a:rPr kumimoji="1" lang="en-US" altLang="ja-JP" sz="1350" dirty="0"/>
              <a:t>PE</a:t>
            </a:r>
          </a:p>
          <a:p>
            <a:r>
              <a:rPr kumimoji="1" lang="en-US" altLang="ja-JP" sz="1350" dirty="0"/>
              <a:t> Moderator</a:t>
            </a:r>
            <a:endParaRPr kumimoji="1" lang="ja-JP" altLang="en-US" sz="1350" dirty="0"/>
          </a:p>
        </p:txBody>
      </p:sp>
      <p:pic>
        <p:nvPicPr>
          <p:cNvPr id="7" name="図 6" descr="ロゴ が含まれている画像&#10;&#10;自動的に生成された説明">
            <a:extLst>
              <a:ext uri="{FF2B5EF4-FFF2-40B4-BE49-F238E27FC236}">
                <a16:creationId xmlns:a16="http://schemas.microsoft.com/office/drawing/2014/main" id="{4A7B237E-B48A-C3B8-21DA-670806F2BE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83" y="1031578"/>
            <a:ext cx="2569388" cy="517007"/>
          </a:xfrm>
          <a:prstGeom prst="rect">
            <a:avLst/>
          </a:prstGeom>
        </p:spPr>
      </p:pic>
      <p:pic>
        <p:nvPicPr>
          <p:cNvPr id="8" name="図 7" descr="ロゴ が含まれている画像&#10;&#10;自動的に生成された説明">
            <a:extLst>
              <a:ext uri="{FF2B5EF4-FFF2-40B4-BE49-F238E27FC236}">
                <a16:creationId xmlns:a16="http://schemas.microsoft.com/office/drawing/2014/main" id="{9EB3A650-9A14-2EE7-2567-B7EC4E6B60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4681" y="1057706"/>
            <a:ext cx="3195740" cy="517860"/>
          </a:xfrm>
          <a:prstGeom prst="rect">
            <a:avLst/>
          </a:prstGeom>
        </p:spPr>
      </p:pic>
    </p:spTree>
    <p:extLst>
      <p:ext uri="{BB962C8B-B14F-4D97-AF65-F5344CB8AC3E}">
        <p14:creationId xmlns:p14="http://schemas.microsoft.com/office/powerpoint/2010/main" val="2330162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5382EFDF-C87D-264F-97B7-5C2CBFF61087}"/>
              </a:ext>
            </a:extLst>
          </p:cNvPr>
          <p:cNvSpPr/>
          <p:nvPr/>
        </p:nvSpPr>
        <p:spPr>
          <a:xfrm>
            <a:off x="47544" y="1119509"/>
            <a:ext cx="5267101" cy="2646953"/>
          </a:xfrm>
          <a:prstGeom prst="rect">
            <a:avLst/>
          </a:prstGeom>
          <a:solidFill>
            <a:srgbClr val="FDEA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cxnSp>
        <p:nvCxnSpPr>
          <p:cNvPr id="7" name="直線コネクタ 6">
            <a:extLst>
              <a:ext uri="{FF2B5EF4-FFF2-40B4-BE49-F238E27FC236}">
                <a16:creationId xmlns:a16="http://schemas.microsoft.com/office/drawing/2014/main" id="{FC7AF399-BE7B-FD4C-AD9B-A01CC7A92112}"/>
              </a:ext>
            </a:extLst>
          </p:cNvPr>
          <p:cNvCxnSpPr/>
          <p:nvPr/>
        </p:nvCxnSpPr>
        <p:spPr>
          <a:xfrm>
            <a:off x="820353" y="3680364"/>
            <a:ext cx="4164330" cy="0"/>
          </a:xfrm>
          <a:prstGeom prst="line">
            <a:avLst/>
          </a:prstGeom>
          <a:ln w="9525"/>
        </p:spPr>
        <p:style>
          <a:lnRef idx="1">
            <a:schemeClr val="dk1"/>
          </a:lnRef>
          <a:fillRef idx="0">
            <a:schemeClr val="dk1"/>
          </a:fillRef>
          <a:effectRef idx="0">
            <a:schemeClr val="dk1"/>
          </a:effectRef>
          <a:fontRef idx="minor">
            <a:schemeClr val="tx1"/>
          </a:fontRef>
        </p:style>
      </p:cxnSp>
      <p:sp>
        <p:nvSpPr>
          <p:cNvPr id="22" name="正方形/長方形 21">
            <a:extLst>
              <a:ext uri="{FF2B5EF4-FFF2-40B4-BE49-F238E27FC236}">
                <a16:creationId xmlns:a16="http://schemas.microsoft.com/office/drawing/2014/main" id="{C29D6BE5-4042-4848-91FF-FE44D06C62D7}"/>
              </a:ext>
            </a:extLst>
          </p:cNvPr>
          <p:cNvSpPr/>
          <p:nvPr/>
        </p:nvSpPr>
        <p:spPr>
          <a:xfrm>
            <a:off x="2157773" y="2576398"/>
            <a:ext cx="314600" cy="5797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350"/>
          </a:p>
        </p:txBody>
      </p:sp>
      <p:sp>
        <p:nvSpPr>
          <p:cNvPr id="23" name="正方形/長方形 22">
            <a:extLst>
              <a:ext uri="{FF2B5EF4-FFF2-40B4-BE49-F238E27FC236}">
                <a16:creationId xmlns:a16="http://schemas.microsoft.com/office/drawing/2014/main" id="{3B5AAD6A-6108-EA42-AD8F-BB0F07CA77DC}"/>
              </a:ext>
            </a:extLst>
          </p:cNvPr>
          <p:cNvSpPr/>
          <p:nvPr/>
        </p:nvSpPr>
        <p:spPr>
          <a:xfrm>
            <a:off x="2472372" y="2165876"/>
            <a:ext cx="1399926" cy="1287578"/>
          </a:xfrm>
          <a:prstGeom prst="rect">
            <a:avLst/>
          </a:prstGeom>
          <a:solidFill>
            <a:schemeClr val="accent1">
              <a:alpha val="6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350"/>
          </a:p>
        </p:txBody>
      </p:sp>
      <p:sp>
        <p:nvSpPr>
          <p:cNvPr id="24" name="正方形/長方形 23">
            <a:extLst>
              <a:ext uri="{FF2B5EF4-FFF2-40B4-BE49-F238E27FC236}">
                <a16:creationId xmlns:a16="http://schemas.microsoft.com/office/drawing/2014/main" id="{EAE65845-6FC5-174B-AAF0-B5F35ABE626B}"/>
              </a:ext>
            </a:extLst>
          </p:cNvPr>
          <p:cNvSpPr/>
          <p:nvPr/>
        </p:nvSpPr>
        <p:spPr>
          <a:xfrm>
            <a:off x="2028422" y="3457404"/>
            <a:ext cx="2142995" cy="1895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350"/>
          </a:p>
        </p:txBody>
      </p:sp>
      <p:sp>
        <p:nvSpPr>
          <p:cNvPr id="25" name="正方形/長方形 24">
            <a:extLst>
              <a:ext uri="{FF2B5EF4-FFF2-40B4-BE49-F238E27FC236}">
                <a16:creationId xmlns:a16="http://schemas.microsoft.com/office/drawing/2014/main" id="{F11915EC-803D-B249-B51E-943ADD8BE7DA}"/>
              </a:ext>
            </a:extLst>
          </p:cNvPr>
          <p:cNvSpPr/>
          <p:nvPr/>
        </p:nvSpPr>
        <p:spPr>
          <a:xfrm>
            <a:off x="1977171" y="3646985"/>
            <a:ext cx="2239977" cy="197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350"/>
          </a:p>
        </p:txBody>
      </p:sp>
      <p:sp>
        <p:nvSpPr>
          <p:cNvPr id="26" name="正方形/長方形 25">
            <a:extLst>
              <a:ext uri="{FF2B5EF4-FFF2-40B4-BE49-F238E27FC236}">
                <a16:creationId xmlns:a16="http://schemas.microsoft.com/office/drawing/2014/main" id="{C11F443B-90FB-B74E-83B0-FA3ED1D8E744}"/>
              </a:ext>
            </a:extLst>
          </p:cNvPr>
          <p:cNvSpPr/>
          <p:nvPr/>
        </p:nvSpPr>
        <p:spPr>
          <a:xfrm>
            <a:off x="3872298" y="2476214"/>
            <a:ext cx="197057" cy="6612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350"/>
          </a:p>
        </p:txBody>
      </p:sp>
      <p:cxnSp>
        <p:nvCxnSpPr>
          <p:cNvPr id="27" name="直線コネクタ 26">
            <a:extLst>
              <a:ext uri="{FF2B5EF4-FFF2-40B4-BE49-F238E27FC236}">
                <a16:creationId xmlns:a16="http://schemas.microsoft.com/office/drawing/2014/main" id="{6C09A247-BEBD-8E4F-8F52-3DCF047DBB36}"/>
              </a:ext>
            </a:extLst>
          </p:cNvPr>
          <p:cNvCxnSpPr/>
          <p:nvPr/>
        </p:nvCxnSpPr>
        <p:spPr>
          <a:xfrm>
            <a:off x="2476477" y="1928898"/>
            <a:ext cx="0" cy="201431"/>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48165B2D-70A7-CB44-ABF1-99FDC16645A2}"/>
              </a:ext>
            </a:extLst>
          </p:cNvPr>
          <p:cNvCxnSpPr/>
          <p:nvPr/>
        </p:nvCxnSpPr>
        <p:spPr>
          <a:xfrm>
            <a:off x="3872298" y="1928898"/>
            <a:ext cx="0" cy="201431"/>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838A5419-6744-D24C-9AF5-000EB13E4317}"/>
              </a:ext>
            </a:extLst>
          </p:cNvPr>
          <p:cNvCxnSpPr/>
          <p:nvPr/>
        </p:nvCxnSpPr>
        <p:spPr>
          <a:xfrm>
            <a:off x="2012572" y="3718079"/>
            <a:ext cx="0" cy="201431"/>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3115635F-DE59-A443-A4E2-63864B1A7723}"/>
              </a:ext>
            </a:extLst>
          </p:cNvPr>
          <p:cNvCxnSpPr/>
          <p:nvPr/>
        </p:nvCxnSpPr>
        <p:spPr>
          <a:xfrm>
            <a:off x="4163779" y="3714130"/>
            <a:ext cx="0" cy="201431"/>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E2791358-46CE-354A-9A11-DA5D8170D121}"/>
              </a:ext>
            </a:extLst>
          </p:cNvPr>
          <p:cNvCxnSpPr/>
          <p:nvPr/>
        </p:nvCxnSpPr>
        <p:spPr>
          <a:xfrm>
            <a:off x="1657041" y="2161926"/>
            <a:ext cx="1399926"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テキスト ボックス 15">
            <a:extLst>
              <a:ext uri="{FF2B5EF4-FFF2-40B4-BE49-F238E27FC236}">
                <a16:creationId xmlns:a16="http://schemas.microsoft.com/office/drawing/2014/main" id="{A6EF2B0F-B2DC-394D-BBDB-ED41303615A1}"/>
              </a:ext>
            </a:extLst>
          </p:cNvPr>
          <p:cNvSpPr txBox="1"/>
          <p:nvPr/>
        </p:nvSpPr>
        <p:spPr>
          <a:xfrm>
            <a:off x="2976941" y="1919600"/>
            <a:ext cx="403304" cy="383740"/>
          </a:xfrm>
          <a:prstGeom prst="rect">
            <a:avLst/>
          </a:prstGeom>
          <a:noFill/>
        </p:spPr>
        <p:txBody>
          <a:bodyPr wrap="square" rtlCol="0">
            <a:noAutofit/>
          </a:bodyPr>
          <a:lstStyle/>
          <a:p>
            <a:r>
              <a:rPr lang="en-US" sz="788">
                <a:solidFill>
                  <a:srgbClr val="000000"/>
                </a:solidFill>
                <a:latin typeface="游明朝" panose="02020400000000000000" pitchFamily="18" charset="-128"/>
                <a:ea typeface="ＭＳ Ｐゴシック" panose="020B0600070205080204" pitchFamily="50" charset="-128"/>
                <a:cs typeface="Times New Roman" panose="02020603050405020304" pitchFamily="18" charset="0"/>
              </a:rPr>
              <a:t>1840</a:t>
            </a:r>
            <a:endParaRPr lang="ja-JP" altLang="en-US" sz="90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3" name="テキスト ボックス 16">
            <a:extLst>
              <a:ext uri="{FF2B5EF4-FFF2-40B4-BE49-F238E27FC236}">
                <a16:creationId xmlns:a16="http://schemas.microsoft.com/office/drawing/2014/main" id="{5FD44082-3741-1643-A78A-4A537EA4BB0B}"/>
              </a:ext>
            </a:extLst>
          </p:cNvPr>
          <p:cNvSpPr txBox="1"/>
          <p:nvPr/>
        </p:nvSpPr>
        <p:spPr>
          <a:xfrm>
            <a:off x="1715183" y="2359887"/>
            <a:ext cx="403304" cy="383740"/>
          </a:xfrm>
          <a:prstGeom prst="rect">
            <a:avLst/>
          </a:prstGeom>
          <a:noFill/>
        </p:spPr>
        <p:txBody>
          <a:bodyPr wrap="square" rtlCol="0">
            <a:noAutofit/>
          </a:bodyPr>
          <a:lstStyle/>
          <a:p>
            <a:r>
              <a:rPr lang="en-US" sz="788">
                <a:solidFill>
                  <a:srgbClr val="000000"/>
                </a:solidFill>
                <a:latin typeface="游明朝" panose="02020400000000000000" pitchFamily="18" charset="-128"/>
                <a:ea typeface="ＭＳ Ｐゴシック" panose="020B0600070205080204" pitchFamily="50" charset="-128"/>
                <a:cs typeface="Times New Roman" panose="02020603050405020304" pitchFamily="18" charset="0"/>
              </a:rPr>
              <a:t>1875</a:t>
            </a:r>
            <a:endParaRPr lang="ja-JP" altLang="en-US" sz="90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4" name="正方形/長方形 33">
            <a:extLst>
              <a:ext uri="{FF2B5EF4-FFF2-40B4-BE49-F238E27FC236}">
                <a16:creationId xmlns:a16="http://schemas.microsoft.com/office/drawing/2014/main" id="{D86EB24A-880E-0A45-B17E-6251E159B95D}"/>
              </a:ext>
            </a:extLst>
          </p:cNvPr>
          <p:cNvSpPr/>
          <p:nvPr/>
        </p:nvSpPr>
        <p:spPr>
          <a:xfrm>
            <a:off x="2160715" y="3156402"/>
            <a:ext cx="303796" cy="29722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350"/>
          </a:p>
        </p:txBody>
      </p:sp>
      <p:sp>
        <p:nvSpPr>
          <p:cNvPr id="35" name="正方形/長方形 34">
            <a:extLst>
              <a:ext uri="{FF2B5EF4-FFF2-40B4-BE49-F238E27FC236}">
                <a16:creationId xmlns:a16="http://schemas.microsoft.com/office/drawing/2014/main" id="{00CFC34F-8C4F-EE4B-8F1D-C5464B028093}"/>
              </a:ext>
            </a:extLst>
          </p:cNvPr>
          <p:cNvSpPr/>
          <p:nvPr/>
        </p:nvSpPr>
        <p:spPr>
          <a:xfrm>
            <a:off x="2299882" y="2713471"/>
            <a:ext cx="1176271" cy="2365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350"/>
          </a:p>
        </p:txBody>
      </p:sp>
      <p:sp>
        <p:nvSpPr>
          <p:cNvPr id="36" name="正方形/長方形 35">
            <a:extLst>
              <a:ext uri="{FF2B5EF4-FFF2-40B4-BE49-F238E27FC236}">
                <a16:creationId xmlns:a16="http://schemas.microsoft.com/office/drawing/2014/main" id="{FA2C7E0C-A684-C34D-9C49-804B97EE3C58}"/>
              </a:ext>
            </a:extLst>
          </p:cNvPr>
          <p:cNvSpPr/>
          <p:nvPr/>
        </p:nvSpPr>
        <p:spPr>
          <a:xfrm>
            <a:off x="3256496" y="2775398"/>
            <a:ext cx="839855" cy="81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350"/>
          </a:p>
        </p:txBody>
      </p:sp>
      <p:grpSp>
        <p:nvGrpSpPr>
          <p:cNvPr id="37" name="グループ化 36">
            <a:extLst>
              <a:ext uri="{FF2B5EF4-FFF2-40B4-BE49-F238E27FC236}">
                <a16:creationId xmlns:a16="http://schemas.microsoft.com/office/drawing/2014/main" id="{D45FF122-A4F2-2C4A-A8B4-877B1D3068B0}"/>
              </a:ext>
            </a:extLst>
          </p:cNvPr>
          <p:cNvGrpSpPr/>
          <p:nvPr/>
        </p:nvGrpSpPr>
        <p:grpSpPr>
          <a:xfrm>
            <a:off x="3064705" y="2721884"/>
            <a:ext cx="1135151" cy="197672"/>
            <a:chOff x="3073659" y="1638475"/>
            <a:chExt cx="2809286" cy="508489"/>
          </a:xfrm>
        </p:grpSpPr>
        <p:sp>
          <p:nvSpPr>
            <p:cNvPr id="91" name="正方形/長方形 90">
              <a:extLst>
                <a:ext uri="{FF2B5EF4-FFF2-40B4-BE49-F238E27FC236}">
                  <a16:creationId xmlns:a16="http://schemas.microsoft.com/office/drawing/2014/main" id="{13482E3A-F6F8-254A-A425-15296FDC4B27}"/>
                </a:ext>
              </a:extLst>
            </p:cNvPr>
            <p:cNvSpPr/>
            <p:nvPr/>
          </p:nvSpPr>
          <p:spPr>
            <a:xfrm>
              <a:off x="3073659" y="1638475"/>
              <a:ext cx="535822" cy="508489"/>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350"/>
            </a:p>
          </p:txBody>
        </p:sp>
        <p:sp>
          <p:nvSpPr>
            <p:cNvPr id="92" name="正方形/長方形 91">
              <a:extLst>
                <a:ext uri="{FF2B5EF4-FFF2-40B4-BE49-F238E27FC236}">
                  <a16:creationId xmlns:a16="http://schemas.microsoft.com/office/drawing/2014/main" id="{6E535DAC-D089-D045-A556-A01ADAACB799}"/>
                </a:ext>
              </a:extLst>
            </p:cNvPr>
            <p:cNvSpPr/>
            <p:nvPr/>
          </p:nvSpPr>
          <p:spPr>
            <a:xfrm>
              <a:off x="3363265" y="1830634"/>
              <a:ext cx="2519680" cy="1079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350"/>
            </a:p>
          </p:txBody>
        </p:sp>
      </p:grpSp>
      <p:sp>
        <p:nvSpPr>
          <p:cNvPr id="38" name="正方形/長方形 37">
            <a:extLst>
              <a:ext uri="{FF2B5EF4-FFF2-40B4-BE49-F238E27FC236}">
                <a16:creationId xmlns:a16="http://schemas.microsoft.com/office/drawing/2014/main" id="{DF89A0BC-6602-3C47-B3B6-B45B03F70258}"/>
              </a:ext>
            </a:extLst>
          </p:cNvPr>
          <p:cNvSpPr/>
          <p:nvPr/>
        </p:nvSpPr>
        <p:spPr>
          <a:xfrm>
            <a:off x="2282154" y="2911409"/>
            <a:ext cx="998539" cy="386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350"/>
          </a:p>
        </p:txBody>
      </p:sp>
      <p:sp>
        <p:nvSpPr>
          <p:cNvPr id="39" name="正方形/長方形 38">
            <a:extLst>
              <a:ext uri="{FF2B5EF4-FFF2-40B4-BE49-F238E27FC236}">
                <a16:creationId xmlns:a16="http://schemas.microsoft.com/office/drawing/2014/main" id="{8CCA70EE-6453-E449-A696-70384FAF434C}"/>
              </a:ext>
            </a:extLst>
          </p:cNvPr>
          <p:cNvSpPr/>
          <p:nvPr/>
        </p:nvSpPr>
        <p:spPr>
          <a:xfrm>
            <a:off x="2315073" y="2794526"/>
            <a:ext cx="1018129" cy="41958"/>
          </a:xfrm>
          <a:prstGeom prst="rect">
            <a:avLst/>
          </a:prstGeom>
          <a:solidFill>
            <a:schemeClr val="bg1"/>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350"/>
          </a:p>
        </p:txBody>
      </p:sp>
      <p:sp>
        <p:nvSpPr>
          <p:cNvPr id="40" name="正方形/長方形 39">
            <a:extLst>
              <a:ext uri="{FF2B5EF4-FFF2-40B4-BE49-F238E27FC236}">
                <a16:creationId xmlns:a16="http://schemas.microsoft.com/office/drawing/2014/main" id="{3F93B4F0-91FD-2542-84D5-AD245952BE11}"/>
              </a:ext>
            </a:extLst>
          </p:cNvPr>
          <p:cNvSpPr/>
          <p:nvPr/>
        </p:nvSpPr>
        <p:spPr>
          <a:xfrm>
            <a:off x="4044473" y="2770478"/>
            <a:ext cx="243938" cy="86680"/>
          </a:xfrm>
          <a:prstGeom prst="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350"/>
          </a:p>
        </p:txBody>
      </p:sp>
      <p:sp>
        <p:nvSpPr>
          <p:cNvPr id="41" name="正方形/長方形 40">
            <a:extLst>
              <a:ext uri="{FF2B5EF4-FFF2-40B4-BE49-F238E27FC236}">
                <a16:creationId xmlns:a16="http://schemas.microsoft.com/office/drawing/2014/main" id="{786CA961-5B85-D642-85BC-B81E6A18AB53}"/>
              </a:ext>
            </a:extLst>
          </p:cNvPr>
          <p:cNvSpPr/>
          <p:nvPr/>
        </p:nvSpPr>
        <p:spPr>
          <a:xfrm>
            <a:off x="3204286" y="2775398"/>
            <a:ext cx="236615" cy="81662"/>
          </a:xfrm>
          <a:prstGeom prst="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350"/>
          </a:p>
        </p:txBody>
      </p:sp>
      <p:sp>
        <p:nvSpPr>
          <p:cNvPr id="44" name="正方形/長方形 43">
            <a:extLst>
              <a:ext uri="{FF2B5EF4-FFF2-40B4-BE49-F238E27FC236}">
                <a16:creationId xmlns:a16="http://schemas.microsoft.com/office/drawing/2014/main" id="{C2CA008E-53D7-4644-B39E-4059C33D2C78}"/>
              </a:ext>
            </a:extLst>
          </p:cNvPr>
          <p:cNvSpPr/>
          <p:nvPr/>
        </p:nvSpPr>
        <p:spPr>
          <a:xfrm>
            <a:off x="2313928" y="2775398"/>
            <a:ext cx="57475" cy="816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350"/>
          </a:p>
        </p:txBody>
      </p:sp>
      <p:sp>
        <p:nvSpPr>
          <p:cNvPr id="45" name="正方形/長方形 44">
            <a:extLst>
              <a:ext uri="{FF2B5EF4-FFF2-40B4-BE49-F238E27FC236}">
                <a16:creationId xmlns:a16="http://schemas.microsoft.com/office/drawing/2014/main" id="{2A144DA7-634E-AC48-851F-F380E6F32378}"/>
              </a:ext>
            </a:extLst>
          </p:cNvPr>
          <p:cNvSpPr/>
          <p:nvPr/>
        </p:nvSpPr>
        <p:spPr>
          <a:xfrm>
            <a:off x="3880509" y="3139374"/>
            <a:ext cx="215840" cy="31202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350"/>
          </a:p>
        </p:txBody>
      </p:sp>
      <p:cxnSp>
        <p:nvCxnSpPr>
          <p:cNvPr id="46" name="直線コネクタ 45">
            <a:extLst>
              <a:ext uri="{FF2B5EF4-FFF2-40B4-BE49-F238E27FC236}">
                <a16:creationId xmlns:a16="http://schemas.microsoft.com/office/drawing/2014/main" id="{59F19C16-E191-3049-B4D8-DBF3A9C14AD1}"/>
              </a:ext>
            </a:extLst>
          </p:cNvPr>
          <p:cNvCxnSpPr/>
          <p:nvPr/>
        </p:nvCxnSpPr>
        <p:spPr>
          <a:xfrm>
            <a:off x="3163006" y="1653704"/>
            <a:ext cx="0" cy="2120951"/>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7" name="直線矢印コネクタ 46">
            <a:extLst>
              <a:ext uri="{FF2B5EF4-FFF2-40B4-BE49-F238E27FC236}">
                <a16:creationId xmlns:a16="http://schemas.microsoft.com/office/drawing/2014/main" id="{EB4F4199-CBF7-094A-BF5E-38F2F0699728}"/>
              </a:ext>
            </a:extLst>
          </p:cNvPr>
          <p:cNvCxnSpPr/>
          <p:nvPr/>
        </p:nvCxnSpPr>
        <p:spPr>
          <a:xfrm flipH="1">
            <a:off x="1885307" y="2155027"/>
            <a:ext cx="4772" cy="1298428"/>
          </a:xfrm>
          <a:prstGeom prst="straightConnector1">
            <a:avLst/>
          </a:prstGeom>
          <a:ln>
            <a:solidFill>
              <a:srgbClr val="4472C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7214B68C-BDEE-E545-B8C4-CCC0DEA6FADA}"/>
              </a:ext>
            </a:extLst>
          </p:cNvPr>
          <p:cNvCxnSpPr/>
          <p:nvPr/>
        </p:nvCxnSpPr>
        <p:spPr>
          <a:xfrm>
            <a:off x="2486308" y="1949687"/>
            <a:ext cx="138052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48">
            <a:extLst>
              <a:ext uri="{FF2B5EF4-FFF2-40B4-BE49-F238E27FC236}">
                <a16:creationId xmlns:a16="http://schemas.microsoft.com/office/drawing/2014/main" id="{C25F29A1-429E-0145-936C-3B2CD7CFD6DB}"/>
              </a:ext>
            </a:extLst>
          </p:cNvPr>
          <p:cNvCxnSpPr/>
          <p:nvPr/>
        </p:nvCxnSpPr>
        <p:spPr>
          <a:xfrm>
            <a:off x="2025662" y="3889758"/>
            <a:ext cx="214299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テキスト ボックス 241">
            <a:extLst>
              <a:ext uri="{FF2B5EF4-FFF2-40B4-BE49-F238E27FC236}">
                <a16:creationId xmlns:a16="http://schemas.microsoft.com/office/drawing/2014/main" id="{F26AF4EC-D9D0-F945-865E-9C127BE4DE99}"/>
              </a:ext>
            </a:extLst>
          </p:cNvPr>
          <p:cNvSpPr txBox="1"/>
          <p:nvPr/>
        </p:nvSpPr>
        <p:spPr>
          <a:xfrm>
            <a:off x="2950005" y="3755786"/>
            <a:ext cx="403304" cy="194105"/>
          </a:xfrm>
          <a:prstGeom prst="rect">
            <a:avLst/>
          </a:prstGeom>
          <a:noFill/>
        </p:spPr>
        <p:txBody>
          <a:bodyPr wrap="square" rtlCol="0">
            <a:noAutofit/>
          </a:bodyPr>
          <a:lstStyle/>
          <a:p>
            <a:r>
              <a:rPr lang="en-US" sz="788" dirty="0">
                <a:solidFill>
                  <a:srgbClr val="000000"/>
                </a:solidFill>
                <a:latin typeface="游明朝" panose="02020400000000000000" pitchFamily="18" charset="-128"/>
                <a:ea typeface="ＭＳ Ｐゴシック" panose="020B0600070205080204" pitchFamily="50" charset="-128"/>
                <a:cs typeface="Times New Roman" panose="02020603050405020304" pitchFamily="18" charset="0"/>
              </a:rPr>
              <a:t>3030</a:t>
            </a:r>
            <a:endParaRPr lang="ja-JP" altLang="en-US" sz="90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51" name="正方形/長方形 50">
            <a:extLst>
              <a:ext uri="{FF2B5EF4-FFF2-40B4-BE49-F238E27FC236}">
                <a16:creationId xmlns:a16="http://schemas.microsoft.com/office/drawing/2014/main" id="{D970424D-868A-5C4E-9313-255FB3ADBAE5}"/>
              </a:ext>
            </a:extLst>
          </p:cNvPr>
          <p:cNvSpPr/>
          <p:nvPr/>
        </p:nvSpPr>
        <p:spPr>
          <a:xfrm>
            <a:off x="3175549" y="2776651"/>
            <a:ext cx="57475" cy="816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350"/>
          </a:p>
        </p:txBody>
      </p:sp>
      <p:cxnSp>
        <p:nvCxnSpPr>
          <p:cNvPr id="52" name="直線コネクタ 51">
            <a:extLst>
              <a:ext uri="{FF2B5EF4-FFF2-40B4-BE49-F238E27FC236}">
                <a16:creationId xmlns:a16="http://schemas.microsoft.com/office/drawing/2014/main" id="{A1FA57E2-1864-3D49-BD2E-90640DF71EC8}"/>
              </a:ext>
            </a:extLst>
          </p:cNvPr>
          <p:cNvCxnSpPr/>
          <p:nvPr/>
        </p:nvCxnSpPr>
        <p:spPr>
          <a:xfrm>
            <a:off x="1695784" y="3458177"/>
            <a:ext cx="280375" cy="0"/>
          </a:xfrm>
          <a:prstGeom prst="line">
            <a:avLst/>
          </a:prstGeom>
        </p:spPr>
        <p:style>
          <a:lnRef idx="1">
            <a:schemeClr val="accent1"/>
          </a:lnRef>
          <a:fillRef idx="0">
            <a:schemeClr val="accent1"/>
          </a:fillRef>
          <a:effectRef idx="0">
            <a:schemeClr val="accent1"/>
          </a:effectRef>
          <a:fontRef idx="minor">
            <a:schemeClr val="tx1"/>
          </a:fontRef>
        </p:style>
      </p:cxnSp>
      <p:sp>
        <p:nvSpPr>
          <p:cNvPr id="53" name="正方形/長方形 52">
            <a:extLst>
              <a:ext uri="{FF2B5EF4-FFF2-40B4-BE49-F238E27FC236}">
                <a16:creationId xmlns:a16="http://schemas.microsoft.com/office/drawing/2014/main" id="{E2444FD8-CEB9-E443-AFB5-5A65C7898396}"/>
              </a:ext>
            </a:extLst>
          </p:cNvPr>
          <p:cNvSpPr/>
          <p:nvPr/>
        </p:nvSpPr>
        <p:spPr>
          <a:xfrm>
            <a:off x="3151657" y="2769571"/>
            <a:ext cx="37215" cy="10877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350"/>
          </a:p>
        </p:txBody>
      </p:sp>
      <p:sp>
        <p:nvSpPr>
          <p:cNvPr id="54" name="正方形/長方形 53">
            <a:extLst>
              <a:ext uri="{FF2B5EF4-FFF2-40B4-BE49-F238E27FC236}">
                <a16:creationId xmlns:a16="http://schemas.microsoft.com/office/drawing/2014/main" id="{AA711BF2-A7C6-BA4E-B192-18672CF2E2CD}"/>
              </a:ext>
            </a:extLst>
          </p:cNvPr>
          <p:cNvSpPr/>
          <p:nvPr/>
        </p:nvSpPr>
        <p:spPr>
          <a:xfrm>
            <a:off x="2962248" y="2721583"/>
            <a:ext cx="112444" cy="1837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350"/>
          </a:p>
        </p:txBody>
      </p:sp>
      <p:sp>
        <p:nvSpPr>
          <p:cNvPr id="55" name="正方形/長方形 54">
            <a:extLst>
              <a:ext uri="{FF2B5EF4-FFF2-40B4-BE49-F238E27FC236}">
                <a16:creationId xmlns:a16="http://schemas.microsoft.com/office/drawing/2014/main" id="{36C0BEFD-C9CE-DE49-BF59-9A3720B9482E}"/>
              </a:ext>
            </a:extLst>
          </p:cNvPr>
          <p:cNvSpPr/>
          <p:nvPr/>
        </p:nvSpPr>
        <p:spPr>
          <a:xfrm>
            <a:off x="2473111" y="2721583"/>
            <a:ext cx="56974" cy="1895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350"/>
          </a:p>
        </p:txBody>
      </p:sp>
      <p:sp>
        <p:nvSpPr>
          <p:cNvPr id="56" name="正方形/長方形 55">
            <a:extLst>
              <a:ext uri="{FF2B5EF4-FFF2-40B4-BE49-F238E27FC236}">
                <a16:creationId xmlns:a16="http://schemas.microsoft.com/office/drawing/2014/main" id="{C916D4BD-43A1-E942-B8DD-56B67E179DB1}"/>
              </a:ext>
            </a:extLst>
          </p:cNvPr>
          <p:cNvSpPr/>
          <p:nvPr/>
        </p:nvSpPr>
        <p:spPr>
          <a:xfrm>
            <a:off x="2708112" y="2721583"/>
            <a:ext cx="133774" cy="1902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350"/>
          </a:p>
        </p:txBody>
      </p:sp>
      <p:sp>
        <p:nvSpPr>
          <p:cNvPr id="58" name="テキスト ボックス 50">
            <a:extLst>
              <a:ext uri="{FF2B5EF4-FFF2-40B4-BE49-F238E27FC236}">
                <a16:creationId xmlns:a16="http://schemas.microsoft.com/office/drawing/2014/main" id="{C62D5941-4FE4-B743-91F8-091B672A832E}"/>
              </a:ext>
            </a:extLst>
          </p:cNvPr>
          <p:cNvSpPr txBox="1"/>
          <p:nvPr/>
        </p:nvSpPr>
        <p:spPr>
          <a:xfrm>
            <a:off x="1481741" y="3192998"/>
            <a:ext cx="380016" cy="390194"/>
          </a:xfrm>
          <a:prstGeom prst="rect">
            <a:avLst/>
          </a:prstGeom>
          <a:solidFill>
            <a:schemeClr val="bg1"/>
          </a:solidFill>
        </p:spPr>
        <p:txBody>
          <a:bodyPr wrap="square" rtlCol="0">
            <a:noAutofit/>
          </a:bodyPr>
          <a:lstStyle/>
          <a:p>
            <a:r>
              <a:rPr lang="en-US" sz="788">
                <a:solidFill>
                  <a:srgbClr val="000000"/>
                </a:solidFill>
                <a:latin typeface="游明朝" panose="02020400000000000000" pitchFamily="18" charset="-128"/>
                <a:ea typeface="ＭＳ Ｐゴシック" panose="020B0600070205080204" pitchFamily="50" charset="-128"/>
                <a:cs typeface="Times New Roman" panose="02020603050405020304" pitchFamily="18" charset="0"/>
              </a:rPr>
              <a:t>1250</a:t>
            </a:r>
            <a:endParaRPr lang="ja-JP" altLang="en-US" sz="90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cxnSp>
        <p:nvCxnSpPr>
          <p:cNvPr id="59" name="直線コネクタ 58">
            <a:extLst>
              <a:ext uri="{FF2B5EF4-FFF2-40B4-BE49-F238E27FC236}">
                <a16:creationId xmlns:a16="http://schemas.microsoft.com/office/drawing/2014/main" id="{A03B6A0D-D339-5C43-BF53-5D64FAB8FAA5}"/>
              </a:ext>
            </a:extLst>
          </p:cNvPr>
          <p:cNvCxnSpPr/>
          <p:nvPr/>
        </p:nvCxnSpPr>
        <p:spPr>
          <a:xfrm>
            <a:off x="1545806" y="2910741"/>
            <a:ext cx="847069" cy="111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直線矢印コネクタ 59">
            <a:extLst>
              <a:ext uri="{FF2B5EF4-FFF2-40B4-BE49-F238E27FC236}">
                <a16:creationId xmlns:a16="http://schemas.microsoft.com/office/drawing/2014/main" id="{E6103D43-0219-EA44-BDC0-DC6E877AA2BD}"/>
              </a:ext>
            </a:extLst>
          </p:cNvPr>
          <p:cNvCxnSpPr/>
          <p:nvPr/>
        </p:nvCxnSpPr>
        <p:spPr>
          <a:xfrm>
            <a:off x="1739840" y="2810056"/>
            <a:ext cx="0" cy="85509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A7F11D46-1EDE-9041-8692-0EA21A407E7D}"/>
              </a:ext>
            </a:extLst>
          </p:cNvPr>
          <p:cNvCxnSpPr/>
          <p:nvPr/>
        </p:nvCxnSpPr>
        <p:spPr>
          <a:xfrm>
            <a:off x="1545806" y="2714214"/>
            <a:ext cx="75570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直線矢印コネクタ 61">
            <a:extLst>
              <a:ext uri="{FF2B5EF4-FFF2-40B4-BE49-F238E27FC236}">
                <a16:creationId xmlns:a16="http://schemas.microsoft.com/office/drawing/2014/main" id="{82BE827F-F445-DF4C-B0E6-B78F070F0E75}"/>
              </a:ext>
            </a:extLst>
          </p:cNvPr>
          <p:cNvCxnSpPr/>
          <p:nvPr/>
        </p:nvCxnSpPr>
        <p:spPr>
          <a:xfrm>
            <a:off x="1670002" y="2714214"/>
            <a:ext cx="0" cy="10137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直線矢印コネクタ 62">
            <a:extLst>
              <a:ext uri="{FF2B5EF4-FFF2-40B4-BE49-F238E27FC236}">
                <a16:creationId xmlns:a16="http://schemas.microsoft.com/office/drawing/2014/main" id="{4C998621-D224-4C4B-B1D0-E6A4CFDCB53E}"/>
              </a:ext>
            </a:extLst>
          </p:cNvPr>
          <p:cNvCxnSpPr/>
          <p:nvPr/>
        </p:nvCxnSpPr>
        <p:spPr>
          <a:xfrm>
            <a:off x="1670272" y="2810056"/>
            <a:ext cx="0" cy="10137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4" name="テキスト ボックス 57">
            <a:extLst>
              <a:ext uri="{FF2B5EF4-FFF2-40B4-BE49-F238E27FC236}">
                <a16:creationId xmlns:a16="http://schemas.microsoft.com/office/drawing/2014/main" id="{5B57088F-379A-4C47-897F-3D5CB829C3DF}"/>
              </a:ext>
            </a:extLst>
          </p:cNvPr>
          <p:cNvSpPr txBox="1"/>
          <p:nvPr/>
        </p:nvSpPr>
        <p:spPr>
          <a:xfrm>
            <a:off x="1397135" y="2713163"/>
            <a:ext cx="334886" cy="383740"/>
          </a:xfrm>
          <a:prstGeom prst="rect">
            <a:avLst/>
          </a:prstGeom>
          <a:noFill/>
        </p:spPr>
        <p:txBody>
          <a:bodyPr wrap="square" rtlCol="0">
            <a:noAutofit/>
          </a:bodyPr>
          <a:lstStyle/>
          <a:p>
            <a:r>
              <a:rPr lang="en-US" sz="788" dirty="0">
                <a:solidFill>
                  <a:srgbClr val="000000"/>
                </a:solidFill>
                <a:latin typeface="游明朝" panose="02020400000000000000" pitchFamily="18" charset="-128"/>
                <a:ea typeface="ＭＳ Ｐゴシック" panose="020B0600070205080204" pitchFamily="50" charset="-128"/>
                <a:cs typeface="Times New Roman" panose="02020603050405020304" pitchFamily="18" charset="0"/>
              </a:rPr>
              <a:t>400</a:t>
            </a:r>
            <a:endParaRPr lang="ja-JP" altLang="en-US" sz="90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65" name="正方形/長方形 64">
            <a:extLst>
              <a:ext uri="{FF2B5EF4-FFF2-40B4-BE49-F238E27FC236}">
                <a16:creationId xmlns:a16="http://schemas.microsoft.com/office/drawing/2014/main" id="{DB73D0D4-6C15-4546-808C-336135DBC9B3}"/>
              </a:ext>
            </a:extLst>
          </p:cNvPr>
          <p:cNvSpPr/>
          <p:nvPr/>
        </p:nvSpPr>
        <p:spPr>
          <a:xfrm>
            <a:off x="2530085" y="2217102"/>
            <a:ext cx="191570" cy="1199232"/>
          </a:xfrm>
          <a:prstGeom prst="rect">
            <a:avLst/>
          </a:prstGeom>
          <a:solidFill>
            <a:schemeClr val="accent3">
              <a:lumMod val="20000"/>
              <a:lumOff val="80000"/>
              <a:alpha val="46000"/>
            </a:scheme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endParaRPr lang="ja-JP" altLang="en-US" sz="1350"/>
          </a:p>
        </p:txBody>
      </p:sp>
      <p:sp>
        <p:nvSpPr>
          <p:cNvPr id="66" name="正方形/長方形 65">
            <a:extLst>
              <a:ext uri="{FF2B5EF4-FFF2-40B4-BE49-F238E27FC236}">
                <a16:creationId xmlns:a16="http://schemas.microsoft.com/office/drawing/2014/main" id="{4858BCB8-DEC4-8A4E-94E9-68B2F1700686}"/>
              </a:ext>
            </a:extLst>
          </p:cNvPr>
          <p:cNvSpPr/>
          <p:nvPr/>
        </p:nvSpPr>
        <p:spPr>
          <a:xfrm>
            <a:off x="2722304" y="2412649"/>
            <a:ext cx="99817" cy="741572"/>
          </a:xfrm>
          <a:prstGeom prst="rect">
            <a:avLst/>
          </a:prstGeom>
          <a:solidFill>
            <a:srgbClr val="3366FF"/>
          </a:solidFill>
          <a:ln w="28575" cmpd="sng">
            <a:solidFill>
              <a:srgbClr val="0070C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endParaRPr lang="ja-JP" altLang="en-US" sz="1350"/>
          </a:p>
        </p:txBody>
      </p:sp>
      <p:sp>
        <p:nvSpPr>
          <p:cNvPr id="67" name="正方形/長方形 66">
            <a:extLst>
              <a:ext uri="{FF2B5EF4-FFF2-40B4-BE49-F238E27FC236}">
                <a16:creationId xmlns:a16="http://schemas.microsoft.com/office/drawing/2014/main" id="{14618637-83F7-6C43-8DDE-6EBFD7A51D6F}"/>
              </a:ext>
            </a:extLst>
          </p:cNvPr>
          <p:cNvSpPr/>
          <p:nvPr/>
        </p:nvSpPr>
        <p:spPr>
          <a:xfrm>
            <a:off x="3485397" y="2406344"/>
            <a:ext cx="99296" cy="740660"/>
          </a:xfrm>
          <a:prstGeom prst="rect">
            <a:avLst/>
          </a:prstGeom>
          <a:solidFill>
            <a:srgbClr val="3366FF"/>
          </a:solidFill>
          <a:ln w="28575" cmpd="sng">
            <a:solidFill>
              <a:srgbClr val="0070C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endParaRPr lang="ja-JP" altLang="en-US" sz="1350"/>
          </a:p>
        </p:txBody>
      </p:sp>
      <p:sp>
        <p:nvSpPr>
          <p:cNvPr id="68" name="正方形/長方形 67">
            <a:extLst>
              <a:ext uri="{FF2B5EF4-FFF2-40B4-BE49-F238E27FC236}">
                <a16:creationId xmlns:a16="http://schemas.microsoft.com/office/drawing/2014/main" id="{A8FD9920-2ACE-7B4E-952F-634A495CD5B2}"/>
              </a:ext>
            </a:extLst>
          </p:cNvPr>
          <p:cNvSpPr/>
          <p:nvPr/>
        </p:nvSpPr>
        <p:spPr>
          <a:xfrm>
            <a:off x="2832774" y="2403015"/>
            <a:ext cx="652622" cy="85551"/>
          </a:xfrm>
          <a:prstGeom prst="rect">
            <a:avLst/>
          </a:prstGeom>
          <a:solidFill>
            <a:srgbClr val="3366FF"/>
          </a:solidFill>
          <a:ln w="28575" cmpd="sng">
            <a:solidFill>
              <a:srgbClr val="0070C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endParaRPr lang="ja-JP" altLang="en-US" sz="1350"/>
          </a:p>
        </p:txBody>
      </p:sp>
      <p:sp>
        <p:nvSpPr>
          <p:cNvPr id="69" name="正方形/長方形 68">
            <a:extLst>
              <a:ext uri="{FF2B5EF4-FFF2-40B4-BE49-F238E27FC236}">
                <a16:creationId xmlns:a16="http://schemas.microsoft.com/office/drawing/2014/main" id="{FFAA9962-CDFD-F049-94AA-D061243AA79E}"/>
              </a:ext>
            </a:extLst>
          </p:cNvPr>
          <p:cNvSpPr/>
          <p:nvPr/>
        </p:nvSpPr>
        <p:spPr>
          <a:xfrm>
            <a:off x="2726648" y="3147003"/>
            <a:ext cx="855977" cy="83477"/>
          </a:xfrm>
          <a:prstGeom prst="rect">
            <a:avLst/>
          </a:prstGeom>
          <a:solidFill>
            <a:srgbClr val="3366FF"/>
          </a:solidFill>
          <a:ln w="28575" cmpd="sng">
            <a:solidFill>
              <a:srgbClr val="0070C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endParaRPr lang="ja-JP" altLang="en-US" sz="1350"/>
          </a:p>
        </p:txBody>
      </p:sp>
      <p:sp>
        <p:nvSpPr>
          <p:cNvPr id="70" name="正方形/長方形 69">
            <a:extLst>
              <a:ext uri="{FF2B5EF4-FFF2-40B4-BE49-F238E27FC236}">
                <a16:creationId xmlns:a16="http://schemas.microsoft.com/office/drawing/2014/main" id="{C7D783BC-C0EB-F04A-9359-487AFA259317}"/>
              </a:ext>
            </a:extLst>
          </p:cNvPr>
          <p:cNvSpPr/>
          <p:nvPr/>
        </p:nvSpPr>
        <p:spPr>
          <a:xfrm>
            <a:off x="2455979" y="3419281"/>
            <a:ext cx="1430600" cy="29891"/>
          </a:xfrm>
          <a:prstGeom prst="rect">
            <a:avLst/>
          </a:prstGeom>
          <a:solidFill>
            <a:srgbClr val="ED7D31"/>
          </a:solidFill>
        </p:spPr>
        <p:style>
          <a:lnRef idx="1">
            <a:schemeClr val="accent1"/>
          </a:lnRef>
          <a:fillRef idx="3">
            <a:schemeClr val="accent1"/>
          </a:fillRef>
          <a:effectRef idx="2">
            <a:schemeClr val="accent1"/>
          </a:effectRef>
          <a:fontRef idx="minor">
            <a:schemeClr val="lt1"/>
          </a:fontRef>
        </p:style>
        <p:txBody>
          <a:bodyPr rtlCol="0" anchor="ctr"/>
          <a:lstStyle/>
          <a:p>
            <a:endParaRPr lang="ja-JP" altLang="en-US" sz="1350"/>
          </a:p>
        </p:txBody>
      </p:sp>
      <p:sp>
        <p:nvSpPr>
          <p:cNvPr id="71" name="正方形/長方形 70">
            <a:extLst>
              <a:ext uri="{FF2B5EF4-FFF2-40B4-BE49-F238E27FC236}">
                <a16:creationId xmlns:a16="http://schemas.microsoft.com/office/drawing/2014/main" id="{2D30CE13-D9E2-A141-A20B-40EF9F80E556}"/>
              </a:ext>
            </a:extLst>
          </p:cNvPr>
          <p:cNvSpPr/>
          <p:nvPr/>
        </p:nvSpPr>
        <p:spPr>
          <a:xfrm>
            <a:off x="2721655" y="3646986"/>
            <a:ext cx="821180" cy="710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ja-JP" altLang="en-US" sz="1350"/>
          </a:p>
        </p:txBody>
      </p:sp>
      <p:cxnSp>
        <p:nvCxnSpPr>
          <p:cNvPr id="72" name="直線コネクタ 71">
            <a:extLst>
              <a:ext uri="{FF2B5EF4-FFF2-40B4-BE49-F238E27FC236}">
                <a16:creationId xmlns:a16="http://schemas.microsoft.com/office/drawing/2014/main" id="{C76A0AAA-C6BF-9048-A455-DF67845C6F84}"/>
              </a:ext>
            </a:extLst>
          </p:cNvPr>
          <p:cNvCxnSpPr/>
          <p:nvPr/>
        </p:nvCxnSpPr>
        <p:spPr>
          <a:xfrm>
            <a:off x="1612649" y="3668514"/>
            <a:ext cx="1399926" cy="0"/>
          </a:xfrm>
          <a:prstGeom prst="line">
            <a:avLst/>
          </a:prstGeom>
        </p:spPr>
        <p:style>
          <a:lnRef idx="1">
            <a:schemeClr val="accent1"/>
          </a:lnRef>
          <a:fillRef idx="0">
            <a:schemeClr val="accent1"/>
          </a:fillRef>
          <a:effectRef idx="0">
            <a:schemeClr val="accent1"/>
          </a:effectRef>
          <a:fontRef idx="minor">
            <a:schemeClr val="tx1"/>
          </a:fontRef>
        </p:style>
      </p:cxnSp>
      <p:sp>
        <p:nvSpPr>
          <p:cNvPr id="75" name="正方形/長方形 74">
            <a:extLst>
              <a:ext uri="{FF2B5EF4-FFF2-40B4-BE49-F238E27FC236}">
                <a16:creationId xmlns:a16="http://schemas.microsoft.com/office/drawing/2014/main" id="{D64C46E0-E27E-F34E-8873-236AE2E1345B}"/>
              </a:ext>
            </a:extLst>
          </p:cNvPr>
          <p:cNvSpPr/>
          <p:nvPr/>
        </p:nvSpPr>
        <p:spPr>
          <a:xfrm>
            <a:off x="2157772" y="2775398"/>
            <a:ext cx="178781" cy="7514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endParaRPr lang="ja-JP" altLang="en-US" sz="1350"/>
          </a:p>
        </p:txBody>
      </p:sp>
      <p:sp>
        <p:nvSpPr>
          <p:cNvPr id="76" name="正方形/長方形 75">
            <a:extLst>
              <a:ext uri="{FF2B5EF4-FFF2-40B4-BE49-F238E27FC236}">
                <a16:creationId xmlns:a16="http://schemas.microsoft.com/office/drawing/2014/main" id="{A545DF89-6E21-5648-B10F-21D8EBDF38FE}"/>
              </a:ext>
            </a:extLst>
          </p:cNvPr>
          <p:cNvSpPr/>
          <p:nvPr/>
        </p:nvSpPr>
        <p:spPr>
          <a:xfrm>
            <a:off x="2204548" y="2773677"/>
            <a:ext cx="862658" cy="74997"/>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endParaRPr lang="ja-JP" altLang="en-US" sz="1350"/>
          </a:p>
        </p:txBody>
      </p:sp>
      <p:sp>
        <p:nvSpPr>
          <p:cNvPr id="80" name="テキスト ボックス 49">
            <a:extLst>
              <a:ext uri="{FF2B5EF4-FFF2-40B4-BE49-F238E27FC236}">
                <a16:creationId xmlns:a16="http://schemas.microsoft.com/office/drawing/2014/main" id="{0787F86F-33C1-0A44-B569-5BE6068E46D1}"/>
              </a:ext>
            </a:extLst>
          </p:cNvPr>
          <p:cNvSpPr txBox="1"/>
          <p:nvPr/>
        </p:nvSpPr>
        <p:spPr>
          <a:xfrm>
            <a:off x="3232752" y="1521116"/>
            <a:ext cx="762496" cy="265896"/>
          </a:xfrm>
          <a:prstGeom prst="rect">
            <a:avLst/>
          </a:prstGeom>
          <a:solidFill>
            <a:schemeClr val="accent6">
              <a:lumMod val="20000"/>
              <a:lumOff val="80000"/>
            </a:schemeClr>
          </a:solidFill>
        </p:spPr>
        <p:txBody>
          <a:bodyPr wrap="square" rtlCol="0">
            <a:noAutofit/>
          </a:bodyPr>
          <a:lstStyle/>
          <a:p>
            <a:r>
              <a:rPr lang="en-US" altLang="ja-JP" sz="1200" dirty="0">
                <a:solidFill>
                  <a:srgbClr val="000000"/>
                </a:solidFill>
                <a:latin typeface="ＭＳ Ｐゴシック" panose="020B0600070205080204" pitchFamily="50" charset="-128"/>
                <a:ea typeface="游明朝" panose="02020400000000000000" pitchFamily="18" charset="-128"/>
                <a:cs typeface="Times New Roman" panose="02020603050405020304" pitchFamily="18" charset="0"/>
              </a:rPr>
              <a:t>Graphite Reflector</a:t>
            </a:r>
            <a:endParaRPr lang="ja-JP" altLang="en-US" sz="120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82" name="テキスト ボックス 91">
            <a:extLst>
              <a:ext uri="{FF2B5EF4-FFF2-40B4-BE49-F238E27FC236}">
                <a16:creationId xmlns:a16="http://schemas.microsoft.com/office/drawing/2014/main" id="{1F7CA289-4D0D-BA43-AF57-1099D171CC8F}"/>
              </a:ext>
            </a:extLst>
          </p:cNvPr>
          <p:cNvSpPr txBox="1"/>
          <p:nvPr/>
        </p:nvSpPr>
        <p:spPr>
          <a:xfrm>
            <a:off x="307357" y="1935013"/>
            <a:ext cx="922571" cy="259172"/>
          </a:xfrm>
          <a:prstGeom prst="rect">
            <a:avLst/>
          </a:prstGeom>
          <a:solidFill>
            <a:schemeClr val="accent6">
              <a:lumMod val="20000"/>
              <a:lumOff val="80000"/>
            </a:schemeClr>
          </a:solidFill>
        </p:spPr>
        <p:txBody>
          <a:bodyPr wrap="square" rtlCol="0">
            <a:noAutofit/>
          </a:bodyPr>
          <a:lstStyle/>
          <a:p>
            <a:r>
              <a:rPr lang="en-US" altLang="ja-JP" sz="1200" dirty="0">
                <a:solidFill>
                  <a:srgbClr val="000000"/>
                </a:solidFill>
                <a:latin typeface="ＭＳ Ｐゴシック" panose="020B0600070205080204" pitchFamily="50" charset="-128"/>
                <a:ea typeface="游明朝" panose="02020400000000000000" pitchFamily="18" charset="-128"/>
                <a:cs typeface="Times New Roman" panose="02020603050405020304" pitchFamily="18" charset="0"/>
              </a:rPr>
              <a:t>Refrigerator</a:t>
            </a:r>
            <a:endParaRPr lang="ja-JP" altLang="en-US" sz="120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83" name="正方形/長方形 82">
            <a:extLst>
              <a:ext uri="{FF2B5EF4-FFF2-40B4-BE49-F238E27FC236}">
                <a16:creationId xmlns:a16="http://schemas.microsoft.com/office/drawing/2014/main" id="{AFF70C44-C22B-0043-9CBC-44368AEA028B}"/>
              </a:ext>
            </a:extLst>
          </p:cNvPr>
          <p:cNvSpPr/>
          <p:nvPr/>
        </p:nvSpPr>
        <p:spPr>
          <a:xfrm>
            <a:off x="3583301" y="2308596"/>
            <a:ext cx="207575" cy="939478"/>
          </a:xfrm>
          <a:prstGeom prst="rect">
            <a:avLst/>
          </a:prstGeom>
          <a:solidFill>
            <a:schemeClr val="accent3">
              <a:lumMod val="60000"/>
              <a:lumOff val="40000"/>
            </a:schemeClr>
          </a:solidFill>
        </p:spPr>
        <p:style>
          <a:lnRef idx="1">
            <a:schemeClr val="dk1"/>
          </a:lnRef>
          <a:fillRef idx="3">
            <a:schemeClr val="dk1"/>
          </a:fillRef>
          <a:effectRef idx="2">
            <a:schemeClr val="dk1"/>
          </a:effectRef>
          <a:fontRef idx="minor">
            <a:schemeClr val="lt1"/>
          </a:fontRef>
        </p:style>
        <p:txBody>
          <a:bodyPr rtlCol="0" anchor="ctr"/>
          <a:lstStyle/>
          <a:p>
            <a:endParaRPr lang="ja-JP" altLang="en-US" sz="1350"/>
          </a:p>
        </p:txBody>
      </p:sp>
      <p:cxnSp>
        <p:nvCxnSpPr>
          <p:cNvPr id="85" name="直線コネクタ 84">
            <a:extLst>
              <a:ext uri="{FF2B5EF4-FFF2-40B4-BE49-F238E27FC236}">
                <a16:creationId xmlns:a16="http://schemas.microsoft.com/office/drawing/2014/main" id="{6DC95A25-3960-8541-A00E-602657DD5342}"/>
              </a:ext>
            </a:extLst>
          </p:cNvPr>
          <p:cNvCxnSpPr/>
          <p:nvPr/>
        </p:nvCxnSpPr>
        <p:spPr>
          <a:xfrm>
            <a:off x="1455285" y="2810056"/>
            <a:ext cx="2971237" cy="5533"/>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86" name="正方形/長方形 85">
            <a:extLst>
              <a:ext uri="{FF2B5EF4-FFF2-40B4-BE49-F238E27FC236}">
                <a16:creationId xmlns:a16="http://schemas.microsoft.com/office/drawing/2014/main" id="{FAB56533-A1A1-0349-96A8-390108B5293B}"/>
              </a:ext>
            </a:extLst>
          </p:cNvPr>
          <p:cNvSpPr/>
          <p:nvPr/>
        </p:nvSpPr>
        <p:spPr>
          <a:xfrm>
            <a:off x="2537947" y="2220049"/>
            <a:ext cx="1253446" cy="173895"/>
          </a:xfrm>
          <a:prstGeom prst="rect">
            <a:avLst/>
          </a:prstGeom>
          <a:solidFill>
            <a:schemeClr val="accent3">
              <a:lumMod val="60000"/>
              <a:lumOff val="40000"/>
            </a:schemeClr>
          </a:solidFill>
        </p:spPr>
        <p:style>
          <a:lnRef idx="1">
            <a:schemeClr val="dk1"/>
          </a:lnRef>
          <a:fillRef idx="3">
            <a:schemeClr val="dk1"/>
          </a:fillRef>
          <a:effectRef idx="2">
            <a:schemeClr val="dk1"/>
          </a:effectRef>
          <a:fontRef idx="minor">
            <a:schemeClr val="lt1"/>
          </a:fontRef>
        </p:style>
        <p:txBody>
          <a:bodyPr rtlCol="0" anchor="ctr"/>
          <a:lstStyle/>
          <a:p>
            <a:endParaRPr lang="ja-JP" altLang="en-US" sz="1350"/>
          </a:p>
        </p:txBody>
      </p:sp>
      <p:sp>
        <p:nvSpPr>
          <p:cNvPr id="81" name="テキスト ボックス 87">
            <a:extLst>
              <a:ext uri="{FF2B5EF4-FFF2-40B4-BE49-F238E27FC236}">
                <a16:creationId xmlns:a16="http://schemas.microsoft.com/office/drawing/2014/main" id="{CEDE1D37-36CD-3A46-985C-648436F9B799}"/>
              </a:ext>
            </a:extLst>
          </p:cNvPr>
          <p:cNvSpPr txBox="1"/>
          <p:nvPr/>
        </p:nvSpPr>
        <p:spPr>
          <a:xfrm>
            <a:off x="3614577" y="2062424"/>
            <a:ext cx="879493" cy="280884"/>
          </a:xfrm>
          <a:prstGeom prst="rect">
            <a:avLst/>
          </a:prstGeom>
          <a:solidFill>
            <a:schemeClr val="accent6">
              <a:lumMod val="20000"/>
              <a:lumOff val="80000"/>
            </a:schemeClr>
          </a:solidFill>
        </p:spPr>
        <p:txBody>
          <a:bodyPr wrap="square" rtlCol="0">
            <a:noAutofit/>
          </a:bodyPr>
          <a:lstStyle/>
          <a:p>
            <a:r>
              <a:rPr lang="en-US" altLang="ja-JP" sz="1200" dirty="0">
                <a:solidFill>
                  <a:srgbClr val="000000"/>
                </a:solidFill>
                <a:latin typeface="ＭＳ Ｐゴシック" panose="020B0600070205080204" pitchFamily="50" charset="-128"/>
                <a:ea typeface="游明朝" panose="02020400000000000000" pitchFamily="18" charset="-128"/>
                <a:cs typeface="Times New Roman" panose="02020603050405020304" pitchFamily="18" charset="0"/>
              </a:rPr>
              <a:t>Be Target</a:t>
            </a:r>
            <a:endParaRPr lang="ja-JP" altLang="en-US" sz="120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87" name="正方形/長方形 86">
            <a:extLst>
              <a:ext uri="{FF2B5EF4-FFF2-40B4-BE49-F238E27FC236}">
                <a16:creationId xmlns:a16="http://schemas.microsoft.com/office/drawing/2014/main" id="{72E0BDFE-0B0D-0B4F-AC91-2D5C8ECCC11A}"/>
              </a:ext>
            </a:extLst>
          </p:cNvPr>
          <p:cNvSpPr/>
          <p:nvPr/>
        </p:nvSpPr>
        <p:spPr>
          <a:xfrm>
            <a:off x="2523896" y="3236054"/>
            <a:ext cx="1272295" cy="178238"/>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endParaRPr lang="ja-JP" altLang="en-US" sz="1350"/>
          </a:p>
        </p:txBody>
      </p:sp>
      <p:cxnSp>
        <p:nvCxnSpPr>
          <p:cNvPr id="88" name="直線矢印コネクタ 87">
            <a:extLst>
              <a:ext uri="{FF2B5EF4-FFF2-40B4-BE49-F238E27FC236}">
                <a16:creationId xmlns:a16="http://schemas.microsoft.com/office/drawing/2014/main" id="{045C0741-813F-7946-9147-48D8FE99029F}"/>
              </a:ext>
            </a:extLst>
          </p:cNvPr>
          <p:cNvCxnSpPr>
            <a:cxnSpLocks/>
            <a:stCxn id="81" idx="1"/>
            <a:endCxn id="53" idx="1"/>
          </p:cNvCxnSpPr>
          <p:nvPr/>
        </p:nvCxnSpPr>
        <p:spPr>
          <a:xfrm flipH="1">
            <a:off x="3151657" y="2202866"/>
            <a:ext cx="462920" cy="6210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矢印コネクタ 88">
            <a:extLst>
              <a:ext uri="{FF2B5EF4-FFF2-40B4-BE49-F238E27FC236}">
                <a16:creationId xmlns:a16="http://schemas.microsoft.com/office/drawing/2014/main" id="{45C4728F-17E7-B642-974C-A00FA97308C6}"/>
              </a:ext>
            </a:extLst>
          </p:cNvPr>
          <p:cNvCxnSpPr>
            <a:cxnSpLocks/>
          </p:cNvCxnSpPr>
          <p:nvPr/>
        </p:nvCxnSpPr>
        <p:spPr>
          <a:xfrm>
            <a:off x="2330208" y="2006615"/>
            <a:ext cx="792751" cy="8060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矢印コネクタ 89">
            <a:extLst>
              <a:ext uri="{FF2B5EF4-FFF2-40B4-BE49-F238E27FC236}">
                <a16:creationId xmlns:a16="http://schemas.microsoft.com/office/drawing/2014/main" id="{137EA509-6203-924F-8C7D-6BDE8ABD9090}"/>
              </a:ext>
            </a:extLst>
          </p:cNvPr>
          <p:cNvCxnSpPr/>
          <p:nvPr/>
        </p:nvCxnSpPr>
        <p:spPr>
          <a:xfrm flipH="1">
            <a:off x="3197160" y="1925083"/>
            <a:ext cx="184406" cy="8324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82">
            <a:extLst>
              <a:ext uri="{FF2B5EF4-FFF2-40B4-BE49-F238E27FC236}">
                <a16:creationId xmlns:a16="http://schemas.microsoft.com/office/drawing/2014/main" id="{CF9CE53C-F303-4249-85F4-04C705F832C7}"/>
              </a:ext>
            </a:extLst>
          </p:cNvPr>
          <p:cNvSpPr txBox="1"/>
          <p:nvPr/>
        </p:nvSpPr>
        <p:spPr>
          <a:xfrm>
            <a:off x="967488" y="2304372"/>
            <a:ext cx="454167" cy="234980"/>
          </a:xfrm>
          <a:prstGeom prst="rect">
            <a:avLst/>
          </a:prstGeom>
          <a:solidFill>
            <a:schemeClr val="accent6">
              <a:lumMod val="20000"/>
              <a:lumOff val="80000"/>
            </a:schemeClr>
          </a:solidFill>
        </p:spPr>
        <p:txBody>
          <a:bodyPr wrap="square" rtlCol="0">
            <a:noAutofit/>
          </a:bodyPr>
          <a:lstStyle/>
          <a:p>
            <a:r>
              <a:rPr lang="en-US" altLang="ja-JP" sz="750" dirty="0">
                <a:solidFill>
                  <a:srgbClr val="000000"/>
                </a:solidFill>
                <a:latin typeface="ＭＳ Ｐゴシック" panose="020B0600070205080204" pitchFamily="50" charset="-128"/>
                <a:ea typeface="游明朝" panose="02020400000000000000" pitchFamily="18" charset="-128"/>
                <a:cs typeface="Times New Roman" panose="02020603050405020304" pitchFamily="18" charset="0"/>
              </a:rPr>
              <a:t>Plug</a:t>
            </a:r>
            <a:endParaRPr lang="ja-JP" altLang="en-US" sz="90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cxnSp>
        <p:nvCxnSpPr>
          <p:cNvPr id="21" name="直線矢印コネクタ 20">
            <a:extLst>
              <a:ext uri="{FF2B5EF4-FFF2-40B4-BE49-F238E27FC236}">
                <a16:creationId xmlns:a16="http://schemas.microsoft.com/office/drawing/2014/main" id="{4A6FEFCC-1439-754C-B8BA-E2A4BC717321}"/>
              </a:ext>
            </a:extLst>
          </p:cNvPr>
          <p:cNvCxnSpPr>
            <a:cxnSpLocks/>
          </p:cNvCxnSpPr>
          <p:nvPr/>
        </p:nvCxnSpPr>
        <p:spPr>
          <a:xfrm>
            <a:off x="1124349" y="2494297"/>
            <a:ext cx="0" cy="1247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7">
            <a:extLst>
              <a:ext uri="{FF2B5EF4-FFF2-40B4-BE49-F238E27FC236}">
                <a16:creationId xmlns:a16="http://schemas.microsoft.com/office/drawing/2014/main" id="{9716A037-5E53-D549-9DD2-CD9F385F612E}"/>
              </a:ext>
            </a:extLst>
          </p:cNvPr>
          <p:cNvSpPr txBox="1">
            <a:spLocks noChangeArrowheads="1"/>
          </p:cNvSpPr>
          <p:nvPr/>
        </p:nvSpPr>
        <p:spPr bwMode="auto">
          <a:xfrm>
            <a:off x="1443648" y="1735493"/>
            <a:ext cx="1206131" cy="204788"/>
          </a:xfrm>
          <a:prstGeom prst="rect">
            <a:avLst/>
          </a:prstGeom>
          <a:solidFill>
            <a:srgbClr val="E2EF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eaLnBrk="0" fontAlgn="base" hangingPunct="0">
              <a:spcBef>
                <a:spcPct val="0"/>
              </a:spcBef>
              <a:spcAft>
                <a:spcPct val="0"/>
              </a:spcAft>
            </a:pPr>
            <a:r>
              <a:rPr lang="en-US" altLang="ja-JP" sz="1200" dirty="0">
                <a:solidFill>
                  <a:srgbClr val="000000"/>
                </a:solidFill>
                <a:latin typeface="游明朝" panose="02020400000000000000" pitchFamily="18" charset="-128"/>
                <a:ea typeface="游明朝" panose="02020400000000000000" pitchFamily="18" charset="-128"/>
                <a:cs typeface="Times New Roman" panose="02020603050405020304" pitchFamily="18" charset="0"/>
              </a:rPr>
              <a:t>Cold moderator</a:t>
            </a:r>
            <a:endParaRPr lang="ja-JP" altLang="ja-JP" sz="1200" dirty="0">
              <a:latin typeface="Arial" panose="020B0604020202020204" pitchFamily="34" charset="0"/>
            </a:endParaRPr>
          </a:p>
        </p:txBody>
      </p:sp>
      <p:cxnSp>
        <p:nvCxnSpPr>
          <p:cNvPr id="11" name="直線矢印コネクタ 10">
            <a:extLst>
              <a:ext uri="{FF2B5EF4-FFF2-40B4-BE49-F238E27FC236}">
                <a16:creationId xmlns:a16="http://schemas.microsoft.com/office/drawing/2014/main" id="{680DED5D-D793-B240-BEB3-1099B768AED8}"/>
              </a:ext>
            </a:extLst>
          </p:cNvPr>
          <p:cNvCxnSpPr/>
          <p:nvPr/>
        </p:nvCxnSpPr>
        <p:spPr>
          <a:xfrm flipV="1">
            <a:off x="1506007" y="2959174"/>
            <a:ext cx="684848" cy="1404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正方形/長方形 11">
            <a:extLst>
              <a:ext uri="{FF2B5EF4-FFF2-40B4-BE49-F238E27FC236}">
                <a16:creationId xmlns:a16="http://schemas.microsoft.com/office/drawing/2014/main" id="{14FE7BE9-FC5C-3842-8AA3-07C1AA9FBD6B}"/>
              </a:ext>
            </a:extLst>
          </p:cNvPr>
          <p:cNvSpPr/>
          <p:nvPr/>
        </p:nvSpPr>
        <p:spPr>
          <a:xfrm>
            <a:off x="2154759" y="2578924"/>
            <a:ext cx="120968" cy="570548"/>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ja-JP" altLang="en-US" sz="1350"/>
          </a:p>
        </p:txBody>
      </p:sp>
      <p:sp>
        <p:nvSpPr>
          <p:cNvPr id="13" name="テキスト ボックス 87">
            <a:extLst>
              <a:ext uri="{FF2B5EF4-FFF2-40B4-BE49-F238E27FC236}">
                <a16:creationId xmlns:a16="http://schemas.microsoft.com/office/drawing/2014/main" id="{D72DF5FE-E7C9-CE46-BDFD-F7B71F1E6B93}"/>
              </a:ext>
            </a:extLst>
          </p:cNvPr>
          <p:cNvSpPr txBox="1"/>
          <p:nvPr/>
        </p:nvSpPr>
        <p:spPr>
          <a:xfrm>
            <a:off x="372159" y="3037047"/>
            <a:ext cx="1184256" cy="206204"/>
          </a:xfrm>
          <a:prstGeom prst="rect">
            <a:avLst/>
          </a:prstGeom>
          <a:solidFill>
            <a:schemeClr val="accent6">
              <a:lumMod val="20000"/>
              <a:lumOff val="80000"/>
            </a:schemeClr>
          </a:solidFill>
        </p:spPr>
        <p:txBody>
          <a:bodyPr wrap="square" rtlCol="0">
            <a:noAutofit/>
          </a:bodyPr>
          <a:lstStyle/>
          <a:p>
            <a:r>
              <a:rPr lang="en-US" altLang="ja-JP" sz="12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Beam </a:t>
            </a:r>
            <a:r>
              <a:rPr lang="en-US" altLang="ja-JP" sz="105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extractor</a:t>
            </a:r>
            <a:endParaRPr lang="ja-JP" altLang="en-US" sz="105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4" name="テキスト ボックス 87">
            <a:extLst>
              <a:ext uri="{FF2B5EF4-FFF2-40B4-BE49-F238E27FC236}">
                <a16:creationId xmlns:a16="http://schemas.microsoft.com/office/drawing/2014/main" id="{34737AC1-8360-3B41-90E9-17CD758A593E}"/>
              </a:ext>
            </a:extLst>
          </p:cNvPr>
          <p:cNvSpPr txBox="1"/>
          <p:nvPr/>
        </p:nvSpPr>
        <p:spPr>
          <a:xfrm>
            <a:off x="2801705" y="2945823"/>
            <a:ext cx="326564" cy="194105"/>
          </a:xfrm>
          <a:prstGeom prst="rect">
            <a:avLst/>
          </a:prstGeom>
          <a:noFill/>
        </p:spPr>
        <p:txBody>
          <a:bodyPr wrap="square" rtlCol="0">
            <a:noAutofit/>
          </a:bodyPr>
          <a:lstStyle/>
          <a:p>
            <a:r>
              <a:rPr lang="en-US" altLang="ja-JP" sz="9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PE</a:t>
            </a:r>
            <a:endParaRPr lang="ja-JP" altLang="en-US" sz="9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5" name="テキスト ボックス 87">
            <a:extLst>
              <a:ext uri="{FF2B5EF4-FFF2-40B4-BE49-F238E27FC236}">
                <a16:creationId xmlns:a16="http://schemas.microsoft.com/office/drawing/2014/main" id="{91126F0E-5158-0743-B6EF-D5FA6DE00568}"/>
              </a:ext>
            </a:extLst>
          </p:cNvPr>
          <p:cNvSpPr txBox="1"/>
          <p:nvPr/>
        </p:nvSpPr>
        <p:spPr>
          <a:xfrm>
            <a:off x="2502704" y="2444342"/>
            <a:ext cx="326564" cy="194105"/>
          </a:xfrm>
          <a:prstGeom prst="rect">
            <a:avLst/>
          </a:prstGeom>
          <a:noFill/>
        </p:spPr>
        <p:txBody>
          <a:bodyPr wrap="square" rtlCol="0">
            <a:noAutofit/>
          </a:bodyPr>
          <a:lstStyle/>
          <a:p>
            <a:r>
              <a:rPr lang="en-US" altLang="ja-JP" sz="900" dirty="0">
                <a:latin typeface="ＭＳ Ｐゴシック" panose="020B0600070205080204" pitchFamily="50" charset="-128"/>
                <a:ea typeface="ＭＳ Ｐゴシック" panose="020B0600070205080204" pitchFamily="50" charset="-128"/>
                <a:cs typeface="ＭＳ Ｐゴシック" panose="020B0600070205080204" pitchFamily="50" charset="-128"/>
              </a:rPr>
              <a:t>PE</a:t>
            </a:r>
            <a:endParaRPr lang="ja-JP" altLang="en-US" sz="9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6" name="テキスト ボックス 49">
            <a:extLst>
              <a:ext uri="{FF2B5EF4-FFF2-40B4-BE49-F238E27FC236}">
                <a16:creationId xmlns:a16="http://schemas.microsoft.com/office/drawing/2014/main" id="{DA5934A6-2388-9944-A7DD-84688CCFF8A1}"/>
              </a:ext>
            </a:extLst>
          </p:cNvPr>
          <p:cNvSpPr txBox="1"/>
          <p:nvPr/>
        </p:nvSpPr>
        <p:spPr>
          <a:xfrm>
            <a:off x="4221737" y="2980830"/>
            <a:ext cx="923489" cy="188741"/>
          </a:xfrm>
          <a:prstGeom prst="rect">
            <a:avLst/>
          </a:prstGeom>
          <a:solidFill>
            <a:schemeClr val="accent6">
              <a:lumMod val="20000"/>
              <a:lumOff val="80000"/>
            </a:schemeClr>
          </a:solidFill>
        </p:spPr>
        <p:txBody>
          <a:bodyPr wrap="square" rtlCol="0">
            <a:noAutofit/>
          </a:bodyPr>
          <a:lstStyle/>
          <a:p>
            <a:r>
              <a:rPr lang="en-US" altLang="ja-JP" sz="1200" dirty="0">
                <a:solidFill>
                  <a:srgbClr val="000000"/>
                </a:solidFill>
                <a:latin typeface="ＭＳ Ｐゴシック" panose="020B0600070205080204" pitchFamily="50" charset="-128"/>
                <a:ea typeface="游明朝" panose="02020400000000000000" pitchFamily="18" charset="-128"/>
                <a:cs typeface="Times New Roman" panose="02020603050405020304" pitchFamily="18" charset="0"/>
              </a:rPr>
              <a:t>Pb Shield</a:t>
            </a:r>
            <a:endParaRPr lang="ja-JP" altLang="en-US" sz="12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cxnSp>
        <p:nvCxnSpPr>
          <p:cNvPr id="17" name="直線矢印コネクタ 16">
            <a:extLst>
              <a:ext uri="{FF2B5EF4-FFF2-40B4-BE49-F238E27FC236}">
                <a16:creationId xmlns:a16="http://schemas.microsoft.com/office/drawing/2014/main" id="{EC3AA7F0-3DA4-374E-A7A0-1B1F1417FE1E}"/>
              </a:ext>
            </a:extLst>
          </p:cNvPr>
          <p:cNvCxnSpPr>
            <a:cxnSpLocks/>
            <a:stCxn id="16" idx="1"/>
          </p:cNvCxnSpPr>
          <p:nvPr/>
        </p:nvCxnSpPr>
        <p:spPr>
          <a:xfrm flipH="1" flipV="1">
            <a:off x="3542835" y="3060124"/>
            <a:ext cx="678902" cy="150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99311290-705C-1F4D-AE65-E8F79E4F1A9A}"/>
              </a:ext>
            </a:extLst>
          </p:cNvPr>
          <p:cNvCxnSpPr>
            <a:cxnSpLocks/>
            <a:stCxn id="16" idx="1"/>
          </p:cNvCxnSpPr>
          <p:nvPr/>
        </p:nvCxnSpPr>
        <p:spPr>
          <a:xfrm flipH="1" flipV="1">
            <a:off x="3796191" y="2994190"/>
            <a:ext cx="425546" cy="810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 name="タイトル 1">
            <a:extLst>
              <a:ext uri="{FF2B5EF4-FFF2-40B4-BE49-F238E27FC236}">
                <a16:creationId xmlns:a16="http://schemas.microsoft.com/office/drawing/2014/main" id="{63CDFB45-1282-7C4B-93ED-A210E654ABCC}"/>
              </a:ext>
            </a:extLst>
          </p:cNvPr>
          <p:cNvSpPr txBox="1">
            <a:spLocks/>
          </p:cNvSpPr>
          <p:nvPr/>
        </p:nvSpPr>
        <p:spPr>
          <a:xfrm>
            <a:off x="47544" y="1"/>
            <a:ext cx="9042424" cy="810842"/>
          </a:xfrm>
          <a:prstGeom prst="rect">
            <a:avLst/>
          </a:prstGeom>
          <a:solidFill>
            <a:srgbClr val="66FF99"/>
          </a:solidFill>
        </p:spPr>
        <p:style>
          <a:lnRef idx="0">
            <a:schemeClr val="accent6"/>
          </a:lnRef>
          <a:fillRef idx="3">
            <a:schemeClr val="accent6"/>
          </a:fillRef>
          <a:effectRef idx="3">
            <a:schemeClr val="accent6"/>
          </a:effectRef>
          <a:fontRef idx="minor">
            <a:schemeClr val="lt1"/>
          </a:fontRef>
        </p:style>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2800" dirty="0">
                <a:latin typeface="+mn-lt"/>
                <a:ea typeface="MS Gothic" panose="020B0609070205080204" pitchFamily="49" charset="-128"/>
              </a:rPr>
              <a:t>RANS cold neutron moderator system with a plug </a:t>
            </a:r>
            <a:endParaRPr lang="ja-JP" altLang="en-US" sz="2800" dirty="0">
              <a:latin typeface="+mn-lt"/>
              <a:ea typeface="MS Gothic" panose="020B0609070205080204" pitchFamily="49" charset="-128"/>
            </a:endParaRPr>
          </a:p>
        </p:txBody>
      </p:sp>
      <p:grpSp>
        <p:nvGrpSpPr>
          <p:cNvPr id="4" name="グループ化 3">
            <a:extLst>
              <a:ext uri="{FF2B5EF4-FFF2-40B4-BE49-F238E27FC236}">
                <a16:creationId xmlns:a16="http://schemas.microsoft.com/office/drawing/2014/main" id="{192A6AED-224C-5149-8EC1-0E5CE1BC81C7}"/>
              </a:ext>
            </a:extLst>
          </p:cNvPr>
          <p:cNvGrpSpPr/>
          <p:nvPr/>
        </p:nvGrpSpPr>
        <p:grpSpPr>
          <a:xfrm>
            <a:off x="552657" y="2280848"/>
            <a:ext cx="847277" cy="637856"/>
            <a:chOff x="4171639" y="3843672"/>
            <a:chExt cx="1129703" cy="850474"/>
          </a:xfrm>
        </p:grpSpPr>
        <p:grpSp>
          <p:nvGrpSpPr>
            <p:cNvPr id="3" name="グループ化 2">
              <a:extLst>
                <a:ext uri="{FF2B5EF4-FFF2-40B4-BE49-F238E27FC236}">
                  <a16:creationId xmlns:a16="http://schemas.microsoft.com/office/drawing/2014/main" id="{45062F6C-9252-104C-AF3F-C44B9250389B}"/>
                </a:ext>
              </a:extLst>
            </p:cNvPr>
            <p:cNvGrpSpPr/>
            <p:nvPr/>
          </p:nvGrpSpPr>
          <p:grpSpPr>
            <a:xfrm>
              <a:off x="4171639" y="3843672"/>
              <a:ext cx="1129703" cy="850474"/>
              <a:chOff x="4166820" y="3848737"/>
              <a:chExt cx="1129703" cy="850474"/>
            </a:xfrm>
          </p:grpSpPr>
          <p:grpSp>
            <p:nvGrpSpPr>
              <p:cNvPr id="2" name="グループ化 1">
                <a:extLst>
                  <a:ext uri="{FF2B5EF4-FFF2-40B4-BE49-F238E27FC236}">
                    <a16:creationId xmlns:a16="http://schemas.microsoft.com/office/drawing/2014/main" id="{EA8CEF96-ED32-034B-9541-EBE3A8EBB6EB}"/>
                  </a:ext>
                </a:extLst>
              </p:cNvPr>
              <p:cNvGrpSpPr/>
              <p:nvPr/>
            </p:nvGrpSpPr>
            <p:grpSpPr>
              <a:xfrm>
                <a:off x="4166820" y="3848737"/>
                <a:ext cx="1129703" cy="850474"/>
                <a:chOff x="5527212" y="3854201"/>
                <a:chExt cx="1129703" cy="850474"/>
              </a:xfrm>
            </p:grpSpPr>
            <p:sp>
              <p:nvSpPr>
                <p:cNvPr id="42" name="正方形/長方形 41">
                  <a:extLst>
                    <a:ext uri="{FF2B5EF4-FFF2-40B4-BE49-F238E27FC236}">
                      <a16:creationId xmlns:a16="http://schemas.microsoft.com/office/drawing/2014/main" id="{6452856E-5153-3B43-849F-9F9B2F93B1DA}"/>
                    </a:ext>
                  </a:extLst>
                </p:cNvPr>
                <p:cNvSpPr/>
                <p:nvPr/>
              </p:nvSpPr>
              <p:spPr>
                <a:xfrm>
                  <a:off x="5590208" y="3978114"/>
                  <a:ext cx="115811" cy="426688"/>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350"/>
                </a:p>
              </p:txBody>
            </p:sp>
            <p:sp>
              <p:nvSpPr>
                <p:cNvPr id="43" name="正方形/長方形 42">
                  <a:extLst>
                    <a:ext uri="{FF2B5EF4-FFF2-40B4-BE49-F238E27FC236}">
                      <a16:creationId xmlns:a16="http://schemas.microsoft.com/office/drawing/2014/main" id="{26F74A84-CA77-3648-A95A-D43FB7A6E9B9}"/>
                    </a:ext>
                  </a:extLst>
                </p:cNvPr>
                <p:cNvSpPr/>
                <p:nvPr/>
              </p:nvSpPr>
              <p:spPr>
                <a:xfrm>
                  <a:off x="5553930" y="3854201"/>
                  <a:ext cx="182393" cy="171148"/>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350"/>
                </a:p>
              </p:txBody>
            </p:sp>
            <p:sp>
              <p:nvSpPr>
                <p:cNvPr id="57" name="正方形/長方形 56">
                  <a:extLst>
                    <a:ext uri="{FF2B5EF4-FFF2-40B4-BE49-F238E27FC236}">
                      <a16:creationId xmlns:a16="http://schemas.microsoft.com/office/drawing/2014/main" id="{12014928-7EE7-6C4B-AD07-E4101499632F}"/>
                    </a:ext>
                  </a:extLst>
                </p:cNvPr>
                <p:cNvSpPr/>
                <p:nvPr/>
              </p:nvSpPr>
              <p:spPr>
                <a:xfrm>
                  <a:off x="5548026" y="4345789"/>
                  <a:ext cx="1108889" cy="67798"/>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350"/>
                </a:p>
              </p:txBody>
            </p:sp>
            <p:sp>
              <p:nvSpPr>
                <p:cNvPr id="73" name="正方形/長方形 72">
                  <a:extLst>
                    <a:ext uri="{FF2B5EF4-FFF2-40B4-BE49-F238E27FC236}">
                      <a16:creationId xmlns:a16="http://schemas.microsoft.com/office/drawing/2014/main" id="{114D7268-7692-1F4A-8047-D0E8D03DE9A5}"/>
                    </a:ext>
                  </a:extLst>
                </p:cNvPr>
                <p:cNvSpPr/>
                <p:nvPr/>
              </p:nvSpPr>
              <p:spPr>
                <a:xfrm>
                  <a:off x="5527212" y="4410253"/>
                  <a:ext cx="1068132" cy="294422"/>
                </a:xfrm>
                <a:prstGeom prst="rect">
                  <a:avLst/>
                </a:prstGeom>
                <a:noFill/>
                <a:ln w="571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endParaRPr lang="ja-JP" altLang="en-US" sz="1350"/>
                </a:p>
              </p:txBody>
            </p:sp>
            <p:sp>
              <p:nvSpPr>
                <p:cNvPr id="79" name="正方形/長方形 78">
                  <a:extLst>
                    <a:ext uri="{FF2B5EF4-FFF2-40B4-BE49-F238E27FC236}">
                      <a16:creationId xmlns:a16="http://schemas.microsoft.com/office/drawing/2014/main" id="{0732E874-43FA-7341-962C-CE1D1D259A86}"/>
                    </a:ext>
                  </a:extLst>
                </p:cNvPr>
                <p:cNvSpPr/>
                <p:nvPr/>
              </p:nvSpPr>
              <p:spPr>
                <a:xfrm>
                  <a:off x="6585925" y="4382233"/>
                  <a:ext cx="67008" cy="238343"/>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350"/>
                </a:p>
              </p:txBody>
            </p:sp>
            <p:sp>
              <p:nvSpPr>
                <p:cNvPr id="10" name="正方形/長方形 9">
                  <a:extLst>
                    <a:ext uri="{FF2B5EF4-FFF2-40B4-BE49-F238E27FC236}">
                      <a16:creationId xmlns:a16="http://schemas.microsoft.com/office/drawing/2014/main" id="{7F6A0471-7B41-0F49-8591-8BD6A655A4AB}"/>
                    </a:ext>
                  </a:extLst>
                </p:cNvPr>
                <p:cNvSpPr/>
                <p:nvPr/>
              </p:nvSpPr>
              <p:spPr>
                <a:xfrm>
                  <a:off x="5553930" y="4216267"/>
                  <a:ext cx="182245" cy="17081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350"/>
                </a:p>
              </p:txBody>
            </p:sp>
          </p:grpSp>
          <p:sp>
            <p:nvSpPr>
              <p:cNvPr id="94" name="正方形/長方形 93">
                <a:extLst>
                  <a:ext uri="{FF2B5EF4-FFF2-40B4-BE49-F238E27FC236}">
                    <a16:creationId xmlns:a16="http://schemas.microsoft.com/office/drawing/2014/main" id="{94946EA3-CB5A-744A-B5CA-07CFB184D9A9}"/>
                  </a:ext>
                </a:extLst>
              </p:cNvPr>
              <p:cNvSpPr/>
              <p:nvPr/>
            </p:nvSpPr>
            <p:spPr>
              <a:xfrm>
                <a:off x="4391661" y="4431294"/>
                <a:ext cx="75965" cy="2527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350"/>
              </a:p>
            </p:txBody>
          </p:sp>
          <p:sp>
            <p:nvSpPr>
              <p:cNvPr id="95" name="正方形/長方形 94">
                <a:extLst>
                  <a:ext uri="{FF2B5EF4-FFF2-40B4-BE49-F238E27FC236}">
                    <a16:creationId xmlns:a16="http://schemas.microsoft.com/office/drawing/2014/main" id="{524C0079-B33E-E14C-A301-4316156EC1EE}"/>
                  </a:ext>
                </a:extLst>
              </p:cNvPr>
              <p:cNvSpPr/>
              <p:nvPr/>
            </p:nvSpPr>
            <p:spPr>
              <a:xfrm>
                <a:off x="4682861" y="4424307"/>
                <a:ext cx="178365" cy="2536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350"/>
              </a:p>
            </p:txBody>
          </p:sp>
        </p:grpSp>
        <p:sp>
          <p:nvSpPr>
            <p:cNvPr id="96" name="正方形/長方形 95">
              <a:extLst>
                <a:ext uri="{FF2B5EF4-FFF2-40B4-BE49-F238E27FC236}">
                  <a16:creationId xmlns:a16="http://schemas.microsoft.com/office/drawing/2014/main" id="{EABBBCD8-53A3-7548-A94F-66CBA1343E75}"/>
                </a:ext>
              </a:extLst>
            </p:cNvPr>
            <p:cNvSpPr/>
            <p:nvPr/>
          </p:nvSpPr>
          <p:spPr>
            <a:xfrm>
              <a:off x="4999867" y="4425757"/>
              <a:ext cx="149925" cy="244933"/>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350"/>
            </a:p>
          </p:txBody>
        </p:sp>
      </p:grpSp>
      <p:cxnSp>
        <p:nvCxnSpPr>
          <p:cNvPr id="103" name="直線矢印コネクタ 102">
            <a:extLst>
              <a:ext uri="{FF2B5EF4-FFF2-40B4-BE49-F238E27FC236}">
                <a16:creationId xmlns:a16="http://schemas.microsoft.com/office/drawing/2014/main" id="{E2194F5A-807D-B44B-B9CB-E72B57F89185}"/>
              </a:ext>
            </a:extLst>
          </p:cNvPr>
          <p:cNvCxnSpPr>
            <a:cxnSpLocks/>
            <a:stCxn id="20" idx="2"/>
          </p:cNvCxnSpPr>
          <p:nvPr/>
        </p:nvCxnSpPr>
        <p:spPr>
          <a:xfrm>
            <a:off x="1194572" y="2539352"/>
            <a:ext cx="1433145" cy="2042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直線矢印コネクタ 106">
            <a:extLst>
              <a:ext uri="{FF2B5EF4-FFF2-40B4-BE49-F238E27FC236}">
                <a16:creationId xmlns:a16="http://schemas.microsoft.com/office/drawing/2014/main" id="{66DD0C57-EC0D-2A42-87AD-DA799D0F44F7}"/>
              </a:ext>
            </a:extLst>
          </p:cNvPr>
          <p:cNvCxnSpPr>
            <a:cxnSpLocks/>
          </p:cNvCxnSpPr>
          <p:nvPr/>
        </p:nvCxnSpPr>
        <p:spPr>
          <a:xfrm flipH="1" flipV="1">
            <a:off x="3254019" y="2814094"/>
            <a:ext cx="1879530" cy="1220"/>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1" name="テキスト ボックス 110">
            <a:extLst>
              <a:ext uri="{FF2B5EF4-FFF2-40B4-BE49-F238E27FC236}">
                <a16:creationId xmlns:a16="http://schemas.microsoft.com/office/drawing/2014/main" id="{7CFA55F3-8BB8-BA48-BD06-7B23AE4379D8}"/>
              </a:ext>
            </a:extLst>
          </p:cNvPr>
          <p:cNvSpPr txBox="1"/>
          <p:nvPr/>
        </p:nvSpPr>
        <p:spPr>
          <a:xfrm>
            <a:off x="4203913" y="2583858"/>
            <a:ext cx="1016497" cy="276999"/>
          </a:xfrm>
          <a:prstGeom prst="rect">
            <a:avLst/>
          </a:prstGeom>
          <a:noFill/>
        </p:spPr>
        <p:txBody>
          <a:bodyPr wrap="none" rtlCol="0">
            <a:spAutoFit/>
          </a:bodyPr>
          <a:lstStyle/>
          <a:p>
            <a:r>
              <a:rPr kumimoji="1" lang="en-US" altLang="ja-JP" sz="1200" b="1" dirty="0">
                <a:solidFill>
                  <a:srgbClr val="FF0000"/>
                </a:solidFill>
              </a:rPr>
              <a:t>Proton beam</a:t>
            </a:r>
            <a:endParaRPr kumimoji="1" lang="ja-JP" altLang="en-US" sz="1200" b="1">
              <a:solidFill>
                <a:srgbClr val="FF0000"/>
              </a:solidFill>
            </a:endParaRPr>
          </a:p>
        </p:txBody>
      </p:sp>
      <p:grpSp>
        <p:nvGrpSpPr>
          <p:cNvPr id="97" name="グループ化 96">
            <a:extLst>
              <a:ext uri="{FF2B5EF4-FFF2-40B4-BE49-F238E27FC236}">
                <a16:creationId xmlns:a16="http://schemas.microsoft.com/office/drawing/2014/main" id="{AEA1AB4E-8647-2748-B390-DD3481FF97AF}"/>
              </a:ext>
            </a:extLst>
          </p:cNvPr>
          <p:cNvGrpSpPr/>
          <p:nvPr/>
        </p:nvGrpSpPr>
        <p:grpSpPr>
          <a:xfrm flipH="1">
            <a:off x="5810858" y="1119509"/>
            <a:ext cx="3460585" cy="2963935"/>
            <a:chOff x="4271994" y="2320918"/>
            <a:chExt cx="4673625" cy="4053037"/>
          </a:xfrm>
        </p:grpSpPr>
        <p:pic>
          <p:nvPicPr>
            <p:cNvPr id="98" name="图片 7">
              <a:extLst>
                <a:ext uri="{FF2B5EF4-FFF2-40B4-BE49-F238E27FC236}">
                  <a16:creationId xmlns:a16="http://schemas.microsoft.com/office/drawing/2014/main" id="{09E7A197-7B45-F243-A05C-C8D2D7649C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8717" y="2320918"/>
              <a:ext cx="4017926" cy="4053037"/>
            </a:xfrm>
            <a:prstGeom prst="rect">
              <a:avLst/>
            </a:prstGeom>
          </p:spPr>
        </p:pic>
        <p:cxnSp>
          <p:nvCxnSpPr>
            <p:cNvPr id="99" name="直接连接符 17">
              <a:extLst>
                <a:ext uri="{FF2B5EF4-FFF2-40B4-BE49-F238E27FC236}">
                  <a16:creationId xmlns:a16="http://schemas.microsoft.com/office/drawing/2014/main" id="{244431E8-916A-944F-A8EE-F2567058E547}"/>
                </a:ext>
              </a:extLst>
            </p:cNvPr>
            <p:cNvCxnSpPr/>
            <p:nvPr/>
          </p:nvCxnSpPr>
          <p:spPr>
            <a:xfrm>
              <a:off x="7802785" y="4340923"/>
              <a:ext cx="0" cy="484500"/>
            </a:xfrm>
            <a:prstGeom prst="line">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00" name="文本框 20">
              <a:extLst>
                <a:ext uri="{FF2B5EF4-FFF2-40B4-BE49-F238E27FC236}">
                  <a16:creationId xmlns:a16="http://schemas.microsoft.com/office/drawing/2014/main" id="{5D1A0335-AF5E-D948-AC97-57B207C1E847}"/>
                </a:ext>
              </a:extLst>
            </p:cNvPr>
            <p:cNvSpPr txBox="1"/>
            <p:nvPr/>
          </p:nvSpPr>
          <p:spPr>
            <a:xfrm>
              <a:off x="4996975" y="2571570"/>
              <a:ext cx="1818022" cy="505044"/>
            </a:xfrm>
            <a:prstGeom prst="rect">
              <a:avLst/>
            </a:prstGeom>
            <a:noFill/>
          </p:spPr>
          <p:txBody>
            <a:bodyPr wrap="square" rtlCol="0">
              <a:spAutoFit/>
            </a:bodyPr>
            <a:lstStyle/>
            <a:p>
              <a:r>
                <a:rPr kumimoji="1" lang="en-US" altLang="ja-JP" dirty="0">
                  <a:solidFill>
                    <a:srgbClr val="0000FF"/>
                  </a:solidFill>
                  <a:latin typeface="Times New Roman" panose="02020603050405020304" pitchFamily="18" charset="0"/>
                  <a:cs typeface="Times New Roman" panose="02020603050405020304" pitchFamily="18" charset="0"/>
                </a:rPr>
                <a:t>Graphite</a:t>
              </a:r>
              <a:endParaRPr kumimoji="1" lang="ja-JP" altLang="en-US" dirty="0">
                <a:solidFill>
                  <a:srgbClr val="0000FF"/>
                </a:solidFill>
                <a:latin typeface="Times New Roman" panose="02020603050405020304" pitchFamily="18" charset="0"/>
                <a:cs typeface="Times New Roman" panose="02020603050405020304" pitchFamily="18" charset="0"/>
              </a:endParaRPr>
            </a:p>
          </p:txBody>
        </p:sp>
        <p:sp>
          <p:nvSpPr>
            <p:cNvPr id="101" name="文本框 30">
              <a:extLst>
                <a:ext uri="{FF2B5EF4-FFF2-40B4-BE49-F238E27FC236}">
                  <a16:creationId xmlns:a16="http://schemas.microsoft.com/office/drawing/2014/main" id="{AA7E385C-9C65-CC4D-850F-F83EFF145059}"/>
                </a:ext>
              </a:extLst>
            </p:cNvPr>
            <p:cNvSpPr txBox="1"/>
            <p:nvPr/>
          </p:nvSpPr>
          <p:spPr>
            <a:xfrm>
              <a:off x="6992782" y="4215514"/>
              <a:ext cx="520638" cy="347218"/>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050" dirty="0">
                  <a:latin typeface="Times New Roman" panose="02020603050405020304" pitchFamily="18" charset="0"/>
                  <a:cs typeface="Times New Roman" panose="02020603050405020304" pitchFamily="18" charset="0"/>
                </a:rPr>
                <a:t>30</a:t>
              </a:r>
              <a:endParaRPr lang="ja-JP" altLang="en-US" sz="1050" dirty="0">
                <a:latin typeface="Times New Roman" panose="02020603050405020304" pitchFamily="18" charset="0"/>
                <a:cs typeface="Times New Roman" panose="02020603050405020304" pitchFamily="18" charset="0"/>
              </a:endParaRPr>
            </a:p>
          </p:txBody>
        </p:sp>
        <p:sp>
          <p:nvSpPr>
            <p:cNvPr id="102" name="文本框 30">
              <a:extLst>
                <a:ext uri="{FF2B5EF4-FFF2-40B4-BE49-F238E27FC236}">
                  <a16:creationId xmlns:a16="http://schemas.microsoft.com/office/drawing/2014/main" id="{37AB8B53-AE3C-0541-B540-DB77491FB11C}"/>
                </a:ext>
              </a:extLst>
            </p:cNvPr>
            <p:cNvSpPr txBox="1"/>
            <p:nvPr/>
          </p:nvSpPr>
          <p:spPr>
            <a:xfrm>
              <a:off x="7243667" y="4880237"/>
              <a:ext cx="522095" cy="347218"/>
            </a:xfrm>
            <a:prstGeom prst="rect">
              <a:avLst/>
            </a:prstGeom>
            <a:noFill/>
            <a:ln>
              <a:no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050" dirty="0">
                  <a:latin typeface="Times New Roman" panose="02020603050405020304" pitchFamily="18" charset="0"/>
                  <a:cs typeface="Times New Roman" panose="02020603050405020304" pitchFamily="18" charset="0"/>
                </a:rPr>
                <a:t>15</a:t>
              </a:r>
              <a:endParaRPr lang="ja-JP" altLang="en-US" sz="1050" dirty="0">
                <a:latin typeface="Times New Roman" panose="02020603050405020304" pitchFamily="18" charset="0"/>
                <a:cs typeface="Times New Roman" panose="02020603050405020304" pitchFamily="18" charset="0"/>
              </a:endParaRPr>
            </a:p>
          </p:txBody>
        </p:sp>
        <p:sp>
          <p:nvSpPr>
            <p:cNvPr id="104" name="文本框 30">
              <a:extLst>
                <a:ext uri="{FF2B5EF4-FFF2-40B4-BE49-F238E27FC236}">
                  <a16:creationId xmlns:a16="http://schemas.microsoft.com/office/drawing/2014/main" id="{17A9196C-4380-E643-92B8-E73E4AC47BD1}"/>
                </a:ext>
              </a:extLst>
            </p:cNvPr>
            <p:cNvSpPr txBox="1"/>
            <p:nvPr/>
          </p:nvSpPr>
          <p:spPr>
            <a:xfrm>
              <a:off x="7253101" y="3398762"/>
              <a:ext cx="530229" cy="347218"/>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050" dirty="0">
                  <a:latin typeface="Times New Roman" panose="02020603050405020304" pitchFamily="18" charset="0"/>
                  <a:cs typeface="Times New Roman" panose="02020603050405020304" pitchFamily="18" charset="0"/>
                </a:rPr>
                <a:t>15</a:t>
              </a:r>
              <a:endParaRPr lang="ja-JP" altLang="en-US" sz="1050" dirty="0">
                <a:latin typeface="Times New Roman" panose="02020603050405020304" pitchFamily="18" charset="0"/>
                <a:cs typeface="Times New Roman" panose="02020603050405020304" pitchFamily="18" charset="0"/>
              </a:endParaRPr>
            </a:p>
          </p:txBody>
        </p:sp>
        <p:sp>
          <p:nvSpPr>
            <p:cNvPr id="105" name="文本框 30">
              <a:extLst>
                <a:ext uri="{FF2B5EF4-FFF2-40B4-BE49-F238E27FC236}">
                  <a16:creationId xmlns:a16="http://schemas.microsoft.com/office/drawing/2014/main" id="{0FF10143-EF17-5844-90E0-DA0EB64C0A3A}"/>
                </a:ext>
              </a:extLst>
            </p:cNvPr>
            <p:cNvSpPr txBox="1"/>
            <p:nvPr/>
          </p:nvSpPr>
          <p:spPr>
            <a:xfrm>
              <a:off x="7891711" y="4098549"/>
              <a:ext cx="552646" cy="347218"/>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050" dirty="0">
                  <a:latin typeface="Times New Roman" panose="02020603050405020304" pitchFamily="18" charset="0"/>
                  <a:cs typeface="Times New Roman" panose="02020603050405020304" pitchFamily="18" charset="0"/>
                </a:rPr>
                <a:t>150</a:t>
              </a:r>
              <a:endParaRPr lang="ja-JP" altLang="en-US" sz="1050" dirty="0">
                <a:latin typeface="Times New Roman" panose="02020603050405020304" pitchFamily="18" charset="0"/>
                <a:cs typeface="Times New Roman" panose="02020603050405020304" pitchFamily="18" charset="0"/>
              </a:endParaRPr>
            </a:p>
          </p:txBody>
        </p:sp>
        <p:sp>
          <p:nvSpPr>
            <p:cNvPr id="106" name="文本框 30">
              <a:extLst>
                <a:ext uri="{FF2B5EF4-FFF2-40B4-BE49-F238E27FC236}">
                  <a16:creationId xmlns:a16="http://schemas.microsoft.com/office/drawing/2014/main" id="{998C950D-DB5D-F741-9131-8689EE8147E8}"/>
                </a:ext>
              </a:extLst>
            </p:cNvPr>
            <p:cNvSpPr txBox="1"/>
            <p:nvPr/>
          </p:nvSpPr>
          <p:spPr>
            <a:xfrm>
              <a:off x="7372396" y="4274187"/>
              <a:ext cx="631052" cy="347218"/>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050" dirty="0">
                  <a:latin typeface="Times New Roman" panose="02020603050405020304" pitchFamily="18" charset="0"/>
                  <a:cs typeface="Times New Roman" panose="02020603050405020304" pitchFamily="18" charset="0"/>
                </a:rPr>
                <a:t>28</a:t>
              </a:r>
              <a:endParaRPr lang="ja-JP" altLang="en-US" sz="1050" dirty="0">
                <a:latin typeface="Times New Roman" panose="02020603050405020304" pitchFamily="18" charset="0"/>
                <a:cs typeface="Times New Roman" panose="02020603050405020304" pitchFamily="18" charset="0"/>
              </a:endParaRPr>
            </a:p>
          </p:txBody>
        </p:sp>
        <p:sp>
          <p:nvSpPr>
            <p:cNvPr id="108" name="文本框 20">
              <a:extLst>
                <a:ext uri="{FF2B5EF4-FFF2-40B4-BE49-F238E27FC236}">
                  <a16:creationId xmlns:a16="http://schemas.microsoft.com/office/drawing/2014/main" id="{AFC5BBE7-B33E-8B48-92EC-4ABDD457AF4E}"/>
                </a:ext>
              </a:extLst>
            </p:cNvPr>
            <p:cNvSpPr txBox="1"/>
            <p:nvPr/>
          </p:nvSpPr>
          <p:spPr>
            <a:xfrm>
              <a:off x="6747513" y="2567591"/>
              <a:ext cx="2071631" cy="505044"/>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solidFill>
                    <a:srgbClr val="0000FF"/>
                  </a:solidFill>
                  <a:latin typeface="Times New Roman" panose="02020603050405020304" pitchFamily="18" charset="0"/>
                  <a:cs typeface="Times New Roman" panose="02020603050405020304" pitchFamily="18" charset="0"/>
                </a:rPr>
                <a:t>Mesitylene</a:t>
              </a:r>
              <a:endParaRPr lang="ja-JP" altLang="en-US" dirty="0">
                <a:solidFill>
                  <a:srgbClr val="0000FF"/>
                </a:solidFill>
                <a:latin typeface="Times New Roman" panose="02020603050405020304" pitchFamily="18" charset="0"/>
                <a:cs typeface="Times New Roman" panose="02020603050405020304" pitchFamily="18" charset="0"/>
              </a:endParaRPr>
            </a:p>
          </p:txBody>
        </p:sp>
        <p:cxnSp>
          <p:nvCxnSpPr>
            <p:cNvPr id="109" name="直接箭头连接符 40">
              <a:extLst>
                <a:ext uri="{FF2B5EF4-FFF2-40B4-BE49-F238E27FC236}">
                  <a16:creationId xmlns:a16="http://schemas.microsoft.com/office/drawing/2014/main" id="{4C8DE9A8-6247-1744-A825-074273A83C91}"/>
                </a:ext>
              </a:extLst>
            </p:cNvPr>
            <p:cNvCxnSpPr/>
            <p:nvPr/>
          </p:nvCxnSpPr>
          <p:spPr>
            <a:xfrm flipV="1">
              <a:off x="7555364" y="2928425"/>
              <a:ext cx="530229" cy="1412498"/>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0" name="直接箭头连接符 41">
              <a:extLst>
                <a:ext uri="{FF2B5EF4-FFF2-40B4-BE49-F238E27FC236}">
                  <a16:creationId xmlns:a16="http://schemas.microsoft.com/office/drawing/2014/main" id="{8E33CD01-6CAB-2545-95D0-9DFA4276E9DD}"/>
                </a:ext>
              </a:extLst>
            </p:cNvPr>
            <p:cNvCxnSpPr>
              <a:cxnSpLocks/>
              <a:stCxn id="112" idx="2"/>
            </p:cNvCxnSpPr>
            <p:nvPr/>
          </p:nvCxnSpPr>
          <p:spPr>
            <a:xfrm flipH="1">
              <a:off x="7977810" y="5862886"/>
              <a:ext cx="55060" cy="452509"/>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2" name="文本框 20">
              <a:extLst>
                <a:ext uri="{FF2B5EF4-FFF2-40B4-BE49-F238E27FC236}">
                  <a16:creationId xmlns:a16="http://schemas.microsoft.com/office/drawing/2014/main" id="{659381A4-82B5-444D-89DC-92C56D930256}"/>
                </a:ext>
              </a:extLst>
            </p:cNvPr>
            <p:cNvSpPr txBox="1"/>
            <p:nvPr/>
          </p:nvSpPr>
          <p:spPr>
            <a:xfrm>
              <a:off x="7120121" y="5420974"/>
              <a:ext cx="1825498" cy="44191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500" dirty="0">
                  <a:solidFill>
                    <a:srgbClr val="0000FF"/>
                  </a:solidFill>
                  <a:latin typeface="Times New Roman" panose="02020603050405020304" pitchFamily="18" charset="0"/>
                  <a:cs typeface="Times New Roman" panose="02020603050405020304" pitchFamily="18" charset="0"/>
                </a:rPr>
                <a:t>Aluminum</a:t>
              </a:r>
              <a:endParaRPr lang="ja-JP" altLang="en-US" sz="1500" dirty="0">
                <a:solidFill>
                  <a:srgbClr val="0000FF"/>
                </a:solidFill>
                <a:latin typeface="Times New Roman" panose="02020603050405020304" pitchFamily="18" charset="0"/>
                <a:cs typeface="Times New Roman" panose="02020603050405020304" pitchFamily="18" charset="0"/>
              </a:endParaRPr>
            </a:p>
          </p:txBody>
        </p:sp>
        <p:cxnSp>
          <p:nvCxnSpPr>
            <p:cNvPr id="113" name="直線矢印コネクタ 112">
              <a:extLst>
                <a:ext uri="{FF2B5EF4-FFF2-40B4-BE49-F238E27FC236}">
                  <a16:creationId xmlns:a16="http://schemas.microsoft.com/office/drawing/2014/main" id="{7EDE075E-1E47-454A-9053-E9E2D436763D}"/>
                </a:ext>
              </a:extLst>
            </p:cNvPr>
            <p:cNvCxnSpPr>
              <a:cxnSpLocks/>
            </p:cNvCxnSpPr>
            <p:nvPr/>
          </p:nvCxnSpPr>
          <p:spPr>
            <a:xfrm flipH="1" flipV="1">
              <a:off x="6182548" y="4774587"/>
              <a:ext cx="1506867" cy="8826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4" name="正方形/長方形 113">
              <a:extLst>
                <a:ext uri="{FF2B5EF4-FFF2-40B4-BE49-F238E27FC236}">
                  <a16:creationId xmlns:a16="http://schemas.microsoft.com/office/drawing/2014/main" id="{5894B3DB-46E6-4242-AABF-62514D6DDC3D}"/>
                </a:ext>
              </a:extLst>
            </p:cNvPr>
            <p:cNvSpPr/>
            <p:nvPr/>
          </p:nvSpPr>
          <p:spPr>
            <a:xfrm>
              <a:off x="7820478" y="3652758"/>
              <a:ext cx="1030799" cy="1396757"/>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Air</a:t>
              </a:r>
              <a:endParaRPr kumimoji="1" lang="ja-JP" altLang="en-US" dirty="0">
                <a:solidFill>
                  <a:schemeClr val="tx1"/>
                </a:solidFill>
              </a:endParaRPr>
            </a:p>
          </p:txBody>
        </p:sp>
        <p:sp>
          <p:nvSpPr>
            <p:cNvPr id="115" name="テキスト ボックス 114">
              <a:extLst>
                <a:ext uri="{FF2B5EF4-FFF2-40B4-BE49-F238E27FC236}">
                  <a16:creationId xmlns:a16="http://schemas.microsoft.com/office/drawing/2014/main" id="{7118C98D-44AB-C341-A11C-59AE7964987D}"/>
                </a:ext>
              </a:extLst>
            </p:cNvPr>
            <p:cNvSpPr txBox="1"/>
            <p:nvPr/>
          </p:nvSpPr>
          <p:spPr>
            <a:xfrm>
              <a:off x="5546642" y="5429820"/>
              <a:ext cx="1609476" cy="441912"/>
            </a:xfrm>
            <a:prstGeom prst="rect">
              <a:avLst/>
            </a:prstGeom>
            <a:noFill/>
          </p:spPr>
          <p:txBody>
            <a:bodyPr wrap="none" rtlCol="0">
              <a:spAutoFit/>
            </a:bodyPr>
            <a:lstStyle/>
            <a:p>
              <a:r>
                <a:rPr kumimoji="1" lang="en-US" altLang="ja-JP" sz="1500" dirty="0"/>
                <a:t>Polyethylene</a:t>
              </a:r>
              <a:endParaRPr kumimoji="1" lang="ja-JP" altLang="en-US" sz="1500" dirty="0"/>
            </a:p>
          </p:txBody>
        </p:sp>
        <p:cxnSp>
          <p:nvCxnSpPr>
            <p:cNvPr id="116" name="直線矢印コネクタ 115">
              <a:extLst>
                <a:ext uri="{FF2B5EF4-FFF2-40B4-BE49-F238E27FC236}">
                  <a16:creationId xmlns:a16="http://schemas.microsoft.com/office/drawing/2014/main" id="{A6DEEFFE-C90B-8D48-B87C-C26C1BA4E26D}"/>
                </a:ext>
              </a:extLst>
            </p:cNvPr>
            <p:cNvCxnSpPr>
              <a:cxnSpLocks/>
            </p:cNvCxnSpPr>
            <p:nvPr/>
          </p:nvCxnSpPr>
          <p:spPr>
            <a:xfrm flipV="1">
              <a:off x="6516408" y="4880239"/>
              <a:ext cx="662974" cy="648071"/>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17" name="テキスト ボックス 116">
              <a:extLst>
                <a:ext uri="{FF2B5EF4-FFF2-40B4-BE49-F238E27FC236}">
                  <a16:creationId xmlns:a16="http://schemas.microsoft.com/office/drawing/2014/main" id="{7AB14631-BD22-F54C-B854-694B65BF2423}"/>
                </a:ext>
              </a:extLst>
            </p:cNvPr>
            <p:cNvSpPr txBox="1"/>
            <p:nvPr/>
          </p:nvSpPr>
          <p:spPr>
            <a:xfrm>
              <a:off x="6742068" y="3293779"/>
              <a:ext cx="435578" cy="441912"/>
            </a:xfrm>
            <a:prstGeom prst="rect">
              <a:avLst/>
            </a:prstGeom>
            <a:noFill/>
          </p:spPr>
          <p:txBody>
            <a:bodyPr wrap="none" rtlCol="0">
              <a:spAutoFit/>
            </a:bodyPr>
            <a:lstStyle/>
            <a:p>
              <a:r>
                <a:rPr kumimoji="1" lang="en-US" altLang="ja-JP" sz="1500" dirty="0" err="1"/>
                <a:t>Ti</a:t>
              </a:r>
              <a:endParaRPr kumimoji="1" lang="ja-JP" altLang="en-US" sz="1500" dirty="0"/>
            </a:p>
          </p:txBody>
        </p:sp>
        <p:sp>
          <p:nvSpPr>
            <p:cNvPr id="118" name="テキスト ボックス 117">
              <a:extLst>
                <a:ext uri="{FF2B5EF4-FFF2-40B4-BE49-F238E27FC236}">
                  <a16:creationId xmlns:a16="http://schemas.microsoft.com/office/drawing/2014/main" id="{3E0820CD-143F-0A4B-8570-6AF497CBD5EB}"/>
                </a:ext>
              </a:extLst>
            </p:cNvPr>
            <p:cNvSpPr txBox="1"/>
            <p:nvPr/>
          </p:nvSpPr>
          <p:spPr>
            <a:xfrm>
              <a:off x="5109274" y="3398761"/>
              <a:ext cx="1700117" cy="378783"/>
            </a:xfrm>
            <a:prstGeom prst="rect">
              <a:avLst/>
            </a:prstGeom>
            <a:noFill/>
          </p:spPr>
          <p:txBody>
            <a:bodyPr wrap="square" rtlCol="0">
              <a:spAutoFit/>
            </a:bodyPr>
            <a:lstStyle/>
            <a:p>
              <a:r>
                <a:rPr kumimoji="1" lang="en-US" altLang="ja-JP" sz="1200" dirty="0"/>
                <a:t>PEEK insulator</a:t>
              </a:r>
              <a:endParaRPr kumimoji="1" lang="ja-JP" altLang="en-US" sz="1200" dirty="0"/>
            </a:p>
          </p:txBody>
        </p:sp>
        <p:cxnSp>
          <p:nvCxnSpPr>
            <p:cNvPr id="119" name="直線コネクタ 118">
              <a:extLst>
                <a:ext uri="{FF2B5EF4-FFF2-40B4-BE49-F238E27FC236}">
                  <a16:creationId xmlns:a16="http://schemas.microsoft.com/office/drawing/2014/main" id="{71290EBC-197B-0F46-A8C1-8EC5EC0BB359}"/>
                </a:ext>
              </a:extLst>
            </p:cNvPr>
            <p:cNvCxnSpPr/>
            <p:nvPr/>
          </p:nvCxnSpPr>
          <p:spPr>
            <a:xfrm>
              <a:off x="6879016" y="4186159"/>
              <a:ext cx="0" cy="3095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0" name="テキスト ボックス 119">
              <a:extLst>
                <a:ext uri="{FF2B5EF4-FFF2-40B4-BE49-F238E27FC236}">
                  <a16:creationId xmlns:a16="http://schemas.microsoft.com/office/drawing/2014/main" id="{DAB852B2-69AB-4B4F-A9C1-9F6B701B1FE6}"/>
                </a:ext>
              </a:extLst>
            </p:cNvPr>
            <p:cNvSpPr txBox="1"/>
            <p:nvPr/>
          </p:nvSpPr>
          <p:spPr>
            <a:xfrm>
              <a:off x="6461921" y="4064555"/>
              <a:ext cx="520011" cy="441912"/>
            </a:xfrm>
            <a:prstGeom prst="rect">
              <a:avLst/>
            </a:prstGeom>
            <a:noFill/>
          </p:spPr>
          <p:txBody>
            <a:bodyPr wrap="none" rtlCol="0">
              <a:spAutoFit/>
            </a:bodyPr>
            <a:lstStyle/>
            <a:p>
              <a:r>
                <a:rPr kumimoji="1" lang="en-US" altLang="ja-JP" sz="1500" dirty="0"/>
                <a:t>Be</a:t>
              </a:r>
              <a:endParaRPr kumimoji="1" lang="ja-JP" altLang="en-US" sz="1500" dirty="0"/>
            </a:p>
          </p:txBody>
        </p:sp>
        <p:cxnSp>
          <p:nvCxnSpPr>
            <p:cNvPr id="121" name="直線矢印コネクタ 120">
              <a:extLst>
                <a:ext uri="{FF2B5EF4-FFF2-40B4-BE49-F238E27FC236}">
                  <a16:creationId xmlns:a16="http://schemas.microsoft.com/office/drawing/2014/main" id="{8956FB1D-8089-184E-940B-ECD0AC48E443}"/>
                </a:ext>
              </a:extLst>
            </p:cNvPr>
            <p:cNvCxnSpPr>
              <a:cxnSpLocks/>
              <a:stCxn id="98" idx="1"/>
            </p:cNvCxnSpPr>
            <p:nvPr/>
          </p:nvCxnSpPr>
          <p:spPr>
            <a:xfrm flipV="1">
              <a:off x="4828720" y="4340923"/>
              <a:ext cx="1339618" cy="651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2" name="テキスト ボックス 121">
              <a:extLst>
                <a:ext uri="{FF2B5EF4-FFF2-40B4-BE49-F238E27FC236}">
                  <a16:creationId xmlns:a16="http://schemas.microsoft.com/office/drawing/2014/main" id="{9A773326-8D21-524A-935D-1EEF7D91AF9F}"/>
                </a:ext>
              </a:extLst>
            </p:cNvPr>
            <p:cNvSpPr txBox="1"/>
            <p:nvPr/>
          </p:nvSpPr>
          <p:spPr>
            <a:xfrm>
              <a:off x="4271994" y="4059274"/>
              <a:ext cx="1111635" cy="505044"/>
            </a:xfrm>
            <a:prstGeom prst="rect">
              <a:avLst/>
            </a:prstGeom>
            <a:noFill/>
          </p:spPr>
          <p:txBody>
            <a:bodyPr wrap="none" rtlCol="0">
              <a:spAutoFit/>
            </a:bodyPr>
            <a:lstStyle/>
            <a:p>
              <a:r>
                <a:rPr lang="en-US" altLang="ja-JP" dirty="0"/>
                <a:t>proton</a:t>
              </a:r>
              <a:endParaRPr kumimoji="1" lang="ja-JP" altLang="en-US" dirty="0"/>
            </a:p>
          </p:txBody>
        </p:sp>
      </p:grpSp>
      <p:sp>
        <p:nvSpPr>
          <p:cNvPr id="6" name="円/楕円 5">
            <a:extLst>
              <a:ext uri="{FF2B5EF4-FFF2-40B4-BE49-F238E27FC236}">
                <a16:creationId xmlns:a16="http://schemas.microsoft.com/office/drawing/2014/main" id="{50D89FA5-CFFD-4D4E-9482-8743CD75923E}"/>
              </a:ext>
            </a:extLst>
          </p:cNvPr>
          <p:cNvSpPr/>
          <p:nvPr/>
        </p:nvSpPr>
        <p:spPr>
          <a:xfrm>
            <a:off x="2922397" y="2557748"/>
            <a:ext cx="539644" cy="5210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cxnSp>
        <p:nvCxnSpPr>
          <p:cNvPr id="19" name="直線矢印コネクタ 18">
            <a:extLst>
              <a:ext uri="{FF2B5EF4-FFF2-40B4-BE49-F238E27FC236}">
                <a16:creationId xmlns:a16="http://schemas.microsoft.com/office/drawing/2014/main" id="{C2E0DBB4-CFBD-DB4E-8385-2E0833792664}"/>
              </a:ext>
            </a:extLst>
          </p:cNvPr>
          <p:cNvCxnSpPr>
            <a:cxnSpLocks/>
            <a:endCxn id="114" idx="3"/>
          </p:cNvCxnSpPr>
          <p:nvPr/>
        </p:nvCxnSpPr>
        <p:spPr>
          <a:xfrm flipV="1">
            <a:off x="3380245" y="2604183"/>
            <a:ext cx="2500469" cy="121738"/>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50D3B325-4337-8698-DC29-BFD5B2CE8F72}"/>
              </a:ext>
            </a:extLst>
          </p:cNvPr>
          <p:cNvSpPr txBox="1"/>
          <p:nvPr/>
        </p:nvSpPr>
        <p:spPr>
          <a:xfrm>
            <a:off x="7177305" y="783787"/>
            <a:ext cx="2164778" cy="300082"/>
          </a:xfrm>
          <a:prstGeom prst="rect">
            <a:avLst/>
          </a:prstGeom>
          <a:noFill/>
        </p:spPr>
        <p:txBody>
          <a:bodyPr wrap="square" rtlCol="0">
            <a:spAutoFit/>
          </a:bodyPr>
          <a:lstStyle/>
          <a:p>
            <a:r>
              <a:rPr kumimoji="1" lang="en-US" altLang="ja-JP" sz="1350" dirty="0"/>
              <a:t>Yujiro IKEDA, </a:t>
            </a:r>
            <a:r>
              <a:rPr kumimoji="1" lang="en-US" altLang="ja-JP" sz="1350" dirty="0" err="1"/>
              <a:t>Teshigawara</a:t>
            </a:r>
            <a:endParaRPr kumimoji="1" lang="ja-JP" altLang="en-US" sz="1350" dirty="0"/>
          </a:p>
        </p:txBody>
      </p:sp>
      <p:sp>
        <p:nvSpPr>
          <p:cNvPr id="77" name="日付プレースホルダー 76">
            <a:extLst>
              <a:ext uri="{FF2B5EF4-FFF2-40B4-BE49-F238E27FC236}">
                <a16:creationId xmlns:a16="http://schemas.microsoft.com/office/drawing/2014/main" id="{30103943-EB21-7024-DDAF-977A86F2B605}"/>
              </a:ext>
            </a:extLst>
          </p:cNvPr>
          <p:cNvSpPr>
            <a:spLocks noGrp="1"/>
          </p:cNvSpPr>
          <p:nvPr>
            <p:ph type="dt" sz="half" idx="10"/>
          </p:nvPr>
        </p:nvSpPr>
        <p:spPr/>
        <p:txBody>
          <a:bodyPr/>
          <a:lstStyle/>
          <a:p>
            <a:r>
              <a:rPr kumimoji="1" lang="en-US" altLang="ja-JP"/>
              <a:t>UCANS10 Y.OTAKE</a:t>
            </a:r>
            <a:endParaRPr kumimoji="1" lang="ja-JP" altLang="en-US"/>
          </a:p>
        </p:txBody>
      </p:sp>
      <p:sp>
        <p:nvSpPr>
          <p:cNvPr id="78" name="スライド番号プレースホルダー 77">
            <a:extLst>
              <a:ext uri="{FF2B5EF4-FFF2-40B4-BE49-F238E27FC236}">
                <a16:creationId xmlns:a16="http://schemas.microsoft.com/office/drawing/2014/main" id="{B67C2865-529E-A7C9-2DAC-E69025A314E6}"/>
              </a:ext>
            </a:extLst>
          </p:cNvPr>
          <p:cNvSpPr>
            <a:spLocks noGrp="1"/>
          </p:cNvSpPr>
          <p:nvPr>
            <p:ph type="sldNum" sz="quarter" idx="12"/>
          </p:nvPr>
        </p:nvSpPr>
        <p:spPr/>
        <p:txBody>
          <a:bodyPr/>
          <a:lstStyle/>
          <a:p>
            <a:fld id="{3DCA0435-E09C-4393-BF54-C857AD528DA9}" type="slidenum">
              <a:rPr kumimoji="1" lang="ja-JP" altLang="en-US" smtClean="0"/>
              <a:pPr/>
              <a:t>12</a:t>
            </a:fld>
            <a:endParaRPr kumimoji="1" lang="ja-JP" altLang="en-US"/>
          </a:p>
        </p:txBody>
      </p:sp>
      <p:pic>
        <p:nvPicPr>
          <p:cNvPr id="123" name="図 122">
            <a:extLst>
              <a:ext uri="{FF2B5EF4-FFF2-40B4-BE49-F238E27FC236}">
                <a16:creationId xmlns:a16="http://schemas.microsoft.com/office/drawing/2014/main" id="{964EC0F9-9D73-A985-F99A-1CE4FA9C5C14}"/>
              </a:ext>
            </a:extLst>
          </p:cNvPr>
          <p:cNvPicPr>
            <a:picLocks noChangeAspect="1"/>
          </p:cNvPicPr>
          <p:nvPr/>
        </p:nvPicPr>
        <p:blipFill>
          <a:blip r:embed="rId4"/>
          <a:stretch>
            <a:fillRect/>
          </a:stretch>
        </p:blipFill>
        <p:spPr>
          <a:xfrm>
            <a:off x="440908" y="3875487"/>
            <a:ext cx="2892294" cy="2649243"/>
          </a:xfrm>
          <a:prstGeom prst="rect">
            <a:avLst/>
          </a:prstGeom>
        </p:spPr>
      </p:pic>
      <p:pic>
        <p:nvPicPr>
          <p:cNvPr id="124" name="图片 2" descr="图表, 折线图&#10;&#10;描述已自动生成">
            <a:extLst>
              <a:ext uri="{FF2B5EF4-FFF2-40B4-BE49-F238E27FC236}">
                <a16:creationId xmlns:a16="http://schemas.microsoft.com/office/drawing/2014/main" id="{FDEC0648-68FC-9462-7721-A7E6F6A828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4594756"/>
            <a:ext cx="2530127" cy="1915706"/>
          </a:xfrm>
          <a:prstGeom prst="rect">
            <a:avLst/>
          </a:prstGeom>
        </p:spPr>
      </p:pic>
    </p:spTree>
    <p:extLst>
      <p:ext uri="{BB962C8B-B14F-4D97-AF65-F5344CB8AC3E}">
        <p14:creationId xmlns:p14="http://schemas.microsoft.com/office/powerpoint/2010/main" val="169873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2986 -0.00093 C 0.03229 -0.00023 0.03351 0.00046 0.03646 0.00046 C 0.04601 0.00092 0.05538 0.00092 0.06493 0.00139 L 0.0908 0.00208 C 0.09549 0.00486 0.09028 0.00208 0.10208 0.0037 C 0.10243 0.0037 0.10295 0.00416 0.1033 0.00439 C 0.10451 0.00486 0.10573 0.00509 0.10695 0.00509 C 0.11858 0.00555 0.13021 0.00578 0.14184 0.00602 C 0.1467 0.00671 0.15261 0.00764 0.15747 0.00764 C 0.16076 0.00764 0.16424 0.00694 0.16771 0.00671 L 0.19358 0.00764 " pathEditMode="relative" rAng="0" ptsTypes="AAAAAAAAAAA">
                                      <p:cBhvr>
                                        <p:cTn id="6" dur="2000" fill="hold"/>
                                        <p:tgtEl>
                                          <p:spTgt spid="4"/>
                                        </p:tgtEl>
                                        <p:attrNameLst>
                                          <p:attrName>ppt_x</p:attrName>
                                          <p:attrName>ppt_y</p:attrName>
                                        </p:attrNameLst>
                                      </p:cBhvr>
                                      <p:rCtr x="8177" y="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0" y="6428516"/>
            <a:ext cx="2057400" cy="273844"/>
          </a:xfrm>
        </p:spPr>
        <p:txBody>
          <a:bodyPr/>
          <a:lstStyle/>
          <a:p>
            <a:r>
              <a:rPr kumimoji="1" lang="en-US" altLang="ja-JP"/>
              <a:t>UCANS11 250226</a:t>
            </a:r>
            <a:endParaRPr kumimoji="1" lang="ja-JP" altLang="en-US" dirty="0"/>
          </a:p>
        </p:txBody>
      </p:sp>
      <p:pic>
        <p:nvPicPr>
          <p:cNvPr id="24" name="図 23"/>
          <p:cNvPicPr>
            <a:picLocks noChangeAspect="1"/>
          </p:cNvPicPr>
          <p:nvPr/>
        </p:nvPicPr>
        <p:blipFill>
          <a:blip r:embed="rId3"/>
          <a:stretch>
            <a:fillRect/>
          </a:stretch>
        </p:blipFill>
        <p:spPr>
          <a:xfrm>
            <a:off x="0" y="609495"/>
            <a:ext cx="6201367" cy="1478699"/>
          </a:xfrm>
          <a:prstGeom prst="rect">
            <a:avLst/>
          </a:prstGeom>
        </p:spPr>
      </p:pic>
      <p:sp>
        <p:nvSpPr>
          <p:cNvPr id="26" name="コンテンツ プレースホルダー 5"/>
          <p:cNvSpPr txBox="1">
            <a:spLocks/>
          </p:cNvSpPr>
          <p:nvPr/>
        </p:nvSpPr>
        <p:spPr>
          <a:xfrm>
            <a:off x="0" y="10930"/>
            <a:ext cx="9143999" cy="571251"/>
          </a:xfrm>
          <a:prstGeom prst="rect">
            <a:avLst/>
          </a:prstGeom>
          <a:solidFill>
            <a:srgbClr val="66FF99"/>
          </a:solidFill>
        </p:spPr>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en-US" altLang="ja-JP" sz="3600" b="1" dirty="0"/>
              <a:t>RANS, RANS-II neutron Scattering experiments</a:t>
            </a:r>
            <a:endParaRPr lang="en-US" altLang="ja-JP" sz="3600" spc="-75" dirty="0"/>
          </a:p>
        </p:txBody>
      </p:sp>
      <p:grpSp>
        <p:nvGrpSpPr>
          <p:cNvPr id="6" name="グループ化 5"/>
          <p:cNvGrpSpPr/>
          <p:nvPr/>
        </p:nvGrpSpPr>
        <p:grpSpPr>
          <a:xfrm>
            <a:off x="0" y="2334217"/>
            <a:ext cx="9313803" cy="4278094"/>
            <a:chOff x="346472" y="3013418"/>
            <a:chExt cx="12493992" cy="5704124"/>
          </a:xfrm>
        </p:grpSpPr>
        <p:grpSp>
          <p:nvGrpSpPr>
            <p:cNvPr id="21" name="グループ化 20"/>
            <p:cNvGrpSpPr/>
            <p:nvPr/>
          </p:nvGrpSpPr>
          <p:grpSpPr>
            <a:xfrm>
              <a:off x="346472" y="3013418"/>
              <a:ext cx="12493992" cy="5704124"/>
              <a:chOff x="-156160" y="3228541"/>
              <a:chExt cx="10233652" cy="5704124"/>
            </a:xfrm>
          </p:grpSpPr>
          <p:grpSp>
            <p:nvGrpSpPr>
              <p:cNvPr id="19" name="グループ化 18"/>
              <p:cNvGrpSpPr/>
              <p:nvPr/>
            </p:nvGrpSpPr>
            <p:grpSpPr>
              <a:xfrm>
                <a:off x="-156160" y="3228541"/>
                <a:ext cx="10233652" cy="5704124"/>
                <a:chOff x="-156160" y="3228541"/>
                <a:chExt cx="10233652" cy="5704124"/>
              </a:xfrm>
            </p:grpSpPr>
            <p:sp>
              <p:nvSpPr>
                <p:cNvPr id="4" name="テキスト ボックス 3"/>
                <p:cNvSpPr txBox="1"/>
                <p:nvPr/>
              </p:nvSpPr>
              <p:spPr>
                <a:xfrm>
                  <a:off x="-156160" y="3228541"/>
                  <a:ext cx="10233652" cy="5704124"/>
                </a:xfrm>
                <a:prstGeom prst="rect">
                  <a:avLst/>
                </a:prstGeom>
                <a:noFill/>
              </p:spPr>
              <p:txBody>
                <a:bodyPr wrap="square" rtlCol="0">
                  <a:spAutoFit/>
                </a:bodyPr>
                <a:lstStyle/>
                <a:p>
                  <a:pPr marL="257175" indent="-257175">
                    <a:buFont typeface="+mj-lt"/>
                    <a:buAutoNum type="arabicPeriod"/>
                  </a:pPr>
                  <a:r>
                    <a:rPr lang="en-US" altLang="ja-JP" sz="2000" dirty="0">
                      <a:highlight>
                        <a:srgbClr val="FFFF00"/>
                      </a:highlight>
                    </a:rPr>
                    <a:t>Imaging </a:t>
                  </a:r>
                  <a:r>
                    <a:rPr lang="en-US" altLang="ja-JP" sz="2000" dirty="0"/>
                    <a:t>experiments  special resolution, 0.5mm, 0.2mm, </a:t>
                  </a:r>
                  <a:r>
                    <a:rPr lang="en-US" altLang="ja-JP" sz="2000" dirty="0">
                      <a:solidFill>
                        <a:srgbClr val="0066FF"/>
                      </a:solidFill>
                    </a:rPr>
                    <a:t>Non-destructive test </a:t>
                  </a:r>
                </a:p>
                <a:p>
                  <a:pPr marL="257175" indent="-257175">
                    <a:buFont typeface="+mj-lt"/>
                    <a:buAutoNum type="arabicPeriod"/>
                  </a:pPr>
                  <a:r>
                    <a:rPr lang="en-US" altLang="ja-JP" sz="2000" dirty="0"/>
                    <a:t>Engineering </a:t>
                  </a:r>
                  <a:r>
                    <a:rPr lang="en-US" altLang="ja-JP" sz="2000" dirty="0">
                      <a:highlight>
                        <a:srgbClr val="FFFF00"/>
                      </a:highlight>
                    </a:rPr>
                    <a:t>Diffraction,</a:t>
                  </a:r>
                  <a:r>
                    <a:rPr lang="en-US" altLang="ja-JP" sz="2000" dirty="0"/>
                    <a:t> iron steel, </a:t>
                  </a:r>
                  <a:r>
                    <a:rPr lang="en-US" altLang="ja-JP" sz="2000" b="1" u="sng" dirty="0">
                      <a:solidFill>
                        <a:srgbClr val="0066FF"/>
                      </a:solidFill>
                    </a:rPr>
                    <a:t>austenite phase fraction, texture, residual stress</a:t>
                  </a:r>
                </a:p>
                <a:p>
                  <a:pPr marL="257175" indent="-257175">
                    <a:buFont typeface="+mj-lt"/>
                    <a:buAutoNum type="arabicPeriod"/>
                  </a:pPr>
                  <a:r>
                    <a:rPr lang="en-US" altLang="ja-JP" sz="2000" dirty="0">
                      <a:highlight>
                        <a:srgbClr val="FFFF00"/>
                      </a:highlight>
                    </a:rPr>
                    <a:t>PGNAA</a:t>
                  </a:r>
                  <a:r>
                    <a:rPr lang="en-US" altLang="ja-JP" sz="2000" dirty="0"/>
                    <a:t>, Prompt gamma-ray Neutron Activation Analysis, </a:t>
                  </a:r>
                  <a:r>
                    <a:rPr lang="en-US" altLang="ja-JP" sz="2000" dirty="0">
                      <a:solidFill>
                        <a:srgbClr val="0066FF"/>
                      </a:solidFill>
                    </a:rPr>
                    <a:t>elemental analysis</a:t>
                  </a:r>
                </a:p>
                <a:p>
                  <a:pPr marL="257175" indent="-257175">
                    <a:buFont typeface="+mj-lt"/>
                    <a:buAutoNum type="arabicPeriod"/>
                  </a:pPr>
                  <a:r>
                    <a:rPr lang="en-US" altLang="ja-JP" sz="2000" dirty="0">
                      <a:highlight>
                        <a:srgbClr val="FFFF00"/>
                      </a:highlight>
                    </a:rPr>
                    <a:t>SANS</a:t>
                  </a:r>
                  <a:r>
                    <a:rPr lang="en-US" altLang="ja-JP" sz="2000" dirty="0"/>
                    <a:t> with Ibaraki Univ. (Small Angle Neutron Scattering) </a:t>
                  </a:r>
                  <a:r>
                    <a:rPr lang="en-US" altLang="ja-JP" sz="2000" u="sng" dirty="0">
                      <a:solidFill>
                        <a:srgbClr val="0066FF"/>
                      </a:solidFill>
                    </a:rPr>
                    <a:t>nano, sub-mic</a:t>
                  </a:r>
                  <a:r>
                    <a:rPr lang="en-US" altLang="ja-JP" sz="2000" dirty="0"/>
                    <a:t>.</a:t>
                  </a:r>
                </a:p>
                <a:p>
                  <a:pPr marL="257175" indent="-257175">
                    <a:buFont typeface="+mj-lt"/>
                    <a:buAutoNum type="arabicPeriod"/>
                  </a:pPr>
                  <a:r>
                    <a:rPr lang="en-US" altLang="ja-JP" sz="2000" dirty="0"/>
                    <a:t>Fast neutron transmission imaging for thick samples</a:t>
                  </a:r>
                </a:p>
                <a:p>
                  <a:pPr marL="257175" indent="-257175">
                    <a:buFont typeface="+mj-lt"/>
                    <a:buAutoNum type="arabicPeriod"/>
                  </a:pPr>
                  <a:r>
                    <a:rPr lang="en-US" altLang="ja-JP" sz="2000" dirty="0"/>
                    <a:t>Fast neutron </a:t>
                  </a:r>
                  <a:r>
                    <a:rPr lang="en-US" altLang="ja-JP" sz="2000" b="1" u="sng" dirty="0">
                      <a:solidFill>
                        <a:srgbClr val="FF0000"/>
                      </a:solidFill>
                    </a:rPr>
                    <a:t>scattered  imaging </a:t>
                  </a:r>
                  <a:r>
                    <a:rPr lang="en-US" altLang="ja-JP" sz="2000" dirty="0"/>
                    <a:t>from the surface, </a:t>
                  </a:r>
                  <a:r>
                    <a:rPr lang="en-US" altLang="ja-JP" sz="2000" dirty="0">
                      <a:solidFill>
                        <a:srgbClr val="0066FF"/>
                      </a:solidFill>
                    </a:rPr>
                    <a:t>infrastructure degradation visualization</a:t>
                  </a:r>
                </a:p>
                <a:p>
                  <a:pPr marL="257175" indent="-257175">
                    <a:buFont typeface="+mj-lt"/>
                    <a:buAutoNum type="arabicPeriod"/>
                  </a:pPr>
                  <a:r>
                    <a:rPr lang="en-US" altLang="ja-JP" sz="2000" dirty="0"/>
                    <a:t>Phase contrast imaging with Tohoku Univ. Prof. A. Momose</a:t>
                  </a:r>
                </a:p>
                <a:p>
                  <a:pPr marL="257175" indent="-257175">
                    <a:buFont typeface="+mj-lt"/>
                    <a:buAutoNum type="arabicPeriod"/>
                  </a:pPr>
                  <a:r>
                    <a:rPr lang="en-US" altLang="ja-JP" sz="2000" dirty="0"/>
                    <a:t>Polarized neutron experiment for fundamental physics, with Nishina-center, Tohoku Univ. Kyushu- Univ.</a:t>
                  </a:r>
                  <a:endParaRPr lang="en-US" altLang="ja-JP" sz="1500" b="1" dirty="0">
                    <a:solidFill>
                      <a:srgbClr val="0070C0"/>
                    </a:solidFill>
                  </a:endParaRPr>
                </a:p>
                <a:p>
                  <a:pPr marL="257175" indent="-257175">
                    <a:buFont typeface="+mj-lt"/>
                    <a:buAutoNum type="arabicPeriod"/>
                  </a:pPr>
                  <a:r>
                    <a:rPr lang="en-US" altLang="ja-JP" b="1" dirty="0">
                      <a:solidFill>
                        <a:srgbClr val="0070C0"/>
                      </a:solidFill>
                    </a:rPr>
                    <a:t>Neutron </a:t>
                  </a:r>
                  <a:r>
                    <a:rPr lang="el-GR" altLang="ja-JP" b="1" dirty="0">
                      <a:solidFill>
                        <a:srgbClr val="0070C0"/>
                      </a:solidFill>
                    </a:rPr>
                    <a:t>γ-</a:t>
                  </a:r>
                  <a:r>
                    <a:rPr lang="en-US" altLang="ja-JP" b="1" dirty="0">
                      <a:solidFill>
                        <a:srgbClr val="0070C0"/>
                      </a:solidFill>
                    </a:rPr>
                    <a:t>ray irradiation application: </a:t>
                  </a:r>
                </a:p>
                <a:p>
                  <a:pPr marL="714375" lvl="1" indent="-257175">
                    <a:buFont typeface="+mj-lt"/>
                    <a:buAutoNum type="arabicPeriod"/>
                  </a:pPr>
                  <a:r>
                    <a:rPr lang="en-US" altLang="ja-JP" b="1" dirty="0">
                      <a:solidFill>
                        <a:srgbClr val="0070C0"/>
                      </a:solidFill>
                    </a:rPr>
                    <a:t>Food: space application (</a:t>
                  </a:r>
                  <a:r>
                    <a:rPr lang="en-US" altLang="ja-JP" b="1" dirty="0" err="1">
                      <a:solidFill>
                        <a:srgbClr val="0070C0"/>
                      </a:solidFill>
                    </a:rPr>
                    <a:t>Prof.M.Hatsuda</a:t>
                  </a:r>
                  <a:r>
                    <a:rPr lang="en-US" altLang="ja-JP" b="1" dirty="0">
                      <a:solidFill>
                        <a:srgbClr val="0070C0"/>
                      </a:solidFill>
                    </a:rPr>
                    <a:t>  et al)</a:t>
                  </a:r>
                </a:p>
                <a:p>
                  <a:pPr marL="714375" lvl="1" indent="-257175">
                    <a:buFont typeface="+mj-lt"/>
                    <a:buAutoNum type="arabicPeriod"/>
                  </a:pPr>
                  <a:r>
                    <a:rPr lang="en-US" altLang="ja-JP" b="1" dirty="0">
                      <a:solidFill>
                        <a:srgbClr val="0070C0"/>
                      </a:solidFill>
                    </a:rPr>
                    <a:t>Neutron detectors using solar cells (</a:t>
                  </a:r>
                  <a:r>
                    <a:rPr lang="en-US" altLang="ja-JP" b="1" dirty="0" err="1">
                      <a:solidFill>
                        <a:srgbClr val="0070C0"/>
                      </a:solidFill>
                    </a:rPr>
                    <a:t>Dr.Okuno</a:t>
                  </a:r>
                  <a:r>
                    <a:rPr lang="en-US" altLang="ja-JP" b="1" dirty="0">
                      <a:solidFill>
                        <a:srgbClr val="0070C0"/>
                      </a:solidFill>
                    </a:rPr>
                    <a:t>, et al)</a:t>
                  </a:r>
                </a:p>
                <a:p>
                  <a:pPr marL="714375" lvl="1" indent="-257175">
                    <a:buFont typeface="+mj-lt"/>
                    <a:buAutoNum type="arabicPeriod"/>
                  </a:pPr>
                  <a:r>
                    <a:rPr lang="en-US" altLang="ja-JP" b="1" dirty="0">
                      <a:solidFill>
                        <a:srgbClr val="0070C0"/>
                      </a:solidFill>
                    </a:rPr>
                    <a:t>others</a:t>
                  </a:r>
                </a:p>
              </p:txBody>
            </p:sp>
            <p:cxnSp>
              <p:nvCxnSpPr>
                <p:cNvPr id="17" name="直線コネクタ 16"/>
                <p:cNvCxnSpPr>
                  <a:cxnSpLocks/>
                </p:cNvCxnSpPr>
                <p:nvPr/>
              </p:nvCxnSpPr>
              <p:spPr>
                <a:xfrm>
                  <a:off x="186713" y="4061337"/>
                  <a:ext cx="267309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0" name="直線コネクタ 19"/>
              <p:cNvCxnSpPr/>
              <p:nvPr/>
            </p:nvCxnSpPr>
            <p:spPr>
              <a:xfrm>
                <a:off x="1634456" y="4727741"/>
                <a:ext cx="3240000" cy="0"/>
              </a:xfrm>
              <a:prstGeom prst="line">
                <a:avLst/>
              </a:prstGeom>
              <a:ln w="9525">
                <a:solidFill>
                  <a:srgbClr val="FF0000"/>
                </a:solidFill>
                <a:prstDash val="dashDot"/>
              </a:ln>
            </p:spPr>
            <p:style>
              <a:lnRef idx="1">
                <a:schemeClr val="accent1"/>
              </a:lnRef>
              <a:fillRef idx="0">
                <a:schemeClr val="accent1"/>
              </a:fillRef>
              <a:effectRef idx="0">
                <a:schemeClr val="accent1"/>
              </a:effectRef>
              <a:fontRef idx="minor">
                <a:schemeClr val="tx1"/>
              </a:fontRef>
            </p:style>
          </p:cxnSp>
        </p:grpSp>
        <p:cxnSp>
          <p:nvCxnSpPr>
            <p:cNvPr id="23" name="直線コネクタ 22"/>
            <p:cNvCxnSpPr/>
            <p:nvPr/>
          </p:nvCxnSpPr>
          <p:spPr>
            <a:xfrm>
              <a:off x="765077" y="5516025"/>
              <a:ext cx="4338107"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765076" y="3489809"/>
              <a:ext cx="13185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802011" y="4706148"/>
              <a:ext cx="4338107"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a:cxnSpLocks/>
            </p:cNvCxnSpPr>
            <p:nvPr/>
          </p:nvCxnSpPr>
          <p:spPr>
            <a:xfrm flipV="1">
              <a:off x="802011" y="4248176"/>
              <a:ext cx="9658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 name="スライド番号プレースホルダー 2"/>
          <p:cNvSpPr>
            <a:spLocks noGrp="1"/>
          </p:cNvSpPr>
          <p:nvPr>
            <p:ph type="sldNum" sz="quarter" idx="12"/>
          </p:nvPr>
        </p:nvSpPr>
        <p:spPr/>
        <p:txBody>
          <a:bodyPr/>
          <a:lstStyle/>
          <a:p>
            <a:fld id="{D39897E2-8CA0-40F6-A657-6B004E24EBCA}" type="slidenum">
              <a:rPr lang="ja-JP" altLang="en-US" smtClean="0"/>
              <a:pPr/>
              <a:t>13</a:t>
            </a:fld>
            <a:endParaRPr lang="ja-JP" altLang="en-US" dirty="0"/>
          </a:p>
        </p:txBody>
      </p:sp>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885" y="1743960"/>
            <a:ext cx="1127650" cy="226904"/>
          </a:xfrm>
          <a:prstGeom prst="rect">
            <a:avLst/>
          </a:prstGeom>
        </p:spPr>
      </p:pic>
      <p:pic>
        <p:nvPicPr>
          <p:cNvPr id="5" name="図 4">
            <a:extLst>
              <a:ext uri="{FF2B5EF4-FFF2-40B4-BE49-F238E27FC236}">
                <a16:creationId xmlns:a16="http://schemas.microsoft.com/office/drawing/2014/main" id="{23735581-E543-9322-A4BD-3C5F69175931}"/>
              </a:ext>
            </a:extLst>
          </p:cNvPr>
          <p:cNvPicPr>
            <a:picLocks noChangeAspect="1"/>
          </p:cNvPicPr>
          <p:nvPr/>
        </p:nvPicPr>
        <p:blipFill>
          <a:blip r:embed="rId5"/>
          <a:stretch>
            <a:fillRect/>
          </a:stretch>
        </p:blipFill>
        <p:spPr>
          <a:xfrm>
            <a:off x="6151600" y="523022"/>
            <a:ext cx="2761620" cy="1625702"/>
          </a:xfrm>
          <a:prstGeom prst="rect">
            <a:avLst/>
          </a:prstGeom>
        </p:spPr>
      </p:pic>
      <p:pic>
        <p:nvPicPr>
          <p:cNvPr id="25" name="図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1367" y="1943659"/>
            <a:ext cx="1060646" cy="178253"/>
          </a:xfrm>
          <a:prstGeom prst="rect">
            <a:avLst/>
          </a:prstGeom>
        </p:spPr>
      </p:pic>
    </p:spTree>
    <p:extLst>
      <p:ext uri="{BB962C8B-B14F-4D97-AF65-F5344CB8AC3E}">
        <p14:creationId xmlns:p14="http://schemas.microsoft.com/office/powerpoint/2010/main" val="3293247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5AE5126-25E1-CB6C-6B43-01BAA1D3022D}"/>
              </a:ext>
            </a:extLst>
          </p:cNvPr>
          <p:cNvSpPr>
            <a:spLocks noGrp="1"/>
          </p:cNvSpPr>
          <p:nvPr>
            <p:ph type="ctrTitle"/>
          </p:nvPr>
        </p:nvSpPr>
        <p:spPr>
          <a:xfrm>
            <a:off x="26582" y="2512855"/>
            <a:ext cx="9208102" cy="2387600"/>
          </a:xfrm>
        </p:spPr>
        <p:txBody>
          <a:bodyPr>
            <a:normAutofit fontScale="90000"/>
          </a:bodyPr>
          <a:lstStyle/>
          <a:p>
            <a:pPr>
              <a:lnSpc>
                <a:spcPct val="100000"/>
              </a:lnSpc>
            </a:pPr>
            <a:r>
              <a:rPr kumimoji="1" lang="en-US" altLang="ja-JP" dirty="0"/>
              <a:t>Realized with RANS: What can be done with CANS</a:t>
            </a:r>
            <a:br>
              <a:rPr kumimoji="1" lang="en-US" altLang="ja-JP" dirty="0"/>
            </a:br>
            <a:r>
              <a:rPr kumimoji="1" lang="en-US" altLang="ja-JP" dirty="0"/>
              <a:t> </a:t>
            </a:r>
            <a:r>
              <a:rPr kumimoji="1" lang="en-US" altLang="ja-JP" u="sng" dirty="0"/>
              <a:t>CANS applications </a:t>
            </a:r>
            <a:br>
              <a:rPr kumimoji="1" lang="en-US" altLang="ja-JP" u="sng" dirty="0"/>
            </a:br>
            <a:r>
              <a:rPr kumimoji="1" lang="en-US" altLang="ja-JP" sz="4000" dirty="0"/>
              <a:t>from RANS and RANS-II results.</a:t>
            </a:r>
            <a:endParaRPr kumimoji="1" lang="ja-JP" altLang="en-US" sz="4000" dirty="0"/>
          </a:p>
        </p:txBody>
      </p:sp>
      <p:sp>
        <p:nvSpPr>
          <p:cNvPr id="4" name="日付プレースホルダー 3">
            <a:extLst>
              <a:ext uri="{FF2B5EF4-FFF2-40B4-BE49-F238E27FC236}">
                <a16:creationId xmlns:a16="http://schemas.microsoft.com/office/drawing/2014/main" id="{61779664-4853-0C73-DBC5-75910E25144E}"/>
              </a:ext>
            </a:extLst>
          </p:cNvPr>
          <p:cNvSpPr>
            <a:spLocks noGrp="1"/>
          </p:cNvSpPr>
          <p:nvPr>
            <p:ph type="dt" sz="half" idx="10"/>
          </p:nvPr>
        </p:nvSpPr>
        <p:spPr/>
        <p:txBody>
          <a:bodyPr/>
          <a:lstStyle/>
          <a:p>
            <a:r>
              <a:rPr kumimoji="1" lang="en-US" altLang="ja-JP"/>
              <a:t>UCANS11 250226</a:t>
            </a:r>
            <a:endParaRPr kumimoji="1" lang="ja-JP" altLang="en-US"/>
          </a:p>
        </p:txBody>
      </p:sp>
      <p:sp>
        <p:nvSpPr>
          <p:cNvPr id="5" name="スライド番号プレースホルダー 4">
            <a:extLst>
              <a:ext uri="{FF2B5EF4-FFF2-40B4-BE49-F238E27FC236}">
                <a16:creationId xmlns:a16="http://schemas.microsoft.com/office/drawing/2014/main" id="{B5B2E31F-7EDA-5B5F-CDDC-489E837A224C}"/>
              </a:ext>
            </a:extLst>
          </p:cNvPr>
          <p:cNvSpPr>
            <a:spLocks noGrp="1"/>
          </p:cNvSpPr>
          <p:nvPr>
            <p:ph type="sldNum" sz="quarter" idx="12"/>
          </p:nvPr>
        </p:nvSpPr>
        <p:spPr/>
        <p:txBody>
          <a:bodyPr/>
          <a:lstStyle/>
          <a:p>
            <a:fld id="{3DCA0435-E09C-4393-BF54-C857AD528DA9}" type="slidenum">
              <a:rPr kumimoji="1" lang="ja-JP" altLang="en-US" smtClean="0"/>
              <a:pPr/>
              <a:t>14</a:t>
            </a:fld>
            <a:endParaRPr kumimoji="1" lang="ja-JP" altLang="en-US"/>
          </a:p>
        </p:txBody>
      </p:sp>
    </p:spTree>
    <p:extLst>
      <p:ext uri="{BB962C8B-B14F-4D97-AF65-F5344CB8AC3E}">
        <p14:creationId xmlns:p14="http://schemas.microsoft.com/office/powerpoint/2010/main" val="1863500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F4148E-BD26-B9FA-A803-52BC5CDD8BBA}"/>
              </a:ext>
            </a:extLst>
          </p:cNvPr>
          <p:cNvSpPr>
            <a:spLocks noGrp="1"/>
          </p:cNvSpPr>
          <p:nvPr>
            <p:ph type="title"/>
          </p:nvPr>
        </p:nvSpPr>
        <p:spPr>
          <a:xfrm>
            <a:off x="1" y="11691"/>
            <a:ext cx="9271000" cy="1179227"/>
          </a:xfrm>
          <a:solidFill>
            <a:srgbClr val="66FFCC"/>
          </a:solidFill>
        </p:spPr>
        <p:txBody>
          <a:bodyPr>
            <a:noAutofit/>
          </a:bodyPr>
          <a:lstStyle/>
          <a:p>
            <a:r>
              <a:rPr kumimoji="1" lang="en-US" altLang="ja-JP" sz="2800" b="1" dirty="0">
                <a:solidFill>
                  <a:schemeClr val="accent2"/>
                </a:solidFill>
              </a:rPr>
              <a:t>Visualization</a:t>
            </a:r>
            <a:r>
              <a:rPr kumimoji="1" lang="en-US" altLang="ja-JP" sz="2800" dirty="0"/>
              <a:t> of </a:t>
            </a:r>
            <a:r>
              <a:rPr kumimoji="1" lang="en-US" altLang="ja-JP" sz="2800" u="sng" dirty="0"/>
              <a:t>bonding interface and joints </a:t>
            </a:r>
            <a:r>
              <a:rPr kumimoji="1" lang="en-US" altLang="ja-JP" sz="2800" dirty="0"/>
              <a:t>of </a:t>
            </a:r>
            <a:r>
              <a:rPr kumimoji="1" lang="en-US" altLang="ja-JP" sz="2800" u="sng" dirty="0"/>
              <a:t>multi-material structural </a:t>
            </a:r>
            <a:r>
              <a:rPr kumimoji="1" lang="en-US" altLang="ja-JP" sz="2800" dirty="0"/>
              <a:t>materials</a:t>
            </a:r>
            <a:endParaRPr kumimoji="1" lang="ja-JP" altLang="en-US" sz="2800" dirty="0"/>
          </a:p>
        </p:txBody>
      </p:sp>
      <p:sp>
        <p:nvSpPr>
          <p:cNvPr id="4" name="日付プレースホルダー 3">
            <a:extLst>
              <a:ext uri="{FF2B5EF4-FFF2-40B4-BE49-F238E27FC236}">
                <a16:creationId xmlns:a16="http://schemas.microsoft.com/office/drawing/2014/main" id="{07FC3F01-0601-CA74-738E-469118149AE6}"/>
              </a:ext>
            </a:extLst>
          </p:cNvPr>
          <p:cNvSpPr>
            <a:spLocks noGrp="1"/>
          </p:cNvSpPr>
          <p:nvPr>
            <p:ph type="dt" sz="half" idx="10"/>
          </p:nvPr>
        </p:nvSpPr>
        <p:spPr/>
        <p:txBody>
          <a:bodyPr/>
          <a:lstStyle/>
          <a:p>
            <a:r>
              <a:rPr kumimoji="1" lang="en-US" altLang="ja-JP"/>
              <a:t>UCANS11 250226</a:t>
            </a:r>
            <a:endParaRPr kumimoji="1" lang="ja-JP" altLang="en-US"/>
          </a:p>
        </p:txBody>
      </p:sp>
      <p:sp>
        <p:nvSpPr>
          <p:cNvPr id="5" name="スライド番号プレースホルダー 4">
            <a:extLst>
              <a:ext uri="{FF2B5EF4-FFF2-40B4-BE49-F238E27FC236}">
                <a16:creationId xmlns:a16="http://schemas.microsoft.com/office/drawing/2014/main" id="{000955E4-BAC1-4B17-4199-7D47145CF442}"/>
              </a:ext>
            </a:extLst>
          </p:cNvPr>
          <p:cNvSpPr>
            <a:spLocks noGrp="1"/>
          </p:cNvSpPr>
          <p:nvPr>
            <p:ph type="sldNum" sz="quarter" idx="12"/>
          </p:nvPr>
        </p:nvSpPr>
        <p:spPr/>
        <p:txBody>
          <a:bodyPr/>
          <a:lstStyle/>
          <a:p>
            <a:fld id="{3DCA0435-E09C-4393-BF54-C857AD528DA9}" type="slidenum">
              <a:rPr kumimoji="1" lang="ja-JP" altLang="en-US" smtClean="0"/>
              <a:pPr/>
              <a:t>15</a:t>
            </a:fld>
            <a:endParaRPr kumimoji="1" lang="ja-JP" altLang="en-US" dirty="0"/>
          </a:p>
        </p:txBody>
      </p:sp>
      <p:pic>
        <p:nvPicPr>
          <p:cNvPr id="6" name="Picture 1" descr="page76image64010880">
            <a:extLst>
              <a:ext uri="{FF2B5EF4-FFF2-40B4-BE49-F238E27FC236}">
                <a16:creationId xmlns:a16="http://schemas.microsoft.com/office/drawing/2014/main" id="{7F582790-2A96-9C10-D154-901BE95D401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4375" y="5127831"/>
            <a:ext cx="3529625" cy="1504692"/>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368D0205-49A4-A14E-8D3C-C9787FAC5046}"/>
              </a:ext>
            </a:extLst>
          </p:cNvPr>
          <p:cNvPicPr>
            <a:picLocks noChangeAspect="1"/>
          </p:cNvPicPr>
          <p:nvPr/>
        </p:nvPicPr>
        <p:blipFill>
          <a:blip r:embed="rId3"/>
          <a:stretch>
            <a:fillRect/>
          </a:stretch>
        </p:blipFill>
        <p:spPr>
          <a:xfrm>
            <a:off x="4310617" y="5051000"/>
            <a:ext cx="3115420" cy="1914573"/>
          </a:xfrm>
          <a:prstGeom prst="rect">
            <a:avLst/>
          </a:prstGeom>
        </p:spPr>
      </p:pic>
      <p:pic>
        <p:nvPicPr>
          <p:cNvPr id="9" name="図 8">
            <a:extLst>
              <a:ext uri="{FF2B5EF4-FFF2-40B4-BE49-F238E27FC236}">
                <a16:creationId xmlns:a16="http://schemas.microsoft.com/office/drawing/2014/main" id="{150FA098-418F-5898-68A5-E44FA5356638}"/>
              </a:ext>
            </a:extLst>
          </p:cNvPr>
          <p:cNvPicPr>
            <a:picLocks noChangeAspect="1"/>
          </p:cNvPicPr>
          <p:nvPr/>
        </p:nvPicPr>
        <p:blipFill>
          <a:blip r:embed="rId4"/>
          <a:stretch>
            <a:fillRect/>
          </a:stretch>
        </p:blipFill>
        <p:spPr>
          <a:xfrm>
            <a:off x="48243" y="5146075"/>
            <a:ext cx="1668582" cy="1251436"/>
          </a:xfrm>
          <a:prstGeom prst="rect">
            <a:avLst/>
          </a:prstGeom>
        </p:spPr>
      </p:pic>
      <p:pic>
        <p:nvPicPr>
          <p:cNvPr id="10" name="図 9">
            <a:extLst>
              <a:ext uri="{FF2B5EF4-FFF2-40B4-BE49-F238E27FC236}">
                <a16:creationId xmlns:a16="http://schemas.microsoft.com/office/drawing/2014/main" id="{EDDF411A-4CED-41C0-B781-9C0443B89B62}"/>
              </a:ext>
            </a:extLst>
          </p:cNvPr>
          <p:cNvPicPr>
            <a:picLocks noChangeAspect="1"/>
          </p:cNvPicPr>
          <p:nvPr/>
        </p:nvPicPr>
        <p:blipFill>
          <a:blip r:embed="rId5"/>
          <a:stretch>
            <a:fillRect/>
          </a:stretch>
        </p:blipFill>
        <p:spPr>
          <a:xfrm>
            <a:off x="2050205" y="5256308"/>
            <a:ext cx="2377464" cy="1371532"/>
          </a:xfrm>
          <a:prstGeom prst="rect">
            <a:avLst/>
          </a:prstGeom>
        </p:spPr>
      </p:pic>
      <p:grpSp>
        <p:nvGrpSpPr>
          <p:cNvPr id="19" name="グループ化 18">
            <a:extLst>
              <a:ext uri="{FF2B5EF4-FFF2-40B4-BE49-F238E27FC236}">
                <a16:creationId xmlns:a16="http://schemas.microsoft.com/office/drawing/2014/main" id="{8A3AB65A-4113-1D16-38FD-6B81B1A5440F}"/>
              </a:ext>
            </a:extLst>
          </p:cNvPr>
          <p:cNvGrpSpPr/>
          <p:nvPr/>
        </p:nvGrpSpPr>
        <p:grpSpPr>
          <a:xfrm>
            <a:off x="104916" y="2613405"/>
            <a:ext cx="6467829" cy="2099862"/>
            <a:chOff x="86208" y="2601162"/>
            <a:chExt cx="6434266" cy="2404534"/>
          </a:xfrm>
        </p:grpSpPr>
        <p:pic>
          <p:nvPicPr>
            <p:cNvPr id="8" name="図 7">
              <a:extLst>
                <a:ext uri="{FF2B5EF4-FFF2-40B4-BE49-F238E27FC236}">
                  <a16:creationId xmlns:a16="http://schemas.microsoft.com/office/drawing/2014/main" id="{1F3A6658-A07C-1DF1-F8B9-52C1C7340756}"/>
                </a:ext>
              </a:extLst>
            </p:cNvPr>
            <p:cNvPicPr>
              <a:picLocks noChangeAspect="1"/>
            </p:cNvPicPr>
            <p:nvPr/>
          </p:nvPicPr>
          <p:blipFill>
            <a:blip r:embed="rId6"/>
            <a:stretch>
              <a:fillRect/>
            </a:stretch>
          </p:blipFill>
          <p:spPr>
            <a:xfrm>
              <a:off x="554145" y="2601162"/>
              <a:ext cx="5966329" cy="2404534"/>
            </a:xfrm>
            <a:prstGeom prst="rect">
              <a:avLst/>
            </a:prstGeom>
          </p:spPr>
        </p:pic>
        <p:sp>
          <p:nvSpPr>
            <p:cNvPr id="11" name="テキスト ボックス 10">
              <a:extLst>
                <a:ext uri="{FF2B5EF4-FFF2-40B4-BE49-F238E27FC236}">
                  <a16:creationId xmlns:a16="http://schemas.microsoft.com/office/drawing/2014/main" id="{8F9D345E-2612-71C0-1CC3-A55D85C9AA26}"/>
                </a:ext>
              </a:extLst>
            </p:cNvPr>
            <p:cNvSpPr txBox="1"/>
            <p:nvPr/>
          </p:nvSpPr>
          <p:spPr>
            <a:xfrm>
              <a:off x="554145" y="3236242"/>
              <a:ext cx="1009609" cy="307777"/>
            </a:xfrm>
            <a:prstGeom prst="rect">
              <a:avLst/>
            </a:prstGeom>
            <a:solidFill>
              <a:schemeClr val="bg1"/>
            </a:solidFill>
          </p:spPr>
          <p:txBody>
            <a:bodyPr wrap="square" rtlCol="0">
              <a:spAutoFit/>
            </a:bodyPr>
            <a:lstStyle/>
            <a:p>
              <a:r>
                <a:rPr kumimoji="1" lang="en-US" altLang="ja-JP" sz="1400" dirty="0"/>
                <a:t>Aluminum</a:t>
              </a:r>
              <a:endParaRPr kumimoji="1" lang="ja-JP" altLang="en-US" sz="1400" dirty="0"/>
            </a:p>
          </p:txBody>
        </p:sp>
        <p:sp>
          <p:nvSpPr>
            <p:cNvPr id="12" name="テキスト ボックス 11">
              <a:extLst>
                <a:ext uri="{FF2B5EF4-FFF2-40B4-BE49-F238E27FC236}">
                  <a16:creationId xmlns:a16="http://schemas.microsoft.com/office/drawing/2014/main" id="{C76C63BC-5145-2263-4A84-AC1D780E21AE}"/>
                </a:ext>
              </a:extLst>
            </p:cNvPr>
            <p:cNvSpPr txBox="1"/>
            <p:nvPr/>
          </p:nvSpPr>
          <p:spPr>
            <a:xfrm>
              <a:off x="2378701" y="3291927"/>
              <a:ext cx="597600" cy="307777"/>
            </a:xfrm>
            <a:prstGeom prst="rect">
              <a:avLst/>
            </a:prstGeom>
            <a:solidFill>
              <a:schemeClr val="bg1"/>
            </a:solidFill>
          </p:spPr>
          <p:txBody>
            <a:bodyPr wrap="square" rtlCol="0">
              <a:spAutoFit/>
            </a:bodyPr>
            <a:lstStyle/>
            <a:p>
              <a:r>
                <a:rPr kumimoji="1" lang="en-US" altLang="ja-JP" sz="1400" dirty="0"/>
                <a:t>Steel</a:t>
              </a:r>
              <a:endParaRPr kumimoji="1" lang="ja-JP" altLang="en-US" sz="1400" dirty="0"/>
            </a:p>
          </p:txBody>
        </p:sp>
        <p:sp>
          <p:nvSpPr>
            <p:cNvPr id="13" name="テキスト ボックス 12">
              <a:extLst>
                <a:ext uri="{FF2B5EF4-FFF2-40B4-BE49-F238E27FC236}">
                  <a16:creationId xmlns:a16="http://schemas.microsoft.com/office/drawing/2014/main" id="{E3598D22-89C8-88ED-129D-48EF1BAE03D5}"/>
                </a:ext>
              </a:extLst>
            </p:cNvPr>
            <p:cNvSpPr txBox="1"/>
            <p:nvPr/>
          </p:nvSpPr>
          <p:spPr>
            <a:xfrm>
              <a:off x="86208" y="3653188"/>
              <a:ext cx="1230068" cy="559076"/>
            </a:xfrm>
            <a:prstGeom prst="rect">
              <a:avLst/>
            </a:prstGeom>
            <a:solidFill>
              <a:schemeClr val="bg1"/>
            </a:solidFill>
          </p:spPr>
          <p:txBody>
            <a:bodyPr wrap="square" rtlCol="0">
              <a:spAutoFit/>
            </a:bodyPr>
            <a:lstStyle/>
            <a:p>
              <a:r>
                <a:rPr kumimoji="1" lang="en-US" altLang="ja-JP" sz="1400" dirty="0"/>
                <a:t>rivet connection</a:t>
              </a:r>
              <a:endParaRPr kumimoji="1" lang="ja-JP" altLang="en-US" sz="1400" dirty="0"/>
            </a:p>
          </p:txBody>
        </p:sp>
        <p:sp>
          <p:nvSpPr>
            <p:cNvPr id="17" name="テキスト ボックス 16">
              <a:extLst>
                <a:ext uri="{FF2B5EF4-FFF2-40B4-BE49-F238E27FC236}">
                  <a16:creationId xmlns:a16="http://schemas.microsoft.com/office/drawing/2014/main" id="{FE8C8DC8-686D-89AD-6ABA-9C7A96C17AC2}"/>
                </a:ext>
              </a:extLst>
            </p:cNvPr>
            <p:cNvSpPr txBox="1"/>
            <p:nvPr/>
          </p:nvSpPr>
          <p:spPr>
            <a:xfrm>
              <a:off x="965815" y="2645036"/>
              <a:ext cx="2708718" cy="328869"/>
            </a:xfrm>
            <a:prstGeom prst="rect">
              <a:avLst/>
            </a:prstGeom>
            <a:solidFill>
              <a:schemeClr val="bg1"/>
            </a:solidFill>
          </p:spPr>
          <p:txBody>
            <a:bodyPr wrap="square" rtlCol="0">
              <a:spAutoFit/>
            </a:bodyPr>
            <a:lstStyle/>
            <a:p>
              <a:r>
                <a:rPr kumimoji="1" lang="en-US" altLang="ja-JP" sz="1400" b="1" u="sng" dirty="0"/>
                <a:t>Rivet and adhesive connection</a:t>
              </a:r>
              <a:endParaRPr kumimoji="1" lang="ja-JP" altLang="en-US" sz="1400" b="1" u="sng" dirty="0"/>
            </a:p>
          </p:txBody>
        </p:sp>
      </p:grpSp>
      <p:sp>
        <p:nvSpPr>
          <p:cNvPr id="20" name="テキスト ボックス 19">
            <a:extLst>
              <a:ext uri="{FF2B5EF4-FFF2-40B4-BE49-F238E27FC236}">
                <a16:creationId xmlns:a16="http://schemas.microsoft.com/office/drawing/2014/main" id="{35A0684C-DD6F-C987-E324-1A63013D66D0}"/>
              </a:ext>
            </a:extLst>
          </p:cNvPr>
          <p:cNvSpPr txBox="1"/>
          <p:nvPr/>
        </p:nvSpPr>
        <p:spPr>
          <a:xfrm>
            <a:off x="3824931" y="3121223"/>
            <a:ext cx="1009609" cy="307777"/>
          </a:xfrm>
          <a:prstGeom prst="rect">
            <a:avLst/>
          </a:prstGeom>
          <a:solidFill>
            <a:schemeClr val="bg1"/>
          </a:solidFill>
        </p:spPr>
        <p:txBody>
          <a:bodyPr wrap="square" rtlCol="0">
            <a:spAutoFit/>
          </a:bodyPr>
          <a:lstStyle/>
          <a:p>
            <a:r>
              <a:rPr kumimoji="1" lang="en-US" altLang="ja-JP" sz="1400" dirty="0"/>
              <a:t>Aluminum</a:t>
            </a:r>
            <a:endParaRPr kumimoji="1" lang="ja-JP" altLang="en-US" sz="1400" dirty="0"/>
          </a:p>
        </p:txBody>
      </p:sp>
      <p:sp>
        <p:nvSpPr>
          <p:cNvPr id="21" name="テキスト ボックス 20">
            <a:extLst>
              <a:ext uri="{FF2B5EF4-FFF2-40B4-BE49-F238E27FC236}">
                <a16:creationId xmlns:a16="http://schemas.microsoft.com/office/drawing/2014/main" id="{8467E628-2A0D-6D9A-CB46-EE8CEFD1EEA7}"/>
              </a:ext>
            </a:extLst>
          </p:cNvPr>
          <p:cNvSpPr txBox="1"/>
          <p:nvPr/>
        </p:nvSpPr>
        <p:spPr>
          <a:xfrm>
            <a:off x="5255303" y="3069147"/>
            <a:ext cx="597600" cy="307777"/>
          </a:xfrm>
          <a:prstGeom prst="rect">
            <a:avLst/>
          </a:prstGeom>
          <a:solidFill>
            <a:schemeClr val="bg1"/>
          </a:solidFill>
        </p:spPr>
        <p:txBody>
          <a:bodyPr wrap="square" rtlCol="0">
            <a:spAutoFit/>
          </a:bodyPr>
          <a:lstStyle/>
          <a:p>
            <a:r>
              <a:rPr kumimoji="1" lang="en-US" altLang="ja-JP" sz="1400" dirty="0"/>
              <a:t>Steel</a:t>
            </a:r>
            <a:endParaRPr kumimoji="1" lang="ja-JP" altLang="en-US" sz="1400" dirty="0"/>
          </a:p>
        </p:txBody>
      </p:sp>
      <p:sp>
        <p:nvSpPr>
          <p:cNvPr id="22" name="正方形/長方形 21">
            <a:extLst>
              <a:ext uri="{FF2B5EF4-FFF2-40B4-BE49-F238E27FC236}">
                <a16:creationId xmlns:a16="http://schemas.microsoft.com/office/drawing/2014/main" id="{97A2E263-652F-9047-4DA2-E057ADD32E00}"/>
              </a:ext>
            </a:extLst>
          </p:cNvPr>
          <p:cNvSpPr/>
          <p:nvPr/>
        </p:nvSpPr>
        <p:spPr>
          <a:xfrm>
            <a:off x="3672954" y="2600516"/>
            <a:ext cx="2175231" cy="218958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754B1685-0CAE-DB1F-D05E-41C84953D035}"/>
              </a:ext>
            </a:extLst>
          </p:cNvPr>
          <p:cNvSpPr txBox="1"/>
          <p:nvPr/>
        </p:nvSpPr>
        <p:spPr>
          <a:xfrm>
            <a:off x="3784350" y="2408832"/>
            <a:ext cx="2010394" cy="369332"/>
          </a:xfrm>
          <a:prstGeom prst="rect">
            <a:avLst/>
          </a:prstGeom>
          <a:solidFill>
            <a:srgbClr val="66FFCC"/>
          </a:solidFill>
        </p:spPr>
        <p:txBody>
          <a:bodyPr wrap="square" rtlCol="0">
            <a:spAutoFit/>
          </a:bodyPr>
          <a:lstStyle/>
          <a:p>
            <a:r>
              <a:rPr kumimoji="1" lang="en-US" altLang="ja-JP" dirty="0"/>
              <a:t>RANS imaging</a:t>
            </a:r>
            <a:endParaRPr kumimoji="1" lang="ja-JP" altLang="en-US" dirty="0"/>
          </a:p>
        </p:txBody>
      </p:sp>
      <p:sp>
        <p:nvSpPr>
          <p:cNvPr id="24" name="テキスト ボックス 23">
            <a:extLst>
              <a:ext uri="{FF2B5EF4-FFF2-40B4-BE49-F238E27FC236}">
                <a16:creationId xmlns:a16="http://schemas.microsoft.com/office/drawing/2014/main" id="{DC49754C-3878-27BC-B4A2-E22CEAFCAB9E}"/>
              </a:ext>
            </a:extLst>
          </p:cNvPr>
          <p:cNvSpPr txBox="1"/>
          <p:nvPr/>
        </p:nvSpPr>
        <p:spPr>
          <a:xfrm>
            <a:off x="3912655" y="3793897"/>
            <a:ext cx="561610" cy="307777"/>
          </a:xfrm>
          <a:prstGeom prst="rect">
            <a:avLst/>
          </a:prstGeom>
          <a:solidFill>
            <a:schemeClr val="bg1"/>
          </a:solidFill>
        </p:spPr>
        <p:txBody>
          <a:bodyPr wrap="square" rtlCol="0">
            <a:spAutoFit/>
          </a:bodyPr>
          <a:lstStyle/>
          <a:p>
            <a:r>
              <a:rPr kumimoji="1" lang="en-US" altLang="ja-JP" sz="1400" dirty="0"/>
              <a:t>rivet </a:t>
            </a:r>
            <a:endParaRPr kumimoji="1" lang="ja-JP" altLang="en-US" sz="1400" dirty="0"/>
          </a:p>
        </p:txBody>
      </p:sp>
      <p:sp>
        <p:nvSpPr>
          <p:cNvPr id="25" name="テキスト ボックス 24">
            <a:extLst>
              <a:ext uri="{FF2B5EF4-FFF2-40B4-BE49-F238E27FC236}">
                <a16:creationId xmlns:a16="http://schemas.microsoft.com/office/drawing/2014/main" id="{4E52D4A5-81EE-0491-3EAE-9098B8AEBD39}"/>
              </a:ext>
            </a:extLst>
          </p:cNvPr>
          <p:cNvSpPr txBox="1"/>
          <p:nvPr/>
        </p:nvSpPr>
        <p:spPr>
          <a:xfrm>
            <a:off x="5848185" y="3424299"/>
            <a:ext cx="3295815" cy="707886"/>
          </a:xfrm>
          <a:prstGeom prst="rect">
            <a:avLst/>
          </a:prstGeom>
          <a:solidFill>
            <a:schemeClr val="bg1"/>
          </a:solidFill>
          <a:ln>
            <a:solidFill>
              <a:srgbClr val="FF0000"/>
            </a:solidFill>
          </a:ln>
        </p:spPr>
        <p:txBody>
          <a:bodyPr wrap="square" rtlCol="0">
            <a:spAutoFit/>
          </a:bodyPr>
          <a:lstStyle/>
          <a:p>
            <a:r>
              <a:rPr kumimoji="1" lang="en-US" altLang="ja-JP" sz="2000" dirty="0"/>
              <a:t>Visualization of </a:t>
            </a:r>
            <a:r>
              <a:rPr kumimoji="1" lang="en-US" altLang="ja-JP" sz="2000" b="1" u="sng" dirty="0"/>
              <a:t>air hole, thinner part</a:t>
            </a:r>
            <a:endParaRPr kumimoji="1" lang="ja-JP" altLang="en-US" sz="2000" b="1" u="sng" dirty="0"/>
          </a:p>
        </p:txBody>
      </p:sp>
      <p:sp>
        <p:nvSpPr>
          <p:cNvPr id="26" name="テキスト ボックス 25">
            <a:extLst>
              <a:ext uri="{FF2B5EF4-FFF2-40B4-BE49-F238E27FC236}">
                <a16:creationId xmlns:a16="http://schemas.microsoft.com/office/drawing/2014/main" id="{004E9228-F028-C3D3-1924-FD8D6866093D}"/>
              </a:ext>
            </a:extLst>
          </p:cNvPr>
          <p:cNvSpPr txBox="1"/>
          <p:nvPr/>
        </p:nvSpPr>
        <p:spPr>
          <a:xfrm>
            <a:off x="6760888" y="2294861"/>
            <a:ext cx="2343577" cy="738664"/>
          </a:xfrm>
          <a:prstGeom prst="rect">
            <a:avLst/>
          </a:prstGeom>
          <a:noFill/>
          <a:ln>
            <a:solidFill>
              <a:schemeClr val="accent1">
                <a:lumMod val="75000"/>
              </a:schemeClr>
            </a:solidFill>
          </a:ln>
        </p:spPr>
        <p:txBody>
          <a:bodyPr wrap="square" rtlCol="0">
            <a:spAutoFit/>
          </a:bodyPr>
          <a:lstStyle/>
          <a:p>
            <a:r>
              <a:rPr kumimoji="1" lang="en-US" altLang="ja-JP" sz="1400" dirty="0" err="1"/>
              <a:t>Dr.A.Taketani</a:t>
            </a:r>
            <a:r>
              <a:rPr kumimoji="1" lang="en-US" altLang="ja-JP" sz="1400" dirty="0"/>
              <a:t>, </a:t>
            </a:r>
            <a:r>
              <a:rPr kumimoji="1" lang="en-US" altLang="ja-JP" sz="1400" dirty="0" err="1"/>
              <a:t>Dr.Naito</a:t>
            </a:r>
            <a:r>
              <a:rPr kumimoji="1" lang="en-US" altLang="ja-JP" sz="1400" dirty="0"/>
              <a:t> (NIMS), and Takahashi ( Kobe steel) by </a:t>
            </a:r>
            <a:r>
              <a:rPr kumimoji="1" lang="en-US" altLang="ja-JP" sz="1400" u="sng" dirty="0"/>
              <a:t>ISMA project</a:t>
            </a:r>
            <a:endParaRPr kumimoji="1" lang="ja-JP" altLang="en-US" sz="1400" u="sng" dirty="0"/>
          </a:p>
        </p:txBody>
      </p:sp>
      <p:sp>
        <p:nvSpPr>
          <p:cNvPr id="3" name="テキスト ボックス 2">
            <a:extLst>
              <a:ext uri="{FF2B5EF4-FFF2-40B4-BE49-F238E27FC236}">
                <a16:creationId xmlns:a16="http://schemas.microsoft.com/office/drawing/2014/main" id="{6D1D6A6D-D1BF-A5B6-8F6D-C98D9EA6160F}"/>
              </a:ext>
            </a:extLst>
          </p:cNvPr>
          <p:cNvSpPr txBox="1"/>
          <p:nvPr/>
        </p:nvSpPr>
        <p:spPr>
          <a:xfrm>
            <a:off x="4572001" y="1076862"/>
            <a:ext cx="4699000" cy="369332"/>
          </a:xfrm>
          <a:prstGeom prst="rect">
            <a:avLst/>
          </a:prstGeom>
          <a:solidFill>
            <a:srgbClr val="FFFFCC"/>
          </a:solidFill>
        </p:spPr>
        <p:txBody>
          <a:bodyPr wrap="square" rtlCol="0">
            <a:spAutoFit/>
          </a:bodyPr>
          <a:lstStyle/>
          <a:p>
            <a:r>
              <a:rPr kumimoji="1" lang="en-US" altLang="ja-JP" dirty="0"/>
              <a:t>NEDO/ISMA project with NIMS and AISTANS</a:t>
            </a:r>
            <a:endParaRPr kumimoji="1" lang="ja-JP" altLang="en-US" dirty="0"/>
          </a:p>
        </p:txBody>
      </p:sp>
      <p:sp>
        <p:nvSpPr>
          <p:cNvPr id="16" name="テキスト ボックス 15">
            <a:extLst>
              <a:ext uri="{FF2B5EF4-FFF2-40B4-BE49-F238E27FC236}">
                <a16:creationId xmlns:a16="http://schemas.microsoft.com/office/drawing/2014/main" id="{7A6D2177-CC6B-2D26-D50F-630FC8CF191F}"/>
              </a:ext>
            </a:extLst>
          </p:cNvPr>
          <p:cNvSpPr txBox="1"/>
          <p:nvPr/>
        </p:nvSpPr>
        <p:spPr>
          <a:xfrm>
            <a:off x="0" y="1397823"/>
            <a:ext cx="8928920" cy="1200329"/>
          </a:xfrm>
          <a:prstGeom prst="rect">
            <a:avLst/>
          </a:prstGeom>
          <a:noFill/>
        </p:spPr>
        <p:txBody>
          <a:bodyPr wrap="square">
            <a:spAutoFit/>
          </a:bodyPr>
          <a:lstStyle/>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To evaluate the bonding interface and joints of multi-material structural materials.</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Quantitative observation of water penetration into the bonding interface was achieved. We have also obtained a technique for observing the state of the bonding area regardless of the bonding material.</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14" name="図 13">
            <a:extLst>
              <a:ext uri="{FF2B5EF4-FFF2-40B4-BE49-F238E27FC236}">
                <a16:creationId xmlns:a16="http://schemas.microsoft.com/office/drawing/2014/main" id="{A379F255-8DC3-7AD1-DD7F-47391CA077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96092" y="703510"/>
            <a:ext cx="1652218" cy="332894"/>
          </a:xfrm>
          <a:prstGeom prst="rect">
            <a:avLst/>
          </a:prstGeom>
        </p:spPr>
      </p:pic>
      <p:sp>
        <p:nvSpPr>
          <p:cNvPr id="15" name="テキスト ボックス 14">
            <a:extLst>
              <a:ext uri="{FF2B5EF4-FFF2-40B4-BE49-F238E27FC236}">
                <a16:creationId xmlns:a16="http://schemas.microsoft.com/office/drawing/2014/main" id="{A619D709-2980-DE24-C67B-567DE2F138D5}"/>
              </a:ext>
            </a:extLst>
          </p:cNvPr>
          <p:cNvSpPr txBox="1"/>
          <p:nvPr/>
        </p:nvSpPr>
        <p:spPr>
          <a:xfrm>
            <a:off x="44364" y="4886826"/>
            <a:ext cx="5547223" cy="400110"/>
          </a:xfrm>
          <a:prstGeom prst="rect">
            <a:avLst/>
          </a:prstGeom>
          <a:solidFill>
            <a:schemeClr val="accent4">
              <a:lumMod val="60000"/>
              <a:lumOff val="40000"/>
            </a:schemeClr>
          </a:solidFill>
          <a:ln>
            <a:solidFill>
              <a:srgbClr val="FF0000"/>
            </a:solidFill>
          </a:ln>
        </p:spPr>
        <p:txBody>
          <a:bodyPr wrap="square" rtlCol="0">
            <a:spAutoFit/>
          </a:bodyPr>
          <a:lstStyle/>
          <a:p>
            <a:r>
              <a:rPr kumimoji="1" lang="en-US" altLang="ja-JP" sz="2000" dirty="0"/>
              <a:t>Visualization of </a:t>
            </a:r>
            <a:r>
              <a:rPr kumimoji="1" lang="en-US" altLang="ja-JP" sz="2000" b="1" u="sng" dirty="0"/>
              <a:t>moisture penetration of bonding</a:t>
            </a:r>
            <a:endParaRPr kumimoji="1" lang="ja-JP" altLang="en-US" sz="2000" b="1" u="sng" dirty="0"/>
          </a:p>
        </p:txBody>
      </p:sp>
      <p:sp>
        <p:nvSpPr>
          <p:cNvPr id="18" name="矢印: 右 17">
            <a:extLst>
              <a:ext uri="{FF2B5EF4-FFF2-40B4-BE49-F238E27FC236}">
                <a16:creationId xmlns:a16="http://schemas.microsoft.com/office/drawing/2014/main" id="{346AD4AF-ED11-008B-B330-F45FBF4AE6D2}"/>
              </a:ext>
            </a:extLst>
          </p:cNvPr>
          <p:cNvSpPr/>
          <p:nvPr/>
        </p:nvSpPr>
        <p:spPr>
          <a:xfrm>
            <a:off x="6319297" y="4495304"/>
            <a:ext cx="511615" cy="4569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C2F30E44-1005-0C4D-044D-621808F26844}"/>
              </a:ext>
            </a:extLst>
          </p:cNvPr>
          <p:cNvSpPr txBox="1"/>
          <p:nvPr/>
        </p:nvSpPr>
        <p:spPr>
          <a:xfrm>
            <a:off x="6822960" y="4329751"/>
            <a:ext cx="2343577" cy="738664"/>
          </a:xfrm>
          <a:prstGeom prst="rect">
            <a:avLst/>
          </a:prstGeom>
          <a:noFill/>
          <a:ln>
            <a:solidFill>
              <a:schemeClr val="accent1">
                <a:lumMod val="75000"/>
              </a:schemeClr>
            </a:solidFill>
          </a:ln>
        </p:spPr>
        <p:txBody>
          <a:bodyPr wrap="square" rtlCol="0">
            <a:spAutoFit/>
          </a:bodyPr>
          <a:lstStyle/>
          <a:p>
            <a:r>
              <a:rPr kumimoji="1" lang="en-US" altLang="ja-JP" sz="1400" dirty="0"/>
              <a:t>Higher resolution, FNTD</a:t>
            </a:r>
          </a:p>
          <a:p>
            <a:r>
              <a:rPr kumimoji="1" lang="en-US" altLang="ja-JP" sz="1400" u="sng" dirty="0" err="1"/>
              <a:t>Dr.Saito</a:t>
            </a:r>
            <a:r>
              <a:rPr kumimoji="1" lang="en-US" altLang="ja-JP" sz="1400" u="sng" dirty="0"/>
              <a:t>, Dr. Abdul </a:t>
            </a:r>
            <a:r>
              <a:rPr kumimoji="1" lang="en-US" altLang="ja-JP" sz="1400" u="sng" dirty="0" err="1"/>
              <a:t>Muneem</a:t>
            </a:r>
            <a:r>
              <a:rPr kumimoji="1" lang="en-US" altLang="ja-JP" sz="1400" u="sng" dirty="0"/>
              <a:t> (25</a:t>
            </a:r>
            <a:r>
              <a:rPr kumimoji="1" lang="en-US" altLang="ja-JP" sz="1400" u="sng" baseline="30000" dirty="0"/>
              <a:t>th</a:t>
            </a:r>
            <a:r>
              <a:rPr kumimoji="1" lang="en-US" altLang="ja-JP" sz="1400" u="sng" dirty="0"/>
              <a:t>) </a:t>
            </a:r>
            <a:endParaRPr kumimoji="1" lang="ja-JP" altLang="en-US" sz="1400" u="sng" dirty="0"/>
          </a:p>
        </p:txBody>
      </p:sp>
    </p:spTree>
    <p:extLst>
      <p:ext uri="{BB962C8B-B14F-4D97-AF65-F5344CB8AC3E}">
        <p14:creationId xmlns:p14="http://schemas.microsoft.com/office/powerpoint/2010/main" val="1195583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r>
              <a:rPr kumimoji="1" lang="en-US" altLang="ja-JP"/>
              <a:t>UCANS11 250226</a:t>
            </a:r>
            <a:endParaRPr kumimoji="1" lang="ja-JP" altLang="en-US" dirty="0"/>
          </a:p>
        </p:txBody>
      </p:sp>
      <p:sp>
        <p:nvSpPr>
          <p:cNvPr id="6" name="タイトル 1"/>
          <p:cNvSpPr>
            <a:spLocks noGrp="1"/>
          </p:cNvSpPr>
          <p:nvPr>
            <p:ph type="title"/>
          </p:nvPr>
        </p:nvSpPr>
        <p:spPr>
          <a:xfrm>
            <a:off x="0" y="11526"/>
            <a:ext cx="9144000" cy="1725834"/>
          </a:xfrm>
          <a:solidFill>
            <a:srgbClr val="00B0F0"/>
          </a:solidFill>
        </p:spPr>
        <p:txBody>
          <a:bodyPr>
            <a:normAutofit/>
          </a:bodyPr>
          <a:lstStyle/>
          <a:p>
            <a:r>
              <a:rPr lang="en-US" altLang="ja-JP" sz="3300" u="sng" dirty="0">
                <a:latin typeface="+mn-lt"/>
                <a:ea typeface="MS Gothic" panose="020B0609070205080204" pitchFamily="49" charset="-128"/>
              </a:rPr>
              <a:t>RANS up-grade 2: Towards stress measurement</a:t>
            </a:r>
            <a:br>
              <a:rPr lang="en-US" altLang="ja-JP" sz="3300" u="sng" dirty="0">
                <a:latin typeface="+mn-lt"/>
                <a:ea typeface="MS Gothic" panose="020B0609070205080204" pitchFamily="49" charset="-128"/>
              </a:rPr>
            </a:br>
            <a:r>
              <a:rPr lang="en-US" altLang="ja-JP" b="1" u="sng" dirty="0"/>
              <a:t>RANS</a:t>
            </a:r>
            <a:r>
              <a:rPr lang="en-US" altLang="ja-JP" dirty="0"/>
              <a:t>:</a:t>
            </a:r>
            <a:r>
              <a:rPr lang="en-US" altLang="ja-JP" b="1" u="sng" dirty="0"/>
              <a:t> </a:t>
            </a:r>
            <a:r>
              <a:rPr lang="en-US" altLang="ja-JP" b="1" u="sng" dirty="0">
                <a:solidFill>
                  <a:srgbClr val="FF0000"/>
                </a:solidFill>
              </a:rPr>
              <a:t>engineering</a:t>
            </a:r>
            <a:r>
              <a:rPr lang="en-US" altLang="ja-JP" b="1" u="sng" dirty="0"/>
              <a:t> </a:t>
            </a:r>
            <a:r>
              <a:rPr lang="en-US" altLang="ja-JP" b="1" u="sng" dirty="0">
                <a:solidFill>
                  <a:srgbClr val="FF0000"/>
                </a:solidFill>
              </a:rPr>
              <a:t>diffraction</a:t>
            </a:r>
            <a:br>
              <a:rPr lang="en-US" altLang="ja-JP" dirty="0">
                <a:solidFill>
                  <a:srgbClr val="FF0000"/>
                </a:solidFill>
              </a:rPr>
            </a:br>
            <a:endParaRPr lang="ja-JP" altLang="en-US" sz="1650" dirty="0">
              <a:solidFill>
                <a:srgbClr val="FF0000"/>
              </a:solidFill>
            </a:endParaRPr>
          </a:p>
        </p:txBody>
      </p:sp>
      <p:sp>
        <p:nvSpPr>
          <p:cNvPr id="7" name="コンテンツ プレースホルダー 6"/>
          <p:cNvSpPr>
            <a:spLocks noGrp="1"/>
          </p:cNvSpPr>
          <p:nvPr>
            <p:ph idx="1"/>
          </p:nvPr>
        </p:nvSpPr>
        <p:spPr>
          <a:xfrm>
            <a:off x="0" y="1737360"/>
            <a:ext cx="6172200" cy="1082348"/>
          </a:xfrm>
          <a:prstGeom prst="rect">
            <a:avLst/>
          </a:prstGeom>
        </p:spPr>
        <p:txBody>
          <a:bodyPr wrap="square">
            <a:spAutoFit/>
          </a:bodyPr>
          <a:lstStyle/>
          <a:p>
            <a:pPr marL="557213" indent="-557213">
              <a:buFont typeface="+mj-lt"/>
              <a:buAutoNum type="arabicPeriod"/>
            </a:pPr>
            <a:r>
              <a:rPr lang="en-US" altLang="ja-JP" dirty="0"/>
              <a:t>volume fraction evaluation</a:t>
            </a:r>
          </a:p>
          <a:p>
            <a:pPr marL="557213" indent="-557213">
              <a:buFont typeface="+mj-lt"/>
              <a:buAutoNum type="arabicPeriod"/>
            </a:pPr>
            <a:r>
              <a:rPr lang="en-US" altLang="ja-JP" dirty="0"/>
              <a:t>texture evolution estimation</a:t>
            </a:r>
          </a:p>
        </p:txBody>
      </p:sp>
      <p:pic>
        <p:nvPicPr>
          <p:cNvPr id="8" name="図 7"/>
          <p:cNvPicPr>
            <a:picLocks noChangeAspect="1"/>
          </p:cNvPicPr>
          <p:nvPr/>
        </p:nvPicPr>
        <p:blipFill>
          <a:blip r:embed="rId2"/>
          <a:stretch>
            <a:fillRect/>
          </a:stretch>
        </p:blipFill>
        <p:spPr>
          <a:xfrm>
            <a:off x="6718699" y="1906147"/>
            <a:ext cx="2425301" cy="1110062"/>
          </a:xfrm>
          <a:prstGeom prst="rect">
            <a:avLst/>
          </a:prstGeom>
        </p:spPr>
      </p:pic>
      <p:pic>
        <p:nvPicPr>
          <p:cNvPr id="9" name="図 8"/>
          <p:cNvPicPr>
            <a:picLocks noChangeAspect="1"/>
          </p:cNvPicPr>
          <p:nvPr/>
        </p:nvPicPr>
        <p:blipFill>
          <a:blip r:embed="rId3"/>
          <a:stretch>
            <a:fillRect/>
          </a:stretch>
        </p:blipFill>
        <p:spPr>
          <a:xfrm>
            <a:off x="696608" y="3075457"/>
            <a:ext cx="7234741" cy="3405893"/>
          </a:xfrm>
          <a:prstGeom prst="rect">
            <a:avLst/>
          </a:prstGeom>
        </p:spPr>
      </p:pic>
      <p:pic>
        <p:nvPicPr>
          <p:cNvPr id="10" name="図 9" descr="6b0b1ac8.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5441" y="3614971"/>
            <a:ext cx="1436259" cy="1048469"/>
          </a:xfrm>
          <a:prstGeom prst="rect">
            <a:avLst/>
          </a:prstGeom>
        </p:spPr>
      </p:pic>
      <p:sp>
        <p:nvSpPr>
          <p:cNvPr id="2" name="スライド番号プレースホルダー 1"/>
          <p:cNvSpPr>
            <a:spLocks noGrp="1"/>
          </p:cNvSpPr>
          <p:nvPr>
            <p:ph type="sldNum" sz="quarter" idx="12"/>
          </p:nvPr>
        </p:nvSpPr>
        <p:spPr/>
        <p:txBody>
          <a:bodyPr/>
          <a:lstStyle/>
          <a:p>
            <a:fld id="{D39897E2-8CA0-40F6-A657-6B004E24EBCA}" type="slidenum">
              <a:rPr lang="ja-JP" altLang="en-US" smtClean="0"/>
              <a:pPr/>
              <a:t>16</a:t>
            </a:fld>
            <a:endParaRPr lang="ja-JP" altLang="en-US" dirty="0"/>
          </a:p>
        </p:txBody>
      </p:sp>
      <p:sp>
        <p:nvSpPr>
          <p:cNvPr id="3" name="テキスト ボックス 2">
            <a:extLst>
              <a:ext uri="{FF2B5EF4-FFF2-40B4-BE49-F238E27FC236}">
                <a16:creationId xmlns:a16="http://schemas.microsoft.com/office/drawing/2014/main" id="{255C5AB7-EAFF-2589-E171-55F25E0D785D}"/>
              </a:ext>
            </a:extLst>
          </p:cNvPr>
          <p:cNvSpPr txBox="1"/>
          <p:nvPr/>
        </p:nvSpPr>
        <p:spPr>
          <a:xfrm>
            <a:off x="5706533" y="1373790"/>
            <a:ext cx="3606800" cy="369332"/>
          </a:xfrm>
          <a:prstGeom prst="rect">
            <a:avLst/>
          </a:prstGeom>
          <a:noFill/>
        </p:spPr>
        <p:txBody>
          <a:bodyPr wrap="square" rtlCol="0">
            <a:spAutoFit/>
          </a:bodyPr>
          <a:lstStyle/>
          <a:p>
            <a:r>
              <a:rPr kumimoji="1" lang="en-US" altLang="ja-JP" dirty="0" err="1"/>
              <a:t>H.Suzuki</a:t>
            </a:r>
            <a:r>
              <a:rPr kumimoji="1" lang="en-US" altLang="ja-JP" dirty="0"/>
              <a:t>, </a:t>
            </a:r>
            <a:r>
              <a:rPr kumimoji="1" lang="en-US" altLang="ja-JP" dirty="0" err="1"/>
              <a:t>P.Xu</a:t>
            </a:r>
            <a:r>
              <a:rPr kumimoji="1" lang="en-US" altLang="ja-JP" dirty="0"/>
              <a:t>, </a:t>
            </a:r>
            <a:r>
              <a:rPr kumimoji="1" lang="en-US" altLang="ja-JP" dirty="0" err="1"/>
              <a:t>Y.Ikeda</a:t>
            </a:r>
            <a:r>
              <a:rPr kumimoji="1" lang="en-US" altLang="ja-JP" dirty="0"/>
              <a:t>, </a:t>
            </a:r>
            <a:r>
              <a:rPr kumimoji="1" lang="en-US" altLang="ja-JP" dirty="0" err="1"/>
              <a:t>C.Iwamoto</a:t>
            </a:r>
            <a:endParaRPr kumimoji="1" lang="ja-JP" altLang="en-US" dirty="0"/>
          </a:p>
        </p:txBody>
      </p:sp>
    </p:spTree>
    <p:extLst>
      <p:ext uri="{BB962C8B-B14F-4D97-AF65-F5344CB8AC3E}">
        <p14:creationId xmlns:p14="http://schemas.microsoft.com/office/powerpoint/2010/main" val="1334831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kumimoji="1" lang="en-US" altLang="ja-JP"/>
              <a:t>UCANS10 Y.OTAKE</a:t>
            </a:r>
            <a:endParaRPr kumimoji="1" lang="ja-JP" altLang="en-US" dirty="0"/>
          </a:p>
        </p:txBody>
      </p:sp>
      <p:sp>
        <p:nvSpPr>
          <p:cNvPr id="3" name="テキスト ボックス 2"/>
          <p:cNvSpPr txBox="1"/>
          <p:nvPr/>
        </p:nvSpPr>
        <p:spPr>
          <a:xfrm>
            <a:off x="47544" y="0"/>
            <a:ext cx="9144000" cy="872418"/>
          </a:xfrm>
          <a:prstGeom prst="rect">
            <a:avLst/>
          </a:prstGeom>
          <a:solidFill>
            <a:srgbClr val="00B0F0"/>
          </a:solidFill>
        </p:spPr>
        <p:txBody>
          <a:bodyPr wrap="square" rtlCol="0">
            <a:spAutoFit/>
          </a:bodyPr>
          <a:lstStyle/>
          <a:p>
            <a:pPr>
              <a:lnSpc>
                <a:spcPts val="3000"/>
              </a:lnSpc>
            </a:pPr>
            <a:r>
              <a:rPr lang="ja-JP" altLang="en-US" sz="3000" dirty="0">
                <a:latin typeface="+mj-ea"/>
                <a:cs typeface="ＭＳ Ｐゴシック" charset="0"/>
              </a:rPr>
              <a:t>＜</a:t>
            </a:r>
            <a:r>
              <a:rPr lang="en-US" altLang="ja-JP" sz="3000" dirty="0">
                <a:latin typeface="+mj-ea"/>
                <a:cs typeface="ＭＳ Ｐゴシック" charset="0"/>
              </a:rPr>
              <a:t>Engineering diffraction  RANS</a:t>
            </a:r>
            <a:r>
              <a:rPr lang="ja-JP" altLang="en-US" sz="3000" dirty="0">
                <a:latin typeface="+mj-ea"/>
                <a:cs typeface="ＭＳ Ｐゴシック" charset="0"/>
              </a:rPr>
              <a:t>＞</a:t>
            </a:r>
            <a:endParaRPr lang="en-US" altLang="ja-JP" sz="3000" dirty="0">
              <a:latin typeface="+mj-ea"/>
              <a:cs typeface="ＭＳ Ｐゴシック" charset="0"/>
            </a:endParaRPr>
          </a:p>
          <a:p>
            <a:pPr>
              <a:lnSpc>
                <a:spcPts val="3000"/>
              </a:lnSpc>
            </a:pPr>
            <a:r>
              <a:rPr lang="en-US" altLang="ja-JP" sz="3000" dirty="0">
                <a:latin typeface="+mj-ea"/>
                <a:cs typeface="ＭＳ Ｐゴシック" charset="0"/>
              </a:rPr>
              <a:t>for quantitative evaluation </a:t>
            </a:r>
            <a:r>
              <a:rPr lang="en-US" altLang="ja-JP" sz="1350" dirty="0">
                <a:latin typeface="+mj-ea"/>
                <a:cs typeface="ＭＳ Ｐゴシック" charset="0"/>
              </a:rPr>
              <a:t>(Iron and steel industrial use) </a:t>
            </a:r>
          </a:p>
        </p:txBody>
      </p:sp>
      <p:sp>
        <p:nvSpPr>
          <p:cNvPr id="15" name="object 16"/>
          <p:cNvSpPr/>
          <p:nvPr/>
        </p:nvSpPr>
        <p:spPr>
          <a:xfrm>
            <a:off x="5210368" y="1931921"/>
            <a:ext cx="1810703" cy="709613"/>
          </a:xfrm>
          <a:custGeom>
            <a:avLst/>
            <a:gdLst/>
            <a:ahLst/>
            <a:cxnLst/>
            <a:rect l="l" t="t" r="r" b="b"/>
            <a:pathLst>
              <a:path w="2414270" h="946150">
                <a:moveTo>
                  <a:pt x="2414270" y="0"/>
                </a:moveTo>
                <a:lnTo>
                  <a:pt x="0" y="946150"/>
                </a:lnTo>
              </a:path>
            </a:pathLst>
          </a:custGeom>
          <a:ln w="76194">
            <a:solidFill>
              <a:srgbClr val="FFFFFF"/>
            </a:solidFill>
          </a:ln>
        </p:spPr>
        <p:txBody>
          <a:bodyPr wrap="square" lIns="0" tIns="0" rIns="0" bIns="0" rtlCol="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sz="1350" dirty="0"/>
          </a:p>
        </p:txBody>
      </p:sp>
      <p:pic>
        <p:nvPicPr>
          <p:cNvPr id="5" name="図 4"/>
          <p:cNvPicPr>
            <a:picLocks noChangeAspect="1"/>
          </p:cNvPicPr>
          <p:nvPr/>
        </p:nvPicPr>
        <p:blipFill>
          <a:blip r:embed="rId2"/>
          <a:stretch>
            <a:fillRect/>
          </a:stretch>
        </p:blipFill>
        <p:spPr>
          <a:xfrm>
            <a:off x="66003" y="872418"/>
            <a:ext cx="4187024" cy="2646294"/>
          </a:xfrm>
          <a:prstGeom prst="rect">
            <a:avLst/>
          </a:prstGeom>
        </p:spPr>
      </p:pic>
      <p:pic>
        <p:nvPicPr>
          <p:cNvPr id="8" name="図 7"/>
          <p:cNvPicPr>
            <a:picLocks noChangeAspect="1"/>
          </p:cNvPicPr>
          <p:nvPr/>
        </p:nvPicPr>
        <p:blipFill>
          <a:blip r:embed="rId3"/>
          <a:stretch>
            <a:fillRect/>
          </a:stretch>
        </p:blipFill>
        <p:spPr>
          <a:xfrm>
            <a:off x="5700241" y="1760692"/>
            <a:ext cx="3377756" cy="2251837"/>
          </a:xfrm>
          <a:prstGeom prst="rect">
            <a:avLst/>
          </a:prstGeom>
        </p:spPr>
      </p:pic>
      <p:sp>
        <p:nvSpPr>
          <p:cNvPr id="6" name="テキスト ボックス 5"/>
          <p:cNvSpPr txBox="1"/>
          <p:nvPr/>
        </p:nvSpPr>
        <p:spPr>
          <a:xfrm>
            <a:off x="6662630" y="1519685"/>
            <a:ext cx="2538282" cy="300082"/>
          </a:xfrm>
          <a:prstGeom prst="rect">
            <a:avLst/>
          </a:prstGeom>
          <a:noFill/>
        </p:spPr>
        <p:txBody>
          <a:bodyPr wrap="square" rtlCol="0">
            <a:spAutoFit/>
          </a:bodyPr>
          <a:lstStyle/>
          <a:p>
            <a:r>
              <a:rPr lang="en-US" altLang="ja-JP" sz="1350" dirty="0"/>
              <a:t>For lower background, shielding </a:t>
            </a:r>
            <a:endParaRPr lang="ja-JP" altLang="en-US" sz="1350" dirty="0"/>
          </a:p>
        </p:txBody>
      </p:sp>
      <p:pic>
        <p:nvPicPr>
          <p:cNvPr id="9" name="図 8"/>
          <p:cNvPicPr>
            <a:picLocks noChangeAspect="1"/>
          </p:cNvPicPr>
          <p:nvPr/>
        </p:nvPicPr>
        <p:blipFill>
          <a:blip r:embed="rId4"/>
          <a:stretch>
            <a:fillRect/>
          </a:stretch>
        </p:blipFill>
        <p:spPr>
          <a:xfrm>
            <a:off x="1970562" y="2456266"/>
            <a:ext cx="4318838" cy="3594539"/>
          </a:xfrm>
          <a:prstGeom prst="rect">
            <a:avLst/>
          </a:prstGeom>
        </p:spPr>
      </p:pic>
      <p:sp>
        <p:nvSpPr>
          <p:cNvPr id="10" name="テキスト ボックス 9"/>
          <p:cNvSpPr txBox="1"/>
          <p:nvPr/>
        </p:nvSpPr>
        <p:spPr>
          <a:xfrm>
            <a:off x="4234105" y="882930"/>
            <a:ext cx="2611771" cy="738664"/>
          </a:xfrm>
          <a:prstGeom prst="rect">
            <a:avLst/>
          </a:prstGeom>
          <a:noFill/>
          <a:ln>
            <a:solidFill>
              <a:srgbClr val="FF0000"/>
            </a:solidFill>
          </a:ln>
        </p:spPr>
        <p:txBody>
          <a:bodyPr wrap="square" rtlCol="0">
            <a:spAutoFit/>
          </a:bodyPr>
          <a:lstStyle/>
          <a:p>
            <a:r>
              <a:rPr lang="en-US" altLang="ja-JP" sz="1050" u="sng" dirty="0">
                <a:effectLst>
                  <a:outerShdw blurRad="38100" dist="38100" dir="2700000" algn="tl">
                    <a:srgbClr val="000000">
                      <a:alpha val="43137"/>
                    </a:srgbClr>
                  </a:outerShdw>
                </a:effectLst>
              </a:rPr>
              <a:t>Institute steel and iron Japan Research Group activity</a:t>
            </a:r>
            <a:r>
              <a:rPr lang="ja-JP" altLang="en-US" sz="1050" u="sng" dirty="0">
                <a:effectLst>
                  <a:outerShdw blurRad="38100" dist="38100" dir="2700000" algn="tl">
                    <a:srgbClr val="000000">
                      <a:alpha val="43137"/>
                    </a:srgbClr>
                  </a:outerShdw>
                </a:effectLst>
              </a:rPr>
              <a:t> </a:t>
            </a:r>
            <a:r>
              <a:rPr lang="en-US" altLang="ja-JP" sz="1050" u="sng" dirty="0">
                <a:effectLst>
                  <a:outerShdw blurRad="38100" dist="38100" dir="2700000" algn="tl">
                    <a:srgbClr val="000000">
                      <a:alpha val="43137"/>
                    </a:srgbClr>
                  </a:outerShdw>
                </a:effectLst>
              </a:rPr>
              <a:t>₍2014-2016₎, </a:t>
            </a:r>
          </a:p>
          <a:p>
            <a:r>
              <a:rPr lang="en-US" altLang="ja-JP" sz="1050" dirty="0"/>
              <a:t>Nippon Steel &amp; Sumitomo Metal Co. JFE-Steel, Kobe steel, Daido steel </a:t>
            </a:r>
            <a:endParaRPr lang="ja-JP" altLang="en-US" sz="1050" dirty="0"/>
          </a:p>
        </p:txBody>
      </p:sp>
      <p:sp>
        <p:nvSpPr>
          <p:cNvPr id="7" name="正方形/長方形 6"/>
          <p:cNvSpPr/>
          <p:nvPr/>
        </p:nvSpPr>
        <p:spPr>
          <a:xfrm>
            <a:off x="2282350" y="6034545"/>
            <a:ext cx="6105011" cy="507831"/>
          </a:xfrm>
          <a:prstGeom prst="rect">
            <a:avLst/>
          </a:prstGeom>
          <a:solidFill>
            <a:srgbClr val="FFFF00"/>
          </a:solidFill>
        </p:spPr>
        <p:txBody>
          <a:bodyPr wrap="square">
            <a:spAutoFit/>
          </a:bodyPr>
          <a:lstStyle/>
          <a:p>
            <a:r>
              <a:rPr lang="en-US" altLang="ja-JP" sz="1350" dirty="0"/>
              <a:t>Y. Ikeda et al.: “Prospect for application of compact accelerator-based neutron source to neutron engineering diffraction”, Nucl. Instr. Meth. A </a:t>
            </a:r>
            <a:r>
              <a:rPr lang="en-US" altLang="ja-JP" sz="1350" b="1" dirty="0"/>
              <a:t>833</a:t>
            </a:r>
            <a:r>
              <a:rPr lang="en-US" altLang="ja-JP" sz="1350" dirty="0"/>
              <a:t>(2016)pp61-67 </a:t>
            </a:r>
            <a:endParaRPr lang="ja-JP" altLang="en-US" sz="1350" dirty="0"/>
          </a:p>
        </p:txBody>
      </p:sp>
      <p:sp>
        <p:nvSpPr>
          <p:cNvPr id="4" name="スライド番号プレースホルダー 3"/>
          <p:cNvSpPr>
            <a:spLocks noGrp="1"/>
          </p:cNvSpPr>
          <p:nvPr>
            <p:ph type="sldNum" sz="quarter" idx="12"/>
          </p:nvPr>
        </p:nvSpPr>
        <p:spPr/>
        <p:txBody>
          <a:bodyPr/>
          <a:lstStyle/>
          <a:p>
            <a:fld id="{D39897E2-8CA0-40F6-A657-6B004E24EBCA}" type="slidenum">
              <a:rPr lang="ja-JP" altLang="en-US" smtClean="0"/>
              <a:pPr/>
              <a:t>17</a:t>
            </a:fld>
            <a:endParaRPr lang="ja-JP" altLang="en-US" dirty="0"/>
          </a:p>
        </p:txBody>
      </p:sp>
    </p:spTree>
    <p:extLst>
      <p:ext uri="{BB962C8B-B14F-4D97-AF65-F5344CB8AC3E}">
        <p14:creationId xmlns:p14="http://schemas.microsoft.com/office/powerpoint/2010/main" val="128010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1691" y="3074232"/>
            <a:ext cx="4328307" cy="3186981"/>
          </a:xfrm>
          <a:prstGeom prst="rect">
            <a:avLst/>
          </a:prstGeom>
        </p:spPr>
      </p:pic>
      <p:sp>
        <p:nvSpPr>
          <p:cNvPr id="4" name="日付プレースホルダー 3"/>
          <p:cNvSpPr>
            <a:spLocks noGrp="1"/>
          </p:cNvSpPr>
          <p:nvPr>
            <p:ph type="dt" sz="half" idx="10"/>
          </p:nvPr>
        </p:nvSpPr>
        <p:spPr/>
        <p:txBody>
          <a:bodyPr/>
          <a:lstStyle/>
          <a:p>
            <a:r>
              <a:rPr kumimoji="1" lang="en-US" altLang="ja-JP"/>
              <a:t>UCANS10 Y.OTAKE</a:t>
            </a:r>
            <a:endParaRPr kumimoji="1" lang="ja-JP" altLang="en-US" dirty="0"/>
          </a:p>
        </p:txBody>
      </p:sp>
      <p:sp>
        <p:nvSpPr>
          <p:cNvPr id="6" name="タイトル 5"/>
          <p:cNvSpPr txBox="1">
            <a:spLocks noGrp="1"/>
          </p:cNvSpPr>
          <p:nvPr>
            <p:ph type="title"/>
          </p:nvPr>
        </p:nvSpPr>
        <p:spPr>
          <a:xfrm>
            <a:off x="-36413" y="26486"/>
            <a:ext cx="9052560" cy="842859"/>
          </a:xfrm>
          <a:prstGeom prst="rect">
            <a:avLst/>
          </a:prstGeom>
          <a:solidFill>
            <a:srgbClr val="00B0F0"/>
          </a:solidFill>
        </p:spPr>
        <p:txBody>
          <a:bodyPr wrap="square" rtlCol="0">
            <a:spAutoFit/>
          </a:bodyPr>
          <a:lstStyle/>
          <a:p>
            <a:pPr algn="l"/>
            <a:r>
              <a:rPr lang="en-US" altLang="ja-JP" sz="2700" u="sng" dirty="0">
                <a:latin typeface="+mj-ea"/>
                <a:cs typeface="ＭＳ Ｐゴシック" charset="0"/>
              </a:rPr>
              <a:t>Volume fraction estimation </a:t>
            </a:r>
            <a:r>
              <a:rPr lang="en-US" altLang="ja-JP" sz="2700" b="1" dirty="0">
                <a:latin typeface="+mj-ea"/>
                <a:cs typeface="ＭＳ Ｐゴシック" charset="0"/>
              </a:rPr>
              <a:t>with RANS engineering diffraction</a:t>
            </a:r>
            <a:br>
              <a:rPr lang="en-US" altLang="ja-JP" sz="2700" b="1" dirty="0">
                <a:latin typeface="+mj-ea"/>
                <a:cs typeface="ＭＳ Ｐゴシック" charset="0"/>
              </a:rPr>
            </a:br>
            <a:endParaRPr lang="en-US" altLang="ja-JP" sz="2700" b="1" dirty="0">
              <a:latin typeface="+mj-ea"/>
              <a:cs typeface="ＭＳ Ｐゴシック" charset="0"/>
            </a:endParaRPr>
          </a:p>
        </p:txBody>
      </p:sp>
      <p:sp>
        <p:nvSpPr>
          <p:cNvPr id="12" name="タイトル 1"/>
          <p:cNvSpPr txBox="1">
            <a:spLocks/>
          </p:cNvSpPr>
          <p:nvPr/>
        </p:nvSpPr>
        <p:spPr>
          <a:xfrm>
            <a:off x="47544" y="3203187"/>
            <a:ext cx="2735689" cy="357794"/>
          </a:xfrm>
          <a:prstGeom prst="rect">
            <a:avLst/>
          </a:prstGeom>
          <a:solidFill>
            <a:srgbClr val="66FFFF"/>
          </a:solidFill>
        </p:spPr>
        <p:txBody>
          <a:bodyPr vert="horz" lIns="68580" tIns="34290" rIns="68580" bIns="34290" rtlCol="0" anchor="ctr">
            <a:normAutofit fontScale="975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1350" b="1" dirty="0">
                <a:solidFill>
                  <a:srgbClr val="FF0000"/>
                </a:solidFill>
              </a:rPr>
              <a:t>retained</a:t>
            </a:r>
            <a:r>
              <a:rPr lang="en-US" altLang="ja-JP" sz="1350" b="1" spc="-71" dirty="0">
                <a:solidFill>
                  <a:srgbClr val="FF0000"/>
                </a:solidFill>
              </a:rPr>
              <a:t> </a:t>
            </a:r>
            <a:r>
              <a:rPr lang="en-US" altLang="ja-JP" sz="2175" b="1" spc="-4" dirty="0">
                <a:solidFill>
                  <a:srgbClr val="FF0000"/>
                </a:solidFill>
              </a:rPr>
              <a:t>austenite</a:t>
            </a:r>
            <a:r>
              <a:rPr lang="en-US" altLang="ja-JP" sz="1350" b="1" spc="-4" dirty="0">
                <a:solidFill>
                  <a:srgbClr val="FF0000"/>
                </a:solidFill>
              </a:rPr>
              <a:t> evaluation</a:t>
            </a:r>
            <a:endParaRPr lang="ja-JP" altLang="en-US" sz="1350" b="1" dirty="0"/>
          </a:p>
        </p:txBody>
      </p:sp>
      <p:sp>
        <p:nvSpPr>
          <p:cNvPr id="82" name="正方形/長方形 81"/>
          <p:cNvSpPr/>
          <p:nvPr/>
        </p:nvSpPr>
        <p:spPr>
          <a:xfrm>
            <a:off x="209550" y="1269807"/>
            <a:ext cx="8403310" cy="1015663"/>
          </a:xfrm>
          <a:prstGeom prst="rect">
            <a:avLst/>
          </a:prstGeom>
          <a:solidFill>
            <a:schemeClr val="bg1"/>
          </a:solidFill>
          <a:ln w="28575">
            <a:solidFill>
              <a:srgbClr val="FF0000"/>
            </a:solidFill>
          </a:ln>
        </p:spPr>
        <p:txBody>
          <a:bodyPr wrap="square">
            <a:spAutoFit/>
          </a:bodyPr>
          <a:lstStyle/>
          <a:p>
            <a:pPr marL="8637" marR="234070"/>
            <a:r>
              <a:rPr lang="en-US" altLang="ja-JP" sz="2000" b="1" u="sng" dirty="0">
                <a:effectLst>
                  <a:outerShdw blurRad="38100" dist="38100" dir="2700000" algn="tl">
                    <a:srgbClr val="000000">
                      <a:alpha val="43137"/>
                    </a:srgbClr>
                  </a:outerShdw>
                </a:effectLst>
                <a:latin typeface="Arial"/>
                <a:cs typeface="Arial"/>
              </a:rPr>
              <a:t>Highly accurate agreement with measurements at the large facility (J-PARC) (only 1% or less difference)-</a:t>
            </a:r>
          </a:p>
          <a:p>
            <a:pPr marL="8637" marR="234070"/>
            <a:r>
              <a:rPr lang="en-US" altLang="ja-JP" sz="2000" b="1" u="sng" dirty="0">
                <a:effectLst>
                  <a:outerShdw blurRad="38100" dist="38100" dir="2700000" algn="tl">
                    <a:srgbClr val="000000">
                      <a:alpha val="43137"/>
                    </a:srgbClr>
                  </a:outerShdw>
                </a:effectLst>
                <a:latin typeface="Arial"/>
                <a:cs typeface="Arial"/>
              </a:rPr>
              <a:t>&gt; Compact source has high potential to use on-site </a:t>
            </a:r>
            <a:endParaRPr lang="ja-JP" altLang="en-US" sz="2000" b="1" u="sng" dirty="0">
              <a:effectLst>
                <a:outerShdw blurRad="38100" dist="38100" dir="2700000" algn="tl">
                  <a:srgbClr val="000000">
                    <a:alpha val="43137"/>
                  </a:srgbClr>
                </a:outerShdw>
              </a:effectLst>
            </a:endParaRPr>
          </a:p>
        </p:txBody>
      </p:sp>
      <p:sp>
        <p:nvSpPr>
          <p:cNvPr id="24" name="object 7"/>
          <p:cNvSpPr/>
          <p:nvPr/>
        </p:nvSpPr>
        <p:spPr>
          <a:xfrm>
            <a:off x="2232898" y="4194153"/>
            <a:ext cx="464255" cy="484469"/>
          </a:xfrm>
          <a:prstGeom prst="rect">
            <a:avLst/>
          </a:prstGeom>
          <a:blipFill>
            <a:blip r:embed="rId3" cstate="print"/>
            <a:stretch>
              <a:fillRect/>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0" tIns="0" rIns="0" bIns="0" rtlCol="0"/>
          <a:lstStyle/>
          <a:p>
            <a:endParaRPr sz="1350" dirty="0"/>
          </a:p>
        </p:txBody>
      </p:sp>
      <p:sp>
        <p:nvSpPr>
          <p:cNvPr id="25" name="object 8"/>
          <p:cNvSpPr txBox="1"/>
          <p:nvPr/>
        </p:nvSpPr>
        <p:spPr>
          <a:xfrm>
            <a:off x="984173" y="4476761"/>
            <a:ext cx="1109489" cy="138499"/>
          </a:xfrm>
          <a:prstGeom prst="rect">
            <a:avLst/>
          </a:prstGeom>
        </p:spPr>
        <p:txBody>
          <a:bodyPr vert="horz" wrap="square" lIns="0" tIns="0" rIns="0" bIns="0" rtlCol="0">
            <a:spAutoFit/>
          </a:bodyPr>
          <a:lstStyle/>
          <a:p>
            <a:pPr marL="9525"/>
            <a:r>
              <a:rPr sz="900" spc="-4" dirty="0">
                <a:latin typeface="Arial"/>
                <a:cs typeface="Arial"/>
              </a:rPr>
              <a:t>9mm×10mm×9.5mm</a:t>
            </a:r>
            <a:endParaRPr sz="900" dirty="0">
              <a:latin typeface="Arial"/>
              <a:cs typeface="Arial"/>
            </a:endParaRPr>
          </a:p>
        </p:txBody>
      </p:sp>
      <p:sp>
        <p:nvSpPr>
          <p:cNvPr id="26" name="テキスト ボックス 25"/>
          <p:cNvSpPr txBox="1"/>
          <p:nvPr/>
        </p:nvSpPr>
        <p:spPr>
          <a:xfrm>
            <a:off x="558163" y="3709506"/>
            <a:ext cx="2671864" cy="300082"/>
          </a:xfrm>
          <a:prstGeom prst="rect">
            <a:avLst/>
          </a:prstGeom>
          <a:noFill/>
          <a:ln>
            <a:solidFill>
              <a:schemeClr val="tx1"/>
            </a:solidFill>
          </a:ln>
        </p:spPr>
        <p:txBody>
          <a:bodyPr wrap="square" rtlCol="0">
            <a:spAutoFit/>
          </a:bodyPr>
          <a:lstStyle/>
          <a:p>
            <a:r>
              <a:rPr lang="en-US" altLang="ja-JP" sz="1350" u="sng" dirty="0">
                <a:solidFill>
                  <a:schemeClr val="tx1">
                    <a:lumMod val="75000"/>
                    <a:lumOff val="25000"/>
                  </a:schemeClr>
                </a:solidFill>
                <a:effectLst>
                  <a:outerShdw blurRad="38100" dist="38100" dir="2700000" algn="tl">
                    <a:srgbClr val="000000">
                      <a:alpha val="43137"/>
                    </a:srgbClr>
                  </a:outerShdw>
                </a:effectLst>
              </a:rPr>
              <a:t>Controlled samples produced </a:t>
            </a:r>
          </a:p>
        </p:txBody>
      </p:sp>
      <p:sp>
        <p:nvSpPr>
          <p:cNvPr id="15" name="テキスト ボックス 14"/>
          <p:cNvSpPr txBox="1"/>
          <p:nvPr/>
        </p:nvSpPr>
        <p:spPr>
          <a:xfrm>
            <a:off x="3580262" y="6471785"/>
            <a:ext cx="4644516" cy="300082"/>
          </a:xfrm>
          <a:prstGeom prst="rect">
            <a:avLst/>
          </a:prstGeom>
          <a:solidFill>
            <a:srgbClr val="FFFF66"/>
          </a:solidFill>
        </p:spPr>
        <p:txBody>
          <a:bodyPr wrap="square" rtlCol="0">
            <a:spAutoFit/>
          </a:bodyPr>
          <a:lstStyle/>
          <a:p>
            <a:r>
              <a:rPr lang="en-US" altLang="ja-JP" sz="1350" dirty="0"/>
              <a:t>Y.Ikeda</a:t>
            </a:r>
            <a:r>
              <a:rPr lang="ja-JP" altLang="en-US" sz="1350" dirty="0"/>
              <a:t> </a:t>
            </a:r>
            <a:r>
              <a:rPr lang="en-US" altLang="ja-JP" sz="1350" dirty="0"/>
              <a:t>et al, Tetsu to Hagane </a:t>
            </a:r>
            <a:r>
              <a:rPr lang="en-US" altLang="ja-JP" sz="1350" b="1" dirty="0"/>
              <a:t>vol.104, No.3 </a:t>
            </a:r>
            <a:r>
              <a:rPr lang="en-US" altLang="ja-JP" sz="1350" dirty="0"/>
              <a:t> (2018) pp.18-24</a:t>
            </a:r>
            <a:endParaRPr lang="ja-JP" altLang="en-US" sz="1350" dirty="0"/>
          </a:p>
        </p:txBody>
      </p:sp>
      <p:sp>
        <p:nvSpPr>
          <p:cNvPr id="16" name="コンテンツ プレースホルダー 4"/>
          <p:cNvSpPr txBox="1">
            <a:spLocks/>
          </p:cNvSpPr>
          <p:nvPr/>
        </p:nvSpPr>
        <p:spPr>
          <a:xfrm>
            <a:off x="1040806" y="5356095"/>
            <a:ext cx="2780066" cy="549182"/>
          </a:xfrm>
          <a:prstGeom prst="rect">
            <a:avLst/>
          </a:prstGeom>
          <a:solidFill>
            <a:schemeClr val="accent3">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spcBef>
                <a:spcPts val="0"/>
              </a:spcBef>
              <a:buNone/>
            </a:pPr>
            <a:r>
              <a:rPr lang="en-US" altLang="ja-JP" sz="2100" b="1" dirty="0"/>
              <a:t>J-PARC Takumi: </a:t>
            </a:r>
            <a:r>
              <a:rPr lang="en-US" altLang="ja-JP" sz="2100" b="1" dirty="0">
                <a:solidFill>
                  <a:srgbClr val="0070C0"/>
                </a:solidFill>
              </a:rPr>
              <a:t>13.9</a:t>
            </a:r>
            <a:r>
              <a:rPr lang="ja-JP" altLang="en-US" sz="2100" b="1" dirty="0">
                <a:solidFill>
                  <a:srgbClr val="0070C0"/>
                </a:solidFill>
              </a:rPr>
              <a:t>％</a:t>
            </a:r>
            <a:endParaRPr lang="en-US" altLang="ja-JP" sz="2100" b="1" dirty="0"/>
          </a:p>
        </p:txBody>
      </p:sp>
      <p:sp>
        <p:nvSpPr>
          <p:cNvPr id="3" name="正方形/長方形 2"/>
          <p:cNvSpPr/>
          <p:nvPr/>
        </p:nvSpPr>
        <p:spPr>
          <a:xfrm>
            <a:off x="1031125" y="4809996"/>
            <a:ext cx="2204514" cy="457305"/>
          </a:xfrm>
          <a:prstGeom prst="rect">
            <a:avLst/>
          </a:prstGeom>
          <a:solidFill>
            <a:schemeClr val="bg1"/>
          </a:solidFill>
        </p:spPr>
        <p:txBody>
          <a:bodyPr wrap="none">
            <a:spAutoFit/>
          </a:bodyPr>
          <a:lstStyle/>
          <a:p>
            <a:pPr algn="ctr">
              <a:lnSpc>
                <a:spcPct val="120000"/>
              </a:lnSpc>
            </a:pPr>
            <a:r>
              <a:rPr lang="en-US" altLang="ja-JP" sz="2100" b="1" dirty="0">
                <a:solidFill>
                  <a:srgbClr val="FF0000"/>
                </a:solidFill>
              </a:rPr>
              <a:t>Austenite</a:t>
            </a:r>
            <a:r>
              <a:rPr lang="ja-JP" altLang="en-US" sz="2100" b="1" dirty="0">
                <a:solidFill>
                  <a:srgbClr val="FF0000"/>
                </a:solidFill>
              </a:rPr>
              <a:t>：</a:t>
            </a:r>
            <a:r>
              <a:rPr lang="en-US" altLang="ja-JP" sz="2100" b="1" dirty="0">
                <a:solidFill>
                  <a:srgbClr val="FF0000"/>
                </a:solidFill>
              </a:rPr>
              <a:t>13.1%</a:t>
            </a:r>
          </a:p>
        </p:txBody>
      </p:sp>
      <p:sp>
        <p:nvSpPr>
          <p:cNvPr id="77" name="object 7"/>
          <p:cNvSpPr txBox="1"/>
          <p:nvPr/>
        </p:nvSpPr>
        <p:spPr>
          <a:xfrm>
            <a:off x="7658236" y="4159389"/>
            <a:ext cx="1383365" cy="276999"/>
          </a:xfrm>
          <a:prstGeom prst="rect">
            <a:avLst/>
          </a:prstGeom>
        </p:spPr>
        <p:txBody>
          <a:bodyPr vert="horz" wrap="square" lIns="0" tIns="0" rIns="0" bIns="0" rtlCol="0">
            <a:spAutoFit/>
          </a:bodyPr>
          <a:lstStyle/>
          <a:p>
            <a:pPr marL="9525"/>
            <a:r>
              <a:rPr sz="900" spc="-4" dirty="0">
                <a:latin typeface="Arial"/>
                <a:cs typeface="Arial"/>
              </a:rPr>
              <a:t>TR2 full </a:t>
            </a:r>
            <a:r>
              <a:rPr sz="900" spc="-8" dirty="0">
                <a:latin typeface="Arial"/>
                <a:cs typeface="Arial"/>
              </a:rPr>
              <a:t>angle(300min,</a:t>
            </a:r>
            <a:endParaRPr lang="en-US" sz="900" spc="-8" dirty="0">
              <a:latin typeface="Arial"/>
              <a:cs typeface="Arial"/>
            </a:endParaRPr>
          </a:p>
          <a:p>
            <a:pPr marL="9525"/>
            <a:r>
              <a:rPr sz="900" spc="8" dirty="0">
                <a:latin typeface="Arial"/>
                <a:cs typeface="Arial"/>
              </a:rPr>
              <a:t> </a:t>
            </a:r>
            <a:r>
              <a:rPr sz="900" spc="-8" dirty="0">
                <a:latin typeface="Arial"/>
                <a:cs typeface="Arial"/>
              </a:rPr>
              <a:t>current32μA)</a:t>
            </a:r>
            <a:endParaRPr sz="900" dirty="0">
              <a:latin typeface="Arial"/>
              <a:cs typeface="Arial"/>
            </a:endParaRPr>
          </a:p>
        </p:txBody>
      </p:sp>
      <p:sp>
        <p:nvSpPr>
          <p:cNvPr id="78" name="object 38"/>
          <p:cNvSpPr txBox="1"/>
          <p:nvPr/>
        </p:nvSpPr>
        <p:spPr>
          <a:xfrm>
            <a:off x="7658236" y="3833491"/>
            <a:ext cx="858806" cy="323165"/>
          </a:xfrm>
          <a:prstGeom prst="rect">
            <a:avLst/>
          </a:prstGeom>
        </p:spPr>
        <p:txBody>
          <a:bodyPr vert="horz" wrap="square" lIns="0" tIns="0" rIns="0" bIns="0" rtlCol="0">
            <a:spAutoFit/>
          </a:bodyPr>
          <a:lstStyle/>
          <a:p>
            <a:pPr marL="9525">
              <a:tabLst>
                <a:tab pos="1159669" algn="l"/>
              </a:tabLst>
            </a:pPr>
            <a:r>
              <a:rPr sz="1050" spc="-4" dirty="0">
                <a:latin typeface="Arial"/>
                <a:cs typeface="Arial"/>
              </a:rPr>
              <a:t>→BCC</a:t>
            </a:r>
            <a:r>
              <a:rPr sz="1050" dirty="0">
                <a:latin typeface="Arial"/>
                <a:cs typeface="Arial"/>
              </a:rPr>
              <a:t> </a:t>
            </a:r>
            <a:r>
              <a:rPr sz="1050" spc="-8" dirty="0">
                <a:latin typeface="Arial"/>
                <a:cs typeface="Arial"/>
              </a:rPr>
              <a:t>peaks</a:t>
            </a:r>
            <a:endParaRPr lang="en-US" sz="1050" spc="-8" dirty="0">
              <a:latin typeface="Arial"/>
              <a:cs typeface="Arial"/>
            </a:endParaRPr>
          </a:p>
          <a:p>
            <a:pPr marL="9525">
              <a:tabLst>
                <a:tab pos="1159669" algn="l"/>
              </a:tabLst>
            </a:pPr>
            <a:r>
              <a:rPr sz="1050" spc="-4" dirty="0">
                <a:solidFill>
                  <a:srgbClr val="FF3333"/>
                </a:solidFill>
                <a:latin typeface="MS PGothic"/>
                <a:cs typeface="MS PGothic"/>
              </a:rPr>
              <a:t>→</a:t>
            </a:r>
            <a:r>
              <a:rPr sz="1050" spc="-4" dirty="0">
                <a:solidFill>
                  <a:srgbClr val="FF3333"/>
                </a:solidFill>
                <a:latin typeface="Arial"/>
                <a:cs typeface="Arial"/>
              </a:rPr>
              <a:t>FCC</a:t>
            </a:r>
            <a:r>
              <a:rPr sz="1050" spc="-56" dirty="0">
                <a:solidFill>
                  <a:srgbClr val="FF3333"/>
                </a:solidFill>
                <a:latin typeface="Arial"/>
                <a:cs typeface="Arial"/>
              </a:rPr>
              <a:t> </a:t>
            </a:r>
            <a:r>
              <a:rPr sz="1050" spc="-8" dirty="0">
                <a:solidFill>
                  <a:srgbClr val="FF3333"/>
                </a:solidFill>
                <a:latin typeface="Arial"/>
                <a:cs typeface="Arial"/>
              </a:rPr>
              <a:t>peaks</a:t>
            </a:r>
            <a:endParaRPr sz="1050" dirty="0">
              <a:latin typeface="Arial"/>
              <a:cs typeface="Arial"/>
            </a:endParaRPr>
          </a:p>
        </p:txBody>
      </p:sp>
      <p:sp>
        <p:nvSpPr>
          <p:cNvPr id="5" name="スライド番号プレースホルダー 4"/>
          <p:cNvSpPr>
            <a:spLocks noGrp="1"/>
          </p:cNvSpPr>
          <p:nvPr>
            <p:ph type="sldNum" sz="quarter" idx="12"/>
          </p:nvPr>
        </p:nvSpPr>
        <p:spPr/>
        <p:txBody>
          <a:bodyPr/>
          <a:lstStyle/>
          <a:p>
            <a:fld id="{D39897E2-8CA0-40F6-A657-6B004E24EBCA}" type="slidenum">
              <a:rPr lang="ja-JP" altLang="en-US" smtClean="0"/>
              <a:pPr/>
              <a:t>18</a:t>
            </a:fld>
            <a:endParaRPr lang="ja-JP" altLang="en-US" dirty="0"/>
          </a:p>
        </p:txBody>
      </p:sp>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3929" y="848119"/>
            <a:ext cx="1652218" cy="332894"/>
          </a:xfrm>
          <a:prstGeom prst="rect">
            <a:avLst/>
          </a:prstGeom>
        </p:spPr>
      </p:pic>
      <p:sp>
        <p:nvSpPr>
          <p:cNvPr id="9" name="テキスト ボックス 8">
            <a:extLst>
              <a:ext uri="{FF2B5EF4-FFF2-40B4-BE49-F238E27FC236}">
                <a16:creationId xmlns:a16="http://schemas.microsoft.com/office/drawing/2014/main" id="{B9CDC47D-1427-A595-C367-DE1EC0032C87}"/>
              </a:ext>
            </a:extLst>
          </p:cNvPr>
          <p:cNvSpPr txBox="1"/>
          <p:nvPr/>
        </p:nvSpPr>
        <p:spPr>
          <a:xfrm>
            <a:off x="458500" y="2423118"/>
            <a:ext cx="8227000" cy="646331"/>
          </a:xfrm>
          <a:prstGeom prst="rect">
            <a:avLst/>
          </a:prstGeom>
          <a:noFill/>
        </p:spPr>
        <p:txBody>
          <a:bodyPr wrap="square">
            <a:spAutoFit/>
          </a:bodyPr>
          <a:lstStyle/>
          <a:p>
            <a:r>
              <a:rPr lang="en-US" altLang="ja-JP" sz="1800" spc="-4" dirty="0">
                <a:latin typeface="Arial"/>
                <a:cs typeface="Arial"/>
              </a:rPr>
              <a:t>The result of measurement during uniaxial rotation </a:t>
            </a:r>
            <a:r>
              <a:rPr lang="en-US" altLang="ja-JP" sz="1800" u="sng" spc="-4" dirty="0">
                <a:latin typeface="Arial"/>
                <a:cs typeface="Arial"/>
              </a:rPr>
              <a:t>(30 min) </a:t>
            </a:r>
            <a:r>
              <a:rPr lang="en-US" altLang="ja-JP" sz="1800" spc="-4" dirty="0">
                <a:latin typeface="Arial"/>
                <a:cs typeface="Arial"/>
              </a:rPr>
              <a:t>for round  robin sample is consistent </a:t>
            </a:r>
            <a:r>
              <a:rPr lang="en-US" altLang="ja-JP" u="sng" spc="-4" dirty="0">
                <a:latin typeface="Arial"/>
                <a:cs typeface="Arial"/>
              </a:rPr>
              <a:t>with </a:t>
            </a:r>
            <a:r>
              <a:rPr lang="en-US" altLang="ja-JP" u="sng" spc="-24" dirty="0">
                <a:solidFill>
                  <a:srgbClr val="FF0000"/>
                </a:solidFill>
                <a:latin typeface="Arial"/>
                <a:cs typeface="Arial"/>
              </a:rPr>
              <a:t>J-PARC </a:t>
            </a:r>
            <a:r>
              <a:rPr lang="en-US" altLang="ja-JP" u="sng" spc="-4" dirty="0">
                <a:latin typeface="Arial"/>
                <a:cs typeface="Arial"/>
              </a:rPr>
              <a:t>measurement </a:t>
            </a:r>
            <a:endParaRPr lang="ja-JP" altLang="en-US" dirty="0"/>
          </a:p>
        </p:txBody>
      </p:sp>
    </p:spTree>
    <p:extLst>
      <p:ext uri="{BB962C8B-B14F-4D97-AF65-F5344CB8AC3E}">
        <p14:creationId xmlns:p14="http://schemas.microsoft.com/office/powerpoint/2010/main" val="4162728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742F9519-1913-C7EF-17C2-E361AD2A51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807" y="1154794"/>
            <a:ext cx="4290842" cy="3218132"/>
          </a:xfrm>
          <a:prstGeom prst="rect">
            <a:avLst/>
          </a:prstGeom>
        </p:spPr>
      </p:pic>
      <p:sp>
        <p:nvSpPr>
          <p:cNvPr id="2" name="タイトル 1"/>
          <p:cNvSpPr>
            <a:spLocks noGrp="1"/>
          </p:cNvSpPr>
          <p:nvPr>
            <p:ph type="title"/>
          </p:nvPr>
        </p:nvSpPr>
        <p:spPr>
          <a:xfrm>
            <a:off x="0" y="-37428"/>
            <a:ext cx="9144000" cy="1031299"/>
          </a:xfrm>
          <a:solidFill>
            <a:srgbClr val="00B0F0"/>
          </a:solidFill>
        </p:spPr>
        <p:txBody>
          <a:bodyPr>
            <a:normAutofit fontScale="90000"/>
          </a:bodyPr>
          <a:lstStyle/>
          <a:p>
            <a:r>
              <a:rPr kumimoji="1" lang="en-US" altLang="ja-JP" dirty="0"/>
              <a:t>Realization of high resolution in a small size: Pulses are </a:t>
            </a:r>
            <a:r>
              <a:rPr kumimoji="1" lang="en-US" altLang="ja-JP" dirty="0">
                <a:highlight>
                  <a:srgbClr val="FFFF00"/>
                </a:highlight>
              </a:rPr>
              <a:t>not </a:t>
            </a:r>
            <a:r>
              <a:rPr kumimoji="1" lang="en-US" altLang="ja-JP" dirty="0"/>
              <a:t>shortened.</a:t>
            </a:r>
            <a:endParaRPr kumimoji="1" lang="ja-JP" altLang="en-US" u="sng" dirty="0"/>
          </a:p>
        </p:txBody>
      </p:sp>
      <p:sp>
        <p:nvSpPr>
          <p:cNvPr id="4" name="日付プレースホルダー 3"/>
          <p:cNvSpPr>
            <a:spLocks noGrp="1"/>
          </p:cNvSpPr>
          <p:nvPr>
            <p:ph type="dt" sz="half" idx="10"/>
          </p:nvPr>
        </p:nvSpPr>
        <p:spPr/>
        <p:txBody>
          <a:bodyPr/>
          <a:lstStyle/>
          <a:p>
            <a:r>
              <a:rPr kumimoji="1" lang="en-US" altLang="ja-JP"/>
              <a:t>UCANS11 250226</a:t>
            </a:r>
            <a:endParaRPr kumimoji="1" lang="ja-JP" altLang="en-US"/>
          </a:p>
        </p:txBody>
      </p:sp>
      <p:sp>
        <p:nvSpPr>
          <p:cNvPr id="5" name="スライド番号プレースホルダー 4"/>
          <p:cNvSpPr>
            <a:spLocks noGrp="1"/>
          </p:cNvSpPr>
          <p:nvPr>
            <p:ph type="sldNum" sz="quarter" idx="12"/>
          </p:nvPr>
        </p:nvSpPr>
        <p:spPr/>
        <p:txBody>
          <a:bodyPr/>
          <a:lstStyle/>
          <a:p>
            <a:fld id="{092694C8-B3BF-4BE5-941C-61EC6B189F42}" type="slidenum">
              <a:rPr lang="ja-JP" altLang="en-US" smtClean="0"/>
              <a:pPr/>
              <a:t>19</a:t>
            </a:fld>
            <a:endParaRPr lang="ja-JP" altLang="en-US"/>
          </a:p>
        </p:txBody>
      </p:sp>
      <p:pic>
        <p:nvPicPr>
          <p:cNvPr id="40" name="図 39">
            <a:extLst>
              <a:ext uri="{FF2B5EF4-FFF2-40B4-BE49-F238E27FC236}">
                <a16:creationId xmlns:a16="http://schemas.microsoft.com/office/drawing/2014/main" id="{1DCC320E-4260-45B3-867B-278E51E2A341}"/>
              </a:ext>
            </a:extLst>
          </p:cNvPr>
          <p:cNvPicPr>
            <a:picLocks noChangeAspect="1"/>
          </p:cNvPicPr>
          <p:nvPr/>
        </p:nvPicPr>
        <p:blipFill>
          <a:blip r:embed="rId4"/>
          <a:stretch>
            <a:fillRect/>
          </a:stretch>
        </p:blipFill>
        <p:spPr>
          <a:xfrm>
            <a:off x="1507824" y="4616549"/>
            <a:ext cx="1929769" cy="1549753"/>
          </a:xfrm>
          <a:prstGeom prst="rect">
            <a:avLst/>
          </a:prstGeom>
        </p:spPr>
      </p:pic>
      <p:pic>
        <p:nvPicPr>
          <p:cNvPr id="41" name="図 40">
            <a:extLst>
              <a:ext uri="{FF2B5EF4-FFF2-40B4-BE49-F238E27FC236}">
                <a16:creationId xmlns:a16="http://schemas.microsoft.com/office/drawing/2014/main" id="{A78DAC8C-0E56-4D56-8A2D-FEB30902E5FA}"/>
              </a:ext>
            </a:extLst>
          </p:cNvPr>
          <p:cNvPicPr>
            <a:picLocks noChangeAspect="1"/>
          </p:cNvPicPr>
          <p:nvPr/>
        </p:nvPicPr>
        <p:blipFill>
          <a:blip r:embed="rId5"/>
          <a:stretch>
            <a:fillRect/>
          </a:stretch>
        </p:blipFill>
        <p:spPr>
          <a:xfrm>
            <a:off x="2080405" y="5889977"/>
            <a:ext cx="1288775" cy="386401"/>
          </a:xfrm>
          <a:prstGeom prst="rect">
            <a:avLst/>
          </a:prstGeom>
        </p:spPr>
      </p:pic>
      <p:grpSp>
        <p:nvGrpSpPr>
          <p:cNvPr id="15" name="グループ化 14">
            <a:extLst>
              <a:ext uri="{FF2B5EF4-FFF2-40B4-BE49-F238E27FC236}">
                <a16:creationId xmlns:a16="http://schemas.microsoft.com/office/drawing/2014/main" id="{FB95FD94-9C29-24F0-1F90-20A4290C4E33}"/>
              </a:ext>
            </a:extLst>
          </p:cNvPr>
          <p:cNvGrpSpPr/>
          <p:nvPr/>
        </p:nvGrpSpPr>
        <p:grpSpPr>
          <a:xfrm>
            <a:off x="30977" y="1476730"/>
            <a:ext cx="4288495" cy="2016421"/>
            <a:chOff x="-735552" y="1223656"/>
            <a:chExt cx="5615726" cy="2372984"/>
          </a:xfrm>
        </p:grpSpPr>
        <p:cxnSp>
          <p:nvCxnSpPr>
            <p:cNvPr id="34" name="直線コネクタ 33"/>
            <p:cNvCxnSpPr/>
            <p:nvPr/>
          </p:nvCxnSpPr>
          <p:spPr>
            <a:xfrm>
              <a:off x="2645334" y="2800315"/>
              <a:ext cx="16247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p:nvSpPr>
          <p:spPr>
            <a:xfrm>
              <a:off x="685800" y="1767840"/>
              <a:ext cx="1965960" cy="182880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0" name="正方形/長方形 9"/>
            <p:cNvSpPr/>
            <p:nvPr/>
          </p:nvSpPr>
          <p:spPr>
            <a:xfrm>
              <a:off x="838200" y="1920240"/>
              <a:ext cx="1645920" cy="1466533"/>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1" name="正方形/長方形 10"/>
            <p:cNvSpPr/>
            <p:nvPr/>
          </p:nvSpPr>
          <p:spPr>
            <a:xfrm>
              <a:off x="1181100" y="2200314"/>
              <a:ext cx="975360" cy="906384"/>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2" name="正方形/長方形 11"/>
            <p:cNvSpPr/>
            <p:nvPr/>
          </p:nvSpPr>
          <p:spPr>
            <a:xfrm>
              <a:off x="1295400" y="2295366"/>
              <a:ext cx="746760" cy="71628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8" name="正方形/長方形 7"/>
            <p:cNvSpPr/>
            <p:nvPr/>
          </p:nvSpPr>
          <p:spPr>
            <a:xfrm>
              <a:off x="1372414" y="2390907"/>
              <a:ext cx="784046" cy="558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9" name="正方形/長方形 8"/>
            <p:cNvSpPr/>
            <p:nvPr/>
          </p:nvSpPr>
          <p:spPr>
            <a:xfrm>
              <a:off x="1743709" y="2504709"/>
              <a:ext cx="901625" cy="311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grpSp>
          <p:nvGrpSpPr>
            <p:cNvPr id="24" name="グループ化 23"/>
            <p:cNvGrpSpPr/>
            <p:nvPr/>
          </p:nvGrpSpPr>
          <p:grpSpPr>
            <a:xfrm>
              <a:off x="-109827" y="2437947"/>
              <a:ext cx="1624785" cy="400109"/>
              <a:chOff x="-165555" y="2470434"/>
              <a:chExt cx="1624785" cy="400109"/>
            </a:xfrm>
          </p:grpSpPr>
          <p:grpSp>
            <p:nvGrpSpPr>
              <p:cNvPr id="20" name="グループ化 19"/>
              <p:cNvGrpSpPr/>
              <p:nvPr/>
            </p:nvGrpSpPr>
            <p:grpSpPr>
              <a:xfrm>
                <a:off x="-165555" y="2572496"/>
                <a:ext cx="1624785" cy="235931"/>
                <a:chOff x="-165555" y="2572496"/>
                <a:chExt cx="1624785" cy="235931"/>
              </a:xfrm>
            </p:grpSpPr>
            <p:sp>
              <p:nvSpPr>
                <p:cNvPr id="14" name="正方形/長方形 13"/>
                <p:cNvSpPr/>
                <p:nvPr/>
              </p:nvSpPr>
              <p:spPr>
                <a:xfrm>
                  <a:off x="106222" y="2572496"/>
                  <a:ext cx="1353008" cy="219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cxnSp>
              <p:nvCxnSpPr>
                <p:cNvPr id="16" name="直線コネクタ 15"/>
                <p:cNvCxnSpPr/>
                <p:nvPr/>
              </p:nvCxnSpPr>
              <p:spPr>
                <a:xfrm>
                  <a:off x="-165555" y="2572496"/>
                  <a:ext cx="16247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165555" y="2791583"/>
                  <a:ext cx="16247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rot="5400000">
                  <a:off x="1342230" y="2691427"/>
                  <a:ext cx="23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2" name="直線矢印コネクタ 21"/>
              <p:cNvCxnSpPr>
                <a:endCxn id="14" idx="3"/>
              </p:cNvCxnSpPr>
              <p:nvPr/>
            </p:nvCxnSpPr>
            <p:spPr>
              <a:xfrm>
                <a:off x="-151586" y="2682040"/>
                <a:ext cx="16108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7241" y="2470434"/>
                <a:ext cx="1026312" cy="400109"/>
              </a:xfrm>
              <a:prstGeom prst="rect">
                <a:avLst/>
              </a:prstGeom>
              <a:noFill/>
            </p:spPr>
            <p:txBody>
              <a:bodyPr wrap="square" rtlCol="0">
                <a:spAutoFit/>
              </a:bodyPr>
              <a:lstStyle/>
              <a:p>
                <a:r>
                  <a:rPr kumimoji="1" lang="en-US" altLang="ja-JP" sz="1350" dirty="0"/>
                  <a:t>proton</a:t>
                </a:r>
                <a:endParaRPr kumimoji="1" lang="ja-JP" altLang="en-US" sz="1350" dirty="0"/>
              </a:p>
            </p:txBody>
          </p:sp>
        </p:grpSp>
        <p:sp>
          <p:nvSpPr>
            <p:cNvPr id="25" name="正方形/長方形 24"/>
            <p:cNvSpPr/>
            <p:nvPr/>
          </p:nvSpPr>
          <p:spPr>
            <a:xfrm>
              <a:off x="1514958" y="2504708"/>
              <a:ext cx="91819" cy="31196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6" name="正方形/長方形 25"/>
            <p:cNvSpPr/>
            <p:nvPr/>
          </p:nvSpPr>
          <p:spPr>
            <a:xfrm>
              <a:off x="1606777" y="2504708"/>
              <a:ext cx="136932" cy="31196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cxnSp>
          <p:nvCxnSpPr>
            <p:cNvPr id="28" name="直線コネクタ 27"/>
            <p:cNvCxnSpPr/>
            <p:nvPr/>
          </p:nvCxnSpPr>
          <p:spPr>
            <a:xfrm>
              <a:off x="1743709" y="2504708"/>
              <a:ext cx="901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1751329" y="2800315"/>
              <a:ext cx="901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rot="5400000">
              <a:off x="4245405" y="2537473"/>
              <a:ext cx="108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rot="5400000">
              <a:off x="4245405" y="2734107"/>
              <a:ext cx="108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2645334" y="2498454"/>
              <a:ext cx="16247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楕円 34"/>
            <p:cNvSpPr/>
            <p:nvPr/>
          </p:nvSpPr>
          <p:spPr>
            <a:xfrm>
              <a:off x="4365599" y="2511746"/>
              <a:ext cx="337810" cy="2291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36" name="テキスト ボックス 35"/>
            <p:cNvSpPr txBox="1"/>
            <p:nvPr/>
          </p:nvSpPr>
          <p:spPr>
            <a:xfrm>
              <a:off x="3853862" y="2069825"/>
              <a:ext cx="1026312" cy="400109"/>
            </a:xfrm>
            <a:prstGeom prst="rect">
              <a:avLst/>
            </a:prstGeom>
            <a:noFill/>
          </p:spPr>
          <p:txBody>
            <a:bodyPr wrap="square" rtlCol="0">
              <a:spAutoFit/>
            </a:bodyPr>
            <a:lstStyle/>
            <a:p>
              <a:r>
                <a:rPr kumimoji="1" lang="en-US" altLang="ja-JP" sz="1350" dirty="0"/>
                <a:t>sample</a:t>
              </a:r>
              <a:endParaRPr kumimoji="1" lang="ja-JP" altLang="en-US" sz="1350" dirty="0"/>
            </a:p>
          </p:txBody>
        </p:sp>
        <p:sp>
          <p:nvSpPr>
            <p:cNvPr id="39" name="テキスト ボックス 38"/>
            <p:cNvSpPr txBox="1"/>
            <p:nvPr/>
          </p:nvSpPr>
          <p:spPr>
            <a:xfrm>
              <a:off x="-735552" y="1223656"/>
              <a:ext cx="4910833" cy="434641"/>
            </a:xfrm>
            <a:prstGeom prst="rect">
              <a:avLst/>
            </a:prstGeom>
            <a:noFill/>
          </p:spPr>
          <p:txBody>
            <a:bodyPr wrap="square" rtlCol="0">
              <a:spAutoFit/>
            </a:bodyPr>
            <a:lstStyle/>
            <a:p>
              <a:r>
                <a:rPr kumimoji="1" lang="en-US" altLang="ja-JP" sz="1350" dirty="0"/>
                <a:t>(A</a:t>
              </a:r>
              <a:r>
                <a:rPr kumimoji="1" lang="en-US" altLang="ja-JP" dirty="0"/>
                <a:t>)</a:t>
              </a:r>
              <a:r>
                <a:rPr kumimoji="1" lang="en-US" altLang="ja-JP" b="1" u="sng" dirty="0"/>
                <a:t>  </a:t>
              </a:r>
              <a:r>
                <a:rPr lang="en-US" altLang="ja-JP" dirty="0">
                  <a:highlight>
                    <a:srgbClr val="FFFF00"/>
                  </a:highlight>
                </a:rPr>
                <a:t>Decoupled</a:t>
              </a:r>
              <a:r>
                <a:rPr lang="en-US" altLang="ja-JP" dirty="0"/>
                <a:t> collimator system</a:t>
              </a:r>
              <a:r>
                <a:rPr kumimoji="1" lang="en-US" altLang="ja-JP" dirty="0"/>
                <a:t> </a:t>
              </a:r>
              <a:endParaRPr kumimoji="1" lang="ja-JP" altLang="en-US" dirty="0"/>
            </a:p>
          </p:txBody>
        </p:sp>
      </p:grpSp>
      <p:pic>
        <p:nvPicPr>
          <p:cNvPr id="53" name="図 5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3316" y="3615198"/>
            <a:ext cx="986091" cy="198419"/>
          </a:xfrm>
          <a:prstGeom prst="rect">
            <a:avLst/>
          </a:prstGeom>
        </p:spPr>
      </p:pic>
      <p:sp>
        <p:nvSpPr>
          <p:cNvPr id="21" name="テキスト ボックス 20">
            <a:extLst>
              <a:ext uri="{FF2B5EF4-FFF2-40B4-BE49-F238E27FC236}">
                <a16:creationId xmlns:a16="http://schemas.microsoft.com/office/drawing/2014/main" id="{5A92173D-827E-3896-BBF7-A3BAF82069E6}"/>
              </a:ext>
            </a:extLst>
          </p:cNvPr>
          <p:cNvSpPr txBox="1"/>
          <p:nvPr/>
        </p:nvSpPr>
        <p:spPr>
          <a:xfrm>
            <a:off x="30977" y="4022218"/>
            <a:ext cx="4693920" cy="369332"/>
          </a:xfrm>
          <a:prstGeom prst="rect">
            <a:avLst/>
          </a:prstGeom>
          <a:noFill/>
        </p:spPr>
        <p:txBody>
          <a:bodyPr wrap="square">
            <a:spAutoFit/>
          </a:bodyPr>
          <a:lstStyle/>
          <a:p>
            <a:r>
              <a:rPr lang="en-US" altLang="ja-JP" dirty="0"/>
              <a:t>(B)</a:t>
            </a:r>
            <a:r>
              <a:rPr kumimoji="1" lang="en-US" altLang="ja-JP" b="1" u="sng" dirty="0">
                <a:highlight>
                  <a:srgbClr val="FFFF00"/>
                </a:highlight>
              </a:rPr>
              <a:t>de-convolution analytical method</a:t>
            </a:r>
          </a:p>
        </p:txBody>
      </p:sp>
      <p:sp>
        <p:nvSpPr>
          <p:cNvPr id="27" name="テキスト ボックス 26">
            <a:extLst>
              <a:ext uri="{FF2B5EF4-FFF2-40B4-BE49-F238E27FC236}">
                <a16:creationId xmlns:a16="http://schemas.microsoft.com/office/drawing/2014/main" id="{466B63E3-8555-CD01-3DDC-0F6DF89656E3}"/>
              </a:ext>
            </a:extLst>
          </p:cNvPr>
          <p:cNvSpPr txBox="1"/>
          <p:nvPr/>
        </p:nvSpPr>
        <p:spPr>
          <a:xfrm>
            <a:off x="4654186" y="3666265"/>
            <a:ext cx="3702083" cy="507831"/>
          </a:xfrm>
          <a:prstGeom prst="rect">
            <a:avLst/>
          </a:prstGeom>
          <a:noFill/>
        </p:spPr>
        <p:txBody>
          <a:bodyPr wrap="square" rtlCol="0">
            <a:spAutoFit/>
          </a:bodyPr>
          <a:lstStyle/>
          <a:p>
            <a:r>
              <a:rPr kumimoji="1" lang="en-US" altLang="ja-JP" sz="1350" dirty="0"/>
              <a:t>Deconvolution of delayed neutron components.</a:t>
            </a:r>
          </a:p>
          <a:p>
            <a:r>
              <a:rPr lang="en-US" altLang="ja-JP" sz="1350" dirty="0"/>
              <a:t>-&gt; diffraction  components-&gt; peak fit</a:t>
            </a:r>
            <a:endParaRPr kumimoji="1" lang="ja-JP" altLang="en-US" sz="1350" dirty="0"/>
          </a:p>
        </p:txBody>
      </p:sp>
      <p:sp>
        <p:nvSpPr>
          <p:cNvPr id="45" name="矢印: 下 44">
            <a:extLst>
              <a:ext uri="{FF2B5EF4-FFF2-40B4-BE49-F238E27FC236}">
                <a16:creationId xmlns:a16="http://schemas.microsoft.com/office/drawing/2014/main" id="{50027277-515E-389B-26E0-90119C3BD23D}"/>
              </a:ext>
            </a:extLst>
          </p:cNvPr>
          <p:cNvSpPr/>
          <p:nvPr/>
        </p:nvSpPr>
        <p:spPr>
          <a:xfrm>
            <a:off x="5922625" y="4113711"/>
            <a:ext cx="840059" cy="645217"/>
          </a:xfrm>
          <a:prstGeom prst="downArrow">
            <a:avLst/>
          </a:prstGeom>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46" name="テキスト ボックス 45">
            <a:extLst>
              <a:ext uri="{FF2B5EF4-FFF2-40B4-BE49-F238E27FC236}">
                <a16:creationId xmlns:a16="http://schemas.microsoft.com/office/drawing/2014/main" id="{B1D69044-B92C-36B3-3154-F1A810C17203}"/>
              </a:ext>
            </a:extLst>
          </p:cNvPr>
          <p:cNvSpPr txBox="1"/>
          <p:nvPr/>
        </p:nvSpPr>
        <p:spPr>
          <a:xfrm>
            <a:off x="3650659" y="4676174"/>
            <a:ext cx="5383989" cy="1569660"/>
          </a:xfrm>
          <a:prstGeom prst="rect">
            <a:avLst/>
          </a:prstGeom>
          <a:noFill/>
          <a:ln>
            <a:solidFill>
              <a:schemeClr val="accent2">
                <a:lumMod val="75000"/>
              </a:schemeClr>
            </a:solidFill>
          </a:ln>
        </p:spPr>
        <p:txBody>
          <a:bodyPr wrap="square" rtlCol="0">
            <a:spAutoFit/>
          </a:bodyPr>
          <a:lstStyle/>
          <a:p>
            <a:r>
              <a:rPr kumimoji="1" lang="en-US" altLang="ja-JP" sz="2400" dirty="0"/>
              <a:t>Neutron </a:t>
            </a:r>
            <a:r>
              <a:rPr kumimoji="1" lang="en-US" altLang="ja-JP" sz="2400" b="1" u="sng" dirty="0"/>
              <a:t>intensity doubled</a:t>
            </a:r>
            <a:r>
              <a:rPr kumimoji="1" lang="en-US" altLang="ja-JP" sz="2400" dirty="0"/>
              <a:t>, </a:t>
            </a:r>
            <a:r>
              <a:rPr kumimoji="1" lang="en-US" altLang="ja-JP" sz="2400" b="1" u="sng" dirty="0"/>
              <a:t>and sharpness increased by 30%</a:t>
            </a:r>
            <a:r>
              <a:rPr kumimoji="1" lang="en-US" altLang="ja-JP" sz="2400" dirty="0"/>
              <a:t>.</a:t>
            </a:r>
          </a:p>
          <a:p>
            <a:r>
              <a:rPr lang="en-US" altLang="ja-JP" sz="2400" b="1" u="sng" dirty="0"/>
              <a:t>S</a:t>
            </a:r>
            <a:r>
              <a:rPr kumimoji="1" lang="en-US" altLang="ja-JP" sz="2400" b="1" u="sng" dirty="0"/>
              <a:t>tress measurement </a:t>
            </a:r>
            <a:r>
              <a:rPr kumimoji="1" lang="en-US" altLang="ja-JP" sz="2400" dirty="0"/>
              <a:t>of around </a:t>
            </a:r>
            <a:r>
              <a:rPr kumimoji="1" lang="en-US" altLang="ja-JP" sz="2400" dirty="0">
                <a:solidFill>
                  <a:srgbClr val="FF0000"/>
                </a:solidFill>
              </a:rPr>
              <a:t>130MPa</a:t>
            </a:r>
            <a:r>
              <a:rPr kumimoji="1" lang="en-US" altLang="ja-JP" sz="2400" dirty="0"/>
              <a:t> can be measured. </a:t>
            </a:r>
            <a:endParaRPr kumimoji="1" lang="ja-JP" altLang="en-US" sz="2400" b="1" dirty="0"/>
          </a:p>
        </p:txBody>
      </p:sp>
      <p:sp>
        <p:nvSpPr>
          <p:cNvPr id="48" name="テキスト ボックス 47">
            <a:extLst>
              <a:ext uri="{FF2B5EF4-FFF2-40B4-BE49-F238E27FC236}">
                <a16:creationId xmlns:a16="http://schemas.microsoft.com/office/drawing/2014/main" id="{E472AADA-B06D-392D-D509-7CC8090460A4}"/>
              </a:ext>
            </a:extLst>
          </p:cNvPr>
          <p:cNvSpPr txBox="1"/>
          <p:nvPr/>
        </p:nvSpPr>
        <p:spPr>
          <a:xfrm>
            <a:off x="1267" y="1066401"/>
            <a:ext cx="7527608" cy="323165"/>
          </a:xfrm>
          <a:prstGeom prst="rect">
            <a:avLst/>
          </a:prstGeom>
          <a:noFill/>
          <a:ln>
            <a:solidFill>
              <a:srgbClr val="FF0000"/>
            </a:solidFill>
          </a:ln>
        </p:spPr>
        <p:txBody>
          <a:bodyPr wrap="square">
            <a:spAutoFit/>
          </a:bodyPr>
          <a:lstStyle/>
          <a:p>
            <a:r>
              <a:rPr lang="ja-JP" altLang="en-US" sz="1500" dirty="0"/>
              <a:t>Stresses can now be measured up to </a:t>
            </a:r>
            <a:r>
              <a:rPr lang="ja-JP" altLang="en-US" sz="1500" dirty="0">
                <a:solidFill>
                  <a:srgbClr val="FF0000"/>
                </a:solidFill>
                <a:highlight>
                  <a:srgbClr val="FFFF00"/>
                </a:highlight>
              </a:rPr>
              <a:t>130 MPa for practically </a:t>
            </a:r>
            <a:r>
              <a:rPr lang="ja-JP" altLang="en-US" sz="1500" dirty="0"/>
              <a:t>relevant steel materials in RANS.</a:t>
            </a:r>
          </a:p>
        </p:txBody>
      </p:sp>
      <p:pic>
        <p:nvPicPr>
          <p:cNvPr id="3" name="図 2">
            <a:extLst>
              <a:ext uri="{FF2B5EF4-FFF2-40B4-BE49-F238E27FC236}">
                <a16:creationId xmlns:a16="http://schemas.microsoft.com/office/drawing/2014/main" id="{F568CD10-CB07-F581-D681-C1CE61BB97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20914" y="980458"/>
            <a:ext cx="1652218" cy="332894"/>
          </a:xfrm>
          <a:prstGeom prst="rect">
            <a:avLst/>
          </a:prstGeom>
        </p:spPr>
      </p:pic>
      <p:pic>
        <p:nvPicPr>
          <p:cNvPr id="38" name="コンテンツ プレースホルダー 37" descr="グラフ, ヒストグラム&#10;&#10;自動的に生成された説明">
            <a:extLst>
              <a:ext uri="{FF2B5EF4-FFF2-40B4-BE49-F238E27FC236}">
                <a16:creationId xmlns:a16="http://schemas.microsoft.com/office/drawing/2014/main" id="{3EA777E0-261F-F2E8-AB6B-B6FC9BD5A1B1}"/>
              </a:ext>
            </a:extLst>
          </p:cNvPr>
          <p:cNvPicPr>
            <a:picLocks noGrp="1" noChangeAspect="1"/>
          </p:cNvPicPr>
          <p:nvPr>
            <p:ph idx="1"/>
          </p:nvPr>
        </p:nvPicPr>
        <p:blipFill rotWithShape="1">
          <a:blip r:embed="rId8" cstate="print">
            <a:extLst>
              <a:ext uri="{28A0092B-C50C-407E-A947-70E740481C1C}">
                <a14:useLocalDpi xmlns:a14="http://schemas.microsoft.com/office/drawing/2010/main" val="0"/>
              </a:ext>
            </a:extLst>
          </a:blip>
          <a:srcRect l="9838" r="4064"/>
          <a:stretch/>
        </p:blipFill>
        <p:spPr>
          <a:xfrm>
            <a:off x="71227" y="4529894"/>
            <a:ext cx="1480336" cy="1289521"/>
          </a:xfrm>
          <a:prstGeom prst="rect">
            <a:avLst/>
          </a:prstGeom>
        </p:spPr>
      </p:pic>
    </p:spTree>
    <p:extLst>
      <p:ext uri="{BB962C8B-B14F-4D97-AF65-F5344CB8AC3E}">
        <p14:creationId xmlns:p14="http://schemas.microsoft.com/office/powerpoint/2010/main" val="440347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コンテンツ プレースホルダー 3"/>
          <p:cNvPicPr>
            <a:picLocks noChangeAspect="1"/>
          </p:cNvPicPr>
          <p:nvPr/>
        </p:nvPicPr>
        <p:blipFill>
          <a:blip r:embed="rId2"/>
          <a:stretch>
            <a:fillRect/>
          </a:stretch>
        </p:blipFill>
        <p:spPr>
          <a:xfrm>
            <a:off x="303217" y="1513700"/>
            <a:ext cx="3972581" cy="2005038"/>
          </a:xfrm>
          <a:prstGeom prst="rect">
            <a:avLst/>
          </a:prstGeom>
        </p:spPr>
      </p:pic>
      <p:sp>
        <p:nvSpPr>
          <p:cNvPr id="2" name="タイトル 1"/>
          <p:cNvSpPr>
            <a:spLocks noGrp="1"/>
          </p:cNvSpPr>
          <p:nvPr>
            <p:ph type="title"/>
          </p:nvPr>
        </p:nvSpPr>
        <p:spPr>
          <a:xfrm>
            <a:off x="47544" y="-59070"/>
            <a:ext cx="8835199" cy="1131728"/>
          </a:xfrm>
        </p:spPr>
        <p:txBody>
          <a:bodyPr>
            <a:noAutofit/>
          </a:bodyPr>
          <a:lstStyle/>
          <a:p>
            <a:pPr algn="ctr"/>
            <a:r>
              <a:rPr kumimoji="1" lang="en-US" altLang="ja-JP" sz="3200" b="1" dirty="0">
                <a:effectLst>
                  <a:outerShdw blurRad="38100" dist="38100" dir="2700000" algn="tl">
                    <a:srgbClr val="000000">
                      <a:alpha val="43137"/>
                    </a:srgbClr>
                  </a:outerShdw>
                </a:effectLst>
              </a:rPr>
              <a:t>RIKEN COMPACT NEUTRON SYSTEMS: </a:t>
            </a:r>
            <a:r>
              <a:rPr kumimoji="1" lang="en-US" altLang="ja-JP" sz="3200" b="1" i="1" u="sng" dirty="0">
                <a:solidFill>
                  <a:srgbClr val="00B0F0"/>
                </a:solidFill>
                <a:effectLst>
                  <a:outerShdw blurRad="38100" dist="38100" dir="2700000" algn="tl">
                    <a:srgbClr val="000000">
                      <a:alpha val="43137"/>
                    </a:srgbClr>
                  </a:outerShdw>
                </a:effectLst>
              </a:rPr>
              <a:t>RANS-I,-II,-III &amp; </a:t>
            </a:r>
            <a:r>
              <a:rPr kumimoji="1" lang="en-US" altLang="ja-JP" sz="3200" b="1" i="1" u="sng" dirty="0">
                <a:solidFill>
                  <a:srgbClr val="00B0F0"/>
                </a:solidFill>
                <a:effectLst>
                  <a:outerShdw blurRad="38100" dist="38100" dir="2700000" algn="tl">
                    <a:srgbClr val="000000">
                      <a:alpha val="43137"/>
                    </a:srgbClr>
                  </a:outerShdw>
                </a:effectLst>
                <a:latin typeface="Symbol" pitchFamily="2" charset="2"/>
              </a:rPr>
              <a:t>m</a:t>
            </a:r>
            <a:endParaRPr kumimoji="1" lang="ja-JP" altLang="en-US" sz="3200" b="1" i="1" u="sng" dirty="0">
              <a:solidFill>
                <a:srgbClr val="00B0F0"/>
              </a:solidFill>
              <a:effectLst>
                <a:outerShdw blurRad="38100" dist="38100" dir="2700000" algn="tl">
                  <a:srgbClr val="000000">
                    <a:alpha val="43137"/>
                  </a:srgbClr>
                </a:outerShdw>
              </a:effectLst>
              <a:latin typeface="Symbol" pitchFamily="2" charset="2"/>
            </a:endParaRPr>
          </a:p>
        </p:txBody>
      </p:sp>
      <p:sp>
        <p:nvSpPr>
          <p:cNvPr id="5" name="テキスト ボックス 4"/>
          <p:cNvSpPr txBox="1"/>
          <p:nvPr/>
        </p:nvSpPr>
        <p:spPr>
          <a:xfrm>
            <a:off x="2905431" y="3173393"/>
            <a:ext cx="971459" cy="300082"/>
          </a:xfrm>
          <a:prstGeom prst="rect">
            <a:avLst/>
          </a:prstGeom>
          <a:noFill/>
        </p:spPr>
        <p:txBody>
          <a:bodyPr wrap="square" rtlCol="0">
            <a:spAutoFit/>
          </a:bodyPr>
          <a:lstStyle/>
          <a:p>
            <a:r>
              <a:rPr kumimoji="1" lang="ja-JP" altLang="en-US" sz="1350" dirty="0">
                <a:solidFill>
                  <a:schemeClr val="bg1"/>
                </a:solidFill>
              </a:rPr>
              <a:t>検出器</a:t>
            </a:r>
          </a:p>
        </p:txBody>
      </p:sp>
      <p:sp>
        <p:nvSpPr>
          <p:cNvPr id="8" name="角丸四角形 7"/>
          <p:cNvSpPr/>
          <p:nvPr/>
        </p:nvSpPr>
        <p:spPr>
          <a:xfrm>
            <a:off x="192881" y="1086910"/>
            <a:ext cx="6425168" cy="4518963"/>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pic>
        <p:nvPicPr>
          <p:cNvPr id="12" name="図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943" y="1331378"/>
            <a:ext cx="1818518" cy="365919"/>
          </a:xfrm>
          <a:prstGeom prst="rect">
            <a:avLst/>
          </a:prstGeom>
        </p:spPr>
      </p:pic>
      <p:pic>
        <p:nvPicPr>
          <p:cNvPr id="13" name="図 12">
            <a:extLst>
              <a:ext uri="{FF2B5EF4-FFF2-40B4-BE49-F238E27FC236}">
                <a16:creationId xmlns:a16="http://schemas.microsoft.com/office/drawing/2014/main" id="{F5730DDB-3130-44C7-B4B0-3C89785B02D7}"/>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301092" y="2059043"/>
            <a:ext cx="3762497" cy="2044526"/>
          </a:xfrm>
          <a:prstGeom prst="rect">
            <a:avLst/>
          </a:prstGeom>
        </p:spPr>
      </p:pic>
      <p:sp>
        <p:nvSpPr>
          <p:cNvPr id="14" name="角丸四角形 13"/>
          <p:cNvSpPr/>
          <p:nvPr/>
        </p:nvSpPr>
        <p:spPr>
          <a:xfrm>
            <a:off x="6682643" y="2270019"/>
            <a:ext cx="2404507" cy="2406912"/>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pic>
        <p:nvPicPr>
          <p:cNvPr id="16" name="図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1578" y="4268223"/>
            <a:ext cx="1729274" cy="265452"/>
          </a:xfrm>
          <a:prstGeom prst="rect">
            <a:avLst/>
          </a:prstGeom>
        </p:spPr>
      </p:pic>
      <p:sp>
        <p:nvSpPr>
          <p:cNvPr id="17" name="テキスト ボックス 16"/>
          <p:cNvSpPr txBox="1"/>
          <p:nvPr/>
        </p:nvSpPr>
        <p:spPr>
          <a:xfrm>
            <a:off x="6941578" y="1939332"/>
            <a:ext cx="2135001" cy="507831"/>
          </a:xfrm>
          <a:prstGeom prst="rect">
            <a:avLst/>
          </a:prstGeom>
          <a:solidFill>
            <a:schemeClr val="bg1"/>
          </a:solidFill>
        </p:spPr>
        <p:txBody>
          <a:bodyPr wrap="square" rtlCol="0">
            <a:spAutoFit/>
          </a:bodyPr>
          <a:lstStyle/>
          <a:p>
            <a:r>
              <a:rPr lang="en-GB" altLang="ja-JP" sz="1350" b="1" dirty="0">
                <a:solidFill>
                  <a:srgbClr val="FF0000"/>
                </a:solidFill>
                <a:latin typeface="Meiryo UI" panose="020B0604030504040204" pitchFamily="50" charset="-128"/>
                <a:ea typeface="Meiryo UI" panose="020B0604030504040204" pitchFamily="50" charset="-128"/>
              </a:rPr>
              <a:t>Under dev.</a:t>
            </a:r>
          </a:p>
          <a:p>
            <a:r>
              <a:rPr lang="en-GB" altLang="ja-JP" sz="1350" b="1" dirty="0">
                <a:solidFill>
                  <a:srgbClr val="FF0000"/>
                </a:solidFill>
                <a:latin typeface="Meiryo UI" panose="020B0604030504040204" pitchFamily="50" charset="-128"/>
                <a:ea typeface="Meiryo UI" panose="020B0604030504040204" pitchFamily="50" charset="-128"/>
              </a:rPr>
              <a:t>RANS-III in trailer !</a:t>
            </a:r>
          </a:p>
        </p:txBody>
      </p:sp>
      <p:sp>
        <p:nvSpPr>
          <p:cNvPr id="3" name="コンテンツ プレースホルダー 2"/>
          <p:cNvSpPr>
            <a:spLocks noGrp="1"/>
          </p:cNvSpPr>
          <p:nvPr>
            <p:ph idx="1"/>
          </p:nvPr>
        </p:nvSpPr>
        <p:spPr>
          <a:xfrm>
            <a:off x="547936" y="906303"/>
            <a:ext cx="5200930" cy="397947"/>
          </a:xfrm>
          <a:solidFill>
            <a:schemeClr val="bg1"/>
          </a:solidFill>
        </p:spPr>
        <p:txBody>
          <a:bodyPr>
            <a:normAutofit fontScale="47500" lnSpcReduction="20000"/>
          </a:bodyPr>
          <a:lstStyle/>
          <a:p>
            <a:r>
              <a:rPr kumimoji="1" lang="en-US" altLang="ja-JP" dirty="0">
                <a:solidFill>
                  <a:srgbClr val="FF0000"/>
                </a:solidFill>
              </a:rPr>
              <a:t>In operation, RANS, RANS-II, and RANS-μ(* on-site)</a:t>
            </a:r>
            <a:endParaRPr kumimoji="1" lang="ja-JP" altLang="en-US" dirty="0">
              <a:solidFill>
                <a:srgbClr val="FF0000"/>
              </a:solidFill>
            </a:endParaRPr>
          </a:p>
        </p:txBody>
      </p:sp>
      <p:pic>
        <p:nvPicPr>
          <p:cNvPr id="10" name="図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05911" y="1513700"/>
            <a:ext cx="1790308" cy="290113"/>
          </a:xfrm>
          <a:prstGeom prst="rect">
            <a:avLst/>
          </a:prstGeom>
        </p:spPr>
      </p:pic>
      <p:sp>
        <p:nvSpPr>
          <p:cNvPr id="18" name="テキスト ボックス 17"/>
          <p:cNvSpPr txBox="1"/>
          <p:nvPr/>
        </p:nvSpPr>
        <p:spPr>
          <a:xfrm>
            <a:off x="466006" y="3395297"/>
            <a:ext cx="2410997" cy="507831"/>
          </a:xfrm>
          <a:prstGeom prst="rect">
            <a:avLst/>
          </a:prstGeom>
          <a:noFill/>
        </p:spPr>
        <p:txBody>
          <a:bodyPr wrap="square" rtlCol="0">
            <a:spAutoFit/>
          </a:bodyPr>
          <a:lstStyle/>
          <a:p>
            <a:r>
              <a:rPr kumimoji="1" lang="en-US" altLang="ja-JP" sz="1350" dirty="0"/>
              <a:t>Up-grade of moderator-reflector system 2020-2021</a:t>
            </a:r>
          </a:p>
        </p:txBody>
      </p:sp>
      <p:sp>
        <p:nvSpPr>
          <p:cNvPr id="20" name="日付プレースホルダー 19"/>
          <p:cNvSpPr>
            <a:spLocks noGrp="1"/>
          </p:cNvSpPr>
          <p:nvPr>
            <p:ph type="dt" sz="half" idx="10"/>
          </p:nvPr>
        </p:nvSpPr>
        <p:spPr/>
        <p:txBody>
          <a:bodyPr/>
          <a:lstStyle/>
          <a:p>
            <a:r>
              <a:rPr kumimoji="1" lang="en-US" altLang="ja-JP"/>
              <a:t>UCANS11 250226</a:t>
            </a:r>
            <a:endParaRPr kumimoji="1" lang="ja-JP" altLang="en-US" dirty="0"/>
          </a:p>
        </p:txBody>
      </p:sp>
      <p:sp>
        <p:nvSpPr>
          <p:cNvPr id="21" name="スライド番号プレースホルダー 20"/>
          <p:cNvSpPr>
            <a:spLocks noGrp="1"/>
          </p:cNvSpPr>
          <p:nvPr>
            <p:ph type="sldNum" sz="quarter" idx="12"/>
          </p:nvPr>
        </p:nvSpPr>
        <p:spPr/>
        <p:txBody>
          <a:bodyPr/>
          <a:lstStyle/>
          <a:p>
            <a:fld id="{092694C8-B3BF-4BE5-941C-61EC6B189F42}" type="slidenum">
              <a:rPr lang="ja-JP" altLang="en-US" smtClean="0"/>
              <a:pPr/>
              <a:t>2</a:t>
            </a:fld>
            <a:endParaRPr lang="ja-JP" altLang="en-US" dirty="0"/>
          </a:p>
        </p:txBody>
      </p:sp>
      <p:sp>
        <p:nvSpPr>
          <p:cNvPr id="22" name="テキスト ボックス 21"/>
          <p:cNvSpPr txBox="1"/>
          <p:nvPr/>
        </p:nvSpPr>
        <p:spPr>
          <a:xfrm>
            <a:off x="350779" y="1632356"/>
            <a:ext cx="2038385" cy="507831"/>
          </a:xfrm>
          <a:prstGeom prst="rect">
            <a:avLst/>
          </a:prstGeom>
          <a:noFill/>
        </p:spPr>
        <p:txBody>
          <a:bodyPr wrap="square" rtlCol="0">
            <a:spAutoFit/>
          </a:bodyPr>
          <a:lstStyle/>
          <a:p>
            <a:r>
              <a:rPr kumimoji="1" lang="en-US" altLang="ja-JP" sz="1350" dirty="0"/>
              <a:t>7MeV proton</a:t>
            </a:r>
          </a:p>
          <a:p>
            <a:r>
              <a:rPr lang="en-US" altLang="ja-JP" sz="1350" dirty="0"/>
              <a:t>Be target </a:t>
            </a:r>
            <a:r>
              <a:rPr kumimoji="1" lang="en-US" altLang="ja-JP" sz="1350" dirty="0"/>
              <a:t>100</a:t>
            </a:r>
            <a:r>
              <a:rPr lang="en-US" altLang="ja-JP" sz="1350" dirty="0"/>
              <a:t>μA </a:t>
            </a:r>
            <a:r>
              <a:rPr kumimoji="1" lang="en-US" altLang="ja-JP" sz="1350" dirty="0"/>
              <a:t>Pulse</a:t>
            </a:r>
            <a:endParaRPr kumimoji="1" lang="ja-JP" altLang="en-US" sz="1350" dirty="0"/>
          </a:p>
        </p:txBody>
      </p:sp>
      <p:sp>
        <p:nvSpPr>
          <p:cNvPr id="23" name="テキスト ボックス 22"/>
          <p:cNvSpPr txBox="1"/>
          <p:nvPr/>
        </p:nvSpPr>
        <p:spPr>
          <a:xfrm>
            <a:off x="4535786" y="1868484"/>
            <a:ext cx="1730559" cy="507831"/>
          </a:xfrm>
          <a:prstGeom prst="rect">
            <a:avLst/>
          </a:prstGeom>
          <a:noFill/>
        </p:spPr>
        <p:txBody>
          <a:bodyPr wrap="square" rtlCol="0">
            <a:spAutoFit/>
          </a:bodyPr>
          <a:lstStyle/>
          <a:p>
            <a:r>
              <a:rPr kumimoji="1" lang="en-US" altLang="ja-JP" sz="1350" dirty="0"/>
              <a:t>2.49MeV proton</a:t>
            </a:r>
          </a:p>
          <a:p>
            <a:r>
              <a:rPr lang="en-US" altLang="ja-JP" sz="1350" dirty="0"/>
              <a:t>Li target  </a:t>
            </a:r>
            <a:r>
              <a:rPr kumimoji="1" lang="en-US" altLang="ja-JP" sz="1350" dirty="0"/>
              <a:t>100</a:t>
            </a:r>
            <a:r>
              <a:rPr lang="en-US" altLang="ja-JP" sz="1350" dirty="0"/>
              <a:t>μA  </a:t>
            </a:r>
            <a:r>
              <a:rPr kumimoji="1" lang="en-US" altLang="ja-JP" sz="1350" dirty="0"/>
              <a:t>Pulse</a:t>
            </a:r>
            <a:endParaRPr kumimoji="1" lang="ja-JP" altLang="en-US" sz="1350" dirty="0"/>
          </a:p>
        </p:txBody>
      </p:sp>
      <p:grpSp>
        <p:nvGrpSpPr>
          <p:cNvPr id="4" name="グループ化 3">
            <a:extLst>
              <a:ext uri="{FF2B5EF4-FFF2-40B4-BE49-F238E27FC236}">
                <a16:creationId xmlns:a16="http://schemas.microsoft.com/office/drawing/2014/main" id="{1E3A0DD9-894D-20EA-ABBD-681292723CBE}"/>
              </a:ext>
            </a:extLst>
          </p:cNvPr>
          <p:cNvGrpSpPr/>
          <p:nvPr/>
        </p:nvGrpSpPr>
        <p:grpSpPr>
          <a:xfrm>
            <a:off x="3304776" y="3865277"/>
            <a:ext cx="2230380" cy="1740596"/>
            <a:chOff x="4112167" y="4378935"/>
            <a:chExt cx="2230380" cy="1740596"/>
          </a:xfrm>
        </p:grpSpPr>
        <p:pic>
          <p:nvPicPr>
            <p:cNvPr id="6" name="図 5"/>
            <p:cNvPicPr>
              <a:picLocks noChangeAspect="1"/>
            </p:cNvPicPr>
            <p:nvPr/>
          </p:nvPicPr>
          <p:blipFill>
            <a:blip r:embed="rId8"/>
            <a:stretch>
              <a:fillRect/>
            </a:stretch>
          </p:blipFill>
          <p:spPr>
            <a:xfrm>
              <a:off x="4112167" y="4378935"/>
              <a:ext cx="2230380" cy="1740596"/>
            </a:xfrm>
            <a:prstGeom prst="roundRect">
              <a:avLst>
                <a:gd name="adj" fmla="val 16758"/>
              </a:avLst>
            </a:prstGeom>
            <a:solidFill>
              <a:srgbClr val="FFFFFF"/>
            </a:solidFill>
            <a:ln w="28575" cap="sq">
              <a:solidFill>
                <a:schemeClr val="accent1">
                  <a:lumMod val="75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5" name="図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10931" y="4453365"/>
              <a:ext cx="1242609" cy="241212"/>
            </a:xfrm>
            <a:prstGeom prst="rect">
              <a:avLst/>
            </a:prstGeom>
          </p:spPr>
        </p:pic>
      </p:grpSp>
      <p:sp>
        <p:nvSpPr>
          <p:cNvPr id="9" name="テキスト ボックス 8">
            <a:extLst>
              <a:ext uri="{FF2B5EF4-FFF2-40B4-BE49-F238E27FC236}">
                <a16:creationId xmlns:a16="http://schemas.microsoft.com/office/drawing/2014/main" id="{EB79B05C-F5E5-36F0-65CD-E4897D608A83}"/>
              </a:ext>
            </a:extLst>
          </p:cNvPr>
          <p:cNvSpPr txBox="1"/>
          <p:nvPr/>
        </p:nvSpPr>
        <p:spPr>
          <a:xfrm>
            <a:off x="1972981" y="4490871"/>
            <a:ext cx="1730559" cy="715581"/>
          </a:xfrm>
          <a:prstGeom prst="rect">
            <a:avLst/>
          </a:prstGeom>
          <a:noFill/>
        </p:spPr>
        <p:txBody>
          <a:bodyPr wrap="square" rtlCol="0">
            <a:spAutoFit/>
          </a:bodyPr>
          <a:lstStyle/>
          <a:p>
            <a:r>
              <a:rPr kumimoji="1" lang="en-US" altLang="ja-JP" sz="1350" dirty="0"/>
              <a:t>Salt-meter:</a:t>
            </a:r>
          </a:p>
          <a:p>
            <a:r>
              <a:rPr kumimoji="1" lang="en-US" altLang="ja-JP" sz="1350" dirty="0"/>
              <a:t>252Cf source</a:t>
            </a:r>
          </a:p>
          <a:p>
            <a:r>
              <a:rPr kumimoji="1" lang="en-US" altLang="ja-JP" sz="1350" dirty="0"/>
              <a:t>PGAA (</a:t>
            </a:r>
            <a:r>
              <a:rPr kumimoji="1" lang="en-US" altLang="ja-JP" sz="1350" dirty="0" err="1"/>
              <a:t>Ge+BGO</a:t>
            </a:r>
            <a:r>
              <a:rPr kumimoji="1" lang="en-US" altLang="ja-JP" sz="1350" dirty="0"/>
              <a:t>)</a:t>
            </a:r>
            <a:endParaRPr kumimoji="1" lang="ja-JP" altLang="en-US" sz="1350" dirty="0"/>
          </a:p>
        </p:txBody>
      </p:sp>
      <p:sp>
        <p:nvSpPr>
          <p:cNvPr id="19" name="テキスト ボックス 18">
            <a:extLst>
              <a:ext uri="{FF2B5EF4-FFF2-40B4-BE49-F238E27FC236}">
                <a16:creationId xmlns:a16="http://schemas.microsoft.com/office/drawing/2014/main" id="{E963490E-227E-5F7C-EB90-6E91257B2207}"/>
              </a:ext>
            </a:extLst>
          </p:cNvPr>
          <p:cNvSpPr txBox="1"/>
          <p:nvPr/>
        </p:nvSpPr>
        <p:spPr>
          <a:xfrm>
            <a:off x="193924" y="5650698"/>
            <a:ext cx="8623973" cy="677108"/>
          </a:xfrm>
          <a:prstGeom prst="rect">
            <a:avLst/>
          </a:prstGeom>
          <a:noFill/>
        </p:spPr>
        <p:txBody>
          <a:bodyPr wrap="square">
            <a:spAutoFit/>
          </a:bodyPr>
          <a:lstStyle/>
          <a:p>
            <a:pPr marL="0" indent="0">
              <a:spcBef>
                <a:spcPts val="0"/>
              </a:spcBef>
              <a:buNone/>
            </a:pPr>
            <a:r>
              <a:rPr lang="en-US" altLang="ja-JP" sz="1800" u="sng" dirty="0" err="1">
                <a:latin typeface="Segoe UI" panose="020B0502040204020203" pitchFamily="34" charset="0"/>
                <a:ea typeface="メイリオ" panose="020B0604030504040204" pitchFamily="50" charset="-128"/>
              </a:rPr>
              <a:t>T.Kobayashi</a:t>
            </a:r>
            <a:r>
              <a:rPr lang="en-US" altLang="ja-JP" sz="1800" dirty="0">
                <a:latin typeface="Segoe UI" panose="020B0502040204020203" pitchFamily="34" charset="0"/>
                <a:ea typeface="メイリオ" panose="020B0604030504040204" pitchFamily="50" charset="-128"/>
              </a:rPr>
              <a:t>, </a:t>
            </a:r>
            <a:r>
              <a:rPr lang="en-US" altLang="ja-JP" sz="1800" dirty="0" err="1">
                <a:latin typeface="Segoe UI" panose="020B0502040204020203" pitchFamily="34" charset="0"/>
                <a:ea typeface="メイリオ" panose="020B0604030504040204" pitchFamily="50" charset="-128"/>
              </a:rPr>
              <a:t>M.Mizuta</a:t>
            </a:r>
            <a:r>
              <a:rPr lang="en-US" altLang="ja-JP" sz="1800" dirty="0">
                <a:latin typeface="Segoe UI" panose="020B0502040204020203" pitchFamily="34" charset="0"/>
                <a:ea typeface="メイリオ" panose="020B0604030504040204" pitchFamily="50" charset="-128"/>
              </a:rPr>
              <a:t>, </a:t>
            </a:r>
            <a:r>
              <a:rPr lang="en-US" altLang="ja-JP" sz="1800" dirty="0" err="1">
                <a:latin typeface="Segoe UI" panose="020B0502040204020203" pitchFamily="34" charset="0"/>
                <a:ea typeface="メイリオ" panose="020B0604030504040204" pitchFamily="50" charset="-128"/>
              </a:rPr>
              <a:t>T.Takanashi</a:t>
            </a:r>
            <a:r>
              <a:rPr lang="en-US" altLang="ja-JP" sz="1800" dirty="0">
                <a:latin typeface="Segoe UI" panose="020B0502040204020203" pitchFamily="34" charset="0"/>
                <a:ea typeface="メイリオ" panose="020B0604030504040204" pitchFamily="50" charset="-128"/>
              </a:rPr>
              <a:t>, </a:t>
            </a:r>
            <a:r>
              <a:rPr lang="en-US" altLang="ja-JP" sz="1800" u="sng" dirty="0" err="1">
                <a:latin typeface="Segoe UI" panose="020B0502040204020203" pitchFamily="34" charset="0"/>
                <a:ea typeface="メイリオ" panose="020B0604030504040204" pitchFamily="50" charset="-128"/>
              </a:rPr>
              <a:t>T.Fukuchi</a:t>
            </a:r>
            <a:r>
              <a:rPr lang="en-US" altLang="ja-JP" sz="1800" dirty="0">
                <a:latin typeface="Segoe UI" panose="020B0502040204020203" pitchFamily="34" charset="0"/>
                <a:ea typeface="メイリオ" panose="020B0604030504040204" pitchFamily="50" charset="-128"/>
              </a:rPr>
              <a:t>, </a:t>
            </a:r>
            <a:r>
              <a:rPr lang="en-US" altLang="ja-JP" sz="1800" u="sng" dirty="0" err="1">
                <a:latin typeface="Segoe UI" panose="020B0502040204020203" pitchFamily="34" charset="0"/>
                <a:ea typeface="メイリオ" panose="020B0604030504040204" pitchFamily="50" charset="-128"/>
              </a:rPr>
              <a:t>Y.Wakabayashi</a:t>
            </a:r>
            <a:r>
              <a:rPr lang="en-US" altLang="ja-JP" sz="1800" dirty="0">
                <a:latin typeface="Segoe UI" panose="020B0502040204020203" pitchFamily="34" charset="0"/>
                <a:ea typeface="メイリオ" panose="020B0604030504040204" pitchFamily="50" charset="-128"/>
              </a:rPr>
              <a:t>, </a:t>
            </a:r>
            <a:r>
              <a:rPr lang="en-US" altLang="ja-JP" sz="1800" dirty="0" err="1">
                <a:latin typeface="Segoe UI" panose="020B0502040204020203" pitchFamily="34" charset="0"/>
                <a:ea typeface="メイリオ" panose="020B0604030504040204" pitchFamily="50" charset="-128"/>
              </a:rPr>
              <a:t>Y.Okuno</a:t>
            </a:r>
            <a:r>
              <a:rPr lang="en-US" altLang="ja-JP" sz="1800" dirty="0">
                <a:latin typeface="Segoe UI" panose="020B0502040204020203" pitchFamily="34" charset="0"/>
                <a:ea typeface="メイリオ" panose="020B0604030504040204" pitchFamily="50" charset="-128"/>
              </a:rPr>
              <a:t>, </a:t>
            </a:r>
            <a:r>
              <a:rPr lang="en-US" altLang="ja-JP" sz="1800" dirty="0" err="1">
                <a:latin typeface="Segoe UI" panose="020B0502040204020203" pitchFamily="34" charset="0"/>
                <a:ea typeface="メイリオ" panose="020B0604030504040204" pitchFamily="50" charset="-128"/>
              </a:rPr>
              <a:t>S.Imajo</a:t>
            </a:r>
            <a:r>
              <a:rPr lang="en-US" altLang="ja-JP" sz="1800" dirty="0">
                <a:latin typeface="Segoe UI" panose="020B0502040204020203" pitchFamily="34" charset="0"/>
                <a:ea typeface="メイリオ" panose="020B0604030504040204" pitchFamily="50" charset="-128"/>
              </a:rPr>
              <a:t>, </a:t>
            </a:r>
            <a:r>
              <a:rPr lang="en-US" altLang="ja-JP" sz="1800" dirty="0" err="1">
                <a:latin typeface="Segoe UI" panose="020B0502040204020203" pitchFamily="34" charset="0"/>
                <a:ea typeface="メイリオ" panose="020B0604030504040204" pitchFamily="50" charset="-128"/>
              </a:rPr>
              <a:t>H.Kusano</a:t>
            </a:r>
            <a:r>
              <a:rPr lang="en-US" altLang="ja-JP" sz="1800" dirty="0">
                <a:latin typeface="Segoe UI" panose="020B0502040204020203" pitchFamily="34" charset="0"/>
                <a:ea typeface="メイリオ" panose="020B0604030504040204" pitchFamily="50" charset="-128"/>
              </a:rPr>
              <a:t>, </a:t>
            </a:r>
            <a:r>
              <a:rPr lang="en-US" altLang="ja-JP" sz="1800" u="sng" dirty="0" err="1">
                <a:latin typeface="Segoe UI" panose="020B0502040204020203" pitchFamily="34" charset="0"/>
                <a:ea typeface="メイリオ" panose="020B0604030504040204" pitchFamily="50" charset="-128"/>
              </a:rPr>
              <a:t>A.Muneem</a:t>
            </a:r>
            <a:r>
              <a:rPr lang="en-US" altLang="ja-JP" sz="1800" dirty="0">
                <a:latin typeface="Segoe UI" panose="020B0502040204020203" pitchFamily="34" charset="0"/>
                <a:ea typeface="メイリオ" panose="020B0604030504040204" pitchFamily="50" charset="-128"/>
              </a:rPr>
              <a:t>, </a:t>
            </a:r>
            <a:r>
              <a:rPr lang="en-US" altLang="ja-JP" sz="1800" dirty="0" err="1">
                <a:latin typeface="Segoe UI" panose="020B0502040204020203" pitchFamily="34" charset="0"/>
                <a:ea typeface="メイリオ" panose="020B0604030504040204" pitchFamily="50" charset="-128"/>
              </a:rPr>
              <a:t>T.Takamura</a:t>
            </a:r>
            <a:r>
              <a:rPr lang="en-US" altLang="ja-JP" sz="1800" dirty="0">
                <a:latin typeface="Segoe UI" panose="020B0502040204020203" pitchFamily="34" charset="0"/>
                <a:ea typeface="メイリオ" panose="020B0604030504040204" pitchFamily="50" charset="-128"/>
              </a:rPr>
              <a:t>, </a:t>
            </a:r>
            <a:r>
              <a:rPr lang="en-US" altLang="ja-JP" sz="1800" dirty="0" err="1">
                <a:latin typeface="Segoe UI" panose="020B0502040204020203" pitchFamily="34" charset="0"/>
                <a:ea typeface="メイリオ" panose="020B0604030504040204" pitchFamily="50" charset="-128"/>
              </a:rPr>
              <a:t>T.Hashiguchi</a:t>
            </a:r>
            <a:r>
              <a:rPr lang="en-US" altLang="ja-JP" sz="1800" dirty="0">
                <a:latin typeface="Segoe UI" panose="020B0502040204020203" pitchFamily="34" charset="0"/>
                <a:ea typeface="メイリオ" panose="020B0604030504040204" pitchFamily="50" charset="-128"/>
              </a:rPr>
              <a:t>,  </a:t>
            </a:r>
            <a:r>
              <a:rPr lang="en-US" altLang="ja-JP" sz="2000" dirty="0">
                <a:latin typeface="Segoe UI" panose="020B0502040204020203" pitchFamily="34" charset="0"/>
                <a:ea typeface="メイリオ" panose="020B0604030504040204" pitchFamily="50" charset="-128"/>
              </a:rPr>
              <a:t>Yujiro IKEDA (Special Advisor) ,</a:t>
            </a:r>
          </a:p>
        </p:txBody>
      </p:sp>
      <p:pic>
        <p:nvPicPr>
          <p:cNvPr id="24" name="図 23" descr="グラフィカル ユーザー インターフェイス が含まれている画像&#10;&#10;AI によって生成されたコンテンツは間違っている可能性があります。">
            <a:extLst>
              <a:ext uri="{FF2B5EF4-FFF2-40B4-BE49-F238E27FC236}">
                <a16:creationId xmlns:a16="http://schemas.microsoft.com/office/drawing/2014/main" id="{57F288C6-B099-F6E5-B407-C97C6A48589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95797" y="2541381"/>
            <a:ext cx="2178198" cy="1540200"/>
          </a:xfrm>
          <a:prstGeom prst="rect">
            <a:avLst/>
          </a:prstGeom>
        </p:spPr>
      </p:pic>
    </p:spTree>
    <p:extLst>
      <p:ext uri="{BB962C8B-B14F-4D97-AF65-F5344CB8AC3E}">
        <p14:creationId xmlns:p14="http://schemas.microsoft.com/office/powerpoint/2010/main" val="2865845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kumimoji="1" lang="en-US" altLang="ja-JP"/>
              <a:t>UCANS11 250226</a:t>
            </a:r>
            <a:endParaRPr kumimoji="1" lang="ja-JP" altLang="en-US" dirty="0"/>
          </a:p>
        </p:txBody>
      </p:sp>
      <p:sp>
        <p:nvSpPr>
          <p:cNvPr id="45" name="CustomShape 1"/>
          <p:cNvSpPr/>
          <p:nvPr/>
        </p:nvSpPr>
        <p:spPr>
          <a:xfrm>
            <a:off x="47544" y="88712"/>
            <a:ext cx="9171860" cy="1186453"/>
          </a:xfrm>
          <a:prstGeom prst="rect">
            <a:avLst/>
          </a:prstGeom>
          <a:solidFill>
            <a:srgbClr val="00B0F0"/>
          </a:solid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2800" spc="-1" dirty="0" err="1">
                <a:solidFill>
                  <a:srgbClr val="000000"/>
                </a:solidFill>
                <a:uFill>
                  <a:solidFill>
                    <a:srgbClr val="FFFFFF"/>
                  </a:solidFill>
                </a:uFill>
                <a:latin typeface="Arial"/>
              </a:rPr>
              <a:t>Ib</a:t>
            </a:r>
            <a:r>
              <a:rPr lang="en-US" sz="2800" spc="-1" dirty="0">
                <a:solidFill>
                  <a:srgbClr val="000000"/>
                </a:solidFill>
                <a:uFill>
                  <a:solidFill>
                    <a:srgbClr val="FFFFFF"/>
                  </a:solidFill>
                </a:uFill>
                <a:latin typeface="Arial"/>
              </a:rPr>
              <a:t>-SANS(Small Angle Neutron Scattering), Ibaraki Univ. </a:t>
            </a:r>
            <a:r>
              <a:rPr lang="en-US" sz="2800" spc="-1" dirty="0">
                <a:solidFill>
                  <a:srgbClr val="FF0000"/>
                </a:solidFill>
                <a:uFill>
                  <a:solidFill>
                    <a:srgbClr val="FFFFFF"/>
                  </a:solidFill>
                </a:uFill>
                <a:latin typeface="Arial"/>
              </a:rPr>
              <a:t>Prof.S.Koizumi</a:t>
            </a:r>
            <a:endParaRPr lang="en-US" sz="2800" spc="-1" dirty="0">
              <a:solidFill>
                <a:srgbClr val="FF0000"/>
              </a:solidFill>
              <a:uFill>
                <a:solidFill>
                  <a:srgbClr val="FFFFFF"/>
                </a:solidFill>
              </a:uFill>
              <a:latin typeface="Times New Roman"/>
            </a:endParaRPr>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1472" y="1769074"/>
            <a:ext cx="2305023" cy="1539025"/>
          </a:xfrm>
          <a:prstGeom prst="rect">
            <a:avLst/>
          </a:prstGeom>
        </p:spPr>
      </p:pic>
      <p:pic>
        <p:nvPicPr>
          <p:cNvPr id="44" name="図 43"/>
          <p:cNvPicPr>
            <a:picLocks noChangeAspect="1"/>
          </p:cNvPicPr>
          <p:nvPr/>
        </p:nvPicPr>
        <p:blipFill>
          <a:blip r:embed="rId3"/>
          <a:stretch>
            <a:fillRect/>
          </a:stretch>
        </p:blipFill>
        <p:spPr>
          <a:xfrm>
            <a:off x="294724" y="1769074"/>
            <a:ext cx="5986748" cy="4229889"/>
          </a:xfrm>
          <a:prstGeom prst="rect">
            <a:avLst/>
          </a:prstGeom>
        </p:spPr>
      </p:pic>
      <p:sp>
        <p:nvSpPr>
          <p:cNvPr id="3" name="スライド番号プレースホルダー 2"/>
          <p:cNvSpPr>
            <a:spLocks noGrp="1"/>
          </p:cNvSpPr>
          <p:nvPr>
            <p:ph type="sldNum" sz="quarter" idx="12"/>
          </p:nvPr>
        </p:nvSpPr>
        <p:spPr/>
        <p:txBody>
          <a:bodyPr/>
          <a:lstStyle/>
          <a:p>
            <a:fld id="{D39897E2-8CA0-40F6-A657-6B004E24EBCA}" type="slidenum">
              <a:rPr kumimoji="1" lang="ja-JP" altLang="en-US" smtClean="0"/>
              <a:t>20</a:t>
            </a:fld>
            <a:endParaRPr kumimoji="1" lang="ja-JP" altLang="en-US" dirty="0"/>
          </a:p>
        </p:txBody>
      </p:sp>
    </p:spTree>
    <p:extLst>
      <p:ext uri="{BB962C8B-B14F-4D97-AF65-F5344CB8AC3E}">
        <p14:creationId xmlns:p14="http://schemas.microsoft.com/office/powerpoint/2010/main" val="800876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グループ化 28">
            <a:extLst>
              <a:ext uri="{FF2B5EF4-FFF2-40B4-BE49-F238E27FC236}">
                <a16:creationId xmlns:a16="http://schemas.microsoft.com/office/drawing/2014/main" id="{8BE36292-236A-2946-AD34-03F86A6D4F98}"/>
              </a:ext>
            </a:extLst>
          </p:cNvPr>
          <p:cNvGrpSpPr/>
          <p:nvPr/>
        </p:nvGrpSpPr>
        <p:grpSpPr>
          <a:xfrm>
            <a:off x="2191825" y="2557592"/>
            <a:ext cx="5166749" cy="4440438"/>
            <a:chOff x="319382" y="929095"/>
            <a:chExt cx="6888998" cy="5920584"/>
          </a:xfrm>
        </p:grpSpPr>
        <p:pic>
          <p:nvPicPr>
            <p:cNvPr id="3" name="図 2">
              <a:extLst>
                <a:ext uri="{FF2B5EF4-FFF2-40B4-BE49-F238E27FC236}">
                  <a16:creationId xmlns:a16="http://schemas.microsoft.com/office/drawing/2014/main" id="{EC617486-0E26-B742-82A4-8C5867DC1132}"/>
                </a:ext>
              </a:extLst>
            </p:cNvPr>
            <p:cNvPicPr>
              <a:picLocks noChangeAspect="1"/>
            </p:cNvPicPr>
            <p:nvPr/>
          </p:nvPicPr>
          <p:blipFill>
            <a:blip r:embed="rId2"/>
            <a:stretch>
              <a:fillRect/>
            </a:stretch>
          </p:blipFill>
          <p:spPr>
            <a:xfrm>
              <a:off x="1918149" y="929095"/>
              <a:ext cx="5290231" cy="5399308"/>
            </a:xfrm>
            <a:prstGeom prst="rect">
              <a:avLst/>
            </a:prstGeom>
          </p:spPr>
        </p:pic>
        <p:cxnSp>
          <p:nvCxnSpPr>
            <p:cNvPr id="6" name="直線矢印コネクタ 5">
              <a:extLst>
                <a:ext uri="{FF2B5EF4-FFF2-40B4-BE49-F238E27FC236}">
                  <a16:creationId xmlns:a16="http://schemas.microsoft.com/office/drawing/2014/main" id="{0C2B67CF-D462-4549-B9F8-1EC18D25F2B4}"/>
                </a:ext>
              </a:extLst>
            </p:cNvPr>
            <p:cNvCxnSpPr/>
            <p:nvPr/>
          </p:nvCxnSpPr>
          <p:spPr>
            <a:xfrm>
              <a:off x="1580606" y="1058091"/>
              <a:ext cx="0" cy="5081452"/>
            </a:xfrm>
            <a:prstGeom prst="straightConnector1">
              <a:avLst/>
            </a:prstGeom>
            <a:ln w="12700">
              <a:solidFill>
                <a:schemeClr val="tx1"/>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cxnSp>
          <p:nvCxnSpPr>
            <p:cNvPr id="7" name="直線矢印コネクタ 6">
              <a:extLst>
                <a:ext uri="{FF2B5EF4-FFF2-40B4-BE49-F238E27FC236}">
                  <a16:creationId xmlns:a16="http://schemas.microsoft.com/office/drawing/2014/main" id="{19B16D42-A237-3C48-AED8-0F0BFE4C2E27}"/>
                </a:ext>
              </a:extLst>
            </p:cNvPr>
            <p:cNvCxnSpPr>
              <a:cxnSpLocks/>
            </p:cNvCxnSpPr>
            <p:nvPr/>
          </p:nvCxnSpPr>
          <p:spPr>
            <a:xfrm flipH="1" flipV="1">
              <a:off x="1843085" y="6547384"/>
              <a:ext cx="5150980" cy="9622"/>
            </a:xfrm>
            <a:prstGeom prst="straightConnector1">
              <a:avLst/>
            </a:prstGeom>
            <a:ln w="12700">
              <a:solidFill>
                <a:schemeClr val="tx1"/>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sp>
          <p:nvSpPr>
            <p:cNvPr id="10" name="テキスト ボックス 9">
              <a:extLst>
                <a:ext uri="{FF2B5EF4-FFF2-40B4-BE49-F238E27FC236}">
                  <a16:creationId xmlns:a16="http://schemas.microsoft.com/office/drawing/2014/main" id="{96FA92D0-1A49-604D-8DE4-09C1DCB6EFC9}"/>
                </a:ext>
              </a:extLst>
            </p:cNvPr>
            <p:cNvSpPr txBox="1"/>
            <p:nvPr/>
          </p:nvSpPr>
          <p:spPr>
            <a:xfrm>
              <a:off x="319382" y="3285559"/>
              <a:ext cx="1549997" cy="615553"/>
            </a:xfrm>
            <a:prstGeom prst="rect">
              <a:avLst/>
            </a:prstGeom>
            <a:solidFill>
              <a:schemeClr val="bg1"/>
            </a:solidFill>
          </p:spPr>
          <p:txBody>
            <a:bodyPr wrap="none" rtlCol="0">
              <a:spAutoFit/>
            </a:bodyPr>
            <a:lstStyle/>
            <a:p>
              <a:r>
                <a:rPr lang="en-US" altLang="ja-JP" sz="2400" dirty="0">
                  <a:latin typeface="HGPGothicE" panose="020B0900000000000000" pitchFamily="34" charset="-128"/>
                  <a:ea typeface="HGPGothicE" panose="020B0900000000000000" pitchFamily="34" charset="-128"/>
                </a:rPr>
                <a:t>150mm</a:t>
              </a:r>
              <a:endParaRPr lang="ja-JP" altLang="en-US" sz="2400">
                <a:latin typeface="HGPGothicE" panose="020B0900000000000000" pitchFamily="34" charset="-128"/>
                <a:ea typeface="HGPGothicE" panose="020B0900000000000000" pitchFamily="34" charset="-128"/>
              </a:endParaRPr>
            </a:p>
          </p:txBody>
        </p:sp>
        <p:sp>
          <p:nvSpPr>
            <p:cNvPr id="11" name="テキスト ボックス 10">
              <a:extLst>
                <a:ext uri="{FF2B5EF4-FFF2-40B4-BE49-F238E27FC236}">
                  <a16:creationId xmlns:a16="http://schemas.microsoft.com/office/drawing/2014/main" id="{930FF1B6-A795-5A49-880D-65919DF5C3A2}"/>
                </a:ext>
              </a:extLst>
            </p:cNvPr>
            <p:cNvSpPr txBox="1"/>
            <p:nvPr/>
          </p:nvSpPr>
          <p:spPr>
            <a:xfrm>
              <a:off x="3891130" y="6234126"/>
              <a:ext cx="1549997" cy="615553"/>
            </a:xfrm>
            <a:prstGeom prst="rect">
              <a:avLst/>
            </a:prstGeom>
            <a:solidFill>
              <a:schemeClr val="bg1"/>
            </a:solidFill>
          </p:spPr>
          <p:txBody>
            <a:bodyPr wrap="none" rtlCol="0">
              <a:spAutoFit/>
            </a:bodyPr>
            <a:lstStyle/>
            <a:p>
              <a:r>
                <a:rPr lang="en-US" altLang="ja-JP" sz="2400" dirty="0">
                  <a:latin typeface="HGPGothicE" panose="020B0900000000000000" pitchFamily="34" charset="-128"/>
                  <a:ea typeface="HGPGothicE" panose="020B0900000000000000" pitchFamily="34" charset="-128"/>
                </a:rPr>
                <a:t>150mm</a:t>
              </a:r>
              <a:endParaRPr lang="ja-JP" altLang="en-US" sz="2400">
                <a:latin typeface="HGPGothicE" panose="020B0900000000000000" pitchFamily="34" charset="-128"/>
                <a:ea typeface="HGPGothicE" panose="020B0900000000000000" pitchFamily="34" charset="-128"/>
              </a:endParaRPr>
            </a:p>
          </p:txBody>
        </p:sp>
        <p:sp>
          <p:nvSpPr>
            <p:cNvPr id="12" name="テキスト ボックス 11">
              <a:extLst>
                <a:ext uri="{FF2B5EF4-FFF2-40B4-BE49-F238E27FC236}">
                  <a16:creationId xmlns:a16="http://schemas.microsoft.com/office/drawing/2014/main" id="{4EA08657-9366-5E4B-8912-F54443E5C674}"/>
                </a:ext>
              </a:extLst>
            </p:cNvPr>
            <p:cNvSpPr txBox="1"/>
            <p:nvPr/>
          </p:nvSpPr>
          <p:spPr>
            <a:xfrm>
              <a:off x="2588160" y="1752040"/>
              <a:ext cx="412933" cy="492443"/>
            </a:xfrm>
            <a:prstGeom prst="rect">
              <a:avLst/>
            </a:prstGeom>
            <a:noFill/>
          </p:spPr>
          <p:txBody>
            <a:bodyPr wrap="none" rtlCol="0">
              <a:spAutoFit/>
            </a:bodyPr>
            <a:lstStyle/>
            <a:p>
              <a:r>
                <a:rPr lang="en-US" altLang="ja-JP" dirty="0">
                  <a:solidFill>
                    <a:schemeClr val="bg1"/>
                  </a:solidFill>
                  <a:latin typeface="HGPGothicE" panose="020B0900000000000000" pitchFamily="34" charset="-128"/>
                  <a:ea typeface="HGPGothicE" panose="020B0900000000000000" pitchFamily="34" charset="-128"/>
                </a:rPr>
                <a:t>1</a:t>
              </a:r>
              <a:endParaRPr lang="ja-JP" altLang="en-US">
                <a:solidFill>
                  <a:schemeClr val="bg1"/>
                </a:solidFill>
                <a:latin typeface="HGPGothicE" panose="020B0900000000000000" pitchFamily="34" charset="-128"/>
                <a:ea typeface="HGPGothicE" panose="020B0900000000000000" pitchFamily="34" charset="-128"/>
              </a:endParaRPr>
            </a:p>
          </p:txBody>
        </p:sp>
        <p:sp>
          <p:nvSpPr>
            <p:cNvPr id="13" name="テキスト ボックス 12">
              <a:extLst>
                <a:ext uri="{FF2B5EF4-FFF2-40B4-BE49-F238E27FC236}">
                  <a16:creationId xmlns:a16="http://schemas.microsoft.com/office/drawing/2014/main" id="{6156DA8E-C0FF-B947-9032-1BB924AAE63B}"/>
                </a:ext>
              </a:extLst>
            </p:cNvPr>
            <p:cNvSpPr txBox="1"/>
            <p:nvPr/>
          </p:nvSpPr>
          <p:spPr>
            <a:xfrm>
              <a:off x="3047187" y="1752040"/>
              <a:ext cx="412933" cy="492443"/>
            </a:xfrm>
            <a:prstGeom prst="rect">
              <a:avLst/>
            </a:prstGeom>
            <a:noFill/>
          </p:spPr>
          <p:txBody>
            <a:bodyPr wrap="none" rtlCol="0">
              <a:spAutoFit/>
            </a:bodyPr>
            <a:lstStyle/>
            <a:p>
              <a:r>
                <a:rPr lang="en-US" altLang="ja-JP" dirty="0">
                  <a:solidFill>
                    <a:schemeClr val="bg1"/>
                  </a:solidFill>
                  <a:latin typeface="HGPGothicE" panose="020B0900000000000000" pitchFamily="34" charset="-128"/>
                  <a:ea typeface="HGPGothicE" panose="020B0900000000000000" pitchFamily="34" charset="-128"/>
                </a:rPr>
                <a:t>2</a:t>
              </a:r>
              <a:endParaRPr lang="ja-JP" altLang="en-US">
                <a:solidFill>
                  <a:schemeClr val="bg1"/>
                </a:solidFill>
                <a:latin typeface="HGPGothicE" panose="020B0900000000000000" pitchFamily="34" charset="-128"/>
                <a:ea typeface="HGPGothicE" panose="020B0900000000000000" pitchFamily="34" charset="-128"/>
              </a:endParaRPr>
            </a:p>
          </p:txBody>
        </p:sp>
        <p:sp>
          <p:nvSpPr>
            <p:cNvPr id="14" name="テキスト ボックス 13">
              <a:extLst>
                <a:ext uri="{FF2B5EF4-FFF2-40B4-BE49-F238E27FC236}">
                  <a16:creationId xmlns:a16="http://schemas.microsoft.com/office/drawing/2014/main" id="{6E545213-F981-C14E-AC92-1B258C4D678B}"/>
                </a:ext>
              </a:extLst>
            </p:cNvPr>
            <p:cNvSpPr txBox="1"/>
            <p:nvPr/>
          </p:nvSpPr>
          <p:spPr>
            <a:xfrm>
              <a:off x="3521964" y="1752040"/>
              <a:ext cx="412933" cy="492443"/>
            </a:xfrm>
            <a:prstGeom prst="rect">
              <a:avLst/>
            </a:prstGeom>
            <a:noFill/>
          </p:spPr>
          <p:txBody>
            <a:bodyPr wrap="none" rtlCol="0">
              <a:spAutoFit/>
            </a:bodyPr>
            <a:lstStyle/>
            <a:p>
              <a:r>
                <a:rPr lang="en-US" altLang="ja-JP" dirty="0">
                  <a:solidFill>
                    <a:schemeClr val="bg1"/>
                  </a:solidFill>
                  <a:latin typeface="HGPGothicE" panose="020B0900000000000000" pitchFamily="34" charset="-128"/>
                  <a:ea typeface="HGPGothicE" panose="020B0900000000000000" pitchFamily="34" charset="-128"/>
                </a:rPr>
                <a:t>3</a:t>
              </a:r>
              <a:endParaRPr lang="ja-JP" altLang="en-US">
                <a:solidFill>
                  <a:schemeClr val="bg1"/>
                </a:solidFill>
                <a:latin typeface="HGPGothicE" panose="020B0900000000000000" pitchFamily="34" charset="-128"/>
                <a:ea typeface="HGPGothicE" panose="020B0900000000000000" pitchFamily="34" charset="-128"/>
              </a:endParaRPr>
            </a:p>
          </p:txBody>
        </p:sp>
        <p:sp>
          <p:nvSpPr>
            <p:cNvPr id="15" name="テキスト ボックス 14">
              <a:extLst>
                <a:ext uri="{FF2B5EF4-FFF2-40B4-BE49-F238E27FC236}">
                  <a16:creationId xmlns:a16="http://schemas.microsoft.com/office/drawing/2014/main" id="{86DDDF06-7D02-F941-8DA7-A8400B8A4C5A}"/>
                </a:ext>
              </a:extLst>
            </p:cNvPr>
            <p:cNvSpPr txBox="1"/>
            <p:nvPr/>
          </p:nvSpPr>
          <p:spPr>
            <a:xfrm>
              <a:off x="3980991" y="1752040"/>
              <a:ext cx="412933" cy="492443"/>
            </a:xfrm>
            <a:prstGeom prst="rect">
              <a:avLst/>
            </a:prstGeom>
            <a:noFill/>
          </p:spPr>
          <p:txBody>
            <a:bodyPr wrap="none" rtlCol="0">
              <a:spAutoFit/>
            </a:bodyPr>
            <a:lstStyle/>
            <a:p>
              <a:r>
                <a:rPr lang="en-US" altLang="ja-JP" dirty="0">
                  <a:solidFill>
                    <a:schemeClr val="bg1"/>
                  </a:solidFill>
                  <a:latin typeface="HGPGothicE" panose="020B0900000000000000" pitchFamily="34" charset="-128"/>
                  <a:ea typeface="HGPGothicE" panose="020B0900000000000000" pitchFamily="34" charset="-128"/>
                </a:rPr>
                <a:t>4</a:t>
              </a:r>
              <a:endParaRPr lang="ja-JP" altLang="en-US">
                <a:solidFill>
                  <a:schemeClr val="bg1"/>
                </a:solidFill>
                <a:latin typeface="HGPGothicE" panose="020B0900000000000000" pitchFamily="34" charset="-128"/>
                <a:ea typeface="HGPGothicE" panose="020B0900000000000000" pitchFamily="34" charset="-128"/>
              </a:endParaRPr>
            </a:p>
          </p:txBody>
        </p:sp>
        <p:sp>
          <p:nvSpPr>
            <p:cNvPr id="16" name="テキスト ボックス 15">
              <a:extLst>
                <a:ext uri="{FF2B5EF4-FFF2-40B4-BE49-F238E27FC236}">
                  <a16:creationId xmlns:a16="http://schemas.microsoft.com/office/drawing/2014/main" id="{3A903F31-AD6E-6B4B-A3E0-705355F8AF01}"/>
                </a:ext>
              </a:extLst>
            </p:cNvPr>
            <p:cNvSpPr txBox="1"/>
            <p:nvPr/>
          </p:nvSpPr>
          <p:spPr>
            <a:xfrm>
              <a:off x="4439243" y="1752040"/>
              <a:ext cx="412933" cy="492443"/>
            </a:xfrm>
            <a:prstGeom prst="rect">
              <a:avLst/>
            </a:prstGeom>
            <a:noFill/>
          </p:spPr>
          <p:txBody>
            <a:bodyPr wrap="none" rtlCol="0">
              <a:spAutoFit/>
            </a:bodyPr>
            <a:lstStyle/>
            <a:p>
              <a:r>
                <a:rPr lang="en-US" altLang="ja-JP" dirty="0">
                  <a:solidFill>
                    <a:schemeClr val="bg1"/>
                  </a:solidFill>
                  <a:latin typeface="HGPGothicE" panose="020B0900000000000000" pitchFamily="34" charset="-128"/>
                  <a:ea typeface="HGPGothicE" panose="020B0900000000000000" pitchFamily="34" charset="-128"/>
                </a:rPr>
                <a:t>5</a:t>
              </a:r>
              <a:endParaRPr lang="ja-JP" altLang="en-US">
                <a:solidFill>
                  <a:schemeClr val="bg1"/>
                </a:solidFill>
                <a:latin typeface="HGPGothicE" panose="020B0900000000000000" pitchFamily="34" charset="-128"/>
                <a:ea typeface="HGPGothicE" panose="020B0900000000000000" pitchFamily="34" charset="-128"/>
              </a:endParaRPr>
            </a:p>
          </p:txBody>
        </p:sp>
        <p:sp>
          <p:nvSpPr>
            <p:cNvPr id="17" name="テキスト ボックス 16">
              <a:extLst>
                <a:ext uri="{FF2B5EF4-FFF2-40B4-BE49-F238E27FC236}">
                  <a16:creationId xmlns:a16="http://schemas.microsoft.com/office/drawing/2014/main" id="{6A471456-0E7B-DD49-8C3C-507F68EB6E26}"/>
                </a:ext>
              </a:extLst>
            </p:cNvPr>
            <p:cNvSpPr txBox="1"/>
            <p:nvPr/>
          </p:nvSpPr>
          <p:spPr>
            <a:xfrm>
              <a:off x="4898270" y="1752040"/>
              <a:ext cx="412933" cy="492443"/>
            </a:xfrm>
            <a:prstGeom prst="rect">
              <a:avLst/>
            </a:prstGeom>
            <a:noFill/>
          </p:spPr>
          <p:txBody>
            <a:bodyPr wrap="none" rtlCol="0">
              <a:spAutoFit/>
            </a:bodyPr>
            <a:lstStyle/>
            <a:p>
              <a:r>
                <a:rPr lang="en-US" altLang="ja-JP" dirty="0">
                  <a:solidFill>
                    <a:schemeClr val="bg1"/>
                  </a:solidFill>
                  <a:latin typeface="HGPGothicE" panose="020B0900000000000000" pitchFamily="34" charset="-128"/>
                  <a:ea typeface="HGPGothicE" panose="020B0900000000000000" pitchFamily="34" charset="-128"/>
                </a:rPr>
                <a:t>6</a:t>
              </a:r>
              <a:endParaRPr lang="ja-JP" altLang="en-US">
                <a:solidFill>
                  <a:schemeClr val="bg1"/>
                </a:solidFill>
                <a:latin typeface="HGPGothicE" panose="020B0900000000000000" pitchFamily="34" charset="-128"/>
                <a:ea typeface="HGPGothicE" panose="020B0900000000000000" pitchFamily="34" charset="-128"/>
              </a:endParaRPr>
            </a:p>
          </p:txBody>
        </p:sp>
        <p:sp>
          <p:nvSpPr>
            <p:cNvPr id="18" name="テキスト ボックス 17">
              <a:extLst>
                <a:ext uri="{FF2B5EF4-FFF2-40B4-BE49-F238E27FC236}">
                  <a16:creationId xmlns:a16="http://schemas.microsoft.com/office/drawing/2014/main" id="{BFA73971-9DEB-0347-824A-594504BA980E}"/>
                </a:ext>
              </a:extLst>
            </p:cNvPr>
            <p:cNvSpPr txBox="1"/>
            <p:nvPr/>
          </p:nvSpPr>
          <p:spPr>
            <a:xfrm>
              <a:off x="5373047" y="1752040"/>
              <a:ext cx="412933" cy="492443"/>
            </a:xfrm>
            <a:prstGeom prst="rect">
              <a:avLst/>
            </a:prstGeom>
            <a:noFill/>
          </p:spPr>
          <p:txBody>
            <a:bodyPr wrap="none" rtlCol="0">
              <a:spAutoFit/>
            </a:bodyPr>
            <a:lstStyle/>
            <a:p>
              <a:r>
                <a:rPr lang="en-US" altLang="ja-JP" dirty="0">
                  <a:solidFill>
                    <a:schemeClr val="bg1"/>
                  </a:solidFill>
                  <a:latin typeface="HGPGothicE" panose="020B0900000000000000" pitchFamily="34" charset="-128"/>
                  <a:ea typeface="HGPGothicE" panose="020B0900000000000000" pitchFamily="34" charset="-128"/>
                </a:rPr>
                <a:t>7</a:t>
              </a:r>
              <a:endParaRPr lang="ja-JP" altLang="en-US">
                <a:solidFill>
                  <a:schemeClr val="bg1"/>
                </a:solidFill>
                <a:latin typeface="HGPGothicE" panose="020B0900000000000000" pitchFamily="34" charset="-128"/>
                <a:ea typeface="HGPGothicE" panose="020B0900000000000000" pitchFamily="34" charset="-128"/>
              </a:endParaRPr>
            </a:p>
          </p:txBody>
        </p:sp>
        <p:sp>
          <p:nvSpPr>
            <p:cNvPr id="19" name="テキスト ボックス 18">
              <a:extLst>
                <a:ext uri="{FF2B5EF4-FFF2-40B4-BE49-F238E27FC236}">
                  <a16:creationId xmlns:a16="http://schemas.microsoft.com/office/drawing/2014/main" id="{09D05A4B-F38C-6A43-BFC2-862F45B4F2F8}"/>
                </a:ext>
              </a:extLst>
            </p:cNvPr>
            <p:cNvSpPr txBox="1"/>
            <p:nvPr/>
          </p:nvSpPr>
          <p:spPr>
            <a:xfrm>
              <a:off x="5832073" y="1752040"/>
              <a:ext cx="412933" cy="492443"/>
            </a:xfrm>
            <a:prstGeom prst="rect">
              <a:avLst/>
            </a:prstGeom>
            <a:noFill/>
          </p:spPr>
          <p:txBody>
            <a:bodyPr wrap="none" rtlCol="0">
              <a:spAutoFit/>
            </a:bodyPr>
            <a:lstStyle/>
            <a:p>
              <a:r>
                <a:rPr lang="en-US" altLang="ja-JP" dirty="0">
                  <a:solidFill>
                    <a:schemeClr val="bg1"/>
                  </a:solidFill>
                  <a:latin typeface="HGPGothicE" panose="020B0900000000000000" pitchFamily="34" charset="-128"/>
                  <a:ea typeface="HGPGothicE" panose="020B0900000000000000" pitchFamily="34" charset="-128"/>
                </a:rPr>
                <a:t>8</a:t>
              </a:r>
              <a:endParaRPr lang="ja-JP" altLang="en-US">
                <a:solidFill>
                  <a:schemeClr val="bg1"/>
                </a:solidFill>
                <a:latin typeface="HGPGothicE" panose="020B0900000000000000" pitchFamily="34" charset="-128"/>
                <a:ea typeface="HGPGothicE" panose="020B0900000000000000" pitchFamily="34" charset="-128"/>
              </a:endParaRPr>
            </a:p>
          </p:txBody>
        </p:sp>
        <p:sp>
          <p:nvSpPr>
            <p:cNvPr id="20" name="テキスト ボックス 19">
              <a:extLst>
                <a:ext uri="{FF2B5EF4-FFF2-40B4-BE49-F238E27FC236}">
                  <a16:creationId xmlns:a16="http://schemas.microsoft.com/office/drawing/2014/main" id="{A2EF276F-8348-7841-B5CF-E8672E57F8BF}"/>
                </a:ext>
              </a:extLst>
            </p:cNvPr>
            <p:cNvSpPr txBox="1"/>
            <p:nvPr/>
          </p:nvSpPr>
          <p:spPr>
            <a:xfrm>
              <a:off x="6291101" y="1752039"/>
              <a:ext cx="412933" cy="492443"/>
            </a:xfrm>
            <a:prstGeom prst="rect">
              <a:avLst/>
            </a:prstGeom>
            <a:noFill/>
          </p:spPr>
          <p:txBody>
            <a:bodyPr wrap="none" rtlCol="0">
              <a:spAutoFit/>
            </a:bodyPr>
            <a:lstStyle/>
            <a:p>
              <a:r>
                <a:rPr lang="en-US" altLang="ja-JP" dirty="0">
                  <a:solidFill>
                    <a:schemeClr val="bg1"/>
                  </a:solidFill>
                  <a:latin typeface="HGPGothicE" panose="020B0900000000000000" pitchFamily="34" charset="-128"/>
                  <a:ea typeface="HGPGothicE" panose="020B0900000000000000" pitchFamily="34" charset="-128"/>
                </a:rPr>
                <a:t>9</a:t>
              </a:r>
              <a:endParaRPr lang="ja-JP" altLang="en-US">
                <a:solidFill>
                  <a:schemeClr val="bg1"/>
                </a:solidFill>
                <a:latin typeface="HGPGothicE" panose="020B0900000000000000" pitchFamily="34" charset="-128"/>
                <a:ea typeface="HGPGothicE" panose="020B0900000000000000" pitchFamily="34" charset="-128"/>
              </a:endParaRPr>
            </a:p>
          </p:txBody>
        </p:sp>
        <p:sp>
          <p:nvSpPr>
            <p:cNvPr id="21" name="テキスト ボックス 20">
              <a:extLst>
                <a:ext uri="{FF2B5EF4-FFF2-40B4-BE49-F238E27FC236}">
                  <a16:creationId xmlns:a16="http://schemas.microsoft.com/office/drawing/2014/main" id="{E860A18A-6B0F-C94C-A15E-846A798F13E7}"/>
                </a:ext>
              </a:extLst>
            </p:cNvPr>
            <p:cNvSpPr txBox="1"/>
            <p:nvPr/>
          </p:nvSpPr>
          <p:spPr>
            <a:xfrm>
              <a:off x="2606310" y="2213704"/>
              <a:ext cx="351379" cy="492443"/>
            </a:xfrm>
            <a:prstGeom prst="rect">
              <a:avLst/>
            </a:prstGeom>
            <a:noFill/>
          </p:spPr>
          <p:txBody>
            <a:bodyPr wrap="square" rtlCol="0">
              <a:spAutoFit/>
            </a:bodyPr>
            <a:lstStyle/>
            <a:p>
              <a:r>
                <a:rPr lang="en-US" altLang="ja-JP" dirty="0">
                  <a:solidFill>
                    <a:schemeClr val="bg1"/>
                  </a:solidFill>
                  <a:latin typeface="HGPGothicE" panose="020B0900000000000000" pitchFamily="34" charset="-128"/>
                  <a:ea typeface="HGPGothicE" panose="020B0900000000000000" pitchFamily="34" charset="-128"/>
                </a:rPr>
                <a:t>2</a:t>
              </a:r>
              <a:endParaRPr lang="ja-JP" altLang="en-US">
                <a:solidFill>
                  <a:schemeClr val="bg1"/>
                </a:solidFill>
                <a:latin typeface="HGPGothicE" panose="020B0900000000000000" pitchFamily="34" charset="-128"/>
                <a:ea typeface="HGPGothicE" panose="020B0900000000000000" pitchFamily="34" charset="-128"/>
              </a:endParaRPr>
            </a:p>
          </p:txBody>
        </p:sp>
        <p:sp>
          <p:nvSpPr>
            <p:cNvPr id="22" name="テキスト ボックス 21">
              <a:extLst>
                <a:ext uri="{FF2B5EF4-FFF2-40B4-BE49-F238E27FC236}">
                  <a16:creationId xmlns:a16="http://schemas.microsoft.com/office/drawing/2014/main" id="{740541A7-72D6-E341-87D8-60DD14C939F6}"/>
                </a:ext>
              </a:extLst>
            </p:cNvPr>
            <p:cNvSpPr txBox="1"/>
            <p:nvPr/>
          </p:nvSpPr>
          <p:spPr>
            <a:xfrm>
              <a:off x="2589810" y="2629202"/>
              <a:ext cx="351379" cy="492443"/>
            </a:xfrm>
            <a:prstGeom prst="rect">
              <a:avLst/>
            </a:prstGeom>
            <a:noFill/>
          </p:spPr>
          <p:txBody>
            <a:bodyPr wrap="square" rtlCol="0">
              <a:spAutoFit/>
            </a:bodyPr>
            <a:lstStyle/>
            <a:p>
              <a:r>
                <a:rPr lang="en-US" altLang="ja-JP" dirty="0">
                  <a:solidFill>
                    <a:schemeClr val="bg1"/>
                  </a:solidFill>
                  <a:latin typeface="HGPGothicE" panose="020B0900000000000000" pitchFamily="34" charset="-128"/>
                  <a:ea typeface="HGPGothicE" panose="020B0900000000000000" pitchFamily="34" charset="-128"/>
                </a:rPr>
                <a:t>3</a:t>
              </a:r>
              <a:endParaRPr lang="ja-JP" altLang="en-US">
                <a:solidFill>
                  <a:schemeClr val="bg1"/>
                </a:solidFill>
                <a:latin typeface="HGPGothicE" panose="020B0900000000000000" pitchFamily="34" charset="-128"/>
                <a:ea typeface="HGPGothicE" panose="020B0900000000000000" pitchFamily="34" charset="-128"/>
              </a:endParaRPr>
            </a:p>
          </p:txBody>
        </p:sp>
        <p:sp>
          <p:nvSpPr>
            <p:cNvPr id="23" name="テキスト ボックス 22">
              <a:extLst>
                <a:ext uri="{FF2B5EF4-FFF2-40B4-BE49-F238E27FC236}">
                  <a16:creationId xmlns:a16="http://schemas.microsoft.com/office/drawing/2014/main" id="{DEF8ED7B-14F2-284B-9894-687618639CCA}"/>
                </a:ext>
              </a:extLst>
            </p:cNvPr>
            <p:cNvSpPr txBox="1"/>
            <p:nvPr/>
          </p:nvSpPr>
          <p:spPr>
            <a:xfrm>
              <a:off x="2598060" y="3044699"/>
              <a:ext cx="351379" cy="492443"/>
            </a:xfrm>
            <a:prstGeom prst="rect">
              <a:avLst/>
            </a:prstGeom>
            <a:noFill/>
          </p:spPr>
          <p:txBody>
            <a:bodyPr wrap="square" rtlCol="0">
              <a:spAutoFit/>
            </a:bodyPr>
            <a:lstStyle/>
            <a:p>
              <a:r>
                <a:rPr lang="en-US" altLang="ja-JP" dirty="0">
                  <a:solidFill>
                    <a:schemeClr val="bg1"/>
                  </a:solidFill>
                  <a:latin typeface="HGPGothicE" panose="020B0900000000000000" pitchFamily="34" charset="-128"/>
                  <a:ea typeface="HGPGothicE" panose="020B0900000000000000" pitchFamily="34" charset="-128"/>
                </a:rPr>
                <a:t>4</a:t>
              </a:r>
              <a:endParaRPr lang="ja-JP" altLang="en-US">
                <a:solidFill>
                  <a:schemeClr val="bg1"/>
                </a:solidFill>
                <a:latin typeface="HGPGothicE" panose="020B0900000000000000" pitchFamily="34" charset="-128"/>
                <a:ea typeface="HGPGothicE" panose="020B0900000000000000" pitchFamily="34" charset="-128"/>
              </a:endParaRPr>
            </a:p>
          </p:txBody>
        </p:sp>
        <p:sp>
          <p:nvSpPr>
            <p:cNvPr id="24" name="テキスト ボックス 23">
              <a:extLst>
                <a:ext uri="{FF2B5EF4-FFF2-40B4-BE49-F238E27FC236}">
                  <a16:creationId xmlns:a16="http://schemas.microsoft.com/office/drawing/2014/main" id="{6694CF94-FEC6-554C-97E6-E84FF2FDBF51}"/>
                </a:ext>
              </a:extLst>
            </p:cNvPr>
            <p:cNvSpPr txBox="1"/>
            <p:nvPr/>
          </p:nvSpPr>
          <p:spPr>
            <a:xfrm>
              <a:off x="2598060" y="3474786"/>
              <a:ext cx="351379" cy="492443"/>
            </a:xfrm>
            <a:prstGeom prst="rect">
              <a:avLst/>
            </a:prstGeom>
            <a:noFill/>
          </p:spPr>
          <p:txBody>
            <a:bodyPr wrap="square" rtlCol="0">
              <a:spAutoFit/>
            </a:bodyPr>
            <a:lstStyle/>
            <a:p>
              <a:r>
                <a:rPr lang="en-US" altLang="ja-JP" dirty="0">
                  <a:solidFill>
                    <a:schemeClr val="bg1"/>
                  </a:solidFill>
                  <a:latin typeface="HGPGothicE" panose="020B0900000000000000" pitchFamily="34" charset="-128"/>
                  <a:ea typeface="HGPGothicE" panose="020B0900000000000000" pitchFamily="34" charset="-128"/>
                </a:rPr>
                <a:t>5</a:t>
              </a:r>
              <a:endParaRPr lang="ja-JP" altLang="en-US">
                <a:solidFill>
                  <a:schemeClr val="bg1"/>
                </a:solidFill>
                <a:latin typeface="HGPGothicE" panose="020B0900000000000000" pitchFamily="34" charset="-128"/>
                <a:ea typeface="HGPGothicE" panose="020B0900000000000000" pitchFamily="34" charset="-128"/>
              </a:endParaRPr>
            </a:p>
          </p:txBody>
        </p:sp>
        <p:sp>
          <p:nvSpPr>
            <p:cNvPr id="25" name="テキスト ボックス 24">
              <a:extLst>
                <a:ext uri="{FF2B5EF4-FFF2-40B4-BE49-F238E27FC236}">
                  <a16:creationId xmlns:a16="http://schemas.microsoft.com/office/drawing/2014/main" id="{83B5015E-EB57-5E49-BB70-675E33BCD377}"/>
                </a:ext>
              </a:extLst>
            </p:cNvPr>
            <p:cNvSpPr txBox="1"/>
            <p:nvPr/>
          </p:nvSpPr>
          <p:spPr>
            <a:xfrm>
              <a:off x="2609156" y="3924598"/>
              <a:ext cx="351379" cy="492443"/>
            </a:xfrm>
            <a:prstGeom prst="rect">
              <a:avLst/>
            </a:prstGeom>
            <a:noFill/>
          </p:spPr>
          <p:txBody>
            <a:bodyPr wrap="square" rtlCol="0">
              <a:spAutoFit/>
            </a:bodyPr>
            <a:lstStyle/>
            <a:p>
              <a:r>
                <a:rPr lang="en-US" altLang="ja-JP" dirty="0">
                  <a:solidFill>
                    <a:schemeClr val="bg1"/>
                  </a:solidFill>
                  <a:latin typeface="HGPGothicE" panose="020B0900000000000000" pitchFamily="34" charset="-128"/>
                  <a:ea typeface="HGPGothicE" panose="020B0900000000000000" pitchFamily="34" charset="-128"/>
                </a:rPr>
                <a:t>6</a:t>
              </a:r>
              <a:endParaRPr lang="ja-JP" altLang="en-US">
                <a:solidFill>
                  <a:schemeClr val="bg1"/>
                </a:solidFill>
                <a:latin typeface="HGPGothicE" panose="020B0900000000000000" pitchFamily="34" charset="-128"/>
                <a:ea typeface="HGPGothicE" panose="020B0900000000000000" pitchFamily="34" charset="-128"/>
              </a:endParaRPr>
            </a:p>
          </p:txBody>
        </p:sp>
        <p:sp>
          <p:nvSpPr>
            <p:cNvPr id="26" name="テキスト ボックス 25">
              <a:extLst>
                <a:ext uri="{FF2B5EF4-FFF2-40B4-BE49-F238E27FC236}">
                  <a16:creationId xmlns:a16="http://schemas.microsoft.com/office/drawing/2014/main" id="{688602FF-8338-004A-9CE4-94D2488997EE}"/>
                </a:ext>
              </a:extLst>
            </p:cNvPr>
            <p:cNvSpPr txBox="1"/>
            <p:nvPr/>
          </p:nvSpPr>
          <p:spPr>
            <a:xfrm>
              <a:off x="2620252" y="4357422"/>
              <a:ext cx="351379" cy="492443"/>
            </a:xfrm>
            <a:prstGeom prst="rect">
              <a:avLst/>
            </a:prstGeom>
            <a:noFill/>
          </p:spPr>
          <p:txBody>
            <a:bodyPr wrap="square" rtlCol="0">
              <a:spAutoFit/>
            </a:bodyPr>
            <a:lstStyle/>
            <a:p>
              <a:r>
                <a:rPr lang="en-US" altLang="ja-JP" dirty="0">
                  <a:solidFill>
                    <a:schemeClr val="bg1"/>
                  </a:solidFill>
                  <a:latin typeface="HGPGothicE" panose="020B0900000000000000" pitchFamily="34" charset="-128"/>
                  <a:ea typeface="HGPGothicE" panose="020B0900000000000000" pitchFamily="34" charset="-128"/>
                </a:rPr>
                <a:t>7</a:t>
              </a:r>
              <a:endParaRPr lang="ja-JP" altLang="en-US">
                <a:solidFill>
                  <a:schemeClr val="bg1"/>
                </a:solidFill>
                <a:latin typeface="HGPGothicE" panose="020B0900000000000000" pitchFamily="34" charset="-128"/>
                <a:ea typeface="HGPGothicE" panose="020B0900000000000000" pitchFamily="34" charset="-128"/>
              </a:endParaRPr>
            </a:p>
          </p:txBody>
        </p:sp>
        <p:sp>
          <p:nvSpPr>
            <p:cNvPr id="27" name="テキスト ボックス 26">
              <a:extLst>
                <a:ext uri="{FF2B5EF4-FFF2-40B4-BE49-F238E27FC236}">
                  <a16:creationId xmlns:a16="http://schemas.microsoft.com/office/drawing/2014/main" id="{FDEDE4A7-5518-7D4D-BF3C-2B85B62FE7AE}"/>
                </a:ext>
              </a:extLst>
            </p:cNvPr>
            <p:cNvSpPr txBox="1"/>
            <p:nvPr/>
          </p:nvSpPr>
          <p:spPr>
            <a:xfrm>
              <a:off x="2643964" y="4755594"/>
              <a:ext cx="351379" cy="492443"/>
            </a:xfrm>
            <a:prstGeom prst="rect">
              <a:avLst/>
            </a:prstGeom>
            <a:noFill/>
          </p:spPr>
          <p:txBody>
            <a:bodyPr wrap="square" rtlCol="0">
              <a:spAutoFit/>
            </a:bodyPr>
            <a:lstStyle/>
            <a:p>
              <a:r>
                <a:rPr lang="en-US" altLang="ja-JP" dirty="0">
                  <a:solidFill>
                    <a:schemeClr val="bg1"/>
                  </a:solidFill>
                  <a:latin typeface="HGPGothicE" panose="020B0900000000000000" pitchFamily="34" charset="-128"/>
                  <a:ea typeface="HGPGothicE" panose="020B0900000000000000" pitchFamily="34" charset="-128"/>
                </a:rPr>
                <a:t>8</a:t>
              </a:r>
              <a:endParaRPr lang="ja-JP" altLang="en-US">
                <a:solidFill>
                  <a:schemeClr val="bg1"/>
                </a:solidFill>
                <a:latin typeface="HGPGothicE" panose="020B0900000000000000" pitchFamily="34" charset="-128"/>
                <a:ea typeface="HGPGothicE" panose="020B0900000000000000" pitchFamily="34" charset="-128"/>
              </a:endParaRPr>
            </a:p>
          </p:txBody>
        </p:sp>
        <p:sp>
          <p:nvSpPr>
            <p:cNvPr id="28" name="テキスト ボックス 27">
              <a:extLst>
                <a:ext uri="{FF2B5EF4-FFF2-40B4-BE49-F238E27FC236}">
                  <a16:creationId xmlns:a16="http://schemas.microsoft.com/office/drawing/2014/main" id="{2B52C650-BF9C-2341-A63F-27746D9276FD}"/>
                </a:ext>
              </a:extLst>
            </p:cNvPr>
            <p:cNvSpPr txBox="1"/>
            <p:nvPr/>
          </p:nvSpPr>
          <p:spPr>
            <a:xfrm>
              <a:off x="2631504" y="5185679"/>
              <a:ext cx="351379" cy="492443"/>
            </a:xfrm>
            <a:prstGeom prst="rect">
              <a:avLst/>
            </a:prstGeom>
            <a:noFill/>
          </p:spPr>
          <p:txBody>
            <a:bodyPr wrap="square" rtlCol="0">
              <a:spAutoFit/>
            </a:bodyPr>
            <a:lstStyle/>
            <a:p>
              <a:r>
                <a:rPr lang="en-US" altLang="ja-JP" dirty="0">
                  <a:solidFill>
                    <a:schemeClr val="bg1"/>
                  </a:solidFill>
                  <a:latin typeface="HGPGothicE" panose="020B0900000000000000" pitchFamily="34" charset="-128"/>
                  <a:ea typeface="HGPGothicE" panose="020B0900000000000000" pitchFamily="34" charset="-128"/>
                </a:rPr>
                <a:t>9</a:t>
              </a:r>
              <a:endParaRPr lang="ja-JP" altLang="en-US">
                <a:solidFill>
                  <a:schemeClr val="bg1"/>
                </a:solidFill>
                <a:latin typeface="HGPGothicE" panose="020B0900000000000000" pitchFamily="34" charset="-128"/>
                <a:ea typeface="HGPGothicE" panose="020B0900000000000000" pitchFamily="34" charset="-128"/>
              </a:endParaRPr>
            </a:p>
          </p:txBody>
        </p:sp>
      </p:grpSp>
      <p:sp>
        <p:nvSpPr>
          <p:cNvPr id="30" name="テキスト ボックス 29">
            <a:extLst>
              <a:ext uri="{FF2B5EF4-FFF2-40B4-BE49-F238E27FC236}">
                <a16:creationId xmlns:a16="http://schemas.microsoft.com/office/drawing/2014/main" id="{4CC80539-04F8-DC46-B117-DD06BB6FC81C}"/>
              </a:ext>
            </a:extLst>
          </p:cNvPr>
          <p:cNvSpPr txBox="1"/>
          <p:nvPr/>
        </p:nvSpPr>
        <p:spPr>
          <a:xfrm>
            <a:off x="7211926" y="3132164"/>
            <a:ext cx="790601" cy="369332"/>
          </a:xfrm>
          <a:prstGeom prst="rect">
            <a:avLst/>
          </a:prstGeom>
          <a:solidFill>
            <a:schemeClr val="bg1"/>
          </a:solidFill>
        </p:spPr>
        <p:txBody>
          <a:bodyPr wrap="none" rtlCol="0">
            <a:spAutoFit/>
          </a:bodyPr>
          <a:lstStyle/>
          <a:p>
            <a:r>
              <a:rPr lang="en-US" altLang="ja-JP" dirty="0">
                <a:latin typeface="HGPGothicE" panose="020B0900000000000000" pitchFamily="34" charset="-128"/>
                <a:ea typeface="HGPGothicE" panose="020B0900000000000000" pitchFamily="34" charset="-128"/>
              </a:rPr>
              <a:t>10mm</a:t>
            </a:r>
            <a:endParaRPr lang="ja-JP" altLang="en-US">
              <a:latin typeface="HGPGothicE" panose="020B0900000000000000" pitchFamily="34" charset="-128"/>
              <a:ea typeface="HGPGothicE" panose="020B0900000000000000" pitchFamily="34" charset="-128"/>
            </a:endParaRPr>
          </a:p>
        </p:txBody>
      </p:sp>
      <p:cxnSp>
        <p:nvCxnSpPr>
          <p:cNvPr id="34" name="直線矢印コネクタ 33">
            <a:extLst>
              <a:ext uri="{FF2B5EF4-FFF2-40B4-BE49-F238E27FC236}">
                <a16:creationId xmlns:a16="http://schemas.microsoft.com/office/drawing/2014/main" id="{D4DFFA12-B9D1-844D-91D8-5AF37453CED9}"/>
              </a:ext>
            </a:extLst>
          </p:cNvPr>
          <p:cNvCxnSpPr>
            <a:cxnSpLocks/>
          </p:cNvCxnSpPr>
          <p:nvPr/>
        </p:nvCxnSpPr>
        <p:spPr>
          <a:xfrm>
            <a:off x="7087298" y="3154923"/>
            <a:ext cx="0" cy="347026"/>
          </a:xfrm>
          <a:prstGeom prst="straightConnector1">
            <a:avLst/>
          </a:prstGeom>
          <a:ln w="12700">
            <a:solidFill>
              <a:schemeClr val="bg1"/>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cxnSp>
        <p:nvCxnSpPr>
          <p:cNvPr id="36" name="直線矢印コネクタ 35">
            <a:extLst>
              <a:ext uri="{FF2B5EF4-FFF2-40B4-BE49-F238E27FC236}">
                <a16:creationId xmlns:a16="http://schemas.microsoft.com/office/drawing/2014/main" id="{5DC6B6C5-36E8-CA44-B9FC-310055E35F1D}"/>
              </a:ext>
            </a:extLst>
          </p:cNvPr>
          <p:cNvCxnSpPr>
            <a:cxnSpLocks/>
          </p:cNvCxnSpPr>
          <p:nvPr/>
        </p:nvCxnSpPr>
        <p:spPr>
          <a:xfrm flipH="1">
            <a:off x="6613042" y="3095555"/>
            <a:ext cx="321107" cy="0"/>
          </a:xfrm>
          <a:prstGeom prst="straightConnector1">
            <a:avLst/>
          </a:prstGeom>
          <a:ln w="12700">
            <a:solidFill>
              <a:schemeClr val="bg1"/>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sp>
        <p:nvSpPr>
          <p:cNvPr id="39" name="テキスト ボックス 38">
            <a:extLst>
              <a:ext uri="{FF2B5EF4-FFF2-40B4-BE49-F238E27FC236}">
                <a16:creationId xmlns:a16="http://schemas.microsoft.com/office/drawing/2014/main" id="{973F29C6-49E1-5A4E-8116-3E7E52086858}"/>
              </a:ext>
            </a:extLst>
          </p:cNvPr>
          <p:cNvSpPr txBox="1"/>
          <p:nvPr/>
        </p:nvSpPr>
        <p:spPr>
          <a:xfrm>
            <a:off x="6399145" y="2638735"/>
            <a:ext cx="790601" cy="369332"/>
          </a:xfrm>
          <a:prstGeom prst="rect">
            <a:avLst/>
          </a:prstGeom>
          <a:solidFill>
            <a:schemeClr val="bg1"/>
          </a:solidFill>
        </p:spPr>
        <p:txBody>
          <a:bodyPr wrap="none" rtlCol="0">
            <a:spAutoFit/>
          </a:bodyPr>
          <a:lstStyle/>
          <a:p>
            <a:r>
              <a:rPr lang="en-US" altLang="ja-JP" dirty="0">
                <a:latin typeface="HGPGothicE" panose="020B0900000000000000" pitchFamily="34" charset="-128"/>
                <a:ea typeface="HGPGothicE" panose="020B0900000000000000" pitchFamily="34" charset="-128"/>
              </a:rPr>
              <a:t>10mm</a:t>
            </a:r>
            <a:endParaRPr lang="ja-JP" altLang="en-US">
              <a:latin typeface="HGPGothicE" panose="020B0900000000000000" pitchFamily="34" charset="-128"/>
              <a:ea typeface="HGPGothicE" panose="020B0900000000000000" pitchFamily="34" charset="-128"/>
            </a:endParaRPr>
          </a:p>
        </p:txBody>
      </p:sp>
      <p:pic>
        <p:nvPicPr>
          <p:cNvPr id="41" name="図 40">
            <a:extLst>
              <a:ext uri="{FF2B5EF4-FFF2-40B4-BE49-F238E27FC236}">
                <a16:creationId xmlns:a16="http://schemas.microsoft.com/office/drawing/2014/main" id="{39237E38-0D23-5340-A7FA-95C85771A6A1}"/>
              </a:ext>
            </a:extLst>
          </p:cNvPr>
          <p:cNvPicPr>
            <a:picLocks noChangeAspect="1"/>
          </p:cNvPicPr>
          <p:nvPr/>
        </p:nvPicPr>
        <p:blipFill>
          <a:blip r:embed="rId3"/>
          <a:stretch>
            <a:fillRect/>
          </a:stretch>
        </p:blipFill>
        <p:spPr>
          <a:xfrm>
            <a:off x="1043716" y="2902387"/>
            <a:ext cx="1934344" cy="1711741"/>
          </a:xfrm>
          <a:prstGeom prst="rect">
            <a:avLst/>
          </a:prstGeom>
        </p:spPr>
      </p:pic>
      <p:sp>
        <p:nvSpPr>
          <p:cNvPr id="31" name="テキスト ボックス 30">
            <a:extLst>
              <a:ext uri="{FF2B5EF4-FFF2-40B4-BE49-F238E27FC236}">
                <a16:creationId xmlns:a16="http://schemas.microsoft.com/office/drawing/2014/main" id="{C9E4191C-D789-E547-A292-B9BD28624A00}"/>
              </a:ext>
            </a:extLst>
          </p:cNvPr>
          <p:cNvSpPr txBox="1"/>
          <p:nvPr/>
        </p:nvSpPr>
        <p:spPr>
          <a:xfrm>
            <a:off x="1456266" y="4280056"/>
            <a:ext cx="466794" cy="253916"/>
          </a:xfrm>
          <a:prstGeom prst="rect">
            <a:avLst/>
          </a:prstGeom>
          <a:solidFill>
            <a:schemeClr val="bg1"/>
          </a:solidFill>
        </p:spPr>
        <p:txBody>
          <a:bodyPr wrap="none" rtlCol="0">
            <a:spAutoFit/>
          </a:bodyPr>
          <a:lstStyle/>
          <a:p>
            <a:r>
              <a:rPr lang="en-US" altLang="ja-JP" sz="1050" dirty="0">
                <a:latin typeface="HGPGothicE" panose="020B0900000000000000" pitchFamily="34" charset="-128"/>
                <a:ea typeface="HGPGothicE" panose="020B0900000000000000" pitchFamily="34" charset="-128"/>
              </a:rPr>
              <a:t>5mm</a:t>
            </a:r>
            <a:endParaRPr lang="ja-JP" altLang="en-US" sz="1050" dirty="0">
              <a:latin typeface="HGPGothicE" panose="020B0900000000000000" pitchFamily="34" charset="-128"/>
              <a:ea typeface="HGPGothicE" panose="020B0900000000000000" pitchFamily="34" charset="-128"/>
            </a:endParaRPr>
          </a:p>
        </p:txBody>
      </p:sp>
      <p:sp>
        <p:nvSpPr>
          <p:cNvPr id="32" name="テキスト ボックス 31">
            <a:extLst>
              <a:ext uri="{FF2B5EF4-FFF2-40B4-BE49-F238E27FC236}">
                <a16:creationId xmlns:a16="http://schemas.microsoft.com/office/drawing/2014/main" id="{F6871813-2BAC-814D-8C8E-F060B7CD4327}"/>
              </a:ext>
            </a:extLst>
          </p:cNvPr>
          <p:cNvSpPr txBox="1"/>
          <p:nvPr/>
        </p:nvSpPr>
        <p:spPr>
          <a:xfrm>
            <a:off x="1923060" y="3763422"/>
            <a:ext cx="466794" cy="253916"/>
          </a:xfrm>
          <a:prstGeom prst="rect">
            <a:avLst/>
          </a:prstGeom>
          <a:solidFill>
            <a:schemeClr val="bg1"/>
          </a:solidFill>
        </p:spPr>
        <p:txBody>
          <a:bodyPr wrap="none" rtlCol="0">
            <a:spAutoFit/>
          </a:bodyPr>
          <a:lstStyle/>
          <a:p>
            <a:r>
              <a:rPr lang="en-US" altLang="ja-JP" sz="1050" dirty="0">
                <a:latin typeface="HGPGothicE" panose="020B0900000000000000" pitchFamily="34" charset="-128"/>
                <a:ea typeface="HGPGothicE" panose="020B0900000000000000" pitchFamily="34" charset="-128"/>
              </a:rPr>
              <a:t>5mm</a:t>
            </a:r>
            <a:endParaRPr lang="ja-JP" altLang="en-US" sz="1050" dirty="0">
              <a:latin typeface="HGPGothicE" panose="020B0900000000000000" pitchFamily="34" charset="-128"/>
              <a:ea typeface="HGPGothicE" panose="020B0900000000000000" pitchFamily="34" charset="-128"/>
            </a:endParaRPr>
          </a:p>
        </p:txBody>
      </p:sp>
      <p:sp>
        <p:nvSpPr>
          <p:cNvPr id="35" name="テキスト ボックス 34">
            <a:extLst>
              <a:ext uri="{FF2B5EF4-FFF2-40B4-BE49-F238E27FC236}">
                <a16:creationId xmlns:a16="http://schemas.microsoft.com/office/drawing/2014/main" id="{5AB165C1-20F0-E54A-8A45-C34B8E35F23A}"/>
              </a:ext>
            </a:extLst>
          </p:cNvPr>
          <p:cNvSpPr txBox="1"/>
          <p:nvPr/>
        </p:nvSpPr>
        <p:spPr>
          <a:xfrm>
            <a:off x="359931" y="1304008"/>
            <a:ext cx="5776993" cy="369332"/>
          </a:xfrm>
          <a:prstGeom prst="rect">
            <a:avLst/>
          </a:prstGeom>
          <a:noFill/>
        </p:spPr>
        <p:txBody>
          <a:bodyPr wrap="square" rtlCol="0">
            <a:spAutoFit/>
          </a:bodyPr>
          <a:lstStyle/>
          <a:p>
            <a:r>
              <a:rPr lang="en-US" altLang="ja-JP" dirty="0">
                <a:latin typeface="HGPｺﾞｼｯｸE"/>
                <a:ea typeface="HGPｺﾞｼｯｸE"/>
                <a:cs typeface="HGPｺﾞｼｯｸE"/>
              </a:rPr>
              <a:t>To have much lower q, </a:t>
            </a:r>
            <a:r>
              <a:rPr lang="ja-JP" altLang="ja-JP" dirty="0">
                <a:latin typeface="HGPｺﾞｼｯｸE"/>
                <a:ea typeface="HGPｺﾞｼｯｸE"/>
                <a:cs typeface="HGPｺﾞｼｯｸE"/>
              </a:rPr>
              <a:t>　</a:t>
            </a:r>
            <a:r>
              <a:rPr lang="en-US" altLang="ja-JP" dirty="0">
                <a:latin typeface="HGPｺﾞｼｯｸE"/>
                <a:ea typeface="HGPｺﾞｼｯｸE"/>
                <a:cs typeface="HGPｺﾞｼｯｸE"/>
              </a:rPr>
              <a:t>Mesh Type </a:t>
            </a:r>
            <a:r>
              <a:rPr lang="en-US" altLang="ja-JP" dirty="0">
                <a:highlight>
                  <a:srgbClr val="FFFF00"/>
                </a:highlight>
                <a:latin typeface="HGPｺﾞｼｯｸE"/>
                <a:ea typeface="HGPｺﾞｼｯｸE"/>
                <a:cs typeface="HGPｺﾞｼｯｸE"/>
              </a:rPr>
              <a:t>Multi-pinhole </a:t>
            </a:r>
            <a:r>
              <a:rPr lang="ja-JP" altLang="en-US" dirty="0">
                <a:highlight>
                  <a:srgbClr val="FFFF00"/>
                </a:highlight>
                <a:latin typeface="HGPｺﾞｼｯｸE"/>
                <a:ea typeface="HGPｺﾞｼｯｸE"/>
                <a:cs typeface="HGPｺﾞｼｯｸE"/>
              </a:rPr>
              <a:t>（</a:t>
            </a:r>
            <a:r>
              <a:rPr lang="en-US" altLang="ja-JP" dirty="0">
                <a:highlight>
                  <a:srgbClr val="FFFF00"/>
                </a:highlight>
                <a:latin typeface="HGPｺﾞｼｯｸE"/>
                <a:ea typeface="HGPｺﾞｼｯｸE"/>
                <a:cs typeface="HGPｺﾞｼｯｸE"/>
              </a:rPr>
              <a:t>9x9</a:t>
            </a:r>
            <a:r>
              <a:rPr lang="ja-JP" altLang="en-US" dirty="0">
                <a:highlight>
                  <a:srgbClr val="FFFF00"/>
                </a:highlight>
                <a:latin typeface="HGPｺﾞｼｯｸE"/>
                <a:ea typeface="HGPｺﾞｼｯｸE"/>
                <a:cs typeface="HGPｺﾞｼｯｸE"/>
              </a:rPr>
              <a:t>）</a:t>
            </a:r>
          </a:p>
        </p:txBody>
      </p:sp>
      <p:sp>
        <p:nvSpPr>
          <p:cNvPr id="4" name="正方形/長方形 3">
            <a:extLst>
              <a:ext uri="{FF2B5EF4-FFF2-40B4-BE49-F238E27FC236}">
                <a16:creationId xmlns:a16="http://schemas.microsoft.com/office/drawing/2014/main" id="{71D36A86-6324-4346-9EAF-56D5D6E201AB}"/>
              </a:ext>
            </a:extLst>
          </p:cNvPr>
          <p:cNvSpPr/>
          <p:nvPr/>
        </p:nvSpPr>
        <p:spPr>
          <a:xfrm>
            <a:off x="5217216" y="4419175"/>
            <a:ext cx="385708" cy="385046"/>
          </a:xfrm>
          <a:prstGeom prst="rect">
            <a:avLst/>
          </a:prstGeom>
          <a:noFill/>
          <a:ln w="85725">
            <a:solidFill>
              <a:srgbClr val="FFFF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350"/>
          </a:p>
        </p:txBody>
      </p:sp>
      <p:sp>
        <p:nvSpPr>
          <p:cNvPr id="37" name="正方形/長方形 36">
            <a:extLst>
              <a:ext uri="{FF2B5EF4-FFF2-40B4-BE49-F238E27FC236}">
                <a16:creationId xmlns:a16="http://schemas.microsoft.com/office/drawing/2014/main" id="{056A998C-E032-924F-8B0C-E1ACE3C07D44}"/>
              </a:ext>
            </a:extLst>
          </p:cNvPr>
          <p:cNvSpPr/>
          <p:nvPr/>
        </p:nvSpPr>
        <p:spPr>
          <a:xfrm>
            <a:off x="4880512" y="4144296"/>
            <a:ext cx="1009013" cy="939247"/>
          </a:xfrm>
          <a:prstGeom prst="rect">
            <a:avLst/>
          </a:prstGeom>
          <a:noFill/>
          <a:ln w="85725">
            <a:solidFill>
              <a:srgbClr val="FFFF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350"/>
          </a:p>
        </p:txBody>
      </p:sp>
      <p:sp>
        <p:nvSpPr>
          <p:cNvPr id="38" name="正方形/長方形 37">
            <a:extLst>
              <a:ext uri="{FF2B5EF4-FFF2-40B4-BE49-F238E27FC236}">
                <a16:creationId xmlns:a16="http://schemas.microsoft.com/office/drawing/2014/main" id="{CFD0C89B-466E-CF4C-8FF2-0CC25C088189}"/>
              </a:ext>
            </a:extLst>
          </p:cNvPr>
          <p:cNvSpPr/>
          <p:nvPr/>
        </p:nvSpPr>
        <p:spPr>
          <a:xfrm>
            <a:off x="4536242" y="3832176"/>
            <a:ext cx="1709366" cy="1562492"/>
          </a:xfrm>
          <a:prstGeom prst="rect">
            <a:avLst/>
          </a:prstGeom>
          <a:noFill/>
          <a:ln w="85725">
            <a:solidFill>
              <a:srgbClr val="FFFF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350"/>
          </a:p>
        </p:txBody>
      </p:sp>
      <p:sp>
        <p:nvSpPr>
          <p:cNvPr id="40" name="正方形/長方形 39">
            <a:extLst>
              <a:ext uri="{FF2B5EF4-FFF2-40B4-BE49-F238E27FC236}">
                <a16:creationId xmlns:a16="http://schemas.microsoft.com/office/drawing/2014/main" id="{A8312775-1D3B-494F-AB7A-1DD8125D9CE4}"/>
              </a:ext>
            </a:extLst>
          </p:cNvPr>
          <p:cNvSpPr/>
          <p:nvPr/>
        </p:nvSpPr>
        <p:spPr>
          <a:xfrm>
            <a:off x="1396724" y="3715578"/>
            <a:ext cx="526336" cy="564477"/>
          </a:xfrm>
          <a:prstGeom prst="rect">
            <a:avLst/>
          </a:prstGeom>
          <a:noFill/>
          <a:ln w="6350">
            <a:solidFill>
              <a:schemeClr val="bg1"/>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350"/>
          </a:p>
        </p:txBody>
      </p:sp>
      <p:sp>
        <p:nvSpPr>
          <p:cNvPr id="42" name="正方形/長方形 41">
            <a:extLst>
              <a:ext uri="{FF2B5EF4-FFF2-40B4-BE49-F238E27FC236}">
                <a16:creationId xmlns:a16="http://schemas.microsoft.com/office/drawing/2014/main" id="{04646647-4002-8041-99D1-B693A631934F}"/>
              </a:ext>
            </a:extLst>
          </p:cNvPr>
          <p:cNvSpPr/>
          <p:nvPr/>
        </p:nvSpPr>
        <p:spPr>
          <a:xfrm>
            <a:off x="4189450" y="3521050"/>
            <a:ext cx="2423591" cy="2167926"/>
          </a:xfrm>
          <a:prstGeom prst="rect">
            <a:avLst/>
          </a:prstGeom>
          <a:noFill/>
          <a:ln w="85725">
            <a:solidFill>
              <a:srgbClr val="FFFF00"/>
            </a:solidFill>
            <a:miter lim="800000"/>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350"/>
          </a:p>
        </p:txBody>
      </p:sp>
      <p:sp>
        <p:nvSpPr>
          <p:cNvPr id="5" name="日付プレースホルダー 4">
            <a:extLst>
              <a:ext uri="{FF2B5EF4-FFF2-40B4-BE49-F238E27FC236}">
                <a16:creationId xmlns:a16="http://schemas.microsoft.com/office/drawing/2014/main" id="{0659E102-6254-A234-08EA-9CBADE57C4CD}"/>
              </a:ext>
            </a:extLst>
          </p:cNvPr>
          <p:cNvSpPr>
            <a:spLocks noGrp="1"/>
          </p:cNvSpPr>
          <p:nvPr>
            <p:ph type="dt" sz="half" idx="10"/>
          </p:nvPr>
        </p:nvSpPr>
        <p:spPr/>
        <p:txBody>
          <a:bodyPr/>
          <a:lstStyle/>
          <a:p>
            <a:r>
              <a:rPr kumimoji="1" lang="en-US" altLang="ja-JP"/>
              <a:t>UCANS11 250226</a:t>
            </a:r>
            <a:endParaRPr kumimoji="1" lang="ja-JP" altLang="en-US"/>
          </a:p>
        </p:txBody>
      </p:sp>
      <p:sp>
        <p:nvSpPr>
          <p:cNvPr id="8" name="スライド番号プレースホルダー 7">
            <a:extLst>
              <a:ext uri="{FF2B5EF4-FFF2-40B4-BE49-F238E27FC236}">
                <a16:creationId xmlns:a16="http://schemas.microsoft.com/office/drawing/2014/main" id="{4B948D1C-58FE-70DA-D148-2DC3A1BF2A4D}"/>
              </a:ext>
            </a:extLst>
          </p:cNvPr>
          <p:cNvSpPr>
            <a:spLocks noGrp="1"/>
          </p:cNvSpPr>
          <p:nvPr>
            <p:ph type="sldNum" sz="quarter" idx="12"/>
          </p:nvPr>
        </p:nvSpPr>
        <p:spPr/>
        <p:txBody>
          <a:bodyPr/>
          <a:lstStyle/>
          <a:p>
            <a:fld id="{3DCA0435-E09C-4393-BF54-C857AD528DA9}" type="slidenum">
              <a:rPr kumimoji="1" lang="ja-JP" altLang="en-US" smtClean="0"/>
              <a:pPr/>
              <a:t>21</a:t>
            </a:fld>
            <a:endParaRPr kumimoji="1" lang="ja-JP" altLang="en-US" dirty="0"/>
          </a:p>
        </p:txBody>
      </p:sp>
      <p:sp>
        <p:nvSpPr>
          <p:cNvPr id="9" name="CustomShape 1">
            <a:extLst>
              <a:ext uri="{FF2B5EF4-FFF2-40B4-BE49-F238E27FC236}">
                <a16:creationId xmlns:a16="http://schemas.microsoft.com/office/drawing/2014/main" id="{9074B22E-28E5-2AB6-2C40-E9DAD5F0DE85}"/>
              </a:ext>
            </a:extLst>
          </p:cNvPr>
          <p:cNvSpPr/>
          <p:nvPr/>
        </p:nvSpPr>
        <p:spPr>
          <a:xfrm>
            <a:off x="47544" y="88712"/>
            <a:ext cx="9171860" cy="1186453"/>
          </a:xfrm>
          <a:prstGeom prst="rect">
            <a:avLst/>
          </a:prstGeom>
          <a:solidFill>
            <a:srgbClr val="00B0F0"/>
          </a:solid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2800" spc="-1" dirty="0">
                <a:solidFill>
                  <a:srgbClr val="000000"/>
                </a:solidFill>
                <a:uFill>
                  <a:solidFill>
                    <a:srgbClr val="FFFFFF"/>
                  </a:solidFill>
                </a:uFill>
                <a:latin typeface="Arial"/>
              </a:rPr>
              <a:t>Ib-</a:t>
            </a:r>
            <a:r>
              <a:rPr lang="en-US" sz="2800" spc="-1" dirty="0" err="1">
                <a:solidFill>
                  <a:srgbClr val="000000"/>
                </a:solidFill>
                <a:uFill>
                  <a:solidFill>
                    <a:srgbClr val="FFFFFF"/>
                  </a:solidFill>
                </a:uFill>
                <a:latin typeface="Arial"/>
              </a:rPr>
              <a:t>SANS,Ibaraki</a:t>
            </a:r>
            <a:r>
              <a:rPr lang="en-US" sz="2800" spc="-1" dirty="0">
                <a:solidFill>
                  <a:srgbClr val="000000"/>
                </a:solidFill>
                <a:uFill>
                  <a:solidFill>
                    <a:srgbClr val="FFFFFF"/>
                  </a:solidFill>
                </a:uFill>
                <a:latin typeface="Arial"/>
              </a:rPr>
              <a:t> Univ. </a:t>
            </a:r>
            <a:r>
              <a:rPr lang="en-US" sz="2800" spc="-1" dirty="0" err="1">
                <a:solidFill>
                  <a:srgbClr val="FF0000"/>
                </a:solidFill>
                <a:uFill>
                  <a:solidFill>
                    <a:srgbClr val="FFFFFF"/>
                  </a:solidFill>
                </a:uFill>
                <a:latin typeface="Arial"/>
              </a:rPr>
              <a:t>Prof.S.Koizumi</a:t>
            </a:r>
            <a:endParaRPr lang="en-US" sz="2800" spc="-1" dirty="0">
              <a:solidFill>
                <a:srgbClr val="FF0000"/>
              </a:solidFill>
              <a:uFill>
                <a:solidFill>
                  <a:srgbClr val="FFFFFF"/>
                </a:solidFill>
              </a:uFill>
              <a:latin typeface="Arial"/>
            </a:endParaRPr>
          </a:p>
          <a:p>
            <a:pPr algn="ctr">
              <a:lnSpc>
                <a:spcPct val="100000"/>
              </a:lnSpc>
            </a:pPr>
            <a:r>
              <a:rPr lang="en-US" sz="2800" spc="-1" dirty="0">
                <a:solidFill>
                  <a:srgbClr val="000000"/>
                </a:solidFill>
                <a:uFill>
                  <a:solidFill>
                    <a:srgbClr val="FFFFFF"/>
                  </a:solidFill>
                </a:uFill>
                <a:latin typeface="Arial"/>
              </a:rPr>
              <a:t>Multi-pin-hole system has succeeded at RANS</a:t>
            </a:r>
            <a:endParaRPr lang="en-US" sz="2800" spc="-1" dirty="0">
              <a:solidFill>
                <a:srgbClr val="000000"/>
              </a:solidFill>
              <a:uFill>
                <a:solidFill>
                  <a:srgbClr val="FFFFFF"/>
                </a:solidFill>
              </a:uFill>
              <a:latin typeface="Times New Roman"/>
            </a:endParaRPr>
          </a:p>
        </p:txBody>
      </p:sp>
      <p:grpSp>
        <p:nvGrpSpPr>
          <p:cNvPr id="51" name="グループ化 50">
            <a:extLst>
              <a:ext uri="{FF2B5EF4-FFF2-40B4-BE49-F238E27FC236}">
                <a16:creationId xmlns:a16="http://schemas.microsoft.com/office/drawing/2014/main" id="{A3C1E7C5-A860-6C01-7EF1-9E362ABF7AAC}"/>
              </a:ext>
            </a:extLst>
          </p:cNvPr>
          <p:cNvGrpSpPr/>
          <p:nvPr/>
        </p:nvGrpSpPr>
        <p:grpSpPr>
          <a:xfrm>
            <a:off x="3157194" y="1621413"/>
            <a:ext cx="4435086" cy="819543"/>
            <a:chOff x="1810522" y="1639868"/>
            <a:chExt cx="4435086" cy="819543"/>
          </a:xfrm>
        </p:grpSpPr>
        <p:sp>
          <p:nvSpPr>
            <p:cNvPr id="33" name="台形 32">
              <a:extLst>
                <a:ext uri="{FF2B5EF4-FFF2-40B4-BE49-F238E27FC236}">
                  <a16:creationId xmlns:a16="http://schemas.microsoft.com/office/drawing/2014/main" id="{49FD6C14-11E8-DF41-D4B4-95E52683A073}"/>
                </a:ext>
              </a:extLst>
            </p:cNvPr>
            <p:cNvSpPr/>
            <p:nvPr/>
          </p:nvSpPr>
          <p:spPr>
            <a:xfrm rot="16200000" flipH="1">
              <a:off x="3615594" y="291110"/>
              <a:ext cx="603767" cy="3573499"/>
            </a:xfrm>
            <a:prstGeom prst="trapezoid">
              <a:avLst/>
            </a:prstGeom>
            <a:solidFill>
              <a:schemeClr val="accent5">
                <a:lumMod val="40000"/>
                <a:lumOff val="6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dirty="0"/>
            </a:p>
          </p:txBody>
        </p:sp>
        <p:sp>
          <p:nvSpPr>
            <p:cNvPr id="43" name="テキスト ボックス 42">
              <a:extLst>
                <a:ext uri="{FF2B5EF4-FFF2-40B4-BE49-F238E27FC236}">
                  <a16:creationId xmlns:a16="http://schemas.microsoft.com/office/drawing/2014/main" id="{BBB19660-7E83-2E79-18B2-BEC589EB8C4C}"/>
                </a:ext>
              </a:extLst>
            </p:cNvPr>
            <p:cNvSpPr txBox="1"/>
            <p:nvPr/>
          </p:nvSpPr>
          <p:spPr>
            <a:xfrm>
              <a:off x="2540000" y="1938196"/>
              <a:ext cx="2817089" cy="371567"/>
            </a:xfrm>
            <a:prstGeom prst="rect">
              <a:avLst/>
            </a:prstGeom>
            <a:noFill/>
          </p:spPr>
          <p:txBody>
            <a:bodyPr wrap="square" rtlCol="0">
              <a:spAutoFit/>
            </a:bodyPr>
            <a:lstStyle/>
            <a:p>
              <a:r>
                <a:rPr kumimoji="1" lang="en-US" altLang="ja-JP" dirty="0"/>
                <a:t>Multi-pinhole </a:t>
              </a:r>
              <a:endParaRPr kumimoji="1" lang="ja-JP" altLang="en-US" dirty="0"/>
            </a:p>
          </p:txBody>
        </p:sp>
        <p:sp>
          <p:nvSpPr>
            <p:cNvPr id="44" name="四角形: 角を丸くする 43">
              <a:extLst>
                <a:ext uri="{FF2B5EF4-FFF2-40B4-BE49-F238E27FC236}">
                  <a16:creationId xmlns:a16="http://schemas.microsoft.com/office/drawing/2014/main" id="{E4799AEF-AB26-881D-A11E-620CD023D536}"/>
                </a:ext>
              </a:extLst>
            </p:cNvPr>
            <p:cNvSpPr/>
            <p:nvPr/>
          </p:nvSpPr>
          <p:spPr>
            <a:xfrm>
              <a:off x="5704227" y="1685999"/>
              <a:ext cx="347138" cy="773412"/>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5A3929C0-69D6-A01F-DE4B-AB200DD7B761}"/>
                </a:ext>
              </a:extLst>
            </p:cNvPr>
            <p:cNvSpPr txBox="1"/>
            <p:nvPr/>
          </p:nvSpPr>
          <p:spPr>
            <a:xfrm>
              <a:off x="5625991" y="1805564"/>
              <a:ext cx="619617" cy="461665"/>
            </a:xfrm>
            <a:prstGeom prst="rect">
              <a:avLst/>
            </a:prstGeom>
            <a:noFill/>
          </p:spPr>
          <p:txBody>
            <a:bodyPr wrap="square" rtlCol="0">
              <a:spAutoFit/>
            </a:bodyPr>
            <a:lstStyle/>
            <a:p>
              <a:r>
                <a:rPr kumimoji="1" lang="en-US" altLang="ja-JP" sz="1200" dirty="0"/>
                <a:t>Mode-</a:t>
              </a:r>
              <a:r>
                <a:rPr kumimoji="1" lang="en-US" altLang="ja-JP" sz="1200" dirty="0" err="1"/>
                <a:t>rator</a:t>
              </a:r>
              <a:r>
                <a:rPr kumimoji="1" lang="en-US" altLang="ja-JP" sz="1200" dirty="0"/>
                <a:t> </a:t>
              </a:r>
              <a:endParaRPr kumimoji="1" lang="ja-JP" altLang="en-US" sz="1200" dirty="0"/>
            </a:p>
          </p:txBody>
        </p:sp>
        <p:sp>
          <p:nvSpPr>
            <p:cNvPr id="46" name="正方形/長方形 45">
              <a:extLst>
                <a:ext uri="{FF2B5EF4-FFF2-40B4-BE49-F238E27FC236}">
                  <a16:creationId xmlns:a16="http://schemas.microsoft.com/office/drawing/2014/main" id="{33DF37C4-CCDE-6416-F17E-990BC9ED848A}"/>
                </a:ext>
              </a:extLst>
            </p:cNvPr>
            <p:cNvSpPr/>
            <p:nvPr/>
          </p:nvSpPr>
          <p:spPr>
            <a:xfrm>
              <a:off x="6051365" y="1760828"/>
              <a:ext cx="62134" cy="618915"/>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5CDED469-2BC8-5FB2-70A4-9286C9AA2D68}"/>
                </a:ext>
              </a:extLst>
            </p:cNvPr>
            <p:cNvSpPr txBox="1"/>
            <p:nvPr/>
          </p:nvSpPr>
          <p:spPr>
            <a:xfrm>
              <a:off x="1810522" y="1639868"/>
              <a:ext cx="621269" cy="261610"/>
            </a:xfrm>
            <a:prstGeom prst="rect">
              <a:avLst/>
            </a:prstGeom>
            <a:noFill/>
            <a:ln>
              <a:solidFill>
                <a:srgbClr val="FF0000"/>
              </a:solidFill>
            </a:ln>
          </p:spPr>
          <p:txBody>
            <a:bodyPr wrap="square" rtlCol="0">
              <a:spAutoFit/>
            </a:bodyPr>
            <a:lstStyle/>
            <a:p>
              <a:r>
                <a:rPr kumimoji="1" lang="en-US" altLang="ja-JP" sz="1100" dirty="0"/>
                <a:t>Sample</a:t>
              </a:r>
              <a:endParaRPr kumimoji="1" lang="ja-JP" altLang="en-US" sz="1100" dirty="0"/>
            </a:p>
          </p:txBody>
        </p:sp>
        <p:sp>
          <p:nvSpPr>
            <p:cNvPr id="48" name="正方形/長方形 47">
              <a:extLst>
                <a:ext uri="{FF2B5EF4-FFF2-40B4-BE49-F238E27FC236}">
                  <a16:creationId xmlns:a16="http://schemas.microsoft.com/office/drawing/2014/main" id="{E684ACE9-A610-DDF5-D072-0F1C8FE231A5}"/>
                </a:ext>
              </a:extLst>
            </p:cNvPr>
            <p:cNvSpPr/>
            <p:nvPr/>
          </p:nvSpPr>
          <p:spPr>
            <a:xfrm>
              <a:off x="1998620" y="1852252"/>
              <a:ext cx="115694" cy="5274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9" name="正方形/長方形 48">
            <a:extLst>
              <a:ext uri="{FF2B5EF4-FFF2-40B4-BE49-F238E27FC236}">
                <a16:creationId xmlns:a16="http://schemas.microsoft.com/office/drawing/2014/main" id="{9D790330-8048-351B-F5C9-3E3C90BC03DB}"/>
              </a:ext>
            </a:extLst>
          </p:cNvPr>
          <p:cNvSpPr/>
          <p:nvPr/>
        </p:nvSpPr>
        <p:spPr>
          <a:xfrm>
            <a:off x="47544" y="1805149"/>
            <a:ext cx="115694" cy="527491"/>
          </a:xfrm>
          <a:prstGeom prst="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DAEFE3E5-DB6D-52AF-C55C-572E0284A3B7}"/>
              </a:ext>
            </a:extLst>
          </p:cNvPr>
          <p:cNvSpPr txBox="1"/>
          <p:nvPr/>
        </p:nvSpPr>
        <p:spPr>
          <a:xfrm>
            <a:off x="34087" y="1589705"/>
            <a:ext cx="1166640" cy="261610"/>
          </a:xfrm>
          <a:prstGeom prst="rect">
            <a:avLst/>
          </a:prstGeom>
          <a:noFill/>
          <a:ln>
            <a:solidFill>
              <a:srgbClr val="FF0000"/>
            </a:solidFill>
          </a:ln>
        </p:spPr>
        <p:txBody>
          <a:bodyPr wrap="square" rtlCol="0">
            <a:spAutoFit/>
          </a:bodyPr>
          <a:lstStyle/>
          <a:p>
            <a:r>
              <a:rPr kumimoji="1" lang="en-US" altLang="ja-JP" sz="1100" dirty="0"/>
              <a:t>2-Detector </a:t>
            </a:r>
            <a:endParaRPr kumimoji="1" lang="ja-JP" altLang="en-US" sz="1100" dirty="0"/>
          </a:p>
        </p:txBody>
      </p:sp>
      <p:sp>
        <p:nvSpPr>
          <p:cNvPr id="2" name="テキスト ボックス 1">
            <a:extLst>
              <a:ext uri="{FF2B5EF4-FFF2-40B4-BE49-F238E27FC236}">
                <a16:creationId xmlns:a16="http://schemas.microsoft.com/office/drawing/2014/main" id="{FB3AE5E8-4FBF-6E49-A66F-B4AB76DF142E}"/>
              </a:ext>
            </a:extLst>
          </p:cNvPr>
          <p:cNvSpPr txBox="1"/>
          <p:nvPr/>
        </p:nvSpPr>
        <p:spPr>
          <a:xfrm>
            <a:off x="5442259" y="1940119"/>
            <a:ext cx="1418978" cy="323165"/>
          </a:xfrm>
          <a:prstGeom prst="rect">
            <a:avLst/>
          </a:prstGeom>
          <a:noFill/>
        </p:spPr>
        <p:txBody>
          <a:bodyPr wrap="none" rtlCol="0">
            <a:spAutoFit/>
          </a:bodyPr>
          <a:lstStyle/>
          <a:p>
            <a:r>
              <a:rPr lang="en-US" altLang="ja-JP" sz="1500" dirty="0">
                <a:latin typeface="HGPGothicE" panose="020B0900000000000000" pitchFamily="34" charset="-128"/>
                <a:ea typeface="HGPGothicE" panose="020B0900000000000000" pitchFamily="34" charset="-128"/>
              </a:rPr>
              <a:t>Length</a:t>
            </a:r>
            <a:r>
              <a:rPr lang="ja-JP" altLang="en-US" sz="1500" dirty="0">
                <a:latin typeface="HGPGothicE" panose="020B0900000000000000" pitchFamily="34" charset="-128"/>
                <a:ea typeface="HGPGothicE" panose="020B0900000000000000" pitchFamily="34" charset="-128"/>
              </a:rPr>
              <a:t>　</a:t>
            </a:r>
            <a:r>
              <a:rPr lang="en-US" altLang="ja-JP" sz="1500" dirty="0">
                <a:latin typeface="HGPGothicE" panose="020B0900000000000000" pitchFamily="34" charset="-128"/>
                <a:ea typeface="HGPGothicE" panose="020B0900000000000000" pitchFamily="34" charset="-128"/>
              </a:rPr>
              <a:t>207cm</a:t>
            </a:r>
            <a:endParaRPr lang="ja-JP" altLang="en-US" sz="1500" dirty="0">
              <a:latin typeface="HGPGothicE" panose="020B0900000000000000" pitchFamily="34" charset="-128"/>
              <a:ea typeface="HGPGothicE" panose="020B0900000000000000" pitchFamily="34" charset="-128"/>
            </a:endParaRPr>
          </a:p>
        </p:txBody>
      </p:sp>
      <p:sp>
        <p:nvSpPr>
          <p:cNvPr id="52" name="台形 51">
            <a:extLst>
              <a:ext uri="{FF2B5EF4-FFF2-40B4-BE49-F238E27FC236}">
                <a16:creationId xmlns:a16="http://schemas.microsoft.com/office/drawing/2014/main" id="{3CC92C4F-9D5D-D07C-F315-8ED8E81F2461}"/>
              </a:ext>
            </a:extLst>
          </p:cNvPr>
          <p:cNvSpPr/>
          <p:nvPr/>
        </p:nvSpPr>
        <p:spPr>
          <a:xfrm rot="5400000">
            <a:off x="1471267" y="494174"/>
            <a:ext cx="603768" cy="3179926"/>
          </a:xfrm>
          <a:prstGeom prst="trapezoid">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36D53EA2-C854-564B-DF19-C8956D58A2ED}"/>
              </a:ext>
            </a:extLst>
          </p:cNvPr>
          <p:cNvSpPr txBox="1"/>
          <p:nvPr/>
        </p:nvSpPr>
        <p:spPr>
          <a:xfrm>
            <a:off x="739867" y="1906194"/>
            <a:ext cx="2817089" cy="371567"/>
          </a:xfrm>
          <a:prstGeom prst="rect">
            <a:avLst/>
          </a:prstGeom>
          <a:noFill/>
        </p:spPr>
        <p:txBody>
          <a:bodyPr wrap="square" rtlCol="0">
            <a:spAutoFit/>
          </a:bodyPr>
          <a:lstStyle/>
          <a:p>
            <a:r>
              <a:rPr kumimoji="1" lang="en-US" altLang="ja-JP" dirty="0"/>
              <a:t>Vacuum  </a:t>
            </a:r>
            <a:endParaRPr kumimoji="1" lang="ja-JP" altLang="en-US" dirty="0"/>
          </a:p>
        </p:txBody>
      </p:sp>
    </p:spTree>
    <p:extLst>
      <p:ext uri="{BB962C8B-B14F-4D97-AF65-F5344CB8AC3E}">
        <p14:creationId xmlns:p14="http://schemas.microsoft.com/office/powerpoint/2010/main" val="152417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C1C9BA5-102A-4241-A0C2-1EF5442B3089}"/>
              </a:ext>
            </a:extLst>
          </p:cNvPr>
          <p:cNvPicPr>
            <a:picLocks noChangeAspect="1"/>
          </p:cNvPicPr>
          <p:nvPr/>
        </p:nvPicPr>
        <p:blipFill>
          <a:blip r:embed="rId3"/>
          <a:stretch>
            <a:fillRect/>
          </a:stretch>
        </p:blipFill>
        <p:spPr>
          <a:xfrm>
            <a:off x="977345" y="865819"/>
            <a:ext cx="6873912" cy="5143500"/>
          </a:xfrm>
          <a:prstGeom prst="rect">
            <a:avLst/>
          </a:prstGeom>
        </p:spPr>
      </p:pic>
      <p:pic>
        <p:nvPicPr>
          <p:cNvPr id="6" name="Picture 1">
            <a:extLst>
              <a:ext uri="{FF2B5EF4-FFF2-40B4-BE49-F238E27FC236}">
                <a16:creationId xmlns:a16="http://schemas.microsoft.com/office/drawing/2014/main" id="{4E4A7377-6EAC-054B-B642-1FEB4DF76A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8680" y="1075522"/>
            <a:ext cx="940568" cy="57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FEF89880-C231-964B-9C33-8425E390F1CC}"/>
              </a:ext>
            </a:extLst>
          </p:cNvPr>
          <p:cNvSpPr txBox="1"/>
          <p:nvPr/>
        </p:nvSpPr>
        <p:spPr>
          <a:xfrm>
            <a:off x="2552344" y="2338028"/>
            <a:ext cx="4645824" cy="415498"/>
          </a:xfrm>
          <a:prstGeom prst="rect">
            <a:avLst/>
          </a:prstGeom>
          <a:solidFill>
            <a:schemeClr val="bg1"/>
          </a:solidFill>
          <a:ln>
            <a:solidFill>
              <a:schemeClr val="tx1"/>
            </a:solidFill>
          </a:ln>
        </p:spPr>
        <p:txBody>
          <a:bodyPr wrap="none" rtlCol="0">
            <a:spAutoFit/>
          </a:bodyPr>
          <a:lstStyle/>
          <a:p>
            <a:r>
              <a:rPr lang="en-US" altLang="ja-JP" sz="2100" dirty="0">
                <a:latin typeface="HGPGothicE" panose="020B0900000000000000" pitchFamily="34" charset="-128"/>
                <a:ea typeface="HGPGothicE" panose="020B0900000000000000" pitchFamily="34" charset="-128"/>
              </a:rPr>
              <a:t>Counting Efficiency</a:t>
            </a:r>
            <a:r>
              <a:rPr lang="ja-JP" altLang="en-US" sz="2100" dirty="0">
                <a:latin typeface="HGPGothicE" panose="020B0900000000000000" pitchFamily="34" charset="-128"/>
                <a:ea typeface="HGPGothicE" panose="020B0900000000000000" pitchFamily="34" charset="-128"/>
              </a:rPr>
              <a:t>：　</a:t>
            </a:r>
            <a:r>
              <a:rPr lang="en-US" altLang="ja-JP" sz="2100" b="1" dirty="0">
                <a:latin typeface="HGPGothicE" panose="020B0900000000000000" pitchFamily="34" charset="-128"/>
                <a:ea typeface="HGPGothicE" panose="020B0900000000000000" pitchFamily="34" charset="-128"/>
              </a:rPr>
              <a:t>1/1000 </a:t>
            </a:r>
            <a:r>
              <a:rPr lang="ja-JP" altLang="en-US" sz="2100" b="1" dirty="0">
                <a:latin typeface="HGPGothicE" panose="020B0900000000000000" pitchFamily="34" charset="-128"/>
                <a:ea typeface="HGPGothicE" panose="020B0900000000000000" pitchFamily="34" charset="-128"/>
              </a:rPr>
              <a:t>→</a:t>
            </a:r>
            <a:r>
              <a:rPr lang="ja-JP" altLang="en-US" sz="2100" dirty="0">
                <a:latin typeface="HGPGothicE" panose="020B0900000000000000" pitchFamily="34" charset="-128"/>
                <a:ea typeface="HGPGothicE" panose="020B0900000000000000" pitchFamily="34" charset="-128"/>
              </a:rPr>
              <a:t> </a:t>
            </a:r>
            <a:r>
              <a:rPr lang="en-US" altLang="ja-JP" sz="2100" b="1" dirty="0">
                <a:solidFill>
                  <a:srgbClr val="FF0000"/>
                </a:solidFill>
                <a:latin typeface="HGPGothicE" panose="020B0900000000000000" pitchFamily="34" charset="-128"/>
                <a:ea typeface="HGPGothicE" panose="020B0900000000000000" pitchFamily="34" charset="-128"/>
              </a:rPr>
              <a:t>1/40</a:t>
            </a:r>
            <a:endParaRPr lang="ja-JP" altLang="en-US" sz="2100" b="1" dirty="0">
              <a:solidFill>
                <a:srgbClr val="FF0000"/>
              </a:solidFill>
              <a:latin typeface="HGPGothicE" panose="020B0900000000000000" pitchFamily="34" charset="-128"/>
              <a:ea typeface="HGPGothicE" panose="020B0900000000000000" pitchFamily="34" charset="-128"/>
            </a:endParaRPr>
          </a:p>
        </p:txBody>
      </p:sp>
      <p:sp>
        <p:nvSpPr>
          <p:cNvPr id="8" name="テキスト ボックス 7">
            <a:extLst>
              <a:ext uri="{FF2B5EF4-FFF2-40B4-BE49-F238E27FC236}">
                <a16:creationId xmlns:a16="http://schemas.microsoft.com/office/drawing/2014/main" id="{1119E497-17C9-B746-B485-896AF2407E40}"/>
              </a:ext>
            </a:extLst>
          </p:cNvPr>
          <p:cNvSpPr txBox="1"/>
          <p:nvPr/>
        </p:nvSpPr>
        <p:spPr>
          <a:xfrm>
            <a:off x="1450110" y="1653385"/>
            <a:ext cx="6195460" cy="369332"/>
          </a:xfrm>
          <a:prstGeom prst="rect">
            <a:avLst/>
          </a:prstGeom>
          <a:solidFill>
            <a:schemeClr val="bg1"/>
          </a:solidFill>
        </p:spPr>
        <p:txBody>
          <a:bodyPr wrap="square" rtlCol="0">
            <a:spAutoFit/>
          </a:bodyPr>
          <a:lstStyle/>
          <a:p>
            <a:r>
              <a:rPr lang="en-US" altLang="ja-JP" dirty="0">
                <a:latin typeface="HGPGothicE" panose="020B0900000000000000" pitchFamily="34" charset="-128"/>
                <a:ea typeface="HGPGothicE" panose="020B0900000000000000" pitchFamily="34" charset="-128"/>
                <a:cs typeface="HGPｺﾞｼｯｸE"/>
              </a:rPr>
              <a:t>Converging Beam Device: Multi-pinholes </a:t>
            </a:r>
            <a:r>
              <a:rPr lang="ja-JP" altLang="en-US" dirty="0">
                <a:latin typeface="HGPGothicE" panose="020B0900000000000000" pitchFamily="34" charset="-128"/>
                <a:ea typeface="HGPGothicE" panose="020B0900000000000000" pitchFamily="34" charset="-128"/>
                <a:cs typeface="HGPｺﾞｼｯｸE"/>
              </a:rPr>
              <a:t>（</a:t>
            </a:r>
            <a:r>
              <a:rPr lang="en-US" altLang="ja-JP" dirty="0">
                <a:latin typeface="HGPGothicE" panose="020B0900000000000000" pitchFamily="34" charset="-128"/>
                <a:ea typeface="HGPGothicE" panose="020B0900000000000000" pitchFamily="34" charset="-128"/>
                <a:cs typeface="HGPｺﾞｼｯｸE"/>
              </a:rPr>
              <a:t>5x5</a:t>
            </a:r>
            <a:r>
              <a:rPr lang="ja-JP" altLang="en-US" dirty="0">
                <a:latin typeface="HGPGothicE" panose="020B0900000000000000" pitchFamily="34" charset="-128"/>
                <a:ea typeface="HGPGothicE" panose="020B0900000000000000" pitchFamily="34" charset="-128"/>
                <a:cs typeface="HGPｺﾞｼｯｸE"/>
              </a:rPr>
              <a:t>）</a:t>
            </a:r>
            <a:r>
              <a:rPr lang="en-US" altLang="ja-JP" dirty="0">
                <a:latin typeface="HGPGothicE" panose="020B0900000000000000" pitchFamily="34" charset="-128"/>
                <a:ea typeface="HGPGothicE" panose="020B0900000000000000" pitchFamily="34" charset="-128"/>
                <a:cs typeface="HGPｺﾞｼｯｸE"/>
              </a:rPr>
              <a:t> &amp; (9x9) </a:t>
            </a:r>
            <a:endParaRPr lang="ja-JP" altLang="en-US" dirty="0">
              <a:latin typeface="HGPGothicE" panose="020B0900000000000000" pitchFamily="34" charset="-128"/>
              <a:ea typeface="HGPGothicE" panose="020B0900000000000000" pitchFamily="34" charset="-128"/>
              <a:cs typeface="HGPｺﾞｼｯｸE"/>
            </a:endParaRPr>
          </a:p>
        </p:txBody>
      </p:sp>
      <p:sp>
        <p:nvSpPr>
          <p:cNvPr id="9" name="テキスト ボックス 8">
            <a:extLst>
              <a:ext uri="{FF2B5EF4-FFF2-40B4-BE49-F238E27FC236}">
                <a16:creationId xmlns:a16="http://schemas.microsoft.com/office/drawing/2014/main" id="{846BFBE6-5DE9-8C49-8896-79BCBC5DDE1A}"/>
              </a:ext>
            </a:extLst>
          </p:cNvPr>
          <p:cNvSpPr txBox="1"/>
          <p:nvPr/>
        </p:nvSpPr>
        <p:spPr>
          <a:xfrm>
            <a:off x="1376046" y="5692099"/>
            <a:ext cx="5686172" cy="300082"/>
          </a:xfrm>
          <a:prstGeom prst="rect">
            <a:avLst/>
          </a:prstGeom>
          <a:noFill/>
        </p:spPr>
        <p:txBody>
          <a:bodyPr wrap="none" rtlCol="0">
            <a:spAutoFit/>
          </a:bodyPr>
          <a:lstStyle/>
          <a:p>
            <a:r>
              <a:rPr lang="ja-JP" altLang="ja-JP" sz="1350" dirty="0">
                <a:solidFill>
                  <a:schemeClr val="bg1"/>
                </a:solidFill>
                <a:latin typeface="HGPGothicE" panose="020B0900000000000000" pitchFamily="34" charset="-128"/>
                <a:ea typeface="HGPGothicE" panose="020B0900000000000000" pitchFamily="34" charset="-128"/>
              </a:rPr>
              <a:t>発明名称：「中性子光学素子及び中性子源」</a:t>
            </a:r>
            <a:r>
              <a:rPr lang="en-US" altLang="ja-JP" sz="1350" dirty="0">
                <a:solidFill>
                  <a:schemeClr val="bg1"/>
                </a:solidFill>
                <a:latin typeface="HGPGothicE" panose="020B0900000000000000" pitchFamily="34" charset="-128"/>
                <a:ea typeface="HGPGothicE" panose="020B0900000000000000" pitchFamily="34" charset="-128"/>
              </a:rPr>
              <a:t> </a:t>
            </a:r>
            <a:r>
              <a:rPr lang="ja-JP" altLang="en-US" sz="1350" dirty="0">
                <a:solidFill>
                  <a:schemeClr val="bg1"/>
                </a:solidFill>
                <a:latin typeface="HGPGothicE" panose="020B0900000000000000" pitchFamily="34" charset="-128"/>
                <a:ea typeface="HGPGothicE" panose="020B0900000000000000" pitchFamily="34" charset="-128"/>
              </a:rPr>
              <a:t>、</a:t>
            </a:r>
            <a:r>
              <a:rPr lang="ja-JP" altLang="ja-JP" sz="1350" dirty="0">
                <a:solidFill>
                  <a:schemeClr val="bg1"/>
                </a:solidFill>
                <a:latin typeface="HGPGothicE" panose="020B0900000000000000" pitchFamily="34" charset="-128"/>
                <a:ea typeface="HGPGothicE" panose="020B0900000000000000" pitchFamily="34" charset="-128"/>
              </a:rPr>
              <a:t>出願番号：特願</a:t>
            </a:r>
            <a:r>
              <a:rPr lang="en-US" altLang="ja-JP" sz="1350" dirty="0">
                <a:solidFill>
                  <a:schemeClr val="bg1"/>
                </a:solidFill>
                <a:latin typeface="HGPGothicE" panose="020B0900000000000000" pitchFamily="34" charset="-128"/>
                <a:ea typeface="HGPGothicE" panose="020B0900000000000000" pitchFamily="34" charset="-128"/>
              </a:rPr>
              <a:t>2017-140192</a:t>
            </a:r>
            <a:endParaRPr lang="ja-JP" altLang="ja-JP" sz="1350" dirty="0">
              <a:solidFill>
                <a:schemeClr val="bg1"/>
              </a:solidFill>
              <a:latin typeface="HGPGothicE" panose="020B0900000000000000" pitchFamily="34" charset="-128"/>
              <a:ea typeface="HGPGothicE" panose="020B0900000000000000" pitchFamily="34" charset="-128"/>
            </a:endParaRPr>
          </a:p>
        </p:txBody>
      </p:sp>
      <p:sp>
        <p:nvSpPr>
          <p:cNvPr id="12" name="テキスト ボックス 11">
            <a:extLst>
              <a:ext uri="{FF2B5EF4-FFF2-40B4-BE49-F238E27FC236}">
                <a16:creationId xmlns:a16="http://schemas.microsoft.com/office/drawing/2014/main" id="{E0816F2E-F5BD-3C45-BC56-B353FFB0F74D}"/>
              </a:ext>
            </a:extLst>
          </p:cNvPr>
          <p:cNvSpPr txBox="1"/>
          <p:nvPr/>
        </p:nvSpPr>
        <p:spPr>
          <a:xfrm>
            <a:off x="1253216" y="952202"/>
            <a:ext cx="1789272" cy="369332"/>
          </a:xfrm>
          <a:prstGeom prst="rect">
            <a:avLst/>
          </a:prstGeom>
          <a:solidFill>
            <a:schemeClr val="bg1"/>
          </a:solidFill>
        </p:spPr>
        <p:txBody>
          <a:bodyPr wrap="none" rtlCol="0">
            <a:spAutoFit/>
          </a:bodyPr>
          <a:lstStyle/>
          <a:p>
            <a:r>
              <a:rPr lang="en-US" altLang="ja-JP" dirty="0">
                <a:latin typeface="HGPｺﾞｼｯｸE" charset="0"/>
                <a:ea typeface="HGPｺﾞｼｯｸE" charset="0"/>
                <a:cs typeface="HGPｺﾞｼｯｸE" charset="0"/>
              </a:rPr>
              <a:t>@ RIKEN RANS </a:t>
            </a:r>
            <a:endParaRPr lang="ja-JP" altLang="en-US" dirty="0"/>
          </a:p>
        </p:txBody>
      </p:sp>
      <p:sp>
        <p:nvSpPr>
          <p:cNvPr id="4" name="日付プレースホルダー 3">
            <a:extLst>
              <a:ext uri="{FF2B5EF4-FFF2-40B4-BE49-F238E27FC236}">
                <a16:creationId xmlns:a16="http://schemas.microsoft.com/office/drawing/2014/main" id="{C6ABF2E1-EBA4-0ACC-CE8F-80E3E7B0F9A4}"/>
              </a:ext>
            </a:extLst>
          </p:cNvPr>
          <p:cNvSpPr>
            <a:spLocks noGrp="1"/>
          </p:cNvSpPr>
          <p:nvPr>
            <p:ph type="dt" sz="half" idx="10"/>
          </p:nvPr>
        </p:nvSpPr>
        <p:spPr/>
        <p:txBody>
          <a:bodyPr/>
          <a:lstStyle/>
          <a:p>
            <a:r>
              <a:rPr kumimoji="1" lang="en-US" altLang="ja-JP"/>
              <a:t>UCANS11 250226</a:t>
            </a:r>
            <a:endParaRPr kumimoji="1" lang="ja-JP" altLang="en-US"/>
          </a:p>
        </p:txBody>
      </p:sp>
      <p:sp>
        <p:nvSpPr>
          <p:cNvPr id="5" name="スライド番号プレースホルダー 4">
            <a:extLst>
              <a:ext uri="{FF2B5EF4-FFF2-40B4-BE49-F238E27FC236}">
                <a16:creationId xmlns:a16="http://schemas.microsoft.com/office/drawing/2014/main" id="{BF7E4A12-53ED-C307-51E5-B4A44E3E13EC}"/>
              </a:ext>
            </a:extLst>
          </p:cNvPr>
          <p:cNvSpPr>
            <a:spLocks noGrp="1"/>
          </p:cNvSpPr>
          <p:nvPr>
            <p:ph type="sldNum" sz="quarter" idx="12"/>
          </p:nvPr>
        </p:nvSpPr>
        <p:spPr/>
        <p:txBody>
          <a:bodyPr/>
          <a:lstStyle/>
          <a:p>
            <a:fld id="{3DCA0435-E09C-4393-BF54-C857AD528DA9}" type="slidenum">
              <a:rPr kumimoji="1" lang="ja-JP" altLang="en-US" smtClean="0"/>
              <a:pPr/>
              <a:t>22</a:t>
            </a:fld>
            <a:endParaRPr kumimoji="1" lang="ja-JP" altLang="en-US" dirty="0"/>
          </a:p>
        </p:txBody>
      </p:sp>
    </p:spTree>
    <p:extLst>
      <p:ext uri="{BB962C8B-B14F-4D97-AF65-F5344CB8AC3E}">
        <p14:creationId xmlns:p14="http://schemas.microsoft.com/office/powerpoint/2010/main" val="224081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6A003312-5C8C-8544-B246-1CBC1717A44A}"/>
              </a:ext>
            </a:extLst>
          </p:cNvPr>
          <p:cNvGrpSpPr/>
          <p:nvPr/>
        </p:nvGrpSpPr>
        <p:grpSpPr>
          <a:xfrm>
            <a:off x="2896424" y="1672169"/>
            <a:ext cx="6139125" cy="4809181"/>
            <a:chOff x="938225" y="374095"/>
            <a:chExt cx="8185499" cy="6412242"/>
          </a:xfrm>
        </p:grpSpPr>
        <p:pic>
          <p:nvPicPr>
            <p:cNvPr id="4" name="図 3">
              <a:extLst>
                <a:ext uri="{FF2B5EF4-FFF2-40B4-BE49-F238E27FC236}">
                  <a16:creationId xmlns:a16="http://schemas.microsoft.com/office/drawing/2014/main" id="{E3D112DE-2B1F-2B46-87FB-EBDE46A88B2C}"/>
                </a:ext>
              </a:extLst>
            </p:cNvPr>
            <p:cNvPicPr>
              <a:picLocks noChangeAspect="1"/>
            </p:cNvPicPr>
            <p:nvPr/>
          </p:nvPicPr>
          <p:blipFill>
            <a:blip r:embed="rId3"/>
            <a:stretch>
              <a:fillRect/>
            </a:stretch>
          </p:blipFill>
          <p:spPr>
            <a:xfrm>
              <a:off x="946142" y="374095"/>
              <a:ext cx="7430954" cy="6161692"/>
            </a:xfrm>
            <a:prstGeom prst="rect">
              <a:avLst/>
            </a:prstGeom>
          </p:spPr>
        </p:pic>
        <p:grpSp>
          <p:nvGrpSpPr>
            <p:cNvPr id="33" name="図形グループ 7">
              <a:extLst>
                <a:ext uri="{FF2B5EF4-FFF2-40B4-BE49-F238E27FC236}">
                  <a16:creationId xmlns:a16="http://schemas.microsoft.com/office/drawing/2014/main" id="{866EE8C7-F034-F244-85BA-63A24A86D7D8}"/>
                </a:ext>
              </a:extLst>
            </p:cNvPr>
            <p:cNvGrpSpPr/>
            <p:nvPr/>
          </p:nvGrpSpPr>
          <p:grpSpPr>
            <a:xfrm>
              <a:off x="3818926" y="1245889"/>
              <a:ext cx="2261011" cy="1896938"/>
              <a:chOff x="2227722" y="604868"/>
              <a:chExt cx="2261011" cy="1896938"/>
            </a:xfrm>
          </p:grpSpPr>
          <p:sp>
            <p:nvSpPr>
              <p:cNvPr id="34" name="テキスト ボックス 33">
                <a:extLst>
                  <a:ext uri="{FF2B5EF4-FFF2-40B4-BE49-F238E27FC236}">
                    <a16:creationId xmlns:a16="http://schemas.microsoft.com/office/drawing/2014/main" id="{8CDC4FEA-4CB6-9742-9D15-2DA22A3DAE9C}"/>
                  </a:ext>
                </a:extLst>
              </p:cNvPr>
              <p:cNvSpPr txBox="1"/>
              <p:nvPr/>
            </p:nvSpPr>
            <p:spPr>
              <a:xfrm>
                <a:off x="2483482" y="604868"/>
                <a:ext cx="2005251" cy="615553"/>
              </a:xfrm>
              <a:prstGeom prst="rect">
                <a:avLst/>
              </a:prstGeom>
              <a:noFill/>
            </p:spPr>
            <p:txBody>
              <a:bodyPr wrap="none" rtlCol="0">
                <a:spAutoFit/>
              </a:bodyPr>
              <a:lstStyle/>
              <a:p>
                <a:r>
                  <a:rPr lang="en-US" altLang="ja-JP" sz="2400" b="1" i="1" dirty="0">
                    <a:latin typeface="Symbol" charset="2"/>
                    <a:ea typeface="HGPｺﾞｼｯｸE"/>
                    <a:cs typeface="Symbol" charset="2"/>
                  </a:rPr>
                  <a:t>l</a:t>
                </a:r>
                <a:r>
                  <a:rPr lang="en-US" altLang="ja-JP" sz="2100" b="1" i="1" dirty="0">
                    <a:latin typeface="Symbol" charset="2"/>
                    <a:ea typeface="HGPｺﾞｼｯｸE"/>
                    <a:cs typeface="Symbol" charset="2"/>
                  </a:rPr>
                  <a:t> </a:t>
                </a:r>
                <a:r>
                  <a:rPr lang="en-US" altLang="ja-JP" sz="2100" dirty="0">
                    <a:latin typeface="HGPｺﾞｼｯｸE"/>
                    <a:ea typeface="HGPｺﾞｼｯｸE"/>
                    <a:cs typeface="HGPｺﾞｼｯｸE"/>
                  </a:rPr>
                  <a:t>= 10–1 A</a:t>
                </a:r>
                <a:endParaRPr lang="ja-JP" altLang="en-US" sz="2100" dirty="0">
                  <a:latin typeface="HGPｺﾞｼｯｸE"/>
                  <a:ea typeface="HGPｺﾞｼｯｸE"/>
                  <a:cs typeface="HGPｺﾞｼｯｸE"/>
                </a:endParaRPr>
              </a:p>
            </p:txBody>
          </p:sp>
          <p:cxnSp>
            <p:nvCxnSpPr>
              <p:cNvPr id="36" name="直線矢印コネクタ 35">
                <a:extLst>
                  <a:ext uri="{FF2B5EF4-FFF2-40B4-BE49-F238E27FC236}">
                    <a16:creationId xmlns:a16="http://schemas.microsoft.com/office/drawing/2014/main" id="{5ADC39CF-6804-0043-834C-06BD637E7449}"/>
                  </a:ext>
                </a:extLst>
              </p:cNvPr>
              <p:cNvCxnSpPr>
                <a:cxnSpLocks/>
              </p:cNvCxnSpPr>
              <p:nvPr/>
            </p:nvCxnSpPr>
            <p:spPr>
              <a:xfrm flipH="1">
                <a:off x="2227722" y="1165089"/>
                <a:ext cx="1063841" cy="698185"/>
              </a:xfrm>
              <a:prstGeom prst="straightConnector1">
                <a:avLst/>
              </a:prstGeom>
              <a:ln w="3175" cmpd="sng">
                <a:solidFill>
                  <a:schemeClr val="bg2">
                    <a:lumMod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9" name="直線矢印コネクタ 38">
                <a:extLst>
                  <a:ext uri="{FF2B5EF4-FFF2-40B4-BE49-F238E27FC236}">
                    <a16:creationId xmlns:a16="http://schemas.microsoft.com/office/drawing/2014/main" id="{DAD11235-986C-7F4C-876D-483973E641B2}"/>
                  </a:ext>
                </a:extLst>
              </p:cNvPr>
              <p:cNvCxnSpPr>
                <a:cxnSpLocks/>
              </p:cNvCxnSpPr>
              <p:nvPr/>
            </p:nvCxnSpPr>
            <p:spPr>
              <a:xfrm>
                <a:off x="3699927" y="1198876"/>
                <a:ext cx="115417" cy="1302930"/>
              </a:xfrm>
              <a:prstGeom prst="straightConnector1">
                <a:avLst/>
              </a:prstGeom>
              <a:ln w="3175" cmpd="sng">
                <a:solidFill>
                  <a:schemeClr val="bg2">
                    <a:lumMod val="25000"/>
                  </a:schemeClr>
                </a:solidFill>
                <a:tailEnd type="arrow"/>
              </a:ln>
            </p:spPr>
            <p:style>
              <a:lnRef idx="2">
                <a:schemeClr val="accent1"/>
              </a:lnRef>
              <a:fillRef idx="0">
                <a:schemeClr val="accent1"/>
              </a:fillRef>
              <a:effectRef idx="1">
                <a:schemeClr val="accent1"/>
              </a:effectRef>
              <a:fontRef idx="minor">
                <a:schemeClr val="tx1"/>
              </a:fontRef>
            </p:style>
          </p:cxnSp>
        </p:grpSp>
        <p:sp>
          <p:nvSpPr>
            <p:cNvPr id="41" name="テキスト ボックス 40">
              <a:extLst>
                <a:ext uri="{FF2B5EF4-FFF2-40B4-BE49-F238E27FC236}">
                  <a16:creationId xmlns:a16="http://schemas.microsoft.com/office/drawing/2014/main" id="{81AEE4E7-5571-A24E-AEBE-9BD345BAC9D0}"/>
                </a:ext>
              </a:extLst>
            </p:cNvPr>
            <p:cNvSpPr txBox="1"/>
            <p:nvPr/>
          </p:nvSpPr>
          <p:spPr>
            <a:xfrm>
              <a:off x="2918592" y="6293894"/>
              <a:ext cx="3928352" cy="492443"/>
            </a:xfrm>
            <a:prstGeom prst="rect">
              <a:avLst/>
            </a:prstGeom>
            <a:solidFill>
              <a:schemeClr val="bg1"/>
            </a:solidFill>
          </p:spPr>
          <p:txBody>
            <a:bodyPr wrap="square" rtlCol="0">
              <a:spAutoFit/>
            </a:bodyPr>
            <a:lstStyle/>
            <a:p>
              <a:r>
                <a:rPr lang="ja-JP" altLang="en-US" dirty="0">
                  <a:latin typeface="HGPｺﾞｼｯｸE"/>
                  <a:ea typeface="HGPｺﾞｼｯｸE"/>
                  <a:cs typeface="HGPｺﾞｼｯｸE"/>
                </a:rPr>
                <a:t>　</a:t>
              </a:r>
              <a:r>
                <a:rPr lang="en-US" altLang="ja-JP" dirty="0">
                  <a:latin typeface="HGPｺﾞｼｯｸE"/>
                  <a:ea typeface="HGPｺﾞｼｯｸE"/>
                  <a:cs typeface="HGPｺﾞｼｯｸE"/>
                </a:rPr>
                <a:t>Wave number  </a:t>
              </a:r>
              <a:r>
                <a:rPr lang="en-US" altLang="ja-JP" i="1" dirty="0">
                  <a:latin typeface="HGPｺﾞｼｯｸE"/>
                  <a:ea typeface="HGPｺﾞｼｯｸE"/>
                  <a:cs typeface="HGPｺﾞｼｯｸE"/>
                </a:rPr>
                <a:t>q</a:t>
              </a:r>
              <a:r>
                <a:rPr lang="en-US" altLang="ja-JP" dirty="0">
                  <a:latin typeface="HGPｺﾞｼｯｸE"/>
                  <a:ea typeface="HGPｺﾞｼｯｸE"/>
                  <a:cs typeface="HGPｺﾞｼｯｸE"/>
                </a:rPr>
                <a:t> (A</a:t>
              </a:r>
              <a:r>
                <a:rPr lang="en-US" altLang="ja-JP" baseline="30000" dirty="0">
                  <a:latin typeface="HGPｺﾞｼｯｸE"/>
                  <a:ea typeface="HGPｺﾞｼｯｸE"/>
                  <a:cs typeface="HGPｺﾞｼｯｸE"/>
                </a:rPr>
                <a:t>-1</a:t>
              </a:r>
              <a:r>
                <a:rPr lang="en-US" altLang="ja-JP" dirty="0">
                  <a:latin typeface="HGPｺﾞｼｯｸE"/>
                  <a:ea typeface="HGPｺﾞｼｯｸE"/>
                  <a:cs typeface="HGPｺﾞｼｯｸE"/>
                </a:rPr>
                <a:t>)</a:t>
              </a:r>
              <a:r>
                <a:rPr lang="ja-JP" altLang="en-US" dirty="0">
                  <a:latin typeface="HGPｺﾞｼｯｸE"/>
                  <a:ea typeface="HGPｺﾞｼｯｸE"/>
                  <a:cs typeface="HGPｺﾞｼｯｸE"/>
                </a:rPr>
                <a:t>　　</a:t>
              </a:r>
            </a:p>
          </p:txBody>
        </p:sp>
        <p:cxnSp>
          <p:nvCxnSpPr>
            <p:cNvPr id="42" name="直線コネクタ 41">
              <a:extLst>
                <a:ext uri="{FF2B5EF4-FFF2-40B4-BE49-F238E27FC236}">
                  <a16:creationId xmlns:a16="http://schemas.microsoft.com/office/drawing/2014/main" id="{38C740DB-B4FE-0C45-8DC3-02136AB38E0C}"/>
                </a:ext>
              </a:extLst>
            </p:cNvPr>
            <p:cNvCxnSpPr/>
            <p:nvPr/>
          </p:nvCxnSpPr>
          <p:spPr>
            <a:xfrm>
              <a:off x="3348735" y="2252844"/>
              <a:ext cx="0" cy="3471333"/>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3" name="直線コネクタ 42">
              <a:extLst>
                <a:ext uri="{FF2B5EF4-FFF2-40B4-BE49-F238E27FC236}">
                  <a16:creationId xmlns:a16="http://schemas.microsoft.com/office/drawing/2014/main" id="{72F1E951-7C55-064A-8D4F-1966340E52A2}"/>
                </a:ext>
              </a:extLst>
            </p:cNvPr>
            <p:cNvCxnSpPr/>
            <p:nvPr/>
          </p:nvCxnSpPr>
          <p:spPr>
            <a:xfrm>
              <a:off x="4155720" y="2590167"/>
              <a:ext cx="0" cy="2913077"/>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4" name="直線コネクタ 43">
              <a:extLst>
                <a:ext uri="{FF2B5EF4-FFF2-40B4-BE49-F238E27FC236}">
                  <a16:creationId xmlns:a16="http://schemas.microsoft.com/office/drawing/2014/main" id="{D9C8EDAD-B2B7-1B4F-9F31-1E3BCAC97AD6}"/>
                </a:ext>
              </a:extLst>
            </p:cNvPr>
            <p:cNvCxnSpPr/>
            <p:nvPr/>
          </p:nvCxnSpPr>
          <p:spPr>
            <a:xfrm>
              <a:off x="6218929" y="3673555"/>
              <a:ext cx="0" cy="1888064"/>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45" name="下矢印 44">
              <a:extLst>
                <a:ext uri="{FF2B5EF4-FFF2-40B4-BE49-F238E27FC236}">
                  <a16:creationId xmlns:a16="http://schemas.microsoft.com/office/drawing/2014/main" id="{A5EC5426-E2A4-3A43-88BB-9E59F1F09CFC}"/>
                </a:ext>
              </a:extLst>
            </p:cNvPr>
            <p:cNvSpPr/>
            <p:nvPr/>
          </p:nvSpPr>
          <p:spPr>
            <a:xfrm>
              <a:off x="4698136" y="2284774"/>
              <a:ext cx="287439" cy="262466"/>
            </a:xfrm>
            <a:prstGeom prst="downArrow">
              <a:avLst/>
            </a:prstGeom>
            <a:solidFill>
              <a:srgbClr val="0000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350" dirty="0"/>
            </a:p>
          </p:txBody>
        </p:sp>
        <p:sp>
          <p:nvSpPr>
            <p:cNvPr id="46" name="正方形/長方形 45">
              <a:extLst>
                <a:ext uri="{FF2B5EF4-FFF2-40B4-BE49-F238E27FC236}">
                  <a16:creationId xmlns:a16="http://schemas.microsoft.com/office/drawing/2014/main" id="{9E69E592-F092-F346-A5D8-E8B13FCC2E47}"/>
                </a:ext>
              </a:extLst>
            </p:cNvPr>
            <p:cNvSpPr/>
            <p:nvPr/>
          </p:nvSpPr>
          <p:spPr>
            <a:xfrm>
              <a:off x="3345541" y="996323"/>
              <a:ext cx="2873387" cy="4620472"/>
            </a:xfrm>
            <a:prstGeom prst="rect">
              <a:avLst/>
            </a:prstGeom>
            <a:gradFill flip="none" rotWithShape="1">
              <a:gsLst>
                <a:gs pos="36000">
                  <a:schemeClr val="accent1">
                    <a:tint val="100000"/>
                    <a:shade val="100000"/>
                    <a:satMod val="130000"/>
                    <a:alpha val="0"/>
                  </a:schemeClr>
                </a:gs>
                <a:gs pos="100000">
                  <a:schemeClr val="accent1">
                    <a:tint val="50000"/>
                    <a:shade val="100000"/>
                    <a:satMod val="350000"/>
                    <a:alpha val="26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350" dirty="0"/>
            </a:p>
          </p:txBody>
        </p:sp>
        <p:cxnSp>
          <p:nvCxnSpPr>
            <p:cNvPr id="48" name="直線コネクタ 47">
              <a:extLst>
                <a:ext uri="{FF2B5EF4-FFF2-40B4-BE49-F238E27FC236}">
                  <a16:creationId xmlns:a16="http://schemas.microsoft.com/office/drawing/2014/main" id="{3A16EFBE-D3F5-714A-9DAA-C1AE9E3B95FC}"/>
                </a:ext>
              </a:extLst>
            </p:cNvPr>
            <p:cNvCxnSpPr>
              <a:cxnSpLocks/>
            </p:cNvCxnSpPr>
            <p:nvPr/>
          </p:nvCxnSpPr>
          <p:spPr>
            <a:xfrm flipH="1" flipV="1">
              <a:off x="2261880" y="3216583"/>
              <a:ext cx="1213327" cy="7722"/>
            </a:xfrm>
            <a:prstGeom prst="line">
              <a:avLst/>
            </a:prstGeom>
            <a:ln w="3175"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sp>
          <p:nvSpPr>
            <p:cNvPr id="49" name="テキスト ボックス 48">
              <a:extLst>
                <a:ext uri="{FF2B5EF4-FFF2-40B4-BE49-F238E27FC236}">
                  <a16:creationId xmlns:a16="http://schemas.microsoft.com/office/drawing/2014/main" id="{F30A6D44-7C40-9940-B8FE-B74E57DAB4CB}"/>
                </a:ext>
              </a:extLst>
            </p:cNvPr>
            <p:cNvSpPr txBox="1"/>
            <p:nvPr/>
          </p:nvSpPr>
          <p:spPr>
            <a:xfrm rot="16200000">
              <a:off x="-347859" y="3060338"/>
              <a:ext cx="3064612" cy="492443"/>
            </a:xfrm>
            <a:prstGeom prst="rect">
              <a:avLst/>
            </a:prstGeom>
            <a:solidFill>
              <a:schemeClr val="bg1"/>
            </a:solidFill>
          </p:spPr>
          <p:txBody>
            <a:bodyPr wrap="square" rtlCol="0">
              <a:spAutoFit/>
            </a:bodyPr>
            <a:lstStyle/>
            <a:p>
              <a:r>
                <a:rPr lang="ja-JP" altLang="en-US" dirty="0">
                  <a:latin typeface="HGPｺﾞｼｯｸE"/>
                  <a:ea typeface="HGPｺﾞｼｯｸE"/>
                  <a:cs typeface="HGPｺﾞｼｯｸE"/>
                </a:rPr>
                <a:t>　　</a:t>
              </a:r>
              <a:r>
                <a:rPr lang="ja-JP" altLang="en-US" dirty="0">
                  <a:solidFill>
                    <a:schemeClr val="bg2">
                      <a:lumMod val="50000"/>
                    </a:schemeClr>
                  </a:solidFill>
                  <a:latin typeface="HGPｺﾞｼｯｸE"/>
                  <a:ea typeface="HGPｺﾞｼｯｸE"/>
                  <a:cs typeface="HGPｺﾞｼｯｸE"/>
                </a:rPr>
                <a:t>　</a:t>
              </a:r>
              <a:r>
                <a:rPr lang="en-US" altLang="ja-JP" dirty="0">
                  <a:solidFill>
                    <a:schemeClr val="bg2">
                      <a:lumMod val="50000"/>
                    </a:schemeClr>
                  </a:solidFill>
                  <a:latin typeface="HGPｺﾞｼｯｸE"/>
                  <a:ea typeface="HGPｺﾞｼｯｸE"/>
                  <a:cs typeface="HGPｺﾞｼｯｸE"/>
                </a:rPr>
                <a:t>Intensity </a:t>
              </a:r>
              <a:r>
                <a:rPr lang="en-US" altLang="ja-JP" dirty="0">
                  <a:latin typeface="HGPｺﾞｼｯｸE"/>
                  <a:ea typeface="HGPｺﾞｼｯｸE"/>
                  <a:cs typeface="HGPｺﾞｼｯｸE"/>
                </a:rPr>
                <a:t>(cm</a:t>
              </a:r>
              <a:r>
                <a:rPr lang="en-US" altLang="ja-JP" baseline="30000" dirty="0">
                  <a:latin typeface="HGPｺﾞｼｯｸE"/>
                  <a:ea typeface="HGPｺﾞｼｯｸE"/>
                  <a:cs typeface="HGPｺﾞｼｯｸE"/>
                </a:rPr>
                <a:t>-1</a:t>
              </a:r>
              <a:r>
                <a:rPr lang="en-US" altLang="ja-JP" dirty="0">
                  <a:latin typeface="HGPｺﾞｼｯｸE"/>
                  <a:ea typeface="HGPｺﾞｼｯｸE"/>
                  <a:cs typeface="HGPｺﾞｼｯｸE"/>
                </a:rPr>
                <a:t>)</a:t>
              </a:r>
              <a:r>
                <a:rPr lang="ja-JP" altLang="en-US" dirty="0">
                  <a:latin typeface="HGPｺﾞｼｯｸE"/>
                  <a:ea typeface="HGPｺﾞｼｯｸE"/>
                  <a:cs typeface="HGPｺﾞｼｯｸE"/>
                </a:rPr>
                <a:t>　　</a:t>
              </a:r>
            </a:p>
          </p:txBody>
        </p:sp>
        <p:sp>
          <p:nvSpPr>
            <p:cNvPr id="52" name="テキスト ボックス 51">
              <a:extLst>
                <a:ext uri="{FF2B5EF4-FFF2-40B4-BE49-F238E27FC236}">
                  <a16:creationId xmlns:a16="http://schemas.microsoft.com/office/drawing/2014/main" id="{C1D2A499-1327-FB46-91EE-86A71C54BD0D}"/>
                </a:ext>
              </a:extLst>
            </p:cNvPr>
            <p:cNvSpPr txBox="1"/>
            <p:nvPr/>
          </p:nvSpPr>
          <p:spPr>
            <a:xfrm>
              <a:off x="5712106" y="2945951"/>
              <a:ext cx="3411618" cy="954108"/>
            </a:xfrm>
            <a:prstGeom prst="rect">
              <a:avLst/>
            </a:prstGeom>
            <a:solidFill>
              <a:schemeClr val="bg1"/>
            </a:solidFill>
            <a:ln>
              <a:solidFill>
                <a:srgbClr val="000000"/>
              </a:solidFill>
            </a:ln>
          </p:spPr>
          <p:txBody>
            <a:bodyPr wrap="none" rtlCol="0">
              <a:spAutoFit/>
            </a:bodyPr>
            <a:lstStyle/>
            <a:p>
              <a:r>
                <a:rPr lang="en-US" altLang="ja-JP" sz="1350" dirty="0">
                  <a:solidFill>
                    <a:srgbClr val="FF0000"/>
                  </a:solidFill>
                  <a:latin typeface="HGPｺﾞｼｯｸE"/>
                  <a:ea typeface="HGPｺﾞｼｯｸE"/>
                  <a:cs typeface="HGPｺﾞｼｯｸE"/>
                </a:rPr>
                <a:t>Red circles by ib-SANS (1 hr)</a:t>
              </a:r>
            </a:p>
            <a:p>
              <a:endParaRPr lang="en-US" altLang="ja-JP" sz="1350" dirty="0">
                <a:solidFill>
                  <a:srgbClr val="FF0000"/>
                </a:solidFill>
                <a:latin typeface="HGPｺﾞｼｯｸE"/>
                <a:ea typeface="HGPｺﾞｼｯｸE"/>
                <a:cs typeface="HGPｺﾞｼｯｸE"/>
              </a:endParaRPr>
            </a:p>
            <a:p>
              <a:r>
                <a:rPr lang="en-US" altLang="ja-JP" sz="1350" dirty="0">
                  <a:latin typeface="HGPｺﾞｼｯｸE"/>
                  <a:ea typeface="HGPｺﾞｼｯｸE"/>
                  <a:cs typeface="HGPｺﾞｼｯｸE"/>
                </a:rPr>
                <a:t>Black line by iMATERIA (0.2 hr)</a:t>
              </a:r>
            </a:p>
          </p:txBody>
        </p:sp>
        <p:sp>
          <p:nvSpPr>
            <p:cNvPr id="53" name="テキスト ボックス 52">
              <a:extLst>
                <a:ext uri="{FF2B5EF4-FFF2-40B4-BE49-F238E27FC236}">
                  <a16:creationId xmlns:a16="http://schemas.microsoft.com/office/drawing/2014/main" id="{7E6CD76C-C8D4-1840-ACE4-1BDF5F111D4B}"/>
                </a:ext>
              </a:extLst>
            </p:cNvPr>
            <p:cNvSpPr txBox="1"/>
            <p:nvPr/>
          </p:nvSpPr>
          <p:spPr>
            <a:xfrm>
              <a:off x="6630490" y="5108209"/>
              <a:ext cx="1240084" cy="520827"/>
            </a:xfrm>
            <a:prstGeom prst="rect">
              <a:avLst/>
            </a:prstGeom>
            <a:solidFill>
              <a:srgbClr val="92D050"/>
            </a:solidFill>
          </p:spPr>
          <p:txBody>
            <a:bodyPr wrap="none" rtlCol="0">
              <a:spAutoFit/>
            </a:bodyPr>
            <a:lstStyle/>
            <a:p>
              <a:pPr algn="ctr"/>
              <a:r>
                <a:rPr lang="en-US" altLang="ja-JP" sz="969" dirty="0">
                  <a:latin typeface="Times" pitchFamily="2" charset="0"/>
                </a:rPr>
                <a:t>(2) Low-angle </a:t>
              </a:r>
            </a:p>
            <a:p>
              <a:pPr algn="ctr"/>
              <a:r>
                <a:rPr lang="en-US" altLang="ja-JP" sz="969" dirty="0">
                  <a:latin typeface="Times" pitchFamily="2" charset="0"/>
                </a:rPr>
                <a:t> Detector</a:t>
              </a:r>
              <a:endParaRPr lang="ja-JP" altLang="en-US" sz="969" dirty="0">
                <a:latin typeface="Times" pitchFamily="2" charset="0"/>
              </a:endParaRPr>
            </a:p>
          </p:txBody>
        </p:sp>
        <p:sp>
          <p:nvSpPr>
            <p:cNvPr id="54" name="テキスト ボックス 53">
              <a:extLst>
                <a:ext uri="{FF2B5EF4-FFF2-40B4-BE49-F238E27FC236}">
                  <a16:creationId xmlns:a16="http://schemas.microsoft.com/office/drawing/2014/main" id="{A016FBC1-61AC-984E-9E54-783017D0B302}"/>
                </a:ext>
              </a:extLst>
            </p:cNvPr>
            <p:cNvSpPr txBox="1"/>
            <p:nvPr/>
          </p:nvSpPr>
          <p:spPr>
            <a:xfrm>
              <a:off x="4706249" y="5119825"/>
              <a:ext cx="1323440" cy="520827"/>
            </a:xfrm>
            <a:prstGeom prst="rect">
              <a:avLst/>
            </a:prstGeom>
            <a:solidFill>
              <a:srgbClr val="92D050"/>
            </a:solidFill>
          </p:spPr>
          <p:txBody>
            <a:bodyPr wrap="none" rtlCol="0">
              <a:spAutoFit/>
            </a:bodyPr>
            <a:lstStyle/>
            <a:p>
              <a:pPr algn="ctr"/>
              <a:r>
                <a:rPr lang="en-US" altLang="ja-JP" sz="969" dirty="0">
                  <a:latin typeface="Times" pitchFamily="2" charset="0"/>
                </a:rPr>
                <a:t>(1) Small-angle </a:t>
              </a:r>
            </a:p>
            <a:p>
              <a:pPr algn="ctr"/>
              <a:r>
                <a:rPr lang="en-US" altLang="ja-JP" sz="969" dirty="0">
                  <a:latin typeface="Times" pitchFamily="2" charset="0"/>
                </a:rPr>
                <a:t> Detector</a:t>
              </a:r>
              <a:endParaRPr lang="ja-JP" altLang="en-US" sz="969" dirty="0">
                <a:latin typeface="Times" pitchFamily="2" charset="0"/>
              </a:endParaRPr>
            </a:p>
          </p:txBody>
        </p:sp>
        <p:pic>
          <p:nvPicPr>
            <p:cNvPr id="55" name="図 54">
              <a:extLst>
                <a:ext uri="{FF2B5EF4-FFF2-40B4-BE49-F238E27FC236}">
                  <a16:creationId xmlns:a16="http://schemas.microsoft.com/office/drawing/2014/main" id="{1133CAD1-2B62-EA4F-BDE6-C495296A55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7069" y="3901313"/>
              <a:ext cx="1427741" cy="1108314"/>
            </a:xfrm>
            <a:prstGeom prst="rect">
              <a:avLst/>
            </a:prstGeom>
          </p:spPr>
        </p:pic>
        <p:sp>
          <p:nvSpPr>
            <p:cNvPr id="57" name="テキスト ボックス 56">
              <a:extLst>
                <a:ext uri="{FF2B5EF4-FFF2-40B4-BE49-F238E27FC236}">
                  <a16:creationId xmlns:a16="http://schemas.microsoft.com/office/drawing/2014/main" id="{AB713F3A-3499-3C43-91A8-DCF230970BF1}"/>
                </a:ext>
              </a:extLst>
            </p:cNvPr>
            <p:cNvSpPr txBox="1"/>
            <p:nvPr/>
          </p:nvSpPr>
          <p:spPr>
            <a:xfrm>
              <a:off x="1545520" y="1711884"/>
              <a:ext cx="553997" cy="492443"/>
            </a:xfrm>
            <a:prstGeom prst="rect">
              <a:avLst/>
            </a:prstGeom>
            <a:solidFill>
              <a:schemeClr val="bg1"/>
            </a:solidFill>
          </p:spPr>
          <p:txBody>
            <a:bodyPr wrap="none" rtlCol="0">
              <a:spAutoFit/>
            </a:bodyPr>
            <a:lstStyle/>
            <a:p>
              <a:r>
                <a:rPr lang="en-US" altLang="ja-JP" b="1" dirty="0">
                  <a:latin typeface="Times New Roman" panose="02020603050405020304" pitchFamily="18" charset="0"/>
                  <a:cs typeface="Times New Roman" panose="02020603050405020304" pitchFamily="18" charset="0"/>
                </a:rPr>
                <a:t>10</a:t>
              </a:r>
              <a:endParaRPr lang="ja-JP" altLang="en-US" b="1" dirty="0">
                <a:latin typeface="Times New Roman" panose="02020603050405020304" pitchFamily="18" charset="0"/>
                <a:cs typeface="Times New Roman" panose="02020603050405020304" pitchFamily="18" charset="0"/>
              </a:endParaRPr>
            </a:p>
          </p:txBody>
        </p:sp>
        <p:sp>
          <p:nvSpPr>
            <p:cNvPr id="58" name="テキスト ボックス 57">
              <a:extLst>
                <a:ext uri="{FF2B5EF4-FFF2-40B4-BE49-F238E27FC236}">
                  <a16:creationId xmlns:a16="http://schemas.microsoft.com/office/drawing/2014/main" id="{C0ACB337-14A9-F042-9175-2F81DF17B7D1}"/>
                </a:ext>
              </a:extLst>
            </p:cNvPr>
            <p:cNvSpPr txBox="1"/>
            <p:nvPr/>
          </p:nvSpPr>
          <p:spPr>
            <a:xfrm>
              <a:off x="1526376" y="2871655"/>
              <a:ext cx="553997" cy="492443"/>
            </a:xfrm>
            <a:prstGeom prst="rect">
              <a:avLst/>
            </a:prstGeom>
            <a:solidFill>
              <a:schemeClr val="bg1"/>
            </a:solidFill>
          </p:spPr>
          <p:txBody>
            <a:bodyPr wrap="none" rtlCol="0">
              <a:spAutoFit/>
            </a:bodyPr>
            <a:lstStyle/>
            <a:p>
              <a:r>
                <a:rPr lang="en-US" altLang="ja-JP" b="1" dirty="0">
                  <a:latin typeface="Times New Roman" panose="02020603050405020304" pitchFamily="18" charset="0"/>
                  <a:cs typeface="Times New Roman" panose="02020603050405020304" pitchFamily="18" charset="0"/>
                </a:rPr>
                <a:t> 1 </a:t>
              </a:r>
              <a:endParaRPr lang="ja-JP" altLang="en-US" b="1" dirty="0">
                <a:latin typeface="Times New Roman" panose="02020603050405020304" pitchFamily="18" charset="0"/>
                <a:cs typeface="Times New Roman" panose="02020603050405020304" pitchFamily="18" charset="0"/>
              </a:endParaRPr>
            </a:p>
          </p:txBody>
        </p:sp>
        <p:sp>
          <p:nvSpPr>
            <p:cNvPr id="59" name="テキスト ボックス 58">
              <a:extLst>
                <a:ext uri="{FF2B5EF4-FFF2-40B4-BE49-F238E27FC236}">
                  <a16:creationId xmlns:a16="http://schemas.microsoft.com/office/drawing/2014/main" id="{E39B5484-1922-F14B-846A-EE66D9AF8706}"/>
                </a:ext>
              </a:extLst>
            </p:cNvPr>
            <p:cNvSpPr txBox="1"/>
            <p:nvPr/>
          </p:nvSpPr>
          <p:spPr>
            <a:xfrm>
              <a:off x="1406708" y="4155922"/>
              <a:ext cx="724985" cy="492443"/>
            </a:xfrm>
            <a:prstGeom prst="rect">
              <a:avLst/>
            </a:prstGeom>
            <a:solidFill>
              <a:schemeClr val="bg1"/>
            </a:solidFill>
          </p:spPr>
          <p:txBody>
            <a:bodyPr wrap="none" rtlCol="0">
              <a:spAutoFit/>
            </a:bodyPr>
            <a:lstStyle/>
            <a:p>
              <a:r>
                <a:rPr lang="en-US" altLang="ja-JP" b="1" dirty="0">
                  <a:latin typeface="Times New Roman" panose="02020603050405020304" pitchFamily="18" charset="0"/>
                  <a:cs typeface="Times New Roman" panose="02020603050405020304" pitchFamily="18" charset="0"/>
                </a:rPr>
                <a:t>10</a:t>
              </a:r>
              <a:r>
                <a:rPr lang="en-US" altLang="ja-JP" b="1" baseline="30000" dirty="0">
                  <a:latin typeface="Times New Roman" panose="02020603050405020304" pitchFamily="18" charset="0"/>
                  <a:cs typeface="Times New Roman" panose="02020603050405020304" pitchFamily="18" charset="0"/>
                </a:rPr>
                <a:t>-1</a:t>
              </a:r>
              <a:endParaRPr lang="ja-JP" altLang="en-US" b="1" baseline="30000" dirty="0">
                <a:latin typeface="Times New Roman" panose="02020603050405020304" pitchFamily="18" charset="0"/>
                <a:cs typeface="Times New Roman" panose="02020603050405020304" pitchFamily="18" charset="0"/>
              </a:endParaRPr>
            </a:p>
          </p:txBody>
        </p:sp>
        <p:sp>
          <p:nvSpPr>
            <p:cNvPr id="60" name="テキスト ボックス 59">
              <a:extLst>
                <a:ext uri="{FF2B5EF4-FFF2-40B4-BE49-F238E27FC236}">
                  <a16:creationId xmlns:a16="http://schemas.microsoft.com/office/drawing/2014/main" id="{162A477C-BE5D-CB4B-AC79-8B7756055C1D}"/>
                </a:ext>
              </a:extLst>
            </p:cNvPr>
            <p:cNvSpPr txBox="1"/>
            <p:nvPr/>
          </p:nvSpPr>
          <p:spPr>
            <a:xfrm>
              <a:off x="1460234" y="5330786"/>
              <a:ext cx="724985" cy="492443"/>
            </a:xfrm>
            <a:prstGeom prst="rect">
              <a:avLst/>
            </a:prstGeom>
            <a:solidFill>
              <a:schemeClr val="bg1"/>
            </a:solidFill>
          </p:spPr>
          <p:txBody>
            <a:bodyPr wrap="none" rtlCol="0">
              <a:spAutoFit/>
            </a:bodyPr>
            <a:lstStyle/>
            <a:p>
              <a:r>
                <a:rPr lang="en-US" altLang="ja-JP" b="1" dirty="0">
                  <a:latin typeface="Times New Roman" panose="02020603050405020304" pitchFamily="18" charset="0"/>
                  <a:cs typeface="Times New Roman" panose="02020603050405020304" pitchFamily="18" charset="0"/>
                </a:rPr>
                <a:t>10</a:t>
              </a:r>
              <a:r>
                <a:rPr lang="en-US" altLang="ja-JP" b="1" baseline="30000" dirty="0">
                  <a:latin typeface="Times New Roman" panose="02020603050405020304" pitchFamily="18" charset="0"/>
                  <a:cs typeface="Times New Roman" panose="02020603050405020304" pitchFamily="18" charset="0"/>
                </a:rPr>
                <a:t>-2</a:t>
              </a:r>
              <a:endParaRPr lang="ja-JP" altLang="en-US" b="1" baseline="30000" dirty="0">
                <a:latin typeface="Times New Roman" panose="02020603050405020304" pitchFamily="18" charset="0"/>
                <a:cs typeface="Times New Roman" panose="02020603050405020304" pitchFamily="18" charset="0"/>
              </a:endParaRPr>
            </a:p>
          </p:txBody>
        </p:sp>
        <p:sp>
          <p:nvSpPr>
            <p:cNvPr id="61" name="テキスト ボックス 60">
              <a:extLst>
                <a:ext uri="{FF2B5EF4-FFF2-40B4-BE49-F238E27FC236}">
                  <a16:creationId xmlns:a16="http://schemas.microsoft.com/office/drawing/2014/main" id="{C4318778-2116-734C-8753-BE6E80C1D90A}"/>
                </a:ext>
              </a:extLst>
            </p:cNvPr>
            <p:cNvSpPr txBox="1"/>
            <p:nvPr/>
          </p:nvSpPr>
          <p:spPr>
            <a:xfrm>
              <a:off x="1475080" y="459576"/>
              <a:ext cx="656591" cy="492443"/>
            </a:xfrm>
            <a:prstGeom prst="rect">
              <a:avLst/>
            </a:prstGeom>
            <a:solidFill>
              <a:schemeClr val="bg1"/>
            </a:solidFill>
          </p:spPr>
          <p:txBody>
            <a:bodyPr wrap="none" rtlCol="0">
              <a:spAutoFit/>
            </a:bodyPr>
            <a:lstStyle/>
            <a:p>
              <a:r>
                <a:rPr lang="en-US" altLang="ja-JP" b="1" dirty="0">
                  <a:latin typeface="Times New Roman" panose="02020603050405020304" pitchFamily="18" charset="0"/>
                  <a:cs typeface="Times New Roman" panose="02020603050405020304" pitchFamily="18" charset="0"/>
                </a:rPr>
                <a:t>10</a:t>
              </a:r>
              <a:r>
                <a:rPr lang="en-US" altLang="ja-JP" b="1" baseline="30000" dirty="0">
                  <a:latin typeface="Times New Roman" panose="02020603050405020304" pitchFamily="18" charset="0"/>
                  <a:cs typeface="Times New Roman" panose="02020603050405020304" pitchFamily="18" charset="0"/>
                </a:rPr>
                <a:t>2</a:t>
              </a:r>
              <a:endParaRPr lang="ja-JP" altLang="en-US" b="1" baseline="30000" dirty="0">
                <a:latin typeface="Times New Roman" panose="02020603050405020304" pitchFamily="18" charset="0"/>
                <a:cs typeface="Times New Roman" panose="02020603050405020304" pitchFamily="18" charset="0"/>
              </a:endParaRPr>
            </a:p>
          </p:txBody>
        </p:sp>
        <p:sp>
          <p:nvSpPr>
            <p:cNvPr id="7" name="正方形/長方形 6">
              <a:extLst>
                <a:ext uri="{FF2B5EF4-FFF2-40B4-BE49-F238E27FC236}">
                  <a16:creationId xmlns:a16="http://schemas.microsoft.com/office/drawing/2014/main" id="{52F3EF3A-923D-DC4E-B3D2-F2E8AA8D5D9A}"/>
                </a:ext>
              </a:extLst>
            </p:cNvPr>
            <p:cNvSpPr/>
            <p:nvPr/>
          </p:nvSpPr>
          <p:spPr>
            <a:xfrm>
              <a:off x="1335460" y="2126541"/>
              <a:ext cx="440266" cy="19518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350" dirty="0"/>
            </a:p>
          </p:txBody>
        </p:sp>
        <p:sp>
          <p:nvSpPr>
            <p:cNvPr id="62" name="テキスト ボックス 61">
              <a:extLst>
                <a:ext uri="{FF2B5EF4-FFF2-40B4-BE49-F238E27FC236}">
                  <a16:creationId xmlns:a16="http://schemas.microsoft.com/office/drawing/2014/main" id="{F11FF8F9-1FE8-F34B-8CF3-BE27355F7098}"/>
                </a:ext>
              </a:extLst>
            </p:cNvPr>
            <p:cNvSpPr txBox="1"/>
            <p:nvPr/>
          </p:nvSpPr>
          <p:spPr>
            <a:xfrm>
              <a:off x="1522390" y="2940560"/>
              <a:ext cx="553997" cy="492443"/>
            </a:xfrm>
            <a:prstGeom prst="rect">
              <a:avLst/>
            </a:prstGeom>
            <a:solidFill>
              <a:schemeClr val="bg1"/>
            </a:solidFill>
          </p:spPr>
          <p:txBody>
            <a:bodyPr wrap="none" rtlCol="0">
              <a:spAutoFit/>
            </a:bodyPr>
            <a:lstStyle/>
            <a:p>
              <a:r>
                <a:rPr lang="en-US" altLang="ja-JP" b="1" dirty="0">
                  <a:latin typeface="Times New Roman" panose="02020603050405020304" pitchFamily="18" charset="0"/>
                  <a:cs typeface="Times New Roman" panose="02020603050405020304" pitchFamily="18" charset="0"/>
                </a:rPr>
                <a:t> 1 </a:t>
              </a:r>
              <a:endParaRPr lang="ja-JP" altLang="en-US" b="1" dirty="0">
                <a:latin typeface="Times New Roman" panose="02020603050405020304" pitchFamily="18" charset="0"/>
                <a:cs typeface="Times New Roman" panose="02020603050405020304" pitchFamily="18" charset="0"/>
              </a:endParaRPr>
            </a:p>
          </p:txBody>
        </p:sp>
      </p:grpSp>
      <p:sp>
        <p:nvSpPr>
          <p:cNvPr id="10" name="テキスト ボックス 9">
            <a:extLst>
              <a:ext uri="{FF2B5EF4-FFF2-40B4-BE49-F238E27FC236}">
                <a16:creationId xmlns:a16="http://schemas.microsoft.com/office/drawing/2014/main" id="{EB9D8C3E-2878-FB43-9BB6-2F2F634F6A20}"/>
              </a:ext>
            </a:extLst>
          </p:cNvPr>
          <p:cNvSpPr txBox="1"/>
          <p:nvPr/>
        </p:nvSpPr>
        <p:spPr>
          <a:xfrm>
            <a:off x="3130791" y="2422103"/>
            <a:ext cx="574196" cy="300082"/>
          </a:xfrm>
          <a:prstGeom prst="rect">
            <a:avLst/>
          </a:prstGeom>
          <a:solidFill>
            <a:schemeClr val="bg1"/>
          </a:solidFill>
        </p:spPr>
        <p:txBody>
          <a:bodyPr wrap="none" rtlCol="0">
            <a:spAutoFit/>
          </a:bodyPr>
          <a:lstStyle/>
          <a:p>
            <a:r>
              <a:rPr lang="en-US" altLang="ja-JP" sz="1350" b="1" dirty="0">
                <a:latin typeface="Times New Roman" panose="02020603050405020304" pitchFamily="18" charset="0"/>
                <a:cs typeface="Times New Roman" panose="02020603050405020304" pitchFamily="18" charset="0"/>
              </a:rPr>
              <a:t>0.007</a:t>
            </a:r>
            <a:endParaRPr lang="ja-JP" altLang="en-US" sz="1350" b="1" dirty="0">
              <a:latin typeface="Times New Roman" panose="02020603050405020304" pitchFamily="18" charset="0"/>
              <a:cs typeface="Times New Roman" panose="02020603050405020304" pitchFamily="18" charset="0"/>
            </a:endParaRPr>
          </a:p>
        </p:txBody>
      </p:sp>
      <p:sp>
        <p:nvSpPr>
          <p:cNvPr id="63" name="テキスト ボックス 62">
            <a:extLst>
              <a:ext uri="{FF2B5EF4-FFF2-40B4-BE49-F238E27FC236}">
                <a16:creationId xmlns:a16="http://schemas.microsoft.com/office/drawing/2014/main" id="{07BE000E-F5C8-6C4A-8B84-97629B7C132D}"/>
              </a:ext>
            </a:extLst>
          </p:cNvPr>
          <p:cNvSpPr txBox="1"/>
          <p:nvPr/>
        </p:nvSpPr>
        <p:spPr>
          <a:xfrm>
            <a:off x="27844" y="0"/>
            <a:ext cx="9144000" cy="1107996"/>
          </a:xfrm>
          <a:prstGeom prst="rect">
            <a:avLst/>
          </a:prstGeom>
          <a:solidFill>
            <a:srgbClr val="00B0F0"/>
          </a:solidFill>
        </p:spPr>
        <p:txBody>
          <a:bodyPr wrap="square" rtlCol="0">
            <a:spAutoFit/>
          </a:bodyPr>
          <a:lstStyle/>
          <a:p>
            <a:r>
              <a:rPr lang="en-US" altLang="ja-JP" sz="2400" dirty="0">
                <a:highlight>
                  <a:srgbClr val="FFFF00"/>
                </a:highlight>
                <a:latin typeface="HGPｺﾞｼｯｸE"/>
                <a:ea typeface="HGPｺﾞｼｯｸE"/>
                <a:cs typeface="HGPｺﾞｼｯｸE"/>
              </a:rPr>
              <a:t>Small Angle Neutron Scattering experiment with RANS</a:t>
            </a:r>
          </a:p>
          <a:p>
            <a:r>
              <a:rPr lang="en-US" altLang="ja-JP" sz="2400" dirty="0">
                <a:highlight>
                  <a:srgbClr val="FFFF00"/>
                </a:highlight>
                <a:latin typeface="HGPｺﾞｼｯｸE"/>
                <a:ea typeface="HGPｺﾞｼｯｸE"/>
                <a:cs typeface="HGPｺﾞｼｯｸE"/>
              </a:rPr>
              <a:t>Ib-SANS</a:t>
            </a:r>
            <a:r>
              <a:rPr lang="en-US" altLang="ja-JP" sz="2400" dirty="0">
                <a:latin typeface="HGPｺﾞｼｯｸE"/>
                <a:ea typeface="HGPｺﾞｼｯｸE"/>
                <a:cs typeface="HGPｺﾞｼｯｸE"/>
              </a:rPr>
              <a:t> on SDS micelle solution </a:t>
            </a:r>
            <a:r>
              <a:rPr lang="en-US" altLang="ja-JP" dirty="0">
                <a:latin typeface="HGPｺﾞｼｯｸE"/>
                <a:ea typeface="HGPｺﾞｼｯｸE"/>
                <a:cs typeface="HGPｺﾞｼｯｸE"/>
              </a:rPr>
              <a:t>with a cold source (before up-grade) </a:t>
            </a:r>
          </a:p>
          <a:p>
            <a:r>
              <a:rPr lang="en-US" altLang="ja-JP" dirty="0">
                <a:latin typeface="HGPｺﾞｼｯｸE"/>
                <a:ea typeface="HGPｺﾞｼｯｸE"/>
                <a:cs typeface="HGPｺﾞｼｯｸE"/>
              </a:rPr>
              <a:t>Developed by </a:t>
            </a:r>
            <a:r>
              <a:rPr lang="en-US" altLang="ja-JP" dirty="0" err="1">
                <a:latin typeface="HGPｺﾞｼｯｸE"/>
                <a:ea typeface="HGPｺﾞｼｯｸE"/>
                <a:cs typeface="HGPｺﾞｼｯｸE"/>
              </a:rPr>
              <a:t>Prof.S.Koizumi</a:t>
            </a:r>
            <a:r>
              <a:rPr lang="en-US" altLang="ja-JP" dirty="0">
                <a:latin typeface="HGPｺﾞｼｯｸE"/>
                <a:ea typeface="HGPｺﾞｼｯｸE"/>
                <a:cs typeface="HGPｺﾞｼｯｸE"/>
              </a:rPr>
              <a:t>, Ibaraki University         </a:t>
            </a:r>
            <a:endParaRPr lang="ja-JP" altLang="en-US" dirty="0">
              <a:latin typeface="HGPｺﾞｼｯｸE"/>
              <a:ea typeface="HGPｺﾞｼｯｸE"/>
              <a:cs typeface="HGPｺﾞｼｯｸE"/>
            </a:endParaRPr>
          </a:p>
        </p:txBody>
      </p:sp>
      <p:sp>
        <p:nvSpPr>
          <p:cNvPr id="64" name="テキスト ボックス 63">
            <a:extLst>
              <a:ext uri="{FF2B5EF4-FFF2-40B4-BE49-F238E27FC236}">
                <a16:creationId xmlns:a16="http://schemas.microsoft.com/office/drawing/2014/main" id="{FA7D6540-47D7-CE4E-8144-3D1340CB7F93}"/>
              </a:ext>
            </a:extLst>
          </p:cNvPr>
          <p:cNvSpPr txBox="1"/>
          <p:nvPr/>
        </p:nvSpPr>
        <p:spPr>
          <a:xfrm rot="16200000">
            <a:off x="1323639" y="3589858"/>
            <a:ext cx="2820395" cy="280293"/>
          </a:xfrm>
          <a:prstGeom prst="rect">
            <a:avLst/>
          </a:prstGeom>
          <a:noFill/>
        </p:spPr>
        <p:txBody>
          <a:bodyPr wrap="square" lIns="71843" tIns="35921" rIns="71843" bIns="35921" rtlCol="0">
            <a:spAutoFit/>
          </a:bodyPr>
          <a:lstStyle/>
          <a:p>
            <a:r>
              <a:rPr lang="en-US" altLang="ja-JP" sz="1350" dirty="0">
                <a:latin typeface="HGPｺﾞｼｯｸE"/>
                <a:ea typeface="HGPｺﾞｼｯｸE"/>
                <a:cs typeface="HGPｺﾞｼｯｸE"/>
              </a:rPr>
              <a:t>Differential Scattering Cross Section</a:t>
            </a:r>
            <a:endParaRPr lang="ja-JP" altLang="en-US" sz="1350" dirty="0">
              <a:latin typeface="HGPｺﾞｼｯｸE"/>
              <a:ea typeface="HGPｺﾞｼｯｸE"/>
              <a:cs typeface="HGPｺﾞｼｯｸE"/>
            </a:endParaRPr>
          </a:p>
        </p:txBody>
      </p:sp>
      <p:pic>
        <p:nvPicPr>
          <p:cNvPr id="65" name="図 64">
            <a:extLst>
              <a:ext uri="{FF2B5EF4-FFF2-40B4-BE49-F238E27FC236}">
                <a16:creationId xmlns:a16="http://schemas.microsoft.com/office/drawing/2014/main" id="{F0FFBAE8-57DB-8E4E-A186-55410B462B21}"/>
              </a:ext>
            </a:extLst>
          </p:cNvPr>
          <p:cNvPicPr>
            <a:picLocks noChangeAspect="1"/>
          </p:cNvPicPr>
          <p:nvPr/>
        </p:nvPicPr>
        <p:blipFill>
          <a:blip r:embed="rId5"/>
          <a:stretch>
            <a:fillRect/>
          </a:stretch>
        </p:blipFill>
        <p:spPr>
          <a:xfrm>
            <a:off x="5622611" y="1224204"/>
            <a:ext cx="1543198" cy="861619"/>
          </a:xfrm>
          <a:prstGeom prst="rect">
            <a:avLst/>
          </a:prstGeom>
          <a:ln w="19050">
            <a:solidFill>
              <a:schemeClr val="tx1"/>
            </a:solidFill>
          </a:ln>
        </p:spPr>
      </p:pic>
      <p:sp>
        <p:nvSpPr>
          <p:cNvPr id="2" name="日付プレースホルダー 1"/>
          <p:cNvSpPr>
            <a:spLocks noGrp="1"/>
          </p:cNvSpPr>
          <p:nvPr>
            <p:ph type="dt" sz="half" idx="10"/>
          </p:nvPr>
        </p:nvSpPr>
        <p:spPr/>
        <p:txBody>
          <a:bodyPr/>
          <a:lstStyle/>
          <a:p>
            <a:r>
              <a:rPr kumimoji="1" lang="en-US" altLang="ja-JP"/>
              <a:t>UCANS11 250226</a:t>
            </a:r>
            <a:endParaRPr kumimoji="1" lang="ja-JP" altLang="en-US" dirty="0"/>
          </a:p>
        </p:txBody>
      </p:sp>
      <p:sp>
        <p:nvSpPr>
          <p:cNvPr id="3" name="スライド番号プレースホルダー 2"/>
          <p:cNvSpPr>
            <a:spLocks noGrp="1"/>
          </p:cNvSpPr>
          <p:nvPr>
            <p:ph type="sldNum" sz="quarter" idx="12"/>
          </p:nvPr>
        </p:nvSpPr>
        <p:spPr/>
        <p:txBody>
          <a:bodyPr/>
          <a:lstStyle/>
          <a:p>
            <a:fld id="{D39897E2-8CA0-40F6-A657-6B004E24EBCA}" type="slidenum">
              <a:rPr kumimoji="1" lang="ja-JP" altLang="en-US" smtClean="0"/>
              <a:t>23</a:t>
            </a:fld>
            <a:endParaRPr kumimoji="1" lang="ja-JP" altLang="en-US" dirty="0"/>
          </a:p>
        </p:txBody>
      </p:sp>
      <p:pic>
        <p:nvPicPr>
          <p:cNvPr id="35" name="図 34"/>
          <p:cNvPicPr>
            <a:picLocks noChangeAspect="1"/>
          </p:cNvPicPr>
          <p:nvPr/>
        </p:nvPicPr>
        <p:blipFill>
          <a:blip r:embed="rId6"/>
          <a:stretch>
            <a:fillRect/>
          </a:stretch>
        </p:blipFill>
        <p:spPr>
          <a:xfrm>
            <a:off x="-40174" y="1366982"/>
            <a:ext cx="2726692" cy="1926523"/>
          </a:xfrm>
          <a:prstGeom prst="rect">
            <a:avLst/>
          </a:prstGeom>
        </p:spPr>
      </p:pic>
      <p:pic>
        <p:nvPicPr>
          <p:cNvPr id="38" name="図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174" y="3338903"/>
            <a:ext cx="1972179" cy="396838"/>
          </a:xfrm>
          <a:prstGeom prst="rect">
            <a:avLst/>
          </a:prstGeom>
        </p:spPr>
      </p:pic>
    </p:spTree>
    <p:extLst>
      <p:ext uri="{BB962C8B-B14F-4D97-AF65-F5344CB8AC3E}">
        <p14:creationId xmlns:p14="http://schemas.microsoft.com/office/powerpoint/2010/main" val="3486228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 y="1"/>
            <a:ext cx="9144000" cy="914400"/>
          </a:xfrm>
          <a:solidFill>
            <a:srgbClr val="00B0F0"/>
          </a:solidFill>
        </p:spPr>
        <p:txBody>
          <a:bodyPr>
            <a:normAutofit/>
          </a:bodyPr>
          <a:lstStyle/>
          <a:p>
            <a:r>
              <a:rPr lang="ja-JP" altLang="en-US" sz="3000" dirty="0"/>
              <a:t>  </a:t>
            </a:r>
            <a:r>
              <a:rPr lang="en-US" altLang="ja-JP" sz="3000" dirty="0"/>
              <a:t>RANS-II: two function (Stational CANS)</a:t>
            </a:r>
            <a:endParaRPr kumimoji="1" lang="ja-JP" altLang="en-US" dirty="0"/>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5930" y="1005613"/>
            <a:ext cx="1868070" cy="302715"/>
          </a:xfrm>
          <a:prstGeom prst="rect">
            <a:avLst/>
          </a:prstGeom>
        </p:spPr>
      </p:pic>
      <p:graphicFrame>
        <p:nvGraphicFramePr>
          <p:cNvPr id="7" name="表 6"/>
          <p:cNvGraphicFramePr>
            <a:graphicFrameLocks noGrp="1"/>
          </p:cNvGraphicFramePr>
          <p:nvPr>
            <p:extLst>
              <p:ext uri="{D42A27DB-BD31-4B8C-83A1-F6EECF244321}">
                <p14:modId xmlns:p14="http://schemas.microsoft.com/office/powerpoint/2010/main" val="3194857181"/>
              </p:ext>
            </p:extLst>
          </p:nvPr>
        </p:nvGraphicFramePr>
        <p:xfrm>
          <a:off x="0" y="3429000"/>
          <a:ext cx="9033164" cy="3241718"/>
        </p:xfrm>
        <a:graphic>
          <a:graphicData uri="http://schemas.openxmlformats.org/drawingml/2006/table">
            <a:tbl>
              <a:tblPr firstRow="1" bandRow="1">
                <a:tableStyleId>{5940675A-B579-460E-94D1-54222C63F5DA}</a:tableStyleId>
              </a:tblPr>
              <a:tblGrid>
                <a:gridCol w="1162908">
                  <a:extLst>
                    <a:ext uri="{9D8B030D-6E8A-4147-A177-3AD203B41FA5}">
                      <a16:colId xmlns:a16="http://schemas.microsoft.com/office/drawing/2014/main" val="20000"/>
                    </a:ext>
                  </a:extLst>
                </a:gridCol>
                <a:gridCol w="1275871">
                  <a:extLst>
                    <a:ext uri="{9D8B030D-6E8A-4147-A177-3AD203B41FA5}">
                      <a16:colId xmlns:a16="http://schemas.microsoft.com/office/drawing/2014/main" val="20001"/>
                    </a:ext>
                  </a:extLst>
                </a:gridCol>
                <a:gridCol w="1750873">
                  <a:extLst>
                    <a:ext uri="{9D8B030D-6E8A-4147-A177-3AD203B41FA5}">
                      <a16:colId xmlns:a16="http://schemas.microsoft.com/office/drawing/2014/main" val="20002"/>
                    </a:ext>
                  </a:extLst>
                </a:gridCol>
                <a:gridCol w="1196228">
                  <a:extLst>
                    <a:ext uri="{9D8B030D-6E8A-4147-A177-3AD203B41FA5}">
                      <a16:colId xmlns:a16="http://schemas.microsoft.com/office/drawing/2014/main" val="20003"/>
                    </a:ext>
                  </a:extLst>
                </a:gridCol>
                <a:gridCol w="2173251">
                  <a:extLst>
                    <a:ext uri="{9D8B030D-6E8A-4147-A177-3AD203B41FA5}">
                      <a16:colId xmlns:a16="http://schemas.microsoft.com/office/drawing/2014/main" val="20004"/>
                    </a:ext>
                  </a:extLst>
                </a:gridCol>
                <a:gridCol w="1474033">
                  <a:extLst>
                    <a:ext uri="{9D8B030D-6E8A-4147-A177-3AD203B41FA5}">
                      <a16:colId xmlns:a16="http://schemas.microsoft.com/office/drawing/2014/main" val="20005"/>
                    </a:ext>
                  </a:extLst>
                </a:gridCol>
              </a:tblGrid>
              <a:tr h="685800">
                <a:tc>
                  <a:txBody>
                    <a:bodyPr/>
                    <a:lstStyle/>
                    <a:p>
                      <a:r>
                        <a:rPr kumimoji="1" lang="en-US" altLang="ja-JP" sz="1600" spc="-100" baseline="0" dirty="0"/>
                        <a:t>Power</a:t>
                      </a:r>
                      <a:endParaRPr kumimoji="1" lang="ja-JP" altLang="en-US" sz="1600" spc="-100" baseline="0" dirty="0"/>
                    </a:p>
                  </a:txBody>
                  <a:tcPr marL="68580" marR="68580" marT="34290" marB="34290"/>
                </a:tc>
                <a:tc>
                  <a:txBody>
                    <a:bodyPr/>
                    <a:lstStyle/>
                    <a:p>
                      <a:r>
                        <a:rPr lang="en-US" altLang="ja-JP" sz="1600" dirty="0"/>
                        <a:t>Neutron Yield</a:t>
                      </a:r>
                      <a:r>
                        <a:rPr lang="en-US" altLang="ja-JP" sz="1600" baseline="0" dirty="0"/>
                        <a:t> @target </a:t>
                      </a:r>
                      <a:endParaRPr lang="ja-JP" altLang="en-US" sz="1600" dirty="0"/>
                    </a:p>
                  </a:txBody>
                  <a:tcPr marL="68580" marR="68580" marT="34290" marB="34290"/>
                </a:tc>
                <a:tc>
                  <a:txBody>
                    <a:bodyPr/>
                    <a:lstStyle/>
                    <a:p>
                      <a:r>
                        <a:rPr kumimoji="1" lang="en-US" altLang="ja-JP" sz="1600" dirty="0"/>
                        <a:t>TMR</a:t>
                      </a:r>
                      <a:r>
                        <a:rPr kumimoji="1" lang="ja-JP" altLang="en-US" sz="1600" dirty="0"/>
                        <a:t>　</a:t>
                      </a:r>
                      <a:r>
                        <a:rPr kumimoji="1" lang="en-US" altLang="ja-JP" sz="1600" dirty="0"/>
                        <a:t>shielding</a:t>
                      </a:r>
                      <a:r>
                        <a:rPr kumimoji="1" lang="ja-JP" altLang="en-US" sz="1600" dirty="0"/>
                        <a:t>　</a:t>
                      </a:r>
                      <a:r>
                        <a:rPr kumimoji="1" lang="en-US" altLang="ja-JP" sz="1600" dirty="0"/>
                        <a:t>size</a:t>
                      </a:r>
                      <a:endParaRPr kumimoji="1" lang="ja-JP" altLang="en-US" sz="1600" dirty="0"/>
                    </a:p>
                  </a:txBody>
                  <a:tcPr marL="68580" marR="68580" marT="34290" marB="34290"/>
                </a:tc>
                <a:tc>
                  <a:txBody>
                    <a:bodyPr/>
                    <a:lstStyle/>
                    <a:p>
                      <a:r>
                        <a:rPr kumimoji="1" lang="en-US" altLang="ja-JP" sz="1600" dirty="0"/>
                        <a:t>Distance from TM</a:t>
                      </a:r>
                      <a:endParaRPr kumimoji="1" lang="ja-JP" altLang="en-US" sz="1600" dirty="0"/>
                    </a:p>
                  </a:txBody>
                  <a:tcPr marL="68580" marR="68580" marT="34290" marB="34290"/>
                </a:tc>
                <a:tc>
                  <a:txBody>
                    <a:bodyPr/>
                    <a:lstStyle/>
                    <a:p>
                      <a:r>
                        <a:rPr kumimoji="1" lang="en-US" altLang="ja-JP" sz="1800" dirty="0"/>
                        <a:t>Neutrons @ sample position</a:t>
                      </a:r>
                      <a:endParaRPr kumimoji="1" lang="ja-JP" altLang="en-US" sz="1800" dirty="0"/>
                    </a:p>
                  </a:txBody>
                  <a:tcPr marL="68580" marR="68580" marT="34290" marB="34290"/>
                </a:tc>
                <a:tc>
                  <a:txBody>
                    <a:bodyPr/>
                    <a:lstStyle/>
                    <a:p>
                      <a:r>
                        <a:rPr kumimoji="1" lang="en-US" altLang="ja-JP" sz="1600" dirty="0" err="1"/>
                        <a:t>Acce</a:t>
                      </a:r>
                      <a:r>
                        <a:rPr kumimoji="1" lang="en-US" altLang="ja-JP" sz="1600" dirty="0"/>
                        <a:t>.</a:t>
                      </a:r>
                    </a:p>
                    <a:p>
                      <a:r>
                        <a:rPr kumimoji="1" lang="en-US" altLang="ja-JP" sz="1600" dirty="0"/>
                        <a:t>Duty</a:t>
                      </a:r>
                      <a:endParaRPr kumimoji="1" lang="ja-JP" altLang="en-US" sz="1600" dirty="0"/>
                    </a:p>
                  </a:txBody>
                  <a:tcPr marL="68580" marR="68580" marT="34290" marB="34290"/>
                </a:tc>
                <a:extLst>
                  <a:ext uri="{0D108BD9-81ED-4DB2-BD59-A6C34878D82A}">
                    <a16:rowId xmlns:a16="http://schemas.microsoft.com/office/drawing/2014/main" val="10000"/>
                  </a:ext>
                </a:extLst>
              </a:tr>
              <a:tr h="447379">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dirty="0">
                          <a:solidFill>
                            <a:srgbClr val="FF0000"/>
                          </a:solidFill>
                        </a:rPr>
                        <a:t>RANS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spc="-100" baseline="0" dirty="0">
                          <a:solidFill>
                            <a:srgbClr val="FF0000"/>
                          </a:solidFill>
                        </a:rPr>
                        <a:t>7MeV</a:t>
                      </a:r>
                    </a:p>
                    <a:p>
                      <a:r>
                        <a:rPr kumimoji="1" lang="en-US" altLang="ja-JP" sz="2000" dirty="0"/>
                        <a:t>700W</a:t>
                      </a:r>
                      <a:endParaRPr kumimoji="1" lang="ja-JP" altLang="en-US" sz="2000" dirty="0"/>
                    </a:p>
                  </a:txBody>
                  <a:tcPr marL="68580" marR="68580" marT="34290" marB="34290"/>
                </a:tc>
                <a:tc rowSpan="2">
                  <a:txBody>
                    <a:bodyPr/>
                    <a:lstStyle/>
                    <a:p>
                      <a:r>
                        <a:rPr kumimoji="1" lang="en-US" altLang="ja-JP" sz="2000" dirty="0">
                          <a:solidFill>
                            <a:srgbClr val="FF0000"/>
                          </a:solidFill>
                        </a:rPr>
                        <a:t>10</a:t>
                      </a:r>
                      <a:r>
                        <a:rPr kumimoji="1" lang="en-US" altLang="ja-JP" sz="2000" baseline="30000" dirty="0">
                          <a:solidFill>
                            <a:srgbClr val="FF0000"/>
                          </a:solidFill>
                        </a:rPr>
                        <a:t>12</a:t>
                      </a:r>
                      <a:r>
                        <a:rPr kumimoji="1" lang="en-US" altLang="ja-JP" sz="2000" dirty="0">
                          <a:solidFill>
                            <a:srgbClr val="FF0000"/>
                          </a:solidFill>
                        </a:rPr>
                        <a:t> n s</a:t>
                      </a:r>
                      <a:r>
                        <a:rPr kumimoji="1" lang="en-US" altLang="ja-JP" sz="2000" baseline="30000" dirty="0">
                          <a:solidFill>
                            <a:srgbClr val="FF0000"/>
                          </a:solidFill>
                        </a:rPr>
                        <a:t>-1</a:t>
                      </a:r>
                      <a:endParaRPr kumimoji="1" lang="ja-JP" altLang="en-US" sz="2000" dirty="0">
                        <a:solidFill>
                          <a:srgbClr val="FF0000"/>
                        </a:solidFill>
                      </a:endParaRPr>
                    </a:p>
                  </a:txBody>
                  <a:tcPr marL="68580" marR="68580" marT="34290" marB="34290"/>
                </a:tc>
                <a:tc rowSpan="2">
                  <a:txBody>
                    <a:bodyPr/>
                    <a:lstStyle/>
                    <a:p>
                      <a:r>
                        <a:rPr kumimoji="1" lang="en-US" altLang="ja-JP" sz="2000" dirty="0"/>
                        <a:t>Volume</a:t>
                      </a:r>
                      <a:r>
                        <a:rPr kumimoji="1" lang="ja-JP" altLang="en-US" sz="2000" dirty="0"/>
                        <a:t>：</a:t>
                      </a:r>
                      <a:r>
                        <a:rPr kumimoji="1" lang="en-US" altLang="ja-JP" sz="2000" dirty="0"/>
                        <a:t>~</a:t>
                      </a:r>
                      <a:r>
                        <a:rPr kumimoji="1" lang="en-US" altLang="ja-JP" sz="2000" baseline="0" dirty="0"/>
                        <a:t> 8</a:t>
                      </a:r>
                      <a:r>
                        <a:rPr kumimoji="1" lang="en-US" altLang="ja-JP" sz="2000" dirty="0"/>
                        <a:t>m</a:t>
                      </a:r>
                      <a:r>
                        <a:rPr kumimoji="1" lang="en-US" altLang="ja-JP" sz="2000" baseline="30000" dirty="0"/>
                        <a:t>3</a:t>
                      </a:r>
                      <a:endParaRPr kumimoji="1" lang="en-US" altLang="ja-JP" sz="2000" baseline="0" dirty="0"/>
                    </a:p>
                    <a:p>
                      <a:r>
                        <a:rPr kumimoji="1" lang="en-US" altLang="ja-JP" sz="2000" baseline="0" dirty="0"/>
                        <a:t>weight</a:t>
                      </a:r>
                      <a:r>
                        <a:rPr kumimoji="1" lang="ja-JP" altLang="en-US" sz="2000" baseline="0" dirty="0"/>
                        <a:t>～</a:t>
                      </a:r>
                      <a:r>
                        <a:rPr kumimoji="1" lang="en-US" altLang="ja-JP" sz="2000" baseline="0" dirty="0"/>
                        <a:t>23ton</a:t>
                      </a:r>
                    </a:p>
                    <a:p>
                      <a:endParaRPr kumimoji="1" lang="ja-JP" altLang="en-US" sz="2000" baseline="30000" dirty="0"/>
                    </a:p>
                  </a:txBody>
                  <a:tcPr marL="68580" marR="68580" marT="34290" marB="34290"/>
                </a:tc>
                <a:tc>
                  <a:txBody>
                    <a:bodyPr/>
                    <a:lstStyle/>
                    <a:p>
                      <a:r>
                        <a:rPr kumimoji="1" lang="en-US" altLang="ja-JP" sz="2000" dirty="0"/>
                        <a:t>1.5m</a:t>
                      </a:r>
                      <a:endParaRPr kumimoji="1" lang="ja-JP" altLang="en-US" sz="2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dirty="0"/>
                        <a:t>*</a:t>
                      </a:r>
                      <a:r>
                        <a:rPr kumimoji="1" lang="en-US" altLang="ja-JP" sz="2000" dirty="0">
                          <a:highlight>
                            <a:srgbClr val="FFFF00"/>
                          </a:highlight>
                        </a:rPr>
                        <a:t>10</a:t>
                      </a:r>
                      <a:r>
                        <a:rPr kumimoji="1" lang="en-US" altLang="ja-JP" sz="2000" baseline="30000" dirty="0">
                          <a:highlight>
                            <a:srgbClr val="FFFF00"/>
                          </a:highlight>
                        </a:rPr>
                        <a:t>5</a:t>
                      </a:r>
                      <a:r>
                        <a:rPr kumimoji="1" lang="en-US" altLang="ja-JP" sz="2000" dirty="0">
                          <a:highlight>
                            <a:srgbClr val="FFFF00"/>
                          </a:highlight>
                        </a:rPr>
                        <a:t> n cm</a:t>
                      </a:r>
                      <a:r>
                        <a:rPr kumimoji="1" lang="en-US" altLang="ja-JP" sz="2000" baseline="30000" dirty="0">
                          <a:highlight>
                            <a:srgbClr val="FFFF00"/>
                          </a:highlight>
                        </a:rPr>
                        <a:t>-2</a:t>
                      </a:r>
                      <a:r>
                        <a:rPr kumimoji="1" lang="en-US" altLang="ja-JP" sz="2000" dirty="0">
                          <a:highlight>
                            <a:srgbClr val="FFFF00"/>
                          </a:highlight>
                        </a:rPr>
                        <a:t> s</a:t>
                      </a:r>
                      <a:r>
                        <a:rPr kumimoji="1" lang="en-US" altLang="ja-JP" sz="2000" baseline="30000" dirty="0">
                          <a:highlight>
                            <a:srgbClr val="FFFF00"/>
                          </a:highlight>
                        </a:rPr>
                        <a:t>-1</a:t>
                      </a:r>
                      <a:endParaRPr kumimoji="1" lang="ja-JP" altLang="en-US" sz="2000" dirty="0">
                        <a:highlight>
                          <a:srgbClr val="FFFF00"/>
                        </a:highlight>
                      </a:endParaRPr>
                    </a:p>
                  </a:txBody>
                  <a:tcPr marL="68580" marR="68580" marT="34290" marB="34290"/>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dirty="0">
                          <a:solidFill>
                            <a:srgbClr val="FF0000"/>
                          </a:solidFill>
                        </a:rPr>
                        <a:t>RANS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dirty="0"/>
                        <a:t>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a:t>(RF Duty</a:t>
                      </a:r>
                      <a:r>
                        <a:rPr kumimoji="1" lang="en-US" altLang="ja-JP" sz="1400" baseline="0" dirty="0"/>
                        <a:t> cycle)</a:t>
                      </a:r>
                      <a:endParaRPr kumimoji="1" lang="ja-JP" altLang="en-US" sz="1400" dirty="0">
                        <a:solidFill>
                          <a:srgbClr val="FF0000"/>
                        </a:solidFill>
                      </a:endParaRPr>
                    </a:p>
                  </a:txBody>
                  <a:tcPr marL="68580" marR="68580" marT="34290" marB="34290"/>
                </a:tc>
                <a:extLst>
                  <a:ext uri="{0D108BD9-81ED-4DB2-BD59-A6C34878D82A}">
                    <a16:rowId xmlns:a16="http://schemas.microsoft.com/office/drawing/2014/main" val="10001"/>
                  </a:ext>
                </a:extLst>
              </a:tr>
              <a:tr h="534146">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r>
                        <a:rPr kumimoji="1" lang="en-US" altLang="ja-JP" sz="2000" dirty="0"/>
                        <a:t>5m</a:t>
                      </a:r>
                      <a:endParaRPr kumimoji="1" lang="ja-JP" altLang="en-US" sz="2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dirty="0"/>
                        <a:t>*10</a:t>
                      </a:r>
                      <a:r>
                        <a:rPr kumimoji="1" lang="en-US" altLang="ja-JP" sz="2000" baseline="30000" dirty="0"/>
                        <a:t>4</a:t>
                      </a:r>
                      <a:r>
                        <a:rPr kumimoji="1" lang="en-US" altLang="ja-JP" sz="2000" dirty="0"/>
                        <a:t> n cm</a:t>
                      </a:r>
                      <a:r>
                        <a:rPr kumimoji="1" lang="en-US" altLang="ja-JP" sz="2000" baseline="30000" dirty="0"/>
                        <a:t>-2</a:t>
                      </a:r>
                      <a:r>
                        <a:rPr kumimoji="1" lang="en-US" altLang="ja-JP" sz="2000" dirty="0"/>
                        <a:t>s</a:t>
                      </a:r>
                      <a:r>
                        <a:rPr kumimoji="1" lang="en-US" altLang="ja-JP" sz="2000" baseline="30000" dirty="0"/>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aseline="0" dirty="0"/>
                        <a:t>Diffraction, </a:t>
                      </a:r>
                      <a:r>
                        <a:rPr kumimoji="1" lang="en-US" altLang="ja-JP" sz="2000" baseline="0" dirty="0" err="1"/>
                        <a:t>ToF</a:t>
                      </a:r>
                      <a:r>
                        <a:rPr kumimoji="1" lang="en-US" altLang="ja-JP" sz="2000" baseline="0" dirty="0"/>
                        <a:t> Imaging, </a:t>
                      </a:r>
                      <a:endParaRPr kumimoji="1" lang="ja-JP" altLang="en-US" sz="2000" baseline="0" dirty="0"/>
                    </a:p>
                  </a:txBody>
                  <a:tcPr marL="68580" marR="68580" marT="34290" marB="34290"/>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a:txBody>
                  <a:tcPr/>
                </a:tc>
                <a:extLst>
                  <a:ext uri="{0D108BD9-81ED-4DB2-BD59-A6C34878D82A}">
                    <a16:rowId xmlns:a16="http://schemas.microsoft.com/office/drawing/2014/main" val="10002"/>
                  </a:ext>
                </a:extLst>
              </a:tr>
              <a:tr h="447379">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dirty="0">
                          <a:solidFill>
                            <a:srgbClr val="FF0000"/>
                          </a:solidFill>
                        </a:rPr>
                        <a:t>RANS-II</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dirty="0">
                          <a:solidFill>
                            <a:srgbClr val="FF0000"/>
                          </a:solidFill>
                        </a:rPr>
                        <a:t>2.49MeV</a:t>
                      </a:r>
                    </a:p>
                    <a:p>
                      <a:r>
                        <a:rPr kumimoji="1" lang="en-US" altLang="ja-JP" sz="2000" dirty="0"/>
                        <a:t>250W</a:t>
                      </a:r>
                      <a:endParaRPr kumimoji="1" lang="ja-JP" altLang="en-US" sz="2000" dirty="0"/>
                    </a:p>
                  </a:txBody>
                  <a:tcPr marL="68580" marR="68580" marT="34290" marB="34290"/>
                </a:tc>
                <a:tc rowSpan="2">
                  <a:txBody>
                    <a:bodyPr/>
                    <a:lstStyle/>
                    <a:p>
                      <a:r>
                        <a:rPr kumimoji="1" lang="en-US" altLang="ja-JP" sz="2000" dirty="0"/>
                        <a:t>*</a:t>
                      </a:r>
                      <a:r>
                        <a:rPr kumimoji="1" lang="en-US" altLang="ja-JP" sz="2000" dirty="0">
                          <a:solidFill>
                            <a:srgbClr val="FF0000"/>
                          </a:solidFill>
                        </a:rPr>
                        <a:t>10</a:t>
                      </a:r>
                      <a:r>
                        <a:rPr kumimoji="1" lang="en-US" altLang="ja-JP" sz="2000" baseline="30000" dirty="0">
                          <a:solidFill>
                            <a:srgbClr val="FF0000"/>
                          </a:solidFill>
                        </a:rPr>
                        <a:t>11</a:t>
                      </a:r>
                      <a:r>
                        <a:rPr kumimoji="1" lang="en-US" altLang="ja-JP" sz="2000" dirty="0">
                          <a:solidFill>
                            <a:srgbClr val="FF0000"/>
                          </a:solidFill>
                        </a:rPr>
                        <a:t> n s</a:t>
                      </a:r>
                      <a:r>
                        <a:rPr kumimoji="1" lang="en-US" altLang="ja-JP" sz="2000" baseline="30000" dirty="0">
                          <a:solidFill>
                            <a:srgbClr val="FF0000"/>
                          </a:solidFill>
                        </a:rPr>
                        <a:t>-1</a:t>
                      </a:r>
                      <a:endParaRPr kumimoji="1" lang="ja-JP" altLang="en-US" sz="2000" dirty="0">
                        <a:solidFill>
                          <a:srgbClr val="FF0000"/>
                        </a:solidFill>
                      </a:endParaRPr>
                    </a:p>
                  </a:txBody>
                  <a:tcPr marL="68580" marR="68580" marT="34290" marB="34290"/>
                </a:tc>
                <a:tc rowSpan="2">
                  <a:txBody>
                    <a:bodyPr/>
                    <a:lstStyle/>
                    <a:p>
                      <a:r>
                        <a:rPr kumimoji="1" lang="en-US" altLang="ja-JP" sz="2000" dirty="0"/>
                        <a:t>V~1m</a:t>
                      </a:r>
                      <a:r>
                        <a:rPr kumimoji="1" lang="en-US" altLang="ja-JP" sz="2000" baseline="30000" dirty="0"/>
                        <a:t>3</a:t>
                      </a:r>
                    </a:p>
                    <a:p>
                      <a:r>
                        <a:rPr kumimoji="1" lang="en-US" altLang="ja-JP" sz="2000" baseline="0" dirty="0"/>
                        <a:t>W~</a:t>
                      </a:r>
                      <a:r>
                        <a:rPr kumimoji="1" lang="ja-JP" altLang="en-US" sz="2000" baseline="0" dirty="0"/>
                        <a:t> </a:t>
                      </a:r>
                      <a:r>
                        <a:rPr kumimoji="1" lang="en-US" altLang="ja-JP" sz="2000" baseline="0" dirty="0"/>
                        <a:t>3.5ton</a:t>
                      </a:r>
                    </a:p>
                  </a:txBody>
                  <a:tcPr marL="68580" marR="68580" marT="34290" marB="34290"/>
                </a:tc>
                <a:tc>
                  <a:txBody>
                    <a:bodyPr/>
                    <a:lstStyle/>
                    <a:p>
                      <a:r>
                        <a:rPr kumimoji="1" lang="en-US" altLang="ja-JP" sz="2000" dirty="0"/>
                        <a:t>0.5m</a:t>
                      </a:r>
                      <a:endParaRPr kumimoji="1" lang="ja-JP" altLang="en-US" sz="2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dirty="0"/>
                        <a:t>*</a:t>
                      </a:r>
                      <a:r>
                        <a:rPr kumimoji="1" lang="en-US" altLang="ja-JP" sz="2000" dirty="0">
                          <a:highlight>
                            <a:srgbClr val="FFFF00"/>
                          </a:highlight>
                        </a:rPr>
                        <a:t>10</a:t>
                      </a:r>
                      <a:r>
                        <a:rPr kumimoji="1" lang="en-US" altLang="ja-JP" sz="2000" baseline="30000" dirty="0">
                          <a:highlight>
                            <a:srgbClr val="FFFF00"/>
                          </a:highlight>
                        </a:rPr>
                        <a:t>4</a:t>
                      </a:r>
                      <a:r>
                        <a:rPr kumimoji="1" lang="en-US" altLang="ja-JP" sz="2000" baseline="0" dirty="0">
                          <a:highlight>
                            <a:srgbClr val="FFFF00"/>
                          </a:highlight>
                        </a:rPr>
                        <a:t>~</a:t>
                      </a:r>
                      <a:r>
                        <a:rPr kumimoji="1" lang="en-US" altLang="ja-JP" sz="2000" dirty="0">
                          <a:highlight>
                            <a:srgbClr val="FFFF00"/>
                          </a:highlight>
                        </a:rPr>
                        <a:t>10</a:t>
                      </a:r>
                      <a:r>
                        <a:rPr kumimoji="1" lang="en-US" altLang="ja-JP" sz="2000" baseline="30000" dirty="0">
                          <a:highlight>
                            <a:srgbClr val="FFFF00"/>
                          </a:highlight>
                        </a:rPr>
                        <a:t>5</a:t>
                      </a:r>
                      <a:r>
                        <a:rPr kumimoji="1" lang="en-US" altLang="ja-JP" sz="2000" dirty="0">
                          <a:highlight>
                            <a:srgbClr val="FFFF00"/>
                          </a:highlight>
                        </a:rPr>
                        <a:t> n cm</a:t>
                      </a:r>
                      <a:r>
                        <a:rPr kumimoji="1" lang="en-US" altLang="ja-JP" sz="2000" baseline="30000" dirty="0">
                          <a:highlight>
                            <a:srgbClr val="FFFF00"/>
                          </a:highlight>
                        </a:rPr>
                        <a:t>-2</a:t>
                      </a:r>
                      <a:r>
                        <a:rPr kumimoji="1" lang="en-US" altLang="ja-JP" sz="2000" dirty="0">
                          <a:highlight>
                            <a:srgbClr val="FFFF00"/>
                          </a:highlight>
                        </a:rPr>
                        <a:t> s</a:t>
                      </a:r>
                      <a:r>
                        <a:rPr kumimoji="1" lang="en-US" altLang="ja-JP" sz="2000" baseline="30000" dirty="0">
                          <a:highlight>
                            <a:srgbClr val="FFFF00"/>
                          </a:highlight>
                        </a:rPr>
                        <a:t>-1</a:t>
                      </a:r>
                      <a:endParaRPr kumimoji="1" lang="ja-JP" altLang="en-US" sz="2000" dirty="0">
                        <a:highlight>
                          <a:srgbClr val="FFFF00"/>
                        </a:highlight>
                      </a:endParaRPr>
                    </a:p>
                  </a:txBody>
                  <a:tcPr marL="68580" marR="68580" marT="34290" marB="34290"/>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dirty="0">
                          <a:solidFill>
                            <a:srgbClr val="FF0000"/>
                          </a:solidFill>
                        </a:rPr>
                        <a:t>RANS-II</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dirty="0"/>
                        <a:t>3%</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a:t>(RF Duty</a:t>
                      </a:r>
                      <a:r>
                        <a:rPr kumimoji="1" lang="en-US" altLang="ja-JP" sz="1400" baseline="0" dirty="0"/>
                        <a:t> cycle)</a:t>
                      </a:r>
                      <a:endParaRPr kumimoji="1" lang="ja-JP" altLang="en-US" sz="1400" dirty="0">
                        <a:solidFill>
                          <a:schemeClr val="tx1"/>
                        </a:solidFill>
                      </a:endParaRPr>
                    </a:p>
                  </a:txBody>
                  <a:tcPr marL="68580" marR="68580" marT="34290" marB="34290"/>
                </a:tc>
                <a:extLst>
                  <a:ext uri="{0D108BD9-81ED-4DB2-BD59-A6C34878D82A}">
                    <a16:rowId xmlns:a16="http://schemas.microsoft.com/office/drawing/2014/main" val="10003"/>
                  </a:ext>
                </a:extLst>
              </a:tr>
              <a:tr h="639113">
                <a:tc vMerge="1">
                  <a:txBody>
                    <a:bodyPr/>
                    <a:lstStyle/>
                    <a:p>
                      <a:endParaRPr kumimoji="1" lang="ja-JP" altLang="en-US" dirty="0"/>
                    </a:p>
                  </a:txBody>
                  <a:tcPr/>
                </a:tc>
                <a:tc vMerge="1">
                  <a:txBody>
                    <a:bodyPr/>
                    <a:lstStyle/>
                    <a:p>
                      <a:endParaRPr kumimoji="1" lang="ja-JP" altLang="en-US" dirty="0"/>
                    </a:p>
                  </a:txBody>
                  <a:tcPr/>
                </a:tc>
                <a:tc vMerge="1">
                  <a:txBody>
                    <a:bodyPr/>
                    <a:lstStyle/>
                    <a:p>
                      <a:endParaRPr kumimoji="1" lang="ja-JP" altLang="en-US" dirty="0"/>
                    </a:p>
                  </a:txBody>
                  <a:tcPr/>
                </a:tc>
                <a:tc>
                  <a:txBody>
                    <a:bodyPr/>
                    <a:lstStyle/>
                    <a:p>
                      <a:r>
                        <a:rPr kumimoji="1" lang="en-US" altLang="ja-JP" sz="2000" dirty="0"/>
                        <a:t>1.5m</a:t>
                      </a:r>
                      <a:endParaRPr kumimoji="1" lang="ja-JP" altLang="en-US" sz="2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dirty="0"/>
                        <a:t>*10</a:t>
                      </a:r>
                      <a:r>
                        <a:rPr kumimoji="1" lang="en-US" altLang="ja-JP" sz="2000" baseline="30000" dirty="0"/>
                        <a:t>4</a:t>
                      </a:r>
                      <a:r>
                        <a:rPr kumimoji="1" lang="en-US" altLang="ja-JP" sz="2000" dirty="0"/>
                        <a:t> n cm</a:t>
                      </a:r>
                      <a:r>
                        <a:rPr kumimoji="1" lang="en-US" altLang="ja-JP" sz="2000" baseline="30000" dirty="0"/>
                        <a:t>-2</a:t>
                      </a:r>
                      <a:r>
                        <a:rPr kumimoji="1" lang="en-US" altLang="ja-JP" sz="2000" dirty="0"/>
                        <a:t> s</a:t>
                      </a:r>
                      <a:r>
                        <a:rPr kumimoji="1" lang="en-US" altLang="ja-JP" sz="2000" baseline="30000" dirty="0"/>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aseline="0" dirty="0"/>
                        <a:t>Diffraction etc.</a:t>
                      </a:r>
                      <a:endParaRPr kumimoji="1" lang="ja-JP" altLang="en-US" sz="2000" baseline="0" dirty="0"/>
                    </a:p>
                  </a:txBody>
                  <a:tcPr marL="68580" marR="68580" marT="34290" marB="34290"/>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a:txBody>
                  <a:tcPr/>
                </a:tc>
                <a:extLst>
                  <a:ext uri="{0D108BD9-81ED-4DB2-BD59-A6C34878D82A}">
                    <a16:rowId xmlns:a16="http://schemas.microsoft.com/office/drawing/2014/main" val="10004"/>
                  </a:ext>
                </a:extLst>
              </a:tr>
            </a:tbl>
          </a:graphicData>
        </a:graphic>
      </p:graphicFrame>
      <p:sp>
        <p:nvSpPr>
          <p:cNvPr id="3" name="日付プレースホルダー 2"/>
          <p:cNvSpPr>
            <a:spLocks noGrp="1"/>
          </p:cNvSpPr>
          <p:nvPr>
            <p:ph type="dt" sz="half" idx="10"/>
          </p:nvPr>
        </p:nvSpPr>
        <p:spPr/>
        <p:txBody>
          <a:bodyPr/>
          <a:lstStyle/>
          <a:p>
            <a:r>
              <a:rPr lang="en-US" altLang="ja-JP"/>
              <a:t>UCANS11 250226</a:t>
            </a:r>
            <a:endParaRPr lang="ja-JP" altLang="en-US" dirty="0"/>
          </a:p>
        </p:txBody>
      </p:sp>
      <p:sp>
        <p:nvSpPr>
          <p:cNvPr id="8" name="スライド番号プレースホルダー 7"/>
          <p:cNvSpPr>
            <a:spLocks noGrp="1"/>
          </p:cNvSpPr>
          <p:nvPr>
            <p:ph type="sldNum" sz="quarter" idx="12"/>
          </p:nvPr>
        </p:nvSpPr>
        <p:spPr/>
        <p:txBody>
          <a:bodyPr/>
          <a:lstStyle/>
          <a:p>
            <a:fld id="{3DCA0435-E09C-4393-BF54-C857AD528DA9}" type="slidenum">
              <a:rPr lang="ja-JP" altLang="en-US" smtClean="0"/>
              <a:pPr/>
              <a:t>24</a:t>
            </a:fld>
            <a:endParaRPr lang="ja-JP" altLang="en-US"/>
          </a:p>
        </p:txBody>
      </p:sp>
      <p:sp>
        <p:nvSpPr>
          <p:cNvPr id="4" name="正方形/長方形 3"/>
          <p:cNvSpPr/>
          <p:nvPr/>
        </p:nvSpPr>
        <p:spPr>
          <a:xfrm>
            <a:off x="1" y="1120676"/>
            <a:ext cx="9143999" cy="2308324"/>
          </a:xfrm>
          <a:prstGeom prst="rect">
            <a:avLst/>
          </a:prstGeom>
        </p:spPr>
        <p:txBody>
          <a:bodyPr wrap="square">
            <a:spAutoFit/>
          </a:bodyPr>
          <a:lstStyle/>
          <a:p>
            <a:r>
              <a:rPr lang="ja-JP" altLang="en-US" sz="2400" b="1" dirty="0"/>
              <a:t>・</a:t>
            </a:r>
            <a:r>
              <a:rPr lang="en-US" altLang="ja-JP" sz="2400" b="1" u="sng" dirty="0">
                <a:highlight>
                  <a:srgbClr val="FFFF00"/>
                </a:highlight>
              </a:rPr>
              <a:t>Standard</a:t>
            </a:r>
            <a:r>
              <a:rPr lang="ja-JP" altLang="en-US" sz="2400" b="1" u="sng" dirty="0">
                <a:highlight>
                  <a:srgbClr val="FFFF00"/>
                </a:highlight>
              </a:rPr>
              <a:t> </a:t>
            </a:r>
            <a:r>
              <a:rPr lang="en-US" altLang="ja-JP" sz="2400" b="1" u="sng" dirty="0">
                <a:highlight>
                  <a:srgbClr val="FFFF00"/>
                </a:highlight>
              </a:rPr>
              <a:t>Model</a:t>
            </a:r>
            <a:r>
              <a:rPr lang="ja-JP" altLang="en-US" sz="2400" b="1" u="sng" dirty="0">
                <a:highlight>
                  <a:srgbClr val="FFFF00"/>
                </a:highlight>
              </a:rPr>
              <a:t> </a:t>
            </a:r>
            <a:r>
              <a:rPr lang="en-US" altLang="ja-JP" sz="2400" b="1" dirty="0"/>
              <a:t>of</a:t>
            </a:r>
            <a:r>
              <a:rPr lang="ja-JP" altLang="en-US" sz="2400" b="1" dirty="0"/>
              <a:t> </a:t>
            </a:r>
            <a:r>
              <a:rPr lang="en-US" altLang="ja-JP" sz="2400" b="1" dirty="0"/>
              <a:t>stational compact neutron system</a:t>
            </a:r>
          </a:p>
          <a:p>
            <a:r>
              <a:rPr lang="ja-JP" altLang="en-US" sz="2400" b="1" dirty="0"/>
              <a:t>・</a:t>
            </a:r>
            <a:r>
              <a:rPr lang="en-US" altLang="ja-JP" sz="2400" b="1" dirty="0"/>
              <a:t>Accelerator- development: </a:t>
            </a:r>
            <a:r>
              <a:rPr lang="en-US" altLang="ja-JP" sz="2400" b="1" u="sng" dirty="0"/>
              <a:t>2.49 MeV proton RFQ </a:t>
            </a:r>
            <a:r>
              <a:rPr lang="en-US" altLang="ja-JP" sz="2400" b="1" u="sng" dirty="0" err="1"/>
              <a:t>linac</a:t>
            </a:r>
            <a:r>
              <a:rPr lang="en-US" altLang="ja-JP" sz="2400" b="1" dirty="0"/>
              <a:t>: </a:t>
            </a:r>
            <a:r>
              <a:rPr lang="en-US" altLang="ja-JP" sz="2000" b="1" dirty="0"/>
              <a:t>Tokyo </a:t>
            </a:r>
            <a:r>
              <a:rPr lang="en-US" altLang="ja-JP" sz="2000" b="1" dirty="0" err="1"/>
              <a:t>Inst.Tech</a:t>
            </a:r>
            <a:r>
              <a:rPr lang="en-US" altLang="ja-JP" sz="2000" b="1" dirty="0"/>
              <a:t>.</a:t>
            </a:r>
          </a:p>
          <a:p>
            <a:r>
              <a:rPr lang="ja-JP" altLang="en-US" sz="2400" b="1" dirty="0"/>
              <a:t>・</a:t>
            </a:r>
            <a:r>
              <a:rPr lang="en-US" altLang="ja-JP" sz="2400" b="1" dirty="0"/>
              <a:t>Li-Target: Sanki co. (</a:t>
            </a:r>
            <a:r>
              <a:rPr lang="ja-JP" altLang="en-US" sz="2400" b="1" dirty="0"/>
              <a:t> </a:t>
            </a:r>
            <a:r>
              <a:rPr lang="en-US" altLang="ja-JP" sz="2400" b="1" dirty="0"/>
              <a:t>with</a:t>
            </a:r>
            <a:r>
              <a:rPr lang="ja-JP" altLang="en-US" sz="2400" b="1" dirty="0"/>
              <a:t> </a:t>
            </a:r>
            <a:r>
              <a:rPr lang="en-US" altLang="ja-JP" sz="2400" b="1" dirty="0"/>
              <a:t>QST,</a:t>
            </a:r>
            <a:r>
              <a:rPr lang="ja-JP" altLang="en-US" sz="2400" b="1" dirty="0"/>
              <a:t>放医研</a:t>
            </a:r>
            <a:r>
              <a:rPr lang="en-US" altLang="ja-JP" sz="2400" b="1" dirty="0"/>
              <a:t>)</a:t>
            </a:r>
          </a:p>
          <a:p>
            <a:r>
              <a:rPr lang="ja-JP" altLang="en-US" sz="2400" b="1" dirty="0"/>
              <a:t>・</a:t>
            </a:r>
            <a:r>
              <a:rPr lang="en-US" altLang="ja-JP" sz="2400" b="1" u="sng" dirty="0">
                <a:highlight>
                  <a:srgbClr val="FFFF00"/>
                </a:highlight>
              </a:rPr>
              <a:t>Proto-type of transportable</a:t>
            </a:r>
            <a:r>
              <a:rPr lang="ja-JP" altLang="en-US" sz="2400" b="1" u="sng" dirty="0">
                <a:highlight>
                  <a:srgbClr val="FFFF00"/>
                </a:highlight>
              </a:rPr>
              <a:t> </a:t>
            </a:r>
            <a:r>
              <a:rPr lang="en-US" altLang="ja-JP" sz="2400" b="1" dirty="0"/>
              <a:t>compact neutron systems, same neutrons as RANS-III: All the development of detection tech. development</a:t>
            </a:r>
          </a:p>
        </p:txBody>
      </p:sp>
      <p:pic>
        <p:nvPicPr>
          <p:cNvPr id="6" name="図 5">
            <a:extLst>
              <a:ext uri="{FF2B5EF4-FFF2-40B4-BE49-F238E27FC236}">
                <a16:creationId xmlns:a16="http://schemas.microsoft.com/office/drawing/2014/main" id="{BC330F83-351C-331D-ECF7-70E27B880550}"/>
              </a:ext>
            </a:extLst>
          </p:cNvPr>
          <p:cNvPicPr>
            <a:picLocks noChangeAspect="1"/>
          </p:cNvPicPr>
          <p:nvPr/>
        </p:nvPicPr>
        <p:blipFill>
          <a:blip r:embed="rId3"/>
          <a:stretch>
            <a:fillRect/>
          </a:stretch>
        </p:blipFill>
        <p:spPr>
          <a:xfrm>
            <a:off x="7767680" y="2477728"/>
            <a:ext cx="1376319" cy="810207"/>
          </a:xfrm>
          <a:prstGeom prst="rect">
            <a:avLst/>
          </a:prstGeom>
        </p:spPr>
      </p:pic>
    </p:spTree>
    <p:extLst>
      <p:ext uri="{BB962C8B-B14F-4D97-AF65-F5344CB8AC3E}">
        <p14:creationId xmlns:p14="http://schemas.microsoft.com/office/powerpoint/2010/main" val="36721417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グループ化 46"/>
          <p:cNvGrpSpPr/>
          <p:nvPr/>
        </p:nvGrpSpPr>
        <p:grpSpPr>
          <a:xfrm>
            <a:off x="70300" y="3937326"/>
            <a:ext cx="4004097" cy="2606302"/>
            <a:chOff x="430896" y="968488"/>
            <a:chExt cx="3981712" cy="2114879"/>
          </a:xfrm>
          <a:solidFill>
            <a:srgbClr val="CCECFF">
              <a:alpha val="47451"/>
            </a:srgbClr>
          </a:solidFill>
        </p:grpSpPr>
        <p:sp>
          <p:nvSpPr>
            <p:cNvPr id="48" name="角丸四角形 47"/>
            <p:cNvSpPr/>
            <p:nvPr/>
          </p:nvSpPr>
          <p:spPr>
            <a:xfrm>
              <a:off x="430896" y="968488"/>
              <a:ext cx="3981712" cy="2114879"/>
            </a:xfrm>
            <a:prstGeom prst="round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spc="-75" dirty="0"/>
            </a:p>
          </p:txBody>
        </p:sp>
        <p:sp>
          <p:nvSpPr>
            <p:cNvPr id="49" name="テキスト ボックス 12"/>
            <p:cNvSpPr txBox="1">
              <a:spLocks noChangeArrowheads="1"/>
            </p:cNvSpPr>
            <p:nvPr/>
          </p:nvSpPr>
          <p:spPr bwMode="auto">
            <a:xfrm>
              <a:off x="2867100" y="1314229"/>
              <a:ext cx="978209" cy="243501"/>
            </a:xfrm>
            <a:prstGeom prst="rect">
              <a:avLst/>
            </a:prstGeom>
            <a:grpFill/>
            <a:ln w="9525">
              <a:solidFill>
                <a:srgbClr val="FF0000"/>
              </a:solidFill>
              <a:miter lim="800000"/>
              <a:headEnd/>
              <a:tailEnd/>
            </a:ln>
          </p:spPr>
          <p:txBody>
            <a:bodyPr wrap="square">
              <a:spAutoFit/>
            </a:bodyPr>
            <a:lstStyle/>
            <a:p>
              <a:r>
                <a:rPr lang="en-US" altLang="ja-JP" sz="1350" b="1" dirty="0">
                  <a:solidFill>
                    <a:srgbClr val="FF0000"/>
                  </a:solidFill>
                </a:rPr>
                <a:t>Neutron </a:t>
              </a:r>
              <a:endParaRPr lang="ja-JP" altLang="en-US" sz="1350" b="1" dirty="0">
                <a:solidFill>
                  <a:srgbClr val="FF0000"/>
                </a:solidFill>
              </a:endParaRPr>
            </a:p>
          </p:txBody>
        </p:sp>
      </p:grpSp>
      <p:sp>
        <p:nvSpPr>
          <p:cNvPr id="8196" name="タイトル 1"/>
          <p:cNvSpPr>
            <a:spLocks noGrp="1"/>
          </p:cNvSpPr>
          <p:nvPr>
            <p:ph type="title"/>
          </p:nvPr>
        </p:nvSpPr>
        <p:spPr>
          <a:xfrm>
            <a:off x="143979" y="11525"/>
            <a:ext cx="8738764" cy="1319696"/>
          </a:xfrm>
          <a:solidFill>
            <a:srgbClr val="00B0F0"/>
          </a:solidFill>
          <a:ln>
            <a:solidFill>
              <a:srgbClr val="FF0000"/>
            </a:solidFill>
          </a:ln>
        </p:spPr>
        <p:txBody>
          <a:bodyPr>
            <a:normAutofit/>
          </a:bodyPr>
          <a:lstStyle/>
          <a:p>
            <a:r>
              <a:rPr lang="en-US" altLang="ja-JP" sz="2800" dirty="0">
                <a:latin typeface="Meiryo UI" panose="020B0604030504040204" pitchFamily="50" charset="-128"/>
                <a:ea typeface="Meiryo UI" panose="020B0604030504040204" pitchFamily="50" charset="-128"/>
              </a:rPr>
              <a:t>Nondestructive test </a:t>
            </a:r>
            <a:r>
              <a:rPr lang="en-US" altLang="ja-JP" sz="2800" b="1" dirty="0">
                <a:latin typeface="Meiryo UI" panose="020B0604030504040204" pitchFamily="50" charset="-128"/>
                <a:ea typeface="Meiryo UI" panose="020B0604030504040204" pitchFamily="50" charset="-128"/>
              </a:rPr>
              <a:t>on site </a:t>
            </a:r>
            <a:r>
              <a:rPr lang="en-US" altLang="ja-JP" sz="2800" dirty="0">
                <a:latin typeface="Meiryo UI" panose="020B0604030504040204" pitchFamily="50" charset="-128"/>
                <a:ea typeface="Meiryo UI" panose="020B0604030504040204" pitchFamily="50" charset="-128"/>
              </a:rPr>
              <a:t>use need two ways; </a:t>
            </a:r>
            <a:r>
              <a:rPr lang="en-US" altLang="ja-JP" sz="2800" b="1" u="sng" dirty="0">
                <a:latin typeface="Meiryo UI" panose="020B0604030504040204" pitchFamily="50" charset="-128"/>
                <a:ea typeface="Meiryo UI" panose="020B0604030504040204" pitchFamily="50" charset="-128"/>
              </a:rPr>
              <a:t>Stational system on floor</a:t>
            </a:r>
            <a:r>
              <a:rPr lang="en-US" altLang="ja-JP" sz="2800" dirty="0">
                <a:latin typeface="Meiryo UI" panose="020B0604030504040204" pitchFamily="50" charset="-128"/>
                <a:ea typeface="Meiryo UI" panose="020B0604030504040204" pitchFamily="50" charset="-128"/>
              </a:rPr>
              <a:t>, and </a:t>
            </a:r>
            <a:r>
              <a:rPr lang="en-US" altLang="ja-JP" sz="2800" b="1" u="sng" dirty="0">
                <a:latin typeface="Meiryo UI" panose="020B0604030504040204" pitchFamily="50" charset="-128"/>
                <a:ea typeface="Meiryo UI" panose="020B0604030504040204" pitchFamily="50" charset="-128"/>
              </a:rPr>
              <a:t>transportable compact system</a:t>
            </a:r>
            <a:endParaRPr lang="ja-JP" altLang="en-US" sz="2800" b="1" u="sng" dirty="0">
              <a:latin typeface="Meiryo UI" panose="020B0604030504040204" pitchFamily="50" charset="-128"/>
              <a:ea typeface="Meiryo UI" panose="020B0604030504040204" pitchFamily="50" charset="-128"/>
            </a:endParaRPr>
          </a:p>
        </p:txBody>
      </p:sp>
      <p:sp>
        <p:nvSpPr>
          <p:cNvPr id="3" name="日付プレースホルダー 2"/>
          <p:cNvSpPr>
            <a:spLocks noGrp="1"/>
          </p:cNvSpPr>
          <p:nvPr>
            <p:ph type="dt" sz="half" idx="10"/>
          </p:nvPr>
        </p:nvSpPr>
        <p:spPr>
          <a:xfrm>
            <a:off x="-19370" y="6546915"/>
            <a:ext cx="2057400" cy="273844"/>
          </a:xfrm>
        </p:spPr>
        <p:txBody>
          <a:bodyPr/>
          <a:lstStyle/>
          <a:p>
            <a:r>
              <a:rPr kumimoji="1" lang="en-US" altLang="ja-JP"/>
              <a:t>UCANS11 250226</a:t>
            </a:r>
            <a:endParaRPr kumimoji="1" lang="ja-JP" altLang="en-US" dirty="0"/>
          </a:p>
        </p:txBody>
      </p:sp>
      <p:sp>
        <p:nvSpPr>
          <p:cNvPr id="12" name="スライド番号プレースホルダー 11"/>
          <p:cNvSpPr>
            <a:spLocks noGrp="1"/>
          </p:cNvSpPr>
          <p:nvPr>
            <p:ph type="sldNum" sz="quarter" idx="12"/>
          </p:nvPr>
        </p:nvSpPr>
        <p:spPr/>
        <p:txBody>
          <a:bodyPr/>
          <a:lstStyle/>
          <a:p>
            <a:fld id="{D39897E2-8CA0-40F6-A657-6B004E24EBCA}" type="slidenum">
              <a:rPr kumimoji="1" lang="ja-JP" altLang="en-US" smtClean="0"/>
              <a:t>25</a:t>
            </a:fld>
            <a:endParaRPr kumimoji="1" lang="ja-JP" altLang="en-US" dirty="0"/>
          </a:p>
        </p:txBody>
      </p:sp>
      <p:sp>
        <p:nvSpPr>
          <p:cNvPr id="17" name="コンテンツ プレースホルダー 16"/>
          <p:cNvSpPr>
            <a:spLocks noGrp="1"/>
          </p:cNvSpPr>
          <p:nvPr>
            <p:ph idx="1"/>
          </p:nvPr>
        </p:nvSpPr>
        <p:spPr>
          <a:xfrm>
            <a:off x="70300" y="1374479"/>
            <a:ext cx="8894188" cy="2493186"/>
          </a:xfrm>
          <a:ln>
            <a:solidFill>
              <a:srgbClr val="FF0000"/>
            </a:solidFill>
          </a:ln>
        </p:spPr>
        <p:txBody>
          <a:bodyPr>
            <a:noAutofit/>
          </a:bodyPr>
          <a:lstStyle/>
          <a:p>
            <a:pPr marL="385763" indent="-385763">
              <a:buFont typeface="+mj-lt"/>
              <a:buAutoNum type="arabicPeriod"/>
            </a:pPr>
            <a:r>
              <a:rPr lang="en-US" altLang="ja-JP" sz="2000" u="sng" dirty="0"/>
              <a:t>Lower radiation </a:t>
            </a:r>
            <a:r>
              <a:rPr lang="en-US" altLang="ja-JP" sz="2000" dirty="0"/>
              <a:t>level during operation</a:t>
            </a:r>
          </a:p>
          <a:p>
            <a:pPr marL="385763" indent="-385763">
              <a:buFont typeface="+mj-lt"/>
              <a:buAutoNum type="arabicPeriod"/>
            </a:pPr>
            <a:r>
              <a:rPr lang="en-US" altLang="ja-JP" sz="2000" dirty="0"/>
              <a:t>Easy to operate, and easy and safe for maintenance </a:t>
            </a:r>
          </a:p>
          <a:p>
            <a:pPr marL="385763" indent="-385763">
              <a:buFont typeface="+mj-lt"/>
              <a:buAutoNum type="arabicPeriod"/>
            </a:pPr>
            <a:r>
              <a:rPr lang="en-US" altLang="ja-JP" sz="2000" u="sng" dirty="0"/>
              <a:t>Good S/N measurements</a:t>
            </a:r>
            <a:r>
              <a:rPr lang="en-US" altLang="ja-JP" sz="2000" dirty="0"/>
              <a:t> for </a:t>
            </a:r>
            <a:r>
              <a:rPr lang="en-US" altLang="ja-JP" sz="2000" u="sng" dirty="0"/>
              <a:t>quantitative analysis   </a:t>
            </a:r>
            <a:r>
              <a:rPr lang="en-US" altLang="ja-JP" sz="2000" dirty="0"/>
              <a:t>( No powerful source, but proper technology for compact source including shielding design, pulse structure, etc. )</a:t>
            </a:r>
          </a:p>
          <a:p>
            <a:pPr marL="385763" indent="-385763">
              <a:buFont typeface="+mj-lt"/>
              <a:buAutoNum type="arabicPeriod"/>
            </a:pPr>
            <a:r>
              <a:rPr lang="en-US" altLang="ja-JP" sz="2000" dirty="0"/>
              <a:t>As few as possible of activation products</a:t>
            </a:r>
            <a:endParaRPr lang="ja-JP" altLang="en-US" sz="2000" dirty="0"/>
          </a:p>
        </p:txBody>
      </p:sp>
      <p:sp>
        <p:nvSpPr>
          <p:cNvPr id="43" name="角丸四角形 42"/>
          <p:cNvSpPr/>
          <p:nvPr/>
        </p:nvSpPr>
        <p:spPr>
          <a:xfrm>
            <a:off x="4164067" y="3910923"/>
            <a:ext cx="4666138" cy="2717816"/>
          </a:xfrm>
          <a:prstGeom prst="roundRect">
            <a:avLst/>
          </a:prstGeom>
          <a:solidFill>
            <a:srgbClr val="FFFF00">
              <a:alpha val="52157"/>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dirty="0"/>
          </a:p>
        </p:txBody>
      </p:sp>
      <p:sp>
        <p:nvSpPr>
          <p:cNvPr id="51" name="テキスト ボックス 50"/>
          <p:cNvSpPr txBox="1"/>
          <p:nvPr/>
        </p:nvSpPr>
        <p:spPr>
          <a:xfrm>
            <a:off x="2257007" y="5839000"/>
            <a:ext cx="1489367" cy="300082"/>
          </a:xfrm>
          <a:prstGeom prst="rect">
            <a:avLst/>
          </a:prstGeom>
          <a:noFill/>
        </p:spPr>
        <p:txBody>
          <a:bodyPr wrap="square" rtlCol="0">
            <a:spAutoFit/>
          </a:bodyPr>
          <a:lstStyle/>
          <a:p>
            <a:r>
              <a:rPr lang="en-US" altLang="ja-JP" sz="1350" b="1" dirty="0">
                <a:solidFill>
                  <a:srgbClr val="FF0000"/>
                </a:solidFill>
              </a:rPr>
              <a:t>RANS-II</a:t>
            </a:r>
            <a:r>
              <a:rPr lang="ja-JP" altLang="en-US" sz="1350" b="1" dirty="0">
                <a:solidFill>
                  <a:srgbClr val="FF0000"/>
                </a:solidFill>
              </a:rPr>
              <a:t> </a:t>
            </a:r>
            <a:r>
              <a:rPr lang="en-US" altLang="ja-JP" sz="1350" b="1" dirty="0">
                <a:solidFill>
                  <a:srgbClr val="FF0000"/>
                </a:solidFill>
              </a:rPr>
              <a:t>MODEL</a:t>
            </a:r>
            <a:endParaRPr lang="ja-JP" altLang="en-US" sz="1350" b="1" dirty="0">
              <a:solidFill>
                <a:srgbClr val="FF0000"/>
              </a:solidFill>
            </a:endParaRPr>
          </a:p>
        </p:txBody>
      </p:sp>
      <p:pic>
        <p:nvPicPr>
          <p:cNvPr id="52" name="Picture 8"/>
          <p:cNvPicPr>
            <a:picLocks noChangeAspect="1" noChangeArrowheads="1"/>
          </p:cNvPicPr>
          <p:nvPr/>
        </p:nvPicPr>
        <p:blipFill>
          <a:blip r:embed="rId3" cstate="print"/>
          <a:srcRect/>
          <a:stretch>
            <a:fillRect/>
          </a:stretch>
        </p:blipFill>
        <p:spPr bwMode="auto">
          <a:xfrm>
            <a:off x="838951" y="5490763"/>
            <a:ext cx="614540" cy="877145"/>
          </a:xfrm>
          <a:prstGeom prst="rect">
            <a:avLst/>
          </a:prstGeom>
          <a:noFill/>
          <a:ln w="9525">
            <a:noFill/>
            <a:miter lim="800000"/>
            <a:headEnd/>
            <a:tailEnd/>
          </a:ln>
        </p:spPr>
      </p:pic>
      <p:pic>
        <p:nvPicPr>
          <p:cNvPr id="53" name="図 52"/>
          <p:cNvPicPr>
            <a:picLocks noChangeAspect="1"/>
          </p:cNvPicPr>
          <p:nvPr/>
        </p:nvPicPr>
        <p:blipFill>
          <a:blip r:embed="rId4"/>
          <a:stretch>
            <a:fillRect/>
          </a:stretch>
        </p:blipFill>
        <p:spPr>
          <a:xfrm>
            <a:off x="284422" y="4783810"/>
            <a:ext cx="639827" cy="809907"/>
          </a:xfrm>
          <a:prstGeom prst="rect">
            <a:avLst/>
          </a:prstGeom>
        </p:spPr>
      </p:pic>
      <p:sp>
        <p:nvSpPr>
          <p:cNvPr id="54" name="加算 53"/>
          <p:cNvSpPr/>
          <p:nvPr/>
        </p:nvSpPr>
        <p:spPr>
          <a:xfrm>
            <a:off x="1302095" y="4893683"/>
            <a:ext cx="507118" cy="431855"/>
          </a:xfrm>
          <a:prstGeom prst="mathPlus">
            <a:avLst/>
          </a:prstGeom>
          <a:solidFill>
            <a:srgbClr val="FF6699"/>
          </a:solidFill>
          <a:ln w="9525">
            <a:solidFill>
              <a:srgbClr val="0E05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56" name="テキスト ボックス 11"/>
          <p:cNvSpPr txBox="1">
            <a:spLocks noChangeArrowheads="1"/>
          </p:cNvSpPr>
          <p:nvPr/>
        </p:nvSpPr>
        <p:spPr bwMode="auto">
          <a:xfrm>
            <a:off x="312964" y="4397517"/>
            <a:ext cx="1463019" cy="461665"/>
          </a:xfrm>
          <a:prstGeom prst="rect">
            <a:avLst/>
          </a:prstGeom>
          <a:noFill/>
          <a:ln w="9525">
            <a:solidFill>
              <a:schemeClr val="accent1">
                <a:lumMod val="75000"/>
              </a:schemeClr>
            </a:solidFill>
            <a:miter lim="800000"/>
            <a:headEnd/>
            <a:tailEnd/>
          </a:ln>
        </p:spPr>
        <p:txBody>
          <a:bodyPr wrap="square">
            <a:spAutoFit/>
          </a:bodyPr>
          <a:lstStyle/>
          <a:p>
            <a:r>
              <a:rPr lang="ja-JP" altLang="en-US" sz="1200" dirty="0"/>
              <a:t>Ｘ</a:t>
            </a:r>
            <a:r>
              <a:rPr lang="en-US" altLang="ja-JP" sz="1200" dirty="0"/>
              <a:t>-ray, Electron,</a:t>
            </a:r>
          </a:p>
          <a:p>
            <a:r>
              <a:rPr lang="en-US" altLang="ja-JP" sz="1200" dirty="0"/>
              <a:t>SEM,</a:t>
            </a:r>
            <a:r>
              <a:rPr lang="ja-JP" altLang="en-US" sz="1200" dirty="0"/>
              <a:t> </a:t>
            </a:r>
            <a:r>
              <a:rPr lang="en-US" altLang="ja-JP" sz="1200" dirty="0"/>
              <a:t>TEM,EBSD</a:t>
            </a:r>
            <a:endParaRPr lang="ja-JP" altLang="en-US" sz="1200" dirty="0"/>
          </a:p>
        </p:txBody>
      </p:sp>
      <p:sp>
        <p:nvSpPr>
          <p:cNvPr id="57" name="テキスト ボックス 12"/>
          <p:cNvSpPr txBox="1">
            <a:spLocks noChangeArrowheads="1"/>
          </p:cNvSpPr>
          <p:nvPr/>
        </p:nvSpPr>
        <p:spPr bwMode="auto">
          <a:xfrm>
            <a:off x="5534021" y="3895453"/>
            <a:ext cx="2427190" cy="507831"/>
          </a:xfrm>
          <a:prstGeom prst="rect">
            <a:avLst/>
          </a:prstGeom>
          <a:solidFill>
            <a:schemeClr val="bg1"/>
          </a:solidFill>
          <a:ln w="9525">
            <a:noFill/>
            <a:miter lim="800000"/>
            <a:headEnd/>
            <a:tailEnd/>
          </a:ln>
        </p:spPr>
        <p:txBody>
          <a:bodyPr wrap="square">
            <a:spAutoFit/>
          </a:bodyPr>
          <a:lstStyle/>
          <a:p>
            <a:r>
              <a:rPr lang="en-US" altLang="ja-JP" sz="1350" dirty="0">
                <a:solidFill>
                  <a:srgbClr val="FF0000"/>
                </a:solidFill>
              </a:rPr>
              <a:t>On-site</a:t>
            </a:r>
            <a:r>
              <a:rPr lang="en-US" altLang="ja-JP" sz="1350" dirty="0"/>
              <a:t> non-destructive test</a:t>
            </a:r>
          </a:p>
          <a:p>
            <a:r>
              <a:rPr lang="en-US" altLang="ja-JP" sz="1350" dirty="0"/>
              <a:t> </a:t>
            </a:r>
            <a:r>
              <a:rPr lang="en-US" altLang="ja-JP" sz="1350" b="1" u="sng" dirty="0"/>
              <a:t>Transportable type </a:t>
            </a:r>
          </a:p>
        </p:txBody>
      </p:sp>
      <p:sp>
        <p:nvSpPr>
          <p:cNvPr id="55" name="テキスト ボックス 12"/>
          <p:cNvSpPr txBox="1">
            <a:spLocks noChangeArrowheads="1"/>
          </p:cNvSpPr>
          <p:nvPr/>
        </p:nvSpPr>
        <p:spPr bwMode="auto">
          <a:xfrm>
            <a:off x="1000859" y="3870952"/>
            <a:ext cx="2151936" cy="507831"/>
          </a:xfrm>
          <a:prstGeom prst="rect">
            <a:avLst/>
          </a:prstGeom>
          <a:solidFill>
            <a:schemeClr val="bg1"/>
          </a:solidFill>
          <a:ln w="9525">
            <a:noFill/>
            <a:miter lim="800000"/>
            <a:headEnd/>
            <a:tailEnd/>
          </a:ln>
        </p:spPr>
        <p:txBody>
          <a:bodyPr wrap="none">
            <a:spAutoFit/>
          </a:bodyPr>
          <a:lstStyle/>
          <a:p>
            <a:r>
              <a:rPr lang="en-US" altLang="ja-JP" sz="1350" dirty="0">
                <a:solidFill>
                  <a:srgbClr val="FF0000"/>
                </a:solidFill>
              </a:rPr>
              <a:t>On-site</a:t>
            </a:r>
            <a:r>
              <a:rPr lang="en-US" altLang="ja-JP" sz="1350" dirty="0"/>
              <a:t> non-destructive test</a:t>
            </a:r>
          </a:p>
          <a:p>
            <a:pPr algn="ctr"/>
            <a:r>
              <a:rPr lang="en-US" altLang="ja-JP" sz="1350" b="1" u="sng" dirty="0"/>
              <a:t>Floor-standing</a:t>
            </a:r>
            <a:r>
              <a:rPr lang="ja-JP" altLang="en-US" sz="1350" b="1" u="sng" dirty="0"/>
              <a:t> </a:t>
            </a:r>
            <a:r>
              <a:rPr lang="en-US" altLang="ja-JP" sz="1350" b="1" u="sng" dirty="0"/>
              <a:t>type </a:t>
            </a:r>
            <a:endParaRPr lang="ja-JP" altLang="en-US" sz="1350" b="1" u="sng" dirty="0"/>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7416" y="4637309"/>
            <a:ext cx="1361947" cy="934097"/>
          </a:xfrm>
          <a:prstGeom prst="rect">
            <a:avLst/>
          </a:prstGeom>
          <a:ln w="9525">
            <a:solidFill>
              <a:srgbClr val="00000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4" name="テキスト ボックス 13"/>
          <p:cNvSpPr txBox="1">
            <a:spLocks noChangeArrowheads="1"/>
          </p:cNvSpPr>
          <p:nvPr/>
        </p:nvSpPr>
        <p:spPr bwMode="auto">
          <a:xfrm>
            <a:off x="7186248" y="5853701"/>
            <a:ext cx="1439927" cy="415498"/>
          </a:xfrm>
          <a:prstGeom prst="rect">
            <a:avLst/>
          </a:prstGeom>
          <a:noFill/>
          <a:ln w="9525">
            <a:solidFill>
              <a:srgbClr val="FF0000"/>
            </a:solidFill>
            <a:miter lim="800000"/>
            <a:headEnd/>
            <a:tailEnd/>
          </a:ln>
        </p:spPr>
        <p:txBody>
          <a:bodyPr wrap="square">
            <a:spAutoFit/>
          </a:bodyPr>
          <a:lstStyle/>
          <a:p>
            <a:r>
              <a:rPr lang="en-US" altLang="ja-JP" sz="1050" dirty="0"/>
              <a:t>RANS-μ</a:t>
            </a:r>
            <a:r>
              <a:rPr lang="ja-JP" altLang="en-US" sz="1050" dirty="0"/>
              <a:t>　</a:t>
            </a:r>
            <a:endParaRPr lang="en-US" altLang="ja-JP" sz="1050" dirty="0"/>
          </a:p>
          <a:p>
            <a:r>
              <a:rPr lang="en-US" altLang="ja-JP" sz="1050" dirty="0"/>
              <a:t>Neutron</a:t>
            </a:r>
            <a:r>
              <a:rPr lang="ja-JP" altLang="en-US" sz="1050" dirty="0"/>
              <a:t> </a:t>
            </a:r>
            <a:r>
              <a:rPr lang="en-US" altLang="ja-JP" sz="1050" dirty="0"/>
              <a:t>Salt-meter</a:t>
            </a:r>
            <a:endParaRPr lang="ja-JP" altLang="en-US" sz="1050" dirty="0"/>
          </a:p>
        </p:txBody>
      </p:sp>
      <p:pic>
        <p:nvPicPr>
          <p:cNvPr id="2" name="図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98475" y="4598882"/>
            <a:ext cx="1653493" cy="1240119"/>
          </a:xfrm>
          <a:prstGeom prst="rect">
            <a:avLst/>
          </a:prstGeom>
        </p:spPr>
      </p:pic>
      <p:sp>
        <p:nvSpPr>
          <p:cNvPr id="25" name="テキスト ボックス 24"/>
          <p:cNvSpPr txBox="1"/>
          <p:nvPr/>
        </p:nvSpPr>
        <p:spPr>
          <a:xfrm>
            <a:off x="4430712" y="5853701"/>
            <a:ext cx="1489367" cy="300082"/>
          </a:xfrm>
          <a:prstGeom prst="rect">
            <a:avLst/>
          </a:prstGeom>
          <a:noFill/>
        </p:spPr>
        <p:txBody>
          <a:bodyPr wrap="square" rtlCol="0">
            <a:spAutoFit/>
          </a:bodyPr>
          <a:lstStyle/>
          <a:p>
            <a:r>
              <a:rPr lang="en-US" altLang="ja-JP" sz="1350" b="1" dirty="0">
                <a:solidFill>
                  <a:srgbClr val="FF0000"/>
                </a:solidFill>
              </a:rPr>
              <a:t>RANS-III</a:t>
            </a:r>
            <a:r>
              <a:rPr lang="ja-JP" altLang="en-US" sz="1350" b="1" dirty="0">
                <a:solidFill>
                  <a:srgbClr val="FF0000"/>
                </a:solidFill>
              </a:rPr>
              <a:t> </a:t>
            </a:r>
            <a:r>
              <a:rPr lang="en-US" altLang="ja-JP" sz="1350" b="1" dirty="0">
                <a:solidFill>
                  <a:srgbClr val="FF0000"/>
                </a:solidFill>
              </a:rPr>
              <a:t>MODEL</a:t>
            </a:r>
            <a:endParaRPr lang="ja-JP" altLang="en-US" sz="1350" b="1" dirty="0">
              <a:solidFill>
                <a:srgbClr val="FF0000"/>
              </a:solidFill>
            </a:endParaRPr>
          </a:p>
        </p:txBody>
      </p:sp>
      <p:pic>
        <p:nvPicPr>
          <p:cNvPr id="5" name="図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9962" y="5839000"/>
            <a:ext cx="1028700" cy="771525"/>
          </a:xfrm>
          <a:prstGeom prst="rect">
            <a:avLst/>
          </a:prstGeom>
        </p:spPr>
      </p:pic>
      <p:pic>
        <p:nvPicPr>
          <p:cNvPr id="6" name="図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66717" y="6081219"/>
            <a:ext cx="1817370" cy="294499"/>
          </a:xfrm>
          <a:prstGeom prst="rect">
            <a:avLst/>
          </a:prstGeom>
        </p:spPr>
      </p:pic>
      <p:pic>
        <p:nvPicPr>
          <p:cNvPr id="7" name="図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67515" y="6140155"/>
            <a:ext cx="1320080" cy="202638"/>
          </a:xfrm>
          <a:prstGeom prst="rect">
            <a:avLst/>
          </a:prstGeom>
        </p:spPr>
      </p:pic>
      <p:pic>
        <p:nvPicPr>
          <p:cNvPr id="8" name="図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17647" y="5619837"/>
            <a:ext cx="929074" cy="180350"/>
          </a:xfrm>
          <a:prstGeom prst="rect">
            <a:avLst/>
          </a:prstGeom>
        </p:spPr>
      </p:pic>
      <p:pic>
        <p:nvPicPr>
          <p:cNvPr id="9" name="図 8" descr="グラフィカル ユーザー インターフェイス が含まれている画像&#10;&#10;AI によって生成されたコンテンツは間違っている可能性があります。">
            <a:extLst>
              <a:ext uri="{FF2B5EF4-FFF2-40B4-BE49-F238E27FC236}">
                <a16:creationId xmlns:a16="http://schemas.microsoft.com/office/drawing/2014/main" id="{12A475FD-DE3B-5FA7-3F8A-D947DAB953D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21525" y="4334257"/>
            <a:ext cx="2178198" cy="1540200"/>
          </a:xfrm>
          <a:prstGeom prst="rect">
            <a:avLst/>
          </a:prstGeom>
        </p:spPr>
      </p:pic>
    </p:spTree>
    <p:extLst>
      <p:ext uri="{BB962C8B-B14F-4D97-AF65-F5344CB8AC3E}">
        <p14:creationId xmlns:p14="http://schemas.microsoft.com/office/powerpoint/2010/main" val="1453620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0" y="6492875"/>
            <a:ext cx="2057400" cy="273844"/>
          </a:xfrm>
        </p:spPr>
        <p:txBody>
          <a:bodyPr/>
          <a:lstStyle/>
          <a:p>
            <a:r>
              <a:rPr kumimoji="1" lang="en-US" altLang="ja-JP"/>
              <a:t>UCANS11 250226</a:t>
            </a:r>
            <a:endParaRPr kumimoji="1" lang="ja-JP" altLang="en-US" dirty="0"/>
          </a:p>
        </p:txBody>
      </p:sp>
      <p:sp>
        <p:nvSpPr>
          <p:cNvPr id="3" name="スライド番号プレースホルダー 2"/>
          <p:cNvSpPr>
            <a:spLocks noGrp="1"/>
          </p:cNvSpPr>
          <p:nvPr>
            <p:ph type="sldNum" sz="quarter" idx="12"/>
          </p:nvPr>
        </p:nvSpPr>
        <p:spPr>
          <a:xfrm>
            <a:off x="7997019" y="6492875"/>
            <a:ext cx="581106" cy="365125"/>
          </a:xfrm>
        </p:spPr>
        <p:txBody>
          <a:bodyPr/>
          <a:lstStyle/>
          <a:p>
            <a:fld id="{D39897E2-8CA0-40F6-A657-6B004E24EBCA}" type="slidenum">
              <a:rPr lang="ja-JP" altLang="en-US" smtClean="0"/>
              <a:pPr/>
              <a:t>26</a:t>
            </a:fld>
            <a:endParaRPr lang="ja-JP" altLang="en-US" dirty="0"/>
          </a:p>
        </p:txBody>
      </p:sp>
      <p:sp>
        <p:nvSpPr>
          <p:cNvPr id="4" name="フリーフォーム 3"/>
          <p:cNvSpPr/>
          <p:nvPr/>
        </p:nvSpPr>
        <p:spPr>
          <a:xfrm>
            <a:off x="2328433" y="1418379"/>
            <a:ext cx="6878342" cy="3879419"/>
          </a:xfrm>
          <a:custGeom>
            <a:avLst/>
            <a:gdLst>
              <a:gd name="connsiteX0" fmla="*/ 0 w 12228163"/>
              <a:gd name="connsiteY0" fmla="*/ 15498 h 6896745"/>
              <a:gd name="connsiteX1" fmla="*/ 9515960 w 12228163"/>
              <a:gd name="connsiteY1" fmla="*/ 0 h 6896745"/>
              <a:gd name="connsiteX2" fmla="*/ 12228163 w 12228163"/>
              <a:gd name="connsiteY2" fmla="*/ 6896745 h 6896745"/>
              <a:gd name="connsiteX3" fmla="*/ 0 w 12228163"/>
              <a:gd name="connsiteY3" fmla="*/ 15498 h 6896745"/>
            </a:gdLst>
            <a:ahLst/>
            <a:cxnLst>
              <a:cxn ang="0">
                <a:pos x="connsiteX0" y="connsiteY0"/>
              </a:cxn>
              <a:cxn ang="0">
                <a:pos x="connsiteX1" y="connsiteY1"/>
              </a:cxn>
              <a:cxn ang="0">
                <a:pos x="connsiteX2" y="connsiteY2"/>
              </a:cxn>
              <a:cxn ang="0">
                <a:pos x="connsiteX3" y="connsiteY3"/>
              </a:cxn>
            </a:cxnLst>
            <a:rect l="l" t="t" r="r" b="b"/>
            <a:pathLst>
              <a:path w="12228163" h="6896745">
                <a:moveTo>
                  <a:pt x="0" y="15498"/>
                </a:moveTo>
                <a:lnTo>
                  <a:pt x="9515960" y="0"/>
                </a:lnTo>
                <a:lnTo>
                  <a:pt x="12228163" y="6896745"/>
                </a:lnTo>
                <a:lnTo>
                  <a:pt x="0" y="15498"/>
                </a:lnTo>
                <a:close/>
              </a:path>
            </a:pathLst>
          </a:custGeom>
          <a:gradFill flip="none" rotWithShape="1">
            <a:gsLst>
              <a:gs pos="0">
                <a:schemeClr val="accent1">
                  <a:tint val="66000"/>
                  <a:satMod val="160000"/>
                </a:schemeClr>
              </a:gs>
              <a:gs pos="50000">
                <a:schemeClr val="accent1">
                  <a:tint val="44500"/>
                  <a:satMod val="160000"/>
                </a:schemeClr>
              </a:gs>
              <a:gs pos="100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dirty="0"/>
          </a:p>
        </p:txBody>
      </p:sp>
      <p:pic>
        <p:nvPicPr>
          <p:cNvPr id="5" name="図 4">
            <a:extLst>
              <a:ext uri="{FF2B5EF4-FFF2-40B4-BE49-F238E27FC236}">
                <a16:creationId xmlns:a16="http://schemas.microsoft.com/office/drawing/2014/main" id="{3AE43201-45AD-4606-83EE-666E9BE86CF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20042" y="1713101"/>
            <a:ext cx="3602933" cy="1458426"/>
          </a:xfrm>
          <a:prstGeom prst="rect">
            <a:avLst/>
          </a:prstGeom>
          <a:ln>
            <a:noFill/>
          </a:ln>
        </p:spPr>
      </p:pic>
      <p:pic>
        <p:nvPicPr>
          <p:cNvPr id="39" name="図 6">
            <a:extLst>
              <a:ext uri="{FF2B5EF4-FFF2-40B4-BE49-F238E27FC236}">
                <a16:creationId xmlns:a16="http://schemas.microsoft.com/office/drawing/2014/main" id="{03022A6C-B963-4367-99D8-F6A12DD810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7532" y="2586667"/>
            <a:ext cx="1284000" cy="76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コンテンツ プレースホルダー 2">
            <a:extLst>
              <a:ext uri="{FF2B5EF4-FFF2-40B4-BE49-F238E27FC236}">
                <a16:creationId xmlns:a16="http://schemas.microsoft.com/office/drawing/2014/main" id="{BC595EF9-7CE5-423A-9A1B-6D50FD79B244}"/>
              </a:ext>
            </a:extLst>
          </p:cNvPr>
          <p:cNvSpPr txBox="1">
            <a:spLocks/>
          </p:cNvSpPr>
          <p:nvPr/>
        </p:nvSpPr>
        <p:spPr bwMode="auto">
          <a:xfrm>
            <a:off x="-58783" y="113281"/>
            <a:ext cx="9261565" cy="634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None/>
            </a:pPr>
            <a:r>
              <a:rPr lang="en-US" altLang="ja-JP" sz="2800" b="1" dirty="0">
                <a:latin typeface="メイリオ" panose="020B0604030504040204" pitchFamily="50" charset="-128"/>
                <a:ea typeface="メイリオ" panose="020B0604030504040204" pitchFamily="50" charset="-128"/>
                <a:cs typeface="メイリオ" panose="020B0604030504040204" pitchFamily="50" charset="-128"/>
              </a:rPr>
              <a:t>RANS challenge</a:t>
            </a:r>
            <a:endParaRPr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a:p>
            <a:pPr algn="ctr">
              <a:spcBef>
                <a:spcPct val="0"/>
              </a:spcBef>
              <a:buFontTx/>
              <a:buNone/>
            </a:pPr>
            <a:r>
              <a:rPr lang="en-US" altLang="ja-JP" sz="2800" b="1" dirty="0">
                <a:latin typeface="メイリオ" panose="020B0604030504040204" pitchFamily="50" charset="-128"/>
                <a:ea typeface="メイリオ" panose="020B0604030504040204" pitchFamily="50" charset="-128"/>
                <a:cs typeface="メイリオ" panose="020B0604030504040204" pitchFamily="50" charset="-128"/>
              </a:rPr>
              <a:t>  to meet the needs for such</a:t>
            </a:r>
            <a:r>
              <a:rPr lang="ja-JP" altLang="en-US" sz="2800" b="1"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b="1" dirty="0">
                <a:latin typeface="メイリオ" panose="020B0604030504040204" pitchFamily="50" charset="-128"/>
                <a:ea typeface="メイリオ" panose="020B0604030504040204" pitchFamily="50" charset="-128"/>
                <a:cs typeface="メイリオ" panose="020B0604030504040204" pitchFamily="50" charset="-128"/>
              </a:rPr>
              <a:t>non-destructive test with neutrons!</a:t>
            </a:r>
            <a:endParaRPr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2" name="図 41">
            <a:extLst>
              <a:ext uri="{FF2B5EF4-FFF2-40B4-BE49-F238E27FC236}">
                <a16:creationId xmlns:a16="http://schemas.microsoft.com/office/drawing/2014/main" id="{C16B2F04-96D3-4DCA-9E2F-D4EF277F8D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2055" y="3734411"/>
            <a:ext cx="1162021" cy="871515"/>
          </a:xfrm>
          <a:prstGeom prst="rect">
            <a:avLst/>
          </a:prstGeom>
        </p:spPr>
      </p:pic>
      <p:grpSp>
        <p:nvGrpSpPr>
          <p:cNvPr id="44" name="グループ化 43">
            <a:extLst>
              <a:ext uri="{FF2B5EF4-FFF2-40B4-BE49-F238E27FC236}">
                <a16:creationId xmlns:a16="http://schemas.microsoft.com/office/drawing/2014/main" id="{ADD820CA-B620-40B5-8883-EB76B712A7DF}"/>
              </a:ext>
            </a:extLst>
          </p:cNvPr>
          <p:cNvGrpSpPr>
            <a:grpSpLocks noChangeAspect="1"/>
          </p:cNvGrpSpPr>
          <p:nvPr/>
        </p:nvGrpSpPr>
        <p:grpSpPr>
          <a:xfrm>
            <a:off x="6398369" y="2921517"/>
            <a:ext cx="1254831" cy="552224"/>
            <a:chOff x="5479173" y="4189980"/>
            <a:chExt cx="2309882" cy="1016528"/>
          </a:xfrm>
        </p:grpSpPr>
        <p:sp>
          <p:nvSpPr>
            <p:cNvPr id="45" name="正方形/長方形 44">
              <a:extLst>
                <a:ext uri="{FF2B5EF4-FFF2-40B4-BE49-F238E27FC236}">
                  <a16:creationId xmlns:a16="http://schemas.microsoft.com/office/drawing/2014/main" id="{EFCA1917-7108-4262-8D03-5CA4DEC6395C}"/>
                </a:ext>
              </a:extLst>
            </p:cNvPr>
            <p:cNvSpPr/>
            <p:nvPr/>
          </p:nvSpPr>
          <p:spPr>
            <a:xfrm>
              <a:off x="7555010" y="4448383"/>
              <a:ext cx="234045" cy="673751"/>
            </a:xfrm>
            <a:prstGeom prst="rect">
              <a:avLst/>
            </a:prstGeom>
            <a:scene3d>
              <a:camera prst="isometricLeftDown"/>
              <a:lightRig rig="threePt" dir="t"/>
            </a:scene3d>
            <a:sp3d extrusionH="127000">
              <a:bevelT w="12700" h="50800"/>
              <a:bevelB w="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760" dirty="0"/>
            </a:p>
          </p:txBody>
        </p:sp>
        <p:pic>
          <p:nvPicPr>
            <p:cNvPr id="46" name="図 45">
              <a:extLst>
                <a:ext uri="{FF2B5EF4-FFF2-40B4-BE49-F238E27FC236}">
                  <a16:creationId xmlns:a16="http://schemas.microsoft.com/office/drawing/2014/main" id="{FFCB53AB-899E-4A3B-BA0A-BC307486A7E2}"/>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130190" y="4224820"/>
              <a:ext cx="1332386" cy="981688"/>
            </a:xfrm>
            <a:prstGeom prst="rect">
              <a:avLst/>
            </a:prstGeom>
          </p:spPr>
        </p:pic>
        <p:sp>
          <p:nvSpPr>
            <p:cNvPr id="47" name="正方形/長方形 46">
              <a:extLst>
                <a:ext uri="{FF2B5EF4-FFF2-40B4-BE49-F238E27FC236}">
                  <a16:creationId xmlns:a16="http://schemas.microsoft.com/office/drawing/2014/main" id="{5D4F17A3-ED72-47ED-91B4-5A7C591E88B3}"/>
                </a:ext>
              </a:extLst>
            </p:cNvPr>
            <p:cNvSpPr/>
            <p:nvPr/>
          </p:nvSpPr>
          <p:spPr>
            <a:xfrm>
              <a:off x="7325082" y="4189980"/>
              <a:ext cx="204186" cy="239697"/>
            </a:xfrm>
            <a:prstGeom prst="rect">
              <a:avLst/>
            </a:prstGeom>
            <a:solidFill>
              <a:schemeClr val="accent1"/>
            </a:solidFill>
            <a:scene3d>
              <a:camera prst="isometricOffAxis1Left"/>
              <a:lightRig rig="threePt" dir="t">
                <a:rot lat="0" lon="0" rev="600000"/>
              </a:lightRig>
            </a:scene3d>
            <a:sp3d extrusionH="76200" contourW="12700" prstMaterial="matte">
              <a:bevelT h="19050"/>
              <a:bevelB w="19050" h="101600"/>
              <a:contourClr>
                <a:schemeClr val="accent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760" dirty="0"/>
            </a:p>
          </p:txBody>
        </p:sp>
        <p:sp>
          <p:nvSpPr>
            <p:cNvPr id="48" name="正方形/長方形 47">
              <a:extLst>
                <a:ext uri="{FF2B5EF4-FFF2-40B4-BE49-F238E27FC236}">
                  <a16:creationId xmlns:a16="http://schemas.microsoft.com/office/drawing/2014/main" id="{9393237F-0E48-47C2-A802-ED42F4403E5A}"/>
                </a:ext>
              </a:extLst>
            </p:cNvPr>
            <p:cNvSpPr/>
            <p:nvPr/>
          </p:nvSpPr>
          <p:spPr>
            <a:xfrm>
              <a:off x="5764281" y="4465115"/>
              <a:ext cx="319692" cy="245512"/>
            </a:xfrm>
            <a:prstGeom prst="rect">
              <a:avLst/>
            </a:prstGeom>
            <a:ln>
              <a:solidFill>
                <a:schemeClr val="accent1">
                  <a:shade val="50000"/>
                  <a:alpha val="97000"/>
                </a:schemeClr>
              </a:solidFill>
            </a:ln>
            <a:scene3d>
              <a:camera prst="isometricOffAxis1Left"/>
              <a:lightRig rig="threePt" dir="t">
                <a:rot lat="0" lon="0" rev="600000"/>
              </a:lightRig>
            </a:scene3d>
            <a:sp3d extrusionH="101600" contourW="12700" prstMaterial="matte">
              <a:bevelT h="19050"/>
              <a:bevelB w="19050" h="101600"/>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760" dirty="0"/>
            </a:p>
          </p:txBody>
        </p:sp>
        <p:sp>
          <p:nvSpPr>
            <p:cNvPr id="49" name="正方形/長方形 48">
              <a:extLst>
                <a:ext uri="{FF2B5EF4-FFF2-40B4-BE49-F238E27FC236}">
                  <a16:creationId xmlns:a16="http://schemas.microsoft.com/office/drawing/2014/main" id="{01C5B816-2A04-46FA-BCF5-5CC5478E893C}"/>
                </a:ext>
              </a:extLst>
            </p:cNvPr>
            <p:cNvSpPr/>
            <p:nvPr/>
          </p:nvSpPr>
          <p:spPr>
            <a:xfrm>
              <a:off x="5479173" y="4497606"/>
              <a:ext cx="236559" cy="444965"/>
            </a:xfrm>
            <a:prstGeom prst="rect">
              <a:avLst/>
            </a:prstGeom>
            <a:scene3d>
              <a:camera prst="isometricLeftDown"/>
              <a:lightRig rig="threePt" dir="t"/>
            </a:scene3d>
            <a:sp3d extrusionH="127000">
              <a:bevelT w="12700" h="50800"/>
              <a:bevelB w="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760" dirty="0"/>
            </a:p>
          </p:txBody>
        </p:sp>
      </p:grpSp>
      <p:pic>
        <p:nvPicPr>
          <p:cNvPr id="50" name="グラフィックス 2" descr="男性">
            <a:extLst>
              <a:ext uri="{FF2B5EF4-FFF2-40B4-BE49-F238E27FC236}">
                <a16:creationId xmlns:a16="http://schemas.microsoft.com/office/drawing/2014/main" id="{E47C5FD7-8BED-40F8-A8C0-29872A256EF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08906" y="1941053"/>
            <a:ext cx="404711" cy="404321"/>
          </a:xfrm>
          <a:prstGeom prst="rect">
            <a:avLst/>
          </a:prstGeom>
          <a:noFill/>
          <a:ln>
            <a:noFill/>
          </a:ln>
        </p:spPr>
      </p:pic>
      <p:sp>
        <p:nvSpPr>
          <p:cNvPr id="52" name="コンテンツ プレースホルダー 2">
            <a:extLst>
              <a:ext uri="{FF2B5EF4-FFF2-40B4-BE49-F238E27FC236}">
                <a16:creationId xmlns:a16="http://schemas.microsoft.com/office/drawing/2014/main" id="{DB716CDA-DFCF-4F42-8C2D-C08AB6D64510}"/>
              </a:ext>
            </a:extLst>
          </p:cNvPr>
          <p:cNvSpPr txBox="1">
            <a:spLocks/>
          </p:cNvSpPr>
          <p:nvPr/>
        </p:nvSpPr>
        <p:spPr bwMode="auto">
          <a:xfrm>
            <a:off x="2399478" y="1539444"/>
            <a:ext cx="6384089" cy="388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514350" eaLnBrk="0" fontAlgn="base" hangingPunct="0">
              <a:spcBef>
                <a:spcPct val="0"/>
              </a:spcBef>
              <a:spcAft>
                <a:spcPct val="0"/>
              </a:spcAft>
              <a:buNone/>
              <a:defRPr/>
            </a:pPr>
            <a:r>
              <a:rPr lang="en-US" altLang="ja-JP" sz="1200" b="1" u="sng" dirty="0">
                <a:solidFill>
                  <a:schemeClr val="accent1">
                    <a:lumMod val="50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RIKEN Accelerator-driven compact Neutron Sources </a:t>
            </a:r>
            <a:r>
              <a:rPr lang="en-US" altLang="ja-JP" sz="1500" b="1" u="sng" dirty="0">
                <a:solidFill>
                  <a:schemeClr val="accent1">
                    <a:lumMod val="50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RANS</a:t>
            </a:r>
            <a:endParaRPr lang="ja-JP" altLang="en-US" sz="1500" b="1" u="sng" dirty="0">
              <a:solidFill>
                <a:schemeClr val="accent1">
                  <a:lumMod val="50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53" name="直線矢印コネクタ 52">
            <a:extLst>
              <a:ext uri="{FF2B5EF4-FFF2-40B4-BE49-F238E27FC236}">
                <a16:creationId xmlns:a16="http://schemas.microsoft.com/office/drawing/2014/main" id="{CAF5A013-C85A-B442-96A4-17513A262227}"/>
              </a:ext>
            </a:extLst>
          </p:cNvPr>
          <p:cNvCxnSpPr>
            <a:cxnSpLocks/>
          </p:cNvCxnSpPr>
          <p:nvPr/>
        </p:nvCxnSpPr>
        <p:spPr>
          <a:xfrm flipV="1">
            <a:off x="4672478" y="2552479"/>
            <a:ext cx="3395228" cy="700128"/>
          </a:xfrm>
          <a:prstGeom prst="straightConnector1">
            <a:avLst/>
          </a:prstGeom>
          <a:ln w="76200">
            <a:solidFill>
              <a:srgbClr val="FF000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正方形/長方形 53">
            <a:extLst>
              <a:ext uri="{FF2B5EF4-FFF2-40B4-BE49-F238E27FC236}">
                <a16:creationId xmlns:a16="http://schemas.microsoft.com/office/drawing/2014/main" id="{4FDA2747-3089-C44F-A8CC-C28D5387F7C1}"/>
              </a:ext>
            </a:extLst>
          </p:cNvPr>
          <p:cNvSpPr/>
          <p:nvPr/>
        </p:nvSpPr>
        <p:spPr>
          <a:xfrm>
            <a:off x="8084909" y="2416863"/>
            <a:ext cx="602378" cy="300082"/>
          </a:xfrm>
          <a:prstGeom prst="rect">
            <a:avLst/>
          </a:prstGeom>
        </p:spPr>
        <p:txBody>
          <a:bodyPr wrap="square">
            <a:spAutoFit/>
          </a:bodyPr>
          <a:lstStyle/>
          <a:p>
            <a:r>
              <a:rPr lang="en-US" altLang="ja-JP" sz="1350" b="1" dirty="0">
                <a:latin typeface="メイリオ" panose="020B0604030504040204" pitchFamily="50" charset="-128"/>
                <a:ea typeface="メイリオ" panose="020B0604030504040204" pitchFamily="50" charset="-128"/>
                <a:cs typeface="メイリオ" panose="020B0604030504040204" pitchFamily="50" charset="-128"/>
              </a:rPr>
              <a:t>15m</a:t>
            </a:r>
          </a:p>
        </p:txBody>
      </p:sp>
      <p:cxnSp>
        <p:nvCxnSpPr>
          <p:cNvPr id="55" name="直線矢印コネクタ 54">
            <a:extLst>
              <a:ext uri="{FF2B5EF4-FFF2-40B4-BE49-F238E27FC236}">
                <a16:creationId xmlns:a16="http://schemas.microsoft.com/office/drawing/2014/main" id="{B64BE0D5-CB3C-284C-9D0B-E7223E9C1E07}"/>
              </a:ext>
            </a:extLst>
          </p:cNvPr>
          <p:cNvCxnSpPr>
            <a:cxnSpLocks/>
          </p:cNvCxnSpPr>
          <p:nvPr/>
        </p:nvCxnSpPr>
        <p:spPr>
          <a:xfrm flipV="1">
            <a:off x="6600131" y="3393828"/>
            <a:ext cx="1238106" cy="221773"/>
          </a:xfrm>
          <a:prstGeom prst="straightConnector1">
            <a:avLst/>
          </a:prstGeom>
          <a:ln w="76200">
            <a:solidFill>
              <a:srgbClr val="FF000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正方形/長方形 55">
            <a:extLst>
              <a:ext uri="{FF2B5EF4-FFF2-40B4-BE49-F238E27FC236}">
                <a16:creationId xmlns:a16="http://schemas.microsoft.com/office/drawing/2014/main" id="{BFAA7ECC-EFFF-0540-B18E-CD9CC839479F}"/>
              </a:ext>
            </a:extLst>
          </p:cNvPr>
          <p:cNvSpPr/>
          <p:nvPr/>
        </p:nvSpPr>
        <p:spPr>
          <a:xfrm>
            <a:off x="7875298" y="3228243"/>
            <a:ext cx="602378" cy="300082"/>
          </a:xfrm>
          <a:prstGeom prst="rect">
            <a:avLst/>
          </a:prstGeom>
        </p:spPr>
        <p:txBody>
          <a:bodyPr wrap="square">
            <a:spAutoFit/>
          </a:bodyPr>
          <a:lstStyle/>
          <a:p>
            <a:r>
              <a:rPr lang="en-US" altLang="ja-JP" sz="1350" b="1" dirty="0">
                <a:latin typeface="メイリオ" panose="020B0604030504040204" pitchFamily="50" charset="-128"/>
                <a:ea typeface="メイリオ" panose="020B0604030504040204" pitchFamily="50" charset="-128"/>
                <a:cs typeface="メイリオ" panose="020B0604030504040204" pitchFamily="50" charset="-128"/>
              </a:rPr>
              <a:t>5m</a:t>
            </a:r>
          </a:p>
        </p:txBody>
      </p:sp>
      <p:cxnSp>
        <p:nvCxnSpPr>
          <p:cNvPr id="59" name="直線矢印コネクタ 58">
            <a:extLst>
              <a:ext uri="{FF2B5EF4-FFF2-40B4-BE49-F238E27FC236}">
                <a16:creationId xmlns:a16="http://schemas.microsoft.com/office/drawing/2014/main" id="{4645561B-DB5E-CA4D-B0EE-04DDE021D575}"/>
              </a:ext>
            </a:extLst>
          </p:cNvPr>
          <p:cNvCxnSpPr>
            <a:cxnSpLocks/>
          </p:cNvCxnSpPr>
          <p:nvPr/>
        </p:nvCxnSpPr>
        <p:spPr>
          <a:xfrm flipV="1">
            <a:off x="8675333" y="5369287"/>
            <a:ext cx="364500" cy="1"/>
          </a:xfrm>
          <a:prstGeom prst="straightConnector1">
            <a:avLst/>
          </a:prstGeom>
          <a:ln w="57150">
            <a:solidFill>
              <a:srgbClr val="FF000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正方形/長方形 59">
            <a:extLst>
              <a:ext uri="{FF2B5EF4-FFF2-40B4-BE49-F238E27FC236}">
                <a16:creationId xmlns:a16="http://schemas.microsoft.com/office/drawing/2014/main" id="{9207D320-DF2A-3943-90C3-F9636956A325}"/>
              </a:ext>
            </a:extLst>
          </p:cNvPr>
          <p:cNvSpPr/>
          <p:nvPr/>
        </p:nvSpPr>
        <p:spPr>
          <a:xfrm>
            <a:off x="8580531" y="5426021"/>
            <a:ext cx="554104" cy="207749"/>
          </a:xfrm>
          <a:prstGeom prst="rect">
            <a:avLst/>
          </a:prstGeom>
        </p:spPr>
        <p:txBody>
          <a:bodyPr wrap="square" lIns="0" tIns="0" rIns="0" bIns="0">
            <a:spAutoFit/>
          </a:bodyPr>
          <a:lstStyle/>
          <a:p>
            <a:r>
              <a:rPr lang="en-US" altLang="ja-JP" sz="1350" b="1" dirty="0">
                <a:latin typeface="メイリオ" panose="020B0604030504040204" pitchFamily="50" charset="-128"/>
                <a:ea typeface="メイリオ" panose="020B0604030504040204" pitchFamily="50" charset="-128"/>
                <a:cs typeface="メイリオ" panose="020B0604030504040204" pitchFamily="50" charset="-128"/>
              </a:rPr>
              <a:t>70cm</a:t>
            </a:r>
          </a:p>
        </p:txBody>
      </p:sp>
      <p:pic>
        <p:nvPicPr>
          <p:cNvPr id="63" name="図 62"/>
          <p:cNvPicPr>
            <a:picLocks noChangeAspect="1"/>
          </p:cNvPicPr>
          <p:nvPr/>
        </p:nvPicPr>
        <p:blipFill>
          <a:blip r:embed="rId7"/>
          <a:stretch>
            <a:fillRect/>
          </a:stretch>
        </p:blipFill>
        <p:spPr>
          <a:xfrm>
            <a:off x="7981482" y="4389269"/>
            <a:ext cx="1322162" cy="1031819"/>
          </a:xfrm>
          <a:prstGeom prst="rect">
            <a:avLst/>
          </a:prstGeom>
        </p:spPr>
      </p:pic>
      <p:pic>
        <p:nvPicPr>
          <p:cNvPr id="65" name="図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99292" y="5181882"/>
            <a:ext cx="1113182" cy="216088"/>
          </a:xfrm>
          <a:prstGeom prst="rect">
            <a:avLst/>
          </a:prstGeom>
        </p:spPr>
      </p:pic>
      <p:pic>
        <p:nvPicPr>
          <p:cNvPr id="66" name="図 6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51990" y="3996928"/>
            <a:ext cx="918316" cy="140966"/>
          </a:xfrm>
          <a:prstGeom prst="rect">
            <a:avLst/>
          </a:prstGeom>
        </p:spPr>
      </p:pic>
      <p:pic>
        <p:nvPicPr>
          <p:cNvPr id="68" name="図 6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06178" y="3470194"/>
            <a:ext cx="981378" cy="159029"/>
          </a:xfrm>
          <a:prstGeom prst="rect">
            <a:avLst/>
          </a:prstGeom>
        </p:spPr>
      </p:pic>
      <p:pic>
        <p:nvPicPr>
          <p:cNvPr id="69" name="図 6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5869" y="1758528"/>
            <a:ext cx="1211570" cy="243790"/>
          </a:xfrm>
          <a:prstGeom prst="rect">
            <a:avLst/>
          </a:prstGeom>
        </p:spPr>
      </p:pic>
      <p:sp>
        <p:nvSpPr>
          <p:cNvPr id="37" name="テキスト ボックス 36"/>
          <p:cNvSpPr txBox="1"/>
          <p:nvPr/>
        </p:nvSpPr>
        <p:spPr>
          <a:xfrm>
            <a:off x="3993" y="2204944"/>
            <a:ext cx="3870847" cy="530915"/>
          </a:xfrm>
          <a:prstGeom prst="rect">
            <a:avLst/>
          </a:prstGeom>
          <a:noFill/>
        </p:spPr>
        <p:txBody>
          <a:bodyPr wrap="square" rtlCol="0">
            <a:spAutoFit/>
          </a:bodyPr>
          <a:lstStyle/>
          <a:p>
            <a:r>
              <a:rPr kumimoji="1" lang="en-US" altLang="ja-JP" sz="1500" b="1" u="sng" dirty="0">
                <a:highlight>
                  <a:srgbClr val="FFFF00"/>
                </a:highlight>
              </a:rPr>
              <a:t>RANS</a:t>
            </a:r>
            <a:r>
              <a:rPr kumimoji="1" lang="en-US" altLang="ja-JP" sz="1350" dirty="0"/>
              <a:t>: Research with neutron scattering at </a:t>
            </a:r>
            <a:r>
              <a:rPr lang="en-US" altLang="ja-JP" sz="1350" dirty="0"/>
              <a:t>the institutes, universities, etc. </a:t>
            </a:r>
            <a:endParaRPr kumimoji="1" lang="ja-JP" altLang="en-US" sz="1350" dirty="0"/>
          </a:p>
        </p:txBody>
      </p:sp>
      <p:sp>
        <p:nvSpPr>
          <p:cNvPr id="67" name="テキスト ボックス 66"/>
          <p:cNvSpPr txBox="1"/>
          <p:nvPr/>
        </p:nvSpPr>
        <p:spPr>
          <a:xfrm>
            <a:off x="38083" y="3384901"/>
            <a:ext cx="4300757" cy="1569660"/>
          </a:xfrm>
          <a:prstGeom prst="rect">
            <a:avLst/>
          </a:prstGeom>
          <a:noFill/>
        </p:spPr>
        <p:txBody>
          <a:bodyPr wrap="square" rtlCol="0">
            <a:spAutoFit/>
          </a:bodyPr>
          <a:lstStyle/>
          <a:p>
            <a:r>
              <a:rPr kumimoji="1" lang="en-US" altLang="ja-JP" sz="1500" b="1" u="sng" dirty="0">
                <a:highlight>
                  <a:srgbClr val="FFFF00"/>
                </a:highlight>
              </a:rPr>
              <a:t>RANS-II</a:t>
            </a:r>
            <a:r>
              <a:rPr kumimoji="1" lang="en-US" altLang="ja-JP" sz="1350" dirty="0">
                <a:highlight>
                  <a:srgbClr val="FFFF00"/>
                </a:highlight>
              </a:rPr>
              <a:t>: </a:t>
            </a:r>
            <a:r>
              <a:rPr kumimoji="1" lang="en-US" altLang="ja-JP" sz="1350" dirty="0"/>
              <a:t>MODEL of non-destructive test instrument with neutrons on-site.</a:t>
            </a:r>
          </a:p>
          <a:p>
            <a:r>
              <a:rPr lang="en-US" altLang="ja-JP" sz="1350" b="1" u="sng" dirty="0"/>
              <a:t>-&gt; Hungarian case: PHOTO  (from Prof. Dr. </a:t>
            </a:r>
            <a:r>
              <a:rPr lang="en-US" altLang="ja-JP" sz="1350" b="1" u="sng" dirty="0" err="1"/>
              <a:t>F.Mezei</a:t>
            </a:r>
            <a:r>
              <a:rPr lang="en-US" altLang="ja-JP" sz="1350" b="1" u="sng" dirty="0"/>
              <a:t>) </a:t>
            </a:r>
          </a:p>
          <a:p>
            <a:endParaRPr lang="en-US" altLang="ja-JP" sz="1350" b="1" u="sng" dirty="0"/>
          </a:p>
          <a:p>
            <a:r>
              <a:rPr lang="en-US" altLang="ja-JP" sz="1350" b="1" u="sng" dirty="0"/>
              <a:t>Now at RIKEN, </a:t>
            </a:r>
            <a:r>
              <a:rPr lang="en-US" altLang="ja-JP" sz="1350" dirty="0"/>
              <a:t>Ex. Neutron CT instrument development is performing</a:t>
            </a:r>
          </a:p>
          <a:p>
            <a:endParaRPr lang="en-US" altLang="ja-JP" sz="1350" b="1" u="sng" dirty="0"/>
          </a:p>
        </p:txBody>
      </p:sp>
      <p:sp>
        <p:nvSpPr>
          <p:cNvPr id="70" name="テキスト ボックス 69"/>
          <p:cNvSpPr txBox="1"/>
          <p:nvPr/>
        </p:nvSpPr>
        <p:spPr>
          <a:xfrm>
            <a:off x="1332346" y="4718987"/>
            <a:ext cx="3870847" cy="530915"/>
          </a:xfrm>
          <a:prstGeom prst="rect">
            <a:avLst/>
          </a:prstGeom>
          <a:noFill/>
        </p:spPr>
        <p:txBody>
          <a:bodyPr wrap="square" rtlCol="0">
            <a:spAutoFit/>
          </a:bodyPr>
          <a:lstStyle/>
          <a:p>
            <a:r>
              <a:rPr kumimoji="1" lang="en-US" altLang="ja-JP" sz="1500" b="1" u="sng" dirty="0">
                <a:highlight>
                  <a:srgbClr val="FFFF00"/>
                </a:highlight>
              </a:rPr>
              <a:t>RANS-III</a:t>
            </a:r>
            <a:r>
              <a:rPr kumimoji="1" lang="en-US" altLang="ja-JP" sz="1350" dirty="0"/>
              <a:t>: Transportable neutron system out-side </a:t>
            </a:r>
          </a:p>
          <a:p>
            <a:endParaRPr lang="en-US" altLang="ja-JP" sz="1350" dirty="0"/>
          </a:p>
        </p:txBody>
      </p:sp>
      <p:sp>
        <p:nvSpPr>
          <p:cNvPr id="71" name="テキスト ボックス 70"/>
          <p:cNvSpPr txBox="1"/>
          <p:nvPr/>
        </p:nvSpPr>
        <p:spPr>
          <a:xfrm>
            <a:off x="1535256" y="5235735"/>
            <a:ext cx="5554926" cy="530915"/>
          </a:xfrm>
          <a:prstGeom prst="rect">
            <a:avLst/>
          </a:prstGeom>
          <a:noFill/>
        </p:spPr>
        <p:txBody>
          <a:bodyPr wrap="square" rtlCol="0">
            <a:spAutoFit/>
          </a:bodyPr>
          <a:lstStyle/>
          <a:p>
            <a:r>
              <a:rPr kumimoji="1" lang="en-US" altLang="ja-JP" sz="1500" b="1" u="sng" dirty="0">
                <a:highlight>
                  <a:srgbClr val="FFFF00"/>
                </a:highlight>
              </a:rPr>
              <a:t>RANS-</a:t>
            </a:r>
            <a:r>
              <a:rPr lang="en-US" altLang="ja-JP" sz="1500" b="1" u="sng" dirty="0">
                <a:highlight>
                  <a:srgbClr val="FFFF00"/>
                </a:highlight>
              </a:rPr>
              <a:t>μ</a:t>
            </a:r>
            <a:r>
              <a:rPr kumimoji="1" lang="en-US" altLang="ja-JP" sz="1350" dirty="0"/>
              <a:t>:</a:t>
            </a:r>
            <a:r>
              <a:rPr lang="ja-JP" altLang="en-US" sz="1350" dirty="0"/>
              <a:t> </a:t>
            </a:r>
            <a:r>
              <a:rPr lang="en-US" altLang="ja-JP" sz="1350" dirty="0"/>
              <a:t>Neutron salt meter with bridge inspection vehicle</a:t>
            </a:r>
          </a:p>
          <a:p>
            <a:r>
              <a:rPr lang="en-US" altLang="ja-JP" sz="1350" dirty="0"/>
              <a:t> It will be appeared in 2023 with  T-RANS activities</a:t>
            </a:r>
          </a:p>
        </p:txBody>
      </p:sp>
      <p:pic>
        <p:nvPicPr>
          <p:cNvPr id="36" name="図 3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56330" y="4464209"/>
            <a:ext cx="1028700" cy="771525"/>
          </a:xfrm>
          <a:prstGeom prst="rect">
            <a:avLst/>
          </a:prstGeom>
        </p:spPr>
      </p:pic>
      <p:pic>
        <p:nvPicPr>
          <p:cNvPr id="40" name="図 39" descr="建物, トラック, ストリート, 座る が含まれている画像&#10;&#10;自動的に生成された説明">
            <a:extLst>
              <a:ext uri="{FF2B5EF4-FFF2-40B4-BE49-F238E27FC236}">
                <a16:creationId xmlns:a16="http://schemas.microsoft.com/office/drawing/2014/main" id="{A059B4E0-156A-4CE3-8D8B-8916270B681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02610" y="5369287"/>
            <a:ext cx="835085" cy="553053"/>
          </a:xfrm>
          <a:prstGeom prst="rect">
            <a:avLst/>
          </a:prstGeom>
        </p:spPr>
      </p:pic>
      <p:pic>
        <p:nvPicPr>
          <p:cNvPr id="7" name="図 6" descr="駐車場に停まっているバス&#10;&#10;中程度の精度で自動的に生成された説明">
            <a:extLst>
              <a:ext uri="{FF2B5EF4-FFF2-40B4-BE49-F238E27FC236}">
                <a16:creationId xmlns:a16="http://schemas.microsoft.com/office/drawing/2014/main" id="{47642DC3-47F3-1CF1-C380-C2AA9EB4EB5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80630" y="5557226"/>
            <a:ext cx="1694703" cy="1270865"/>
          </a:xfrm>
          <a:prstGeom prst="rect">
            <a:avLst/>
          </a:prstGeom>
        </p:spPr>
      </p:pic>
      <p:pic>
        <p:nvPicPr>
          <p:cNvPr id="9" name="図 8" descr="設計図&#10;&#10;AI によって生成されたコンテンツは間違っている可能性があります。">
            <a:extLst>
              <a:ext uri="{FF2B5EF4-FFF2-40B4-BE49-F238E27FC236}">
                <a16:creationId xmlns:a16="http://schemas.microsoft.com/office/drawing/2014/main" id="{1D786699-A489-C15C-8ADD-0FA98853D32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1137585">
            <a:off x="7343394" y="3632210"/>
            <a:ext cx="1460763" cy="1032903"/>
          </a:xfrm>
          <a:prstGeom prst="rect">
            <a:avLst/>
          </a:prstGeom>
        </p:spPr>
      </p:pic>
      <p:sp>
        <p:nvSpPr>
          <p:cNvPr id="58" name="正方形/長方形 57">
            <a:extLst>
              <a:ext uri="{FF2B5EF4-FFF2-40B4-BE49-F238E27FC236}">
                <a16:creationId xmlns:a16="http://schemas.microsoft.com/office/drawing/2014/main" id="{EC2C4873-6C72-0840-8B4F-0775218D5735}"/>
              </a:ext>
            </a:extLst>
          </p:cNvPr>
          <p:cNvSpPr/>
          <p:nvPr/>
        </p:nvSpPr>
        <p:spPr>
          <a:xfrm>
            <a:off x="8211261" y="4394937"/>
            <a:ext cx="602378" cy="300082"/>
          </a:xfrm>
          <a:prstGeom prst="rect">
            <a:avLst/>
          </a:prstGeom>
        </p:spPr>
        <p:txBody>
          <a:bodyPr wrap="square">
            <a:spAutoFit/>
          </a:bodyPr>
          <a:lstStyle/>
          <a:p>
            <a:r>
              <a:rPr lang="en-US" altLang="ja-JP" sz="1350" b="1" dirty="0">
                <a:latin typeface="メイリオ" panose="020B0604030504040204" pitchFamily="50" charset="-128"/>
                <a:ea typeface="メイリオ" panose="020B0604030504040204" pitchFamily="50" charset="-128"/>
                <a:cs typeface="メイリオ" panose="020B0604030504040204" pitchFamily="50" charset="-128"/>
              </a:rPr>
              <a:t>4m</a:t>
            </a:r>
          </a:p>
        </p:txBody>
      </p:sp>
      <p:cxnSp>
        <p:nvCxnSpPr>
          <p:cNvPr id="57" name="直線矢印コネクタ 56">
            <a:extLst>
              <a:ext uri="{FF2B5EF4-FFF2-40B4-BE49-F238E27FC236}">
                <a16:creationId xmlns:a16="http://schemas.microsoft.com/office/drawing/2014/main" id="{99AAFD62-EA04-2642-B1CC-754A59597E39}"/>
              </a:ext>
            </a:extLst>
          </p:cNvPr>
          <p:cNvCxnSpPr>
            <a:cxnSpLocks/>
          </p:cNvCxnSpPr>
          <p:nvPr/>
        </p:nvCxnSpPr>
        <p:spPr>
          <a:xfrm flipV="1">
            <a:off x="8067706" y="4349964"/>
            <a:ext cx="581074" cy="34372"/>
          </a:xfrm>
          <a:prstGeom prst="straightConnector1">
            <a:avLst/>
          </a:prstGeom>
          <a:ln w="76200">
            <a:solidFill>
              <a:srgbClr val="FF000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0403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5"/>
          <p:cNvSpPr/>
          <p:nvPr/>
        </p:nvSpPr>
        <p:spPr>
          <a:xfrm>
            <a:off x="1289201" y="4422987"/>
            <a:ext cx="7371463" cy="1981036"/>
          </a:xfrm>
          <a:prstGeom prst="roundRect">
            <a:avLst>
              <a:gd name="adj" fmla="val 13070"/>
            </a:avLst>
          </a:prstGeom>
          <a:solidFill>
            <a:srgbClr val="66FFFF"/>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10" name="角丸四角形 9"/>
          <p:cNvSpPr/>
          <p:nvPr/>
        </p:nvSpPr>
        <p:spPr>
          <a:xfrm>
            <a:off x="4426749" y="2371468"/>
            <a:ext cx="4723593" cy="2008163"/>
          </a:xfrm>
          <a:prstGeom prst="roundRect">
            <a:avLst>
              <a:gd name="adj" fmla="val 979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8" name="角丸四角形 7"/>
          <p:cNvSpPr/>
          <p:nvPr/>
        </p:nvSpPr>
        <p:spPr>
          <a:xfrm>
            <a:off x="18477" y="2401053"/>
            <a:ext cx="4310356" cy="1939396"/>
          </a:xfrm>
          <a:prstGeom prst="roundRect">
            <a:avLst>
              <a:gd name="adj" fmla="val 13070"/>
            </a:avLst>
          </a:prstGeom>
          <a:solidFill>
            <a:srgbClr val="DEE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2" name="タイトル 1"/>
          <p:cNvSpPr>
            <a:spLocks noGrp="1"/>
          </p:cNvSpPr>
          <p:nvPr>
            <p:ph type="title"/>
          </p:nvPr>
        </p:nvSpPr>
        <p:spPr>
          <a:xfrm>
            <a:off x="0" y="239843"/>
            <a:ext cx="9224514" cy="1429878"/>
          </a:xfrm>
          <a:solidFill>
            <a:srgbClr val="33CCFF"/>
          </a:solidFill>
        </p:spPr>
        <p:txBody>
          <a:bodyPr>
            <a:noAutofit/>
          </a:bodyPr>
          <a:lstStyle/>
          <a:p>
            <a:pPr>
              <a:lnSpc>
                <a:spcPct val="100000"/>
              </a:lnSpc>
            </a:pPr>
            <a:r>
              <a:rPr lang="en-US" altLang="ja-JP" sz="2800" b="1" u="sng" dirty="0"/>
              <a:t>For the </a:t>
            </a:r>
            <a:r>
              <a:rPr lang="en-US" altLang="ja-JP" sz="2800" b="1" u="sng" dirty="0">
                <a:highlight>
                  <a:srgbClr val="FFFF00"/>
                </a:highlight>
              </a:rPr>
              <a:t>infrastructure</a:t>
            </a:r>
            <a:r>
              <a:rPr lang="ja-JP" altLang="en-US" sz="2800" b="1" dirty="0">
                <a:solidFill>
                  <a:srgbClr val="FF0000"/>
                </a:solidFill>
                <a:effectLst>
                  <a:outerShdw blurRad="38100" dist="38100" dir="2700000" algn="tl">
                    <a:srgbClr val="000000">
                      <a:alpha val="43137"/>
                    </a:srgbClr>
                  </a:outerShdw>
                </a:effectLst>
              </a:rPr>
              <a:t> </a:t>
            </a:r>
            <a:r>
              <a:rPr lang="en-US" altLang="ja-JP" sz="2800" b="1" dirty="0">
                <a:solidFill>
                  <a:srgbClr val="FF0000"/>
                </a:solidFill>
                <a:effectLst>
                  <a:outerShdw blurRad="38100" dist="38100" dir="2700000" algn="tl">
                    <a:srgbClr val="000000">
                      <a:alpha val="43137"/>
                    </a:srgbClr>
                  </a:outerShdw>
                </a:effectLst>
              </a:rPr>
              <a:t>preventive maintenance</a:t>
            </a:r>
            <a:br>
              <a:rPr lang="en-US" altLang="ja-JP" sz="2800" b="1" dirty="0">
                <a:solidFill>
                  <a:srgbClr val="FF0000"/>
                </a:solidFill>
                <a:effectLst>
                  <a:outerShdw blurRad="38100" dist="38100" dir="2700000" algn="tl">
                    <a:srgbClr val="000000">
                      <a:alpha val="43137"/>
                    </a:srgbClr>
                  </a:outerShdw>
                </a:effectLst>
              </a:rPr>
            </a:br>
            <a:r>
              <a:rPr lang="en-US" altLang="ja-JP" sz="2800" b="1" dirty="0">
                <a:effectLst>
                  <a:outerShdw blurRad="38100" dist="38100" dir="2700000" algn="tl">
                    <a:srgbClr val="000000">
                      <a:alpha val="43137"/>
                    </a:srgbClr>
                  </a:outerShdw>
                </a:effectLst>
              </a:rPr>
              <a:t>RANS-III: research and development</a:t>
            </a:r>
            <a:br>
              <a:rPr lang="en-US" altLang="ja-JP" sz="2800" b="1" dirty="0">
                <a:effectLst>
                  <a:outerShdw blurRad="38100" dist="38100" dir="2700000" algn="tl">
                    <a:srgbClr val="000000">
                      <a:alpha val="43137"/>
                    </a:srgbClr>
                  </a:outerShdw>
                </a:effectLst>
              </a:rPr>
            </a:br>
            <a:r>
              <a:rPr lang="en-US" altLang="ja-JP" sz="2800" b="1" dirty="0">
                <a:effectLst>
                  <a:outerShdw blurRad="38100" dist="38100" dir="2700000" algn="tl">
                    <a:srgbClr val="000000">
                      <a:alpha val="43137"/>
                    </a:srgbClr>
                  </a:outerShdw>
                </a:effectLst>
              </a:rPr>
              <a:t>RANS-μ: on-site use and up-grade development</a:t>
            </a:r>
            <a:endParaRPr kumimoji="1" lang="ja-JP" altLang="en-US" sz="2800" dirty="0"/>
          </a:p>
        </p:txBody>
      </p:sp>
      <p:pic>
        <p:nvPicPr>
          <p:cNvPr id="3073" name="Picture 1"/>
          <p:cNvPicPr>
            <a:picLocks noChangeAspect="1" noChangeArrowheads="1"/>
          </p:cNvPicPr>
          <p:nvPr/>
        </p:nvPicPr>
        <p:blipFill>
          <a:blip r:embed="rId3" cstate="print"/>
          <a:srcRect/>
          <a:stretch>
            <a:fillRect/>
          </a:stretch>
        </p:blipFill>
        <p:spPr bwMode="auto">
          <a:xfrm>
            <a:off x="85120" y="2724766"/>
            <a:ext cx="2207738" cy="1374394"/>
          </a:xfrm>
          <a:prstGeom prst="rect">
            <a:avLst/>
          </a:prstGeom>
          <a:noFill/>
          <a:ln w="9525">
            <a:noFill/>
            <a:miter lim="800000"/>
            <a:headEnd/>
            <a:tailEnd/>
          </a:ln>
        </p:spPr>
      </p:pic>
      <p:sp>
        <p:nvSpPr>
          <p:cNvPr id="6" name="テキスト ボックス 5"/>
          <p:cNvSpPr txBox="1"/>
          <p:nvPr/>
        </p:nvSpPr>
        <p:spPr>
          <a:xfrm>
            <a:off x="85120" y="2532212"/>
            <a:ext cx="3678961" cy="182802"/>
          </a:xfrm>
          <a:prstGeom prst="rect">
            <a:avLst/>
          </a:prstGeom>
          <a:noFill/>
        </p:spPr>
        <p:txBody>
          <a:bodyPr wrap="square" rtlCol="0" anchor="ctr" anchorCtr="1">
            <a:noAutofit/>
          </a:bodyPr>
          <a:lstStyle/>
          <a:p>
            <a:pPr algn="ctr"/>
            <a:r>
              <a:rPr lang="en-US" altLang="ja-JP" sz="1350" b="1" dirty="0">
                <a:ea typeface="ＤＨＰ特太ゴシック体" pitchFamily="2" charset="-128"/>
              </a:rPr>
              <a:t>USA </a:t>
            </a:r>
            <a:r>
              <a:rPr lang="en-US" altLang="ja-JP" sz="1350" b="1" dirty="0">
                <a:latin typeface="Arial Unicode MS" pitchFamily="50" charset="-128"/>
                <a:ea typeface="Arial Unicode MS" pitchFamily="50" charset="-128"/>
                <a:cs typeface="Arial Unicode MS" pitchFamily="50" charset="-128"/>
              </a:rPr>
              <a:t>I-70</a:t>
            </a:r>
            <a:r>
              <a:rPr lang="ja-JP" altLang="en-US" sz="1350" b="1" dirty="0">
                <a:latin typeface="Arial Unicode MS" pitchFamily="50" charset="-128"/>
                <a:ea typeface="Arial Unicode MS" pitchFamily="50" charset="-128"/>
                <a:cs typeface="Arial Unicode MS" pitchFamily="50" charset="-128"/>
              </a:rPr>
              <a:t> </a:t>
            </a:r>
            <a:r>
              <a:rPr lang="en-US" altLang="ja-JP" sz="1350" b="1" dirty="0">
                <a:ea typeface="ＤＨＰ特太ゴシック体" pitchFamily="2" charset="-128"/>
              </a:rPr>
              <a:t>Concrete bridge collapse</a:t>
            </a:r>
            <a:endParaRPr lang="ja-JP" altLang="en-US" sz="1350" b="1" dirty="0">
              <a:ea typeface="ＤＨＰ特太ゴシック体" pitchFamily="2" charset="-128"/>
            </a:endParaRPr>
          </a:p>
        </p:txBody>
      </p:sp>
      <p:pic>
        <p:nvPicPr>
          <p:cNvPr id="7" name="Picture 6"/>
          <p:cNvPicPr>
            <a:picLocks noChangeAspect="1" noChangeArrowheads="1"/>
          </p:cNvPicPr>
          <p:nvPr/>
        </p:nvPicPr>
        <p:blipFill>
          <a:blip r:embed="rId4" cstate="print"/>
          <a:srcRect/>
          <a:stretch>
            <a:fillRect/>
          </a:stretch>
        </p:blipFill>
        <p:spPr bwMode="auto">
          <a:xfrm>
            <a:off x="4552168" y="2539525"/>
            <a:ext cx="1388424" cy="957534"/>
          </a:xfrm>
          <a:prstGeom prst="rect">
            <a:avLst/>
          </a:prstGeom>
          <a:noFill/>
          <a:ln w="9525">
            <a:noFill/>
            <a:miter lim="800000"/>
            <a:headEnd/>
            <a:tailEnd/>
          </a:ln>
        </p:spPr>
      </p:pic>
      <p:sp>
        <p:nvSpPr>
          <p:cNvPr id="9" name="テキスト ボックス 8"/>
          <p:cNvSpPr txBox="1"/>
          <p:nvPr/>
        </p:nvSpPr>
        <p:spPr>
          <a:xfrm>
            <a:off x="2328713" y="3113403"/>
            <a:ext cx="1906400" cy="1152308"/>
          </a:xfrm>
          <a:prstGeom prst="rect">
            <a:avLst/>
          </a:prstGeom>
          <a:noFill/>
        </p:spPr>
        <p:txBody>
          <a:bodyPr wrap="square" lIns="0" tIns="0" rIns="0" bIns="0" rtlCol="0" anchor="ctr" anchorCtr="1">
            <a:noAutofit/>
          </a:bodyPr>
          <a:lstStyle/>
          <a:p>
            <a:pPr>
              <a:spcBef>
                <a:spcPts val="450"/>
              </a:spcBef>
            </a:pPr>
            <a:r>
              <a:rPr lang="en-US" altLang="ja-JP" sz="1350" dirty="0"/>
              <a:t>Dec. 2005 , 45 years after the construction Pennsylvania. Rebar </a:t>
            </a:r>
            <a:r>
              <a:rPr lang="en-US" altLang="ja-JP" sz="1350" u="sng" dirty="0"/>
              <a:t>corrosion </a:t>
            </a:r>
            <a:r>
              <a:rPr lang="en-US" altLang="ja-JP" sz="1350" dirty="0"/>
              <a:t>because of </a:t>
            </a:r>
            <a:r>
              <a:rPr lang="en-US" altLang="ja-JP" sz="1350" b="1" u="sng" dirty="0">
                <a:solidFill>
                  <a:srgbClr val="FF0000"/>
                </a:solidFill>
              </a:rPr>
              <a:t>ant freezing agent</a:t>
            </a:r>
            <a:endParaRPr lang="ja-JP" altLang="en-US" sz="1350" b="1" u="sng" dirty="0">
              <a:solidFill>
                <a:srgbClr val="FF0000"/>
              </a:solidFill>
            </a:endParaRPr>
          </a:p>
        </p:txBody>
      </p:sp>
      <p:sp>
        <p:nvSpPr>
          <p:cNvPr id="11" name="テキスト ボックス 10"/>
          <p:cNvSpPr txBox="1"/>
          <p:nvPr/>
        </p:nvSpPr>
        <p:spPr>
          <a:xfrm>
            <a:off x="4324869" y="2387489"/>
            <a:ext cx="4644957" cy="167194"/>
          </a:xfrm>
          <a:prstGeom prst="rect">
            <a:avLst/>
          </a:prstGeom>
          <a:noFill/>
        </p:spPr>
        <p:txBody>
          <a:bodyPr wrap="square" rtlCol="0" anchor="ctr" anchorCtr="1">
            <a:noAutofit/>
          </a:bodyPr>
          <a:lstStyle/>
          <a:p>
            <a:pPr algn="ctr"/>
            <a:r>
              <a:rPr lang="en-US" altLang="ja-JP" sz="1200" b="1" dirty="0">
                <a:ea typeface="ＤＨＰ特太ゴシック体" pitchFamily="2" charset="-128"/>
              </a:rPr>
              <a:t>Canada </a:t>
            </a:r>
            <a:r>
              <a:rPr lang="en-US" altLang="ja-JP" sz="1200" b="1" dirty="0"/>
              <a:t>Collapse of a </a:t>
            </a:r>
            <a:r>
              <a:rPr lang="en-US" altLang="ja-JP" sz="1350" b="1" dirty="0"/>
              <a:t>Portion</a:t>
            </a:r>
            <a:r>
              <a:rPr lang="en-US" altLang="ja-JP" sz="1200" b="1" dirty="0"/>
              <a:t> of de la Concorde Overpass</a:t>
            </a:r>
            <a:endParaRPr lang="ja-JP" altLang="en-US" sz="1200" b="1" dirty="0">
              <a:ea typeface="ＤＨＰ特太ゴシック体" pitchFamily="2" charset="-128"/>
            </a:endParaRPr>
          </a:p>
        </p:txBody>
      </p:sp>
      <p:sp>
        <p:nvSpPr>
          <p:cNvPr id="12" name="テキスト ボックス 11"/>
          <p:cNvSpPr txBox="1"/>
          <p:nvPr/>
        </p:nvSpPr>
        <p:spPr>
          <a:xfrm>
            <a:off x="5911455" y="2609739"/>
            <a:ext cx="3224069" cy="750099"/>
          </a:xfrm>
          <a:prstGeom prst="rect">
            <a:avLst/>
          </a:prstGeom>
          <a:noFill/>
        </p:spPr>
        <p:txBody>
          <a:bodyPr wrap="square" lIns="0" tIns="0" rIns="0" bIns="0" rtlCol="0" anchor="ctr" anchorCtr="1">
            <a:noAutofit/>
          </a:bodyPr>
          <a:lstStyle/>
          <a:p>
            <a:pPr>
              <a:spcBef>
                <a:spcPts val="450"/>
              </a:spcBef>
            </a:pPr>
            <a:r>
              <a:rPr lang="en-US" altLang="ja-JP" sz="1350" dirty="0"/>
              <a:t>Sept, 2006, 35 years after construction, Montreal </a:t>
            </a:r>
          </a:p>
          <a:p>
            <a:pPr>
              <a:spcBef>
                <a:spcPts val="450"/>
              </a:spcBef>
            </a:pPr>
            <a:r>
              <a:rPr lang="en-US" altLang="ja-JP" sz="1350" dirty="0"/>
              <a:t>Initial construction failure</a:t>
            </a:r>
            <a:endParaRPr lang="ja-JP" altLang="en-US" sz="1350" dirty="0"/>
          </a:p>
        </p:txBody>
      </p:sp>
      <p:sp>
        <p:nvSpPr>
          <p:cNvPr id="13" name="テキスト ボックス 12"/>
          <p:cNvSpPr txBox="1"/>
          <p:nvPr/>
        </p:nvSpPr>
        <p:spPr>
          <a:xfrm>
            <a:off x="279632" y="4174311"/>
            <a:ext cx="2167133" cy="182801"/>
          </a:xfrm>
          <a:prstGeom prst="rect">
            <a:avLst/>
          </a:prstGeom>
          <a:noFill/>
        </p:spPr>
        <p:txBody>
          <a:bodyPr wrap="square" lIns="0" tIns="0" rIns="0" bIns="0" rtlCol="0">
            <a:noAutofit/>
          </a:bodyPr>
          <a:lstStyle/>
          <a:p>
            <a:r>
              <a:rPr lang="en-US" altLang="ja-JP" sz="1200" dirty="0"/>
              <a:t>From</a:t>
            </a:r>
            <a:r>
              <a:rPr lang="ja-JP" altLang="en-US" sz="1200" dirty="0"/>
              <a:t>：</a:t>
            </a:r>
            <a:r>
              <a:rPr lang="en-US" altLang="ja-JP" sz="1200" dirty="0"/>
              <a:t>Pittsburg Post-Gazette</a:t>
            </a:r>
            <a:endParaRPr lang="ja-JP" altLang="en-US" sz="1200" dirty="0"/>
          </a:p>
        </p:txBody>
      </p:sp>
      <p:sp>
        <p:nvSpPr>
          <p:cNvPr id="14" name="テキスト ボックス 13"/>
          <p:cNvSpPr txBox="1"/>
          <p:nvPr/>
        </p:nvSpPr>
        <p:spPr>
          <a:xfrm>
            <a:off x="6042474" y="3387599"/>
            <a:ext cx="1178727" cy="92333"/>
          </a:xfrm>
          <a:prstGeom prst="rect">
            <a:avLst/>
          </a:prstGeom>
          <a:noFill/>
        </p:spPr>
        <p:txBody>
          <a:bodyPr wrap="square" lIns="0" tIns="0" rIns="0" bIns="0" rtlCol="0">
            <a:noAutofit/>
          </a:bodyPr>
          <a:lstStyle/>
          <a:p>
            <a:r>
              <a:rPr lang="ja-JP" altLang="en-US" sz="600" dirty="0"/>
              <a:t>出典：落橋に関する委員会報告書</a:t>
            </a:r>
          </a:p>
        </p:txBody>
      </p:sp>
      <p:sp>
        <p:nvSpPr>
          <p:cNvPr id="15" name="正方形/長方形 14"/>
          <p:cNvSpPr/>
          <p:nvPr/>
        </p:nvSpPr>
        <p:spPr>
          <a:xfrm>
            <a:off x="4505385" y="3649095"/>
            <a:ext cx="4545566" cy="5999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chemeClr val="tx1"/>
                </a:solidFill>
              </a:rPr>
              <a:t>Message from Dr. Banthia to Japanese researchers:</a:t>
            </a:r>
          </a:p>
          <a:p>
            <a:pPr algn="ctr"/>
            <a:r>
              <a:rPr lang="en-US" altLang="ja-JP" sz="900" dirty="0">
                <a:solidFill>
                  <a:schemeClr val="tx1"/>
                </a:solidFill>
              </a:rPr>
              <a:t>The novel non-destructive test methods such as x-ray, electromagnetic induction method, elastic wave method.</a:t>
            </a:r>
            <a:r>
              <a:rPr lang="ja-JP" altLang="en-US" sz="600" dirty="0">
                <a:solidFill>
                  <a:schemeClr val="tx1"/>
                </a:solidFill>
              </a:rPr>
              <a:t>出典：六郷ら、カナダのデラコンコルド跨道橋の崩落事故に学ぶ、コンクリート工学</a:t>
            </a:r>
            <a:r>
              <a:rPr lang="en-US" altLang="ja-JP" sz="600" dirty="0">
                <a:solidFill>
                  <a:schemeClr val="tx1"/>
                </a:solidFill>
              </a:rPr>
              <a:t>,2008.12</a:t>
            </a:r>
            <a:endParaRPr lang="ja-JP" altLang="en-US" sz="750" dirty="0">
              <a:solidFill>
                <a:schemeClr val="tx1"/>
              </a:solidFill>
            </a:endParaRPr>
          </a:p>
        </p:txBody>
      </p:sp>
      <p:sp>
        <p:nvSpPr>
          <p:cNvPr id="4" name="日付プレースホルダー 3"/>
          <p:cNvSpPr>
            <a:spLocks noGrp="1"/>
          </p:cNvSpPr>
          <p:nvPr>
            <p:ph type="dt" sz="half" idx="10"/>
          </p:nvPr>
        </p:nvSpPr>
        <p:spPr>
          <a:xfrm>
            <a:off x="0" y="6530621"/>
            <a:ext cx="2057400" cy="273844"/>
          </a:xfrm>
        </p:spPr>
        <p:txBody>
          <a:bodyPr/>
          <a:lstStyle/>
          <a:p>
            <a:r>
              <a:rPr kumimoji="1" lang="en-US" altLang="ja-JP"/>
              <a:t>UCANS11 250226</a:t>
            </a:r>
            <a:endParaRPr kumimoji="1" lang="ja-JP" altLang="en-US" dirty="0"/>
          </a:p>
        </p:txBody>
      </p:sp>
      <p:sp>
        <p:nvSpPr>
          <p:cNvPr id="37" name="テキスト ボックス 36"/>
          <p:cNvSpPr txBox="1"/>
          <p:nvPr/>
        </p:nvSpPr>
        <p:spPr>
          <a:xfrm>
            <a:off x="5436596" y="4194702"/>
            <a:ext cx="3098234" cy="253916"/>
          </a:xfrm>
          <a:prstGeom prst="rect">
            <a:avLst/>
          </a:prstGeom>
          <a:noFill/>
        </p:spPr>
        <p:txBody>
          <a:bodyPr wrap="square" rtlCol="0">
            <a:spAutoFit/>
          </a:bodyPr>
          <a:lstStyle/>
          <a:p>
            <a:r>
              <a:rPr lang="en-US" altLang="ja-JP" sz="1050" dirty="0"/>
              <a:t>From</a:t>
            </a:r>
            <a:r>
              <a:rPr lang="ja-JP" altLang="en-US" sz="1050" dirty="0"/>
              <a:t> </a:t>
            </a:r>
            <a:r>
              <a:rPr lang="en-US" altLang="ja-JP" sz="1050" dirty="0"/>
              <a:t>Mr.</a:t>
            </a:r>
            <a:r>
              <a:rPr lang="ja-JP" altLang="en-US" sz="1050" dirty="0"/>
              <a:t>　</a:t>
            </a:r>
            <a:r>
              <a:rPr lang="en-US" altLang="ja-JP" sz="1050" dirty="0"/>
              <a:t>R.Ooishi (Institute Public Work) </a:t>
            </a:r>
            <a:endParaRPr lang="ja-JP" altLang="en-US" sz="1050" dirty="0"/>
          </a:p>
        </p:txBody>
      </p:sp>
      <p:pic>
        <p:nvPicPr>
          <p:cNvPr id="40" name="Picture 4" descr="https://cdn-tech.nikkeibp.co.jp/atcl/nxt/column/18/00142/00217/01.jpg?__scale=w:500,h:333&amp;_sh=0e80970ab0">
            <a:extLst>
              <a:ext uri="{FF2B5EF4-FFF2-40B4-BE49-F238E27FC236}">
                <a16:creationId xmlns:a16="http://schemas.microsoft.com/office/drawing/2014/main" id="{7CA5D071-C84E-4032-A35C-F4007D76F9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3358" y="5016597"/>
            <a:ext cx="2097865" cy="1397178"/>
          </a:xfrm>
          <a:prstGeom prst="rect">
            <a:avLst/>
          </a:prstGeom>
          <a:noFill/>
          <a:extLst>
            <a:ext uri="{909E8E84-426E-40DD-AFC4-6F175D3DCCD1}">
              <a14:hiddenFill xmlns:a14="http://schemas.microsoft.com/office/drawing/2010/main">
                <a:solidFill>
                  <a:srgbClr val="FFFFFF"/>
                </a:solidFill>
              </a14:hiddenFill>
            </a:ext>
          </a:extLst>
        </p:spPr>
      </p:pic>
      <p:sp>
        <p:nvSpPr>
          <p:cNvPr id="41" name="テキスト ボックス 17">
            <a:extLst>
              <a:ext uri="{FF2B5EF4-FFF2-40B4-BE49-F238E27FC236}">
                <a16:creationId xmlns:a16="http://schemas.microsoft.com/office/drawing/2014/main" id="{B4FE46E4-FD65-41E7-A65A-23142E9C8D2A}"/>
              </a:ext>
            </a:extLst>
          </p:cNvPr>
          <p:cNvSpPr txBox="1"/>
          <p:nvPr/>
        </p:nvSpPr>
        <p:spPr>
          <a:xfrm>
            <a:off x="4632477" y="4418576"/>
            <a:ext cx="4551780" cy="323165"/>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500" b="1" u="sng" dirty="0">
                <a:effectLst>
                  <a:outerShdw blurRad="38100" dist="38100" dir="2700000" algn="tl">
                    <a:srgbClr val="000000">
                      <a:alpha val="43137"/>
                    </a:srgbClr>
                  </a:outerShdw>
                </a:effectLst>
                <a:highlight>
                  <a:srgbClr val="FFFF00"/>
                </a:highlight>
                <a:latin typeface="Meiryo UI" panose="020B0604030504040204" pitchFamily="50" charset="-128"/>
                <a:ea typeface="Meiryo UI" panose="020B0604030504040204" pitchFamily="50" charset="-128"/>
              </a:rPr>
              <a:t>Taiwan bridge </a:t>
            </a:r>
            <a:r>
              <a:rPr lang="en-US" altLang="ja-JP" sz="15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collapse</a:t>
            </a:r>
            <a:r>
              <a:rPr lang="en-US" altLang="ja-JP" sz="1500" b="1" u="sng"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1 </a:t>
            </a:r>
            <a:r>
              <a:rPr lang="ja-JP" altLang="en-US" sz="1500" b="1" u="sng"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t>
            </a:r>
            <a:r>
              <a:rPr lang="en-US" altLang="ja-JP" sz="1500" b="1" u="sng"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Oct. 2019</a:t>
            </a:r>
            <a:r>
              <a:rPr lang="ja-JP" altLang="en-US" sz="15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endParaRPr lang="en-US" altLang="ja-JP" sz="1500" b="1" u="sng"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27" name="正方形/長方形 26"/>
          <p:cNvSpPr/>
          <p:nvPr/>
        </p:nvSpPr>
        <p:spPr>
          <a:xfrm>
            <a:off x="1163789" y="1296740"/>
            <a:ext cx="184731" cy="369332"/>
          </a:xfrm>
          <a:prstGeom prst="rect">
            <a:avLst/>
          </a:prstGeom>
        </p:spPr>
        <p:txBody>
          <a:bodyPr wrap="none">
            <a:spAutoFit/>
          </a:bodyPr>
          <a:lstStyle/>
          <a:p>
            <a:endParaRPr lang="en-US" altLang="ja-JP" b="1" dirty="0">
              <a:solidFill>
                <a:srgbClr val="FF0000"/>
              </a:solidFill>
              <a:effectLst>
                <a:outerShdw blurRad="38100" dist="38100" dir="2700000" algn="tl">
                  <a:srgbClr val="000000">
                    <a:alpha val="43137"/>
                  </a:srgbClr>
                </a:outerShdw>
              </a:effectLst>
            </a:endParaRPr>
          </a:p>
        </p:txBody>
      </p:sp>
      <p:sp>
        <p:nvSpPr>
          <p:cNvPr id="28" name="正方形/長方形 27"/>
          <p:cNvSpPr/>
          <p:nvPr/>
        </p:nvSpPr>
        <p:spPr>
          <a:xfrm>
            <a:off x="224487" y="1800747"/>
            <a:ext cx="3400226" cy="707886"/>
          </a:xfrm>
          <a:prstGeom prst="rect">
            <a:avLst/>
          </a:prstGeom>
        </p:spPr>
        <p:txBody>
          <a:bodyPr wrap="none">
            <a:spAutoFit/>
          </a:bodyPr>
          <a:lstStyle/>
          <a:p>
            <a:r>
              <a:rPr lang="en-US" altLang="ja-JP" sz="2000" b="1" dirty="0">
                <a:solidFill>
                  <a:srgbClr val="FF0000"/>
                </a:solidFill>
                <a:effectLst>
                  <a:outerShdw blurRad="38100" dist="38100" dir="2700000" algn="tl">
                    <a:srgbClr val="000000">
                      <a:alpha val="43137"/>
                    </a:srgbClr>
                  </a:outerShdw>
                </a:effectLst>
              </a:rPr>
              <a:t>Salt damage-</a:t>
            </a:r>
            <a:r>
              <a:rPr lang="en-US" altLang="ja-JP" sz="2000" b="1" dirty="0">
                <a:effectLst>
                  <a:outerShdw blurRad="38100" dist="38100" dir="2700000" algn="tl">
                    <a:srgbClr val="000000">
                      <a:alpha val="43137"/>
                    </a:srgbClr>
                  </a:outerShdw>
                </a:effectLst>
              </a:rPr>
              <a:t>&gt;bridges collapse</a:t>
            </a:r>
          </a:p>
          <a:p>
            <a:r>
              <a:rPr lang="en-US" altLang="ja-JP" sz="2000" b="1" dirty="0">
                <a:effectLst>
                  <a:outerShdw blurRad="38100" dist="38100" dir="2700000" algn="tl">
                    <a:srgbClr val="000000">
                      <a:alpha val="43137"/>
                    </a:srgbClr>
                  </a:outerShdw>
                </a:effectLst>
              </a:rPr>
              <a:t>-&gt; Salt density measurement</a:t>
            </a:r>
          </a:p>
        </p:txBody>
      </p:sp>
      <p:sp>
        <p:nvSpPr>
          <p:cNvPr id="29" name="正方形/長方形 28"/>
          <p:cNvSpPr/>
          <p:nvPr/>
        </p:nvSpPr>
        <p:spPr>
          <a:xfrm>
            <a:off x="4773105" y="1666072"/>
            <a:ext cx="4411151" cy="707886"/>
          </a:xfrm>
          <a:prstGeom prst="rect">
            <a:avLst/>
          </a:prstGeom>
        </p:spPr>
        <p:txBody>
          <a:bodyPr wrap="square">
            <a:spAutoFit/>
          </a:bodyPr>
          <a:lstStyle/>
          <a:p>
            <a:r>
              <a:rPr lang="en-US" altLang="ja-JP" sz="2000" b="1" dirty="0">
                <a:solidFill>
                  <a:srgbClr val="FF0000"/>
                </a:solidFill>
                <a:latin typeface="Arial Unicode MS" panose="020B0604020202020204" pitchFamily="50" charset="-128"/>
              </a:rPr>
              <a:t>Degradation</a:t>
            </a:r>
          </a:p>
          <a:p>
            <a:r>
              <a:rPr lang="en-US" altLang="ja-JP" sz="2000" b="1" dirty="0"/>
              <a:t>-&gt; Visualization of the water, air hole</a:t>
            </a:r>
            <a:r>
              <a:rPr lang="ja-JP" altLang="ja-JP" sz="2000" b="1" dirty="0"/>
              <a:t> </a:t>
            </a:r>
            <a:endParaRPr lang="en-US" altLang="ja-JP" sz="2000" b="1" dirty="0">
              <a:effectLst>
                <a:outerShdw blurRad="38100" dist="38100" dir="2700000" algn="tl">
                  <a:srgbClr val="000000">
                    <a:alpha val="43137"/>
                  </a:srgbClr>
                </a:outerShdw>
              </a:effectLst>
            </a:endParaRPr>
          </a:p>
        </p:txBody>
      </p:sp>
      <p:sp>
        <p:nvSpPr>
          <p:cNvPr id="20" name="正方形/長方形 19"/>
          <p:cNvSpPr/>
          <p:nvPr/>
        </p:nvSpPr>
        <p:spPr>
          <a:xfrm>
            <a:off x="4235113" y="6159803"/>
            <a:ext cx="1119217" cy="230832"/>
          </a:xfrm>
          <a:prstGeom prst="rect">
            <a:avLst/>
          </a:prstGeom>
        </p:spPr>
        <p:txBody>
          <a:bodyPr wrap="none">
            <a:spAutoFit/>
          </a:bodyPr>
          <a:lstStyle/>
          <a:p>
            <a:r>
              <a:rPr lang="en-US" altLang="ja-JP" sz="900" dirty="0"/>
              <a:t>Vigili del Fuoco/AFP</a:t>
            </a:r>
            <a:endParaRPr lang="ja-JP" altLang="en-US" sz="900" dirty="0"/>
          </a:p>
        </p:txBody>
      </p:sp>
      <p:sp>
        <p:nvSpPr>
          <p:cNvPr id="18" name="スライド番号プレースホルダー 17"/>
          <p:cNvSpPr>
            <a:spLocks noGrp="1"/>
          </p:cNvSpPr>
          <p:nvPr>
            <p:ph type="sldNum" sz="quarter" idx="12"/>
          </p:nvPr>
        </p:nvSpPr>
        <p:spPr/>
        <p:txBody>
          <a:bodyPr/>
          <a:lstStyle/>
          <a:p>
            <a:fld id="{D39897E2-8CA0-40F6-A657-6B004E24EBCA}" type="slidenum">
              <a:rPr kumimoji="1" lang="ja-JP" altLang="en-US" smtClean="0"/>
              <a:t>27</a:t>
            </a:fld>
            <a:endParaRPr kumimoji="1" lang="ja-JP" altLang="en-US" dirty="0"/>
          </a:p>
        </p:txBody>
      </p:sp>
      <p:pic>
        <p:nvPicPr>
          <p:cNvPr id="3" name="図 2"/>
          <p:cNvPicPr>
            <a:picLocks noChangeAspect="1"/>
          </p:cNvPicPr>
          <p:nvPr/>
        </p:nvPicPr>
        <p:blipFill>
          <a:blip r:embed="rId6"/>
          <a:stretch>
            <a:fillRect/>
          </a:stretch>
        </p:blipFill>
        <p:spPr>
          <a:xfrm>
            <a:off x="5300404" y="4723905"/>
            <a:ext cx="2627139" cy="1719063"/>
          </a:xfrm>
          <a:prstGeom prst="rect">
            <a:avLst/>
          </a:prstGeom>
        </p:spPr>
      </p:pic>
      <p:sp>
        <p:nvSpPr>
          <p:cNvPr id="25" name="テキスト ボックス 17">
            <a:extLst>
              <a:ext uri="{FF2B5EF4-FFF2-40B4-BE49-F238E27FC236}">
                <a16:creationId xmlns:a16="http://schemas.microsoft.com/office/drawing/2014/main" id="{B4FE46E4-FD65-41E7-A65A-23142E9C8D2A}"/>
              </a:ext>
            </a:extLst>
          </p:cNvPr>
          <p:cNvSpPr txBox="1"/>
          <p:nvPr/>
        </p:nvSpPr>
        <p:spPr>
          <a:xfrm>
            <a:off x="1256154" y="4425270"/>
            <a:ext cx="3585700" cy="553998"/>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5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Italy </a:t>
            </a:r>
            <a:r>
              <a:rPr lang="ja-JP" altLang="en-US" sz="15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lang="en-US" altLang="ja-JP" sz="15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Moradi bridge collapse</a:t>
            </a:r>
          </a:p>
          <a:p>
            <a:r>
              <a:rPr lang="ja-JP" altLang="en-US" sz="15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lang="en-US" altLang="ja-JP" sz="15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14 Aug.</a:t>
            </a:r>
            <a:r>
              <a:rPr lang="en-US" altLang="ja-JP" sz="1500" b="1" u="sng"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2018</a:t>
            </a:r>
            <a:r>
              <a:rPr lang="en-US" altLang="ja-JP" sz="15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t>
            </a:r>
            <a:r>
              <a:rPr lang="ja-JP" altLang="en-US" sz="15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lang="en-US" altLang="ja-JP" sz="1500" b="1" u="sng"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Salt damage </a:t>
            </a:r>
          </a:p>
        </p:txBody>
      </p:sp>
    </p:spTree>
    <p:extLst>
      <p:ext uri="{BB962C8B-B14F-4D97-AF65-F5344CB8AC3E}">
        <p14:creationId xmlns:p14="http://schemas.microsoft.com/office/powerpoint/2010/main" val="25656991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空港のターミナル&#10;&#10;中程度の精度で自動的に生成された説明">
            <a:extLst>
              <a:ext uri="{FF2B5EF4-FFF2-40B4-BE49-F238E27FC236}">
                <a16:creationId xmlns:a16="http://schemas.microsoft.com/office/drawing/2014/main" id="{9B8979F5-B06B-C86B-66AB-5AAE9AAB54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5946" y="642360"/>
            <a:ext cx="3508054" cy="2476877"/>
          </a:xfrm>
          <a:prstGeom prst="rect">
            <a:avLst/>
          </a:prstGeom>
        </p:spPr>
      </p:pic>
      <p:sp>
        <p:nvSpPr>
          <p:cNvPr id="6" name="スライド番号プレースホルダー 5"/>
          <p:cNvSpPr>
            <a:spLocks noGrp="1"/>
          </p:cNvSpPr>
          <p:nvPr>
            <p:ph type="sldNum" sz="quarter" idx="12"/>
          </p:nvPr>
        </p:nvSpPr>
        <p:spPr/>
        <p:txBody>
          <a:bodyPr/>
          <a:lstStyle/>
          <a:p>
            <a:fld id="{3DCA0435-E09C-4393-BF54-C857AD528DA9}" type="slidenum">
              <a:rPr kumimoji="1" lang="ja-JP" altLang="en-US" smtClean="0">
                <a:latin typeface="Meiryo UI" panose="020B0604030504040204" pitchFamily="50" charset="-128"/>
                <a:ea typeface="Meiryo UI" panose="020B0604030504040204" pitchFamily="50" charset="-128"/>
              </a:rPr>
              <a:t>28</a:t>
            </a:fld>
            <a:endParaRPr kumimoji="1" lang="ja-JP" altLang="en-US">
              <a:latin typeface="Meiryo UI" panose="020B0604030504040204" pitchFamily="50" charset="-128"/>
              <a:ea typeface="Meiryo UI" panose="020B0604030504040204" pitchFamily="50" charset="-128"/>
            </a:endParaRPr>
          </a:p>
        </p:txBody>
      </p:sp>
      <p:sp>
        <p:nvSpPr>
          <p:cNvPr id="13" name="コンテンツ プレースホルダ 2"/>
          <p:cNvSpPr txBox="1">
            <a:spLocks noGrp="1"/>
          </p:cNvSpPr>
          <p:nvPr>
            <p:ph idx="4294967295"/>
          </p:nvPr>
        </p:nvSpPr>
        <p:spPr bwMode="auto">
          <a:xfrm>
            <a:off x="23051" y="4972623"/>
            <a:ext cx="9144000" cy="1384697"/>
          </a:xfrm>
          <a:prstGeom prst="rect">
            <a:avLst/>
          </a:prstGeom>
          <a:gradFill rotWithShape="1">
            <a:gsLst>
              <a:gs pos="0">
                <a:srgbClr val="FF86BC"/>
              </a:gs>
              <a:gs pos="50000">
                <a:srgbClr val="FFB6D4"/>
              </a:gs>
              <a:gs pos="100000">
                <a:srgbClr val="FFDBE9"/>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20000"/>
              </a:spcBef>
            </a:pPr>
            <a:r>
              <a:rPr lang="ja-JP" altLang="en-US" sz="1050" b="1" u="sng" dirty="0">
                <a:latin typeface="Meiryo UI" panose="020B0604030504040204" pitchFamily="50" charset="-128"/>
                <a:ea typeface="Meiryo UI" panose="020B0604030504040204" pitchFamily="50" charset="-128"/>
              </a:rPr>
              <a:t>放射性同位元素等の規制に関する法律　第１０条　および　関連規定（平成１７年７月改定）</a:t>
            </a:r>
            <a:r>
              <a:rPr lang="en-US" altLang="ja-JP" sz="1050" b="1" u="sng" dirty="0">
                <a:solidFill>
                  <a:srgbClr val="FF0000"/>
                </a:solidFill>
                <a:latin typeface="Meiryo UI" panose="020B0604030504040204" pitchFamily="50" charset="-128"/>
                <a:ea typeface="Meiryo UI" panose="020B0604030504040204" pitchFamily="50" charset="-128"/>
              </a:rPr>
              <a:t>Japanese regulation 4MeV&gt;linac </a:t>
            </a:r>
          </a:p>
          <a:p>
            <a:pPr lvl="1" eaLnBrk="1" hangingPunct="1">
              <a:lnSpc>
                <a:spcPct val="100000"/>
              </a:lnSpc>
              <a:spcBef>
                <a:spcPct val="20000"/>
              </a:spcBef>
              <a:buFont typeface="Arial" panose="020B0604020202020204" pitchFamily="34" charset="0"/>
              <a:buChar char="–"/>
            </a:pPr>
            <a:r>
              <a:rPr lang="ja-JP" altLang="en-US" sz="1050" dirty="0">
                <a:latin typeface="Meiryo UI" panose="020B0604030504040204" pitchFamily="50" charset="-128"/>
                <a:ea typeface="Meiryo UI" panose="020B0604030504040204" pitchFamily="50" charset="-128"/>
              </a:rPr>
              <a:t>橋梁等の非破壊検査に用いる</a:t>
            </a:r>
            <a:r>
              <a:rPr lang="ja-JP" altLang="en-US" sz="1200" b="1" u="sng" dirty="0">
                <a:solidFill>
                  <a:srgbClr val="FF0000"/>
                </a:solidFill>
                <a:latin typeface="Meiryo UI" panose="020B0604030504040204" pitchFamily="50" charset="-128"/>
                <a:ea typeface="Meiryo UI" panose="020B0604030504040204" pitchFamily="50" charset="-128"/>
              </a:rPr>
              <a:t>直線加速器で４メガ電子ボルト</a:t>
            </a:r>
            <a:r>
              <a:rPr lang="ja-JP" altLang="en-US" sz="1050" dirty="0">
                <a:latin typeface="Meiryo UI" panose="020B0604030504040204" pitchFamily="50" charset="-128"/>
                <a:ea typeface="Meiryo UI" panose="020B0604030504040204" pitchFamily="50" charset="-128"/>
              </a:rPr>
              <a:t>以上のエネルギーを有する放射線を発生しないものは、放射線発生装置の使用の場所の変更を都度許可を得る必要がなく届出で足りることとする。（ただし、設備については、事前に原子力規制委員会原子力規制庁の届け出許可が必要。）</a:t>
            </a:r>
            <a:endParaRPr lang="en-US" altLang="ja-JP" sz="1050" dirty="0">
              <a:latin typeface="Meiryo UI" panose="020B0604030504040204" pitchFamily="50" charset="-128"/>
              <a:ea typeface="Meiryo UI" panose="020B0604030504040204" pitchFamily="50" charset="-128"/>
            </a:endParaRPr>
          </a:p>
          <a:p>
            <a:pPr lvl="1" eaLnBrk="1" hangingPunct="1">
              <a:lnSpc>
                <a:spcPct val="100000"/>
              </a:lnSpc>
              <a:spcBef>
                <a:spcPct val="20000"/>
              </a:spcBef>
              <a:buFont typeface="Arial" panose="020B0604020202020204" pitchFamily="34" charset="0"/>
              <a:buChar char="–"/>
            </a:pPr>
            <a:r>
              <a:rPr lang="ja-JP" altLang="en-US" sz="1050" b="1" dirty="0">
                <a:latin typeface="Meiryo UI" panose="020B0604030504040204" pitchFamily="50" charset="-128"/>
                <a:ea typeface="Meiryo UI" panose="020B0604030504040204" pitchFamily="50" charset="-128"/>
              </a:rPr>
              <a:t>実行線量：（</a:t>
            </a:r>
            <a:r>
              <a:rPr lang="en-US" altLang="ja-JP" sz="1050" b="1" dirty="0">
                <a:latin typeface="Meiryo UI" panose="020B0604030504040204" pitchFamily="50" charset="-128"/>
                <a:ea typeface="Meiryo UI" panose="020B0604030504040204" pitchFamily="50" charset="-128"/>
              </a:rPr>
              <a:t>3</a:t>
            </a:r>
            <a:r>
              <a:rPr lang="ja-JP" altLang="en-US" sz="1050" b="1" dirty="0">
                <a:latin typeface="Meiryo UI" panose="020B0604030504040204" pitchFamily="50" charset="-128"/>
                <a:ea typeface="Meiryo UI" panose="020B0604030504040204" pitchFamily="50" charset="-128"/>
              </a:rPr>
              <a:t>か月で</a:t>
            </a:r>
            <a:r>
              <a:rPr lang="en-US" altLang="ja-JP" sz="1050" b="1" dirty="0">
                <a:latin typeface="Meiryo UI" panose="020B0604030504040204" pitchFamily="50" charset="-128"/>
                <a:ea typeface="Meiryo UI" panose="020B0604030504040204" pitchFamily="50" charset="-128"/>
              </a:rPr>
              <a:t>1.3mSv) </a:t>
            </a:r>
            <a:endParaRPr lang="ja-JP" altLang="en-US" sz="1050" b="1" dirty="0">
              <a:latin typeface="Meiryo UI" panose="020B0604030504040204" pitchFamily="50" charset="-128"/>
              <a:ea typeface="Meiryo UI" panose="020B0604030504040204" pitchFamily="50" charset="-128"/>
            </a:endParaRPr>
          </a:p>
          <a:p>
            <a:pPr lvl="1" eaLnBrk="1" hangingPunct="1">
              <a:lnSpc>
                <a:spcPct val="100000"/>
              </a:lnSpc>
              <a:spcBef>
                <a:spcPct val="20000"/>
              </a:spcBef>
              <a:buFont typeface="Arial" panose="020B0604020202020204" pitchFamily="34" charset="0"/>
              <a:buChar char="–"/>
            </a:pPr>
            <a:r>
              <a:rPr lang="ja-JP" altLang="en-US" sz="1050" b="1" dirty="0">
                <a:latin typeface="Meiryo UI" panose="020B0604030504040204" pitchFamily="50" charset="-128"/>
                <a:ea typeface="Meiryo UI" panose="020B0604030504040204" pitchFamily="50" charset="-128"/>
              </a:rPr>
              <a:t>労働安全衛生法令による管理区域</a:t>
            </a:r>
            <a:endParaRPr lang="en-US" altLang="ja-JP" sz="1050" b="1" dirty="0">
              <a:latin typeface="Meiryo UI" panose="020B0604030504040204" pitchFamily="50" charset="-128"/>
              <a:ea typeface="Meiryo UI" panose="020B0604030504040204" pitchFamily="50" charset="-128"/>
            </a:endParaRPr>
          </a:p>
          <a:p>
            <a:pPr lvl="1" eaLnBrk="1" hangingPunct="1">
              <a:lnSpc>
                <a:spcPct val="100000"/>
              </a:lnSpc>
              <a:spcBef>
                <a:spcPct val="20000"/>
              </a:spcBef>
              <a:buFont typeface="Arial" panose="020B0604020202020204" pitchFamily="34" charset="0"/>
              <a:buChar char="–"/>
            </a:pPr>
            <a:r>
              <a:rPr lang="ja-JP" altLang="en-US" sz="1050" b="1" dirty="0">
                <a:latin typeface="Meiryo UI" panose="020B0604030504040204" pitchFamily="50" charset="-128"/>
                <a:ea typeface="Meiryo UI" panose="020B0604030504040204" pitchFamily="50" charset="-128"/>
              </a:rPr>
              <a:t>人事院規則による管理区域</a:t>
            </a:r>
          </a:p>
          <a:p>
            <a:pPr lvl="1" eaLnBrk="1" hangingPunct="1">
              <a:lnSpc>
                <a:spcPct val="100000"/>
              </a:lnSpc>
              <a:spcBef>
                <a:spcPct val="20000"/>
              </a:spcBef>
              <a:buFont typeface="Arial" panose="020B0604020202020204" pitchFamily="34" charset="0"/>
              <a:buChar char="–"/>
            </a:pPr>
            <a:endParaRPr lang="ja-JP" altLang="en-US" sz="1050" dirty="0">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46103" y="1002274"/>
            <a:ext cx="6415350" cy="2554545"/>
          </a:xfrm>
          <a:prstGeom prst="rect">
            <a:avLst/>
          </a:prstGeom>
          <a:noFill/>
        </p:spPr>
        <p:txBody>
          <a:bodyPr wrap="square" rtlCol="0">
            <a:spAutoFit/>
          </a:bodyPr>
          <a:lstStyle/>
          <a:p>
            <a:r>
              <a:rPr lang="en-US" altLang="ja-JP" sz="2000" dirty="0">
                <a:latin typeface="Meiryo UI" panose="020B0604030504040204" pitchFamily="50" charset="-128"/>
                <a:ea typeface="Meiryo UI" panose="020B0604030504040204" pitchFamily="50" charset="-128"/>
              </a:rPr>
              <a:t>RANS:III: 2.49 MeV, Li target</a:t>
            </a:r>
          </a:p>
          <a:p>
            <a:r>
              <a:rPr lang="en-US" altLang="ja-JP" sz="2000" dirty="0">
                <a:latin typeface="Meiryo UI" panose="020B0604030504040204" pitchFamily="50" charset="-128"/>
                <a:ea typeface="Meiryo UI" panose="020B0604030504040204" pitchFamily="50" charset="-128"/>
              </a:rPr>
              <a:t>Proton: the same energy, current </a:t>
            </a:r>
          </a:p>
          <a:p>
            <a:r>
              <a:rPr lang="en-US" altLang="ja-JP" sz="2000" dirty="0">
                <a:latin typeface="Meiryo UI" panose="020B0604030504040204" pitchFamily="50" charset="-128"/>
                <a:ea typeface="Meiryo UI" panose="020B0604030504040204" pitchFamily="50" charset="-128"/>
              </a:rPr>
              <a:t>with RANS-II</a:t>
            </a:r>
          </a:p>
          <a:p>
            <a:endParaRPr lang="en-US" altLang="ja-JP" sz="2000" dirty="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a:t>
            </a:r>
            <a:r>
              <a:rPr lang="en-US" altLang="ja-JP" sz="2000" b="1" u="sng" dirty="0">
                <a:latin typeface="Meiryo UI" panose="020B0604030504040204" pitchFamily="50" charset="-128"/>
                <a:ea typeface="Meiryo UI" panose="020B0604030504040204" pitchFamily="50" charset="-128"/>
              </a:rPr>
              <a:t>ECR ion source</a:t>
            </a:r>
            <a:r>
              <a:rPr lang="ja-JP" altLang="en-US" sz="2000" dirty="0">
                <a:latin typeface="Meiryo UI" panose="020B0604030504040204" pitchFamily="50" charset="-128"/>
                <a:ea typeface="Meiryo UI" panose="020B0604030504040204" pitchFamily="50" charset="-128"/>
              </a:rPr>
              <a:t>：</a:t>
            </a:r>
            <a:r>
              <a:rPr lang="en-US" altLang="ja-JP" sz="2000" dirty="0">
                <a:latin typeface="Meiryo UI" panose="020B0604030504040204" pitchFamily="50" charset="-128"/>
                <a:ea typeface="Meiryo UI" panose="020B0604030504040204" pitchFamily="50" charset="-128"/>
              </a:rPr>
              <a:t>Permanent magnet</a:t>
            </a:r>
          </a:p>
          <a:p>
            <a:endParaRPr lang="en-US" altLang="ja-JP" sz="2000" dirty="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a:t>
            </a:r>
            <a:r>
              <a:rPr lang="en-US" altLang="ja-JP" sz="2000" b="1" u="sng" dirty="0">
                <a:latin typeface="Meiryo UI" panose="020B0604030504040204" pitchFamily="50" charset="-128"/>
                <a:ea typeface="Meiryo UI" panose="020B0604030504040204" pitchFamily="50" charset="-128"/>
              </a:rPr>
              <a:t>Frequency of proton </a:t>
            </a:r>
            <a:r>
              <a:rPr lang="en-US" altLang="ja-JP" sz="2000" b="1" u="sng" dirty="0" err="1">
                <a:latin typeface="Meiryo UI" panose="020B0604030504040204" pitchFamily="50" charset="-128"/>
                <a:ea typeface="Meiryo UI" panose="020B0604030504040204" pitchFamily="50" charset="-128"/>
              </a:rPr>
              <a:t>linac</a:t>
            </a:r>
            <a:r>
              <a:rPr lang="en-US" altLang="ja-JP" sz="2000" b="1" u="sng" dirty="0">
                <a:latin typeface="Meiryo UI" panose="020B0604030504040204" pitchFamily="50" charset="-128"/>
                <a:ea typeface="Meiryo UI" panose="020B0604030504040204" pitchFamily="50" charset="-128"/>
              </a:rPr>
              <a:t> 500MHz</a:t>
            </a:r>
            <a:endParaRPr lang="en-US" altLang="ja-JP" sz="2000" dirty="0">
              <a:latin typeface="Meiryo UI" panose="020B0604030504040204" pitchFamily="50" charset="-128"/>
              <a:ea typeface="Meiryo UI" panose="020B0604030504040204" pitchFamily="50" charset="-128"/>
            </a:endParaRPr>
          </a:p>
          <a:p>
            <a:endParaRPr lang="en-US" altLang="ja-JP" sz="2000" dirty="0">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7745133" y="2794130"/>
            <a:ext cx="1348795" cy="1011597"/>
          </a:xfrm>
          <a:prstGeom prst="rect">
            <a:avLst/>
          </a:prstGeom>
        </p:spPr>
      </p:pic>
      <p:sp>
        <p:nvSpPr>
          <p:cNvPr id="3" name="タイトル 1">
            <a:extLst>
              <a:ext uri="{FF2B5EF4-FFF2-40B4-BE49-F238E27FC236}">
                <a16:creationId xmlns:a16="http://schemas.microsoft.com/office/drawing/2014/main" id="{2DCE896F-4801-DCF5-2091-03E233485096}"/>
              </a:ext>
            </a:extLst>
          </p:cNvPr>
          <p:cNvSpPr txBox="1">
            <a:spLocks/>
          </p:cNvSpPr>
          <p:nvPr/>
        </p:nvSpPr>
        <p:spPr>
          <a:xfrm>
            <a:off x="46103" y="-9173"/>
            <a:ext cx="9097897" cy="599396"/>
          </a:xfrm>
          <a:prstGeom prst="rect">
            <a:avLst/>
          </a:prstGeom>
          <a:solidFill>
            <a:srgbClr val="00B0F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000" b="1" dirty="0"/>
              <a:t>  </a:t>
            </a:r>
            <a:r>
              <a:rPr lang="en-US" altLang="ja-JP" sz="3000" b="1" dirty="0"/>
              <a:t>RANS-III  Transportable CANS  </a:t>
            </a:r>
            <a:r>
              <a:rPr lang="en-US" altLang="ja-JP" sz="1600" b="1" dirty="0"/>
              <a:t>(Compact Accelerator-driven Neutron system)</a:t>
            </a:r>
            <a:endParaRPr lang="ja-JP" altLang="en-US" sz="1600" b="1" dirty="0"/>
          </a:p>
        </p:txBody>
      </p:sp>
      <p:sp>
        <p:nvSpPr>
          <p:cNvPr id="9" name="正方形/長方形 8">
            <a:extLst>
              <a:ext uri="{FF2B5EF4-FFF2-40B4-BE49-F238E27FC236}">
                <a16:creationId xmlns:a16="http://schemas.microsoft.com/office/drawing/2014/main" id="{1067720D-C7F9-DD16-6F4C-BA1A1E2D9350}"/>
              </a:ext>
            </a:extLst>
          </p:cNvPr>
          <p:cNvSpPr/>
          <p:nvPr/>
        </p:nvSpPr>
        <p:spPr>
          <a:xfrm>
            <a:off x="166952" y="3784025"/>
            <a:ext cx="8348398" cy="923330"/>
          </a:xfrm>
          <a:prstGeom prst="rect">
            <a:avLst/>
          </a:prstGeom>
        </p:spPr>
        <p:txBody>
          <a:bodyPr wrap="square">
            <a:spAutoFit/>
          </a:bodyPr>
          <a:lstStyle/>
          <a:p>
            <a:r>
              <a:rPr lang="en-US" altLang="ja-JP" b="1" u="sng" dirty="0">
                <a:solidFill>
                  <a:srgbClr val="FF0000"/>
                </a:solidFill>
                <a:latin typeface="Segoe UI Semibold" panose="020B0702040204020203" pitchFamily="34" charset="0"/>
              </a:rPr>
              <a:t>Japanese </a:t>
            </a:r>
            <a:r>
              <a:rPr lang="en-US" altLang="ja-JP" b="1" u="sng" dirty="0" err="1">
                <a:solidFill>
                  <a:srgbClr val="FF0000"/>
                </a:solidFill>
                <a:latin typeface="Segoe UI Semibold" panose="020B0702040204020203" pitchFamily="34" charset="0"/>
              </a:rPr>
              <a:t>radiaton</a:t>
            </a:r>
            <a:r>
              <a:rPr lang="en-US" altLang="ja-JP" b="1" u="sng" dirty="0">
                <a:solidFill>
                  <a:srgbClr val="FF0000"/>
                </a:solidFill>
                <a:latin typeface="Segoe UI Semibold" panose="020B0702040204020203" pitchFamily="34" charset="0"/>
              </a:rPr>
              <a:t> regulation: </a:t>
            </a:r>
            <a:r>
              <a:rPr lang="en-US" altLang="ja-JP" b="1" u="sng" dirty="0">
                <a:latin typeface="Segoe UI Semibold" panose="020B0702040204020203" pitchFamily="34" charset="0"/>
              </a:rPr>
              <a:t>Using</a:t>
            </a:r>
            <a:r>
              <a:rPr lang="ja-JP" altLang="en-US" b="1" u="sng" dirty="0">
                <a:latin typeface="Segoe UI Semibold" panose="020B0702040204020203" pitchFamily="34" charset="0"/>
              </a:rPr>
              <a:t> </a:t>
            </a:r>
            <a:r>
              <a:rPr lang="en-US" altLang="ja-JP" b="1" u="sng" dirty="0">
                <a:latin typeface="Segoe UI Semibold" panose="020B0702040204020203" pitchFamily="34" charset="0"/>
              </a:rPr>
              <a:t>the</a:t>
            </a:r>
            <a:r>
              <a:rPr lang="ja-JP" altLang="en-US" b="1" u="sng" dirty="0">
                <a:latin typeface="Segoe UI Semibold" panose="020B0702040204020203" pitchFamily="34" charset="0"/>
              </a:rPr>
              <a:t> </a:t>
            </a:r>
            <a:r>
              <a:rPr lang="en-US" altLang="ja-JP" b="1" u="sng" dirty="0">
                <a:latin typeface="Segoe UI Semibold" panose="020B0702040204020203" pitchFamily="34" charset="0"/>
              </a:rPr>
              <a:t>linac, particle energy is </a:t>
            </a:r>
            <a:r>
              <a:rPr lang="en-US" altLang="ja-JP" b="1" u="sng" dirty="0">
                <a:solidFill>
                  <a:srgbClr val="FF0000"/>
                </a:solidFill>
                <a:latin typeface="Segoe UI Semibold" panose="020B0702040204020203" pitchFamily="34" charset="0"/>
              </a:rPr>
              <a:t>smaller than 4MeV, </a:t>
            </a:r>
            <a:r>
              <a:rPr lang="en-US" altLang="ja-JP" b="1" u="sng" dirty="0">
                <a:latin typeface="Segoe UI Semibold" panose="020B0702040204020203" pitchFamily="34" charset="0"/>
              </a:rPr>
              <a:t>accelerator-driven quantum beam can be used for </a:t>
            </a:r>
            <a:r>
              <a:rPr lang="en-US" altLang="ja-JP" b="1" u="sng" dirty="0">
                <a:solidFill>
                  <a:srgbClr val="FF0000"/>
                </a:solidFill>
                <a:latin typeface="Segoe UI Semibold" panose="020B0702040204020203" pitchFamily="34" charset="0"/>
              </a:rPr>
              <a:t>non-destructive test for bridges </a:t>
            </a:r>
            <a:r>
              <a:rPr lang="en-US" altLang="ja-JP" dirty="0">
                <a:latin typeface="Segoe UI Semibold" panose="020B0702040204020203" pitchFamily="34" charset="0"/>
              </a:rPr>
              <a:t>(Act on Prevention of Radiation Hazards due to Radioisotopes, </a:t>
            </a:r>
            <a:r>
              <a:rPr lang="en-US" altLang="ja-JP" dirty="0" err="1">
                <a:latin typeface="Segoe UI Semibold" panose="020B0702040204020203" pitchFamily="34" charset="0"/>
              </a:rPr>
              <a:t>etc</a:t>
            </a:r>
            <a:r>
              <a:rPr lang="en-US" altLang="ja-JP" dirty="0">
                <a:latin typeface="Segoe UI Semibold" panose="020B0702040204020203" pitchFamily="34" charset="0"/>
              </a:rPr>
              <a:t>)</a:t>
            </a:r>
            <a:endParaRPr lang="ja-JP" altLang="en-US" dirty="0"/>
          </a:p>
        </p:txBody>
      </p:sp>
      <p:sp>
        <p:nvSpPr>
          <p:cNvPr id="12" name="日付プレースホルダー 11">
            <a:extLst>
              <a:ext uri="{FF2B5EF4-FFF2-40B4-BE49-F238E27FC236}">
                <a16:creationId xmlns:a16="http://schemas.microsoft.com/office/drawing/2014/main" id="{DE05E6F2-3FDB-F5ED-76EF-3C91A17A113D}"/>
              </a:ext>
            </a:extLst>
          </p:cNvPr>
          <p:cNvSpPr>
            <a:spLocks noGrp="1"/>
          </p:cNvSpPr>
          <p:nvPr>
            <p:ph type="dt" sz="half" idx="10"/>
          </p:nvPr>
        </p:nvSpPr>
        <p:spPr/>
        <p:txBody>
          <a:bodyPr/>
          <a:lstStyle/>
          <a:p>
            <a:r>
              <a:rPr lang="en-US" altLang="ja-JP"/>
              <a:t>UCANS11 250226</a:t>
            </a:r>
            <a:endParaRPr lang="ja-JP" altLang="en-US" dirty="0"/>
          </a:p>
        </p:txBody>
      </p:sp>
      <p:pic>
        <p:nvPicPr>
          <p:cNvPr id="4" name="図 3" descr="ロゴ が含まれている画像&#10;&#10;自動的に生成された説明">
            <a:extLst>
              <a:ext uri="{FF2B5EF4-FFF2-40B4-BE49-F238E27FC236}">
                <a16:creationId xmlns:a16="http://schemas.microsoft.com/office/drawing/2014/main" id="{52D72B11-A735-5AF7-1D31-411970A6C2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174" y="590223"/>
            <a:ext cx="2678113" cy="411102"/>
          </a:xfrm>
          <a:prstGeom prst="rect">
            <a:avLst/>
          </a:prstGeom>
        </p:spPr>
      </p:pic>
      <p:sp>
        <p:nvSpPr>
          <p:cNvPr id="5" name="テキスト ボックス 4">
            <a:extLst>
              <a:ext uri="{FF2B5EF4-FFF2-40B4-BE49-F238E27FC236}">
                <a16:creationId xmlns:a16="http://schemas.microsoft.com/office/drawing/2014/main" id="{A271A480-D1CC-BA0F-AED0-22C3E4D63F40}"/>
              </a:ext>
            </a:extLst>
          </p:cNvPr>
          <p:cNvSpPr txBox="1"/>
          <p:nvPr/>
        </p:nvSpPr>
        <p:spPr>
          <a:xfrm>
            <a:off x="6275003" y="388082"/>
            <a:ext cx="2531653" cy="369332"/>
          </a:xfrm>
          <a:prstGeom prst="rect">
            <a:avLst/>
          </a:prstGeom>
          <a:solidFill>
            <a:srgbClr val="FFFF00"/>
          </a:solidFill>
        </p:spPr>
        <p:txBody>
          <a:bodyPr wrap="square" rtlCol="0">
            <a:spAutoFit/>
          </a:bodyPr>
          <a:lstStyle/>
          <a:p>
            <a:r>
              <a:rPr kumimoji="1" lang="en-US" altLang="ja-JP" dirty="0"/>
              <a:t>Dr </a:t>
            </a:r>
            <a:r>
              <a:rPr kumimoji="1" lang="en-US" altLang="ja-JP" dirty="0" err="1"/>
              <a:t>T.Kobayashi</a:t>
            </a:r>
            <a:r>
              <a:rPr kumimoji="1" lang="en-US" altLang="ja-JP" dirty="0"/>
              <a:t> 25</a:t>
            </a:r>
            <a:r>
              <a:rPr kumimoji="1" lang="en-US" altLang="ja-JP" baseline="30000" dirty="0"/>
              <a:t>th</a:t>
            </a:r>
            <a:r>
              <a:rPr kumimoji="1" lang="en-US" altLang="ja-JP" dirty="0"/>
              <a:t> </a:t>
            </a:r>
            <a:endParaRPr kumimoji="1" lang="ja-JP" altLang="en-US" dirty="0"/>
          </a:p>
        </p:txBody>
      </p:sp>
    </p:spTree>
    <p:extLst>
      <p:ext uri="{BB962C8B-B14F-4D97-AF65-F5344CB8AC3E}">
        <p14:creationId xmlns:p14="http://schemas.microsoft.com/office/powerpoint/2010/main" val="9060220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14DA3-1489-858C-BEA1-873675162EBE}"/>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175FD88-4ED4-BDC2-1517-D327127C572F}"/>
              </a:ext>
            </a:extLst>
          </p:cNvPr>
          <p:cNvSpPr>
            <a:spLocks noGrp="1"/>
          </p:cNvSpPr>
          <p:nvPr>
            <p:ph idx="1"/>
          </p:nvPr>
        </p:nvSpPr>
        <p:spPr>
          <a:xfrm>
            <a:off x="5774" y="4580191"/>
            <a:ext cx="8423330" cy="636208"/>
          </a:xfrm>
        </p:spPr>
        <p:txBody>
          <a:bodyPr>
            <a:normAutofit/>
          </a:bodyPr>
          <a:lstStyle/>
          <a:p>
            <a:pPr marL="0" indent="0">
              <a:buNone/>
            </a:pPr>
            <a:r>
              <a:rPr lang="ja-JP" altLang="en-US" sz="2550" b="1" dirty="0">
                <a:effectLst>
                  <a:outerShdw blurRad="38100" dist="38100" dir="2700000" algn="tl">
                    <a:srgbClr val="000000">
                      <a:alpha val="43137"/>
                    </a:srgbClr>
                  </a:outerShdw>
                </a:effectLst>
              </a:rPr>
              <a:t>２</a:t>
            </a:r>
            <a:r>
              <a:rPr lang="en-US" altLang="ja-JP" sz="2550" b="1" dirty="0">
                <a:effectLst>
                  <a:outerShdw blurRad="38100" dist="38100" dir="2700000" algn="tl">
                    <a:srgbClr val="000000">
                      <a:alpha val="43137"/>
                    </a:srgbClr>
                  </a:outerShdw>
                </a:effectLst>
              </a:rPr>
              <a:t>.Proton 2,49MeV 100 μA (max. av.) </a:t>
            </a:r>
            <a:r>
              <a:rPr lang="en-US" altLang="ja-JP" sz="2550" b="1" dirty="0">
                <a:solidFill>
                  <a:srgbClr val="FF0000"/>
                </a:solidFill>
                <a:effectLst>
                  <a:outerShdw blurRad="38100" dist="38100" dir="2700000" algn="tl">
                    <a:srgbClr val="000000">
                      <a:alpha val="43137"/>
                    </a:srgbClr>
                  </a:outerShdw>
                </a:effectLst>
              </a:rPr>
              <a:t>500MHz</a:t>
            </a:r>
          </a:p>
        </p:txBody>
      </p:sp>
      <p:sp>
        <p:nvSpPr>
          <p:cNvPr id="4" name="日付プレースホルダー 3">
            <a:extLst>
              <a:ext uri="{FF2B5EF4-FFF2-40B4-BE49-F238E27FC236}">
                <a16:creationId xmlns:a16="http://schemas.microsoft.com/office/drawing/2014/main" id="{AE72761E-DC5A-E21E-F29D-C0F3D8156397}"/>
              </a:ext>
            </a:extLst>
          </p:cNvPr>
          <p:cNvSpPr>
            <a:spLocks noGrp="1"/>
          </p:cNvSpPr>
          <p:nvPr>
            <p:ph type="dt" sz="half" idx="10"/>
          </p:nvPr>
        </p:nvSpPr>
        <p:spPr>
          <a:xfrm>
            <a:off x="76593" y="6332187"/>
            <a:ext cx="1600200" cy="273844"/>
          </a:xfrm>
        </p:spPr>
        <p:txBody>
          <a:bodyPr/>
          <a:lstStyle/>
          <a:p>
            <a:r>
              <a:rPr kumimoji="1" lang="en-US" altLang="ja-JP"/>
              <a:t>20241212</a:t>
            </a:r>
            <a:endParaRPr kumimoji="1" lang="ja-JP" altLang="en-US" dirty="0"/>
          </a:p>
        </p:txBody>
      </p:sp>
      <p:sp>
        <p:nvSpPr>
          <p:cNvPr id="6" name="スライド番号プレースホルダー 5">
            <a:extLst>
              <a:ext uri="{FF2B5EF4-FFF2-40B4-BE49-F238E27FC236}">
                <a16:creationId xmlns:a16="http://schemas.microsoft.com/office/drawing/2014/main" id="{6A130834-04B7-371D-6FD5-71348FAFB8DF}"/>
              </a:ext>
            </a:extLst>
          </p:cNvPr>
          <p:cNvSpPr>
            <a:spLocks noGrp="1"/>
          </p:cNvSpPr>
          <p:nvPr>
            <p:ph type="sldNum" sz="quarter" idx="12"/>
          </p:nvPr>
        </p:nvSpPr>
        <p:spPr>
          <a:xfrm>
            <a:off x="7857067" y="6414414"/>
            <a:ext cx="1038344" cy="273844"/>
          </a:xfrm>
        </p:spPr>
        <p:txBody>
          <a:bodyPr/>
          <a:lstStyle/>
          <a:p>
            <a:fld id="{D39897E2-8CA0-40F6-A657-6B004E24EBCA}" type="slidenum">
              <a:rPr lang="ja-JP" altLang="en-US" smtClean="0"/>
              <a:pPr/>
              <a:t>29</a:t>
            </a:fld>
            <a:endParaRPr lang="ja-JP" altLang="en-US" dirty="0"/>
          </a:p>
        </p:txBody>
      </p:sp>
      <p:pic>
        <p:nvPicPr>
          <p:cNvPr id="7" name="図 6" descr="ロゴ が含まれている画像&#10;&#10;自動的に生成された説明">
            <a:extLst>
              <a:ext uri="{FF2B5EF4-FFF2-40B4-BE49-F238E27FC236}">
                <a16:creationId xmlns:a16="http://schemas.microsoft.com/office/drawing/2014/main" id="{84FC533B-EE5A-1210-4EEE-2F1751EC7D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93" y="744760"/>
            <a:ext cx="2217874" cy="340453"/>
          </a:xfrm>
          <a:prstGeom prst="rect">
            <a:avLst/>
          </a:prstGeom>
        </p:spPr>
      </p:pic>
      <p:sp>
        <p:nvSpPr>
          <p:cNvPr id="12" name="テキスト ボックス 11">
            <a:extLst>
              <a:ext uri="{FF2B5EF4-FFF2-40B4-BE49-F238E27FC236}">
                <a16:creationId xmlns:a16="http://schemas.microsoft.com/office/drawing/2014/main" id="{6DD66160-B3F3-CE6F-7527-B801AC280F0E}"/>
              </a:ext>
            </a:extLst>
          </p:cNvPr>
          <p:cNvSpPr txBox="1"/>
          <p:nvPr/>
        </p:nvSpPr>
        <p:spPr>
          <a:xfrm>
            <a:off x="44281" y="1233613"/>
            <a:ext cx="9023126" cy="1015663"/>
          </a:xfrm>
          <a:prstGeom prst="rect">
            <a:avLst/>
          </a:prstGeom>
          <a:noFill/>
        </p:spPr>
        <p:txBody>
          <a:bodyPr wrap="square" rtlCol="0">
            <a:spAutoFit/>
          </a:bodyPr>
          <a:lstStyle/>
          <a:p>
            <a:r>
              <a:rPr kumimoji="1" lang="en-US" altLang="ja-JP" sz="2000" b="1" u="sng" dirty="0"/>
              <a:t>Background: Already working on vibration, stable operation, etc. with </a:t>
            </a:r>
            <a:r>
              <a:rPr kumimoji="1" lang="en-US" altLang="ja-JP" sz="2000" b="1" u="sng" dirty="0">
                <a:solidFill>
                  <a:srgbClr val="FF0000"/>
                </a:solidFill>
              </a:rPr>
              <a:t>RANS-II</a:t>
            </a:r>
            <a:r>
              <a:rPr kumimoji="1" lang="en-US" altLang="ja-JP" sz="2000" b="1" u="sng" dirty="0"/>
              <a:t>.</a:t>
            </a:r>
          </a:p>
          <a:p>
            <a:r>
              <a:rPr kumimoji="1" lang="en-US" altLang="ja-JP" sz="2000" b="1" u="sng" dirty="0"/>
              <a:t>The centerpiece of further advancement! </a:t>
            </a:r>
            <a:r>
              <a:rPr kumimoji="1" lang="en-US" altLang="ja-JP" sz="2000" b="1" u="sng" dirty="0">
                <a:solidFill>
                  <a:srgbClr val="FF0000"/>
                </a:solidFill>
              </a:rPr>
              <a:t>Downsizing and weight reduction </a:t>
            </a:r>
            <a:r>
              <a:rPr kumimoji="1" lang="en-US" altLang="ja-JP" sz="2000" b="1" u="sng" dirty="0"/>
              <a:t>of the RANS-II ion source and acceleration cavity!</a:t>
            </a:r>
            <a:endParaRPr kumimoji="1" lang="ja-JP" altLang="en-US" sz="2000" b="1" u="sng" dirty="0"/>
          </a:p>
        </p:txBody>
      </p:sp>
      <p:sp>
        <p:nvSpPr>
          <p:cNvPr id="16" name="コンテンツ プレースホルダー 2">
            <a:extLst>
              <a:ext uri="{FF2B5EF4-FFF2-40B4-BE49-F238E27FC236}">
                <a16:creationId xmlns:a16="http://schemas.microsoft.com/office/drawing/2014/main" id="{39E5FFF7-003D-2279-9EB6-7E1CA5743A27}"/>
              </a:ext>
            </a:extLst>
          </p:cNvPr>
          <p:cNvSpPr txBox="1">
            <a:spLocks/>
          </p:cNvSpPr>
          <p:nvPr/>
        </p:nvSpPr>
        <p:spPr>
          <a:xfrm>
            <a:off x="109834" y="2539850"/>
            <a:ext cx="5207000" cy="1198486"/>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550" b="1" dirty="0">
                <a:effectLst>
                  <a:outerShdw blurRad="38100" dist="38100" dir="2700000" algn="tl">
                    <a:srgbClr val="000000">
                      <a:alpha val="43137"/>
                    </a:srgbClr>
                  </a:outerShdw>
                </a:effectLst>
              </a:rPr>
              <a:t>１</a:t>
            </a:r>
            <a:r>
              <a:rPr lang="en-US" altLang="ja-JP" sz="2550" b="1" dirty="0">
                <a:effectLst>
                  <a:outerShdw blurRad="38100" dist="38100" dir="2700000" algn="tl">
                    <a:srgbClr val="000000">
                      <a:alpha val="43137"/>
                    </a:srgbClr>
                  </a:outerShdw>
                </a:effectLst>
              </a:rPr>
              <a:t>.ECR</a:t>
            </a:r>
            <a:r>
              <a:rPr lang="ja-JP" altLang="en-US" sz="2550" b="1" dirty="0">
                <a:effectLst>
                  <a:outerShdw blurRad="38100" dist="38100" dir="2700000" algn="tl">
                    <a:srgbClr val="000000">
                      <a:alpha val="43137"/>
                    </a:srgbClr>
                  </a:outerShdw>
                </a:effectLst>
              </a:rPr>
              <a:t> </a:t>
            </a:r>
            <a:r>
              <a:rPr lang="en-US" altLang="ja-JP" sz="2550" b="1" dirty="0">
                <a:effectLst>
                  <a:outerShdw blurRad="38100" dist="38100" dir="2700000" algn="tl">
                    <a:srgbClr val="000000">
                      <a:alpha val="43137"/>
                    </a:srgbClr>
                  </a:outerShdw>
                </a:effectLst>
              </a:rPr>
              <a:t>ion</a:t>
            </a:r>
            <a:r>
              <a:rPr lang="ja-JP" altLang="en-US" sz="2550" b="1" dirty="0">
                <a:effectLst>
                  <a:outerShdw blurRad="38100" dist="38100" dir="2700000" algn="tl">
                    <a:srgbClr val="000000">
                      <a:alpha val="43137"/>
                    </a:srgbClr>
                  </a:outerShdw>
                </a:effectLst>
              </a:rPr>
              <a:t> </a:t>
            </a:r>
            <a:r>
              <a:rPr lang="en-US" altLang="ja-JP" sz="2550" b="1" dirty="0">
                <a:effectLst>
                  <a:outerShdw blurRad="38100" dist="38100" dir="2700000" algn="tl">
                    <a:srgbClr val="000000">
                      <a:alpha val="43137"/>
                    </a:srgbClr>
                  </a:outerShdw>
                </a:effectLst>
              </a:rPr>
              <a:t>source development </a:t>
            </a:r>
          </a:p>
          <a:p>
            <a:pPr marL="0" indent="0">
              <a:buFont typeface="Arial" panose="020B0604020202020204" pitchFamily="34" charset="0"/>
              <a:buNone/>
            </a:pPr>
            <a:r>
              <a:rPr lang="ja-JP" altLang="en-US" sz="2550" b="1" dirty="0">
                <a:effectLst>
                  <a:outerShdw blurRad="38100" dist="38100" dir="2700000" algn="tl">
                    <a:srgbClr val="000000">
                      <a:alpha val="43137"/>
                    </a:srgbClr>
                  </a:outerShdw>
                </a:effectLst>
              </a:rPr>
              <a:t>：</a:t>
            </a:r>
            <a:r>
              <a:rPr lang="en-US" altLang="ja-JP" sz="2550" b="1" dirty="0">
                <a:solidFill>
                  <a:srgbClr val="FF0000"/>
                </a:solidFill>
                <a:effectLst>
                  <a:outerShdw blurRad="38100" dist="38100" dir="2700000" algn="tl">
                    <a:srgbClr val="000000">
                      <a:alpha val="43137"/>
                    </a:srgbClr>
                  </a:outerShdw>
                </a:effectLst>
              </a:rPr>
              <a:t>Neodymium magnet </a:t>
            </a:r>
            <a:r>
              <a:rPr lang="en-US" altLang="ja-JP" sz="2550" b="1" dirty="0">
                <a:effectLst>
                  <a:outerShdw blurRad="38100" dist="38100" dir="2700000" algn="tl">
                    <a:srgbClr val="000000">
                      <a:alpha val="43137"/>
                    </a:srgbClr>
                  </a:outerShdw>
                </a:effectLst>
              </a:rPr>
              <a:t>used</a:t>
            </a:r>
          </a:p>
          <a:p>
            <a:pPr marL="0" indent="0">
              <a:buFont typeface="Arial" panose="020B0604020202020204" pitchFamily="34" charset="0"/>
              <a:buNone/>
            </a:pPr>
            <a:r>
              <a:rPr lang="en-US" altLang="ja-JP" sz="2550" b="1" dirty="0">
                <a:solidFill>
                  <a:srgbClr val="FF0000"/>
                </a:solidFill>
                <a:effectLst>
                  <a:outerShdw blurRad="38100" dist="38100" dir="2700000" algn="tl">
                    <a:srgbClr val="000000">
                      <a:alpha val="43137"/>
                    </a:srgbClr>
                  </a:outerShdw>
                </a:effectLst>
              </a:rPr>
              <a:t> ←No cooling</a:t>
            </a:r>
            <a:r>
              <a:rPr lang="en-US" altLang="ja-JP" sz="2550" b="1" dirty="0">
                <a:effectLst>
                  <a:outerShdw blurRad="38100" dist="38100" dir="2700000" algn="tl">
                    <a:srgbClr val="000000">
                      <a:alpha val="43137"/>
                    </a:srgbClr>
                  </a:outerShdw>
                </a:effectLst>
              </a:rPr>
              <a:t> required</a:t>
            </a:r>
            <a:endParaRPr lang="ja-JP" altLang="en-US" sz="2550" b="1" dirty="0">
              <a:effectLst>
                <a:outerShdw blurRad="38100" dist="38100" dir="2700000" algn="tl">
                  <a:srgbClr val="000000">
                    <a:alpha val="43137"/>
                  </a:srgbClr>
                </a:outerShdw>
              </a:effectLst>
            </a:endParaRPr>
          </a:p>
        </p:txBody>
      </p:sp>
      <p:pic>
        <p:nvPicPr>
          <p:cNvPr id="30" name="図 29">
            <a:extLst>
              <a:ext uri="{FF2B5EF4-FFF2-40B4-BE49-F238E27FC236}">
                <a16:creationId xmlns:a16="http://schemas.microsoft.com/office/drawing/2014/main" id="{BF90FC9C-E03F-0148-95BF-3EC5EC8883BF}"/>
              </a:ext>
            </a:extLst>
          </p:cNvPr>
          <p:cNvPicPr>
            <a:picLocks noChangeAspect="1"/>
          </p:cNvPicPr>
          <p:nvPr/>
        </p:nvPicPr>
        <p:blipFill>
          <a:blip r:embed="rId4"/>
          <a:stretch>
            <a:fillRect/>
          </a:stretch>
        </p:blipFill>
        <p:spPr>
          <a:xfrm>
            <a:off x="5295809" y="1987510"/>
            <a:ext cx="2582675" cy="1943327"/>
          </a:xfrm>
          <a:prstGeom prst="rect">
            <a:avLst/>
          </a:prstGeom>
        </p:spPr>
      </p:pic>
      <p:sp>
        <p:nvSpPr>
          <p:cNvPr id="31" name="テキスト ボックス 7">
            <a:extLst>
              <a:ext uri="{FF2B5EF4-FFF2-40B4-BE49-F238E27FC236}">
                <a16:creationId xmlns:a16="http://schemas.microsoft.com/office/drawing/2014/main" id="{2C0D02C5-C459-427D-8C5D-9826B067D196}"/>
              </a:ext>
            </a:extLst>
          </p:cNvPr>
          <p:cNvSpPr txBox="1"/>
          <p:nvPr/>
        </p:nvSpPr>
        <p:spPr>
          <a:xfrm>
            <a:off x="4198778" y="3766073"/>
            <a:ext cx="3656709" cy="83099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ja-JP" sz="2400" dirty="0">
                <a:solidFill>
                  <a:srgbClr val="0000FF"/>
                </a:solidFill>
                <a:latin typeface="HGS創英角ｺﾞｼｯｸUB" panose="020B0900000000000000" pitchFamily="50" charset="-128"/>
                <a:ea typeface="HGS創英角ｺﾞｼｯｸUB" panose="020B0900000000000000" pitchFamily="50" charset="-128"/>
              </a:rPr>
              <a:t>Plasma chamber</a:t>
            </a:r>
          </a:p>
          <a:p>
            <a:pPr algn="ctr"/>
            <a:r>
              <a:rPr kumimoji="1" lang="en-US" altLang="ja-JP" sz="2400" dirty="0">
                <a:solidFill>
                  <a:srgbClr val="0000FF"/>
                </a:solidFill>
                <a:latin typeface="HGS創英角ｺﾞｼｯｸUB" panose="020B0900000000000000" pitchFamily="50" charset="-128"/>
                <a:ea typeface="HGS創英角ｺﾞｼｯｸUB" panose="020B0900000000000000" pitchFamily="50" charset="-128"/>
              </a:rPr>
              <a:t> with </a:t>
            </a:r>
            <a:r>
              <a:rPr kumimoji="1" lang="en-US" altLang="ja-JP" sz="2400" dirty="0">
                <a:solidFill>
                  <a:srgbClr val="FF0000"/>
                </a:solidFill>
                <a:latin typeface="HGS創英角ｺﾞｼｯｸUB" panose="020B0900000000000000" pitchFamily="50" charset="-128"/>
                <a:ea typeface="HGS創英角ｺﾞｼｯｸUB" panose="020B0900000000000000" pitchFamily="50" charset="-128"/>
              </a:rPr>
              <a:t>permanent magnet</a:t>
            </a:r>
          </a:p>
        </p:txBody>
      </p:sp>
      <p:sp>
        <p:nvSpPr>
          <p:cNvPr id="32" name="テキスト ボックス 31">
            <a:extLst>
              <a:ext uri="{FF2B5EF4-FFF2-40B4-BE49-F238E27FC236}">
                <a16:creationId xmlns:a16="http://schemas.microsoft.com/office/drawing/2014/main" id="{F1ADED14-E240-EB33-4347-561040ADE5B0}"/>
              </a:ext>
            </a:extLst>
          </p:cNvPr>
          <p:cNvSpPr txBox="1"/>
          <p:nvPr/>
        </p:nvSpPr>
        <p:spPr>
          <a:xfrm>
            <a:off x="2523459" y="745570"/>
            <a:ext cx="2127429" cy="369332"/>
          </a:xfrm>
          <a:prstGeom prst="rect">
            <a:avLst/>
          </a:prstGeom>
          <a:noFill/>
        </p:spPr>
        <p:txBody>
          <a:bodyPr wrap="square" rtlCol="0">
            <a:spAutoFit/>
          </a:bodyPr>
          <a:lstStyle/>
          <a:p>
            <a:r>
              <a:rPr kumimoji="1" lang="en-US" altLang="ja-JP" dirty="0"/>
              <a:t>Dr. Shota IKEDA</a:t>
            </a:r>
            <a:endParaRPr kumimoji="1" lang="ja-JP" altLang="en-US" dirty="0"/>
          </a:p>
        </p:txBody>
      </p:sp>
      <p:pic>
        <p:nvPicPr>
          <p:cNvPr id="35" name="図 34">
            <a:extLst>
              <a:ext uri="{FF2B5EF4-FFF2-40B4-BE49-F238E27FC236}">
                <a16:creationId xmlns:a16="http://schemas.microsoft.com/office/drawing/2014/main" id="{7EFF4A3D-E39B-BEC5-010F-CE538A86D275}"/>
              </a:ext>
            </a:extLst>
          </p:cNvPr>
          <p:cNvPicPr>
            <a:picLocks noChangeAspect="1"/>
          </p:cNvPicPr>
          <p:nvPr/>
        </p:nvPicPr>
        <p:blipFill>
          <a:blip r:embed="rId5"/>
          <a:stretch>
            <a:fillRect/>
          </a:stretch>
        </p:blipFill>
        <p:spPr>
          <a:xfrm>
            <a:off x="2115762" y="5127212"/>
            <a:ext cx="1195143" cy="1173052"/>
          </a:xfrm>
          <a:prstGeom prst="rect">
            <a:avLst/>
          </a:prstGeom>
        </p:spPr>
      </p:pic>
      <p:sp>
        <p:nvSpPr>
          <p:cNvPr id="10" name="タイトル 1">
            <a:extLst>
              <a:ext uri="{FF2B5EF4-FFF2-40B4-BE49-F238E27FC236}">
                <a16:creationId xmlns:a16="http://schemas.microsoft.com/office/drawing/2014/main" id="{4ED09025-2FDB-9E63-5711-9CE9DC2A84BE}"/>
              </a:ext>
            </a:extLst>
          </p:cNvPr>
          <p:cNvSpPr>
            <a:spLocks noGrp="1"/>
          </p:cNvSpPr>
          <p:nvPr>
            <p:ph type="title"/>
          </p:nvPr>
        </p:nvSpPr>
        <p:spPr>
          <a:xfrm>
            <a:off x="0" y="-14036"/>
            <a:ext cx="9144000" cy="747193"/>
          </a:xfrm>
          <a:solidFill>
            <a:srgbClr val="00B0F0"/>
          </a:solidFill>
        </p:spPr>
        <p:txBody>
          <a:bodyPr>
            <a:normAutofit/>
          </a:bodyPr>
          <a:lstStyle/>
          <a:p>
            <a:r>
              <a:rPr lang="en-US" altLang="ja-JP" sz="3200" dirty="0"/>
              <a:t>ECR ion source, proton linac for </a:t>
            </a:r>
            <a:r>
              <a:rPr kumimoji="1" lang="en-US" altLang="ja-JP" sz="3200" dirty="0"/>
              <a:t>RANS-III</a:t>
            </a:r>
            <a:endParaRPr kumimoji="1" lang="ja-JP" altLang="en-US" sz="3200" dirty="0"/>
          </a:p>
        </p:txBody>
      </p:sp>
      <p:sp>
        <p:nvSpPr>
          <p:cNvPr id="11" name="テキスト ボックス 10">
            <a:extLst>
              <a:ext uri="{FF2B5EF4-FFF2-40B4-BE49-F238E27FC236}">
                <a16:creationId xmlns:a16="http://schemas.microsoft.com/office/drawing/2014/main" id="{550AA6D4-D774-3B00-3211-33329B748065}"/>
              </a:ext>
            </a:extLst>
          </p:cNvPr>
          <p:cNvSpPr txBox="1"/>
          <p:nvPr/>
        </p:nvSpPr>
        <p:spPr>
          <a:xfrm>
            <a:off x="5483884" y="677016"/>
            <a:ext cx="3812515" cy="646331"/>
          </a:xfrm>
          <a:prstGeom prst="rect">
            <a:avLst/>
          </a:prstGeom>
          <a:noFill/>
        </p:spPr>
        <p:txBody>
          <a:bodyPr wrap="square" rtlCol="0">
            <a:spAutoFit/>
          </a:bodyPr>
          <a:lstStyle/>
          <a:p>
            <a:r>
              <a:rPr kumimoji="1" lang="en-US" altLang="ja-JP" dirty="0" err="1"/>
              <a:t>T.Kobayashi</a:t>
            </a:r>
            <a:r>
              <a:rPr kumimoji="1" lang="en-US" altLang="ja-JP" dirty="0"/>
              <a:t>, </a:t>
            </a:r>
            <a:r>
              <a:rPr kumimoji="1" lang="en-US" altLang="ja-JP" dirty="0" err="1"/>
              <a:t>SYujiro</a:t>
            </a:r>
            <a:r>
              <a:rPr kumimoji="1" lang="en-US" altLang="ja-JP" dirty="0"/>
              <a:t> IKEDA, M. Okamura</a:t>
            </a:r>
            <a:endParaRPr kumimoji="1" lang="ja-JP" altLang="en-US" dirty="0"/>
          </a:p>
        </p:txBody>
      </p:sp>
      <p:sp>
        <p:nvSpPr>
          <p:cNvPr id="14" name="テキスト ボックス 13">
            <a:extLst>
              <a:ext uri="{FF2B5EF4-FFF2-40B4-BE49-F238E27FC236}">
                <a16:creationId xmlns:a16="http://schemas.microsoft.com/office/drawing/2014/main" id="{103DFA00-D383-4021-AD0E-E313C008BB0C}"/>
              </a:ext>
            </a:extLst>
          </p:cNvPr>
          <p:cNvSpPr txBox="1"/>
          <p:nvPr/>
        </p:nvSpPr>
        <p:spPr>
          <a:xfrm>
            <a:off x="3467283" y="5246424"/>
            <a:ext cx="3560955" cy="923330"/>
          </a:xfrm>
          <a:prstGeom prst="rect">
            <a:avLst/>
          </a:prstGeom>
          <a:noFill/>
        </p:spPr>
        <p:txBody>
          <a:bodyPr wrap="square" rtlCol="0">
            <a:spAutoFit/>
          </a:bodyPr>
          <a:lstStyle/>
          <a:p>
            <a:r>
              <a:rPr kumimoji="1" lang="en-US" altLang="ja-JP" dirty="0"/>
              <a:t>Three-body copper construction: compact, lightweight, vibration-resistant screw-on only</a:t>
            </a:r>
            <a:endParaRPr kumimoji="1" lang="ja-JP" altLang="en-US" dirty="0"/>
          </a:p>
        </p:txBody>
      </p:sp>
    </p:spTree>
    <p:extLst>
      <p:ext uri="{BB962C8B-B14F-4D97-AF65-F5344CB8AC3E}">
        <p14:creationId xmlns:p14="http://schemas.microsoft.com/office/powerpoint/2010/main" val="3780030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591" y="28426"/>
            <a:ext cx="9144000" cy="1648314"/>
          </a:xfrm>
          <a:solidFill>
            <a:srgbClr val="66FFCC"/>
          </a:solidFill>
        </p:spPr>
        <p:txBody>
          <a:bodyPr>
            <a:normAutofit fontScale="90000"/>
          </a:bodyPr>
          <a:lstStyle/>
          <a:p>
            <a:r>
              <a:rPr kumimoji="1" lang="en-US" altLang="ja-JP" dirty="0"/>
              <a:t>Cooperation, collaboration</a:t>
            </a:r>
            <a:br>
              <a:rPr kumimoji="1" lang="en-US" altLang="ja-JP" dirty="0"/>
            </a:br>
            <a:r>
              <a:rPr kumimoji="1" lang="en-US" altLang="ja-JP" dirty="0"/>
              <a:t>International, domestic, </a:t>
            </a:r>
            <a:br>
              <a:rPr kumimoji="1" lang="en-US" altLang="ja-JP" dirty="0"/>
            </a:br>
            <a:r>
              <a:rPr kumimoji="1" lang="en-US" altLang="ja-JP" dirty="0"/>
              <a:t>academia, industry.</a:t>
            </a:r>
            <a:endParaRPr kumimoji="1" lang="ja-JP" altLang="en-US" dirty="0"/>
          </a:p>
        </p:txBody>
      </p:sp>
      <p:sp>
        <p:nvSpPr>
          <p:cNvPr id="4" name="日付プレースホルダー 3"/>
          <p:cNvSpPr>
            <a:spLocks noGrp="1"/>
          </p:cNvSpPr>
          <p:nvPr>
            <p:ph type="dt" sz="half" idx="10"/>
          </p:nvPr>
        </p:nvSpPr>
        <p:spPr/>
        <p:txBody>
          <a:bodyPr/>
          <a:lstStyle/>
          <a:p>
            <a:r>
              <a:rPr kumimoji="1" lang="en-US" altLang="ja-JP"/>
              <a:t>UCANS11 250226</a:t>
            </a:r>
            <a:endParaRPr kumimoji="1" lang="ja-JP" altLang="en-US" dirty="0"/>
          </a:p>
        </p:txBody>
      </p:sp>
      <p:sp>
        <p:nvSpPr>
          <p:cNvPr id="5" name="スライド番号プレースホルダー 4"/>
          <p:cNvSpPr>
            <a:spLocks noGrp="1"/>
          </p:cNvSpPr>
          <p:nvPr>
            <p:ph type="sldNum" sz="quarter" idx="12"/>
          </p:nvPr>
        </p:nvSpPr>
        <p:spPr>
          <a:xfrm>
            <a:off x="7854548" y="6412495"/>
            <a:ext cx="1543050" cy="273844"/>
          </a:xfrm>
        </p:spPr>
        <p:txBody>
          <a:bodyPr/>
          <a:lstStyle/>
          <a:p>
            <a:fld id="{D39897E2-8CA0-40F6-A657-6B004E24EBCA}" type="slidenum">
              <a:rPr kumimoji="1" lang="ja-JP" altLang="en-US" smtClean="0"/>
              <a:t>3</a:t>
            </a:fld>
            <a:endParaRPr kumimoji="1" lang="ja-JP" altLang="en-US" dirty="0"/>
          </a:p>
        </p:txBody>
      </p:sp>
      <p:pic>
        <p:nvPicPr>
          <p:cNvPr id="6" name="Picture 3"/>
          <p:cNvPicPr>
            <a:picLocks noGrp="1" noChangeAspect="1" noChangeArrowheads="1"/>
          </p:cNvPicPr>
          <p:nvPr>
            <p:ph idx="1"/>
          </p:nvPr>
        </p:nvPicPr>
        <p:blipFill>
          <a:blip r:embed="rId3" cstate="print"/>
          <a:srcRect/>
          <a:stretch>
            <a:fillRect/>
          </a:stretch>
        </p:blipFill>
        <p:spPr bwMode="auto">
          <a:xfrm>
            <a:off x="3238502" y="2455646"/>
            <a:ext cx="5076074" cy="3394472"/>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7" name="テキスト ボックス 6"/>
          <p:cNvSpPr txBox="1"/>
          <p:nvPr/>
        </p:nvSpPr>
        <p:spPr>
          <a:xfrm>
            <a:off x="6907213" y="1823109"/>
            <a:ext cx="2109304" cy="584775"/>
          </a:xfrm>
          <a:prstGeom prst="rect">
            <a:avLst/>
          </a:prstGeom>
          <a:noFill/>
          <a:ln>
            <a:solidFill>
              <a:srgbClr val="FF0000"/>
            </a:solidFill>
          </a:ln>
        </p:spPr>
        <p:txBody>
          <a:bodyPr wrap="square" rtlCol="0">
            <a:spAutoFit/>
          </a:bodyPr>
          <a:lstStyle/>
          <a:p>
            <a:r>
              <a:rPr lang="en-US" altLang="ja-JP" sz="1600" dirty="0"/>
              <a:t>Hokkaido</a:t>
            </a:r>
            <a:r>
              <a:rPr lang="ja-JP" altLang="en-US" sz="1600" dirty="0"/>
              <a:t>　</a:t>
            </a:r>
            <a:r>
              <a:rPr lang="en-US" altLang="ja-JP" sz="1600" dirty="0"/>
              <a:t>Univ. </a:t>
            </a:r>
            <a:r>
              <a:rPr lang="en-US" altLang="ja-JP" sz="1600" dirty="0">
                <a:solidFill>
                  <a:srgbClr val="FF0000"/>
                </a:solidFill>
              </a:rPr>
              <a:t>HUNS  </a:t>
            </a:r>
          </a:p>
          <a:p>
            <a:r>
              <a:rPr lang="en-US" altLang="ja-JP" sz="1600" dirty="0">
                <a:solidFill>
                  <a:srgbClr val="FF0000"/>
                </a:solidFill>
              </a:rPr>
              <a:t>50 </a:t>
            </a:r>
            <a:r>
              <a:rPr lang="en-US" altLang="ja-JP" sz="1600" dirty="0" err="1">
                <a:solidFill>
                  <a:srgbClr val="FF0000"/>
                </a:solidFill>
              </a:rPr>
              <a:t>anniv</a:t>
            </a:r>
            <a:r>
              <a:rPr lang="en-US" altLang="ja-JP" sz="1600" dirty="0">
                <a:solidFill>
                  <a:srgbClr val="FF0000"/>
                </a:solidFill>
              </a:rPr>
              <a:t>.(2023)</a:t>
            </a:r>
            <a:endParaRPr lang="ja-JP" altLang="en-US" sz="1600" dirty="0">
              <a:solidFill>
                <a:srgbClr val="FF0000"/>
              </a:solidFill>
            </a:endParaRPr>
          </a:p>
        </p:txBody>
      </p:sp>
      <p:sp>
        <p:nvSpPr>
          <p:cNvPr id="8" name="テキスト ボックス 7"/>
          <p:cNvSpPr txBox="1"/>
          <p:nvPr/>
        </p:nvSpPr>
        <p:spPr>
          <a:xfrm>
            <a:off x="6798098" y="3515470"/>
            <a:ext cx="1576059" cy="300082"/>
          </a:xfrm>
          <a:prstGeom prst="rect">
            <a:avLst/>
          </a:prstGeom>
          <a:noFill/>
          <a:ln>
            <a:solidFill>
              <a:srgbClr val="FFC000"/>
            </a:solidFill>
          </a:ln>
        </p:spPr>
        <p:txBody>
          <a:bodyPr wrap="square" rtlCol="0">
            <a:spAutoFit/>
          </a:bodyPr>
          <a:lstStyle/>
          <a:p>
            <a:r>
              <a:rPr lang="en-US" altLang="ja-JP" sz="1350" dirty="0"/>
              <a:t>Tohoku</a:t>
            </a:r>
            <a:r>
              <a:rPr lang="ja-JP" altLang="en-US" sz="1350" dirty="0"/>
              <a:t>　</a:t>
            </a:r>
            <a:r>
              <a:rPr lang="en-US" altLang="ja-JP" sz="1350" dirty="0"/>
              <a:t>Univ.</a:t>
            </a:r>
            <a:endParaRPr lang="ja-JP" altLang="en-US" sz="1350" dirty="0"/>
          </a:p>
        </p:txBody>
      </p:sp>
      <p:sp>
        <p:nvSpPr>
          <p:cNvPr id="9" name="テキスト ボックス 8"/>
          <p:cNvSpPr txBox="1"/>
          <p:nvPr/>
        </p:nvSpPr>
        <p:spPr>
          <a:xfrm>
            <a:off x="6458242" y="3885699"/>
            <a:ext cx="1188132" cy="300082"/>
          </a:xfrm>
          <a:prstGeom prst="rect">
            <a:avLst/>
          </a:prstGeom>
          <a:noFill/>
        </p:spPr>
        <p:txBody>
          <a:bodyPr wrap="square" rtlCol="0">
            <a:spAutoFit/>
          </a:bodyPr>
          <a:lstStyle/>
          <a:p>
            <a:r>
              <a:rPr lang="en-US" altLang="ja-JP" sz="1350" dirty="0"/>
              <a:t>Ibaraki U.</a:t>
            </a:r>
            <a:endParaRPr lang="ja-JP" altLang="en-US" sz="1350" dirty="0"/>
          </a:p>
        </p:txBody>
      </p:sp>
      <p:sp>
        <p:nvSpPr>
          <p:cNvPr id="10" name="テキスト ボックス 9"/>
          <p:cNvSpPr txBox="1"/>
          <p:nvPr/>
        </p:nvSpPr>
        <p:spPr>
          <a:xfrm>
            <a:off x="7219580" y="3942771"/>
            <a:ext cx="1424895" cy="300082"/>
          </a:xfrm>
          <a:prstGeom prst="rect">
            <a:avLst/>
          </a:prstGeom>
          <a:noFill/>
        </p:spPr>
        <p:txBody>
          <a:bodyPr wrap="square" rtlCol="0">
            <a:spAutoFit/>
          </a:bodyPr>
          <a:lstStyle/>
          <a:p>
            <a:r>
              <a:rPr lang="en-US" altLang="ja-JP" sz="1350" b="1" u="sng" dirty="0"/>
              <a:t>J-PARC</a:t>
            </a:r>
            <a:r>
              <a:rPr lang="en-US" altLang="ja-JP" sz="1350" b="1" dirty="0"/>
              <a:t>, JRR3</a:t>
            </a:r>
            <a:r>
              <a:rPr lang="ja-JP" altLang="en-US" sz="1350" dirty="0"/>
              <a:t> </a:t>
            </a:r>
          </a:p>
        </p:txBody>
      </p:sp>
      <p:sp>
        <p:nvSpPr>
          <p:cNvPr id="11" name="テキスト ボックス 10"/>
          <p:cNvSpPr txBox="1"/>
          <p:nvPr/>
        </p:nvSpPr>
        <p:spPr>
          <a:xfrm>
            <a:off x="5408733" y="3880995"/>
            <a:ext cx="1188132" cy="507831"/>
          </a:xfrm>
          <a:prstGeom prst="rect">
            <a:avLst/>
          </a:prstGeom>
          <a:noFill/>
        </p:spPr>
        <p:txBody>
          <a:bodyPr wrap="square" rtlCol="0">
            <a:spAutoFit/>
          </a:bodyPr>
          <a:lstStyle/>
          <a:p>
            <a:r>
              <a:rPr lang="en-US" altLang="ja-JP" sz="1350" dirty="0"/>
              <a:t>Kanazawa</a:t>
            </a:r>
            <a:r>
              <a:rPr lang="ja-JP" altLang="en-US" sz="1350" dirty="0"/>
              <a:t> </a:t>
            </a:r>
            <a:r>
              <a:rPr lang="en-US" altLang="ja-JP" sz="1350" dirty="0"/>
              <a:t>Univ.</a:t>
            </a:r>
            <a:endParaRPr lang="ja-JP" altLang="en-US" sz="1350" dirty="0"/>
          </a:p>
        </p:txBody>
      </p:sp>
      <p:sp>
        <p:nvSpPr>
          <p:cNvPr id="12" name="テキスト ボックス 11"/>
          <p:cNvSpPr txBox="1"/>
          <p:nvPr/>
        </p:nvSpPr>
        <p:spPr>
          <a:xfrm>
            <a:off x="6376454" y="4761267"/>
            <a:ext cx="1188132" cy="507831"/>
          </a:xfrm>
          <a:prstGeom prst="rect">
            <a:avLst/>
          </a:prstGeom>
          <a:noFill/>
        </p:spPr>
        <p:txBody>
          <a:bodyPr wrap="square" rtlCol="0">
            <a:spAutoFit/>
          </a:bodyPr>
          <a:lstStyle/>
          <a:p>
            <a:r>
              <a:rPr lang="en-US" altLang="ja-JP" sz="1350" dirty="0"/>
              <a:t>Tokyo</a:t>
            </a:r>
            <a:r>
              <a:rPr lang="ja-JP" altLang="en-US" sz="1350" dirty="0"/>
              <a:t> </a:t>
            </a:r>
            <a:r>
              <a:rPr lang="en-US" altLang="ja-JP" sz="1350" dirty="0"/>
              <a:t>City</a:t>
            </a:r>
            <a:r>
              <a:rPr lang="ja-JP" altLang="en-US" sz="1350" dirty="0"/>
              <a:t> </a:t>
            </a:r>
            <a:r>
              <a:rPr lang="en-US" altLang="ja-JP" sz="1350" dirty="0"/>
              <a:t>Univ.</a:t>
            </a:r>
            <a:endParaRPr lang="ja-JP" altLang="en-US" sz="1350" dirty="0"/>
          </a:p>
        </p:txBody>
      </p:sp>
      <p:sp>
        <p:nvSpPr>
          <p:cNvPr id="13" name="テキスト ボックス 12"/>
          <p:cNvSpPr txBox="1"/>
          <p:nvPr/>
        </p:nvSpPr>
        <p:spPr>
          <a:xfrm>
            <a:off x="6567670" y="4594635"/>
            <a:ext cx="1188132" cy="300082"/>
          </a:xfrm>
          <a:prstGeom prst="rect">
            <a:avLst/>
          </a:prstGeom>
          <a:noFill/>
        </p:spPr>
        <p:txBody>
          <a:bodyPr wrap="square" rtlCol="0">
            <a:spAutoFit/>
          </a:bodyPr>
          <a:lstStyle/>
          <a:p>
            <a:r>
              <a:rPr lang="en-US" altLang="ja-JP" sz="1350" dirty="0"/>
              <a:t>Nihon</a:t>
            </a:r>
            <a:r>
              <a:rPr lang="ja-JP" altLang="en-US" sz="1350" dirty="0"/>
              <a:t>  </a:t>
            </a:r>
            <a:r>
              <a:rPr lang="en-US" altLang="ja-JP" sz="1350" dirty="0"/>
              <a:t>Univ.</a:t>
            </a:r>
            <a:endParaRPr lang="ja-JP" altLang="en-US" sz="1350" dirty="0"/>
          </a:p>
        </p:txBody>
      </p:sp>
      <p:sp>
        <p:nvSpPr>
          <p:cNvPr id="14" name="テキスト ボックス 13"/>
          <p:cNvSpPr txBox="1"/>
          <p:nvPr/>
        </p:nvSpPr>
        <p:spPr>
          <a:xfrm>
            <a:off x="5854742" y="4246347"/>
            <a:ext cx="850243" cy="715581"/>
          </a:xfrm>
          <a:prstGeom prst="rect">
            <a:avLst/>
          </a:prstGeom>
          <a:noFill/>
        </p:spPr>
        <p:txBody>
          <a:bodyPr wrap="square" rtlCol="0">
            <a:spAutoFit/>
          </a:bodyPr>
          <a:lstStyle/>
          <a:p>
            <a:r>
              <a:rPr lang="en-US" altLang="ja-JP" sz="1350" dirty="0"/>
              <a:t>Nagoya</a:t>
            </a:r>
            <a:r>
              <a:rPr lang="ja-JP" altLang="en-US" sz="1350" dirty="0"/>
              <a:t> </a:t>
            </a:r>
            <a:endParaRPr lang="en-US" altLang="ja-JP" sz="1350" dirty="0"/>
          </a:p>
          <a:p>
            <a:r>
              <a:rPr lang="en-US" altLang="ja-JP" sz="1350" dirty="0"/>
              <a:t>Univ.</a:t>
            </a:r>
          </a:p>
          <a:p>
            <a:r>
              <a:rPr lang="en-US" altLang="ja-JP" sz="1350" dirty="0">
                <a:solidFill>
                  <a:srgbClr val="FF0000"/>
                </a:solidFill>
              </a:rPr>
              <a:t>NUANS</a:t>
            </a:r>
            <a:endParaRPr lang="ja-JP" altLang="en-US" sz="1350" dirty="0">
              <a:solidFill>
                <a:srgbClr val="FF0000"/>
              </a:solidFill>
            </a:endParaRPr>
          </a:p>
        </p:txBody>
      </p:sp>
      <p:sp>
        <p:nvSpPr>
          <p:cNvPr id="15" name="テキスト ボックス 14"/>
          <p:cNvSpPr txBox="1"/>
          <p:nvPr/>
        </p:nvSpPr>
        <p:spPr>
          <a:xfrm>
            <a:off x="6964238" y="4955129"/>
            <a:ext cx="1188132" cy="300082"/>
          </a:xfrm>
          <a:prstGeom prst="rect">
            <a:avLst/>
          </a:prstGeom>
          <a:noFill/>
        </p:spPr>
        <p:txBody>
          <a:bodyPr wrap="square" rtlCol="0">
            <a:spAutoFit/>
          </a:bodyPr>
          <a:lstStyle/>
          <a:p>
            <a:r>
              <a:rPr lang="en-US" altLang="ja-JP" sz="1350" dirty="0"/>
              <a:t>Waseda</a:t>
            </a:r>
            <a:r>
              <a:rPr lang="ja-JP" altLang="en-US" sz="1350" dirty="0"/>
              <a:t> </a:t>
            </a:r>
            <a:r>
              <a:rPr lang="en-US" altLang="ja-JP" sz="1350" dirty="0"/>
              <a:t>Univ.</a:t>
            </a:r>
            <a:endParaRPr lang="ja-JP" altLang="en-US" sz="1350" dirty="0"/>
          </a:p>
        </p:txBody>
      </p:sp>
      <p:sp>
        <p:nvSpPr>
          <p:cNvPr id="16" name="テキスト ボックス 15"/>
          <p:cNvSpPr txBox="1"/>
          <p:nvPr/>
        </p:nvSpPr>
        <p:spPr>
          <a:xfrm>
            <a:off x="4421920" y="3958895"/>
            <a:ext cx="1188132" cy="300082"/>
          </a:xfrm>
          <a:prstGeom prst="rect">
            <a:avLst/>
          </a:prstGeom>
          <a:noFill/>
        </p:spPr>
        <p:txBody>
          <a:bodyPr wrap="square" rtlCol="0">
            <a:spAutoFit/>
          </a:bodyPr>
          <a:lstStyle/>
          <a:p>
            <a:r>
              <a:rPr lang="en-US" altLang="ja-JP" sz="1350" dirty="0"/>
              <a:t>Tottori</a:t>
            </a:r>
            <a:r>
              <a:rPr lang="ja-JP" altLang="en-US" sz="1350" dirty="0"/>
              <a:t> </a:t>
            </a:r>
            <a:r>
              <a:rPr lang="en-US" altLang="ja-JP" sz="1350" dirty="0"/>
              <a:t>Univ.</a:t>
            </a:r>
            <a:endParaRPr lang="ja-JP" altLang="en-US" sz="1350" dirty="0"/>
          </a:p>
        </p:txBody>
      </p:sp>
      <p:sp>
        <p:nvSpPr>
          <p:cNvPr id="17" name="テキスト ボックス 16"/>
          <p:cNvSpPr txBox="1"/>
          <p:nvPr/>
        </p:nvSpPr>
        <p:spPr>
          <a:xfrm>
            <a:off x="5501301" y="4582184"/>
            <a:ext cx="702276" cy="715581"/>
          </a:xfrm>
          <a:prstGeom prst="rect">
            <a:avLst/>
          </a:prstGeom>
          <a:noFill/>
        </p:spPr>
        <p:txBody>
          <a:bodyPr wrap="square" rtlCol="0">
            <a:spAutoFit/>
          </a:bodyPr>
          <a:lstStyle/>
          <a:p>
            <a:r>
              <a:rPr lang="en-US" altLang="ja-JP" sz="1350" dirty="0"/>
              <a:t>Kyoto</a:t>
            </a:r>
            <a:r>
              <a:rPr lang="ja-JP" altLang="en-US" sz="1350" dirty="0"/>
              <a:t> </a:t>
            </a:r>
            <a:endParaRPr lang="en-US" altLang="ja-JP" sz="1350" dirty="0"/>
          </a:p>
          <a:p>
            <a:r>
              <a:rPr lang="en-US" altLang="ja-JP" sz="1350" dirty="0"/>
              <a:t>Univ.</a:t>
            </a:r>
          </a:p>
          <a:p>
            <a:r>
              <a:rPr lang="en-US" altLang="ja-JP" sz="1350" dirty="0">
                <a:solidFill>
                  <a:srgbClr val="FF0000"/>
                </a:solidFill>
              </a:rPr>
              <a:t>KUANS</a:t>
            </a:r>
            <a:endParaRPr lang="ja-JP" altLang="en-US" sz="1350" dirty="0">
              <a:solidFill>
                <a:srgbClr val="FF0000"/>
              </a:solidFill>
            </a:endParaRPr>
          </a:p>
        </p:txBody>
      </p:sp>
      <p:sp>
        <p:nvSpPr>
          <p:cNvPr id="18" name="テキスト ボックス 17"/>
          <p:cNvSpPr txBox="1"/>
          <p:nvPr/>
        </p:nvSpPr>
        <p:spPr>
          <a:xfrm>
            <a:off x="5306868" y="4271607"/>
            <a:ext cx="702276" cy="507831"/>
          </a:xfrm>
          <a:prstGeom prst="rect">
            <a:avLst/>
          </a:prstGeom>
          <a:noFill/>
        </p:spPr>
        <p:txBody>
          <a:bodyPr wrap="square" rtlCol="0">
            <a:spAutoFit/>
          </a:bodyPr>
          <a:lstStyle/>
          <a:p>
            <a:r>
              <a:rPr lang="en-US" altLang="ja-JP" sz="1350" dirty="0"/>
              <a:t>Osaka</a:t>
            </a:r>
            <a:r>
              <a:rPr lang="ja-JP" altLang="en-US" sz="1350" dirty="0"/>
              <a:t> </a:t>
            </a:r>
            <a:endParaRPr lang="en-US" altLang="ja-JP" sz="1350" dirty="0"/>
          </a:p>
          <a:p>
            <a:r>
              <a:rPr lang="en-US" altLang="ja-JP" sz="1350" dirty="0"/>
              <a:t>Univ.</a:t>
            </a:r>
            <a:endParaRPr lang="ja-JP" altLang="en-US" sz="1350" dirty="0"/>
          </a:p>
        </p:txBody>
      </p:sp>
      <p:sp>
        <p:nvSpPr>
          <p:cNvPr id="19" name="テキスト ボックス 18"/>
          <p:cNvSpPr txBox="1"/>
          <p:nvPr/>
        </p:nvSpPr>
        <p:spPr>
          <a:xfrm>
            <a:off x="6397996" y="5167402"/>
            <a:ext cx="1188132" cy="300082"/>
          </a:xfrm>
          <a:prstGeom prst="rect">
            <a:avLst/>
          </a:prstGeom>
          <a:noFill/>
        </p:spPr>
        <p:txBody>
          <a:bodyPr wrap="square" rtlCol="0">
            <a:spAutoFit/>
          </a:bodyPr>
          <a:lstStyle/>
          <a:p>
            <a:r>
              <a:rPr lang="en-US" altLang="ja-JP" sz="1350" dirty="0"/>
              <a:t>Tokyo</a:t>
            </a:r>
            <a:r>
              <a:rPr lang="ja-JP" altLang="en-US" sz="1350" dirty="0"/>
              <a:t> </a:t>
            </a:r>
            <a:r>
              <a:rPr lang="en-US" altLang="ja-JP" sz="1350" dirty="0"/>
              <a:t>Univ.</a:t>
            </a:r>
            <a:endParaRPr lang="ja-JP" altLang="en-US" sz="1350" dirty="0"/>
          </a:p>
        </p:txBody>
      </p:sp>
      <p:sp>
        <p:nvSpPr>
          <p:cNvPr id="20" name="テキスト ボックス 19"/>
          <p:cNvSpPr txBox="1"/>
          <p:nvPr/>
        </p:nvSpPr>
        <p:spPr>
          <a:xfrm>
            <a:off x="6578038" y="3230353"/>
            <a:ext cx="1188132" cy="300082"/>
          </a:xfrm>
          <a:prstGeom prst="rect">
            <a:avLst/>
          </a:prstGeom>
          <a:noFill/>
        </p:spPr>
        <p:txBody>
          <a:bodyPr wrap="square" rtlCol="0">
            <a:spAutoFit/>
          </a:bodyPr>
          <a:lstStyle/>
          <a:p>
            <a:r>
              <a:rPr lang="en-US" altLang="ja-JP" sz="1350" dirty="0"/>
              <a:t>Akita</a:t>
            </a:r>
            <a:r>
              <a:rPr lang="ja-JP" altLang="en-US" sz="1350" dirty="0"/>
              <a:t> </a:t>
            </a:r>
            <a:r>
              <a:rPr lang="en-US" altLang="ja-JP" sz="1350" dirty="0"/>
              <a:t>Univ.</a:t>
            </a:r>
            <a:endParaRPr lang="ja-JP" altLang="en-US" sz="1350" dirty="0"/>
          </a:p>
        </p:txBody>
      </p:sp>
      <p:pic>
        <p:nvPicPr>
          <p:cNvPr id="23" name="図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906" y="1870964"/>
            <a:ext cx="1904676" cy="844235"/>
          </a:xfrm>
          <a:prstGeom prst="rect">
            <a:avLst/>
          </a:prstGeom>
        </p:spPr>
      </p:pic>
      <p:pic>
        <p:nvPicPr>
          <p:cNvPr id="26" name="图片 3"/>
          <p:cNvPicPr>
            <a:picLocks noChangeAspect="1"/>
          </p:cNvPicPr>
          <p:nvPr/>
        </p:nvPicPr>
        <p:blipFill>
          <a:blip r:embed="rId5" cstate="print">
            <a:clrChange>
              <a:clrFrom>
                <a:srgbClr val="FCFCFC"/>
              </a:clrFrom>
              <a:clrTo>
                <a:srgbClr val="FCFCFC">
                  <a:alpha val="0"/>
                </a:srgbClr>
              </a:clrTo>
            </a:clrChange>
            <a:lum bright="70000" contrast="-70000"/>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532405" y="5304607"/>
            <a:ext cx="735505" cy="738863"/>
          </a:xfrm>
          <a:prstGeom prst="rect">
            <a:avLst/>
          </a:prstGeom>
        </p:spPr>
      </p:pic>
      <p:sp>
        <p:nvSpPr>
          <p:cNvPr id="27" name="テキスト ボックス 26"/>
          <p:cNvSpPr txBox="1"/>
          <p:nvPr/>
        </p:nvSpPr>
        <p:spPr>
          <a:xfrm>
            <a:off x="1289452" y="5231540"/>
            <a:ext cx="2100779" cy="1269578"/>
          </a:xfrm>
          <a:prstGeom prst="rect">
            <a:avLst/>
          </a:prstGeom>
          <a:noFill/>
        </p:spPr>
        <p:txBody>
          <a:bodyPr wrap="square" rtlCol="0">
            <a:spAutoFit/>
          </a:bodyPr>
          <a:lstStyle/>
          <a:p>
            <a:r>
              <a:rPr lang="en-US" altLang="ja-JP" sz="1350" dirty="0"/>
              <a:t>Xi’an</a:t>
            </a:r>
            <a:r>
              <a:rPr lang="ja-JP" altLang="en-US" sz="1350" dirty="0"/>
              <a:t> </a:t>
            </a:r>
            <a:r>
              <a:rPr lang="en-US" altLang="ja-JP" sz="1350" dirty="0"/>
              <a:t>Jiaotong</a:t>
            </a:r>
          </a:p>
          <a:p>
            <a:r>
              <a:rPr lang="en-US" altLang="ja-JP" sz="1350" dirty="0"/>
              <a:t>University</a:t>
            </a:r>
          </a:p>
          <a:p>
            <a:endParaRPr lang="en-US" altLang="ja-JP" sz="1350" dirty="0"/>
          </a:p>
          <a:p>
            <a:r>
              <a:rPr lang="en-US" altLang="ja-JP" sz="1200" dirty="0"/>
              <a:t>Every year, </a:t>
            </a:r>
            <a:r>
              <a:rPr lang="en-US" altLang="ja-JP" sz="1200" dirty="0" err="1"/>
              <a:t>Ph.D</a:t>
            </a:r>
            <a:r>
              <a:rPr lang="en-US" altLang="ja-JP" sz="1200" dirty="0"/>
              <a:t> students study at RANS since 2014.</a:t>
            </a:r>
          </a:p>
          <a:p>
            <a:r>
              <a:rPr lang="en-US" altLang="ja-JP" sz="1200" dirty="0" err="1"/>
              <a:t>Ph.D</a:t>
            </a:r>
            <a:r>
              <a:rPr lang="en-US" altLang="ja-JP" sz="1200" dirty="0"/>
              <a:t> from XJTU</a:t>
            </a:r>
            <a:endParaRPr lang="ja-JP" altLang="en-US" sz="1200" dirty="0"/>
          </a:p>
        </p:txBody>
      </p:sp>
      <p:pic>
        <p:nvPicPr>
          <p:cNvPr id="29" name="図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3080" y="3063559"/>
            <a:ext cx="1789131" cy="1089323"/>
          </a:xfrm>
          <a:prstGeom prst="rect">
            <a:avLst/>
          </a:prstGeom>
        </p:spPr>
      </p:pic>
      <p:sp>
        <p:nvSpPr>
          <p:cNvPr id="30" name="テキスト ボックス 29"/>
          <p:cNvSpPr txBox="1"/>
          <p:nvPr/>
        </p:nvSpPr>
        <p:spPr>
          <a:xfrm>
            <a:off x="7337961" y="3749601"/>
            <a:ext cx="1188132" cy="300082"/>
          </a:xfrm>
          <a:prstGeom prst="rect">
            <a:avLst/>
          </a:prstGeom>
          <a:noFill/>
        </p:spPr>
        <p:txBody>
          <a:bodyPr wrap="square" rtlCol="0">
            <a:spAutoFit/>
          </a:bodyPr>
          <a:lstStyle/>
          <a:p>
            <a:r>
              <a:rPr lang="en-US" altLang="ja-JP" sz="1350" dirty="0"/>
              <a:t>NIMS</a:t>
            </a:r>
            <a:endParaRPr lang="ja-JP" altLang="en-US" sz="1350" dirty="0"/>
          </a:p>
        </p:txBody>
      </p:sp>
      <p:sp>
        <p:nvSpPr>
          <p:cNvPr id="31" name="テキスト ボックス 30"/>
          <p:cNvSpPr txBox="1"/>
          <p:nvPr/>
        </p:nvSpPr>
        <p:spPr>
          <a:xfrm>
            <a:off x="7719646" y="4269554"/>
            <a:ext cx="1245392" cy="584775"/>
          </a:xfrm>
          <a:prstGeom prst="rect">
            <a:avLst/>
          </a:prstGeom>
          <a:noFill/>
          <a:ln>
            <a:solidFill>
              <a:srgbClr val="FF0000"/>
            </a:solidFill>
          </a:ln>
        </p:spPr>
        <p:txBody>
          <a:bodyPr wrap="square" rtlCol="0">
            <a:spAutoFit/>
          </a:bodyPr>
          <a:lstStyle/>
          <a:p>
            <a:r>
              <a:rPr lang="en-US" altLang="ja-JP" sz="1600" dirty="0"/>
              <a:t>AIST </a:t>
            </a:r>
            <a:r>
              <a:rPr lang="en-US" altLang="ja-JP" sz="1600" u="sng" dirty="0">
                <a:solidFill>
                  <a:srgbClr val="FF0000"/>
                </a:solidFill>
              </a:rPr>
              <a:t>AISTANS</a:t>
            </a:r>
            <a:endParaRPr lang="ja-JP" altLang="en-US" sz="1600" u="sng" dirty="0">
              <a:solidFill>
                <a:srgbClr val="FF0000"/>
              </a:solidFill>
            </a:endParaRPr>
          </a:p>
        </p:txBody>
      </p:sp>
      <p:sp>
        <p:nvSpPr>
          <p:cNvPr id="33" name="テキスト ボックス 32"/>
          <p:cNvSpPr txBox="1"/>
          <p:nvPr/>
        </p:nvSpPr>
        <p:spPr>
          <a:xfrm>
            <a:off x="4142478" y="5934245"/>
            <a:ext cx="3348372" cy="715581"/>
          </a:xfrm>
          <a:prstGeom prst="rect">
            <a:avLst/>
          </a:prstGeom>
          <a:noFill/>
        </p:spPr>
        <p:txBody>
          <a:bodyPr wrap="square" rtlCol="0">
            <a:spAutoFit/>
          </a:bodyPr>
          <a:lstStyle/>
          <a:p>
            <a:r>
              <a:rPr lang="en-US" altLang="ja-JP" sz="1350" dirty="0"/>
              <a:t>Companies: more than 20 </a:t>
            </a:r>
          </a:p>
          <a:p>
            <a:r>
              <a:rPr lang="en-US" altLang="ja-JP" sz="1350" dirty="0"/>
              <a:t>Iron</a:t>
            </a:r>
            <a:r>
              <a:rPr lang="ja-JP" altLang="en-US" sz="1350" dirty="0"/>
              <a:t> </a:t>
            </a:r>
            <a:r>
              <a:rPr lang="en-US" altLang="ja-JP" sz="1350" dirty="0"/>
              <a:t>and</a:t>
            </a:r>
            <a:r>
              <a:rPr lang="ja-JP" altLang="en-US" sz="1350" dirty="0"/>
              <a:t> </a:t>
            </a:r>
            <a:r>
              <a:rPr lang="en-US" altLang="ja-JP" sz="1350" dirty="0"/>
              <a:t>steel companies,</a:t>
            </a:r>
            <a:r>
              <a:rPr lang="ja-JP" altLang="en-US" sz="1350" dirty="0"/>
              <a:t>　</a:t>
            </a:r>
            <a:r>
              <a:rPr lang="en-US" altLang="ja-JP" sz="1350" dirty="0"/>
              <a:t>Highway, Railway, </a:t>
            </a:r>
          </a:p>
          <a:p>
            <a:r>
              <a:rPr lang="ja-JP" altLang="en-US" sz="1350" dirty="0"/>
              <a:t> </a:t>
            </a:r>
            <a:r>
              <a:rPr lang="en-US" altLang="ja-JP" sz="1350" dirty="0"/>
              <a:t>and so on….</a:t>
            </a:r>
          </a:p>
        </p:txBody>
      </p:sp>
      <p:sp>
        <p:nvSpPr>
          <p:cNvPr id="3" name="テキスト ボックス 2">
            <a:extLst>
              <a:ext uri="{FF2B5EF4-FFF2-40B4-BE49-F238E27FC236}">
                <a16:creationId xmlns:a16="http://schemas.microsoft.com/office/drawing/2014/main" id="{EC9DA101-9DC3-F10E-84B5-ABCED803E7DB}"/>
              </a:ext>
            </a:extLst>
          </p:cNvPr>
          <p:cNvSpPr txBox="1"/>
          <p:nvPr/>
        </p:nvSpPr>
        <p:spPr>
          <a:xfrm>
            <a:off x="2146538" y="1851282"/>
            <a:ext cx="4514381" cy="1200329"/>
          </a:xfrm>
          <a:prstGeom prst="rect">
            <a:avLst/>
          </a:prstGeom>
          <a:noFill/>
        </p:spPr>
        <p:txBody>
          <a:bodyPr wrap="square" rtlCol="0">
            <a:spAutoFit/>
          </a:bodyPr>
          <a:lstStyle/>
          <a:p>
            <a:r>
              <a:rPr lang="en-US" altLang="ja-JP" dirty="0"/>
              <a:t>HBS, Hi-CANS, Cooperation </a:t>
            </a:r>
          </a:p>
          <a:p>
            <a:r>
              <a:rPr lang="en-US" altLang="ja-JP" dirty="0"/>
              <a:t>Joint WS JCNS-RIKEN, </a:t>
            </a:r>
            <a:r>
              <a:rPr lang="en-US" altLang="ja-JP" u="sng" dirty="0"/>
              <a:t>every year</a:t>
            </a:r>
            <a:r>
              <a:rPr lang="en-US" altLang="ja-JP" dirty="0"/>
              <a:t>,</a:t>
            </a:r>
            <a:r>
              <a:rPr lang="ja-JP" altLang="en-US" dirty="0"/>
              <a:t> </a:t>
            </a:r>
            <a:r>
              <a:rPr lang="en-US" altLang="ja-JP" dirty="0"/>
              <a:t>since2017</a:t>
            </a:r>
          </a:p>
          <a:p>
            <a:r>
              <a:rPr kumimoji="1" lang="en-US" altLang="ja-JP" dirty="0"/>
              <a:t>Res</a:t>
            </a:r>
            <a:r>
              <a:rPr lang="en-US" altLang="ja-JP" dirty="0"/>
              <a:t>earchers </a:t>
            </a:r>
            <a:r>
              <a:rPr lang="en-US" altLang="ja-JP" u="sng" dirty="0"/>
              <a:t>exchange- </a:t>
            </a:r>
            <a:r>
              <a:rPr kumimoji="1" lang="en-US" altLang="ja-JP" u="sng" dirty="0" err="1"/>
              <a:t>Dr.Paul</a:t>
            </a:r>
            <a:r>
              <a:rPr kumimoji="1" lang="en-US" altLang="ja-JP" u="sng" dirty="0"/>
              <a:t> </a:t>
            </a:r>
            <a:r>
              <a:rPr kumimoji="1" lang="en-US" altLang="ja-JP" u="sng" dirty="0" err="1"/>
              <a:t>Zakalek</a:t>
            </a:r>
            <a:r>
              <a:rPr kumimoji="1" lang="en-US" altLang="ja-JP" u="sng" dirty="0"/>
              <a:t>, 2022 </a:t>
            </a:r>
            <a:r>
              <a:rPr kumimoji="1" lang="en-US" altLang="ja-JP" u="sng" dirty="0" err="1"/>
              <a:t>Dr.S.Ikeda</a:t>
            </a:r>
            <a:r>
              <a:rPr kumimoji="1" lang="en-US" altLang="ja-JP" u="sng" dirty="0"/>
              <a:t> 2023, ? 2024 </a:t>
            </a:r>
            <a:r>
              <a:rPr lang="en-US" altLang="ja-JP" u="sng" dirty="0"/>
              <a:t>. </a:t>
            </a:r>
            <a:endParaRPr kumimoji="1" lang="ja-JP" altLang="en-US" u="sng" dirty="0"/>
          </a:p>
        </p:txBody>
      </p:sp>
      <p:sp>
        <p:nvSpPr>
          <p:cNvPr id="21" name="テキスト ボックス 20">
            <a:extLst>
              <a:ext uri="{FF2B5EF4-FFF2-40B4-BE49-F238E27FC236}">
                <a16:creationId xmlns:a16="http://schemas.microsoft.com/office/drawing/2014/main" id="{C9714320-6500-5F4B-775A-7450D83B5D63}"/>
              </a:ext>
            </a:extLst>
          </p:cNvPr>
          <p:cNvSpPr txBox="1"/>
          <p:nvPr/>
        </p:nvSpPr>
        <p:spPr>
          <a:xfrm>
            <a:off x="2217062" y="3407038"/>
            <a:ext cx="1865857" cy="646331"/>
          </a:xfrm>
          <a:prstGeom prst="rect">
            <a:avLst/>
          </a:prstGeom>
          <a:noFill/>
        </p:spPr>
        <p:txBody>
          <a:bodyPr wrap="square" rtlCol="0">
            <a:spAutoFit/>
          </a:bodyPr>
          <a:lstStyle/>
          <a:p>
            <a:r>
              <a:rPr lang="en-US" altLang="ja-JP" dirty="0"/>
              <a:t>CANS project at CEA </a:t>
            </a:r>
            <a:endParaRPr kumimoji="1" lang="ja-JP" altLang="en-US" dirty="0"/>
          </a:p>
        </p:txBody>
      </p:sp>
      <p:sp>
        <p:nvSpPr>
          <p:cNvPr id="24" name="テキスト ボックス 23">
            <a:extLst>
              <a:ext uri="{FF2B5EF4-FFF2-40B4-BE49-F238E27FC236}">
                <a16:creationId xmlns:a16="http://schemas.microsoft.com/office/drawing/2014/main" id="{3058F60D-460D-548F-703A-2410DBCB44DD}"/>
              </a:ext>
            </a:extLst>
          </p:cNvPr>
          <p:cNvSpPr txBox="1"/>
          <p:nvPr/>
        </p:nvSpPr>
        <p:spPr>
          <a:xfrm>
            <a:off x="6561397" y="4251609"/>
            <a:ext cx="994087" cy="338554"/>
          </a:xfrm>
          <a:prstGeom prst="rect">
            <a:avLst/>
          </a:prstGeom>
          <a:noFill/>
          <a:ln>
            <a:solidFill>
              <a:srgbClr val="FF0000"/>
            </a:solidFill>
          </a:ln>
        </p:spPr>
        <p:txBody>
          <a:bodyPr wrap="square">
            <a:spAutoFit/>
          </a:bodyPr>
          <a:lstStyle/>
          <a:p>
            <a:r>
              <a:rPr lang="en-US" altLang="ja-JP" sz="1600" u="sng" dirty="0">
                <a:solidFill>
                  <a:srgbClr val="FF0000"/>
                </a:solidFill>
              </a:rPr>
              <a:t>RANS</a:t>
            </a:r>
            <a:endParaRPr lang="ja-JP" altLang="en-US" sz="1600" dirty="0"/>
          </a:p>
        </p:txBody>
      </p:sp>
      <p:sp>
        <p:nvSpPr>
          <p:cNvPr id="22" name="テキスト ボックス 21">
            <a:extLst>
              <a:ext uri="{FF2B5EF4-FFF2-40B4-BE49-F238E27FC236}">
                <a16:creationId xmlns:a16="http://schemas.microsoft.com/office/drawing/2014/main" id="{8DFD9A64-EC96-E2FE-7C4B-2FDC5FFF71F2}"/>
              </a:ext>
            </a:extLst>
          </p:cNvPr>
          <p:cNvSpPr txBox="1"/>
          <p:nvPr/>
        </p:nvSpPr>
        <p:spPr>
          <a:xfrm>
            <a:off x="123906" y="4152882"/>
            <a:ext cx="3837986" cy="923330"/>
          </a:xfrm>
          <a:prstGeom prst="rect">
            <a:avLst/>
          </a:prstGeom>
          <a:noFill/>
        </p:spPr>
        <p:txBody>
          <a:bodyPr wrap="square" rtlCol="0">
            <a:spAutoFit/>
          </a:bodyPr>
          <a:lstStyle/>
          <a:p>
            <a:r>
              <a:rPr kumimoji="1" lang="en-US" altLang="ja-JP" dirty="0"/>
              <a:t>Spain, DIPC, etc. at Basque</a:t>
            </a:r>
          </a:p>
          <a:p>
            <a:r>
              <a:rPr kumimoji="1" lang="en-US" altLang="ja-JP" dirty="0"/>
              <a:t>  		April  2024 RANS, RANS-II 		experiments for 1 month </a:t>
            </a:r>
            <a:endParaRPr kumimoji="1" lang="ja-JP" altLang="en-US" dirty="0"/>
          </a:p>
        </p:txBody>
      </p:sp>
    </p:spTree>
    <p:extLst>
      <p:ext uri="{BB962C8B-B14F-4D97-AF65-F5344CB8AC3E}">
        <p14:creationId xmlns:p14="http://schemas.microsoft.com/office/powerpoint/2010/main" val="3903144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2FE72302-3792-4104-9ECC-D738A0D4D4EE}" type="slidenum">
              <a:rPr kumimoji="1" lang="ja-JP" altLang="en-US" smtClean="0"/>
              <a:t>30</a:t>
            </a:fld>
            <a:endParaRPr kumimoji="1" lang="ja-JP" altLang="en-US"/>
          </a:p>
        </p:txBody>
      </p:sp>
      <p:graphicFrame>
        <p:nvGraphicFramePr>
          <p:cNvPr id="15" name="表 14">
            <a:extLst>
              <a:ext uri="{FF2B5EF4-FFF2-40B4-BE49-F238E27FC236}">
                <a16:creationId xmlns:a16="http://schemas.microsoft.com/office/drawing/2014/main" id="{F563832C-928A-4A5F-99AD-D176689455BC}"/>
              </a:ext>
            </a:extLst>
          </p:cNvPr>
          <p:cNvGraphicFramePr>
            <a:graphicFrameLocks noGrp="1"/>
          </p:cNvGraphicFramePr>
          <p:nvPr/>
        </p:nvGraphicFramePr>
        <p:xfrm>
          <a:off x="3491881" y="1946653"/>
          <a:ext cx="5652121" cy="4593915"/>
        </p:xfrm>
        <a:graphic>
          <a:graphicData uri="http://schemas.openxmlformats.org/drawingml/2006/table">
            <a:tbl>
              <a:tblPr firstRow="1" firstCol="1" bandRow="1" bandCol="1">
                <a:tableStyleId>{5C22544A-7EE6-4342-B048-85BDC9FD1C3A}</a:tableStyleId>
              </a:tblPr>
              <a:tblGrid>
                <a:gridCol w="2643301">
                  <a:extLst>
                    <a:ext uri="{9D8B030D-6E8A-4147-A177-3AD203B41FA5}">
                      <a16:colId xmlns:a16="http://schemas.microsoft.com/office/drawing/2014/main" val="20000"/>
                    </a:ext>
                  </a:extLst>
                </a:gridCol>
                <a:gridCol w="1486096">
                  <a:extLst>
                    <a:ext uri="{9D8B030D-6E8A-4147-A177-3AD203B41FA5}">
                      <a16:colId xmlns:a16="http://schemas.microsoft.com/office/drawing/2014/main" val="20002"/>
                    </a:ext>
                  </a:extLst>
                </a:gridCol>
                <a:gridCol w="1522724">
                  <a:extLst>
                    <a:ext uri="{9D8B030D-6E8A-4147-A177-3AD203B41FA5}">
                      <a16:colId xmlns:a16="http://schemas.microsoft.com/office/drawing/2014/main" val="2354335116"/>
                    </a:ext>
                  </a:extLst>
                </a:gridCol>
              </a:tblGrid>
              <a:tr h="495964">
                <a:tc>
                  <a:txBody>
                    <a:bodyPr/>
                    <a:lstStyle/>
                    <a:p>
                      <a:pPr algn="l" fontAlgn="auto">
                        <a:spcAft>
                          <a:spcPts val="0"/>
                        </a:spcAft>
                      </a:pPr>
                      <a:endParaRPr lang="ja-JP" sz="1800" b="0" dirty="0">
                        <a:solidFill>
                          <a:schemeClr val="tx1"/>
                        </a:solidFill>
                        <a:effectLst/>
                        <a:latin typeface="HGS創英角ｺﾞｼｯｸUB" panose="020B0900000000000000" pitchFamily="50" charset="-128"/>
                        <a:ea typeface="HGS創英角ｺﾞｼｯｸUB" panose="020B0900000000000000" pitchFamily="50" charset="-128"/>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spcAft>
                          <a:spcPts val="0"/>
                        </a:spcAft>
                      </a:pPr>
                      <a:r>
                        <a:rPr lang="en-US" altLang="ja-JP" sz="1600" b="0" dirty="0">
                          <a:solidFill>
                            <a:schemeClr val="tx1"/>
                          </a:solidFill>
                          <a:effectLst/>
                          <a:latin typeface="HGS創英角ｺﾞｼｯｸUB" panose="020B0900000000000000" pitchFamily="50" charset="-128"/>
                          <a:ea typeface="HGS創英角ｺﾞｼｯｸUB" panose="020B0900000000000000" pitchFamily="50" charset="-128"/>
                          <a:cs typeface="Times New Roman"/>
                        </a:rPr>
                        <a:t>RANS-Ⅱ RFQ</a:t>
                      </a:r>
                      <a:endParaRPr lang="ja-JP" sz="1600" b="0" dirty="0">
                        <a:solidFill>
                          <a:schemeClr val="tx1"/>
                        </a:solidFill>
                        <a:effectLst/>
                        <a:latin typeface="HGS創英角ｺﾞｼｯｸUB" panose="020B0900000000000000" pitchFamily="50" charset="-128"/>
                        <a:ea typeface="HGS創英角ｺﾞｼｯｸUB" panose="020B0900000000000000" pitchFamily="50" charset="-128"/>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dirty="0">
                          <a:solidFill>
                            <a:schemeClr val="tx1"/>
                          </a:solidFill>
                          <a:effectLst/>
                          <a:latin typeface="HGS創英角ｺﾞｼｯｸUB" panose="020B0900000000000000" pitchFamily="50" charset="-128"/>
                          <a:ea typeface="HGS創英角ｺﾞｼｯｸUB" panose="020B0900000000000000" pitchFamily="50" charset="-128"/>
                          <a:cs typeface="Times New Roman"/>
                        </a:rPr>
                        <a:t>RANS-Ⅲ RFQ</a:t>
                      </a:r>
                      <a:endParaRPr lang="ja-JP" altLang="ja-JP" sz="1600" b="0" dirty="0">
                        <a:solidFill>
                          <a:schemeClr val="tx1"/>
                        </a:solidFill>
                        <a:effectLst/>
                        <a:latin typeface="HGS創英角ｺﾞｼｯｸUB" panose="020B0900000000000000" pitchFamily="50" charset="-128"/>
                        <a:ea typeface="HGS創英角ｺﾞｼｯｸUB" panose="020B0900000000000000" pitchFamily="50" charset="-128"/>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2541">
                <a:tc>
                  <a:txBody>
                    <a:bodyPr/>
                    <a:lstStyle/>
                    <a:p>
                      <a:pPr algn="l" fontAlgn="auto">
                        <a:spcAft>
                          <a:spcPts val="0"/>
                        </a:spcAft>
                      </a:pPr>
                      <a:r>
                        <a:rPr lang="en-US" altLang="ja-JP" sz="1600" b="0" dirty="0">
                          <a:solidFill>
                            <a:schemeClr val="tx1"/>
                          </a:solidFill>
                          <a:effectLst/>
                          <a:latin typeface="HGS創英角ｺﾞｼｯｸUB" panose="020B0900000000000000" pitchFamily="50" charset="-128"/>
                          <a:ea typeface="HGS創英角ｺﾞｼｯｸUB" panose="020B0900000000000000" pitchFamily="50" charset="-128"/>
                        </a:rPr>
                        <a:t>Resonant frequency</a:t>
                      </a:r>
                      <a:r>
                        <a:rPr lang="ja-JP" altLang="en-US" sz="1600" b="0" dirty="0">
                          <a:solidFill>
                            <a:schemeClr val="tx1"/>
                          </a:solidFill>
                          <a:effectLst/>
                          <a:latin typeface="HGS創英角ｺﾞｼｯｸUB" panose="020B0900000000000000" pitchFamily="50" charset="-128"/>
                          <a:ea typeface="HGS創英角ｺﾞｼｯｸUB" panose="020B0900000000000000" pitchFamily="50" charset="-128"/>
                        </a:rPr>
                        <a:t> </a:t>
                      </a:r>
                      <a:r>
                        <a:rPr lang="en-US" altLang="ja-JP" sz="1600" b="0" dirty="0">
                          <a:solidFill>
                            <a:schemeClr val="tx1"/>
                          </a:solidFill>
                          <a:effectLst/>
                          <a:latin typeface="HGS創英角ｺﾞｼｯｸUB" panose="020B0900000000000000" pitchFamily="50" charset="-128"/>
                          <a:ea typeface="HGS創英角ｺﾞｼｯｸUB" panose="020B0900000000000000" pitchFamily="50" charset="-128"/>
                        </a:rPr>
                        <a:t>[MHz]</a:t>
                      </a:r>
                      <a:endParaRPr lang="ja-JP" sz="1200" b="0" dirty="0">
                        <a:solidFill>
                          <a:schemeClr val="tx1"/>
                        </a:solidFill>
                        <a:effectLst/>
                        <a:latin typeface="HGS創英角ｺﾞｼｯｸUB" panose="020B0900000000000000" pitchFamily="50" charset="-128"/>
                        <a:ea typeface="HGS創英角ｺﾞｼｯｸUB" panose="020B0900000000000000" pitchFamily="50" charset="-128"/>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spcAft>
                          <a:spcPts val="0"/>
                        </a:spcAft>
                      </a:pPr>
                      <a:r>
                        <a:rPr lang="en-US" altLang="ja-JP" sz="1600" b="0" dirty="0">
                          <a:solidFill>
                            <a:srgbClr val="FF0000"/>
                          </a:solidFill>
                          <a:effectLst/>
                          <a:latin typeface="HGS創英角ｺﾞｼｯｸUB" panose="020B0900000000000000" pitchFamily="50" charset="-128"/>
                          <a:ea typeface="HGS創英角ｺﾞｼｯｸUB" panose="020B0900000000000000" pitchFamily="50" charset="-128"/>
                          <a:cs typeface="Times New Roman"/>
                        </a:rPr>
                        <a:t>200</a:t>
                      </a:r>
                      <a:endParaRPr lang="ja-JP" sz="1600" b="0" dirty="0">
                        <a:solidFill>
                          <a:srgbClr val="FF0000"/>
                        </a:solidFill>
                        <a:effectLst/>
                        <a:latin typeface="HGS創英角ｺﾞｼｯｸUB" panose="020B0900000000000000" pitchFamily="50" charset="-128"/>
                        <a:ea typeface="HGS創英角ｺﾞｼｯｸUB" panose="020B0900000000000000" pitchFamily="50" charset="-128"/>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spcAft>
                          <a:spcPts val="0"/>
                        </a:spcAft>
                      </a:pPr>
                      <a:r>
                        <a:rPr lang="en-US" altLang="ja-JP" sz="1600" b="0" dirty="0">
                          <a:solidFill>
                            <a:srgbClr val="FF0000"/>
                          </a:solidFill>
                          <a:effectLst/>
                          <a:highlight>
                            <a:srgbClr val="FFFF00"/>
                          </a:highlight>
                          <a:latin typeface="HGS創英角ｺﾞｼｯｸUB" panose="020B0900000000000000" pitchFamily="50" charset="-128"/>
                          <a:ea typeface="HGS創英角ｺﾞｼｯｸUB" panose="020B0900000000000000" pitchFamily="50" charset="-128"/>
                          <a:cs typeface="Times New Roman"/>
                        </a:rPr>
                        <a:t>500</a:t>
                      </a:r>
                      <a:endParaRPr lang="ja-JP" sz="1600" b="0" dirty="0">
                        <a:solidFill>
                          <a:srgbClr val="FF0000"/>
                        </a:solidFill>
                        <a:effectLst/>
                        <a:highlight>
                          <a:srgbClr val="FFFF00"/>
                        </a:highlight>
                        <a:latin typeface="HGS創英角ｺﾞｼｯｸUB" panose="020B0900000000000000" pitchFamily="50" charset="-128"/>
                        <a:ea typeface="HGS創英角ｺﾞｼｯｸUB" panose="020B0900000000000000" pitchFamily="50" charset="-128"/>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2541">
                <a:tc>
                  <a:txBody>
                    <a:bodyPr/>
                    <a:lstStyle/>
                    <a:p>
                      <a:pPr algn="l" fontAlgn="auto">
                        <a:spcAft>
                          <a:spcPts val="0"/>
                        </a:spcAft>
                      </a:pPr>
                      <a:r>
                        <a:rPr lang="en-US" altLang="ja-JP" sz="1600" b="0" dirty="0">
                          <a:solidFill>
                            <a:schemeClr val="tx1"/>
                          </a:solidFill>
                          <a:effectLst/>
                          <a:latin typeface="HGS創英角ｺﾞｼｯｸUB" panose="020B0900000000000000" pitchFamily="50" charset="-128"/>
                          <a:ea typeface="HGS創英角ｺﾞｼｯｸUB" panose="020B0900000000000000" pitchFamily="50" charset="-128"/>
                          <a:cs typeface="+mn-cs"/>
                        </a:rPr>
                        <a:t>Input beam energy [keV]</a:t>
                      </a:r>
                      <a:endParaRPr lang="ja-JP" sz="1200" b="0" dirty="0">
                        <a:solidFill>
                          <a:schemeClr val="tx1"/>
                        </a:solidFill>
                        <a:effectLst/>
                        <a:latin typeface="HGS創英角ｺﾞｼｯｸUB" panose="020B0900000000000000" pitchFamily="50" charset="-128"/>
                        <a:ea typeface="HGS創英角ｺﾞｼｯｸUB" panose="020B0900000000000000" pitchFamily="50" charset="-128"/>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spcAft>
                          <a:spcPts val="0"/>
                        </a:spcAft>
                      </a:pPr>
                      <a:r>
                        <a:rPr lang="en-US" altLang="ja-JP" sz="1600" b="0" dirty="0">
                          <a:solidFill>
                            <a:schemeClr val="tx1"/>
                          </a:solidFill>
                          <a:effectLst/>
                          <a:latin typeface="HGS創英角ｺﾞｼｯｸUB" panose="020B0900000000000000" pitchFamily="50" charset="-128"/>
                          <a:ea typeface="HGS創英角ｺﾞｼｯｸUB" panose="020B0900000000000000" pitchFamily="50" charset="-128"/>
                          <a:cs typeface="Times New Roman"/>
                        </a:rPr>
                        <a:t>35[keV]</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spcAft>
                          <a:spcPts val="0"/>
                        </a:spcAft>
                      </a:pPr>
                      <a:r>
                        <a:rPr lang="en-US" altLang="ja-JP" sz="1600" b="0" dirty="0">
                          <a:solidFill>
                            <a:schemeClr val="tx1"/>
                          </a:solidFill>
                          <a:effectLst/>
                          <a:latin typeface="HGS創英角ｺﾞｼｯｸUB" panose="020B0900000000000000" pitchFamily="50" charset="-128"/>
                          <a:ea typeface="HGS創英角ｺﾞｼｯｸUB" panose="020B0900000000000000" pitchFamily="50" charset="-128"/>
                          <a:cs typeface="Times New Roman"/>
                        </a:rPr>
                        <a:t>30[keV]</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2541">
                <a:tc>
                  <a:txBody>
                    <a:bodyPr/>
                    <a:lstStyle/>
                    <a:p>
                      <a:pPr algn="l" fontAlgn="auto">
                        <a:spcAft>
                          <a:spcPts val="0"/>
                        </a:spcAft>
                      </a:pPr>
                      <a:r>
                        <a:rPr lang="en-US" altLang="ja-JP" sz="1600" b="0" dirty="0">
                          <a:solidFill>
                            <a:schemeClr val="tx1"/>
                          </a:solidFill>
                          <a:effectLst/>
                          <a:latin typeface="HGS創英角ｺﾞｼｯｸUB" panose="020B0900000000000000" pitchFamily="50" charset="-128"/>
                          <a:ea typeface="HGS創英角ｺﾞｼｯｸUB" panose="020B0900000000000000" pitchFamily="50" charset="-128"/>
                          <a:cs typeface="+mn-cs"/>
                        </a:rPr>
                        <a:t>Output beam energy [MeV]</a:t>
                      </a:r>
                      <a:endParaRPr lang="ja-JP" sz="1200" b="0" dirty="0">
                        <a:solidFill>
                          <a:schemeClr val="tx1"/>
                        </a:solidFill>
                        <a:effectLst/>
                        <a:latin typeface="HGS創英角ｺﾞｼｯｸUB" panose="020B0900000000000000" pitchFamily="50" charset="-128"/>
                        <a:ea typeface="HGS創英角ｺﾞｼｯｸUB" panose="020B0900000000000000" pitchFamily="50" charset="-128"/>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spcAft>
                          <a:spcPts val="0"/>
                        </a:spcAft>
                      </a:pPr>
                      <a:r>
                        <a:rPr lang="en-US" altLang="ja-JP" sz="1600" b="0" dirty="0">
                          <a:solidFill>
                            <a:schemeClr val="tx1"/>
                          </a:solidFill>
                          <a:effectLst/>
                          <a:latin typeface="HGS創英角ｺﾞｼｯｸUB" panose="020B0900000000000000" pitchFamily="50" charset="-128"/>
                          <a:ea typeface="HGS創英角ｺﾞｼｯｸUB" panose="020B0900000000000000" pitchFamily="50" charset="-128"/>
                          <a:cs typeface="Times New Roman"/>
                        </a:rPr>
                        <a:t>2.49[MeV]</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spcAft>
                          <a:spcPts val="0"/>
                        </a:spcAft>
                      </a:pPr>
                      <a:r>
                        <a:rPr lang="en-US" altLang="ja-JP" sz="1600" b="0" dirty="0">
                          <a:solidFill>
                            <a:schemeClr val="tx1"/>
                          </a:solidFill>
                          <a:effectLst/>
                          <a:latin typeface="HGS創英角ｺﾞｼｯｸUB" panose="020B0900000000000000" pitchFamily="50" charset="-128"/>
                          <a:ea typeface="HGS創英角ｺﾞｼｯｸUB" panose="020B0900000000000000" pitchFamily="50" charset="-128"/>
                          <a:cs typeface="Times New Roman"/>
                        </a:rPr>
                        <a:t>2.49[MeV]</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25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dirty="0">
                          <a:solidFill>
                            <a:schemeClr val="tx1"/>
                          </a:solidFill>
                          <a:effectLst/>
                          <a:latin typeface="HGS創英角ｺﾞｼｯｸUB" panose="020B0900000000000000" pitchFamily="50" charset="-128"/>
                          <a:ea typeface="HGS創英角ｺﾞｼｯｸUB" panose="020B0900000000000000" pitchFamily="50" charset="-128"/>
                        </a:rPr>
                        <a:t>Peak beam current</a:t>
                      </a:r>
                      <a:r>
                        <a:rPr lang="ja-JP" altLang="en-US" sz="1600" b="0" dirty="0">
                          <a:solidFill>
                            <a:schemeClr val="tx1"/>
                          </a:solidFill>
                          <a:effectLst/>
                          <a:latin typeface="HGS創英角ｺﾞｼｯｸUB" panose="020B0900000000000000" pitchFamily="50" charset="-128"/>
                          <a:ea typeface="HGS創英角ｺﾞｼｯｸUB" panose="020B0900000000000000" pitchFamily="50" charset="-128"/>
                        </a:rPr>
                        <a:t> </a:t>
                      </a:r>
                      <a:r>
                        <a:rPr lang="en-US" altLang="ja-JP" sz="1600" b="0" dirty="0">
                          <a:solidFill>
                            <a:schemeClr val="tx1"/>
                          </a:solidFill>
                          <a:effectLst/>
                          <a:latin typeface="HGS創英角ｺﾞｼｯｸUB" panose="020B0900000000000000" pitchFamily="50" charset="-128"/>
                          <a:ea typeface="HGS創英角ｺﾞｼｯｸUB" panose="020B0900000000000000" pitchFamily="50" charset="-128"/>
                        </a:rPr>
                        <a:t>[mA]</a:t>
                      </a:r>
                      <a:endParaRPr lang="ja-JP" altLang="ja-JP" sz="1200" b="0" dirty="0">
                        <a:solidFill>
                          <a:schemeClr val="tx1"/>
                        </a:solidFill>
                        <a:effectLst/>
                        <a:latin typeface="HGS創英角ｺﾞｼｯｸUB" panose="020B0900000000000000" pitchFamily="50" charset="-128"/>
                        <a:ea typeface="HGS創英角ｺﾞｼｯｸUB" panose="020B0900000000000000" pitchFamily="50" charset="-128"/>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spcAft>
                          <a:spcPts val="0"/>
                        </a:spcAft>
                      </a:pPr>
                      <a:r>
                        <a:rPr lang="ja-JP" altLang="en-US" sz="1600" b="0" dirty="0">
                          <a:solidFill>
                            <a:schemeClr val="tx1"/>
                          </a:solidFill>
                          <a:effectLst/>
                          <a:latin typeface="HGS創英角ｺﾞｼｯｸUB" panose="020B0900000000000000" pitchFamily="50" charset="-128"/>
                          <a:ea typeface="HGS創英角ｺﾞｼｯｸUB" panose="020B0900000000000000" pitchFamily="50" charset="-128"/>
                          <a:cs typeface="Times New Roman"/>
                        </a:rPr>
                        <a:t>≦</a:t>
                      </a:r>
                      <a:r>
                        <a:rPr lang="en-US" altLang="ja-JP" sz="1600" b="0" dirty="0">
                          <a:solidFill>
                            <a:schemeClr val="tx1"/>
                          </a:solidFill>
                          <a:effectLst/>
                          <a:latin typeface="HGS創英角ｺﾞｼｯｸUB" panose="020B0900000000000000" pitchFamily="50" charset="-128"/>
                          <a:ea typeface="HGS創英角ｺﾞｼｯｸUB" panose="020B0900000000000000" pitchFamily="50" charset="-128"/>
                          <a:cs typeface="Times New Roman"/>
                        </a:rPr>
                        <a:t>10.45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spcAft>
                          <a:spcPts val="0"/>
                        </a:spcAft>
                      </a:pPr>
                      <a:r>
                        <a:rPr lang="ja-JP" altLang="en-US" sz="1600" b="0" dirty="0">
                          <a:solidFill>
                            <a:schemeClr val="tx1"/>
                          </a:solidFill>
                          <a:effectLst/>
                          <a:latin typeface="HGS創英角ｺﾞｼｯｸUB" panose="020B0900000000000000" pitchFamily="50" charset="-128"/>
                          <a:ea typeface="HGS創英角ｺﾞｼｯｸUB" panose="020B0900000000000000" pitchFamily="50" charset="-128"/>
                          <a:cs typeface="Times New Roman"/>
                        </a:rPr>
                        <a:t>≦</a:t>
                      </a:r>
                      <a:r>
                        <a:rPr lang="en-US" altLang="ja-JP" sz="1600" b="0" dirty="0">
                          <a:solidFill>
                            <a:schemeClr val="tx1"/>
                          </a:solidFill>
                          <a:effectLst/>
                          <a:latin typeface="HGS創英角ｺﾞｼｯｸUB" panose="020B0900000000000000" pitchFamily="50" charset="-128"/>
                          <a:ea typeface="HGS創英角ｺﾞｼｯｸUB" panose="020B0900000000000000" pitchFamily="50" charset="-128"/>
                          <a:cs typeface="Times New Roman"/>
                        </a:rPr>
                        <a:t>10.2</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25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600" b="0" dirty="0">
                          <a:solidFill>
                            <a:schemeClr val="tx1"/>
                          </a:solidFill>
                          <a:effectLst/>
                          <a:latin typeface="HGS創英角ｺﾞｼｯｸUB" panose="020B0900000000000000" pitchFamily="50" charset="-128"/>
                          <a:ea typeface="HGS創英角ｺﾞｼｯｸUB" panose="020B0900000000000000" pitchFamily="50" charset="-128"/>
                          <a:cs typeface="Times New Roman"/>
                        </a:rPr>
                        <a:t>MAX Duty cycle [%]</a:t>
                      </a:r>
                      <a:endParaRPr lang="ja-JP" altLang="ja-JP" sz="1600" b="0" dirty="0">
                        <a:solidFill>
                          <a:schemeClr val="tx1"/>
                        </a:solidFill>
                        <a:effectLst/>
                        <a:latin typeface="HGS創英角ｺﾞｼｯｸUB" panose="020B0900000000000000" pitchFamily="50" charset="-128"/>
                        <a:ea typeface="HGS創英角ｺﾞｼｯｸUB" panose="020B0900000000000000" pitchFamily="50" charset="-128"/>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spcAft>
                          <a:spcPts val="0"/>
                        </a:spcAft>
                      </a:pPr>
                      <a:r>
                        <a:rPr lang="en-US" altLang="ja-JP" sz="1600" b="0" dirty="0">
                          <a:solidFill>
                            <a:schemeClr val="tx1"/>
                          </a:solidFill>
                          <a:effectLst/>
                          <a:latin typeface="HGS創英角ｺﾞｼｯｸUB" panose="020B0900000000000000" pitchFamily="50" charset="-128"/>
                          <a:ea typeface="HGS創英角ｺﾞｼｯｸUB" panose="020B0900000000000000" pitchFamily="50" charset="-128"/>
                          <a:cs typeface="Times New Roman"/>
                        </a:rPr>
                        <a:t>3.3</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spcAft>
                          <a:spcPts val="0"/>
                        </a:spcAft>
                      </a:pPr>
                      <a:r>
                        <a:rPr lang="en-US" altLang="ja-JP" sz="1600" b="0" dirty="0">
                          <a:solidFill>
                            <a:schemeClr val="tx1"/>
                          </a:solidFill>
                          <a:effectLst/>
                          <a:latin typeface="HGS創英角ｺﾞｼｯｸUB" panose="020B0900000000000000" pitchFamily="50" charset="-128"/>
                          <a:ea typeface="HGS創英角ｺﾞｼｯｸUB" panose="020B0900000000000000" pitchFamily="50" charset="-128"/>
                          <a:cs typeface="Times New Roman"/>
                        </a:rPr>
                        <a:t>3.0</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72541">
                <a:tc>
                  <a:txBody>
                    <a:bodyPr/>
                    <a:lstStyle/>
                    <a:p>
                      <a:pPr algn="l" fontAlgn="auto">
                        <a:spcAft>
                          <a:spcPts val="0"/>
                        </a:spcAft>
                      </a:pPr>
                      <a:r>
                        <a:rPr lang="en-US" altLang="ja-JP" sz="1600" b="0" dirty="0">
                          <a:solidFill>
                            <a:schemeClr val="tx1"/>
                          </a:solidFill>
                          <a:effectLst/>
                          <a:latin typeface="HGS創英角ｺﾞｼｯｸUB" panose="020B0900000000000000" pitchFamily="50" charset="-128"/>
                          <a:ea typeface="HGS創英角ｺﾞｼｯｸUB" panose="020B0900000000000000" pitchFamily="50" charset="-128"/>
                          <a:cs typeface="Times New Roman"/>
                        </a:rPr>
                        <a:t>Average beam current [µA]</a:t>
                      </a:r>
                      <a:endParaRPr lang="ja-JP" sz="1600" b="0" dirty="0">
                        <a:solidFill>
                          <a:schemeClr val="tx1"/>
                        </a:solidFill>
                        <a:effectLst/>
                        <a:latin typeface="HGS創英角ｺﾞｼｯｸUB" panose="020B0900000000000000" pitchFamily="50" charset="-128"/>
                        <a:ea typeface="HGS創英角ｺﾞｼｯｸUB" panose="020B0900000000000000" pitchFamily="50" charset="-128"/>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spcAft>
                          <a:spcPts val="0"/>
                        </a:spcAft>
                      </a:pPr>
                      <a:r>
                        <a:rPr lang="en-US" altLang="ja-JP" sz="1600" b="0" dirty="0">
                          <a:solidFill>
                            <a:schemeClr val="tx1"/>
                          </a:solidFill>
                          <a:effectLst/>
                          <a:latin typeface="HGS創英角ｺﾞｼｯｸUB" panose="020B0900000000000000" pitchFamily="50" charset="-128"/>
                          <a:ea typeface="HGS創英角ｺﾞｼｯｸUB" panose="020B0900000000000000" pitchFamily="50" charset="-128"/>
                          <a:cs typeface="Times New Roman"/>
                        </a:rPr>
                        <a:t>100</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spcAft>
                          <a:spcPts val="0"/>
                        </a:spcAft>
                      </a:pPr>
                      <a:r>
                        <a:rPr lang="en-US" altLang="ja-JP" sz="1600" b="0" dirty="0">
                          <a:solidFill>
                            <a:schemeClr val="tx1"/>
                          </a:solidFill>
                          <a:effectLst/>
                          <a:latin typeface="HGS創英角ｺﾞｼｯｸUB" panose="020B0900000000000000" pitchFamily="50" charset="-128"/>
                          <a:ea typeface="HGS創英角ｺﾞｼｯｸUB" panose="020B0900000000000000" pitchFamily="50" charset="-128"/>
                          <a:cs typeface="Times New Roman"/>
                        </a:rPr>
                        <a:t>100</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0129938"/>
                  </a:ext>
                </a:extLst>
              </a:tr>
              <a:tr h="372541">
                <a:tc>
                  <a:txBody>
                    <a:bodyPr/>
                    <a:lstStyle/>
                    <a:p>
                      <a:pPr algn="l" fontAlgn="auto">
                        <a:spcAft>
                          <a:spcPts val="0"/>
                        </a:spcAft>
                      </a:pPr>
                      <a:r>
                        <a:rPr lang="en-US" altLang="ja-JP" sz="1600" b="0" dirty="0">
                          <a:solidFill>
                            <a:schemeClr val="tx1"/>
                          </a:solidFill>
                          <a:effectLst/>
                          <a:latin typeface="HGS創英角ｺﾞｼｯｸUB" panose="020B0900000000000000" pitchFamily="50" charset="-128"/>
                          <a:ea typeface="HGS創英角ｺﾞｼｯｸUB" panose="020B0900000000000000" pitchFamily="50" charset="-128"/>
                          <a:cs typeface="Times New Roman"/>
                        </a:rPr>
                        <a:t>Power loss [kW, 80%Q]</a:t>
                      </a:r>
                      <a:endParaRPr lang="ja-JP" sz="1600" b="0" dirty="0">
                        <a:solidFill>
                          <a:schemeClr val="tx1"/>
                        </a:solidFill>
                        <a:effectLst/>
                        <a:latin typeface="HGS創英角ｺﾞｼｯｸUB" panose="020B0900000000000000" pitchFamily="50" charset="-128"/>
                        <a:ea typeface="HGS創英角ｺﾞｼｯｸUB" panose="020B0900000000000000" pitchFamily="50" charset="-128"/>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spcAft>
                          <a:spcPts val="0"/>
                        </a:spcAft>
                      </a:pPr>
                      <a:r>
                        <a:rPr lang="en-US" altLang="ja-JP" sz="1600" b="0" dirty="0">
                          <a:solidFill>
                            <a:srgbClr val="FF0000"/>
                          </a:solidFill>
                          <a:effectLst/>
                          <a:latin typeface="HGS創英角ｺﾞｼｯｸUB" panose="020B0900000000000000" pitchFamily="50" charset="-128"/>
                          <a:ea typeface="HGS創英角ｺﾞｼｯｸUB" panose="020B0900000000000000" pitchFamily="50" charset="-128"/>
                          <a:cs typeface="Times New Roman"/>
                        </a:rPr>
                        <a:t>192</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spcAft>
                          <a:spcPts val="0"/>
                        </a:spcAft>
                      </a:pPr>
                      <a:r>
                        <a:rPr lang="en-US" altLang="ja-JP" sz="1600" b="0" dirty="0">
                          <a:solidFill>
                            <a:srgbClr val="FF0000"/>
                          </a:solidFill>
                          <a:effectLst/>
                          <a:latin typeface="HGS創英角ｺﾞｼｯｸUB" panose="020B0900000000000000" pitchFamily="50" charset="-128"/>
                          <a:ea typeface="HGS創英角ｺﾞｼｯｸUB" panose="020B0900000000000000" pitchFamily="50" charset="-128"/>
                          <a:cs typeface="Times New Roman"/>
                        </a:rPr>
                        <a:t>275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2541">
                <a:tc>
                  <a:txBody>
                    <a:bodyPr/>
                    <a:lstStyle/>
                    <a:p>
                      <a:pPr algn="l" fontAlgn="auto">
                        <a:spcAft>
                          <a:spcPts val="0"/>
                        </a:spcAft>
                      </a:pPr>
                      <a:r>
                        <a:rPr lang="en-US" altLang="ja-JP" sz="1600" b="0" dirty="0">
                          <a:solidFill>
                            <a:schemeClr val="tx1"/>
                          </a:solidFill>
                          <a:effectLst/>
                          <a:latin typeface="HGS創英角ｺﾞｼｯｸUB" panose="020B0900000000000000" pitchFamily="50" charset="-128"/>
                          <a:ea typeface="HGS創英角ｺﾞｼｯｸUB" panose="020B0900000000000000" pitchFamily="50" charset="-128"/>
                          <a:cs typeface="Times New Roman"/>
                        </a:rPr>
                        <a:t>Unloaded Q</a:t>
                      </a:r>
                      <a:endParaRPr lang="ja-JP" sz="1600" b="0" dirty="0">
                        <a:solidFill>
                          <a:schemeClr val="tx1"/>
                        </a:solidFill>
                        <a:effectLst/>
                        <a:latin typeface="HGS創英角ｺﾞｼｯｸUB" panose="020B0900000000000000" pitchFamily="50" charset="-128"/>
                        <a:ea typeface="HGS創英角ｺﾞｼｯｸUB" panose="020B0900000000000000" pitchFamily="50" charset="-128"/>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spcAft>
                          <a:spcPts val="0"/>
                        </a:spcAft>
                      </a:pPr>
                      <a:r>
                        <a:rPr lang="en-US" altLang="ja-JP" sz="1600" b="0" dirty="0">
                          <a:solidFill>
                            <a:schemeClr val="tx1"/>
                          </a:solidFill>
                          <a:effectLst/>
                          <a:latin typeface="HGS創英角ｺﾞｼｯｸUB" panose="020B0900000000000000" pitchFamily="50" charset="-128"/>
                          <a:ea typeface="HGS創英角ｺﾞｼｯｸUB" panose="020B0900000000000000" pitchFamily="50" charset="-128"/>
                          <a:cs typeface="Times New Roman"/>
                        </a:rPr>
                        <a:t>11750</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spcAft>
                          <a:spcPts val="0"/>
                        </a:spcAft>
                      </a:pPr>
                      <a:r>
                        <a:rPr lang="en-US" altLang="ja-JP" sz="1600" b="0" dirty="0">
                          <a:solidFill>
                            <a:schemeClr val="tx1"/>
                          </a:solidFill>
                          <a:effectLst/>
                          <a:latin typeface="HGS創英角ｺﾞｼｯｸUB" panose="020B0900000000000000" pitchFamily="50" charset="-128"/>
                          <a:ea typeface="HGS創英角ｺﾞｼｯｸUB" panose="020B0900000000000000" pitchFamily="50" charset="-128"/>
                          <a:cs typeface="Times New Roman"/>
                        </a:rPr>
                        <a:t>8730</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72541">
                <a:tc>
                  <a:txBody>
                    <a:bodyPr/>
                    <a:lstStyle/>
                    <a:p>
                      <a:pPr algn="l" fontAlgn="auto">
                        <a:spcAft>
                          <a:spcPts val="0"/>
                        </a:spcAft>
                      </a:pPr>
                      <a:r>
                        <a:rPr lang="en-US" altLang="ja-JP" sz="1600" b="0" dirty="0">
                          <a:solidFill>
                            <a:schemeClr val="tx1"/>
                          </a:solidFill>
                          <a:effectLst/>
                          <a:latin typeface="HGS創英角ｺﾞｼｯｸUB" panose="020B0900000000000000" pitchFamily="50" charset="-128"/>
                          <a:ea typeface="HGS創英角ｺﾞｼｯｸUB" panose="020B0900000000000000" pitchFamily="50" charset="-128"/>
                          <a:cs typeface="Times New Roman"/>
                        </a:rPr>
                        <a:t>Cavity length</a:t>
                      </a:r>
                      <a:r>
                        <a:rPr lang="ja-JP" altLang="en-US" sz="1600" b="0" dirty="0">
                          <a:solidFill>
                            <a:schemeClr val="tx1"/>
                          </a:solidFill>
                          <a:effectLst/>
                          <a:latin typeface="HGS創英角ｺﾞｼｯｸUB" panose="020B0900000000000000" pitchFamily="50" charset="-128"/>
                          <a:ea typeface="HGS創英角ｺﾞｼｯｸUB" panose="020B0900000000000000" pitchFamily="50" charset="-128"/>
                          <a:cs typeface="Times New Roman"/>
                        </a:rPr>
                        <a:t> </a:t>
                      </a:r>
                      <a:r>
                        <a:rPr lang="en-US" altLang="ja-JP" sz="1600" b="0" dirty="0">
                          <a:solidFill>
                            <a:schemeClr val="tx1"/>
                          </a:solidFill>
                          <a:effectLst/>
                          <a:latin typeface="HGS創英角ｺﾞｼｯｸUB" panose="020B0900000000000000" pitchFamily="50" charset="-128"/>
                          <a:ea typeface="HGS創英角ｺﾞｼｯｸUB" panose="020B0900000000000000" pitchFamily="50" charset="-128"/>
                          <a:cs typeface="Times New Roman"/>
                        </a:rPr>
                        <a:t>[mm]</a:t>
                      </a:r>
                      <a:endParaRPr lang="ja-JP" sz="1600" b="0" dirty="0">
                        <a:solidFill>
                          <a:schemeClr val="tx1"/>
                        </a:solidFill>
                        <a:effectLst/>
                        <a:latin typeface="HGS創英角ｺﾞｼｯｸUB" panose="020B0900000000000000" pitchFamily="50" charset="-128"/>
                        <a:ea typeface="HGS創英角ｺﾞｼｯｸUB" panose="020B0900000000000000" pitchFamily="50" charset="-128"/>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spcAft>
                          <a:spcPts val="0"/>
                        </a:spcAft>
                      </a:pPr>
                      <a:r>
                        <a:rPr lang="en-US" altLang="ja-JP" sz="1600" b="0" dirty="0">
                          <a:solidFill>
                            <a:srgbClr val="FF0000"/>
                          </a:solidFill>
                          <a:effectLst/>
                          <a:highlight>
                            <a:srgbClr val="FFFF00"/>
                          </a:highlight>
                          <a:latin typeface="HGS創英角ｺﾞｼｯｸUB" panose="020B0900000000000000" pitchFamily="50" charset="-128"/>
                          <a:ea typeface="HGS創英角ｺﾞｼｯｸUB" panose="020B0900000000000000" pitchFamily="50" charset="-128"/>
                          <a:cs typeface="Times New Roman"/>
                        </a:rPr>
                        <a:t>2555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spcAft>
                          <a:spcPts val="0"/>
                        </a:spcAft>
                      </a:pPr>
                      <a:r>
                        <a:rPr lang="en-US" altLang="ja-JP" sz="1600" b="0" dirty="0">
                          <a:solidFill>
                            <a:srgbClr val="FF0000"/>
                          </a:solidFill>
                          <a:effectLst/>
                          <a:highlight>
                            <a:srgbClr val="FFFF00"/>
                          </a:highlight>
                          <a:latin typeface="HGS創英角ｺﾞｼｯｸUB" panose="020B0900000000000000" pitchFamily="50" charset="-128"/>
                          <a:ea typeface="HGS創英角ｺﾞｼｯｸUB" panose="020B0900000000000000" pitchFamily="50" charset="-128"/>
                          <a:cs typeface="Times New Roman"/>
                        </a:rPr>
                        <a:t>2370</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72541">
                <a:tc>
                  <a:txBody>
                    <a:bodyPr/>
                    <a:lstStyle/>
                    <a:p>
                      <a:pPr algn="l" fontAlgn="auto">
                        <a:spcAft>
                          <a:spcPts val="0"/>
                        </a:spcAft>
                      </a:pPr>
                      <a:r>
                        <a:rPr lang="en-US" altLang="ja-JP" sz="1600" b="0" dirty="0">
                          <a:solidFill>
                            <a:schemeClr val="tx1"/>
                          </a:solidFill>
                          <a:effectLst/>
                          <a:latin typeface="HGS創英角ｺﾞｼｯｸUB" panose="020B0900000000000000" pitchFamily="50" charset="-128"/>
                          <a:ea typeface="HGS創英角ｺﾞｼｯｸUB" panose="020B0900000000000000" pitchFamily="50" charset="-128"/>
                          <a:cs typeface="Times New Roman"/>
                        </a:rPr>
                        <a:t>Cavity diameter [mm]</a:t>
                      </a:r>
                      <a:endParaRPr lang="ja-JP" sz="1600" b="0" dirty="0">
                        <a:solidFill>
                          <a:schemeClr val="tx1"/>
                        </a:solidFill>
                        <a:effectLst/>
                        <a:latin typeface="HGS創英角ｺﾞｼｯｸUB" panose="020B0900000000000000" pitchFamily="50" charset="-128"/>
                        <a:ea typeface="HGS創英角ｺﾞｼｯｸUB" panose="020B0900000000000000" pitchFamily="50" charset="-128"/>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spcAft>
                          <a:spcPts val="0"/>
                        </a:spcAft>
                      </a:pPr>
                      <a:r>
                        <a:rPr lang="en-US" altLang="ja-JP" sz="1600" b="0" dirty="0">
                          <a:solidFill>
                            <a:srgbClr val="FF0000"/>
                          </a:solidFill>
                          <a:effectLst/>
                          <a:highlight>
                            <a:srgbClr val="FFFF00"/>
                          </a:highlight>
                          <a:latin typeface="HGS創英角ｺﾞｼｯｸUB" panose="020B0900000000000000" pitchFamily="50" charset="-128"/>
                          <a:ea typeface="HGS創英角ｺﾞｼｯｸUB" panose="020B0900000000000000" pitchFamily="50" charset="-128"/>
                          <a:cs typeface="Times New Roman"/>
                        </a:rPr>
                        <a:t>~540</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spcAft>
                          <a:spcPts val="0"/>
                        </a:spcAft>
                      </a:pPr>
                      <a:r>
                        <a:rPr lang="en-US" altLang="ja-JP" sz="1600" b="0" dirty="0">
                          <a:solidFill>
                            <a:srgbClr val="FF0000"/>
                          </a:solidFill>
                          <a:effectLst/>
                          <a:highlight>
                            <a:srgbClr val="FFFF00"/>
                          </a:highlight>
                          <a:latin typeface="HGS創英角ｺﾞｼｯｸUB" panose="020B0900000000000000" pitchFamily="50" charset="-128"/>
                          <a:ea typeface="HGS創英角ｺﾞｼｯｸUB" panose="020B0900000000000000" pitchFamily="50" charset="-128"/>
                          <a:cs typeface="Times New Roman"/>
                        </a:rPr>
                        <a:t>~300</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904189"/>
                  </a:ext>
                </a:extLst>
              </a:tr>
              <a:tr h="372541">
                <a:tc>
                  <a:txBody>
                    <a:bodyPr/>
                    <a:lstStyle/>
                    <a:p>
                      <a:pPr algn="l" fontAlgn="auto">
                        <a:spcAft>
                          <a:spcPts val="0"/>
                        </a:spcAft>
                      </a:pPr>
                      <a:r>
                        <a:rPr lang="en-US" altLang="ja-JP" sz="1600" b="0" dirty="0">
                          <a:solidFill>
                            <a:schemeClr val="tx1"/>
                          </a:solidFill>
                          <a:effectLst/>
                          <a:latin typeface="HGS創英角ｺﾞｼｯｸUB" panose="020B0900000000000000" pitchFamily="50" charset="-128"/>
                          <a:ea typeface="HGS創英角ｺﾞｼｯｸUB" panose="020B0900000000000000" pitchFamily="50" charset="-128"/>
                          <a:cs typeface="Times New Roman"/>
                        </a:rPr>
                        <a:t>Cavity weight</a:t>
                      </a:r>
                      <a:r>
                        <a:rPr lang="ja-JP" altLang="en-US" sz="1600" b="0" dirty="0">
                          <a:solidFill>
                            <a:schemeClr val="tx1"/>
                          </a:solidFill>
                          <a:effectLst/>
                          <a:latin typeface="HGS創英角ｺﾞｼｯｸUB" panose="020B0900000000000000" pitchFamily="50" charset="-128"/>
                          <a:ea typeface="HGS創英角ｺﾞｼｯｸUB" panose="020B0900000000000000" pitchFamily="50" charset="-128"/>
                          <a:cs typeface="Times New Roman"/>
                        </a:rPr>
                        <a:t> </a:t>
                      </a:r>
                      <a:r>
                        <a:rPr lang="en-US" altLang="ja-JP" sz="1600" b="0" dirty="0">
                          <a:solidFill>
                            <a:schemeClr val="tx1"/>
                          </a:solidFill>
                          <a:effectLst/>
                          <a:latin typeface="HGS創英角ｺﾞｼｯｸUB" panose="020B0900000000000000" pitchFamily="50" charset="-128"/>
                          <a:ea typeface="HGS創英角ｺﾞｼｯｸUB" panose="020B0900000000000000" pitchFamily="50" charset="-128"/>
                          <a:cs typeface="Times New Roman"/>
                        </a:rPr>
                        <a:t>[t]</a:t>
                      </a:r>
                      <a:endParaRPr lang="ja-JP" sz="1600" b="0" dirty="0">
                        <a:solidFill>
                          <a:schemeClr val="tx1"/>
                        </a:solidFill>
                        <a:effectLst/>
                        <a:latin typeface="HGS創英角ｺﾞｼｯｸUB" panose="020B0900000000000000" pitchFamily="50" charset="-128"/>
                        <a:ea typeface="HGS創英角ｺﾞｼｯｸUB" panose="020B0900000000000000" pitchFamily="50" charset="-128"/>
                        <a:cs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spcAft>
                          <a:spcPts val="0"/>
                        </a:spcAft>
                      </a:pPr>
                      <a:r>
                        <a:rPr lang="en-US" altLang="ja-JP" sz="1600" b="0" dirty="0">
                          <a:solidFill>
                            <a:srgbClr val="FF0000"/>
                          </a:solidFill>
                          <a:effectLst/>
                          <a:latin typeface="HGS創英角ｺﾞｼｯｸUB" panose="020B0900000000000000" pitchFamily="50" charset="-128"/>
                          <a:ea typeface="HGS創英角ｺﾞｼｯｸUB" panose="020B0900000000000000" pitchFamily="50" charset="-128"/>
                          <a:cs typeface="Times New Roman"/>
                        </a:rPr>
                        <a:t>3</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auto">
                        <a:spcAft>
                          <a:spcPts val="0"/>
                        </a:spcAft>
                      </a:pPr>
                      <a:r>
                        <a:rPr lang="en-US" altLang="ja-JP" sz="1600" b="0" dirty="0">
                          <a:solidFill>
                            <a:srgbClr val="FF0000"/>
                          </a:solidFill>
                          <a:effectLst/>
                          <a:latin typeface="HGS創英角ｺﾞｼｯｸUB" panose="020B0900000000000000" pitchFamily="50" charset="-128"/>
                          <a:ea typeface="HGS創英角ｺﾞｼｯｸUB" panose="020B0900000000000000" pitchFamily="50" charset="-128"/>
                          <a:cs typeface="Times New Roman"/>
                        </a:rPr>
                        <a:t>0.7</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0319436"/>
                  </a:ext>
                </a:extLst>
              </a:tr>
            </a:tbl>
          </a:graphicData>
        </a:graphic>
      </p:graphicFrame>
      <p:pic>
        <p:nvPicPr>
          <p:cNvPr id="2" name="図 1">
            <a:extLst>
              <a:ext uri="{FF2B5EF4-FFF2-40B4-BE49-F238E27FC236}">
                <a16:creationId xmlns:a16="http://schemas.microsoft.com/office/drawing/2014/main" id="{06C139B0-2706-4EB5-B68B-B0527D4C74F6}"/>
              </a:ext>
            </a:extLst>
          </p:cNvPr>
          <p:cNvPicPr>
            <a:picLocks noChangeAspect="1"/>
          </p:cNvPicPr>
          <p:nvPr/>
        </p:nvPicPr>
        <p:blipFill>
          <a:blip r:embed="rId3"/>
          <a:stretch>
            <a:fillRect/>
          </a:stretch>
        </p:blipFill>
        <p:spPr>
          <a:xfrm>
            <a:off x="108487" y="2465964"/>
            <a:ext cx="3301633" cy="2161068"/>
          </a:xfrm>
          <a:prstGeom prst="rect">
            <a:avLst/>
          </a:prstGeom>
        </p:spPr>
      </p:pic>
      <p:sp>
        <p:nvSpPr>
          <p:cNvPr id="11" name="テキスト ボックス 10">
            <a:extLst>
              <a:ext uri="{FF2B5EF4-FFF2-40B4-BE49-F238E27FC236}">
                <a16:creationId xmlns:a16="http://schemas.microsoft.com/office/drawing/2014/main" id="{BAF63056-D039-4122-BC92-348EEE6DB1EF}"/>
              </a:ext>
            </a:extLst>
          </p:cNvPr>
          <p:cNvSpPr txBox="1"/>
          <p:nvPr/>
        </p:nvSpPr>
        <p:spPr>
          <a:xfrm>
            <a:off x="663766" y="2671936"/>
            <a:ext cx="1181734" cy="369332"/>
          </a:xfrm>
          <a:prstGeom prst="rect">
            <a:avLst/>
          </a:prstGeom>
          <a:noFill/>
        </p:spPr>
        <p:txBody>
          <a:bodyPr wrap="none" rtlCol="0">
            <a:spAutoFit/>
          </a:bodyPr>
          <a:lstStyle/>
          <a:p>
            <a:pPr algn="ctr"/>
            <a:r>
              <a:rPr kumimoji="1" lang="en-US" altLang="ja-JP" dirty="0">
                <a:solidFill>
                  <a:srgbClr val="FF0000"/>
                </a:solidFill>
                <a:latin typeface="HGS創英角ｺﾞｼｯｸUB" panose="020B0900000000000000" pitchFamily="50" charset="-128"/>
                <a:ea typeface="HGS創英角ｺﾞｼｯｸUB" panose="020B0900000000000000" pitchFamily="50" charset="-128"/>
              </a:rPr>
              <a:t>2370 mm</a:t>
            </a:r>
          </a:p>
        </p:txBody>
      </p:sp>
      <p:pic>
        <p:nvPicPr>
          <p:cNvPr id="4" name="図 3">
            <a:extLst>
              <a:ext uri="{FF2B5EF4-FFF2-40B4-BE49-F238E27FC236}">
                <a16:creationId xmlns:a16="http://schemas.microsoft.com/office/drawing/2014/main" id="{451E68BD-6F66-4426-9572-14F1E65AACC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rot="16200000">
            <a:off x="1088683" y="4255350"/>
            <a:ext cx="2069514" cy="2573359"/>
          </a:xfrm>
          <a:prstGeom prst="rect">
            <a:avLst/>
          </a:prstGeom>
        </p:spPr>
      </p:pic>
      <p:sp>
        <p:nvSpPr>
          <p:cNvPr id="16" name="テキスト ボックス 15">
            <a:extLst>
              <a:ext uri="{FF2B5EF4-FFF2-40B4-BE49-F238E27FC236}">
                <a16:creationId xmlns:a16="http://schemas.microsoft.com/office/drawing/2014/main" id="{A29D18A6-F6DD-4C9C-AA45-2847990B4444}"/>
              </a:ext>
            </a:extLst>
          </p:cNvPr>
          <p:cNvSpPr txBox="1"/>
          <p:nvPr/>
        </p:nvSpPr>
        <p:spPr>
          <a:xfrm>
            <a:off x="-11430" y="5497938"/>
            <a:ext cx="1035861" cy="369332"/>
          </a:xfrm>
          <a:prstGeom prst="rect">
            <a:avLst/>
          </a:prstGeom>
          <a:noFill/>
        </p:spPr>
        <p:txBody>
          <a:bodyPr wrap="none" rtlCol="0">
            <a:spAutoFit/>
          </a:bodyPr>
          <a:lstStyle/>
          <a:p>
            <a:pPr algn="ctr"/>
            <a:r>
              <a:rPr kumimoji="1" lang="en-US" altLang="ja-JP" dirty="0">
                <a:solidFill>
                  <a:srgbClr val="FF0000"/>
                </a:solidFill>
                <a:latin typeface="HGS創英角ｺﾞｼｯｸUB" panose="020B0900000000000000" pitchFamily="50" charset="-128"/>
                <a:ea typeface="HGS創英角ｺﾞｼｯｸUB" panose="020B0900000000000000" pitchFamily="50" charset="-128"/>
              </a:rPr>
              <a:t>300 mm</a:t>
            </a:r>
          </a:p>
        </p:txBody>
      </p:sp>
      <p:sp>
        <p:nvSpPr>
          <p:cNvPr id="17" name="テキスト ボックス 16">
            <a:extLst>
              <a:ext uri="{FF2B5EF4-FFF2-40B4-BE49-F238E27FC236}">
                <a16:creationId xmlns:a16="http://schemas.microsoft.com/office/drawing/2014/main" id="{135330FE-9A7D-4504-BD90-95C2EB37FA5D}"/>
              </a:ext>
            </a:extLst>
          </p:cNvPr>
          <p:cNvSpPr txBox="1"/>
          <p:nvPr/>
        </p:nvSpPr>
        <p:spPr>
          <a:xfrm>
            <a:off x="1674836" y="4181403"/>
            <a:ext cx="1035861" cy="369332"/>
          </a:xfrm>
          <a:prstGeom prst="rect">
            <a:avLst/>
          </a:prstGeom>
          <a:noFill/>
        </p:spPr>
        <p:txBody>
          <a:bodyPr wrap="none" rtlCol="0">
            <a:spAutoFit/>
          </a:bodyPr>
          <a:lstStyle/>
          <a:p>
            <a:pPr algn="ctr"/>
            <a:r>
              <a:rPr kumimoji="1" lang="en-US" altLang="ja-JP" dirty="0">
                <a:solidFill>
                  <a:srgbClr val="FF0000"/>
                </a:solidFill>
                <a:latin typeface="HGS創英角ｺﾞｼｯｸUB" panose="020B0900000000000000" pitchFamily="50" charset="-128"/>
                <a:ea typeface="HGS創英角ｺﾞｼｯｸUB" panose="020B0900000000000000" pitchFamily="50" charset="-128"/>
              </a:rPr>
              <a:t>330 mm</a:t>
            </a:r>
          </a:p>
        </p:txBody>
      </p:sp>
      <p:sp>
        <p:nvSpPr>
          <p:cNvPr id="12" name="正方形/長方形 11">
            <a:extLst>
              <a:ext uri="{FF2B5EF4-FFF2-40B4-BE49-F238E27FC236}">
                <a16:creationId xmlns:a16="http://schemas.microsoft.com/office/drawing/2014/main" id="{1CCACDCB-84FC-4A3F-83EE-A238088D32B1}"/>
              </a:ext>
            </a:extLst>
          </p:cNvPr>
          <p:cNvSpPr/>
          <p:nvPr/>
        </p:nvSpPr>
        <p:spPr>
          <a:xfrm>
            <a:off x="252678" y="107921"/>
            <a:ext cx="5545108" cy="584775"/>
          </a:xfrm>
          <a:prstGeom prst="rect">
            <a:avLst/>
          </a:prstGeom>
        </p:spPr>
        <p:txBody>
          <a:bodyPr wrap="none">
            <a:spAutoFit/>
          </a:bodyPr>
          <a:lstStyle/>
          <a:p>
            <a:r>
              <a:rPr lang="en-US" altLang="ja-JP" sz="3200" dirty="0">
                <a:solidFill>
                  <a:srgbClr val="FFFFFF"/>
                </a:solidFill>
                <a:latin typeface="HGS創英角ｺﾞｼｯｸUB" panose="020B0900000000000000" pitchFamily="50" charset="-128"/>
                <a:ea typeface="HGS創英角ｺﾞｼｯｸUB" panose="020B0900000000000000" pitchFamily="50" charset="-128"/>
              </a:rPr>
              <a:t>2, Optimized cavity parameter</a:t>
            </a:r>
            <a:endParaRPr lang="ja-JP" altLang="en-US" sz="3200" dirty="0">
              <a:solidFill>
                <a:srgbClr val="FFFFFF"/>
              </a:solidFill>
              <a:latin typeface="HGS創英角ｺﾞｼｯｸUB" panose="020B0900000000000000" pitchFamily="50" charset="-128"/>
              <a:ea typeface="HGS創英角ｺﾞｼｯｸUB" panose="020B0900000000000000" pitchFamily="50" charset="-128"/>
            </a:endParaRPr>
          </a:p>
        </p:txBody>
      </p:sp>
      <p:sp>
        <p:nvSpPr>
          <p:cNvPr id="13" name="テキスト ボックス 12">
            <a:extLst>
              <a:ext uri="{FF2B5EF4-FFF2-40B4-BE49-F238E27FC236}">
                <a16:creationId xmlns:a16="http://schemas.microsoft.com/office/drawing/2014/main" id="{20C75538-0736-40E9-A328-CF42E812A00D}"/>
              </a:ext>
            </a:extLst>
          </p:cNvPr>
          <p:cNvSpPr txBox="1"/>
          <p:nvPr/>
        </p:nvSpPr>
        <p:spPr>
          <a:xfrm>
            <a:off x="3792303" y="1042472"/>
            <a:ext cx="5112568" cy="830997"/>
          </a:xfrm>
          <a:prstGeom prst="rect">
            <a:avLst/>
          </a:prstGeom>
          <a:noFill/>
        </p:spPr>
        <p:txBody>
          <a:bodyPr wrap="square" rtlCol="0">
            <a:spAutoFit/>
          </a:bodyPr>
          <a:lstStyle/>
          <a:p>
            <a:pPr algn="ctr"/>
            <a:r>
              <a:rPr kumimoji="1" lang="en-US" altLang="ja-JP" sz="2400" dirty="0">
                <a:solidFill>
                  <a:srgbClr val="0000FF"/>
                </a:solidFill>
                <a:latin typeface="HGS創英角ｺﾞｼｯｸUB" panose="020B0900000000000000" pitchFamily="50" charset="-128"/>
                <a:ea typeface="HGS創英角ｺﾞｼｯｸUB" panose="020B0900000000000000" pitchFamily="50" charset="-128"/>
              </a:rPr>
              <a:t>Cavity parameter of </a:t>
            </a:r>
          </a:p>
          <a:p>
            <a:pPr algn="ctr"/>
            <a:r>
              <a:rPr kumimoji="1" lang="en-US" altLang="ja-JP" sz="2400" dirty="0">
                <a:solidFill>
                  <a:srgbClr val="0000FF"/>
                </a:solidFill>
                <a:latin typeface="HGS創英角ｺﾞｼｯｸUB" panose="020B0900000000000000" pitchFamily="50" charset="-128"/>
                <a:ea typeface="HGS創英角ｺﾞｼｯｸUB" panose="020B0900000000000000" pitchFamily="50" charset="-128"/>
              </a:rPr>
              <a:t>RANS-Ⅱ RFQ and RANS-Ⅲ RFQ</a:t>
            </a:r>
          </a:p>
        </p:txBody>
      </p:sp>
      <p:sp>
        <p:nvSpPr>
          <p:cNvPr id="5" name="コンテンツ プレースホルダー 2">
            <a:extLst>
              <a:ext uri="{FF2B5EF4-FFF2-40B4-BE49-F238E27FC236}">
                <a16:creationId xmlns:a16="http://schemas.microsoft.com/office/drawing/2014/main" id="{015F9B90-D8C3-1043-1F41-45C0D6BCB36B}"/>
              </a:ext>
            </a:extLst>
          </p:cNvPr>
          <p:cNvSpPr txBox="1">
            <a:spLocks/>
          </p:cNvSpPr>
          <p:nvPr/>
        </p:nvSpPr>
        <p:spPr>
          <a:xfrm>
            <a:off x="-11430" y="52240"/>
            <a:ext cx="8705979" cy="636208"/>
          </a:xfrm>
          <a:prstGeom prst="rect">
            <a:avLst/>
          </a:prstGeom>
        </p:spPr>
        <p:txBody>
          <a:bodyPr>
            <a:normAutofit fontScale="85000"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550" b="1" dirty="0">
                <a:effectLst>
                  <a:outerShdw blurRad="38100" dist="38100" dir="2700000" algn="tl">
                    <a:srgbClr val="000000">
                      <a:alpha val="43137"/>
                    </a:srgbClr>
                  </a:outerShdw>
                </a:effectLst>
              </a:rPr>
              <a:t>RANS-</a:t>
            </a:r>
            <a:r>
              <a:rPr lang="en-US" altLang="ja-JP" sz="2550" b="1" dirty="0" err="1">
                <a:effectLst>
                  <a:outerShdw blurRad="38100" dist="38100" dir="2700000" algn="tl">
                    <a:srgbClr val="000000">
                      <a:alpha val="43137"/>
                    </a:srgbClr>
                  </a:outerShdw>
                </a:effectLst>
              </a:rPr>
              <a:t>III.Proton</a:t>
            </a:r>
            <a:r>
              <a:rPr lang="en-US" altLang="ja-JP" sz="2550" b="1" dirty="0">
                <a:effectLst>
                  <a:outerShdw blurRad="38100" dist="38100" dir="2700000" algn="tl">
                    <a:srgbClr val="000000">
                      <a:alpha val="43137"/>
                    </a:srgbClr>
                  </a:outerShdw>
                </a:effectLst>
              </a:rPr>
              <a:t> 2.49MeV 100 </a:t>
            </a:r>
            <a:r>
              <a:rPr lang="en-US" altLang="ja-JP" sz="2550" b="1" dirty="0" err="1">
                <a:effectLst>
                  <a:outerShdw blurRad="38100" dist="38100" dir="2700000" algn="tl">
                    <a:srgbClr val="000000">
                      <a:alpha val="43137"/>
                    </a:srgbClr>
                  </a:outerShdw>
                </a:effectLst>
              </a:rPr>
              <a:t>μA</a:t>
            </a:r>
            <a:r>
              <a:rPr lang="en-US" altLang="ja-JP" sz="2550" b="1" dirty="0">
                <a:effectLst>
                  <a:outerShdw blurRad="38100" dist="38100" dir="2700000" algn="tl">
                    <a:srgbClr val="000000">
                      <a:alpha val="43137"/>
                    </a:srgbClr>
                  </a:outerShdw>
                </a:effectLst>
              </a:rPr>
              <a:t> (max. av.) 500MHz</a:t>
            </a:r>
            <a:endParaRPr lang="en-US" altLang="ja-JP" sz="2550" b="1" dirty="0">
              <a:solidFill>
                <a:srgbClr val="FF0000"/>
              </a:solidFill>
              <a:effectLst>
                <a:outerShdw blurRad="38100" dist="38100" dir="2700000" algn="tl">
                  <a:srgbClr val="000000">
                    <a:alpha val="43137"/>
                  </a:srgbClr>
                </a:outerShdw>
              </a:effectLst>
            </a:endParaRPr>
          </a:p>
        </p:txBody>
      </p:sp>
      <p:sp>
        <p:nvSpPr>
          <p:cNvPr id="6" name="日付プレースホルダー 5">
            <a:extLst>
              <a:ext uri="{FF2B5EF4-FFF2-40B4-BE49-F238E27FC236}">
                <a16:creationId xmlns:a16="http://schemas.microsoft.com/office/drawing/2014/main" id="{D90D44AE-F5A0-AADC-9FF8-B6E422BC3A35}"/>
              </a:ext>
            </a:extLst>
          </p:cNvPr>
          <p:cNvSpPr>
            <a:spLocks noGrp="1"/>
          </p:cNvSpPr>
          <p:nvPr>
            <p:ph type="dt" sz="half" idx="10"/>
          </p:nvPr>
        </p:nvSpPr>
        <p:spPr/>
        <p:txBody>
          <a:bodyPr/>
          <a:lstStyle/>
          <a:p>
            <a:r>
              <a:rPr kumimoji="1" lang="en-US" altLang="ja-JP"/>
              <a:t>20241212</a:t>
            </a:r>
            <a:endParaRPr kumimoji="1" lang="ja-JP" altLang="en-US"/>
          </a:p>
        </p:txBody>
      </p:sp>
      <p:sp>
        <p:nvSpPr>
          <p:cNvPr id="7" name="テキスト ボックス 6">
            <a:extLst>
              <a:ext uri="{FF2B5EF4-FFF2-40B4-BE49-F238E27FC236}">
                <a16:creationId xmlns:a16="http://schemas.microsoft.com/office/drawing/2014/main" id="{56DB78ED-8B84-866B-38E9-D4191E096964}"/>
              </a:ext>
            </a:extLst>
          </p:cNvPr>
          <p:cNvSpPr txBox="1"/>
          <p:nvPr/>
        </p:nvSpPr>
        <p:spPr>
          <a:xfrm>
            <a:off x="5374139" y="481799"/>
            <a:ext cx="3863043" cy="646331"/>
          </a:xfrm>
          <a:prstGeom prst="rect">
            <a:avLst/>
          </a:prstGeom>
          <a:noFill/>
        </p:spPr>
        <p:txBody>
          <a:bodyPr wrap="square" rtlCol="0">
            <a:spAutoFit/>
          </a:bodyPr>
          <a:lstStyle/>
          <a:p>
            <a:r>
              <a:rPr kumimoji="1" lang="en-US" altLang="ja-JP" dirty="0" err="1"/>
              <a:t>Dr.Shota</a:t>
            </a:r>
            <a:r>
              <a:rPr kumimoji="1" lang="en-US" altLang="ja-JP" dirty="0"/>
              <a:t> Ikeda, </a:t>
            </a:r>
            <a:r>
              <a:rPr kumimoji="1" lang="en-US" altLang="ja-JP" dirty="0" err="1"/>
              <a:t>Prof.N.Hayashizaki</a:t>
            </a:r>
            <a:r>
              <a:rPr kumimoji="1" lang="en-US" altLang="ja-JP" dirty="0"/>
              <a:t>, </a:t>
            </a:r>
          </a:p>
          <a:p>
            <a:r>
              <a:rPr kumimoji="1" lang="en-US" altLang="ja-JP" dirty="0"/>
              <a:t>Dr. Okamura, </a:t>
            </a:r>
            <a:r>
              <a:rPr kumimoji="1" lang="en-US" altLang="ja-JP" dirty="0" err="1"/>
              <a:t>Dr.T.Kobayashi</a:t>
            </a:r>
            <a:endParaRPr kumimoji="1" lang="ja-JP" altLang="en-US" dirty="0"/>
          </a:p>
        </p:txBody>
      </p:sp>
      <p:sp>
        <p:nvSpPr>
          <p:cNvPr id="8" name="テキスト ボックス 7">
            <a:extLst>
              <a:ext uri="{FF2B5EF4-FFF2-40B4-BE49-F238E27FC236}">
                <a16:creationId xmlns:a16="http://schemas.microsoft.com/office/drawing/2014/main" id="{63417578-656B-81A2-AFF4-35023144F947}"/>
              </a:ext>
            </a:extLst>
          </p:cNvPr>
          <p:cNvSpPr txBox="1"/>
          <p:nvPr/>
        </p:nvSpPr>
        <p:spPr>
          <a:xfrm>
            <a:off x="252678" y="476427"/>
            <a:ext cx="3610366" cy="1846659"/>
          </a:xfrm>
          <a:prstGeom prst="rect">
            <a:avLst/>
          </a:prstGeom>
          <a:noFill/>
        </p:spPr>
        <p:txBody>
          <a:bodyPr wrap="square" rtlCol="0">
            <a:spAutoFit/>
          </a:bodyPr>
          <a:lstStyle/>
          <a:p>
            <a:r>
              <a:rPr kumimoji="1" lang="en-US" altLang="ja-JP" sz="2000" dirty="0">
                <a:highlight>
                  <a:srgbClr val="FFFF00"/>
                </a:highlight>
              </a:rPr>
              <a:t>200MHz-&gt; 500MHz</a:t>
            </a:r>
          </a:p>
          <a:p>
            <a:endParaRPr kumimoji="1" lang="en-US" altLang="ja-JP" dirty="0"/>
          </a:p>
          <a:p>
            <a:r>
              <a:rPr kumimoji="1" lang="en-US" altLang="ja-JP" sz="2000" b="1" dirty="0"/>
              <a:t>Higher RF frequency for </a:t>
            </a:r>
            <a:r>
              <a:rPr kumimoji="1" lang="en-US" altLang="ja-JP" sz="2000" b="1" u="sng" dirty="0"/>
              <a:t>lighter and smaller acceleration cavities</a:t>
            </a:r>
            <a:endParaRPr kumimoji="1" lang="en-US" altLang="ja-JP" dirty="0"/>
          </a:p>
          <a:p>
            <a:r>
              <a:rPr kumimoji="1" lang="en-US" altLang="ja-JP" dirty="0">
                <a:solidFill>
                  <a:srgbClr val="FF0000"/>
                </a:solidFill>
              </a:rPr>
              <a:t>Width </a:t>
            </a:r>
          </a:p>
          <a:p>
            <a:r>
              <a:rPr kumimoji="1" lang="en-US" altLang="ja-JP" dirty="0">
                <a:solidFill>
                  <a:srgbClr val="FF0000"/>
                </a:solidFill>
              </a:rPr>
              <a:t>54</a:t>
            </a:r>
            <a:r>
              <a:rPr kumimoji="1" lang="ja-JP" altLang="en-US" dirty="0">
                <a:solidFill>
                  <a:srgbClr val="FF0000"/>
                </a:solidFill>
              </a:rPr>
              <a:t>㎝</a:t>
            </a:r>
            <a:r>
              <a:rPr kumimoji="1" lang="en-US" altLang="ja-JP" dirty="0">
                <a:solidFill>
                  <a:srgbClr val="FF0000"/>
                </a:solidFill>
              </a:rPr>
              <a:t>(RANS-II)</a:t>
            </a:r>
            <a:r>
              <a:rPr kumimoji="1" lang="ja-JP" altLang="en-US" dirty="0">
                <a:solidFill>
                  <a:srgbClr val="FF0000"/>
                </a:solidFill>
              </a:rPr>
              <a:t>⇒</a:t>
            </a:r>
            <a:r>
              <a:rPr kumimoji="1" lang="en-US" altLang="ja-JP" dirty="0">
                <a:solidFill>
                  <a:srgbClr val="FF0000"/>
                </a:solidFill>
              </a:rPr>
              <a:t>33</a:t>
            </a:r>
            <a:r>
              <a:rPr kumimoji="1" lang="ja-JP" altLang="en-US" dirty="0">
                <a:solidFill>
                  <a:srgbClr val="FF0000"/>
                </a:solidFill>
              </a:rPr>
              <a:t>㎝</a:t>
            </a:r>
            <a:r>
              <a:rPr kumimoji="1" lang="en-US" altLang="ja-JP" dirty="0">
                <a:solidFill>
                  <a:srgbClr val="FF0000"/>
                </a:solidFill>
              </a:rPr>
              <a:t>( RANS-III)</a:t>
            </a:r>
          </a:p>
        </p:txBody>
      </p:sp>
    </p:spTree>
    <p:extLst>
      <p:ext uri="{BB962C8B-B14F-4D97-AF65-F5344CB8AC3E}">
        <p14:creationId xmlns:p14="http://schemas.microsoft.com/office/powerpoint/2010/main" val="1933839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4C1E2-A1A9-FC6D-52ED-9C7B86B0CD6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28522B3-7B48-B78F-185E-723D1F3F264F}"/>
              </a:ext>
            </a:extLst>
          </p:cNvPr>
          <p:cNvSpPr>
            <a:spLocks noGrp="1"/>
          </p:cNvSpPr>
          <p:nvPr>
            <p:ph type="title"/>
          </p:nvPr>
        </p:nvSpPr>
        <p:spPr>
          <a:xfrm>
            <a:off x="23772" y="41169"/>
            <a:ext cx="9096456" cy="826309"/>
          </a:xfrm>
          <a:solidFill>
            <a:srgbClr val="00B0F0"/>
          </a:solidFill>
        </p:spPr>
        <p:txBody>
          <a:bodyPr>
            <a:normAutofit/>
          </a:bodyPr>
          <a:lstStyle/>
          <a:p>
            <a:r>
              <a:rPr kumimoji="1" lang="en-US" altLang="ja-JP" sz="2800" dirty="0"/>
              <a:t>Acceleration test: success in-door       RANS-III</a:t>
            </a:r>
            <a:endParaRPr kumimoji="1" lang="ja-JP" altLang="en-US" sz="2800" dirty="0"/>
          </a:p>
        </p:txBody>
      </p:sp>
      <p:sp>
        <p:nvSpPr>
          <p:cNvPr id="3" name="コンテンツ プレースホルダー 2">
            <a:extLst>
              <a:ext uri="{FF2B5EF4-FFF2-40B4-BE49-F238E27FC236}">
                <a16:creationId xmlns:a16="http://schemas.microsoft.com/office/drawing/2014/main" id="{620738A9-93E8-3716-5997-9F58409F8B16}"/>
              </a:ext>
            </a:extLst>
          </p:cNvPr>
          <p:cNvSpPr>
            <a:spLocks noGrp="1"/>
          </p:cNvSpPr>
          <p:nvPr>
            <p:ph idx="1"/>
          </p:nvPr>
        </p:nvSpPr>
        <p:spPr>
          <a:xfrm>
            <a:off x="118616" y="1411570"/>
            <a:ext cx="9001612" cy="1009652"/>
          </a:xfrm>
        </p:spPr>
        <p:txBody>
          <a:bodyPr>
            <a:normAutofit fontScale="40000" lnSpcReduction="20000"/>
          </a:bodyPr>
          <a:lstStyle/>
          <a:p>
            <a:r>
              <a:rPr kumimoji="1" lang="en-US" altLang="ja-JP" sz="5100" dirty="0"/>
              <a:t>500MHz proton accelerator. </a:t>
            </a:r>
          </a:p>
          <a:p>
            <a:r>
              <a:rPr kumimoji="1" lang="en-US" altLang="ja-JP" sz="5100" dirty="0"/>
              <a:t>Ion source + acceleration (500MHz) Successful indoor acceleration</a:t>
            </a:r>
            <a:endParaRPr kumimoji="1" lang="en-US" altLang="ja-JP" dirty="0"/>
          </a:p>
        </p:txBody>
      </p:sp>
      <p:sp>
        <p:nvSpPr>
          <p:cNvPr id="4" name="日付プレースホルダー 3">
            <a:extLst>
              <a:ext uri="{FF2B5EF4-FFF2-40B4-BE49-F238E27FC236}">
                <a16:creationId xmlns:a16="http://schemas.microsoft.com/office/drawing/2014/main" id="{4BA3BF1A-94F6-4C8B-302F-89A1448D76BF}"/>
              </a:ext>
            </a:extLst>
          </p:cNvPr>
          <p:cNvSpPr>
            <a:spLocks noGrp="1"/>
          </p:cNvSpPr>
          <p:nvPr>
            <p:ph type="dt" sz="half" idx="10"/>
          </p:nvPr>
        </p:nvSpPr>
        <p:spPr/>
        <p:txBody>
          <a:bodyPr/>
          <a:lstStyle/>
          <a:p>
            <a:r>
              <a:rPr kumimoji="1" lang="en-US" altLang="ja-JP"/>
              <a:t>20241212</a:t>
            </a:r>
            <a:endParaRPr kumimoji="1" lang="ja-JP" altLang="en-US"/>
          </a:p>
        </p:txBody>
      </p:sp>
      <p:sp>
        <p:nvSpPr>
          <p:cNvPr id="5" name="スライド番号プレースホルダー 4">
            <a:extLst>
              <a:ext uri="{FF2B5EF4-FFF2-40B4-BE49-F238E27FC236}">
                <a16:creationId xmlns:a16="http://schemas.microsoft.com/office/drawing/2014/main" id="{08FDBD8E-EED7-9B61-5987-183D965C9716}"/>
              </a:ext>
            </a:extLst>
          </p:cNvPr>
          <p:cNvSpPr>
            <a:spLocks noGrp="1"/>
          </p:cNvSpPr>
          <p:nvPr>
            <p:ph type="sldNum" sz="quarter" idx="12"/>
          </p:nvPr>
        </p:nvSpPr>
        <p:spPr/>
        <p:txBody>
          <a:bodyPr/>
          <a:lstStyle/>
          <a:p>
            <a:fld id="{3DCA0435-E09C-4393-BF54-C857AD528DA9}" type="slidenum">
              <a:rPr kumimoji="1" lang="ja-JP" altLang="en-US" smtClean="0"/>
              <a:pPr/>
              <a:t>31</a:t>
            </a:fld>
            <a:endParaRPr kumimoji="1" lang="ja-JP" altLang="en-US"/>
          </a:p>
        </p:txBody>
      </p:sp>
      <p:pic>
        <p:nvPicPr>
          <p:cNvPr id="8" name="図 7">
            <a:extLst>
              <a:ext uri="{FF2B5EF4-FFF2-40B4-BE49-F238E27FC236}">
                <a16:creationId xmlns:a16="http://schemas.microsoft.com/office/drawing/2014/main" id="{6761F486-03C3-7ADA-25E1-450F7100913F}"/>
              </a:ext>
            </a:extLst>
          </p:cNvPr>
          <p:cNvPicPr>
            <a:picLocks noChangeAspect="1"/>
          </p:cNvPicPr>
          <p:nvPr/>
        </p:nvPicPr>
        <p:blipFill>
          <a:blip r:embed="rId2"/>
          <a:stretch>
            <a:fillRect/>
          </a:stretch>
        </p:blipFill>
        <p:spPr>
          <a:xfrm>
            <a:off x="1171073" y="3475566"/>
            <a:ext cx="6896698" cy="2644369"/>
          </a:xfrm>
          <a:prstGeom prst="rect">
            <a:avLst/>
          </a:prstGeom>
        </p:spPr>
      </p:pic>
      <p:pic>
        <p:nvPicPr>
          <p:cNvPr id="9" name="図 8" descr="ロゴ が含まれている画像&#10;&#10;自動的に生成された説明">
            <a:extLst>
              <a:ext uri="{FF2B5EF4-FFF2-40B4-BE49-F238E27FC236}">
                <a16:creationId xmlns:a16="http://schemas.microsoft.com/office/drawing/2014/main" id="{B66DD1A3-C119-98C4-E58C-C8ABCE8FAD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6743" y="5622473"/>
            <a:ext cx="2647390" cy="406386"/>
          </a:xfrm>
          <a:prstGeom prst="rect">
            <a:avLst/>
          </a:prstGeom>
        </p:spPr>
      </p:pic>
      <p:sp>
        <p:nvSpPr>
          <p:cNvPr id="6" name="テキスト ボックス 5">
            <a:extLst>
              <a:ext uri="{FF2B5EF4-FFF2-40B4-BE49-F238E27FC236}">
                <a16:creationId xmlns:a16="http://schemas.microsoft.com/office/drawing/2014/main" id="{47310F87-CE06-785F-8BE9-74E60891B84C}"/>
              </a:ext>
            </a:extLst>
          </p:cNvPr>
          <p:cNvSpPr txBox="1"/>
          <p:nvPr/>
        </p:nvSpPr>
        <p:spPr>
          <a:xfrm>
            <a:off x="2523459" y="745570"/>
            <a:ext cx="2127429" cy="369332"/>
          </a:xfrm>
          <a:prstGeom prst="rect">
            <a:avLst/>
          </a:prstGeom>
          <a:noFill/>
        </p:spPr>
        <p:txBody>
          <a:bodyPr wrap="square" rtlCol="0">
            <a:spAutoFit/>
          </a:bodyPr>
          <a:lstStyle/>
          <a:p>
            <a:r>
              <a:rPr kumimoji="1" lang="en-US" altLang="ja-JP" dirty="0"/>
              <a:t>Dr. Shota IKEDA</a:t>
            </a:r>
            <a:endParaRPr kumimoji="1" lang="ja-JP" altLang="en-US" dirty="0"/>
          </a:p>
        </p:txBody>
      </p:sp>
      <p:sp>
        <p:nvSpPr>
          <p:cNvPr id="7" name="テキスト ボックス 6">
            <a:extLst>
              <a:ext uri="{FF2B5EF4-FFF2-40B4-BE49-F238E27FC236}">
                <a16:creationId xmlns:a16="http://schemas.microsoft.com/office/drawing/2014/main" id="{060666BA-E31D-3FAE-D31D-9BAA08F1ABA6}"/>
              </a:ext>
            </a:extLst>
          </p:cNvPr>
          <p:cNvSpPr txBox="1"/>
          <p:nvPr/>
        </p:nvSpPr>
        <p:spPr>
          <a:xfrm>
            <a:off x="5088468" y="777494"/>
            <a:ext cx="4792132" cy="369332"/>
          </a:xfrm>
          <a:prstGeom prst="rect">
            <a:avLst/>
          </a:prstGeom>
          <a:noFill/>
        </p:spPr>
        <p:txBody>
          <a:bodyPr wrap="square" rtlCol="0">
            <a:spAutoFit/>
          </a:bodyPr>
          <a:lstStyle/>
          <a:p>
            <a:r>
              <a:rPr kumimoji="1" lang="en-US" altLang="ja-JP" dirty="0" err="1"/>
              <a:t>T.Kobayashi</a:t>
            </a:r>
            <a:r>
              <a:rPr kumimoji="1" lang="en-US" altLang="ja-JP" dirty="0"/>
              <a:t>, </a:t>
            </a:r>
            <a:r>
              <a:rPr kumimoji="1" lang="en-US" altLang="ja-JP" dirty="0" err="1"/>
              <a:t>SYujiro</a:t>
            </a:r>
            <a:r>
              <a:rPr kumimoji="1" lang="en-US" altLang="ja-JP" dirty="0"/>
              <a:t> IKEDA, M. Okamura</a:t>
            </a:r>
            <a:endParaRPr kumimoji="1" lang="ja-JP" altLang="en-US" dirty="0"/>
          </a:p>
        </p:txBody>
      </p:sp>
      <p:sp>
        <p:nvSpPr>
          <p:cNvPr id="11" name="テキスト ボックス 10">
            <a:extLst>
              <a:ext uri="{FF2B5EF4-FFF2-40B4-BE49-F238E27FC236}">
                <a16:creationId xmlns:a16="http://schemas.microsoft.com/office/drawing/2014/main" id="{B968907F-B3A8-267C-ED23-23E6AE691EE4}"/>
              </a:ext>
            </a:extLst>
          </p:cNvPr>
          <p:cNvSpPr txBox="1"/>
          <p:nvPr/>
        </p:nvSpPr>
        <p:spPr>
          <a:xfrm>
            <a:off x="229416" y="2302597"/>
            <a:ext cx="8842944" cy="646331"/>
          </a:xfrm>
          <a:prstGeom prst="rect">
            <a:avLst/>
          </a:prstGeom>
          <a:noFill/>
        </p:spPr>
        <p:txBody>
          <a:bodyPr wrap="square">
            <a:spAutoFit/>
          </a:bodyPr>
          <a:lstStyle/>
          <a:p>
            <a:r>
              <a:rPr lang="ja-JP" altLang="en-US" dirty="0"/>
              <a:t>Performed accelerated testing at low radiation doses.E &lt; 2.5 MeV in a room without radiation controlled area designation,</a:t>
            </a:r>
          </a:p>
        </p:txBody>
      </p:sp>
    </p:spTree>
    <p:extLst>
      <p:ext uri="{BB962C8B-B14F-4D97-AF65-F5344CB8AC3E}">
        <p14:creationId xmlns:p14="http://schemas.microsoft.com/office/powerpoint/2010/main" val="38438722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35CD9C-6E81-DF0D-64A8-3DF370ECB51D}"/>
              </a:ext>
            </a:extLst>
          </p:cNvPr>
          <p:cNvSpPr>
            <a:spLocks noGrp="1"/>
          </p:cNvSpPr>
          <p:nvPr>
            <p:ph type="title"/>
          </p:nvPr>
        </p:nvSpPr>
        <p:spPr>
          <a:xfrm>
            <a:off x="0" y="-11736"/>
            <a:ext cx="9144000" cy="993870"/>
          </a:xfrm>
          <a:solidFill>
            <a:srgbClr val="3399FF"/>
          </a:solidFill>
        </p:spPr>
        <p:txBody>
          <a:bodyPr>
            <a:normAutofit/>
          </a:bodyPr>
          <a:lstStyle/>
          <a:p>
            <a:r>
              <a:rPr kumimoji="1" lang="en-US" altLang="ja-JP" dirty="0"/>
              <a:t>RANS-III </a:t>
            </a:r>
            <a:r>
              <a:rPr lang="en-US" altLang="ja-JP" sz="4400" b="1" dirty="0"/>
              <a:t>Recent development</a:t>
            </a:r>
            <a:r>
              <a:rPr kumimoji="1" lang="en-US" altLang="ja-JP" dirty="0"/>
              <a:t>  </a:t>
            </a:r>
            <a:endParaRPr kumimoji="1" lang="ja-JP" altLang="en-US" dirty="0"/>
          </a:p>
        </p:txBody>
      </p:sp>
      <p:sp>
        <p:nvSpPr>
          <p:cNvPr id="4" name="日付プレースホルダー 3">
            <a:extLst>
              <a:ext uri="{FF2B5EF4-FFF2-40B4-BE49-F238E27FC236}">
                <a16:creationId xmlns:a16="http://schemas.microsoft.com/office/drawing/2014/main" id="{E9B99C67-07BE-C84E-0BBE-B4EFBE279911}"/>
              </a:ext>
            </a:extLst>
          </p:cNvPr>
          <p:cNvSpPr>
            <a:spLocks noGrp="1"/>
          </p:cNvSpPr>
          <p:nvPr>
            <p:ph type="dt" sz="half" idx="10"/>
          </p:nvPr>
        </p:nvSpPr>
        <p:spPr/>
        <p:txBody>
          <a:bodyPr/>
          <a:lstStyle/>
          <a:p>
            <a:r>
              <a:rPr kumimoji="1" lang="en-US" altLang="ja-JP"/>
              <a:t>UCANS11 250226</a:t>
            </a:r>
            <a:endParaRPr kumimoji="1" lang="ja-JP" altLang="en-US"/>
          </a:p>
        </p:txBody>
      </p:sp>
      <p:sp>
        <p:nvSpPr>
          <p:cNvPr id="5" name="スライド番号プレースホルダー 4">
            <a:extLst>
              <a:ext uri="{FF2B5EF4-FFF2-40B4-BE49-F238E27FC236}">
                <a16:creationId xmlns:a16="http://schemas.microsoft.com/office/drawing/2014/main" id="{B6DAF91E-B902-629A-C178-E488AC4B6361}"/>
              </a:ext>
            </a:extLst>
          </p:cNvPr>
          <p:cNvSpPr>
            <a:spLocks noGrp="1"/>
          </p:cNvSpPr>
          <p:nvPr>
            <p:ph type="sldNum" sz="quarter" idx="12"/>
          </p:nvPr>
        </p:nvSpPr>
        <p:spPr/>
        <p:txBody>
          <a:bodyPr/>
          <a:lstStyle/>
          <a:p>
            <a:fld id="{3DCA0435-E09C-4393-BF54-C857AD528DA9}" type="slidenum">
              <a:rPr kumimoji="1" lang="ja-JP" altLang="en-US" smtClean="0"/>
              <a:pPr/>
              <a:t>32</a:t>
            </a:fld>
            <a:endParaRPr kumimoji="1" lang="ja-JP" altLang="en-US" dirty="0"/>
          </a:p>
        </p:txBody>
      </p:sp>
      <p:sp>
        <p:nvSpPr>
          <p:cNvPr id="13" name="コンテンツ プレースホルダー 12">
            <a:extLst>
              <a:ext uri="{FF2B5EF4-FFF2-40B4-BE49-F238E27FC236}">
                <a16:creationId xmlns:a16="http://schemas.microsoft.com/office/drawing/2014/main" id="{071ED13B-8B27-4314-E320-13B7BF6F49DC}"/>
              </a:ext>
            </a:extLst>
          </p:cNvPr>
          <p:cNvSpPr>
            <a:spLocks noGrp="1"/>
          </p:cNvSpPr>
          <p:nvPr>
            <p:ph idx="1"/>
          </p:nvPr>
        </p:nvSpPr>
        <p:spPr>
          <a:xfrm>
            <a:off x="136535" y="1456293"/>
            <a:ext cx="8746208" cy="993870"/>
          </a:xfrm>
        </p:spPr>
        <p:txBody>
          <a:bodyPr>
            <a:noAutofit/>
          </a:bodyPr>
          <a:lstStyle/>
          <a:p>
            <a:pPr>
              <a:buFont typeface="Wingdings" panose="05000000000000000000" pitchFamily="2" charset="2"/>
              <a:buChar char="u"/>
            </a:pPr>
            <a:r>
              <a:rPr lang="en-US" altLang="ja-JP" sz="1800" dirty="0"/>
              <a:t>Proton Acc system and target shielding system are installed in the trailer. </a:t>
            </a:r>
          </a:p>
          <a:p>
            <a:pPr>
              <a:buFont typeface="Wingdings" panose="05000000000000000000" pitchFamily="2" charset="2"/>
              <a:buChar char="u"/>
            </a:pPr>
            <a:r>
              <a:rPr lang="en-US" altLang="ja-JP" sz="1800" dirty="0"/>
              <a:t>2.49 MeV proton acceleration test is running. </a:t>
            </a:r>
          </a:p>
          <a:p>
            <a:pPr>
              <a:buFont typeface="Wingdings" panose="05000000000000000000" pitchFamily="2" charset="2"/>
              <a:buChar char="u"/>
            </a:pPr>
            <a:r>
              <a:rPr lang="en-US" altLang="ja-JP" sz="1800" dirty="0"/>
              <a:t>In 2025, neutron experiment will start in new building</a:t>
            </a:r>
            <a:endParaRPr lang="ja-JP" altLang="en-US" sz="1800" dirty="0"/>
          </a:p>
        </p:txBody>
      </p:sp>
      <p:pic>
        <p:nvPicPr>
          <p:cNvPr id="17" name="図 16">
            <a:extLst>
              <a:ext uri="{FF2B5EF4-FFF2-40B4-BE49-F238E27FC236}">
                <a16:creationId xmlns:a16="http://schemas.microsoft.com/office/drawing/2014/main" id="{3BAE57BF-474C-FDC2-BF22-C8EF2594FB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434" y="2843610"/>
            <a:ext cx="5248487" cy="3936365"/>
          </a:xfrm>
          <a:prstGeom prst="rect">
            <a:avLst/>
          </a:prstGeom>
        </p:spPr>
      </p:pic>
      <p:sp>
        <p:nvSpPr>
          <p:cNvPr id="14" name="テキスト ボックス 13">
            <a:extLst>
              <a:ext uri="{FF2B5EF4-FFF2-40B4-BE49-F238E27FC236}">
                <a16:creationId xmlns:a16="http://schemas.microsoft.com/office/drawing/2014/main" id="{55048D9C-5928-6BFD-D069-340203ADBFB4}"/>
              </a:ext>
            </a:extLst>
          </p:cNvPr>
          <p:cNvSpPr txBox="1"/>
          <p:nvPr/>
        </p:nvSpPr>
        <p:spPr>
          <a:xfrm>
            <a:off x="268876" y="982134"/>
            <a:ext cx="4979611" cy="369332"/>
          </a:xfrm>
          <a:prstGeom prst="rect">
            <a:avLst/>
          </a:prstGeom>
          <a:noFill/>
        </p:spPr>
        <p:txBody>
          <a:bodyPr wrap="square" rtlCol="0">
            <a:spAutoFit/>
          </a:bodyPr>
          <a:lstStyle/>
          <a:p>
            <a:r>
              <a:rPr kumimoji="1" lang="en-US" altLang="ja-JP" b="1" u="sng" dirty="0">
                <a:effectLst>
                  <a:outerShdw blurRad="38100" dist="38100" dir="2700000" algn="tl">
                    <a:srgbClr val="000000">
                      <a:alpha val="43137"/>
                    </a:srgbClr>
                  </a:outerShdw>
                </a:effectLst>
              </a:rPr>
              <a:t>2.49 MeV proton Li (</a:t>
            </a:r>
            <a:r>
              <a:rPr kumimoji="1" lang="en-US" altLang="ja-JP" b="1" u="sng" dirty="0" err="1">
                <a:effectLst>
                  <a:outerShdw blurRad="38100" dist="38100" dir="2700000" algn="tl">
                    <a:srgbClr val="000000">
                      <a:alpha val="43137"/>
                    </a:srgbClr>
                  </a:outerShdw>
                </a:effectLst>
              </a:rPr>
              <a:t>p,n</a:t>
            </a:r>
            <a:r>
              <a:rPr kumimoji="1" lang="en-US" altLang="ja-JP" b="1" u="sng" dirty="0">
                <a:effectLst>
                  <a:outerShdw blurRad="38100" dist="38100" dir="2700000" algn="tl">
                    <a:srgbClr val="000000">
                      <a:alpha val="43137"/>
                    </a:srgbClr>
                  </a:outerShdw>
                </a:effectLst>
              </a:rPr>
              <a:t>) the same as RANS-II</a:t>
            </a:r>
            <a:endParaRPr kumimoji="1" lang="ja-JP" altLang="en-US" b="1" u="sng" dirty="0">
              <a:effectLst>
                <a:outerShdw blurRad="38100" dist="38100" dir="2700000" algn="tl">
                  <a:srgbClr val="000000">
                    <a:alpha val="43137"/>
                  </a:srgbClr>
                </a:outerShdw>
              </a:effectLst>
            </a:endParaRPr>
          </a:p>
        </p:txBody>
      </p:sp>
      <p:pic>
        <p:nvPicPr>
          <p:cNvPr id="20" name="図 19" descr="テーブル, 病室, 旋盤 が含まれている画像&#10;&#10;自動的に生成された説明">
            <a:extLst>
              <a:ext uri="{FF2B5EF4-FFF2-40B4-BE49-F238E27FC236}">
                <a16:creationId xmlns:a16="http://schemas.microsoft.com/office/drawing/2014/main" id="{F03273B0-F141-E00F-5B79-9870794854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9873" y="2924322"/>
            <a:ext cx="2568565" cy="1926424"/>
          </a:xfrm>
          <a:prstGeom prst="rect">
            <a:avLst/>
          </a:prstGeom>
        </p:spPr>
      </p:pic>
      <p:pic>
        <p:nvPicPr>
          <p:cNvPr id="22" name="図 21" descr="テーブル, 座る, キッチン, 机 が含まれている画像&#10;&#10;自動的に生成された説明">
            <a:extLst>
              <a:ext uri="{FF2B5EF4-FFF2-40B4-BE49-F238E27FC236}">
                <a16:creationId xmlns:a16="http://schemas.microsoft.com/office/drawing/2014/main" id="{177FCF6A-2977-0776-F872-AADB8EA9AF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0275" y="5150382"/>
            <a:ext cx="2083858" cy="1562893"/>
          </a:xfrm>
          <a:prstGeom prst="rect">
            <a:avLst/>
          </a:prstGeom>
        </p:spPr>
      </p:pic>
      <p:sp>
        <p:nvSpPr>
          <p:cNvPr id="23" name="矢印: 左 22">
            <a:extLst>
              <a:ext uri="{FF2B5EF4-FFF2-40B4-BE49-F238E27FC236}">
                <a16:creationId xmlns:a16="http://schemas.microsoft.com/office/drawing/2014/main" id="{34A059E2-18F7-77E4-023B-8C8EADB61EB4}"/>
              </a:ext>
            </a:extLst>
          </p:cNvPr>
          <p:cNvSpPr/>
          <p:nvPr/>
        </p:nvSpPr>
        <p:spPr>
          <a:xfrm rot="20851768">
            <a:off x="4080204" y="4766188"/>
            <a:ext cx="1704975" cy="1271037"/>
          </a:xfrm>
          <a:prstGeom prst="lef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11060E25-3051-32BE-BE9A-B15670E01D37}"/>
              </a:ext>
            </a:extLst>
          </p:cNvPr>
          <p:cNvSpPr txBox="1"/>
          <p:nvPr/>
        </p:nvSpPr>
        <p:spPr>
          <a:xfrm>
            <a:off x="5919873" y="2645520"/>
            <a:ext cx="2876550" cy="369332"/>
          </a:xfrm>
          <a:prstGeom prst="rect">
            <a:avLst/>
          </a:prstGeom>
          <a:noFill/>
        </p:spPr>
        <p:txBody>
          <a:bodyPr wrap="square" rtlCol="0">
            <a:spAutoFit/>
          </a:bodyPr>
          <a:lstStyle/>
          <a:p>
            <a:r>
              <a:rPr kumimoji="1" lang="en-US" altLang="ja-JP" dirty="0"/>
              <a:t>Proton Accelerator +Magnet</a:t>
            </a:r>
            <a:endParaRPr kumimoji="1" lang="ja-JP" altLang="en-US" dirty="0"/>
          </a:p>
        </p:txBody>
      </p:sp>
      <p:sp>
        <p:nvSpPr>
          <p:cNvPr id="6" name="テキスト ボックス 5">
            <a:extLst>
              <a:ext uri="{FF2B5EF4-FFF2-40B4-BE49-F238E27FC236}">
                <a16:creationId xmlns:a16="http://schemas.microsoft.com/office/drawing/2014/main" id="{15A6AB88-67C0-CAFA-BAC1-E7DF0EF58F89}"/>
              </a:ext>
            </a:extLst>
          </p:cNvPr>
          <p:cNvSpPr txBox="1"/>
          <p:nvPr/>
        </p:nvSpPr>
        <p:spPr>
          <a:xfrm>
            <a:off x="5902299" y="4781050"/>
            <a:ext cx="2876550" cy="369332"/>
          </a:xfrm>
          <a:prstGeom prst="rect">
            <a:avLst/>
          </a:prstGeom>
          <a:noFill/>
        </p:spPr>
        <p:txBody>
          <a:bodyPr wrap="square" rtlCol="0">
            <a:spAutoFit/>
          </a:bodyPr>
          <a:lstStyle/>
          <a:p>
            <a:r>
              <a:rPr kumimoji="1" lang="en-US" altLang="ja-JP" dirty="0"/>
              <a:t>Target + Shielding system</a:t>
            </a:r>
            <a:endParaRPr kumimoji="1" lang="ja-JP" altLang="en-US" dirty="0"/>
          </a:p>
        </p:txBody>
      </p:sp>
    </p:spTree>
    <p:extLst>
      <p:ext uri="{BB962C8B-B14F-4D97-AF65-F5344CB8AC3E}">
        <p14:creationId xmlns:p14="http://schemas.microsoft.com/office/powerpoint/2010/main" val="40955915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角丸四角形 257">
            <a:extLst>
              <a:ext uri="{FF2B5EF4-FFF2-40B4-BE49-F238E27FC236}">
                <a16:creationId xmlns:a16="http://schemas.microsoft.com/office/drawing/2014/main" id="{92403550-6FEC-21DF-1E13-E31C85C0578C}"/>
              </a:ext>
            </a:extLst>
          </p:cNvPr>
          <p:cNvSpPr/>
          <p:nvPr/>
        </p:nvSpPr>
        <p:spPr bwMode="auto">
          <a:xfrm>
            <a:off x="17585" y="1430967"/>
            <a:ext cx="4198954" cy="4830496"/>
          </a:xfrm>
          <a:prstGeom prst="roundRect">
            <a:avLst>
              <a:gd name="adj" fmla="val 5551"/>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ja-JP" altLang="en-US">
              <a:latin typeface="Arial" pitchFamily="-1" charset="0"/>
              <a:ea typeface="ＭＳ Ｐゴシック" pitchFamily="-1" charset="-128"/>
              <a:cs typeface="ＭＳ Ｐゴシック" pitchFamily="-1" charset="-128"/>
            </a:endParaRPr>
          </a:p>
        </p:txBody>
      </p:sp>
      <p:sp>
        <p:nvSpPr>
          <p:cNvPr id="6" name="タイトル 5">
            <a:extLst>
              <a:ext uri="{FF2B5EF4-FFF2-40B4-BE49-F238E27FC236}">
                <a16:creationId xmlns:a16="http://schemas.microsoft.com/office/drawing/2014/main" id="{D98D36DB-3807-6DE0-43D2-D113D373C875}"/>
              </a:ext>
            </a:extLst>
          </p:cNvPr>
          <p:cNvSpPr>
            <a:spLocks noGrp="1"/>
          </p:cNvSpPr>
          <p:nvPr>
            <p:ph type="title"/>
          </p:nvPr>
        </p:nvSpPr>
        <p:spPr>
          <a:xfrm>
            <a:off x="94960" y="-14397"/>
            <a:ext cx="9049040" cy="1123544"/>
          </a:xfrm>
          <a:solidFill>
            <a:srgbClr val="66FF99"/>
          </a:solidFill>
          <a:ln>
            <a:solidFill>
              <a:srgbClr val="FF0000"/>
            </a:solidFill>
          </a:ln>
        </p:spPr>
        <p:txBody>
          <a:bodyPr>
            <a:noAutofit/>
          </a:bodyPr>
          <a:lstStyle/>
          <a:p>
            <a:r>
              <a:rPr lang="en-US" altLang="ja-JP" sz="2700" b="1" dirty="0"/>
              <a:t>RANS-III non-destructive measurement technology is under development based on </a:t>
            </a:r>
            <a:r>
              <a:rPr lang="en-US" altLang="ja-JP" sz="2700" b="1" u="sng" dirty="0"/>
              <a:t>high demand from the society</a:t>
            </a:r>
            <a:endParaRPr lang="ja-JP" altLang="en-US" sz="2700" b="1" u="sng" dirty="0"/>
          </a:p>
        </p:txBody>
      </p:sp>
      <p:sp>
        <p:nvSpPr>
          <p:cNvPr id="162" name="テキスト ボックス 161">
            <a:extLst>
              <a:ext uri="{FF2B5EF4-FFF2-40B4-BE49-F238E27FC236}">
                <a16:creationId xmlns:a16="http://schemas.microsoft.com/office/drawing/2014/main" id="{40425FBF-5A22-A525-B841-14C118D22F80}"/>
              </a:ext>
            </a:extLst>
          </p:cNvPr>
          <p:cNvSpPr txBox="1"/>
          <p:nvPr/>
        </p:nvSpPr>
        <p:spPr>
          <a:xfrm>
            <a:off x="150565" y="1180208"/>
            <a:ext cx="2908024" cy="646331"/>
          </a:xfrm>
          <a:prstGeom prst="rect">
            <a:avLst/>
          </a:prstGeom>
          <a:solidFill>
            <a:schemeClr val="bg1"/>
          </a:solidFill>
          <a:ln>
            <a:solidFill>
              <a:schemeClr val="tx1"/>
            </a:solidFill>
          </a:ln>
        </p:spPr>
        <p:txBody>
          <a:bodyPr wrap="square" rtlCol="0">
            <a:spAutoFit/>
          </a:bodyPr>
          <a:lstStyle/>
          <a:p>
            <a:r>
              <a:rPr lang="en-US" altLang="ja-JP" b="1" u="sng" dirty="0">
                <a:highlight>
                  <a:srgbClr val="FFFF00"/>
                </a:highlight>
                <a:latin typeface="Hiragino Maru Gothic Pro W4" panose="020F0400000000000000" pitchFamily="34" charset="-128"/>
                <a:ea typeface="Hiragino Maru Gothic Pro W4" panose="020F0400000000000000" pitchFamily="34" charset="-128"/>
              </a:rPr>
              <a:t>Deterioration</a:t>
            </a:r>
            <a:r>
              <a:rPr lang="en-US" altLang="ja-JP" dirty="0">
                <a:highlight>
                  <a:srgbClr val="FFFF00"/>
                </a:highlight>
                <a:latin typeface="Hiragino Maru Gothic Pro W4" panose="020F0400000000000000" pitchFamily="34" charset="-128"/>
                <a:ea typeface="Hiragino Maru Gothic Pro W4" panose="020F0400000000000000" pitchFamily="34" charset="-128"/>
              </a:rPr>
              <a:t> Visualization </a:t>
            </a:r>
            <a:r>
              <a:rPr lang="en-US" altLang="ja-JP" dirty="0">
                <a:latin typeface="Hiragino Maru Gothic Pro W4" panose="020F0400000000000000" pitchFamily="34" charset="-128"/>
                <a:ea typeface="Hiragino Maru Gothic Pro W4" panose="020F0400000000000000" pitchFamily="34" charset="-128"/>
              </a:rPr>
              <a:t>Method</a:t>
            </a:r>
            <a:endParaRPr lang="ja-JP" altLang="en-US" b="1" u="sng" dirty="0">
              <a:latin typeface="Hiragino Maru Gothic Pro W4" panose="020F0400000000000000" pitchFamily="34" charset="-128"/>
              <a:ea typeface="Hiragino Maru Gothic Pro W4" panose="020F0400000000000000" pitchFamily="34" charset="-128"/>
            </a:endParaRPr>
          </a:p>
        </p:txBody>
      </p:sp>
      <p:grpSp>
        <p:nvGrpSpPr>
          <p:cNvPr id="255" name="グループ化 254">
            <a:extLst>
              <a:ext uri="{FF2B5EF4-FFF2-40B4-BE49-F238E27FC236}">
                <a16:creationId xmlns:a16="http://schemas.microsoft.com/office/drawing/2014/main" id="{F177261C-AD3A-82D8-459E-4D8F6A453786}"/>
              </a:ext>
            </a:extLst>
          </p:cNvPr>
          <p:cNvGrpSpPr/>
          <p:nvPr/>
        </p:nvGrpSpPr>
        <p:grpSpPr>
          <a:xfrm>
            <a:off x="5026517" y="5243316"/>
            <a:ext cx="2433462" cy="985226"/>
            <a:chOff x="6398049" y="3506099"/>
            <a:chExt cx="3244617" cy="1313635"/>
          </a:xfrm>
        </p:grpSpPr>
        <p:cxnSp>
          <p:nvCxnSpPr>
            <p:cNvPr id="241" name="直線矢印コネクタ 240">
              <a:extLst>
                <a:ext uri="{FF2B5EF4-FFF2-40B4-BE49-F238E27FC236}">
                  <a16:creationId xmlns:a16="http://schemas.microsoft.com/office/drawing/2014/main" id="{F1F563D4-A595-29A9-C26D-7AC9433B1E12}"/>
                </a:ext>
              </a:extLst>
            </p:cNvPr>
            <p:cNvCxnSpPr/>
            <p:nvPr/>
          </p:nvCxnSpPr>
          <p:spPr bwMode="auto">
            <a:xfrm>
              <a:off x="6931595" y="4415256"/>
              <a:ext cx="13320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42" name="直線矢印コネクタ 241">
              <a:extLst>
                <a:ext uri="{FF2B5EF4-FFF2-40B4-BE49-F238E27FC236}">
                  <a16:creationId xmlns:a16="http://schemas.microsoft.com/office/drawing/2014/main" id="{9AE29369-1A70-84DC-60DB-D5FF70D41300}"/>
                </a:ext>
              </a:extLst>
            </p:cNvPr>
            <p:cNvCxnSpPr>
              <a:cxnSpLocks/>
            </p:cNvCxnSpPr>
            <p:nvPr/>
          </p:nvCxnSpPr>
          <p:spPr bwMode="auto">
            <a:xfrm flipV="1">
              <a:off x="6931595" y="3548999"/>
              <a:ext cx="0" cy="86625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45" name="テキスト ボックス 244">
              <a:extLst>
                <a:ext uri="{FF2B5EF4-FFF2-40B4-BE49-F238E27FC236}">
                  <a16:creationId xmlns:a16="http://schemas.microsoft.com/office/drawing/2014/main" id="{F038AB06-A11D-6F1B-970C-23DD5339500B}"/>
                </a:ext>
              </a:extLst>
            </p:cNvPr>
            <p:cNvSpPr txBox="1"/>
            <p:nvPr/>
          </p:nvSpPr>
          <p:spPr>
            <a:xfrm>
              <a:off x="8338787" y="4473986"/>
              <a:ext cx="1303879" cy="246221"/>
            </a:xfrm>
            <a:prstGeom prst="rect">
              <a:avLst/>
            </a:prstGeom>
            <a:noFill/>
            <a:ln>
              <a:noFill/>
            </a:ln>
          </p:spPr>
          <p:txBody>
            <a:bodyPr wrap="square" rtlCol="0">
              <a:spAutoFit/>
            </a:bodyPr>
            <a:lstStyle/>
            <a:p>
              <a:pPr algn="ctr"/>
              <a:r>
                <a:rPr lang="en-US" altLang="ja-JP" sz="600" dirty="0">
                  <a:latin typeface="ＭＳ Ｐゴシック" panose="020B0600070205080204" pitchFamily="50" charset="-128"/>
                  <a:ea typeface="ＭＳ Ｐゴシック" panose="020B0600070205080204" pitchFamily="50" charset="-128"/>
                </a:rPr>
                <a:t>Depth [cm]</a:t>
              </a:r>
            </a:p>
          </p:txBody>
        </p:sp>
        <p:sp>
          <p:nvSpPr>
            <p:cNvPr id="246" name="テキスト ボックス 245">
              <a:extLst>
                <a:ext uri="{FF2B5EF4-FFF2-40B4-BE49-F238E27FC236}">
                  <a16:creationId xmlns:a16="http://schemas.microsoft.com/office/drawing/2014/main" id="{26BC8270-B15D-3D7D-98C0-1124EB0B18C3}"/>
                </a:ext>
              </a:extLst>
            </p:cNvPr>
            <p:cNvSpPr txBox="1"/>
            <p:nvPr/>
          </p:nvSpPr>
          <p:spPr>
            <a:xfrm>
              <a:off x="6398049" y="3506099"/>
              <a:ext cx="606419" cy="492443"/>
            </a:xfrm>
            <a:prstGeom prst="rect">
              <a:avLst/>
            </a:prstGeom>
            <a:noFill/>
            <a:ln>
              <a:noFill/>
            </a:ln>
          </p:spPr>
          <p:txBody>
            <a:bodyPr wrap="square" rtlCol="0">
              <a:spAutoFit/>
            </a:bodyPr>
            <a:lstStyle/>
            <a:p>
              <a:pPr algn="ctr"/>
              <a:r>
                <a:rPr lang="en-US" altLang="ja-JP" sz="600" dirty="0">
                  <a:latin typeface="ＭＳ Ｐゴシック" panose="020B0600070205080204" pitchFamily="50" charset="-128"/>
                  <a:ea typeface="ＭＳ Ｐゴシック" panose="020B0600070205080204" pitchFamily="50" charset="-128"/>
                </a:rPr>
                <a:t>Dl density</a:t>
              </a:r>
            </a:p>
            <a:p>
              <a:pPr algn="ctr"/>
              <a:r>
                <a:rPr lang="en-US" altLang="ja-JP" sz="600" dirty="0">
                  <a:latin typeface="ＭＳ Ｐゴシック" panose="020B0600070205080204" pitchFamily="50" charset="-128"/>
                  <a:ea typeface="ＭＳ Ｐゴシック" panose="020B0600070205080204" pitchFamily="50" charset="-128"/>
                </a:rPr>
                <a:t>[kg/m</a:t>
              </a:r>
              <a:r>
                <a:rPr lang="en-US" altLang="ja-JP" sz="600" baseline="30000" dirty="0">
                  <a:latin typeface="ＭＳ Ｐゴシック" panose="020B0600070205080204" pitchFamily="50" charset="-128"/>
                  <a:ea typeface="ＭＳ Ｐゴシック" panose="020B0600070205080204" pitchFamily="50" charset="-128"/>
                </a:rPr>
                <a:t>3</a:t>
              </a:r>
              <a:r>
                <a:rPr lang="en-US" altLang="ja-JP" sz="600" dirty="0">
                  <a:latin typeface="ＭＳ Ｐゴシック" panose="020B0600070205080204" pitchFamily="50" charset="-128"/>
                  <a:ea typeface="ＭＳ Ｐゴシック" panose="020B0600070205080204" pitchFamily="50" charset="-128"/>
                </a:rPr>
                <a:t>]</a:t>
              </a:r>
            </a:p>
          </p:txBody>
        </p:sp>
        <p:sp>
          <p:nvSpPr>
            <p:cNvPr id="247" name="テキスト ボックス 246">
              <a:extLst>
                <a:ext uri="{FF2B5EF4-FFF2-40B4-BE49-F238E27FC236}">
                  <a16:creationId xmlns:a16="http://schemas.microsoft.com/office/drawing/2014/main" id="{ED361F37-0BA5-33E5-D818-C56AB5CD056B}"/>
                </a:ext>
              </a:extLst>
            </p:cNvPr>
            <p:cNvSpPr txBox="1"/>
            <p:nvPr/>
          </p:nvSpPr>
          <p:spPr>
            <a:xfrm>
              <a:off x="6501934" y="4450402"/>
              <a:ext cx="893100" cy="369332"/>
            </a:xfrm>
            <a:prstGeom prst="rect">
              <a:avLst/>
            </a:prstGeom>
            <a:noFill/>
            <a:ln>
              <a:noFill/>
            </a:ln>
          </p:spPr>
          <p:txBody>
            <a:bodyPr wrap="square" rtlCol="0">
              <a:spAutoFit/>
            </a:bodyPr>
            <a:lstStyle/>
            <a:p>
              <a:pPr algn="ctr"/>
              <a:r>
                <a:rPr lang="en-US" altLang="ja-JP" sz="600" dirty="0">
                  <a:latin typeface="ＭＳ Ｐゴシック" panose="020B0600070205080204" pitchFamily="50" charset="-128"/>
                  <a:ea typeface="ＭＳ Ｐゴシック" panose="020B0600070205080204" pitchFamily="50" charset="-128"/>
                </a:rPr>
                <a:t>0</a:t>
              </a:r>
              <a:br>
                <a:rPr lang="en-US" altLang="ja-JP" sz="600" dirty="0">
                  <a:latin typeface="ＭＳ Ｐゴシック" panose="020B0600070205080204" pitchFamily="50" charset="-128"/>
                  <a:ea typeface="ＭＳ Ｐゴシック" panose="020B0600070205080204" pitchFamily="50" charset="-128"/>
                </a:rPr>
              </a:br>
              <a:r>
                <a:rPr lang="en-US" altLang="ja-JP" sz="600" dirty="0">
                  <a:latin typeface="ＭＳ Ｐゴシック" panose="020B0600070205080204" pitchFamily="50" charset="-128"/>
                  <a:ea typeface="ＭＳ Ｐゴシック" panose="020B0600070205080204" pitchFamily="50" charset="-128"/>
                </a:rPr>
                <a:t>surface</a:t>
              </a:r>
              <a:r>
                <a:rPr lang="ja-JP" altLang="en-US" sz="600" dirty="0">
                  <a:latin typeface="ＭＳ Ｐゴシック" panose="020B0600070205080204" pitchFamily="50" charset="-128"/>
                  <a:ea typeface="ＭＳ Ｐゴシック" panose="020B0600070205080204" pitchFamily="50" charset="-128"/>
                </a:rPr>
                <a:t>）</a:t>
              </a:r>
              <a:endParaRPr lang="en-US" altLang="ja-JP" sz="600" dirty="0">
                <a:latin typeface="ＭＳ Ｐゴシック" panose="020B0600070205080204" pitchFamily="50" charset="-128"/>
                <a:ea typeface="ＭＳ Ｐゴシック" panose="020B0600070205080204" pitchFamily="50" charset="-128"/>
              </a:endParaRPr>
            </a:p>
          </p:txBody>
        </p:sp>
        <p:sp>
          <p:nvSpPr>
            <p:cNvPr id="248" name="テキスト ボックス 247">
              <a:extLst>
                <a:ext uri="{FF2B5EF4-FFF2-40B4-BE49-F238E27FC236}">
                  <a16:creationId xmlns:a16="http://schemas.microsoft.com/office/drawing/2014/main" id="{2BECCDD5-76CF-7083-A54E-E051FDDB2519}"/>
                </a:ext>
              </a:extLst>
            </p:cNvPr>
            <p:cNvSpPr txBox="1"/>
            <p:nvPr/>
          </p:nvSpPr>
          <p:spPr>
            <a:xfrm>
              <a:off x="7106876" y="4376865"/>
              <a:ext cx="556109" cy="246221"/>
            </a:xfrm>
            <a:prstGeom prst="rect">
              <a:avLst/>
            </a:prstGeom>
            <a:noFill/>
            <a:ln>
              <a:noFill/>
            </a:ln>
          </p:spPr>
          <p:txBody>
            <a:bodyPr wrap="square" rtlCol="0">
              <a:spAutoFit/>
            </a:bodyPr>
            <a:lstStyle/>
            <a:p>
              <a:pPr algn="ctr"/>
              <a:r>
                <a:rPr lang="en-US" altLang="ja-JP" sz="600" dirty="0">
                  <a:latin typeface="ＭＳ Ｐゴシック" panose="020B0600070205080204" pitchFamily="50" charset="-128"/>
                  <a:ea typeface="ＭＳ Ｐゴシック" panose="020B0600070205080204" pitchFamily="50" charset="-128"/>
                </a:rPr>
                <a:t>5</a:t>
              </a:r>
            </a:p>
          </p:txBody>
        </p:sp>
        <p:sp>
          <p:nvSpPr>
            <p:cNvPr id="249" name="テキスト ボックス 248">
              <a:extLst>
                <a:ext uri="{FF2B5EF4-FFF2-40B4-BE49-F238E27FC236}">
                  <a16:creationId xmlns:a16="http://schemas.microsoft.com/office/drawing/2014/main" id="{08DEED8E-2623-4CB7-11E5-48FC484B5F89}"/>
                </a:ext>
              </a:extLst>
            </p:cNvPr>
            <p:cNvSpPr txBox="1"/>
            <p:nvPr/>
          </p:nvSpPr>
          <p:spPr>
            <a:xfrm>
              <a:off x="7624153" y="4388847"/>
              <a:ext cx="556109" cy="246221"/>
            </a:xfrm>
            <a:prstGeom prst="rect">
              <a:avLst/>
            </a:prstGeom>
            <a:noFill/>
            <a:ln>
              <a:noFill/>
            </a:ln>
          </p:spPr>
          <p:txBody>
            <a:bodyPr wrap="square" rtlCol="0">
              <a:spAutoFit/>
            </a:bodyPr>
            <a:lstStyle/>
            <a:p>
              <a:pPr algn="ctr"/>
              <a:r>
                <a:rPr lang="en-US" altLang="ja-JP" sz="600" dirty="0">
                  <a:latin typeface="ＭＳ Ｐゴシック" panose="020B0600070205080204" pitchFamily="50" charset="-128"/>
                  <a:ea typeface="ＭＳ Ｐゴシック" panose="020B0600070205080204" pitchFamily="50" charset="-128"/>
                </a:rPr>
                <a:t>10</a:t>
              </a:r>
            </a:p>
          </p:txBody>
        </p:sp>
        <p:sp>
          <p:nvSpPr>
            <p:cNvPr id="250" name="テキスト ボックス 249">
              <a:extLst>
                <a:ext uri="{FF2B5EF4-FFF2-40B4-BE49-F238E27FC236}">
                  <a16:creationId xmlns:a16="http://schemas.microsoft.com/office/drawing/2014/main" id="{7635CD51-B09C-6216-BC94-2ECF3EBD8477}"/>
                </a:ext>
              </a:extLst>
            </p:cNvPr>
            <p:cNvSpPr txBox="1"/>
            <p:nvPr/>
          </p:nvSpPr>
          <p:spPr>
            <a:xfrm>
              <a:off x="6566984" y="3793975"/>
              <a:ext cx="556109" cy="246221"/>
            </a:xfrm>
            <a:prstGeom prst="rect">
              <a:avLst/>
            </a:prstGeom>
            <a:noFill/>
            <a:ln>
              <a:noFill/>
            </a:ln>
          </p:spPr>
          <p:txBody>
            <a:bodyPr wrap="square" rtlCol="0">
              <a:spAutoFit/>
            </a:bodyPr>
            <a:lstStyle/>
            <a:p>
              <a:pPr algn="ctr"/>
              <a:r>
                <a:rPr lang="en-US" altLang="ja-JP" sz="600" dirty="0">
                  <a:latin typeface="ＭＳ Ｐゴシック" panose="020B0600070205080204" pitchFamily="50" charset="-128"/>
                  <a:ea typeface="ＭＳ Ｐゴシック" panose="020B0600070205080204" pitchFamily="50" charset="-128"/>
                </a:rPr>
                <a:t>5</a:t>
              </a:r>
            </a:p>
          </p:txBody>
        </p:sp>
        <p:sp>
          <p:nvSpPr>
            <p:cNvPr id="251" name="円/楕円 250">
              <a:extLst>
                <a:ext uri="{FF2B5EF4-FFF2-40B4-BE49-F238E27FC236}">
                  <a16:creationId xmlns:a16="http://schemas.microsoft.com/office/drawing/2014/main" id="{40A8CA0B-7D76-FCCF-4B99-A9DFBD0489D5}"/>
                </a:ext>
              </a:extLst>
            </p:cNvPr>
            <p:cNvSpPr/>
            <p:nvPr/>
          </p:nvSpPr>
          <p:spPr bwMode="auto">
            <a:xfrm>
              <a:off x="7105813" y="3873923"/>
              <a:ext cx="45719" cy="45719"/>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ja-JP" altLang="en-US">
                <a:latin typeface="Arial" pitchFamily="-1" charset="0"/>
                <a:ea typeface="ＭＳ Ｐゴシック" pitchFamily="-1" charset="-128"/>
                <a:cs typeface="ＭＳ Ｐゴシック" pitchFamily="-1" charset="-128"/>
              </a:endParaRPr>
            </a:p>
          </p:txBody>
        </p:sp>
        <p:sp>
          <p:nvSpPr>
            <p:cNvPr id="252" name="円/楕円 251">
              <a:extLst>
                <a:ext uri="{FF2B5EF4-FFF2-40B4-BE49-F238E27FC236}">
                  <a16:creationId xmlns:a16="http://schemas.microsoft.com/office/drawing/2014/main" id="{B74695A9-11F8-C32F-85E0-0FDE6A6A4D2E}"/>
                </a:ext>
              </a:extLst>
            </p:cNvPr>
            <p:cNvSpPr/>
            <p:nvPr/>
          </p:nvSpPr>
          <p:spPr bwMode="auto">
            <a:xfrm>
              <a:off x="7355104" y="4074771"/>
              <a:ext cx="45719" cy="45719"/>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ja-JP" altLang="en-US">
                <a:latin typeface="Arial" pitchFamily="-1" charset="0"/>
                <a:ea typeface="ＭＳ Ｐゴシック" pitchFamily="-1" charset="-128"/>
                <a:cs typeface="ＭＳ Ｐゴシック" pitchFamily="-1" charset="-128"/>
              </a:endParaRPr>
            </a:p>
          </p:txBody>
        </p:sp>
        <p:sp>
          <p:nvSpPr>
            <p:cNvPr id="253" name="円/楕円 252">
              <a:extLst>
                <a:ext uri="{FF2B5EF4-FFF2-40B4-BE49-F238E27FC236}">
                  <a16:creationId xmlns:a16="http://schemas.microsoft.com/office/drawing/2014/main" id="{91B098D1-C6D2-6F91-DFE3-4FEE19C88434}"/>
                </a:ext>
              </a:extLst>
            </p:cNvPr>
            <p:cNvSpPr/>
            <p:nvPr/>
          </p:nvSpPr>
          <p:spPr bwMode="auto">
            <a:xfrm>
              <a:off x="7823220" y="4165470"/>
              <a:ext cx="45719" cy="45719"/>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ja-JP" altLang="en-US">
                <a:latin typeface="Arial" pitchFamily="-1" charset="0"/>
                <a:ea typeface="ＭＳ Ｐゴシック" pitchFamily="-1" charset="-128"/>
                <a:cs typeface="ＭＳ Ｐゴシック" pitchFamily="-1" charset="-128"/>
              </a:endParaRPr>
            </a:p>
          </p:txBody>
        </p:sp>
        <p:sp>
          <p:nvSpPr>
            <p:cNvPr id="254" name="テキスト ボックス 253">
              <a:extLst>
                <a:ext uri="{FF2B5EF4-FFF2-40B4-BE49-F238E27FC236}">
                  <a16:creationId xmlns:a16="http://schemas.microsoft.com/office/drawing/2014/main" id="{63DB9F97-3B3D-0057-E078-9B5505C3E250}"/>
                </a:ext>
              </a:extLst>
            </p:cNvPr>
            <p:cNvSpPr txBox="1"/>
            <p:nvPr/>
          </p:nvSpPr>
          <p:spPr>
            <a:xfrm>
              <a:off x="7030064" y="3569235"/>
              <a:ext cx="2380383" cy="276999"/>
            </a:xfrm>
            <a:prstGeom prst="rect">
              <a:avLst/>
            </a:prstGeom>
            <a:noFill/>
            <a:ln>
              <a:solidFill>
                <a:schemeClr val="accent1"/>
              </a:solidFill>
            </a:ln>
          </p:spPr>
          <p:txBody>
            <a:bodyPr wrap="square" rtlCol="0">
              <a:spAutoFit/>
            </a:bodyPr>
            <a:lstStyle/>
            <a:p>
              <a:r>
                <a:rPr lang="en-US" altLang="ja-JP" sz="750" dirty="0"/>
                <a:t>Distribution of  salt</a:t>
              </a:r>
              <a:endParaRPr lang="ja-JP" altLang="en-US" sz="750" dirty="0"/>
            </a:p>
          </p:txBody>
        </p:sp>
      </p:grpSp>
      <p:sp>
        <p:nvSpPr>
          <p:cNvPr id="257" name="下矢印 256">
            <a:extLst>
              <a:ext uri="{FF2B5EF4-FFF2-40B4-BE49-F238E27FC236}">
                <a16:creationId xmlns:a16="http://schemas.microsoft.com/office/drawing/2014/main" id="{B80EBDDA-1D30-17B4-EF08-894CE173E5B9}"/>
              </a:ext>
            </a:extLst>
          </p:cNvPr>
          <p:cNvSpPr/>
          <p:nvPr/>
        </p:nvSpPr>
        <p:spPr bwMode="auto">
          <a:xfrm>
            <a:off x="5314419" y="4818462"/>
            <a:ext cx="224513" cy="400514"/>
          </a:xfrm>
          <a:prstGeom prst="downArrow">
            <a:avLst/>
          </a:prstGeom>
          <a:solidFill>
            <a:schemeClr val="accent5"/>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ja-JP" altLang="en-US">
              <a:latin typeface="Arial" pitchFamily="-1" charset="0"/>
              <a:ea typeface="ＭＳ Ｐゴシック" pitchFamily="-1" charset="-128"/>
              <a:cs typeface="ＭＳ Ｐゴシック" pitchFamily="-1" charset="-128"/>
            </a:endParaRPr>
          </a:p>
        </p:txBody>
      </p:sp>
      <p:sp>
        <p:nvSpPr>
          <p:cNvPr id="259" name="角丸四角形 258">
            <a:extLst>
              <a:ext uri="{FF2B5EF4-FFF2-40B4-BE49-F238E27FC236}">
                <a16:creationId xmlns:a16="http://schemas.microsoft.com/office/drawing/2014/main" id="{9D268B2D-6DFA-BA73-BAA7-A11966E32324}"/>
              </a:ext>
            </a:extLst>
          </p:cNvPr>
          <p:cNvSpPr/>
          <p:nvPr/>
        </p:nvSpPr>
        <p:spPr bwMode="auto">
          <a:xfrm>
            <a:off x="4913777" y="1502351"/>
            <a:ext cx="4198954" cy="4759112"/>
          </a:xfrm>
          <a:prstGeom prst="roundRect">
            <a:avLst>
              <a:gd name="adj" fmla="val 5551"/>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ja-JP" altLang="en-US">
              <a:latin typeface="Arial" pitchFamily="-1" charset="0"/>
              <a:ea typeface="ＭＳ Ｐゴシック" pitchFamily="-1" charset="-128"/>
              <a:cs typeface="ＭＳ Ｐゴシック" pitchFamily="-1" charset="-128"/>
            </a:endParaRPr>
          </a:p>
        </p:txBody>
      </p:sp>
      <p:pic>
        <p:nvPicPr>
          <p:cNvPr id="7" name="図 6">
            <a:extLst>
              <a:ext uri="{FF2B5EF4-FFF2-40B4-BE49-F238E27FC236}">
                <a16:creationId xmlns:a16="http://schemas.microsoft.com/office/drawing/2014/main" id="{5627B8D5-5A93-CDDD-080D-420670E3F0B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23382" y="4875169"/>
            <a:ext cx="1802561" cy="1244713"/>
          </a:xfrm>
          <a:prstGeom prst="rect">
            <a:avLst/>
          </a:prstGeom>
          <a:ln w="38100">
            <a:solidFill>
              <a:schemeClr val="tx1"/>
            </a:solidFill>
          </a:ln>
        </p:spPr>
      </p:pic>
      <p:sp>
        <p:nvSpPr>
          <p:cNvPr id="8" name="矢印: 下 7">
            <a:extLst>
              <a:ext uri="{FF2B5EF4-FFF2-40B4-BE49-F238E27FC236}">
                <a16:creationId xmlns:a16="http://schemas.microsoft.com/office/drawing/2014/main" id="{6A0E5BC3-DF50-8BBB-9DCC-D57B334D5EB6}"/>
              </a:ext>
            </a:extLst>
          </p:cNvPr>
          <p:cNvSpPr/>
          <p:nvPr/>
        </p:nvSpPr>
        <p:spPr>
          <a:xfrm rot="1666021">
            <a:off x="1518891" y="5027644"/>
            <a:ext cx="372494" cy="396785"/>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843224A9-BEF6-C1CA-B95D-BBEC13421E7C}"/>
              </a:ext>
            </a:extLst>
          </p:cNvPr>
          <p:cNvSpPr txBox="1"/>
          <p:nvPr/>
        </p:nvSpPr>
        <p:spPr>
          <a:xfrm>
            <a:off x="150564" y="3978080"/>
            <a:ext cx="4108123" cy="646331"/>
          </a:xfrm>
          <a:prstGeom prst="rect">
            <a:avLst/>
          </a:prstGeom>
          <a:noFill/>
          <a:ln>
            <a:solidFill>
              <a:srgbClr val="FF0000"/>
            </a:solidFill>
          </a:ln>
        </p:spPr>
        <p:txBody>
          <a:bodyPr wrap="square" rtlCol="0">
            <a:spAutoFit/>
          </a:bodyPr>
          <a:lstStyle/>
          <a:p>
            <a:r>
              <a:rPr kumimoji="1" lang="en-US" altLang="ja-JP" b="1" u="sng" dirty="0">
                <a:solidFill>
                  <a:srgbClr val="FF0000"/>
                </a:solidFill>
                <a:effectLst>
                  <a:outerShdw blurRad="38100" dist="38100" dir="2700000" algn="tl">
                    <a:srgbClr val="000000">
                      <a:alpha val="43137"/>
                    </a:srgbClr>
                  </a:outerShdw>
                </a:effectLst>
              </a:rPr>
              <a:t> cable-stayed bridge anchorage deterioration </a:t>
            </a:r>
            <a:r>
              <a:rPr kumimoji="1" lang="ja-JP" altLang="en-US" b="1" u="sng" dirty="0">
                <a:effectLst>
                  <a:outerShdw blurRad="38100" dist="38100" dir="2700000" algn="tl">
                    <a:srgbClr val="000000">
                      <a:alpha val="43137"/>
                    </a:srgbClr>
                  </a:outerShdw>
                </a:effectLst>
              </a:rPr>
              <a:t>（</a:t>
            </a:r>
            <a:r>
              <a:rPr kumimoji="1" lang="en-US" altLang="ja-JP" b="1" u="sng" dirty="0">
                <a:effectLst>
                  <a:outerShdw blurRad="38100" dist="38100" dir="2700000" algn="tl">
                    <a:srgbClr val="000000">
                      <a:alpha val="43137"/>
                    </a:srgbClr>
                  </a:outerShdw>
                </a:effectLst>
              </a:rPr>
              <a:t>High way companies</a:t>
            </a:r>
            <a:r>
              <a:rPr kumimoji="1" lang="ja-JP" altLang="en-US" b="1" u="sng" dirty="0">
                <a:effectLst>
                  <a:outerShdw blurRad="38100" dist="38100" dir="2700000" algn="tl">
                    <a:srgbClr val="000000">
                      <a:alpha val="43137"/>
                    </a:srgbClr>
                  </a:outerShdw>
                </a:effectLst>
              </a:rPr>
              <a:t>）</a:t>
            </a:r>
          </a:p>
        </p:txBody>
      </p:sp>
      <p:sp>
        <p:nvSpPr>
          <p:cNvPr id="155" name="テキスト ボックス 154">
            <a:extLst>
              <a:ext uri="{FF2B5EF4-FFF2-40B4-BE49-F238E27FC236}">
                <a16:creationId xmlns:a16="http://schemas.microsoft.com/office/drawing/2014/main" id="{7EBDABFD-0C17-0046-EB9E-0452C16F8D38}"/>
              </a:ext>
            </a:extLst>
          </p:cNvPr>
          <p:cNvSpPr txBox="1"/>
          <p:nvPr/>
        </p:nvSpPr>
        <p:spPr>
          <a:xfrm>
            <a:off x="85557" y="1975816"/>
            <a:ext cx="2559338" cy="646331"/>
          </a:xfrm>
          <a:prstGeom prst="rect">
            <a:avLst/>
          </a:prstGeom>
          <a:solidFill>
            <a:schemeClr val="bg1"/>
          </a:solidFill>
          <a:ln>
            <a:solidFill>
              <a:schemeClr val="accent1">
                <a:shade val="50000"/>
              </a:schemeClr>
            </a:solidFill>
          </a:ln>
        </p:spPr>
        <p:txBody>
          <a:bodyPr wrap="square" rtlCol="0">
            <a:spAutoFit/>
          </a:bodyPr>
          <a:lstStyle/>
          <a:p>
            <a:pPr algn="ctr"/>
            <a:r>
              <a:rPr lang="en-US" altLang="ja-JP" dirty="0">
                <a:latin typeface="ＭＳ Ｐゴシック" panose="020B0600070205080204" pitchFamily="50" charset="-128"/>
                <a:ea typeface="ＭＳ Ｐゴシック" panose="020B0600070205080204" pitchFamily="50" charset="-128"/>
              </a:rPr>
              <a:t>Fast neutron scattering </a:t>
            </a:r>
            <a:r>
              <a:rPr lang="en-US" altLang="ja-JP" dirty="0" err="1">
                <a:latin typeface="ＭＳ Ｐゴシック" panose="020B0600070205080204" pitchFamily="50" charset="-128"/>
                <a:ea typeface="ＭＳ Ｐゴシック" panose="020B0600070205080204" pitchFamily="50" charset="-128"/>
              </a:rPr>
              <a:t>ToF</a:t>
            </a:r>
            <a:r>
              <a:rPr lang="en-US" altLang="ja-JP" dirty="0">
                <a:latin typeface="ＭＳ Ｐゴシック" panose="020B0600070205080204" pitchFamily="50" charset="-128"/>
                <a:ea typeface="ＭＳ Ｐゴシック" panose="020B0600070205080204" pitchFamily="50" charset="-128"/>
              </a:rPr>
              <a:t> imaging method</a:t>
            </a:r>
          </a:p>
        </p:txBody>
      </p:sp>
      <p:sp>
        <p:nvSpPr>
          <p:cNvPr id="5" name="スライド番号プレースホルダー 4">
            <a:extLst>
              <a:ext uri="{FF2B5EF4-FFF2-40B4-BE49-F238E27FC236}">
                <a16:creationId xmlns:a16="http://schemas.microsoft.com/office/drawing/2014/main" id="{27D45090-5FDA-B8A5-8D08-62C6E892ECA7}"/>
              </a:ext>
            </a:extLst>
          </p:cNvPr>
          <p:cNvSpPr>
            <a:spLocks noGrp="1"/>
          </p:cNvSpPr>
          <p:nvPr>
            <p:ph type="sldNum" sz="quarter" idx="12"/>
          </p:nvPr>
        </p:nvSpPr>
        <p:spPr/>
        <p:txBody>
          <a:bodyPr/>
          <a:lstStyle/>
          <a:p>
            <a:fld id="{3DCA0435-E09C-4393-BF54-C857AD528DA9}" type="slidenum">
              <a:rPr kumimoji="1" lang="ja-JP" altLang="en-US" smtClean="0"/>
              <a:pPr/>
              <a:t>33</a:t>
            </a:fld>
            <a:endParaRPr kumimoji="1" lang="ja-JP" altLang="en-US"/>
          </a:p>
        </p:txBody>
      </p:sp>
      <p:sp>
        <p:nvSpPr>
          <p:cNvPr id="2" name="テキスト ボックス 1">
            <a:extLst>
              <a:ext uri="{FF2B5EF4-FFF2-40B4-BE49-F238E27FC236}">
                <a16:creationId xmlns:a16="http://schemas.microsoft.com/office/drawing/2014/main" id="{8A675D9E-1F44-B012-E051-05386A20B4D7}"/>
              </a:ext>
            </a:extLst>
          </p:cNvPr>
          <p:cNvSpPr txBox="1"/>
          <p:nvPr/>
        </p:nvSpPr>
        <p:spPr>
          <a:xfrm>
            <a:off x="261597" y="6112466"/>
            <a:ext cx="3559075" cy="338554"/>
          </a:xfrm>
          <a:prstGeom prst="rect">
            <a:avLst/>
          </a:prstGeom>
          <a:noFill/>
        </p:spPr>
        <p:txBody>
          <a:bodyPr wrap="square" rtlCol="0">
            <a:spAutoFit/>
          </a:bodyPr>
          <a:lstStyle/>
          <a:p>
            <a:r>
              <a:rPr kumimoji="1" lang="en-US" altLang="ja-JP" sz="1600" dirty="0"/>
              <a:t>NEXCO</a:t>
            </a:r>
            <a:r>
              <a:rPr kumimoji="1" lang="ja-JP" altLang="en-US" sz="1600" dirty="0"/>
              <a:t>中日本との共同研究</a:t>
            </a:r>
          </a:p>
        </p:txBody>
      </p:sp>
      <p:pic>
        <p:nvPicPr>
          <p:cNvPr id="15" name="図 14">
            <a:extLst>
              <a:ext uri="{FF2B5EF4-FFF2-40B4-BE49-F238E27FC236}">
                <a16:creationId xmlns:a16="http://schemas.microsoft.com/office/drawing/2014/main" id="{6307F402-42AF-AD8F-A43A-492641B2671B}"/>
              </a:ext>
            </a:extLst>
          </p:cNvPr>
          <p:cNvPicPr>
            <a:picLocks noChangeAspect="1"/>
          </p:cNvPicPr>
          <p:nvPr/>
        </p:nvPicPr>
        <p:blipFill>
          <a:blip r:embed="rId4"/>
          <a:stretch>
            <a:fillRect/>
          </a:stretch>
        </p:blipFill>
        <p:spPr>
          <a:xfrm>
            <a:off x="7122349" y="701717"/>
            <a:ext cx="2030366" cy="496428"/>
          </a:xfrm>
          <a:prstGeom prst="rect">
            <a:avLst/>
          </a:prstGeom>
        </p:spPr>
      </p:pic>
      <p:sp>
        <p:nvSpPr>
          <p:cNvPr id="3" name="テキスト ボックス 2">
            <a:extLst>
              <a:ext uri="{FF2B5EF4-FFF2-40B4-BE49-F238E27FC236}">
                <a16:creationId xmlns:a16="http://schemas.microsoft.com/office/drawing/2014/main" id="{8520AD0F-365E-4460-DD04-9D8D26CBEF82}"/>
              </a:ext>
            </a:extLst>
          </p:cNvPr>
          <p:cNvSpPr txBox="1"/>
          <p:nvPr/>
        </p:nvSpPr>
        <p:spPr>
          <a:xfrm>
            <a:off x="68290" y="2736040"/>
            <a:ext cx="2759243" cy="923330"/>
          </a:xfrm>
          <a:prstGeom prst="rect">
            <a:avLst/>
          </a:prstGeom>
          <a:noFill/>
          <a:ln>
            <a:solidFill>
              <a:srgbClr val="FF0000"/>
            </a:solidFill>
          </a:ln>
        </p:spPr>
        <p:txBody>
          <a:bodyPr wrap="square" rtlCol="0">
            <a:spAutoFit/>
          </a:bodyPr>
          <a:lstStyle/>
          <a:p>
            <a:r>
              <a:rPr kumimoji="1" lang="en-US" altLang="ja-JP" b="1" u="sng" dirty="0">
                <a:effectLst>
                  <a:outerShdw blurRad="38100" dist="38100" dir="2700000" algn="tl">
                    <a:srgbClr val="000000">
                      <a:alpha val="43137"/>
                    </a:srgbClr>
                  </a:outerShdw>
                </a:effectLst>
              </a:rPr>
              <a:t>Visualization of </a:t>
            </a:r>
            <a:r>
              <a:rPr kumimoji="1" lang="en-US" altLang="ja-JP" b="1" u="sng" dirty="0">
                <a:solidFill>
                  <a:srgbClr val="FF0000"/>
                </a:solidFill>
                <a:effectLst>
                  <a:outerShdw blurRad="38100" dist="38100" dir="2700000" algn="tl">
                    <a:srgbClr val="000000">
                      <a:alpha val="43137"/>
                    </a:srgbClr>
                  </a:outerShdw>
                </a:effectLst>
              </a:rPr>
              <a:t>floor slab </a:t>
            </a:r>
            <a:r>
              <a:rPr kumimoji="1" lang="en-US" altLang="ja-JP" b="1" u="sng" dirty="0">
                <a:effectLst>
                  <a:outerShdw blurRad="38100" dist="38100" dir="2700000" algn="tl">
                    <a:srgbClr val="000000">
                      <a:alpha val="43137"/>
                    </a:srgbClr>
                  </a:outerShdw>
                </a:effectLst>
              </a:rPr>
              <a:t>deterioration,</a:t>
            </a:r>
            <a:r>
              <a:rPr kumimoji="1" lang="en-US" altLang="ja-JP" b="1" u="sng" dirty="0">
                <a:solidFill>
                  <a:srgbClr val="FF0000"/>
                </a:solidFill>
                <a:effectLst>
                  <a:outerShdw blurRad="38100" dist="38100" dir="2700000" algn="tl">
                    <a:srgbClr val="000000">
                      <a:alpha val="43137"/>
                    </a:srgbClr>
                  </a:outerShdw>
                </a:effectLst>
              </a:rPr>
              <a:t> sheath grout unfilled areas</a:t>
            </a:r>
            <a:endParaRPr kumimoji="1" lang="ja-JP" altLang="en-US" b="1" u="sng" dirty="0">
              <a:effectLst>
                <a:outerShdw blurRad="38100" dist="38100" dir="2700000" algn="tl">
                  <a:srgbClr val="000000">
                    <a:alpha val="43137"/>
                  </a:srgbClr>
                </a:outerShdw>
              </a:effectLst>
            </a:endParaRPr>
          </a:p>
        </p:txBody>
      </p:sp>
      <p:pic>
        <p:nvPicPr>
          <p:cNvPr id="17" name="図 16" descr="設計図&#10;&#10;AI によって生成されたコンテンツは間違っている可能性があります。">
            <a:extLst>
              <a:ext uri="{FF2B5EF4-FFF2-40B4-BE49-F238E27FC236}">
                <a16:creationId xmlns:a16="http://schemas.microsoft.com/office/drawing/2014/main" id="{EB45C096-0340-8BA8-E50E-CC23444F86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3011" y="1498667"/>
            <a:ext cx="3602238" cy="2547136"/>
          </a:xfrm>
          <a:prstGeom prst="rect">
            <a:avLst/>
          </a:prstGeom>
        </p:spPr>
      </p:pic>
      <p:sp>
        <p:nvSpPr>
          <p:cNvPr id="14" name="矢印: 下 13">
            <a:extLst>
              <a:ext uri="{FF2B5EF4-FFF2-40B4-BE49-F238E27FC236}">
                <a16:creationId xmlns:a16="http://schemas.microsoft.com/office/drawing/2014/main" id="{1A1D08AD-E0C1-CEF8-2B88-655E402A9140}"/>
              </a:ext>
            </a:extLst>
          </p:cNvPr>
          <p:cNvSpPr/>
          <p:nvPr/>
        </p:nvSpPr>
        <p:spPr>
          <a:xfrm rot="16517886">
            <a:off x="3288782" y="2746502"/>
            <a:ext cx="240324" cy="1414616"/>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6" name="グループ化 255">
            <a:extLst>
              <a:ext uri="{FF2B5EF4-FFF2-40B4-BE49-F238E27FC236}">
                <a16:creationId xmlns:a16="http://schemas.microsoft.com/office/drawing/2014/main" id="{B2C20EA8-A9AE-8950-CD75-9E1F3850EB0A}"/>
              </a:ext>
            </a:extLst>
          </p:cNvPr>
          <p:cNvGrpSpPr/>
          <p:nvPr/>
        </p:nvGrpSpPr>
        <p:grpSpPr>
          <a:xfrm>
            <a:off x="5873668" y="3791960"/>
            <a:ext cx="2998335" cy="1586391"/>
            <a:chOff x="5050731" y="3600796"/>
            <a:chExt cx="3997778" cy="2115188"/>
          </a:xfrm>
        </p:grpSpPr>
        <p:pic>
          <p:nvPicPr>
            <p:cNvPr id="114" name="図 113">
              <a:extLst>
                <a:ext uri="{FF2B5EF4-FFF2-40B4-BE49-F238E27FC236}">
                  <a16:creationId xmlns:a16="http://schemas.microsoft.com/office/drawing/2014/main" id="{3ECCF194-86BA-B845-1891-591C0B3D84CA}"/>
                </a:ext>
              </a:extLst>
            </p:cNvPr>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5218352" y="4026331"/>
              <a:ext cx="3740543" cy="1478362"/>
            </a:xfrm>
            <a:prstGeom prst="rect">
              <a:avLst/>
            </a:prstGeom>
          </p:spPr>
        </p:pic>
        <p:sp>
          <p:nvSpPr>
            <p:cNvPr id="117" name="テキスト ボックス 116">
              <a:extLst>
                <a:ext uri="{FF2B5EF4-FFF2-40B4-BE49-F238E27FC236}">
                  <a16:creationId xmlns:a16="http://schemas.microsoft.com/office/drawing/2014/main" id="{9B8F18F1-249D-5E7E-5906-82083B1C128B}"/>
                </a:ext>
              </a:extLst>
            </p:cNvPr>
            <p:cNvSpPr txBox="1"/>
            <p:nvPr/>
          </p:nvSpPr>
          <p:spPr>
            <a:xfrm>
              <a:off x="6466405" y="4376432"/>
              <a:ext cx="374461" cy="284780"/>
            </a:xfrm>
            <a:prstGeom prst="rect">
              <a:avLst/>
            </a:prstGeom>
            <a:noFill/>
          </p:spPr>
          <p:txBody>
            <a:bodyPr wrap="none" rtlCol="0">
              <a:spAutoFit/>
            </a:bodyPr>
            <a:lstStyle/>
            <a:p>
              <a:r>
                <a:rPr lang="en-US" altLang="ja-JP" sz="788" baseline="30000" dirty="0"/>
                <a:t>1</a:t>
              </a:r>
              <a:r>
                <a:rPr lang="en-US" altLang="ja-JP" sz="788" dirty="0"/>
                <a:t>H</a:t>
              </a:r>
            </a:p>
          </p:txBody>
        </p:sp>
        <p:cxnSp>
          <p:nvCxnSpPr>
            <p:cNvPr id="118" name="直線矢印コネクタ 117">
              <a:extLst>
                <a:ext uri="{FF2B5EF4-FFF2-40B4-BE49-F238E27FC236}">
                  <a16:creationId xmlns:a16="http://schemas.microsoft.com/office/drawing/2014/main" id="{83D59542-25EC-A11F-6D8A-5EDCFDAAEADB}"/>
                </a:ext>
              </a:extLst>
            </p:cNvPr>
            <p:cNvCxnSpPr>
              <a:cxnSpLocks/>
            </p:cNvCxnSpPr>
            <p:nvPr/>
          </p:nvCxnSpPr>
          <p:spPr>
            <a:xfrm flipH="1" flipV="1">
              <a:off x="6432455" y="4371777"/>
              <a:ext cx="138414" cy="614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9" name="テキスト ボックス 118">
              <a:extLst>
                <a:ext uri="{FF2B5EF4-FFF2-40B4-BE49-F238E27FC236}">
                  <a16:creationId xmlns:a16="http://schemas.microsoft.com/office/drawing/2014/main" id="{767EDC64-7E0A-7F23-6D5D-81D58B535E2C}"/>
                </a:ext>
              </a:extLst>
            </p:cNvPr>
            <p:cNvSpPr txBox="1"/>
            <p:nvPr/>
          </p:nvSpPr>
          <p:spPr>
            <a:xfrm>
              <a:off x="6298323" y="5454373"/>
              <a:ext cx="1556409" cy="261611"/>
            </a:xfrm>
            <a:prstGeom prst="rect">
              <a:avLst/>
            </a:prstGeom>
            <a:noFill/>
          </p:spPr>
          <p:txBody>
            <a:bodyPr wrap="none" rtlCol="0">
              <a:spAutoFit/>
            </a:bodyPr>
            <a:lstStyle/>
            <a:p>
              <a:r>
                <a:rPr lang="ja-JP" altLang="en-US" sz="675" dirty="0"/>
                <a:t>ガンマ線エネルギー</a:t>
              </a:r>
              <a:r>
                <a:rPr lang="en-US" altLang="ja-JP" sz="675" dirty="0"/>
                <a:t> (keV)</a:t>
              </a:r>
              <a:endParaRPr lang="ja-JP" altLang="en-US" sz="675" dirty="0"/>
            </a:p>
          </p:txBody>
        </p:sp>
        <p:sp>
          <p:nvSpPr>
            <p:cNvPr id="120" name="テキスト ボックス 119">
              <a:extLst>
                <a:ext uri="{FF2B5EF4-FFF2-40B4-BE49-F238E27FC236}">
                  <a16:creationId xmlns:a16="http://schemas.microsoft.com/office/drawing/2014/main" id="{54611B21-07EF-A388-4A88-E515612AFFE1}"/>
                </a:ext>
              </a:extLst>
            </p:cNvPr>
            <p:cNvSpPr txBox="1"/>
            <p:nvPr/>
          </p:nvSpPr>
          <p:spPr>
            <a:xfrm rot="16200000">
              <a:off x="4712177" y="4521189"/>
              <a:ext cx="938719" cy="261611"/>
            </a:xfrm>
            <a:prstGeom prst="rect">
              <a:avLst/>
            </a:prstGeom>
            <a:noFill/>
          </p:spPr>
          <p:txBody>
            <a:bodyPr wrap="none" rtlCol="0">
              <a:spAutoFit/>
            </a:bodyPr>
            <a:lstStyle/>
            <a:p>
              <a:r>
                <a:rPr lang="ja-JP" altLang="en-US" sz="675"/>
                <a:t>ガンマ線強度</a:t>
              </a:r>
              <a:endParaRPr lang="ja-JP" altLang="en-US" sz="675" dirty="0"/>
            </a:p>
          </p:txBody>
        </p:sp>
        <p:sp>
          <p:nvSpPr>
            <p:cNvPr id="121" name="テキスト ボックス 120">
              <a:extLst>
                <a:ext uri="{FF2B5EF4-FFF2-40B4-BE49-F238E27FC236}">
                  <a16:creationId xmlns:a16="http://schemas.microsoft.com/office/drawing/2014/main" id="{0D6235FA-3324-8C86-9C13-5CEEEA50147E}"/>
                </a:ext>
              </a:extLst>
            </p:cNvPr>
            <p:cNvSpPr txBox="1"/>
            <p:nvPr/>
          </p:nvSpPr>
          <p:spPr>
            <a:xfrm>
              <a:off x="8584280" y="4538724"/>
              <a:ext cx="464229" cy="284780"/>
            </a:xfrm>
            <a:prstGeom prst="rect">
              <a:avLst/>
            </a:prstGeom>
            <a:noFill/>
          </p:spPr>
          <p:txBody>
            <a:bodyPr wrap="none" rtlCol="0">
              <a:spAutoFit/>
            </a:bodyPr>
            <a:lstStyle/>
            <a:p>
              <a:r>
                <a:rPr lang="en-US" altLang="ja-JP" sz="788" baseline="30000" dirty="0"/>
                <a:t>56</a:t>
              </a:r>
              <a:r>
                <a:rPr lang="en-US" altLang="ja-JP" sz="788" dirty="0"/>
                <a:t>Fe</a:t>
              </a:r>
            </a:p>
          </p:txBody>
        </p:sp>
        <p:cxnSp>
          <p:nvCxnSpPr>
            <p:cNvPr id="122" name="直線矢印コネクタ 121">
              <a:extLst>
                <a:ext uri="{FF2B5EF4-FFF2-40B4-BE49-F238E27FC236}">
                  <a16:creationId xmlns:a16="http://schemas.microsoft.com/office/drawing/2014/main" id="{236A1F43-D74B-4F15-BF1E-A5822B8AD010}"/>
                </a:ext>
              </a:extLst>
            </p:cNvPr>
            <p:cNvCxnSpPr/>
            <p:nvPr/>
          </p:nvCxnSpPr>
          <p:spPr>
            <a:xfrm>
              <a:off x="8678458" y="4686909"/>
              <a:ext cx="20520" cy="3198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3" name="テキスト ボックス 122">
              <a:extLst>
                <a:ext uri="{FF2B5EF4-FFF2-40B4-BE49-F238E27FC236}">
                  <a16:creationId xmlns:a16="http://schemas.microsoft.com/office/drawing/2014/main" id="{4EE2E6AC-7B00-FF91-52F7-6FED2ACEDCAE}"/>
                </a:ext>
              </a:extLst>
            </p:cNvPr>
            <p:cNvSpPr txBox="1"/>
            <p:nvPr/>
          </p:nvSpPr>
          <p:spPr>
            <a:xfrm>
              <a:off x="6818622" y="4256979"/>
              <a:ext cx="427896" cy="284780"/>
            </a:xfrm>
            <a:prstGeom prst="rect">
              <a:avLst/>
            </a:prstGeom>
            <a:noFill/>
          </p:spPr>
          <p:txBody>
            <a:bodyPr wrap="none" rtlCol="0">
              <a:spAutoFit/>
            </a:bodyPr>
            <a:lstStyle/>
            <a:p>
              <a:r>
                <a:rPr lang="en-US" altLang="ja-JP" sz="788" baseline="30000" dirty="0"/>
                <a:t>28</a:t>
              </a:r>
              <a:r>
                <a:rPr lang="en-US" altLang="ja-JP" sz="788" dirty="0"/>
                <a:t>Si</a:t>
              </a:r>
            </a:p>
          </p:txBody>
        </p:sp>
        <p:cxnSp>
          <p:nvCxnSpPr>
            <p:cNvPr id="124" name="直線矢印コネクタ 123">
              <a:extLst>
                <a:ext uri="{FF2B5EF4-FFF2-40B4-BE49-F238E27FC236}">
                  <a16:creationId xmlns:a16="http://schemas.microsoft.com/office/drawing/2014/main" id="{0812838E-DAEA-336B-DB6F-53A11C7D1A63}"/>
                </a:ext>
              </a:extLst>
            </p:cNvPr>
            <p:cNvCxnSpPr/>
            <p:nvPr/>
          </p:nvCxnSpPr>
          <p:spPr>
            <a:xfrm>
              <a:off x="6942034" y="4398255"/>
              <a:ext cx="30002" cy="2332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5" name="テキスト ボックス 124">
              <a:extLst>
                <a:ext uri="{FF2B5EF4-FFF2-40B4-BE49-F238E27FC236}">
                  <a16:creationId xmlns:a16="http://schemas.microsoft.com/office/drawing/2014/main" id="{D62BA5F4-6FDD-E2D8-FCF3-35A76133BAC9}"/>
                </a:ext>
              </a:extLst>
            </p:cNvPr>
            <p:cNvSpPr txBox="1"/>
            <p:nvPr/>
          </p:nvSpPr>
          <p:spPr>
            <a:xfrm>
              <a:off x="7427584" y="4273936"/>
              <a:ext cx="427896" cy="284780"/>
            </a:xfrm>
            <a:prstGeom prst="rect">
              <a:avLst/>
            </a:prstGeom>
            <a:noFill/>
          </p:spPr>
          <p:txBody>
            <a:bodyPr wrap="none" rtlCol="0">
              <a:spAutoFit/>
            </a:bodyPr>
            <a:lstStyle/>
            <a:p>
              <a:r>
                <a:rPr lang="en-US" altLang="ja-JP" sz="788" baseline="30000" dirty="0"/>
                <a:t>28</a:t>
              </a:r>
              <a:r>
                <a:rPr lang="en-US" altLang="ja-JP" sz="788" dirty="0"/>
                <a:t>Si</a:t>
              </a:r>
            </a:p>
          </p:txBody>
        </p:sp>
        <p:cxnSp>
          <p:nvCxnSpPr>
            <p:cNvPr id="126" name="直線矢印コネクタ 125">
              <a:extLst>
                <a:ext uri="{FF2B5EF4-FFF2-40B4-BE49-F238E27FC236}">
                  <a16:creationId xmlns:a16="http://schemas.microsoft.com/office/drawing/2014/main" id="{8902153B-5DC9-6199-F901-5B3D3D7C5A34}"/>
                </a:ext>
              </a:extLst>
            </p:cNvPr>
            <p:cNvCxnSpPr/>
            <p:nvPr/>
          </p:nvCxnSpPr>
          <p:spPr>
            <a:xfrm>
              <a:off x="7544301" y="4398254"/>
              <a:ext cx="20520" cy="3198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7" name="テキスト ボックス 126">
              <a:extLst>
                <a:ext uri="{FF2B5EF4-FFF2-40B4-BE49-F238E27FC236}">
                  <a16:creationId xmlns:a16="http://schemas.microsoft.com/office/drawing/2014/main" id="{603E538F-D103-E2B4-EA69-09293A09A943}"/>
                </a:ext>
              </a:extLst>
            </p:cNvPr>
            <p:cNvSpPr txBox="1"/>
            <p:nvPr/>
          </p:nvSpPr>
          <p:spPr>
            <a:xfrm>
              <a:off x="7923055" y="4258735"/>
              <a:ext cx="502701" cy="338555"/>
            </a:xfrm>
            <a:prstGeom prst="rect">
              <a:avLst/>
            </a:prstGeom>
            <a:noFill/>
          </p:spPr>
          <p:txBody>
            <a:bodyPr wrap="none" rtlCol="0">
              <a:spAutoFit/>
            </a:bodyPr>
            <a:lstStyle/>
            <a:p>
              <a:r>
                <a:rPr lang="en-US" altLang="ja-JP" sz="1050" baseline="30000" dirty="0">
                  <a:solidFill>
                    <a:srgbClr val="FF0000"/>
                  </a:solidFill>
                </a:rPr>
                <a:t>35</a:t>
              </a:r>
              <a:r>
                <a:rPr lang="en-US" altLang="ja-JP" sz="1050" dirty="0">
                  <a:solidFill>
                    <a:srgbClr val="FF0000"/>
                  </a:solidFill>
                </a:rPr>
                <a:t>Cl</a:t>
              </a:r>
            </a:p>
          </p:txBody>
        </p:sp>
        <p:cxnSp>
          <p:nvCxnSpPr>
            <p:cNvPr id="128" name="直線矢印コネクタ 127">
              <a:extLst>
                <a:ext uri="{FF2B5EF4-FFF2-40B4-BE49-F238E27FC236}">
                  <a16:creationId xmlns:a16="http://schemas.microsoft.com/office/drawing/2014/main" id="{C993BC7A-7772-3E8B-70EF-1760571CEADC}"/>
                </a:ext>
              </a:extLst>
            </p:cNvPr>
            <p:cNvCxnSpPr/>
            <p:nvPr/>
          </p:nvCxnSpPr>
          <p:spPr>
            <a:xfrm>
              <a:off x="8039908" y="4433266"/>
              <a:ext cx="20520" cy="31981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9" name="テキスト ボックス 128">
              <a:extLst>
                <a:ext uri="{FF2B5EF4-FFF2-40B4-BE49-F238E27FC236}">
                  <a16:creationId xmlns:a16="http://schemas.microsoft.com/office/drawing/2014/main" id="{57907F01-F5E4-D33C-066E-10A7A19C43BE}"/>
                </a:ext>
              </a:extLst>
            </p:cNvPr>
            <p:cNvSpPr txBox="1"/>
            <p:nvPr/>
          </p:nvSpPr>
          <p:spPr>
            <a:xfrm>
              <a:off x="6038191" y="3829441"/>
              <a:ext cx="543312" cy="338555"/>
            </a:xfrm>
            <a:prstGeom prst="rect">
              <a:avLst/>
            </a:prstGeom>
            <a:noFill/>
          </p:spPr>
          <p:txBody>
            <a:bodyPr wrap="none" rtlCol="0">
              <a:spAutoFit/>
            </a:bodyPr>
            <a:lstStyle/>
            <a:p>
              <a:r>
                <a:rPr lang="en-US" altLang="ja-JP" sz="1050" baseline="30000" dirty="0">
                  <a:solidFill>
                    <a:srgbClr val="FF0000"/>
                  </a:solidFill>
                </a:rPr>
                <a:t>35</a:t>
              </a:r>
              <a:r>
                <a:rPr lang="en-US" altLang="ja-JP" sz="1050" dirty="0">
                  <a:solidFill>
                    <a:srgbClr val="FF0000"/>
                  </a:solidFill>
                </a:rPr>
                <a:t>Cl</a:t>
              </a:r>
              <a:r>
                <a:rPr lang="en-US" altLang="ja-JP" sz="1050" dirty="0"/>
                <a:t> </a:t>
              </a:r>
            </a:p>
          </p:txBody>
        </p:sp>
        <p:cxnSp>
          <p:nvCxnSpPr>
            <p:cNvPr id="130" name="直線矢印コネクタ 129">
              <a:extLst>
                <a:ext uri="{FF2B5EF4-FFF2-40B4-BE49-F238E27FC236}">
                  <a16:creationId xmlns:a16="http://schemas.microsoft.com/office/drawing/2014/main" id="{CC808A88-40AA-160E-E563-6FBA12F75DF3}"/>
                </a:ext>
              </a:extLst>
            </p:cNvPr>
            <p:cNvCxnSpPr/>
            <p:nvPr/>
          </p:nvCxnSpPr>
          <p:spPr>
            <a:xfrm>
              <a:off x="6298324" y="4115521"/>
              <a:ext cx="16252" cy="35603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1" name="テキスト ボックス 130">
              <a:extLst>
                <a:ext uri="{FF2B5EF4-FFF2-40B4-BE49-F238E27FC236}">
                  <a16:creationId xmlns:a16="http://schemas.microsoft.com/office/drawing/2014/main" id="{320D8B8B-1191-5B40-6185-6789499745FA}"/>
                </a:ext>
              </a:extLst>
            </p:cNvPr>
            <p:cNvSpPr txBox="1"/>
            <p:nvPr/>
          </p:nvSpPr>
          <p:spPr>
            <a:xfrm>
              <a:off x="5696469" y="3953097"/>
              <a:ext cx="543312" cy="338555"/>
            </a:xfrm>
            <a:prstGeom prst="rect">
              <a:avLst/>
            </a:prstGeom>
            <a:noFill/>
          </p:spPr>
          <p:txBody>
            <a:bodyPr wrap="none" rtlCol="0">
              <a:spAutoFit/>
            </a:bodyPr>
            <a:lstStyle/>
            <a:p>
              <a:r>
                <a:rPr lang="en-US" altLang="ja-JP" sz="1050" baseline="30000" dirty="0">
                  <a:solidFill>
                    <a:srgbClr val="FF0000"/>
                  </a:solidFill>
                </a:rPr>
                <a:t>35</a:t>
              </a:r>
              <a:r>
                <a:rPr lang="en-US" altLang="ja-JP" sz="1050" dirty="0">
                  <a:solidFill>
                    <a:srgbClr val="FF0000"/>
                  </a:solidFill>
                </a:rPr>
                <a:t>Cl </a:t>
              </a:r>
            </a:p>
          </p:txBody>
        </p:sp>
        <p:cxnSp>
          <p:nvCxnSpPr>
            <p:cNvPr id="132" name="直線矢印コネクタ 131">
              <a:extLst>
                <a:ext uri="{FF2B5EF4-FFF2-40B4-BE49-F238E27FC236}">
                  <a16:creationId xmlns:a16="http://schemas.microsoft.com/office/drawing/2014/main" id="{BE3C1304-3A76-7318-AAD5-E458A578EABB}"/>
                </a:ext>
              </a:extLst>
            </p:cNvPr>
            <p:cNvCxnSpPr/>
            <p:nvPr/>
          </p:nvCxnSpPr>
          <p:spPr>
            <a:xfrm>
              <a:off x="5923787" y="4184879"/>
              <a:ext cx="57695" cy="202905"/>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3" name="テキスト ボックス 132">
              <a:extLst>
                <a:ext uri="{FF2B5EF4-FFF2-40B4-BE49-F238E27FC236}">
                  <a16:creationId xmlns:a16="http://schemas.microsoft.com/office/drawing/2014/main" id="{39BA00B0-313D-6EC3-0D69-1E27C579761F}"/>
                </a:ext>
              </a:extLst>
            </p:cNvPr>
            <p:cNvSpPr txBox="1"/>
            <p:nvPr/>
          </p:nvSpPr>
          <p:spPr>
            <a:xfrm>
              <a:off x="5913524" y="4590400"/>
              <a:ext cx="472778" cy="284780"/>
            </a:xfrm>
            <a:prstGeom prst="rect">
              <a:avLst/>
            </a:prstGeom>
            <a:noFill/>
          </p:spPr>
          <p:txBody>
            <a:bodyPr wrap="none" rtlCol="0">
              <a:spAutoFit/>
            </a:bodyPr>
            <a:lstStyle/>
            <a:p>
              <a:r>
                <a:rPr lang="en-US" altLang="ja-JP" sz="788" baseline="30000" dirty="0"/>
                <a:t>27</a:t>
              </a:r>
              <a:r>
                <a:rPr lang="en-US" altLang="ja-JP" sz="788" dirty="0"/>
                <a:t>Al </a:t>
              </a:r>
            </a:p>
          </p:txBody>
        </p:sp>
        <p:cxnSp>
          <p:nvCxnSpPr>
            <p:cNvPr id="134" name="直線矢印コネクタ 133">
              <a:extLst>
                <a:ext uri="{FF2B5EF4-FFF2-40B4-BE49-F238E27FC236}">
                  <a16:creationId xmlns:a16="http://schemas.microsoft.com/office/drawing/2014/main" id="{7A783E2A-343E-76E2-2402-D2CB836C7FA3}"/>
                </a:ext>
              </a:extLst>
            </p:cNvPr>
            <p:cNvCxnSpPr>
              <a:cxnSpLocks/>
            </p:cNvCxnSpPr>
            <p:nvPr/>
          </p:nvCxnSpPr>
          <p:spPr>
            <a:xfrm flipV="1">
              <a:off x="6117981" y="4485197"/>
              <a:ext cx="109714" cy="1772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5" name="テキスト ボックス 134">
              <a:extLst>
                <a:ext uri="{FF2B5EF4-FFF2-40B4-BE49-F238E27FC236}">
                  <a16:creationId xmlns:a16="http://schemas.microsoft.com/office/drawing/2014/main" id="{77368852-8E91-58CB-03CF-344AF8C2B66E}"/>
                </a:ext>
              </a:extLst>
            </p:cNvPr>
            <p:cNvSpPr txBox="1"/>
            <p:nvPr/>
          </p:nvSpPr>
          <p:spPr>
            <a:xfrm>
              <a:off x="5650979" y="4729140"/>
              <a:ext cx="654453" cy="261611"/>
            </a:xfrm>
            <a:prstGeom prst="rect">
              <a:avLst/>
            </a:prstGeom>
            <a:noFill/>
          </p:spPr>
          <p:txBody>
            <a:bodyPr wrap="none" rtlCol="0">
              <a:spAutoFit/>
            </a:bodyPr>
            <a:lstStyle/>
            <a:p>
              <a:r>
                <a:rPr lang="en-US" altLang="ja-JP" sz="675" dirty="0">
                  <a:solidFill>
                    <a:schemeClr val="accent2"/>
                  </a:solidFill>
                </a:rPr>
                <a:t>1165keV</a:t>
              </a:r>
              <a:endParaRPr lang="ja-JP" altLang="en-US" sz="675" dirty="0">
                <a:solidFill>
                  <a:schemeClr val="accent2"/>
                </a:solidFill>
              </a:endParaRPr>
            </a:p>
          </p:txBody>
        </p:sp>
        <p:cxnSp>
          <p:nvCxnSpPr>
            <p:cNvPr id="136" name="直線矢印コネクタ 135">
              <a:extLst>
                <a:ext uri="{FF2B5EF4-FFF2-40B4-BE49-F238E27FC236}">
                  <a16:creationId xmlns:a16="http://schemas.microsoft.com/office/drawing/2014/main" id="{00247207-A5B7-16A5-6666-0C94CCEA1685}"/>
                </a:ext>
              </a:extLst>
            </p:cNvPr>
            <p:cNvCxnSpPr/>
            <p:nvPr/>
          </p:nvCxnSpPr>
          <p:spPr>
            <a:xfrm>
              <a:off x="5979955" y="4476152"/>
              <a:ext cx="0" cy="241376"/>
            </a:xfrm>
            <a:prstGeom prst="straightConnector1">
              <a:avLst/>
            </a:prstGeom>
            <a:ln w="15875">
              <a:solidFill>
                <a:schemeClr val="accent2"/>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137" name="テキスト ボックス 136">
              <a:extLst>
                <a:ext uri="{FF2B5EF4-FFF2-40B4-BE49-F238E27FC236}">
                  <a16:creationId xmlns:a16="http://schemas.microsoft.com/office/drawing/2014/main" id="{371090DE-76B2-A3F0-DC99-C83263EB6054}"/>
                </a:ext>
              </a:extLst>
            </p:cNvPr>
            <p:cNvSpPr txBox="1"/>
            <p:nvPr/>
          </p:nvSpPr>
          <p:spPr>
            <a:xfrm>
              <a:off x="6022807" y="4894449"/>
              <a:ext cx="654453" cy="400109"/>
            </a:xfrm>
            <a:prstGeom prst="rect">
              <a:avLst/>
            </a:prstGeom>
            <a:noFill/>
          </p:spPr>
          <p:txBody>
            <a:bodyPr wrap="none" rtlCol="0">
              <a:spAutoFit/>
            </a:bodyPr>
            <a:lstStyle/>
            <a:p>
              <a:r>
                <a:rPr lang="en-US" altLang="ja-JP" sz="675" dirty="0">
                  <a:solidFill>
                    <a:schemeClr val="accent2"/>
                  </a:solidFill>
                </a:rPr>
                <a:t>1951keV</a:t>
              </a:r>
            </a:p>
            <a:p>
              <a:r>
                <a:rPr lang="en-US" altLang="ja-JP" sz="675" dirty="0">
                  <a:solidFill>
                    <a:schemeClr val="accent2"/>
                  </a:solidFill>
                </a:rPr>
                <a:t>1959keV</a:t>
              </a:r>
              <a:endParaRPr lang="ja-JP" altLang="en-US" sz="675" dirty="0">
                <a:solidFill>
                  <a:schemeClr val="accent2"/>
                </a:solidFill>
              </a:endParaRPr>
            </a:p>
          </p:txBody>
        </p:sp>
        <p:cxnSp>
          <p:nvCxnSpPr>
            <p:cNvPr id="138" name="直線矢印コネクタ 137">
              <a:extLst>
                <a:ext uri="{FF2B5EF4-FFF2-40B4-BE49-F238E27FC236}">
                  <a16:creationId xmlns:a16="http://schemas.microsoft.com/office/drawing/2014/main" id="{E2C846AD-8ADE-5A10-FF26-B5AFC4EC5ED5}"/>
                </a:ext>
              </a:extLst>
            </p:cNvPr>
            <p:cNvCxnSpPr/>
            <p:nvPr/>
          </p:nvCxnSpPr>
          <p:spPr>
            <a:xfrm>
              <a:off x="6315336" y="4589156"/>
              <a:ext cx="0" cy="241376"/>
            </a:xfrm>
            <a:prstGeom prst="straightConnector1">
              <a:avLst/>
            </a:prstGeom>
            <a:ln w="15875">
              <a:solidFill>
                <a:schemeClr val="accent2"/>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139" name="テキスト ボックス 138">
              <a:extLst>
                <a:ext uri="{FF2B5EF4-FFF2-40B4-BE49-F238E27FC236}">
                  <a16:creationId xmlns:a16="http://schemas.microsoft.com/office/drawing/2014/main" id="{3F6CE1E3-E9D9-28ED-D873-61435B18F2A3}"/>
                </a:ext>
              </a:extLst>
            </p:cNvPr>
            <p:cNvSpPr txBox="1"/>
            <p:nvPr/>
          </p:nvSpPr>
          <p:spPr>
            <a:xfrm>
              <a:off x="7741988" y="5192625"/>
              <a:ext cx="654453" cy="261611"/>
            </a:xfrm>
            <a:prstGeom prst="rect">
              <a:avLst/>
            </a:prstGeom>
            <a:noFill/>
          </p:spPr>
          <p:txBody>
            <a:bodyPr wrap="none" rtlCol="0">
              <a:spAutoFit/>
            </a:bodyPr>
            <a:lstStyle/>
            <a:p>
              <a:r>
                <a:rPr lang="en-US" altLang="ja-JP" sz="675" dirty="0">
                  <a:solidFill>
                    <a:schemeClr val="accent2"/>
                  </a:solidFill>
                </a:rPr>
                <a:t>6111keV</a:t>
              </a:r>
              <a:endParaRPr lang="ja-JP" altLang="en-US" sz="675" dirty="0">
                <a:solidFill>
                  <a:schemeClr val="accent2"/>
                </a:solidFill>
              </a:endParaRPr>
            </a:p>
          </p:txBody>
        </p:sp>
        <p:cxnSp>
          <p:nvCxnSpPr>
            <p:cNvPr id="140" name="直線矢印コネクタ 139">
              <a:extLst>
                <a:ext uri="{FF2B5EF4-FFF2-40B4-BE49-F238E27FC236}">
                  <a16:creationId xmlns:a16="http://schemas.microsoft.com/office/drawing/2014/main" id="{634A1386-4B74-8110-7A17-0E415F5745DE}"/>
                </a:ext>
              </a:extLst>
            </p:cNvPr>
            <p:cNvCxnSpPr/>
            <p:nvPr/>
          </p:nvCxnSpPr>
          <p:spPr>
            <a:xfrm>
              <a:off x="8061416" y="4995230"/>
              <a:ext cx="0" cy="241376"/>
            </a:xfrm>
            <a:prstGeom prst="straightConnector1">
              <a:avLst/>
            </a:prstGeom>
            <a:ln w="15875">
              <a:solidFill>
                <a:schemeClr val="accent2"/>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158" name="テキスト ボックス 157">
              <a:extLst>
                <a:ext uri="{FF2B5EF4-FFF2-40B4-BE49-F238E27FC236}">
                  <a16:creationId xmlns:a16="http://schemas.microsoft.com/office/drawing/2014/main" id="{AEF0066B-A093-4969-CFEB-34EA93971663}"/>
                </a:ext>
              </a:extLst>
            </p:cNvPr>
            <p:cNvSpPr txBox="1"/>
            <p:nvPr/>
          </p:nvSpPr>
          <p:spPr>
            <a:xfrm>
              <a:off x="5265186" y="3600796"/>
              <a:ext cx="3294062" cy="307776"/>
            </a:xfrm>
            <a:prstGeom prst="rect">
              <a:avLst/>
            </a:prstGeom>
            <a:solidFill>
              <a:schemeClr val="bg1"/>
            </a:solidFill>
            <a:ln>
              <a:solidFill>
                <a:schemeClr val="accent1"/>
              </a:solidFill>
            </a:ln>
          </p:spPr>
          <p:txBody>
            <a:bodyPr wrap="none" rtlCol="0">
              <a:spAutoFit/>
            </a:bodyPr>
            <a:lstStyle/>
            <a:p>
              <a:r>
                <a:rPr lang="en-US" altLang="ja-JP" sz="900" dirty="0">
                  <a:latin typeface="ＭＳ Ｐゴシック" panose="020B0600070205080204" pitchFamily="50" charset="-128"/>
                  <a:ea typeface="ＭＳ Ｐゴシック" panose="020B0600070205080204" pitchFamily="50" charset="-128"/>
                </a:rPr>
                <a:t>Concrete internal elemental analysis of PGNAA</a:t>
              </a:r>
              <a:endParaRPr lang="ja-JP" altLang="en-US" sz="900" dirty="0">
                <a:latin typeface="ＭＳ Ｐゴシック" panose="020B0600070205080204" pitchFamily="50" charset="-128"/>
                <a:ea typeface="ＭＳ Ｐゴシック" panose="020B0600070205080204" pitchFamily="50" charset="-128"/>
              </a:endParaRPr>
            </a:p>
          </p:txBody>
        </p:sp>
        <p:sp>
          <p:nvSpPr>
            <p:cNvPr id="189" name="テキスト ボックス 188">
              <a:extLst>
                <a:ext uri="{FF2B5EF4-FFF2-40B4-BE49-F238E27FC236}">
                  <a16:creationId xmlns:a16="http://schemas.microsoft.com/office/drawing/2014/main" id="{B10B5B13-EC51-AF42-5776-03C0760E42DB}"/>
                </a:ext>
              </a:extLst>
            </p:cNvPr>
            <p:cNvSpPr txBox="1"/>
            <p:nvPr/>
          </p:nvSpPr>
          <p:spPr>
            <a:xfrm>
              <a:off x="6361630" y="4716436"/>
              <a:ext cx="502701" cy="284780"/>
            </a:xfrm>
            <a:prstGeom prst="rect">
              <a:avLst/>
            </a:prstGeom>
            <a:noFill/>
          </p:spPr>
          <p:txBody>
            <a:bodyPr wrap="none" rtlCol="0">
              <a:spAutoFit/>
            </a:bodyPr>
            <a:lstStyle/>
            <a:p>
              <a:r>
                <a:rPr lang="en-US" altLang="ja-JP" sz="788" baseline="30000" dirty="0"/>
                <a:t>40</a:t>
              </a:r>
              <a:r>
                <a:rPr lang="en-US" altLang="ja-JP" sz="788" dirty="0"/>
                <a:t>Ca </a:t>
              </a:r>
            </a:p>
          </p:txBody>
        </p:sp>
        <p:cxnSp>
          <p:nvCxnSpPr>
            <p:cNvPr id="191" name="直線矢印コネクタ 190">
              <a:extLst>
                <a:ext uri="{FF2B5EF4-FFF2-40B4-BE49-F238E27FC236}">
                  <a16:creationId xmlns:a16="http://schemas.microsoft.com/office/drawing/2014/main" id="{87083C8D-4B75-9B5C-B7A5-CB94DA60B224}"/>
                </a:ext>
              </a:extLst>
            </p:cNvPr>
            <p:cNvCxnSpPr>
              <a:cxnSpLocks/>
            </p:cNvCxnSpPr>
            <p:nvPr/>
          </p:nvCxnSpPr>
          <p:spPr>
            <a:xfrm flipH="1" flipV="1">
              <a:off x="6353181" y="4573204"/>
              <a:ext cx="139298" cy="1672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6" name="テキスト ボックス 195">
              <a:extLst>
                <a:ext uri="{FF2B5EF4-FFF2-40B4-BE49-F238E27FC236}">
                  <a16:creationId xmlns:a16="http://schemas.microsoft.com/office/drawing/2014/main" id="{8FB4DAAA-6924-1373-7C50-4907FA17E058}"/>
                </a:ext>
              </a:extLst>
            </p:cNvPr>
            <p:cNvSpPr txBox="1"/>
            <p:nvPr/>
          </p:nvSpPr>
          <p:spPr>
            <a:xfrm>
              <a:off x="7007135" y="3922708"/>
              <a:ext cx="1706022" cy="307776"/>
            </a:xfrm>
            <a:prstGeom prst="rect">
              <a:avLst/>
            </a:prstGeom>
            <a:solidFill>
              <a:schemeClr val="bg1"/>
            </a:solidFill>
            <a:ln>
              <a:solidFill>
                <a:schemeClr val="accent2"/>
              </a:solidFill>
            </a:ln>
          </p:spPr>
          <p:txBody>
            <a:bodyPr wrap="none" rtlCol="0">
              <a:spAutoFit/>
            </a:bodyPr>
            <a:lstStyle/>
            <a:p>
              <a:r>
                <a:rPr lang="en-US" altLang="ja-JP" sz="900" dirty="0">
                  <a:latin typeface="ＭＳ Ｐゴシック" panose="020B0600070205080204" pitchFamily="50" charset="-128"/>
                  <a:ea typeface="ＭＳ Ｐゴシック" panose="020B0600070205080204" pitchFamily="50" charset="-128"/>
                </a:rPr>
                <a:t>High </a:t>
              </a:r>
              <a:r>
                <a:rPr lang="en-US" altLang="ja-JP" sz="900" dirty="0" err="1">
                  <a:latin typeface="ＭＳ Ｐゴシック" panose="020B0600070205080204" pitchFamily="50" charset="-128"/>
                  <a:ea typeface="ＭＳ Ｐゴシック" panose="020B0600070205080204" pitchFamily="50" charset="-128"/>
                </a:rPr>
                <a:t>sensitibitiy</a:t>
              </a:r>
              <a:r>
                <a:rPr lang="en-US" altLang="ja-JP" sz="900" dirty="0">
                  <a:latin typeface="ＭＳ Ｐゴシック" panose="020B0600070205080204" pitchFamily="50" charset="-128"/>
                  <a:ea typeface="ＭＳ Ｐゴシック" panose="020B0600070205080204" pitchFamily="50" charset="-128"/>
                </a:rPr>
                <a:t> for Cl </a:t>
              </a:r>
              <a:endParaRPr lang="ja-JP" altLang="en-US" sz="900" dirty="0">
                <a:latin typeface="ＭＳ Ｐゴシック" panose="020B0600070205080204" pitchFamily="50" charset="-128"/>
                <a:ea typeface="ＭＳ Ｐゴシック" panose="020B0600070205080204" pitchFamily="50" charset="-128"/>
              </a:endParaRPr>
            </a:p>
          </p:txBody>
        </p:sp>
      </p:grpSp>
      <p:sp>
        <p:nvSpPr>
          <p:cNvPr id="10" name="テキスト ボックス 9">
            <a:extLst>
              <a:ext uri="{FF2B5EF4-FFF2-40B4-BE49-F238E27FC236}">
                <a16:creationId xmlns:a16="http://schemas.microsoft.com/office/drawing/2014/main" id="{8A1F4FC6-9E09-A8F6-B763-9C7399984125}"/>
              </a:ext>
            </a:extLst>
          </p:cNvPr>
          <p:cNvSpPr txBox="1"/>
          <p:nvPr/>
        </p:nvSpPr>
        <p:spPr>
          <a:xfrm>
            <a:off x="6551391" y="1329631"/>
            <a:ext cx="2387381" cy="1754326"/>
          </a:xfrm>
          <a:prstGeom prst="rect">
            <a:avLst/>
          </a:prstGeom>
          <a:solidFill>
            <a:schemeClr val="bg1"/>
          </a:solidFill>
          <a:ln>
            <a:solidFill>
              <a:schemeClr val="tx1"/>
            </a:solidFill>
          </a:ln>
        </p:spPr>
        <p:txBody>
          <a:bodyPr wrap="square" rtlCol="0">
            <a:spAutoFit/>
          </a:bodyPr>
          <a:lstStyle/>
          <a:p>
            <a:r>
              <a:rPr lang="en-US" altLang="ja-JP" b="1" dirty="0">
                <a:highlight>
                  <a:srgbClr val="FFFF00"/>
                </a:highlight>
                <a:latin typeface="Hiragino Maru Gothic Pro W4" panose="020F0400000000000000" pitchFamily="34" charset="-128"/>
                <a:ea typeface="Hiragino Maru Gothic Pro W4" panose="020F0400000000000000" pitchFamily="34" charset="-128"/>
              </a:rPr>
              <a:t>Salt damage</a:t>
            </a:r>
          </a:p>
          <a:p>
            <a:r>
              <a:rPr lang="en-US" altLang="ja-JP" u="sng" dirty="0">
                <a:latin typeface="Hiragino Maru Gothic Pro W4" panose="020F0400000000000000" pitchFamily="34" charset="-128"/>
                <a:ea typeface="Hiragino Maru Gothic Pro W4" panose="020F0400000000000000" pitchFamily="34" charset="-128"/>
              </a:rPr>
              <a:t>Prevention</a:t>
            </a:r>
            <a:r>
              <a:rPr lang="en-US" altLang="ja-JP" dirty="0">
                <a:latin typeface="Hiragino Maru Gothic Pro W4" panose="020F0400000000000000" pitchFamily="34" charset="-128"/>
                <a:ea typeface="Hiragino Maru Gothic Pro W4" panose="020F0400000000000000" pitchFamily="34" charset="-128"/>
              </a:rPr>
              <a:t> of </a:t>
            </a:r>
            <a:r>
              <a:rPr lang="en-US" altLang="ja-JP" sz="1200" dirty="0">
                <a:latin typeface="Hiragino Maru Gothic Pro W4" panose="020F0400000000000000" pitchFamily="34" charset="-128"/>
                <a:ea typeface="Hiragino Maru Gothic Pro W4" panose="020F0400000000000000" pitchFamily="34" charset="-128"/>
              </a:rPr>
              <a:t>rupture accidents due to internal steel corrosion caused by salt damage → measurement of </a:t>
            </a:r>
            <a:r>
              <a:rPr lang="en-US" altLang="ja-JP" dirty="0">
                <a:latin typeface="Hiragino Maru Gothic Pro W4" panose="020F0400000000000000" pitchFamily="34" charset="-128"/>
                <a:ea typeface="Hiragino Maru Gothic Pro W4" panose="020F0400000000000000" pitchFamily="34" charset="-128"/>
              </a:rPr>
              <a:t>internal </a:t>
            </a:r>
            <a:r>
              <a:rPr lang="en-US" altLang="ja-JP" b="1" u="sng" dirty="0">
                <a:latin typeface="Hiragino Maru Gothic Pro W4" panose="020F0400000000000000" pitchFamily="34" charset="-128"/>
                <a:ea typeface="Hiragino Maru Gothic Pro W4" panose="020F0400000000000000" pitchFamily="34" charset="-128"/>
              </a:rPr>
              <a:t>salt concentration</a:t>
            </a:r>
          </a:p>
        </p:txBody>
      </p:sp>
      <p:sp>
        <p:nvSpPr>
          <p:cNvPr id="12" name="テキスト ボックス 11">
            <a:extLst>
              <a:ext uri="{FF2B5EF4-FFF2-40B4-BE49-F238E27FC236}">
                <a16:creationId xmlns:a16="http://schemas.microsoft.com/office/drawing/2014/main" id="{68FFBF40-C1D4-E2FB-00D7-A35C3DC8F5E1}"/>
              </a:ext>
            </a:extLst>
          </p:cNvPr>
          <p:cNvSpPr txBox="1"/>
          <p:nvPr/>
        </p:nvSpPr>
        <p:spPr>
          <a:xfrm>
            <a:off x="6423109" y="3118363"/>
            <a:ext cx="2342109" cy="369332"/>
          </a:xfrm>
          <a:prstGeom prst="rect">
            <a:avLst/>
          </a:prstGeom>
          <a:solidFill>
            <a:schemeClr val="bg1"/>
          </a:solidFill>
          <a:ln>
            <a:solidFill>
              <a:schemeClr val="accent1">
                <a:shade val="50000"/>
              </a:schemeClr>
            </a:solidFill>
          </a:ln>
        </p:spPr>
        <p:txBody>
          <a:bodyPr wrap="square" rtlCol="0">
            <a:spAutoFit/>
          </a:bodyPr>
          <a:lstStyle/>
          <a:p>
            <a:pPr algn="ctr"/>
            <a:r>
              <a:rPr lang="en-US" altLang="ja-JP" dirty="0">
                <a:latin typeface="ＭＳ Ｐゴシック" panose="020B0600070205080204" pitchFamily="50" charset="-128"/>
                <a:ea typeface="ＭＳ Ｐゴシック" panose="020B0600070205080204" pitchFamily="50" charset="-128"/>
              </a:rPr>
              <a:t>PGNAA method </a:t>
            </a:r>
          </a:p>
        </p:txBody>
      </p:sp>
    </p:spTree>
    <p:extLst>
      <p:ext uri="{BB962C8B-B14F-4D97-AF65-F5344CB8AC3E}">
        <p14:creationId xmlns:p14="http://schemas.microsoft.com/office/powerpoint/2010/main" val="34540779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2754" y="-114300"/>
            <a:ext cx="9038492" cy="1442357"/>
          </a:xfrm>
          <a:solidFill>
            <a:srgbClr val="00B0F0">
              <a:alpha val="67059"/>
            </a:srgbClr>
          </a:solidFill>
          <a:ln>
            <a:solidFill>
              <a:srgbClr val="FF5050"/>
            </a:solidFill>
          </a:ln>
        </p:spPr>
        <p:txBody>
          <a:bodyPr>
            <a:normAutofit/>
          </a:bodyPr>
          <a:lstStyle/>
          <a:p>
            <a:r>
              <a:rPr kumimoji="1" lang="en-US" altLang="ja-JP" sz="2800" b="1" dirty="0">
                <a:solidFill>
                  <a:srgbClr val="FF0000"/>
                </a:solidFill>
              </a:rPr>
              <a:t>Fast neutron scattering </a:t>
            </a:r>
            <a:r>
              <a:rPr kumimoji="1" lang="en-US" altLang="ja-JP" sz="2800" b="1" dirty="0"/>
              <a:t>(back scattering) </a:t>
            </a:r>
            <a:r>
              <a:rPr kumimoji="1" lang="en-US" altLang="ja-JP" sz="2800" b="1" u="sng" dirty="0">
                <a:solidFill>
                  <a:srgbClr val="FF0000"/>
                </a:solidFill>
              </a:rPr>
              <a:t>time of flight </a:t>
            </a:r>
            <a:r>
              <a:rPr kumimoji="1" lang="en-US" altLang="ja-JP" sz="2800" b="1" dirty="0">
                <a:solidFill>
                  <a:srgbClr val="FF0000"/>
                </a:solidFill>
              </a:rPr>
              <a:t>imaging </a:t>
            </a:r>
            <a:r>
              <a:rPr kumimoji="1" lang="en-US" altLang="ja-JP" sz="2800" dirty="0"/>
              <a:t>method to meet the needs for</a:t>
            </a:r>
            <a:r>
              <a:rPr lang="en-US" altLang="ja-JP" sz="2800" dirty="0"/>
              <a:t> the visualization of the floor slab </a:t>
            </a:r>
            <a:r>
              <a:rPr lang="en-US" altLang="ja-JP" sz="2800" dirty="0" err="1"/>
              <a:t>deteorisation</a:t>
            </a:r>
            <a:endParaRPr kumimoji="1" lang="ja-JP" altLang="en-US" sz="2800" dirty="0"/>
          </a:p>
        </p:txBody>
      </p:sp>
      <p:sp>
        <p:nvSpPr>
          <p:cNvPr id="4" name="日付プレースホルダー 3"/>
          <p:cNvSpPr>
            <a:spLocks noGrp="1"/>
          </p:cNvSpPr>
          <p:nvPr>
            <p:ph type="dt" sz="half" idx="10"/>
          </p:nvPr>
        </p:nvSpPr>
        <p:spPr/>
        <p:txBody>
          <a:bodyPr/>
          <a:lstStyle/>
          <a:p>
            <a:r>
              <a:rPr kumimoji="1" lang="en-US" altLang="ja-JP"/>
              <a:t>UCANS11 250226</a:t>
            </a:r>
            <a:endParaRPr kumimoji="1" lang="ja-JP" altLang="en-US"/>
          </a:p>
        </p:txBody>
      </p:sp>
      <p:sp>
        <p:nvSpPr>
          <p:cNvPr id="5" name="スライド番号プレースホルダー 4"/>
          <p:cNvSpPr>
            <a:spLocks noGrp="1"/>
          </p:cNvSpPr>
          <p:nvPr>
            <p:ph type="sldNum" sz="quarter" idx="12"/>
          </p:nvPr>
        </p:nvSpPr>
        <p:spPr/>
        <p:txBody>
          <a:bodyPr/>
          <a:lstStyle/>
          <a:p>
            <a:fld id="{092694C8-B3BF-4BE5-941C-61EC6B189F42}" type="slidenum">
              <a:rPr lang="ja-JP" altLang="en-US" smtClean="0"/>
              <a:pPr/>
              <a:t>34</a:t>
            </a:fld>
            <a:endParaRPr lang="ja-JP" altLang="en-US"/>
          </a:p>
        </p:txBody>
      </p:sp>
      <p:pic>
        <p:nvPicPr>
          <p:cNvPr id="8" name="コンテンツ プレースホルダー 7"/>
          <p:cNvPicPr>
            <a:picLocks noGrp="1" noChangeAspect="1"/>
          </p:cNvPicPr>
          <p:nvPr>
            <p:ph idx="1"/>
          </p:nvPr>
        </p:nvPicPr>
        <p:blipFill>
          <a:blip r:embed="rId2"/>
          <a:stretch>
            <a:fillRect/>
          </a:stretch>
        </p:blipFill>
        <p:spPr>
          <a:xfrm>
            <a:off x="247973" y="3088491"/>
            <a:ext cx="5443553" cy="3267670"/>
          </a:xfrm>
          <a:prstGeom prst="rect">
            <a:avLst/>
          </a:prstGeom>
        </p:spPr>
      </p:pic>
      <p:pic>
        <p:nvPicPr>
          <p:cNvPr id="3" name="図 2">
            <a:extLst>
              <a:ext uri="{FF2B5EF4-FFF2-40B4-BE49-F238E27FC236}">
                <a16:creationId xmlns:a16="http://schemas.microsoft.com/office/drawing/2014/main" id="{5922AEFE-6DBC-F7CA-89F6-727BE2C86454}"/>
              </a:ext>
            </a:extLst>
          </p:cNvPr>
          <p:cNvPicPr>
            <a:picLocks noChangeAspect="1"/>
          </p:cNvPicPr>
          <p:nvPr/>
        </p:nvPicPr>
        <p:blipFill>
          <a:blip r:embed="rId3"/>
          <a:stretch>
            <a:fillRect/>
          </a:stretch>
        </p:blipFill>
        <p:spPr>
          <a:xfrm>
            <a:off x="6645428" y="3901066"/>
            <a:ext cx="2052258" cy="1913122"/>
          </a:xfrm>
          <a:prstGeom prst="rect">
            <a:avLst/>
          </a:prstGeom>
        </p:spPr>
      </p:pic>
      <p:sp>
        <p:nvSpPr>
          <p:cNvPr id="7" name="テキスト ボックス 6"/>
          <p:cNvSpPr txBox="1"/>
          <p:nvPr/>
        </p:nvSpPr>
        <p:spPr>
          <a:xfrm>
            <a:off x="0" y="1474452"/>
            <a:ext cx="8281387" cy="1477328"/>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0" scaled="1"/>
            <a:tileRect/>
          </a:gradFill>
          <a:ln w="28575">
            <a:solidFill>
              <a:srgbClr val="002060"/>
            </a:solidFill>
            <a:prstDash val="sysDash"/>
          </a:ln>
          <a:effectLst>
            <a:softEdge rad="31750"/>
          </a:effectLst>
        </p:spPr>
        <p:txBody>
          <a:bodyPr wrap="square" rtlCol="0">
            <a:spAutoFit/>
          </a:bodyPr>
          <a:lstStyle/>
          <a:p>
            <a:r>
              <a:rPr lang="en-US" altLang="ja-JP" dirty="0">
                <a:solidFill>
                  <a:srgbClr val="FF0000"/>
                </a:solidFill>
                <a:latin typeface="Meiryo UI" panose="020B0604030504040204" pitchFamily="50" charset="-128"/>
                <a:ea typeface="Meiryo UI" panose="020B0604030504040204" pitchFamily="50" charset="-128"/>
              </a:rPr>
              <a:t>Fast neutron is inserted</a:t>
            </a:r>
          </a:p>
          <a:p>
            <a:r>
              <a:rPr lang="ja-JP" altLang="en-US" dirty="0">
                <a:solidFill>
                  <a:srgbClr val="FF0000"/>
                </a:solidFill>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Select the </a:t>
            </a:r>
            <a:r>
              <a:rPr lang="en-US" altLang="ja-JP" dirty="0">
                <a:solidFill>
                  <a:srgbClr val="FF0000"/>
                </a:solidFill>
                <a:latin typeface="Meiryo UI" panose="020B0604030504040204" pitchFamily="50" charset="-128"/>
                <a:ea typeface="Meiryo UI" panose="020B0604030504040204" pitchFamily="50" charset="-128"/>
              </a:rPr>
              <a:t>timing</a:t>
            </a:r>
            <a:r>
              <a:rPr lang="en-US" altLang="ja-JP" dirty="0">
                <a:latin typeface="Meiryo UI" panose="020B0604030504040204" pitchFamily="50" charset="-128"/>
                <a:ea typeface="Meiryo UI" panose="020B0604030504040204" pitchFamily="50" charset="-128"/>
              </a:rPr>
              <a:t>, and </a:t>
            </a:r>
            <a:r>
              <a:rPr lang="en-US" altLang="ja-JP" dirty="0">
                <a:solidFill>
                  <a:srgbClr val="FF0000"/>
                </a:solidFill>
                <a:latin typeface="Meiryo UI" panose="020B0604030504040204" pitchFamily="50" charset="-128"/>
                <a:ea typeface="Meiryo UI" panose="020B0604030504040204" pitchFamily="50" charset="-128"/>
              </a:rPr>
              <a:t>the energy </a:t>
            </a:r>
            <a:r>
              <a:rPr lang="en-US" altLang="ja-JP" dirty="0">
                <a:latin typeface="Meiryo UI" panose="020B0604030504040204" pitchFamily="50" charset="-128"/>
                <a:ea typeface="Meiryo UI" panose="020B0604030504040204" pitchFamily="50" charset="-128"/>
              </a:rPr>
              <a:t>according to </a:t>
            </a:r>
            <a:r>
              <a:rPr lang="en-US" altLang="ja-JP" dirty="0">
                <a:solidFill>
                  <a:srgbClr val="FF0000"/>
                </a:solidFill>
                <a:latin typeface="Meiryo UI" panose="020B0604030504040204" pitchFamily="50" charset="-128"/>
                <a:ea typeface="Meiryo UI" panose="020B0604030504040204" pitchFamily="50" charset="-128"/>
              </a:rPr>
              <a:t>the materials </a:t>
            </a:r>
            <a:r>
              <a:rPr lang="en-US" altLang="ja-JP" dirty="0">
                <a:latin typeface="Meiryo UI" panose="020B0604030504040204" pitchFamily="50" charset="-128"/>
                <a:ea typeface="Meiryo UI" panose="020B0604030504040204" pitchFamily="50" charset="-128"/>
              </a:rPr>
              <a:t>to be visualized </a:t>
            </a:r>
          </a:p>
          <a:p>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water, or air hole (gap) in the second layer</a:t>
            </a:r>
          </a:p>
          <a:p>
            <a:r>
              <a:rPr lang="en-US" altLang="ja-JP" dirty="0">
                <a:latin typeface="Meiryo UI" panose="020B0604030504040204" pitchFamily="50" charset="-128"/>
                <a:ea typeface="Meiryo UI" panose="020B0604030504040204" pitchFamily="50" charset="-128"/>
              </a:rPr>
              <a:t>Get 2D non-destructive imaging under the first layer </a:t>
            </a:r>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411102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p:cNvPicPr>
            <a:picLocks noChangeAspect="1"/>
          </p:cNvPicPr>
          <p:nvPr/>
        </p:nvPicPr>
        <p:blipFill>
          <a:blip r:embed="rId2"/>
          <a:stretch>
            <a:fillRect/>
          </a:stretch>
        </p:blipFill>
        <p:spPr>
          <a:xfrm>
            <a:off x="5563729" y="2040879"/>
            <a:ext cx="3220739" cy="2239915"/>
          </a:xfrm>
          <a:prstGeom prst="rect">
            <a:avLst/>
          </a:prstGeom>
        </p:spPr>
      </p:pic>
      <p:pic>
        <p:nvPicPr>
          <p:cNvPr id="22" name="図 21"/>
          <p:cNvPicPr>
            <a:picLocks noChangeAspect="1"/>
          </p:cNvPicPr>
          <p:nvPr/>
        </p:nvPicPr>
        <p:blipFill>
          <a:blip r:embed="rId3"/>
          <a:stretch>
            <a:fillRect/>
          </a:stretch>
        </p:blipFill>
        <p:spPr>
          <a:xfrm>
            <a:off x="2117806" y="1977698"/>
            <a:ext cx="3455403" cy="2295056"/>
          </a:xfrm>
          <a:prstGeom prst="rect">
            <a:avLst/>
          </a:prstGeom>
        </p:spPr>
      </p:pic>
      <p:sp>
        <p:nvSpPr>
          <p:cNvPr id="6" name="テキスト ボックス 5"/>
          <p:cNvSpPr txBox="1"/>
          <p:nvPr/>
        </p:nvSpPr>
        <p:spPr>
          <a:xfrm>
            <a:off x="0" y="-13170"/>
            <a:ext cx="9146886" cy="954107"/>
          </a:xfrm>
          <a:prstGeom prst="rect">
            <a:avLst/>
          </a:prstGeom>
          <a:solidFill>
            <a:srgbClr val="66FFCC"/>
          </a:solidFill>
          <a:ln>
            <a:solidFill>
              <a:srgbClr val="00B0F0"/>
            </a:solidFill>
          </a:ln>
        </p:spPr>
        <p:txBody>
          <a:bodyPr wrap="square" rtlCol="0">
            <a:spAutoFit/>
          </a:bodyPr>
          <a:lstStyle/>
          <a:p>
            <a:r>
              <a:rPr lang="en-US" altLang="ja-JP" sz="2800" b="1" u="sng" dirty="0">
                <a:solidFill>
                  <a:srgbClr val="FF0000"/>
                </a:solidFill>
              </a:rPr>
              <a:t>Fast neutron scattering </a:t>
            </a:r>
            <a:r>
              <a:rPr lang="en-US" altLang="ja-JP" sz="2800" b="1" u="sng" dirty="0"/>
              <a:t>imaging with time of flight method (New Tech.) (Back scattering imaging technology)</a:t>
            </a:r>
          </a:p>
        </p:txBody>
      </p:sp>
      <p:sp>
        <p:nvSpPr>
          <p:cNvPr id="7" name="テキスト ボックス 6"/>
          <p:cNvSpPr txBox="1"/>
          <p:nvPr/>
        </p:nvSpPr>
        <p:spPr>
          <a:xfrm>
            <a:off x="59460" y="4414580"/>
            <a:ext cx="8541104" cy="193899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0" scaled="1"/>
            <a:tileRect/>
          </a:gradFill>
          <a:ln w="28575">
            <a:solidFill>
              <a:srgbClr val="002060"/>
            </a:solidFill>
            <a:prstDash val="sysDash"/>
          </a:ln>
          <a:effectLst>
            <a:softEdge rad="31750"/>
          </a:effectLst>
        </p:spPr>
        <p:txBody>
          <a:bodyPr wrap="square" rtlCol="0">
            <a:spAutoFit/>
          </a:bodyPr>
          <a:lstStyle/>
          <a:p>
            <a:r>
              <a:rPr lang="en-US" altLang="ja-JP" sz="2400" dirty="0">
                <a:solidFill>
                  <a:srgbClr val="FF0000"/>
                </a:solidFill>
              </a:rPr>
              <a:t>Fast neutron is inserted</a:t>
            </a:r>
            <a:r>
              <a:rPr lang="ja-JP" altLang="en-US" sz="2400" dirty="0">
                <a:solidFill>
                  <a:srgbClr val="0070C0"/>
                </a:solidFill>
              </a:rPr>
              <a:t>（</a:t>
            </a:r>
            <a:r>
              <a:rPr lang="en-US" altLang="ja-JP" sz="2400" dirty="0">
                <a:solidFill>
                  <a:srgbClr val="0070C0"/>
                </a:solidFill>
              </a:rPr>
              <a:t>100keV~*MeV) injected </a:t>
            </a:r>
            <a:endParaRPr lang="en-US" altLang="ja-JP" sz="2400" dirty="0">
              <a:solidFill>
                <a:srgbClr val="FF0000"/>
              </a:solidFill>
            </a:endParaRPr>
          </a:p>
          <a:p>
            <a:r>
              <a:rPr lang="ja-JP" altLang="en-US" sz="2400" dirty="0">
                <a:solidFill>
                  <a:srgbClr val="FF0000"/>
                </a:solidFill>
              </a:rPr>
              <a:t>→</a:t>
            </a:r>
            <a:r>
              <a:rPr lang="en-US" altLang="ja-JP" sz="2400" dirty="0"/>
              <a:t>Select the </a:t>
            </a:r>
            <a:r>
              <a:rPr lang="en-US" altLang="ja-JP" sz="2400" dirty="0">
                <a:solidFill>
                  <a:srgbClr val="FF0000"/>
                </a:solidFill>
              </a:rPr>
              <a:t>timing</a:t>
            </a:r>
            <a:r>
              <a:rPr lang="en-US" altLang="ja-JP" sz="2400" dirty="0"/>
              <a:t>, and </a:t>
            </a:r>
            <a:r>
              <a:rPr lang="en-US" altLang="ja-JP" sz="2400" dirty="0">
                <a:solidFill>
                  <a:srgbClr val="FF0000"/>
                </a:solidFill>
              </a:rPr>
              <a:t>the energy </a:t>
            </a:r>
            <a:r>
              <a:rPr lang="en-US" altLang="ja-JP" sz="2400" dirty="0"/>
              <a:t>according to </a:t>
            </a:r>
            <a:r>
              <a:rPr lang="en-US" altLang="ja-JP" sz="2400" dirty="0">
                <a:solidFill>
                  <a:srgbClr val="FF0000"/>
                </a:solidFill>
              </a:rPr>
              <a:t>the materials </a:t>
            </a:r>
            <a:r>
              <a:rPr lang="en-US" altLang="ja-JP" sz="2400" dirty="0"/>
              <a:t>to be visualized </a:t>
            </a:r>
          </a:p>
          <a:p>
            <a:r>
              <a:rPr lang="ja-JP" altLang="en-US" sz="2400" dirty="0"/>
              <a:t>→</a:t>
            </a:r>
            <a:r>
              <a:rPr lang="en-US" altLang="ja-JP" sz="2400" dirty="0"/>
              <a:t>water, or air hole (gap) in the second layer</a:t>
            </a:r>
          </a:p>
          <a:p>
            <a:r>
              <a:rPr lang="en-US" altLang="ja-JP" sz="2400" dirty="0"/>
              <a:t>Get 2D non-destructive imaging under the first layer </a:t>
            </a:r>
            <a:endParaRPr lang="ja-JP" altLang="en-US" sz="2400" dirty="0"/>
          </a:p>
        </p:txBody>
      </p:sp>
      <p:sp>
        <p:nvSpPr>
          <p:cNvPr id="9" name="日付プレースホルダー 8"/>
          <p:cNvSpPr>
            <a:spLocks noGrp="1"/>
          </p:cNvSpPr>
          <p:nvPr>
            <p:ph type="dt" sz="half" idx="10"/>
          </p:nvPr>
        </p:nvSpPr>
        <p:spPr/>
        <p:txBody>
          <a:bodyPr/>
          <a:lstStyle/>
          <a:p>
            <a:r>
              <a:rPr kumimoji="1" lang="en-US" altLang="ja-JP"/>
              <a:t>UCANS10 Y.OTAKE</a:t>
            </a:r>
            <a:endParaRPr kumimoji="1" lang="ja-JP" altLang="en-US" dirty="0"/>
          </a:p>
        </p:txBody>
      </p:sp>
      <p:sp>
        <p:nvSpPr>
          <p:cNvPr id="13" name="正方形/長方形 12"/>
          <p:cNvSpPr/>
          <p:nvPr/>
        </p:nvSpPr>
        <p:spPr>
          <a:xfrm>
            <a:off x="3484269" y="2380543"/>
            <a:ext cx="1242138" cy="107901"/>
          </a:xfrm>
          <a:prstGeom prst="rect">
            <a:avLst/>
          </a:prstGeom>
          <a:solidFill>
            <a:srgbClr val="00B050">
              <a:alpha val="52941"/>
            </a:srgb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rPr>
              <a:t>detector</a:t>
            </a:r>
            <a:endParaRPr lang="ja-JP" altLang="en-US" sz="1200" dirty="0">
              <a:solidFill>
                <a:schemeClr val="tx1"/>
              </a:solidFill>
            </a:endParaRPr>
          </a:p>
        </p:txBody>
      </p:sp>
      <p:sp>
        <p:nvSpPr>
          <p:cNvPr id="10" name="上矢印 9"/>
          <p:cNvSpPr/>
          <p:nvPr/>
        </p:nvSpPr>
        <p:spPr>
          <a:xfrm>
            <a:off x="3145653" y="2418507"/>
            <a:ext cx="2034323" cy="594692"/>
          </a:xfrm>
          <a:prstGeom prst="upArrow">
            <a:avLst>
              <a:gd name="adj1" fmla="val 31711"/>
              <a:gd name="adj2" fmla="val 50000"/>
            </a:avLst>
          </a:prstGeom>
          <a:solidFill>
            <a:srgbClr val="FFFF00">
              <a:alpha val="61961"/>
            </a:srgbClr>
          </a:solidFill>
          <a:ln w="6350">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chemeClr val="tx1"/>
                </a:solidFill>
              </a:rPr>
              <a:t>reflected</a:t>
            </a:r>
            <a:endParaRPr lang="ja-JP" altLang="en-US" sz="900" dirty="0">
              <a:solidFill>
                <a:schemeClr val="tx1"/>
              </a:solidFill>
            </a:endParaRPr>
          </a:p>
        </p:txBody>
      </p:sp>
      <p:cxnSp>
        <p:nvCxnSpPr>
          <p:cNvPr id="28" name="直線矢印コネクタ 27"/>
          <p:cNvCxnSpPr/>
          <p:nvPr/>
        </p:nvCxnSpPr>
        <p:spPr>
          <a:xfrm>
            <a:off x="2751917" y="3699030"/>
            <a:ext cx="1245639"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6199152" y="6439334"/>
            <a:ext cx="2352818" cy="300082"/>
          </a:xfrm>
          <a:prstGeom prst="rect">
            <a:avLst/>
          </a:prstGeom>
          <a:noFill/>
        </p:spPr>
        <p:txBody>
          <a:bodyPr wrap="square" rtlCol="0">
            <a:spAutoFit/>
          </a:bodyPr>
          <a:lstStyle/>
          <a:p>
            <a:r>
              <a:rPr lang="en-US" altLang="ja-JP" sz="1350" dirty="0">
                <a:solidFill>
                  <a:srgbClr val="0070C0"/>
                </a:solidFill>
              </a:rPr>
              <a:t>Water, airgap, rebar, etc.</a:t>
            </a:r>
            <a:endParaRPr lang="ja-JP" altLang="en-US" sz="1350" dirty="0">
              <a:solidFill>
                <a:srgbClr val="0070C0"/>
              </a:solidFill>
            </a:endParaRPr>
          </a:p>
        </p:txBody>
      </p:sp>
      <p:sp>
        <p:nvSpPr>
          <p:cNvPr id="27" name="正方形/長方形 26"/>
          <p:cNvSpPr/>
          <p:nvPr/>
        </p:nvSpPr>
        <p:spPr>
          <a:xfrm>
            <a:off x="6948393" y="2404817"/>
            <a:ext cx="1242138" cy="107901"/>
          </a:xfrm>
          <a:prstGeom prst="rect">
            <a:avLst/>
          </a:prstGeom>
          <a:solidFill>
            <a:srgbClr val="00B050">
              <a:alpha val="52941"/>
            </a:srgb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rPr>
              <a:t>detector</a:t>
            </a:r>
            <a:endParaRPr lang="ja-JP" altLang="en-US" sz="1200" dirty="0">
              <a:solidFill>
                <a:schemeClr val="tx1"/>
              </a:solidFill>
            </a:endParaRPr>
          </a:p>
        </p:txBody>
      </p:sp>
      <p:sp>
        <p:nvSpPr>
          <p:cNvPr id="29" name="上矢印 28"/>
          <p:cNvSpPr/>
          <p:nvPr/>
        </p:nvSpPr>
        <p:spPr>
          <a:xfrm>
            <a:off x="6552304" y="2415370"/>
            <a:ext cx="2034323" cy="594692"/>
          </a:xfrm>
          <a:prstGeom prst="upArrow">
            <a:avLst>
              <a:gd name="adj1" fmla="val 31711"/>
              <a:gd name="adj2" fmla="val 50000"/>
            </a:avLst>
          </a:prstGeom>
          <a:solidFill>
            <a:srgbClr val="FFFF00">
              <a:alpha val="61961"/>
            </a:srgbClr>
          </a:solidFill>
          <a:ln w="6350">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chemeClr val="tx1"/>
                </a:solidFill>
              </a:rPr>
              <a:t>reflected</a:t>
            </a:r>
            <a:endParaRPr lang="ja-JP" altLang="en-US" sz="900" dirty="0">
              <a:solidFill>
                <a:schemeClr val="tx1"/>
              </a:solidFill>
            </a:endParaRPr>
          </a:p>
        </p:txBody>
      </p:sp>
      <p:sp>
        <p:nvSpPr>
          <p:cNvPr id="12" name="正方形/長方形 11"/>
          <p:cNvSpPr/>
          <p:nvPr/>
        </p:nvSpPr>
        <p:spPr>
          <a:xfrm>
            <a:off x="5432961" y="1800335"/>
            <a:ext cx="1797030" cy="369332"/>
          </a:xfrm>
          <a:prstGeom prst="rect">
            <a:avLst/>
          </a:prstGeom>
        </p:spPr>
        <p:txBody>
          <a:bodyPr wrap="none">
            <a:spAutoFit/>
          </a:bodyPr>
          <a:lstStyle/>
          <a:p>
            <a:r>
              <a:rPr lang="en-US" altLang="ja-JP" b="1" u="sng" dirty="0"/>
              <a:t>Timing to detect </a:t>
            </a:r>
            <a:endParaRPr lang="ja-JP" altLang="en-US" dirty="0"/>
          </a:p>
        </p:txBody>
      </p:sp>
      <p:sp>
        <p:nvSpPr>
          <p:cNvPr id="31" name="TextShape 2"/>
          <p:cNvSpPr txBox="1"/>
          <p:nvPr/>
        </p:nvSpPr>
        <p:spPr>
          <a:xfrm>
            <a:off x="7269909" y="1945471"/>
            <a:ext cx="1138499" cy="270758"/>
          </a:xfrm>
          <a:prstGeom prst="rect">
            <a:avLst/>
          </a:prstGeom>
          <a:noFill/>
          <a:ln>
            <a:solidFill>
              <a:srgbClr val="FF0000"/>
            </a:solidFill>
          </a:ln>
        </p:spPr>
        <p:txBody>
          <a:bodyPr lIns="67500" tIns="33750" rIns="67500" bIns="33750"/>
          <a:lstStyle/>
          <a:p>
            <a:r>
              <a:rPr lang="en-US" altLang="ja-JP" sz="1350" spc="-1" dirty="0">
                <a:uFill>
                  <a:solidFill>
                    <a:srgbClr val="FFFFFF"/>
                  </a:solidFill>
                </a:uFill>
                <a:latin typeface="Times New Roman"/>
              </a:rPr>
              <a:t>50μs&lt;t</a:t>
            </a:r>
            <a:r>
              <a:rPr lang="en-US" sz="1350" spc="-1" dirty="0">
                <a:uFill>
                  <a:solidFill>
                    <a:srgbClr val="FFFFFF"/>
                  </a:solidFill>
                </a:uFill>
                <a:latin typeface="Times New Roman"/>
              </a:rPr>
              <a:t>&lt;1ms</a:t>
            </a:r>
            <a:endParaRPr lang="en-US" sz="900" spc="-1" dirty="0">
              <a:uFill>
                <a:solidFill>
                  <a:srgbClr val="FFFFFF"/>
                </a:solidFill>
              </a:uFill>
              <a:latin typeface="Times New Roman"/>
            </a:endParaRPr>
          </a:p>
        </p:txBody>
      </p:sp>
      <p:sp>
        <p:nvSpPr>
          <p:cNvPr id="32" name="正方形/長方形 31"/>
          <p:cNvSpPr/>
          <p:nvPr/>
        </p:nvSpPr>
        <p:spPr>
          <a:xfrm>
            <a:off x="2117806" y="1708948"/>
            <a:ext cx="1852045" cy="369332"/>
          </a:xfrm>
          <a:prstGeom prst="rect">
            <a:avLst/>
          </a:prstGeom>
        </p:spPr>
        <p:txBody>
          <a:bodyPr wrap="none">
            <a:spAutoFit/>
          </a:bodyPr>
          <a:lstStyle/>
          <a:p>
            <a:r>
              <a:rPr lang="en-US" altLang="ja-JP" b="1" u="sng" dirty="0"/>
              <a:t>Energy  to detect </a:t>
            </a:r>
            <a:endParaRPr lang="ja-JP" altLang="en-US" dirty="0"/>
          </a:p>
        </p:txBody>
      </p:sp>
      <p:sp>
        <p:nvSpPr>
          <p:cNvPr id="34" name="TextShape 2"/>
          <p:cNvSpPr txBox="1"/>
          <p:nvPr/>
        </p:nvSpPr>
        <p:spPr>
          <a:xfrm>
            <a:off x="4105341" y="1851062"/>
            <a:ext cx="1138499" cy="270758"/>
          </a:xfrm>
          <a:prstGeom prst="rect">
            <a:avLst/>
          </a:prstGeom>
          <a:noFill/>
          <a:ln>
            <a:solidFill>
              <a:srgbClr val="FF0000"/>
            </a:solidFill>
          </a:ln>
        </p:spPr>
        <p:txBody>
          <a:bodyPr lIns="67500" tIns="33750" rIns="67500" bIns="33750"/>
          <a:lstStyle/>
          <a:p>
            <a:r>
              <a:rPr lang="en-US" altLang="ja-JP" sz="1350" spc="-1" dirty="0">
                <a:uFill>
                  <a:solidFill>
                    <a:srgbClr val="FFFFFF"/>
                  </a:solidFill>
                </a:uFill>
                <a:latin typeface="Times New Roman"/>
              </a:rPr>
              <a:t>E</a:t>
            </a:r>
            <a:r>
              <a:rPr lang="en-US" sz="1350" spc="-1" dirty="0">
                <a:uFill>
                  <a:solidFill>
                    <a:srgbClr val="FFFFFF"/>
                  </a:solidFill>
                </a:uFill>
                <a:latin typeface="Times New Roman"/>
              </a:rPr>
              <a:t>&lt;150 meV</a:t>
            </a:r>
            <a:endParaRPr lang="en-US" sz="900" spc="-1" dirty="0">
              <a:uFill>
                <a:solidFill>
                  <a:srgbClr val="FFFFFF"/>
                </a:solidFill>
              </a:uFill>
              <a:latin typeface="Times New Roman"/>
            </a:endParaRPr>
          </a:p>
        </p:txBody>
      </p:sp>
      <p:cxnSp>
        <p:nvCxnSpPr>
          <p:cNvPr id="35" name="直線矢印コネクタ 34"/>
          <p:cNvCxnSpPr/>
          <p:nvPr/>
        </p:nvCxnSpPr>
        <p:spPr>
          <a:xfrm>
            <a:off x="5928463" y="3374994"/>
            <a:ext cx="2122667" cy="32025"/>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 name="図 1"/>
          <p:cNvPicPr>
            <a:picLocks noChangeAspect="1"/>
          </p:cNvPicPr>
          <p:nvPr/>
        </p:nvPicPr>
        <p:blipFill>
          <a:blip r:embed="rId4"/>
          <a:stretch>
            <a:fillRect/>
          </a:stretch>
        </p:blipFill>
        <p:spPr>
          <a:xfrm rot="5400000">
            <a:off x="-53924" y="2564594"/>
            <a:ext cx="1992962" cy="1296234"/>
          </a:xfrm>
          <a:prstGeom prst="rect">
            <a:avLst/>
          </a:prstGeom>
        </p:spPr>
      </p:pic>
      <p:sp>
        <p:nvSpPr>
          <p:cNvPr id="20" name="テキスト ボックス 19"/>
          <p:cNvSpPr txBox="1"/>
          <p:nvPr/>
        </p:nvSpPr>
        <p:spPr>
          <a:xfrm>
            <a:off x="174968" y="1666779"/>
            <a:ext cx="1942838" cy="507831"/>
          </a:xfrm>
          <a:prstGeom prst="rect">
            <a:avLst/>
          </a:prstGeom>
          <a:noFill/>
        </p:spPr>
        <p:txBody>
          <a:bodyPr wrap="square" rtlCol="0">
            <a:spAutoFit/>
          </a:bodyPr>
          <a:lstStyle/>
          <a:p>
            <a:r>
              <a:rPr kumimoji="1" lang="en-US" altLang="ja-JP" sz="1350" b="1" dirty="0">
                <a:solidFill>
                  <a:srgbClr val="FF0000"/>
                </a:solidFill>
              </a:rPr>
              <a:t>Back scattered imaging</a:t>
            </a:r>
          </a:p>
          <a:p>
            <a:r>
              <a:rPr lang="en-US" altLang="ja-JP" sz="1350" b="1" dirty="0">
                <a:solidFill>
                  <a:srgbClr val="FF0000"/>
                </a:solidFill>
              </a:rPr>
              <a:t>=Scattered imaging</a:t>
            </a:r>
            <a:endParaRPr kumimoji="1" lang="ja-JP" altLang="en-US" sz="1350" b="1" dirty="0">
              <a:solidFill>
                <a:srgbClr val="FF0000"/>
              </a:solidFill>
            </a:endParaRPr>
          </a:p>
        </p:txBody>
      </p:sp>
      <p:sp>
        <p:nvSpPr>
          <p:cNvPr id="4" name="テキスト ボックス 3">
            <a:extLst>
              <a:ext uri="{FF2B5EF4-FFF2-40B4-BE49-F238E27FC236}">
                <a16:creationId xmlns:a16="http://schemas.microsoft.com/office/drawing/2014/main" id="{AFCC2942-9DB7-463C-E539-6951794F7A3C}"/>
              </a:ext>
            </a:extLst>
          </p:cNvPr>
          <p:cNvSpPr txBox="1"/>
          <p:nvPr/>
        </p:nvSpPr>
        <p:spPr>
          <a:xfrm>
            <a:off x="44200" y="984386"/>
            <a:ext cx="8991600" cy="369332"/>
          </a:xfrm>
          <a:prstGeom prst="rect">
            <a:avLst/>
          </a:prstGeom>
          <a:noFill/>
        </p:spPr>
        <p:txBody>
          <a:bodyPr wrap="square" rtlCol="0">
            <a:spAutoFit/>
          </a:bodyPr>
          <a:lstStyle/>
          <a:p>
            <a:r>
              <a:rPr kumimoji="1" lang="en-US" altLang="ja-JP" dirty="0"/>
              <a:t>Simulation study to optimize the energy and the timing for the </a:t>
            </a:r>
            <a:r>
              <a:rPr kumimoji="1" lang="en-US" altLang="ja-JP" dirty="0" err="1"/>
              <a:t>vilialisation</a:t>
            </a:r>
            <a:r>
              <a:rPr kumimoji="1" lang="en-US" altLang="ja-JP" dirty="0"/>
              <a:t> at the surface</a:t>
            </a:r>
            <a:endParaRPr kumimoji="1" lang="ja-JP" altLang="en-US" dirty="0"/>
          </a:p>
        </p:txBody>
      </p:sp>
    </p:spTree>
    <p:extLst>
      <p:ext uri="{BB962C8B-B14F-4D97-AF65-F5344CB8AC3E}">
        <p14:creationId xmlns:p14="http://schemas.microsoft.com/office/powerpoint/2010/main" val="183707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par>
                          <p:cTn id="17" fill="hold">
                            <p:stCondLst>
                              <p:cond delay="500"/>
                            </p:stCondLst>
                            <p:childTnLst>
                              <p:par>
                                <p:cTn id="18" presetID="10" presetClass="entr" presetSubtype="0" fill="hold" grpId="0" nodeType="afterEffect">
                                  <p:stCondLst>
                                    <p:cond delay="100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par>
                          <p:cTn id="21" fill="hold">
                            <p:stCondLst>
                              <p:cond delay="2000"/>
                            </p:stCondLst>
                            <p:childTnLst>
                              <p:par>
                                <p:cTn id="22" presetID="1"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27" grpId="0" animBg="1"/>
      <p:bldP spid="2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Shape 7"/>
          <p:cNvSpPr txBox="1"/>
          <p:nvPr/>
        </p:nvSpPr>
        <p:spPr>
          <a:xfrm>
            <a:off x="5189473" y="1440831"/>
            <a:ext cx="3725752" cy="402299"/>
          </a:xfrm>
          <a:prstGeom prst="rect">
            <a:avLst/>
          </a:prstGeom>
          <a:noFill/>
          <a:ln>
            <a:noFill/>
          </a:ln>
        </p:spPr>
        <p:txBody>
          <a:bodyPr lIns="61229" tIns="30614" rIns="61229" bIns="30614"/>
          <a:lstStyle/>
          <a:p>
            <a:r>
              <a:rPr lang="en-US" altLang="ja-JP" sz="1768" spc="-1" dirty="0">
                <a:solidFill>
                  <a:srgbClr val="FF0000"/>
                </a:solidFill>
                <a:uFill>
                  <a:solidFill>
                    <a:srgbClr val="FFFFFF"/>
                  </a:solidFill>
                </a:uFill>
                <a:latin typeface="HG丸ｺﾞｼｯｸM-PRO" panose="020F0600000000000000" pitchFamily="50" charset="-128"/>
                <a:ea typeface="HG丸ｺﾞｼｯｸM-PRO" panose="020F0600000000000000" pitchFamily="50" charset="-128"/>
              </a:rPr>
              <a:t>Neutrons increase 4~8 times</a:t>
            </a:r>
            <a:endParaRPr lang="en-US" sz="1768" b="1" spc="-1" dirty="0">
              <a:solidFill>
                <a:srgbClr val="FF0000"/>
              </a:solidFill>
              <a:uFill>
                <a:solidFill>
                  <a:srgbClr val="FFFFFF"/>
                </a:solidFill>
              </a:uFill>
              <a:latin typeface="HG丸ｺﾞｼｯｸM-PRO" panose="020F0600000000000000" pitchFamily="50" charset="-128"/>
              <a:ea typeface="HG丸ｺﾞｼｯｸM-PRO" panose="020F0600000000000000" pitchFamily="50" charset="-128"/>
            </a:endParaRPr>
          </a:p>
        </p:txBody>
      </p:sp>
      <p:sp>
        <p:nvSpPr>
          <p:cNvPr id="40" name="TextShape 7"/>
          <p:cNvSpPr txBox="1"/>
          <p:nvPr/>
        </p:nvSpPr>
        <p:spPr>
          <a:xfrm>
            <a:off x="5283339" y="3593104"/>
            <a:ext cx="3420037" cy="403202"/>
          </a:xfrm>
          <a:prstGeom prst="rect">
            <a:avLst/>
          </a:prstGeom>
          <a:noFill/>
          <a:ln>
            <a:noFill/>
          </a:ln>
        </p:spPr>
        <p:txBody>
          <a:bodyPr lIns="61229" tIns="30614" rIns="61229" bIns="30614"/>
          <a:lstStyle/>
          <a:p>
            <a:r>
              <a:rPr lang="en-US" altLang="ja-JP" sz="1768" spc="-1" dirty="0">
                <a:solidFill>
                  <a:srgbClr val="000000"/>
                </a:solidFill>
                <a:uFill>
                  <a:solidFill>
                    <a:srgbClr val="FFFFFF"/>
                  </a:solidFill>
                </a:uFill>
                <a:latin typeface="HG丸ｺﾞｼｯｸM-PRO" panose="020F0600000000000000" pitchFamily="50" charset="-128"/>
                <a:ea typeface="HG丸ｺﾞｼｯｸM-PRO" panose="020F0600000000000000" pitchFamily="50" charset="-128"/>
              </a:rPr>
              <a:t>Void, </a:t>
            </a:r>
            <a:r>
              <a:rPr lang="en-US" altLang="ja-JP" sz="1768" spc="-1" dirty="0">
                <a:solidFill>
                  <a:srgbClr val="FF0000"/>
                </a:solidFill>
                <a:uFill>
                  <a:solidFill>
                    <a:srgbClr val="FFFFFF"/>
                  </a:solidFill>
                </a:uFill>
                <a:latin typeface="HG丸ｺﾞｼｯｸM-PRO" panose="020F0600000000000000" pitchFamily="50" charset="-128"/>
                <a:ea typeface="HG丸ｺﾞｼｯｸM-PRO" panose="020F0600000000000000" pitchFamily="50" charset="-128"/>
              </a:rPr>
              <a:t> decrease 20~40%</a:t>
            </a:r>
            <a:endParaRPr lang="en-US" sz="1768" b="1" spc="-1" dirty="0">
              <a:solidFill>
                <a:srgbClr val="FF0000"/>
              </a:solidFill>
              <a:uFill>
                <a:solidFill>
                  <a:srgbClr val="FFFFFF"/>
                </a:solidFill>
              </a:uFill>
              <a:latin typeface="HG丸ｺﾞｼｯｸM-PRO" panose="020F0600000000000000" pitchFamily="50" charset="-128"/>
              <a:ea typeface="HG丸ｺﾞｼｯｸM-PRO" panose="020F0600000000000000" pitchFamily="50" charset="-128"/>
            </a:endParaRPr>
          </a:p>
        </p:txBody>
      </p:sp>
      <p:sp>
        <p:nvSpPr>
          <p:cNvPr id="31" name="右矢印 30"/>
          <p:cNvSpPr/>
          <p:nvPr/>
        </p:nvSpPr>
        <p:spPr>
          <a:xfrm rot="5400000">
            <a:off x="4692748" y="2940260"/>
            <a:ext cx="837401" cy="343781"/>
          </a:xfrm>
          <a:prstGeom prst="rightArrow">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68" dirty="0"/>
          </a:p>
        </p:txBody>
      </p:sp>
      <p:sp>
        <p:nvSpPr>
          <p:cNvPr id="44" name="右矢印 43"/>
          <p:cNvSpPr/>
          <p:nvPr/>
        </p:nvSpPr>
        <p:spPr>
          <a:xfrm rot="16200000">
            <a:off x="4474558" y="1805646"/>
            <a:ext cx="1273779" cy="343781"/>
          </a:xfrm>
          <a:prstGeom prst="rightArrow">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68" dirty="0"/>
          </a:p>
        </p:txBody>
      </p:sp>
      <p:sp>
        <p:nvSpPr>
          <p:cNvPr id="142" name="TextShape 7"/>
          <p:cNvSpPr txBox="1">
            <a:spLocks noChangeAspect="1"/>
          </p:cNvSpPr>
          <p:nvPr/>
        </p:nvSpPr>
        <p:spPr>
          <a:xfrm>
            <a:off x="5163782" y="2509419"/>
            <a:ext cx="3149605" cy="368057"/>
          </a:xfrm>
          <a:prstGeom prst="rect">
            <a:avLst/>
          </a:prstGeom>
          <a:noFill/>
          <a:ln>
            <a:noFill/>
          </a:ln>
        </p:spPr>
        <p:txBody>
          <a:bodyPr lIns="61229" tIns="30614" rIns="61229" bIns="30614"/>
          <a:lstStyle/>
          <a:p>
            <a:r>
              <a:rPr lang="en-US" altLang="ja-JP" sz="1768" spc="-1" dirty="0">
                <a:solidFill>
                  <a:srgbClr val="000000"/>
                </a:solidFill>
                <a:uFill>
                  <a:solidFill>
                    <a:srgbClr val="FFFFFF"/>
                  </a:solidFill>
                </a:uFill>
                <a:latin typeface="HG丸ｺﾞｼｯｸM-PRO" panose="020F0600000000000000" pitchFamily="50" charset="-128"/>
                <a:ea typeface="HG丸ｺﾞｼｯｸM-PRO" panose="020F0600000000000000" pitchFamily="50" charset="-128"/>
              </a:rPr>
              <a:t>Healthy condition</a:t>
            </a:r>
            <a:endParaRPr lang="en-US" sz="1768" spc="-1" dirty="0">
              <a:solidFill>
                <a:srgbClr val="000000"/>
              </a:solidFill>
              <a:uFill>
                <a:solidFill>
                  <a:srgbClr val="FFFFFF"/>
                </a:solidFill>
              </a:uFill>
              <a:latin typeface="HG丸ｺﾞｼｯｸM-PRO" panose="020F0600000000000000" pitchFamily="50" charset="-128"/>
              <a:ea typeface="HG丸ｺﾞｼｯｸM-PRO" panose="020F0600000000000000" pitchFamily="50" charset="-128"/>
            </a:endParaRPr>
          </a:p>
        </p:txBody>
      </p:sp>
      <p:sp>
        <p:nvSpPr>
          <p:cNvPr id="3" name="角丸四角形 2"/>
          <p:cNvSpPr/>
          <p:nvPr/>
        </p:nvSpPr>
        <p:spPr>
          <a:xfrm>
            <a:off x="68206" y="5053578"/>
            <a:ext cx="9143999" cy="1380559"/>
          </a:xfrm>
          <a:prstGeom prst="round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b="1" spc="-1" dirty="0">
                <a:solidFill>
                  <a:srgbClr val="FF0000"/>
                </a:solidFill>
                <a:effectLst>
                  <a:outerShdw blurRad="38100" dist="38100" dir="2700000" algn="tl">
                    <a:srgbClr val="000000">
                      <a:alpha val="43137"/>
                    </a:srgbClr>
                  </a:outerShdw>
                </a:effectLst>
                <a:uFill>
                  <a:solidFill>
                    <a:srgbClr val="FFFFFF"/>
                  </a:solidFill>
                </a:uFill>
                <a:latin typeface="HG丸ｺﾞｼｯｸM-PRO" panose="020F0600000000000000" pitchFamily="50" charset="-128"/>
                <a:ea typeface="HG丸ｺﾞｼｯｸM-PRO" panose="020F0600000000000000" pitchFamily="50" charset="-128"/>
              </a:rPr>
              <a:t>Timing(TOF), energy, intensity ratio</a:t>
            </a:r>
          </a:p>
          <a:p>
            <a:r>
              <a:rPr lang="en-US" altLang="ja-JP" sz="2400" b="1" spc="-1" dirty="0">
                <a:solidFill>
                  <a:srgbClr val="000000"/>
                </a:solidFill>
                <a:effectLst>
                  <a:outerShdw blurRad="38100" dist="38100" dir="2700000" algn="tl">
                    <a:srgbClr val="000000">
                      <a:alpha val="43137"/>
                    </a:srgbClr>
                  </a:outerShdw>
                </a:effectLst>
                <a:uFill>
                  <a:solidFill>
                    <a:srgbClr val="FFFFFF"/>
                  </a:solidFill>
                </a:uFill>
                <a:latin typeface="HG丸ｺﾞｼｯｸM-PRO" panose="020F0600000000000000" pitchFamily="50" charset="-128"/>
                <a:ea typeface="HG丸ｺﾞｼｯｸM-PRO" panose="020F0600000000000000" pitchFamily="50" charset="-128"/>
              </a:rPr>
              <a:t>-&gt; Non-destructive inspection inside concrete degradation</a:t>
            </a:r>
          </a:p>
        </p:txBody>
      </p:sp>
      <p:sp>
        <p:nvSpPr>
          <p:cNvPr id="5" name="日付プレースホルダー 4"/>
          <p:cNvSpPr>
            <a:spLocks noGrp="1"/>
          </p:cNvSpPr>
          <p:nvPr>
            <p:ph type="dt" sz="half" idx="10"/>
          </p:nvPr>
        </p:nvSpPr>
        <p:spPr/>
        <p:txBody>
          <a:bodyPr/>
          <a:lstStyle/>
          <a:p>
            <a:r>
              <a:rPr kumimoji="1" lang="en-US" altLang="ja-JP"/>
              <a:t>UCANS11 250226</a:t>
            </a:r>
            <a:endParaRPr kumimoji="1" lang="ja-JP" altLang="en-US" dirty="0"/>
          </a:p>
        </p:txBody>
      </p:sp>
      <p:pic>
        <p:nvPicPr>
          <p:cNvPr id="8" name="図 7"/>
          <p:cNvPicPr>
            <a:picLocks noChangeAspect="1"/>
          </p:cNvPicPr>
          <p:nvPr/>
        </p:nvPicPr>
        <p:blipFill>
          <a:blip r:embed="rId2"/>
          <a:stretch>
            <a:fillRect/>
          </a:stretch>
        </p:blipFill>
        <p:spPr>
          <a:xfrm>
            <a:off x="5364556" y="1745424"/>
            <a:ext cx="2595970" cy="796598"/>
          </a:xfrm>
          <a:prstGeom prst="rect">
            <a:avLst/>
          </a:prstGeom>
        </p:spPr>
      </p:pic>
      <p:pic>
        <p:nvPicPr>
          <p:cNvPr id="9" name="図 8"/>
          <p:cNvPicPr>
            <a:picLocks noChangeAspect="1"/>
          </p:cNvPicPr>
          <p:nvPr/>
        </p:nvPicPr>
        <p:blipFill>
          <a:blip r:embed="rId3"/>
          <a:stretch>
            <a:fillRect/>
          </a:stretch>
        </p:blipFill>
        <p:spPr>
          <a:xfrm>
            <a:off x="5675685" y="2844456"/>
            <a:ext cx="2429450" cy="647854"/>
          </a:xfrm>
          <a:prstGeom prst="rect">
            <a:avLst/>
          </a:prstGeom>
        </p:spPr>
      </p:pic>
      <p:sp>
        <p:nvSpPr>
          <p:cNvPr id="34" name="TextShape 7"/>
          <p:cNvSpPr txBox="1"/>
          <p:nvPr/>
        </p:nvSpPr>
        <p:spPr>
          <a:xfrm>
            <a:off x="4907306" y="973789"/>
            <a:ext cx="2819786" cy="402299"/>
          </a:xfrm>
          <a:prstGeom prst="rect">
            <a:avLst/>
          </a:prstGeom>
          <a:noFill/>
          <a:ln>
            <a:noFill/>
          </a:ln>
        </p:spPr>
        <p:txBody>
          <a:bodyPr lIns="61229" tIns="30614" rIns="61229" bIns="30614"/>
          <a:lstStyle/>
          <a:p>
            <a:r>
              <a:rPr lang="en-US" altLang="ja-JP" sz="1768" b="1" spc="-1" dirty="0">
                <a:solidFill>
                  <a:srgbClr val="FF0000"/>
                </a:solidFill>
                <a:uFill>
                  <a:solidFill>
                    <a:srgbClr val="FFFFFF"/>
                  </a:solidFill>
                </a:uFill>
                <a:latin typeface="HG丸ｺﾞｼｯｸM-PRO" panose="020F0600000000000000" pitchFamily="50" charset="-128"/>
                <a:ea typeface="HG丸ｺﾞｼｯｸM-PRO" panose="020F0600000000000000" pitchFamily="50" charset="-128"/>
              </a:rPr>
              <a:t>Degradation</a:t>
            </a:r>
            <a:r>
              <a:rPr lang="ja-JP" altLang="en-US" sz="1768" b="1" spc="-1" dirty="0">
                <a:solidFill>
                  <a:srgbClr val="FF0000"/>
                </a:solidFill>
                <a:uFill>
                  <a:solidFill>
                    <a:srgbClr val="FFFFFF"/>
                  </a:solidFill>
                </a:uFill>
                <a:latin typeface="HG丸ｺﾞｼｯｸM-PRO" panose="020F0600000000000000" pitchFamily="50" charset="-128"/>
                <a:ea typeface="HG丸ｺﾞｼｯｸM-PRO" panose="020F0600000000000000" pitchFamily="50" charset="-128"/>
              </a:rPr>
              <a:t>：</a:t>
            </a:r>
            <a:r>
              <a:rPr lang="en-US" altLang="ja-JP" sz="1768" b="1" spc="-1" dirty="0">
                <a:solidFill>
                  <a:srgbClr val="FF0000"/>
                </a:solidFill>
                <a:uFill>
                  <a:solidFill>
                    <a:srgbClr val="FFFFFF"/>
                  </a:solidFill>
                </a:uFill>
                <a:latin typeface="HG丸ｺﾞｼｯｸM-PRO" panose="020F0600000000000000" pitchFamily="50" charset="-128"/>
                <a:ea typeface="HG丸ｺﾞｼｯｸM-PRO" panose="020F0600000000000000" pitchFamily="50" charset="-128"/>
              </a:rPr>
              <a:t>water</a:t>
            </a:r>
            <a:endParaRPr lang="en-US" sz="1768" b="1" spc="-1" dirty="0">
              <a:solidFill>
                <a:srgbClr val="FF0000"/>
              </a:solidFill>
              <a:uFill>
                <a:solidFill>
                  <a:srgbClr val="FFFFFF"/>
                </a:solidFill>
              </a:uFill>
              <a:latin typeface="HG丸ｺﾞｼｯｸM-PRO" panose="020F0600000000000000" pitchFamily="50" charset="-128"/>
              <a:ea typeface="HG丸ｺﾞｼｯｸM-PRO" panose="020F0600000000000000" pitchFamily="50" charset="-128"/>
            </a:endParaRPr>
          </a:p>
        </p:txBody>
      </p:sp>
      <p:sp>
        <p:nvSpPr>
          <p:cNvPr id="25" name="TextShape 3"/>
          <p:cNvSpPr txBox="1">
            <a:spLocks noChangeAspect="1"/>
          </p:cNvSpPr>
          <p:nvPr/>
        </p:nvSpPr>
        <p:spPr>
          <a:xfrm>
            <a:off x="4640206" y="4087777"/>
            <a:ext cx="1035479" cy="343859"/>
          </a:xfrm>
          <a:prstGeom prst="rect">
            <a:avLst/>
          </a:prstGeom>
          <a:noFill/>
          <a:ln>
            <a:noFill/>
          </a:ln>
        </p:spPr>
        <p:txBody>
          <a:bodyPr lIns="61229" tIns="30614" rIns="61229" bIns="30614"/>
          <a:lstStyle/>
          <a:p>
            <a:r>
              <a:rPr lang="en-US" sz="1633" b="1" spc="-1" dirty="0">
                <a:solidFill>
                  <a:schemeClr val="accent1">
                    <a:lumMod val="75000"/>
                  </a:schemeClr>
                </a:solidFill>
                <a:uFill>
                  <a:solidFill>
                    <a:srgbClr val="FFFFFF"/>
                  </a:solidFill>
                </a:uFill>
                <a:latin typeface="HG丸ｺﾞｼｯｸM-PRO" panose="020F0600000000000000" pitchFamily="50" charset="-128"/>
                <a:ea typeface="HG丸ｺﾞｼｯｸM-PRO" panose="020F0600000000000000" pitchFamily="50" charset="-128"/>
              </a:rPr>
              <a:t>N</a:t>
            </a:r>
          </a:p>
        </p:txBody>
      </p:sp>
      <p:grpSp>
        <p:nvGrpSpPr>
          <p:cNvPr id="42" name="グループ化 41"/>
          <p:cNvGrpSpPr/>
          <p:nvPr/>
        </p:nvGrpSpPr>
        <p:grpSpPr>
          <a:xfrm>
            <a:off x="289325" y="3977192"/>
            <a:ext cx="1248930" cy="1054469"/>
            <a:chOff x="6735130" y="-150945"/>
            <a:chExt cx="2767638" cy="2262062"/>
          </a:xfrm>
        </p:grpSpPr>
        <p:pic>
          <p:nvPicPr>
            <p:cNvPr id="51" name="図 50"/>
            <p:cNvPicPr>
              <a:picLocks noChangeAspect="1"/>
            </p:cNvPicPr>
            <p:nvPr/>
          </p:nvPicPr>
          <p:blipFill>
            <a:blip r:embed="rId4"/>
            <a:stretch>
              <a:fillRect/>
            </a:stretch>
          </p:blipFill>
          <p:spPr>
            <a:xfrm>
              <a:off x="6735130" y="40668"/>
              <a:ext cx="2168325" cy="2070449"/>
            </a:xfrm>
            <a:prstGeom prst="rect">
              <a:avLst/>
            </a:prstGeom>
          </p:spPr>
        </p:pic>
        <p:sp>
          <p:nvSpPr>
            <p:cNvPr id="52" name="テキスト ボックス 51"/>
            <p:cNvSpPr txBox="1"/>
            <p:nvPr/>
          </p:nvSpPr>
          <p:spPr>
            <a:xfrm>
              <a:off x="7339313" y="-150945"/>
              <a:ext cx="2163455" cy="1089406"/>
            </a:xfrm>
            <a:prstGeom prst="rect">
              <a:avLst/>
            </a:prstGeom>
            <a:noFill/>
          </p:spPr>
          <p:txBody>
            <a:bodyPr wrap="square" rtlCol="0">
              <a:spAutoFit/>
            </a:bodyPr>
            <a:lstStyle/>
            <a:p>
              <a:r>
                <a:rPr lang="en-US" altLang="ja-JP" sz="1350" dirty="0"/>
                <a:t>concrete            void  </a:t>
              </a:r>
              <a:endParaRPr lang="ja-JP" altLang="en-US" sz="1350" dirty="0"/>
            </a:p>
          </p:txBody>
        </p:sp>
      </p:grpSp>
      <p:sp>
        <p:nvSpPr>
          <p:cNvPr id="47" name="角丸四角形 46"/>
          <p:cNvSpPr/>
          <p:nvPr/>
        </p:nvSpPr>
        <p:spPr>
          <a:xfrm>
            <a:off x="-30272" y="64123"/>
            <a:ext cx="9144000" cy="459760"/>
          </a:xfrm>
          <a:prstGeom prst="roundRect">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100" b="1" dirty="0">
                <a:solidFill>
                  <a:schemeClr val="tx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Back scattered neutron imaging method: Results</a:t>
            </a:r>
            <a:endParaRPr lang="ja-JP" altLang="en-US" sz="2100" b="1" dirty="0">
              <a:solidFill>
                <a:schemeClr val="tx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pic>
        <p:nvPicPr>
          <p:cNvPr id="2" name="図 1"/>
          <p:cNvPicPr>
            <a:picLocks noChangeAspect="1"/>
          </p:cNvPicPr>
          <p:nvPr/>
        </p:nvPicPr>
        <p:blipFill>
          <a:blip r:embed="rId5"/>
          <a:stretch>
            <a:fillRect/>
          </a:stretch>
        </p:blipFill>
        <p:spPr>
          <a:xfrm>
            <a:off x="2658293" y="1396828"/>
            <a:ext cx="1981913" cy="1137926"/>
          </a:xfrm>
          <a:prstGeom prst="rect">
            <a:avLst/>
          </a:prstGeom>
        </p:spPr>
      </p:pic>
      <p:grpSp>
        <p:nvGrpSpPr>
          <p:cNvPr id="61" name="グループ化 60"/>
          <p:cNvGrpSpPr/>
          <p:nvPr/>
        </p:nvGrpSpPr>
        <p:grpSpPr>
          <a:xfrm>
            <a:off x="146096" y="626050"/>
            <a:ext cx="2403147" cy="3342125"/>
            <a:chOff x="101215" y="1838423"/>
            <a:chExt cx="1763688" cy="3345050"/>
          </a:xfrm>
        </p:grpSpPr>
        <p:pic>
          <p:nvPicPr>
            <p:cNvPr id="62" name="図 6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00127" y="2818444"/>
              <a:ext cx="2966371" cy="1763687"/>
            </a:xfrm>
            <a:prstGeom prst="rect">
              <a:avLst/>
            </a:prstGeom>
            <a:ln>
              <a:solidFill>
                <a:srgbClr val="FF0000"/>
              </a:solidFill>
            </a:ln>
          </p:spPr>
        </p:pic>
        <p:sp>
          <p:nvSpPr>
            <p:cNvPr id="63" name="テキスト ボックス 62"/>
            <p:cNvSpPr txBox="1"/>
            <p:nvPr/>
          </p:nvSpPr>
          <p:spPr>
            <a:xfrm>
              <a:off x="101215" y="1838423"/>
              <a:ext cx="1763688" cy="369655"/>
            </a:xfrm>
            <a:prstGeom prst="rect">
              <a:avLst/>
            </a:prstGeom>
            <a:noFill/>
            <a:ln>
              <a:solidFill>
                <a:srgbClr val="FF0000"/>
              </a:solidFill>
            </a:ln>
          </p:spPr>
          <p:txBody>
            <a:bodyPr wrap="square" rtlCol="0">
              <a:spAutoFit/>
            </a:bodyPr>
            <a:lstStyle/>
            <a:p>
              <a:r>
                <a:rPr lang="en-US" altLang="ja-JP" dirty="0" err="1"/>
                <a:t>E</a:t>
              </a:r>
              <a:r>
                <a:rPr lang="en-US" altLang="ja-JP" baseline="30000" dirty="0" err="1"/>
                <a:t>n</a:t>
              </a:r>
              <a:r>
                <a:rPr lang="en-US" altLang="ja-JP" baseline="-25000" dirty="0" err="1"/>
                <a:t>in</a:t>
              </a:r>
              <a:r>
                <a:rPr lang="en-US" altLang="ja-JP" dirty="0"/>
                <a:t>&gt;fast neutron</a:t>
              </a:r>
              <a:endParaRPr lang="ja-JP" altLang="en-US" dirty="0"/>
            </a:p>
          </p:txBody>
        </p:sp>
      </p:grpSp>
      <p:pic>
        <p:nvPicPr>
          <p:cNvPr id="6" name="図 5"/>
          <p:cNvPicPr>
            <a:picLocks noChangeAspect="1"/>
          </p:cNvPicPr>
          <p:nvPr/>
        </p:nvPicPr>
        <p:blipFill>
          <a:blip r:embed="rId7"/>
          <a:stretch>
            <a:fillRect/>
          </a:stretch>
        </p:blipFill>
        <p:spPr>
          <a:xfrm>
            <a:off x="2692761" y="3212674"/>
            <a:ext cx="2176548" cy="1760251"/>
          </a:xfrm>
          <a:prstGeom prst="rect">
            <a:avLst/>
          </a:prstGeom>
        </p:spPr>
      </p:pic>
      <p:sp>
        <p:nvSpPr>
          <p:cNvPr id="4" name="スライド番号プレースホルダー 3"/>
          <p:cNvSpPr>
            <a:spLocks noGrp="1"/>
          </p:cNvSpPr>
          <p:nvPr>
            <p:ph type="sldNum" sz="quarter" idx="12"/>
          </p:nvPr>
        </p:nvSpPr>
        <p:spPr/>
        <p:txBody>
          <a:bodyPr/>
          <a:lstStyle/>
          <a:p>
            <a:fld id="{D39897E2-8CA0-40F6-A657-6B004E24EBCA}" type="slidenum">
              <a:rPr kumimoji="1" lang="ja-JP" altLang="en-US" smtClean="0"/>
              <a:t>36</a:t>
            </a:fld>
            <a:endParaRPr kumimoji="1" lang="ja-JP" altLang="en-US" dirty="0"/>
          </a:p>
        </p:txBody>
      </p:sp>
    </p:spTree>
    <p:extLst>
      <p:ext uri="{BB962C8B-B14F-4D97-AF65-F5344CB8AC3E}">
        <p14:creationId xmlns:p14="http://schemas.microsoft.com/office/powerpoint/2010/main" val="30547234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24575D7-9EDF-E483-C397-E57772E7A5DA}"/>
              </a:ext>
            </a:extLst>
          </p:cNvPr>
          <p:cNvSpPr>
            <a:spLocks noGrp="1"/>
          </p:cNvSpPr>
          <p:nvPr>
            <p:ph type="dt" sz="half" idx="10"/>
          </p:nvPr>
        </p:nvSpPr>
        <p:spPr/>
        <p:txBody>
          <a:bodyPr/>
          <a:lstStyle/>
          <a:p>
            <a:r>
              <a:rPr kumimoji="1" lang="en-US" altLang="ja-JP" sz="1050"/>
              <a:t>UCANS11 250226</a:t>
            </a:r>
            <a:endParaRPr kumimoji="1" lang="ja-JP" altLang="en-US" sz="1050"/>
          </a:p>
        </p:txBody>
      </p:sp>
      <p:sp>
        <p:nvSpPr>
          <p:cNvPr id="3" name="スライド番号プレースホルダー 2">
            <a:extLst>
              <a:ext uri="{FF2B5EF4-FFF2-40B4-BE49-F238E27FC236}">
                <a16:creationId xmlns:a16="http://schemas.microsoft.com/office/drawing/2014/main" id="{4F3C4AED-F068-8530-9798-C59C2A919F16}"/>
              </a:ext>
            </a:extLst>
          </p:cNvPr>
          <p:cNvSpPr>
            <a:spLocks noGrp="1"/>
          </p:cNvSpPr>
          <p:nvPr>
            <p:ph type="sldNum" sz="quarter" idx="12"/>
          </p:nvPr>
        </p:nvSpPr>
        <p:spPr/>
        <p:txBody>
          <a:bodyPr/>
          <a:lstStyle/>
          <a:p>
            <a:fld id="{092694C8-B3BF-4BE5-941C-61EC6B189F42}" type="slidenum">
              <a:rPr kumimoji="1" lang="ja-JP" altLang="en-US" sz="1050"/>
              <a:t>37</a:t>
            </a:fld>
            <a:endParaRPr kumimoji="1" lang="ja-JP" altLang="en-US" sz="1050"/>
          </a:p>
        </p:txBody>
      </p:sp>
      <p:grpSp>
        <p:nvGrpSpPr>
          <p:cNvPr id="4" name="グループ化 3">
            <a:extLst>
              <a:ext uri="{FF2B5EF4-FFF2-40B4-BE49-F238E27FC236}">
                <a16:creationId xmlns:a16="http://schemas.microsoft.com/office/drawing/2014/main" id="{E4040702-94CD-0273-4ECC-DE99BD69302F}"/>
              </a:ext>
            </a:extLst>
          </p:cNvPr>
          <p:cNvGrpSpPr>
            <a:grpSpLocks noChangeAspect="1"/>
          </p:cNvGrpSpPr>
          <p:nvPr/>
        </p:nvGrpSpPr>
        <p:grpSpPr>
          <a:xfrm>
            <a:off x="5780311" y="1482051"/>
            <a:ext cx="3452759" cy="1642698"/>
            <a:chOff x="1530727" y="11550157"/>
            <a:chExt cx="5627470" cy="2927648"/>
          </a:xfrm>
        </p:grpSpPr>
        <p:sp>
          <p:nvSpPr>
            <p:cNvPr id="5" name="テキスト ボックス 4">
              <a:extLst>
                <a:ext uri="{FF2B5EF4-FFF2-40B4-BE49-F238E27FC236}">
                  <a16:creationId xmlns:a16="http://schemas.microsoft.com/office/drawing/2014/main" id="{C1C1AC1F-91CB-FAE0-F51C-A039539306DA}"/>
                </a:ext>
              </a:extLst>
            </p:cNvPr>
            <p:cNvSpPr txBox="1"/>
            <p:nvPr/>
          </p:nvSpPr>
          <p:spPr>
            <a:xfrm>
              <a:off x="5496581" y="12460568"/>
              <a:ext cx="883116" cy="287976"/>
            </a:xfrm>
            <a:prstGeom prst="rect">
              <a:avLst/>
            </a:prstGeom>
            <a:noFill/>
          </p:spPr>
          <p:txBody>
            <a:bodyPr wrap="none" lIns="27000" tIns="0" rIns="27000" bIns="0" rtlCol="0">
              <a:spAutoFit/>
            </a:bodyPr>
            <a:lstStyle/>
            <a:p>
              <a:r>
                <a:rPr kumimoji="1" lang="en-US" altLang="ja-JP" sz="1050" dirty="0" err="1">
                  <a:latin typeface="游ゴシック" panose="020B0400000000000000" pitchFamily="50" charset="-128"/>
                  <a:ea typeface="游ゴシック" panose="020B0400000000000000" pitchFamily="50" charset="-128"/>
                </a:rPr>
                <a:t>Asphart</a:t>
              </a:r>
              <a:endParaRPr kumimoji="1" lang="ja-JP" altLang="en-US" sz="105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E58980F4-60FE-B8E1-D52E-40AC073480CA}"/>
                </a:ext>
              </a:extLst>
            </p:cNvPr>
            <p:cNvSpPr txBox="1"/>
            <p:nvPr/>
          </p:nvSpPr>
          <p:spPr>
            <a:xfrm>
              <a:off x="5490420" y="13275664"/>
              <a:ext cx="1068616" cy="287976"/>
            </a:xfrm>
            <a:prstGeom prst="rect">
              <a:avLst/>
            </a:prstGeom>
            <a:noFill/>
          </p:spPr>
          <p:txBody>
            <a:bodyPr wrap="none" lIns="27000" tIns="0" rIns="27000" bIns="0" rtlCol="0">
              <a:spAutoFit/>
            </a:bodyPr>
            <a:lstStyle/>
            <a:p>
              <a:r>
                <a:rPr kumimoji="1" lang="en-US" altLang="ja-JP" sz="1050" dirty="0">
                  <a:latin typeface="游ゴシック" panose="020B0400000000000000" pitchFamily="50" charset="-128"/>
                  <a:ea typeface="游ゴシック" panose="020B0400000000000000" pitchFamily="50" charset="-128"/>
                </a:rPr>
                <a:t>Concrete </a:t>
              </a:r>
              <a:endParaRPr kumimoji="1" lang="ja-JP" altLang="en-US" sz="1050" dirty="0">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C3D7F2DA-B087-5ACF-089E-E33FAB1D6983}"/>
                </a:ext>
              </a:extLst>
            </p:cNvPr>
            <p:cNvSpPr txBox="1"/>
            <p:nvPr/>
          </p:nvSpPr>
          <p:spPr>
            <a:xfrm>
              <a:off x="5433025" y="13666845"/>
              <a:ext cx="1389971" cy="287976"/>
            </a:xfrm>
            <a:prstGeom prst="rect">
              <a:avLst/>
            </a:prstGeom>
            <a:noFill/>
          </p:spPr>
          <p:txBody>
            <a:bodyPr wrap="none" lIns="27000" tIns="0" rIns="27000" bIns="0" rtlCol="0">
              <a:spAutoFit/>
            </a:bodyPr>
            <a:lstStyle/>
            <a:p>
              <a:r>
                <a:rPr lang="en-US" altLang="ja-JP" sz="1050" dirty="0">
                  <a:latin typeface="游ゴシック" panose="020B0400000000000000" pitchFamily="50" charset="-128"/>
                  <a:ea typeface="游ゴシック" panose="020B0400000000000000" pitchFamily="50" charset="-128"/>
                </a:rPr>
                <a:t>RC floor slab</a:t>
              </a:r>
              <a:endParaRPr kumimoji="1" lang="ja-JP" altLang="en-US" sz="1050" dirty="0">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3D755B0D-4B75-E162-8B89-887D615C7534}"/>
                </a:ext>
              </a:extLst>
            </p:cNvPr>
            <p:cNvSpPr txBox="1"/>
            <p:nvPr/>
          </p:nvSpPr>
          <p:spPr>
            <a:xfrm>
              <a:off x="5433025" y="12889031"/>
              <a:ext cx="1725172" cy="287976"/>
            </a:xfrm>
            <a:prstGeom prst="rect">
              <a:avLst/>
            </a:prstGeom>
            <a:noFill/>
          </p:spPr>
          <p:txBody>
            <a:bodyPr wrap="square" lIns="27000" tIns="0" rIns="27000" bIns="0" rtlCol="0">
              <a:spAutoFit/>
            </a:bodyPr>
            <a:lstStyle/>
            <a:p>
              <a:pPr algn="ctr"/>
              <a:r>
                <a:rPr kumimoji="1" lang="en-US" altLang="ja-JP" sz="1050" dirty="0">
                  <a:latin typeface="游ゴシック" panose="020B0400000000000000" pitchFamily="50" charset="-128"/>
                  <a:ea typeface="游ゴシック" panose="020B0400000000000000" pitchFamily="50" charset="-128"/>
                </a:rPr>
                <a:t>RC</a:t>
              </a:r>
              <a:r>
                <a:rPr kumimoji="1" lang="ja-JP" altLang="en-US" sz="1050" dirty="0">
                  <a:latin typeface="游ゴシック" panose="020B0400000000000000" pitchFamily="50" charset="-128"/>
                  <a:ea typeface="游ゴシック" panose="020B0400000000000000" pitchFamily="50" charset="-128"/>
                </a:rPr>
                <a:t> </a:t>
              </a:r>
              <a:r>
                <a:rPr kumimoji="1" lang="en-US" altLang="ja-JP" sz="1050" dirty="0">
                  <a:latin typeface="游ゴシック" panose="020B0400000000000000" pitchFamily="50" charset="-128"/>
                  <a:ea typeface="游ゴシック" panose="020B0400000000000000" pitchFamily="50" charset="-128"/>
                </a:rPr>
                <a:t>floor slab</a:t>
              </a:r>
              <a:endParaRPr kumimoji="1" lang="ja-JP" altLang="en-US" sz="1050" dirty="0">
                <a:latin typeface="游ゴシック" panose="020B0400000000000000" pitchFamily="50" charset="-128"/>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E541179C-D4B0-BB80-671C-09C00097149D}"/>
                </a:ext>
              </a:extLst>
            </p:cNvPr>
            <p:cNvSpPr txBox="1"/>
            <p:nvPr/>
          </p:nvSpPr>
          <p:spPr>
            <a:xfrm>
              <a:off x="3982740" y="14189829"/>
              <a:ext cx="709186" cy="287976"/>
            </a:xfrm>
            <a:prstGeom prst="rect">
              <a:avLst/>
            </a:prstGeom>
            <a:noFill/>
          </p:spPr>
          <p:txBody>
            <a:bodyPr wrap="square" lIns="27000" tIns="0" rIns="27000" bIns="0" rtlCol="0">
              <a:spAutoFit/>
            </a:bodyPr>
            <a:lstStyle/>
            <a:p>
              <a:r>
                <a:rPr kumimoji="1" lang="en-US" altLang="ja-JP" sz="1050">
                  <a:latin typeface="游ゴシック" panose="020B0400000000000000" pitchFamily="50" charset="-128"/>
                  <a:ea typeface="游ゴシック" panose="020B0400000000000000" pitchFamily="50" charset="-128"/>
                </a:rPr>
                <a:t>300</a:t>
              </a:r>
              <a:endParaRPr kumimoji="1" lang="ja-JP" altLang="en-US" sz="1050">
                <a:latin typeface="游ゴシック" panose="020B0400000000000000" pitchFamily="50" charset="-128"/>
                <a:ea typeface="游ゴシック" panose="020B0400000000000000" pitchFamily="50" charset="-128"/>
              </a:endParaRPr>
            </a:p>
          </p:txBody>
        </p:sp>
        <p:cxnSp>
          <p:nvCxnSpPr>
            <p:cNvPr id="10" name="直線矢印コネクタ 9">
              <a:extLst>
                <a:ext uri="{FF2B5EF4-FFF2-40B4-BE49-F238E27FC236}">
                  <a16:creationId xmlns:a16="http://schemas.microsoft.com/office/drawing/2014/main" id="{6B4FA9E7-61A7-9C67-F1E7-EBFF2291B909}"/>
                </a:ext>
              </a:extLst>
            </p:cNvPr>
            <p:cNvCxnSpPr>
              <a:cxnSpLocks/>
            </p:cNvCxnSpPr>
            <p:nvPr/>
          </p:nvCxnSpPr>
          <p:spPr bwMode="auto">
            <a:xfrm flipH="1">
              <a:off x="2937530" y="14157137"/>
              <a:ext cx="2552890" cy="0"/>
            </a:xfrm>
            <a:prstGeom prst="straightConnector1">
              <a:avLst/>
            </a:prstGeom>
            <a:solidFill>
              <a:schemeClr val="accent1"/>
            </a:solidFill>
            <a:ln w="9525" cap="flat" cmpd="sng" algn="ctr">
              <a:solidFill>
                <a:schemeClr val="tx1"/>
              </a:solidFill>
              <a:prstDash val="solid"/>
              <a:round/>
              <a:headEnd type="triangle" w="med" len="med"/>
              <a:tailEnd type="triangle" w="med" len="med"/>
            </a:ln>
            <a:effectLst/>
          </p:spPr>
        </p:cxnSp>
        <p:sp>
          <p:nvSpPr>
            <p:cNvPr id="11" name="テキスト ボックス 10">
              <a:extLst>
                <a:ext uri="{FF2B5EF4-FFF2-40B4-BE49-F238E27FC236}">
                  <a16:creationId xmlns:a16="http://schemas.microsoft.com/office/drawing/2014/main" id="{E1EAE371-2E71-1E87-812E-5CE9C083B55F}"/>
                </a:ext>
              </a:extLst>
            </p:cNvPr>
            <p:cNvSpPr txBox="1"/>
            <p:nvPr/>
          </p:nvSpPr>
          <p:spPr>
            <a:xfrm>
              <a:off x="1530727" y="14089221"/>
              <a:ext cx="1302036" cy="287976"/>
            </a:xfrm>
            <a:prstGeom prst="rect">
              <a:avLst/>
            </a:prstGeom>
            <a:noFill/>
          </p:spPr>
          <p:txBody>
            <a:bodyPr wrap="square" lIns="27000" tIns="0" rIns="27000" bIns="0" rtlCol="0">
              <a:spAutoFit/>
            </a:bodyPr>
            <a:lstStyle/>
            <a:p>
              <a:r>
                <a:rPr lang="ja-JP" altLang="en-US" sz="1050" dirty="0">
                  <a:latin typeface="游ゴシック" panose="020B0400000000000000" pitchFamily="50" charset="-128"/>
                  <a:ea typeface="游ゴシック" panose="020B0400000000000000" pitchFamily="50" charset="-128"/>
                </a:rPr>
                <a:t>単位</a:t>
              </a:r>
              <a:r>
                <a:rPr lang="en-US" altLang="ja-JP" sz="1050" dirty="0">
                  <a:latin typeface="游ゴシック" panose="020B0400000000000000" pitchFamily="50" charset="-128"/>
                  <a:ea typeface="游ゴシック" panose="020B0400000000000000" pitchFamily="50" charset="-128"/>
                </a:rPr>
                <a:t>:</a:t>
              </a:r>
              <a:r>
                <a:rPr lang="ja-JP" altLang="en-US" sz="1050" dirty="0">
                  <a:latin typeface="游ゴシック" panose="020B0400000000000000" pitchFamily="50" charset="-128"/>
                  <a:ea typeface="游ゴシック" panose="020B0400000000000000" pitchFamily="50" charset="-128"/>
                </a:rPr>
                <a:t> </a:t>
              </a:r>
              <a:r>
                <a:rPr lang="en-US" altLang="ja-JP" sz="1050" dirty="0">
                  <a:latin typeface="游ゴシック" panose="020B0400000000000000" pitchFamily="50" charset="-128"/>
                  <a:ea typeface="游ゴシック" panose="020B0400000000000000" pitchFamily="50" charset="-128"/>
                </a:rPr>
                <a:t>mm</a:t>
              </a:r>
              <a:endParaRPr kumimoji="1" lang="ja-JP" altLang="en-US" sz="1050" dirty="0">
                <a:latin typeface="游ゴシック" panose="020B0400000000000000" pitchFamily="50" charset="-128"/>
                <a:ea typeface="游ゴシック" panose="020B0400000000000000" pitchFamily="50" charset="-128"/>
              </a:endParaRPr>
            </a:p>
          </p:txBody>
        </p:sp>
        <p:sp>
          <p:nvSpPr>
            <p:cNvPr id="12" name="正方形/長方形 11">
              <a:extLst>
                <a:ext uri="{FF2B5EF4-FFF2-40B4-BE49-F238E27FC236}">
                  <a16:creationId xmlns:a16="http://schemas.microsoft.com/office/drawing/2014/main" id="{0D7C8E0E-B905-E88A-5E84-388C8BCD22AA}"/>
                </a:ext>
              </a:extLst>
            </p:cNvPr>
            <p:cNvSpPr/>
            <p:nvPr/>
          </p:nvSpPr>
          <p:spPr bwMode="auto">
            <a:xfrm>
              <a:off x="2932704" y="12408019"/>
              <a:ext cx="2552890" cy="397948"/>
            </a:xfrm>
            <a:prstGeom prst="rect">
              <a:avLst/>
            </a:prstGeom>
            <a:solidFill>
              <a:schemeClr val="tx1">
                <a:lumMod val="50000"/>
                <a:lumOff val="50000"/>
              </a:schemeClr>
            </a:solidFill>
            <a:ln w="127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ja-JP" altLang="en-US" sz="1050">
                <a:latin typeface="游ゴシック" panose="020B0400000000000000" pitchFamily="50" charset="-128"/>
                <a:ea typeface="游ゴシック" panose="020B0400000000000000" pitchFamily="50" charset="-128"/>
                <a:cs typeface="ＭＳ Ｐゴシック" pitchFamily="-1" charset="-128"/>
              </a:endParaRPr>
            </a:p>
          </p:txBody>
        </p:sp>
        <p:sp>
          <p:nvSpPr>
            <p:cNvPr id="13" name="正方形/長方形 12">
              <a:extLst>
                <a:ext uri="{FF2B5EF4-FFF2-40B4-BE49-F238E27FC236}">
                  <a16:creationId xmlns:a16="http://schemas.microsoft.com/office/drawing/2014/main" id="{81866D88-9643-134B-9DBE-F828DAE9304A}"/>
                </a:ext>
              </a:extLst>
            </p:cNvPr>
            <p:cNvSpPr/>
            <p:nvPr/>
          </p:nvSpPr>
          <p:spPr bwMode="auto">
            <a:xfrm>
              <a:off x="2932704" y="12815685"/>
              <a:ext cx="2552890" cy="397948"/>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ja-JP" altLang="en-US" sz="1050">
                <a:latin typeface="游ゴシック" panose="020B0400000000000000" pitchFamily="50" charset="-128"/>
                <a:ea typeface="游ゴシック" panose="020B0400000000000000" pitchFamily="50" charset="-128"/>
                <a:cs typeface="ＭＳ Ｐゴシック" pitchFamily="-1" charset="-128"/>
              </a:endParaRPr>
            </a:p>
          </p:txBody>
        </p:sp>
        <p:sp>
          <p:nvSpPr>
            <p:cNvPr id="14" name="正方形/長方形 13">
              <a:extLst>
                <a:ext uri="{FF2B5EF4-FFF2-40B4-BE49-F238E27FC236}">
                  <a16:creationId xmlns:a16="http://schemas.microsoft.com/office/drawing/2014/main" id="{DC4AC605-FBDE-C96F-EC76-142ED4882B44}"/>
                </a:ext>
              </a:extLst>
            </p:cNvPr>
            <p:cNvSpPr/>
            <p:nvPr/>
          </p:nvSpPr>
          <p:spPr bwMode="auto">
            <a:xfrm>
              <a:off x="2932704" y="13213208"/>
              <a:ext cx="2552890" cy="397948"/>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ja-JP" altLang="en-US" sz="1050">
                <a:latin typeface="游ゴシック" panose="020B0400000000000000" pitchFamily="50" charset="-128"/>
                <a:ea typeface="游ゴシック" panose="020B0400000000000000" pitchFamily="50" charset="-128"/>
                <a:cs typeface="ＭＳ Ｐゴシック" pitchFamily="-1" charset="-128"/>
              </a:endParaRPr>
            </a:p>
          </p:txBody>
        </p:sp>
        <p:sp>
          <p:nvSpPr>
            <p:cNvPr id="15" name="正方形/長方形 14">
              <a:extLst>
                <a:ext uri="{FF2B5EF4-FFF2-40B4-BE49-F238E27FC236}">
                  <a16:creationId xmlns:a16="http://schemas.microsoft.com/office/drawing/2014/main" id="{7EAF4599-688B-2E47-F3EB-E01B7886F4A8}"/>
                </a:ext>
              </a:extLst>
            </p:cNvPr>
            <p:cNvSpPr/>
            <p:nvPr/>
          </p:nvSpPr>
          <p:spPr bwMode="auto">
            <a:xfrm>
              <a:off x="2932704" y="13606558"/>
              <a:ext cx="2552890" cy="397948"/>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ja-JP" altLang="en-US" sz="1050">
                <a:latin typeface="游ゴシック" panose="020B0400000000000000" pitchFamily="50" charset="-128"/>
                <a:ea typeface="游ゴシック" panose="020B0400000000000000" pitchFamily="50" charset="-128"/>
                <a:cs typeface="ＭＳ Ｐゴシック" pitchFamily="-1" charset="-128"/>
              </a:endParaRPr>
            </a:p>
          </p:txBody>
        </p:sp>
        <p:sp>
          <p:nvSpPr>
            <p:cNvPr id="16" name="正方形/長方形 15">
              <a:extLst>
                <a:ext uri="{FF2B5EF4-FFF2-40B4-BE49-F238E27FC236}">
                  <a16:creationId xmlns:a16="http://schemas.microsoft.com/office/drawing/2014/main" id="{16B5AD09-0453-408C-B770-A6E55F0C867E}"/>
                </a:ext>
              </a:extLst>
            </p:cNvPr>
            <p:cNvSpPr/>
            <p:nvPr/>
          </p:nvSpPr>
          <p:spPr bwMode="auto">
            <a:xfrm>
              <a:off x="3783667" y="12833025"/>
              <a:ext cx="850963" cy="371731"/>
            </a:xfrm>
            <a:prstGeom prst="rect">
              <a:avLst/>
            </a:prstGeom>
            <a:solidFill>
              <a:srgbClr val="FFFFCC"/>
            </a:solidFill>
            <a:ln w="9525" cap="flat" cmpd="sng" algn="ctr">
              <a:solidFill>
                <a:schemeClr val="bg1">
                  <a:lumMod val="5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ja-JP" altLang="en-US" sz="1050">
                <a:latin typeface="游ゴシック" panose="020B0400000000000000" pitchFamily="50" charset="-128"/>
                <a:ea typeface="游ゴシック" panose="020B0400000000000000" pitchFamily="50" charset="-128"/>
                <a:cs typeface="ＭＳ Ｐゴシック" pitchFamily="-1" charset="-128"/>
              </a:endParaRPr>
            </a:p>
          </p:txBody>
        </p:sp>
        <p:sp>
          <p:nvSpPr>
            <p:cNvPr id="17" name="テキスト ボックス 16">
              <a:extLst>
                <a:ext uri="{FF2B5EF4-FFF2-40B4-BE49-F238E27FC236}">
                  <a16:creationId xmlns:a16="http://schemas.microsoft.com/office/drawing/2014/main" id="{836E569A-B4F0-743E-8098-21E0B1EBBCEE}"/>
                </a:ext>
              </a:extLst>
            </p:cNvPr>
            <p:cNvSpPr txBox="1"/>
            <p:nvPr/>
          </p:nvSpPr>
          <p:spPr>
            <a:xfrm>
              <a:off x="2396823" y="11772191"/>
              <a:ext cx="1405647" cy="287976"/>
            </a:xfrm>
            <a:prstGeom prst="rect">
              <a:avLst/>
            </a:prstGeom>
            <a:noFill/>
          </p:spPr>
          <p:txBody>
            <a:bodyPr wrap="none" lIns="27000" tIns="0" rIns="27000" bIns="0" rtlCol="0">
              <a:spAutoFit/>
            </a:bodyPr>
            <a:lstStyle/>
            <a:p>
              <a:r>
                <a:rPr kumimoji="1" lang="ja-JP" altLang="en-US" sz="1050" dirty="0">
                  <a:latin typeface="游ゴシック" panose="020B0400000000000000" pitchFamily="50" charset="-128"/>
                  <a:ea typeface="游ゴシック" panose="020B0400000000000000" pitchFamily="50" charset="-128"/>
                </a:rPr>
                <a:t>中性子ビーム</a:t>
              </a:r>
            </a:p>
          </p:txBody>
        </p:sp>
        <p:sp>
          <p:nvSpPr>
            <p:cNvPr id="18" name="矢印: 下 11">
              <a:extLst>
                <a:ext uri="{FF2B5EF4-FFF2-40B4-BE49-F238E27FC236}">
                  <a16:creationId xmlns:a16="http://schemas.microsoft.com/office/drawing/2014/main" id="{EBC5DA21-A16C-DFDB-8179-3952594CD1BC}"/>
                </a:ext>
              </a:extLst>
            </p:cNvPr>
            <p:cNvSpPr/>
            <p:nvPr/>
          </p:nvSpPr>
          <p:spPr>
            <a:xfrm>
              <a:off x="4008410" y="11550157"/>
              <a:ext cx="503721" cy="860540"/>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游ゴシック" panose="020B0400000000000000" pitchFamily="50" charset="-128"/>
                <a:ea typeface="游ゴシック" panose="020B0400000000000000" pitchFamily="50" charset="-128"/>
              </a:endParaRPr>
            </a:p>
          </p:txBody>
        </p:sp>
        <p:sp>
          <p:nvSpPr>
            <p:cNvPr id="19" name="楕円 38">
              <a:extLst>
                <a:ext uri="{FF2B5EF4-FFF2-40B4-BE49-F238E27FC236}">
                  <a16:creationId xmlns:a16="http://schemas.microsoft.com/office/drawing/2014/main" id="{B6D55CB1-C38F-D915-BF8D-B0A1DCBA4628}"/>
                </a:ext>
              </a:extLst>
            </p:cNvPr>
            <p:cNvSpPr/>
            <p:nvPr/>
          </p:nvSpPr>
          <p:spPr bwMode="auto">
            <a:xfrm>
              <a:off x="3591132" y="13057712"/>
              <a:ext cx="129517" cy="123172"/>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ja-JP" altLang="en-US" sz="1050">
                <a:latin typeface="游ゴシック" panose="020B0400000000000000" pitchFamily="50" charset="-128"/>
                <a:ea typeface="游ゴシック" panose="020B0400000000000000" pitchFamily="50" charset="-128"/>
                <a:cs typeface="ＭＳ Ｐゴシック" pitchFamily="-1" charset="-128"/>
              </a:endParaRPr>
            </a:p>
          </p:txBody>
        </p:sp>
        <p:sp>
          <p:nvSpPr>
            <p:cNvPr id="20" name="楕円 39">
              <a:extLst>
                <a:ext uri="{FF2B5EF4-FFF2-40B4-BE49-F238E27FC236}">
                  <a16:creationId xmlns:a16="http://schemas.microsoft.com/office/drawing/2014/main" id="{49B333DC-8129-1B7B-4BD2-696288D2E5C3}"/>
                </a:ext>
              </a:extLst>
            </p:cNvPr>
            <p:cNvSpPr/>
            <p:nvPr/>
          </p:nvSpPr>
          <p:spPr bwMode="auto">
            <a:xfrm>
              <a:off x="4674747" y="13057712"/>
              <a:ext cx="129517" cy="123172"/>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ja-JP" altLang="en-US" sz="1050">
                <a:latin typeface="游ゴシック" panose="020B0400000000000000" pitchFamily="50" charset="-128"/>
                <a:ea typeface="游ゴシック" panose="020B0400000000000000" pitchFamily="50" charset="-128"/>
                <a:cs typeface="ＭＳ Ｐゴシック" pitchFamily="-1" charset="-128"/>
              </a:endParaRPr>
            </a:p>
          </p:txBody>
        </p:sp>
        <p:sp>
          <p:nvSpPr>
            <p:cNvPr id="21" name="正方形/長方形 20">
              <a:extLst>
                <a:ext uri="{FF2B5EF4-FFF2-40B4-BE49-F238E27FC236}">
                  <a16:creationId xmlns:a16="http://schemas.microsoft.com/office/drawing/2014/main" id="{5F7515FD-F428-6CB7-A370-7A8303AE0045}"/>
                </a:ext>
              </a:extLst>
            </p:cNvPr>
            <p:cNvSpPr/>
            <p:nvPr/>
          </p:nvSpPr>
          <p:spPr bwMode="auto">
            <a:xfrm>
              <a:off x="2930702" y="12971141"/>
              <a:ext cx="2552890" cy="86344"/>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ja-JP" altLang="en-US" sz="1050">
                <a:latin typeface="游ゴシック" panose="020B0400000000000000" pitchFamily="50" charset="-128"/>
                <a:ea typeface="游ゴシック" panose="020B0400000000000000" pitchFamily="50" charset="-128"/>
                <a:cs typeface="ＭＳ Ｐゴシック" pitchFamily="-1" charset="-128"/>
              </a:endParaRPr>
            </a:p>
          </p:txBody>
        </p:sp>
        <p:sp>
          <p:nvSpPr>
            <p:cNvPr id="22" name="楕円 38">
              <a:extLst>
                <a:ext uri="{FF2B5EF4-FFF2-40B4-BE49-F238E27FC236}">
                  <a16:creationId xmlns:a16="http://schemas.microsoft.com/office/drawing/2014/main" id="{FA7816B1-EBD5-456C-6C03-69D4D0364DB3}"/>
                </a:ext>
              </a:extLst>
            </p:cNvPr>
            <p:cNvSpPr/>
            <p:nvPr/>
          </p:nvSpPr>
          <p:spPr bwMode="auto">
            <a:xfrm>
              <a:off x="3591132" y="13843299"/>
              <a:ext cx="129517" cy="123172"/>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ja-JP" altLang="en-US" sz="1050">
                <a:latin typeface="游ゴシック" panose="020B0400000000000000" pitchFamily="50" charset="-128"/>
                <a:ea typeface="游ゴシック" panose="020B0400000000000000" pitchFamily="50" charset="-128"/>
                <a:cs typeface="ＭＳ Ｐゴシック" pitchFamily="-1" charset="-128"/>
              </a:endParaRPr>
            </a:p>
          </p:txBody>
        </p:sp>
        <p:sp>
          <p:nvSpPr>
            <p:cNvPr id="23" name="楕円 39">
              <a:extLst>
                <a:ext uri="{FF2B5EF4-FFF2-40B4-BE49-F238E27FC236}">
                  <a16:creationId xmlns:a16="http://schemas.microsoft.com/office/drawing/2014/main" id="{22AD5F58-B4EC-D856-45E4-F8BF8E4CE26E}"/>
                </a:ext>
              </a:extLst>
            </p:cNvPr>
            <p:cNvSpPr/>
            <p:nvPr/>
          </p:nvSpPr>
          <p:spPr bwMode="auto">
            <a:xfrm>
              <a:off x="4674747" y="13843299"/>
              <a:ext cx="129517" cy="123172"/>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ja-JP" altLang="en-US" sz="1050">
                <a:latin typeface="游ゴシック" panose="020B0400000000000000" pitchFamily="50" charset="-128"/>
                <a:ea typeface="游ゴシック" panose="020B0400000000000000" pitchFamily="50" charset="-128"/>
                <a:cs typeface="ＭＳ Ｐゴシック" pitchFamily="-1" charset="-128"/>
              </a:endParaRPr>
            </a:p>
          </p:txBody>
        </p:sp>
        <p:sp>
          <p:nvSpPr>
            <p:cNvPr id="24" name="正方形/長方形 23">
              <a:extLst>
                <a:ext uri="{FF2B5EF4-FFF2-40B4-BE49-F238E27FC236}">
                  <a16:creationId xmlns:a16="http://schemas.microsoft.com/office/drawing/2014/main" id="{B1F43499-7FC4-439B-91C7-62633A6E9F0C}"/>
                </a:ext>
              </a:extLst>
            </p:cNvPr>
            <p:cNvSpPr/>
            <p:nvPr/>
          </p:nvSpPr>
          <p:spPr bwMode="auto">
            <a:xfrm>
              <a:off x="2930702" y="13756728"/>
              <a:ext cx="2552890" cy="86344"/>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ja-JP" altLang="en-US" sz="1050">
                <a:latin typeface="游ゴシック" panose="020B0400000000000000" pitchFamily="50" charset="-128"/>
                <a:ea typeface="游ゴシック" panose="020B0400000000000000" pitchFamily="50" charset="-128"/>
                <a:cs typeface="ＭＳ Ｐゴシック" pitchFamily="-1" charset="-128"/>
              </a:endParaRPr>
            </a:p>
          </p:txBody>
        </p:sp>
        <p:sp>
          <p:nvSpPr>
            <p:cNvPr id="25" name="テキスト ボックス 24">
              <a:extLst>
                <a:ext uri="{FF2B5EF4-FFF2-40B4-BE49-F238E27FC236}">
                  <a16:creationId xmlns:a16="http://schemas.microsoft.com/office/drawing/2014/main" id="{B6E2362B-6604-49F0-3D9B-C3A4974834B8}"/>
                </a:ext>
              </a:extLst>
            </p:cNvPr>
            <p:cNvSpPr txBox="1"/>
            <p:nvPr/>
          </p:nvSpPr>
          <p:spPr>
            <a:xfrm>
              <a:off x="5659039" y="14053478"/>
              <a:ext cx="1413629" cy="287976"/>
            </a:xfrm>
            <a:prstGeom prst="rect">
              <a:avLst/>
            </a:prstGeom>
            <a:noFill/>
          </p:spPr>
          <p:txBody>
            <a:bodyPr wrap="square" lIns="27000" tIns="0" rIns="27000" bIns="0" rtlCol="0">
              <a:spAutoFit/>
            </a:bodyPr>
            <a:lstStyle/>
            <a:p>
              <a:r>
                <a:rPr lang="en-US" altLang="ja-JP" sz="1050" dirty="0">
                  <a:latin typeface="游ゴシック" panose="020B0400000000000000" pitchFamily="50" charset="-128"/>
                  <a:ea typeface="游ゴシック" panose="020B0400000000000000" pitchFamily="50" charset="-128"/>
                </a:rPr>
                <a:t>Steel  bar</a:t>
              </a:r>
              <a:endParaRPr kumimoji="1" lang="ja-JP" altLang="en-US" sz="1050" dirty="0">
                <a:latin typeface="游ゴシック" panose="020B0400000000000000" pitchFamily="50" charset="-128"/>
                <a:ea typeface="游ゴシック" panose="020B0400000000000000" pitchFamily="50" charset="-128"/>
              </a:endParaRPr>
            </a:p>
          </p:txBody>
        </p:sp>
        <p:cxnSp>
          <p:nvCxnSpPr>
            <p:cNvPr id="26" name="直線矢印コネクタ 25">
              <a:extLst>
                <a:ext uri="{FF2B5EF4-FFF2-40B4-BE49-F238E27FC236}">
                  <a16:creationId xmlns:a16="http://schemas.microsoft.com/office/drawing/2014/main" id="{18491A12-BB60-A9F6-CD1B-A31789B9C223}"/>
                </a:ext>
              </a:extLst>
            </p:cNvPr>
            <p:cNvCxnSpPr>
              <a:cxnSpLocks/>
              <a:stCxn id="25" idx="0"/>
              <a:endCxn id="24" idx="3"/>
            </p:cNvCxnSpPr>
            <p:nvPr/>
          </p:nvCxnSpPr>
          <p:spPr bwMode="auto">
            <a:xfrm flipH="1" flipV="1">
              <a:off x="5483592" y="13799900"/>
              <a:ext cx="882261" cy="253578"/>
            </a:xfrm>
            <a:prstGeom prst="straightConnector1">
              <a:avLst/>
            </a:prstGeom>
            <a:solidFill>
              <a:schemeClr val="accent1"/>
            </a:solidFill>
            <a:ln w="9525" cap="flat" cmpd="sng" algn="ctr">
              <a:solidFill>
                <a:schemeClr val="tx1"/>
              </a:solidFill>
              <a:prstDash val="solid"/>
              <a:round/>
              <a:headEnd type="none" w="med" len="med"/>
              <a:tailEnd type="triangle" w="med" len="med"/>
            </a:ln>
            <a:effectLst/>
          </p:spPr>
        </p:cxnSp>
        <p:sp>
          <p:nvSpPr>
            <p:cNvPr id="27" name="テキスト ボックス 26">
              <a:extLst>
                <a:ext uri="{FF2B5EF4-FFF2-40B4-BE49-F238E27FC236}">
                  <a16:creationId xmlns:a16="http://schemas.microsoft.com/office/drawing/2014/main" id="{28B9F036-F609-4E9A-D122-A4E5A1D0F632}"/>
                </a:ext>
              </a:extLst>
            </p:cNvPr>
            <p:cNvSpPr txBox="1"/>
            <p:nvPr/>
          </p:nvSpPr>
          <p:spPr>
            <a:xfrm>
              <a:off x="2342241" y="12488681"/>
              <a:ext cx="435269" cy="287976"/>
            </a:xfrm>
            <a:prstGeom prst="rect">
              <a:avLst/>
            </a:prstGeom>
            <a:noFill/>
          </p:spPr>
          <p:txBody>
            <a:bodyPr wrap="square" lIns="27000" tIns="0" rIns="27000" bIns="0" rtlCol="0">
              <a:spAutoFit/>
            </a:bodyPr>
            <a:lstStyle/>
            <a:p>
              <a:r>
                <a:rPr kumimoji="1" lang="en-US" altLang="ja-JP" sz="1050">
                  <a:latin typeface="游ゴシック" panose="020B0400000000000000" pitchFamily="50" charset="-128"/>
                  <a:ea typeface="游ゴシック" panose="020B0400000000000000" pitchFamily="50" charset="-128"/>
                </a:rPr>
                <a:t>75</a:t>
              </a:r>
              <a:endParaRPr kumimoji="1" lang="ja-JP" altLang="en-US" sz="1050">
                <a:latin typeface="游ゴシック" panose="020B0400000000000000" pitchFamily="50" charset="-128"/>
                <a:ea typeface="游ゴシック" panose="020B0400000000000000" pitchFamily="50" charset="-128"/>
              </a:endParaRPr>
            </a:p>
          </p:txBody>
        </p:sp>
        <p:sp>
          <p:nvSpPr>
            <p:cNvPr id="28" name="テキスト ボックス 27">
              <a:extLst>
                <a:ext uri="{FF2B5EF4-FFF2-40B4-BE49-F238E27FC236}">
                  <a16:creationId xmlns:a16="http://schemas.microsoft.com/office/drawing/2014/main" id="{C472700B-C597-D279-A493-FDD2C56049C0}"/>
                </a:ext>
              </a:extLst>
            </p:cNvPr>
            <p:cNvSpPr txBox="1"/>
            <p:nvPr/>
          </p:nvSpPr>
          <p:spPr>
            <a:xfrm>
              <a:off x="2350333" y="12881428"/>
              <a:ext cx="435269" cy="287976"/>
            </a:xfrm>
            <a:prstGeom prst="rect">
              <a:avLst/>
            </a:prstGeom>
            <a:noFill/>
          </p:spPr>
          <p:txBody>
            <a:bodyPr wrap="square" lIns="27000" tIns="0" rIns="27000" bIns="0" rtlCol="0">
              <a:spAutoFit/>
            </a:bodyPr>
            <a:lstStyle/>
            <a:p>
              <a:r>
                <a:rPr kumimoji="1" lang="en-US" altLang="ja-JP" sz="1050">
                  <a:latin typeface="游ゴシック" panose="020B0400000000000000" pitchFamily="50" charset="-128"/>
                  <a:ea typeface="游ゴシック" panose="020B0400000000000000" pitchFamily="50" charset="-128"/>
                </a:rPr>
                <a:t>70</a:t>
              </a:r>
              <a:endParaRPr kumimoji="1" lang="ja-JP" altLang="en-US" sz="1050">
                <a:latin typeface="游ゴシック" panose="020B0400000000000000" pitchFamily="50" charset="-128"/>
                <a:ea typeface="游ゴシック" panose="020B0400000000000000" pitchFamily="50" charset="-128"/>
              </a:endParaRPr>
            </a:p>
          </p:txBody>
        </p:sp>
        <p:sp>
          <p:nvSpPr>
            <p:cNvPr id="29" name="テキスト ボックス 28">
              <a:extLst>
                <a:ext uri="{FF2B5EF4-FFF2-40B4-BE49-F238E27FC236}">
                  <a16:creationId xmlns:a16="http://schemas.microsoft.com/office/drawing/2014/main" id="{A5C25185-996C-3749-9B2E-677337F581B8}"/>
                </a:ext>
              </a:extLst>
            </p:cNvPr>
            <p:cNvSpPr txBox="1"/>
            <p:nvPr/>
          </p:nvSpPr>
          <p:spPr>
            <a:xfrm>
              <a:off x="2362733" y="13273583"/>
              <a:ext cx="435269" cy="287976"/>
            </a:xfrm>
            <a:prstGeom prst="rect">
              <a:avLst/>
            </a:prstGeom>
            <a:noFill/>
          </p:spPr>
          <p:txBody>
            <a:bodyPr wrap="square" lIns="27000" tIns="0" rIns="27000" bIns="0" rtlCol="0">
              <a:spAutoFit/>
            </a:bodyPr>
            <a:lstStyle/>
            <a:p>
              <a:r>
                <a:rPr lang="en-US" altLang="ja-JP" sz="1050">
                  <a:latin typeface="游ゴシック" panose="020B0400000000000000" pitchFamily="50" charset="-128"/>
                  <a:ea typeface="游ゴシック" panose="020B0400000000000000" pitchFamily="50" charset="-128"/>
                </a:rPr>
                <a:t>6</a:t>
              </a:r>
              <a:r>
                <a:rPr kumimoji="1" lang="en-US" altLang="ja-JP" sz="1050">
                  <a:latin typeface="游ゴシック" panose="020B0400000000000000" pitchFamily="50" charset="-128"/>
                  <a:ea typeface="游ゴシック" panose="020B0400000000000000" pitchFamily="50" charset="-128"/>
                </a:rPr>
                <a:t>0</a:t>
              </a:r>
              <a:endParaRPr kumimoji="1" lang="ja-JP" altLang="en-US" sz="1050">
                <a:latin typeface="游ゴシック" panose="020B0400000000000000" pitchFamily="50" charset="-128"/>
                <a:ea typeface="游ゴシック" panose="020B0400000000000000" pitchFamily="50" charset="-128"/>
              </a:endParaRPr>
            </a:p>
          </p:txBody>
        </p:sp>
        <p:sp>
          <p:nvSpPr>
            <p:cNvPr id="30" name="テキスト ボックス 29">
              <a:extLst>
                <a:ext uri="{FF2B5EF4-FFF2-40B4-BE49-F238E27FC236}">
                  <a16:creationId xmlns:a16="http://schemas.microsoft.com/office/drawing/2014/main" id="{62BCFE44-02EC-E548-7EDB-C25C9A7C72CC}"/>
                </a:ext>
              </a:extLst>
            </p:cNvPr>
            <p:cNvSpPr txBox="1"/>
            <p:nvPr/>
          </p:nvSpPr>
          <p:spPr>
            <a:xfrm>
              <a:off x="2359500" y="13674423"/>
              <a:ext cx="435269" cy="287976"/>
            </a:xfrm>
            <a:prstGeom prst="rect">
              <a:avLst/>
            </a:prstGeom>
            <a:noFill/>
          </p:spPr>
          <p:txBody>
            <a:bodyPr wrap="square" lIns="27000" tIns="0" rIns="27000" bIns="0" rtlCol="0">
              <a:spAutoFit/>
            </a:bodyPr>
            <a:lstStyle/>
            <a:p>
              <a:r>
                <a:rPr kumimoji="1" lang="en-US" altLang="ja-JP" sz="1050">
                  <a:latin typeface="游ゴシック" panose="020B0400000000000000" pitchFamily="50" charset="-128"/>
                  <a:ea typeface="游ゴシック" panose="020B0400000000000000" pitchFamily="50" charset="-128"/>
                </a:rPr>
                <a:t>70</a:t>
              </a:r>
              <a:endParaRPr kumimoji="1" lang="ja-JP" altLang="en-US" sz="1050">
                <a:latin typeface="游ゴシック" panose="020B0400000000000000" pitchFamily="50" charset="-128"/>
                <a:ea typeface="游ゴシック" panose="020B0400000000000000" pitchFamily="50" charset="-128"/>
              </a:endParaRPr>
            </a:p>
          </p:txBody>
        </p:sp>
        <p:cxnSp>
          <p:nvCxnSpPr>
            <p:cNvPr id="31" name="直線矢印コネクタ 30">
              <a:extLst>
                <a:ext uri="{FF2B5EF4-FFF2-40B4-BE49-F238E27FC236}">
                  <a16:creationId xmlns:a16="http://schemas.microsoft.com/office/drawing/2014/main" id="{D70D1B39-B660-C5F0-E93C-7F7A2A90CB97}"/>
                </a:ext>
              </a:extLst>
            </p:cNvPr>
            <p:cNvCxnSpPr>
              <a:cxnSpLocks/>
            </p:cNvCxnSpPr>
            <p:nvPr/>
          </p:nvCxnSpPr>
          <p:spPr bwMode="auto">
            <a:xfrm>
              <a:off x="2709893" y="12398796"/>
              <a:ext cx="0" cy="419143"/>
            </a:xfrm>
            <a:prstGeom prst="straightConnector1">
              <a:avLst/>
            </a:prstGeom>
            <a:solidFill>
              <a:schemeClr val="accent1"/>
            </a:solidFill>
            <a:ln w="9525" cap="flat" cmpd="sng" algn="ctr">
              <a:solidFill>
                <a:schemeClr val="tx1"/>
              </a:solidFill>
              <a:prstDash val="solid"/>
              <a:round/>
              <a:headEnd type="triangle" w="med" len="med"/>
              <a:tailEnd type="triangle" w="med" len="med"/>
            </a:ln>
            <a:effectLst/>
          </p:spPr>
        </p:cxnSp>
        <p:cxnSp>
          <p:nvCxnSpPr>
            <p:cNvPr id="32" name="直線矢印コネクタ 31">
              <a:extLst>
                <a:ext uri="{FF2B5EF4-FFF2-40B4-BE49-F238E27FC236}">
                  <a16:creationId xmlns:a16="http://schemas.microsoft.com/office/drawing/2014/main" id="{48523FEA-9565-3077-520C-E135BF132865}"/>
                </a:ext>
              </a:extLst>
            </p:cNvPr>
            <p:cNvCxnSpPr>
              <a:cxnSpLocks/>
            </p:cNvCxnSpPr>
            <p:nvPr/>
          </p:nvCxnSpPr>
          <p:spPr bwMode="auto">
            <a:xfrm>
              <a:off x="2709893" y="12817939"/>
              <a:ext cx="0" cy="378144"/>
            </a:xfrm>
            <a:prstGeom prst="straightConnector1">
              <a:avLst/>
            </a:prstGeom>
            <a:solidFill>
              <a:schemeClr val="accent1"/>
            </a:solidFill>
            <a:ln w="9525" cap="flat" cmpd="sng" algn="ctr">
              <a:solidFill>
                <a:schemeClr val="tx1"/>
              </a:solidFill>
              <a:prstDash val="solid"/>
              <a:round/>
              <a:headEnd type="triangle" w="med" len="med"/>
              <a:tailEnd type="triangle" w="med" len="med"/>
            </a:ln>
            <a:effectLst/>
          </p:spPr>
        </p:cxnSp>
        <p:cxnSp>
          <p:nvCxnSpPr>
            <p:cNvPr id="33" name="直線矢印コネクタ 32">
              <a:extLst>
                <a:ext uri="{FF2B5EF4-FFF2-40B4-BE49-F238E27FC236}">
                  <a16:creationId xmlns:a16="http://schemas.microsoft.com/office/drawing/2014/main" id="{1F80606C-1F4C-B85E-BFD7-BF5B060F1A94}"/>
                </a:ext>
              </a:extLst>
            </p:cNvPr>
            <p:cNvCxnSpPr>
              <a:cxnSpLocks/>
            </p:cNvCxnSpPr>
            <p:nvPr/>
          </p:nvCxnSpPr>
          <p:spPr bwMode="auto">
            <a:xfrm>
              <a:off x="2718521" y="13606090"/>
              <a:ext cx="0" cy="378144"/>
            </a:xfrm>
            <a:prstGeom prst="straightConnector1">
              <a:avLst/>
            </a:prstGeom>
            <a:solidFill>
              <a:schemeClr val="accent1"/>
            </a:solidFill>
            <a:ln w="9525" cap="flat" cmpd="sng" algn="ctr">
              <a:solidFill>
                <a:schemeClr val="tx1"/>
              </a:solidFill>
              <a:prstDash val="solid"/>
              <a:round/>
              <a:headEnd type="triangle" w="med" len="med"/>
              <a:tailEnd type="triangle" w="med" len="med"/>
            </a:ln>
            <a:effectLst/>
          </p:spPr>
        </p:cxnSp>
        <p:cxnSp>
          <p:nvCxnSpPr>
            <p:cNvPr id="34" name="直線矢印コネクタ 33">
              <a:extLst>
                <a:ext uri="{FF2B5EF4-FFF2-40B4-BE49-F238E27FC236}">
                  <a16:creationId xmlns:a16="http://schemas.microsoft.com/office/drawing/2014/main" id="{9887550A-5DC1-4C45-99A4-8F579415DBA3}"/>
                </a:ext>
              </a:extLst>
            </p:cNvPr>
            <p:cNvCxnSpPr>
              <a:cxnSpLocks/>
            </p:cNvCxnSpPr>
            <p:nvPr/>
          </p:nvCxnSpPr>
          <p:spPr bwMode="auto">
            <a:xfrm>
              <a:off x="2718521" y="13180085"/>
              <a:ext cx="0" cy="419143"/>
            </a:xfrm>
            <a:prstGeom prst="straightConnector1">
              <a:avLst/>
            </a:prstGeom>
            <a:solidFill>
              <a:schemeClr val="accent1"/>
            </a:solidFill>
            <a:ln w="9525" cap="flat" cmpd="sng" algn="ctr">
              <a:solidFill>
                <a:schemeClr val="tx1"/>
              </a:solidFill>
              <a:prstDash val="solid"/>
              <a:round/>
              <a:headEnd type="triangle" w="med" len="med"/>
              <a:tailEnd type="triangle" w="med" len="med"/>
            </a:ln>
            <a:effectLst/>
          </p:spPr>
        </p:cxnSp>
        <p:cxnSp>
          <p:nvCxnSpPr>
            <p:cNvPr id="35" name="直線コネクタ 34">
              <a:extLst>
                <a:ext uri="{FF2B5EF4-FFF2-40B4-BE49-F238E27FC236}">
                  <a16:creationId xmlns:a16="http://schemas.microsoft.com/office/drawing/2014/main" id="{CBB5B8EC-8980-F5D7-469F-8049B0C20D9C}"/>
                </a:ext>
              </a:extLst>
            </p:cNvPr>
            <p:cNvCxnSpPr>
              <a:cxnSpLocks/>
            </p:cNvCxnSpPr>
            <p:nvPr/>
          </p:nvCxnSpPr>
          <p:spPr bwMode="auto">
            <a:xfrm>
              <a:off x="2364538" y="12407430"/>
              <a:ext cx="558856"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6" name="直線コネクタ 35">
              <a:extLst>
                <a:ext uri="{FF2B5EF4-FFF2-40B4-BE49-F238E27FC236}">
                  <a16:creationId xmlns:a16="http://schemas.microsoft.com/office/drawing/2014/main" id="{D907BAF1-7C27-691F-BBC5-CD16049726E5}"/>
                </a:ext>
              </a:extLst>
            </p:cNvPr>
            <p:cNvCxnSpPr>
              <a:cxnSpLocks/>
            </p:cNvCxnSpPr>
            <p:nvPr/>
          </p:nvCxnSpPr>
          <p:spPr bwMode="auto">
            <a:xfrm>
              <a:off x="2364534" y="12803334"/>
              <a:ext cx="558856"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7" name="直線コネクタ 36">
              <a:extLst>
                <a:ext uri="{FF2B5EF4-FFF2-40B4-BE49-F238E27FC236}">
                  <a16:creationId xmlns:a16="http://schemas.microsoft.com/office/drawing/2014/main" id="{C7281DC0-051F-73F9-7990-8D9039AE9D70}"/>
                </a:ext>
              </a:extLst>
            </p:cNvPr>
            <p:cNvCxnSpPr>
              <a:cxnSpLocks/>
            </p:cNvCxnSpPr>
            <p:nvPr/>
          </p:nvCxnSpPr>
          <p:spPr bwMode="auto">
            <a:xfrm>
              <a:off x="2378675" y="13204717"/>
              <a:ext cx="558856"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8" name="直線コネクタ 37">
              <a:extLst>
                <a:ext uri="{FF2B5EF4-FFF2-40B4-BE49-F238E27FC236}">
                  <a16:creationId xmlns:a16="http://schemas.microsoft.com/office/drawing/2014/main" id="{27EB5C94-E0C4-B582-17E2-4BCF9A3156C1}"/>
                </a:ext>
              </a:extLst>
            </p:cNvPr>
            <p:cNvCxnSpPr>
              <a:cxnSpLocks/>
            </p:cNvCxnSpPr>
            <p:nvPr/>
          </p:nvCxnSpPr>
          <p:spPr bwMode="auto">
            <a:xfrm>
              <a:off x="2421844" y="13599229"/>
              <a:ext cx="558856"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9" name="直線コネクタ 38">
              <a:extLst>
                <a:ext uri="{FF2B5EF4-FFF2-40B4-BE49-F238E27FC236}">
                  <a16:creationId xmlns:a16="http://schemas.microsoft.com/office/drawing/2014/main" id="{789E7898-4066-0C36-DDA6-CAC433CA765E}"/>
                </a:ext>
              </a:extLst>
            </p:cNvPr>
            <p:cNvCxnSpPr>
              <a:cxnSpLocks/>
            </p:cNvCxnSpPr>
            <p:nvPr/>
          </p:nvCxnSpPr>
          <p:spPr bwMode="auto">
            <a:xfrm>
              <a:off x="2421844" y="13997177"/>
              <a:ext cx="558856"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40" name="直線コネクタ 39">
              <a:extLst>
                <a:ext uri="{FF2B5EF4-FFF2-40B4-BE49-F238E27FC236}">
                  <a16:creationId xmlns:a16="http://schemas.microsoft.com/office/drawing/2014/main" id="{68F407B4-62FC-E4C8-E837-0562C6766A05}"/>
                </a:ext>
              </a:extLst>
            </p:cNvPr>
            <p:cNvCxnSpPr>
              <a:cxnSpLocks/>
            </p:cNvCxnSpPr>
            <p:nvPr/>
          </p:nvCxnSpPr>
          <p:spPr bwMode="auto">
            <a:xfrm>
              <a:off x="2930702" y="14002429"/>
              <a:ext cx="0" cy="340387"/>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41" name="直線コネクタ 40">
              <a:extLst>
                <a:ext uri="{FF2B5EF4-FFF2-40B4-BE49-F238E27FC236}">
                  <a16:creationId xmlns:a16="http://schemas.microsoft.com/office/drawing/2014/main" id="{B518CF24-C33E-1E10-5E35-465AECBDBCCA}"/>
                </a:ext>
              </a:extLst>
            </p:cNvPr>
            <p:cNvCxnSpPr>
              <a:cxnSpLocks/>
            </p:cNvCxnSpPr>
            <p:nvPr/>
          </p:nvCxnSpPr>
          <p:spPr bwMode="auto">
            <a:xfrm>
              <a:off x="5477561" y="13965994"/>
              <a:ext cx="0" cy="340387"/>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42" name="直線矢印コネクタ 41">
              <a:extLst>
                <a:ext uri="{FF2B5EF4-FFF2-40B4-BE49-F238E27FC236}">
                  <a16:creationId xmlns:a16="http://schemas.microsoft.com/office/drawing/2014/main" id="{485E651D-0FB1-203D-151C-3F5499FBD587}"/>
                </a:ext>
              </a:extLst>
            </p:cNvPr>
            <p:cNvCxnSpPr>
              <a:cxnSpLocks/>
              <a:stCxn id="25" idx="0"/>
              <a:endCxn id="23" idx="5"/>
            </p:cNvCxnSpPr>
            <p:nvPr/>
          </p:nvCxnSpPr>
          <p:spPr bwMode="auto">
            <a:xfrm flipH="1" flipV="1">
              <a:off x="4785296" y="13948434"/>
              <a:ext cx="1580557" cy="105044"/>
            </a:xfrm>
            <a:prstGeom prst="straightConnector1">
              <a:avLst/>
            </a:prstGeom>
            <a:solidFill>
              <a:schemeClr val="accent1"/>
            </a:solidFill>
            <a:ln w="9525" cap="flat" cmpd="sng" algn="ctr">
              <a:solidFill>
                <a:schemeClr val="tx1"/>
              </a:solidFill>
              <a:prstDash val="solid"/>
              <a:round/>
              <a:headEnd type="none" w="med" len="med"/>
              <a:tailEnd type="triangle" w="med" len="med"/>
            </a:ln>
            <a:effectLst/>
          </p:spPr>
        </p:cxnSp>
        <p:sp>
          <p:nvSpPr>
            <p:cNvPr id="43" name="正方形/長方形 42">
              <a:extLst>
                <a:ext uri="{FF2B5EF4-FFF2-40B4-BE49-F238E27FC236}">
                  <a16:creationId xmlns:a16="http://schemas.microsoft.com/office/drawing/2014/main" id="{F29FF8D9-A55E-489B-FD8D-0942CF43EC1C}"/>
                </a:ext>
              </a:extLst>
            </p:cNvPr>
            <p:cNvSpPr/>
            <p:nvPr/>
          </p:nvSpPr>
          <p:spPr>
            <a:xfrm>
              <a:off x="2978599" y="12392113"/>
              <a:ext cx="283655" cy="452534"/>
            </a:xfrm>
            <a:prstGeom prst="rect">
              <a:avLst/>
            </a:prstGeom>
            <a:solidFill>
              <a:schemeClr val="bg1"/>
            </a:solidFill>
          </p:spPr>
          <p:txBody>
            <a:bodyPr wrap="square" anchor="ctr">
              <a:spAutoFit/>
            </a:bodyPr>
            <a:lstStyle/>
            <a:p>
              <a:pPr algn="ctr"/>
              <a:r>
                <a:rPr lang="en-US" altLang="ja-JP" sz="1050" dirty="0">
                  <a:latin typeface="游ゴシック" panose="020B0400000000000000" pitchFamily="50" charset="-128"/>
                  <a:ea typeface="游ゴシック" panose="020B0400000000000000" pitchFamily="50" charset="-128"/>
                </a:rPr>
                <a:t>1 </a:t>
              </a:r>
              <a:endParaRPr lang="ja-JP" altLang="en-US" sz="1050" dirty="0">
                <a:latin typeface="游ゴシック" panose="020B0400000000000000" pitchFamily="50" charset="-128"/>
                <a:ea typeface="游ゴシック" panose="020B0400000000000000" pitchFamily="50" charset="-128"/>
              </a:endParaRPr>
            </a:p>
          </p:txBody>
        </p:sp>
        <p:sp>
          <p:nvSpPr>
            <p:cNvPr id="44" name="正方形/長方形 43">
              <a:extLst>
                <a:ext uri="{FF2B5EF4-FFF2-40B4-BE49-F238E27FC236}">
                  <a16:creationId xmlns:a16="http://schemas.microsoft.com/office/drawing/2014/main" id="{1C7DC597-C7BE-1CA4-07A8-5C009C844A81}"/>
                </a:ext>
              </a:extLst>
            </p:cNvPr>
            <p:cNvSpPr/>
            <p:nvPr/>
          </p:nvSpPr>
          <p:spPr>
            <a:xfrm>
              <a:off x="2980700" y="12798199"/>
              <a:ext cx="283655" cy="452534"/>
            </a:xfrm>
            <a:prstGeom prst="rect">
              <a:avLst/>
            </a:prstGeom>
            <a:solidFill>
              <a:schemeClr val="bg1"/>
            </a:solidFill>
          </p:spPr>
          <p:txBody>
            <a:bodyPr wrap="square" anchor="ctr">
              <a:spAutoFit/>
            </a:bodyPr>
            <a:lstStyle/>
            <a:p>
              <a:pPr algn="ctr"/>
              <a:r>
                <a:rPr lang="en-US" altLang="ja-JP" sz="1050">
                  <a:latin typeface="游ゴシック" panose="020B0400000000000000" pitchFamily="50" charset="-128"/>
                  <a:ea typeface="游ゴシック" panose="020B0400000000000000" pitchFamily="50" charset="-128"/>
                </a:rPr>
                <a:t>2 </a:t>
              </a:r>
              <a:endParaRPr lang="ja-JP" altLang="en-US" sz="1050">
                <a:latin typeface="游ゴシック" panose="020B0400000000000000" pitchFamily="50" charset="-128"/>
                <a:ea typeface="游ゴシック" panose="020B0400000000000000" pitchFamily="50" charset="-128"/>
              </a:endParaRPr>
            </a:p>
          </p:txBody>
        </p:sp>
        <p:sp>
          <p:nvSpPr>
            <p:cNvPr id="45" name="正方形/長方形 44">
              <a:extLst>
                <a:ext uri="{FF2B5EF4-FFF2-40B4-BE49-F238E27FC236}">
                  <a16:creationId xmlns:a16="http://schemas.microsoft.com/office/drawing/2014/main" id="{DDC8635E-A94C-A13F-C615-7AB8A9F241A6}"/>
                </a:ext>
              </a:extLst>
            </p:cNvPr>
            <p:cNvSpPr/>
            <p:nvPr/>
          </p:nvSpPr>
          <p:spPr>
            <a:xfrm>
              <a:off x="2978599" y="13189136"/>
              <a:ext cx="283655" cy="452534"/>
            </a:xfrm>
            <a:prstGeom prst="rect">
              <a:avLst/>
            </a:prstGeom>
            <a:solidFill>
              <a:schemeClr val="bg1"/>
            </a:solidFill>
          </p:spPr>
          <p:txBody>
            <a:bodyPr wrap="square" anchor="ctr">
              <a:spAutoFit/>
            </a:bodyPr>
            <a:lstStyle/>
            <a:p>
              <a:pPr algn="ctr"/>
              <a:r>
                <a:rPr lang="en-US" altLang="ja-JP" sz="1050" dirty="0">
                  <a:latin typeface="游ゴシック" panose="020B0400000000000000" pitchFamily="50" charset="-128"/>
                  <a:ea typeface="游ゴシック" panose="020B0400000000000000" pitchFamily="50" charset="-128"/>
                </a:rPr>
                <a:t>3 </a:t>
              </a:r>
              <a:endParaRPr lang="ja-JP" altLang="en-US" sz="1050" dirty="0">
                <a:latin typeface="游ゴシック" panose="020B0400000000000000" pitchFamily="50" charset="-128"/>
                <a:ea typeface="游ゴシック" panose="020B0400000000000000" pitchFamily="50" charset="-128"/>
              </a:endParaRPr>
            </a:p>
          </p:txBody>
        </p:sp>
        <p:sp>
          <p:nvSpPr>
            <p:cNvPr id="46" name="正方形/長方形 45">
              <a:extLst>
                <a:ext uri="{FF2B5EF4-FFF2-40B4-BE49-F238E27FC236}">
                  <a16:creationId xmlns:a16="http://schemas.microsoft.com/office/drawing/2014/main" id="{FBC3CBA6-CACE-A69A-0E2B-DDFA2FA750DE}"/>
                </a:ext>
              </a:extLst>
            </p:cNvPr>
            <p:cNvSpPr/>
            <p:nvPr/>
          </p:nvSpPr>
          <p:spPr>
            <a:xfrm>
              <a:off x="2978599" y="13573633"/>
              <a:ext cx="283655" cy="452534"/>
            </a:xfrm>
            <a:prstGeom prst="rect">
              <a:avLst/>
            </a:prstGeom>
            <a:solidFill>
              <a:schemeClr val="bg1"/>
            </a:solidFill>
          </p:spPr>
          <p:txBody>
            <a:bodyPr wrap="square" anchor="ctr">
              <a:spAutoFit/>
            </a:bodyPr>
            <a:lstStyle/>
            <a:p>
              <a:pPr algn="ctr"/>
              <a:r>
                <a:rPr lang="en-US" altLang="ja-JP" sz="1050" dirty="0">
                  <a:latin typeface="游ゴシック" panose="020B0400000000000000" pitchFamily="50" charset="-128"/>
                  <a:ea typeface="游ゴシック" panose="020B0400000000000000" pitchFamily="50" charset="-128"/>
                </a:rPr>
                <a:t>4 </a:t>
              </a:r>
              <a:endParaRPr lang="ja-JP" altLang="en-US" sz="1050" dirty="0">
                <a:latin typeface="游ゴシック" panose="020B0400000000000000" pitchFamily="50" charset="-128"/>
                <a:ea typeface="游ゴシック" panose="020B0400000000000000" pitchFamily="50" charset="-128"/>
              </a:endParaRPr>
            </a:p>
          </p:txBody>
        </p:sp>
      </p:grpSp>
      <p:grpSp>
        <p:nvGrpSpPr>
          <p:cNvPr id="47" name="グループ化 46">
            <a:extLst>
              <a:ext uri="{FF2B5EF4-FFF2-40B4-BE49-F238E27FC236}">
                <a16:creationId xmlns:a16="http://schemas.microsoft.com/office/drawing/2014/main" id="{3896B9FB-D984-795C-A5C2-9CBC25A7F753}"/>
              </a:ext>
            </a:extLst>
          </p:cNvPr>
          <p:cNvGrpSpPr/>
          <p:nvPr/>
        </p:nvGrpSpPr>
        <p:grpSpPr>
          <a:xfrm>
            <a:off x="220374" y="1203355"/>
            <a:ext cx="5392665" cy="2071435"/>
            <a:chOff x="1173020" y="14666277"/>
            <a:chExt cx="9746942" cy="3881236"/>
          </a:xfrm>
        </p:grpSpPr>
        <p:pic>
          <p:nvPicPr>
            <p:cNvPr id="48" name="図 47">
              <a:extLst>
                <a:ext uri="{FF2B5EF4-FFF2-40B4-BE49-F238E27FC236}">
                  <a16:creationId xmlns:a16="http://schemas.microsoft.com/office/drawing/2014/main" id="{2BDAFCAE-FCC8-3D1D-B237-F9A38F657F12}"/>
                </a:ext>
              </a:extLst>
            </p:cNvPr>
            <p:cNvPicPr>
              <a:picLocks noChangeAspect="1"/>
            </p:cNvPicPr>
            <p:nvPr/>
          </p:nvPicPr>
          <p:blipFill rotWithShape="1">
            <a:blip r:embed="rId2"/>
            <a:srcRect t="5516"/>
            <a:stretch/>
          </p:blipFill>
          <p:spPr>
            <a:xfrm rot="16200000">
              <a:off x="2997288" y="14016628"/>
              <a:ext cx="2516141" cy="4622936"/>
            </a:xfrm>
            <a:prstGeom prst="rect">
              <a:avLst/>
            </a:prstGeom>
          </p:spPr>
        </p:pic>
        <p:sp>
          <p:nvSpPr>
            <p:cNvPr id="49" name="正方形/長方形 48">
              <a:extLst>
                <a:ext uri="{FF2B5EF4-FFF2-40B4-BE49-F238E27FC236}">
                  <a16:creationId xmlns:a16="http://schemas.microsoft.com/office/drawing/2014/main" id="{5BCC275C-3D52-0350-5A0F-F7E299C25B76}"/>
                </a:ext>
              </a:extLst>
            </p:cNvPr>
            <p:cNvSpPr/>
            <p:nvPr/>
          </p:nvSpPr>
          <p:spPr bwMode="auto">
            <a:xfrm rot="16200000">
              <a:off x="3811112" y="16002488"/>
              <a:ext cx="648000" cy="648000"/>
            </a:xfrm>
            <a:prstGeom prst="rect">
              <a:avLst/>
            </a:prstGeom>
            <a:noFill/>
            <a:ln w="38100" cap="flat" cmpd="sng" algn="ctr">
              <a:solidFill>
                <a:schemeClr val="tx1"/>
              </a:solidFill>
              <a:prstDash val="sysDot"/>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ja-JP" altLang="en-US" sz="900">
                <a:latin typeface="Arial" pitchFamily="-1" charset="0"/>
                <a:ea typeface="ＭＳ Ｐゴシック" pitchFamily="-1" charset="-128"/>
                <a:cs typeface="ＭＳ Ｐゴシック" pitchFamily="-1" charset="-128"/>
              </a:endParaRPr>
            </a:p>
          </p:txBody>
        </p:sp>
        <p:sp>
          <p:nvSpPr>
            <p:cNvPr id="50" name="円/楕円 4">
              <a:extLst>
                <a:ext uri="{FF2B5EF4-FFF2-40B4-BE49-F238E27FC236}">
                  <a16:creationId xmlns:a16="http://schemas.microsoft.com/office/drawing/2014/main" id="{59C32A45-D47F-0102-2470-6B9F5315DF16}"/>
                </a:ext>
              </a:extLst>
            </p:cNvPr>
            <p:cNvSpPr/>
            <p:nvPr/>
          </p:nvSpPr>
          <p:spPr bwMode="auto">
            <a:xfrm rot="16200000">
              <a:off x="4030393" y="16217465"/>
              <a:ext cx="216000" cy="216000"/>
            </a:xfrm>
            <a:prstGeom prst="ellipse">
              <a:avLst/>
            </a:prstGeom>
            <a:noFill/>
            <a:ln w="381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ja-JP" altLang="en-US" sz="900">
                <a:latin typeface="Arial" pitchFamily="-1" charset="0"/>
                <a:ea typeface="ＭＳ Ｐゴシック" pitchFamily="-1" charset="-128"/>
                <a:cs typeface="ＭＳ Ｐゴシック" pitchFamily="-1" charset="-128"/>
              </a:endParaRPr>
            </a:p>
          </p:txBody>
        </p:sp>
        <p:grpSp>
          <p:nvGrpSpPr>
            <p:cNvPr id="52" name="グループ化 51">
              <a:extLst>
                <a:ext uri="{FF2B5EF4-FFF2-40B4-BE49-F238E27FC236}">
                  <a16:creationId xmlns:a16="http://schemas.microsoft.com/office/drawing/2014/main" id="{0F1E80B6-A489-BF5C-BA27-7E59F9DD1190}"/>
                </a:ext>
              </a:extLst>
            </p:cNvPr>
            <p:cNvGrpSpPr/>
            <p:nvPr/>
          </p:nvGrpSpPr>
          <p:grpSpPr>
            <a:xfrm rot="16200000">
              <a:off x="7350424" y="14031305"/>
              <a:ext cx="2516141" cy="4622935"/>
              <a:chOff x="-3024678" y="20544117"/>
              <a:chExt cx="2516141" cy="4622935"/>
            </a:xfrm>
          </p:grpSpPr>
          <p:pic>
            <p:nvPicPr>
              <p:cNvPr id="70" name="図 69">
                <a:extLst>
                  <a:ext uri="{FF2B5EF4-FFF2-40B4-BE49-F238E27FC236}">
                    <a16:creationId xmlns:a16="http://schemas.microsoft.com/office/drawing/2014/main" id="{6AC528BF-A524-00F7-B3D5-B80510227C3B}"/>
                  </a:ext>
                </a:extLst>
              </p:cNvPr>
              <p:cNvPicPr>
                <a:picLocks noChangeAspect="1"/>
              </p:cNvPicPr>
              <p:nvPr/>
            </p:nvPicPr>
            <p:blipFill rotWithShape="1">
              <a:blip r:embed="rId3"/>
              <a:srcRect t="5516"/>
              <a:stretch/>
            </p:blipFill>
            <p:spPr>
              <a:xfrm>
                <a:off x="-3024678" y="20544117"/>
                <a:ext cx="2516141" cy="4622935"/>
              </a:xfrm>
              <a:prstGeom prst="rect">
                <a:avLst/>
              </a:prstGeom>
            </p:spPr>
          </p:pic>
          <p:sp>
            <p:nvSpPr>
              <p:cNvPr id="71" name="正方形/長方形 70">
                <a:extLst>
                  <a:ext uri="{FF2B5EF4-FFF2-40B4-BE49-F238E27FC236}">
                    <a16:creationId xmlns:a16="http://schemas.microsoft.com/office/drawing/2014/main" id="{28EC3A73-9BD6-E06D-35C5-1657022FFFC6}"/>
                  </a:ext>
                </a:extLst>
              </p:cNvPr>
              <p:cNvSpPr/>
              <p:nvPr/>
            </p:nvSpPr>
            <p:spPr bwMode="auto">
              <a:xfrm>
                <a:off x="-2088999" y="22411338"/>
                <a:ext cx="648000" cy="648000"/>
              </a:xfrm>
              <a:prstGeom prst="rect">
                <a:avLst/>
              </a:prstGeom>
              <a:noFill/>
              <a:ln w="38100" cap="flat" cmpd="sng" algn="ctr">
                <a:solidFill>
                  <a:schemeClr val="tx1"/>
                </a:solidFill>
                <a:prstDash val="sysDot"/>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ja-JP" altLang="en-US" sz="900">
                  <a:latin typeface="Arial" pitchFamily="-1" charset="0"/>
                  <a:ea typeface="ＭＳ Ｐゴシック" pitchFamily="-1" charset="-128"/>
                  <a:cs typeface="ＭＳ Ｐゴシック" pitchFamily="-1" charset="-128"/>
                </a:endParaRPr>
              </a:p>
            </p:txBody>
          </p:sp>
          <p:sp>
            <p:nvSpPr>
              <p:cNvPr id="72" name="円/楕円 11">
                <a:extLst>
                  <a:ext uri="{FF2B5EF4-FFF2-40B4-BE49-F238E27FC236}">
                    <a16:creationId xmlns:a16="http://schemas.microsoft.com/office/drawing/2014/main" id="{629C52F2-45AD-278E-8B2E-BCAE77290A43}"/>
                  </a:ext>
                </a:extLst>
              </p:cNvPr>
              <p:cNvSpPr/>
              <p:nvPr/>
            </p:nvSpPr>
            <p:spPr bwMode="auto">
              <a:xfrm>
                <a:off x="-1871976" y="22630619"/>
                <a:ext cx="216000" cy="216000"/>
              </a:xfrm>
              <a:prstGeom prst="ellipse">
                <a:avLst/>
              </a:prstGeom>
              <a:noFill/>
              <a:ln w="381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ja-JP" altLang="en-US" sz="900">
                  <a:latin typeface="Arial" pitchFamily="-1" charset="0"/>
                  <a:ea typeface="ＭＳ Ｐゴシック" pitchFamily="-1" charset="-128"/>
                  <a:cs typeface="ＭＳ Ｐゴシック" pitchFamily="-1" charset="-128"/>
                </a:endParaRPr>
              </a:p>
            </p:txBody>
          </p:sp>
          <p:sp>
            <p:nvSpPr>
              <p:cNvPr id="73" name="テキスト ボックス 72">
                <a:extLst>
                  <a:ext uri="{FF2B5EF4-FFF2-40B4-BE49-F238E27FC236}">
                    <a16:creationId xmlns:a16="http://schemas.microsoft.com/office/drawing/2014/main" id="{E7FED317-975C-B279-2443-3D631CD399DD}"/>
                  </a:ext>
                </a:extLst>
              </p:cNvPr>
              <p:cNvSpPr txBox="1"/>
              <p:nvPr/>
            </p:nvSpPr>
            <p:spPr>
              <a:xfrm rot="5400000">
                <a:off x="-4106596" y="22092526"/>
                <a:ext cx="3064274" cy="361674"/>
              </a:xfrm>
              <a:prstGeom prst="rect">
                <a:avLst/>
              </a:prstGeom>
              <a:solidFill>
                <a:schemeClr val="bg1"/>
              </a:solidFill>
            </p:spPr>
            <p:txBody>
              <a:bodyPr wrap="square" lIns="27000" tIns="27000" rIns="27000" bIns="27000" rtlCol="0">
                <a:spAutoFit/>
              </a:bodyPr>
              <a:lstStyle/>
              <a:p>
                <a:r>
                  <a:rPr kumimoji="1" lang="en-US" altLang="ja-JP" sz="900" dirty="0">
                    <a:latin typeface="游ゴシック" panose="020B0400000000000000" pitchFamily="50" charset="-128"/>
                    <a:ea typeface="游ゴシック" panose="020B0400000000000000" pitchFamily="50" charset="-128"/>
                  </a:rPr>
                  <a:t>Dry sedimentation(30mm)</a:t>
                </a:r>
                <a:endParaRPr kumimoji="1" lang="ja-JP" altLang="en-US" sz="900" dirty="0">
                  <a:latin typeface="游ゴシック" panose="020B0400000000000000" pitchFamily="50" charset="-128"/>
                  <a:ea typeface="游ゴシック" panose="020B0400000000000000" pitchFamily="50" charset="-128"/>
                </a:endParaRPr>
              </a:p>
            </p:txBody>
          </p:sp>
        </p:grpSp>
        <p:sp>
          <p:nvSpPr>
            <p:cNvPr id="53" name="テキスト ボックス 52">
              <a:extLst>
                <a:ext uri="{FF2B5EF4-FFF2-40B4-BE49-F238E27FC236}">
                  <a16:creationId xmlns:a16="http://schemas.microsoft.com/office/drawing/2014/main" id="{2C86B20E-24C6-61FC-5FE0-D642D272F909}"/>
                </a:ext>
              </a:extLst>
            </p:cNvPr>
            <p:cNvSpPr txBox="1"/>
            <p:nvPr/>
          </p:nvSpPr>
          <p:spPr>
            <a:xfrm>
              <a:off x="6275542" y="17368683"/>
              <a:ext cx="4438239" cy="432509"/>
            </a:xfrm>
            <a:prstGeom prst="rect">
              <a:avLst/>
            </a:prstGeom>
            <a:solidFill>
              <a:schemeClr val="bg1"/>
            </a:solidFill>
          </p:spPr>
          <p:txBody>
            <a:bodyPr wrap="square" rtlCol="0">
              <a:spAutoFit/>
            </a:bodyPr>
            <a:lstStyle/>
            <a:p>
              <a:r>
                <a:rPr kumimoji="1" lang="en-US" altLang="ja-JP" sz="900" dirty="0">
                  <a:latin typeface="游ゴシック" panose="020B0400000000000000" pitchFamily="50" charset="-128"/>
                  <a:ea typeface="游ゴシック" panose="020B0400000000000000" pitchFamily="50" charset="-128"/>
                </a:rPr>
                <a:t> 300                         0                      -300</a:t>
              </a:r>
            </a:p>
          </p:txBody>
        </p:sp>
        <p:sp>
          <p:nvSpPr>
            <p:cNvPr id="54" name="テキスト ボックス 53">
              <a:extLst>
                <a:ext uri="{FF2B5EF4-FFF2-40B4-BE49-F238E27FC236}">
                  <a16:creationId xmlns:a16="http://schemas.microsoft.com/office/drawing/2014/main" id="{4D93A79B-C631-26AB-9007-752E14B7E820}"/>
                </a:ext>
              </a:extLst>
            </p:cNvPr>
            <p:cNvSpPr txBox="1"/>
            <p:nvPr/>
          </p:nvSpPr>
          <p:spPr>
            <a:xfrm>
              <a:off x="1933954" y="17365671"/>
              <a:ext cx="4438239" cy="432509"/>
            </a:xfrm>
            <a:prstGeom prst="rect">
              <a:avLst/>
            </a:prstGeom>
            <a:solidFill>
              <a:schemeClr val="bg1"/>
            </a:solidFill>
          </p:spPr>
          <p:txBody>
            <a:bodyPr wrap="square" rtlCol="0">
              <a:spAutoFit/>
            </a:bodyPr>
            <a:lstStyle/>
            <a:p>
              <a:r>
                <a:rPr kumimoji="1" lang="en-US" altLang="ja-JP" sz="900" dirty="0">
                  <a:latin typeface="游ゴシック" panose="020B0400000000000000" pitchFamily="50" charset="-128"/>
                  <a:ea typeface="游ゴシック" panose="020B0400000000000000" pitchFamily="50" charset="-128"/>
                </a:rPr>
                <a:t> 300                         0                      -300</a:t>
              </a:r>
            </a:p>
          </p:txBody>
        </p:sp>
        <p:sp>
          <p:nvSpPr>
            <p:cNvPr id="55" name="テキスト ボックス 54">
              <a:extLst>
                <a:ext uri="{FF2B5EF4-FFF2-40B4-BE49-F238E27FC236}">
                  <a16:creationId xmlns:a16="http://schemas.microsoft.com/office/drawing/2014/main" id="{5AC3ADAC-7BAC-B7A3-D558-1587D68C02F1}"/>
                </a:ext>
              </a:extLst>
            </p:cNvPr>
            <p:cNvSpPr txBox="1"/>
            <p:nvPr/>
          </p:nvSpPr>
          <p:spPr>
            <a:xfrm>
              <a:off x="3608699" y="17631327"/>
              <a:ext cx="1008330" cy="432509"/>
            </a:xfrm>
            <a:prstGeom prst="rect">
              <a:avLst/>
            </a:prstGeom>
            <a:solidFill>
              <a:schemeClr val="bg1"/>
            </a:solidFill>
          </p:spPr>
          <p:txBody>
            <a:bodyPr wrap="square" rtlCol="0">
              <a:spAutoFit/>
            </a:bodyPr>
            <a:lstStyle/>
            <a:p>
              <a:r>
                <a:rPr kumimoji="1" lang="en-US" altLang="ja-JP" sz="900" dirty="0">
                  <a:latin typeface="游ゴシック" panose="020B0400000000000000" pitchFamily="50" charset="-128"/>
                  <a:ea typeface="游ゴシック" panose="020B0400000000000000" pitchFamily="50" charset="-128"/>
                </a:rPr>
                <a:t> y(mm)</a:t>
              </a:r>
            </a:p>
          </p:txBody>
        </p:sp>
        <p:sp>
          <p:nvSpPr>
            <p:cNvPr id="56" name="テキスト ボックス 55">
              <a:extLst>
                <a:ext uri="{FF2B5EF4-FFF2-40B4-BE49-F238E27FC236}">
                  <a16:creationId xmlns:a16="http://schemas.microsoft.com/office/drawing/2014/main" id="{BC964C9C-C025-4834-5476-B86277DC01F9}"/>
                </a:ext>
              </a:extLst>
            </p:cNvPr>
            <p:cNvSpPr txBox="1"/>
            <p:nvPr/>
          </p:nvSpPr>
          <p:spPr>
            <a:xfrm>
              <a:off x="7923167" y="17684491"/>
              <a:ext cx="1008330" cy="432509"/>
            </a:xfrm>
            <a:prstGeom prst="rect">
              <a:avLst/>
            </a:prstGeom>
            <a:solidFill>
              <a:schemeClr val="bg1"/>
            </a:solidFill>
          </p:spPr>
          <p:txBody>
            <a:bodyPr wrap="square" rtlCol="0">
              <a:spAutoFit/>
            </a:bodyPr>
            <a:lstStyle/>
            <a:p>
              <a:r>
                <a:rPr kumimoji="1" lang="en-US" altLang="ja-JP" sz="900" dirty="0">
                  <a:latin typeface="游ゴシック" panose="020B0400000000000000" pitchFamily="50" charset="-128"/>
                  <a:ea typeface="游ゴシック" panose="020B0400000000000000" pitchFamily="50" charset="-128"/>
                </a:rPr>
                <a:t> y(mm)</a:t>
              </a:r>
            </a:p>
          </p:txBody>
        </p:sp>
        <p:sp>
          <p:nvSpPr>
            <p:cNvPr id="57" name="テキスト ボックス 56">
              <a:extLst>
                <a:ext uri="{FF2B5EF4-FFF2-40B4-BE49-F238E27FC236}">
                  <a16:creationId xmlns:a16="http://schemas.microsoft.com/office/drawing/2014/main" id="{87FA5189-D15A-4099-70EB-10C02F2958D6}"/>
                </a:ext>
              </a:extLst>
            </p:cNvPr>
            <p:cNvSpPr txBox="1"/>
            <p:nvPr/>
          </p:nvSpPr>
          <p:spPr>
            <a:xfrm>
              <a:off x="1880085" y="14869843"/>
              <a:ext cx="4395183" cy="432509"/>
            </a:xfrm>
            <a:prstGeom prst="rect">
              <a:avLst/>
            </a:prstGeom>
            <a:solidFill>
              <a:schemeClr val="bg1"/>
            </a:solidFill>
          </p:spPr>
          <p:txBody>
            <a:bodyPr wrap="square" rtlCol="0">
              <a:spAutoFit/>
            </a:bodyPr>
            <a:lstStyle/>
            <a:p>
              <a:r>
                <a:rPr kumimoji="1" lang="en-US" altLang="ja-JP" sz="900" dirty="0">
                  <a:latin typeface="游ゴシック" panose="020B0400000000000000" pitchFamily="50" charset="-128"/>
                  <a:ea typeface="游ゴシック" panose="020B0400000000000000" pitchFamily="50" charset="-128"/>
                </a:rPr>
                <a:t> 1.2               1.1                 1               0.9</a:t>
              </a:r>
            </a:p>
          </p:txBody>
        </p:sp>
        <p:sp>
          <p:nvSpPr>
            <p:cNvPr id="58" name="テキスト ボックス 57">
              <a:extLst>
                <a:ext uri="{FF2B5EF4-FFF2-40B4-BE49-F238E27FC236}">
                  <a16:creationId xmlns:a16="http://schemas.microsoft.com/office/drawing/2014/main" id="{ABCBA38F-3B3E-E2E5-A7D0-4DCD4A3375E6}"/>
                </a:ext>
              </a:extLst>
            </p:cNvPr>
            <p:cNvSpPr txBox="1"/>
            <p:nvPr/>
          </p:nvSpPr>
          <p:spPr>
            <a:xfrm>
              <a:off x="1407537" y="15051291"/>
              <a:ext cx="684647" cy="3027565"/>
            </a:xfrm>
            <a:prstGeom prst="rect">
              <a:avLst/>
            </a:prstGeom>
            <a:solidFill>
              <a:schemeClr val="bg1"/>
            </a:solidFill>
          </p:spPr>
          <p:txBody>
            <a:bodyPr wrap="square" rtlCol="0">
              <a:spAutoFit/>
            </a:bodyPr>
            <a:lstStyle/>
            <a:p>
              <a:pPr algn="r"/>
              <a:r>
                <a:rPr kumimoji="1" lang="en-US" altLang="ja-JP" sz="900" dirty="0">
                  <a:latin typeface="游ゴシック" panose="020B0400000000000000" pitchFamily="50" charset="-128"/>
                  <a:ea typeface="游ゴシック" panose="020B0400000000000000" pitchFamily="50" charset="-128"/>
                </a:rPr>
                <a:t> 150</a:t>
              </a:r>
            </a:p>
            <a:p>
              <a:pPr algn="r"/>
              <a:endParaRPr kumimoji="1" lang="en-US" altLang="ja-JP" sz="900" dirty="0">
                <a:latin typeface="游ゴシック" panose="020B0400000000000000" pitchFamily="50" charset="-128"/>
                <a:ea typeface="游ゴシック" panose="020B0400000000000000" pitchFamily="50" charset="-128"/>
              </a:endParaRPr>
            </a:p>
            <a:p>
              <a:pPr algn="r"/>
              <a:endParaRPr kumimoji="1" lang="en-US" altLang="ja-JP" sz="900" dirty="0">
                <a:latin typeface="游ゴシック" panose="020B0400000000000000" pitchFamily="50" charset="-128"/>
                <a:ea typeface="游ゴシック" panose="020B0400000000000000" pitchFamily="50" charset="-128"/>
              </a:endParaRPr>
            </a:p>
            <a:p>
              <a:pPr algn="r"/>
              <a:endParaRPr kumimoji="1" lang="en-US" altLang="ja-JP" sz="900" dirty="0">
                <a:latin typeface="游ゴシック" panose="020B0400000000000000" pitchFamily="50" charset="-128"/>
                <a:ea typeface="游ゴシック" panose="020B0400000000000000" pitchFamily="50" charset="-128"/>
              </a:endParaRPr>
            </a:p>
            <a:p>
              <a:pPr algn="r"/>
              <a:r>
                <a:rPr kumimoji="1" lang="en-US" altLang="ja-JP" sz="900" dirty="0">
                  <a:latin typeface="游ゴシック" panose="020B0400000000000000" pitchFamily="50" charset="-128"/>
                  <a:ea typeface="游ゴシック" panose="020B0400000000000000" pitchFamily="50" charset="-128"/>
                </a:rPr>
                <a:t>0</a:t>
              </a:r>
            </a:p>
            <a:p>
              <a:pPr algn="r"/>
              <a:endParaRPr kumimoji="1" lang="en-US" altLang="ja-JP" sz="900" dirty="0">
                <a:latin typeface="游ゴシック" panose="020B0400000000000000" pitchFamily="50" charset="-128"/>
                <a:ea typeface="游ゴシック" panose="020B0400000000000000" pitchFamily="50" charset="-128"/>
              </a:endParaRPr>
            </a:p>
            <a:p>
              <a:pPr algn="r"/>
              <a:endParaRPr kumimoji="1" lang="en-US" altLang="ja-JP" sz="900" dirty="0">
                <a:latin typeface="游ゴシック" panose="020B0400000000000000" pitchFamily="50" charset="-128"/>
                <a:ea typeface="游ゴシック" panose="020B0400000000000000" pitchFamily="50" charset="-128"/>
              </a:endParaRPr>
            </a:p>
            <a:p>
              <a:pPr algn="r"/>
              <a:endParaRPr kumimoji="1" lang="en-US" altLang="ja-JP" sz="900" dirty="0">
                <a:latin typeface="游ゴシック" panose="020B0400000000000000" pitchFamily="50" charset="-128"/>
                <a:ea typeface="游ゴシック" panose="020B0400000000000000" pitchFamily="50" charset="-128"/>
              </a:endParaRPr>
            </a:p>
            <a:p>
              <a:pPr algn="r"/>
              <a:r>
                <a:rPr kumimoji="1" lang="en-US" altLang="ja-JP" sz="900" dirty="0">
                  <a:latin typeface="游ゴシック" panose="020B0400000000000000" pitchFamily="50" charset="-128"/>
                  <a:ea typeface="游ゴシック" panose="020B0400000000000000" pitchFamily="50" charset="-128"/>
                </a:rPr>
                <a:t>-150</a:t>
              </a:r>
            </a:p>
          </p:txBody>
        </p:sp>
        <p:sp>
          <p:nvSpPr>
            <p:cNvPr id="59" name="テキスト ボックス 58">
              <a:extLst>
                <a:ext uri="{FF2B5EF4-FFF2-40B4-BE49-F238E27FC236}">
                  <a16:creationId xmlns:a16="http://schemas.microsoft.com/office/drawing/2014/main" id="{DDE15E1E-8DF7-678D-0D17-CF6A6F789D0A}"/>
                </a:ext>
              </a:extLst>
            </p:cNvPr>
            <p:cNvSpPr txBox="1"/>
            <p:nvPr/>
          </p:nvSpPr>
          <p:spPr>
            <a:xfrm>
              <a:off x="6241595" y="14874540"/>
              <a:ext cx="4395183" cy="432509"/>
            </a:xfrm>
            <a:prstGeom prst="rect">
              <a:avLst/>
            </a:prstGeom>
            <a:solidFill>
              <a:schemeClr val="bg1"/>
            </a:solidFill>
          </p:spPr>
          <p:txBody>
            <a:bodyPr wrap="square" rtlCol="0">
              <a:spAutoFit/>
            </a:bodyPr>
            <a:lstStyle/>
            <a:p>
              <a:r>
                <a:rPr kumimoji="1" lang="en-US" altLang="ja-JP" sz="900" dirty="0">
                  <a:latin typeface="游ゴシック" panose="020B0400000000000000" pitchFamily="50" charset="-128"/>
                  <a:ea typeface="游ゴシック" panose="020B0400000000000000" pitchFamily="50" charset="-128"/>
                </a:rPr>
                <a:t> 1.2               1.1                 1               0.9</a:t>
              </a:r>
            </a:p>
          </p:txBody>
        </p:sp>
        <p:sp>
          <p:nvSpPr>
            <p:cNvPr id="60" name="テキスト ボックス 59">
              <a:extLst>
                <a:ext uri="{FF2B5EF4-FFF2-40B4-BE49-F238E27FC236}">
                  <a16:creationId xmlns:a16="http://schemas.microsoft.com/office/drawing/2014/main" id="{E74C26CD-FEB2-5777-A433-DE8E9AB12572}"/>
                </a:ext>
              </a:extLst>
            </p:cNvPr>
            <p:cNvSpPr txBox="1"/>
            <p:nvPr/>
          </p:nvSpPr>
          <p:spPr>
            <a:xfrm rot="16200000">
              <a:off x="1002629" y="15932483"/>
              <a:ext cx="1008330" cy="667547"/>
            </a:xfrm>
            <a:prstGeom prst="rect">
              <a:avLst/>
            </a:prstGeom>
            <a:solidFill>
              <a:schemeClr val="bg1"/>
            </a:solidFill>
          </p:spPr>
          <p:txBody>
            <a:bodyPr wrap="square" rtlCol="0">
              <a:spAutoFit/>
            </a:bodyPr>
            <a:lstStyle/>
            <a:p>
              <a:r>
                <a:rPr kumimoji="1" lang="en-US" altLang="ja-JP" sz="900" dirty="0">
                  <a:latin typeface="游ゴシック" panose="020B0400000000000000" pitchFamily="50" charset="-128"/>
                  <a:ea typeface="游ゴシック" panose="020B0400000000000000" pitchFamily="50" charset="-128"/>
                </a:rPr>
                <a:t> x(mm)</a:t>
              </a:r>
            </a:p>
          </p:txBody>
        </p:sp>
        <p:sp>
          <p:nvSpPr>
            <p:cNvPr id="61" name="正方形/長方形 60">
              <a:extLst>
                <a:ext uri="{FF2B5EF4-FFF2-40B4-BE49-F238E27FC236}">
                  <a16:creationId xmlns:a16="http://schemas.microsoft.com/office/drawing/2014/main" id="{F1D0E8A8-9DA5-C7C0-FC38-83F8E6FCFD05}"/>
                </a:ext>
              </a:extLst>
            </p:cNvPr>
            <p:cNvSpPr/>
            <p:nvPr/>
          </p:nvSpPr>
          <p:spPr>
            <a:xfrm>
              <a:off x="6117727" y="15229791"/>
              <a:ext cx="275260" cy="2162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62" name="正方形/長方形 61">
              <a:extLst>
                <a:ext uri="{FF2B5EF4-FFF2-40B4-BE49-F238E27FC236}">
                  <a16:creationId xmlns:a16="http://schemas.microsoft.com/office/drawing/2014/main" id="{52C4D061-F12B-0027-551E-8482BD113C04}"/>
                </a:ext>
              </a:extLst>
            </p:cNvPr>
            <p:cNvSpPr/>
            <p:nvPr/>
          </p:nvSpPr>
          <p:spPr>
            <a:xfrm>
              <a:off x="10520634" y="15239562"/>
              <a:ext cx="335426" cy="2162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cxnSp>
          <p:nvCxnSpPr>
            <p:cNvPr id="63" name="直線矢印コネクタ 62">
              <a:extLst>
                <a:ext uri="{FF2B5EF4-FFF2-40B4-BE49-F238E27FC236}">
                  <a16:creationId xmlns:a16="http://schemas.microsoft.com/office/drawing/2014/main" id="{4A3F5EB8-6944-2440-EC8C-C996DC63D4ED}"/>
                </a:ext>
              </a:extLst>
            </p:cNvPr>
            <p:cNvCxnSpPr>
              <a:cxnSpLocks/>
              <a:endCxn id="50" idx="1"/>
            </p:cNvCxnSpPr>
            <p:nvPr/>
          </p:nvCxnSpPr>
          <p:spPr>
            <a:xfrm flipV="1">
              <a:off x="3634278" y="16401833"/>
              <a:ext cx="427747" cy="474269"/>
            </a:xfrm>
            <a:prstGeom prst="straightConnector1">
              <a:avLst/>
            </a:prstGeom>
            <a:ln w="12700">
              <a:tailEnd type="arrow" w="med" len="lg"/>
            </a:ln>
          </p:spPr>
          <p:style>
            <a:lnRef idx="1">
              <a:schemeClr val="dk1"/>
            </a:lnRef>
            <a:fillRef idx="0">
              <a:schemeClr val="dk1"/>
            </a:fillRef>
            <a:effectRef idx="0">
              <a:schemeClr val="dk1"/>
            </a:effectRef>
            <a:fontRef idx="minor">
              <a:schemeClr val="tx1"/>
            </a:fontRef>
          </p:style>
        </p:cxnSp>
        <p:cxnSp>
          <p:nvCxnSpPr>
            <p:cNvPr id="64" name="直線矢印コネクタ 63">
              <a:extLst>
                <a:ext uri="{FF2B5EF4-FFF2-40B4-BE49-F238E27FC236}">
                  <a16:creationId xmlns:a16="http://schemas.microsoft.com/office/drawing/2014/main" id="{711ED834-9028-6375-020C-3FCB7565FDE2}"/>
                </a:ext>
              </a:extLst>
            </p:cNvPr>
            <p:cNvCxnSpPr>
              <a:cxnSpLocks/>
            </p:cNvCxnSpPr>
            <p:nvPr/>
          </p:nvCxnSpPr>
          <p:spPr>
            <a:xfrm flipH="1">
              <a:off x="4198965" y="15808954"/>
              <a:ext cx="367787" cy="208210"/>
            </a:xfrm>
            <a:prstGeom prst="straightConnector1">
              <a:avLst/>
            </a:prstGeom>
            <a:ln w="12700">
              <a:tailEnd type="arrow" w="med" len="lg"/>
            </a:ln>
          </p:spPr>
          <p:style>
            <a:lnRef idx="1">
              <a:schemeClr val="dk1"/>
            </a:lnRef>
            <a:fillRef idx="0">
              <a:schemeClr val="dk1"/>
            </a:fillRef>
            <a:effectRef idx="0">
              <a:schemeClr val="dk1"/>
            </a:effectRef>
            <a:fontRef idx="minor">
              <a:schemeClr val="tx1"/>
            </a:fontRef>
          </p:style>
        </p:cxnSp>
        <p:sp>
          <p:nvSpPr>
            <p:cNvPr id="65" name="テキスト ボックス 64">
              <a:extLst>
                <a:ext uri="{FF2B5EF4-FFF2-40B4-BE49-F238E27FC236}">
                  <a16:creationId xmlns:a16="http://schemas.microsoft.com/office/drawing/2014/main" id="{C1EFD9B3-DB80-59CB-01E7-6A3BF16014F3}"/>
                </a:ext>
              </a:extLst>
            </p:cNvPr>
            <p:cNvSpPr txBox="1"/>
            <p:nvPr/>
          </p:nvSpPr>
          <p:spPr>
            <a:xfrm>
              <a:off x="2284665" y="16865471"/>
              <a:ext cx="2276095" cy="432509"/>
            </a:xfrm>
            <a:prstGeom prst="rect">
              <a:avLst/>
            </a:prstGeom>
            <a:noFill/>
          </p:spPr>
          <p:txBody>
            <a:bodyPr wrap="square" rtlCol="0">
              <a:spAutoFit/>
            </a:bodyPr>
            <a:lstStyle/>
            <a:p>
              <a:r>
                <a:rPr kumimoji="1" lang="en-US" altLang="ja-JP" sz="900" dirty="0">
                  <a:latin typeface="游ゴシック" panose="020B0400000000000000" pitchFamily="50" charset="-128"/>
                  <a:ea typeface="游ゴシック" panose="020B0400000000000000" pitchFamily="50" charset="-128"/>
                </a:rPr>
                <a:t>Beam spot</a:t>
              </a:r>
            </a:p>
          </p:txBody>
        </p:sp>
        <p:sp>
          <p:nvSpPr>
            <p:cNvPr id="66" name="テキスト ボックス 65">
              <a:extLst>
                <a:ext uri="{FF2B5EF4-FFF2-40B4-BE49-F238E27FC236}">
                  <a16:creationId xmlns:a16="http://schemas.microsoft.com/office/drawing/2014/main" id="{00E15C11-BFB2-C523-E382-129D952D7BF9}"/>
                </a:ext>
              </a:extLst>
            </p:cNvPr>
            <p:cNvSpPr txBox="1"/>
            <p:nvPr/>
          </p:nvSpPr>
          <p:spPr>
            <a:xfrm>
              <a:off x="4527514" y="15523346"/>
              <a:ext cx="1130746" cy="432509"/>
            </a:xfrm>
            <a:prstGeom prst="rect">
              <a:avLst/>
            </a:prstGeom>
            <a:noFill/>
          </p:spPr>
          <p:txBody>
            <a:bodyPr wrap="square" rtlCol="0">
              <a:spAutoFit/>
            </a:bodyPr>
            <a:lstStyle/>
            <a:p>
              <a:r>
                <a:rPr kumimoji="1" lang="ja-JP" altLang="en-US" sz="900" dirty="0">
                  <a:latin typeface="游ゴシック" panose="020B0400000000000000" pitchFamily="50" charset="-128"/>
                  <a:ea typeface="游ゴシック" panose="020B0400000000000000" pitchFamily="50" charset="-128"/>
                </a:rPr>
                <a:t>損傷部</a:t>
              </a:r>
              <a:endParaRPr kumimoji="1" lang="en-US" altLang="ja-JP" sz="900" dirty="0">
                <a:latin typeface="游ゴシック" panose="020B0400000000000000" pitchFamily="50" charset="-128"/>
                <a:ea typeface="游ゴシック" panose="020B0400000000000000" pitchFamily="50" charset="-128"/>
              </a:endParaRPr>
            </a:p>
          </p:txBody>
        </p:sp>
        <p:sp>
          <p:nvSpPr>
            <p:cNvPr id="67" name="テキスト ボックス 66">
              <a:extLst>
                <a:ext uri="{FF2B5EF4-FFF2-40B4-BE49-F238E27FC236}">
                  <a16:creationId xmlns:a16="http://schemas.microsoft.com/office/drawing/2014/main" id="{1AC80BCB-9C2C-BF03-9E5F-EE370D325EA7}"/>
                </a:ext>
              </a:extLst>
            </p:cNvPr>
            <p:cNvSpPr txBox="1"/>
            <p:nvPr/>
          </p:nvSpPr>
          <p:spPr>
            <a:xfrm>
              <a:off x="2092187" y="17985251"/>
              <a:ext cx="8087122" cy="562262"/>
            </a:xfrm>
            <a:prstGeom prst="rect">
              <a:avLst/>
            </a:prstGeom>
            <a:noFill/>
          </p:spPr>
          <p:txBody>
            <a:bodyPr wrap="square" rtlCol="0">
              <a:spAutoFit/>
            </a:bodyPr>
            <a:lstStyle/>
            <a:p>
              <a:pPr algn="just"/>
              <a:endParaRPr kumimoji="1" lang="en-US" altLang="ja-JP" sz="1350" u="sng" dirty="0">
                <a:latin typeface="游ゴシック" panose="020B0400000000000000" pitchFamily="50" charset="-128"/>
                <a:ea typeface="游ゴシック" panose="020B0400000000000000" pitchFamily="50" charset="-128"/>
              </a:endParaRPr>
            </a:p>
          </p:txBody>
        </p:sp>
        <p:sp>
          <p:nvSpPr>
            <p:cNvPr id="68" name="テキスト ボックス 67">
              <a:extLst>
                <a:ext uri="{FF2B5EF4-FFF2-40B4-BE49-F238E27FC236}">
                  <a16:creationId xmlns:a16="http://schemas.microsoft.com/office/drawing/2014/main" id="{962EC699-4E12-38C8-7ACE-2E1A941BBC0B}"/>
                </a:ext>
              </a:extLst>
            </p:cNvPr>
            <p:cNvSpPr txBox="1"/>
            <p:nvPr/>
          </p:nvSpPr>
          <p:spPr>
            <a:xfrm>
              <a:off x="3704971" y="14693479"/>
              <a:ext cx="784980" cy="692015"/>
            </a:xfrm>
            <a:prstGeom prst="rect">
              <a:avLst/>
            </a:prstGeom>
            <a:solidFill>
              <a:schemeClr val="bg1"/>
            </a:solidFill>
          </p:spPr>
          <p:txBody>
            <a:bodyPr wrap="square" rtlCol="0">
              <a:spAutoFit/>
            </a:bodyPr>
            <a:lstStyle/>
            <a:p>
              <a:r>
                <a:rPr kumimoji="1" lang="en-US" altLang="ja-JP" sz="900" dirty="0">
                  <a:latin typeface="游ゴシック" panose="020B0400000000000000" pitchFamily="50" charset="-128"/>
                  <a:ea typeface="游ゴシック" panose="020B0400000000000000" pitchFamily="50" charset="-128"/>
                </a:rPr>
                <a:t> ratio</a:t>
              </a:r>
            </a:p>
          </p:txBody>
        </p:sp>
        <p:sp>
          <p:nvSpPr>
            <p:cNvPr id="69" name="テキスト ボックス 68">
              <a:extLst>
                <a:ext uri="{FF2B5EF4-FFF2-40B4-BE49-F238E27FC236}">
                  <a16:creationId xmlns:a16="http://schemas.microsoft.com/office/drawing/2014/main" id="{AC361402-10ED-D636-B064-736FB9324976}"/>
                </a:ext>
              </a:extLst>
            </p:cNvPr>
            <p:cNvSpPr txBox="1"/>
            <p:nvPr/>
          </p:nvSpPr>
          <p:spPr>
            <a:xfrm>
              <a:off x="8066483" y="14666277"/>
              <a:ext cx="784980" cy="692015"/>
            </a:xfrm>
            <a:prstGeom prst="rect">
              <a:avLst/>
            </a:prstGeom>
            <a:solidFill>
              <a:schemeClr val="bg1"/>
            </a:solidFill>
          </p:spPr>
          <p:txBody>
            <a:bodyPr wrap="square" rtlCol="0">
              <a:spAutoFit/>
            </a:bodyPr>
            <a:lstStyle/>
            <a:p>
              <a:r>
                <a:rPr kumimoji="1" lang="en-US" altLang="ja-JP" sz="900" dirty="0">
                  <a:latin typeface="游ゴシック" panose="020B0400000000000000" pitchFamily="50" charset="-128"/>
                  <a:ea typeface="游ゴシック" panose="020B0400000000000000" pitchFamily="50" charset="-128"/>
                </a:rPr>
                <a:t> ratio</a:t>
              </a:r>
            </a:p>
          </p:txBody>
        </p:sp>
        <p:sp>
          <p:nvSpPr>
            <p:cNvPr id="51" name="テキスト ボックス 50">
              <a:extLst>
                <a:ext uri="{FF2B5EF4-FFF2-40B4-BE49-F238E27FC236}">
                  <a16:creationId xmlns:a16="http://schemas.microsoft.com/office/drawing/2014/main" id="{B505CD0E-A663-BEEE-2B33-D24D98201433}"/>
                </a:ext>
              </a:extLst>
            </p:cNvPr>
            <p:cNvSpPr txBox="1"/>
            <p:nvPr/>
          </p:nvSpPr>
          <p:spPr>
            <a:xfrm>
              <a:off x="4206806" y="16969786"/>
              <a:ext cx="1887912" cy="361674"/>
            </a:xfrm>
            <a:prstGeom prst="rect">
              <a:avLst/>
            </a:prstGeom>
            <a:solidFill>
              <a:schemeClr val="bg1"/>
            </a:solidFill>
          </p:spPr>
          <p:txBody>
            <a:bodyPr wrap="square" lIns="27000" tIns="27000" rIns="27000" bIns="27000" rtlCol="0">
              <a:spAutoFit/>
            </a:bodyPr>
            <a:lstStyle/>
            <a:p>
              <a:r>
                <a:rPr lang="en-US" altLang="ja-JP" sz="900" dirty="0">
                  <a:latin typeface="游ゴシック" panose="020B0400000000000000" pitchFamily="50" charset="-128"/>
                  <a:ea typeface="游ゴシック" panose="020B0400000000000000" pitchFamily="50" charset="-128"/>
                </a:rPr>
                <a:t>Water (5mm)</a:t>
              </a:r>
              <a:endParaRPr kumimoji="1" lang="ja-JP" altLang="en-US" sz="900" dirty="0">
                <a:latin typeface="游ゴシック" panose="020B0400000000000000" pitchFamily="50" charset="-128"/>
                <a:ea typeface="游ゴシック" panose="020B0400000000000000" pitchFamily="50" charset="-128"/>
              </a:endParaRPr>
            </a:p>
          </p:txBody>
        </p:sp>
      </p:grpSp>
      <p:sp>
        <p:nvSpPr>
          <p:cNvPr id="75" name="テキスト ボックス 74">
            <a:extLst>
              <a:ext uri="{FF2B5EF4-FFF2-40B4-BE49-F238E27FC236}">
                <a16:creationId xmlns:a16="http://schemas.microsoft.com/office/drawing/2014/main" id="{F73C31B3-E1F2-52A8-74B3-FAA2F3C49679}"/>
              </a:ext>
            </a:extLst>
          </p:cNvPr>
          <p:cNvSpPr txBox="1"/>
          <p:nvPr/>
        </p:nvSpPr>
        <p:spPr>
          <a:xfrm>
            <a:off x="70258" y="3210104"/>
            <a:ext cx="8198758" cy="738664"/>
          </a:xfrm>
          <a:prstGeom prst="rect">
            <a:avLst/>
          </a:prstGeom>
          <a:noFill/>
          <a:ln>
            <a:solidFill>
              <a:srgbClr val="FF0000"/>
            </a:solidFill>
          </a:ln>
        </p:spPr>
        <p:txBody>
          <a:bodyPr wrap="square" rtlCol="0">
            <a:spAutoFit/>
          </a:bodyPr>
          <a:lstStyle/>
          <a:p>
            <a:pPr algn="ctr"/>
            <a:r>
              <a:rPr kumimoji="1" lang="en-US" altLang="ja-JP" sz="2100" u="sng" dirty="0">
                <a:latin typeface="游ゴシック" panose="020B0400000000000000" pitchFamily="50" charset="-128"/>
                <a:ea typeface="游ゴシック" panose="020B0400000000000000" pitchFamily="50" charset="-128"/>
              </a:rPr>
              <a:t>Comparison between the fast and slow detection timing </a:t>
            </a:r>
            <a:r>
              <a:rPr kumimoji="1" lang="en-US" altLang="ja-JP" sz="2100" dirty="0">
                <a:latin typeface="游ゴシック" panose="020B0400000000000000" pitchFamily="50" charset="-128"/>
                <a:ea typeface="游ゴシック" panose="020B0400000000000000" pitchFamily="50" charset="-128"/>
              </a:rPr>
              <a:t>enables</a:t>
            </a:r>
            <a:r>
              <a:rPr kumimoji="1" lang="en-US" altLang="ja-JP" sz="2100" u="sng" dirty="0">
                <a:latin typeface="游ゴシック" panose="020B0400000000000000" pitchFamily="50" charset="-128"/>
                <a:ea typeface="游ゴシック" panose="020B0400000000000000" pitchFamily="50" charset="-128"/>
              </a:rPr>
              <a:t> to distinguish </a:t>
            </a:r>
            <a:r>
              <a:rPr kumimoji="1" lang="en-US" altLang="ja-JP" sz="2100" dirty="0">
                <a:latin typeface="游ゴシック" panose="020B0400000000000000" pitchFamily="50" charset="-128"/>
                <a:ea typeface="游ゴシック" panose="020B0400000000000000" pitchFamily="50" charset="-128"/>
              </a:rPr>
              <a:t>the</a:t>
            </a:r>
            <a:r>
              <a:rPr kumimoji="1" lang="en-US" altLang="ja-JP" sz="2100" u="sng" dirty="0">
                <a:latin typeface="游ゴシック" panose="020B0400000000000000" pitchFamily="50" charset="-128"/>
                <a:ea typeface="游ゴシック" panose="020B0400000000000000" pitchFamily="50" charset="-128"/>
              </a:rPr>
              <a:t> water+ degradation from other degradation</a:t>
            </a:r>
            <a:endParaRPr kumimoji="1" lang="en-US" altLang="ja-JP" sz="2100" u="sng" dirty="0">
              <a:highlight>
                <a:srgbClr val="FFFF00"/>
              </a:highlight>
              <a:latin typeface="游ゴシック" panose="020B0400000000000000" pitchFamily="50" charset="-128"/>
              <a:ea typeface="游ゴシック" panose="020B0400000000000000" pitchFamily="50" charset="-128"/>
            </a:endParaRPr>
          </a:p>
        </p:txBody>
      </p:sp>
      <p:sp>
        <p:nvSpPr>
          <p:cNvPr id="77" name="テキスト ボックス 76">
            <a:extLst>
              <a:ext uri="{FF2B5EF4-FFF2-40B4-BE49-F238E27FC236}">
                <a16:creationId xmlns:a16="http://schemas.microsoft.com/office/drawing/2014/main" id="{E17C1075-FB76-345A-9403-0D710BEBDCA5}"/>
              </a:ext>
            </a:extLst>
          </p:cNvPr>
          <p:cNvSpPr txBox="1"/>
          <p:nvPr/>
        </p:nvSpPr>
        <p:spPr>
          <a:xfrm>
            <a:off x="53684" y="4039011"/>
            <a:ext cx="1920770" cy="507831"/>
          </a:xfrm>
          <a:prstGeom prst="rect">
            <a:avLst/>
          </a:prstGeom>
          <a:noFill/>
          <a:ln w="38100">
            <a:solidFill>
              <a:srgbClr val="FF0000"/>
            </a:solidFill>
          </a:ln>
        </p:spPr>
        <p:txBody>
          <a:bodyPr wrap="square" rtlCol="0">
            <a:spAutoFit/>
          </a:bodyPr>
          <a:lstStyle/>
          <a:p>
            <a:r>
              <a:rPr kumimoji="1" lang="en-US" altLang="ja-JP" sz="1350" b="1" u="sng" dirty="0"/>
              <a:t>Detection timing</a:t>
            </a:r>
            <a:endParaRPr kumimoji="1" lang="en-US" altLang="ja-JP" sz="1350" dirty="0"/>
          </a:p>
          <a:p>
            <a:r>
              <a:rPr kumimoji="1" lang="en-US" altLang="ja-JP" sz="1350" dirty="0"/>
              <a:t>100</a:t>
            </a:r>
            <a:r>
              <a:rPr kumimoji="1" lang="ja-JP" altLang="en-US" sz="1350" dirty="0"/>
              <a:t>＜</a:t>
            </a:r>
            <a:r>
              <a:rPr kumimoji="1" lang="en-US" altLang="ja-JP" sz="1350" dirty="0"/>
              <a:t>t&lt;600μs</a:t>
            </a:r>
            <a:endParaRPr kumimoji="1" lang="ja-JP" altLang="en-US" sz="1350" dirty="0"/>
          </a:p>
        </p:txBody>
      </p:sp>
      <p:sp>
        <p:nvSpPr>
          <p:cNvPr id="79" name="タイトル 1">
            <a:extLst>
              <a:ext uri="{FF2B5EF4-FFF2-40B4-BE49-F238E27FC236}">
                <a16:creationId xmlns:a16="http://schemas.microsoft.com/office/drawing/2014/main" id="{C68C14BB-30A0-04D7-26BF-6A5C0A0CEDD1}"/>
              </a:ext>
            </a:extLst>
          </p:cNvPr>
          <p:cNvSpPr txBox="1">
            <a:spLocks/>
          </p:cNvSpPr>
          <p:nvPr/>
        </p:nvSpPr>
        <p:spPr>
          <a:xfrm>
            <a:off x="0" y="-43860"/>
            <a:ext cx="9323614" cy="1392351"/>
          </a:xfrm>
          <a:prstGeom prst="rect">
            <a:avLst/>
          </a:prstGeom>
          <a:solidFill>
            <a:srgbClr val="00B0F0"/>
          </a:solidFill>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eiryo UI" panose="020B0604030504040204" pitchFamily="50" charset="-128"/>
                <a:ea typeface="Meiryo UI" panose="020B0604030504040204" pitchFamily="50" charset="-128"/>
                <a:cs typeface="+mj-cs"/>
              </a:defRPr>
            </a:lvl1pPr>
          </a:lstStyle>
          <a:p>
            <a:r>
              <a:rPr lang="ja-JP" altLang="en-US" sz="3000"/>
              <a:t>  </a:t>
            </a:r>
            <a:r>
              <a:rPr lang="en-US" altLang="ja-JP" sz="3000"/>
              <a:t>RANS-II  Visualization of </a:t>
            </a:r>
            <a:r>
              <a:rPr lang="en-US" altLang="ja-JP"/>
              <a:t>degradation: sedimentation</a:t>
            </a:r>
            <a:endParaRPr lang="ja-JP" altLang="en-US" dirty="0"/>
          </a:p>
        </p:txBody>
      </p:sp>
      <p:grpSp>
        <p:nvGrpSpPr>
          <p:cNvPr id="86" name="グループ化 85">
            <a:extLst>
              <a:ext uri="{FF2B5EF4-FFF2-40B4-BE49-F238E27FC236}">
                <a16:creationId xmlns:a16="http://schemas.microsoft.com/office/drawing/2014/main" id="{AEA863DA-A1C3-3A00-3973-26C9120D4D52}"/>
              </a:ext>
            </a:extLst>
          </p:cNvPr>
          <p:cNvGrpSpPr/>
          <p:nvPr/>
        </p:nvGrpSpPr>
        <p:grpSpPr>
          <a:xfrm>
            <a:off x="1621219" y="4293222"/>
            <a:ext cx="6056734" cy="2238354"/>
            <a:chOff x="1621219" y="4293222"/>
            <a:chExt cx="6056734" cy="2238354"/>
          </a:xfrm>
        </p:grpSpPr>
        <p:pic>
          <p:nvPicPr>
            <p:cNvPr id="74" name="図 73">
              <a:extLst>
                <a:ext uri="{FF2B5EF4-FFF2-40B4-BE49-F238E27FC236}">
                  <a16:creationId xmlns:a16="http://schemas.microsoft.com/office/drawing/2014/main" id="{9A342EFE-805E-7B50-7F79-82FB49559221}"/>
                </a:ext>
              </a:extLst>
            </p:cNvPr>
            <p:cNvPicPr>
              <a:picLocks noChangeAspect="1"/>
            </p:cNvPicPr>
            <p:nvPr/>
          </p:nvPicPr>
          <p:blipFill>
            <a:blip r:embed="rId4"/>
            <a:stretch>
              <a:fillRect/>
            </a:stretch>
          </p:blipFill>
          <p:spPr>
            <a:xfrm>
              <a:off x="1621219" y="4293222"/>
              <a:ext cx="5664011" cy="2238354"/>
            </a:xfrm>
            <a:prstGeom prst="rect">
              <a:avLst/>
            </a:prstGeom>
          </p:spPr>
        </p:pic>
        <p:sp>
          <p:nvSpPr>
            <p:cNvPr id="80" name="テキスト ボックス 79">
              <a:extLst>
                <a:ext uri="{FF2B5EF4-FFF2-40B4-BE49-F238E27FC236}">
                  <a16:creationId xmlns:a16="http://schemas.microsoft.com/office/drawing/2014/main" id="{128B8BBC-8006-3734-2925-B4843F0A5208}"/>
                </a:ext>
              </a:extLst>
            </p:cNvPr>
            <p:cNvSpPr txBox="1"/>
            <p:nvPr/>
          </p:nvSpPr>
          <p:spPr>
            <a:xfrm>
              <a:off x="1980329" y="5951045"/>
              <a:ext cx="817558" cy="230832"/>
            </a:xfrm>
            <a:prstGeom prst="rect">
              <a:avLst/>
            </a:prstGeom>
            <a:solidFill>
              <a:schemeClr val="bg1"/>
            </a:solidFill>
          </p:spPr>
          <p:txBody>
            <a:bodyPr wrap="square" rtlCol="0">
              <a:spAutoFit/>
            </a:bodyPr>
            <a:lstStyle/>
            <a:p>
              <a:r>
                <a:rPr kumimoji="1" lang="en-US" altLang="ja-JP" sz="900" dirty="0"/>
                <a:t>degradation</a:t>
              </a:r>
              <a:endParaRPr kumimoji="1" lang="ja-JP" altLang="en-US" sz="900" dirty="0"/>
            </a:p>
          </p:txBody>
        </p:sp>
        <p:sp>
          <p:nvSpPr>
            <p:cNvPr id="81" name="テキスト ボックス 80">
              <a:extLst>
                <a:ext uri="{FF2B5EF4-FFF2-40B4-BE49-F238E27FC236}">
                  <a16:creationId xmlns:a16="http://schemas.microsoft.com/office/drawing/2014/main" id="{AF5C8BB6-90AD-5F4F-12BD-33AAE57C4B3E}"/>
                </a:ext>
              </a:extLst>
            </p:cNvPr>
            <p:cNvSpPr txBox="1"/>
            <p:nvPr/>
          </p:nvSpPr>
          <p:spPr>
            <a:xfrm>
              <a:off x="4853968" y="6019289"/>
              <a:ext cx="817558" cy="230832"/>
            </a:xfrm>
            <a:prstGeom prst="rect">
              <a:avLst/>
            </a:prstGeom>
            <a:solidFill>
              <a:schemeClr val="bg1"/>
            </a:solidFill>
          </p:spPr>
          <p:txBody>
            <a:bodyPr wrap="square" rtlCol="0">
              <a:spAutoFit/>
            </a:bodyPr>
            <a:lstStyle/>
            <a:p>
              <a:r>
                <a:rPr kumimoji="1" lang="en-US" altLang="ja-JP" sz="900" dirty="0"/>
                <a:t>degradation</a:t>
              </a:r>
              <a:endParaRPr kumimoji="1" lang="ja-JP" altLang="en-US" sz="900" dirty="0"/>
            </a:p>
          </p:txBody>
        </p:sp>
        <p:sp>
          <p:nvSpPr>
            <p:cNvPr id="82" name="テキスト ボックス 81">
              <a:extLst>
                <a:ext uri="{FF2B5EF4-FFF2-40B4-BE49-F238E27FC236}">
                  <a16:creationId xmlns:a16="http://schemas.microsoft.com/office/drawing/2014/main" id="{12A827E9-EEFE-1A44-3447-5C35BAA5CA5A}"/>
                </a:ext>
              </a:extLst>
            </p:cNvPr>
            <p:cNvSpPr txBox="1"/>
            <p:nvPr/>
          </p:nvSpPr>
          <p:spPr>
            <a:xfrm>
              <a:off x="5076115" y="4984852"/>
              <a:ext cx="817558" cy="230832"/>
            </a:xfrm>
            <a:prstGeom prst="rect">
              <a:avLst/>
            </a:prstGeom>
            <a:solidFill>
              <a:schemeClr val="bg1"/>
            </a:solidFill>
          </p:spPr>
          <p:txBody>
            <a:bodyPr wrap="square" rtlCol="0">
              <a:spAutoFit/>
            </a:bodyPr>
            <a:lstStyle/>
            <a:p>
              <a:r>
                <a:rPr kumimoji="1" lang="en-US" altLang="ja-JP" sz="900" dirty="0"/>
                <a:t>N -beam</a:t>
              </a:r>
              <a:endParaRPr kumimoji="1" lang="ja-JP" altLang="en-US" sz="900" dirty="0"/>
            </a:p>
          </p:txBody>
        </p:sp>
        <p:sp>
          <p:nvSpPr>
            <p:cNvPr id="83" name="テキスト ボックス 82">
              <a:extLst>
                <a:ext uri="{FF2B5EF4-FFF2-40B4-BE49-F238E27FC236}">
                  <a16:creationId xmlns:a16="http://schemas.microsoft.com/office/drawing/2014/main" id="{DACD18D5-2AE3-7E88-E21D-4186631C3602}"/>
                </a:ext>
              </a:extLst>
            </p:cNvPr>
            <p:cNvSpPr txBox="1"/>
            <p:nvPr/>
          </p:nvSpPr>
          <p:spPr>
            <a:xfrm>
              <a:off x="2279349" y="4966391"/>
              <a:ext cx="1000400" cy="230832"/>
            </a:xfrm>
            <a:prstGeom prst="rect">
              <a:avLst/>
            </a:prstGeom>
            <a:solidFill>
              <a:schemeClr val="bg1"/>
            </a:solidFill>
          </p:spPr>
          <p:txBody>
            <a:bodyPr wrap="square" rtlCol="0">
              <a:spAutoFit/>
            </a:bodyPr>
            <a:lstStyle/>
            <a:p>
              <a:r>
                <a:rPr kumimoji="1" lang="en-US" altLang="ja-JP" sz="900" dirty="0"/>
                <a:t>N –beam spot</a:t>
              </a:r>
              <a:endParaRPr kumimoji="1" lang="ja-JP" altLang="en-US" sz="900" dirty="0"/>
            </a:p>
          </p:txBody>
        </p:sp>
        <p:sp>
          <p:nvSpPr>
            <p:cNvPr id="84" name="テキスト ボックス 83">
              <a:extLst>
                <a:ext uri="{FF2B5EF4-FFF2-40B4-BE49-F238E27FC236}">
                  <a16:creationId xmlns:a16="http://schemas.microsoft.com/office/drawing/2014/main" id="{DBD506F0-B0F5-9F05-BBCA-E137BEE78795}"/>
                </a:ext>
              </a:extLst>
            </p:cNvPr>
            <p:cNvSpPr txBox="1"/>
            <p:nvPr/>
          </p:nvSpPr>
          <p:spPr>
            <a:xfrm>
              <a:off x="5834357" y="4557538"/>
              <a:ext cx="1843596" cy="646331"/>
            </a:xfrm>
            <a:prstGeom prst="rect">
              <a:avLst/>
            </a:prstGeom>
            <a:solidFill>
              <a:schemeClr val="bg1"/>
            </a:solidFill>
          </p:spPr>
          <p:txBody>
            <a:bodyPr wrap="square" rtlCol="0">
              <a:spAutoFit/>
            </a:bodyPr>
            <a:lstStyle/>
            <a:p>
              <a:r>
                <a:rPr kumimoji="1" lang="en-US" altLang="ja-JP" sz="900" dirty="0">
                  <a:solidFill>
                    <a:srgbClr val="FF0000"/>
                  </a:solidFill>
                </a:rPr>
                <a:t>Water</a:t>
              </a:r>
            </a:p>
            <a:p>
              <a:r>
                <a:rPr kumimoji="1" lang="en-US" altLang="ja-JP" sz="900" b="1" dirty="0">
                  <a:solidFill>
                    <a:srgbClr val="0066FF"/>
                  </a:solidFill>
                </a:rPr>
                <a:t>Moisture degradation</a:t>
              </a:r>
            </a:p>
            <a:p>
              <a:r>
                <a:rPr kumimoji="1" lang="en-US" altLang="ja-JP" sz="900" b="1" dirty="0">
                  <a:solidFill>
                    <a:srgbClr val="66FF99"/>
                  </a:solidFill>
                </a:rPr>
                <a:t>Dry degradation</a:t>
              </a:r>
            </a:p>
            <a:p>
              <a:r>
                <a:rPr kumimoji="1" lang="en-US" altLang="ja-JP" sz="900" b="1" dirty="0">
                  <a:solidFill>
                    <a:srgbClr val="00B0F0"/>
                  </a:solidFill>
                </a:rPr>
                <a:t>Water + degradation</a:t>
              </a:r>
              <a:endParaRPr kumimoji="1" lang="ja-JP" altLang="en-US" sz="900" b="1" dirty="0">
                <a:solidFill>
                  <a:srgbClr val="00B0F0"/>
                </a:solidFill>
              </a:endParaRPr>
            </a:p>
          </p:txBody>
        </p:sp>
        <p:sp>
          <p:nvSpPr>
            <p:cNvPr id="85" name="テキスト ボックス 84">
              <a:extLst>
                <a:ext uri="{FF2B5EF4-FFF2-40B4-BE49-F238E27FC236}">
                  <a16:creationId xmlns:a16="http://schemas.microsoft.com/office/drawing/2014/main" id="{44D1359E-CA81-84EF-C2E1-1CA388EA58A5}"/>
                </a:ext>
              </a:extLst>
            </p:cNvPr>
            <p:cNvSpPr txBox="1"/>
            <p:nvPr/>
          </p:nvSpPr>
          <p:spPr>
            <a:xfrm>
              <a:off x="3149575" y="4521362"/>
              <a:ext cx="1298473" cy="646331"/>
            </a:xfrm>
            <a:prstGeom prst="rect">
              <a:avLst/>
            </a:prstGeom>
            <a:solidFill>
              <a:schemeClr val="bg1"/>
            </a:solidFill>
          </p:spPr>
          <p:txBody>
            <a:bodyPr wrap="square" rtlCol="0">
              <a:spAutoFit/>
            </a:bodyPr>
            <a:lstStyle/>
            <a:p>
              <a:r>
                <a:rPr kumimoji="1" lang="en-US" altLang="ja-JP" sz="900" dirty="0">
                  <a:solidFill>
                    <a:srgbClr val="FF0000"/>
                  </a:solidFill>
                </a:rPr>
                <a:t>Water</a:t>
              </a:r>
            </a:p>
            <a:p>
              <a:r>
                <a:rPr kumimoji="1" lang="en-US" altLang="ja-JP" sz="900" b="1" dirty="0">
                  <a:solidFill>
                    <a:srgbClr val="0066FF"/>
                  </a:solidFill>
                </a:rPr>
                <a:t>Moisture degradation</a:t>
              </a:r>
            </a:p>
            <a:p>
              <a:r>
                <a:rPr kumimoji="1" lang="en-US" altLang="ja-JP" sz="900" b="1" dirty="0">
                  <a:solidFill>
                    <a:srgbClr val="66FF99"/>
                  </a:solidFill>
                </a:rPr>
                <a:t>Dry degradation</a:t>
              </a:r>
            </a:p>
            <a:p>
              <a:r>
                <a:rPr kumimoji="1" lang="en-US" altLang="ja-JP" sz="900" b="1" dirty="0">
                  <a:solidFill>
                    <a:srgbClr val="00B0F0"/>
                  </a:solidFill>
                </a:rPr>
                <a:t>Water + degradation</a:t>
              </a:r>
              <a:endParaRPr kumimoji="1" lang="ja-JP" altLang="en-US" sz="900" b="1" dirty="0">
                <a:solidFill>
                  <a:srgbClr val="00B0F0"/>
                </a:solidFill>
              </a:endParaRPr>
            </a:p>
          </p:txBody>
        </p:sp>
      </p:grpSp>
      <p:sp>
        <p:nvSpPr>
          <p:cNvPr id="87" name="テキスト ボックス 86">
            <a:extLst>
              <a:ext uri="{FF2B5EF4-FFF2-40B4-BE49-F238E27FC236}">
                <a16:creationId xmlns:a16="http://schemas.microsoft.com/office/drawing/2014/main" id="{FC5E26F4-0456-93E8-E0A9-A01B68802121}"/>
              </a:ext>
            </a:extLst>
          </p:cNvPr>
          <p:cNvSpPr txBox="1"/>
          <p:nvPr/>
        </p:nvSpPr>
        <p:spPr>
          <a:xfrm>
            <a:off x="4697621" y="3960948"/>
            <a:ext cx="2557565" cy="584775"/>
          </a:xfrm>
          <a:prstGeom prst="rect">
            <a:avLst/>
          </a:prstGeom>
          <a:solidFill>
            <a:schemeClr val="bg1"/>
          </a:solidFill>
        </p:spPr>
        <p:txBody>
          <a:bodyPr wrap="square" rtlCol="0">
            <a:spAutoFit/>
          </a:bodyPr>
          <a:lstStyle/>
          <a:p>
            <a:r>
              <a:rPr kumimoji="1" lang="en-US" altLang="ja-JP" sz="1600" b="1" dirty="0">
                <a:solidFill>
                  <a:srgbClr val="0066FF"/>
                </a:solidFill>
              </a:rPr>
              <a:t>Negative peak </a:t>
            </a:r>
          </a:p>
          <a:p>
            <a:r>
              <a:rPr kumimoji="1" lang="en-US" altLang="ja-JP" sz="1600" b="1" dirty="0">
                <a:solidFill>
                  <a:srgbClr val="0066FF"/>
                </a:solidFill>
              </a:rPr>
              <a:t>= Water+ degradation</a:t>
            </a:r>
            <a:endParaRPr kumimoji="1" lang="ja-JP" altLang="en-US" sz="1600" b="1" dirty="0">
              <a:solidFill>
                <a:srgbClr val="0066FF"/>
              </a:solidFill>
            </a:endParaRPr>
          </a:p>
        </p:txBody>
      </p:sp>
      <p:sp>
        <p:nvSpPr>
          <p:cNvPr id="78" name="テキスト ボックス 77">
            <a:extLst>
              <a:ext uri="{FF2B5EF4-FFF2-40B4-BE49-F238E27FC236}">
                <a16:creationId xmlns:a16="http://schemas.microsoft.com/office/drawing/2014/main" id="{870CCCD0-C567-1DC4-5C99-46942E31C94E}"/>
              </a:ext>
            </a:extLst>
          </p:cNvPr>
          <p:cNvSpPr txBox="1"/>
          <p:nvPr/>
        </p:nvSpPr>
        <p:spPr>
          <a:xfrm>
            <a:off x="7092214" y="4063877"/>
            <a:ext cx="1920770" cy="507831"/>
          </a:xfrm>
          <a:prstGeom prst="rect">
            <a:avLst/>
          </a:prstGeom>
          <a:noFill/>
          <a:ln w="38100">
            <a:solidFill>
              <a:srgbClr val="FF0000"/>
            </a:solidFill>
          </a:ln>
        </p:spPr>
        <p:txBody>
          <a:bodyPr wrap="square" rtlCol="0">
            <a:spAutoFit/>
          </a:bodyPr>
          <a:lstStyle/>
          <a:p>
            <a:r>
              <a:rPr kumimoji="1" lang="en-US" altLang="ja-JP" sz="1350" b="1" u="sng" dirty="0"/>
              <a:t>Detection timing </a:t>
            </a:r>
            <a:endParaRPr kumimoji="1" lang="en-US" altLang="ja-JP" sz="1350" dirty="0"/>
          </a:p>
          <a:p>
            <a:r>
              <a:rPr kumimoji="1" lang="en-US" altLang="ja-JP" sz="1350" dirty="0"/>
              <a:t>40</a:t>
            </a:r>
            <a:r>
              <a:rPr kumimoji="1" lang="ja-JP" altLang="en-US" sz="1350" dirty="0"/>
              <a:t>＜</a:t>
            </a:r>
            <a:r>
              <a:rPr kumimoji="1" lang="en-US" altLang="ja-JP" sz="1350" dirty="0"/>
              <a:t>t&lt;100μs</a:t>
            </a:r>
            <a:endParaRPr kumimoji="1" lang="ja-JP" altLang="en-US" sz="1350" dirty="0"/>
          </a:p>
        </p:txBody>
      </p:sp>
      <p:sp>
        <p:nvSpPr>
          <p:cNvPr id="88" name="テキスト ボックス 87">
            <a:extLst>
              <a:ext uri="{FF2B5EF4-FFF2-40B4-BE49-F238E27FC236}">
                <a16:creationId xmlns:a16="http://schemas.microsoft.com/office/drawing/2014/main" id="{D9363439-87A9-5C06-03BE-A16D8CC9B6A8}"/>
              </a:ext>
            </a:extLst>
          </p:cNvPr>
          <p:cNvSpPr txBox="1"/>
          <p:nvPr/>
        </p:nvSpPr>
        <p:spPr>
          <a:xfrm>
            <a:off x="2063440" y="4235669"/>
            <a:ext cx="2557565" cy="584775"/>
          </a:xfrm>
          <a:prstGeom prst="rect">
            <a:avLst/>
          </a:prstGeom>
          <a:solidFill>
            <a:schemeClr val="bg1"/>
          </a:solidFill>
        </p:spPr>
        <p:txBody>
          <a:bodyPr wrap="square" rtlCol="0">
            <a:spAutoFit/>
          </a:bodyPr>
          <a:lstStyle/>
          <a:p>
            <a:r>
              <a:rPr kumimoji="1" lang="en-US" altLang="ja-JP" sz="1600" b="1" dirty="0">
                <a:solidFill>
                  <a:srgbClr val="0066FF"/>
                </a:solidFill>
              </a:rPr>
              <a:t>Positive peak </a:t>
            </a:r>
          </a:p>
          <a:p>
            <a:r>
              <a:rPr kumimoji="1" lang="en-US" altLang="ja-JP" sz="1600" b="1" dirty="0">
                <a:solidFill>
                  <a:srgbClr val="0066FF"/>
                </a:solidFill>
              </a:rPr>
              <a:t>= Water+ degradation</a:t>
            </a:r>
            <a:endParaRPr kumimoji="1" lang="ja-JP" altLang="en-US" sz="1600" b="1" dirty="0">
              <a:solidFill>
                <a:srgbClr val="0066FF"/>
              </a:solidFill>
            </a:endParaRPr>
          </a:p>
        </p:txBody>
      </p:sp>
      <p:sp>
        <p:nvSpPr>
          <p:cNvPr id="90" name="テキスト ボックス 89">
            <a:extLst>
              <a:ext uri="{FF2B5EF4-FFF2-40B4-BE49-F238E27FC236}">
                <a16:creationId xmlns:a16="http://schemas.microsoft.com/office/drawing/2014/main" id="{100C51C9-28E9-EC9A-2A9F-117FF34A005B}"/>
              </a:ext>
            </a:extLst>
          </p:cNvPr>
          <p:cNvSpPr txBox="1"/>
          <p:nvPr/>
        </p:nvSpPr>
        <p:spPr>
          <a:xfrm>
            <a:off x="6110968" y="1506492"/>
            <a:ext cx="1324171" cy="230832"/>
          </a:xfrm>
          <a:prstGeom prst="rect">
            <a:avLst/>
          </a:prstGeom>
          <a:solidFill>
            <a:schemeClr val="bg1"/>
          </a:solidFill>
        </p:spPr>
        <p:txBody>
          <a:bodyPr wrap="square" rtlCol="0">
            <a:spAutoFit/>
          </a:bodyPr>
          <a:lstStyle/>
          <a:p>
            <a:r>
              <a:rPr kumimoji="1" lang="en-US" altLang="ja-JP" sz="900" dirty="0"/>
              <a:t>Fast Neutron Beam</a:t>
            </a:r>
            <a:endParaRPr kumimoji="1" lang="ja-JP" altLang="en-US" sz="900" dirty="0"/>
          </a:p>
        </p:txBody>
      </p:sp>
      <p:sp>
        <p:nvSpPr>
          <p:cNvPr id="91" name="矢印: 下 90">
            <a:extLst>
              <a:ext uri="{FF2B5EF4-FFF2-40B4-BE49-F238E27FC236}">
                <a16:creationId xmlns:a16="http://schemas.microsoft.com/office/drawing/2014/main" id="{70D7253E-986C-1D0C-C843-B2ACF05666B6}"/>
              </a:ext>
            </a:extLst>
          </p:cNvPr>
          <p:cNvSpPr/>
          <p:nvPr/>
        </p:nvSpPr>
        <p:spPr>
          <a:xfrm>
            <a:off x="7249469" y="1418837"/>
            <a:ext cx="515725" cy="79558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t>N</a:t>
            </a:r>
          </a:p>
          <a:p>
            <a:pPr algn="ctr"/>
            <a:endParaRPr kumimoji="1" lang="ja-JP" altLang="en-US" dirty="0"/>
          </a:p>
        </p:txBody>
      </p:sp>
      <p:sp>
        <p:nvSpPr>
          <p:cNvPr id="89" name="正方形/長方形 88">
            <a:extLst>
              <a:ext uri="{FF2B5EF4-FFF2-40B4-BE49-F238E27FC236}">
                <a16:creationId xmlns:a16="http://schemas.microsoft.com/office/drawing/2014/main" id="{F8B4D399-1C00-8733-289B-A887F96ED1B4}"/>
              </a:ext>
            </a:extLst>
          </p:cNvPr>
          <p:cNvSpPr/>
          <p:nvPr/>
        </p:nvSpPr>
        <p:spPr>
          <a:xfrm>
            <a:off x="6927982" y="1791670"/>
            <a:ext cx="1148667" cy="148524"/>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t>Detector</a:t>
            </a:r>
            <a:endParaRPr kumimoji="1" lang="ja-JP" altLang="en-US" sz="1600" dirty="0"/>
          </a:p>
        </p:txBody>
      </p:sp>
    </p:spTree>
    <p:extLst>
      <p:ext uri="{BB962C8B-B14F-4D97-AF65-F5344CB8AC3E}">
        <p14:creationId xmlns:p14="http://schemas.microsoft.com/office/powerpoint/2010/main" val="17987350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98BD6B0-02B2-4986-781D-FC3882AE34D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50902" y="2067876"/>
            <a:ext cx="5172878" cy="3879659"/>
          </a:xfrm>
          <a:prstGeom prst="rect">
            <a:avLst/>
          </a:prstGeom>
        </p:spPr>
      </p:pic>
      <p:sp>
        <p:nvSpPr>
          <p:cNvPr id="4" name="テキスト ボックス 3">
            <a:extLst>
              <a:ext uri="{FF2B5EF4-FFF2-40B4-BE49-F238E27FC236}">
                <a16:creationId xmlns:a16="http://schemas.microsoft.com/office/drawing/2014/main" id="{FC4035B7-F4ED-003C-E55A-F4798D2E20E3}"/>
              </a:ext>
            </a:extLst>
          </p:cNvPr>
          <p:cNvSpPr txBox="1"/>
          <p:nvPr/>
        </p:nvSpPr>
        <p:spPr>
          <a:xfrm rot="21385631">
            <a:off x="1726906" y="2769678"/>
            <a:ext cx="1659182" cy="300082"/>
          </a:xfrm>
          <a:prstGeom prst="rect">
            <a:avLst/>
          </a:prstGeom>
          <a:noFill/>
        </p:spPr>
        <p:txBody>
          <a:bodyPr wrap="square" rtlCol="0">
            <a:spAutoFit/>
          </a:bodyPr>
          <a:lstStyle/>
          <a:p>
            <a:r>
              <a:rPr kumimoji="1" lang="ja-JP" altLang="en-US" sz="1350" b="1" dirty="0">
                <a:solidFill>
                  <a:srgbClr val="FFFF00"/>
                </a:solidFill>
              </a:rPr>
              <a:t>中性子検出器</a:t>
            </a:r>
          </a:p>
        </p:txBody>
      </p:sp>
      <p:pic>
        <p:nvPicPr>
          <p:cNvPr id="7" name="図 6">
            <a:extLst>
              <a:ext uri="{FF2B5EF4-FFF2-40B4-BE49-F238E27FC236}">
                <a16:creationId xmlns:a16="http://schemas.microsoft.com/office/drawing/2014/main" id="{8717E534-8ECF-20F5-09BC-2D49721F4D9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514850" y="3115569"/>
            <a:ext cx="4178247" cy="2885181"/>
          </a:xfrm>
          <a:prstGeom prst="rect">
            <a:avLst/>
          </a:prstGeom>
          <a:ln w="38100">
            <a:solidFill>
              <a:schemeClr val="tx1"/>
            </a:solidFill>
          </a:ln>
        </p:spPr>
      </p:pic>
      <p:sp>
        <p:nvSpPr>
          <p:cNvPr id="9" name="楕円 8">
            <a:extLst>
              <a:ext uri="{FF2B5EF4-FFF2-40B4-BE49-F238E27FC236}">
                <a16:creationId xmlns:a16="http://schemas.microsoft.com/office/drawing/2014/main" id="{19CD2484-A641-4456-6715-8F5B4A945A42}"/>
              </a:ext>
            </a:extLst>
          </p:cNvPr>
          <p:cNvSpPr/>
          <p:nvPr/>
        </p:nvSpPr>
        <p:spPr>
          <a:xfrm>
            <a:off x="5375190" y="5127069"/>
            <a:ext cx="843349" cy="218581"/>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0" name="矢印: 下 9">
            <a:extLst>
              <a:ext uri="{FF2B5EF4-FFF2-40B4-BE49-F238E27FC236}">
                <a16:creationId xmlns:a16="http://schemas.microsoft.com/office/drawing/2014/main" id="{FF375BBB-C168-5388-EE38-5D35675C1633}"/>
              </a:ext>
            </a:extLst>
          </p:cNvPr>
          <p:cNvSpPr/>
          <p:nvPr/>
        </p:nvSpPr>
        <p:spPr>
          <a:xfrm rot="7512759">
            <a:off x="3632134" y="2988793"/>
            <a:ext cx="733602" cy="2966108"/>
          </a:xfrm>
          <a:prstGeom prst="downArrow">
            <a:avLst/>
          </a:prstGeom>
          <a:solidFill>
            <a:srgbClr val="FFFF00">
              <a:alpha val="27843"/>
            </a:srgbClr>
          </a:solidFill>
          <a:ln w="28575">
            <a:solidFill>
              <a:srgbClr val="FFFF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sp>
        <p:nvSpPr>
          <p:cNvPr id="3" name="タイトル 1">
            <a:extLst>
              <a:ext uri="{FF2B5EF4-FFF2-40B4-BE49-F238E27FC236}">
                <a16:creationId xmlns:a16="http://schemas.microsoft.com/office/drawing/2014/main" id="{CB9A7992-12ED-71AE-0CA1-2470EB57D244}"/>
              </a:ext>
            </a:extLst>
          </p:cNvPr>
          <p:cNvSpPr txBox="1">
            <a:spLocks/>
          </p:cNvSpPr>
          <p:nvPr/>
        </p:nvSpPr>
        <p:spPr>
          <a:xfrm>
            <a:off x="51435" y="158756"/>
            <a:ext cx="9041130" cy="1198765"/>
          </a:xfrm>
          <a:prstGeom prst="rect">
            <a:avLst/>
          </a:prstGeom>
          <a:solidFill>
            <a:srgbClr val="00B0F0"/>
          </a:solidFill>
        </p:spPr>
        <p:txBody>
          <a:bodyPr>
            <a:normAutofit fontScale="825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300" dirty="0">
                <a:latin typeface="Meiryo UI" panose="020B0604030504040204" pitchFamily="50" charset="-128"/>
                <a:ea typeface="Meiryo UI" panose="020B0604030504040204" pitchFamily="50" charset="-128"/>
              </a:rPr>
              <a:t>To prevent bridge collapse accident: </a:t>
            </a:r>
            <a:r>
              <a:rPr lang="en-US" altLang="ja-JP" sz="3300" b="1" u="sng" dirty="0">
                <a:solidFill>
                  <a:srgbClr val="FF5050"/>
                </a:solidFill>
                <a:latin typeface="Meiryo UI" panose="020B0604030504040204" pitchFamily="50" charset="-128"/>
                <a:ea typeface="Meiryo UI" panose="020B0604030504040204" pitchFamily="50" charset="-128"/>
              </a:rPr>
              <a:t>corrosion </a:t>
            </a:r>
            <a:r>
              <a:rPr lang="en-US" altLang="ja-JP" sz="3300" dirty="0">
                <a:latin typeface="Meiryo UI" panose="020B0604030504040204" pitchFamily="50" charset="-128"/>
                <a:ea typeface="Meiryo UI" panose="020B0604030504040204" pitchFamily="50" charset="-128"/>
              </a:rPr>
              <a:t>Visualization of stagnant </a:t>
            </a:r>
            <a:r>
              <a:rPr lang="en-US" altLang="ja-JP" sz="3300" b="1" u="sng" dirty="0">
                <a:solidFill>
                  <a:srgbClr val="FF5050"/>
                </a:solidFill>
                <a:latin typeface="Meiryo UI" panose="020B0604030504040204" pitchFamily="50" charset="-128"/>
                <a:ea typeface="Meiryo UI" panose="020B0604030504040204" pitchFamily="50" charset="-128"/>
              </a:rPr>
              <a:t>water</a:t>
            </a:r>
            <a:r>
              <a:rPr lang="en-US" altLang="ja-JP" sz="3300" dirty="0">
                <a:latin typeface="Meiryo UI" panose="020B0604030504040204" pitchFamily="50" charset="-128"/>
                <a:ea typeface="Meiryo UI" panose="020B0604030504040204" pitchFamily="50" charset="-128"/>
              </a:rPr>
              <a:t> at the suspension bridge cable anchorage </a:t>
            </a:r>
            <a:r>
              <a:rPr lang="ja-JP" altLang="en-US" sz="3300" dirty="0">
                <a:latin typeface="Meiryo UI" panose="020B0604030504040204" pitchFamily="50" charset="-128"/>
                <a:ea typeface="Meiryo UI" panose="020B0604030504040204" pitchFamily="50" charset="-128"/>
              </a:rPr>
              <a:t>⇒</a:t>
            </a:r>
            <a:r>
              <a:rPr lang="en-US" altLang="ja-JP" sz="3300" dirty="0">
                <a:latin typeface="Meiryo UI" panose="020B0604030504040204" pitchFamily="50" charset="-128"/>
                <a:ea typeface="Meiryo UI" panose="020B0604030504040204" pitchFamily="50" charset="-128"/>
              </a:rPr>
              <a:t>RANS-II experiment</a:t>
            </a:r>
            <a:endParaRPr lang="ja-JP" altLang="en-US" sz="3300" dirty="0">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21B96619-6678-08F5-A39F-ABF4857C1EBA}"/>
              </a:ext>
            </a:extLst>
          </p:cNvPr>
          <p:cNvSpPr txBox="1"/>
          <p:nvPr/>
        </p:nvSpPr>
        <p:spPr>
          <a:xfrm>
            <a:off x="5609012" y="2204138"/>
            <a:ext cx="3631640" cy="715581"/>
          </a:xfrm>
          <a:prstGeom prst="rect">
            <a:avLst/>
          </a:prstGeom>
          <a:noFill/>
        </p:spPr>
        <p:txBody>
          <a:bodyPr wrap="square" rtlCol="0">
            <a:spAutoFit/>
          </a:bodyPr>
          <a:lstStyle/>
          <a:p>
            <a:r>
              <a:rPr kumimoji="1" lang="en-US" altLang="ja-JP" sz="1350" dirty="0" err="1"/>
              <a:t>NEXCONaka</a:t>
            </a:r>
            <a:r>
              <a:rPr kumimoji="1" lang="en-US" altLang="ja-JP" sz="1350" dirty="0"/>
              <a:t> </a:t>
            </a:r>
            <a:r>
              <a:rPr kumimoji="1" lang="en-US" altLang="ja-JP" sz="1350" dirty="0" err="1"/>
              <a:t>nihon</a:t>
            </a:r>
            <a:r>
              <a:rPr kumimoji="1" lang="ja-JP" altLang="en-US" sz="1350" dirty="0"/>
              <a:t>：</a:t>
            </a:r>
            <a:r>
              <a:rPr kumimoji="1" lang="en-US" altLang="ja-JP" sz="1350" dirty="0"/>
              <a:t>Collaboration</a:t>
            </a:r>
          </a:p>
          <a:p>
            <a:endParaRPr kumimoji="1" lang="en-US" altLang="ja-JP" sz="1350" dirty="0"/>
          </a:p>
          <a:p>
            <a:r>
              <a:rPr kumimoji="1" lang="en-US" altLang="ja-JP" sz="1350" dirty="0"/>
              <a:t>Photo of </a:t>
            </a:r>
            <a:r>
              <a:rPr kumimoji="1" lang="en-US" altLang="ja-JP" sz="1350" dirty="0" err="1"/>
              <a:t>Meiko</a:t>
            </a:r>
            <a:r>
              <a:rPr kumimoji="1" lang="en-US" altLang="ja-JP" sz="1350" dirty="0"/>
              <a:t>-Higashi </a:t>
            </a:r>
            <a:r>
              <a:rPr kumimoji="1" lang="en-US" altLang="ja-JP" sz="1350" dirty="0" err="1"/>
              <a:t>oohashi</a:t>
            </a:r>
            <a:r>
              <a:rPr kumimoji="1" lang="ja-JP" altLang="en-US" sz="1350" dirty="0"/>
              <a:t>：名港東大橋</a:t>
            </a:r>
            <a:endParaRPr kumimoji="1" lang="en-US" altLang="ja-JP" sz="1350" dirty="0"/>
          </a:p>
        </p:txBody>
      </p:sp>
      <p:sp>
        <p:nvSpPr>
          <p:cNvPr id="6" name="日付プレースホルダー 5">
            <a:extLst>
              <a:ext uri="{FF2B5EF4-FFF2-40B4-BE49-F238E27FC236}">
                <a16:creationId xmlns:a16="http://schemas.microsoft.com/office/drawing/2014/main" id="{A2F9B815-FD8F-2CB4-19DE-8AC377AE837C}"/>
              </a:ext>
            </a:extLst>
          </p:cNvPr>
          <p:cNvSpPr>
            <a:spLocks noGrp="1"/>
          </p:cNvSpPr>
          <p:nvPr>
            <p:ph type="dt" sz="half" idx="10"/>
          </p:nvPr>
        </p:nvSpPr>
        <p:spPr/>
        <p:txBody>
          <a:bodyPr/>
          <a:lstStyle/>
          <a:p>
            <a:r>
              <a:rPr kumimoji="1" lang="en-US" altLang="ja-JP"/>
              <a:t>UCANS11 250226</a:t>
            </a:r>
            <a:endParaRPr kumimoji="1" lang="ja-JP" altLang="en-US"/>
          </a:p>
        </p:txBody>
      </p:sp>
      <p:sp>
        <p:nvSpPr>
          <p:cNvPr id="11" name="スライド番号プレースホルダー 10">
            <a:extLst>
              <a:ext uri="{FF2B5EF4-FFF2-40B4-BE49-F238E27FC236}">
                <a16:creationId xmlns:a16="http://schemas.microsoft.com/office/drawing/2014/main" id="{C24AA381-8CEB-ACF4-4A31-6FF6C211A8A0}"/>
              </a:ext>
            </a:extLst>
          </p:cNvPr>
          <p:cNvSpPr>
            <a:spLocks noGrp="1"/>
          </p:cNvSpPr>
          <p:nvPr>
            <p:ph type="sldNum" sz="quarter" idx="12"/>
          </p:nvPr>
        </p:nvSpPr>
        <p:spPr/>
        <p:txBody>
          <a:bodyPr/>
          <a:lstStyle/>
          <a:p>
            <a:fld id="{092694C8-B3BF-4BE5-941C-61EC6B189F42}" type="slidenum">
              <a:rPr kumimoji="1" lang="ja-JP" altLang="en-US" smtClean="0"/>
              <a:t>38</a:t>
            </a:fld>
            <a:endParaRPr kumimoji="1" lang="ja-JP" altLang="en-US"/>
          </a:p>
        </p:txBody>
      </p:sp>
      <p:sp>
        <p:nvSpPr>
          <p:cNvPr id="8" name="テキスト ボックス 7">
            <a:extLst>
              <a:ext uri="{FF2B5EF4-FFF2-40B4-BE49-F238E27FC236}">
                <a16:creationId xmlns:a16="http://schemas.microsoft.com/office/drawing/2014/main" id="{2F2E3FE4-68F9-DFC2-784E-8527ED786723}"/>
              </a:ext>
            </a:extLst>
          </p:cNvPr>
          <p:cNvSpPr txBox="1"/>
          <p:nvPr/>
        </p:nvSpPr>
        <p:spPr>
          <a:xfrm>
            <a:off x="6603973" y="1368705"/>
            <a:ext cx="2531653" cy="369332"/>
          </a:xfrm>
          <a:prstGeom prst="rect">
            <a:avLst/>
          </a:prstGeom>
          <a:solidFill>
            <a:srgbClr val="FFFF00"/>
          </a:solidFill>
        </p:spPr>
        <p:txBody>
          <a:bodyPr wrap="square" rtlCol="0">
            <a:spAutoFit/>
          </a:bodyPr>
          <a:lstStyle/>
          <a:p>
            <a:r>
              <a:rPr kumimoji="1" lang="en-US" altLang="ja-JP" dirty="0"/>
              <a:t>Dr </a:t>
            </a:r>
            <a:r>
              <a:rPr kumimoji="1" lang="en-US" altLang="ja-JP" dirty="0" err="1"/>
              <a:t>T.Fukuchi</a:t>
            </a:r>
            <a:r>
              <a:rPr kumimoji="1" lang="en-US" altLang="ja-JP" dirty="0"/>
              <a:t> 25</a:t>
            </a:r>
            <a:r>
              <a:rPr kumimoji="1" lang="en-US" altLang="ja-JP" baseline="30000" dirty="0"/>
              <a:t>th</a:t>
            </a:r>
            <a:r>
              <a:rPr kumimoji="1" lang="en-US" altLang="ja-JP" dirty="0"/>
              <a:t> </a:t>
            </a:r>
            <a:endParaRPr kumimoji="1" lang="ja-JP" altLang="en-US" dirty="0"/>
          </a:p>
        </p:txBody>
      </p:sp>
    </p:spTree>
    <p:extLst>
      <p:ext uri="{BB962C8B-B14F-4D97-AF65-F5344CB8AC3E}">
        <p14:creationId xmlns:p14="http://schemas.microsoft.com/office/powerpoint/2010/main" val="16834072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143E83-ED7C-DD8C-29CB-E44EFCA1B616}"/>
              </a:ext>
            </a:extLst>
          </p:cNvPr>
          <p:cNvSpPr>
            <a:spLocks noGrp="1"/>
          </p:cNvSpPr>
          <p:nvPr>
            <p:ph type="title"/>
          </p:nvPr>
        </p:nvSpPr>
        <p:spPr>
          <a:xfrm>
            <a:off x="0" y="11525"/>
            <a:ext cx="9144000" cy="1252052"/>
          </a:xfrm>
          <a:solidFill>
            <a:srgbClr val="00B0F0"/>
          </a:solidFill>
        </p:spPr>
        <p:txBody>
          <a:bodyPr>
            <a:noAutofit/>
          </a:bodyPr>
          <a:lstStyle/>
          <a:p>
            <a:pPr>
              <a:lnSpc>
                <a:spcPct val="100000"/>
              </a:lnSpc>
            </a:pPr>
            <a:r>
              <a:rPr kumimoji="1" lang="en-US" altLang="ja-JP" sz="2400" b="1" u="sng" dirty="0"/>
              <a:t>Development of new detection techniques: from scattering cross sections of neutrons with energies from 500 KeV to 1 MeV</a:t>
            </a:r>
            <a:endParaRPr kumimoji="1" lang="ja-JP" altLang="en-US" sz="2400" b="1" u="sng" dirty="0"/>
          </a:p>
        </p:txBody>
      </p:sp>
      <p:sp>
        <p:nvSpPr>
          <p:cNvPr id="3" name="コンテンツ プレースホルダー 2">
            <a:extLst>
              <a:ext uri="{FF2B5EF4-FFF2-40B4-BE49-F238E27FC236}">
                <a16:creationId xmlns:a16="http://schemas.microsoft.com/office/drawing/2014/main" id="{0850939C-188F-6102-DE25-1260F004D36E}"/>
              </a:ext>
            </a:extLst>
          </p:cNvPr>
          <p:cNvSpPr>
            <a:spLocks noGrp="1"/>
          </p:cNvSpPr>
          <p:nvPr>
            <p:ph idx="1"/>
          </p:nvPr>
        </p:nvSpPr>
        <p:spPr>
          <a:xfrm>
            <a:off x="5185091" y="2276292"/>
            <a:ext cx="3775046" cy="3263504"/>
          </a:xfrm>
        </p:spPr>
        <p:txBody>
          <a:bodyPr>
            <a:normAutofit/>
          </a:bodyPr>
          <a:lstStyle/>
          <a:p>
            <a:r>
              <a:rPr kumimoji="1" lang="en-US" altLang="ja-JP" sz="2000" dirty="0"/>
              <a:t>Fast neutrons are scattered.</a:t>
            </a:r>
          </a:p>
          <a:p>
            <a:r>
              <a:rPr lang="en-US" altLang="ja-JP" sz="2000" b="1" u="sng" dirty="0"/>
              <a:t>H</a:t>
            </a:r>
            <a:r>
              <a:rPr lang="en-US" altLang="ja-JP" sz="2000" dirty="0"/>
              <a:t> of the </a:t>
            </a:r>
            <a:r>
              <a:rPr lang="en-US" altLang="ja-JP" sz="2000" u="sng" dirty="0"/>
              <a:t>water</a:t>
            </a:r>
            <a:r>
              <a:rPr lang="en-US" altLang="ja-JP" sz="2000" dirty="0"/>
              <a:t>, and the </a:t>
            </a:r>
            <a:r>
              <a:rPr lang="en-US" altLang="ja-JP" sz="2000" u="sng" dirty="0"/>
              <a:t>corrosion</a:t>
            </a:r>
            <a:r>
              <a:rPr lang="en-US" altLang="ja-JP" sz="2000" dirty="0"/>
              <a:t> decelerate the neutrons</a:t>
            </a:r>
          </a:p>
          <a:p>
            <a:r>
              <a:rPr lang="en-US" altLang="ja-JP" sz="2000" dirty="0"/>
              <a:t>-&gt; can be detected with </a:t>
            </a:r>
            <a:r>
              <a:rPr lang="en-US" altLang="ja-JP" sz="2000" dirty="0" err="1"/>
              <a:t>ToF</a:t>
            </a:r>
            <a:r>
              <a:rPr lang="en-US" altLang="ja-JP" sz="2000" dirty="0"/>
              <a:t> tech.</a:t>
            </a:r>
            <a:endParaRPr kumimoji="1" lang="ja-JP" altLang="en-US" sz="2000" dirty="0"/>
          </a:p>
        </p:txBody>
      </p:sp>
      <p:sp>
        <p:nvSpPr>
          <p:cNvPr id="4" name="日付プレースホルダー 3">
            <a:extLst>
              <a:ext uri="{FF2B5EF4-FFF2-40B4-BE49-F238E27FC236}">
                <a16:creationId xmlns:a16="http://schemas.microsoft.com/office/drawing/2014/main" id="{EB7116BB-3016-92DB-59BD-456CDA316AC1}"/>
              </a:ext>
            </a:extLst>
          </p:cNvPr>
          <p:cNvSpPr>
            <a:spLocks noGrp="1"/>
          </p:cNvSpPr>
          <p:nvPr>
            <p:ph type="dt" sz="half" idx="10"/>
          </p:nvPr>
        </p:nvSpPr>
        <p:spPr/>
        <p:txBody>
          <a:bodyPr/>
          <a:lstStyle/>
          <a:p>
            <a:r>
              <a:rPr kumimoji="1" lang="en-US" altLang="ja-JP"/>
              <a:t>UCANS11 250226</a:t>
            </a:r>
            <a:endParaRPr kumimoji="1" lang="ja-JP" altLang="en-US"/>
          </a:p>
        </p:txBody>
      </p:sp>
      <p:sp>
        <p:nvSpPr>
          <p:cNvPr id="5" name="スライド番号プレースホルダー 4">
            <a:extLst>
              <a:ext uri="{FF2B5EF4-FFF2-40B4-BE49-F238E27FC236}">
                <a16:creationId xmlns:a16="http://schemas.microsoft.com/office/drawing/2014/main" id="{DCAD7E31-41C3-534F-74AC-853B6683AB9E}"/>
              </a:ext>
            </a:extLst>
          </p:cNvPr>
          <p:cNvSpPr>
            <a:spLocks noGrp="1"/>
          </p:cNvSpPr>
          <p:nvPr>
            <p:ph type="sldNum" sz="quarter" idx="12"/>
          </p:nvPr>
        </p:nvSpPr>
        <p:spPr/>
        <p:txBody>
          <a:bodyPr/>
          <a:lstStyle/>
          <a:p>
            <a:fld id="{3DCA0435-E09C-4393-BF54-C857AD528DA9}" type="slidenum">
              <a:rPr kumimoji="1" lang="ja-JP" altLang="en-US" smtClean="0"/>
              <a:t>39</a:t>
            </a:fld>
            <a:endParaRPr kumimoji="1" lang="ja-JP" altLang="en-US"/>
          </a:p>
        </p:txBody>
      </p:sp>
      <p:grpSp>
        <p:nvGrpSpPr>
          <p:cNvPr id="8" name="グループ化 7">
            <a:extLst>
              <a:ext uri="{FF2B5EF4-FFF2-40B4-BE49-F238E27FC236}">
                <a16:creationId xmlns:a16="http://schemas.microsoft.com/office/drawing/2014/main" id="{F67E1069-24CB-33B7-063E-1223FE5012CC}"/>
              </a:ext>
            </a:extLst>
          </p:cNvPr>
          <p:cNvGrpSpPr/>
          <p:nvPr/>
        </p:nvGrpSpPr>
        <p:grpSpPr>
          <a:xfrm>
            <a:off x="382258" y="2604531"/>
            <a:ext cx="4772448" cy="3746371"/>
            <a:chOff x="2764536" y="1181802"/>
            <a:chExt cx="6363264" cy="4995161"/>
          </a:xfrm>
        </p:grpSpPr>
        <p:pic>
          <p:nvPicPr>
            <p:cNvPr id="6" name="コンテンツ プレースホルダー 6" descr="グラフ, 折れ線グラフ&#10;&#10;自動的に生成された説明">
              <a:extLst>
                <a:ext uri="{FF2B5EF4-FFF2-40B4-BE49-F238E27FC236}">
                  <a16:creationId xmlns:a16="http://schemas.microsoft.com/office/drawing/2014/main" id="{30FFAEF3-F556-3E3F-5576-EBF8CD391842}"/>
                </a:ext>
              </a:extLst>
            </p:cNvPr>
            <p:cNvPicPr>
              <a:picLocks noChangeAspect="1"/>
            </p:cNvPicPr>
            <p:nvPr/>
          </p:nvPicPr>
          <p:blipFill>
            <a:blip r:embed="rId2"/>
            <a:stretch>
              <a:fillRect/>
            </a:stretch>
          </p:blipFill>
          <p:spPr>
            <a:xfrm>
              <a:off x="2764536" y="1181802"/>
              <a:ext cx="6363264" cy="4995161"/>
            </a:xfrm>
            <a:prstGeom prst="rect">
              <a:avLst/>
            </a:prstGeom>
          </p:spPr>
        </p:pic>
        <p:sp>
          <p:nvSpPr>
            <p:cNvPr id="7" name="正方形/長方形 6">
              <a:extLst>
                <a:ext uri="{FF2B5EF4-FFF2-40B4-BE49-F238E27FC236}">
                  <a16:creationId xmlns:a16="http://schemas.microsoft.com/office/drawing/2014/main" id="{76271FFA-4DD3-9A31-CFEA-C936DE4FF4DB}"/>
                </a:ext>
              </a:extLst>
            </p:cNvPr>
            <p:cNvSpPr/>
            <p:nvPr/>
          </p:nvSpPr>
          <p:spPr>
            <a:xfrm>
              <a:off x="7484320" y="1861985"/>
              <a:ext cx="523955" cy="3634793"/>
            </a:xfrm>
            <a:prstGeom prst="rect">
              <a:avLst/>
            </a:prstGeom>
            <a:solidFill>
              <a:srgbClr val="FF00FF">
                <a:alpha val="1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sp>
        <p:nvSpPr>
          <p:cNvPr id="9" name="テキスト ボックス 8">
            <a:extLst>
              <a:ext uri="{FF2B5EF4-FFF2-40B4-BE49-F238E27FC236}">
                <a16:creationId xmlns:a16="http://schemas.microsoft.com/office/drawing/2014/main" id="{8B5A5C79-3FD4-4677-9361-4F1DF80DB9D3}"/>
              </a:ext>
            </a:extLst>
          </p:cNvPr>
          <p:cNvSpPr txBox="1"/>
          <p:nvPr/>
        </p:nvSpPr>
        <p:spPr>
          <a:xfrm>
            <a:off x="321109" y="2276292"/>
            <a:ext cx="1937858" cy="369332"/>
          </a:xfrm>
          <a:prstGeom prst="rect">
            <a:avLst/>
          </a:prstGeom>
          <a:noFill/>
        </p:spPr>
        <p:txBody>
          <a:bodyPr wrap="square" rtlCol="0">
            <a:spAutoFit/>
          </a:bodyPr>
          <a:lstStyle/>
          <a:p>
            <a:r>
              <a:rPr lang="en-US" altLang="ja-JP" dirty="0"/>
              <a:t>JENDL 4.0</a:t>
            </a:r>
            <a:endParaRPr lang="ja-JP" altLang="en-US" dirty="0"/>
          </a:p>
        </p:txBody>
      </p:sp>
      <p:sp>
        <p:nvSpPr>
          <p:cNvPr id="10" name="矢印: 下 9">
            <a:extLst>
              <a:ext uri="{FF2B5EF4-FFF2-40B4-BE49-F238E27FC236}">
                <a16:creationId xmlns:a16="http://schemas.microsoft.com/office/drawing/2014/main" id="{A47140A5-4792-2B39-8CD9-B26BD040B7DD}"/>
              </a:ext>
            </a:extLst>
          </p:cNvPr>
          <p:cNvSpPr/>
          <p:nvPr/>
        </p:nvSpPr>
        <p:spPr>
          <a:xfrm>
            <a:off x="3772304" y="2462560"/>
            <a:ext cx="816159" cy="77498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A8A05387-8EF3-9175-0178-CC1D0352C4BA}"/>
              </a:ext>
            </a:extLst>
          </p:cNvPr>
          <p:cNvSpPr txBox="1"/>
          <p:nvPr/>
        </p:nvSpPr>
        <p:spPr>
          <a:xfrm>
            <a:off x="0" y="1268650"/>
            <a:ext cx="5067300" cy="646331"/>
          </a:xfrm>
          <a:prstGeom prst="rect">
            <a:avLst/>
          </a:prstGeom>
          <a:noFill/>
        </p:spPr>
        <p:txBody>
          <a:bodyPr wrap="square">
            <a:spAutoFit/>
          </a:bodyPr>
          <a:lstStyle/>
          <a:p>
            <a:r>
              <a:rPr kumimoji="1" lang="en-US" altLang="ja-JP" b="1" u="sng" dirty="0"/>
              <a:t>To detect 1% water (hydrogen) inside iron with a diameter of 10 cm or more.</a:t>
            </a:r>
            <a:endParaRPr lang="ja-JP" altLang="en-US" dirty="0"/>
          </a:p>
        </p:txBody>
      </p:sp>
      <p:sp>
        <p:nvSpPr>
          <p:cNvPr id="15" name="テキスト ボックス 14">
            <a:extLst>
              <a:ext uri="{FF2B5EF4-FFF2-40B4-BE49-F238E27FC236}">
                <a16:creationId xmlns:a16="http://schemas.microsoft.com/office/drawing/2014/main" id="{4E9DB639-0DD0-8B04-5494-CD281832DD4B}"/>
              </a:ext>
            </a:extLst>
          </p:cNvPr>
          <p:cNvSpPr txBox="1"/>
          <p:nvPr/>
        </p:nvSpPr>
        <p:spPr>
          <a:xfrm>
            <a:off x="3289084" y="2164797"/>
            <a:ext cx="2254466" cy="369332"/>
          </a:xfrm>
          <a:prstGeom prst="rect">
            <a:avLst/>
          </a:prstGeom>
          <a:noFill/>
        </p:spPr>
        <p:txBody>
          <a:bodyPr wrap="square">
            <a:spAutoFit/>
          </a:bodyPr>
          <a:lstStyle/>
          <a:p>
            <a:r>
              <a:rPr kumimoji="1" lang="en-US" altLang="ja-JP" b="1" u="sng" dirty="0"/>
              <a:t>1</a:t>
            </a:r>
            <a:r>
              <a:rPr kumimoji="1" lang="en-US" altLang="ja-JP" sz="1800" b="1" u="sng" dirty="0"/>
              <a:t>00 KeV to 1 MeV</a:t>
            </a:r>
            <a:endParaRPr lang="ja-JP" altLang="en-US" dirty="0"/>
          </a:p>
        </p:txBody>
      </p:sp>
    </p:spTree>
    <p:extLst>
      <p:ext uri="{BB962C8B-B14F-4D97-AF65-F5344CB8AC3E}">
        <p14:creationId xmlns:p14="http://schemas.microsoft.com/office/powerpoint/2010/main" val="3555292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 2"/>
          <p:cNvSpPr>
            <a:spLocks noGrp="1"/>
          </p:cNvSpPr>
          <p:nvPr>
            <p:ph type="dt" sz="half" idx="10"/>
          </p:nvPr>
        </p:nvSpPr>
        <p:spPr/>
        <p:txBody>
          <a:bodyPr/>
          <a:lstStyle/>
          <a:p>
            <a:r>
              <a:rPr lang="en-US" altLang="ja-JP"/>
              <a:t>UCANS11 250226</a:t>
            </a:r>
            <a:endParaRPr lang="ja-JP" altLang="en-US" dirty="0"/>
          </a:p>
        </p:txBody>
      </p:sp>
      <p:sp>
        <p:nvSpPr>
          <p:cNvPr id="7" name="タイトル 1"/>
          <p:cNvSpPr txBox="1">
            <a:spLocks/>
          </p:cNvSpPr>
          <p:nvPr/>
        </p:nvSpPr>
        <p:spPr>
          <a:xfrm>
            <a:off x="-42469" y="-44469"/>
            <a:ext cx="9205547" cy="1330400"/>
          </a:xfrm>
          <a:prstGeom prst="rect">
            <a:avLst/>
          </a:prstGeom>
          <a:solidFill>
            <a:srgbClr val="66FFCC"/>
          </a:solidFill>
        </p:spPr>
        <p:txBody>
          <a:bodyPr vert="horz" lIns="68580" tIns="34290" rIns="68580" bIns="3429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3300" b="1" dirty="0">
                <a:effectLst>
                  <a:outerShdw blurRad="38100" dist="38100" dir="2700000" algn="tl">
                    <a:srgbClr val="000000">
                      <a:alpha val="43137"/>
                    </a:srgbClr>
                  </a:outerShdw>
                </a:effectLst>
              </a:rPr>
              <a:t>RIKEN RANS Objectives: Compact neutron systems</a:t>
            </a:r>
            <a:br>
              <a:rPr lang="en-US" altLang="ja-JP" sz="3300" dirty="0"/>
            </a:br>
            <a:r>
              <a:rPr lang="en-US" altLang="ja-JP" sz="3300" b="1" u="sng" dirty="0"/>
              <a:t>neutrons, anytime, anywhere</a:t>
            </a:r>
          </a:p>
        </p:txBody>
      </p:sp>
      <p:sp>
        <p:nvSpPr>
          <p:cNvPr id="8" name="タイトル 1"/>
          <p:cNvSpPr txBox="1">
            <a:spLocks/>
          </p:cNvSpPr>
          <p:nvPr/>
        </p:nvSpPr>
        <p:spPr>
          <a:xfrm>
            <a:off x="83403" y="4497284"/>
            <a:ext cx="3616891" cy="2106234"/>
          </a:xfrm>
          <a:prstGeom prst="rect">
            <a:avLst/>
          </a:prstGeom>
          <a:solidFill>
            <a:srgbClr val="3399FF"/>
          </a:solidFill>
        </p:spPr>
        <p:txBody>
          <a:bodyPr vert="horz" lIns="68580" tIns="34290" rIns="68580" bIns="34290" rtlCol="0" anchor="ctr">
            <a:normAutofit fontScale="925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3000" b="1" u="sng" dirty="0">
                <a:solidFill>
                  <a:srgbClr val="FFFF00"/>
                </a:solidFill>
                <a:effectLst>
                  <a:outerShdw blurRad="38100" dist="38100" dir="2700000" algn="tl">
                    <a:srgbClr val="000000">
                      <a:alpha val="43137"/>
                    </a:srgbClr>
                  </a:outerShdw>
                </a:effectLst>
              </a:rPr>
              <a:t>Neutron</a:t>
            </a:r>
            <a:r>
              <a:rPr lang="ja-JP" altLang="en-US" sz="3000" b="1" u="sng" dirty="0">
                <a:solidFill>
                  <a:srgbClr val="FFFF00"/>
                </a:solidFill>
                <a:effectLst>
                  <a:outerShdw blurRad="38100" dist="38100" dir="2700000" algn="tl">
                    <a:srgbClr val="000000">
                      <a:alpha val="43137"/>
                    </a:srgbClr>
                  </a:outerShdw>
                </a:effectLst>
              </a:rPr>
              <a:t>　</a:t>
            </a:r>
            <a:r>
              <a:rPr lang="en-US" altLang="ja-JP" sz="3000" b="1" u="sng" dirty="0">
                <a:solidFill>
                  <a:srgbClr val="FFFF00"/>
                </a:solidFill>
                <a:effectLst>
                  <a:outerShdw blurRad="38100" dist="38100" dir="2700000" algn="tl">
                    <a:srgbClr val="000000">
                      <a:alpha val="43137"/>
                    </a:srgbClr>
                  </a:outerShdw>
                </a:effectLst>
              </a:rPr>
              <a:t>Source development</a:t>
            </a:r>
          </a:p>
          <a:p>
            <a:r>
              <a:rPr lang="en-US" altLang="ja-JP" sz="2250" b="1" dirty="0">
                <a:solidFill>
                  <a:srgbClr val="FFFF00"/>
                </a:solidFill>
                <a:effectLst>
                  <a:outerShdw blurRad="38100" dist="38100" dir="2700000" algn="tl">
                    <a:srgbClr val="000000">
                      <a:alpha val="43137"/>
                    </a:srgbClr>
                  </a:outerShdw>
                </a:effectLst>
              </a:rPr>
              <a:t>RANS, RANS-II, RAS-III</a:t>
            </a:r>
          </a:p>
          <a:p>
            <a:r>
              <a:rPr lang="en-US" altLang="ja-JP" sz="2250" b="1" dirty="0">
                <a:solidFill>
                  <a:srgbClr val="FFFF00"/>
                </a:solidFill>
                <a:effectLst>
                  <a:outerShdw blurRad="38100" dist="38100" dir="2700000" algn="tl">
                    <a:srgbClr val="000000">
                      <a:alpha val="43137"/>
                    </a:srgbClr>
                  </a:outerShdw>
                </a:effectLst>
              </a:rPr>
              <a:t>(Accelerator-based)</a:t>
            </a:r>
          </a:p>
          <a:p>
            <a:r>
              <a:rPr lang="en-US" altLang="ja-JP" sz="2250" b="1" dirty="0">
                <a:solidFill>
                  <a:srgbClr val="FFFF00"/>
                </a:solidFill>
                <a:effectLst>
                  <a:outerShdw blurRad="38100" dist="38100" dir="2700000" algn="tl">
                    <a:srgbClr val="000000">
                      <a:alpha val="43137"/>
                    </a:srgbClr>
                  </a:outerShdw>
                </a:effectLst>
              </a:rPr>
              <a:t>RANS-μ (RI)</a:t>
            </a:r>
          </a:p>
          <a:p>
            <a:r>
              <a:rPr lang="en-US" altLang="ja-JP" sz="2250" b="1" dirty="0">
                <a:solidFill>
                  <a:srgbClr val="FFFF00"/>
                </a:solidFill>
                <a:effectLst>
                  <a:outerShdw blurRad="38100" dist="38100" dir="2700000" algn="tl">
                    <a:srgbClr val="000000">
                      <a:alpha val="43137"/>
                    </a:srgbClr>
                  </a:outerShdw>
                </a:effectLst>
              </a:rPr>
              <a:t>+ </a:t>
            </a:r>
            <a:r>
              <a:rPr lang="en-US" altLang="ja-JP" sz="2250" b="1" dirty="0">
                <a:solidFill>
                  <a:schemeClr val="tx1">
                    <a:lumMod val="95000"/>
                    <a:lumOff val="5000"/>
                  </a:schemeClr>
                </a:solidFill>
                <a:effectLst>
                  <a:outerShdw blurRad="38100" dist="38100" dir="2700000" algn="tl">
                    <a:srgbClr val="000000">
                      <a:alpha val="43137"/>
                    </a:srgbClr>
                  </a:outerShdw>
                </a:effectLst>
              </a:rPr>
              <a:t>Moderator, reflector, shielding</a:t>
            </a:r>
            <a:endParaRPr lang="ja-JP" altLang="en-US" sz="2250" b="1" dirty="0">
              <a:solidFill>
                <a:schemeClr val="tx1">
                  <a:lumMod val="95000"/>
                  <a:lumOff val="5000"/>
                </a:schemeClr>
              </a:solidFill>
              <a:effectLst>
                <a:outerShdw blurRad="38100" dist="38100" dir="2700000" algn="tl">
                  <a:srgbClr val="000000">
                    <a:alpha val="43137"/>
                  </a:srgbClr>
                </a:outerShdw>
              </a:effectLst>
            </a:endParaRPr>
          </a:p>
        </p:txBody>
      </p:sp>
      <p:sp>
        <p:nvSpPr>
          <p:cNvPr id="9" name="タイトル 1"/>
          <p:cNvSpPr txBox="1">
            <a:spLocks/>
          </p:cNvSpPr>
          <p:nvPr/>
        </p:nvSpPr>
        <p:spPr>
          <a:xfrm>
            <a:off x="4765361" y="4478422"/>
            <a:ext cx="4177075" cy="2106234"/>
          </a:xfrm>
          <a:prstGeom prst="rect">
            <a:avLst/>
          </a:prstGeom>
          <a:solidFill>
            <a:srgbClr val="3399FF"/>
          </a:solidFill>
        </p:spPr>
        <p:txBody>
          <a:bodyPr vert="horz" lIns="68580" tIns="34290" rIns="68580" bIns="3429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2625" b="1" dirty="0">
                <a:solidFill>
                  <a:srgbClr val="FFFF00"/>
                </a:solidFill>
                <a:effectLst>
                  <a:outerShdw blurRad="38100" dist="38100" dir="2700000" algn="tl">
                    <a:srgbClr val="000000">
                      <a:alpha val="43137"/>
                    </a:srgbClr>
                  </a:outerShdw>
                </a:effectLst>
              </a:rPr>
              <a:t>Instruments design, analytical methods </a:t>
            </a:r>
            <a:r>
              <a:rPr lang="en-US" altLang="ja-JP" sz="2100" b="1" dirty="0">
                <a:solidFill>
                  <a:srgbClr val="FFFF00"/>
                </a:solidFill>
                <a:effectLst>
                  <a:outerShdw blurRad="38100" dist="38100" dir="2700000" algn="tl">
                    <a:srgbClr val="000000">
                      <a:alpha val="43137"/>
                    </a:srgbClr>
                  </a:outerShdw>
                </a:effectLst>
              </a:rPr>
              <a:t>should be</a:t>
            </a:r>
          </a:p>
          <a:p>
            <a:r>
              <a:rPr lang="en-US" altLang="ja-JP" sz="2100" b="1" dirty="0">
                <a:effectLst>
                  <a:outerShdw blurRad="38100" dist="38100" dir="2700000" algn="tl">
                    <a:srgbClr val="000000">
                      <a:alpha val="43137"/>
                    </a:srgbClr>
                  </a:outerShdw>
                </a:effectLst>
              </a:rPr>
              <a:t>based on </a:t>
            </a:r>
            <a:r>
              <a:rPr lang="en-US" altLang="ja-JP" sz="2100" b="1" dirty="0">
                <a:solidFill>
                  <a:srgbClr val="FF0000"/>
                </a:solidFill>
                <a:effectLst>
                  <a:outerShdw blurRad="38100" dist="38100" dir="2700000" algn="tl">
                    <a:srgbClr val="000000">
                      <a:alpha val="43137"/>
                    </a:srgbClr>
                  </a:outerShdw>
                </a:effectLst>
              </a:rPr>
              <a:t>strong demand from the society</a:t>
            </a:r>
          </a:p>
        </p:txBody>
      </p:sp>
      <p:pic>
        <p:nvPicPr>
          <p:cNvPr id="10" name="図 9"/>
          <p:cNvPicPr>
            <a:picLocks noChangeAspect="1"/>
          </p:cNvPicPr>
          <p:nvPr/>
        </p:nvPicPr>
        <p:blipFill>
          <a:blip r:embed="rId3"/>
          <a:stretch>
            <a:fillRect/>
          </a:stretch>
        </p:blipFill>
        <p:spPr>
          <a:xfrm>
            <a:off x="3626464" y="4797982"/>
            <a:ext cx="1212726" cy="1212726"/>
          </a:xfrm>
          <a:prstGeom prst="rect">
            <a:avLst/>
          </a:prstGeom>
        </p:spPr>
      </p:pic>
      <p:sp>
        <p:nvSpPr>
          <p:cNvPr id="2" name="テキスト ボックス 1"/>
          <p:cNvSpPr txBox="1"/>
          <p:nvPr/>
        </p:nvSpPr>
        <p:spPr>
          <a:xfrm>
            <a:off x="3512690" y="4287557"/>
            <a:ext cx="1404156" cy="784830"/>
          </a:xfrm>
          <a:prstGeom prst="rect">
            <a:avLst/>
          </a:prstGeom>
          <a:noFill/>
        </p:spPr>
        <p:txBody>
          <a:bodyPr wrap="square" rtlCol="0">
            <a:spAutoFit/>
          </a:bodyPr>
          <a:lstStyle/>
          <a:p>
            <a:r>
              <a:rPr lang="en-US" altLang="ja-JP" sz="4500" b="1" dirty="0">
                <a:solidFill>
                  <a:srgbClr val="FF0000"/>
                </a:solidFill>
                <a:effectLst>
                  <a:outerShdw blurRad="38100" dist="38100" dir="2700000" algn="tl">
                    <a:srgbClr val="000000">
                      <a:alpha val="43137"/>
                    </a:srgbClr>
                  </a:outerShdw>
                </a:effectLst>
              </a:rPr>
              <a:t>R&amp;D</a:t>
            </a:r>
            <a:endParaRPr lang="ja-JP" altLang="en-US" sz="4500" b="1" dirty="0">
              <a:solidFill>
                <a:srgbClr val="FF0000"/>
              </a:solidFill>
              <a:effectLst>
                <a:outerShdw blurRad="38100" dist="38100" dir="2700000" algn="tl">
                  <a:srgbClr val="000000">
                    <a:alpha val="43137"/>
                  </a:srgbClr>
                </a:outerShdw>
              </a:effectLst>
            </a:endParaRPr>
          </a:p>
        </p:txBody>
      </p:sp>
      <p:sp>
        <p:nvSpPr>
          <p:cNvPr id="11" name="テキスト ボックス 10"/>
          <p:cNvSpPr txBox="1"/>
          <p:nvPr/>
        </p:nvSpPr>
        <p:spPr>
          <a:xfrm>
            <a:off x="-44346" y="1394761"/>
            <a:ext cx="4277173" cy="523220"/>
          </a:xfrm>
          <a:prstGeom prst="rect">
            <a:avLst/>
          </a:prstGeom>
          <a:noFill/>
        </p:spPr>
        <p:txBody>
          <a:bodyPr wrap="square" rtlCol="0">
            <a:spAutoFit/>
          </a:bodyPr>
          <a:lstStyle/>
          <a:p>
            <a:r>
              <a:rPr lang="en-US" altLang="ja-JP" sz="2800" dirty="0"/>
              <a:t>The development purpose</a:t>
            </a:r>
            <a:endParaRPr lang="ja-JP" altLang="en-US" sz="2800" dirty="0"/>
          </a:p>
        </p:txBody>
      </p:sp>
      <p:sp>
        <p:nvSpPr>
          <p:cNvPr id="13" name="正方形/長方形 12"/>
          <p:cNvSpPr/>
          <p:nvPr/>
        </p:nvSpPr>
        <p:spPr>
          <a:xfrm>
            <a:off x="30005" y="2022318"/>
            <a:ext cx="9060597" cy="1384995"/>
          </a:xfrm>
          <a:prstGeom prst="rect">
            <a:avLst/>
          </a:prstGeom>
          <a:solidFill>
            <a:srgbClr val="66FF99"/>
          </a:solidFill>
        </p:spPr>
        <p:txBody>
          <a:bodyPr wrap="square">
            <a:spAutoFit/>
          </a:bodyPr>
          <a:lstStyle/>
          <a:p>
            <a:r>
              <a:rPr lang="en-US" altLang="ja-JP" sz="2800" u="sng" dirty="0">
                <a:effectLst>
                  <a:outerShdw blurRad="38100" dist="38100" dir="2700000" algn="tl">
                    <a:srgbClr val="000000">
                      <a:alpha val="43137"/>
                    </a:srgbClr>
                  </a:outerShdw>
                </a:effectLst>
              </a:rPr>
              <a:t> </a:t>
            </a:r>
            <a:r>
              <a:rPr lang="en-US" altLang="ja-JP" sz="2800" b="1" dirty="0">
                <a:solidFill>
                  <a:srgbClr val="FF0000"/>
                </a:solidFill>
                <a:effectLst>
                  <a:outerShdw blurRad="38100" dist="38100" dir="2700000" algn="tl">
                    <a:srgbClr val="000000">
                      <a:alpha val="43137"/>
                    </a:srgbClr>
                  </a:outerShdw>
                </a:effectLst>
              </a:rPr>
              <a:t>in order to respond to the needs!  </a:t>
            </a:r>
            <a:r>
              <a:rPr lang="en-US" altLang="ja-JP" sz="2800" b="1" u="sng" dirty="0">
                <a:solidFill>
                  <a:srgbClr val="FF0000"/>
                </a:solidFill>
                <a:effectLst>
                  <a:outerShdw blurRad="38100" dist="38100" dir="2700000" algn="tl">
                    <a:srgbClr val="000000">
                      <a:alpha val="43137"/>
                    </a:srgbClr>
                  </a:outerShdw>
                </a:effectLst>
              </a:rPr>
              <a:t>New needs</a:t>
            </a:r>
          </a:p>
          <a:p>
            <a:r>
              <a:rPr lang="en-US" altLang="ja-JP" sz="2800" u="sng" dirty="0">
                <a:effectLst>
                  <a:outerShdw blurRad="38100" dist="38100" dir="2700000" algn="tl">
                    <a:srgbClr val="000000">
                      <a:alpha val="43137"/>
                    </a:srgbClr>
                  </a:outerShdw>
                </a:effectLst>
              </a:rPr>
              <a:t>and to realize </a:t>
            </a:r>
            <a:r>
              <a:rPr lang="en-US" altLang="ja-JP" sz="2800" dirty="0">
                <a:effectLst>
                  <a:outerShdw blurRad="38100" dist="38100" dir="2700000" algn="tl">
                    <a:srgbClr val="000000">
                      <a:alpha val="43137"/>
                    </a:srgbClr>
                  </a:outerShdw>
                </a:effectLst>
              </a:rPr>
              <a:t>the </a:t>
            </a:r>
            <a:r>
              <a:rPr lang="en-US" altLang="ja-JP" sz="2800" u="sng" dirty="0">
                <a:effectLst>
                  <a:outerShdw blurRad="38100" dist="38100" dir="2700000" algn="tl">
                    <a:srgbClr val="000000">
                      <a:alpha val="43137"/>
                    </a:srgbClr>
                  </a:outerShdw>
                </a:effectLst>
              </a:rPr>
              <a:t>non-destructive test instruments of neutron</a:t>
            </a:r>
            <a:r>
              <a:rPr lang="en-US" altLang="ja-JP" sz="2800" dirty="0">
                <a:effectLst>
                  <a:outerShdw blurRad="38100" dist="38100" dir="2700000" algn="tl">
                    <a:srgbClr val="000000">
                      <a:alpha val="43137"/>
                    </a:srgbClr>
                  </a:outerShdw>
                </a:effectLst>
              </a:rPr>
              <a:t> </a:t>
            </a:r>
            <a:r>
              <a:rPr lang="en-US" altLang="ja-JP" sz="2800" b="1" u="sng" dirty="0">
                <a:solidFill>
                  <a:srgbClr val="FF0000"/>
                </a:solidFill>
                <a:effectLst>
                  <a:outerShdw blurRad="38100" dist="38100" dir="2700000" algn="tl">
                    <a:srgbClr val="000000">
                      <a:alpha val="43137"/>
                    </a:srgbClr>
                  </a:outerShdw>
                </a:effectLst>
              </a:rPr>
              <a:t>on-site</a:t>
            </a:r>
            <a:endParaRPr lang="ja-JP" altLang="en-US" sz="2800" b="1" u="sng" dirty="0">
              <a:solidFill>
                <a:srgbClr val="FF0000"/>
              </a:solidFill>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12"/>
          </p:nvPr>
        </p:nvSpPr>
        <p:spPr/>
        <p:txBody>
          <a:bodyPr/>
          <a:lstStyle/>
          <a:p>
            <a:fld id="{D39897E2-8CA0-40F6-A657-6B004E24EBCA}" type="slidenum">
              <a:rPr kumimoji="1" lang="ja-JP" altLang="en-US" smtClean="0"/>
              <a:t>4</a:t>
            </a:fld>
            <a:endParaRPr kumimoji="1" lang="ja-JP" altLang="en-US" dirty="0"/>
          </a:p>
        </p:txBody>
      </p:sp>
      <p:sp>
        <p:nvSpPr>
          <p:cNvPr id="6" name="テキスト ボックス 5">
            <a:extLst>
              <a:ext uri="{FF2B5EF4-FFF2-40B4-BE49-F238E27FC236}">
                <a16:creationId xmlns:a16="http://schemas.microsoft.com/office/drawing/2014/main" id="{6068ACFD-4D23-82F7-F26A-121600DBEAF2}"/>
              </a:ext>
            </a:extLst>
          </p:cNvPr>
          <p:cNvSpPr txBox="1"/>
          <p:nvPr/>
        </p:nvSpPr>
        <p:spPr>
          <a:xfrm>
            <a:off x="-44346" y="3436516"/>
            <a:ext cx="9350662" cy="954107"/>
          </a:xfrm>
          <a:prstGeom prst="rect">
            <a:avLst/>
          </a:prstGeom>
          <a:noFill/>
          <a:ln>
            <a:solidFill>
              <a:srgbClr val="66FFCC"/>
            </a:solidFill>
          </a:ln>
        </p:spPr>
        <p:txBody>
          <a:bodyPr wrap="square">
            <a:spAutoFit/>
          </a:bodyPr>
          <a:lstStyle/>
          <a:p>
            <a:r>
              <a:rPr lang="en-US" altLang="ja-JP" sz="2800" b="1" dirty="0">
                <a:solidFill>
                  <a:srgbClr val="FF0000"/>
                </a:solidFill>
              </a:rPr>
              <a:t>On-site: </a:t>
            </a:r>
          </a:p>
          <a:p>
            <a:r>
              <a:rPr lang="ja-JP" altLang="en-US" sz="2800" b="1" dirty="0">
                <a:solidFill>
                  <a:srgbClr val="FF0000"/>
                </a:solidFill>
              </a:rPr>
              <a:t>Manufacturing sites, infrastructure sites, research sites</a:t>
            </a:r>
            <a:r>
              <a:rPr lang="en-US" altLang="ja-JP" sz="2800" b="1" dirty="0">
                <a:solidFill>
                  <a:srgbClr val="FF0000"/>
                </a:solidFill>
              </a:rPr>
              <a:t>, space</a:t>
            </a:r>
            <a:endParaRPr lang="ja-JP" altLang="en-US" sz="2800" b="1" dirty="0">
              <a:solidFill>
                <a:srgbClr val="FF0000"/>
              </a:solidFill>
            </a:endParaRPr>
          </a:p>
        </p:txBody>
      </p:sp>
    </p:spTree>
    <p:extLst>
      <p:ext uri="{BB962C8B-B14F-4D97-AF65-F5344CB8AC3E}">
        <p14:creationId xmlns:p14="http://schemas.microsoft.com/office/powerpoint/2010/main" val="37580000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a:xfrm>
            <a:off x="628650" y="5624513"/>
            <a:ext cx="2057400" cy="273844"/>
          </a:xfrm>
          <a:prstGeom prst="rect">
            <a:avLst/>
          </a:prstGeom>
        </p:spPr>
        <p:txBody>
          <a:bodyPr vert="horz" lIns="68580" tIns="34290" rIns="68580" bIns="34290" rtlCol="0" anchor="ctr"/>
          <a:lstStyle>
            <a:defPPr>
              <a:defRPr lang="ja-JP"/>
            </a:defPPr>
            <a:lvl1pPr marL="0" algn="l" defTabSz="685800" rtl="0" eaLnBrk="1" latinLnBrk="0" hangingPunct="1">
              <a:defRPr kumimoji="1" sz="900" kern="1200">
                <a:solidFill>
                  <a:schemeClr val="tx1">
                    <a:tint val="75000"/>
                  </a:schemeClr>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a:lstStyle>
          <a:p>
            <a:r>
              <a:rPr kumimoji="1" lang="en-US" altLang="ja-JP"/>
              <a:t>UCANS11 250226</a:t>
            </a:r>
            <a:endParaRPr kumimoji="1" lang="ja-JP" altLang="en-US" dirty="0"/>
          </a:p>
        </p:txBody>
      </p:sp>
      <p:sp>
        <p:nvSpPr>
          <p:cNvPr id="6" name="スライド番号プレースホルダー 5"/>
          <p:cNvSpPr>
            <a:spLocks noGrp="1"/>
          </p:cNvSpPr>
          <p:nvPr>
            <p:ph type="sldNum" sz="quarter" idx="12"/>
          </p:nvPr>
        </p:nvSpPr>
        <p:spPr/>
        <p:txBody>
          <a:bodyPr/>
          <a:lstStyle/>
          <a:p>
            <a:fld id="{3DCA0435-E09C-4393-BF54-C857AD528DA9}" type="slidenum">
              <a:rPr kumimoji="1" lang="ja-JP" altLang="en-US" smtClean="0"/>
              <a:t>40</a:t>
            </a:fld>
            <a:endParaRPr kumimoji="1" lang="ja-JP" altLang="en-US"/>
          </a:p>
        </p:txBody>
      </p:sp>
      <p:pic>
        <p:nvPicPr>
          <p:cNvPr id="36" name="図 35">
            <a:extLst>
              <a:ext uri="{FF2B5EF4-FFF2-40B4-BE49-F238E27FC236}">
                <a16:creationId xmlns:a16="http://schemas.microsoft.com/office/drawing/2014/main" id="{89803E52-0329-E1F2-236C-0AF88E086FA7}"/>
              </a:ext>
            </a:extLst>
          </p:cNvPr>
          <p:cNvPicPr>
            <a:picLocks noChangeAspect="1"/>
          </p:cNvPicPr>
          <p:nvPr/>
        </p:nvPicPr>
        <p:blipFill>
          <a:blip r:embed="rId2"/>
          <a:stretch>
            <a:fillRect/>
          </a:stretch>
        </p:blipFill>
        <p:spPr>
          <a:xfrm>
            <a:off x="5427801" y="1739322"/>
            <a:ext cx="3084785" cy="2314310"/>
          </a:xfrm>
          <a:prstGeom prst="rect">
            <a:avLst/>
          </a:prstGeom>
        </p:spPr>
      </p:pic>
      <p:pic>
        <p:nvPicPr>
          <p:cNvPr id="37" name="図 36">
            <a:extLst>
              <a:ext uri="{FF2B5EF4-FFF2-40B4-BE49-F238E27FC236}">
                <a16:creationId xmlns:a16="http://schemas.microsoft.com/office/drawing/2014/main" id="{A535F25D-A7C1-B1A1-B8DB-3B8B17FE9C30}"/>
              </a:ext>
            </a:extLst>
          </p:cNvPr>
          <p:cNvPicPr>
            <a:picLocks noChangeAspect="1"/>
          </p:cNvPicPr>
          <p:nvPr/>
        </p:nvPicPr>
        <p:blipFill>
          <a:blip r:embed="rId3"/>
          <a:stretch>
            <a:fillRect/>
          </a:stretch>
        </p:blipFill>
        <p:spPr>
          <a:xfrm>
            <a:off x="4422792" y="4394698"/>
            <a:ext cx="2904218" cy="2130340"/>
          </a:xfrm>
          <a:prstGeom prst="rect">
            <a:avLst/>
          </a:prstGeom>
        </p:spPr>
      </p:pic>
      <p:pic>
        <p:nvPicPr>
          <p:cNvPr id="38" name="図 37">
            <a:extLst>
              <a:ext uri="{FF2B5EF4-FFF2-40B4-BE49-F238E27FC236}">
                <a16:creationId xmlns:a16="http://schemas.microsoft.com/office/drawing/2014/main" id="{6BED66CF-31C2-6B7C-8DA4-5A716F30C5DD}"/>
              </a:ext>
            </a:extLst>
          </p:cNvPr>
          <p:cNvPicPr>
            <a:picLocks noChangeAspect="1"/>
          </p:cNvPicPr>
          <p:nvPr/>
        </p:nvPicPr>
        <p:blipFill>
          <a:blip r:embed="rId4"/>
          <a:stretch>
            <a:fillRect/>
          </a:stretch>
        </p:blipFill>
        <p:spPr>
          <a:xfrm>
            <a:off x="615158" y="2839502"/>
            <a:ext cx="3807633" cy="3577885"/>
          </a:xfrm>
          <a:prstGeom prst="rect">
            <a:avLst/>
          </a:prstGeom>
        </p:spPr>
      </p:pic>
      <p:sp>
        <p:nvSpPr>
          <p:cNvPr id="12" name="テキスト ボックス 11">
            <a:extLst>
              <a:ext uri="{FF2B5EF4-FFF2-40B4-BE49-F238E27FC236}">
                <a16:creationId xmlns:a16="http://schemas.microsoft.com/office/drawing/2014/main" id="{5F918DC6-0777-51F5-C624-5F718948AE3D}"/>
              </a:ext>
            </a:extLst>
          </p:cNvPr>
          <p:cNvSpPr txBox="1"/>
          <p:nvPr/>
        </p:nvSpPr>
        <p:spPr>
          <a:xfrm>
            <a:off x="-34693" y="1816972"/>
            <a:ext cx="5848888" cy="646331"/>
          </a:xfrm>
          <a:prstGeom prst="rect">
            <a:avLst/>
          </a:prstGeom>
          <a:noFill/>
        </p:spPr>
        <p:txBody>
          <a:bodyPr wrap="square" rtlCol="0">
            <a:spAutoFit/>
          </a:bodyPr>
          <a:lstStyle/>
          <a:p>
            <a:r>
              <a:rPr kumimoji="1" lang="en-US" altLang="ja-JP" b="1" u="sng" dirty="0"/>
              <a:t>Neutron beam </a:t>
            </a:r>
            <a:r>
              <a:rPr kumimoji="1" lang="en-US" altLang="ja-JP" b="1" u="sng" dirty="0">
                <a:highlight>
                  <a:srgbClr val="FFFF00"/>
                </a:highlight>
              </a:rPr>
              <a:t>injected from the end of Anchorage</a:t>
            </a:r>
            <a:r>
              <a:rPr kumimoji="1" lang="en-US" altLang="ja-JP" b="1" u="sng" dirty="0"/>
              <a:t>.</a:t>
            </a:r>
          </a:p>
          <a:p>
            <a:r>
              <a:rPr kumimoji="1" lang="en-US" altLang="ja-JP" b="1" u="sng" dirty="0"/>
              <a:t>Thin water detected by backscattered neutrons</a:t>
            </a:r>
          </a:p>
        </p:txBody>
      </p:sp>
      <p:sp>
        <p:nvSpPr>
          <p:cNvPr id="16" name="テキスト ボックス 15">
            <a:extLst>
              <a:ext uri="{FF2B5EF4-FFF2-40B4-BE49-F238E27FC236}">
                <a16:creationId xmlns:a16="http://schemas.microsoft.com/office/drawing/2014/main" id="{A9533E86-BA5C-C157-37B5-1BEE50378C82}"/>
              </a:ext>
            </a:extLst>
          </p:cNvPr>
          <p:cNvSpPr txBox="1"/>
          <p:nvPr/>
        </p:nvSpPr>
        <p:spPr>
          <a:xfrm>
            <a:off x="157991" y="2404175"/>
            <a:ext cx="4847852" cy="646331"/>
          </a:xfrm>
          <a:prstGeom prst="rect">
            <a:avLst/>
          </a:prstGeom>
          <a:noFill/>
        </p:spPr>
        <p:txBody>
          <a:bodyPr wrap="square" rtlCol="0">
            <a:spAutoFit/>
          </a:bodyPr>
          <a:lstStyle/>
          <a:p>
            <a:r>
              <a:rPr kumimoji="1" lang="en-US" altLang="ja-JP" b="1" u="sng" dirty="0"/>
              <a:t>Depth of the inside water: 10</a:t>
            </a:r>
            <a:r>
              <a:rPr kumimoji="1" lang="ja-JP" altLang="en-US" b="1" u="sng" dirty="0"/>
              <a:t>㎜、</a:t>
            </a:r>
            <a:r>
              <a:rPr kumimoji="1" lang="en-US" altLang="ja-JP" b="1" u="sng" dirty="0"/>
              <a:t>3</a:t>
            </a:r>
            <a:r>
              <a:rPr kumimoji="1" lang="ja-JP" altLang="en-US" b="1" u="sng" dirty="0"/>
              <a:t>㎜、</a:t>
            </a:r>
            <a:r>
              <a:rPr kumimoji="1" lang="en-US" altLang="ja-JP" b="1" u="sng" dirty="0"/>
              <a:t>1</a:t>
            </a:r>
            <a:r>
              <a:rPr kumimoji="1" lang="ja-JP" altLang="en-US" b="1" u="sng" dirty="0"/>
              <a:t>㎜</a:t>
            </a:r>
            <a:endParaRPr kumimoji="1" lang="en-US" altLang="ja-JP" b="1" u="sng" dirty="0"/>
          </a:p>
          <a:p>
            <a:r>
              <a:rPr kumimoji="1" lang="en-US" altLang="ja-JP" b="1" u="sng" dirty="0" err="1"/>
              <a:t>Volum</a:t>
            </a:r>
            <a:r>
              <a:rPr kumimoji="1" lang="en-US" altLang="ja-JP" b="1" u="sng" dirty="0"/>
              <a:t>:</a:t>
            </a:r>
            <a:r>
              <a:rPr kumimoji="1" lang="ja-JP" altLang="en-US" b="1" u="sng" dirty="0"/>
              <a:t>                         　</a:t>
            </a:r>
            <a:r>
              <a:rPr kumimoji="1" lang="en-US" altLang="ja-JP" b="1" u="sng" dirty="0"/>
              <a:t>100</a:t>
            </a:r>
            <a:r>
              <a:rPr kumimoji="1" lang="ja-JP" altLang="en-US" b="1" u="sng" dirty="0"/>
              <a:t>％、</a:t>
            </a:r>
            <a:r>
              <a:rPr kumimoji="1" lang="en-US" altLang="ja-JP" b="1" u="sng" dirty="0"/>
              <a:t>50</a:t>
            </a:r>
            <a:r>
              <a:rPr kumimoji="1" lang="ja-JP" altLang="en-US" b="1" u="sng" dirty="0"/>
              <a:t>％　</a:t>
            </a:r>
            <a:r>
              <a:rPr kumimoji="1" lang="en-US" altLang="ja-JP" b="1" u="sng" dirty="0"/>
              <a:t>33</a:t>
            </a:r>
            <a:r>
              <a:rPr kumimoji="1" lang="ja-JP" altLang="en-US" b="1" u="sng" dirty="0"/>
              <a:t>％</a:t>
            </a:r>
            <a:endParaRPr kumimoji="1" lang="en-US" altLang="ja-JP" b="1" u="sng" dirty="0"/>
          </a:p>
        </p:txBody>
      </p:sp>
      <p:sp>
        <p:nvSpPr>
          <p:cNvPr id="7" name="タイトル 6">
            <a:extLst>
              <a:ext uri="{FF2B5EF4-FFF2-40B4-BE49-F238E27FC236}">
                <a16:creationId xmlns:a16="http://schemas.microsoft.com/office/drawing/2014/main" id="{DBD2F48B-A39F-68BB-C2E0-C63627460C53}"/>
              </a:ext>
            </a:extLst>
          </p:cNvPr>
          <p:cNvSpPr>
            <a:spLocks noGrp="1"/>
          </p:cNvSpPr>
          <p:nvPr>
            <p:ph type="title"/>
          </p:nvPr>
        </p:nvSpPr>
        <p:spPr>
          <a:xfrm>
            <a:off x="45591" y="11525"/>
            <a:ext cx="9219570" cy="1661386"/>
          </a:xfrm>
          <a:solidFill>
            <a:srgbClr val="00B0F0"/>
          </a:solidFill>
        </p:spPr>
        <p:txBody>
          <a:bodyPr>
            <a:normAutofit fontScale="90000"/>
          </a:bodyPr>
          <a:lstStyle/>
          <a:p>
            <a:r>
              <a:rPr lang="en-US" altLang="ja-JP" sz="4400" b="1" u="sng" dirty="0">
                <a:solidFill>
                  <a:srgbClr val="FF5050"/>
                </a:solidFill>
                <a:latin typeface="Meiryo UI" panose="020B0604030504040204" pitchFamily="50" charset="-128"/>
                <a:ea typeface="Meiryo UI" panose="020B0604030504040204" pitchFamily="50" charset="-128"/>
              </a:rPr>
              <a:t>Visualization of water</a:t>
            </a:r>
            <a:r>
              <a:rPr lang="en-US" altLang="ja-JP" sz="4400" dirty="0">
                <a:latin typeface="Meiryo UI" panose="020B0604030504040204" pitchFamily="50" charset="-128"/>
                <a:ea typeface="Meiryo UI" panose="020B0604030504040204" pitchFamily="50" charset="-128"/>
              </a:rPr>
              <a:t> at the suspension bridge cable anchorage </a:t>
            </a:r>
            <a:r>
              <a:rPr lang="ja-JP" altLang="en-US" sz="3100" b="1" u="sng" dirty="0">
                <a:latin typeface="Meiryo UI" panose="020B0604030504040204" pitchFamily="50" charset="-128"/>
                <a:ea typeface="Meiryo UI" panose="020B0604030504040204" pitchFamily="50" charset="-128"/>
              </a:rPr>
              <a:t>⇒</a:t>
            </a:r>
            <a:r>
              <a:rPr lang="en-US" altLang="ja-JP" sz="3100" b="1" u="sng" dirty="0">
                <a:latin typeface="Meiryo UI" panose="020B0604030504040204" pitchFamily="50" charset="-128"/>
                <a:ea typeface="Meiryo UI" panose="020B0604030504040204" pitchFamily="50" charset="-128"/>
              </a:rPr>
              <a:t>RANS-II</a:t>
            </a:r>
            <a:r>
              <a:rPr lang="en-US" altLang="ja-JP" sz="3100" b="1" u="sng" dirty="0"/>
              <a:t> experiments towards </a:t>
            </a:r>
            <a:r>
              <a:rPr lang="en-US" altLang="ja-JP" sz="3100" b="1" u="sng" dirty="0">
                <a:latin typeface="Meiryo UI" panose="020B0604030504040204" pitchFamily="50" charset="-128"/>
                <a:ea typeface="Meiryo UI" panose="020B0604030504040204" pitchFamily="50" charset="-128"/>
              </a:rPr>
              <a:t>RANS-III</a:t>
            </a:r>
            <a:endParaRPr lang="ja-JP" altLang="en-US" sz="3100" b="1" u="sng" dirty="0"/>
          </a:p>
        </p:txBody>
      </p:sp>
      <p:sp>
        <p:nvSpPr>
          <p:cNvPr id="10" name="テキスト ボックス 9">
            <a:extLst>
              <a:ext uri="{FF2B5EF4-FFF2-40B4-BE49-F238E27FC236}">
                <a16:creationId xmlns:a16="http://schemas.microsoft.com/office/drawing/2014/main" id="{FFF4CC9D-63B3-5504-0083-67A396CCAE10}"/>
              </a:ext>
            </a:extLst>
          </p:cNvPr>
          <p:cNvSpPr txBox="1"/>
          <p:nvPr/>
        </p:nvSpPr>
        <p:spPr>
          <a:xfrm>
            <a:off x="6183253" y="2082645"/>
            <a:ext cx="927237" cy="307777"/>
          </a:xfrm>
          <a:prstGeom prst="rect">
            <a:avLst/>
          </a:prstGeom>
          <a:solidFill>
            <a:schemeClr val="bg1"/>
          </a:solidFill>
        </p:spPr>
        <p:txBody>
          <a:bodyPr wrap="square" rtlCol="0">
            <a:spAutoFit/>
          </a:bodyPr>
          <a:lstStyle/>
          <a:p>
            <a:r>
              <a:rPr kumimoji="1" lang="en-US" altLang="ja-JP" sz="1400" dirty="0"/>
              <a:t>Detector</a:t>
            </a:r>
            <a:endParaRPr kumimoji="1" lang="ja-JP" altLang="en-US" sz="1400" dirty="0"/>
          </a:p>
        </p:txBody>
      </p:sp>
      <p:sp>
        <p:nvSpPr>
          <p:cNvPr id="11" name="テキスト ボックス 10">
            <a:extLst>
              <a:ext uri="{FF2B5EF4-FFF2-40B4-BE49-F238E27FC236}">
                <a16:creationId xmlns:a16="http://schemas.microsoft.com/office/drawing/2014/main" id="{1B4A5B85-30C9-7923-2E32-61F97200BF58}"/>
              </a:ext>
            </a:extLst>
          </p:cNvPr>
          <p:cNvSpPr txBox="1"/>
          <p:nvPr/>
        </p:nvSpPr>
        <p:spPr>
          <a:xfrm>
            <a:off x="6796632" y="2685613"/>
            <a:ext cx="927237" cy="307777"/>
          </a:xfrm>
          <a:prstGeom prst="rect">
            <a:avLst/>
          </a:prstGeom>
          <a:solidFill>
            <a:schemeClr val="bg1"/>
          </a:solidFill>
        </p:spPr>
        <p:txBody>
          <a:bodyPr wrap="square" rtlCol="0">
            <a:spAutoFit/>
          </a:bodyPr>
          <a:lstStyle/>
          <a:p>
            <a:r>
              <a:rPr kumimoji="1" lang="en-US" altLang="ja-JP" sz="1400" dirty="0"/>
              <a:t>Neutron</a:t>
            </a:r>
            <a:endParaRPr kumimoji="1" lang="ja-JP" altLang="en-US" sz="1400" dirty="0"/>
          </a:p>
        </p:txBody>
      </p:sp>
      <p:sp>
        <p:nvSpPr>
          <p:cNvPr id="14" name="テキスト ボックス 13">
            <a:extLst>
              <a:ext uri="{FF2B5EF4-FFF2-40B4-BE49-F238E27FC236}">
                <a16:creationId xmlns:a16="http://schemas.microsoft.com/office/drawing/2014/main" id="{780B8FA2-7175-FDA8-AF66-DACE6A736A55}"/>
              </a:ext>
            </a:extLst>
          </p:cNvPr>
          <p:cNvSpPr txBox="1"/>
          <p:nvPr/>
        </p:nvSpPr>
        <p:spPr>
          <a:xfrm>
            <a:off x="6614592" y="3275112"/>
            <a:ext cx="1184258" cy="307777"/>
          </a:xfrm>
          <a:prstGeom prst="rect">
            <a:avLst/>
          </a:prstGeom>
          <a:solidFill>
            <a:schemeClr val="bg1"/>
          </a:solidFill>
        </p:spPr>
        <p:txBody>
          <a:bodyPr wrap="square" rtlCol="0">
            <a:spAutoFit/>
          </a:bodyPr>
          <a:lstStyle/>
          <a:p>
            <a:r>
              <a:rPr kumimoji="1" lang="en-US" altLang="ja-JP" sz="1400" dirty="0"/>
              <a:t>Anchorage</a:t>
            </a:r>
            <a:endParaRPr kumimoji="1" lang="ja-JP" altLang="en-US" sz="1400" dirty="0"/>
          </a:p>
        </p:txBody>
      </p:sp>
    </p:spTree>
    <p:extLst>
      <p:ext uri="{BB962C8B-B14F-4D97-AF65-F5344CB8AC3E}">
        <p14:creationId xmlns:p14="http://schemas.microsoft.com/office/powerpoint/2010/main" val="12909390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fld id="{3DCA0435-E09C-4393-BF54-C857AD528DA9}" type="slidenum">
              <a:rPr kumimoji="1" lang="ja-JP" altLang="en-US" smtClean="0"/>
              <a:t>41</a:t>
            </a:fld>
            <a:endParaRPr kumimoji="1" lang="ja-JP" altLang="en-US"/>
          </a:p>
        </p:txBody>
      </p:sp>
      <p:sp>
        <p:nvSpPr>
          <p:cNvPr id="12" name="テキスト ボックス 11">
            <a:extLst>
              <a:ext uri="{FF2B5EF4-FFF2-40B4-BE49-F238E27FC236}">
                <a16:creationId xmlns:a16="http://schemas.microsoft.com/office/drawing/2014/main" id="{5F918DC6-0777-51F5-C624-5F718948AE3D}"/>
              </a:ext>
            </a:extLst>
          </p:cNvPr>
          <p:cNvSpPr txBox="1"/>
          <p:nvPr/>
        </p:nvSpPr>
        <p:spPr>
          <a:xfrm>
            <a:off x="45591" y="1785072"/>
            <a:ext cx="5382210" cy="646331"/>
          </a:xfrm>
          <a:prstGeom prst="rect">
            <a:avLst/>
          </a:prstGeom>
          <a:noFill/>
        </p:spPr>
        <p:txBody>
          <a:bodyPr wrap="square" rtlCol="0">
            <a:spAutoFit/>
          </a:bodyPr>
          <a:lstStyle/>
          <a:p>
            <a:r>
              <a:rPr kumimoji="1" lang="en-US" altLang="ja-JP" b="1" u="sng" dirty="0"/>
              <a:t>Neutron beam </a:t>
            </a:r>
            <a:r>
              <a:rPr kumimoji="1" lang="en-US" altLang="ja-JP" b="1" u="sng" dirty="0">
                <a:highlight>
                  <a:srgbClr val="FFFF00"/>
                </a:highlight>
              </a:rPr>
              <a:t>injected aside of the cable </a:t>
            </a:r>
            <a:r>
              <a:rPr kumimoji="1" lang="en-US" altLang="ja-JP" b="1" u="sng" dirty="0" err="1">
                <a:highlight>
                  <a:srgbClr val="FFFF00"/>
                </a:highlight>
              </a:rPr>
              <a:t>ancholrage</a:t>
            </a:r>
            <a:r>
              <a:rPr kumimoji="1" lang="en-US" altLang="ja-JP" b="1" u="sng" dirty="0">
                <a:highlight>
                  <a:srgbClr val="FFFF00"/>
                </a:highlight>
              </a:rPr>
              <a:t> reason from road level is considered.</a:t>
            </a:r>
            <a:endParaRPr kumimoji="1" lang="en-US" altLang="ja-JP" b="1" u="sng" dirty="0"/>
          </a:p>
        </p:txBody>
      </p:sp>
      <p:sp>
        <p:nvSpPr>
          <p:cNvPr id="7" name="タイトル 6">
            <a:extLst>
              <a:ext uri="{FF2B5EF4-FFF2-40B4-BE49-F238E27FC236}">
                <a16:creationId xmlns:a16="http://schemas.microsoft.com/office/drawing/2014/main" id="{DBD2F48B-A39F-68BB-C2E0-C63627460C53}"/>
              </a:ext>
            </a:extLst>
          </p:cNvPr>
          <p:cNvSpPr>
            <a:spLocks noGrp="1"/>
          </p:cNvSpPr>
          <p:nvPr>
            <p:ph type="title"/>
          </p:nvPr>
        </p:nvSpPr>
        <p:spPr>
          <a:xfrm>
            <a:off x="45591" y="11525"/>
            <a:ext cx="9219570" cy="1661386"/>
          </a:xfrm>
          <a:solidFill>
            <a:srgbClr val="00B0F0"/>
          </a:solidFill>
        </p:spPr>
        <p:txBody>
          <a:bodyPr>
            <a:normAutofit fontScale="90000"/>
          </a:bodyPr>
          <a:lstStyle/>
          <a:p>
            <a:r>
              <a:rPr lang="en-US" altLang="ja-JP" sz="4400" b="1" u="sng" dirty="0">
                <a:solidFill>
                  <a:srgbClr val="FF5050"/>
                </a:solidFill>
                <a:latin typeface="Meiryo UI" panose="020B0604030504040204" pitchFamily="50" charset="-128"/>
                <a:ea typeface="Meiryo UI" panose="020B0604030504040204" pitchFamily="50" charset="-128"/>
              </a:rPr>
              <a:t>Visualization of water</a:t>
            </a:r>
            <a:r>
              <a:rPr lang="en-US" altLang="ja-JP" sz="4400" dirty="0">
                <a:latin typeface="Meiryo UI" panose="020B0604030504040204" pitchFamily="50" charset="-128"/>
                <a:ea typeface="Meiryo UI" panose="020B0604030504040204" pitchFamily="50" charset="-128"/>
              </a:rPr>
              <a:t> at the suspension bridge cable anchorage </a:t>
            </a:r>
            <a:r>
              <a:rPr lang="ja-JP" altLang="en-US" sz="3100" b="1" u="sng" dirty="0">
                <a:latin typeface="Meiryo UI" panose="020B0604030504040204" pitchFamily="50" charset="-128"/>
                <a:ea typeface="Meiryo UI" panose="020B0604030504040204" pitchFamily="50" charset="-128"/>
              </a:rPr>
              <a:t>⇒</a:t>
            </a:r>
            <a:r>
              <a:rPr lang="en-US" altLang="ja-JP" sz="3100" b="1" u="sng" dirty="0">
                <a:latin typeface="Meiryo UI" panose="020B0604030504040204" pitchFamily="50" charset="-128"/>
                <a:ea typeface="Meiryo UI" panose="020B0604030504040204" pitchFamily="50" charset="-128"/>
              </a:rPr>
              <a:t>RANS-II</a:t>
            </a:r>
            <a:r>
              <a:rPr lang="en-US" altLang="ja-JP" sz="3100" b="1" u="sng" dirty="0"/>
              <a:t> experiments towards </a:t>
            </a:r>
            <a:r>
              <a:rPr lang="en-US" altLang="ja-JP" sz="3100" b="1" u="sng" dirty="0">
                <a:latin typeface="Meiryo UI" panose="020B0604030504040204" pitchFamily="50" charset="-128"/>
                <a:ea typeface="Meiryo UI" panose="020B0604030504040204" pitchFamily="50" charset="-128"/>
              </a:rPr>
              <a:t>RANS-III</a:t>
            </a:r>
            <a:endParaRPr lang="ja-JP" altLang="en-US" sz="3100" b="1" u="sng" dirty="0"/>
          </a:p>
        </p:txBody>
      </p:sp>
      <p:pic>
        <p:nvPicPr>
          <p:cNvPr id="2" name="図 1">
            <a:extLst>
              <a:ext uri="{FF2B5EF4-FFF2-40B4-BE49-F238E27FC236}">
                <a16:creationId xmlns:a16="http://schemas.microsoft.com/office/drawing/2014/main" id="{C9327DF6-9F01-7DAC-2796-7C54D059C36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1259" y="2576221"/>
            <a:ext cx="3412235" cy="2356233"/>
          </a:xfrm>
          <a:prstGeom prst="rect">
            <a:avLst/>
          </a:prstGeom>
          <a:ln w="38100">
            <a:noFill/>
          </a:ln>
        </p:spPr>
      </p:pic>
      <p:pic>
        <p:nvPicPr>
          <p:cNvPr id="3" name="図 2" descr="座る, 石, 汚い, 跡 が含まれている画像&#10;&#10;自動的に生成された説明">
            <a:extLst>
              <a:ext uri="{FF2B5EF4-FFF2-40B4-BE49-F238E27FC236}">
                <a16:creationId xmlns:a16="http://schemas.microsoft.com/office/drawing/2014/main" id="{46429202-62EB-21CF-4BA6-AEDB529FC5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2932678" y="3365220"/>
            <a:ext cx="3044202" cy="1677131"/>
          </a:xfrm>
          <a:prstGeom prst="rect">
            <a:avLst/>
          </a:prstGeom>
        </p:spPr>
      </p:pic>
      <p:sp>
        <p:nvSpPr>
          <p:cNvPr id="5" name="楕円 4">
            <a:extLst>
              <a:ext uri="{FF2B5EF4-FFF2-40B4-BE49-F238E27FC236}">
                <a16:creationId xmlns:a16="http://schemas.microsoft.com/office/drawing/2014/main" id="{B6C43474-D4FB-6044-9F76-EA7B3164CFE0}"/>
              </a:ext>
            </a:extLst>
          </p:cNvPr>
          <p:cNvSpPr/>
          <p:nvPr/>
        </p:nvSpPr>
        <p:spPr>
          <a:xfrm rot="1463270">
            <a:off x="1959480" y="3073009"/>
            <a:ext cx="423954" cy="1539180"/>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矢印コネクタ 7">
            <a:extLst>
              <a:ext uri="{FF2B5EF4-FFF2-40B4-BE49-F238E27FC236}">
                <a16:creationId xmlns:a16="http://schemas.microsoft.com/office/drawing/2014/main" id="{D825D590-8E5C-2C8A-1FF7-ADA44D1E7D45}"/>
              </a:ext>
            </a:extLst>
          </p:cNvPr>
          <p:cNvCxnSpPr>
            <a:cxnSpLocks/>
          </p:cNvCxnSpPr>
          <p:nvPr/>
        </p:nvCxnSpPr>
        <p:spPr>
          <a:xfrm>
            <a:off x="2436516" y="3245874"/>
            <a:ext cx="1255856" cy="2542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図 12">
            <a:extLst>
              <a:ext uri="{FF2B5EF4-FFF2-40B4-BE49-F238E27FC236}">
                <a16:creationId xmlns:a16="http://schemas.microsoft.com/office/drawing/2014/main" id="{494DEC38-0708-4AB4-E885-38677B30251B}"/>
              </a:ext>
            </a:extLst>
          </p:cNvPr>
          <p:cNvPicPr>
            <a:picLocks noChangeAspect="1"/>
          </p:cNvPicPr>
          <p:nvPr/>
        </p:nvPicPr>
        <p:blipFill>
          <a:blip r:embed="rId4"/>
          <a:stretch>
            <a:fillRect/>
          </a:stretch>
        </p:blipFill>
        <p:spPr>
          <a:xfrm>
            <a:off x="5565295" y="2941397"/>
            <a:ext cx="3220123" cy="1389213"/>
          </a:xfrm>
          <a:prstGeom prst="rect">
            <a:avLst/>
          </a:prstGeom>
        </p:spPr>
      </p:pic>
      <p:sp>
        <p:nvSpPr>
          <p:cNvPr id="18" name="日付プレースホルダー 17">
            <a:extLst>
              <a:ext uri="{FF2B5EF4-FFF2-40B4-BE49-F238E27FC236}">
                <a16:creationId xmlns:a16="http://schemas.microsoft.com/office/drawing/2014/main" id="{5FED6B30-EF46-FBBF-F91B-7DEE1C5D0AA7}"/>
              </a:ext>
            </a:extLst>
          </p:cNvPr>
          <p:cNvSpPr>
            <a:spLocks noGrp="1"/>
          </p:cNvSpPr>
          <p:nvPr>
            <p:ph type="dt" sz="half" idx="10"/>
          </p:nvPr>
        </p:nvSpPr>
        <p:spPr/>
        <p:txBody>
          <a:bodyPr/>
          <a:lstStyle/>
          <a:p>
            <a:r>
              <a:rPr kumimoji="1" lang="en-US" altLang="ja-JP"/>
              <a:t>UCANS11 250226</a:t>
            </a:r>
            <a:endParaRPr kumimoji="1" lang="ja-JP" altLang="en-US"/>
          </a:p>
        </p:txBody>
      </p:sp>
    </p:spTree>
    <p:extLst>
      <p:ext uri="{BB962C8B-B14F-4D97-AF65-F5344CB8AC3E}">
        <p14:creationId xmlns:p14="http://schemas.microsoft.com/office/powerpoint/2010/main" val="17661091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A9CE24BB-9676-438E-84CB-EDE199BFBA02}"/>
              </a:ext>
            </a:extLst>
          </p:cNvPr>
          <p:cNvPicPr>
            <a:picLocks noChangeAspect="1"/>
          </p:cNvPicPr>
          <p:nvPr/>
        </p:nvPicPr>
        <p:blipFill rotWithShape="1">
          <a:blip r:embed="rId3"/>
          <a:srcRect l="5350" t="666" r="4715"/>
          <a:stretch/>
        </p:blipFill>
        <p:spPr>
          <a:xfrm>
            <a:off x="5197854" y="876059"/>
            <a:ext cx="3258606" cy="3136792"/>
          </a:xfrm>
          <a:prstGeom prst="rect">
            <a:avLst/>
          </a:prstGeom>
        </p:spPr>
      </p:pic>
      <p:sp>
        <p:nvSpPr>
          <p:cNvPr id="15" name="正方形/長方形 14">
            <a:extLst>
              <a:ext uri="{FF2B5EF4-FFF2-40B4-BE49-F238E27FC236}">
                <a16:creationId xmlns:a16="http://schemas.microsoft.com/office/drawing/2014/main" id="{68F1FEA6-0832-4A80-968F-8ACB6DE75D3E}"/>
              </a:ext>
            </a:extLst>
          </p:cNvPr>
          <p:cNvSpPr/>
          <p:nvPr/>
        </p:nvSpPr>
        <p:spPr>
          <a:xfrm rot="20008157">
            <a:off x="6822202" y="1933239"/>
            <a:ext cx="99703" cy="6646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latin typeface="ＭＳ Ｐゴシック" panose="020B0600070205080204" pitchFamily="50" charset="-128"/>
              <a:ea typeface="ＭＳ Ｐゴシック" panose="020B0600070205080204" pitchFamily="50" charset="-128"/>
            </a:endParaRPr>
          </a:p>
        </p:txBody>
      </p:sp>
      <p:sp>
        <p:nvSpPr>
          <p:cNvPr id="16" name="テキスト ボックス 3">
            <a:extLst>
              <a:ext uri="{FF2B5EF4-FFF2-40B4-BE49-F238E27FC236}">
                <a16:creationId xmlns:a16="http://schemas.microsoft.com/office/drawing/2014/main" id="{00742004-7A07-4496-8AA8-B86BC1A256DA}"/>
              </a:ext>
            </a:extLst>
          </p:cNvPr>
          <p:cNvSpPr txBox="1">
            <a:spLocks noChangeArrowheads="1"/>
          </p:cNvSpPr>
          <p:nvPr/>
        </p:nvSpPr>
        <p:spPr bwMode="auto">
          <a:xfrm>
            <a:off x="5302730" y="2312834"/>
            <a:ext cx="2075757" cy="546945"/>
          </a:xfrm>
          <a:prstGeom prst="rect">
            <a:avLst/>
          </a:prstGeom>
          <a:solidFill>
            <a:schemeClr val="bg1"/>
          </a:solidFill>
          <a:ln w="9525">
            <a:solidFill>
              <a:schemeClr val="tx1"/>
            </a:solidFill>
            <a:miter lim="800000"/>
            <a:headEnd/>
            <a:tailEnd/>
          </a:ln>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pPr>
              <a:defRPr/>
            </a:pPr>
            <a:r>
              <a:rPr lang="en-US" altLang="ja-JP" sz="1477" b="1" dirty="0">
                <a:solidFill>
                  <a:srgbClr val="FF0000"/>
                </a:solidFill>
                <a:latin typeface="ＭＳ Ｐゴシック" panose="020B0600070205080204" pitchFamily="50" charset="-128"/>
                <a:ea typeface="ＭＳ Ｐゴシック" panose="020B0600070205080204" pitchFamily="50" charset="-128"/>
              </a:rPr>
              <a:t>Neutron Application Facility North building</a:t>
            </a:r>
          </a:p>
        </p:txBody>
      </p:sp>
      <p:sp>
        <p:nvSpPr>
          <p:cNvPr id="17" name="右矢印 10">
            <a:extLst>
              <a:ext uri="{FF2B5EF4-FFF2-40B4-BE49-F238E27FC236}">
                <a16:creationId xmlns:a16="http://schemas.microsoft.com/office/drawing/2014/main" id="{E91937DB-A60D-403A-8FCD-1D859BC142FA}"/>
              </a:ext>
            </a:extLst>
          </p:cNvPr>
          <p:cNvSpPr/>
          <p:nvPr/>
        </p:nvSpPr>
        <p:spPr>
          <a:xfrm rot="19800000" flipV="1">
            <a:off x="6219350" y="1935044"/>
            <a:ext cx="604097" cy="41823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62">
              <a:solidFill>
                <a:srgbClr val="FF0000"/>
              </a:solidFill>
              <a:latin typeface="ＭＳ Ｐゴシック" panose="020B0600070205080204" pitchFamily="50" charset="-128"/>
              <a:ea typeface="ＭＳ Ｐゴシック" panose="020B0600070205080204" pitchFamily="50" charset="-128"/>
            </a:endParaRPr>
          </a:p>
        </p:txBody>
      </p:sp>
      <p:sp>
        <p:nvSpPr>
          <p:cNvPr id="18" name="テキスト ボックス 17">
            <a:extLst>
              <a:ext uri="{FF2B5EF4-FFF2-40B4-BE49-F238E27FC236}">
                <a16:creationId xmlns:a16="http://schemas.microsoft.com/office/drawing/2014/main" id="{81B87033-A248-4932-BD67-3AC1827A11B5}"/>
              </a:ext>
            </a:extLst>
          </p:cNvPr>
          <p:cNvSpPr txBox="1"/>
          <p:nvPr/>
        </p:nvSpPr>
        <p:spPr>
          <a:xfrm>
            <a:off x="152046" y="1306036"/>
            <a:ext cx="6169613" cy="660437"/>
          </a:xfrm>
          <a:prstGeom prst="rect">
            <a:avLst/>
          </a:prstGeom>
          <a:noFill/>
        </p:spPr>
        <p:txBody>
          <a:bodyPr wrap="square">
            <a:spAutoFit/>
          </a:bodyPr>
          <a:lstStyle/>
          <a:p>
            <a:r>
              <a:rPr lang="en-US" altLang="ja-JP" sz="1846" b="1" dirty="0">
                <a:latin typeface="Meiryo UI" panose="020B0604030504040204" pitchFamily="50" charset="-128"/>
                <a:ea typeface="Meiryo UI" panose="020B0604030504040204" pitchFamily="50" charset="-128"/>
              </a:rPr>
              <a:t>Neutron irradiation experiments indoors under the same conditions as outdoors.</a:t>
            </a:r>
            <a:endParaRPr lang="ja-JP" altLang="en-US" sz="1846" b="1" dirty="0">
              <a:latin typeface="Meiryo UI" panose="020B0604030504040204" pitchFamily="50" charset="-128"/>
              <a:ea typeface="Meiryo UI" panose="020B0604030504040204" pitchFamily="50" charset="-128"/>
            </a:endParaRPr>
          </a:p>
        </p:txBody>
      </p:sp>
      <p:cxnSp>
        <p:nvCxnSpPr>
          <p:cNvPr id="4" name="直線コネクタ 3">
            <a:extLst>
              <a:ext uri="{FF2B5EF4-FFF2-40B4-BE49-F238E27FC236}">
                <a16:creationId xmlns:a16="http://schemas.microsoft.com/office/drawing/2014/main" id="{0E0FBC10-8C51-05A6-53D8-C788B625C9C1}"/>
              </a:ext>
            </a:extLst>
          </p:cNvPr>
          <p:cNvCxnSpPr>
            <a:cxnSpLocks/>
          </p:cNvCxnSpPr>
          <p:nvPr/>
        </p:nvCxnSpPr>
        <p:spPr>
          <a:xfrm flipV="1">
            <a:off x="-14356" y="637305"/>
            <a:ext cx="9172711" cy="9648"/>
          </a:xfrm>
          <a:prstGeom prst="line">
            <a:avLst/>
          </a:prstGeom>
        </p:spPr>
        <p:style>
          <a:lnRef idx="3">
            <a:schemeClr val="accent1"/>
          </a:lnRef>
          <a:fillRef idx="0">
            <a:schemeClr val="accent1"/>
          </a:fillRef>
          <a:effectRef idx="2">
            <a:schemeClr val="accent1"/>
          </a:effectRef>
          <a:fontRef idx="minor">
            <a:schemeClr val="tx1"/>
          </a:fontRef>
        </p:style>
      </p:cxnSp>
      <p:pic>
        <p:nvPicPr>
          <p:cNvPr id="36" name="図 35" descr="空港のロビーにいる人たち&#10;&#10;中程度の精度で自動的に生成された説明">
            <a:extLst>
              <a:ext uri="{FF2B5EF4-FFF2-40B4-BE49-F238E27FC236}">
                <a16:creationId xmlns:a16="http://schemas.microsoft.com/office/drawing/2014/main" id="{C7268AFA-B544-801A-C049-3BF33F004A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7853" y="4182836"/>
            <a:ext cx="3096401" cy="2322301"/>
          </a:xfrm>
          <a:prstGeom prst="rect">
            <a:avLst/>
          </a:prstGeom>
        </p:spPr>
      </p:pic>
      <p:sp>
        <p:nvSpPr>
          <p:cNvPr id="2" name="スライド番号プレースホルダー 1">
            <a:extLst>
              <a:ext uri="{FF2B5EF4-FFF2-40B4-BE49-F238E27FC236}">
                <a16:creationId xmlns:a16="http://schemas.microsoft.com/office/drawing/2014/main" id="{15D43278-1266-1250-B39C-E6854336023D}"/>
              </a:ext>
            </a:extLst>
          </p:cNvPr>
          <p:cNvSpPr>
            <a:spLocks noGrp="1"/>
          </p:cNvSpPr>
          <p:nvPr>
            <p:ph type="sldNum" sz="quarter" idx="12"/>
          </p:nvPr>
        </p:nvSpPr>
        <p:spPr/>
        <p:txBody>
          <a:bodyPr/>
          <a:lstStyle/>
          <a:p>
            <a:fld id="{3DCA0435-E09C-4393-BF54-C857AD528DA9}" type="slidenum">
              <a:rPr kumimoji="1" lang="ja-JP" altLang="en-US" smtClean="0"/>
              <a:pPr/>
              <a:t>42</a:t>
            </a:fld>
            <a:endParaRPr kumimoji="1" lang="ja-JP" altLang="en-US"/>
          </a:p>
        </p:txBody>
      </p:sp>
      <p:pic>
        <p:nvPicPr>
          <p:cNvPr id="3" name="図 2" descr="建物の前の広場&#10;&#10;低い精度で自動的に生成された説明">
            <a:extLst>
              <a:ext uri="{FF2B5EF4-FFF2-40B4-BE49-F238E27FC236}">
                <a16:creationId xmlns:a16="http://schemas.microsoft.com/office/drawing/2014/main" id="{7E088967-AB96-F245-2FF5-301B8B2E57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535" y="2796168"/>
            <a:ext cx="4880574" cy="3586438"/>
          </a:xfrm>
          <a:prstGeom prst="rect">
            <a:avLst/>
          </a:prstGeom>
        </p:spPr>
      </p:pic>
      <p:sp>
        <p:nvSpPr>
          <p:cNvPr id="7" name="テキスト ボックス 6">
            <a:extLst>
              <a:ext uri="{FF2B5EF4-FFF2-40B4-BE49-F238E27FC236}">
                <a16:creationId xmlns:a16="http://schemas.microsoft.com/office/drawing/2014/main" id="{5EC33530-D310-7BA3-3811-584D25EBE038}"/>
              </a:ext>
            </a:extLst>
          </p:cNvPr>
          <p:cNvSpPr txBox="1"/>
          <p:nvPr/>
        </p:nvSpPr>
        <p:spPr>
          <a:xfrm>
            <a:off x="-14356" y="175685"/>
            <a:ext cx="9091014" cy="861774"/>
          </a:xfrm>
          <a:prstGeom prst="rect">
            <a:avLst/>
          </a:prstGeom>
          <a:noFill/>
        </p:spPr>
        <p:txBody>
          <a:bodyPr wrap="square">
            <a:spAutoFit/>
          </a:bodyPr>
          <a:lstStyle/>
          <a:p>
            <a:r>
              <a:rPr lang="en-US" altLang="ja-JP" sz="3200" dirty="0"/>
              <a:t>Neutron experiments RANS-III: Need the new building  </a:t>
            </a:r>
            <a:r>
              <a:rPr lang="ja-JP" altLang="en-US" dirty="0"/>
              <a:t>Required to obtain a </a:t>
            </a:r>
            <a:r>
              <a:rPr lang="ja-JP" altLang="en-US" u="sng" dirty="0">
                <a:solidFill>
                  <a:srgbClr val="FF0000"/>
                </a:solidFill>
              </a:rPr>
              <a:t>radiation permit </a:t>
            </a:r>
            <a:r>
              <a:rPr lang="ja-JP" altLang="en-US" dirty="0"/>
              <a:t>for </a:t>
            </a:r>
            <a:r>
              <a:rPr lang="ja-JP" altLang="en-US" dirty="0">
                <a:solidFill>
                  <a:srgbClr val="FF0000"/>
                </a:solidFill>
              </a:rPr>
              <a:t>outdoor use</a:t>
            </a:r>
          </a:p>
        </p:txBody>
      </p:sp>
    </p:spTree>
    <p:extLst>
      <p:ext uri="{BB962C8B-B14F-4D97-AF65-F5344CB8AC3E}">
        <p14:creationId xmlns:p14="http://schemas.microsoft.com/office/powerpoint/2010/main" val="13704377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角丸四角形 257">
            <a:extLst>
              <a:ext uri="{FF2B5EF4-FFF2-40B4-BE49-F238E27FC236}">
                <a16:creationId xmlns:a16="http://schemas.microsoft.com/office/drawing/2014/main" id="{B57400F2-F705-9464-5B4D-4D90B39A7150}"/>
              </a:ext>
            </a:extLst>
          </p:cNvPr>
          <p:cNvSpPr/>
          <p:nvPr/>
        </p:nvSpPr>
        <p:spPr bwMode="auto">
          <a:xfrm>
            <a:off x="5268116" y="926251"/>
            <a:ext cx="3818395" cy="5074499"/>
          </a:xfrm>
          <a:prstGeom prst="roundRect">
            <a:avLst>
              <a:gd name="adj" fmla="val 5551"/>
            </a:avLst>
          </a:prstGeom>
          <a:no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ja-JP" altLang="en-US">
              <a:latin typeface="Arial" pitchFamily="-1" charset="0"/>
              <a:ea typeface="ＭＳ Ｐゴシック" pitchFamily="-1" charset="-128"/>
              <a:cs typeface="ＭＳ Ｐゴシック" pitchFamily="-1" charset="-128"/>
            </a:endParaRPr>
          </a:p>
        </p:txBody>
      </p:sp>
      <p:sp>
        <p:nvSpPr>
          <p:cNvPr id="6" name="タイトル 5">
            <a:extLst>
              <a:ext uri="{FF2B5EF4-FFF2-40B4-BE49-F238E27FC236}">
                <a16:creationId xmlns:a16="http://schemas.microsoft.com/office/drawing/2014/main" id="{D98D36DB-3807-6DE0-43D2-D113D373C875}"/>
              </a:ext>
            </a:extLst>
          </p:cNvPr>
          <p:cNvSpPr>
            <a:spLocks noGrp="1"/>
          </p:cNvSpPr>
          <p:nvPr>
            <p:ph type="title"/>
          </p:nvPr>
        </p:nvSpPr>
        <p:spPr>
          <a:xfrm>
            <a:off x="-43545" y="-31837"/>
            <a:ext cx="9130056" cy="889086"/>
          </a:xfrm>
          <a:solidFill>
            <a:srgbClr val="66FFCC"/>
          </a:solidFill>
        </p:spPr>
        <p:txBody>
          <a:bodyPr>
            <a:noAutofit/>
          </a:bodyPr>
          <a:lstStyle/>
          <a:p>
            <a:r>
              <a:rPr lang="en-US" altLang="ja-JP" sz="2100" b="1" dirty="0">
                <a:effectLst>
                  <a:outerShdw blurRad="38100" dist="38100" dir="2700000" algn="tl">
                    <a:srgbClr val="000000">
                      <a:alpha val="43137"/>
                    </a:srgbClr>
                  </a:outerShdw>
                </a:effectLst>
              </a:rPr>
              <a:t>Urgent Non-destructive test with neutrons</a:t>
            </a:r>
            <a:r>
              <a:rPr lang="ja-JP" altLang="en-US" sz="2100" b="1" dirty="0">
                <a:effectLst>
                  <a:outerShdw blurRad="38100" dist="38100" dir="2700000" algn="tl">
                    <a:srgbClr val="000000">
                      <a:alpha val="43137"/>
                    </a:srgbClr>
                  </a:outerShdw>
                </a:effectLst>
              </a:rPr>
              <a:t>：</a:t>
            </a:r>
            <a:r>
              <a:rPr lang="en-US" altLang="ja-JP" sz="2100" b="1" dirty="0">
                <a:effectLst>
                  <a:outerShdw blurRad="38100" dist="38100" dir="2700000" algn="tl">
                    <a:srgbClr val="000000">
                      <a:alpha val="43137"/>
                    </a:srgbClr>
                  </a:outerShdw>
                </a:effectLst>
              </a:rPr>
              <a:t>RANS-μ</a:t>
            </a:r>
            <a:r>
              <a:rPr lang="ja-JP" altLang="en-US" sz="2100" b="1" dirty="0">
                <a:effectLst>
                  <a:outerShdw blurRad="38100" dist="38100" dir="2700000" algn="tl">
                    <a:srgbClr val="000000">
                      <a:alpha val="43137"/>
                    </a:srgbClr>
                  </a:outerShdw>
                </a:effectLst>
              </a:rPr>
              <a:t>（</a:t>
            </a:r>
            <a:r>
              <a:rPr lang="en-US" altLang="ja-JP" sz="2100" b="1" dirty="0">
                <a:effectLst>
                  <a:outerShdw blurRad="38100" dist="38100" dir="2700000" algn="tl">
                    <a:srgbClr val="000000">
                      <a:alpha val="43137"/>
                    </a:srgbClr>
                  </a:outerShdw>
                </a:effectLst>
              </a:rPr>
              <a:t>Ready to use</a:t>
            </a:r>
            <a:r>
              <a:rPr lang="ja-JP" altLang="en-US" sz="2100" b="1" dirty="0">
                <a:effectLst>
                  <a:outerShdw blurRad="38100" dist="38100" dir="2700000" algn="tl">
                    <a:srgbClr val="000000">
                      <a:alpha val="43137"/>
                    </a:srgbClr>
                  </a:outerShdw>
                </a:effectLst>
              </a:rPr>
              <a:t>）</a:t>
            </a:r>
            <a:r>
              <a:rPr lang="en-US" altLang="ja-JP" sz="2100" b="1" dirty="0">
                <a:effectLst>
                  <a:outerShdw blurRad="38100" dist="38100" dir="2700000" algn="tl">
                    <a:srgbClr val="000000">
                      <a:alpha val="43137"/>
                    </a:srgbClr>
                  </a:outerShdw>
                </a:effectLst>
              </a:rPr>
              <a:t>and RANS-III</a:t>
            </a:r>
            <a:endParaRPr lang="ja-JP" altLang="en-US" sz="1500" b="1" dirty="0"/>
          </a:p>
        </p:txBody>
      </p:sp>
      <p:pic>
        <p:nvPicPr>
          <p:cNvPr id="107" name="図 106" descr="建物, トラック, ストリート, 座る が含まれている画像&#10;&#10;自動的に生成された説明">
            <a:extLst>
              <a:ext uri="{FF2B5EF4-FFF2-40B4-BE49-F238E27FC236}">
                <a16:creationId xmlns:a16="http://schemas.microsoft.com/office/drawing/2014/main" id="{967A56E3-277B-FEC6-6E80-51690AD017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966" y="2595922"/>
            <a:ext cx="2382524" cy="1576560"/>
          </a:xfrm>
          <a:prstGeom prst="rect">
            <a:avLst/>
          </a:prstGeom>
        </p:spPr>
      </p:pic>
      <p:grpSp>
        <p:nvGrpSpPr>
          <p:cNvPr id="256" name="グループ化 255">
            <a:extLst>
              <a:ext uri="{FF2B5EF4-FFF2-40B4-BE49-F238E27FC236}">
                <a16:creationId xmlns:a16="http://schemas.microsoft.com/office/drawing/2014/main" id="{B2C20EA8-A9AE-8950-CD75-9E1F3850EB0A}"/>
              </a:ext>
            </a:extLst>
          </p:cNvPr>
          <p:cNvGrpSpPr/>
          <p:nvPr/>
        </p:nvGrpSpPr>
        <p:grpSpPr>
          <a:xfrm>
            <a:off x="336979" y="4264567"/>
            <a:ext cx="3038730" cy="1667182"/>
            <a:chOff x="4996871" y="3600796"/>
            <a:chExt cx="4051638" cy="2222909"/>
          </a:xfrm>
        </p:grpSpPr>
        <p:pic>
          <p:nvPicPr>
            <p:cNvPr id="114" name="図 113">
              <a:extLst>
                <a:ext uri="{FF2B5EF4-FFF2-40B4-BE49-F238E27FC236}">
                  <a16:creationId xmlns:a16="http://schemas.microsoft.com/office/drawing/2014/main" id="{3ECCF194-86BA-B845-1891-591C0B3D84CA}"/>
                </a:ext>
              </a:extLst>
            </p:cNvPr>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5218352" y="4026331"/>
              <a:ext cx="3740543" cy="1478362"/>
            </a:xfrm>
            <a:prstGeom prst="rect">
              <a:avLst/>
            </a:prstGeom>
          </p:spPr>
        </p:pic>
        <p:sp>
          <p:nvSpPr>
            <p:cNvPr id="117" name="テキスト ボックス 116">
              <a:extLst>
                <a:ext uri="{FF2B5EF4-FFF2-40B4-BE49-F238E27FC236}">
                  <a16:creationId xmlns:a16="http://schemas.microsoft.com/office/drawing/2014/main" id="{9B8F18F1-249D-5E7E-5906-82083B1C128B}"/>
                </a:ext>
              </a:extLst>
            </p:cNvPr>
            <p:cNvSpPr txBox="1"/>
            <p:nvPr/>
          </p:nvSpPr>
          <p:spPr>
            <a:xfrm>
              <a:off x="6466405" y="4376432"/>
              <a:ext cx="374461" cy="284780"/>
            </a:xfrm>
            <a:prstGeom prst="rect">
              <a:avLst/>
            </a:prstGeom>
            <a:noFill/>
          </p:spPr>
          <p:txBody>
            <a:bodyPr wrap="none" rtlCol="0">
              <a:spAutoFit/>
            </a:bodyPr>
            <a:lstStyle/>
            <a:p>
              <a:r>
                <a:rPr lang="en-US" altLang="ja-JP" sz="788" baseline="30000" dirty="0"/>
                <a:t>1</a:t>
              </a:r>
              <a:r>
                <a:rPr lang="en-US" altLang="ja-JP" sz="788" dirty="0"/>
                <a:t>H</a:t>
              </a:r>
            </a:p>
          </p:txBody>
        </p:sp>
        <p:cxnSp>
          <p:nvCxnSpPr>
            <p:cNvPr id="118" name="直線矢印コネクタ 117">
              <a:extLst>
                <a:ext uri="{FF2B5EF4-FFF2-40B4-BE49-F238E27FC236}">
                  <a16:creationId xmlns:a16="http://schemas.microsoft.com/office/drawing/2014/main" id="{83D59542-25EC-A11F-6D8A-5EDCFDAAEADB}"/>
                </a:ext>
              </a:extLst>
            </p:cNvPr>
            <p:cNvCxnSpPr>
              <a:cxnSpLocks/>
            </p:cNvCxnSpPr>
            <p:nvPr/>
          </p:nvCxnSpPr>
          <p:spPr>
            <a:xfrm flipH="1" flipV="1">
              <a:off x="6432455" y="4371777"/>
              <a:ext cx="138414" cy="614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9" name="テキスト ボックス 118">
              <a:extLst>
                <a:ext uri="{FF2B5EF4-FFF2-40B4-BE49-F238E27FC236}">
                  <a16:creationId xmlns:a16="http://schemas.microsoft.com/office/drawing/2014/main" id="{767EDC64-7E0A-7F23-6D5D-81D58B535E2C}"/>
                </a:ext>
              </a:extLst>
            </p:cNvPr>
            <p:cNvSpPr txBox="1"/>
            <p:nvPr/>
          </p:nvSpPr>
          <p:spPr>
            <a:xfrm>
              <a:off x="6298323" y="5454373"/>
              <a:ext cx="2569336" cy="369332"/>
            </a:xfrm>
            <a:prstGeom prst="rect">
              <a:avLst/>
            </a:prstGeom>
            <a:noFill/>
          </p:spPr>
          <p:txBody>
            <a:bodyPr wrap="none" rtlCol="0">
              <a:spAutoFit/>
            </a:bodyPr>
            <a:lstStyle/>
            <a:p>
              <a:r>
                <a:rPr lang="ja-JP" altLang="en-US" sz="1200" dirty="0"/>
                <a:t>ガンマ線エネルギー</a:t>
              </a:r>
              <a:r>
                <a:rPr lang="en-US" altLang="ja-JP" sz="1200" dirty="0"/>
                <a:t> (</a:t>
              </a:r>
              <a:r>
                <a:rPr lang="en-US" altLang="ja-JP" sz="1200" dirty="0" err="1"/>
                <a:t>keV</a:t>
              </a:r>
              <a:r>
                <a:rPr lang="en-US" altLang="ja-JP" sz="1200" dirty="0"/>
                <a:t>)</a:t>
              </a:r>
              <a:endParaRPr lang="ja-JP" altLang="en-US" sz="1200" dirty="0"/>
            </a:p>
          </p:txBody>
        </p:sp>
        <p:sp>
          <p:nvSpPr>
            <p:cNvPr id="120" name="テキスト ボックス 119">
              <a:extLst>
                <a:ext uri="{FF2B5EF4-FFF2-40B4-BE49-F238E27FC236}">
                  <a16:creationId xmlns:a16="http://schemas.microsoft.com/office/drawing/2014/main" id="{54611B21-07EF-A388-4A88-E515612AFFE1}"/>
                </a:ext>
              </a:extLst>
            </p:cNvPr>
            <p:cNvSpPr txBox="1"/>
            <p:nvPr/>
          </p:nvSpPr>
          <p:spPr>
            <a:xfrm rot="16200000">
              <a:off x="4442873" y="4467328"/>
              <a:ext cx="1477328" cy="369332"/>
            </a:xfrm>
            <a:prstGeom prst="rect">
              <a:avLst/>
            </a:prstGeom>
            <a:noFill/>
          </p:spPr>
          <p:txBody>
            <a:bodyPr wrap="none" rtlCol="0">
              <a:spAutoFit/>
            </a:bodyPr>
            <a:lstStyle/>
            <a:p>
              <a:r>
                <a:rPr lang="ja-JP" altLang="en-US" sz="1200" dirty="0"/>
                <a:t>ガンマ線強度</a:t>
              </a:r>
            </a:p>
          </p:txBody>
        </p:sp>
        <p:sp>
          <p:nvSpPr>
            <p:cNvPr id="121" name="テキスト ボックス 120">
              <a:extLst>
                <a:ext uri="{FF2B5EF4-FFF2-40B4-BE49-F238E27FC236}">
                  <a16:creationId xmlns:a16="http://schemas.microsoft.com/office/drawing/2014/main" id="{0D6235FA-3324-8C86-9C13-5CEEEA50147E}"/>
                </a:ext>
              </a:extLst>
            </p:cNvPr>
            <p:cNvSpPr txBox="1"/>
            <p:nvPr/>
          </p:nvSpPr>
          <p:spPr>
            <a:xfrm>
              <a:off x="8584280" y="4538724"/>
              <a:ext cx="464229" cy="284780"/>
            </a:xfrm>
            <a:prstGeom prst="rect">
              <a:avLst/>
            </a:prstGeom>
            <a:noFill/>
          </p:spPr>
          <p:txBody>
            <a:bodyPr wrap="none" rtlCol="0">
              <a:spAutoFit/>
            </a:bodyPr>
            <a:lstStyle/>
            <a:p>
              <a:r>
                <a:rPr lang="en-US" altLang="ja-JP" sz="788" baseline="30000" dirty="0"/>
                <a:t>56</a:t>
              </a:r>
              <a:r>
                <a:rPr lang="en-US" altLang="ja-JP" sz="788" dirty="0"/>
                <a:t>Fe</a:t>
              </a:r>
            </a:p>
          </p:txBody>
        </p:sp>
        <p:cxnSp>
          <p:nvCxnSpPr>
            <p:cNvPr id="122" name="直線矢印コネクタ 121">
              <a:extLst>
                <a:ext uri="{FF2B5EF4-FFF2-40B4-BE49-F238E27FC236}">
                  <a16:creationId xmlns:a16="http://schemas.microsoft.com/office/drawing/2014/main" id="{236A1F43-D74B-4F15-BF1E-A5822B8AD010}"/>
                </a:ext>
              </a:extLst>
            </p:cNvPr>
            <p:cNvCxnSpPr/>
            <p:nvPr/>
          </p:nvCxnSpPr>
          <p:spPr>
            <a:xfrm>
              <a:off x="8678458" y="4686909"/>
              <a:ext cx="20520" cy="3198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3" name="テキスト ボックス 122">
              <a:extLst>
                <a:ext uri="{FF2B5EF4-FFF2-40B4-BE49-F238E27FC236}">
                  <a16:creationId xmlns:a16="http://schemas.microsoft.com/office/drawing/2014/main" id="{4EE2E6AC-7B00-FF91-52F7-6FED2ACEDCAE}"/>
                </a:ext>
              </a:extLst>
            </p:cNvPr>
            <p:cNvSpPr txBox="1"/>
            <p:nvPr/>
          </p:nvSpPr>
          <p:spPr>
            <a:xfrm>
              <a:off x="6818622" y="4256979"/>
              <a:ext cx="427896" cy="284780"/>
            </a:xfrm>
            <a:prstGeom prst="rect">
              <a:avLst/>
            </a:prstGeom>
            <a:noFill/>
          </p:spPr>
          <p:txBody>
            <a:bodyPr wrap="none" rtlCol="0">
              <a:spAutoFit/>
            </a:bodyPr>
            <a:lstStyle/>
            <a:p>
              <a:r>
                <a:rPr lang="en-US" altLang="ja-JP" sz="788" baseline="30000" dirty="0"/>
                <a:t>28</a:t>
              </a:r>
              <a:r>
                <a:rPr lang="en-US" altLang="ja-JP" sz="788" dirty="0"/>
                <a:t>Si</a:t>
              </a:r>
            </a:p>
          </p:txBody>
        </p:sp>
        <p:cxnSp>
          <p:nvCxnSpPr>
            <p:cNvPr id="124" name="直線矢印コネクタ 123">
              <a:extLst>
                <a:ext uri="{FF2B5EF4-FFF2-40B4-BE49-F238E27FC236}">
                  <a16:creationId xmlns:a16="http://schemas.microsoft.com/office/drawing/2014/main" id="{0812838E-DAEA-336B-DB6F-53A11C7D1A63}"/>
                </a:ext>
              </a:extLst>
            </p:cNvPr>
            <p:cNvCxnSpPr/>
            <p:nvPr/>
          </p:nvCxnSpPr>
          <p:spPr>
            <a:xfrm>
              <a:off x="6942034" y="4398255"/>
              <a:ext cx="30002" cy="2332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5" name="テキスト ボックス 124">
              <a:extLst>
                <a:ext uri="{FF2B5EF4-FFF2-40B4-BE49-F238E27FC236}">
                  <a16:creationId xmlns:a16="http://schemas.microsoft.com/office/drawing/2014/main" id="{D62BA5F4-6FDD-E2D8-FCF3-35A76133BAC9}"/>
                </a:ext>
              </a:extLst>
            </p:cNvPr>
            <p:cNvSpPr txBox="1"/>
            <p:nvPr/>
          </p:nvSpPr>
          <p:spPr>
            <a:xfrm>
              <a:off x="7427584" y="4273936"/>
              <a:ext cx="427896" cy="284780"/>
            </a:xfrm>
            <a:prstGeom prst="rect">
              <a:avLst/>
            </a:prstGeom>
            <a:noFill/>
          </p:spPr>
          <p:txBody>
            <a:bodyPr wrap="none" rtlCol="0">
              <a:spAutoFit/>
            </a:bodyPr>
            <a:lstStyle/>
            <a:p>
              <a:r>
                <a:rPr lang="en-US" altLang="ja-JP" sz="788" baseline="30000" dirty="0"/>
                <a:t>28</a:t>
              </a:r>
              <a:r>
                <a:rPr lang="en-US" altLang="ja-JP" sz="788" dirty="0"/>
                <a:t>Si</a:t>
              </a:r>
            </a:p>
          </p:txBody>
        </p:sp>
        <p:cxnSp>
          <p:nvCxnSpPr>
            <p:cNvPr id="126" name="直線矢印コネクタ 125">
              <a:extLst>
                <a:ext uri="{FF2B5EF4-FFF2-40B4-BE49-F238E27FC236}">
                  <a16:creationId xmlns:a16="http://schemas.microsoft.com/office/drawing/2014/main" id="{8902153B-5DC9-6199-F901-5B3D3D7C5A34}"/>
                </a:ext>
              </a:extLst>
            </p:cNvPr>
            <p:cNvCxnSpPr/>
            <p:nvPr/>
          </p:nvCxnSpPr>
          <p:spPr>
            <a:xfrm>
              <a:off x="7544301" y="4398254"/>
              <a:ext cx="20520" cy="3198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7" name="テキスト ボックス 126">
              <a:extLst>
                <a:ext uri="{FF2B5EF4-FFF2-40B4-BE49-F238E27FC236}">
                  <a16:creationId xmlns:a16="http://schemas.microsoft.com/office/drawing/2014/main" id="{603E538F-D103-E2B4-EA69-09293A09A943}"/>
                </a:ext>
              </a:extLst>
            </p:cNvPr>
            <p:cNvSpPr txBox="1"/>
            <p:nvPr/>
          </p:nvSpPr>
          <p:spPr>
            <a:xfrm>
              <a:off x="7923055" y="4258735"/>
              <a:ext cx="502701" cy="338555"/>
            </a:xfrm>
            <a:prstGeom prst="rect">
              <a:avLst/>
            </a:prstGeom>
            <a:noFill/>
          </p:spPr>
          <p:txBody>
            <a:bodyPr wrap="none" rtlCol="0">
              <a:spAutoFit/>
            </a:bodyPr>
            <a:lstStyle/>
            <a:p>
              <a:r>
                <a:rPr lang="en-US" altLang="ja-JP" sz="1050" baseline="30000" dirty="0">
                  <a:solidFill>
                    <a:srgbClr val="FF0000"/>
                  </a:solidFill>
                </a:rPr>
                <a:t>35</a:t>
              </a:r>
              <a:r>
                <a:rPr lang="en-US" altLang="ja-JP" sz="1050" dirty="0">
                  <a:solidFill>
                    <a:srgbClr val="FF0000"/>
                  </a:solidFill>
                </a:rPr>
                <a:t>Cl</a:t>
              </a:r>
            </a:p>
          </p:txBody>
        </p:sp>
        <p:cxnSp>
          <p:nvCxnSpPr>
            <p:cNvPr id="128" name="直線矢印コネクタ 127">
              <a:extLst>
                <a:ext uri="{FF2B5EF4-FFF2-40B4-BE49-F238E27FC236}">
                  <a16:creationId xmlns:a16="http://schemas.microsoft.com/office/drawing/2014/main" id="{C993BC7A-7772-3E8B-70EF-1760571CEADC}"/>
                </a:ext>
              </a:extLst>
            </p:cNvPr>
            <p:cNvCxnSpPr/>
            <p:nvPr/>
          </p:nvCxnSpPr>
          <p:spPr>
            <a:xfrm>
              <a:off x="8039908" y="4433266"/>
              <a:ext cx="20520" cy="31981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9" name="テキスト ボックス 128">
              <a:extLst>
                <a:ext uri="{FF2B5EF4-FFF2-40B4-BE49-F238E27FC236}">
                  <a16:creationId xmlns:a16="http://schemas.microsoft.com/office/drawing/2014/main" id="{57907F01-F5E4-D33C-066E-10A7A19C43BE}"/>
                </a:ext>
              </a:extLst>
            </p:cNvPr>
            <p:cNvSpPr txBox="1"/>
            <p:nvPr/>
          </p:nvSpPr>
          <p:spPr>
            <a:xfrm>
              <a:off x="6038190" y="3829441"/>
              <a:ext cx="543312" cy="338555"/>
            </a:xfrm>
            <a:prstGeom prst="rect">
              <a:avLst/>
            </a:prstGeom>
            <a:noFill/>
          </p:spPr>
          <p:txBody>
            <a:bodyPr wrap="none" rtlCol="0">
              <a:spAutoFit/>
            </a:bodyPr>
            <a:lstStyle/>
            <a:p>
              <a:r>
                <a:rPr lang="en-US" altLang="ja-JP" sz="1050" baseline="30000" dirty="0">
                  <a:solidFill>
                    <a:srgbClr val="FF0000"/>
                  </a:solidFill>
                </a:rPr>
                <a:t>35</a:t>
              </a:r>
              <a:r>
                <a:rPr lang="en-US" altLang="ja-JP" sz="1050" dirty="0">
                  <a:solidFill>
                    <a:srgbClr val="FF0000"/>
                  </a:solidFill>
                </a:rPr>
                <a:t>Cl</a:t>
              </a:r>
              <a:r>
                <a:rPr lang="en-US" altLang="ja-JP" sz="1050" dirty="0"/>
                <a:t> </a:t>
              </a:r>
            </a:p>
          </p:txBody>
        </p:sp>
        <p:cxnSp>
          <p:nvCxnSpPr>
            <p:cNvPr id="130" name="直線矢印コネクタ 129">
              <a:extLst>
                <a:ext uri="{FF2B5EF4-FFF2-40B4-BE49-F238E27FC236}">
                  <a16:creationId xmlns:a16="http://schemas.microsoft.com/office/drawing/2014/main" id="{CC808A88-40AA-160E-E563-6FBA12F75DF3}"/>
                </a:ext>
              </a:extLst>
            </p:cNvPr>
            <p:cNvCxnSpPr/>
            <p:nvPr/>
          </p:nvCxnSpPr>
          <p:spPr>
            <a:xfrm>
              <a:off x="6298324" y="4115521"/>
              <a:ext cx="16252" cy="35603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1" name="テキスト ボックス 130">
              <a:extLst>
                <a:ext uri="{FF2B5EF4-FFF2-40B4-BE49-F238E27FC236}">
                  <a16:creationId xmlns:a16="http://schemas.microsoft.com/office/drawing/2014/main" id="{320D8B8B-1191-5B40-6185-6789499745FA}"/>
                </a:ext>
              </a:extLst>
            </p:cNvPr>
            <p:cNvSpPr txBox="1"/>
            <p:nvPr/>
          </p:nvSpPr>
          <p:spPr>
            <a:xfrm>
              <a:off x="5696469" y="3953097"/>
              <a:ext cx="543312" cy="338555"/>
            </a:xfrm>
            <a:prstGeom prst="rect">
              <a:avLst/>
            </a:prstGeom>
            <a:noFill/>
          </p:spPr>
          <p:txBody>
            <a:bodyPr wrap="none" rtlCol="0">
              <a:spAutoFit/>
            </a:bodyPr>
            <a:lstStyle/>
            <a:p>
              <a:r>
                <a:rPr lang="en-US" altLang="ja-JP" sz="1050" baseline="30000" dirty="0">
                  <a:solidFill>
                    <a:srgbClr val="FF0000"/>
                  </a:solidFill>
                </a:rPr>
                <a:t>35</a:t>
              </a:r>
              <a:r>
                <a:rPr lang="en-US" altLang="ja-JP" sz="1050" dirty="0">
                  <a:solidFill>
                    <a:srgbClr val="FF0000"/>
                  </a:solidFill>
                </a:rPr>
                <a:t>Cl </a:t>
              </a:r>
            </a:p>
          </p:txBody>
        </p:sp>
        <p:cxnSp>
          <p:nvCxnSpPr>
            <p:cNvPr id="132" name="直線矢印コネクタ 131">
              <a:extLst>
                <a:ext uri="{FF2B5EF4-FFF2-40B4-BE49-F238E27FC236}">
                  <a16:creationId xmlns:a16="http://schemas.microsoft.com/office/drawing/2014/main" id="{BE3C1304-3A76-7318-AAD5-E458A578EABB}"/>
                </a:ext>
              </a:extLst>
            </p:cNvPr>
            <p:cNvCxnSpPr/>
            <p:nvPr/>
          </p:nvCxnSpPr>
          <p:spPr>
            <a:xfrm>
              <a:off x="5923787" y="4184879"/>
              <a:ext cx="57695" cy="202905"/>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3" name="テキスト ボックス 132">
              <a:extLst>
                <a:ext uri="{FF2B5EF4-FFF2-40B4-BE49-F238E27FC236}">
                  <a16:creationId xmlns:a16="http://schemas.microsoft.com/office/drawing/2014/main" id="{39BA00B0-313D-6EC3-0D69-1E27C579761F}"/>
                </a:ext>
              </a:extLst>
            </p:cNvPr>
            <p:cNvSpPr txBox="1"/>
            <p:nvPr/>
          </p:nvSpPr>
          <p:spPr>
            <a:xfrm>
              <a:off x="5913524" y="4590400"/>
              <a:ext cx="472778" cy="284780"/>
            </a:xfrm>
            <a:prstGeom prst="rect">
              <a:avLst/>
            </a:prstGeom>
            <a:noFill/>
          </p:spPr>
          <p:txBody>
            <a:bodyPr wrap="none" rtlCol="0">
              <a:spAutoFit/>
            </a:bodyPr>
            <a:lstStyle/>
            <a:p>
              <a:r>
                <a:rPr lang="en-US" altLang="ja-JP" sz="788" baseline="30000" dirty="0"/>
                <a:t>27</a:t>
              </a:r>
              <a:r>
                <a:rPr lang="en-US" altLang="ja-JP" sz="788" dirty="0"/>
                <a:t>Al </a:t>
              </a:r>
            </a:p>
          </p:txBody>
        </p:sp>
        <p:cxnSp>
          <p:nvCxnSpPr>
            <p:cNvPr id="134" name="直線矢印コネクタ 133">
              <a:extLst>
                <a:ext uri="{FF2B5EF4-FFF2-40B4-BE49-F238E27FC236}">
                  <a16:creationId xmlns:a16="http://schemas.microsoft.com/office/drawing/2014/main" id="{7A783E2A-343E-76E2-2402-D2CB836C7FA3}"/>
                </a:ext>
              </a:extLst>
            </p:cNvPr>
            <p:cNvCxnSpPr>
              <a:cxnSpLocks/>
            </p:cNvCxnSpPr>
            <p:nvPr/>
          </p:nvCxnSpPr>
          <p:spPr>
            <a:xfrm flipV="1">
              <a:off x="6117981" y="4485197"/>
              <a:ext cx="109714" cy="1772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5" name="テキスト ボックス 134">
              <a:extLst>
                <a:ext uri="{FF2B5EF4-FFF2-40B4-BE49-F238E27FC236}">
                  <a16:creationId xmlns:a16="http://schemas.microsoft.com/office/drawing/2014/main" id="{77368852-8E91-58CB-03CF-344AF8C2B66E}"/>
                </a:ext>
              </a:extLst>
            </p:cNvPr>
            <p:cNvSpPr txBox="1"/>
            <p:nvPr/>
          </p:nvSpPr>
          <p:spPr>
            <a:xfrm>
              <a:off x="5650979" y="4729140"/>
              <a:ext cx="654453" cy="261611"/>
            </a:xfrm>
            <a:prstGeom prst="rect">
              <a:avLst/>
            </a:prstGeom>
            <a:noFill/>
          </p:spPr>
          <p:txBody>
            <a:bodyPr wrap="none" rtlCol="0">
              <a:spAutoFit/>
            </a:bodyPr>
            <a:lstStyle/>
            <a:p>
              <a:r>
                <a:rPr lang="en-US" altLang="ja-JP" sz="675" dirty="0">
                  <a:solidFill>
                    <a:schemeClr val="accent2"/>
                  </a:solidFill>
                </a:rPr>
                <a:t>1165keV</a:t>
              </a:r>
              <a:endParaRPr lang="ja-JP" altLang="en-US" sz="675" dirty="0">
                <a:solidFill>
                  <a:schemeClr val="accent2"/>
                </a:solidFill>
              </a:endParaRPr>
            </a:p>
          </p:txBody>
        </p:sp>
        <p:cxnSp>
          <p:nvCxnSpPr>
            <p:cNvPr id="136" name="直線矢印コネクタ 135">
              <a:extLst>
                <a:ext uri="{FF2B5EF4-FFF2-40B4-BE49-F238E27FC236}">
                  <a16:creationId xmlns:a16="http://schemas.microsoft.com/office/drawing/2014/main" id="{00247207-A5B7-16A5-6666-0C94CCEA1685}"/>
                </a:ext>
              </a:extLst>
            </p:cNvPr>
            <p:cNvCxnSpPr/>
            <p:nvPr/>
          </p:nvCxnSpPr>
          <p:spPr>
            <a:xfrm>
              <a:off x="5979955" y="4476152"/>
              <a:ext cx="0" cy="241376"/>
            </a:xfrm>
            <a:prstGeom prst="straightConnector1">
              <a:avLst/>
            </a:prstGeom>
            <a:ln w="15875">
              <a:solidFill>
                <a:schemeClr val="accent2"/>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137" name="テキスト ボックス 136">
              <a:extLst>
                <a:ext uri="{FF2B5EF4-FFF2-40B4-BE49-F238E27FC236}">
                  <a16:creationId xmlns:a16="http://schemas.microsoft.com/office/drawing/2014/main" id="{371090DE-76B2-A3F0-DC99-C83263EB6054}"/>
                </a:ext>
              </a:extLst>
            </p:cNvPr>
            <p:cNvSpPr txBox="1"/>
            <p:nvPr/>
          </p:nvSpPr>
          <p:spPr>
            <a:xfrm>
              <a:off x="6022806" y="4894449"/>
              <a:ext cx="654453" cy="400109"/>
            </a:xfrm>
            <a:prstGeom prst="rect">
              <a:avLst/>
            </a:prstGeom>
            <a:noFill/>
          </p:spPr>
          <p:txBody>
            <a:bodyPr wrap="none" rtlCol="0">
              <a:spAutoFit/>
            </a:bodyPr>
            <a:lstStyle/>
            <a:p>
              <a:r>
                <a:rPr lang="en-US" altLang="ja-JP" sz="675" dirty="0">
                  <a:solidFill>
                    <a:schemeClr val="accent2"/>
                  </a:solidFill>
                </a:rPr>
                <a:t>1951keV</a:t>
              </a:r>
            </a:p>
            <a:p>
              <a:r>
                <a:rPr lang="en-US" altLang="ja-JP" sz="675" dirty="0">
                  <a:solidFill>
                    <a:schemeClr val="accent2"/>
                  </a:solidFill>
                </a:rPr>
                <a:t>1959keV</a:t>
              </a:r>
              <a:endParaRPr lang="ja-JP" altLang="en-US" sz="675" dirty="0">
                <a:solidFill>
                  <a:schemeClr val="accent2"/>
                </a:solidFill>
              </a:endParaRPr>
            </a:p>
          </p:txBody>
        </p:sp>
        <p:cxnSp>
          <p:nvCxnSpPr>
            <p:cNvPr id="138" name="直線矢印コネクタ 137">
              <a:extLst>
                <a:ext uri="{FF2B5EF4-FFF2-40B4-BE49-F238E27FC236}">
                  <a16:creationId xmlns:a16="http://schemas.microsoft.com/office/drawing/2014/main" id="{E2C846AD-8ADE-5A10-FF26-B5AFC4EC5ED5}"/>
                </a:ext>
              </a:extLst>
            </p:cNvPr>
            <p:cNvCxnSpPr/>
            <p:nvPr/>
          </p:nvCxnSpPr>
          <p:spPr>
            <a:xfrm>
              <a:off x="6315336" y="4589156"/>
              <a:ext cx="0" cy="241376"/>
            </a:xfrm>
            <a:prstGeom prst="straightConnector1">
              <a:avLst/>
            </a:prstGeom>
            <a:ln w="15875">
              <a:solidFill>
                <a:schemeClr val="accent2"/>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139" name="テキスト ボックス 138">
              <a:extLst>
                <a:ext uri="{FF2B5EF4-FFF2-40B4-BE49-F238E27FC236}">
                  <a16:creationId xmlns:a16="http://schemas.microsoft.com/office/drawing/2014/main" id="{3F6CE1E3-E9D9-28ED-D873-61435B18F2A3}"/>
                </a:ext>
              </a:extLst>
            </p:cNvPr>
            <p:cNvSpPr txBox="1"/>
            <p:nvPr/>
          </p:nvSpPr>
          <p:spPr>
            <a:xfrm>
              <a:off x="7741988" y="5192625"/>
              <a:ext cx="654453" cy="261611"/>
            </a:xfrm>
            <a:prstGeom prst="rect">
              <a:avLst/>
            </a:prstGeom>
            <a:noFill/>
          </p:spPr>
          <p:txBody>
            <a:bodyPr wrap="none" rtlCol="0">
              <a:spAutoFit/>
            </a:bodyPr>
            <a:lstStyle/>
            <a:p>
              <a:r>
                <a:rPr lang="en-US" altLang="ja-JP" sz="675" dirty="0">
                  <a:solidFill>
                    <a:schemeClr val="accent2"/>
                  </a:solidFill>
                </a:rPr>
                <a:t>6111keV</a:t>
              </a:r>
              <a:endParaRPr lang="ja-JP" altLang="en-US" sz="675" dirty="0">
                <a:solidFill>
                  <a:schemeClr val="accent2"/>
                </a:solidFill>
              </a:endParaRPr>
            </a:p>
          </p:txBody>
        </p:sp>
        <p:cxnSp>
          <p:nvCxnSpPr>
            <p:cNvPr id="140" name="直線矢印コネクタ 139">
              <a:extLst>
                <a:ext uri="{FF2B5EF4-FFF2-40B4-BE49-F238E27FC236}">
                  <a16:creationId xmlns:a16="http://schemas.microsoft.com/office/drawing/2014/main" id="{634A1386-4B74-8110-7A17-0E415F5745DE}"/>
                </a:ext>
              </a:extLst>
            </p:cNvPr>
            <p:cNvCxnSpPr/>
            <p:nvPr/>
          </p:nvCxnSpPr>
          <p:spPr>
            <a:xfrm>
              <a:off x="8061416" y="4995230"/>
              <a:ext cx="0" cy="241376"/>
            </a:xfrm>
            <a:prstGeom prst="straightConnector1">
              <a:avLst/>
            </a:prstGeom>
            <a:ln w="15875">
              <a:solidFill>
                <a:schemeClr val="accent2"/>
              </a:solidFill>
              <a:prstDash val="lgDash"/>
              <a:tailEnd type="none"/>
            </a:ln>
          </p:spPr>
          <p:style>
            <a:lnRef idx="1">
              <a:schemeClr val="accent1"/>
            </a:lnRef>
            <a:fillRef idx="0">
              <a:schemeClr val="accent1"/>
            </a:fillRef>
            <a:effectRef idx="0">
              <a:schemeClr val="accent1"/>
            </a:effectRef>
            <a:fontRef idx="minor">
              <a:schemeClr val="tx1"/>
            </a:fontRef>
          </p:style>
        </p:cxnSp>
        <p:sp>
          <p:nvSpPr>
            <p:cNvPr id="158" name="テキスト ボックス 157">
              <a:extLst>
                <a:ext uri="{FF2B5EF4-FFF2-40B4-BE49-F238E27FC236}">
                  <a16:creationId xmlns:a16="http://schemas.microsoft.com/office/drawing/2014/main" id="{AEF0066B-A093-4969-CFEB-34EA93971663}"/>
                </a:ext>
              </a:extLst>
            </p:cNvPr>
            <p:cNvSpPr txBox="1"/>
            <p:nvPr/>
          </p:nvSpPr>
          <p:spPr>
            <a:xfrm>
              <a:off x="5265186" y="3600796"/>
              <a:ext cx="2492563" cy="307776"/>
            </a:xfrm>
            <a:prstGeom prst="rect">
              <a:avLst/>
            </a:prstGeom>
            <a:solidFill>
              <a:schemeClr val="bg1"/>
            </a:solidFill>
            <a:ln>
              <a:solidFill>
                <a:schemeClr val="accent1"/>
              </a:solidFill>
            </a:ln>
          </p:spPr>
          <p:txBody>
            <a:bodyPr wrap="none" rtlCol="0">
              <a:spAutoFit/>
            </a:bodyPr>
            <a:lstStyle/>
            <a:p>
              <a:r>
                <a:rPr lang="en-US" altLang="ja-JP" sz="900" dirty="0">
                  <a:latin typeface="ＭＳ Ｐゴシック" panose="020B0600070205080204" pitchFamily="50" charset="-128"/>
                  <a:ea typeface="ＭＳ Ｐゴシック" panose="020B0600070205080204" pitchFamily="50" charset="-128"/>
                </a:rPr>
                <a:t>Elemental analysis </a:t>
              </a:r>
              <a:r>
                <a:rPr lang="en-US" altLang="ja-JP" sz="900" dirty="0" err="1">
                  <a:latin typeface="ＭＳ Ｐゴシック" panose="020B0600070205080204" pitchFamily="50" charset="-128"/>
                  <a:ea typeface="ＭＳ Ｐゴシック" panose="020B0600070205080204" pitchFamily="50" charset="-128"/>
                </a:rPr>
                <a:t>insice</a:t>
              </a:r>
              <a:r>
                <a:rPr lang="en-US" altLang="ja-JP" sz="900" dirty="0">
                  <a:latin typeface="ＭＳ Ｐゴシック" panose="020B0600070205080204" pitchFamily="50" charset="-128"/>
                  <a:ea typeface="ＭＳ Ｐゴシック" panose="020B0600070205080204" pitchFamily="50" charset="-128"/>
                </a:rPr>
                <a:t> concrete </a:t>
              </a:r>
              <a:endParaRPr lang="ja-JP" altLang="en-US" sz="900" dirty="0">
                <a:latin typeface="ＭＳ Ｐゴシック" panose="020B0600070205080204" pitchFamily="50" charset="-128"/>
                <a:ea typeface="ＭＳ Ｐゴシック" panose="020B0600070205080204" pitchFamily="50" charset="-128"/>
              </a:endParaRPr>
            </a:p>
          </p:txBody>
        </p:sp>
        <p:sp>
          <p:nvSpPr>
            <p:cNvPr id="189" name="テキスト ボックス 188">
              <a:extLst>
                <a:ext uri="{FF2B5EF4-FFF2-40B4-BE49-F238E27FC236}">
                  <a16:creationId xmlns:a16="http://schemas.microsoft.com/office/drawing/2014/main" id="{B10B5B13-EC51-AF42-5776-03C0760E42DB}"/>
                </a:ext>
              </a:extLst>
            </p:cNvPr>
            <p:cNvSpPr txBox="1"/>
            <p:nvPr/>
          </p:nvSpPr>
          <p:spPr>
            <a:xfrm>
              <a:off x="6361632" y="4716436"/>
              <a:ext cx="502701" cy="284780"/>
            </a:xfrm>
            <a:prstGeom prst="rect">
              <a:avLst/>
            </a:prstGeom>
            <a:noFill/>
          </p:spPr>
          <p:txBody>
            <a:bodyPr wrap="none" rtlCol="0">
              <a:spAutoFit/>
            </a:bodyPr>
            <a:lstStyle/>
            <a:p>
              <a:r>
                <a:rPr lang="en-US" altLang="ja-JP" sz="788" baseline="30000" dirty="0"/>
                <a:t>40</a:t>
              </a:r>
              <a:r>
                <a:rPr lang="en-US" altLang="ja-JP" sz="788" dirty="0"/>
                <a:t>Ca </a:t>
              </a:r>
            </a:p>
          </p:txBody>
        </p:sp>
        <p:cxnSp>
          <p:nvCxnSpPr>
            <p:cNvPr id="191" name="直線矢印コネクタ 190">
              <a:extLst>
                <a:ext uri="{FF2B5EF4-FFF2-40B4-BE49-F238E27FC236}">
                  <a16:creationId xmlns:a16="http://schemas.microsoft.com/office/drawing/2014/main" id="{87083C8D-4B75-9B5C-B7A5-CB94DA60B224}"/>
                </a:ext>
              </a:extLst>
            </p:cNvPr>
            <p:cNvCxnSpPr>
              <a:cxnSpLocks/>
            </p:cNvCxnSpPr>
            <p:nvPr/>
          </p:nvCxnSpPr>
          <p:spPr>
            <a:xfrm flipH="1" flipV="1">
              <a:off x="6353181" y="4573204"/>
              <a:ext cx="139298" cy="1672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6" name="テキスト ボックス 195">
              <a:extLst>
                <a:ext uri="{FF2B5EF4-FFF2-40B4-BE49-F238E27FC236}">
                  <a16:creationId xmlns:a16="http://schemas.microsoft.com/office/drawing/2014/main" id="{8FB4DAAA-6924-1373-7C50-4907FA17E058}"/>
                </a:ext>
              </a:extLst>
            </p:cNvPr>
            <p:cNvSpPr txBox="1"/>
            <p:nvPr/>
          </p:nvSpPr>
          <p:spPr>
            <a:xfrm>
              <a:off x="6550061" y="3996548"/>
              <a:ext cx="1701747" cy="307776"/>
            </a:xfrm>
            <a:prstGeom prst="rect">
              <a:avLst/>
            </a:prstGeom>
            <a:solidFill>
              <a:schemeClr val="bg1"/>
            </a:solidFill>
            <a:ln>
              <a:solidFill>
                <a:schemeClr val="accent2"/>
              </a:solidFill>
            </a:ln>
          </p:spPr>
          <p:txBody>
            <a:bodyPr wrap="none" rtlCol="0">
              <a:spAutoFit/>
            </a:bodyPr>
            <a:lstStyle/>
            <a:p>
              <a:r>
                <a:rPr lang="en-US" altLang="ja-JP" sz="900" dirty="0">
                  <a:latin typeface="ＭＳ Ｐゴシック" panose="020B0600070205080204" pitchFamily="50" charset="-128"/>
                  <a:ea typeface="ＭＳ Ｐゴシック" panose="020B0600070205080204" pitchFamily="50" charset="-128"/>
                </a:rPr>
                <a:t>High sensitivity for Cl. </a:t>
              </a:r>
              <a:endParaRPr lang="ja-JP" altLang="en-US" sz="900" dirty="0">
                <a:latin typeface="ＭＳ Ｐゴシック" panose="020B0600070205080204" pitchFamily="50" charset="-128"/>
                <a:ea typeface="ＭＳ Ｐゴシック" panose="020B0600070205080204" pitchFamily="50" charset="-128"/>
              </a:endParaRPr>
            </a:p>
          </p:txBody>
        </p:sp>
      </p:grpSp>
      <p:grpSp>
        <p:nvGrpSpPr>
          <p:cNvPr id="255" name="グループ化 254">
            <a:extLst>
              <a:ext uri="{FF2B5EF4-FFF2-40B4-BE49-F238E27FC236}">
                <a16:creationId xmlns:a16="http://schemas.microsoft.com/office/drawing/2014/main" id="{F177261C-AD3A-82D8-459E-4D8F6A453786}"/>
              </a:ext>
            </a:extLst>
          </p:cNvPr>
          <p:cNvGrpSpPr/>
          <p:nvPr/>
        </p:nvGrpSpPr>
        <p:grpSpPr>
          <a:xfrm>
            <a:off x="2779774" y="3118951"/>
            <a:ext cx="2421350" cy="1745497"/>
            <a:chOff x="6383618" y="3344357"/>
            <a:chExt cx="2992250" cy="1654858"/>
          </a:xfrm>
        </p:grpSpPr>
        <p:sp>
          <p:nvSpPr>
            <p:cNvPr id="238" name="テキスト ボックス 237">
              <a:extLst>
                <a:ext uri="{FF2B5EF4-FFF2-40B4-BE49-F238E27FC236}">
                  <a16:creationId xmlns:a16="http://schemas.microsoft.com/office/drawing/2014/main" id="{92AAE90B-B7CE-24D5-4B8D-1C0310624604}"/>
                </a:ext>
              </a:extLst>
            </p:cNvPr>
            <p:cNvSpPr txBox="1"/>
            <p:nvPr/>
          </p:nvSpPr>
          <p:spPr>
            <a:xfrm>
              <a:off x="7868938" y="3755550"/>
              <a:ext cx="1506930" cy="240731"/>
            </a:xfrm>
            <a:prstGeom prst="rect">
              <a:avLst/>
            </a:prstGeom>
            <a:noFill/>
          </p:spPr>
          <p:txBody>
            <a:bodyPr wrap="square" rtlCol="0">
              <a:spAutoFit/>
            </a:bodyPr>
            <a:lstStyle/>
            <a:p>
              <a:r>
                <a:rPr lang="ja-JP" altLang="en-US" sz="1050" dirty="0"/>
                <a:t>計測結果概念図</a:t>
              </a:r>
            </a:p>
          </p:txBody>
        </p:sp>
        <p:cxnSp>
          <p:nvCxnSpPr>
            <p:cNvPr id="241" name="直線矢印コネクタ 240">
              <a:extLst>
                <a:ext uri="{FF2B5EF4-FFF2-40B4-BE49-F238E27FC236}">
                  <a16:creationId xmlns:a16="http://schemas.microsoft.com/office/drawing/2014/main" id="{F1F563D4-A595-29A9-C26D-7AC9433B1E12}"/>
                </a:ext>
              </a:extLst>
            </p:cNvPr>
            <p:cNvCxnSpPr/>
            <p:nvPr/>
          </p:nvCxnSpPr>
          <p:spPr bwMode="auto">
            <a:xfrm>
              <a:off x="6931595" y="4415256"/>
              <a:ext cx="13320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42" name="直線矢印コネクタ 241">
              <a:extLst>
                <a:ext uri="{FF2B5EF4-FFF2-40B4-BE49-F238E27FC236}">
                  <a16:creationId xmlns:a16="http://schemas.microsoft.com/office/drawing/2014/main" id="{9AE29369-1A70-84DC-60DB-D5FF70D41300}"/>
                </a:ext>
              </a:extLst>
            </p:cNvPr>
            <p:cNvCxnSpPr>
              <a:cxnSpLocks/>
            </p:cNvCxnSpPr>
            <p:nvPr/>
          </p:nvCxnSpPr>
          <p:spPr bwMode="auto">
            <a:xfrm flipV="1">
              <a:off x="6931595" y="3548999"/>
              <a:ext cx="0" cy="86625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45" name="テキスト ボックス 244">
              <a:extLst>
                <a:ext uri="{FF2B5EF4-FFF2-40B4-BE49-F238E27FC236}">
                  <a16:creationId xmlns:a16="http://schemas.microsoft.com/office/drawing/2014/main" id="{F038AB06-A11D-6F1B-970C-23DD5339500B}"/>
                </a:ext>
              </a:extLst>
            </p:cNvPr>
            <p:cNvSpPr txBox="1"/>
            <p:nvPr/>
          </p:nvSpPr>
          <p:spPr>
            <a:xfrm>
              <a:off x="7974618" y="4473985"/>
              <a:ext cx="1121243" cy="525230"/>
            </a:xfrm>
            <a:prstGeom prst="rect">
              <a:avLst/>
            </a:prstGeom>
            <a:noFill/>
            <a:ln>
              <a:noFill/>
            </a:ln>
          </p:spPr>
          <p:txBody>
            <a:bodyPr wrap="square" rtlCol="0">
              <a:spAutoFit/>
            </a:bodyPr>
            <a:lstStyle/>
            <a:p>
              <a:pPr algn="ctr"/>
              <a:r>
                <a:rPr lang="en-US" altLang="ja-JP" sz="1500" dirty="0">
                  <a:latin typeface="ＭＳ Ｐゴシック" panose="020B0600070205080204" pitchFamily="50" charset="-128"/>
                  <a:ea typeface="ＭＳ Ｐゴシック" panose="020B0600070205080204" pitchFamily="50" charset="-128"/>
                </a:rPr>
                <a:t>depth[cm]</a:t>
              </a:r>
            </a:p>
          </p:txBody>
        </p:sp>
        <p:sp>
          <p:nvSpPr>
            <p:cNvPr id="246" name="テキスト ボックス 245">
              <a:extLst>
                <a:ext uri="{FF2B5EF4-FFF2-40B4-BE49-F238E27FC236}">
                  <a16:creationId xmlns:a16="http://schemas.microsoft.com/office/drawing/2014/main" id="{26BC8270-B15D-3D7D-98C0-1124EB0B18C3}"/>
                </a:ext>
              </a:extLst>
            </p:cNvPr>
            <p:cNvSpPr txBox="1"/>
            <p:nvPr/>
          </p:nvSpPr>
          <p:spPr>
            <a:xfrm>
              <a:off x="6383618" y="3344357"/>
              <a:ext cx="513463" cy="1484425"/>
            </a:xfrm>
            <a:prstGeom prst="rect">
              <a:avLst/>
            </a:prstGeom>
            <a:noFill/>
            <a:ln>
              <a:noFill/>
            </a:ln>
          </p:spPr>
          <p:txBody>
            <a:bodyPr vert="eaVert" wrap="square" rtlCol="0">
              <a:spAutoFit/>
            </a:bodyPr>
            <a:lstStyle/>
            <a:p>
              <a:pPr algn="ctr"/>
              <a:r>
                <a:rPr lang="en-US" altLang="ja-JP" sz="1500" dirty="0">
                  <a:latin typeface="ＭＳ Ｐゴシック" panose="020B0600070205080204" pitchFamily="50" charset="-128"/>
                  <a:ea typeface="ＭＳ Ｐゴシック" panose="020B0600070205080204" pitchFamily="50" charset="-128"/>
                </a:rPr>
                <a:t>Cl density </a:t>
              </a:r>
              <a:r>
                <a:rPr lang="en-US" altLang="ja-JP" sz="1050" dirty="0">
                  <a:latin typeface="ＭＳ Ｐゴシック" panose="020B0600070205080204" pitchFamily="50" charset="-128"/>
                  <a:ea typeface="ＭＳ Ｐゴシック" panose="020B0600070205080204" pitchFamily="50" charset="-128"/>
                </a:rPr>
                <a:t>[kg/m</a:t>
              </a:r>
              <a:r>
                <a:rPr lang="en-US" altLang="ja-JP" sz="1050" baseline="30000" dirty="0">
                  <a:latin typeface="ＭＳ Ｐゴシック" panose="020B0600070205080204" pitchFamily="50" charset="-128"/>
                  <a:ea typeface="ＭＳ Ｐゴシック" panose="020B0600070205080204" pitchFamily="50" charset="-128"/>
                </a:rPr>
                <a:t>3</a:t>
              </a:r>
              <a:r>
                <a:rPr lang="en-US" altLang="ja-JP" sz="1050" dirty="0">
                  <a:latin typeface="ＭＳ Ｐゴシック" panose="020B0600070205080204" pitchFamily="50" charset="-128"/>
                  <a:ea typeface="ＭＳ Ｐゴシック" panose="020B0600070205080204" pitchFamily="50" charset="-128"/>
                </a:rPr>
                <a:t>]</a:t>
              </a:r>
            </a:p>
          </p:txBody>
        </p:sp>
        <p:sp>
          <p:nvSpPr>
            <p:cNvPr id="247" name="テキスト ボックス 246">
              <a:extLst>
                <a:ext uri="{FF2B5EF4-FFF2-40B4-BE49-F238E27FC236}">
                  <a16:creationId xmlns:a16="http://schemas.microsoft.com/office/drawing/2014/main" id="{ED361F37-0BA5-33E5-D818-C56AB5CD056B}"/>
                </a:ext>
              </a:extLst>
            </p:cNvPr>
            <p:cNvSpPr txBox="1"/>
            <p:nvPr/>
          </p:nvSpPr>
          <p:spPr>
            <a:xfrm>
              <a:off x="6530157" y="4367928"/>
              <a:ext cx="1194115" cy="525230"/>
            </a:xfrm>
            <a:prstGeom prst="rect">
              <a:avLst/>
            </a:prstGeom>
            <a:noFill/>
            <a:ln>
              <a:noFill/>
            </a:ln>
          </p:spPr>
          <p:txBody>
            <a:bodyPr wrap="square" rtlCol="0">
              <a:spAutoFit/>
            </a:bodyPr>
            <a:lstStyle/>
            <a:p>
              <a:pPr algn="ctr"/>
              <a:r>
                <a:rPr lang="en-US" altLang="ja-JP" sz="1500" dirty="0">
                  <a:latin typeface="ＭＳ Ｐゴシック" panose="020B0600070205080204" pitchFamily="50" charset="-128"/>
                  <a:ea typeface="ＭＳ Ｐゴシック" panose="020B0600070205080204" pitchFamily="50" charset="-128"/>
                </a:rPr>
                <a:t>0</a:t>
              </a:r>
              <a:br>
                <a:rPr lang="en-US" altLang="ja-JP" sz="1500" dirty="0">
                  <a:latin typeface="ＭＳ Ｐゴシック" panose="020B0600070205080204" pitchFamily="50" charset="-128"/>
                  <a:ea typeface="ＭＳ Ｐゴシック" panose="020B0600070205080204" pitchFamily="50" charset="-128"/>
                </a:rPr>
              </a:br>
              <a:r>
                <a:rPr lang="ja-JP" altLang="en-US" sz="1500" dirty="0">
                  <a:latin typeface="ＭＳ Ｐゴシック" panose="020B0600070205080204" pitchFamily="50" charset="-128"/>
                  <a:ea typeface="ＭＳ Ｐゴシック" panose="020B0600070205080204" pitchFamily="50" charset="-128"/>
                </a:rPr>
                <a:t>（</a:t>
              </a:r>
              <a:r>
                <a:rPr lang="en-US" altLang="ja-JP" sz="1500" dirty="0">
                  <a:latin typeface="ＭＳ Ｐゴシック" panose="020B0600070205080204" pitchFamily="50" charset="-128"/>
                  <a:ea typeface="ＭＳ Ｐゴシック" panose="020B0600070205080204" pitchFamily="50" charset="-128"/>
                </a:rPr>
                <a:t>surface</a:t>
              </a:r>
              <a:r>
                <a:rPr lang="ja-JP" altLang="en-US" sz="1500" dirty="0">
                  <a:latin typeface="ＭＳ Ｐゴシック" panose="020B0600070205080204" pitchFamily="50" charset="-128"/>
                  <a:ea typeface="ＭＳ Ｐゴシック" panose="020B0600070205080204" pitchFamily="50" charset="-128"/>
                </a:rPr>
                <a:t>）</a:t>
              </a:r>
              <a:endParaRPr lang="en-US" altLang="ja-JP" sz="1500" dirty="0">
                <a:latin typeface="ＭＳ Ｐゴシック" panose="020B0600070205080204" pitchFamily="50" charset="-128"/>
                <a:ea typeface="ＭＳ Ｐゴシック" panose="020B0600070205080204" pitchFamily="50" charset="-128"/>
              </a:endParaRPr>
            </a:p>
          </p:txBody>
        </p:sp>
        <p:sp>
          <p:nvSpPr>
            <p:cNvPr id="248" name="テキスト ボックス 247">
              <a:extLst>
                <a:ext uri="{FF2B5EF4-FFF2-40B4-BE49-F238E27FC236}">
                  <a16:creationId xmlns:a16="http://schemas.microsoft.com/office/drawing/2014/main" id="{2BECCDD5-76CF-7083-A54E-E051FDDB2519}"/>
                </a:ext>
              </a:extLst>
            </p:cNvPr>
            <p:cNvSpPr txBox="1"/>
            <p:nvPr/>
          </p:nvSpPr>
          <p:spPr>
            <a:xfrm>
              <a:off x="7117824" y="4360631"/>
              <a:ext cx="556110" cy="306384"/>
            </a:xfrm>
            <a:prstGeom prst="rect">
              <a:avLst/>
            </a:prstGeom>
            <a:noFill/>
            <a:ln>
              <a:noFill/>
            </a:ln>
          </p:spPr>
          <p:txBody>
            <a:bodyPr wrap="square" rtlCol="0">
              <a:spAutoFit/>
            </a:bodyPr>
            <a:lstStyle/>
            <a:p>
              <a:pPr algn="ctr"/>
              <a:r>
                <a:rPr lang="en-US" altLang="ja-JP" sz="1500" dirty="0">
                  <a:latin typeface="ＭＳ Ｐゴシック" panose="020B0600070205080204" pitchFamily="50" charset="-128"/>
                  <a:ea typeface="ＭＳ Ｐゴシック" panose="020B0600070205080204" pitchFamily="50" charset="-128"/>
                </a:rPr>
                <a:t>5</a:t>
              </a:r>
            </a:p>
          </p:txBody>
        </p:sp>
        <p:sp>
          <p:nvSpPr>
            <p:cNvPr id="249" name="テキスト ボックス 248">
              <a:extLst>
                <a:ext uri="{FF2B5EF4-FFF2-40B4-BE49-F238E27FC236}">
                  <a16:creationId xmlns:a16="http://schemas.microsoft.com/office/drawing/2014/main" id="{08DEED8E-2623-4CB7-11E5-48FC484B5F89}"/>
                </a:ext>
              </a:extLst>
            </p:cNvPr>
            <p:cNvSpPr txBox="1"/>
            <p:nvPr/>
          </p:nvSpPr>
          <p:spPr>
            <a:xfrm>
              <a:off x="7623838" y="4355372"/>
              <a:ext cx="556110" cy="306384"/>
            </a:xfrm>
            <a:prstGeom prst="rect">
              <a:avLst/>
            </a:prstGeom>
            <a:noFill/>
            <a:ln>
              <a:noFill/>
            </a:ln>
          </p:spPr>
          <p:txBody>
            <a:bodyPr wrap="square" rtlCol="0">
              <a:spAutoFit/>
            </a:bodyPr>
            <a:lstStyle/>
            <a:p>
              <a:pPr algn="ctr"/>
              <a:r>
                <a:rPr lang="en-US" altLang="ja-JP" sz="1500" dirty="0">
                  <a:latin typeface="ＭＳ Ｐゴシック" panose="020B0600070205080204" pitchFamily="50" charset="-128"/>
                  <a:ea typeface="ＭＳ Ｐゴシック" panose="020B0600070205080204" pitchFamily="50" charset="-128"/>
                </a:rPr>
                <a:t>10</a:t>
              </a:r>
            </a:p>
          </p:txBody>
        </p:sp>
        <p:sp>
          <p:nvSpPr>
            <p:cNvPr id="250" name="テキスト ボックス 249">
              <a:extLst>
                <a:ext uri="{FF2B5EF4-FFF2-40B4-BE49-F238E27FC236}">
                  <a16:creationId xmlns:a16="http://schemas.microsoft.com/office/drawing/2014/main" id="{7635CD51-B09C-6216-BC94-2ECF3EBD8477}"/>
                </a:ext>
              </a:extLst>
            </p:cNvPr>
            <p:cNvSpPr txBox="1"/>
            <p:nvPr/>
          </p:nvSpPr>
          <p:spPr>
            <a:xfrm>
              <a:off x="6615293" y="3719236"/>
              <a:ext cx="556110" cy="306384"/>
            </a:xfrm>
            <a:prstGeom prst="rect">
              <a:avLst/>
            </a:prstGeom>
            <a:noFill/>
            <a:ln>
              <a:noFill/>
            </a:ln>
          </p:spPr>
          <p:txBody>
            <a:bodyPr wrap="square" rtlCol="0">
              <a:spAutoFit/>
            </a:bodyPr>
            <a:lstStyle/>
            <a:p>
              <a:pPr algn="ctr"/>
              <a:r>
                <a:rPr lang="en-US" altLang="ja-JP" sz="1500" dirty="0">
                  <a:latin typeface="ＭＳ Ｐゴシック" panose="020B0600070205080204" pitchFamily="50" charset="-128"/>
                  <a:ea typeface="ＭＳ Ｐゴシック" panose="020B0600070205080204" pitchFamily="50" charset="-128"/>
                </a:rPr>
                <a:t>5</a:t>
              </a:r>
            </a:p>
          </p:txBody>
        </p:sp>
        <p:sp>
          <p:nvSpPr>
            <p:cNvPr id="251" name="円/楕円 250">
              <a:extLst>
                <a:ext uri="{FF2B5EF4-FFF2-40B4-BE49-F238E27FC236}">
                  <a16:creationId xmlns:a16="http://schemas.microsoft.com/office/drawing/2014/main" id="{40A8CA0B-7D76-FCCF-4B99-A9DFBD0489D5}"/>
                </a:ext>
              </a:extLst>
            </p:cNvPr>
            <p:cNvSpPr/>
            <p:nvPr/>
          </p:nvSpPr>
          <p:spPr bwMode="auto">
            <a:xfrm>
              <a:off x="7105813" y="3873923"/>
              <a:ext cx="45719" cy="45719"/>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ja-JP" altLang="en-US" sz="1500">
                <a:latin typeface="Arial" pitchFamily="-1" charset="0"/>
                <a:ea typeface="ＭＳ Ｐゴシック" pitchFamily="-1" charset="-128"/>
                <a:cs typeface="ＭＳ Ｐゴシック" pitchFamily="-1" charset="-128"/>
              </a:endParaRPr>
            </a:p>
          </p:txBody>
        </p:sp>
        <p:sp>
          <p:nvSpPr>
            <p:cNvPr id="252" name="円/楕円 251">
              <a:extLst>
                <a:ext uri="{FF2B5EF4-FFF2-40B4-BE49-F238E27FC236}">
                  <a16:creationId xmlns:a16="http://schemas.microsoft.com/office/drawing/2014/main" id="{B74695A9-11F8-C32F-85E0-0FDE6A6A4D2E}"/>
                </a:ext>
              </a:extLst>
            </p:cNvPr>
            <p:cNvSpPr/>
            <p:nvPr/>
          </p:nvSpPr>
          <p:spPr bwMode="auto">
            <a:xfrm>
              <a:off x="7355104" y="4074771"/>
              <a:ext cx="45719" cy="45719"/>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ja-JP" altLang="en-US" sz="1500">
                <a:latin typeface="Arial" pitchFamily="-1" charset="0"/>
                <a:ea typeface="ＭＳ Ｐゴシック" pitchFamily="-1" charset="-128"/>
                <a:cs typeface="ＭＳ Ｐゴシック" pitchFamily="-1" charset="-128"/>
              </a:endParaRPr>
            </a:p>
          </p:txBody>
        </p:sp>
        <p:sp>
          <p:nvSpPr>
            <p:cNvPr id="253" name="円/楕円 252">
              <a:extLst>
                <a:ext uri="{FF2B5EF4-FFF2-40B4-BE49-F238E27FC236}">
                  <a16:creationId xmlns:a16="http://schemas.microsoft.com/office/drawing/2014/main" id="{91B098D1-C6D2-6F91-DFE3-4FEE19C88434}"/>
                </a:ext>
              </a:extLst>
            </p:cNvPr>
            <p:cNvSpPr/>
            <p:nvPr/>
          </p:nvSpPr>
          <p:spPr bwMode="auto">
            <a:xfrm>
              <a:off x="7823220" y="4165470"/>
              <a:ext cx="45719" cy="45719"/>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ja-JP" altLang="en-US" sz="1500">
                <a:latin typeface="Arial" pitchFamily="-1" charset="0"/>
                <a:ea typeface="ＭＳ Ｐゴシック" pitchFamily="-1" charset="-128"/>
                <a:cs typeface="ＭＳ Ｐゴシック" pitchFamily="-1" charset="-128"/>
              </a:endParaRPr>
            </a:p>
          </p:txBody>
        </p:sp>
        <p:sp>
          <p:nvSpPr>
            <p:cNvPr id="254" name="テキスト ボックス 253">
              <a:extLst>
                <a:ext uri="{FF2B5EF4-FFF2-40B4-BE49-F238E27FC236}">
                  <a16:creationId xmlns:a16="http://schemas.microsoft.com/office/drawing/2014/main" id="{63DB9F97-3B3D-0057-E078-9B5505C3E250}"/>
                </a:ext>
              </a:extLst>
            </p:cNvPr>
            <p:cNvSpPr txBox="1"/>
            <p:nvPr/>
          </p:nvSpPr>
          <p:spPr>
            <a:xfrm>
              <a:off x="7045450" y="3354799"/>
              <a:ext cx="2050411" cy="306384"/>
            </a:xfrm>
            <a:prstGeom prst="rect">
              <a:avLst/>
            </a:prstGeom>
            <a:noFill/>
            <a:ln>
              <a:solidFill>
                <a:schemeClr val="accent1"/>
              </a:solidFill>
            </a:ln>
          </p:spPr>
          <p:txBody>
            <a:bodyPr wrap="square" rtlCol="0">
              <a:spAutoFit/>
            </a:bodyPr>
            <a:lstStyle/>
            <a:p>
              <a:r>
                <a:rPr lang="en-US" altLang="ja-JP" sz="1500" dirty="0"/>
                <a:t>Distribution Cl </a:t>
              </a:r>
              <a:endParaRPr lang="ja-JP" altLang="en-US" sz="1500" dirty="0"/>
            </a:p>
          </p:txBody>
        </p:sp>
      </p:grpSp>
      <p:sp>
        <p:nvSpPr>
          <p:cNvPr id="259" name="角丸四角形 258">
            <a:extLst>
              <a:ext uri="{FF2B5EF4-FFF2-40B4-BE49-F238E27FC236}">
                <a16:creationId xmlns:a16="http://schemas.microsoft.com/office/drawing/2014/main" id="{9D268B2D-6DFA-BA73-BAA7-A11966E32324}"/>
              </a:ext>
            </a:extLst>
          </p:cNvPr>
          <p:cNvSpPr/>
          <p:nvPr/>
        </p:nvSpPr>
        <p:spPr bwMode="auto">
          <a:xfrm>
            <a:off x="35279" y="926252"/>
            <a:ext cx="5196214" cy="5074500"/>
          </a:xfrm>
          <a:prstGeom prst="roundRect">
            <a:avLst>
              <a:gd name="adj" fmla="val 5551"/>
            </a:avLst>
          </a:prstGeom>
          <a:noFill/>
          <a:ln w="9525"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ja-JP" altLang="en-US">
              <a:latin typeface="Arial" pitchFamily="-1" charset="0"/>
              <a:ea typeface="ＭＳ Ｐゴシック" pitchFamily="-1" charset="-128"/>
              <a:cs typeface="ＭＳ Ｐゴシック" pitchFamily="-1" charset="-128"/>
            </a:endParaRPr>
          </a:p>
        </p:txBody>
      </p:sp>
      <p:sp>
        <p:nvSpPr>
          <p:cNvPr id="186" name="テキスト ボックス 185">
            <a:extLst>
              <a:ext uri="{FF2B5EF4-FFF2-40B4-BE49-F238E27FC236}">
                <a16:creationId xmlns:a16="http://schemas.microsoft.com/office/drawing/2014/main" id="{4F787E64-B871-D48F-BC32-1EA351C3C706}"/>
              </a:ext>
            </a:extLst>
          </p:cNvPr>
          <p:cNvSpPr txBox="1"/>
          <p:nvPr/>
        </p:nvSpPr>
        <p:spPr>
          <a:xfrm>
            <a:off x="57489" y="1008216"/>
            <a:ext cx="5220857" cy="1061829"/>
          </a:xfrm>
          <a:prstGeom prst="rect">
            <a:avLst/>
          </a:prstGeom>
          <a:solidFill>
            <a:schemeClr val="bg1"/>
          </a:solidFill>
          <a:ln>
            <a:solidFill>
              <a:schemeClr val="tx1"/>
            </a:solidFill>
          </a:ln>
        </p:spPr>
        <p:txBody>
          <a:bodyPr wrap="square" rtlCol="0">
            <a:spAutoFit/>
          </a:bodyPr>
          <a:lstStyle/>
          <a:p>
            <a:r>
              <a:rPr lang="en-US" altLang="ja-JP" sz="2100" b="1" dirty="0">
                <a:highlight>
                  <a:srgbClr val="FFFF00"/>
                </a:highlight>
                <a:latin typeface="Hiragino Maru Gothic Pro W4" panose="020F0400000000000000" pitchFamily="34" charset="-128"/>
                <a:ea typeface="Hiragino Maru Gothic Pro W4" panose="020F0400000000000000" pitchFamily="34" charset="-128"/>
              </a:rPr>
              <a:t>Neutron Salt-meter</a:t>
            </a:r>
            <a:r>
              <a:rPr lang="ja-JP" altLang="en-US" sz="2100" b="1" dirty="0">
                <a:latin typeface="Hiragino Maru Gothic Pro W4" panose="020F0400000000000000" pitchFamily="34" charset="-128"/>
                <a:ea typeface="Hiragino Maru Gothic Pro W4" panose="020F0400000000000000" pitchFamily="34" charset="-128"/>
              </a:rPr>
              <a:t>： </a:t>
            </a:r>
            <a:r>
              <a:rPr lang="en-US" altLang="ja-JP" sz="2100" b="1" dirty="0">
                <a:latin typeface="Hiragino Maru Gothic Pro W4" panose="020F0400000000000000" pitchFamily="34" charset="-128"/>
                <a:ea typeface="Hiragino Maru Gothic Pro W4" panose="020F0400000000000000" pitchFamily="34" charset="-128"/>
              </a:rPr>
              <a:t>Salt distribution according to the depth until 7cm: for preventive maintenance</a:t>
            </a:r>
            <a:endParaRPr lang="ja-JP" altLang="en-US" sz="2100" b="1" dirty="0">
              <a:latin typeface="Hiragino Maru Gothic Pro W4" panose="020F0400000000000000" pitchFamily="34" charset="-128"/>
              <a:ea typeface="Hiragino Maru Gothic Pro W4" panose="020F0400000000000000" pitchFamily="34" charset="-128"/>
            </a:endParaRPr>
          </a:p>
        </p:txBody>
      </p:sp>
      <p:sp>
        <p:nvSpPr>
          <p:cNvPr id="2" name="テキスト ボックス 1">
            <a:extLst>
              <a:ext uri="{FF2B5EF4-FFF2-40B4-BE49-F238E27FC236}">
                <a16:creationId xmlns:a16="http://schemas.microsoft.com/office/drawing/2014/main" id="{9C217F6B-F68E-792E-C357-4AA251235606}"/>
              </a:ext>
            </a:extLst>
          </p:cNvPr>
          <p:cNvSpPr txBox="1"/>
          <p:nvPr/>
        </p:nvSpPr>
        <p:spPr>
          <a:xfrm>
            <a:off x="2976822" y="2426454"/>
            <a:ext cx="1818373" cy="715581"/>
          </a:xfrm>
          <a:prstGeom prst="rect">
            <a:avLst/>
          </a:prstGeom>
          <a:noFill/>
          <a:ln>
            <a:solidFill>
              <a:schemeClr val="tx1"/>
            </a:solidFill>
          </a:ln>
        </p:spPr>
        <p:txBody>
          <a:bodyPr wrap="square" rtlCol="0">
            <a:spAutoFit/>
          </a:bodyPr>
          <a:lstStyle/>
          <a:p>
            <a:r>
              <a:rPr kumimoji="1" lang="en-US" altLang="ja-JP" sz="1350" dirty="0"/>
              <a:t>Salt density:</a:t>
            </a:r>
          </a:p>
          <a:p>
            <a:r>
              <a:rPr lang="en-US" altLang="ja-JP" sz="1350" dirty="0"/>
              <a:t>Detection limit, 1</a:t>
            </a:r>
            <a:r>
              <a:rPr kumimoji="1" lang="en-US" altLang="ja-JP" sz="1350" dirty="0"/>
              <a:t>.0Kg/m3  3cm </a:t>
            </a:r>
            <a:endParaRPr kumimoji="1" lang="ja-JP" altLang="en-US" sz="1350" dirty="0"/>
          </a:p>
        </p:txBody>
      </p:sp>
      <p:pic>
        <p:nvPicPr>
          <p:cNvPr id="3" name="コンテンツ プレースホルダー 6" descr="トラック, 屋外, 道路, 車 が含まれている画像&#10;&#10;自動的に生成された説明">
            <a:extLst>
              <a:ext uri="{FF2B5EF4-FFF2-40B4-BE49-F238E27FC236}">
                <a16:creationId xmlns:a16="http://schemas.microsoft.com/office/drawing/2014/main" id="{6AB4CE58-3A4B-6661-15E5-74A05D47C6B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13454" y="1848441"/>
            <a:ext cx="2609218" cy="1750804"/>
          </a:xfrm>
          <a:prstGeom prst="rect">
            <a:avLst/>
          </a:prstGeom>
        </p:spPr>
      </p:pic>
      <p:grpSp>
        <p:nvGrpSpPr>
          <p:cNvPr id="4" name="グループ化 3">
            <a:extLst>
              <a:ext uri="{FF2B5EF4-FFF2-40B4-BE49-F238E27FC236}">
                <a16:creationId xmlns:a16="http://schemas.microsoft.com/office/drawing/2014/main" id="{0A0CAC50-17F4-B583-66AF-53B27A79F3C1}"/>
              </a:ext>
            </a:extLst>
          </p:cNvPr>
          <p:cNvGrpSpPr>
            <a:grpSpLocks noChangeAspect="1"/>
          </p:cNvGrpSpPr>
          <p:nvPr/>
        </p:nvGrpSpPr>
        <p:grpSpPr>
          <a:xfrm>
            <a:off x="5277514" y="2319918"/>
            <a:ext cx="1081359" cy="999000"/>
            <a:chOff x="311607" y="2906055"/>
            <a:chExt cx="1636466" cy="1511830"/>
          </a:xfrm>
        </p:grpSpPr>
        <p:pic>
          <p:nvPicPr>
            <p:cNvPr id="7" name="図 6" descr="グラフ, 等高線グラフ&#10;&#10;自動的に生成された説明">
              <a:extLst>
                <a:ext uri="{FF2B5EF4-FFF2-40B4-BE49-F238E27FC236}">
                  <a16:creationId xmlns:a16="http://schemas.microsoft.com/office/drawing/2014/main" id="{3D5AE95E-4CEF-1438-A614-9EF8AEA5FB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477" y="2906055"/>
              <a:ext cx="1511836" cy="1511830"/>
            </a:xfrm>
            <a:prstGeom prst="rect">
              <a:avLst/>
            </a:prstGeom>
          </p:spPr>
        </p:pic>
        <p:sp>
          <p:nvSpPr>
            <p:cNvPr id="8" name="テキスト ボックス 7">
              <a:extLst>
                <a:ext uri="{FF2B5EF4-FFF2-40B4-BE49-F238E27FC236}">
                  <a16:creationId xmlns:a16="http://schemas.microsoft.com/office/drawing/2014/main" id="{9CD60872-5DD4-B705-C46E-4255419E5557}"/>
                </a:ext>
              </a:extLst>
            </p:cNvPr>
            <p:cNvSpPr txBox="1"/>
            <p:nvPr/>
          </p:nvSpPr>
          <p:spPr>
            <a:xfrm rot="654828">
              <a:off x="1370937" y="3760510"/>
              <a:ext cx="577136" cy="384262"/>
            </a:xfrm>
            <a:prstGeom prst="rect">
              <a:avLst/>
            </a:prstGeom>
            <a:noFill/>
          </p:spPr>
          <p:txBody>
            <a:bodyPr wrap="square" rtlCol="0">
              <a:spAutoFit/>
            </a:bodyPr>
            <a:lstStyle/>
            <a:p>
              <a:r>
                <a:rPr lang="ja-JP" altLang="en-US" sz="525">
                  <a:solidFill>
                    <a:schemeClr val="bg1"/>
                  </a:solidFill>
                  <a:latin typeface="Hiragino Maru Gothic Pro W4" panose="020F0400000000000000" pitchFamily="34" charset="-128"/>
                  <a:ea typeface="Hiragino Maru Gothic Pro W4" panose="020F0400000000000000" pitchFamily="34" charset="-128"/>
                </a:rPr>
                <a:t>土砂化</a:t>
              </a:r>
            </a:p>
          </p:txBody>
        </p:sp>
        <p:sp>
          <p:nvSpPr>
            <p:cNvPr id="9" name="テキスト ボックス 8">
              <a:extLst>
                <a:ext uri="{FF2B5EF4-FFF2-40B4-BE49-F238E27FC236}">
                  <a16:creationId xmlns:a16="http://schemas.microsoft.com/office/drawing/2014/main" id="{028E5384-D110-615E-559A-92DD80E80358}"/>
                </a:ext>
              </a:extLst>
            </p:cNvPr>
            <p:cNvSpPr txBox="1"/>
            <p:nvPr/>
          </p:nvSpPr>
          <p:spPr>
            <a:xfrm>
              <a:off x="409476" y="2906055"/>
              <a:ext cx="791850" cy="261996"/>
            </a:xfrm>
            <a:prstGeom prst="rect">
              <a:avLst/>
            </a:prstGeom>
            <a:noFill/>
          </p:spPr>
          <p:txBody>
            <a:bodyPr wrap="square" rtlCol="0">
              <a:spAutoFit/>
            </a:bodyPr>
            <a:lstStyle/>
            <a:p>
              <a:r>
                <a:rPr lang="ja-JP" altLang="en-US" sz="525">
                  <a:solidFill>
                    <a:schemeClr val="bg1"/>
                  </a:solidFill>
                  <a:latin typeface="Hiragino Maru Gothic Pro W4" panose="020F0400000000000000" pitchFamily="34" charset="-128"/>
                  <a:ea typeface="Hiragino Maru Gothic Pro W4" panose="020F0400000000000000" pitchFamily="34" charset="-128"/>
                </a:rPr>
                <a:t>入射ビーム</a:t>
              </a:r>
            </a:p>
          </p:txBody>
        </p:sp>
        <p:sp>
          <p:nvSpPr>
            <p:cNvPr id="10" name="テキスト ボックス 9">
              <a:extLst>
                <a:ext uri="{FF2B5EF4-FFF2-40B4-BE49-F238E27FC236}">
                  <a16:creationId xmlns:a16="http://schemas.microsoft.com/office/drawing/2014/main" id="{DBB2CB6E-2AB0-7621-01FC-115E9D4473DE}"/>
                </a:ext>
              </a:extLst>
            </p:cNvPr>
            <p:cNvSpPr txBox="1"/>
            <p:nvPr/>
          </p:nvSpPr>
          <p:spPr>
            <a:xfrm rot="675397">
              <a:off x="311607" y="3244655"/>
              <a:ext cx="825513" cy="384262"/>
            </a:xfrm>
            <a:prstGeom prst="rect">
              <a:avLst/>
            </a:prstGeom>
            <a:noFill/>
          </p:spPr>
          <p:txBody>
            <a:bodyPr wrap="square" rtlCol="0">
              <a:spAutoFit/>
            </a:bodyPr>
            <a:lstStyle/>
            <a:p>
              <a:r>
                <a:rPr lang="ja-JP" altLang="en-US" sz="525">
                  <a:solidFill>
                    <a:schemeClr val="bg1"/>
                  </a:solidFill>
                  <a:latin typeface="Hiragino Maru Gothic Pro W4" panose="020F0400000000000000" pitchFamily="34" charset="-128"/>
                  <a:ea typeface="Hiragino Maru Gothic Pro W4" panose="020F0400000000000000" pitchFamily="34" charset="-128"/>
                </a:rPr>
                <a:t>アスファルト</a:t>
              </a:r>
            </a:p>
          </p:txBody>
        </p:sp>
        <p:sp>
          <p:nvSpPr>
            <p:cNvPr id="11" name="テキスト ボックス 10">
              <a:extLst>
                <a:ext uri="{FF2B5EF4-FFF2-40B4-BE49-F238E27FC236}">
                  <a16:creationId xmlns:a16="http://schemas.microsoft.com/office/drawing/2014/main" id="{6582DB71-58C4-B637-654D-1D5FC3177F40}"/>
                </a:ext>
              </a:extLst>
            </p:cNvPr>
            <p:cNvSpPr txBox="1"/>
            <p:nvPr/>
          </p:nvSpPr>
          <p:spPr>
            <a:xfrm rot="675397">
              <a:off x="471036" y="3808964"/>
              <a:ext cx="827013" cy="384262"/>
            </a:xfrm>
            <a:prstGeom prst="rect">
              <a:avLst/>
            </a:prstGeom>
            <a:noFill/>
          </p:spPr>
          <p:txBody>
            <a:bodyPr wrap="square" rtlCol="0">
              <a:spAutoFit/>
            </a:bodyPr>
            <a:lstStyle/>
            <a:p>
              <a:r>
                <a:rPr lang="ja-JP" altLang="en-US" sz="525">
                  <a:solidFill>
                    <a:schemeClr val="bg1"/>
                  </a:solidFill>
                  <a:latin typeface="Hiragino Maru Gothic Pro W4" panose="020F0400000000000000" pitchFamily="34" charset="-128"/>
                  <a:ea typeface="Hiragino Maru Gothic Pro W4" panose="020F0400000000000000" pitchFamily="34" charset="-128"/>
                </a:rPr>
                <a:t>コンクリート</a:t>
              </a:r>
            </a:p>
          </p:txBody>
        </p:sp>
        <p:grpSp>
          <p:nvGrpSpPr>
            <p:cNvPr id="12" name="グループ化 11">
              <a:extLst>
                <a:ext uri="{FF2B5EF4-FFF2-40B4-BE49-F238E27FC236}">
                  <a16:creationId xmlns:a16="http://schemas.microsoft.com/office/drawing/2014/main" id="{214BA422-98D0-6590-F825-9DC5F62D83AF}"/>
                </a:ext>
              </a:extLst>
            </p:cNvPr>
            <p:cNvGrpSpPr/>
            <p:nvPr/>
          </p:nvGrpSpPr>
          <p:grpSpPr>
            <a:xfrm>
              <a:off x="837685" y="2972148"/>
              <a:ext cx="929589" cy="685802"/>
              <a:chOff x="1238709" y="3733267"/>
              <a:chExt cx="1771059" cy="1306599"/>
            </a:xfrm>
          </p:grpSpPr>
          <p:sp>
            <p:nvSpPr>
              <p:cNvPr id="13" name="下矢印 172">
                <a:extLst>
                  <a:ext uri="{FF2B5EF4-FFF2-40B4-BE49-F238E27FC236}">
                    <a16:creationId xmlns:a16="http://schemas.microsoft.com/office/drawing/2014/main" id="{06C76DC3-3071-A655-BAEB-13982FF5DE6B}"/>
                  </a:ext>
                </a:extLst>
              </p:cNvPr>
              <p:cNvSpPr/>
              <p:nvPr/>
            </p:nvSpPr>
            <p:spPr bwMode="auto">
              <a:xfrm rot="668538" flipV="1">
                <a:off x="1238709" y="3733267"/>
                <a:ext cx="1771059" cy="1306599"/>
              </a:xfrm>
              <a:prstGeom prst="downArrow">
                <a:avLst>
                  <a:gd name="adj1" fmla="val 65137"/>
                  <a:gd name="adj2" fmla="val 44578"/>
                </a:avLst>
              </a:prstGeom>
              <a:solidFill>
                <a:srgbClr val="00B0F0">
                  <a:alpha val="53333"/>
                </a:srgbClr>
              </a:solidFill>
              <a:ln w="19050"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ja-JP" altLang="en-US" sz="825" dirty="0">
                  <a:latin typeface="Arial" pitchFamily="-1" charset="0"/>
                  <a:ea typeface="ＭＳ Ｐゴシック" pitchFamily="-1" charset="-128"/>
                  <a:cs typeface="ＭＳ Ｐゴシック" pitchFamily="-1" charset="-128"/>
                </a:endParaRPr>
              </a:p>
            </p:txBody>
          </p:sp>
          <p:sp>
            <p:nvSpPr>
              <p:cNvPr id="14" name="テキスト ボックス 13">
                <a:extLst>
                  <a:ext uri="{FF2B5EF4-FFF2-40B4-BE49-F238E27FC236}">
                    <a16:creationId xmlns:a16="http://schemas.microsoft.com/office/drawing/2014/main" id="{3F045601-48BD-6525-5B7D-FE7CE9D5F625}"/>
                  </a:ext>
                </a:extLst>
              </p:cNvPr>
              <p:cNvSpPr txBox="1"/>
              <p:nvPr/>
            </p:nvSpPr>
            <p:spPr>
              <a:xfrm rot="763350">
                <a:off x="1341271" y="4008207"/>
                <a:ext cx="1593386" cy="798655"/>
              </a:xfrm>
              <a:prstGeom prst="rect">
                <a:avLst/>
              </a:prstGeom>
              <a:noFill/>
            </p:spPr>
            <p:txBody>
              <a:bodyPr wrap="square" rtlCol="0">
                <a:spAutoFit/>
              </a:bodyPr>
              <a:lstStyle/>
              <a:p>
                <a:r>
                  <a:rPr lang="ja-JP" altLang="en-US" sz="600">
                    <a:latin typeface="Hiragino Maru Gothic Pro W4" panose="020F0400000000000000" pitchFamily="34" charset="-128"/>
                    <a:ea typeface="Hiragino Maru Gothic Pro W4" panose="020F0400000000000000" pitchFamily="34" charset="-128"/>
                  </a:rPr>
                  <a:t>散乱中性子</a:t>
                </a:r>
              </a:p>
            </p:txBody>
          </p:sp>
        </p:grpSp>
      </p:grpSp>
      <p:sp>
        <p:nvSpPr>
          <p:cNvPr id="15" name="テキスト ボックス 14">
            <a:extLst>
              <a:ext uri="{FF2B5EF4-FFF2-40B4-BE49-F238E27FC236}">
                <a16:creationId xmlns:a16="http://schemas.microsoft.com/office/drawing/2014/main" id="{2BE187F1-FD5F-8BA6-6EBA-26D8EB7190FA}"/>
              </a:ext>
            </a:extLst>
          </p:cNvPr>
          <p:cNvSpPr txBox="1"/>
          <p:nvPr/>
        </p:nvSpPr>
        <p:spPr>
          <a:xfrm>
            <a:off x="5342184" y="1039707"/>
            <a:ext cx="3724011" cy="415498"/>
          </a:xfrm>
          <a:prstGeom prst="rect">
            <a:avLst/>
          </a:prstGeom>
          <a:solidFill>
            <a:schemeClr val="bg1"/>
          </a:solidFill>
          <a:ln>
            <a:solidFill>
              <a:schemeClr val="tx1"/>
            </a:solidFill>
          </a:ln>
        </p:spPr>
        <p:txBody>
          <a:bodyPr wrap="square" rtlCol="0">
            <a:spAutoFit/>
          </a:bodyPr>
          <a:lstStyle/>
          <a:p>
            <a:r>
              <a:rPr lang="en-US" altLang="ja-JP" sz="2100" b="1" dirty="0">
                <a:latin typeface="Hiragino Maru Gothic Pro W4" panose="020F0400000000000000" pitchFamily="34" charset="-128"/>
                <a:ea typeface="Hiragino Maru Gothic Pro W4" panose="020F0400000000000000" pitchFamily="34" charset="-128"/>
              </a:rPr>
              <a:t>Floor slab degradation</a:t>
            </a:r>
            <a:endParaRPr lang="ja-JP" altLang="en-US" sz="2100" b="1" dirty="0">
              <a:latin typeface="Hiragino Maru Gothic Pro W4" panose="020F0400000000000000" pitchFamily="34" charset="-128"/>
              <a:ea typeface="Hiragino Maru Gothic Pro W4" panose="020F0400000000000000" pitchFamily="34" charset="-128"/>
            </a:endParaRPr>
          </a:p>
        </p:txBody>
      </p:sp>
      <p:pic>
        <p:nvPicPr>
          <p:cNvPr id="17" name="図 16" descr="時計, 挿絵 が含まれている画像&#10;&#10;自動的に生成された説明">
            <a:extLst>
              <a:ext uri="{FF2B5EF4-FFF2-40B4-BE49-F238E27FC236}">
                <a16:creationId xmlns:a16="http://schemas.microsoft.com/office/drawing/2014/main" id="{B325B966-F615-6630-715B-84C4F79548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8866" y="2083473"/>
            <a:ext cx="1892104" cy="367290"/>
          </a:xfrm>
          <a:prstGeom prst="rect">
            <a:avLst/>
          </a:prstGeom>
        </p:spPr>
      </p:pic>
      <p:cxnSp>
        <p:nvCxnSpPr>
          <p:cNvPr id="19" name="直線コネクタ 18">
            <a:extLst>
              <a:ext uri="{FF2B5EF4-FFF2-40B4-BE49-F238E27FC236}">
                <a16:creationId xmlns:a16="http://schemas.microsoft.com/office/drawing/2014/main" id="{2269C655-1EE1-37A3-76BB-0A3F57A1D80C}"/>
              </a:ext>
            </a:extLst>
          </p:cNvPr>
          <p:cNvCxnSpPr>
            <a:cxnSpLocks/>
          </p:cNvCxnSpPr>
          <p:nvPr/>
        </p:nvCxnSpPr>
        <p:spPr>
          <a:xfrm>
            <a:off x="6311308" y="2319918"/>
            <a:ext cx="1170851" cy="596675"/>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AC9A7442-6099-267A-8AB5-64172A82CDF0}"/>
              </a:ext>
            </a:extLst>
          </p:cNvPr>
          <p:cNvCxnSpPr>
            <a:cxnSpLocks/>
          </p:cNvCxnSpPr>
          <p:nvPr/>
        </p:nvCxnSpPr>
        <p:spPr>
          <a:xfrm flipV="1">
            <a:off x="6311308" y="3225586"/>
            <a:ext cx="1112477" cy="93332"/>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25" name="正方形/長方形 24">
            <a:extLst>
              <a:ext uri="{FF2B5EF4-FFF2-40B4-BE49-F238E27FC236}">
                <a16:creationId xmlns:a16="http://schemas.microsoft.com/office/drawing/2014/main" id="{C33A6185-D8B9-56BE-8591-B4F942363862}"/>
              </a:ext>
            </a:extLst>
          </p:cNvPr>
          <p:cNvSpPr/>
          <p:nvPr/>
        </p:nvSpPr>
        <p:spPr>
          <a:xfrm>
            <a:off x="7312343" y="3099828"/>
            <a:ext cx="213588" cy="125758"/>
          </a:xfrm>
          <a:prstGeom prst="rect">
            <a:avLst/>
          </a:prstGeom>
          <a:noFill/>
          <a:ln>
            <a:solidFill>
              <a:srgbClr val="FFFF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grpSp>
        <p:nvGrpSpPr>
          <p:cNvPr id="26" name="グループ化 25">
            <a:extLst>
              <a:ext uri="{FF2B5EF4-FFF2-40B4-BE49-F238E27FC236}">
                <a16:creationId xmlns:a16="http://schemas.microsoft.com/office/drawing/2014/main" id="{CA6901F6-3A4C-1750-0C73-BA126A41722B}"/>
              </a:ext>
            </a:extLst>
          </p:cNvPr>
          <p:cNvGrpSpPr>
            <a:grpSpLocks noChangeAspect="1"/>
          </p:cNvGrpSpPr>
          <p:nvPr/>
        </p:nvGrpSpPr>
        <p:grpSpPr>
          <a:xfrm>
            <a:off x="5297266" y="4017940"/>
            <a:ext cx="2524349" cy="1342727"/>
            <a:chOff x="0" y="300774"/>
            <a:chExt cx="5881185" cy="3128527"/>
          </a:xfrm>
        </p:grpSpPr>
        <p:pic>
          <p:nvPicPr>
            <p:cNvPr id="27" name="図 26">
              <a:extLst>
                <a:ext uri="{FF2B5EF4-FFF2-40B4-BE49-F238E27FC236}">
                  <a16:creationId xmlns:a16="http://schemas.microsoft.com/office/drawing/2014/main" id="{9DEF9F75-284D-901D-8213-2B33A7B3D6B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1649" b="26075"/>
            <a:stretch/>
          </p:blipFill>
          <p:spPr>
            <a:xfrm>
              <a:off x="2756450" y="845084"/>
              <a:ext cx="2527301" cy="2569315"/>
            </a:xfrm>
            <a:prstGeom prst="rect">
              <a:avLst/>
            </a:prstGeom>
          </p:spPr>
        </p:pic>
        <p:pic>
          <p:nvPicPr>
            <p:cNvPr id="28" name="図 27">
              <a:extLst>
                <a:ext uri="{FF2B5EF4-FFF2-40B4-BE49-F238E27FC236}">
                  <a16:creationId xmlns:a16="http://schemas.microsoft.com/office/drawing/2014/main" id="{85D7D8EA-78D6-F2E2-1EFE-825C0816CAA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1649" b="25772"/>
            <a:stretch/>
          </p:blipFill>
          <p:spPr>
            <a:xfrm>
              <a:off x="0" y="845084"/>
              <a:ext cx="2527301" cy="2584217"/>
            </a:xfrm>
            <a:prstGeom prst="rect">
              <a:avLst/>
            </a:prstGeom>
          </p:spPr>
        </p:pic>
        <p:sp>
          <p:nvSpPr>
            <p:cNvPr id="29" name="正方形/長方形 28">
              <a:extLst>
                <a:ext uri="{FF2B5EF4-FFF2-40B4-BE49-F238E27FC236}">
                  <a16:creationId xmlns:a16="http://schemas.microsoft.com/office/drawing/2014/main" id="{72A7500A-BE07-BA29-AF8A-9B4F9C204D3A}"/>
                </a:ext>
              </a:extLst>
            </p:cNvPr>
            <p:cNvSpPr/>
            <p:nvPr/>
          </p:nvSpPr>
          <p:spPr>
            <a:xfrm>
              <a:off x="3682170" y="1904631"/>
              <a:ext cx="684000" cy="684000"/>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050"/>
            </a:p>
          </p:txBody>
        </p:sp>
        <p:sp>
          <p:nvSpPr>
            <p:cNvPr id="30" name="正方形/長方形 29">
              <a:extLst>
                <a:ext uri="{FF2B5EF4-FFF2-40B4-BE49-F238E27FC236}">
                  <a16:creationId xmlns:a16="http://schemas.microsoft.com/office/drawing/2014/main" id="{60363748-98C0-B992-AA0C-B46D1EACED1C}"/>
                </a:ext>
              </a:extLst>
            </p:cNvPr>
            <p:cNvSpPr/>
            <p:nvPr/>
          </p:nvSpPr>
          <p:spPr>
            <a:xfrm>
              <a:off x="925719" y="1904631"/>
              <a:ext cx="684000" cy="684000"/>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050"/>
            </a:p>
          </p:txBody>
        </p:sp>
        <p:sp>
          <p:nvSpPr>
            <p:cNvPr id="31" name="テキスト ボックス 8">
              <a:extLst>
                <a:ext uri="{FF2B5EF4-FFF2-40B4-BE49-F238E27FC236}">
                  <a16:creationId xmlns:a16="http://schemas.microsoft.com/office/drawing/2014/main" id="{AD7C1D8F-0DB8-99F5-FD76-E29054374ED2}"/>
                </a:ext>
              </a:extLst>
            </p:cNvPr>
            <p:cNvSpPr txBox="1"/>
            <p:nvPr/>
          </p:nvSpPr>
          <p:spPr>
            <a:xfrm>
              <a:off x="3128391" y="336707"/>
              <a:ext cx="2752794" cy="443510"/>
            </a:xfrm>
            <a:prstGeom prst="rect">
              <a:avLst/>
            </a:prstGeom>
            <a:solidFill>
              <a:schemeClr val="bg1"/>
            </a:solidFill>
          </p:spPr>
          <p:txBody>
            <a:bodyPr wrap="square" lIns="27000" tIns="27000" rIns="27000" bIns="27000" rtlCol="0">
              <a:noAutofit/>
            </a:bodyPr>
            <a:lstStyle/>
            <a:p>
              <a:pPr algn="just"/>
              <a:r>
                <a:rPr lang="ja-JP" altLang="en-US" sz="1050" b="1" u="sng" kern="100" dirty="0">
                  <a:solidFill>
                    <a:srgbClr val="000000"/>
                  </a:solidFill>
                  <a:latin typeface="Century" panose="02040604050505020304" pitchFamily="18" charset="0"/>
                  <a:ea typeface="Hiragino Kaku Gothic Pro W3" panose="020B0300000000000000" pitchFamily="34" charset="-128"/>
                  <a:cs typeface="Times New Roman" panose="02020603050405020304" pitchFamily="18" charset="0"/>
                </a:rPr>
                <a:t>乾燥</a:t>
              </a:r>
              <a:r>
                <a:rPr lang="ja-JP" altLang="en-US" sz="1050" kern="100" dirty="0">
                  <a:solidFill>
                    <a:srgbClr val="000000"/>
                  </a:solidFill>
                  <a:latin typeface="Century" panose="02040604050505020304" pitchFamily="18" charset="0"/>
                  <a:ea typeface="Hiragino Kaku Gothic Pro W3" panose="020B0300000000000000" pitchFamily="34" charset="-128"/>
                  <a:cs typeface="Times New Roman" panose="02020603050405020304" pitchFamily="18" charset="0"/>
                </a:rPr>
                <a:t>土砂化</a:t>
              </a:r>
              <a:endParaRPr lang="ja-JP" altLang="en-US" sz="1050" kern="100" dirty="0">
                <a:latin typeface="Century" panose="02040604050505020304" pitchFamily="18" charset="0"/>
                <a:ea typeface="ＭＳ 明朝" panose="02020609040205080304" pitchFamily="49" charset="-128"/>
                <a:cs typeface="Times New Roman" panose="02020603050405020304" pitchFamily="18" charset="0"/>
              </a:endParaRPr>
            </a:p>
          </p:txBody>
        </p:sp>
        <p:sp>
          <p:nvSpPr>
            <p:cNvPr id="32" name="テキスト ボックス 31">
              <a:extLst>
                <a:ext uri="{FF2B5EF4-FFF2-40B4-BE49-F238E27FC236}">
                  <a16:creationId xmlns:a16="http://schemas.microsoft.com/office/drawing/2014/main" id="{9EE09E22-5567-1A57-6AA4-73B853E0C709}"/>
                </a:ext>
              </a:extLst>
            </p:cNvPr>
            <p:cNvSpPr txBox="1"/>
            <p:nvPr/>
          </p:nvSpPr>
          <p:spPr>
            <a:xfrm>
              <a:off x="82513" y="300774"/>
              <a:ext cx="2752796" cy="409885"/>
            </a:xfrm>
            <a:prstGeom prst="rect">
              <a:avLst/>
            </a:prstGeom>
            <a:solidFill>
              <a:schemeClr val="bg1"/>
            </a:solidFill>
          </p:spPr>
          <p:txBody>
            <a:bodyPr wrap="square" lIns="27000" tIns="27000" rIns="27000" bIns="27000" rtlCol="0">
              <a:noAutofit/>
            </a:bodyPr>
            <a:lstStyle/>
            <a:p>
              <a:pPr algn="just"/>
              <a:r>
                <a:rPr lang="ja-JP" altLang="en-US" sz="1050" b="1" u="sng" dirty="0">
                  <a:solidFill>
                    <a:srgbClr val="000000"/>
                  </a:solidFill>
                  <a:latin typeface="Century" panose="02040604050505020304" pitchFamily="18" charset="0"/>
                  <a:ea typeface="Hiragino Kaku Gothic Pro W3" panose="020B0300000000000000" pitchFamily="34" charset="-128"/>
                  <a:cs typeface="Times New Roman" panose="02020603050405020304" pitchFamily="18" charset="0"/>
                </a:rPr>
                <a:t>滞水</a:t>
              </a:r>
              <a:r>
                <a:rPr lang="ja-JP" altLang="en-US" sz="1050" dirty="0">
                  <a:solidFill>
                    <a:srgbClr val="000000"/>
                  </a:solidFill>
                  <a:latin typeface="Century" panose="02040604050505020304" pitchFamily="18" charset="0"/>
                  <a:ea typeface="Hiragino Kaku Gothic Pro W3" panose="020B0300000000000000" pitchFamily="34" charset="-128"/>
                  <a:cs typeface="Times New Roman" panose="02020603050405020304" pitchFamily="18" charset="0"/>
                </a:rPr>
                <a:t>土砂化</a:t>
              </a:r>
              <a:endParaRPr lang="ja-JP" altLang="en-US" sz="1050" kern="100" dirty="0">
                <a:latin typeface="Century" panose="02040604050505020304" pitchFamily="18" charset="0"/>
                <a:ea typeface="ＭＳ 明朝" panose="02020609040205080304" pitchFamily="49" charset="-128"/>
                <a:cs typeface="Times New Roman" panose="02020603050405020304" pitchFamily="18" charset="0"/>
              </a:endParaRPr>
            </a:p>
          </p:txBody>
        </p:sp>
      </p:grpSp>
      <p:sp>
        <p:nvSpPr>
          <p:cNvPr id="33" name="テキスト ボックス 32">
            <a:extLst>
              <a:ext uri="{FF2B5EF4-FFF2-40B4-BE49-F238E27FC236}">
                <a16:creationId xmlns:a16="http://schemas.microsoft.com/office/drawing/2014/main" id="{6C49A2B6-4C4B-FDBC-36C9-1CC6EED7C729}"/>
              </a:ext>
            </a:extLst>
          </p:cNvPr>
          <p:cNvSpPr txBox="1"/>
          <p:nvPr/>
        </p:nvSpPr>
        <p:spPr>
          <a:xfrm>
            <a:off x="5436584" y="3728523"/>
            <a:ext cx="1953738" cy="507831"/>
          </a:xfrm>
          <a:prstGeom prst="rect">
            <a:avLst/>
          </a:prstGeom>
          <a:solidFill>
            <a:schemeClr val="bg1"/>
          </a:solidFill>
          <a:ln>
            <a:solidFill>
              <a:schemeClr val="accent1">
                <a:shade val="50000"/>
              </a:schemeClr>
            </a:solidFill>
          </a:ln>
        </p:spPr>
        <p:txBody>
          <a:bodyPr wrap="square" rtlCol="0">
            <a:spAutoFit/>
          </a:bodyPr>
          <a:lstStyle/>
          <a:p>
            <a:pPr algn="ctr"/>
            <a:r>
              <a:rPr lang="en-US" altLang="ja-JP" sz="1350" b="1" dirty="0">
                <a:latin typeface="ＭＳ Ｐゴシック" panose="020B0600070205080204" pitchFamily="50" charset="-128"/>
                <a:ea typeface="ＭＳ Ｐゴシック" panose="020B0600070205080204" pitchFamily="50" charset="-128"/>
              </a:rPr>
              <a:t>Visualization of degradation</a:t>
            </a:r>
            <a:endParaRPr lang="en-US" altLang="ja-JP" sz="1050" dirty="0">
              <a:latin typeface="ＭＳ Ｐゴシック" panose="020B0600070205080204" pitchFamily="50" charset="-128"/>
              <a:ea typeface="ＭＳ Ｐゴシック" panose="020B0600070205080204" pitchFamily="50" charset="-128"/>
            </a:endParaRPr>
          </a:p>
        </p:txBody>
      </p:sp>
      <p:sp>
        <p:nvSpPr>
          <p:cNvPr id="34" name="テキスト ボックス 33">
            <a:extLst>
              <a:ext uri="{FF2B5EF4-FFF2-40B4-BE49-F238E27FC236}">
                <a16:creationId xmlns:a16="http://schemas.microsoft.com/office/drawing/2014/main" id="{B834D230-E8BE-C74F-F597-05692EBDA826}"/>
              </a:ext>
            </a:extLst>
          </p:cNvPr>
          <p:cNvSpPr txBox="1"/>
          <p:nvPr/>
        </p:nvSpPr>
        <p:spPr>
          <a:xfrm>
            <a:off x="5155654" y="5406875"/>
            <a:ext cx="1722090" cy="577081"/>
          </a:xfrm>
          <a:prstGeom prst="rect">
            <a:avLst/>
          </a:prstGeom>
          <a:noFill/>
          <a:ln>
            <a:noFill/>
          </a:ln>
        </p:spPr>
        <p:txBody>
          <a:bodyPr wrap="square" rtlCol="0">
            <a:spAutoFit/>
          </a:bodyPr>
          <a:lstStyle/>
          <a:p>
            <a:pPr algn="ctr"/>
            <a:r>
              <a:rPr lang="en-US" altLang="ja-JP" sz="1050" dirty="0">
                <a:latin typeface="ＭＳ Ｐゴシック" panose="020B0600070205080204" pitchFamily="50" charset="-128"/>
                <a:ea typeface="ＭＳ Ｐゴシック" panose="020B0600070205080204" pitchFamily="50" charset="-128"/>
              </a:rPr>
              <a:t>Wet sedimentation</a:t>
            </a:r>
          </a:p>
          <a:p>
            <a:pPr algn="ctr"/>
            <a:r>
              <a:rPr lang="en-US" altLang="ja-JP" sz="1050" dirty="0">
                <a:latin typeface="ＭＳ Ｐゴシック" panose="020B0600070205080204" pitchFamily="50" charset="-128"/>
                <a:ea typeface="ＭＳ Ｐゴシック" panose="020B0600070205080204" pitchFamily="50" charset="-128"/>
              </a:rPr>
              <a:t>Indicated by the increase of scattered neutron </a:t>
            </a:r>
          </a:p>
        </p:txBody>
      </p:sp>
      <p:sp>
        <p:nvSpPr>
          <p:cNvPr id="35" name="テキスト ボックス 34">
            <a:extLst>
              <a:ext uri="{FF2B5EF4-FFF2-40B4-BE49-F238E27FC236}">
                <a16:creationId xmlns:a16="http://schemas.microsoft.com/office/drawing/2014/main" id="{6DE83EF7-BA99-D6F5-9EF7-8FDA87CE061C}"/>
              </a:ext>
            </a:extLst>
          </p:cNvPr>
          <p:cNvSpPr txBox="1"/>
          <p:nvPr/>
        </p:nvSpPr>
        <p:spPr>
          <a:xfrm>
            <a:off x="6548958" y="5410191"/>
            <a:ext cx="942079" cy="577081"/>
          </a:xfrm>
          <a:prstGeom prst="rect">
            <a:avLst/>
          </a:prstGeom>
          <a:noFill/>
          <a:ln>
            <a:noFill/>
          </a:ln>
        </p:spPr>
        <p:txBody>
          <a:bodyPr wrap="square" rtlCol="0">
            <a:spAutoFit/>
          </a:bodyPr>
          <a:lstStyle/>
          <a:p>
            <a:pPr algn="ctr"/>
            <a:r>
              <a:rPr lang="en-US" altLang="ja-JP" sz="1050" dirty="0">
                <a:latin typeface="ＭＳ Ｐゴシック" panose="020B0600070205080204" pitchFamily="50" charset="-128"/>
                <a:ea typeface="ＭＳ Ｐゴシック" panose="020B0600070205080204" pitchFamily="50" charset="-128"/>
              </a:rPr>
              <a:t>dry sedimentation</a:t>
            </a:r>
          </a:p>
        </p:txBody>
      </p:sp>
      <p:graphicFrame>
        <p:nvGraphicFramePr>
          <p:cNvPr id="36" name="グラフ 35">
            <a:extLst>
              <a:ext uri="{FF2B5EF4-FFF2-40B4-BE49-F238E27FC236}">
                <a16:creationId xmlns:a16="http://schemas.microsoft.com/office/drawing/2014/main" id="{E148410B-7A8E-432D-1D14-101A80B2A55A}"/>
              </a:ext>
            </a:extLst>
          </p:cNvPr>
          <p:cNvGraphicFramePr>
            <a:graphicFrameLocks noChangeAspect="1"/>
          </p:cNvGraphicFramePr>
          <p:nvPr/>
        </p:nvGraphicFramePr>
        <p:xfrm>
          <a:off x="7474536" y="4208941"/>
          <a:ext cx="1744091" cy="1566000"/>
        </p:xfrm>
        <a:graphic>
          <a:graphicData uri="http://schemas.openxmlformats.org/drawingml/2006/chart">
            <c:chart xmlns:c="http://schemas.openxmlformats.org/drawingml/2006/chart" xmlns:r="http://schemas.openxmlformats.org/officeDocument/2006/relationships" r:id="rId10"/>
          </a:graphicData>
        </a:graphic>
      </p:graphicFrame>
      <p:sp>
        <p:nvSpPr>
          <p:cNvPr id="37" name="テキスト ボックス 36">
            <a:extLst>
              <a:ext uri="{FF2B5EF4-FFF2-40B4-BE49-F238E27FC236}">
                <a16:creationId xmlns:a16="http://schemas.microsoft.com/office/drawing/2014/main" id="{ADD8CC0E-08D4-2135-190E-54E4ECD3B3B0}"/>
              </a:ext>
            </a:extLst>
          </p:cNvPr>
          <p:cNvSpPr txBox="1"/>
          <p:nvPr/>
        </p:nvSpPr>
        <p:spPr>
          <a:xfrm>
            <a:off x="7609086" y="4003913"/>
            <a:ext cx="1295393" cy="230832"/>
          </a:xfrm>
          <a:prstGeom prst="rect">
            <a:avLst/>
          </a:prstGeom>
          <a:solidFill>
            <a:schemeClr val="bg1"/>
          </a:solidFill>
          <a:ln>
            <a:solidFill>
              <a:schemeClr val="accent1">
                <a:shade val="50000"/>
              </a:schemeClr>
            </a:solidFill>
          </a:ln>
        </p:spPr>
        <p:txBody>
          <a:bodyPr wrap="square" rtlCol="0">
            <a:spAutoFit/>
          </a:bodyPr>
          <a:lstStyle/>
          <a:p>
            <a:pPr algn="ctr"/>
            <a:r>
              <a:rPr lang="en-US" altLang="ja-JP" sz="900" dirty="0">
                <a:latin typeface="ＭＳ Ｐゴシック" panose="020B0600070205080204" pitchFamily="50" charset="-128"/>
                <a:ea typeface="ＭＳ Ｐゴシック" panose="020B0600070205080204" pitchFamily="50" charset="-128"/>
              </a:rPr>
              <a:t>Sedimentation criteria</a:t>
            </a:r>
          </a:p>
        </p:txBody>
      </p:sp>
      <p:sp>
        <p:nvSpPr>
          <p:cNvPr id="40" name="テキスト ボックス 39">
            <a:extLst>
              <a:ext uri="{FF2B5EF4-FFF2-40B4-BE49-F238E27FC236}">
                <a16:creationId xmlns:a16="http://schemas.microsoft.com/office/drawing/2014/main" id="{1BC48FCE-7E1D-7451-56F8-61A7BDDEFD19}"/>
              </a:ext>
            </a:extLst>
          </p:cNvPr>
          <p:cNvSpPr txBox="1"/>
          <p:nvPr/>
        </p:nvSpPr>
        <p:spPr>
          <a:xfrm>
            <a:off x="2882321" y="2154227"/>
            <a:ext cx="2599840" cy="300082"/>
          </a:xfrm>
          <a:prstGeom prst="rect">
            <a:avLst/>
          </a:prstGeom>
          <a:noFill/>
        </p:spPr>
        <p:txBody>
          <a:bodyPr wrap="square">
            <a:spAutoFit/>
          </a:bodyPr>
          <a:lstStyle/>
          <a:p>
            <a:r>
              <a:rPr kumimoji="1" lang="en-US" altLang="ja-JP" sz="1350" dirty="0"/>
              <a:t>On-site use</a:t>
            </a:r>
          </a:p>
        </p:txBody>
      </p:sp>
      <p:pic>
        <p:nvPicPr>
          <p:cNvPr id="42" name="図 41" descr="ロゴ が含まれている画像&#10;&#10;自動的に生成された説明">
            <a:extLst>
              <a:ext uri="{FF2B5EF4-FFF2-40B4-BE49-F238E27FC236}">
                <a16:creationId xmlns:a16="http://schemas.microsoft.com/office/drawing/2014/main" id="{97676145-E7E9-0927-2E57-E3DFC211669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80492" y="1582041"/>
            <a:ext cx="1630049" cy="250220"/>
          </a:xfrm>
          <a:prstGeom prst="rect">
            <a:avLst/>
          </a:prstGeom>
        </p:spPr>
      </p:pic>
      <p:sp>
        <p:nvSpPr>
          <p:cNvPr id="43" name="日付プレースホルダー 42">
            <a:extLst>
              <a:ext uri="{FF2B5EF4-FFF2-40B4-BE49-F238E27FC236}">
                <a16:creationId xmlns:a16="http://schemas.microsoft.com/office/drawing/2014/main" id="{3707567B-85A5-71D1-9208-D59170572A27}"/>
              </a:ext>
            </a:extLst>
          </p:cNvPr>
          <p:cNvSpPr>
            <a:spLocks noGrp="1"/>
          </p:cNvSpPr>
          <p:nvPr>
            <p:ph type="dt" sz="half" idx="10"/>
          </p:nvPr>
        </p:nvSpPr>
        <p:spPr/>
        <p:txBody>
          <a:bodyPr/>
          <a:lstStyle/>
          <a:p>
            <a:r>
              <a:rPr kumimoji="1" lang="en-US" altLang="ja-JP"/>
              <a:t>UCANS11 250226</a:t>
            </a:r>
            <a:endParaRPr kumimoji="1" lang="ja-JP" altLang="en-US"/>
          </a:p>
        </p:txBody>
      </p:sp>
      <p:sp>
        <p:nvSpPr>
          <p:cNvPr id="44" name="スライド番号プレースホルダー 43">
            <a:extLst>
              <a:ext uri="{FF2B5EF4-FFF2-40B4-BE49-F238E27FC236}">
                <a16:creationId xmlns:a16="http://schemas.microsoft.com/office/drawing/2014/main" id="{99F57475-1335-2E10-2F59-7A1F366B82FD}"/>
              </a:ext>
            </a:extLst>
          </p:cNvPr>
          <p:cNvSpPr>
            <a:spLocks noGrp="1"/>
          </p:cNvSpPr>
          <p:nvPr>
            <p:ph type="sldNum" sz="quarter" idx="12"/>
          </p:nvPr>
        </p:nvSpPr>
        <p:spPr/>
        <p:txBody>
          <a:bodyPr/>
          <a:lstStyle/>
          <a:p>
            <a:fld id="{092694C8-B3BF-4BE5-941C-61EC6B189F42}" type="slidenum">
              <a:rPr kumimoji="1" lang="ja-JP" altLang="en-US" smtClean="0"/>
              <a:pPr/>
              <a:t>43</a:t>
            </a:fld>
            <a:endParaRPr kumimoji="1" lang="ja-JP" altLang="en-US"/>
          </a:p>
        </p:txBody>
      </p:sp>
    </p:spTree>
    <p:extLst>
      <p:ext uri="{BB962C8B-B14F-4D97-AF65-F5344CB8AC3E}">
        <p14:creationId xmlns:p14="http://schemas.microsoft.com/office/powerpoint/2010/main" val="22361049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D670CD-F392-AE59-BAAF-9098FBF35309}"/>
              </a:ext>
            </a:extLst>
          </p:cNvPr>
          <p:cNvSpPr>
            <a:spLocks noGrp="1"/>
          </p:cNvSpPr>
          <p:nvPr>
            <p:ph type="ctrTitle"/>
          </p:nvPr>
        </p:nvSpPr>
        <p:spPr>
          <a:xfrm>
            <a:off x="167640" y="791369"/>
            <a:ext cx="8458200" cy="1392237"/>
          </a:xfrm>
        </p:spPr>
        <p:txBody>
          <a:bodyPr>
            <a:normAutofit fontScale="90000"/>
          </a:bodyPr>
          <a:lstStyle/>
          <a:p>
            <a:r>
              <a:rPr kumimoji="1" lang="en-US" altLang="ja-JP" sz="4000" dirty="0"/>
              <a:t>RIKEN's </a:t>
            </a:r>
            <a:r>
              <a:rPr kumimoji="1" lang="en-US" altLang="ja-JP" sz="4000" u="sng" dirty="0">
                <a:solidFill>
                  <a:srgbClr val="FF0000"/>
                </a:solidFill>
              </a:rPr>
              <a:t>RANS Project Challenges </a:t>
            </a:r>
            <a:r>
              <a:rPr kumimoji="1" lang="en-US" altLang="ja-JP" sz="4000" dirty="0"/>
              <a:t>for </a:t>
            </a:r>
            <a:r>
              <a:rPr kumimoji="1" lang="en-US" altLang="ja-JP" sz="4000" u="sng" dirty="0"/>
              <a:t>Social Implementation </a:t>
            </a:r>
            <a:r>
              <a:rPr kumimoji="1" lang="en-US" altLang="ja-JP" sz="4000" dirty="0"/>
              <a:t>of Compact Neutron Systems</a:t>
            </a:r>
            <a:endParaRPr kumimoji="1" lang="ja-JP" altLang="en-US" sz="4000" dirty="0"/>
          </a:p>
        </p:txBody>
      </p:sp>
      <p:sp>
        <p:nvSpPr>
          <p:cNvPr id="3" name="字幕 2">
            <a:extLst>
              <a:ext uri="{FF2B5EF4-FFF2-40B4-BE49-F238E27FC236}">
                <a16:creationId xmlns:a16="http://schemas.microsoft.com/office/drawing/2014/main" id="{961F0B78-AF6A-3932-ED63-5A389FDFCAD7}"/>
              </a:ext>
            </a:extLst>
          </p:cNvPr>
          <p:cNvSpPr>
            <a:spLocks noGrp="1"/>
          </p:cNvSpPr>
          <p:nvPr>
            <p:ph type="subTitle" idx="1"/>
          </p:nvPr>
        </p:nvSpPr>
        <p:spPr>
          <a:xfrm>
            <a:off x="26581" y="2895600"/>
            <a:ext cx="8971069" cy="2362200"/>
          </a:xfrm>
        </p:spPr>
        <p:txBody>
          <a:bodyPr>
            <a:normAutofit fontScale="70000" lnSpcReduction="20000"/>
          </a:bodyPr>
          <a:lstStyle/>
          <a:p>
            <a:pPr algn="l">
              <a:lnSpc>
                <a:spcPct val="120000"/>
              </a:lnSpc>
            </a:pPr>
            <a:r>
              <a:rPr lang="en-US" altLang="ja-JP" u="sng" dirty="0"/>
              <a:t>Toward Practical Application of RANS-III in Outdoor Use</a:t>
            </a:r>
          </a:p>
          <a:p>
            <a:pPr marL="457200" indent="-457200" algn="l">
              <a:lnSpc>
                <a:spcPct val="120000"/>
              </a:lnSpc>
              <a:buAutoNum type="arabicPeriod"/>
            </a:pPr>
            <a:r>
              <a:rPr lang="en-US" altLang="ja-JP" dirty="0"/>
              <a:t>development and practical application of RANS-μ (RANS-micro, not “mu”),</a:t>
            </a:r>
          </a:p>
          <a:p>
            <a:pPr marL="457200" indent="-457200" algn="l">
              <a:lnSpc>
                <a:spcPct val="120000"/>
              </a:lnSpc>
              <a:buAutoNum type="arabicPeriod"/>
            </a:pPr>
            <a:r>
              <a:rPr lang="en-US" altLang="ja-JP" dirty="0"/>
              <a:t> commercialization of RANS-μ RANS-VIEW </a:t>
            </a:r>
            <a:r>
              <a:rPr lang="en-US" altLang="ja-JP" sz="1700" dirty="0"/>
              <a:t>(sponsorship UCANS),</a:t>
            </a:r>
          </a:p>
          <a:p>
            <a:pPr marL="457200" indent="-457200" algn="l">
              <a:lnSpc>
                <a:spcPct val="120000"/>
              </a:lnSpc>
              <a:buAutoNum type="arabicPeriod"/>
            </a:pPr>
            <a:r>
              <a:rPr lang="en-US" altLang="ja-JP" dirty="0"/>
              <a:t>development of </a:t>
            </a:r>
            <a:r>
              <a:rPr lang="en-US" altLang="ja-JP" u="sng" dirty="0"/>
              <a:t>legislation and social implementation </a:t>
            </a:r>
            <a:r>
              <a:rPr lang="en-US" altLang="ja-JP" dirty="0"/>
              <a:t>for the use of compact neutron systems in bridges</a:t>
            </a:r>
            <a:r>
              <a:rPr lang="ja-JP" altLang="en-US" dirty="0"/>
              <a:t>　</a:t>
            </a:r>
            <a:r>
              <a:rPr lang="en-US" altLang="ja-JP" dirty="0"/>
              <a:t> </a:t>
            </a:r>
            <a:r>
              <a:rPr lang="en-US" altLang="ja-JP" sz="2300" dirty="0"/>
              <a:t>for the approach </a:t>
            </a:r>
            <a:r>
              <a:rPr lang="en-US" altLang="ja-JP" sz="2300" u="sng" dirty="0"/>
              <a:t>to the Ministry of Land, </a:t>
            </a:r>
            <a:r>
              <a:rPr lang="en-US" altLang="ja-JP" sz="2300" dirty="0"/>
              <a:t>Infrastructure, Transport and Tourism (MLIT) and for the spread of the use of compact neutron sources on-site</a:t>
            </a:r>
          </a:p>
        </p:txBody>
      </p:sp>
      <p:sp>
        <p:nvSpPr>
          <p:cNvPr id="4" name="日付プレースホルダー 3">
            <a:extLst>
              <a:ext uri="{FF2B5EF4-FFF2-40B4-BE49-F238E27FC236}">
                <a16:creationId xmlns:a16="http://schemas.microsoft.com/office/drawing/2014/main" id="{9B595D30-F8D8-34EE-AFAF-8E287DD7F71E}"/>
              </a:ext>
            </a:extLst>
          </p:cNvPr>
          <p:cNvSpPr>
            <a:spLocks noGrp="1"/>
          </p:cNvSpPr>
          <p:nvPr>
            <p:ph type="dt" sz="half" idx="10"/>
          </p:nvPr>
        </p:nvSpPr>
        <p:spPr/>
        <p:txBody>
          <a:bodyPr/>
          <a:lstStyle/>
          <a:p>
            <a:r>
              <a:rPr kumimoji="1" lang="en-US" altLang="ja-JP"/>
              <a:t>UCANS11 250226</a:t>
            </a:r>
            <a:endParaRPr kumimoji="1" lang="ja-JP" altLang="en-US"/>
          </a:p>
        </p:txBody>
      </p:sp>
      <p:sp>
        <p:nvSpPr>
          <p:cNvPr id="5" name="スライド番号プレースホルダー 4">
            <a:extLst>
              <a:ext uri="{FF2B5EF4-FFF2-40B4-BE49-F238E27FC236}">
                <a16:creationId xmlns:a16="http://schemas.microsoft.com/office/drawing/2014/main" id="{EB640846-70D6-88A1-5629-0C8B84E5D28D}"/>
              </a:ext>
            </a:extLst>
          </p:cNvPr>
          <p:cNvSpPr>
            <a:spLocks noGrp="1"/>
          </p:cNvSpPr>
          <p:nvPr>
            <p:ph type="sldNum" sz="quarter" idx="12"/>
          </p:nvPr>
        </p:nvSpPr>
        <p:spPr/>
        <p:txBody>
          <a:bodyPr/>
          <a:lstStyle/>
          <a:p>
            <a:fld id="{3DCA0435-E09C-4393-BF54-C857AD528DA9}" type="slidenum">
              <a:rPr kumimoji="1" lang="ja-JP" altLang="en-US" smtClean="0"/>
              <a:pPr/>
              <a:t>44</a:t>
            </a:fld>
            <a:endParaRPr kumimoji="1" lang="ja-JP" altLang="en-US"/>
          </a:p>
        </p:txBody>
      </p:sp>
    </p:spTree>
    <p:extLst>
      <p:ext uri="{BB962C8B-B14F-4D97-AF65-F5344CB8AC3E}">
        <p14:creationId xmlns:p14="http://schemas.microsoft.com/office/powerpoint/2010/main" val="34762316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7532EF6E-ADAE-4117-B9C0-9F83222ACFB2}"/>
              </a:ext>
            </a:extLst>
          </p:cNvPr>
          <p:cNvPicPr>
            <a:picLocks noChangeAspect="1"/>
          </p:cNvPicPr>
          <p:nvPr/>
        </p:nvPicPr>
        <p:blipFill>
          <a:blip r:embed="rId3"/>
          <a:stretch>
            <a:fillRect/>
          </a:stretch>
        </p:blipFill>
        <p:spPr>
          <a:xfrm>
            <a:off x="708730" y="4259003"/>
            <a:ext cx="2953696" cy="2055280"/>
          </a:xfrm>
          <a:prstGeom prst="rect">
            <a:avLst/>
          </a:prstGeom>
        </p:spPr>
      </p:pic>
      <p:sp>
        <p:nvSpPr>
          <p:cNvPr id="27" name="テキスト ボックス 26"/>
          <p:cNvSpPr txBox="1"/>
          <p:nvPr/>
        </p:nvSpPr>
        <p:spPr>
          <a:xfrm>
            <a:off x="160251" y="3040129"/>
            <a:ext cx="5211171" cy="1200329"/>
          </a:xfrm>
          <a:prstGeom prst="rect">
            <a:avLst/>
          </a:prstGeom>
          <a:noFill/>
        </p:spPr>
        <p:txBody>
          <a:bodyPr wrap="square" rtlCol="0">
            <a:spAutoFit/>
          </a:bodyPr>
          <a:lstStyle/>
          <a:p>
            <a:endParaRPr lang="en-US" altLang="ja-JP" dirty="0">
              <a:latin typeface="+mj-lt"/>
            </a:endParaRPr>
          </a:p>
          <a:p>
            <a:r>
              <a:rPr lang="en-US" altLang="ja-JP" dirty="0">
                <a:latin typeface="+mj-lt"/>
              </a:rPr>
              <a:t>Minimum Cl detection should be 1.0±0.2 kg/m</a:t>
            </a:r>
            <a:r>
              <a:rPr lang="en-US" altLang="ja-JP" baseline="30000" dirty="0">
                <a:latin typeface="+mj-lt"/>
              </a:rPr>
              <a:t>3</a:t>
            </a:r>
            <a:r>
              <a:rPr lang="en-US" altLang="ja-JP" dirty="0">
                <a:latin typeface="+mj-lt"/>
              </a:rPr>
              <a:t> at 7cm depth from the concrete surface</a:t>
            </a:r>
          </a:p>
          <a:p>
            <a:r>
              <a:rPr lang="ja-JP" altLang="en-US" dirty="0">
                <a:latin typeface="+mj-lt"/>
              </a:rPr>
              <a:t>・</a:t>
            </a:r>
            <a:r>
              <a:rPr lang="en-US" altLang="ja-JP" dirty="0">
                <a:latin typeface="+mj-lt"/>
              </a:rPr>
              <a:t>Non-destructive measurement</a:t>
            </a:r>
          </a:p>
        </p:txBody>
      </p:sp>
      <p:sp>
        <p:nvSpPr>
          <p:cNvPr id="41" name="Rectangle 9"/>
          <p:cNvSpPr>
            <a:spLocks noChangeArrowheads="1"/>
          </p:cNvSpPr>
          <p:nvPr/>
        </p:nvSpPr>
        <p:spPr bwMode="auto">
          <a:xfrm>
            <a:off x="36093" y="-24619"/>
            <a:ext cx="9155066" cy="1384995"/>
          </a:xfrm>
          <a:prstGeom prst="rect">
            <a:avLst/>
          </a:prstGeom>
          <a:solidFill>
            <a:srgbClr val="66FFCC"/>
          </a:solidFill>
          <a:ln w="9525">
            <a:solidFill>
              <a:schemeClr val="tx1"/>
            </a:solidFill>
            <a:miter lim="800000"/>
            <a:headEnd/>
            <a:tailEnd/>
          </a:ln>
        </p:spPr>
        <p:txBody>
          <a:bodyPr wrap="square" anchor="ctr">
            <a:spAutoFit/>
          </a:bodyPr>
          <a:lstStyle/>
          <a:p>
            <a:r>
              <a:rPr lang="en-US" altLang="ja-JP" sz="2800" u="sng" dirty="0">
                <a:latin typeface="ＭＳ Ｐゴシック" panose="020B0600070205080204" pitchFamily="50" charset="-128"/>
                <a:ea typeface="ＭＳ Ｐゴシック" panose="020B0600070205080204" pitchFamily="50" charset="-128"/>
              </a:rPr>
              <a:t>Urgent issue: Salt damage</a:t>
            </a:r>
          </a:p>
          <a:p>
            <a:r>
              <a:rPr lang="en-US" altLang="ja-JP" sz="2800" u="sng" dirty="0">
                <a:latin typeface="ＭＳ Ｐゴシック" panose="020B0600070205080204" pitchFamily="50" charset="-128"/>
                <a:ea typeface="ＭＳ Ｐゴシック" panose="020B0600070205080204" pitchFamily="50" charset="-128"/>
              </a:rPr>
              <a:t>RANS-</a:t>
            </a:r>
            <a:r>
              <a:rPr lang="en-US" altLang="ja-JP" sz="2800" u="sng" dirty="0">
                <a:latin typeface="Symbol" panose="05050102010706020507" pitchFamily="18" charset="2"/>
                <a:ea typeface="ＭＳ Ｐゴシック" panose="020B0600070205080204" pitchFamily="50" charset="-128"/>
              </a:rPr>
              <a:t>m </a:t>
            </a:r>
            <a:r>
              <a:rPr lang="en-US" altLang="ja-JP" sz="2800" u="sng" dirty="0">
                <a:ea typeface="ＭＳ Ｐゴシック" panose="020B0600070205080204" pitchFamily="50" charset="-128"/>
              </a:rPr>
              <a:t>Neutron salt meter</a:t>
            </a:r>
            <a:r>
              <a:rPr lang="ja-JP" altLang="en-US" sz="2800" dirty="0">
                <a:ea typeface="ＭＳ Ｐゴシック" panose="020B0600070205080204" pitchFamily="50" charset="-128"/>
              </a:rPr>
              <a:t>： </a:t>
            </a:r>
            <a:r>
              <a:rPr lang="en-US" altLang="ja-JP" sz="2800" dirty="0">
                <a:latin typeface="Times New Roman" panose="02020603050405020304" pitchFamily="18" charset="0"/>
                <a:ea typeface="ＭＳ Ｐゴシック" panose="020B0600070205080204" pitchFamily="50" charset="-128"/>
                <a:cs typeface="Times New Roman" panose="02020603050405020304" pitchFamily="18" charset="0"/>
              </a:rPr>
              <a:t>Non-destructive measurement of salt density distribution near the steel</a:t>
            </a:r>
          </a:p>
        </p:txBody>
      </p:sp>
      <p:grpSp>
        <p:nvGrpSpPr>
          <p:cNvPr id="2" name="グループ化 1"/>
          <p:cNvGrpSpPr/>
          <p:nvPr/>
        </p:nvGrpSpPr>
        <p:grpSpPr>
          <a:xfrm>
            <a:off x="5594753" y="1434136"/>
            <a:ext cx="3449680" cy="3286786"/>
            <a:chOff x="6791833" y="-212559"/>
            <a:chExt cx="4599573" cy="4382381"/>
          </a:xfrm>
        </p:grpSpPr>
        <p:grpSp>
          <p:nvGrpSpPr>
            <p:cNvPr id="121" name="グループ化 120">
              <a:extLst>
                <a:ext uri="{FF2B5EF4-FFF2-40B4-BE49-F238E27FC236}">
                  <a16:creationId xmlns:a16="http://schemas.microsoft.com/office/drawing/2014/main" id="{BDF7A1F0-0B94-4E16-83DC-D9B9755739B7}"/>
                </a:ext>
              </a:extLst>
            </p:cNvPr>
            <p:cNvGrpSpPr/>
            <p:nvPr/>
          </p:nvGrpSpPr>
          <p:grpSpPr>
            <a:xfrm>
              <a:off x="7733899" y="1841238"/>
              <a:ext cx="781551" cy="2328584"/>
              <a:chOff x="4617489" y="2145886"/>
              <a:chExt cx="861538" cy="2566901"/>
            </a:xfrm>
          </p:grpSpPr>
          <p:sp>
            <p:nvSpPr>
              <p:cNvPr id="136" name="正方形/長方形 135">
                <a:extLst>
                  <a:ext uri="{FF2B5EF4-FFF2-40B4-BE49-F238E27FC236}">
                    <a16:creationId xmlns:a16="http://schemas.microsoft.com/office/drawing/2014/main" id="{208DC910-BC44-45E2-A757-ED4EC8434E82}"/>
                  </a:ext>
                </a:extLst>
              </p:cNvPr>
              <p:cNvSpPr/>
              <p:nvPr/>
            </p:nvSpPr>
            <p:spPr>
              <a:xfrm>
                <a:off x="4780351" y="2145886"/>
                <a:ext cx="524987" cy="72910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6"/>
              </a:p>
            </p:txBody>
          </p:sp>
          <p:sp>
            <p:nvSpPr>
              <p:cNvPr id="137" name="正方形/長方形 136">
                <a:extLst>
                  <a:ext uri="{FF2B5EF4-FFF2-40B4-BE49-F238E27FC236}">
                    <a16:creationId xmlns:a16="http://schemas.microsoft.com/office/drawing/2014/main" id="{D93192A6-7F85-403D-AF9F-398684DE53D8}"/>
                  </a:ext>
                </a:extLst>
              </p:cNvPr>
              <p:cNvSpPr/>
              <p:nvPr/>
            </p:nvSpPr>
            <p:spPr>
              <a:xfrm>
                <a:off x="4826421" y="2192139"/>
                <a:ext cx="425127" cy="46115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6"/>
              </a:p>
            </p:txBody>
          </p:sp>
          <p:sp>
            <p:nvSpPr>
              <p:cNvPr id="138" name="正方形/長方形 137">
                <a:extLst>
                  <a:ext uri="{FF2B5EF4-FFF2-40B4-BE49-F238E27FC236}">
                    <a16:creationId xmlns:a16="http://schemas.microsoft.com/office/drawing/2014/main" id="{A405AEA0-1E84-4308-9E3A-7541F297FDB2}"/>
                  </a:ext>
                </a:extLst>
              </p:cNvPr>
              <p:cNvSpPr/>
              <p:nvPr/>
            </p:nvSpPr>
            <p:spPr>
              <a:xfrm>
                <a:off x="4961931" y="2876574"/>
                <a:ext cx="154106" cy="10086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6"/>
              </a:p>
            </p:txBody>
          </p:sp>
          <p:sp>
            <p:nvSpPr>
              <p:cNvPr id="139" name="正方形/長方形 138">
                <a:extLst>
                  <a:ext uri="{FF2B5EF4-FFF2-40B4-BE49-F238E27FC236}">
                    <a16:creationId xmlns:a16="http://schemas.microsoft.com/office/drawing/2014/main" id="{A38BC266-D63E-4FE6-AA1E-52E529816E3B}"/>
                  </a:ext>
                </a:extLst>
              </p:cNvPr>
              <p:cNvSpPr/>
              <p:nvPr/>
            </p:nvSpPr>
            <p:spPr>
              <a:xfrm>
                <a:off x="4617489" y="3732188"/>
                <a:ext cx="861538" cy="98059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6"/>
              </a:p>
            </p:txBody>
          </p:sp>
        </p:grpSp>
        <p:sp>
          <p:nvSpPr>
            <p:cNvPr id="122" name="正方形/長方形 121">
              <a:extLst>
                <a:ext uri="{FF2B5EF4-FFF2-40B4-BE49-F238E27FC236}">
                  <a16:creationId xmlns:a16="http://schemas.microsoft.com/office/drawing/2014/main" id="{30DEE69D-2147-4543-B698-78FD7DB42842}"/>
                </a:ext>
              </a:extLst>
            </p:cNvPr>
            <p:cNvSpPr/>
            <p:nvPr/>
          </p:nvSpPr>
          <p:spPr>
            <a:xfrm>
              <a:off x="8718437" y="1803402"/>
              <a:ext cx="1137225" cy="862957"/>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6"/>
            </a:p>
          </p:txBody>
        </p:sp>
        <p:sp>
          <p:nvSpPr>
            <p:cNvPr id="123" name="正方形/長方形 122">
              <a:extLst>
                <a:ext uri="{FF2B5EF4-FFF2-40B4-BE49-F238E27FC236}">
                  <a16:creationId xmlns:a16="http://schemas.microsoft.com/office/drawing/2014/main" id="{F645A784-F00B-4606-B80D-43597A8640AF}"/>
                </a:ext>
              </a:extLst>
            </p:cNvPr>
            <p:cNvSpPr/>
            <p:nvPr/>
          </p:nvSpPr>
          <p:spPr>
            <a:xfrm>
              <a:off x="7574875" y="820041"/>
              <a:ext cx="2859038" cy="98336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6"/>
            </a:p>
          </p:txBody>
        </p:sp>
        <p:sp>
          <p:nvSpPr>
            <p:cNvPr id="125" name="正方形/長方形 124">
              <a:extLst>
                <a:ext uri="{FF2B5EF4-FFF2-40B4-BE49-F238E27FC236}">
                  <a16:creationId xmlns:a16="http://schemas.microsoft.com/office/drawing/2014/main" id="{9CC91270-0751-42C2-8EFA-2CBAFA9E26E5}"/>
                </a:ext>
              </a:extLst>
            </p:cNvPr>
            <p:cNvSpPr/>
            <p:nvPr/>
          </p:nvSpPr>
          <p:spPr>
            <a:xfrm>
              <a:off x="7832845" y="3093080"/>
              <a:ext cx="585015" cy="18718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6"/>
            </a:p>
          </p:txBody>
        </p:sp>
        <p:sp>
          <p:nvSpPr>
            <p:cNvPr id="126" name="正方形/長方形 125">
              <a:extLst>
                <a:ext uri="{FF2B5EF4-FFF2-40B4-BE49-F238E27FC236}">
                  <a16:creationId xmlns:a16="http://schemas.microsoft.com/office/drawing/2014/main" id="{F01D2B55-A43B-4C72-8211-16878413FF0B}"/>
                </a:ext>
              </a:extLst>
            </p:cNvPr>
            <p:cNvSpPr/>
            <p:nvPr/>
          </p:nvSpPr>
          <p:spPr>
            <a:xfrm rot="10800000">
              <a:off x="9161170" y="1791308"/>
              <a:ext cx="212322" cy="4993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6"/>
            </a:p>
          </p:txBody>
        </p:sp>
        <p:sp>
          <p:nvSpPr>
            <p:cNvPr id="127" name="テキスト ボックス 126">
              <a:extLst>
                <a:ext uri="{FF2B5EF4-FFF2-40B4-BE49-F238E27FC236}">
                  <a16:creationId xmlns:a16="http://schemas.microsoft.com/office/drawing/2014/main" id="{24A34D10-9383-47A7-9B9E-A19DD53F7DA8}"/>
                </a:ext>
              </a:extLst>
            </p:cNvPr>
            <p:cNvSpPr txBox="1"/>
            <p:nvPr/>
          </p:nvSpPr>
          <p:spPr>
            <a:xfrm>
              <a:off x="8671308" y="1915960"/>
              <a:ext cx="1263593" cy="793551"/>
            </a:xfrm>
            <a:prstGeom prst="rect">
              <a:avLst/>
            </a:prstGeom>
            <a:noFill/>
            <a:ln w="25400">
              <a:noFill/>
            </a:ln>
          </p:spPr>
          <p:txBody>
            <a:bodyPr wrap="none" rtlCol="0">
              <a:spAutoFit/>
            </a:bodyPr>
            <a:lstStyle/>
            <a:p>
              <a:pPr algn="ctr"/>
              <a:r>
                <a:rPr lang="en-US" altLang="ja-JP" sz="1089" b="1" u="sng" dirty="0" err="1"/>
                <a:t>Cf</a:t>
              </a:r>
              <a:r>
                <a:rPr lang="ja-JP" altLang="en-US" sz="1089" b="1" u="sng" dirty="0"/>
                <a:t> </a:t>
              </a:r>
              <a:r>
                <a:rPr lang="ja-JP" altLang="en-US" sz="1089" dirty="0"/>
                <a:t> </a:t>
              </a:r>
              <a:r>
                <a:rPr lang="en-US" altLang="ja-JP" sz="1089" dirty="0"/>
                <a:t>&amp;</a:t>
              </a:r>
            </a:p>
            <a:p>
              <a:pPr algn="ctr"/>
              <a:r>
                <a:rPr lang="en-US" altLang="ja-JP" sz="1089" dirty="0"/>
                <a:t>Reflector and</a:t>
              </a:r>
            </a:p>
            <a:p>
              <a:pPr algn="ctr"/>
              <a:r>
                <a:rPr lang="en-US" altLang="ja-JP" sz="1089" dirty="0"/>
                <a:t>Shield</a:t>
              </a:r>
            </a:p>
          </p:txBody>
        </p:sp>
        <p:sp>
          <p:nvSpPr>
            <p:cNvPr id="129" name="テキスト ボックス 128">
              <a:extLst>
                <a:ext uri="{FF2B5EF4-FFF2-40B4-BE49-F238E27FC236}">
                  <a16:creationId xmlns:a16="http://schemas.microsoft.com/office/drawing/2014/main" id="{87C4D2EF-BACE-497F-8373-CF5B2C541A5C}"/>
                </a:ext>
              </a:extLst>
            </p:cNvPr>
            <p:cNvSpPr txBox="1"/>
            <p:nvPr/>
          </p:nvSpPr>
          <p:spPr>
            <a:xfrm>
              <a:off x="7500990" y="740476"/>
              <a:ext cx="1013868" cy="374632"/>
            </a:xfrm>
            <a:prstGeom prst="rect">
              <a:avLst/>
            </a:prstGeom>
            <a:noFill/>
          </p:spPr>
          <p:txBody>
            <a:bodyPr wrap="none" rtlCol="0">
              <a:spAutoFit/>
            </a:bodyPr>
            <a:lstStyle/>
            <a:p>
              <a:pPr algn="ctr"/>
              <a:r>
                <a:rPr lang="en-US" altLang="ja-JP" sz="1226" dirty="0"/>
                <a:t>Concrete</a:t>
              </a:r>
              <a:endParaRPr lang="ja-JP" altLang="en-US" sz="1226" dirty="0"/>
            </a:p>
          </p:txBody>
        </p:sp>
        <p:sp>
          <p:nvSpPr>
            <p:cNvPr id="130" name="正方形/長方形 129">
              <a:extLst>
                <a:ext uri="{FF2B5EF4-FFF2-40B4-BE49-F238E27FC236}">
                  <a16:creationId xmlns:a16="http://schemas.microsoft.com/office/drawing/2014/main" id="{65E452F7-12A3-4BB4-A317-754CA55D6C9E}"/>
                </a:ext>
              </a:extLst>
            </p:cNvPr>
            <p:cNvSpPr/>
            <p:nvPr/>
          </p:nvSpPr>
          <p:spPr>
            <a:xfrm>
              <a:off x="7574875" y="1242278"/>
              <a:ext cx="2859038" cy="7164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6"/>
            </a:p>
          </p:txBody>
        </p:sp>
        <p:sp>
          <p:nvSpPr>
            <p:cNvPr id="132" name="台形 131">
              <a:extLst>
                <a:ext uri="{FF2B5EF4-FFF2-40B4-BE49-F238E27FC236}">
                  <a16:creationId xmlns:a16="http://schemas.microsoft.com/office/drawing/2014/main" id="{B839456B-0945-41DA-9F6C-AF3655C187A7}"/>
                </a:ext>
              </a:extLst>
            </p:cNvPr>
            <p:cNvSpPr/>
            <p:nvPr/>
          </p:nvSpPr>
          <p:spPr>
            <a:xfrm rot="10800000">
              <a:off x="8742834" y="1156666"/>
              <a:ext cx="1069354" cy="634642"/>
            </a:xfrm>
            <a:prstGeom prst="trapezoid">
              <a:avLst/>
            </a:prstGeom>
            <a:gradFill flip="none" rotWithShape="1">
              <a:gsLst>
                <a:gs pos="13000">
                  <a:srgbClr val="FFFF00">
                    <a:alpha val="26000"/>
                  </a:srgbClr>
                </a:gs>
                <a:gs pos="60000">
                  <a:srgbClr val="FFC000"/>
                </a:gs>
                <a:gs pos="100000">
                  <a:srgbClr val="FFC000"/>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6" dirty="0"/>
            </a:p>
          </p:txBody>
        </p:sp>
        <p:sp>
          <p:nvSpPr>
            <p:cNvPr id="134" name="テキスト ボックス 133">
              <a:extLst>
                <a:ext uri="{FF2B5EF4-FFF2-40B4-BE49-F238E27FC236}">
                  <a16:creationId xmlns:a16="http://schemas.microsoft.com/office/drawing/2014/main" id="{35094547-988D-42C5-BCD2-B109E122A311}"/>
                </a:ext>
              </a:extLst>
            </p:cNvPr>
            <p:cNvSpPr txBox="1"/>
            <p:nvPr/>
          </p:nvSpPr>
          <p:spPr>
            <a:xfrm>
              <a:off x="7926324" y="1207145"/>
              <a:ext cx="644195" cy="374632"/>
            </a:xfrm>
            <a:prstGeom prst="rect">
              <a:avLst/>
            </a:prstGeom>
            <a:solidFill>
              <a:srgbClr val="FF66FF"/>
            </a:solidFill>
            <a:ln>
              <a:solidFill>
                <a:schemeClr val="tx1"/>
              </a:solidFill>
            </a:ln>
          </p:spPr>
          <p:txBody>
            <a:bodyPr wrap="none" rtlCol="0">
              <a:spAutoFit/>
            </a:bodyPr>
            <a:lstStyle/>
            <a:p>
              <a:pPr algn="ctr"/>
              <a:r>
                <a:rPr lang="en-US" altLang="ja-JP" sz="1226" dirty="0">
                  <a:latin typeface="Symbol" panose="05050102010706020507" pitchFamily="18" charset="2"/>
                </a:rPr>
                <a:t>g </a:t>
              </a:r>
              <a:r>
                <a:rPr lang="en-US" altLang="ja-JP" sz="1226" dirty="0"/>
                <a:t>ray</a:t>
              </a:r>
              <a:endParaRPr lang="ja-JP" altLang="en-US" sz="1226" dirty="0"/>
            </a:p>
          </p:txBody>
        </p:sp>
        <p:sp>
          <p:nvSpPr>
            <p:cNvPr id="135" name="テキスト ボックス 134">
              <a:extLst>
                <a:ext uri="{FF2B5EF4-FFF2-40B4-BE49-F238E27FC236}">
                  <a16:creationId xmlns:a16="http://schemas.microsoft.com/office/drawing/2014/main" id="{812854F3-7026-4F02-BCD7-EA3E720E966C}"/>
                </a:ext>
              </a:extLst>
            </p:cNvPr>
            <p:cNvSpPr txBox="1"/>
            <p:nvPr/>
          </p:nvSpPr>
          <p:spPr>
            <a:xfrm>
              <a:off x="9972415" y="961182"/>
              <a:ext cx="1418991" cy="677108"/>
            </a:xfrm>
            <a:prstGeom prst="rect">
              <a:avLst/>
            </a:prstGeom>
            <a:noFill/>
          </p:spPr>
          <p:txBody>
            <a:bodyPr wrap="square" rtlCol="0">
              <a:spAutoFit/>
            </a:bodyPr>
            <a:lstStyle/>
            <a:p>
              <a:pPr algn="ctr"/>
              <a:r>
                <a:rPr lang="en-US" altLang="ja-JP" sz="1350" dirty="0">
                  <a:solidFill>
                    <a:srgbClr val="FF0000"/>
                  </a:solidFill>
                </a:rPr>
                <a:t>Steel bar</a:t>
              </a:r>
            </a:p>
            <a:p>
              <a:pPr algn="ctr"/>
              <a:r>
                <a:rPr lang="en-US" altLang="ja-JP" sz="1350" dirty="0">
                  <a:solidFill>
                    <a:srgbClr val="FF0000"/>
                  </a:solidFill>
                </a:rPr>
                <a:t>(corrosion)</a:t>
              </a:r>
              <a:endParaRPr lang="ja-JP" altLang="en-US" sz="1350" dirty="0">
                <a:solidFill>
                  <a:srgbClr val="FF0000"/>
                </a:solidFill>
              </a:endParaRPr>
            </a:p>
          </p:txBody>
        </p:sp>
        <p:cxnSp>
          <p:nvCxnSpPr>
            <p:cNvPr id="128" name="直線矢印コネクタ 127">
              <a:extLst>
                <a:ext uri="{FF2B5EF4-FFF2-40B4-BE49-F238E27FC236}">
                  <a16:creationId xmlns:a16="http://schemas.microsoft.com/office/drawing/2014/main" id="{F6FA2F98-1B8C-4767-9844-76712E2193F9}"/>
                </a:ext>
              </a:extLst>
            </p:cNvPr>
            <p:cNvCxnSpPr>
              <a:cxnSpLocks/>
              <a:endCxn id="137" idx="0"/>
            </p:cNvCxnSpPr>
            <p:nvPr/>
          </p:nvCxnSpPr>
          <p:spPr>
            <a:xfrm flipH="1">
              <a:off x="8116264" y="1182632"/>
              <a:ext cx="789556" cy="700565"/>
            </a:xfrm>
            <a:prstGeom prst="straightConnector1">
              <a:avLst/>
            </a:prstGeom>
            <a:ln w="38100">
              <a:solidFill>
                <a:srgbClr val="FF66FF"/>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直線矢印コネクタ 139">
              <a:extLst>
                <a:ext uri="{FF2B5EF4-FFF2-40B4-BE49-F238E27FC236}">
                  <a16:creationId xmlns:a16="http://schemas.microsoft.com/office/drawing/2014/main" id="{ECF65E44-B29A-4F11-BE66-6EDC9B745A19}"/>
                </a:ext>
              </a:extLst>
            </p:cNvPr>
            <p:cNvCxnSpPr>
              <a:cxnSpLocks/>
            </p:cNvCxnSpPr>
            <p:nvPr/>
          </p:nvCxnSpPr>
          <p:spPr>
            <a:xfrm flipH="1">
              <a:off x="8171604" y="1346312"/>
              <a:ext cx="1478659" cy="638125"/>
            </a:xfrm>
            <a:prstGeom prst="straightConnector1">
              <a:avLst/>
            </a:prstGeom>
            <a:ln w="38100">
              <a:solidFill>
                <a:srgbClr val="FF66FF"/>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直線矢印コネクタ 140">
              <a:extLst>
                <a:ext uri="{FF2B5EF4-FFF2-40B4-BE49-F238E27FC236}">
                  <a16:creationId xmlns:a16="http://schemas.microsoft.com/office/drawing/2014/main" id="{3B968AD7-199A-454A-AA91-66232DCAD5D7}"/>
                </a:ext>
              </a:extLst>
            </p:cNvPr>
            <p:cNvCxnSpPr>
              <a:cxnSpLocks/>
            </p:cNvCxnSpPr>
            <p:nvPr/>
          </p:nvCxnSpPr>
          <p:spPr>
            <a:xfrm flipH="1">
              <a:off x="8204161" y="1623736"/>
              <a:ext cx="1073349" cy="442585"/>
            </a:xfrm>
            <a:prstGeom prst="straightConnector1">
              <a:avLst/>
            </a:prstGeom>
            <a:ln w="38100">
              <a:solidFill>
                <a:srgbClr val="FF66FF"/>
              </a:solidFill>
              <a:tailEnd type="triangle"/>
            </a:ln>
          </p:spPr>
          <p:style>
            <a:lnRef idx="1">
              <a:schemeClr val="accent1"/>
            </a:lnRef>
            <a:fillRef idx="0">
              <a:schemeClr val="accent1"/>
            </a:fillRef>
            <a:effectRef idx="0">
              <a:schemeClr val="accent1"/>
            </a:effectRef>
            <a:fontRef idx="minor">
              <a:schemeClr val="tx1"/>
            </a:fontRef>
          </p:style>
        </p:cxnSp>
        <p:sp>
          <p:nvSpPr>
            <p:cNvPr id="174" name="テキスト ボックス 173">
              <a:extLst>
                <a:ext uri="{FF2B5EF4-FFF2-40B4-BE49-F238E27FC236}">
                  <a16:creationId xmlns:a16="http://schemas.microsoft.com/office/drawing/2014/main" id="{22794642-3106-4824-8148-A075BF8C4587}"/>
                </a:ext>
              </a:extLst>
            </p:cNvPr>
            <p:cNvSpPr txBox="1"/>
            <p:nvPr/>
          </p:nvSpPr>
          <p:spPr>
            <a:xfrm>
              <a:off x="7256653" y="-212559"/>
              <a:ext cx="3298340" cy="626155"/>
            </a:xfrm>
            <a:prstGeom prst="rect">
              <a:avLst/>
            </a:prstGeom>
            <a:noFill/>
            <a:ln>
              <a:solidFill>
                <a:schemeClr val="tx1"/>
              </a:solidFill>
            </a:ln>
          </p:spPr>
          <p:txBody>
            <a:bodyPr wrap="none" rtlCol="0">
              <a:spAutoFit/>
            </a:bodyPr>
            <a:lstStyle/>
            <a:p>
              <a:pPr algn="ctr"/>
              <a:r>
                <a:rPr lang="en-US" altLang="ja-JP" sz="1226" u="sng" dirty="0"/>
                <a:t>Cl measurement by RANS-</a:t>
              </a:r>
              <a:r>
                <a:rPr lang="en-US" altLang="ja-JP" sz="1226" u="sng" dirty="0">
                  <a:latin typeface="Symbol" panose="05050102010706020507" pitchFamily="18" charset="2"/>
                </a:rPr>
                <a:t>m</a:t>
              </a:r>
            </a:p>
            <a:p>
              <a:pPr algn="ctr"/>
              <a:r>
                <a:rPr lang="en-US" altLang="ja-JP" sz="1226" dirty="0">
                  <a:latin typeface="Times New Roman" panose="02020603050405020304" pitchFamily="18" charset="0"/>
                  <a:cs typeface="Times New Roman" panose="02020603050405020304" pitchFamily="18" charset="0"/>
                </a:rPr>
                <a:t>Neutron distribution in the concrete </a:t>
              </a:r>
              <a:endParaRPr lang="ja-JP" altLang="en-US" sz="1226" dirty="0">
                <a:latin typeface="Times New Roman" panose="02020603050405020304" pitchFamily="18" charset="0"/>
                <a:cs typeface="Times New Roman" panose="02020603050405020304" pitchFamily="18" charset="0"/>
              </a:endParaRPr>
            </a:p>
          </p:txBody>
        </p:sp>
        <p:cxnSp>
          <p:nvCxnSpPr>
            <p:cNvPr id="175" name="直線矢印コネクタ 174">
              <a:extLst>
                <a:ext uri="{FF2B5EF4-FFF2-40B4-BE49-F238E27FC236}">
                  <a16:creationId xmlns:a16="http://schemas.microsoft.com/office/drawing/2014/main" id="{4F586476-914B-4CC4-9BBA-7711789DE030}"/>
                </a:ext>
              </a:extLst>
            </p:cNvPr>
            <p:cNvCxnSpPr/>
            <p:nvPr/>
          </p:nvCxnSpPr>
          <p:spPr>
            <a:xfrm>
              <a:off x="7499315" y="1297780"/>
              <a:ext cx="0" cy="489865"/>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76" name="テキスト ボックス 175">
              <a:extLst>
                <a:ext uri="{FF2B5EF4-FFF2-40B4-BE49-F238E27FC236}">
                  <a16:creationId xmlns:a16="http://schemas.microsoft.com/office/drawing/2014/main" id="{B301E598-8561-4E21-A6F8-40386C8F1C5E}"/>
                </a:ext>
              </a:extLst>
            </p:cNvPr>
            <p:cNvSpPr txBox="1"/>
            <p:nvPr/>
          </p:nvSpPr>
          <p:spPr>
            <a:xfrm>
              <a:off x="6791833" y="1402702"/>
              <a:ext cx="772007" cy="318635"/>
            </a:xfrm>
            <a:prstGeom prst="rect">
              <a:avLst/>
            </a:prstGeom>
            <a:noFill/>
          </p:spPr>
          <p:txBody>
            <a:bodyPr wrap="none" rtlCol="0">
              <a:spAutoFit/>
            </a:bodyPr>
            <a:lstStyle/>
            <a:p>
              <a:r>
                <a:rPr lang="en-US" altLang="ja-JP" sz="953" dirty="0">
                  <a:latin typeface="+mj-lt"/>
                  <a:ea typeface="ＭＳ Ｐゴシック" panose="020B0600070205080204" pitchFamily="50" charset="-128"/>
                </a:rPr>
                <a:t>3</a:t>
              </a:r>
              <a:r>
                <a:rPr lang="ja-JP" altLang="en-US" sz="953" dirty="0">
                  <a:latin typeface="+mj-lt"/>
                  <a:ea typeface="ＭＳ Ｐゴシック" panose="020B0600070205080204" pitchFamily="50" charset="-128"/>
                </a:rPr>
                <a:t>～</a:t>
              </a:r>
              <a:r>
                <a:rPr lang="en-US" altLang="ja-JP" sz="953" dirty="0">
                  <a:latin typeface="+mj-lt"/>
                  <a:ea typeface="ＭＳ Ｐゴシック" panose="020B0600070205080204" pitchFamily="50" charset="-128"/>
                </a:rPr>
                <a:t>7cm</a:t>
              </a:r>
            </a:p>
          </p:txBody>
        </p:sp>
        <p:sp>
          <p:nvSpPr>
            <p:cNvPr id="178" name="テキスト ボックス 177">
              <a:extLst>
                <a:ext uri="{FF2B5EF4-FFF2-40B4-BE49-F238E27FC236}">
                  <a16:creationId xmlns:a16="http://schemas.microsoft.com/office/drawing/2014/main" id="{35E6B2D2-DCA1-41DC-8A4A-FC708BC51F77}"/>
                </a:ext>
              </a:extLst>
            </p:cNvPr>
            <p:cNvSpPr txBox="1"/>
            <p:nvPr/>
          </p:nvSpPr>
          <p:spPr>
            <a:xfrm>
              <a:off x="7462550" y="3549017"/>
              <a:ext cx="1287105" cy="346591"/>
            </a:xfrm>
            <a:prstGeom prst="rect">
              <a:avLst/>
            </a:prstGeom>
            <a:solidFill>
              <a:schemeClr val="bg1"/>
            </a:solidFill>
            <a:ln w="25400">
              <a:solidFill>
                <a:srgbClr val="FF0000"/>
              </a:solidFill>
            </a:ln>
          </p:spPr>
          <p:txBody>
            <a:bodyPr wrap="none" rtlCol="0">
              <a:spAutoFit/>
            </a:bodyPr>
            <a:lstStyle/>
            <a:p>
              <a:pPr algn="ctr"/>
              <a:r>
                <a:rPr lang="en-US" altLang="ja-JP" sz="1089" dirty="0"/>
                <a:t>Ge</a:t>
              </a:r>
              <a:r>
                <a:rPr lang="ja-JP" altLang="en-US" sz="1089" dirty="0"/>
                <a:t> </a:t>
              </a:r>
              <a:r>
                <a:rPr lang="en-US" altLang="ja-JP" sz="1089" dirty="0"/>
                <a:t>γ-detector</a:t>
              </a:r>
            </a:p>
          </p:txBody>
        </p:sp>
        <p:sp>
          <p:nvSpPr>
            <p:cNvPr id="133" name="テキスト ボックス 132">
              <a:extLst>
                <a:ext uri="{FF2B5EF4-FFF2-40B4-BE49-F238E27FC236}">
                  <a16:creationId xmlns:a16="http://schemas.microsoft.com/office/drawing/2014/main" id="{E3ABFC87-B879-4456-B71A-45D7AC08ACA6}"/>
                </a:ext>
              </a:extLst>
            </p:cNvPr>
            <p:cNvSpPr txBox="1"/>
            <p:nvPr/>
          </p:nvSpPr>
          <p:spPr>
            <a:xfrm>
              <a:off x="8851245" y="1457484"/>
              <a:ext cx="958811" cy="374632"/>
            </a:xfrm>
            <a:prstGeom prst="rect">
              <a:avLst/>
            </a:prstGeom>
            <a:noFill/>
            <a:ln>
              <a:noFill/>
            </a:ln>
          </p:spPr>
          <p:txBody>
            <a:bodyPr wrap="none" rtlCol="0">
              <a:spAutoFit/>
            </a:bodyPr>
            <a:lstStyle/>
            <a:p>
              <a:pPr algn="ctr"/>
              <a:r>
                <a:rPr lang="en-US" altLang="ja-JP" sz="1226" dirty="0"/>
                <a:t>Neutron</a:t>
              </a:r>
              <a:endParaRPr lang="ja-JP" altLang="en-US" sz="1226" dirty="0"/>
            </a:p>
          </p:txBody>
        </p:sp>
      </p:grpSp>
      <p:pic>
        <p:nvPicPr>
          <p:cNvPr id="179" name="図 178">
            <a:extLst>
              <a:ext uri="{FF2B5EF4-FFF2-40B4-BE49-F238E27FC236}">
                <a16:creationId xmlns:a16="http://schemas.microsoft.com/office/drawing/2014/main" id="{49C83FD3-AA85-455A-9C7B-BC69FF0714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565" y="5691873"/>
            <a:ext cx="563028" cy="767813"/>
          </a:xfrm>
          <a:prstGeom prst="rect">
            <a:avLst/>
          </a:prstGeom>
          <a:solidFill>
            <a:schemeClr val="bg1"/>
          </a:solidFill>
        </p:spPr>
      </p:pic>
      <p:sp>
        <p:nvSpPr>
          <p:cNvPr id="3" name="下矢印 2"/>
          <p:cNvSpPr/>
          <p:nvPr/>
        </p:nvSpPr>
        <p:spPr>
          <a:xfrm rot="14894142">
            <a:off x="3934113" y="2933416"/>
            <a:ext cx="1686785" cy="2630449"/>
          </a:xfrm>
          <a:prstGeom prst="downArrow">
            <a:avLst>
              <a:gd name="adj1" fmla="val 12602"/>
              <a:gd name="adj2" fmla="val 50000"/>
            </a:avLst>
          </a:prstGeom>
          <a:solidFill>
            <a:schemeClr val="accent6">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4" name="角丸四角形 3"/>
          <p:cNvSpPr/>
          <p:nvPr/>
        </p:nvSpPr>
        <p:spPr>
          <a:xfrm>
            <a:off x="5540010" y="1446238"/>
            <a:ext cx="3504423" cy="3546182"/>
          </a:xfrm>
          <a:prstGeom prst="roundRect">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33" name="角丸四角形 32"/>
          <p:cNvSpPr/>
          <p:nvPr/>
        </p:nvSpPr>
        <p:spPr>
          <a:xfrm>
            <a:off x="2563857" y="5416061"/>
            <a:ext cx="521529" cy="438873"/>
          </a:xfrm>
          <a:prstGeom prst="roundRect">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5" name="日付プレースホルダー 4"/>
          <p:cNvSpPr>
            <a:spLocks noGrp="1"/>
          </p:cNvSpPr>
          <p:nvPr>
            <p:ph type="dt" sz="half" idx="10"/>
          </p:nvPr>
        </p:nvSpPr>
        <p:spPr>
          <a:xfrm>
            <a:off x="0" y="6566083"/>
            <a:ext cx="2057400" cy="273844"/>
          </a:xfrm>
        </p:spPr>
        <p:txBody>
          <a:bodyPr/>
          <a:lstStyle/>
          <a:p>
            <a:r>
              <a:rPr kumimoji="1" lang="en-US" altLang="ja-JP"/>
              <a:t>UCANS11 250226</a:t>
            </a:r>
            <a:endParaRPr kumimoji="1" lang="ja-JP" altLang="en-US" dirty="0"/>
          </a:p>
        </p:txBody>
      </p:sp>
      <p:sp>
        <p:nvSpPr>
          <p:cNvPr id="17" name="台形 16">
            <a:extLst>
              <a:ext uri="{FF2B5EF4-FFF2-40B4-BE49-F238E27FC236}">
                <a16:creationId xmlns:a16="http://schemas.microsoft.com/office/drawing/2014/main" id="{B414DA7D-2633-0F77-0598-B94C161B643F}"/>
              </a:ext>
            </a:extLst>
          </p:cNvPr>
          <p:cNvSpPr/>
          <p:nvPr/>
        </p:nvSpPr>
        <p:spPr>
          <a:xfrm flipV="1">
            <a:off x="7007569" y="2165608"/>
            <a:ext cx="880090" cy="175991"/>
          </a:xfrm>
          <a:prstGeom prst="trapezoid">
            <a:avLst/>
          </a:pr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台形 18">
            <a:extLst>
              <a:ext uri="{FF2B5EF4-FFF2-40B4-BE49-F238E27FC236}">
                <a16:creationId xmlns:a16="http://schemas.microsoft.com/office/drawing/2014/main" id="{6E086767-B590-473E-16BD-674378724358}"/>
              </a:ext>
            </a:extLst>
          </p:cNvPr>
          <p:cNvSpPr/>
          <p:nvPr/>
        </p:nvSpPr>
        <p:spPr>
          <a:xfrm flipV="1">
            <a:off x="7015238" y="2349590"/>
            <a:ext cx="880090" cy="164251"/>
          </a:xfrm>
          <a:prstGeom prst="trapezoid">
            <a:avLst/>
          </a:pr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台形 19">
            <a:extLst>
              <a:ext uri="{FF2B5EF4-FFF2-40B4-BE49-F238E27FC236}">
                <a16:creationId xmlns:a16="http://schemas.microsoft.com/office/drawing/2014/main" id="{A67D8B39-E067-EA3B-019F-2C0F8048E955}"/>
              </a:ext>
            </a:extLst>
          </p:cNvPr>
          <p:cNvSpPr/>
          <p:nvPr/>
        </p:nvSpPr>
        <p:spPr>
          <a:xfrm flipV="1">
            <a:off x="7121473" y="2513922"/>
            <a:ext cx="687054" cy="199638"/>
          </a:xfrm>
          <a:prstGeom prst="trapezoid">
            <a:avLst/>
          </a:pr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テキスト ボックス 21">
            <a:extLst>
              <a:ext uri="{FF2B5EF4-FFF2-40B4-BE49-F238E27FC236}">
                <a16:creationId xmlns:a16="http://schemas.microsoft.com/office/drawing/2014/main" id="{9F626CE1-AC86-4384-3734-8F0592310A95}"/>
              </a:ext>
            </a:extLst>
          </p:cNvPr>
          <p:cNvSpPr txBox="1"/>
          <p:nvPr/>
        </p:nvSpPr>
        <p:spPr>
          <a:xfrm>
            <a:off x="99567" y="1437948"/>
            <a:ext cx="5561435" cy="1938992"/>
          </a:xfrm>
          <a:prstGeom prst="rect">
            <a:avLst/>
          </a:prstGeom>
          <a:noFill/>
        </p:spPr>
        <p:txBody>
          <a:bodyPr wrap="square">
            <a:spAutoFit/>
          </a:bodyPr>
          <a:lstStyle/>
          <a:p>
            <a:r>
              <a:rPr lang="en-US" altLang="ja-JP" sz="2000" dirty="0"/>
              <a:t>Objectives: </a:t>
            </a:r>
            <a:r>
              <a:rPr lang="en-US" altLang="ja-JP" sz="2000" b="1" u="sng" dirty="0"/>
              <a:t>Salt density non-destructive detection</a:t>
            </a:r>
          </a:p>
          <a:p>
            <a:r>
              <a:rPr lang="ja-JP" altLang="en-US" sz="2000" b="1" u="sng" dirty="0"/>
              <a:t>Salt above 1.2 kg/m</a:t>
            </a:r>
            <a:r>
              <a:rPr lang="ja-JP" altLang="en-US" sz="2000" b="1" u="sng" baseline="30000" dirty="0"/>
              <a:t>3</a:t>
            </a:r>
            <a:r>
              <a:rPr lang="ja-JP" altLang="en-US" sz="2000" b="1" u="sng" dirty="0"/>
              <a:t> initiates steel corrosion</a:t>
            </a:r>
            <a:r>
              <a:rPr lang="ja-JP" altLang="en-US" sz="2000" dirty="0"/>
              <a:t>.</a:t>
            </a:r>
            <a:endParaRPr lang="en-US" altLang="ja-JP" sz="2000" dirty="0"/>
          </a:p>
          <a:p>
            <a:r>
              <a:rPr lang="en-US" altLang="ja-JP" sz="2000" dirty="0"/>
              <a:t>Steel corrosion progresses to the point of rupture, causing the bridge to collapse.</a:t>
            </a:r>
          </a:p>
          <a:p>
            <a:r>
              <a:rPr lang="en-US" altLang="ja-JP" sz="2000" dirty="0"/>
              <a:t>To prevent the bridge collapse and for preventive maintenance</a:t>
            </a:r>
          </a:p>
        </p:txBody>
      </p:sp>
      <p:sp>
        <p:nvSpPr>
          <p:cNvPr id="23" name="スライド番号プレースホルダー 4">
            <a:extLst>
              <a:ext uri="{FF2B5EF4-FFF2-40B4-BE49-F238E27FC236}">
                <a16:creationId xmlns:a16="http://schemas.microsoft.com/office/drawing/2014/main" id="{CE80AF2E-D3D7-7EA8-6F1A-34DF2DFDB9C9}"/>
              </a:ext>
            </a:extLst>
          </p:cNvPr>
          <p:cNvSpPr txBox="1">
            <a:spLocks/>
          </p:cNvSpPr>
          <p:nvPr/>
        </p:nvSpPr>
        <p:spPr>
          <a:xfrm>
            <a:off x="8094133" y="6481350"/>
            <a:ext cx="78861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DCA0435-E09C-4393-BF54-C857AD528DA9}" type="slidenum">
              <a:rPr kumimoji="1" lang="ja-JP" altLang="en-US" smtClean="0"/>
              <a:pPr/>
              <a:t>45</a:t>
            </a:fld>
            <a:endParaRPr kumimoji="1" lang="ja-JP" altLang="en-US" dirty="0"/>
          </a:p>
        </p:txBody>
      </p:sp>
      <p:sp>
        <p:nvSpPr>
          <p:cNvPr id="6" name="スライド番号プレースホルダー 5">
            <a:extLst>
              <a:ext uri="{FF2B5EF4-FFF2-40B4-BE49-F238E27FC236}">
                <a16:creationId xmlns:a16="http://schemas.microsoft.com/office/drawing/2014/main" id="{5E739B49-8620-AB59-C493-344912DE9712}"/>
              </a:ext>
            </a:extLst>
          </p:cNvPr>
          <p:cNvSpPr>
            <a:spLocks noGrp="1"/>
          </p:cNvSpPr>
          <p:nvPr>
            <p:ph type="sldNum" sz="quarter" idx="12"/>
          </p:nvPr>
        </p:nvSpPr>
        <p:spPr/>
        <p:txBody>
          <a:bodyPr/>
          <a:lstStyle/>
          <a:p>
            <a:fld id="{3DCA0435-E09C-4393-BF54-C857AD528DA9}" type="slidenum">
              <a:rPr kumimoji="1" lang="ja-JP" altLang="en-US" smtClean="0"/>
              <a:pPr/>
              <a:t>45</a:t>
            </a:fld>
            <a:endParaRPr kumimoji="1" lang="ja-JP" altLang="en-US" dirty="0"/>
          </a:p>
        </p:txBody>
      </p:sp>
      <p:sp>
        <p:nvSpPr>
          <p:cNvPr id="7" name="テキスト ボックス 6">
            <a:extLst>
              <a:ext uri="{FF2B5EF4-FFF2-40B4-BE49-F238E27FC236}">
                <a16:creationId xmlns:a16="http://schemas.microsoft.com/office/drawing/2014/main" id="{58D12992-5AF9-466E-3CE0-8B74F73D0F7B}"/>
              </a:ext>
            </a:extLst>
          </p:cNvPr>
          <p:cNvSpPr txBox="1"/>
          <p:nvPr/>
        </p:nvSpPr>
        <p:spPr>
          <a:xfrm>
            <a:off x="6621820" y="930017"/>
            <a:ext cx="2531653" cy="369332"/>
          </a:xfrm>
          <a:prstGeom prst="rect">
            <a:avLst/>
          </a:prstGeom>
          <a:solidFill>
            <a:srgbClr val="FFFF00"/>
          </a:solidFill>
        </p:spPr>
        <p:txBody>
          <a:bodyPr wrap="square" rtlCol="0">
            <a:spAutoFit/>
          </a:bodyPr>
          <a:lstStyle/>
          <a:p>
            <a:r>
              <a:rPr kumimoji="1" lang="en-US" altLang="ja-JP" dirty="0" err="1"/>
              <a:t>Dr.Y.Wakabayashi</a:t>
            </a:r>
            <a:r>
              <a:rPr kumimoji="1" lang="en-US" altLang="ja-JP" dirty="0"/>
              <a:t> </a:t>
            </a:r>
            <a:r>
              <a:rPr kumimoji="1" lang="ja-JP" altLang="en-US" dirty="0"/>
              <a:t>　</a:t>
            </a:r>
            <a:r>
              <a:rPr kumimoji="1" lang="en-US" altLang="ja-JP" dirty="0"/>
              <a:t>27</a:t>
            </a:r>
            <a:r>
              <a:rPr kumimoji="1" lang="en-US" altLang="ja-JP" baseline="30000" dirty="0"/>
              <a:t>th</a:t>
            </a:r>
            <a:r>
              <a:rPr kumimoji="1" lang="en-US" altLang="ja-JP" dirty="0"/>
              <a:t> </a:t>
            </a:r>
            <a:endParaRPr kumimoji="1" lang="ja-JP" altLang="en-US" dirty="0"/>
          </a:p>
        </p:txBody>
      </p:sp>
      <p:pic>
        <p:nvPicPr>
          <p:cNvPr id="9" name="図 8" descr="草, 屋外, 男, 立つ が含まれている画像&#10;&#10;自動的に生成された説明">
            <a:extLst>
              <a:ext uri="{FF2B5EF4-FFF2-40B4-BE49-F238E27FC236}">
                <a16:creationId xmlns:a16="http://schemas.microsoft.com/office/drawing/2014/main" id="{1F188ED8-B7EB-912B-F8E4-3FE612541C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4803" t="18085" r="15205" b="47226"/>
          <a:stretch/>
        </p:blipFill>
        <p:spPr>
          <a:xfrm>
            <a:off x="4335562" y="4979121"/>
            <a:ext cx="3665771" cy="1431978"/>
          </a:xfrm>
          <a:prstGeom prst="rect">
            <a:avLst/>
          </a:prstGeom>
        </p:spPr>
      </p:pic>
    </p:spTree>
    <p:extLst>
      <p:ext uri="{BB962C8B-B14F-4D97-AF65-F5344CB8AC3E}">
        <p14:creationId xmlns:p14="http://schemas.microsoft.com/office/powerpoint/2010/main" val="41077864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C24A55-A96C-29CB-5DA6-DE43A5B4DFFE}"/>
              </a:ext>
            </a:extLst>
          </p:cNvPr>
          <p:cNvSpPr>
            <a:spLocks noGrp="1"/>
          </p:cNvSpPr>
          <p:nvPr>
            <p:ph type="title"/>
          </p:nvPr>
        </p:nvSpPr>
        <p:spPr>
          <a:xfrm>
            <a:off x="17584" y="1"/>
            <a:ext cx="8992931" cy="1708172"/>
          </a:xfrm>
          <a:ln>
            <a:solidFill>
              <a:srgbClr val="FF0000"/>
            </a:solidFill>
          </a:ln>
        </p:spPr>
        <p:txBody>
          <a:bodyPr>
            <a:normAutofit/>
          </a:bodyPr>
          <a:lstStyle/>
          <a:p>
            <a:r>
              <a:rPr kumimoji="1" lang="en-US" altLang="ja-JP" sz="3200" dirty="0"/>
              <a:t>RANS</a:t>
            </a:r>
            <a:r>
              <a:rPr kumimoji="1" lang="ja-JP" altLang="en-US" sz="3200" dirty="0"/>
              <a:t>－</a:t>
            </a:r>
            <a:r>
              <a:rPr kumimoji="1" lang="en-US" altLang="ja-JP" sz="3200" dirty="0"/>
              <a:t>μ is now listed in </a:t>
            </a:r>
            <a:r>
              <a:rPr kumimoji="1" lang="en-US" altLang="ja-JP" sz="3200" u="sng" dirty="0">
                <a:solidFill>
                  <a:srgbClr val="FF5050"/>
                </a:solidFill>
              </a:rPr>
              <a:t>the catalog </a:t>
            </a:r>
            <a:r>
              <a:rPr kumimoji="1" lang="en-US" altLang="ja-JP" sz="3200" dirty="0"/>
              <a:t>of the </a:t>
            </a:r>
            <a:r>
              <a:rPr kumimoji="1" lang="en-US" altLang="ja-JP" sz="3200" b="1" u="sng" dirty="0"/>
              <a:t>Ministry of Land</a:t>
            </a:r>
            <a:r>
              <a:rPr kumimoji="1" lang="en-US" altLang="ja-JP" sz="3200" u="sng" dirty="0"/>
              <a:t>, </a:t>
            </a:r>
            <a:r>
              <a:rPr kumimoji="1" lang="en-US" altLang="ja-JP" sz="3200" dirty="0"/>
              <a:t>Infrastructure, Transport, and Tourism</a:t>
            </a:r>
            <a:r>
              <a:rPr lang="en-US" altLang="ja-JP" sz="3200" dirty="0"/>
              <a:t> </a:t>
            </a:r>
            <a:r>
              <a:rPr lang="en-US" altLang="ja-JP" sz="3200" u="sng" dirty="0"/>
              <a:t>on 31 March 2023</a:t>
            </a:r>
            <a:endParaRPr kumimoji="1" lang="ja-JP" altLang="en-US" sz="3200" u="sng" dirty="0"/>
          </a:p>
        </p:txBody>
      </p:sp>
      <p:pic>
        <p:nvPicPr>
          <p:cNvPr id="7" name="コンテンツ プレースホルダー 6">
            <a:extLst>
              <a:ext uri="{FF2B5EF4-FFF2-40B4-BE49-F238E27FC236}">
                <a16:creationId xmlns:a16="http://schemas.microsoft.com/office/drawing/2014/main" id="{5DAA6B14-335A-4760-E716-D2984E29DFEC}"/>
              </a:ext>
            </a:extLst>
          </p:cNvPr>
          <p:cNvPicPr>
            <a:picLocks noGrp="1" noChangeAspect="1"/>
          </p:cNvPicPr>
          <p:nvPr>
            <p:ph idx="1"/>
          </p:nvPr>
        </p:nvPicPr>
        <p:blipFill>
          <a:blip r:embed="rId2"/>
          <a:stretch>
            <a:fillRect/>
          </a:stretch>
        </p:blipFill>
        <p:spPr>
          <a:xfrm>
            <a:off x="148673" y="2053330"/>
            <a:ext cx="5306278" cy="3673577"/>
          </a:xfrm>
        </p:spPr>
      </p:pic>
      <p:sp>
        <p:nvSpPr>
          <p:cNvPr id="4" name="日付プレースホルダー 3">
            <a:extLst>
              <a:ext uri="{FF2B5EF4-FFF2-40B4-BE49-F238E27FC236}">
                <a16:creationId xmlns:a16="http://schemas.microsoft.com/office/drawing/2014/main" id="{15697E32-E26B-DB2B-6B80-19159494E028}"/>
              </a:ext>
            </a:extLst>
          </p:cNvPr>
          <p:cNvSpPr>
            <a:spLocks noGrp="1"/>
          </p:cNvSpPr>
          <p:nvPr>
            <p:ph type="dt" sz="half" idx="10"/>
          </p:nvPr>
        </p:nvSpPr>
        <p:spPr/>
        <p:txBody>
          <a:bodyPr/>
          <a:lstStyle/>
          <a:p>
            <a:r>
              <a:rPr kumimoji="1" lang="en-US" altLang="ja-JP"/>
              <a:t>UCANS11 250226</a:t>
            </a:r>
            <a:endParaRPr kumimoji="1" lang="ja-JP" altLang="en-US"/>
          </a:p>
        </p:txBody>
      </p:sp>
      <p:sp>
        <p:nvSpPr>
          <p:cNvPr id="5" name="スライド番号プレースホルダー 4">
            <a:extLst>
              <a:ext uri="{FF2B5EF4-FFF2-40B4-BE49-F238E27FC236}">
                <a16:creationId xmlns:a16="http://schemas.microsoft.com/office/drawing/2014/main" id="{E13598CD-7B82-41E0-97B3-545843C00A54}"/>
              </a:ext>
            </a:extLst>
          </p:cNvPr>
          <p:cNvSpPr>
            <a:spLocks noGrp="1"/>
          </p:cNvSpPr>
          <p:nvPr>
            <p:ph type="sldNum" sz="quarter" idx="12"/>
          </p:nvPr>
        </p:nvSpPr>
        <p:spPr/>
        <p:txBody>
          <a:bodyPr/>
          <a:lstStyle/>
          <a:p>
            <a:fld id="{092694C8-B3BF-4BE5-941C-61EC6B189F42}" type="slidenum">
              <a:rPr lang="ja-JP" altLang="en-US" smtClean="0"/>
              <a:pPr/>
              <a:t>46</a:t>
            </a:fld>
            <a:endParaRPr lang="ja-JP" altLang="en-US"/>
          </a:p>
        </p:txBody>
      </p:sp>
      <p:pic>
        <p:nvPicPr>
          <p:cNvPr id="9" name="図 8">
            <a:extLst>
              <a:ext uri="{FF2B5EF4-FFF2-40B4-BE49-F238E27FC236}">
                <a16:creationId xmlns:a16="http://schemas.microsoft.com/office/drawing/2014/main" id="{2A4928B3-EAEA-F4DB-52FB-7406FA764146}"/>
              </a:ext>
            </a:extLst>
          </p:cNvPr>
          <p:cNvPicPr>
            <a:picLocks noChangeAspect="1"/>
          </p:cNvPicPr>
          <p:nvPr/>
        </p:nvPicPr>
        <p:blipFill>
          <a:blip r:embed="rId3"/>
          <a:stretch>
            <a:fillRect/>
          </a:stretch>
        </p:blipFill>
        <p:spPr>
          <a:xfrm>
            <a:off x="5454950" y="2053329"/>
            <a:ext cx="3555566" cy="3475934"/>
          </a:xfrm>
          <a:prstGeom prst="rect">
            <a:avLst/>
          </a:prstGeom>
        </p:spPr>
      </p:pic>
      <p:sp>
        <p:nvSpPr>
          <p:cNvPr id="3" name="矢印: 折線 2">
            <a:extLst>
              <a:ext uri="{FF2B5EF4-FFF2-40B4-BE49-F238E27FC236}">
                <a16:creationId xmlns:a16="http://schemas.microsoft.com/office/drawing/2014/main" id="{665F94BF-1004-AD95-DE9C-38558D7BCE1E}"/>
              </a:ext>
            </a:extLst>
          </p:cNvPr>
          <p:cNvSpPr/>
          <p:nvPr/>
        </p:nvSpPr>
        <p:spPr>
          <a:xfrm flipV="1">
            <a:off x="717917" y="5726907"/>
            <a:ext cx="604562" cy="424511"/>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テキスト ボックス 5">
            <a:extLst>
              <a:ext uri="{FF2B5EF4-FFF2-40B4-BE49-F238E27FC236}">
                <a16:creationId xmlns:a16="http://schemas.microsoft.com/office/drawing/2014/main" id="{2F6C6D1C-9669-6362-9175-B0AD112EAADE}"/>
              </a:ext>
            </a:extLst>
          </p:cNvPr>
          <p:cNvSpPr txBox="1"/>
          <p:nvPr/>
        </p:nvSpPr>
        <p:spPr>
          <a:xfrm>
            <a:off x="1237533" y="5745196"/>
            <a:ext cx="7322757" cy="646331"/>
          </a:xfrm>
          <a:prstGeom prst="rect">
            <a:avLst/>
          </a:prstGeom>
          <a:noFill/>
          <a:ln>
            <a:solidFill>
              <a:srgbClr val="FF0000"/>
            </a:solidFill>
          </a:ln>
        </p:spPr>
        <p:txBody>
          <a:bodyPr wrap="square" rtlCol="0">
            <a:spAutoFit/>
          </a:bodyPr>
          <a:lstStyle/>
          <a:p>
            <a:r>
              <a:rPr kumimoji="1" lang="en-US" altLang="ja-JP" dirty="0">
                <a:highlight>
                  <a:srgbClr val="FFFF00"/>
                </a:highlight>
              </a:rPr>
              <a:t>RANS VIEW</a:t>
            </a:r>
            <a:r>
              <a:rPr kumimoji="1" lang="en-US" altLang="ja-JP" dirty="0"/>
              <a:t>, the company established April 2023</a:t>
            </a:r>
            <a:r>
              <a:rPr kumimoji="1" lang="ja-JP" altLang="en-US" dirty="0"/>
              <a:t>　</a:t>
            </a:r>
            <a:r>
              <a:rPr kumimoji="1" lang="en-US" altLang="ja-JP" dirty="0"/>
              <a:t>based on the T-RANS (Technological Associate for neutron next generation system) and RIKEN </a:t>
            </a:r>
            <a:endParaRPr kumimoji="1" lang="ja-JP" altLang="en-US" dirty="0"/>
          </a:p>
        </p:txBody>
      </p:sp>
      <p:sp>
        <p:nvSpPr>
          <p:cNvPr id="10" name="テキスト ボックス 9">
            <a:extLst>
              <a:ext uri="{FF2B5EF4-FFF2-40B4-BE49-F238E27FC236}">
                <a16:creationId xmlns:a16="http://schemas.microsoft.com/office/drawing/2014/main" id="{4089BFED-9CA6-86A6-1C19-17C3CEB97EEE}"/>
              </a:ext>
            </a:extLst>
          </p:cNvPr>
          <p:cNvSpPr txBox="1"/>
          <p:nvPr/>
        </p:nvSpPr>
        <p:spPr>
          <a:xfrm>
            <a:off x="47544" y="1710217"/>
            <a:ext cx="4720166" cy="369332"/>
          </a:xfrm>
          <a:prstGeom prst="rect">
            <a:avLst/>
          </a:prstGeom>
          <a:noFill/>
          <a:ln>
            <a:solidFill>
              <a:srgbClr val="FFC000"/>
            </a:solidFill>
          </a:ln>
        </p:spPr>
        <p:txBody>
          <a:bodyPr wrap="square">
            <a:spAutoFit/>
          </a:bodyPr>
          <a:lstStyle/>
          <a:p>
            <a:r>
              <a:rPr lang="ja-JP" altLang="en-US" dirty="0"/>
              <a:t>The content is </a:t>
            </a:r>
            <a:r>
              <a:rPr lang="ja-JP" altLang="en-US" b="1" u="sng" dirty="0"/>
              <a:t>updated annually by T-RANS.</a:t>
            </a:r>
          </a:p>
        </p:txBody>
      </p:sp>
    </p:spTree>
    <p:extLst>
      <p:ext uri="{BB962C8B-B14F-4D97-AF65-F5344CB8AC3E}">
        <p14:creationId xmlns:p14="http://schemas.microsoft.com/office/powerpoint/2010/main" val="17221267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617B1A-2BCC-1CAF-3A63-3CF5DE342034}"/>
              </a:ext>
            </a:extLst>
          </p:cNvPr>
          <p:cNvSpPr>
            <a:spLocks noGrp="1"/>
          </p:cNvSpPr>
          <p:nvPr>
            <p:ph type="title"/>
          </p:nvPr>
        </p:nvSpPr>
        <p:spPr/>
        <p:txBody>
          <a:bodyPr/>
          <a:lstStyle/>
          <a:p>
            <a:r>
              <a:rPr lang="en" altLang="en-US" sz="3300" b="0" dirty="0">
                <a:latin typeface="游ゴシック Light" panose="020B0300000000000000" pitchFamily="50" charset="-128"/>
                <a:ea typeface="游ゴシック Light" panose="020B0300000000000000" pitchFamily="50" charset="-128"/>
              </a:rPr>
              <a:t>T-RANS and Rans View Corporation</a:t>
            </a:r>
          </a:p>
        </p:txBody>
      </p:sp>
      <p:sp>
        <p:nvSpPr>
          <p:cNvPr id="3" name="スライド番号プレースホルダー 2">
            <a:extLst>
              <a:ext uri="{FF2B5EF4-FFF2-40B4-BE49-F238E27FC236}">
                <a16:creationId xmlns:a16="http://schemas.microsoft.com/office/drawing/2014/main" id="{CFA13B89-93A7-E9F1-3A70-B7BB4F7F8990}"/>
              </a:ext>
            </a:extLst>
          </p:cNvPr>
          <p:cNvSpPr>
            <a:spLocks noGrp="1"/>
          </p:cNvSpPr>
          <p:nvPr>
            <p:ph type="sldNum" sz="quarter" idx="4"/>
          </p:nvPr>
        </p:nvSpPr>
        <p:spPr/>
        <p:txBody>
          <a:bodyPr/>
          <a:lstStyle/>
          <a:p>
            <a:fld id="{A1DEC821-872D-46EF-8BC8-E6E52777788E}" type="slidenum">
              <a:rPr kumimoji="1" lang="ja-JP" altLang="en-US" smtClean="0">
                <a:solidFill>
                  <a:prstClr val="black">
                    <a:tint val="75000"/>
                  </a:prstClr>
                </a:solidFill>
              </a:rPr>
              <a:pPr/>
              <a:t>47</a:t>
            </a:fld>
            <a:endParaRPr kumimoji="1" lang="ja-JP" altLang="en-US" dirty="0">
              <a:solidFill>
                <a:prstClr val="black">
                  <a:tint val="75000"/>
                </a:prstClr>
              </a:solidFill>
            </a:endParaRPr>
          </a:p>
        </p:txBody>
      </p:sp>
      <p:pic>
        <p:nvPicPr>
          <p:cNvPr id="10" name="図 9" descr="図形&#10;&#10;中程度の精度で自動的に生成された説明">
            <a:extLst>
              <a:ext uri="{FF2B5EF4-FFF2-40B4-BE49-F238E27FC236}">
                <a16:creationId xmlns:a16="http://schemas.microsoft.com/office/drawing/2014/main" id="{4D79F223-9B5C-4F9B-0633-A69F3DC4B4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2073" y="4398252"/>
            <a:ext cx="3166958" cy="676596"/>
          </a:xfrm>
          <a:prstGeom prst="rect">
            <a:avLst/>
          </a:prstGeom>
        </p:spPr>
      </p:pic>
      <p:sp>
        <p:nvSpPr>
          <p:cNvPr id="9" name="テキスト ボックス 8">
            <a:extLst>
              <a:ext uri="{FF2B5EF4-FFF2-40B4-BE49-F238E27FC236}">
                <a16:creationId xmlns:a16="http://schemas.microsoft.com/office/drawing/2014/main" id="{5DFA9C72-E666-DD7C-7B89-B06792BC7EEF}"/>
              </a:ext>
            </a:extLst>
          </p:cNvPr>
          <p:cNvSpPr txBox="1"/>
          <p:nvPr/>
        </p:nvSpPr>
        <p:spPr>
          <a:xfrm>
            <a:off x="76984" y="844665"/>
            <a:ext cx="9067015" cy="1200329"/>
          </a:xfrm>
          <a:prstGeom prst="rect">
            <a:avLst/>
          </a:prstGeom>
          <a:solidFill>
            <a:srgbClr val="FFC000">
              <a:alpha val="56863"/>
            </a:srgbClr>
          </a:solidFill>
        </p:spPr>
        <p:txBody>
          <a:bodyPr wrap="square" rtlCol="0">
            <a:spAutoFit/>
          </a:bodyPr>
          <a:lstStyle/>
          <a:p>
            <a:pPr indent="-457200">
              <a:buFont typeface="Wingdings" panose="05000000000000000000" pitchFamily="2" charset="2"/>
              <a:buChar char="n"/>
            </a:pPr>
            <a:r>
              <a:rPr kumimoji="1" lang="en-US" altLang="ja-JP" sz="2400" b="1" dirty="0">
                <a:latin typeface="游ゴシック" panose="020B0400000000000000" pitchFamily="50" charset="-128"/>
                <a:ea typeface="游ゴシック" panose="020B0400000000000000" pitchFamily="50" charset="-128"/>
              </a:rPr>
              <a:t>Establishment of T-RANS</a:t>
            </a:r>
            <a:r>
              <a:rPr kumimoji="1" lang="en-US" altLang="ja-JP" b="1" dirty="0">
                <a:latin typeface="游ゴシック" panose="020B0400000000000000" pitchFamily="50" charset="-128"/>
                <a:ea typeface="游ゴシック" panose="020B0400000000000000" pitchFamily="50" charset="-128"/>
              </a:rPr>
              <a:t> </a:t>
            </a:r>
            <a:r>
              <a:rPr kumimoji="1" lang="en-US" altLang="ja-JP" b="1" u="sng" dirty="0">
                <a:latin typeface="游ゴシック" panose="020B0400000000000000" pitchFamily="50" charset="-128"/>
                <a:ea typeface="游ゴシック" panose="020B0400000000000000" pitchFamily="50" charset="-128"/>
              </a:rPr>
              <a:t>Technology Research Association</a:t>
            </a:r>
            <a:r>
              <a:rPr kumimoji="1" lang="en-US" altLang="ja-JP" b="1" dirty="0">
                <a:latin typeface="游ゴシック" panose="020B0400000000000000" pitchFamily="50" charset="-128"/>
                <a:ea typeface="游ゴシック" panose="020B0400000000000000" pitchFamily="50" charset="-128"/>
              </a:rPr>
              <a:t> for Neutron Next Generation System </a:t>
            </a:r>
            <a:r>
              <a:rPr kumimoji="1" lang="en-US" altLang="ja-JP" sz="2400" b="1" dirty="0">
                <a:latin typeface="游ゴシック" panose="020B0400000000000000" pitchFamily="50" charset="-128"/>
                <a:ea typeface="游ゴシック" panose="020B0400000000000000" pitchFamily="50" charset="-128"/>
              </a:rPr>
              <a:t>Licensed by MILT </a:t>
            </a:r>
            <a:r>
              <a:rPr kumimoji="1" lang="en-US" altLang="ja-JP" sz="1400" b="1" dirty="0">
                <a:latin typeface="游ゴシック" panose="020B0400000000000000" pitchFamily="50" charset="-128"/>
                <a:ea typeface="游ゴシック" panose="020B0400000000000000" pitchFamily="50" charset="-128"/>
              </a:rPr>
              <a:t>(September 1, 2020)</a:t>
            </a:r>
            <a:r>
              <a:rPr kumimoji="1" lang="en-US" altLang="ja-JP" sz="2400" b="1" dirty="0">
                <a:latin typeface="游ゴシック" panose="020B0400000000000000" pitchFamily="50" charset="-128"/>
                <a:ea typeface="游ゴシック" panose="020B0400000000000000" pitchFamily="50" charset="-128"/>
              </a:rPr>
              <a:t> :</a:t>
            </a:r>
          </a:p>
          <a:p>
            <a:pPr indent="-457200">
              <a:buFont typeface="Wingdings" panose="05000000000000000000" pitchFamily="2" charset="2"/>
              <a:buChar char="ü"/>
            </a:pPr>
            <a:r>
              <a:rPr kumimoji="1" lang="en-US" altLang="ja-JP" sz="2400" b="1" dirty="0">
                <a:latin typeface="游ゴシック" panose="020B0400000000000000" pitchFamily="50" charset="-128"/>
                <a:ea typeface="游ゴシック" panose="020B0400000000000000" pitchFamily="50" charset="-128"/>
              </a:rPr>
              <a:t>18 Companies+2 Academia (2025)</a:t>
            </a:r>
          </a:p>
        </p:txBody>
      </p:sp>
      <p:sp>
        <p:nvSpPr>
          <p:cNvPr id="11" name="テキスト ボックス 10">
            <a:extLst>
              <a:ext uri="{FF2B5EF4-FFF2-40B4-BE49-F238E27FC236}">
                <a16:creationId xmlns:a16="http://schemas.microsoft.com/office/drawing/2014/main" id="{FE0A7DAF-EEE7-86D4-B9F1-7102BE28EDBD}"/>
              </a:ext>
            </a:extLst>
          </p:cNvPr>
          <p:cNvSpPr txBox="1"/>
          <p:nvPr/>
        </p:nvSpPr>
        <p:spPr>
          <a:xfrm>
            <a:off x="265846" y="2164531"/>
            <a:ext cx="8878153" cy="1938992"/>
          </a:xfrm>
          <a:prstGeom prst="rect">
            <a:avLst/>
          </a:prstGeom>
          <a:noFill/>
        </p:spPr>
        <p:txBody>
          <a:bodyPr wrap="square" rtlCol="0">
            <a:spAutoFit/>
          </a:bodyPr>
          <a:lstStyle/>
          <a:p>
            <a:r>
              <a:rPr kumimoji="1" lang="en-US" altLang="ja-JP" sz="2400" b="1" dirty="0">
                <a:latin typeface="游ゴシック" panose="020B0400000000000000" pitchFamily="50" charset="-128"/>
                <a:ea typeface="游ゴシック" panose="020B0400000000000000" pitchFamily="50" charset="-128"/>
              </a:rPr>
              <a:t>Corporate philosophy</a:t>
            </a:r>
            <a:r>
              <a:rPr kumimoji="1" lang="ja-JP" altLang="en-US" sz="2400" b="1" dirty="0">
                <a:latin typeface="游ゴシック" panose="020B0400000000000000" pitchFamily="50" charset="-128"/>
                <a:ea typeface="游ゴシック" panose="020B0400000000000000" pitchFamily="50" charset="-128"/>
              </a:rPr>
              <a:t>：</a:t>
            </a:r>
            <a:r>
              <a:rPr kumimoji="1" lang="en-US" altLang="ja-JP" sz="2400" dirty="0">
                <a:latin typeface="游ゴシック" panose="020B0400000000000000" pitchFamily="50" charset="-128"/>
                <a:ea typeface="游ゴシック" panose="020B0400000000000000" pitchFamily="50" charset="-128"/>
              </a:rPr>
              <a:t>Standardization of neutron non-destructive inspection technology.</a:t>
            </a:r>
          </a:p>
          <a:p>
            <a:r>
              <a:rPr kumimoji="1" lang="ja-JP" altLang="en-US" sz="2400" dirty="0">
                <a:latin typeface="游ゴシック" panose="020B0400000000000000" pitchFamily="50" charset="-128"/>
                <a:ea typeface="游ゴシック" panose="020B0400000000000000" pitchFamily="50" charset="-128"/>
              </a:rPr>
              <a:t>・</a:t>
            </a:r>
            <a:r>
              <a:rPr kumimoji="1" lang="en-US" altLang="ja-JP" sz="2400" dirty="0">
                <a:latin typeface="游ゴシック" panose="020B0400000000000000" pitchFamily="50" charset="-128"/>
                <a:ea typeface="游ゴシック" panose="020B0400000000000000" pitchFamily="50" charset="-128"/>
              </a:rPr>
              <a:t>MILT Catalog Update</a:t>
            </a:r>
          </a:p>
          <a:p>
            <a:r>
              <a:rPr kumimoji="1" lang="ja-JP" altLang="en-US" sz="2400" dirty="0">
                <a:latin typeface="游ゴシック" panose="020B0400000000000000" pitchFamily="50" charset="-128"/>
                <a:ea typeface="游ゴシック" panose="020B0400000000000000" pitchFamily="50" charset="-128"/>
              </a:rPr>
              <a:t>・</a:t>
            </a:r>
            <a:r>
              <a:rPr kumimoji="1" lang="en-US" altLang="ja-JP" sz="2400" dirty="0">
                <a:latin typeface="游ゴシック" panose="020B0400000000000000" pitchFamily="50" charset="-128"/>
                <a:ea typeface="游ゴシック" panose="020B0400000000000000" pitchFamily="50" charset="-128"/>
              </a:rPr>
              <a:t>RANS-µ Certified Metrologist</a:t>
            </a:r>
          </a:p>
          <a:p>
            <a:r>
              <a:rPr kumimoji="1" lang="ja-JP" altLang="en-US" sz="2400" dirty="0">
                <a:latin typeface="游ゴシック" panose="020B0400000000000000" pitchFamily="50" charset="-128"/>
                <a:ea typeface="游ゴシック" panose="020B0400000000000000" pitchFamily="50" charset="-128"/>
              </a:rPr>
              <a:t>・</a:t>
            </a:r>
            <a:r>
              <a:rPr kumimoji="1" lang="en-US" altLang="ja-JP" sz="2400" dirty="0">
                <a:latin typeface="游ゴシック" panose="020B0400000000000000" pitchFamily="50" charset="-128"/>
                <a:ea typeface="游ゴシック" panose="020B0400000000000000" pitchFamily="50" charset="-128"/>
              </a:rPr>
              <a:t>Standardized walk-in price release (price standardization)</a:t>
            </a:r>
          </a:p>
        </p:txBody>
      </p:sp>
      <p:pic>
        <p:nvPicPr>
          <p:cNvPr id="12" name="図 11" descr="ロゴ, 会社名&#10;&#10;自動的に生成された説明">
            <a:extLst>
              <a:ext uri="{FF2B5EF4-FFF2-40B4-BE49-F238E27FC236}">
                <a16:creationId xmlns:a16="http://schemas.microsoft.com/office/drawing/2014/main" id="{0FB90D75-99A5-15BE-9143-A8F30C4BD9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5654" y="2678021"/>
            <a:ext cx="2012499" cy="603749"/>
          </a:xfrm>
          <a:prstGeom prst="rect">
            <a:avLst/>
          </a:prstGeom>
        </p:spPr>
      </p:pic>
      <p:sp>
        <p:nvSpPr>
          <p:cNvPr id="15" name="テキスト ボックス 14">
            <a:extLst>
              <a:ext uri="{FF2B5EF4-FFF2-40B4-BE49-F238E27FC236}">
                <a16:creationId xmlns:a16="http://schemas.microsoft.com/office/drawing/2014/main" id="{164D9957-38A5-8DE9-B7F6-762AB28B05B9}"/>
              </a:ext>
            </a:extLst>
          </p:cNvPr>
          <p:cNvSpPr txBox="1"/>
          <p:nvPr/>
        </p:nvSpPr>
        <p:spPr>
          <a:xfrm>
            <a:off x="76984" y="4206275"/>
            <a:ext cx="5770339" cy="830997"/>
          </a:xfrm>
          <a:prstGeom prst="rect">
            <a:avLst/>
          </a:prstGeom>
          <a:solidFill>
            <a:srgbClr val="FF00FF">
              <a:alpha val="58039"/>
            </a:srgbClr>
          </a:solidFill>
        </p:spPr>
        <p:txBody>
          <a:bodyPr wrap="square">
            <a:spAutoFit/>
          </a:bodyPr>
          <a:lstStyle/>
          <a:p>
            <a:pPr marL="457200" indent="-457200">
              <a:buFont typeface="Wingdings" panose="05000000000000000000" pitchFamily="2" charset="2"/>
              <a:buChar char="n"/>
            </a:pPr>
            <a:r>
              <a:rPr kumimoji="1" lang="en-US" altLang="ja-JP" sz="2400" b="1" dirty="0">
                <a:latin typeface="游ゴシック" panose="020B0400000000000000" pitchFamily="50" charset="-128"/>
                <a:ea typeface="游ゴシック" panose="020B0400000000000000" pitchFamily="50" charset="-128"/>
              </a:rPr>
              <a:t>Establishment of </a:t>
            </a:r>
            <a:r>
              <a:rPr kumimoji="1" lang="en-US" altLang="ja-JP" sz="2400" b="1" u="sng" dirty="0">
                <a:latin typeface="游ゴシック" panose="020B0400000000000000" pitchFamily="50" charset="-128"/>
                <a:ea typeface="游ゴシック" panose="020B0400000000000000" pitchFamily="50" charset="-128"/>
              </a:rPr>
              <a:t>Rans View </a:t>
            </a:r>
            <a:r>
              <a:rPr kumimoji="1" lang="en-US" altLang="ja-JP" sz="2400" b="1" dirty="0">
                <a:latin typeface="游ゴシック" panose="020B0400000000000000" pitchFamily="50" charset="-128"/>
                <a:ea typeface="游ゴシック" panose="020B0400000000000000" pitchFamily="50" charset="-128"/>
              </a:rPr>
              <a:t>Corporation (April 3, 2023)</a:t>
            </a:r>
          </a:p>
        </p:txBody>
      </p:sp>
      <p:sp>
        <p:nvSpPr>
          <p:cNvPr id="4" name="テキスト ボックス 3">
            <a:extLst>
              <a:ext uri="{FF2B5EF4-FFF2-40B4-BE49-F238E27FC236}">
                <a16:creationId xmlns:a16="http://schemas.microsoft.com/office/drawing/2014/main" id="{116285C6-C1A2-6064-27C7-75DF991AA4C8}"/>
              </a:ext>
            </a:extLst>
          </p:cNvPr>
          <p:cNvSpPr txBox="1"/>
          <p:nvPr/>
        </p:nvSpPr>
        <p:spPr>
          <a:xfrm>
            <a:off x="171414" y="5022455"/>
            <a:ext cx="8878153" cy="1477328"/>
          </a:xfrm>
          <a:prstGeom prst="rect">
            <a:avLst/>
          </a:prstGeom>
          <a:noFill/>
        </p:spPr>
        <p:txBody>
          <a:bodyPr wrap="square" rtlCol="0">
            <a:spAutoFit/>
          </a:bodyPr>
          <a:lstStyle/>
          <a:p>
            <a:pPr marL="285750" indent="-285750">
              <a:buFont typeface="Arial" panose="020B0604020202020204" pitchFamily="34" charset="0"/>
              <a:buChar char="•"/>
            </a:pPr>
            <a:r>
              <a:rPr kumimoji="1" lang="en" altLang="en-US" sz="1800" dirty="0"/>
              <a:t>Measurement services using non-destructive testing technology</a:t>
            </a:r>
          </a:p>
          <a:p>
            <a:pPr marL="285750" indent="-285750">
              <a:buFont typeface="Arial" panose="020B0604020202020204" pitchFamily="34" charset="0"/>
              <a:buChar char="•"/>
            </a:pPr>
            <a:r>
              <a:rPr kumimoji="1" lang="en" altLang="en-US" sz="1800" dirty="0"/>
              <a:t>Research and development, sales and rental of non-destructive testing equipment</a:t>
            </a:r>
          </a:p>
          <a:p>
            <a:pPr marL="285750" indent="-285750">
              <a:buFont typeface="Arial" panose="020B0604020202020204" pitchFamily="34" charset="0"/>
              <a:buChar char="•"/>
            </a:pPr>
            <a:r>
              <a:rPr kumimoji="1" lang="en" altLang="en-US" sz="1800" dirty="0"/>
              <a:t>Consulting using non-destructive testing technology</a:t>
            </a:r>
          </a:p>
          <a:p>
            <a:pPr marL="285750" indent="-285750">
              <a:buFont typeface="Arial" panose="020B0604020202020204" pitchFamily="34" charset="0"/>
              <a:buChar char="•"/>
            </a:pPr>
            <a:r>
              <a:rPr kumimoji="1" lang="en" altLang="en-US" sz="1800" dirty="0"/>
              <a:t>Numerical analysis and software development associated with non-destructive testing technology</a:t>
            </a:r>
          </a:p>
        </p:txBody>
      </p:sp>
      <p:sp>
        <p:nvSpPr>
          <p:cNvPr id="5" name="矢印: 下 4">
            <a:extLst>
              <a:ext uri="{FF2B5EF4-FFF2-40B4-BE49-F238E27FC236}">
                <a16:creationId xmlns:a16="http://schemas.microsoft.com/office/drawing/2014/main" id="{5F076ACB-9C31-544E-D15C-B389A984B668}"/>
              </a:ext>
            </a:extLst>
          </p:cNvPr>
          <p:cNvSpPr/>
          <p:nvPr/>
        </p:nvSpPr>
        <p:spPr>
          <a:xfrm>
            <a:off x="0" y="2044994"/>
            <a:ext cx="420541" cy="216128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289001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lang="en-US" altLang="ja-JP"/>
              <a:t>UCANS11 250226</a:t>
            </a:r>
            <a:endParaRPr lang="ja-JP" altLang="en-US"/>
          </a:p>
        </p:txBody>
      </p:sp>
      <p:sp>
        <p:nvSpPr>
          <p:cNvPr id="3" name="スライド番号プレースホルダー 2"/>
          <p:cNvSpPr>
            <a:spLocks noGrp="1"/>
          </p:cNvSpPr>
          <p:nvPr>
            <p:ph type="sldNum" sz="quarter" idx="12"/>
          </p:nvPr>
        </p:nvSpPr>
        <p:spPr/>
        <p:txBody>
          <a:bodyPr/>
          <a:lstStyle/>
          <a:p>
            <a:fld id="{092694C8-B3BF-4BE5-941C-61EC6B189F42}" type="slidenum">
              <a:rPr lang="ja-JP" altLang="en-US" smtClean="0"/>
              <a:pPr/>
              <a:t>48</a:t>
            </a:fld>
            <a:endParaRPr lang="ja-JP" altLang="en-US"/>
          </a:p>
        </p:txBody>
      </p:sp>
      <p:sp>
        <p:nvSpPr>
          <p:cNvPr id="13" name="正方形/長方形 12"/>
          <p:cNvSpPr/>
          <p:nvPr/>
        </p:nvSpPr>
        <p:spPr>
          <a:xfrm>
            <a:off x="104897" y="34104"/>
            <a:ext cx="9144000" cy="621251"/>
          </a:xfrm>
          <a:prstGeom prst="rect">
            <a:avLst/>
          </a:prstGeom>
          <a:solidFill>
            <a:srgbClr val="00B0F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2087563" indent="-1630363" algn="l" rtl="0" fontAlgn="base">
              <a:spcBef>
                <a:spcPct val="0"/>
              </a:spcBef>
              <a:spcAft>
                <a:spcPct val="0"/>
              </a:spcAft>
              <a:defRPr kumimoji="1" kern="1200">
                <a:solidFill>
                  <a:schemeClr val="lt1"/>
                </a:solidFill>
                <a:latin typeface="+mn-lt"/>
                <a:ea typeface="+mn-ea"/>
                <a:cs typeface="+mn-cs"/>
              </a:defRPr>
            </a:lvl2pPr>
            <a:lvl3pPr marL="4175125" indent="-3260725" algn="l" rtl="0" fontAlgn="base">
              <a:spcBef>
                <a:spcPct val="0"/>
              </a:spcBef>
              <a:spcAft>
                <a:spcPct val="0"/>
              </a:spcAft>
              <a:defRPr kumimoji="1" kern="1200">
                <a:solidFill>
                  <a:schemeClr val="lt1"/>
                </a:solidFill>
                <a:latin typeface="+mn-lt"/>
                <a:ea typeface="+mn-ea"/>
                <a:cs typeface="+mn-cs"/>
              </a:defRPr>
            </a:lvl3pPr>
            <a:lvl4pPr marL="6264275" indent="-4892675" algn="l" rtl="0" fontAlgn="base">
              <a:spcBef>
                <a:spcPct val="0"/>
              </a:spcBef>
              <a:spcAft>
                <a:spcPct val="0"/>
              </a:spcAft>
              <a:defRPr kumimoji="1" kern="1200">
                <a:solidFill>
                  <a:schemeClr val="lt1"/>
                </a:solidFill>
                <a:latin typeface="+mn-lt"/>
                <a:ea typeface="+mn-ea"/>
                <a:cs typeface="+mn-cs"/>
              </a:defRPr>
            </a:lvl4pPr>
            <a:lvl5pPr marL="8351838" indent="-6523038"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defRPr/>
            </a:pPr>
            <a:endParaRPr lang="ja-JP" altLang="en-US" sz="1247" dirty="0">
              <a:latin typeface="Meiryo UI" panose="020B0604030504040204" pitchFamily="50" charset="-128"/>
              <a:ea typeface="Meiryo UI" panose="020B0604030504040204" pitchFamily="50" charset="-128"/>
            </a:endParaRPr>
          </a:p>
        </p:txBody>
      </p:sp>
      <p:sp>
        <p:nvSpPr>
          <p:cNvPr id="14" name="テキスト ボックス 502"/>
          <p:cNvSpPr txBox="1"/>
          <p:nvPr/>
        </p:nvSpPr>
        <p:spPr>
          <a:xfrm>
            <a:off x="1212920" y="118843"/>
            <a:ext cx="7896871" cy="347916"/>
          </a:xfrm>
          <a:prstGeom prst="rect">
            <a:avLst/>
          </a:prstGeom>
          <a:noFill/>
        </p:spPr>
        <p:txBody>
          <a:bodyPr wrap="square" anchor="ctr" anchorCtr="1">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2087563" indent="-1630363" algn="l" rtl="0" fontAlgn="base">
              <a:spcBef>
                <a:spcPct val="0"/>
              </a:spcBef>
              <a:spcAft>
                <a:spcPct val="0"/>
              </a:spcAft>
              <a:defRPr kumimoji="1" kern="1200">
                <a:solidFill>
                  <a:schemeClr val="tx1"/>
                </a:solidFill>
                <a:latin typeface="Arial" charset="0"/>
                <a:ea typeface="ＭＳ Ｐゴシック" charset="-128"/>
                <a:cs typeface="+mn-cs"/>
              </a:defRPr>
            </a:lvl2pPr>
            <a:lvl3pPr marL="4175125" indent="-3260725" algn="l" rtl="0" fontAlgn="base">
              <a:spcBef>
                <a:spcPct val="0"/>
              </a:spcBef>
              <a:spcAft>
                <a:spcPct val="0"/>
              </a:spcAft>
              <a:defRPr kumimoji="1" kern="1200">
                <a:solidFill>
                  <a:schemeClr val="tx1"/>
                </a:solidFill>
                <a:latin typeface="Arial" charset="0"/>
                <a:ea typeface="ＭＳ Ｐゴシック" charset="-128"/>
                <a:cs typeface="+mn-cs"/>
              </a:defRPr>
            </a:lvl3pPr>
            <a:lvl4pPr marL="6264275" indent="-4892675" algn="l" rtl="0" fontAlgn="base">
              <a:spcBef>
                <a:spcPct val="0"/>
              </a:spcBef>
              <a:spcAft>
                <a:spcPct val="0"/>
              </a:spcAft>
              <a:defRPr kumimoji="1" kern="1200">
                <a:solidFill>
                  <a:schemeClr val="tx1"/>
                </a:solidFill>
                <a:latin typeface="Arial" charset="0"/>
                <a:ea typeface="ＭＳ Ｐゴシック" charset="-128"/>
                <a:cs typeface="+mn-cs"/>
              </a:defRPr>
            </a:lvl4pPr>
            <a:lvl5pPr marL="8351838" indent="-652303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r>
              <a:rPr lang="en-US" altLang="ja-JP" sz="1661" dirty="0">
                <a:ln w="18415" cmpd="sng">
                  <a:solidFill>
                    <a:srgbClr val="FFFFFF"/>
                  </a:solidFill>
                  <a:prstDash val="solid"/>
                </a:ln>
                <a:solidFill>
                  <a:srgbClr val="FFFF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ＭＳ Ｐゴシック"/>
              </a:rPr>
              <a:t>RIKEN</a:t>
            </a:r>
            <a:r>
              <a:rPr lang="ja-JP" altLang="en-US" sz="1661" dirty="0">
                <a:ln w="18415" cmpd="sng">
                  <a:solidFill>
                    <a:srgbClr val="FFFFFF"/>
                  </a:solidFill>
                  <a:prstDash val="solid"/>
                </a:ln>
                <a:solidFill>
                  <a:srgbClr val="FFFF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ＭＳ Ｐゴシック"/>
              </a:rPr>
              <a:t> </a:t>
            </a:r>
            <a:r>
              <a:rPr lang="en-US" altLang="ja-JP" sz="1661" dirty="0">
                <a:ln w="18415" cmpd="sng">
                  <a:solidFill>
                    <a:srgbClr val="FFFFFF"/>
                  </a:solidFill>
                  <a:prstDash val="solid"/>
                </a:ln>
                <a:solidFill>
                  <a:srgbClr val="FFFF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ＭＳ Ｐゴシック"/>
              </a:rPr>
              <a:t>Accelerator-driven</a:t>
            </a:r>
            <a:r>
              <a:rPr lang="ja-JP" altLang="en-US" sz="1661" dirty="0">
                <a:ln w="18415" cmpd="sng">
                  <a:solidFill>
                    <a:srgbClr val="FFFFFF"/>
                  </a:solidFill>
                  <a:prstDash val="solid"/>
                </a:ln>
                <a:solidFill>
                  <a:srgbClr val="FFFF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ＭＳ Ｐゴシック"/>
              </a:rPr>
              <a:t> </a:t>
            </a:r>
            <a:r>
              <a:rPr lang="en-US" altLang="ja-JP" sz="1661" dirty="0">
                <a:ln w="18415" cmpd="sng">
                  <a:solidFill>
                    <a:srgbClr val="FFFFFF"/>
                  </a:solidFill>
                  <a:prstDash val="solid"/>
                </a:ln>
                <a:solidFill>
                  <a:srgbClr val="FFFF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ＭＳ Ｐゴシック"/>
              </a:rPr>
              <a:t>compact</a:t>
            </a:r>
            <a:r>
              <a:rPr lang="ja-JP" altLang="en-US" sz="1661" dirty="0">
                <a:ln w="18415" cmpd="sng">
                  <a:solidFill>
                    <a:srgbClr val="FFFFFF"/>
                  </a:solidFill>
                  <a:prstDash val="solid"/>
                </a:ln>
                <a:solidFill>
                  <a:srgbClr val="FFFF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ＭＳ Ｐゴシック"/>
              </a:rPr>
              <a:t> </a:t>
            </a:r>
            <a:r>
              <a:rPr lang="en-US" altLang="ja-JP" sz="1661" dirty="0">
                <a:ln w="18415" cmpd="sng">
                  <a:solidFill>
                    <a:srgbClr val="FFFFFF"/>
                  </a:solidFill>
                  <a:prstDash val="solid"/>
                </a:ln>
                <a:solidFill>
                  <a:srgbClr val="FFFF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ＭＳ Ｐゴシック"/>
              </a:rPr>
              <a:t>Neutron</a:t>
            </a:r>
            <a:r>
              <a:rPr lang="ja-JP" altLang="en-US" sz="1661" dirty="0">
                <a:ln w="18415" cmpd="sng">
                  <a:solidFill>
                    <a:srgbClr val="FFFFFF"/>
                  </a:solidFill>
                  <a:prstDash val="solid"/>
                </a:ln>
                <a:solidFill>
                  <a:srgbClr val="FFFF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ＭＳ Ｐゴシック"/>
              </a:rPr>
              <a:t> </a:t>
            </a:r>
            <a:r>
              <a:rPr lang="en-US" altLang="ja-JP" sz="1661" dirty="0">
                <a:ln w="18415" cmpd="sng">
                  <a:solidFill>
                    <a:srgbClr val="FFFFFF"/>
                  </a:solidFill>
                  <a:prstDash val="solid"/>
                </a:ln>
                <a:solidFill>
                  <a:srgbClr val="FFFF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ＭＳ Ｐゴシック"/>
              </a:rPr>
              <a:t>sourcesRANS,RANS2, 3,</a:t>
            </a:r>
            <a:r>
              <a:rPr lang="ja-JP" altLang="en-US" sz="1661" dirty="0">
                <a:ln w="18415" cmpd="sng">
                  <a:solidFill>
                    <a:srgbClr val="FFFFFF"/>
                  </a:solidFill>
                  <a:prstDash val="solid"/>
                </a:ln>
                <a:solidFill>
                  <a:srgbClr val="FFFF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ＭＳ Ｐゴシック"/>
              </a:rPr>
              <a:t>　</a:t>
            </a:r>
            <a:r>
              <a:rPr lang="en-US" altLang="ja-JP" sz="1661" dirty="0">
                <a:ln w="18415" cmpd="sng">
                  <a:solidFill>
                    <a:srgbClr val="FFFFFF"/>
                  </a:solidFill>
                  <a:prstDash val="solid"/>
                </a:ln>
                <a:solidFill>
                  <a:srgbClr val="FFFF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ＭＳ Ｐゴシック"/>
              </a:rPr>
              <a:t>μ</a:t>
            </a:r>
          </a:p>
        </p:txBody>
      </p:sp>
      <p:pic>
        <p:nvPicPr>
          <p:cNvPr id="15"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525" y="227633"/>
            <a:ext cx="267114" cy="44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図 6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61853" y="221803"/>
            <a:ext cx="425243" cy="40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図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848" y="369111"/>
            <a:ext cx="859247" cy="173123"/>
          </a:xfrm>
          <a:prstGeom prst="rect">
            <a:avLst/>
          </a:prstGeom>
        </p:spPr>
      </p:pic>
      <p:sp>
        <p:nvSpPr>
          <p:cNvPr id="18" name="正方形/長方形 17"/>
          <p:cNvSpPr/>
          <p:nvPr/>
        </p:nvSpPr>
        <p:spPr>
          <a:xfrm>
            <a:off x="4630586" y="3639786"/>
            <a:ext cx="4531032" cy="3116032"/>
          </a:xfrm>
          <a:prstGeom prst="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a:endParaRPr lang="ja-JP" altLang="en-US" sz="1247" dirty="0">
              <a:latin typeface="Meiryo UI" panose="020B0604030504040204" pitchFamily="50" charset="-128"/>
              <a:ea typeface="Meiryo UI" panose="020B0604030504040204" pitchFamily="50" charset="-128"/>
            </a:endParaRPr>
          </a:p>
        </p:txBody>
      </p:sp>
      <p:sp>
        <p:nvSpPr>
          <p:cNvPr id="19" name="正方形/長方形 18"/>
          <p:cNvSpPr/>
          <p:nvPr/>
        </p:nvSpPr>
        <p:spPr>
          <a:xfrm>
            <a:off x="-10553" y="4098571"/>
            <a:ext cx="4583127" cy="239031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a:endParaRPr lang="ja-JP" altLang="en-US" sz="1247" dirty="0">
              <a:latin typeface="Meiryo UI" panose="020B0604030504040204" pitchFamily="50" charset="-128"/>
              <a:ea typeface="Meiryo UI" panose="020B0604030504040204" pitchFamily="50" charset="-128"/>
            </a:endParaRPr>
          </a:p>
        </p:txBody>
      </p:sp>
      <p:sp>
        <p:nvSpPr>
          <p:cNvPr id="20" name="正方形/長方形 19"/>
          <p:cNvSpPr/>
          <p:nvPr/>
        </p:nvSpPr>
        <p:spPr>
          <a:xfrm>
            <a:off x="-26323" y="1048862"/>
            <a:ext cx="4569062" cy="2781071"/>
          </a:xfrm>
          <a:prstGeom prst="rect">
            <a:avLst/>
          </a:pr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a:endParaRPr lang="ja-JP" altLang="en-US" sz="1247" dirty="0">
              <a:latin typeface="Meiryo UI" panose="020B0604030504040204" pitchFamily="50" charset="-128"/>
              <a:ea typeface="Meiryo UI" panose="020B0604030504040204" pitchFamily="50" charset="-128"/>
            </a:endParaRPr>
          </a:p>
        </p:txBody>
      </p:sp>
      <p:sp>
        <p:nvSpPr>
          <p:cNvPr id="21" name="正方形/長方形 20"/>
          <p:cNvSpPr/>
          <p:nvPr/>
        </p:nvSpPr>
        <p:spPr>
          <a:xfrm>
            <a:off x="4598533" y="986330"/>
            <a:ext cx="4545467" cy="2528583"/>
          </a:xfrm>
          <a:prstGeom prst="rect">
            <a:avLst/>
          </a:prstGeom>
          <a:solidFill>
            <a:srgbClr val="6666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a:endParaRPr lang="ja-JP" altLang="en-US" sz="1247" dirty="0">
              <a:latin typeface="Meiryo UI" panose="020B0604030504040204" pitchFamily="50" charset="-128"/>
              <a:ea typeface="Meiryo UI" panose="020B0604030504040204" pitchFamily="50" charset="-128"/>
            </a:endParaRPr>
          </a:p>
        </p:txBody>
      </p:sp>
      <p:pic>
        <p:nvPicPr>
          <p:cNvPr id="22" name="図 21"/>
          <p:cNvPicPr>
            <a:picLocks noChangeAspect="1"/>
          </p:cNvPicPr>
          <p:nvPr/>
        </p:nvPicPr>
        <p:blipFill>
          <a:blip r:embed="rId6"/>
          <a:stretch>
            <a:fillRect/>
          </a:stretch>
        </p:blipFill>
        <p:spPr>
          <a:xfrm>
            <a:off x="8384956" y="1042640"/>
            <a:ext cx="563583" cy="879911"/>
          </a:xfrm>
          <a:prstGeom prst="rect">
            <a:avLst/>
          </a:prstGeom>
        </p:spPr>
      </p:pic>
      <p:pic>
        <p:nvPicPr>
          <p:cNvPr id="23" name="図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1549" y="1077569"/>
            <a:ext cx="1409547" cy="785507"/>
          </a:xfrm>
          <a:prstGeom prst="rect">
            <a:avLst/>
          </a:prstGeom>
        </p:spPr>
      </p:pic>
      <p:pic>
        <p:nvPicPr>
          <p:cNvPr id="26" name="図 25"/>
          <p:cNvPicPr>
            <a:picLocks noChangeAspect="1"/>
          </p:cNvPicPr>
          <p:nvPr/>
        </p:nvPicPr>
        <p:blipFill>
          <a:blip r:embed="rId8"/>
          <a:stretch>
            <a:fillRect/>
          </a:stretch>
        </p:blipFill>
        <p:spPr>
          <a:xfrm>
            <a:off x="32384" y="1113705"/>
            <a:ext cx="966270" cy="648592"/>
          </a:xfrm>
          <a:prstGeom prst="rect">
            <a:avLst/>
          </a:prstGeom>
        </p:spPr>
      </p:pic>
      <p:pic>
        <p:nvPicPr>
          <p:cNvPr id="31" name="図 30"/>
          <p:cNvPicPr>
            <a:picLocks noChangeAspect="1"/>
          </p:cNvPicPr>
          <p:nvPr/>
        </p:nvPicPr>
        <p:blipFill>
          <a:blip r:embed="rId9"/>
          <a:stretch>
            <a:fillRect/>
          </a:stretch>
        </p:blipFill>
        <p:spPr>
          <a:xfrm>
            <a:off x="47544" y="4334399"/>
            <a:ext cx="1214636" cy="684421"/>
          </a:xfrm>
          <a:prstGeom prst="rect">
            <a:avLst/>
          </a:prstGeom>
        </p:spPr>
      </p:pic>
      <p:pic>
        <p:nvPicPr>
          <p:cNvPr id="33" name="図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25524" y="5051322"/>
            <a:ext cx="1301064" cy="867376"/>
          </a:xfrm>
          <a:prstGeom prst="rect">
            <a:avLst/>
          </a:prstGeom>
        </p:spPr>
      </p:pic>
      <p:pic>
        <p:nvPicPr>
          <p:cNvPr id="34" name="図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12095" y="4002152"/>
            <a:ext cx="2058936" cy="1254035"/>
          </a:xfrm>
          <a:prstGeom prst="rect">
            <a:avLst/>
          </a:prstGeom>
        </p:spPr>
      </p:pic>
      <p:pic>
        <p:nvPicPr>
          <p:cNvPr id="35" name="図 34"/>
          <p:cNvPicPr>
            <a:picLocks noChangeAspect="1"/>
          </p:cNvPicPr>
          <p:nvPr/>
        </p:nvPicPr>
        <p:blipFill>
          <a:blip r:embed="rId12"/>
          <a:stretch>
            <a:fillRect/>
          </a:stretch>
        </p:blipFill>
        <p:spPr>
          <a:xfrm>
            <a:off x="5829438" y="3992068"/>
            <a:ext cx="1151969" cy="566672"/>
          </a:xfrm>
          <a:prstGeom prst="rect">
            <a:avLst/>
          </a:prstGeom>
        </p:spPr>
      </p:pic>
      <p:pic>
        <p:nvPicPr>
          <p:cNvPr id="36" name="図 35">
            <a:extLst>
              <a:ext uri="{FF2B5EF4-FFF2-40B4-BE49-F238E27FC236}">
                <a16:creationId xmlns:a16="http://schemas.microsoft.com/office/drawing/2014/main" id="{EC9E8256-B079-4BDA-9280-EA6BB9B16408}"/>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14044" r="15959"/>
          <a:stretch>
            <a:fillRect/>
          </a:stretch>
        </p:blipFill>
        <p:spPr bwMode="auto">
          <a:xfrm>
            <a:off x="8443842" y="2537137"/>
            <a:ext cx="843254" cy="677566"/>
          </a:xfrm>
          <a:prstGeom prst="rect">
            <a:avLst/>
          </a:prstGeom>
          <a:noFill/>
          <a:ln>
            <a:noFill/>
          </a:ln>
        </p:spPr>
      </p:pic>
      <p:pic>
        <p:nvPicPr>
          <p:cNvPr id="37" name="Picture 5"/>
          <p:cNvPicPr>
            <a:picLocks noChangeAspect="1" noChangeArrowheads="1"/>
          </p:cNvPicPr>
          <p:nvPr/>
        </p:nvPicPr>
        <p:blipFill>
          <a:blip r:embed="rId14" cstate="print">
            <a:extLst>
              <a:ext uri="{BEBA8EAE-BF5A-486C-A8C5-ECC9F3942E4B}">
                <a14:imgProps xmlns:a14="http://schemas.microsoft.com/office/drawing/2010/main">
                  <a14:imgLayer r:embed="rId1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8566751" y="1923605"/>
            <a:ext cx="543040" cy="731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図 3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794" y="2818649"/>
            <a:ext cx="1167744" cy="783742"/>
          </a:xfrm>
          <a:prstGeom prst="rect">
            <a:avLst/>
          </a:prstGeom>
        </p:spPr>
      </p:pic>
      <p:pic>
        <p:nvPicPr>
          <p:cNvPr id="39" name="図 38"/>
          <p:cNvPicPr>
            <a:picLocks noChangeAspect="1"/>
          </p:cNvPicPr>
          <p:nvPr/>
        </p:nvPicPr>
        <p:blipFill>
          <a:blip r:embed="rId17"/>
          <a:stretch>
            <a:fillRect/>
          </a:stretch>
        </p:blipFill>
        <p:spPr>
          <a:xfrm>
            <a:off x="47878" y="5216611"/>
            <a:ext cx="945114" cy="621112"/>
          </a:xfrm>
          <a:prstGeom prst="rect">
            <a:avLst/>
          </a:prstGeom>
        </p:spPr>
      </p:pic>
      <p:pic>
        <p:nvPicPr>
          <p:cNvPr id="40" name="図 39"/>
          <p:cNvPicPr>
            <a:picLocks noChangeAspect="1"/>
          </p:cNvPicPr>
          <p:nvPr/>
        </p:nvPicPr>
        <p:blipFill>
          <a:blip r:embed="rId18"/>
          <a:stretch>
            <a:fillRect/>
          </a:stretch>
        </p:blipFill>
        <p:spPr>
          <a:xfrm>
            <a:off x="801205" y="1983282"/>
            <a:ext cx="2227146" cy="1078857"/>
          </a:xfrm>
          <a:prstGeom prst="rect">
            <a:avLst/>
          </a:prstGeom>
        </p:spPr>
      </p:pic>
      <p:pic>
        <p:nvPicPr>
          <p:cNvPr id="41" name="Picture 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821430" y="2770943"/>
            <a:ext cx="2540341" cy="429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円/楕円 59"/>
          <p:cNvSpPr/>
          <p:nvPr/>
        </p:nvSpPr>
        <p:spPr>
          <a:xfrm>
            <a:off x="3602401" y="2128985"/>
            <a:ext cx="2256647" cy="2784774"/>
          </a:xfrm>
          <a:prstGeom prst="ellipse">
            <a:avLst/>
          </a:prstGeom>
          <a:solidFill>
            <a:srgbClr val="FFFF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305" tIns="31652" rIns="63305" bIns="31652" numCol="1" spcCol="0" rtlCol="0" fromWordArt="0" anchor="ctr" anchorCtr="0" forceAA="0" compatLnSpc="1">
            <a:prstTxWarp prst="textNoShape">
              <a:avLst/>
            </a:prstTxWarp>
            <a:noAutofit/>
          </a:bodyPr>
          <a:lstStyle/>
          <a:p>
            <a:pPr algn="ctr"/>
            <a:endParaRPr lang="ja-JP" altLang="en-US" sz="1247" dirty="0">
              <a:latin typeface="Meiryo UI" panose="020B0604030504040204" pitchFamily="50" charset="-128"/>
              <a:ea typeface="Meiryo UI" panose="020B0604030504040204" pitchFamily="50" charset="-128"/>
            </a:endParaRPr>
          </a:p>
        </p:txBody>
      </p:sp>
      <p:sp>
        <p:nvSpPr>
          <p:cNvPr id="45" name="Rectangle 19"/>
          <p:cNvSpPr>
            <a:spLocks noChangeArrowheads="1"/>
          </p:cNvSpPr>
          <p:nvPr/>
        </p:nvSpPr>
        <p:spPr bwMode="auto">
          <a:xfrm>
            <a:off x="3902469" y="2237566"/>
            <a:ext cx="1626097" cy="276999"/>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r>
              <a:rPr lang="en-US" altLang="ja-JP" sz="1200" b="1" u="sng" dirty="0">
                <a:solidFill>
                  <a:srgbClr val="FF0000"/>
                </a:solidFill>
                <a:latin typeface="Meiryo UI" panose="020B0604030504040204" pitchFamily="50" charset="-128"/>
                <a:ea typeface="Meiryo UI" panose="020B0604030504040204" pitchFamily="50" charset="-128"/>
                <a:cs typeface="ＭＳ Ｐゴシック"/>
              </a:rPr>
              <a:t>Compact Neutron</a:t>
            </a:r>
          </a:p>
        </p:txBody>
      </p:sp>
      <p:sp>
        <p:nvSpPr>
          <p:cNvPr id="46" name="テキスト ボックス 45"/>
          <p:cNvSpPr txBox="1"/>
          <p:nvPr/>
        </p:nvSpPr>
        <p:spPr>
          <a:xfrm>
            <a:off x="3809348" y="3415934"/>
            <a:ext cx="1769714" cy="297517"/>
          </a:xfrm>
          <a:prstGeom prst="rect">
            <a:avLst/>
          </a:prstGeom>
          <a:noFill/>
        </p:spPr>
        <p:txBody>
          <a:bodyPr wrap="square" rtlCol="0">
            <a:spAutoFit/>
          </a:bodyPr>
          <a:lstStyle/>
          <a:p>
            <a:pPr>
              <a:lnSpc>
                <a:spcPts val="831"/>
              </a:lnSpc>
            </a:pPr>
            <a:r>
              <a:rPr lang="en-US" altLang="ja-JP" sz="900" b="1" u="sng" dirty="0">
                <a:latin typeface="Meiryo UI" panose="020B0604030504040204" pitchFamily="50" charset="-128"/>
                <a:ea typeface="Meiryo UI" panose="020B0604030504040204" pitchFamily="50" charset="-128"/>
              </a:rPr>
              <a:t>RANS</a:t>
            </a:r>
            <a:r>
              <a:rPr lang="ja-JP" altLang="en-US" sz="831" dirty="0">
                <a:latin typeface="Meiryo UI" panose="020B0604030504040204" pitchFamily="50" charset="-128"/>
                <a:ea typeface="Meiryo UI" panose="020B0604030504040204" pitchFamily="50" charset="-128"/>
              </a:rPr>
              <a:t>：</a:t>
            </a:r>
            <a:r>
              <a:rPr lang="en-US" altLang="ja-JP" sz="831" dirty="0">
                <a:latin typeface="Meiryo UI" panose="020B0604030504040204" pitchFamily="50" charset="-128"/>
                <a:ea typeface="Meiryo UI" panose="020B0604030504040204" pitchFamily="50" charset="-128"/>
              </a:rPr>
              <a:t>15m, 25ton MeV</a:t>
            </a:r>
            <a:r>
              <a:rPr lang="ja-JP" altLang="en-US" sz="831" dirty="0">
                <a:latin typeface="Meiryo UI" panose="020B0604030504040204" pitchFamily="50" charset="-128"/>
                <a:ea typeface="Meiryo UI" panose="020B0604030504040204" pitchFamily="50" charset="-128"/>
              </a:rPr>
              <a:t>～</a:t>
            </a:r>
            <a:r>
              <a:rPr lang="en-US" altLang="ja-JP" sz="831" dirty="0">
                <a:latin typeface="Meiryo UI" panose="020B0604030504040204" pitchFamily="50" charset="-128"/>
                <a:ea typeface="Meiryo UI" panose="020B0604030504040204" pitchFamily="50" charset="-128"/>
              </a:rPr>
              <a:t>meV</a:t>
            </a:r>
          </a:p>
        </p:txBody>
      </p:sp>
      <p:sp>
        <p:nvSpPr>
          <p:cNvPr id="48" name="正方形/長方形 47"/>
          <p:cNvSpPr/>
          <p:nvPr/>
        </p:nvSpPr>
        <p:spPr>
          <a:xfrm>
            <a:off x="4215905" y="2439398"/>
            <a:ext cx="1285847" cy="369332"/>
          </a:xfrm>
          <a:prstGeom prst="rect">
            <a:avLst/>
          </a:prstGeom>
        </p:spPr>
        <p:txBody>
          <a:bodyPr wrap="square">
            <a:spAutoFit/>
          </a:bodyPr>
          <a:lstStyle/>
          <a:p>
            <a:r>
              <a:rPr lang="en-US" altLang="ja-JP" sz="9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Anytime, anywhere </a:t>
            </a:r>
          </a:p>
        </p:txBody>
      </p:sp>
      <p:pic>
        <p:nvPicPr>
          <p:cNvPr id="49" name="図 4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865390" y="2638874"/>
            <a:ext cx="1726201" cy="798566"/>
          </a:xfrm>
          <a:prstGeom prst="rect">
            <a:avLst/>
          </a:prstGeom>
        </p:spPr>
      </p:pic>
      <p:sp>
        <p:nvSpPr>
          <p:cNvPr id="51" name="テキスト ボックス 50"/>
          <p:cNvSpPr txBox="1"/>
          <p:nvPr/>
        </p:nvSpPr>
        <p:spPr>
          <a:xfrm>
            <a:off x="4084779" y="4482151"/>
            <a:ext cx="917607" cy="253916"/>
          </a:xfrm>
          <a:prstGeom prst="rect">
            <a:avLst/>
          </a:prstGeom>
          <a:noFill/>
        </p:spPr>
        <p:txBody>
          <a:bodyPr wrap="square" rtlCol="0">
            <a:spAutoFit/>
          </a:bodyPr>
          <a:lstStyle/>
          <a:p>
            <a:r>
              <a:rPr lang="en-US" altLang="ja-JP" sz="1050" u="sng" dirty="0">
                <a:latin typeface="Meiryo UI" panose="020B0604030504040204" pitchFamily="50" charset="-128"/>
                <a:ea typeface="Meiryo UI" panose="020B0604030504040204" pitchFamily="50" charset="-128"/>
              </a:rPr>
              <a:t>RANS-III</a:t>
            </a:r>
            <a:endParaRPr lang="ja-JP" altLang="en-US" sz="1050" u="sng" dirty="0">
              <a:latin typeface="Meiryo UI" panose="020B0604030504040204" pitchFamily="50" charset="-128"/>
              <a:ea typeface="Meiryo UI" panose="020B0604030504040204" pitchFamily="50" charset="-128"/>
            </a:endParaRPr>
          </a:p>
        </p:txBody>
      </p:sp>
      <p:sp>
        <p:nvSpPr>
          <p:cNvPr id="54" name="テキスト ボックス 53"/>
          <p:cNvSpPr txBox="1"/>
          <p:nvPr/>
        </p:nvSpPr>
        <p:spPr>
          <a:xfrm>
            <a:off x="4601903" y="678720"/>
            <a:ext cx="4485410" cy="284245"/>
          </a:xfrm>
          <a:prstGeom prst="rect">
            <a:avLst/>
          </a:prstGeom>
          <a:solidFill>
            <a:srgbClr val="000066"/>
          </a:solidFill>
          <a:ln>
            <a:solidFill>
              <a:schemeClr val="accent1">
                <a:lumMod val="50000"/>
              </a:schemeClr>
            </a:solidFill>
          </a:ln>
        </p:spPr>
        <p:txBody>
          <a:bodyPr wrap="square" anchor="ctr" anchorCtr="1">
            <a:spAutoFit/>
          </a:bodyPr>
          <a:lstStyle/>
          <a:p>
            <a:pPr algn="ctr">
              <a:defRPr/>
            </a:pPr>
            <a:r>
              <a:rPr lang="en-US" altLang="ja-JP" sz="1247" b="1" dirty="0">
                <a:solidFill>
                  <a:schemeClr val="bg1"/>
                </a:solidFill>
                <a:latin typeface="Meiryo UI" panose="020B0604030504040204" pitchFamily="50" charset="-128"/>
                <a:ea typeface="Meiryo UI" panose="020B0604030504040204" pitchFamily="50" charset="-128"/>
              </a:rPr>
              <a:t>Non-destructive visualization </a:t>
            </a:r>
            <a:endParaRPr lang="ja-JP" altLang="en-US" sz="1247" b="1" dirty="0">
              <a:solidFill>
                <a:schemeClr val="bg1"/>
              </a:solidFill>
              <a:latin typeface="Meiryo UI" panose="020B0604030504040204" pitchFamily="50" charset="-128"/>
              <a:ea typeface="Meiryo UI" panose="020B0604030504040204" pitchFamily="50" charset="-128"/>
            </a:endParaRPr>
          </a:p>
        </p:txBody>
      </p:sp>
      <p:sp>
        <p:nvSpPr>
          <p:cNvPr id="55" name="正方形/長方形 54"/>
          <p:cNvSpPr/>
          <p:nvPr/>
        </p:nvSpPr>
        <p:spPr>
          <a:xfrm>
            <a:off x="5473542" y="2189312"/>
            <a:ext cx="3408933" cy="603820"/>
          </a:xfrm>
          <a:prstGeom prst="rect">
            <a:avLst/>
          </a:prstGeom>
          <a:noFill/>
        </p:spPr>
        <p:txBody>
          <a:bodyPr wrap="square">
            <a:spAutoFit/>
          </a:bodyPr>
          <a:lstStyle/>
          <a:p>
            <a:r>
              <a:rPr lang="en-US" altLang="ja-JP" sz="1108" dirty="0">
                <a:solidFill>
                  <a:schemeClr val="tx1">
                    <a:lumMod val="95000"/>
                    <a:lumOff val="5000"/>
                  </a:schemeClr>
                </a:solidFill>
                <a:latin typeface="Meiryo UI" panose="020B0604030504040204" pitchFamily="50" charset="-128"/>
                <a:ea typeface="Meiryo UI" panose="020B0604030504040204" pitchFamily="50" charset="-128"/>
              </a:rPr>
              <a:t>Visualization of the bonding interface and joints of multi-material, corrosion and its related water movement of the painted steel</a:t>
            </a:r>
          </a:p>
        </p:txBody>
      </p:sp>
      <p:sp>
        <p:nvSpPr>
          <p:cNvPr id="56" name="テキスト ボックス 55"/>
          <p:cNvSpPr txBox="1"/>
          <p:nvPr/>
        </p:nvSpPr>
        <p:spPr>
          <a:xfrm>
            <a:off x="-5463" y="3825908"/>
            <a:ext cx="3662316" cy="284245"/>
          </a:xfrm>
          <a:prstGeom prst="rect">
            <a:avLst/>
          </a:prstGeom>
          <a:solidFill>
            <a:srgbClr val="000066"/>
          </a:solidFill>
          <a:ln>
            <a:solidFill>
              <a:schemeClr val="accent1">
                <a:lumMod val="50000"/>
              </a:schemeClr>
            </a:solidFill>
          </a:ln>
        </p:spPr>
        <p:txBody>
          <a:bodyPr wrap="square" anchor="ctr" anchorCtr="1">
            <a:spAutoFit/>
          </a:bodyPr>
          <a:lstStyle/>
          <a:p>
            <a:pPr>
              <a:defRPr/>
            </a:pPr>
            <a:r>
              <a:rPr lang="en-US" altLang="ja-JP" sz="1247" b="1" dirty="0">
                <a:solidFill>
                  <a:schemeClr val="bg1"/>
                </a:solidFill>
                <a:latin typeface="Meiryo UI" panose="020B0604030504040204" pitchFamily="50" charset="-128"/>
                <a:ea typeface="Meiryo UI" panose="020B0604030504040204" pitchFamily="50" charset="-128"/>
              </a:rPr>
              <a:t>PGAA</a:t>
            </a:r>
            <a:r>
              <a:rPr lang="ja-JP" altLang="en-US" sz="1247" b="1" dirty="0">
                <a:solidFill>
                  <a:schemeClr val="bg1"/>
                </a:solidFill>
                <a:latin typeface="Meiryo UI" panose="020B0604030504040204" pitchFamily="50" charset="-128"/>
                <a:ea typeface="Meiryo UI" panose="020B0604030504040204" pitchFamily="50" charset="-128"/>
              </a:rPr>
              <a:t>　</a:t>
            </a:r>
            <a:r>
              <a:rPr lang="en-US" altLang="ja-JP" sz="1247" b="1" dirty="0">
                <a:solidFill>
                  <a:srgbClr val="FF0000"/>
                </a:solidFill>
                <a:latin typeface="Meiryo UI" panose="020B0604030504040204" pitchFamily="50" charset="-128"/>
                <a:ea typeface="Meiryo UI" panose="020B0604030504040204" pitchFamily="50" charset="-128"/>
              </a:rPr>
              <a:t>Salt</a:t>
            </a:r>
            <a:r>
              <a:rPr lang="en-US" altLang="ja-JP" sz="1247" b="1" dirty="0">
                <a:solidFill>
                  <a:schemeClr val="bg1"/>
                </a:solidFill>
                <a:latin typeface="Meiryo UI" panose="020B0604030504040204" pitchFamily="50" charset="-128"/>
                <a:ea typeface="Meiryo UI" panose="020B0604030504040204" pitchFamily="50" charset="-128"/>
              </a:rPr>
              <a:t> detection of concrete</a:t>
            </a:r>
            <a:endParaRPr lang="ja-JP" altLang="en-US" sz="1247" b="1" dirty="0">
              <a:solidFill>
                <a:schemeClr val="bg1"/>
              </a:solidFill>
              <a:latin typeface="Meiryo UI" panose="020B0604030504040204" pitchFamily="50" charset="-128"/>
              <a:ea typeface="Meiryo UI" panose="020B0604030504040204" pitchFamily="50" charset="-128"/>
            </a:endParaRPr>
          </a:p>
        </p:txBody>
      </p:sp>
      <p:sp>
        <p:nvSpPr>
          <p:cNvPr id="57" name="テキスト ボックス 56"/>
          <p:cNvSpPr txBox="1"/>
          <p:nvPr/>
        </p:nvSpPr>
        <p:spPr>
          <a:xfrm>
            <a:off x="38598" y="4077451"/>
            <a:ext cx="2779525" cy="284245"/>
          </a:xfrm>
          <a:prstGeom prst="rect">
            <a:avLst/>
          </a:prstGeom>
          <a:noFill/>
        </p:spPr>
        <p:txBody>
          <a:bodyPr wrap="square" rtlCol="0">
            <a:spAutoFit/>
          </a:bodyPr>
          <a:lstStyle/>
          <a:p>
            <a:r>
              <a:rPr lang="en-US" altLang="ja-JP" sz="1247"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Element</a:t>
            </a:r>
            <a:r>
              <a:rPr lang="ja-JP" altLang="en-US" sz="1247"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t>
            </a:r>
            <a:r>
              <a:rPr lang="en-US" altLang="ja-JP" sz="1247"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analysis on site</a:t>
            </a:r>
            <a:endParaRPr lang="ja-JP" altLang="en-US" sz="1247"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58" name="テキスト ボックス 57"/>
          <p:cNvSpPr txBox="1"/>
          <p:nvPr/>
        </p:nvSpPr>
        <p:spPr>
          <a:xfrm>
            <a:off x="5821430" y="3516605"/>
            <a:ext cx="3300129" cy="425758"/>
          </a:xfrm>
          <a:prstGeom prst="rect">
            <a:avLst/>
          </a:prstGeom>
          <a:solidFill>
            <a:srgbClr val="000066"/>
          </a:solidFill>
          <a:ln>
            <a:solidFill>
              <a:schemeClr val="accent1">
                <a:lumMod val="50000"/>
              </a:schemeClr>
            </a:solidFill>
          </a:ln>
        </p:spPr>
        <p:txBody>
          <a:bodyPr wrap="square" anchor="ctr" anchorCtr="1">
            <a:spAutoFit/>
          </a:bodyPr>
          <a:lstStyle/>
          <a:p>
            <a:pPr algn="ctr">
              <a:lnSpc>
                <a:spcPts val="1316"/>
              </a:lnSpc>
              <a:defRPr/>
            </a:pPr>
            <a:r>
              <a:rPr lang="en-US" altLang="ja-JP" sz="1247" b="1" dirty="0">
                <a:solidFill>
                  <a:schemeClr val="bg1"/>
                </a:solidFill>
                <a:latin typeface="Meiryo UI" panose="020B0604030504040204" pitchFamily="50" charset="-128"/>
                <a:ea typeface="Meiryo UI" panose="020B0604030504040204" pitchFamily="50" charset="-128"/>
              </a:rPr>
              <a:t>Diffractometer volume fraction, texture evaluation, stress  </a:t>
            </a:r>
            <a:endParaRPr lang="ja-JP" altLang="en-US" sz="1247" b="1" dirty="0">
              <a:solidFill>
                <a:schemeClr val="bg1"/>
              </a:solidFill>
              <a:latin typeface="Meiryo UI" panose="020B0604030504040204" pitchFamily="50" charset="-128"/>
              <a:ea typeface="Meiryo UI" panose="020B0604030504040204" pitchFamily="50" charset="-128"/>
            </a:endParaRPr>
          </a:p>
        </p:txBody>
      </p:sp>
      <p:sp>
        <p:nvSpPr>
          <p:cNvPr id="59" name="テキスト ボックス 58"/>
          <p:cNvSpPr txBox="1"/>
          <p:nvPr/>
        </p:nvSpPr>
        <p:spPr>
          <a:xfrm>
            <a:off x="-20000" y="686955"/>
            <a:ext cx="4580781" cy="284245"/>
          </a:xfrm>
          <a:prstGeom prst="rect">
            <a:avLst/>
          </a:prstGeom>
          <a:solidFill>
            <a:srgbClr val="000066"/>
          </a:solidFill>
          <a:ln>
            <a:solidFill>
              <a:schemeClr val="accent1">
                <a:lumMod val="50000"/>
              </a:schemeClr>
            </a:solidFill>
          </a:ln>
        </p:spPr>
        <p:txBody>
          <a:bodyPr wrap="square" anchor="ctr" anchorCtr="1">
            <a:spAutoFit/>
          </a:bodyPr>
          <a:lstStyle/>
          <a:p>
            <a:pPr algn="ctr">
              <a:defRPr/>
            </a:pPr>
            <a:r>
              <a:rPr lang="en-US" altLang="ja-JP" sz="1247" b="1" dirty="0">
                <a:solidFill>
                  <a:schemeClr val="bg1"/>
                </a:solidFill>
                <a:latin typeface="Meiryo UI" panose="020B0604030504040204" pitchFamily="50" charset="-128"/>
                <a:ea typeface="Meiryo UI" panose="020B0604030504040204" pitchFamily="50" charset="-128"/>
              </a:rPr>
              <a:t>Non-destructive inspection; infrastructure </a:t>
            </a:r>
            <a:endParaRPr lang="ja-JP" altLang="en-US" sz="1247" b="1" dirty="0">
              <a:solidFill>
                <a:schemeClr val="bg1"/>
              </a:solidFill>
              <a:latin typeface="Meiryo UI" panose="020B0604030504040204" pitchFamily="50" charset="-128"/>
              <a:ea typeface="Meiryo UI" panose="020B0604030504040204" pitchFamily="50" charset="-128"/>
            </a:endParaRPr>
          </a:p>
        </p:txBody>
      </p:sp>
      <p:sp>
        <p:nvSpPr>
          <p:cNvPr id="60" name="テキスト ボックス 59"/>
          <p:cNvSpPr txBox="1"/>
          <p:nvPr/>
        </p:nvSpPr>
        <p:spPr>
          <a:xfrm>
            <a:off x="5884045" y="4822774"/>
            <a:ext cx="1834348" cy="415498"/>
          </a:xfrm>
          <a:prstGeom prst="rect">
            <a:avLst/>
          </a:prstGeom>
          <a:noFill/>
        </p:spPr>
        <p:txBody>
          <a:bodyPr wrap="square" rtlCol="0">
            <a:spAutoFit/>
          </a:bodyPr>
          <a:lstStyle/>
          <a:p>
            <a:r>
              <a:rPr lang="en-US" altLang="ja-JP" sz="1050" dirty="0">
                <a:latin typeface="Meiryo UI" panose="020B0604030504040204" pitchFamily="50" charset="-128"/>
                <a:ea typeface="Meiryo UI" panose="020B0604030504040204" pitchFamily="50" charset="-128"/>
              </a:rPr>
              <a:t> retained austenite fraction measurement</a:t>
            </a:r>
            <a:endParaRPr lang="ja-JP" altLang="en-US" sz="969" dirty="0">
              <a:latin typeface="Meiryo UI" panose="020B0604030504040204" pitchFamily="50" charset="-128"/>
              <a:ea typeface="Meiryo UI" panose="020B0604030504040204" pitchFamily="50" charset="-128"/>
            </a:endParaRPr>
          </a:p>
        </p:txBody>
      </p:sp>
      <p:pic>
        <p:nvPicPr>
          <p:cNvPr id="61" name="図 60" descr="6b0b1ac8.png"/>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956512" y="4553673"/>
            <a:ext cx="448910" cy="316475"/>
          </a:xfrm>
          <a:prstGeom prst="rect">
            <a:avLst/>
          </a:prstGeom>
        </p:spPr>
      </p:pic>
      <p:sp>
        <p:nvSpPr>
          <p:cNvPr id="62" name="テキスト ボックス 61"/>
          <p:cNvSpPr txBox="1"/>
          <p:nvPr/>
        </p:nvSpPr>
        <p:spPr>
          <a:xfrm>
            <a:off x="7898291" y="5161883"/>
            <a:ext cx="1536915" cy="207749"/>
          </a:xfrm>
          <a:prstGeom prst="rect">
            <a:avLst/>
          </a:prstGeom>
          <a:noFill/>
        </p:spPr>
        <p:txBody>
          <a:bodyPr wrap="square" rtlCol="0">
            <a:spAutoFit/>
          </a:bodyPr>
          <a:lstStyle/>
          <a:p>
            <a:pPr>
              <a:lnSpc>
                <a:spcPts val="900"/>
              </a:lnSpc>
            </a:pPr>
            <a:r>
              <a:rPr lang="en-US" altLang="ja-JP" sz="969" dirty="0">
                <a:latin typeface="Meiryo UI" panose="020B0604030504040204" pitchFamily="50" charset="-128"/>
                <a:ea typeface="Meiryo UI" panose="020B0604030504040204" pitchFamily="50" charset="-128"/>
              </a:rPr>
              <a:t>Texture evolution </a:t>
            </a:r>
            <a:endParaRPr lang="ja-JP" altLang="en-US" sz="969" dirty="0">
              <a:latin typeface="Meiryo UI" panose="020B0604030504040204" pitchFamily="50" charset="-128"/>
              <a:ea typeface="Meiryo UI" panose="020B0604030504040204" pitchFamily="50" charset="-128"/>
            </a:endParaRPr>
          </a:p>
        </p:txBody>
      </p:sp>
      <p:sp>
        <p:nvSpPr>
          <p:cNvPr id="63" name="正方形/長方形 62"/>
          <p:cNvSpPr/>
          <p:nvPr/>
        </p:nvSpPr>
        <p:spPr>
          <a:xfrm>
            <a:off x="1110214" y="1127780"/>
            <a:ext cx="2005293" cy="476156"/>
          </a:xfrm>
          <a:prstGeom prst="rect">
            <a:avLst/>
          </a:prstGeom>
        </p:spPr>
        <p:txBody>
          <a:bodyPr wrap="square">
            <a:spAutoFit/>
          </a:bodyPr>
          <a:lstStyle/>
          <a:p>
            <a:r>
              <a:rPr lang="en-US" altLang="ja-JP" sz="969"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メイリオ" panose="020B0604030504040204" pitchFamily="50" charset="-128"/>
              </a:rPr>
              <a:t>In the pavement</a:t>
            </a:r>
            <a:r>
              <a:rPr lang="ja-JP" altLang="en-US" sz="969"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メイリオ" panose="020B0604030504040204" pitchFamily="50" charset="-128"/>
              </a:rPr>
              <a:t>：</a:t>
            </a:r>
            <a:r>
              <a:rPr lang="en-US" altLang="ja-JP" sz="1247"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メイリオ" panose="020B0604030504040204" pitchFamily="50" charset="-128"/>
              </a:rPr>
              <a:t> back-scattered imaging</a:t>
            </a:r>
            <a:endParaRPr lang="en-US" altLang="ja-JP" sz="969"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メイリオ" panose="020B0604030504040204" pitchFamily="50" charset="-128"/>
            </a:endParaRPr>
          </a:p>
        </p:txBody>
      </p:sp>
      <p:sp>
        <p:nvSpPr>
          <p:cNvPr id="64" name="テキスト ボックス 63"/>
          <p:cNvSpPr txBox="1"/>
          <p:nvPr/>
        </p:nvSpPr>
        <p:spPr>
          <a:xfrm>
            <a:off x="8046402" y="3153911"/>
            <a:ext cx="1240694" cy="207749"/>
          </a:xfrm>
          <a:prstGeom prst="rect">
            <a:avLst/>
          </a:prstGeom>
          <a:noFill/>
        </p:spPr>
        <p:txBody>
          <a:bodyPr wrap="square" rtlCol="0">
            <a:spAutoFit/>
          </a:bodyPr>
          <a:lstStyle/>
          <a:p>
            <a:pPr>
              <a:lnSpc>
                <a:spcPts val="900"/>
              </a:lnSpc>
            </a:pPr>
            <a:r>
              <a:rPr lang="en-US" altLang="ja-JP" sz="969" u="sng" dirty="0">
                <a:latin typeface="Meiryo UI" panose="020B0604030504040204" pitchFamily="50" charset="-128"/>
                <a:ea typeface="Meiryo UI" panose="020B0604030504040204" pitchFamily="50" charset="-128"/>
              </a:rPr>
              <a:t>JAXA </a:t>
            </a:r>
            <a:r>
              <a:rPr lang="en-US" altLang="ja-JP" sz="1050" u="sng" dirty="0">
                <a:latin typeface="Meiryo UI" panose="020B0604030504040204" pitchFamily="50" charset="-128"/>
                <a:ea typeface="Meiryo UI" panose="020B0604030504040204" pitchFamily="50" charset="-128"/>
              </a:rPr>
              <a:t>Satellite 1</a:t>
            </a:r>
            <a:endParaRPr lang="ja-JP" altLang="en-US" sz="969" u="sng" dirty="0">
              <a:latin typeface="Meiryo UI" panose="020B0604030504040204" pitchFamily="50" charset="-128"/>
              <a:ea typeface="Meiryo UI" panose="020B0604030504040204" pitchFamily="50" charset="-128"/>
            </a:endParaRPr>
          </a:p>
        </p:txBody>
      </p:sp>
      <p:sp>
        <p:nvSpPr>
          <p:cNvPr id="66" name="テキスト ボックス 65"/>
          <p:cNvSpPr txBox="1"/>
          <p:nvPr/>
        </p:nvSpPr>
        <p:spPr>
          <a:xfrm>
            <a:off x="1770557" y="4893446"/>
            <a:ext cx="972241" cy="323165"/>
          </a:xfrm>
          <a:prstGeom prst="rect">
            <a:avLst/>
          </a:prstGeom>
          <a:noFill/>
        </p:spPr>
        <p:txBody>
          <a:bodyPr wrap="square" rtlCol="0">
            <a:spAutoFit/>
          </a:bodyPr>
          <a:lstStyle/>
          <a:p>
            <a:pPr>
              <a:lnSpc>
                <a:spcPts val="900"/>
              </a:lnSpc>
            </a:pPr>
            <a:r>
              <a:rPr lang="en-US" altLang="ja-JP" sz="969" dirty="0">
                <a:latin typeface="Meiryo UI" panose="020B0604030504040204" pitchFamily="50" charset="-128"/>
                <a:ea typeface="Meiryo UI" panose="020B0604030504040204" pitchFamily="50" charset="-128"/>
              </a:rPr>
              <a:t>Salt distribution </a:t>
            </a:r>
            <a:endParaRPr lang="ja-JP" altLang="en-US" sz="969" dirty="0">
              <a:latin typeface="Meiryo UI" panose="020B0604030504040204" pitchFamily="50" charset="-128"/>
              <a:ea typeface="Meiryo UI" panose="020B0604030504040204" pitchFamily="50" charset="-128"/>
            </a:endParaRPr>
          </a:p>
        </p:txBody>
      </p:sp>
      <p:pic>
        <p:nvPicPr>
          <p:cNvPr id="67" name="図 66"/>
          <p:cNvPicPr>
            <a:picLocks noChangeAspect="1"/>
          </p:cNvPicPr>
          <p:nvPr/>
        </p:nvPicPr>
        <p:blipFill>
          <a:blip r:embed="rId22"/>
          <a:stretch>
            <a:fillRect/>
          </a:stretch>
        </p:blipFill>
        <p:spPr>
          <a:xfrm>
            <a:off x="910336" y="5307511"/>
            <a:ext cx="2027192" cy="1196244"/>
          </a:xfrm>
          <a:prstGeom prst="rect">
            <a:avLst/>
          </a:prstGeom>
        </p:spPr>
      </p:pic>
      <p:sp>
        <p:nvSpPr>
          <p:cNvPr id="68" name="正方形/長方形 67"/>
          <p:cNvSpPr/>
          <p:nvPr/>
        </p:nvSpPr>
        <p:spPr>
          <a:xfrm>
            <a:off x="5889864" y="3126859"/>
            <a:ext cx="2442389" cy="433324"/>
          </a:xfrm>
          <a:prstGeom prst="rect">
            <a:avLst/>
          </a:prstGeom>
          <a:noFill/>
        </p:spPr>
        <p:txBody>
          <a:bodyPr wrap="square">
            <a:spAutoFit/>
          </a:bodyPr>
          <a:lstStyle/>
          <a:p>
            <a:r>
              <a:rPr lang="en-US" altLang="ja-JP" sz="1108" dirty="0">
                <a:solidFill>
                  <a:schemeClr val="tx1">
                    <a:lumMod val="95000"/>
                    <a:lumOff val="5000"/>
                  </a:schemeClr>
                </a:solidFill>
                <a:latin typeface="Meiryo UI" panose="020B0604030504040204" pitchFamily="50" charset="-128"/>
                <a:ea typeface="Meiryo UI" panose="020B0604030504040204" pitchFamily="50" charset="-128"/>
              </a:rPr>
              <a:t>Visualization of water movement of the concrete</a:t>
            </a:r>
          </a:p>
        </p:txBody>
      </p:sp>
      <p:pic>
        <p:nvPicPr>
          <p:cNvPr id="4" name="図 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792072" y="4080639"/>
            <a:ext cx="890496" cy="667872"/>
          </a:xfrm>
          <a:prstGeom prst="rect">
            <a:avLst/>
          </a:prstGeom>
        </p:spPr>
      </p:pic>
      <p:grpSp>
        <p:nvGrpSpPr>
          <p:cNvPr id="65" name="グループ化 64">
            <a:extLst>
              <a:ext uri="{FF2B5EF4-FFF2-40B4-BE49-F238E27FC236}">
                <a16:creationId xmlns:a16="http://schemas.microsoft.com/office/drawing/2014/main" id="{3ED590FD-90DE-BA9F-B348-A65D3DDC3C65}"/>
              </a:ext>
            </a:extLst>
          </p:cNvPr>
          <p:cNvGrpSpPr/>
          <p:nvPr/>
        </p:nvGrpSpPr>
        <p:grpSpPr>
          <a:xfrm>
            <a:off x="5852178" y="2717992"/>
            <a:ext cx="2938423" cy="2706458"/>
            <a:chOff x="8865953" y="1760995"/>
            <a:chExt cx="2832850" cy="2982070"/>
          </a:xfrm>
        </p:grpSpPr>
        <p:grpSp>
          <p:nvGrpSpPr>
            <p:cNvPr id="9" name="グループ化 8">
              <a:extLst>
                <a:ext uri="{FF2B5EF4-FFF2-40B4-BE49-F238E27FC236}">
                  <a16:creationId xmlns:a16="http://schemas.microsoft.com/office/drawing/2014/main" id="{5221B722-A0D3-251F-29A9-08FB8B300814}"/>
                </a:ext>
              </a:extLst>
            </p:cNvPr>
            <p:cNvGrpSpPr/>
            <p:nvPr/>
          </p:nvGrpSpPr>
          <p:grpSpPr>
            <a:xfrm>
              <a:off x="8865953" y="1760995"/>
              <a:ext cx="2832850" cy="2982070"/>
              <a:chOff x="8871977" y="1760995"/>
              <a:chExt cx="2519371" cy="2982070"/>
            </a:xfrm>
          </p:grpSpPr>
          <p:sp>
            <p:nvSpPr>
              <p:cNvPr id="6" name="四角形: 角を丸くする 5">
                <a:extLst>
                  <a:ext uri="{FF2B5EF4-FFF2-40B4-BE49-F238E27FC236}">
                    <a16:creationId xmlns:a16="http://schemas.microsoft.com/office/drawing/2014/main" id="{EFEBEA09-9290-C22B-4C88-E1BB203BA9E5}"/>
                  </a:ext>
                </a:extLst>
              </p:cNvPr>
              <p:cNvSpPr/>
              <p:nvPr/>
            </p:nvSpPr>
            <p:spPr>
              <a:xfrm>
                <a:off x="8871977" y="1760995"/>
                <a:ext cx="2516442" cy="2982070"/>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350" dirty="0">
                  <a:solidFill>
                    <a:srgbClr val="6666FF"/>
                  </a:solidFill>
                </a:endParaRPr>
              </a:p>
            </p:txBody>
          </p:sp>
          <p:pic>
            <p:nvPicPr>
              <p:cNvPr id="7" name="図 6">
                <a:extLst>
                  <a:ext uri="{FF2B5EF4-FFF2-40B4-BE49-F238E27FC236}">
                    <a16:creationId xmlns:a16="http://schemas.microsoft.com/office/drawing/2014/main" id="{770AA6FE-53F9-6969-F663-CBF3971F4FC4}"/>
                  </a:ext>
                </a:extLst>
              </p:cNvPr>
              <p:cNvPicPr>
                <a:picLocks noChangeAspect="1"/>
              </p:cNvPicPr>
              <p:nvPr/>
            </p:nvPicPr>
            <p:blipFill>
              <a:blip r:embed="rId24"/>
              <a:stretch>
                <a:fillRect/>
              </a:stretch>
            </p:blipFill>
            <p:spPr>
              <a:xfrm>
                <a:off x="9257531" y="2088383"/>
                <a:ext cx="1491447" cy="1053770"/>
              </a:xfrm>
              <a:prstGeom prst="rect">
                <a:avLst/>
              </a:prstGeom>
            </p:spPr>
          </p:pic>
          <p:sp>
            <p:nvSpPr>
              <p:cNvPr id="8" name="テキスト ボックス 7">
                <a:extLst>
                  <a:ext uri="{FF2B5EF4-FFF2-40B4-BE49-F238E27FC236}">
                    <a16:creationId xmlns:a16="http://schemas.microsoft.com/office/drawing/2014/main" id="{6CCE9016-CC63-8B91-BC30-A87D69029229}"/>
                  </a:ext>
                </a:extLst>
              </p:cNvPr>
              <p:cNvSpPr txBox="1"/>
              <p:nvPr/>
            </p:nvSpPr>
            <p:spPr>
              <a:xfrm>
                <a:off x="8915921" y="1837804"/>
                <a:ext cx="2475427" cy="2136449"/>
              </a:xfrm>
              <a:prstGeom prst="rect">
                <a:avLst/>
              </a:prstGeom>
              <a:noFill/>
            </p:spPr>
            <p:txBody>
              <a:bodyPr wrap="square" rtlCol="0">
                <a:spAutoFit/>
              </a:bodyPr>
              <a:lstStyle/>
              <a:p>
                <a:r>
                  <a:rPr kumimoji="1" lang="en-US" altLang="ja-JP" sz="1500" b="1" dirty="0">
                    <a:solidFill>
                      <a:srgbClr val="FF5050"/>
                    </a:solidFill>
                  </a:rPr>
                  <a:t>Ib-SANS, Ibaraki Univ.</a:t>
                </a:r>
              </a:p>
              <a:p>
                <a:endParaRPr lang="en-US" altLang="ja-JP" sz="1500" b="1" dirty="0">
                  <a:solidFill>
                    <a:srgbClr val="FF5050"/>
                  </a:solidFill>
                </a:endParaRPr>
              </a:p>
              <a:p>
                <a:endParaRPr kumimoji="1" lang="en-US" altLang="ja-JP" sz="1500" b="1" dirty="0">
                  <a:solidFill>
                    <a:srgbClr val="FF5050"/>
                  </a:solidFill>
                </a:endParaRPr>
              </a:p>
              <a:p>
                <a:endParaRPr lang="en-US" altLang="ja-JP" sz="1500" b="1" dirty="0">
                  <a:solidFill>
                    <a:srgbClr val="FF5050"/>
                  </a:solidFill>
                </a:endParaRPr>
              </a:p>
              <a:p>
                <a:endParaRPr lang="en-US" altLang="ja-JP" sz="1500" b="1" dirty="0">
                  <a:solidFill>
                    <a:srgbClr val="FF5050"/>
                  </a:solidFill>
                </a:endParaRPr>
              </a:p>
              <a:p>
                <a:r>
                  <a:rPr lang="en-US" altLang="ja-JP" sz="1500" b="1" dirty="0">
                    <a:solidFill>
                      <a:srgbClr val="FF5050"/>
                    </a:solidFill>
                  </a:rPr>
                  <a:t>Phase contrast, Tohoku Univ.</a:t>
                </a:r>
              </a:p>
              <a:p>
                <a:r>
                  <a:rPr lang="en-US" altLang="ja-JP" sz="1500" dirty="0">
                    <a:solidFill>
                      <a:srgbClr val="FF5050"/>
                    </a:solidFill>
                  </a:rPr>
                  <a:t> </a:t>
                </a:r>
                <a:endParaRPr kumimoji="1" lang="ja-JP" altLang="en-US" sz="1500" dirty="0">
                  <a:solidFill>
                    <a:srgbClr val="FF5050"/>
                  </a:solidFill>
                </a:endParaRPr>
              </a:p>
              <a:p>
                <a:endParaRPr kumimoji="1" lang="ja-JP" altLang="en-US" sz="1500" dirty="0">
                  <a:solidFill>
                    <a:srgbClr val="FF5050"/>
                  </a:solidFill>
                </a:endParaRPr>
              </a:p>
            </p:txBody>
          </p:sp>
        </p:grpSp>
        <p:pic>
          <p:nvPicPr>
            <p:cNvPr id="10" name="図 9">
              <a:extLst>
                <a:ext uri="{FF2B5EF4-FFF2-40B4-BE49-F238E27FC236}">
                  <a16:creationId xmlns:a16="http://schemas.microsoft.com/office/drawing/2014/main" id="{48F31076-E3AF-E6B7-D2B4-9E4389588D2F}"/>
                </a:ext>
              </a:extLst>
            </p:cNvPr>
            <p:cNvPicPr>
              <a:picLocks noChangeAspect="1"/>
            </p:cNvPicPr>
            <p:nvPr/>
          </p:nvPicPr>
          <p:blipFill>
            <a:blip r:embed="rId25"/>
            <a:stretch>
              <a:fillRect/>
            </a:stretch>
          </p:blipFill>
          <p:spPr>
            <a:xfrm>
              <a:off x="10029424" y="3390971"/>
              <a:ext cx="1564707" cy="1165362"/>
            </a:xfrm>
            <a:prstGeom prst="rect">
              <a:avLst/>
            </a:prstGeom>
            <a:ln w="3175" cap="sq">
              <a:solidFill>
                <a:srgbClr val="FF0000"/>
              </a:solidFill>
              <a:prstDash val="solid"/>
              <a:miter lim="800000"/>
            </a:ln>
            <a:effectLst>
              <a:outerShdw blurRad="50800" dist="38100" dir="2700000" algn="tl" rotWithShape="0">
                <a:srgbClr val="000000">
                  <a:alpha val="43000"/>
                </a:srgbClr>
              </a:outerShdw>
            </a:effectLst>
          </p:spPr>
        </p:pic>
        <p:pic>
          <p:nvPicPr>
            <p:cNvPr id="53" name="図 52">
              <a:extLst>
                <a:ext uri="{FF2B5EF4-FFF2-40B4-BE49-F238E27FC236}">
                  <a16:creationId xmlns:a16="http://schemas.microsoft.com/office/drawing/2014/main" id="{AFAC35E7-8E80-ACF6-3952-D5121623B86D}"/>
                </a:ext>
              </a:extLst>
            </p:cNvPr>
            <p:cNvPicPr>
              <a:picLocks noChangeAspect="1"/>
            </p:cNvPicPr>
            <p:nvPr/>
          </p:nvPicPr>
          <p:blipFill>
            <a:blip r:embed="rId26"/>
            <a:stretch>
              <a:fillRect/>
            </a:stretch>
          </p:blipFill>
          <p:spPr>
            <a:xfrm>
              <a:off x="8981857" y="3655605"/>
              <a:ext cx="1001871" cy="787184"/>
            </a:xfrm>
            <a:prstGeom prst="rect">
              <a:avLst/>
            </a:prstGeom>
          </p:spPr>
        </p:pic>
      </p:grpSp>
      <p:pic>
        <p:nvPicPr>
          <p:cNvPr id="12" name="図 11">
            <a:extLst>
              <a:ext uri="{FF2B5EF4-FFF2-40B4-BE49-F238E27FC236}">
                <a16:creationId xmlns:a16="http://schemas.microsoft.com/office/drawing/2014/main" id="{36FCCA50-AE6B-928E-7853-C5F3BAD6BCE3}"/>
              </a:ext>
            </a:extLst>
          </p:cNvPr>
          <p:cNvPicPr>
            <a:picLocks noChangeAspect="1"/>
          </p:cNvPicPr>
          <p:nvPr/>
        </p:nvPicPr>
        <p:blipFill>
          <a:blip r:embed="rId27"/>
          <a:stretch>
            <a:fillRect/>
          </a:stretch>
        </p:blipFill>
        <p:spPr>
          <a:xfrm>
            <a:off x="3603990" y="3562406"/>
            <a:ext cx="1545510" cy="909806"/>
          </a:xfrm>
          <a:prstGeom prst="rect">
            <a:avLst/>
          </a:prstGeom>
        </p:spPr>
      </p:pic>
      <p:pic>
        <p:nvPicPr>
          <p:cNvPr id="5" name="図 4">
            <a:extLst>
              <a:ext uri="{FF2B5EF4-FFF2-40B4-BE49-F238E27FC236}">
                <a16:creationId xmlns:a16="http://schemas.microsoft.com/office/drawing/2014/main" id="{1EC4E4DF-EF9B-9C9A-CBD1-3329F0096DD4}"/>
              </a:ext>
            </a:extLst>
          </p:cNvPr>
          <p:cNvPicPr>
            <a:picLocks noChangeAspect="1"/>
          </p:cNvPicPr>
          <p:nvPr/>
        </p:nvPicPr>
        <p:blipFill>
          <a:blip r:embed="rId28"/>
          <a:stretch>
            <a:fillRect/>
          </a:stretch>
        </p:blipFill>
        <p:spPr>
          <a:xfrm>
            <a:off x="1426263" y="4373796"/>
            <a:ext cx="916607" cy="948581"/>
          </a:xfrm>
          <a:prstGeom prst="rect">
            <a:avLst/>
          </a:prstGeom>
        </p:spPr>
      </p:pic>
      <p:pic>
        <p:nvPicPr>
          <p:cNvPr id="11" name="図 10">
            <a:extLst>
              <a:ext uri="{FF2B5EF4-FFF2-40B4-BE49-F238E27FC236}">
                <a16:creationId xmlns:a16="http://schemas.microsoft.com/office/drawing/2014/main" id="{D76880B2-7A9B-0F99-9FCA-4218EF12A855}"/>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179635" y="5266672"/>
            <a:ext cx="1976450" cy="1482338"/>
          </a:xfrm>
          <a:prstGeom prst="rect">
            <a:avLst/>
          </a:prstGeom>
        </p:spPr>
      </p:pic>
      <p:pic>
        <p:nvPicPr>
          <p:cNvPr id="42" name="図 41"/>
          <p:cNvPicPr>
            <a:picLocks noChangeAspect="1"/>
          </p:cNvPicPr>
          <p:nvPr/>
        </p:nvPicPr>
        <p:blipFill>
          <a:blip r:embed="rId30"/>
          <a:stretch>
            <a:fillRect/>
          </a:stretch>
        </p:blipFill>
        <p:spPr>
          <a:xfrm>
            <a:off x="4606415" y="6021894"/>
            <a:ext cx="2748662" cy="614765"/>
          </a:xfrm>
          <a:prstGeom prst="rect">
            <a:avLst/>
          </a:prstGeom>
        </p:spPr>
      </p:pic>
      <p:sp>
        <p:nvSpPr>
          <p:cNvPr id="28" name="テキスト ボックス 27">
            <a:extLst>
              <a:ext uri="{FF2B5EF4-FFF2-40B4-BE49-F238E27FC236}">
                <a16:creationId xmlns:a16="http://schemas.microsoft.com/office/drawing/2014/main" id="{9D58AEDE-9765-4D6D-D853-09056C1B36AC}"/>
              </a:ext>
            </a:extLst>
          </p:cNvPr>
          <p:cNvSpPr txBox="1"/>
          <p:nvPr/>
        </p:nvSpPr>
        <p:spPr>
          <a:xfrm>
            <a:off x="6048536" y="5395884"/>
            <a:ext cx="1976450" cy="461665"/>
          </a:xfrm>
          <a:prstGeom prst="rect">
            <a:avLst/>
          </a:prstGeom>
          <a:noFill/>
        </p:spPr>
        <p:txBody>
          <a:bodyPr wrap="square" rtlCol="0">
            <a:spAutoFit/>
          </a:bodyPr>
          <a:lstStyle/>
          <a:p>
            <a:r>
              <a:rPr kumimoji="1" lang="en-US" altLang="ja-JP" sz="1200" dirty="0"/>
              <a:t>Towards stress measurement, 130 M Pa</a:t>
            </a:r>
            <a:endParaRPr kumimoji="1" lang="ja-JP" altLang="en-US" sz="1200" dirty="0"/>
          </a:p>
        </p:txBody>
      </p:sp>
      <p:sp>
        <p:nvSpPr>
          <p:cNvPr id="47" name="テキスト ボックス 46"/>
          <p:cNvSpPr txBox="1"/>
          <p:nvPr/>
        </p:nvSpPr>
        <p:spPr>
          <a:xfrm>
            <a:off x="3649227" y="3692369"/>
            <a:ext cx="1351234" cy="297517"/>
          </a:xfrm>
          <a:prstGeom prst="rect">
            <a:avLst/>
          </a:prstGeom>
          <a:noFill/>
        </p:spPr>
        <p:txBody>
          <a:bodyPr wrap="square" rtlCol="0">
            <a:spAutoFit/>
          </a:bodyPr>
          <a:lstStyle/>
          <a:p>
            <a:pPr>
              <a:lnSpc>
                <a:spcPts val="831"/>
              </a:lnSpc>
            </a:pPr>
            <a:r>
              <a:rPr lang="en-US" altLang="ja-JP" sz="1050" b="1" dirty="0">
                <a:solidFill>
                  <a:srgbClr val="FFFF00"/>
                </a:solidFill>
                <a:latin typeface="Meiryo UI" panose="020B0604030504040204" pitchFamily="50" charset="-128"/>
                <a:ea typeface="Meiryo UI" panose="020B0604030504040204" pitchFamily="50" charset="-128"/>
              </a:rPr>
              <a:t>RANS-II</a:t>
            </a:r>
            <a:r>
              <a:rPr lang="ja-JP" altLang="en-US" sz="831" dirty="0">
                <a:solidFill>
                  <a:srgbClr val="FFFF00"/>
                </a:solidFill>
                <a:latin typeface="Meiryo UI" panose="020B0604030504040204" pitchFamily="50" charset="-128"/>
                <a:ea typeface="Meiryo UI" panose="020B0604030504040204" pitchFamily="50" charset="-128"/>
              </a:rPr>
              <a:t>：</a:t>
            </a:r>
            <a:r>
              <a:rPr lang="en-US" altLang="ja-JP" sz="831" dirty="0">
                <a:solidFill>
                  <a:srgbClr val="FFFF00"/>
                </a:solidFill>
                <a:latin typeface="Meiryo UI" panose="020B0604030504040204" pitchFamily="50" charset="-128"/>
                <a:ea typeface="Meiryo UI" panose="020B0604030504040204" pitchFamily="50" charset="-128"/>
              </a:rPr>
              <a:t>~5m</a:t>
            </a:r>
            <a:r>
              <a:rPr lang="ja-JP" altLang="en-US" sz="831" dirty="0">
                <a:solidFill>
                  <a:srgbClr val="FFFF00"/>
                </a:solidFill>
                <a:latin typeface="Meiryo UI" panose="020B0604030504040204" pitchFamily="50" charset="-128"/>
                <a:ea typeface="Meiryo UI" panose="020B0604030504040204" pitchFamily="50" charset="-128"/>
              </a:rPr>
              <a:t>　</a:t>
            </a:r>
            <a:endParaRPr lang="en-US" altLang="ja-JP" sz="831" dirty="0">
              <a:solidFill>
                <a:srgbClr val="FFFF00"/>
              </a:solidFill>
              <a:latin typeface="Meiryo UI" panose="020B0604030504040204" pitchFamily="50" charset="-128"/>
              <a:ea typeface="Meiryo UI" panose="020B0604030504040204" pitchFamily="50" charset="-128"/>
            </a:endParaRPr>
          </a:p>
          <a:p>
            <a:pPr>
              <a:lnSpc>
                <a:spcPts val="831"/>
              </a:lnSpc>
            </a:pPr>
            <a:r>
              <a:rPr lang="en-US" altLang="ja-JP" sz="831" dirty="0">
                <a:solidFill>
                  <a:srgbClr val="FFFF00"/>
                </a:solidFill>
                <a:latin typeface="Meiryo UI" panose="020B0604030504040204" pitchFamily="50" charset="-128"/>
                <a:ea typeface="Meiryo UI" panose="020B0604030504040204" pitchFamily="50" charset="-128"/>
              </a:rPr>
              <a:t>E=800keV</a:t>
            </a:r>
            <a:r>
              <a:rPr lang="ja-JP" altLang="en-US" sz="831" dirty="0">
                <a:solidFill>
                  <a:srgbClr val="FFFF00"/>
                </a:solidFill>
                <a:latin typeface="Meiryo UI" panose="020B0604030504040204" pitchFamily="50" charset="-128"/>
                <a:ea typeface="Meiryo UI" panose="020B0604030504040204" pitchFamily="50" charset="-128"/>
              </a:rPr>
              <a:t>～</a:t>
            </a:r>
            <a:r>
              <a:rPr lang="en-US" altLang="ja-JP" sz="831" dirty="0">
                <a:solidFill>
                  <a:srgbClr val="FFFF00"/>
                </a:solidFill>
                <a:latin typeface="Meiryo UI" panose="020B0604030504040204" pitchFamily="50" charset="-128"/>
                <a:ea typeface="Meiryo UI" panose="020B0604030504040204" pitchFamily="50" charset="-128"/>
              </a:rPr>
              <a:t>meV</a:t>
            </a:r>
          </a:p>
        </p:txBody>
      </p:sp>
      <p:pic>
        <p:nvPicPr>
          <p:cNvPr id="52" name="図 51">
            <a:extLst>
              <a:ext uri="{FF2B5EF4-FFF2-40B4-BE49-F238E27FC236}">
                <a16:creationId xmlns:a16="http://schemas.microsoft.com/office/drawing/2014/main" id="{E952A058-DBD4-67DA-D08D-80F03E8A8378}"/>
              </a:ext>
            </a:extLst>
          </p:cNvPr>
          <p:cNvPicPr>
            <a:picLocks noChangeAspect="1"/>
          </p:cNvPicPr>
          <p:nvPr/>
        </p:nvPicPr>
        <p:blipFill>
          <a:blip r:embed="rId31"/>
          <a:stretch>
            <a:fillRect/>
          </a:stretch>
        </p:blipFill>
        <p:spPr>
          <a:xfrm>
            <a:off x="5203226" y="1026200"/>
            <a:ext cx="1505227" cy="1185301"/>
          </a:xfrm>
          <a:prstGeom prst="rect">
            <a:avLst/>
          </a:prstGeom>
        </p:spPr>
      </p:pic>
      <p:pic>
        <p:nvPicPr>
          <p:cNvPr id="69" name="図 68">
            <a:extLst>
              <a:ext uri="{FF2B5EF4-FFF2-40B4-BE49-F238E27FC236}">
                <a16:creationId xmlns:a16="http://schemas.microsoft.com/office/drawing/2014/main" id="{DF2325D0-DDC3-DCC0-E360-6DE572B2CA94}"/>
              </a:ext>
            </a:extLst>
          </p:cNvPr>
          <p:cNvPicPr>
            <a:picLocks noChangeAspect="1"/>
          </p:cNvPicPr>
          <p:nvPr/>
        </p:nvPicPr>
        <p:blipFill>
          <a:blip r:embed="rId32"/>
          <a:stretch>
            <a:fillRect/>
          </a:stretch>
        </p:blipFill>
        <p:spPr>
          <a:xfrm>
            <a:off x="2931067" y="4825324"/>
            <a:ext cx="1452074" cy="1602783"/>
          </a:xfrm>
          <a:prstGeom prst="rect">
            <a:avLst/>
          </a:prstGeom>
        </p:spPr>
      </p:pic>
      <p:pic>
        <p:nvPicPr>
          <p:cNvPr id="29" name="図 28" descr="道路脇に停まっているトラック&#10;&#10;自動的に生成された説明">
            <a:extLst>
              <a:ext uri="{FF2B5EF4-FFF2-40B4-BE49-F238E27FC236}">
                <a16:creationId xmlns:a16="http://schemas.microsoft.com/office/drawing/2014/main" id="{B10886E9-46C1-6FCB-99F5-7FE9B3441D91}"/>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42101" y="2714485"/>
            <a:ext cx="1438476" cy="1078857"/>
          </a:xfrm>
          <a:prstGeom prst="rect">
            <a:avLst/>
          </a:prstGeom>
        </p:spPr>
      </p:pic>
      <p:pic>
        <p:nvPicPr>
          <p:cNvPr id="30" name="図 29">
            <a:extLst>
              <a:ext uri="{FF2B5EF4-FFF2-40B4-BE49-F238E27FC236}">
                <a16:creationId xmlns:a16="http://schemas.microsoft.com/office/drawing/2014/main" id="{79153B38-4788-8A57-B06A-EEF82D97A218}"/>
              </a:ext>
            </a:extLst>
          </p:cNvPr>
          <p:cNvPicPr>
            <a:picLocks noChangeAspect="1"/>
          </p:cNvPicPr>
          <p:nvPr/>
        </p:nvPicPr>
        <p:blipFill rotWithShape="1">
          <a:blip r:embed="rId34" cstate="hqprint">
            <a:extLst>
              <a:ext uri="{28A0092B-C50C-407E-A947-70E740481C1C}">
                <a14:useLocalDpi xmlns:a14="http://schemas.microsoft.com/office/drawing/2010/main"/>
              </a:ext>
            </a:extLst>
          </a:blip>
          <a:srcRect/>
          <a:stretch/>
        </p:blipFill>
        <p:spPr>
          <a:xfrm>
            <a:off x="2818123" y="1087050"/>
            <a:ext cx="1614167" cy="1114622"/>
          </a:xfrm>
          <a:prstGeom prst="rect">
            <a:avLst/>
          </a:prstGeom>
          <a:ln w="38100">
            <a:noFill/>
          </a:ln>
        </p:spPr>
      </p:pic>
      <p:pic>
        <p:nvPicPr>
          <p:cNvPr id="32" name="図 31" descr="グラフ&#10;&#10;自動的に生成された説明">
            <a:extLst>
              <a:ext uri="{FF2B5EF4-FFF2-40B4-BE49-F238E27FC236}">
                <a16:creationId xmlns:a16="http://schemas.microsoft.com/office/drawing/2014/main" id="{FB14D881-05C7-C93C-0225-D7263810EED1}"/>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2344267" y="2855952"/>
            <a:ext cx="928575" cy="900843"/>
          </a:xfrm>
          <a:prstGeom prst="rect">
            <a:avLst/>
          </a:prstGeom>
        </p:spPr>
      </p:pic>
    </p:spTree>
    <p:extLst>
      <p:ext uri="{BB962C8B-B14F-4D97-AF65-F5344CB8AC3E}">
        <p14:creationId xmlns:p14="http://schemas.microsoft.com/office/powerpoint/2010/main" val="223335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8BD9F64F-265D-0661-C896-85796BDC53EF}"/>
              </a:ext>
            </a:extLst>
          </p:cNvPr>
          <p:cNvSpPr>
            <a:spLocks noGrp="1"/>
          </p:cNvSpPr>
          <p:nvPr>
            <p:ph type="subTitle" idx="1"/>
          </p:nvPr>
        </p:nvSpPr>
        <p:spPr/>
        <p:txBody>
          <a:bodyPr/>
          <a:lstStyle/>
          <a:p>
            <a:endParaRPr kumimoji="1" lang="ja-JP" altLang="en-US" dirty="0"/>
          </a:p>
        </p:txBody>
      </p:sp>
      <p:sp>
        <p:nvSpPr>
          <p:cNvPr id="4" name="日付プレースホルダー 3">
            <a:extLst>
              <a:ext uri="{FF2B5EF4-FFF2-40B4-BE49-F238E27FC236}">
                <a16:creationId xmlns:a16="http://schemas.microsoft.com/office/drawing/2014/main" id="{1CA5216E-F89F-BA3E-808A-87C8E43E922C}"/>
              </a:ext>
            </a:extLst>
          </p:cNvPr>
          <p:cNvSpPr>
            <a:spLocks noGrp="1"/>
          </p:cNvSpPr>
          <p:nvPr>
            <p:ph type="dt" sz="half" idx="10"/>
          </p:nvPr>
        </p:nvSpPr>
        <p:spPr/>
        <p:txBody>
          <a:bodyPr/>
          <a:lstStyle/>
          <a:p>
            <a:r>
              <a:rPr kumimoji="1" lang="en-US" altLang="ja-JP"/>
              <a:t>UCANS11 250226</a:t>
            </a:r>
            <a:endParaRPr kumimoji="1" lang="ja-JP" altLang="en-US"/>
          </a:p>
        </p:txBody>
      </p:sp>
      <p:sp>
        <p:nvSpPr>
          <p:cNvPr id="6" name="スライド番号プレースホルダー 5">
            <a:extLst>
              <a:ext uri="{FF2B5EF4-FFF2-40B4-BE49-F238E27FC236}">
                <a16:creationId xmlns:a16="http://schemas.microsoft.com/office/drawing/2014/main" id="{85A5A884-2C18-F840-4481-E9BCCD4D4BD0}"/>
              </a:ext>
            </a:extLst>
          </p:cNvPr>
          <p:cNvSpPr>
            <a:spLocks noGrp="1"/>
          </p:cNvSpPr>
          <p:nvPr>
            <p:ph type="sldNum" sz="quarter" idx="12"/>
          </p:nvPr>
        </p:nvSpPr>
        <p:spPr/>
        <p:txBody>
          <a:bodyPr/>
          <a:lstStyle/>
          <a:p>
            <a:fld id="{3DCA0435-E09C-4393-BF54-C857AD528DA9}" type="slidenum">
              <a:rPr lang="ja-JP" altLang="en-US" smtClean="0"/>
              <a:pPr/>
              <a:t>49</a:t>
            </a:fld>
            <a:endParaRPr lang="ja-JP" altLang="en-US"/>
          </a:p>
        </p:txBody>
      </p:sp>
      <p:pic>
        <p:nvPicPr>
          <p:cNvPr id="5" name="図 4" descr="人, グループ, ポーズ, 子供 が含まれている画像&#10;&#10;自動的に生成された説明">
            <a:extLst>
              <a:ext uri="{FF2B5EF4-FFF2-40B4-BE49-F238E27FC236}">
                <a16:creationId xmlns:a16="http://schemas.microsoft.com/office/drawing/2014/main" id="{B6334D26-9FF2-AE9D-76B6-F7FFE1B169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055" y="4103301"/>
            <a:ext cx="4057001" cy="2707607"/>
          </a:xfrm>
          <a:prstGeom prst="rect">
            <a:avLst/>
          </a:prstGeom>
        </p:spPr>
      </p:pic>
      <p:pic>
        <p:nvPicPr>
          <p:cNvPr id="10" name="図 9">
            <a:extLst>
              <a:ext uri="{FF2B5EF4-FFF2-40B4-BE49-F238E27FC236}">
                <a16:creationId xmlns:a16="http://schemas.microsoft.com/office/drawing/2014/main" id="{FBDEF542-0A53-BC2E-2E9D-B44990B5F84E}"/>
              </a:ext>
            </a:extLst>
          </p:cNvPr>
          <p:cNvPicPr>
            <a:picLocks noChangeAspect="1"/>
          </p:cNvPicPr>
          <p:nvPr/>
        </p:nvPicPr>
        <p:blipFill>
          <a:blip r:embed="rId3"/>
          <a:stretch>
            <a:fillRect/>
          </a:stretch>
        </p:blipFill>
        <p:spPr>
          <a:xfrm>
            <a:off x="1056464" y="1188924"/>
            <a:ext cx="7879643" cy="3355641"/>
          </a:xfrm>
          <a:prstGeom prst="rect">
            <a:avLst/>
          </a:prstGeom>
        </p:spPr>
      </p:pic>
      <p:sp>
        <p:nvSpPr>
          <p:cNvPr id="2" name="タイトル 1">
            <a:extLst>
              <a:ext uri="{FF2B5EF4-FFF2-40B4-BE49-F238E27FC236}">
                <a16:creationId xmlns:a16="http://schemas.microsoft.com/office/drawing/2014/main" id="{813E6069-340E-FB8B-C2B9-88454881B2DC}"/>
              </a:ext>
            </a:extLst>
          </p:cNvPr>
          <p:cNvSpPr>
            <a:spLocks noGrp="1"/>
          </p:cNvSpPr>
          <p:nvPr>
            <p:ph type="ctrTitle"/>
          </p:nvPr>
        </p:nvSpPr>
        <p:spPr>
          <a:xfrm>
            <a:off x="80890" y="857250"/>
            <a:ext cx="8735450" cy="1134208"/>
          </a:xfrm>
        </p:spPr>
        <p:txBody>
          <a:bodyPr>
            <a:normAutofit fontScale="90000"/>
          </a:bodyPr>
          <a:lstStyle/>
          <a:p>
            <a:r>
              <a:rPr kumimoji="1" lang="en-US" altLang="ja-JP" dirty="0"/>
              <a:t>Thank you for your kind </a:t>
            </a:r>
            <a:r>
              <a:rPr kumimoji="1" lang="en-US" altLang="ja-JP" dirty="0">
                <a:solidFill>
                  <a:srgbClr val="FFFF00"/>
                </a:solidFill>
              </a:rPr>
              <a:t>attention!!!</a:t>
            </a:r>
            <a:endParaRPr kumimoji="1" lang="ja-JP" altLang="en-US" dirty="0">
              <a:solidFill>
                <a:srgbClr val="FFFF00"/>
              </a:solidFill>
            </a:endParaRPr>
          </a:p>
        </p:txBody>
      </p:sp>
    </p:spTree>
    <p:extLst>
      <p:ext uri="{BB962C8B-B14F-4D97-AF65-F5344CB8AC3E}">
        <p14:creationId xmlns:p14="http://schemas.microsoft.com/office/powerpoint/2010/main" val="348521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r>
              <a:rPr kumimoji="1" lang="en-US" altLang="ja-JP"/>
              <a:t>UCANS11 250226</a:t>
            </a:r>
            <a:endParaRPr kumimoji="1" lang="ja-JP" altLang="en-US" dirty="0"/>
          </a:p>
        </p:txBody>
      </p:sp>
      <p:sp>
        <p:nvSpPr>
          <p:cNvPr id="6" name="タイトル 1"/>
          <p:cNvSpPr>
            <a:spLocks noGrp="1"/>
          </p:cNvSpPr>
          <p:nvPr>
            <p:ph type="title"/>
          </p:nvPr>
        </p:nvSpPr>
        <p:spPr>
          <a:xfrm>
            <a:off x="60281" y="244847"/>
            <a:ext cx="8992279" cy="1138498"/>
          </a:xfrm>
          <a:solidFill>
            <a:srgbClr val="00B0F0"/>
          </a:solidFill>
        </p:spPr>
        <p:txBody>
          <a:bodyPr>
            <a:normAutofit/>
          </a:bodyPr>
          <a:lstStyle/>
          <a:p>
            <a:pPr>
              <a:lnSpc>
                <a:spcPct val="100000"/>
              </a:lnSpc>
            </a:pPr>
            <a:r>
              <a:rPr lang="en-US" altLang="ja-JP" sz="2700" b="1" u="sng" dirty="0"/>
              <a:t>Some </a:t>
            </a:r>
            <a:r>
              <a:rPr lang="en-US" altLang="ja-JP" sz="2700" b="1" u="sng" dirty="0" err="1"/>
              <a:t>crtical</a:t>
            </a:r>
            <a:r>
              <a:rPr lang="en-US" altLang="ja-JP" sz="2700" b="1" u="sng" dirty="0"/>
              <a:t> needs from </a:t>
            </a:r>
            <a:r>
              <a:rPr lang="en-US" altLang="ja-JP" sz="2700" b="1" u="sng" dirty="0">
                <a:solidFill>
                  <a:schemeClr val="tx1">
                    <a:lumMod val="95000"/>
                    <a:lumOff val="5000"/>
                  </a:schemeClr>
                </a:solidFill>
                <a:highlight>
                  <a:srgbClr val="FFFF00"/>
                </a:highlight>
              </a:rPr>
              <a:t>industrial</a:t>
            </a:r>
            <a:r>
              <a:rPr lang="en-US" altLang="ja-JP" sz="2700" b="1" u="sng" dirty="0"/>
              <a:t> applications </a:t>
            </a:r>
            <a:r>
              <a:rPr lang="en-US" altLang="ja-JP" sz="2700" b="1" u="sng" dirty="0">
                <a:highlight>
                  <a:srgbClr val="FFFF00"/>
                </a:highlight>
              </a:rPr>
              <a:t>on-site use</a:t>
            </a:r>
            <a:endParaRPr lang="ja-JP" altLang="en-US" sz="1650" dirty="0">
              <a:solidFill>
                <a:srgbClr val="FF0000"/>
              </a:solidFill>
            </a:endParaRPr>
          </a:p>
        </p:txBody>
      </p:sp>
      <p:sp>
        <p:nvSpPr>
          <p:cNvPr id="7" name="コンテンツ プレースホルダー 6"/>
          <p:cNvSpPr>
            <a:spLocks noGrp="1"/>
          </p:cNvSpPr>
          <p:nvPr>
            <p:ph idx="1"/>
          </p:nvPr>
        </p:nvSpPr>
        <p:spPr>
          <a:xfrm>
            <a:off x="75860" y="1520614"/>
            <a:ext cx="8992279" cy="3593291"/>
          </a:xfrm>
          <a:prstGeom prst="rect">
            <a:avLst/>
          </a:prstGeom>
        </p:spPr>
        <p:txBody>
          <a:bodyPr wrap="square">
            <a:spAutoFit/>
          </a:bodyPr>
          <a:lstStyle/>
          <a:p>
            <a:pPr marL="428625" indent="-428625">
              <a:buAutoNum type="romanUcPeriod"/>
            </a:pPr>
            <a:r>
              <a:rPr lang="en-US" altLang="ja-JP" sz="2000" b="1" u="sng" dirty="0"/>
              <a:t>Non-destructive test</a:t>
            </a:r>
            <a:r>
              <a:rPr lang="en-US" altLang="ja-JP" sz="2000" dirty="0"/>
              <a:t>: </a:t>
            </a:r>
            <a:r>
              <a:rPr lang="en-US" altLang="ja-JP" sz="2000" b="1" u="sng" dirty="0">
                <a:solidFill>
                  <a:srgbClr val="FF0000"/>
                </a:solidFill>
              </a:rPr>
              <a:t>transmission imaging </a:t>
            </a:r>
            <a:r>
              <a:rPr lang="en-US" altLang="ja-JP" sz="2000" dirty="0"/>
              <a:t>for such a large area as 10cm</a:t>
            </a:r>
            <a:r>
              <a:rPr lang="en-US" altLang="ja-JP" sz="2000" baseline="30000" dirty="0"/>
              <a:t>2</a:t>
            </a:r>
            <a:r>
              <a:rPr lang="en-US" altLang="ja-JP" sz="2000" dirty="0"/>
              <a:t> with *100μm</a:t>
            </a:r>
            <a:r>
              <a:rPr lang="ja-JP" altLang="en-US" sz="2000" dirty="0"/>
              <a:t> </a:t>
            </a:r>
            <a:r>
              <a:rPr lang="en-US" altLang="ja-JP" sz="2000" dirty="0"/>
              <a:t>resolution </a:t>
            </a:r>
          </a:p>
          <a:p>
            <a:pPr marL="885825" lvl="1" indent="-428625">
              <a:buFont typeface="+mj-lt"/>
              <a:buAutoNum type="arabicPeriod"/>
            </a:pPr>
            <a:r>
              <a:rPr lang="en-US" altLang="ja-JP" sz="1800" dirty="0"/>
              <a:t>Corrosion visualization</a:t>
            </a:r>
          </a:p>
          <a:p>
            <a:pPr marL="885825" lvl="1" indent="-428625">
              <a:buFont typeface="+mj-lt"/>
              <a:buAutoNum type="arabicPeriod"/>
            </a:pPr>
            <a:r>
              <a:rPr lang="en-US" altLang="ja-JP" sz="1800" u="sng" dirty="0"/>
              <a:t>bonding interface and joints of multi-materials</a:t>
            </a:r>
          </a:p>
          <a:p>
            <a:pPr marL="428625" indent="-428625">
              <a:buAutoNum type="romanUcPeriod"/>
            </a:pPr>
            <a:endParaRPr lang="en-US" altLang="ja-JP" sz="2000" b="1" u="sng" dirty="0"/>
          </a:p>
          <a:p>
            <a:pPr marL="428625" indent="-428625">
              <a:buAutoNum type="romanUcPeriod"/>
            </a:pPr>
            <a:r>
              <a:rPr lang="en-US" altLang="ja-JP" sz="2000" b="1" u="sng" dirty="0"/>
              <a:t>Material development </a:t>
            </a:r>
            <a:r>
              <a:rPr lang="en-US" altLang="ja-JP" sz="2000" b="1" u="sng" dirty="0">
                <a:solidFill>
                  <a:srgbClr val="FF0000"/>
                </a:solidFill>
              </a:rPr>
              <a:t>engineering</a:t>
            </a:r>
            <a:r>
              <a:rPr lang="en-US" altLang="ja-JP" sz="2000" b="1" u="sng" dirty="0"/>
              <a:t> </a:t>
            </a:r>
            <a:r>
              <a:rPr lang="en-US" altLang="ja-JP" sz="2000" b="1" u="sng" dirty="0">
                <a:solidFill>
                  <a:srgbClr val="FF0000"/>
                </a:solidFill>
              </a:rPr>
              <a:t>diffraction </a:t>
            </a:r>
            <a:r>
              <a:rPr lang="en-US" altLang="ja-JP" sz="2000" dirty="0"/>
              <a:t>towards high strength-formability for weight reduction</a:t>
            </a:r>
          </a:p>
          <a:p>
            <a:pPr marL="771525" lvl="1" indent="-428625">
              <a:buFont typeface="+mj-lt"/>
              <a:buAutoNum type="arabicPeriod"/>
            </a:pPr>
            <a:r>
              <a:rPr lang="en-US" altLang="ja-JP" sz="1800" dirty="0"/>
              <a:t>volume fraction evaluation</a:t>
            </a:r>
          </a:p>
          <a:p>
            <a:pPr marL="771525" lvl="1" indent="-428625">
              <a:buFont typeface="+mj-lt"/>
              <a:buAutoNum type="arabicPeriod"/>
            </a:pPr>
            <a:r>
              <a:rPr lang="en-US" altLang="ja-JP" sz="1800" dirty="0"/>
              <a:t>texture evolution estimation</a:t>
            </a:r>
          </a:p>
          <a:p>
            <a:pPr marL="342900" lvl="1" indent="0">
              <a:buNone/>
            </a:pPr>
            <a:r>
              <a:rPr lang="en-US" altLang="ja-JP" sz="1800" dirty="0"/>
              <a:t>SANS, PGAA,</a:t>
            </a:r>
            <a:r>
              <a:rPr lang="ja-JP" altLang="en-US" sz="1800" dirty="0"/>
              <a:t> </a:t>
            </a:r>
            <a:r>
              <a:rPr lang="en-US" altLang="ja-JP" sz="1800" dirty="0"/>
              <a:t>as well</a:t>
            </a:r>
          </a:p>
        </p:txBody>
      </p:sp>
      <p:pic>
        <p:nvPicPr>
          <p:cNvPr id="8" name="図 7"/>
          <p:cNvPicPr>
            <a:picLocks noChangeAspect="1"/>
          </p:cNvPicPr>
          <p:nvPr/>
        </p:nvPicPr>
        <p:blipFill>
          <a:blip r:embed="rId2"/>
          <a:stretch>
            <a:fillRect/>
          </a:stretch>
        </p:blipFill>
        <p:spPr>
          <a:xfrm>
            <a:off x="1706233" y="5281618"/>
            <a:ext cx="2425301" cy="1110062"/>
          </a:xfrm>
          <a:prstGeom prst="rect">
            <a:avLst/>
          </a:prstGeom>
        </p:spPr>
      </p:pic>
      <p:pic>
        <p:nvPicPr>
          <p:cNvPr id="9" name="図 8"/>
          <p:cNvPicPr>
            <a:picLocks noChangeAspect="1"/>
          </p:cNvPicPr>
          <p:nvPr/>
        </p:nvPicPr>
        <p:blipFill>
          <a:blip r:embed="rId3"/>
          <a:stretch>
            <a:fillRect/>
          </a:stretch>
        </p:blipFill>
        <p:spPr>
          <a:xfrm>
            <a:off x="4350055" y="4385027"/>
            <a:ext cx="4618753" cy="2174366"/>
          </a:xfrm>
          <a:prstGeom prst="rect">
            <a:avLst/>
          </a:prstGeom>
        </p:spPr>
      </p:pic>
      <p:pic>
        <p:nvPicPr>
          <p:cNvPr id="10" name="図 9" descr="6b0b1ac8.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746" y="5246131"/>
            <a:ext cx="1112966" cy="812466"/>
          </a:xfrm>
          <a:prstGeom prst="rect">
            <a:avLst/>
          </a:prstGeom>
        </p:spPr>
      </p:pic>
      <p:sp>
        <p:nvSpPr>
          <p:cNvPr id="2" name="スライド番号プレースホルダー 1"/>
          <p:cNvSpPr>
            <a:spLocks noGrp="1"/>
          </p:cNvSpPr>
          <p:nvPr>
            <p:ph type="sldNum" sz="quarter" idx="12"/>
          </p:nvPr>
        </p:nvSpPr>
        <p:spPr/>
        <p:txBody>
          <a:bodyPr/>
          <a:lstStyle/>
          <a:p>
            <a:fld id="{D39897E2-8CA0-40F6-A657-6B004E24EBCA}" type="slidenum">
              <a:rPr lang="ja-JP" altLang="en-US" smtClean="0"/>
              <a:pPr/>
              <a:t>5</a:t>
            </a:fld>
            <a:endParaRPr lang="ja-JP" altLang="en-US" dirty="0"/>
          </a:p>
        </p:txBody>
      </p:sp>
      <p:sp>
        <p:nvSpPr>
          <p:cNvPr id="3" name="テキスト ボックス 2">
            <a:extLst>
              <a:ext uri="{FF2B5EF4-FFF2-40B4-BE49-F238E27FC236}">
                <a16:creationId xmlns:a16="http://schemas.microsoft.com/office/drawing/2014/main" id="{FE4271AE-841C-7A3B-CDF2-29A2F1072111}"/>
              </a:ext>
            </a:extLst>
          </p:cNvPr>
          <p:cNvSpPr txBox="1"/>
          <p:nvPr/>
        </p:nvSpPr>
        <p:spPr>
          <a:xfrm>
            <a:off x="756755" y="2816903"/>
            <a:ext cx="8387245" cy="646331"/>
          </a:xfrm>
          <a:prstGeom prst="rect">
            <a:avLst/>
          </a:prstGeom>
          <a:noFill/>
        </p:spPr>
        <p:txBody>
          <a:bodyPr wrap="square" rtlCol="0">
            <a:spAutoFit/>
          </a:bodyPr>
          <a:lstStyle/>
          <a:p>
            <a:r>
              <a:rPr kumimoji="1" lang="en-US" altLang="ja-JP" u="sng" dirty="0">
                <a:solidFill>
                  <a:schemeClr val="accent1">
                    <a:lumMod val="75000"/>
                  </a:schemeClr>
                </a:solidFill>
              </a:rPr>
              <a:t>Thin-film like hydrogen </a:t>
            </a:r>
            <a:r>
              <a:rPr kumimoji="1" lang="en-US" altLang="ja-JP" dirty="0">
                <a:solidFill>
                  <a:schemeClr val="accent1">
                    <a:lumMod val="75000"/>
                  </a:schemeClr>
                </a:solidFill>
              </a:rPr>
              <a:t>between dissimilar metals (water, adhesives, rust) and rust between metals and coatings</a:t>
            </a:r>
            <a:endParaRPr kumimoji="1" lang="ja-JP" altLang="en-US" dirty="0">
              <a:solidFill>
                <a:schemeClr val="accent1">
                  <a:lumMod val="75000"/>
                </a:schemeClr>
              </a:solidFill>
            </a:endParaRPr>
          </a:p>
        </p:txBody>
      </p:sp>
    </p:spTree>
    <p:extLst>
      <p:ext uri="{BB962C8B-B14F-4D97-AF65-F5344CB8AC3E}">
        <p14:creationId xmlns:p14="http://schemas.microsoft.com/office/powerpoint/2010/main" val="3367814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5"/>
          <p:cNvSpPr/>
          <p:nvPr/>
        </p:nvSpPr>
        <p:spPr>
          <a:xfrm>
            <a:off x="1289201" y="4422987"/>
            <a:ext cx="7371463" cy="1981036"/>
          </a:xfrm>
          <a:prstGeom prst="roundRect">
            <a:avLst>
              <a:gd name="adj" fmla="val 13070"/>
            </a:avLst>
          </a:prstGeom>
          <a:solidFill>
            <a:srgbClr val="66FFFF"/>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10" name="角丸四角形 9"/>
          <p:cNvSpPr/>
          <p:nvPr/>
        </p:nvSpPr>
        <p:spPr>
          <a:xfrm>
            <a:off x="4426749" y="2371468"/>
            <a:ext cx="4723593" cy="2008163"/>
          </a:xfrm>
          <a:prstGeom prst="roundRect">
            <a:avLst>
              <a:gd name="adj" fmla="val 979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8" name="角丸四角形 7"/>
          <p:cNvSpPr/>
          <p:nvPr/>
        </p:nvSpPr>
        <p:spPr>
          <a:xfrm>
            <a:off x="18477" y="2401053"/>
            <a:ext cx="4310356" cy="1939396"/>
          </a:xfrm>
          <a:prstGeom prst="roundRect">
            <a:avLst>
              <a:gd name="adj" fmla="val 13070"/>
            </a:avLst>
          </a:prstGeom>
          <a:solidFill>
            <a:srgbClr val="DEE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2" name="タイトル 1"/>
          <p:cNvSpPr>
            <a:spLocks noGrp="1"/>
          </p:cNvSpPr>
          <p:nvPr>
            <p:ph type="title"/>
          </p:nvPr>
        </p:nvSpPr>
        <p:spPr>
          <a:xfrm>
            <a:off x="-40257" y="20987"/>
            <a:ext cx="9224514" cy="1429878"/>
          </a:xfrm>
          <a:solidFill>
            <a:srgbClr val="00B0F0"/>
          </a:solidFill>
        </p:spPr>
        <p:txBody>
          <a:bodyPr>
            <a:noAutofit/>
          </a:bodyPr>
          <a:lstStyle/>
          <a:p>
            <a:pPr>
              <a:lnSpc>
                <a:spcPct val="100000"/>
              </a:lnSpc>
            </a:pPr>
            <a:r>
              <a:rPr lang="en-US" altLang="ja-JP" sz="3200" b="1" u="sng" dirty="0"/>
              <a:t>The most critical need is non-destructive diagnostic system for </a:t>
            </a:r>
            <a:r>
              <a:rPr lang="en-US" altLang="ja-JP" sz="3200" b="1" u="sng" dirty="0">
                <a:highlight>
                  <a:srgbClr val="FFFF00"/>
                </a:highlight>
              </a:rPr>
              <a:t>infrastructure:</a:t>
            </a:r>
            <a:br>
              <a:rPr lang="en-US" altLang="ja-JP" sz="3200" b="1" u="sng" dirty="0"/>
            </a:br>
            <a:r>
              <a:rPr lang="en-US" altLang="ja-JP" sz="3200" b="1" dirty="0">
                <a:solidFill>
                  <a:srgbClr val="FF0000"/>
                </a:solidFill>
                <a:effectLst>
                  <a:outerShdw blurRad="38100" dist="38100" dir="2700000" algn="tl">
                    <a:srgbClr val="000000">
                      <a:alpha val="43137"/>
                    </a:srgbClr>
                  </a:outerShdw>
                </a:effectLst>
              </a:rPr>
              <a:t>To meet  needs</a:t>
            </a:r>
            <a:r>
              <a:rPr lang="ja-JP" altLang="en-US" sz="3200" b="1" dirty="0">
                <a:solidFill>
                  <a:srgbClr val="FF0000"/>
                </a:solidFill>
                <a:effectLst>
                  <a:outerShdw blurRad="38100" dist="38100" dir="2700000" algn="tl">
                    <a:srgbClr val="000000">
                      <a:alpha val="43137"/>
                    </a:srgbClr>
                  </a:outerShdw>
                </a:effectLst>
              </a:rPr>
              <a:t>： </a:t>
            </a:r>
            <a:r>
              <a:rPr lang="en-US" altLang="ja-JP" sz="3200" b="1" dirty="0">
                <a:solidFill>
                  <a:srgbClr val="FF0000"/>
                </a:solidFill>
                <a:effectLst>
                  <a:outerShdw blurRad="38100" dist="38100" dir="2700000" algn="tl">
                    <a:srgbClr val="000000">
                      <a:alpha val="43137"/>
                    </a:srgbClr>
                  </a:outerShdw>
                </a:effectLst>
              </a:rPr>
              <a:t>preventive maintenance</a:t>
            </a:r>
            <a:endParaRPr kumimoji="1" lang="ja-JP" altLang="en-US" sz="3200" dirty="0"/>
          </a:p>
        </p:txBody>
      </p:sp>
      <p:pic>
        <p:nvPicPr>
          <p:cNvPr id="3073" name="Picture 1"/>
          <p:cNvPicPr>
            <a:picLocks noChangeAspect="1" noChangeArrowheads="1"/>
          </p:cNvPicPr>
          <p:nvPr/>
        </p:nvPicPr>
        <p:blipFill>
          <a:blip r:embed="rId3" cstate="print"/>
          <a:srcRect/>
          <a:stretch>
            <a:fillRect/>
          </a:stretch>
        </p:blipFill>
        <p:spPr bwMode="auto">
          <a:xfrm>
            <a:off x="85120" y="2724766"/>
            <a:ext cx="2207738" cy="1374394"/>
          </a:xfrm>
          <a:prstGeom prst="rect">
            <a:avLst/>
          </a:prstGeom>
          <a:noFill/>
          <a:ln w="9525">
            <a:noFill/>
            <a:miter lim="800000"/>
            <a:headEnd/>
            <a:tailEnd/>
          </a:ln>
        </p:spPr>
      </p:pic>
      <p:sp>
        <p:nvSpPr>
          <p:cNvPr id="6" name="テキスト ボックス 5"/>
          <p:cNvSpPr txBox="1"/>
          <p:nvPr/>
        </p:nvSpPr>
        <p:spPr>
          <a:xfrm>
            <a:off x="85120" y="2532212"/>
            <a:ext cx="3678961" cy="182802"/>
          </a:xfrm>
          <a:prstGeom prst="rect">
            <a:avLst/>
          </a:prstGeom>
          <a:noFill/>
        </p:spPr>
        <p:txBody>
          <a:bodyPr wrap="square" rtlCol="0" anchor="ctr" anchorCtr="1">
            <a:noAutofit/>
          </a:bodyPr>
          <a:lstStyle/>
          <a:p>
            <a:pPr algn="ctr"/>
            <a:r>
              <a:rPr lang="en-US" altLang="ja-JP" sz="1350" b="1" dirty="0">
                <a:ea typeface="ＤＨＰ特太ゴシック体" pitchFamily="2" charset="-128"/>
              </a:rPr>
              <a:t>USA </a:t>
            </a:r>
            <a:r>
              <a:rPr lang="en-US" altLang="ja-JP" sz="1350" b="1" dirty="0">
                <a:latin typeface="Arial Unicode MS" pitchFamily="50" charset="-128"/>
                <a:ea typeface="Arial Unicode MS" pitchFamily="50" charset="-128"/>
                <a:cs typeface="Arial Unicode MS" pitchFamily="50" charset="-128"/>
              </a:rPr>
              <a:t>I-70</a:t>
            </a:r>
            <a:r>
              <a:rPr lang="ja-JP" altLang="en-US" sz="1350" b="1" dirty="0">
                <a:latin typeface="Arial Unicode MS" pitchFamily="50" charset="-128"/>
                <a:ea typeface="Arial Unicode MS" pitchFamily="50" charset="-128"/>
                <a:cs typeface="Arial Unicode MS" pitchFamily="50" charset="-128"/>
              </a:rPr>
              <a:t> </a:t>
            </a:r>
            <a:r>
              <a:rPr lang="en-US" altLang="ja-JP" sz="1350" b="1" dirty="0">
                <a:ea typeface="ＤＨＰ特太ゴシック体" pitchFamily="2" charset="-128"/>
              </a:rPr>
              <a:t>Concrete bridge collapse</a:t>
            </a:r>
            <a:endParaRPr lang="ja-JP" altLang="en-US" sz="1350" b="1" dirty="0">
              <a:ea typeface="ＤＨＰ特太ゴシック体" pitchFamily="2" charset="-128"/>
            </a:endParaRPr>
          </a:p>
        </p:txBody>
      </p:sp>
      <p:pic>
        <p:nvPicPr>
          <p:cNvPr id="7" name="Picture 6"/>
          <p:cNvPicPr>
            <a:picLocks noChangeAspect="1" noChangeArrowheads="1"/>
          </p:cNvPicPr>
          <p:nvPr/>
        </p:nvPicPr>
        <p:blipFill>
          <a:blip r:embed="rId4" cstate="print"/>
          <a:srcRect/>
          <a:stretch>
            <a:fillRect/>
          </a:stretch>
        </p:blipFill>
        <p:spPr bwMode="auto">
          <a:xfrm>
            <a:off x="4552168" y="2539525"/>
            <a:ext cx="1388424" cy="957534"/>
          </a:xfrm>
          <a:prstGeom prst="rect">
            <a:avLst/>
          </a:prstGeom>
          <a:noFill/>
          <a:ln w="9525">
            <a:noFill/>
            <a:miter lim="800000"/>
            <a:headEnd/>
            <a:tailEnd/>
          </a:ln>
        </p:spPr>
      </p:pic>
      <p:sp>
        <p:nvSpPr>
          <p:cNvPr id="9" name="テキスト ボックス 8"/>
          <p:cNvSpPr txBox="1"/>
          <p:nvPr/>
        </p:nvSpPr>
        <p:spPr>
          <a:xfrm>
            <a:off x="2328713" y="3113403"/>
            <a:ext cx="1906400" cy="1152308"/>
          </a:xfrm>
          <a:prstGeom prst="rect">
            <a:avLst/>
          </a:prstGeom>
          <a:noFill/>
        </p:spPr>
        <p:txBody>
          <a:bodyPr wrap="square" lIns="0" tIns="0" rIns="0" bIns="0" rtlCol="0" anchor="ctr" anchorCtr="1">
            <a:noAutofit/>
          </a:bodyPr>
          <a:lstStyle/>
          <a:p>
            <a:pPr>
              <a:spcBef>
                <a:spcPts val="450"/>
              </a:spcBef>
            </a:pPr>
            <a:r>
              <a:rPr lang="en-US" altLang="ja-JP" sz="1350" dirty="0"/>
              <a:t>Dec. 2005 , 45 years after the construction Pennsylvania. Rebar </a:t>
            </a:r>
            <a:r>
              <a:rPr lang="en-US" altLang="ja-JP" sz="1350" u="sng" dirty="0"/>
              <a:t>corrosion </a:t>
            </a:r>
            <a:r>
              <a:rPr lang="en-US" altLang="ja-JP" sz="1350" dirty="0"/>
              <a:t>because of </a:t>
            </a:r>
            <a:r>
              <a:rPr lang="en-US" altLang="ja-JP" sz="1350" b="1" u="sng" dirty="0">
                <a:solidFill>
                  <a:srgbClr val="FF0000"/>
                </a:solidFill>
              </a:rPr>
              <a:t>ant freezing agent</a:t>
            </a:r>
            <a:endParaRPr lang="ja-JP" altLang="en-US" sz="1350" b="1" u="sng" dirty="0">
              <a:solidFill>
                <a:srgbClr val="FF0000"/>
              </a:solidFill>
            </a:endParaRPr>
          </a:p>
        </p:txBody>
      </p:sp>
      <p:sp>
        <p:nvSpPr>
          <p:cNvPr id="11" name="テキスト ボックス 10"/>
          <p:cNvSpPr txBox="1"/>
          <p:nvPr/>
        </p:nvSpPr>
        <p:spPr>
          <a:xfrm>
            <a:off x="4324869" y="2387489"/>
            <a:ext cx="4644957" cy="167194"/>
          </a:xfrm>
          <a:prstGeom prst="rect">
            <a:avLst/>
          </a:prstGeom>
          <a:noFill/>
        </p:spPr>
        <p:txBody>
          <a:bodyPr wrap="square" rtlCol="0" anchor="ctr" anchorCtr="1">
            <a:noAutofit/>
          </a:bodyPr>
          <a:lstStyle/>
          <a:p>
            <a:pPr algn="ctr"/>
            <a:r>
              <a:rPr lang="en-US" altLang="ja-JP" sz="1200" b="1" dirty="0">
                <a:ea typeface="ＤＨＰ特太ゴシック体" pitchFamily="2" charset="-128"/>
              </a:rPr>
              <a:t>Canada </a:t>
            </a:r>
            <a:r>
              <a:rPr lang="en-US" altLang="ja-JP" sz="1200" b="1" dirty="0"/>
              <a:t>Collapse of a </a:t>
            </a:r>
            <a:r>
              <a:rPr lang="en-US" altLang="ja-JP" sz="1350" b="1" dirty="0"/>
              <a:t>Portion</a:t>
            </a:r>
            <a:r>
              <a:rPr lang="en-US" altLang="ja-JP" sz="1200" b="1" dirty="0"/>
              <a:t> of de la Concorde Overpass</a:t>
            </a:r>
            <a:endParaRPr lang="ja-JP" altLang="en-US" sz="1200" b="1" dirty="0">
              <a:ea typeface="ＤＨＰ特太ゴシック体" pitchFamily="2" charset="-128"/>
            </a:endParaRPr>
          </a:p>
        </p:txBody>
      </p:sp>
      <p:sp>
        <p:nvSpPr>
          <p:cNvPr id="12" name="テキスト ボックス 11"/>
          <p:cNvSpPr txBox="1"/>
          <p:nvPr/>
        </p:nvSpPr>
        <p:spPr>
          <a:xfrm>
            <a:off x="5911455" y="2609739"/>
            <a:ext cx="3224069" cy="750099"/>
          </a:xfrm>
          <a:prstGeom prst="rect">
            <a:avLst/>
          </a:prstGeom>
          <a:noFill/>
        </p:spPr>
        <p:txBody>
          <a:bodyPr wrap="square" lIns="0" tIns="0" rIns="0" bIns="0" rtlCol="0" anchor="ctr" anchorCtr="1">
            <a:noAutofit/>
          </a:bodyPr>
          <a:lstStyle/>
          <a:p>
            <a:pPr>
              <a:spcBef>
                <a:spcPts val="450"/>
              </a:spcBef>
            </a:pPr>
            <a:r>
              <a:rPr lang="en-US" altLang="ja-JP" sz="1350" dirty="0"/>
              <a:t>Sept, 2006, 35 years after construction, Montreal </a:t>
            </a:r>
          </a:p>
          <a:p>
            <a:pPr>
              <a:spcBef>
                <a:spcPts val="450"/>
              </a:spcBef>
            </a:pPr>
            <a:r>
              <a:rPr lang="en-US" altLang="ja-JP" sz="1350" dirty="0"/>
              <a:t>Initial construction failure</a:t>
            </a:r>
            <a:endParaRPr lang="ja-JP" altLang="en-US" sz="1350" dirty="0"/>
          </a:p>
        </p:txBody>
      </p:sp>
      <p:sp>
        <p:nvSpPr>
          <p:cNvPr id="13" name="テキスト ボックス 12"/>
          <p:cNvSpPr txBox="1"/>
          <p:nvPr/>
        </p:nvSpPr>
        <p:spPr>
          <a:xfrm>
            <a:off x="279632" y="4174311"/>
            <a:ext cx="2167133" cy="182801"/>
          </a:xfrm>
          <a:prstGeom prst="rect">
            <a:avLst/>
          </a:prstGeom>
          <a:noFill/>
        </p:spPr>
        <p:txBody>
          <a:bodyPr wrap="square" lIns="0" tIns="0" rIns="0" bIns="0" rtlCol="0">
            <a:noAutofit/>
          </a:bodyPr>
          <a:lstStyle/>
          <a:p>
            <a:r>
              <a:rPr lang="en-US" altLang="ja-JP" sz="1200" dirty="0"/>
              <a:t>From</a:t>
            </a:r>
            <a:r>
              <a:rPr lang="ja-JP" altLang="en-US" sz="1200" dirty="0"/>
              <a:t>：</a:t>
            </a:r>
            <a:r>
              <a:rPr lang="en-US" altLang="ja-JP" sz="1200" dirty="0"/>
              <a:t>Pittsburg Post-Gazette</a:t>
            </a:r>
            <a:endParaRPr lang="ja-JP" altLang="en-US" sz="1200" dirty="0"/>
          </a:p>
        </p:txBody>
      </p:sp>
      <p:sp>
        <p:nvSpPr>
          <p:cNvPr id="14" name="テキスト ボックス 13"/>
          <p:cNvSpPr txBox="1"/>
          <p:nvPr/>
        </p:nvSpPr>
        <p:spPr>
          <a:xfrm>
            <a:off x="6042474" y="3387599"/>
            <a:ext cx="1178727" cy="92333"/>
          </a:xfrm>
          <a:prstGeom prst="rect">
            <a:avLst/>
          </a:prstGeom>
          <a:noFill/>
        </p:spPr>
        <p:txBody>
          <a:bodyPr wrap="square" lIns="0" tIns="0" rIns="0" bIns="0" rtlCol="0">
            <a:noAutofit/>
          </a:bodyPr>
          <a:lstStyle/>
          <a:p>
            <a:r>
              <a:rPr lang="ja-JP" altLang="en-US" sz="600" dirty="0"/>
              <a:t>出典：落橋に関する委員会報告書</a:t>
            </a:r>
          </a:p>
        </p:txBody>
      </p:sp>
      <p:sp>
        <p:nvSpPr>
          <p:cNvPr id="15" name="正方形/長方形 14"/>
          <p:cNvSpPr/>
          <p:nvPr/>
        </p:nvSpPr>
        <p:spPr>
          <a:xfrm>
            <a:off x="4505385" y="3649095"/>
            <a:ext cx="4545566" cy="5999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dirty="0">
                <a:solidFill>
                  <a:schemeClr val="tx1"/>
                </a:solidFill>
              </a:rPr>
              <a:t>Message from Dr. Banthia to Japanese researchers:</a:t>
            </a:r>
          </a:p>
          <a:p>
            <a:pPr algn="ctr"/>
            <a:r>
              <a:rPr lang="en-US" altLang="ja-JP" sz="900" dirty="0">
                <a:solidFill>
                  <a:schemeClr val="tx1"/>
                </a:solidFill>
              </a:rPr>
              <a:t>The novel non-destructive test methods such as x-ray, electromagnetic induction method, elastic wave method.</a:t>
            </a:r>
            <a:r>
              <a:rPr lang="ja-JP" altLang="en-US" sz="600" dirty="0">
                <a:solidFill>
                  <a:schemeClr val="tx1"/>
                </a:solidFill>
              </a:rPr>
              <a:t>出典：六郷ら、カナダのデラコンコルド跨道橋の崩落事故に学ぶ、コンクリート工学</a:t>
            </a:r>
            <a:r>
              <a:rPr lang="en-US" altLang="ja-JP" sz="600" dirty="0">
                <a:solidFill>
                  <a:schemeClr val="tx1"/>
                </a:solidFill>
              </a:rPr>
              <a:t>,2008.12</a:t>
            </a:r>
            <a:endParaRPr lang="ja-JP" altLang="en-US" sz="750" dirty="0">
              <a:solidFill>
                <a:schemeClr val="tx1"/>
              </a:solidFill>
            </a:endParaRPr>
          </a:p>
        </p:txBody>
      </p:sp>
      <p:sp>
        <p:nvSpPr>
          <p:cNvPr id="4" name="日付プレースホルダー 3"/>
          <p:cNvSpPr>
            <a:spLocks noGrp="1"/>
          </p:cNvSpPr>
          <p:nvPr>
            <p:ph type="dt" sz="half" idx="10"/>
          </p:nvPr>
        </p:nvSpPr>
        <p:spPr>
          <a:xfrm>
            <a:off x="0" y="6530621"/>
            <a:ext cx="2057400" cy="273844"/>
          </a:xfrm>
        </p:spPr>
        <p:txBody>
          <a:bodyPr/>
          <a:lstStyle/>
          <a:p>
            <a:r>
              <a:rPr kumimoji="1" lang="en-US" altLang="ja-JP"/>
              <a:t>UCANS11 250226</a:t>
            </a:r>
            <a:endParaRPr kumimoji="1" lang="ja-JP" altLang="en-US" dirty="0"/>
          </a:p>
        </p:txBody>
      </p:sp>
      <p:sp>
        <p:nvSpPr>
          <p:cNvPr id="37" name="テキスト ボックス 36"/>
          <p:cNvSpPr txBox="1"/>
          <p:nvPr/>
        </p:nvSpPr>
        <p:spPr>
          <a:xfrm>
            <a:off x="5436596" y="4194702"/>
            <a:ext cx="3098234" cy="253916"/>
          </a:xfrm>
          <a:prstGeom prst="rect">
            <a:avLst/>
          </a:prstGeom>
          <a:noFill/>
        </p:spPr>
        <p:txBody>
          <a:bodyPr wrap="square" rtlCol="0">
            <a:spAutoFit/>
          </a:bodyPr>
          <a:lstStyle/>
          <a:p>
            <a:r>
              <a:rPr lang="en-US" altLang="ja-JP" sz="1050" dirty="0"/>
              <a:t>From</a:t>
            </a:r>
            <a:r>
              <a:rPr lang="ja-JP" altLang="en-US" sz="1050" dirty="0"/>
              <a:t> </a:t>
            </a:r>
            <a:r>
              <a:rPr lang="en-US" altLang="ja-JP" sz="1050" dirty="0"/>
              <a:t>Mr.</a:t>
            </a:r>
            <a:r>
              <a:rPr lang="ja-JP" altLang="en-US" sz="1050" dirty="0"/>
              <a:t>　</a:t>
            </a:r>
            <a:r>
              <a:rPr lang="en-US" altLang="ja-JP" sz="1050" dirty="0"/>
              <a:t>R.Ooishi (Institute Public Work) </a:t>
            </a:r>
            <a:endParaRPr lang="ja-JP" altLang="en-US" sz="1050" dirty="0"/>
          </a:p>
        </p:txBody>
      </p:sp>
      <p:pic>
        <p:nvPicPr>
          <p:cNvPr id="40" name="Picture 4" descr="https://cdn-tech.nikkeibp.co.jp/atcl/nxt/column/18/00142/00217/01.jpg?__scale=w:500,h:333&amp;_sh=0e80970ab0">
            <a:extLst>
              <a:ext uri="{FF2B5EF4-FFF2-40B4-BE49-F238E27FC236}">
                <a16:creationId xmlns:a16="http://schemas.microsoft.com/office/drawing/2014/main" id="{7CA5D071-C84E-4032-A35C-F4007D76F9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3358" y="5016597"/>
            <a:ext cx="2097865" cy="1397178"/>
          </a:xfrm>
          <a:prstGeom prst="rect">
            <a:avLst/>
          </a:prstGeom>
          <a:noFill/>
          <a:extLst>
            <a:ext uri="{909E8E84-426E-40DD-AFC4-6F175D3DCCD1}">
              <a14:hiddenFill xmlns:a14="http://schemas.microsoft.com/office/drawing/2010/main">
                <a:solidFill>
                  <a:srgbClr val="FFFFFF"/>
                </a:solidFill>
              </a14:hiddenFill>
            </a:ext>
          </a:extLst>
        </p:spPr>
      </p:pic>
      <p:sp>
        <p:nvSpPr>
          <p:cNvPr id="41" name="テキスト ボックス 17">
            <a:extLst>
              <a:ext uri="{FF2B5EF4-FFF2-40B4-BE49-F238E27FC236}">
                <a16:creationId xmlns:a16="http://schemas.microsoft.com/office/drawing/2014/main" id="{B4FE46E4-FD65-41E7-A65A-23142E9C8D2A}"/>
              </a:ext>
            </a:extLst>
          </p:cNvPr>
          <p:cNvSpPr txBox="1"/>
          <p:nvPr/>
        </p:nvSpPr>
        <p:spPr>
          <a:xfrm>
            <a:off x="4632477" y="4418576"/>
            <a:ext cx="3928797" cy="553998"/>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5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Taiwan bridge collapse</a:t>
            </a:r>
            <a:r>
              <a:rPr lang="en-US" altLang="ja-JP" sz="1500" b="1" u="sng"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1 </a:t>
            </a:r>
            <a:r>
              <a:rPr lang="ja-JP" altLang="en-US" sz="1500" b="1" u="sng"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t>
            </a:r>
            <a:r>
              <a:rPr lang="en-US" altLang="ja-JP" sz="1500" b="1" u="sng"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Oct. 2019</a:t>
            </a:r>
            <a:r>
              <a:rPr lang="ja-JP" altLang="en-US" sz="15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endParaRPr lang="en-US" altLang="ja-JP" sz="1500" b="1" u="sng"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27" name="正方形/長方形 26"/>
          <p:cNvSpPr/>
          <p:nvPr/>
        </p:nvSpPr>
        <p:spPr>
          <a:xfrm>
            <a:off x="1163789" y="1296740"/>
            <a:ext cx="184731" cy="369332"/>
          </a:xfrm>
          <a:prstGeom prst="rect">
            <a:avLst/>
          </a:prstGeom>
        </p:spPr>
        <p:txBody>
          <a:bodyPr wrap="none">
            <a:spAutoFit/>
          </a:bodyPr>
          <a:lstStyle/>
          <a:p>
            <a:endParaRPr lang="en-US" altLang="ja-JP" b="1" dirty="0">
              <a:solidFill>
                <a:srgbClr val="FF0000"/>
              </a:solidFill>
              <a:effectLst>
                <a:outerShdw blurRad="38100" dist="38100" dir="2700000" algn="tl">
                  <a:srgbClr val="000000">
                    <a:alpha val="43137"/>
                  </a:srgbClr>
                </a:outerShdw>
              </a:effectLst>
            </a:endParaRPr>
          </a:p>
        </p:txBody>
      </p:sp>
      <p:sp>
        <p:nvSpPr>
          <p:cNvPr id="28" name="正方形/長方形 27"/>
          <p:cNvSpPr/>
          <p:nvPr/>
        </p:nvSpPr>
        <p:spPr>
          <a:xfrm>
            <a:off x="224487" y="1800747"/>
            <a:ext cx="3400226" cy="400110"/>
          </a:xfrm>
          <a:prstGeom prst="rect">
            <a:avLst/>
          </a:prstGeom>
        </p:spPr>
        <p:txBody>
          <a:bodyPr wrap="none">
            <a:spAutoFit/>
          </a:bodyPr>
          <a:lstStyle/>
          <a:p>
            <a:r>
              <a:rPr lang="en-US" altLang="ja-JP" sz="2000" b="1" dirty="0">
                <a:solidFill>
                  <a:srgbClr val="FF0000"/>
                </a:solidFill>
                <a:effectLst>
                  <a:outerShdw blurRad="38100" dist="38100" dir="2700000" algn="tl">
                    <a:srgbClr val="000000">
                      <a:alpha val="43137"/>
                    </a:srgbClr>
                  </a:outerShdw>
                </a:effectLst>
              </a:rPr>
              <a:t>Salt damage-</a:t>
            </a:r>
            <a:r>
              <a:rPr lang="en-US" altLang="ja-JP" sz="2000" b="1" dirty="0">
                <a:effectLst>
                  <a:outerShdw blurRad="38100" dist="38100" dir="2700000" algn="tl">
                    <a:srgbClr val="000000">
                      <a:alpha val="43137"/>
                    </a:srgbClr>
                  </a:outerShdw>
                </a:effectLst>
              </a:rPr>
              <a:t>&gt;bridges collapse</a:t>
            </a:r>
          </a:p>
        </p:txBody>
      </p:sp>
      <p:sp>
        <p:nvSpPr>
          <p:cNvPr id="29" name="正方形/長方形 28"/>
          <p:cNvSpPr/>
          <p:nvPr/>
        </p:nvSpPr>
        <p:spPr>
          <a:xfrm>
            <a:off x="4574921" y="1740122"/>
            <a:ext cx="3352622" cy="400110"/>
          </a:xfrm>
          <a:prstGeom prst="rect">
            <a:avLst/>
          </a:prstGeom>
        </p:spPr>
        <p:txBody>
          <a:bodyPr wrap="square">
            <a:spAutoFit/>
          </a:bodyPr>
          <a:lstStyle/>
          <a:p>
            <a:r>
              <a:rPr lang="ja-JP" altLang="ja-JP" sz="2000" b="1" dirty="0">
                <a:latin typeface="Arial Unicode MS" panose="020B0604020202020204" pitchFamily="50" charset="-128"/>
              </a:rPr>
              <a:t>Initial construction failure</a:t>
            </a:r>
            <a:r>
              <a:rPr lang="ja-JP" altLang="ja-JP" sz="2000" b="1" dirty="0"/>
              <a:t> </a:t>
            </a:r>
            <a:endParaRPr lang="en-US" altLang="ja-JP" sz="2000" b="1" dirty="0">
              <a:effectLst>
                <a:outerShdw blurRad="38100" dist="38100" dir="2700000" algn="tl">
                  <a:srgbClr val="000000">
                    <a:alpha val="43137"/>
                  </a:srgbClr>
                </a:outerShdw>
              </a:effectLst>
            </a:endParaRPr>
          </a:p>
        </p:txBody>
      </p:sp>
      <p:sp>
        <p:nvSpPr>
          <p:cNvPr id="20" name="正方形/長方形 19"/>
          <p:cNvSpPr/>
          <p:nvPr/>
        </p:nvSpPr>
        <p:spPr>
          <a:xfrm>
            <a:off x="4235113" y="6159803"/>
            <a:ext cx="1119217" cy="230832"/>
          </a:xfrm>
          <a:prstGeom prst="rect">
            <a:avLst/>
          </a:prstGeom>
        </p:spPr>
        <p:txBody>
          <a:bodyPr wrap="none">
            <a:spAutoFit/>
          </a:bodyPr>
          <a:lstStyle/>
          <a:p>
            <a:r>
              <a:rPr lang="en-US" altLang="ja-JP" sz="900" dirty="0"/>
              <a:t>Vigili del Fuoco/AFP</a:t>
            </a:r>
            <a:endParaRPr lang="ja-JP" altLang="en-US" sz="900" dirty="0"/>
          </a:p>
        </p:txBody>
      </p:sp>
      <p:sp>
        <p:nvSpPr>
          <p:cNvPr id="18" name="スライド番号プレースホルダー 17"/>
          <p:cNvSpPr>
            <a:spLocks noGrp="1"/>
          </p:cNvSpPr>
          <p:nvPr>
            <p:ph type="sldNum" sz="quarter" idx="12"/>
          </p:nvPr>
        </p:nvSpPr>
        <p:spPr/>
        <p:txBody>
          <a:bodyPr/>
          <a:lstStyle/>
          <a:p>
            <a:fld id="{D39897E2-8CA0-40F6-A657-6B004E24EBCA}" type="slidenum">
              <a:rPr kumimoji="1" lang="ja-JP" altLang="en-US" smtClean="0"/>
              <a:t>6</a:t>
            </a:fld>
            <a:endParaRPr kumimoji="1" lang="ja-JP" altLang="en-US" dirty="0"/>
          </a:p>
        </p:txBody>
      </p:sp>
      <p:pic>
        <p:nvPicPr>
          <p:cNvPr id="3" name="図 2"/>
          <p:cNvPicPr>
            <a:picLocks noChangeAspect="1"/>
          </p:cNvPicPr>
          <p:nvPr/>
        </p:nvPicPr>
        <p:blipFill>
          <a:blip r:embed="rId6"/>
          <a:stretch>
            <a:fillRect/>
          </a:stretch>
        </p:blipFill>
        <p:spPr>
          <a:xfrm>
            <a:off x="5300404" y="4723905"/>
            <a:ext cx="2627139" cy="1719063"/>
          </a:xfrm>
          <a:prstGeom prst="rect">
            <a:avLst/>
          </a:prstGeom>
        </p:spPr>
      </p:pic>
      <p:sp>
        <p:nvSpPr>
          <p:cNvPr id="25" name="テキスト ボックス 17">
            <a:extLst>
              <a:ext uri="{FF2B5EF4-FFF2-40B4-BE49-F238E27FC236}">
                <a16:creationId xmlns:a16="http://schemas.microsoft.com/office/drawing/2014/main" id="{B4FE46E4-FD65-41E7-A65A-23142E9C8D2A}"/>
              </a:ext>
            </a:extLst>
          </p:cNvPr>
          <p:cNvSpPr txBox="1"/>
          <p:nvPr/>
        </p:nvSpPr>
        <p:spPr>
          <a:xfrm>
            <a:off x="1363198" y="4457295"/>
            <a:ext cx="3585700" cy="553998"/>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5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Italy </a:t>
            </a:r>
            <a:r>
              <a:rPr lang="ja-JP" altLang="en-US" sz="15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lang="en-US" altLang="ja-JP" sz="15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Moradi bridge collapse</a:t>
            </a:r>
          </a:p>
          <a:p>
            <a:r>
              <a:rPr lang="ja-JP" altLang="en-US" sz="15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lang="en-US" altLang="ja-JP" sz="15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14 Aug.</a:t>
            </a:r>
            <a:r>
              <a:rPr lang="en-US" altLang="ja-JP" sz="1500" b="1" u="sng"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2018</a:t>
            </a:r>
            <a:r>
              <a:rPr lang="en-US" altLang="ja-JP" sz="15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t>
            </a:r>
            <a:r>
              <a:rPr lang="ja-JP" altLang="en-US" sz="15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lang="en-US" altLang="ja-JP" sz="1500" b="1" u="sng"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Salt damage </a:t>
            </a:r>
          </a:p>
        </p:txBody>
      </p:sp>
    </p:spTree>
    <p:extLst>
      <p:ext uri="{BB962C8B-B14F-4D97-AF65-F5344CB8AC3E}">
        <p14:creationId xmlns:p14="http://schemas.microsoft.com/office/powerpoint/2010/main" val="3435122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3800A47-C0A4-F772-FE4C-7F9CBF5F6064}"/>
              </a:ext>
            </a:extLst>
          </p:cNvPr>
          <p:cNvSpPr>
            <a:spLocks noGrp="1"/>
          </p:cNvSpPr>
          <p:nvPr>
            <p:ph type="title"/>
          </p:nvPr>
        </p:nvSpPr>
        <p:spPr>
          <a:xfrm>
            <a:off x="265847" y="169142"/>
            <a:ext cx="8878153" cy="1595307"/>
          </a:xfrm>
        </p:spPr>
        <p:txBody>
          <a:bodyPr/>
          <a:lstStyle/>
          <a:p>
            <a:r>
              <a:rPr lang="en-US" sz="2800" dirty="0"/>
              <a:t>Research Projects with Space as the Place</a:t>
            </a:r>
            <a:br>
              <a:rPr lang="en-US" dirty="0"/>
            </a:br>
            <a:r>
              <a:rPr lang="en-US" dirty="0"/>
              <a:t>1. water resources exploration: Moon, Mars</a:t>
            </a:r>
            <a:br>
              <a:rPr lang="en-US" dirty="0"/>
            </a:br>
            <a:r>
              <a:rPr lang="en-US" dirty="0"/>
              <a:t>2. neutron lifetime: lunar orbit </a:t>
            </a:r>
            <a:br>
              <a:rPr lang="en-US" dirty="0"/>
            </a:br>
            <a:r>
              <a:rPr lang="en-US" dirty="0"/>
              <a:t>together with RANS team (collaboration from 2020-)</a:t>
            </a:r>
          </a:p>
        </p:txBody>
      </p:sp>
      <p:sp>
        <p:nvSpPr>
          <p:cNvPr id="3" name="スライド番号プレースホルダー 2">
            <a:extLst>
              <a:ext uri="{FF2B5EF4-FFF2-40B4-BE49-F238E27FC236}">
                <a16:creationId xmlns:a16="http://schemas.microsoft.com/office/drawing/2014/main" id="{14A71DE9-4FED-B139-7B8C-7F9CDBF9DA4A}"/>
              </a:ext>
            </a:extLst>
          </p:cNvPr>
          <p:cNvSpPr>
            <a:spLocks noGrp="1"/>
          </p:cNvSpPr>
          <p:nvPr>
            <p:ph type="sldNum" sz="quarter" idx="4"/>
          </p:nvPr>
        </p:nvSpPr>
        <p:spPr>
          <a:xfrm>
            <a:off x="7031350" y="6447606"/>
            <a:ext cx="1814252" cy="365125"/>
          </a:xfrm>
        </p:spPr>
        <p:txBody>
          <a:bodyPr anchor="ctr">
            <a:normAutofit/>
          </a:bodyPr>
          <a:lstStyle/>
          <a:p>
            <a:pPr>
              <a:spcAft>
                <a:spcPts val="600"/>
              </a:spcAft>
            </a:pPr>
            <a:fld id="{3DCA0435-E09C-4393-BF54-C857AD528DA9}" type="slidenum">
              <a:rPr kumimoji="1" lang="ja-JP" altLang="en-US" smtClean="0">
                <a:solidFill>
                  <a:prstClr val="black">
                    <a:tint val="75000"/>
                  </a:prstClr>
                </a:solidFill>
              </a:rPr>
              <a:pPr>
                <a:spcAft>
                  <a:spcPts val="600"/>
                </a:spcAft>
              </a:pPr>
              <a:t>7</a:t>
            </a:fld>
            <a:endParaRPr kumimoji="1" lang="ja-JP" altLang="en-US">
              <a:solidFill>
                <a:prstClr val="black">
                  <a:tint val="75000"/>
                </a:prstClr>
              </a:solidFill>
            </a:endParaRPr>
          </a:p>
        </p:txBody>
      </p:sp>
      <p:pic>
        <p:nvPicPr>
          <p:cNvPr id="5" name="図 4" descr="ダイアグラム が含まれている画像&#10;&#10;AI によって生成されたコンテンツは間違っている可能性があります。">
            <a:extLst>
              <a:ext uri="{FF2B5EF4-FFF2-40B4-BE49-F238E27FC236}">
                <a16:creationId xmlns:a16="http://schemas.microsoft.com/office/drawing/2014/main" id="{195C6027-E389-240E-9116-F9BA920036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418" y="1812107"/>
            <a:ext cx="6579977" cy="4540184"/>
          </a:xfrm>
          <a:prstGeom prst="rect">
            <a:avLst/>
          </a:prstGeom>
          <a:noFill/>
        </p:spPr>
      </p:pic>
      <p:sp>
        <p:nvSpPr>
          <p:cNvPr id="2" name="日付プレースホルダー 1" hidden="1">
            <a:extLst>
              <a:ext uri="{FF2B5EF4-FFF2-40B4-BE49-F238E27FC236}">
                <a16:creationId xmlns:a16="http://schemas.microsoft.com/office/drawing/2014/main" id="{90CADF39-3850-AC02-D666-9EF7556C0763}"/>
              </a:ext>
            </a:extLst>
          </p:cNvPr>
          <p:cNvSpPr>
            <a:spLocks noGrp="1"/>
          </p:cNvSpPr>
          <p:nvPr>
            <p:ph type="dt" sz="half" idx="4294967295"/>
          </p:nvPr>
        </p:nvSpPr>
        <p:spPr>
          <a:xfrm>
            <a:off x="47544" y="6492873"/>
            <a:ext cx="2057400" cy="365125"/>
          </a:xfrm>
        </p:spPr>
        <p:txBody>
          <a:bodyPr/>
          <a:lstStyle/>
          <a:p>
            <a:pPr>
              <a:spcAft>
                <a:spcPts val="600"/>
              </a:spcAft>
            </a:pPr>
            <a:r>
              <a:rPr kumimoji="1" lang="en-US" altLang="ja-JP"/>
              <a:t>UCANS11 250226</a:t>
            </a:r>
            <a:endParaRPr kumimoji="1" lang="ja-JP" altLang="en-US"/>
          </a:p>
        </p:txBody>
      </p:sp>
      <p:sp>
        <p:nvSpPr>
          <p:cNvPr id="7" name="テキスト ボックス 6">
            <a:extLst>
              <a:ext uri="{FF2B5EF4-FFF2-40B4-BE49-F238E27FC236}">
                <a16:creationId xmlns:a16="http://schemas.microsoft.com/office/drawing/2014/main" id="{2C424BDA-B6B3-BE53-989A-7832509401EF}"/>
              </a:ext>
            </a:extLst>
          </p:cNvPr>
          <p:cNvSpPr txBox="1"/>
          <p:nvPr/>
        </p:nvSpPr>
        <p:spPr>
          <a:xfrm>
            <a:off x="0" y="0"/>
            <a:ext cx="4572000" cy="369332"/>
          </a:xfrm>
          <a:prstGeom prst="rect">
            <a:avLst/>
          </a:prstGeom>
          <a:noFill/>
        </p:spPr>
        <p:txBody>
          <a:bodyPr wrap="square">
            <a:spAutoFit/>
          </a:bodyPr>
          <a:lstStyle/>
          <a:p>
            <a:r>
              <a:rPr lang="en-US" altLang="ja-JP" dirty="0">
                <a:highlight>
                  <a:srgbClr val="FFFF00"/>
                </a:highlight>
              </a:rPr>
              <a:t>Dr. </a:t>
            </a:r>
            <a:r>
              <a:rPr lang="en-US" altLang="ja-JP" dirty="0" err="1">
                <a:highlight>
                  <a:srgbClr val="FFFF00"/>
                </a:highlight>
              </a:rPr>
              <a:t>Teruaki</a:t>
            </a:r>
            <a:r>
              <a:rPr lang="en-US" altLang="ja-JP" dirty="0">
                <a:highlight>
                  <a:srgbClr val="FFFF00"/>
                </a:highlight>
              </a:rPr>
              <a:t> </a:t>
            </a:r>
            <a:r>
              <a:rPr lang="en-US" altLang="ja-JP" dirty="0" err="1">
                <a:highlight>
                  <a:srgbClr val="FFFF00"/>
                </a:highlight>
              </a:rPr>
              <a:t>Enoto</a:t>
            </a:r>
            <a:r>
              <a:rPr lang="en-US" altLang="ja-JP" dirty="0">
                <a:highlight>
                  <a:srgbClr val="FFFF00"/>
                </a:highlight>
              </a:rPr>
              <a:t> (Kyoto Univ. RIKEN)</a:t>
            </a:r>
            <a:r>
              <a:rPr lang="en-US" altLang="ja-JP" dirty="0"/>
              <a:t> </a:t>
            </a:r>
            <a:endParaRPr lang="ja-JP" altLang="en-US" dirty="0"/>
          </a:p>
        </p:txBody>
      </p:sp>
    </p:spTree>
    <p:extLst>
      <p:ext uri="{BB962C8B-B14F-4D97-AF65-F5344CB8AC3E}">
        <p14:creationId xmlns:p14="http://schemas.microsoft.com/office/powerpoint/2010/main" val="1285955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DBBDF9-9BAC-1D9E-861E-8C3CB21819DC}"/>
              </a:ext>
            </a:extLst>
          </p:cNvPr>
          <p:cNvSpPr>
            <a:spLocks noGrp="1"/>
          </p:cNvSpPr>
          <p:nvPr>
            <p:ph type="title"/>
          </p:nvPr>
        </p:nvSpPr>
        <p:spPr>
          <a:xfrm>
            <a:off x="47544" y="18255"/>
            <a:ext cx="8342822" cy="1325563"/>
          </a:xfrm>
        </p:spPr>
        <p:txBody>
          <a:bodyPr/>
          <a:lstStyle/>
          <a:p>
            <a:pPr algn="ctr"/>
            <a:r>
              <a:rPr kumimoji="1" lang="en-GB" altLang="ja-JP" dirty="0"/>
              <a:t>Compact neutron systems</a:t>
            </a:r>
            <a:br>
              <a:rPr kumimoji="1" lang="en-GB" altLang="ja-JP" dirty="0"/>
            </a:br>
            <a:r>
              <a:rPr kumimoji="1" lang="en-GB" altLang="ja-JP" dirty="0"/>
              <a:t>neutrons, anytime, anywhere</a:t>
            </a:r>
            <a:endParaRPr kumimoji="1" lang="ja-JP" altLang="en-US" dirty="0"/>
          </a:p>
        </p:txBody>
      </p:sp>
      <p:sp>
        <p:nvSpPr>
          <p:cNvPr id="3" name="コンテンツ プレースホルダー 2">
            <a:extLst>
              <a:ext uri="{FF2B5EF4-FFF2-40B4-BE49-F238E27FC236}">
                <a16:creationId xmlns:a16="http://schemas.microsoft.com/office/drawing/2014/main" id="{C3EE85D7-4D68-7D71-A909-484E222396D1}"/>
              </a:ext>
            </a:extLst>
          </p:cNvPr>
          <p:cNvSpPr>
            <a:spLocks noGrp="1"/>
          </p:cNvSpPr>
          <p:nvPr>
            <p:ph idx="1"/>
          </p:nvPr>
        </p:nvSpPr>
        <p:spPr>
          <a:xfrm>
            <a:off x="0" y="1384709"/>
            <a:ext cx="9305926" cy="5137532"/>
          </a:xfrm>
        </p:spPr>
        <p:txBody>
          <a:bodyPr>
            <a:noAutofit/>
          </a:bodyPr>
          <a:lstStyle/>
          <a:p>
            <a:r>
              <a:rPr lang="en-US" altLang="ja-JP" sz="1800" dirty="0"/>
              <a:t>Development objective:</a:t>
            </a:r>
          </a:p>
          <a:p>
            <a:r>
              <a:rPr lang="en-US" altLang="ja-JP" sz="1800" dirty="0"/>
              <a:t>Research and development in response to needs</a:t>
            </a:r>
          </a:p>
          <a:p>
            <a:r>
              <a:rPr lang="en-US" altLang="ja-JP" sz="1800" dirty="0"/>
              <a:t>Needs: we focus on. </a:t>
            </a:r>
          </a:p>
          <a:p>
            <a:pPr marL="914400" lvl="1" indent="-457200">
              <a:buFont typeface="+mj-lt"/>
              <a:buAutoNum type="arabicPeriod"/>
            </a:pPr>
            <a:r>
              <a:rPr lang="en-US" altLang="ja-JP" sz="1800" b="1" u="sng" dirty="0"/>
              <a:t>Manufacturing sites</a:t>
            </a:r>
            <a:r>
              <a:rPr lang="en-US" altLang="ja-JP" sz="1800" dirty="0"/>
              <a:t>: human resources development, materials development, non-destructive testing</a:t>
            </a:r>
          </a:p>
          <a:p>
            <a:pPr marL="1371600" lvl="2" indent="-457200">
              <a:buFont typeface="+mj-lt"/>
              <a:buAutoNum type="arabicPeriod"/>
            </a:pPr>
            <a:r>
              <a:rPr lang="en-US" altLang="ja-JP" sz="1600" dirty="0"/>
              <a:t>Neutron scattering instruments:&lt;- </a:t>
            </a:r>
            <a:r>
              <a:rPr lang="en-US" altLang="ja-JP" sz="1600" u="sng" dirty="0"/>
              <a:t>Proof and examples </a:t>
            </a:r>
            <a:r>
              <a:rPr lang="en-US" altLang="ja-JP" sz="1600" dirty="0"/>
              <a:t>of what CANS can do.</a:t>
            </a:r>
          </a:p>
          <a:p>
            <a:pPr marL="1828800" lvl="3" indent="-457200">
              <a:buFont typeface="+mj-lt"/>
              <a:buAutoNum type="arabicPeriod"/>
            </a:pPr>
            <a:r>
              <a:rPr lang="en-US" altLang="ja-JP" sz="1600" dirty="0"/>
              <a:t>Engineering diffraction, </a:t>
            </a:r>
          </a:p>
          <a:p>
            <a:pPr marL="1828800" lvl="3" indent="-457200">
              <a:buFont typeface="+mj-lt"/>
              <a:buAutoNum type="arabicPeriod"/>
            </a:pPr>
            <a:r>
              <a:rPr lang="en-US" altLang="ja-JP" sz="1600" dirty="0"/>
              <a:t>SANS, </a:t>
            </a:r>
          </a:p>
          <a:p>
            <a:pPr marL="1828800" lvl="3" indent="-457200">
              <a:buFont typeface="+mj-lt"/>
              <a:buAutoNum type="arabicPeriod"/>
            </a:pPr>
            <a:r>
              <a:rPr lang="en-US" altLang="ja-JP" sz="1600" dirty="0"/>
              <a:t>imaging, </a:t>
            </a:r>
          </a:p>
          <a:p>
            <a:pPr marL="1828800" lvl="3" indent="-457200">
              <a:buFont typeface="+mj-lt"/>
              <a:buAutoNum type="arabicPeriod"/>
            </a:pPr>
            <a:r>
              <a:rPr lang="en-US" altLang="ja-JP" sz="1600" dirty="0"/>
              <a:t>PGAA, NAA</a:t>
            </a:r>
          </a:p>
          <a:p>
            <a:pPr marL="914400" lvl="1" indent="-457200">
              <a:buFont typeface="+mj-lt"/>
              <a:buAutoNum type="arabicPeriod"/>
            </a:pPr>
            <a:r>
              <a:rPr lang="en-US" altLang="ja-JP" sz="1800" b="1" u="sng" dirty="0"/>
              <a:t>Infrastructure sites</a:t>
            </a:r>
            <a:r>
              <a:rPr lang="en-US" altLang="ja-JP" sz="1800" dirty="0"/>
              <a:t>: preventive maintenance Conversion from after-the-fact maintenance to preventive maintenance. Conventionally, only preventing accidents before they happen</a:t>
            </a:r>
          </a:p>
          <a:p>
            <a:pPr marL="1371600" lvl="2" indent="-457200">
              <a:buFont typeface="+mj-lt"/>
              <a:buAutoNum type="arabicPeriod"/>
            </a:pPr>
            <a:r>
              <a:rPr kumimoji="1" lang="en-US" altLang="ja-JP" sz="1800" dirty="0"/>
              <a:t>Fast neutron scattering imaging and PGAA: RANS-III (transportable)</a:t>
            </a:r>
          </a:p>
          <a:p>
            <a:pPr marL="1371600" lvl="2" indent="-457200">
              <a:buFont typeface="+mj-lt"/>
              <a:buAutoNum type="arabicPeriod"/>
            </a:pPr>
            <a:r>
              <a:rPr lang="en-US" altLang="ja-JP" sz="1800" dirty="0"/>
              <a:t>PGAA on-site, of ultra-compact detection system with Cf source with reflector system: RANS-μ</a:t>
            </a:r>
            <a:endParaRPr kumimoji="1" lang="ja-JP" altLang="en-US" sz="1800" dirty="0"/>
          </a:p>
        </p:txBody>
      </p:sp>
      <p:sp>
        <p:nvSpPr>
          <p:cNvPr id="4" name="日付プレースホルダー 3">
            <a:extLst>
              <a:ext uri="{FF2B5EF4-FFF2-40B4-BE49-F238E27FC236}">
                <a16:creationId xmlns:a16="http://schemas.microsoft.com/office/drawing/2014/main" id="{766D7F49-7147-A1DB-A777-F32E3089DDFE}"/>
              </a:ext>
            </a:extLst>
          </p:cNvPr>
          <p:cNvSpPr>
            <a:spLocks noGrp="1"/>
          </p:cNvSpPr>
          <p:nvPr>
            <p:ph type="dt" sz="half" idx="10"/>
          </p:nvPr>
        </p:nvSpPr>
        <p:spPr/>
        <p:txBody>
          <a:bodyPr/>
          <a:lstStyle/>
          <a:p>
            <a:r>
              <a:rPr kumimoji="1" lang="en-US" altLang="ja-JP"/>
              <a:t>UCANS11 250226</a:t>
            </a:r>
            <a:endParaRPr kumimoji="1" lang="ja-JP" altLang="en-US"/>
          </a:p>
        </p:txBody>
      </p:sp>
      <p:sp>
        <p:nvSpPr>
          <p:cNvPr id="5" name="スライド番号プレースホルダー 4">
            <a:extLst>
              <a:ext uri="{FF2B5EF4-FFF2-40B4-BE49-F238E27FC236}">
                <a16:creationId xmlns:a16="http://schemas.microsoft.com/office/drawing/2014/main" id="{8DD7B5EB-9947-A14E-2A83-58272B925486}"/>
              </a:ext>
            </a:extLst>
          </p:cNvPr>
          <p:cNvSpPr>
            <a:spLocks noGrp="1"/>
          </p:cNvSpPr>
          <p:nvPr>
            <p:ph type="sldNum" sz="quarter" idx="12"/>
          </p:nvPr>
        </p:nvSpPr>
        <p:spPr/>
        <p:txBody>
          <a:bodyPr/>
          <a:lstStyle/>
          <a:p>
            <a:fld id="{3DCA0435-E09C-4393-BF54-C857AD528DA9}" type="slidenum">
              <a:rPr kumimoji="1" lang="ja-JP" altLang="en-US" smtClean="0"/>
              <a:pPr/>
              <a:t>8</a:t>
            </a:fld>
            <a:endParaRPr kumimoji="1" lang="ja-JP" altLang="en-US" dirty="0"/>
          </a:p>
        </p:txBody>
      </p:sp>
    </p:spTree>
    <p:extLst>
      <p:ext uri="{BB962C8B-B14F-4D97-AF65-F5344CB8AC3E}">
        <p14:creationId xmlns:p14="http://schemas.microsoft.com/office/powerpoint/2010/main" val="527187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0652"/>
            <a:ext cx="6352016" cy="719315"/>
          </a:xfrm>
          <a:solidFill>
            <a:schemeClr val="accent4">
              <a:lumMod val="40000"/>
              <a:lumOff val="60000"/>
            </a:schemeClr>
          </a:solidFill>
        </p:spPr>
        <p:txBody>
          <a:bodyPr>
            <a:normAutofit/>
          </a:bodyPr>
          <a:lstStyle/>
          <a:p>
            <a:pPr>
              <a:lnSpc>
                <a:spcPts val="2100"/>
              </a:lnSpc>
            </a:pPr>
            <a:r>
              <a:rPr lang="en-US" altLang="ja-JP" sz="3600" dirty="0">
                <a:effectLst>
                  <a:outerShdw blurRad="38100" dist="38100" dir="2700000" algn="tl">
                    <a:srgbClr val="000000">
                      <a:alpha val="43137"/>
                    </a:srgbClr>
                  </a:outerShdw>
                </a:effectLst>
              </a:rPr>
              <a:t>Major parameters of RANS</a:t>
            </a:r>
            <a:endParaRPr lang="ja-JP" altLang="en-US" sz="3600" b="1" dirty="0">
              <a:solidFill>
                <a:srgbClr val="FF0000"/>
              </a:solidFill>
            </a:endParaRPr>
          </a:p>
        </p:txBody>
      </p:sp>
      <p:sp>
        <p:nvSpPr>
          <p:cNvPr id="3" name="コンテンツ プレースホルダー 2"/>
          <p:cNvSpPr>
            <a:spLocks noGrp="1"/>
          </p:cNvSpPr>
          <p:nvPr>
            <p:ph idx="1"/>
          </p:nvPr>
        </p:nvSpPr>
        <p:spPr>
          <a:xfrm>
            <a:off x="0" y="1539235"/>
            <a:ext cx="6777372" cy="636208"/>
          </a:xfrm>
        </p:spPr>
        <p:txBody>
          <a:bodyPr>
            <a:normAutofit fontScale="85000" lnSpcReduction="10000"/>
          </a:bodyPr>
          <a:lstStyle/>
          <a:p>
            <a:pPr marL="0" indent="0">
              <a:buNone/>
            </a:pPr>
            <a:r>
              <a:rPr lang="en-US" altLang="ja-JP" sz="2550" b="1" dirty="0">
                <a:effectLst>
                  <a:outerShdw blurRad="38100" dist="38100" dir="2700000" algn="tl">
                    <a:srgbClr val="000000">
                      <a:alpha val="43137"/>
                    </a:srgbClr>
                  </a:outerShdw>
                </a:effectLst>
              </a:rPr>
              <a:t>1.Proton 7MeV 100 </a:t>
            </a:r>
            <a:r>
              <a:rPr lang="en-US" altLang="ja-JP" sz="2550" b="1" dirty="0" err="1">
                <a:effectLst>
                  <a:outerShdw blurRad="38100" dist="38100" dir="2700000" algn="tl">
                    <a:srgbClr val="000000">
                      <a:alpha val="43137"/>
                    </a:srgbClr>
                  </a:outerShdw>
                </a:effectLst>
              </a:rPr>
              <a:t>μA</a:t>
            </a:r>
            <a:r>
              <a:rPr lang="en-US" altLang="ja-JP" sz="2550" b="1" dirty="0">
                <a:effectLst>
                  <a:outerShdw blurRad="38100" dist="38100" dir="2700000" algn="tl">
                    <a:srgbClr val="000000">
                      <a:alpha val="43137"/>
                    </a:srgbClr>
                  </a:outerShdw>
                </a:effectLst>
              </a:rPr>
              <a:t> (max. av.) </a:t>
            </a:r>
            <a:r>
              <a:rPr lang="en-US" altLang="ja-JP" sz="2850" b="1" dirty="0">
                <a:solidFill>
                  <a:srgbClr val="FF0000"/>
                </a:solidFill>
                <a:effectLst>
                  <a:outerShdw blurRad="38100" dist="38100" dir="2700000" algn="tl">
                    <a:srgbClr val="000000">
                      <a:alpha val="43137"/>
                    </a:srgbClr>
                  </a:outerShdw>
                </a:effectLst>
              </a:rPr>
              <a:t>Daily use </a:t>
            </a:r>
            <a:endParaRPr lang="en-US" altLang="ja-JP" sz="2550" b="1" dirty="0">
              <a:solidFill>
                <a:srgbClr val="FF0000"/>
              </a:solidFill>
              <a:effectLst>
                <a:outerShdw blurRad="38100" dist="38100" dir="2700000" algn="tl">
                  <a:srgbClr val="000000">
                    <a:alpha val="43137"/>
                  </a:srgbClr>
                </a:outerShdw>
              </a:effectLst>
            </a:endParaRPr>
          </a:p>
        </p:txBody>
      </p:sp>
      <p:sp>
        <p:nvSpPr>
          <p:cNvPr id="25" name="正方形/長方形 24"/>
          <p:cNvSpPr/>
          <p:nvPr/>
        </p:nvSpPr>
        <p:spPr>
          <a:xfrm>
            <a:off x="621252" y="5323753"/>
            <a:ext cx="6951524" cy="646331"/>
          </a:xfrm>
          <a:prstGeom prst="rect">
            <a:avLst/>
          </a:prstGeom>
          <a:solidFill>
            <a:srgbClr val="FFCCFF">
              <a:alpha val="50196"/>
            </a:srgbClr>
          </a:solidFill>
        </p:spPr>
        <p:txBody>
          <a:bodyPr wrap="square">
            <a:spAutoFit/>
          </a:bodyPr>
          <a:lstStyle/>
          <a:p>
            <a:pPr lvl="1" eaLnBrk="1" hangingPunct="1"/>
            <a:r>
              <a:rPr lang="ja-JP" altLang="en-US" sz="1200" dirty="0"/>
              <a:t>７</a:t>
            </a:r>
            <a:r>
              <a:rPr lang="en-US" altLang="ja-JP" sz="1200" dirty="0"/>
              <a:t>MeV</a:t>
            </a:r>
            <a:r>
              <a:rPr lang="ja-JP" altLang="en-US" sz="1200" dirty="0"/>
              <a:t>、</a:t>
            </a:r>
            <a:r>
              <a:rPr lang="en-US" altLang="ja-JP" sz="1200" dirty="0"/>
              <a:t>100μA</a:t>
            </a:r>
            <a:r>
              <a:rPr lang="ja-JP" altLang="en-US" sz="1200" dirty="0"/>
              <a:t>、</a:t>
            </a:r>
            <a:r>
              <a:rPr lang="en-US" altLang="ja-JP" sz="1200" dirty="0"/>
              <a:t>Rf power supply.:</a:t>
            </a:r>
            <a:r>
              <a:rPr lang="ja-JP" altLang="en-US" sz="1200" dirty="0"/>
              <a:t>　</a:t>
            </a:r>
            <a:r>
              <a:rPr lang="en-US" altLang="ja-JP" sz="1200" dirty="0"/>
              <a:t>350kW(peak)  duty 1.3%,Electric power peak</a:t>
            </a:r>
            <a:r>
              <a:rPr lang="ja-JP" altLang="en-US" sz="1200" dirty="0"/>
              <a:t>　</a:t>
            </a:r>
            <a:r>
              <a:rPr lang="en-US" altLang="ja-JP" sz="1200" dirty="0"/>
              <a:t>40kVA, Cooling water</a:t>
            </a:r>
            <a:r>
              <a:rPr lang="ja-JP" altLang="en-US" sz="1200" dirty="0"/>
              <a:t>：</a:t>
            </a:r>
            <a:r>
              <a:rPr lang="en-US" altLang="ja-JP" sz="1200" dirty="0"/>
              <a:t>75L/min ,</a:t>
            </a:r>
            <a:r>
              <a:rPr lang="en-US" altLang="ja-JP" sz="1200" b="1" u="sng" dirty="0"/>
              <a:t>pulse width </a:t>
            </a:r>
            <a:r>
              <a:rPr lang="en-US" altLang="ja-JP" sz="1200" dirty="0"/>
              <a:t>(</a:t>
            </a:r>
            <a:r>
              <a:rPr lang="en-US" altLang="ja-JP" sz="1200" b="1" dirty="0"/>
              <a:t>30</a:t>
            </a:r>
            <a:r>
              <a:rPr lang="ja-JP" altLang="ja-JP" sz="1200" b="1" dirty="0"/>
              <a:t>～</a:t>
            </a:r>
            <a:r>
              <a:rPr lang="en-US" altLang="ja-JP" sz="1200" b="1" dirty="0"/>
              <a:t>200</a:t>
            </a:r>
            <a:r>
              <a:rPr lang="ja-JP" altLang="ja-JP" sz="1200" b="1" dirty="0"/>
              <a:t>μ</a:t>
            </a:r>
            <a:r>
              <a:rPr lang="en-US" altLang="ja-JP" sz="1200" b="1" dirty="0"/>
              <a:t>s</a:t>
            </a:r>
            <a:r>
              <a:rPr lang="en-US" altLang="ja-JP" sz="1200" dirty="0"/>
              <a:t>)repetition frequency</a:t>
            </a:r>
            <a:r>
              <a:rPr lang="ja-JP" altLang="ja-JP" sz="1200" dirty="0"/>
              <a:t>～</a:t>
            </a:r>
            <a:r>
              <a:rPr lang="en-US" altLang="ja-JP" sz="1200" b="1" dirty="0"/>
              <a:t>20</a:t>
            </a:r>
            <a:r>
              <a:rPr lang="ja-JP" altLang="ja-JP" sz="1200" b="1" dirty="0"/>
              <a:t>～</a:t>
            </a:r>
            <a:r>
              <a:rPr lang="en-US" altLang="ja-JP" sz="1200" b="1" dirty="0"/>
              <a:t>180Hz </a:t>
            </a:r>
            <a:r>
              <a:rPr lang="en-US" altLang="ja-JP" sz="1200" dirty="0"/>
              <a:t>RF power </a:t>
            </a:r>
            <a:r>
              <a:rPr lang="ja-JP" altLang="en-US" sz="1200" dirty="0"/>
              <a:t> </a:t>
            </a:r>
            <a:r>
              <a:rPr lang="en-US" altLang="ja-JP" sz="1200" dirty="0"/>
              <a:t>425MHz, Injection energy0.030-3.5MeV</a:t>
            </a:r>
          </a:p>
        </p:txBody>
      </p:sp>
      <p:sp>
        <p:nvSpPr>
          <p:cNvPr id="4" name="日付プレースホルダー 3"/>
          <p:cNvSpPr>
            <a:spLocks noGrp="1"/>
          </p:cNvSpPr>
          <p:nvPr>
            <p:ph type="dt" sz="half" idx="10"/>
          </p:nvPr>
        </p:nvSpPr>
        <p:spPr>
          <a:xfrm>
            <a:off x="76593" y="6332187"/>
            <a:ext cx="1600200" cy="273844"/>
          </a:xfrm>
        </p:spPr>
        <p:txBody>
          <a:bodyPr/>
          <a:lstStyle/>
          <a:p>
            <a:r>
              <a:rPr kumimoji="1" lang="en-US" altLang="ja-JP"/>
              <a:t>UCANS11 250226</a:t>
            </a:r>
            <a:endParaRPr kumimoji="1" lang="ja-JP" altLang="en-US" dirty="0"/>
          </a:p>
        </p:txBody>
      </p:sp>
      <p:sp>
        <p:nvSpPr>
          <p:cNvPr id="42" name="コンテンツ プレースホルダー 2"/>
          <p:cNvSpPr txBox="1">
            <a:spLocks/>
          </p:cNvSpPr>
          <p:nvPr/>
        </p:nvSpPr>
        <p:spPr>
          <a:xfrm>
            <a:off x="76593" y="4507058"/>
            <a:ext cx="7011810" cy="827928"/>
          </a:xfrm>
          <a:prstGeom prst="rect">
            <a:avLst/>
          </a:prstGeom>
        </p:spPr>
        <p:txBody>
          <a:bodyPr vert="horz" lIns="68580" tIns="34290" rIns="68580" bIns="3429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en-US" altLang="ja-JP" sz="3375" b="1" dirty="0"/>
              <a:t>2.compact and low cost </a:t>
            </a:r>
          </a:p>
          <a:p>
            <a:pPr marL="0" indent="0">
              <a:buNone/>
            </a:pPr>
            <a:r>
              <a:rPr lang="en-US" altLang="ja-JP" sz="1950" b="1" dirty="0"/>
              <a:t> proton linac:  in our case less than &lt;2</a:t>
            </a:r>
            <a:r>
              <a:rPr lang="ja-JP" altLang="en-US" sz="1950" b="1" dirty="0"/>
              <a:t>億円</a:t>
            </a:r>
            <a:r>
              <a:rPr lang="en-US" altLang="ja-JP" sz="1950" b="1" dirty="0"/>
              <a:t>=2*10^8 yen=2 million US$</a:t>
            </a:r>
          </a:p>
          <a:p>
            <a:pPr marL="0" indent="0">
              <a:buNone/>
            </a:pPr>
            <a:r>
              <a:rPr lang="en-US" altLang="ja-JP" sz="1950" b="1" dirty="0"/>
              <a:t>shielding design</a:t>
            </a:r>
            <a:r>
              <a:rPr lang="en-US" altLang="ja-JP" sz="1425" dirty="0"/>
              <a:t>           </a:t>
            </a:r>
            <a:r>
              <a:rPr lang="en-US" altLang="ja-JP" sz="1425" u="sng" dirty="0"/>
              <a:t>Multilayer shielding of target station</a:t>
            </a:r>
          </a:p>
        </p:txBody>
      </p:sp>
      <p:sp>
        <p:nvSpPr>
          <p:cNvPr id="10" name="テキスト ボックス 9"/>
          <p:cNvSpPr txBox="1"/>
          <p:nvPr/>
        </p:nvSpPr>
        <p:spPr>
          <a:xfrm>
            <a:off x="0" y="1968708"/>
            <a:ext cx="6057083" cy="415498"/>
          </a:xfrm>
          <a:prstGeom prst="rect">
            <a:avLst/>
          </a:prstGeom>
          <a:noFill/>
        </p:spPr>
        <p:txBody>
          <a:bodyPr wrap="square" rtlCol="0">
            <a:spAutoFit/>
          </a:bodyPr>
          <a:lstStyle/>
          <a:p>
            <a:r>
              <a:rPr lang="en-US" altLang="ja-JP" sz="2100" dirty="0">
                <a:effectLst>
                  <a:outerShdw blurRad="38100" dist="38100" dir="2700000" algn="tl">
                    <a:srgbClr val="000000">
                      <a:alpha val="43137"/>
                    </a:srgbClr>
                  </a:outerShdw>
                </a:effectLst>
              </a:rPr>
              <a:t>Be (p,n)reaction: Be </a:t>
            </a:r>
            <a:r>
              <a:rPr lang="en-US" altLang="ja-JP" sz="1500" dirty="0">
                <a:effectLst>
                  <a:outerShdw blurRad="38100" dist="38100" dir="2700000" algn="tl">
                    <a:srgbClr val="000000">
                      <a:alpha val="43137"/>
                    </a:srgbClr>
                  </a:outerShdw>
                </a:effectLst>
              </a:rPr>
              <a:t>(Dr. Y.Yamagata)  </a:t>
            </a:r>
            <a:endParaRPr lang="ja-JP" altLang="en-US" sz="1500" dirty="0">
              <a:effectLst>
                <a:outerShdw blurRad="38100" dist="38100" dir="2700000" algn="tl">
                  <a:srgbClr val="000000">
                    <a:alpha val="43137"/>
                  </a:srgbClr>
                </a:outerShdw>
              </a:effectLst>
            </a:endParaRPr>
          </a:p>
        </p:txBody>
      </p:sp>
      <p:sp>
        <p:nvSpPr>
          <p:cNvPr id="14" name="コンテンツ プレースホルダー 2"/>
          <p:cNvSpPr txBox="1">
            <a:spLocks/>
          </p:cNvSpPr>
          <p:nvPr/>
        </p:nvSpPr>
        <p:spPr>
          <a:xfrm>
            <a:off x="736387" y="2662370"/>
            <a:ext cx="6475943" cy="1934832"/>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en-US" altLang="ja-JP" sz="2400" u="sng" dirty="0"/>
              <a:t>7MeV  100 </a:t>
            </a:r>
            <a:r>
              <a:rPr lang="en-US" altLang="ja-JP" sz="2400" u="sng" dirty="0" err="1"/>
              <a:t>μA</a:t>
            </a:r>
            <a:r>
              <a:rPr lang="en-US" altLang="ja-JP" sz="2400" u="sng" dirty="0"/>
              <a:t> </a:t>
            </a:r>
            <a:r>
              <a:rPr lang="en-US" altLang="ja-JP" sz="1350" b="1" u="sng" dirty="0">
                <a:solidFill>
                  <a:srgbClr val="FF0000"/>
                </a:solidFill>
              </a:rPr>
              <a:t>700W</a:t>
            </a:r>
            <a:endParaRPr lang="en-US" altLang="ja-JP" sz="1350" dirty="0"/>
          </a:p>
          <a:p>
            <a:r>
              <a:rPr lang="en-US" altLang="ja-JP" sz="2400" u="sng" dirty="0"/>
              <a:t>Pulse condition </a:t>
            </a:r>
          </a:p>
          <a:p>
            <a:r>
              <a:rPr lang="en-US" altLang="ja-JP" sz="2400" u="sng" dirty="0"/>
              <a:t>10-180μs </a:t>
            </a:r>
            <a:r>
              <a:rPr lang="en-US" altLang="ja-JP" sz="2400" dirty="0">
                <a:solidFill>
                  <a:srgbClr val="FF0000"/>
                </a:solidFill>
              </a:rPr>
              <a:t> </a:t>
            </a:r>
            <a:r>
              <a:rPr lang="en-US" altLang="ja-JP" sz="2400" u="sng" dirty="0">
                <a:solidFill>
                  <a:srgbClr val="FF0000"/>
                </a:solidFill>
              </a:rPr>
              <a:t>pulse width </a:t>
            </a:r>
            <a:endParaRPr lang="en-US" altLang="ja-JP" sz="2400" dirty="0"/>
          </a:p>
          <a:p>
            <a:r>
              <a:rPr lang="en-US" altLang="ja-JP" sz="2400" u="sng" dirty="0"/>
              <a:t>20-180Hz</a:t>
            </a:r>
            <a:r>
              <a:rPr lang="en-US" altLang="ja-JP" sz="2400" dirty="0">
                <a:solidFill>
                  <a:srgbClr val="FF0000"/>
                </a:solidFill>
              </a:rPr>
              <a:t> </a:t>
            </a:r>
            <a:r>
              <a:rPr lang="en-US" altLang="ja-JP" sz="2400" u="sng" dirty="0">
                <a:solidFill>
                  <a:srgbClr val="FF0000"/>
                </a:solidFill>
              </a:rPr>
              <a:t>repetition rate</a:t>
            </a:r>
            <a:endParaRPr lang="ja-JP" altLang="en-US" sz="2400" dirty="0"/>
          </a:p>
        </p:txBody>
      </p:sp>
      <p:sp>
        <p:nvSpPr>
          <p:cNvPr id="9" name="テキスト ボックス 8"/>
          <p:cNvSpPr txBox="1"/>
          <p:nvPr/>
        </p:nvSpPr>
        <p:spPr>
          <a:xfrm>
            <a:off x="347174" y="2310408"/>
            <a:ext cx="5691653" cy="461665"/>
          </a:xfrm>
          <a:prstGeom prst="rect">
            <a:avLst/>
          </a:prstGeom>
          <a:noFill/>
        </p:spPr>
        <p:txBody>
          <a:bodyPr wrap="square" rtlCol="0">
            <a:spAutoFit/>
          </a:bodyPr>
          <a:lstStyle/>
          <a:p>
            <a:pPr lvl="1">
              <a:buFont typeface="Arial" pitchFamily="34" charset="0"/>
              <a:buChar char="•"/>
            </a:pPr>
            <a:r>
              <a:rPr lang="en-US" altLang="ja-JP" dirty="0"/>
              <a:t>Neutron max total flux ~</a:t>
            </a:r>
            <a:r>
              <a:rPr lang="en-US" altLang="ja-JP" sz="2400" b="1" u="sng" dirty="0">
                <a:solidFill>
                  <a:srgbClr val="FF0000"/>
                </a:solidFill>
              </a:rPr>
              <a:t>10</a:t>
            </a:r>
            <a:r>
              <a:rPr lang="en-US" altLang="ja-JP" sz="2400" b="1" u="sng" baseline="30000" dirty="0">
                <a:solidFill>
                  <a:srgbClr val="FF0000"/>
                </a:solidFill>
              </a:rPr>
              <a:t>12</a:t>
            </a:r>
            <a:r>
              <a:rPr lang="en-US" altLang="ja-JP" sz="2400" b="1" u="sng" dirty="0">
                <a:solidFill>
                  <a:srgbClr val="FF0000"/>
                </a:solidFill>
              </a:rPr>
              <a:t>/sec</a:t>
            </a:r>
            <a:endParaRPr lang="en-US" altLang="ja-JP" sz="1350" dirty="0"/>
          </a:p>
        </p:txBody>
      </p:sp>
      <p:sp>
        <p:nvSpPr>
          <p:cNvPr id="7" name="右中かっこ 6"/>
          <p:cNvSpPr/>
          <p:nvPr/>
        </p:nvSpPr>
        <p:spPr>
          <a:xfrm>
            <a:off x="4097014" y="3569202"/>
            <a:ext cx="378042" cy="907019"/>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350" dirty="0"/>
          </a:p>
        </p:txBody>
      </p:sp>
      <p:sp>
        <p:nvSpPr>
          <p:cNvPr id="15" name="テキスト ボックス 14"/>
          <p:cNvSpPr txBox="1"/>
          <p:nvPr/>
        </p:nvSpPr>
        <p:spPr>
          <a:xfrm>
            <a:off x="4395039" y="3759464"/>
            <a:ext cx="4177461" cy="830997"/>
          </a:xfrm>
          <a:prstGeom prst="rect">
            <a:avLst/>
          </a:prstGeom>
          <a:noFill/>
        </p:spPr>
        <p:txBody>
          <a:bodyPr wrap="square" rtlCol="0">
            <a:spAutoFit/>
          </a:bodyPr>
          <a:lstStyle/>
          <a:p>
            <a:r>
              <a:rPr lang="en-US" altLang="ja-JP" sz="2400" u="sng" dirty="0"/>
              <a:t>Choose them under</a:t>
            </a:r>
            <a:r>
              <a:rPr lang="ja-JP" altLang="en-US" sz="2400" u="sng" dirty="0"/>
              <a:t>　</a:t>
            </a:r>
            <a:r>
              <a:rPr lang="en-US" altLang="ja-JP" sz="2400" u="sng" dirty="0"/>
              <a:t>the condition 1.3 %duty, 100μA</a:t>
            </a:r>
            <a:endParaRPr lang="ja-JP" altLang="en-US" sz="2400" u="sng" dirty="0"/>
          </a:p>
        </p:txBody>
      </p:sp>
      <p:sp>
        <p:nvSpPr>
          <p:cNvPr id="6" name="スライド番号プレースホルダー 5"/>
          <p:cNvSpPr>
            <a:spLocks noGrp="1"/>
          </p:cNvSpPr>
          <p:nvPr>
            <p:ph type="sldNum" sz="quarter" idx="12"/>
          </p:nvPr>
        </p:nvSpPr>
        <p:spPr>
          <a:xfrm>
            <a:off x="6873984" y="6446210"/>
            <a:ext cx="2057400" cy="273844"/>
          </a:xfrm>
        </p:spPr>
        <p:txBody>
          <a:bodyPr/>
          <a:lstStyle/>
          <a:p>
            <a:fld id="{D39897E2-8CA0-40F6-A657-6B004E24EBCA}" type="slidenum">
              <a:rPr lang="ja-JP" altLang="en-US" smtClean="0"/>
              <a:pPr/>
              <a:t>9</a:t>
            </a:fld>
            <a:endParaRPr lang="ja-JP" altLang="en-US" dirty="0"/>
          </a:p>
        </p:txBody>
      </p:sp>
      <p:sp>
        <p:nvSpPr>
          <p:cNvPr id="8" name="テキスト ボックス 7"/>
          <p:cNvSpPr txBox="1"/>
          <p:nvPr/>
        </p:nvSpPr>
        <p:spPr>
          <a:xfrm>
            <a:off x="5286777" y="1969873"/>
            <a:ext cx="3886199" cy="715581"/>
          </a:xfrm>
          <a:prstGeom prst="rect">
            <a:avLst/>
          </a:prstGeom>
          <a:noFill/>
        </p:spPr>
        <p:txBody>
          <a:bodyPr wrap="square" rtlCol="0">
            <a:spAutoFit/>
          </a:bodyPr>
          <a:lstStyle/>
          <a:p>
            <a:r>
              <a:rPr kumimoji="1" lang="en-US" altLang="ja-JP" sz="1350" dirty="0"/>
              <a:t>2012 7MeV proton </a:t>
            </a:r>
            <a:r>
              <a:rPr kumimoji="1" lang="en-US" altLang="ja-JP" sz="1350" dirty="0" err="1"/>
              <a:t>linac</a:t>
            </a:r>
            <a:r>
              <a:rPr kumimoji="1" lang="en-US" altLang="ja-JP" sz="1350" dirty="0"/>
              <a:t> was installed (</a:t>
            </a:r>
            <a:r>
              <a:rPr kumimoji="1" lang="en-US" altLang="ja-JP" sz="1350" dirty="0" err="1"/>
              <a:t>Accsys</a:t>
            </a:r>
            <a:r>
              <a:rPr kumimoji="1" lang="en-US" altLang="ja-JP" sz="1350" dirty="0"/>
              <a:t> co.)</a:t>
            </a:r>
          </a:p>
          <a:p>
            <a:r>
              <a:rPr kumimoji="1" lang="en-US" altLang="ja-JP" sz="1350" dirty="0"/>
              <a:t>2013 Operation starts with fast and thermal neutron</a:t>
            </a:r>
          </a:p>
          <a:p>
            <a:endParaRPr kumimoji="1" lang="ja-JP" altLang="en-US" sz="1350" dirty="0"/>
          </a:p>
        </p:txBody>
      </p:sp>
      <p:pic>
        <p:nvPicPr>
          <p:cNvPr id="16" name="図 15"/>
          <p:cNvPicPr>
            <a:picLocks noChangeAspect="1"/>
          </p:cNvPicPr>
          <p:nvPr/>
        </p:nvPicPr>
        <p:blipFill>
          <a:blip r:embed="rId3"/>
          <a:stretch>
            <a:fillRect/>
          </a:stretch>
        </p:blipFill>
        <p:spPr>
          <a:xfrm>
            <a:off x="4236450" y="2701530"/>
            <a:ext cx="4178116" cy="996260"/>
          </a:xfrm>
          <a:prstGeom prst="rect">
            <a:avLst/>
          </a:prstGeom>
        </p:spPr>
      </p:pic>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3984" y="131730"/>
            <a:ext cx="2212167" cy="703786"/>
          </a:xfrm>
          <a:prstGeom prst="rect">
            <a:avLst/>
          </a:prstGeom>
        </p:spPr>
      </p:pic>
      <p:pic>
        <p:nvPicPr>
          <p:cNvPr id="11" name="図 10" descr="ロゴ が含まれている画像&#10;&#10;自動的に生成された説明">
            <a:extLst>
              <a:ext uri="{FF2B5EF4-FFF2-40B4-BE49-F238E27FC236}">
                <a16:creationId xmlns:a16="http://schemas.microsoft.com/office/drawing/2014/main" id="{56025926-2CB3-3A8F-301A-88D08382EB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93" y="857923"/>
            <a:ext cx="2569388" cy="517007"/>
          </a:xfrm>
          <a:prstGeom prst="rect">
            <a:avLst/>
          </a:prstGeom>
        </p:spPr>
      </p:pic>
    </p:spTree>
    <p:extLst>
      <p:ext uri="{BB962C8B-B14F-4D97-AF65-F5344CB8AC3E}">
        <p14:creationId xmlns:p14="http://schemas.microsoft.com/office/powerpoint/2010/main" val="165965783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heets">
    <a:dk1>
      <a:srgbClr val="000000"/>
    </a:dk1>
    <a:lt1>
      <a:srgbClr val="FFFFFF"/>
    </a:lt1>
    <a:dk2>
      <a:srgbClr val="000000"/>
    </a:dk2>
    <a:lt2>
      <a:srgbClr val="FFFFFF"/>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0563C1"/>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 2013 - 2022</Template>
  <TotalTime>18591</TotalTime>
  <Words>5067</Words>
  <Application>Microsoft Office PowerPoint</Application>
  <PresentationFormat>画面に合わせる (4:3)</PresentationFormat>
  <Paragraphs>891</Paragraphs>
  <Slides>49</Slides>
  <Notes>20</Notes>
  <HiddenSlides>0</HiddenSlides>
  <MMClips>0</MMClips>
  <ScaleCrop>false</ScaleCrop>
  <HeadingPairs>
    <vt:vector size="6" baseType="variant">
      <vt:variant>
        <vt:lpstr>使用されているフォント</vt:lpstr>
      </vt:variant>
      <vt:variant>
        <vt:i4>23</vt:i4>
      </vt:variant>
      <vt:variant>
        <vt:lpstr>テーマ</vt:lpstr>
      </vt:variant>
      <vt:variant>
        <vt:i4>1</vt:i4>
      </vt:variant>
      <vt:variant>
        <vt:lpstr>スライド タイトル</vt:lpstr>
      </vt:variant>
      <vt:variant>
        <vt:i4>49</vt:i4>
      </vt:variant>
    </vt:vector>
  </HeadingPairs>
  <TitlesOfParts>
    <vt:vector size="73" baseType="lpstr">
      <vt:lpstr>Arial Unicode MS</vt:lpstr>
      <vt:lpstr>ＤＨＰ特太ゴシック体</vt:lpstr>
      <vt:lpstr>HGPｺﾞｼｯｸE</vt:lpstr>
      <vt:lpstr>HGPｺﾞｼｯｸE</vt:lpstr>
      <vt:lpstr>HGS創英角ｺﾞｼｯｸUB</vt:lpstr>
      <vt:lpstr>HG丸ｺﾞｼｯｸM-PRO</vt:lpstr>
      <vt:lpstr>Hiragino Maru Gothic Pro W4</vt:lpstr>
      <vt:lpstr>Meiryo UI</vt:lpstr>
      <vt:lpstr>MS PGothic</vt:lpstr>
      <vt:lpstr>MS PGothic</vt:lpstr>
      <vt:lpstr>メイリオ</vt:lpstr>
      <vt:lpstr>游ゴシック</vt:lpstr>
      <vt:lpstr>游ゴシック Light</vt:lpstr>
      <vt:lpstr>游明朝</vt:lpstr>
      <vt:lpstr>Arial</vt:lpstr>
      <vt:lpstr>Calibri</vt:lpstr>
      <vt:lpstr>Century</vt:lpstr>
      <vt:lpstr>Segoe UI</vt:lpstr>
      <vt:lpstr>Segoe UI Semibold</vt:lpstr>
      <vt:lpstr>Symbol</vt:lpstr>
      <vt:lpstr>Times</vt:lpstr>
      <vt:lpstr>Times New Roman</vt:lpstr>
      <vt:lpstr>Wingdings</vt:lpstr>
      <vt:lpstr>Office テーマ</vt:lpstr>
      <vt:lpstr>RIKEN Accelerator-Driven  Compact Neutron Systems,  RANS Project</vt:lpstr>
      <vt:lpstr>RIKEN COMPACT NEUTRON SYSTEMS: RANS-I,-II,-III &amp; m</vt:lpstr>
      <vt:lpstr>Cooperation, collaboration International, domestic,  academia, industry.</vt:lpstr>
      <vt:lpstr>PowerPoint プレゼンテーション</vt:lpstr>
      <vt:lpstr>Some crtical needs from industrial applications on-site use</vt:lpstr>
      <vt:lpstr>The most critical need is non-destructive diagnostic system for infrastructure: To meet  needs： preventive maintenance</vt:lpstr>
      <vt:lpstr>Research Projects with Space as the Place 1. water resources exploration: Moon, Mars 2. neutron lifetime: lunar orbit  together with RANS team (collaboration from 2020-)</vt:lpstr>
      <vt:lpstr>Compact neutron systems neutrons, anytime, anywhere</vt:lpstr>
      <vt:lpstr>Major parameters of RANS</vt:lpstr>
      <vt:lpstr>Major parameters of RANS-II</vt:lpstr>
      <vt:lpstr>PowerPoint プレゼンテーション</vt:lpstr>
      <vt:lpstr>PowerPoint プレゼンテーション</vt:lpstr>
      <vt:lpstr>PowerPoint プレゼンテーション</vt:lpstr>
      <vt:lpstr>Realized with RANS: What can be done with CANS  CANS applications  from RANS and RANS-II results.</vt:lpstr>
      <vt:lpstr>Visualization of bonding interface and joints of multi-material structural materials</vt:lpstr>
      <vt:lpstr>RANS up-grade 2: Towards stress measurement RANS: engineering diffraction </vt:lpstr>
      <vt:lpstr>PowerPoint プレゼンテーション</vt:lpstr>
      <vt:lpstr>Volume fraction estimation with RANS engineering diffraction </vt:lpstr>
      <vt:lpstr>Realization of high resolution in a small size: Pulses are not shortened.</vt:lpstr>
      <vt:lpstr>PowerPoint プレゼンテーション</vt:lpstr>
      <vt:lpstr>PowerPoint プレゼンテーション</vt:lpstr>
      <vt:lpstr>PowerPoint プレゼンテーション</vt:lpstr>
      <vt:lpstr>PowerPoint プレゼンテーション</vt:lpstr>
      <vt:lpstr>  RANS-II: two function (Stational CANS)</vt:lpstr>
      <vt:lpstr>Nondestructive test on site use need two ways; Stational system on floor, and transportable compact system</vt:lpstr>
      <vt:lpstr>PowerPoint プレゼンテーション</vt:lpstr>
      <vt:lpstr>For the infrastructure preventive maintenance RANS-III: research and development RANS-μ: on-site use and up-grade development</vt:lpstr>
      <vt:lpstr>PowerPoint プレゼンテーション</vt:lpstr>
      <vt:lpstr>ECR ion source, proton linac for RANS-III</vt:lpstr>
      <vt:lpstr>PowerPoint プレゼンテーション</vt:lpstr>
      <vt:lpstr>Acceleration test: success in-door       RANS-III</vt:lpstr>
      <vt:lpstr>RANS-III Recent development  </vt:lpstr>
      <vt:lpstr>RANS-III non-destructive measurement technology is under development based on high demand from the society</vt:lpstr>
      <vt:lpstr>Fast neutron scattering (back scattering) time of flight imaging method to meet the needs for the visualization of the floor slab deteorisation</vt:lpstr>
      <vt:lpstr>PowerPoint プレゼンテーション</vt:lpstr>
      <vt:lpstr>PowerPoint プレゼンテーション</vt:lpstr>
      <vt:lpstr>PowerPoint プレゼンテーション</vt:lpstr>
      <vt:lpstr>PowerPoint プレゼンテーション</vt:lpstr>
      <vt:lpstr>Development of new detection techniques: from scattering cross sections of neutrons with energies from 500 KeV to 1 MeV</vt:lpstr>
      <vt:lpstr>Visualization of water at the suspension bridge cable anchorage ⇒RANS-II experiments towards RANS-III</vt:lpstr>
      <vt:lpstr>Visualization of water at the suspension bridge cable anchorage ⇒RANS-II experiments towards RANS-III</vt:lpstr>
      <vt:lpstr>PowerPoint プレゼンテーション</vt:lpstr>
      <vt:lpstr>Urgent Non-destructive test with neutrons：RANS-μ（Ready to use）and RANS-III</vt:lpstr>
      <vt:lpstr>RIKEN's RANS Project Challenges for Social Implementation of Compact Neutron Systems</vt:lpstr>
      <vt:lpstr>PowerPoint プレゼンテーション</vt:lpstr>
      <vt:lpstr>RANS－μ is now listed in the catalog of the Ministry of Land, Infrastructure, Transport, and Tourism on 31 March 2023</vt:lpstr>
      <vt:lpstr>T-RANS and Rans View Corporation</vt:lpstr>
      <vt:lpstr>PowerPoint プレゼンテーション</vt:lpstr>
      <vt:lpstr>Thank you for your kind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otake</dc:creator>
  <cp:lastModifiedBy>Yoshie Otake</cp:lastModifiedBy>
  <cp:revision>239</cp:revision>
  <dcterms:created xsi:type="dcterms:W3CDTF">2017-05-15T08:52:42Z</dcterms:created>
  <dcterms:modified xsi:type="dcterms:W3CDTF">2025-02-25T23:02:14Z</dcterms:modified>
</cp:coreProperties>
</file>