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  <p:sldMasterId id="2147483692" r:id="rId5"/>
  </p:sldMasterIdLst>
  <p:notesMasterIdLst>
    <p:notesMasterId r:id="rId23"/>
  </p:notesMasterIdLst>
  <p:sldIdLst>
    <p:sldId id="256" r:id="rId6"/>
    <p:sldId id="278" r:id="rId7"/>
    <p:sldId id="283" r:id="rId8"/>
    <p:sldId id="296" r:id="rId9"/>
    <p:sldId id="286" r:id="rId10"/>
    <p:sldId id="284" r:id="rId11"/>
    <p:sldId id="285" r:id="rId12"/>
    <p:sldId id="287" r:id="rId13"/>
    <p:sldId id="289" r:id="rId14"/>
    <p:sldId id="297" r:id="rId15"/>
    <p:sldId id="288" r:id="rId16"/>
    <p:sldId id="292" r:id="rId17"/>
    <p:sldId id="299" r:id="rId18"/>
    <p:sldId id="293" r:id="rId19"/>
    <p:sldId id="294" r:id="rId20"/>
    <p:sldId id="298" r:id="rId21"/>
    <p:sldId id="295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2600"/>
    <a:srgbClr val="76D6FF"/>
    <a:srgbClr val="FF7E79"/>
    <a:srgbClr val="BE1A20"/>
    <a:srgbClr val="E3E3E3"/>
    <a:srgbClr val="E0E0E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267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18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ACA747-25D6-4865-9F1F-AA6806C1E27F}" type="datetimeFigureOut">
              <a:rPr kumimoji="1" lang="ja-JP" altLang="en-US" smtClean="0"/>
              <a:t>2025/2/27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A93700-D43F-4B4E-A992-07957FB72FC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8018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発信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80CEC6C-ACF0-8DBF-3EAC-E075BAA43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AD83D-4B07-4845-9D72-D4B00097B35F}" type="datetime1">
              <a:rPr kumimoji="1" lang="ja-JP" altLang="en-US" smtClean="0"/>
              <a:t>2025/2/27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CC24E85-B7F6-8A1F-99E6-9D8545DC1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C84D264-FC14-B7A0-2BD4-9C24F11AA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A8593-03F9-4584-B572-0591DB94162B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字幕 2">
            <a:extLst>
              <a:ext uri="{FF2B5EF4-FFF2-40B4-BE49-F238E27FC236}">
                <a16:creationId xmlns:a16="http://schemas.microsoft.com/office/drawing/2014/main" id="{CC3715D8-E006-F691-1915-7DE90CA2A3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364" y="3671615"/>
            <a:ext cx="11745272" cy="81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dirty="0"/>
              <a:t>マスター サブタイトルの書式設定</a:t>
            </a:r>
          </a:p>
        </p:txBody>
      </p:sp>
      <p:sp>
        <p:nvSpPr>
          <p:cNvPr id="9" name="テキスト プレースホルダー 11">
            <a:extLst>
              <a:ext uri="{FF2B5EF4-FFF2-40B4-BE49-F238E27FC236}">
                <a16:creationId xmlns:a16="http://schemas.microsoft.com/office/drawing/2014/main" id="{83932CC9-4ABD-F7B6-2FA5-87A0074422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3364" y="5565431"/>
            <a:ext cx="11745272" cy="6254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kumimoji="1" lang="ja-JP" altLang="en-US" dirty="0"/>
              <a:t>発表者情報を入力</a:t>
            </a:r>
          </a:p>
        </p:txBody>
      </p:sp>
      <p:sp>
        <p:nvSpPr>
          <p:cNvPr id="10" name="タイトル 1">
            <a:extLst>
              <a:ext uri="{FF2B5EF4-FFF2-40B4-BE49-F238E27FC236}">
                <a16:creationId xmlns:a16="http://schemas.microsoft.com/office/drawing/2014/main" id="{2F70A787-E870-AA78-927A-DA928E7F80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364" y="765314"/>
            <a:ext cx="11745272" cy="2754589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 b="1">
                <a:latin typeface="+mn-ea"/>
                <a:ea typeface="+mn-ea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99850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F6DAAE-A896-2CCC-CD21-564D94DB3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1EE758E-8597-0A2D-B42C-1D9259BA8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3DC51-2F45-1042-BEBF-EF28FDB1F9E6}" type="datetime1">
              <a:rPr kumimoji="1" lang="ja-JP" altLang="en-US" smtClean="0"/>
              <a:t>2025/2/27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1D1E51F0-1291-4D6C-5992-F625FF077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A0A39F1-020C-6182-7273-6238F0AF8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2665F-30C3-874E-8192-991801C253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697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A0A020AE-9539-C2C5-B067-D77637568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2CA5C-F849-CA40-B8FA-991B1BB8CFC0}" type="datetime1">
              <a:rPr kumimoji="1" lang="ja-JP" altLang="en-US" smtClean="0"/>
              <a:t>2025/2/27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9A6FBA95-0E76-9E36-D9B1-1C80641A3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7837428-8566-EBF5-AA16-093BF8133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2665F-30C3-874E-8192-991801C253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298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1BF4168-1AD7-3ADF-EE8C-68CA46A35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D08A2B1-52EE-B586-82F5-C9C564CA1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409BAAD-8BE7-3026-C34C-38E3A42E7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88FF12D-3ECE-1AAB-F0E5-87B5BDEBB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351A8-5D8D-4040-A80C-C76E278A2379}" type="datetime1">
              <a:rPr kumimoji="1" lang="ja-JP" altLang="en-US" smtClean="0"/>
              <a:t>2025/2/27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F243F2A-4FA5-0D70-3815-FD18BA677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9FD52F4-93C1-23B3-2D05-2E8751731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2665F-30C3-874E-8192-991801C253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84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503A18D-3E84-9060-37F2-E21D90B69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C68B79EF-BD01-FD7B-43EA-F7041B1A97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42CF5B3-D38D-46BD-AA19-A3FF68E542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2F60E28-84E6-7B2B-89AA-D433EF9A8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DEB9B-0D33-0845-9809-12070E153772}" type="datetime1">
              <a:rPr kumimoji="1" lang="ja-JP" altLang="en-US" smtClean="0"/>
              <a:t>2025/2/27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CF0E4C6-60B5-150C-76C9-EFB06DED4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50484DB-B786-78E6-65AF-FF66AB7B3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2665F-30C3-874E-8192-991801C253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827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A87B97-989B-859D-7F3E-F99ED94A6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05F60AA-7EAE-1266-659D-0472F456B9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618579B-96AD-07A9-EF82-7F203BA62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50E1C-07B7-DD4E-9D2B-392209BD73D8}" type="datetime1">
              <a:rPr kumimoji="1" lang="ja-JP" altLang="en-US" smtClean="0"/>
              <a:t>2025/2/27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94FF692-674D-247F-E6DC-498C0B0D0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1779EE6-AD3B-4884-D752-9B27821EC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2665F-30C3-874E-8192-991801C253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525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150A1C3C-D86B-5D5C-3CD1-9B20496D13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99EB49E-E1D7-AD13-4992-845A13CB9D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E74B4A5-5A63-C606-4213-317D352E7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AF477-599E-824B-A829-13CEE8D0CBC4}" type="datetime1">
              <a:rPr kumimoji="1" lang="ja-JP" altLang="en-US" smtClean="0"/>
              <a:t>2025/2/27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0E404E9-15F1-242D-9188-142CFCB92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0432878-C9AE-03F7-F57F-421CFC900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2665F-30C3-874E-8192-991801C253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520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BF00F6C-AC23-55ED-7E03-76D10FC08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A5C4-68FC-8145-8F1F-328DAA58F7E3}" type="datetime1">
              <a:rPr kumimoji="1" lang="ja-JP" altLang="en-US" smtClean="0"/>
              <a:t>2025/2/27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D5D6BE0-A53E-F662-B606-F0E911023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1D73F4F-24B8-FEA0-6C03-5B8EFCBF2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A8593-03F9-4584-B572-0591DB94162B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7D47760E-5106-A494-1A90-0988FD9B8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364" y="765314"/>
            <a:ext cx="11745272" cy="925375"/>
          </a:xfrm>
          <a:prstGeom prst="rect">
            <a:avLst/>
          </a:prstGeom>
        </p:spPr>
        <p:txBody>
          <a:bodyPr anchor="t" anchorCtr="0"/>
          <a:lstStyle>
            <a:lvl1pPr algn="ctr">
              <a:lnSpc>
                <a:spcPts val="2880"/>
              </a:lnSpc>
              <a:defRPr sz="2400" b="1">
                <a:latin typeface="+mn-ea"/>
                <a:ea typeface="+mn-ea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EFF335CE-88FB-77B4-F058-ED317A4790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364" y="1825625"/>
            <a:ext cx="11745272" cy="435133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40000"/>
              </a:lnSpc>
              <a:spcAft>
                <a:spcPts val="600"/>
              </a:spcAft>
              <a:buSzPct val="120000"/>
              <a:buFont typeface="Arial" panose="020B0604020202020204" pitchFamily="34" charset="0"/>
              <a:buChar char="•"/>
              <a:defRPr sz="1800" b="1"/>
            </a:lvl1pPr>
            <a:lvl2pPr marL="685800" indent="-228600">
              <a:lnSpc>
                <a:spcPct val="140000"/>
              </a:lnSpc>
              <a:spcAft>
                <a:spcPts val="600"/>
              </a:spcAft>
              <a:buSzPct val="120000"/>
              <a:buFont typeface="Arial" panose="020B0604020202020204" pitchFamily="34" charset="0"/>
              <a:buChar char="•"/>
              <a:defRPr sz="1600" b="1"/>
            </a:lvl2pPr>
            <a:lvl3pPr marL="1143000" indent="-228600">
              <a:lnSpc>
                <a:spcPct val="140000"/>
              </a:lnSpc>
              <a:spcAft>
                <a:spcPts val="600"/>
              </a:spcAft>
              <a:buSzPct val="120000"/>
              <a:buFont typeface="Arial" panose="020B0604020202020204" pitchFamily="34" charset="0"/>
              <a:buChar char="•"/>
              <a:defRPr sz="1400" b="1"/>
            </a:lvl3pPr>
            <a:lvl4pPr marL="1600200" indent="-228600">
              <a:lnSpc>
                <a:spcPct val="140000"/>
              </a:lnSpc>
              <a:spcAft>
                <a:spcPts val="600"/>
              </a:spcAft>
              <a:buSzPct val="120000"/>
              <a:buFont typeface="Arial" panose="020B0604020202020204" pitchFamily="34" charset="0"/>
              <a:buChar char="•"/>
              <a:defRPr sz="1200" b="1"/>
            </a:lvl4pPr>
            <a:lvl5pPr marL="2057400" indent="-228600">
              <a:lnSpc>
                <a:spcPct val="140000"/>
              </a:lnSpc>
              <a:spcAft>
                <a:spcPts val="600"/>
              </a:spcAft>
              <a:buSzPct val="120000"/>
              <a:buFont typeface="Arial" panose="020B0604020202020204" pitchFamily="34" charset="0"/>
              <a:buChar char="•"/>
              <a:defRPr sz="1200" b="1"/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6075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ヘッダー タイトル 発信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C62A857-5A1E-C077-E807-6428DE955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AE9E8-A958-4D44-A6D9-6B399B9341C2}" type="datetime1">
              <a:rPr kumimoji="1" lang="ja-JP" altLang="en-US" smtClean="0"/>
              <a:t>2025/2/27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AFE5049-B865-9342-74A7-41D30313E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F48DF2F-9C48-53C8-49DD-3C33F86FD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A8593-03F9-4584-B572-0591DB94162B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60B37920-6F3B-3AEF-1716-1B743E4FDA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364" y="1414129"/>
            <a:ext cx="11745272" cy="210577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 b="1">
                <a:latin typeface="+mn-ea"/>
                <a:ea typeface="+mn-ea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8" name="字幕 2">
            <a:extLst>
              <a:ext uri="{FF2B5EF4-FFF2-40B4-BE49-F238E27FC236}">
                <a16:creationId xmlns:a16="http://schemas.microsoft.com/office/drawing/2014/main" id="{ED47C8B4-9DDD-7067-FE24-2847D79E30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364" y="3671615"/>
            <a:ext cx="11745272" cy="81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dirty="0"/>
              <a:t>マスター サブタイトルの書式設定</a:t>
            </a:r>
          </a:p>
        </p:txBody>
      </p:sp>
      <p:sp>
        <p:nvSpPr>
          <p:cNvPr id="9" name="テキスト プレースホルダー 11">
            <a:extLst>
              <a:ext uri="{FF2B5EF4-FFF2-40B4-BE49-F238E27FC236}">
                <a16:creationId xmlns:a16="http://schemas.microsoft.com/office/drawing/2014/main" id="{B8D9F709-5167-6050-5D05-9E7D600310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3364" y="5565431"/>
            <a:ext cx="11745272" cy="6254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kumimoji="1" lang="ja-JP" altLang="en-US" dirty="0"/>
              <a:t>発表者情報を入力</a:t>
            </a:r>
          </a:p>
        </p:txBody>
      </p:sp>
      <p:sp>
        <p:nvSpPr>
          <p:cNvPr id="10" name="テキスト プレースホルダー 11">
            <a:extLst>
              <a:ext uri="{FF2B5EF4-FFF2-40B4-BE49-F238E27FC236}">
                <a16:creationId xmlns:a16="http://schemas.microsoft.com/office/drawing/2014/main" id="{8B014B92-85EE-ECC4-947A-3EF737CEE2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32106" y="785349"/>
            <a:ext cx="2436530" cy="473763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400" b="0"/>
            </a:lvl1pPr>
          </a:lstStyle>
          <a:p>
            <a:pPr lvl="0"/>
            <a:r>
              <a:rPr kumimoji="1" lang="ja-JP" altLang="en-US" dirty="0"/>
              <a:t>ヘッダーを入力</a:t>
            </a:r>
          </a:p>
        </p:txBody>
      </p:sp>
    </p:spTree>
    <p:extLst>
      <p:ext uri="{BB962C8B-B14F-4D97-AF65-F5344CB8AC3E}">
        <p14:creationId xmlns:p14="http://schemas.microsoft.com/office/powerpoint/2010/main" val="351007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F6A19077-4146-1C01-1D99-CA27C6CA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49F63-E5FF-C44B-A262-032BEEC5F6F7}" type="datetime1">
              <a:rPr kumimoji="1" lang="ja-JP" altLang="en-US" smtClean="0"/>
              <a:t>2025/2/27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AB8D6263-71FD-EC08-BEE3-488FA90C9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1CA293B-56D1-2B35-7709-74F4389B1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A8593-03F9-4584-B572-0591DB94162B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95F0513-FB95-A876-9813-FB3E3EA3E648}"/>
              </a:ext>
            </a:extLst>
          </p:cNvPr>
          <p:cNvSpPr/>
          <p:nvPr userDrawn="1"/>
        </p:nvSpPr>
        <p:spPr>
          <a:xfrm>
            <a:off x="0" y="1007157"/>
            <a:ext cx="12192000" cy="83202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7000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792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C65E1C7-58E5-479F-F0BD-8A57AA4B89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72A64C5-A334-A913-EB7F-B106FE8B94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2453B71-F418-6459-4EBA-3784267BF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305D4-47F1-9342-B06B-4354C631DF9D}" type="datetime1">
              <a:rPr kumimoji="1" lang="ja-JP" altLang="en-US" smtClean="0"/>
              <a:t>2025/2/27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47FA6A6-EC59-FC47-7C1A-49999B2E8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90E396B-D3CB-55B7-D6FE-252B11BCA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2665F-30C3-874E-8192-991801C253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624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AFD8D8-8A91-1EA8-3B90-36D71BA85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711D78B-7EF3-7A79-285B-90B6842861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BEDBFEF-7D1E-0F46-212A-486848FEC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AE3D0-ADF7-D248-8093-5833A733623C}" type="datetime1">
              <a:rPr kumimoji="1" lang="ja-JP" altLang="en-US" smtClean="0"/>
              <a:t>2025/2/27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BE7B55E-D764-510E-8F4D-6E5764050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76FC607-088F-D320-CB48-0B99FBC48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2665F-30C3-874E-8192-991801C253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011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D7AC854-A982-51EC-76E6-A30653CCD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390418C-25B8-2E0E-A43C-2CCD236B96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31C311A-CA6E-A580-2EFA-33CC3E5F9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F44C7-8093-1440-A441-3E1882F0B8AC}" type="datetime1">
              <a:rPr kumimoji="1" lang="ja-JP" altLang="en-US" smtClean="0"/>
              <a:t>2025/2/27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111E522-F24B-E9EC-535E-4B08CD990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579BC75-30C7-FB00-1D60-7C0D2B3C8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2665F-30C3-874E-8192-991801C253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00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AA410FA-B27C-433A-E91F-561F9472A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B609FF4-E647-EDFF-6F8E-163336B487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2F673B0-CA87-9614-9936-5ADA03F5C1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7072917-4111-7F47-F496-569132C5B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AE34-5DBC-0149-A291-0FEB5DC791EC}" type="datetime1">
              <a:rPr kumimoji="1" lang="ja-JP" altLang="en-US" smtClean="0"/>
              <a:t>2025/2/27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1C28CC8-5343-4829-087D-36E39962E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1E65C58-0EC2-CA90-98FD-819A8EE9B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2665F-30C3-874E-8192-991801C253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016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51B4E4B-0AEE-BAA3-F9AC-B91385BD5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6A0C314-DD1A-0E0C-F626-A2569AC192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F4BC00B9-A5DD-AAF7-073D-43E547B041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7C06F93B-5B79-22B5-1A61-AAB0609FB5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B5E4DDAC-0C75-940E-F081-4AA0A71201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D6EDC8D8-227D-4F40-085F-20B2389EA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64B1A-2D27-FC48-815C-843EA351B084}" type="datetime1">
              <a:rPr kumimoji="1" lang="ja-JP" altLang="en-US" smtClean="0"/>
              <a:t>2025/2/27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B252C257-42B2-417F-C9AB-3E9D6480A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1C933F4-D75F-D1A3-EC53-CA5796179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2665F-30C3-874E-8192-991801C253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732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D44590F-D20A-009F-00FF-CE6E549D0F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336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E3349D36-A2B5-0442-B8F4-CCB2EBE350E3}" type="datetime1">
              <a:rPr kumimoji="1" lang="ja-JP" altLang="en-US" smtClean="0"/>
              <a:t>2025/2/27</a:t>
            </a:fld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180ABE4-23A8-61A9-CF51-05D6298297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92927" y="55052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1">
                <a:solidFill>
                  <a:schemeClr val="tx1"/>
                </a:solidFill>
              </a:defRPr>
            </a:lvl1pPr>
          </a:lstStyle>
          <a:p>
            <a:fld id="{A35A8593-03F9-4584-B572-0591DB94162B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70BA3D3E-0AA2-E521-CC5E-D0426238A020}"/>
              </a:ext>
            </a:extLst>
          </p:cNvPr>
          <p:cNvSpPr/>
          <p:nvPr userDrawn="1"/>
        </p:nvSpPr>
        <p:spPr>
          <a:xfrm>
            <a:off x="0" y="0"/>
            <a:ext cx="12192000" cy="64800"/>
          </a:xfrm>
          <a:prstGeom prst="rect">
            <a:avLst/>
          </a:prstGeom>
          <a:solidFill>
            <a:srgbClr val="BE1A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/>
          </a:p>
        </p:txBody>
      </p:sp>
      <p:pic>
        <p:nvPicPr>
          <p:cNvPr id="2" name="グラフィックス 1">
            <a:extLst>
              <a:ext uri="{FF2B5EF4-FFF2-40B4-BE49-F238E27FC236}">
                <a16:creationId xmlns:a16="http://schemas.microsoft.com/office/drawing/2014/main" id="{F8C452E8-E73C-5909-1F82-066524D930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55600" y="259270"/>
            <a:ext cx="941324" cy="276324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AADD22A-AA1F-D0F2-C333-5326B3C64DCC}"/>
              </a:ext>
            </a:extLst>
          </p:cNvPr>
          <p:cNvSpPr txBox="1"/>
          <p:nvPr userDrawn="1"/>
        </p:nvSpPr>
        <p:spPr>
          <a:xfrm>
            <a:off x="11526262" y="561241"/>
            <a:ext cx="566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/17</a:t>
            </a:r>
            <a:endParaRPr kumimoji="1" lang="ja-JP" altLang="en-US" b="1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C63C3DF-B0E4-73C1-DA2D-81C07E519EA9}"/>
              </a:ext>
            </a:extLst>
          </p:cNvPr>
          <p:cNvSpPr txBox="1"/>
          <p:nvPr userDrawn="1"/>
        </p:nvSpPr>
        <p:spPr>
          <a:xfrm>
            <a:off x="4048003" y="6510898"/>
            <a:ext cx="4095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tx1"/>
                </a:solidFill>
              </a:rPr>
              <a:t>Koichi Kino, UCANS-11 Feb. 27 2025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C89D2A00-3D13-5ABE-CE6B-1195A74DF1B2}"/>
              </a:ext>
            </a:extLst>
          </p:cNvPr>
          <p:cNvCxnSpPr/>
          <p:nvPr userDrawn="1"/>
        </p:nvCxnSpPr>
        <p:spPr>
          <a:xfrm>
            <a:off x="0" y="6472261"/>
            <a:ext cx="12192000" cy="280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7284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91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CC3D9C88-8C76-1D83-D24B-475A0527D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350008A-A91F-2832-4844-C29C58FF6C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B76CD2E-3C35-5420-6A72-1810E7DC11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DAC5A9A-7E41-CD45-9C8A-37AB6BF3E045}" type="datetime1">
              <a:rPr kumimoji="1" lang="ja-JP" altLang="en-US" smtClean="0"/>
              <a:t>2025/2/27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1BE4022-3AA2-F361-4A97-03BCE78C1F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799AA76-B0A5-D06C-C922-FE589E40BD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D2665F-30C3-874E-8192-991801C253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7775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13" Type="http://schemas.openxmlformats.org/officeDocument/2006/relationships/image" Target="../media/image30.jpg"/><Relationship Id="rId18" Type="http://schemas.openxmlformats.org/officeDocument/2006/relationships/image" Target="../media/image35.jpg"/><Relationship Id="rId3" Type="http://schemas.openxmlformats.org/officeDocument/2006/relationships/image" Target="../media/image9.jpg"/><Relationship Id="rId21" Type="http://schemas.openxmlformats.org/officeDocument/2006/relationships/image" Target="../media/image38.jpg"/><Relationship Id="rId7" Type="http://schemas.openxmlformats.org/officeDocument/2006/relationships/image" Target="../media/image24.jpg"/><Relationship Id="rId12" Type="http://schemas.openxmlformats.org/officeDocument/2006/relationships/image" Target="../media/image29.jpg"/><Relationship Id="rId17" Type="http://schemas.openxmlformats.org/officeDocument/2006/relationships/image" Target="../media/image34.jpg"/><Relationship Id="rId2" Type="http://schemas.openxmlformats.org/officeDocument/2006/relationships/image" Target="../media/image23.jpg"/><Relationship Id="rId16" Type="http://schemas.openxmlformats.org/officeDocument/2006/relationships/image" Target="../media/image33.jpg"/><Relationship Id="rId20" Type="http://schemas.openxmlformats.org/officeDocument/2006/relationships/image" Target="../media/image3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image" Target="../media/image28.jpg"/><Relationship Id="rId5" Type="http://schemas.openxmlformats.org/officeDocument/2006/relationships/image" Target="../media/image19.PNG"/><Relationship Id="rId15" Type="http://schemas.openxmlformats.org/officeDocument/2006/relationships/image" Target="../media/image32.jpg"/><Relationship Id="rId10" Type="http://schemas.openxmlformats.org/officeDocument/2006/relationships/image" Target="../media/image27.jpg"/><Relationship Id="rId19" Type="http://schemas.openxmlformats.org/officeDocument/2006/relationships/image" Target="../media/image36.jpg"/><Relationship Id="rId4" Type="http://schemas.openxmlformats.org/officeDocument/2006/relationships/image" Target="../media/image18.PNG"/><Relationship Id="rId9" Type="http://schemas.openxmlformats.org/officeDocument/2006/relationships/image" Target="../media/image26.jpg"/><Relationship Id="rId1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B3C3455-2C16-7254-EF9D-FE06140E3D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364" y="550521"/>
            <a:ext cx="11745272" cy="363683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" altLang="ja-JP" sz="4900" dirty="0"/>
              <a:t>Tracking the progress of nonuniform deterioration in a lithium-ion battery</a:t>
            </a:r>
            <a:br>
              <a:rPr lang="en" altLang="ja-JP" sz="4900" dirty="0"/>
            </a:br>
            <a:r>
              <a:rPr lang="en" altLang="ja-JP" sz="4900" dirty="0"/>
              <a:t>using Bragg-edge imaging</a:t>
            </a:r>
            <a:br>
              <a:rPr lang="en" altLang="ja-JP" sz="2200" dirty="0"/>
            </a:br>
            <a:br>
              <a:rPr lang="en" altLang="ja-JP" sz="2200" dirty="0"/>
            </a:br>
            <a:r>
              <a:rPr lang="en" altLang="ja-JP" sz="4900" dirty="0"/>
              <a:t>~an application of the AISTANS</a:t>
            </a:r>
            <a:br>
              <a:rPr lang="en" altLang="ja-JP" sz="4900" dirty="0"/>
            </a:br>
            <a:r>
              <a:rPr lang="en" altLang="ja-JP" sz="4900" dirty="0"/>
              <a:t>compact neutron source~</a:t>
            </a:r>
            <a:r>
              <a:rPr lang="en" altLang="ja-JP" sz="4400" dirty="0"/>
              <a:t> </a:t>
            </a:r>
            <a:r>
              <a:rPr lang="ja-JP" altLang="en-US" sz="4400"/>
              <a:t> </a:t>
            </a:r>
            <a:endParaRPr kumimoji="1" lang="ja-JP" altLang="en-US" sz="4400" dirty="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8D8C90C-E174-055A-63CC-0AC915E815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6002" y="4655547"/>
            <a:ext cx="11419996" cy="1978503"/>
          </a:xfrm>
        </p:spPr>
        <p:txBody>
          <a:bodyPr>
            <a:normAutofit fontScale="92500"/>
          </a:bodyPr>
          <a:lstStyle/>
          <a:p>
            <a:r>
              <a:rPr lang="en-US" altLang="ja-JP" sz="2800" u="sng" dirty="0">
                <a:latin typeface="+mn-ea"/>
              </a:rPr>
              <a:t>Koichi Kino</a:t>
            </a:r>
            <a:r>
              <a:rPr lang="en-US" altLang="ja-JP" sz="2800" dirty="0">
                <a:latin typeface="+mn-ea"/>
              </a:rPr>
              <a:t>, Takeshi Fujiwara, </a:t>
            </a:r>
            <a:r>
              <a:rPr lang="en-US" altLang="ja-JP" sz="2800" dirty="0" err="1">
                <a:latin typeface="+mn-ea"/>
              </a:rPr>
              <a:t>Tatsunori</a:t>
            </a:r>
            <a:r>
              <a:rPr lang="en-US" altLang="ja-JP" sz="2800" dirty="0">
                <a:latin typeface="+mn-ea"/>
              </a:rPr>
              <a:t> Shibuya, </a:t>
            </a:r>
            <a:r>
              <a:rPr kumimoji="1" lang="en-US" altLang="ja-JP" sz="2800" dirty="0">
                <a:latin typeface="+mn-ea"/>
              </a:rPr>
              <a:t>Brian O’Rourke</a:t>
            </a:r>
          </a:p>
          <a:p>
            <a:r>
              <a:rPr lang="en" altLang="ja-JP" sz="28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National Institute of Advanced Industrial Science and Technology (AIST)</a:t>
            </a:r>
            <a:endParaRPr lang="en-US" altLang="ja-JP" sz="3200" b="0" i="0" strike="noStrike" dirty="0">
              <a:solidFill>
                <a:srgbClr val="000000"/>
              </a:solidFill>
              <a:effectLst/>
              <a:latin typeface="+mn-ea"/>
            </a:endParaRPr>
          </a:p>
          <a:p>
            <a:endParaRPr kumimoji="1" lang="en-US" altLang="ja-JP" sz="1100" dirty="0">
              <a:latin typeface="+mn-ea"/>
            </a:endParaRPr>
          </a:p>
          <a:p>
            <a:r>
              <a:rPr lang="en-US" altLang="ja-JP" sz="2800" dirty="0" err="1">
                <a:latin typeface="+mn-ea"/>
              </a:rPr>
              <a:t>K.Kino</a:t>
            </a:r>
            <a:r>
              <a:rPr lang="en-US" altLang="ja-JP" sz="2800" dirty="0">
                <a:latin typeface="+mn-ea"/>
              </a:rPr>
              <a:t>: </a:t>
            </a:r>
            <a:r>
              <a:rPr lang="en-US" altLang="ja-JP" sz="2800" dirty="0" err="1">
                <a:latin typeface="+mn-ea"/>
              </a:rPr>
              <a:t>koichi.kino@aist.go.jp</a:t>
            </a:r>
            <a:endParaRPr kumimoji="1" lang="ja-JP" altLang="en-US" sz="2800" dirty="0">
              <a:latin typeface="+mn-ea"/>
            </a:endParaRP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6BFAA96-7F2E-0371-CC36-1EB89C090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A8593-03F9-4584-B572-0591DB94162B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21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C1DFF-EEBF-9988-4563-DFEBA016FF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54D91076-7C91-A457-2CEA-43E273FAAD5A}"/>
              </a:ext>
            </a:extLst>
          </p:cNvPr>
          <p:cNvCxnSpPr>
            <a:stCxn id="19" idx="1"/>
            <a:endCxn id="27" idx="3"/>
          </p:cNvCxnSpPr>
          <p:nvPr/>
        </p:nvCxnSpPr>
        <p:spPr>
          <a:xfrm flipH="1" flipV="1">
            <a:off x="5154702" y="2676885"/>
            <a:ext cx="1752470" cy="762925"/>
          </a:xfrm>
          <a:prstGeom prst="straightConnector1">
            <a:avLst/>
          </a:prstGeom>
          <a:ln w="76200">
            <a:solidFill>
              <a:srgbClr val="FF2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A6758040-6665-42E6-7EFB-C2E2E20BC539}"/>
              </a:ext>
            </a:extLst>
          </p:cNvPr>
          <p:cNvCxnSpPr>
            <a:cxnSpLocks/>
          </p:cNvCxnSpPr>
          <p:nvPr/>
        </p:nvCxnSpPr>
        <p:spPr>
          <a:xfrm flipH="1">
            <a:off x="5348631" y="3438755"/>
            <a:ext cx="1558541" cy="1394820"/>
          </a:xfrm>
          <a:prstGeom prst="straightConnector1">
            <a:avLst/>
          </a:prstGeom>
          <a:ln w="76200">
            <a:solidFill>
              <a:srgbClr val="FF2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EF0E45A-3A9E-187F-E5E9-65F33B468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A8593-03F9-4584-B572-0591DB94162B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DCE15E4-B2AA-D4EC-0805-68DABDE596C0}"/>
              </a:ext>
            </a:extLst>
          </p:cNvPr>
          <p:cNvSpPr txBox="1"/>
          <p:nvPr/>
        </p:nvSpPr>
        <p:spPr>
          <a:xfrm>
            <a:off x="289888" y="421240"/>
            <a:ext cx="106538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/>
              <a:t>２</a:t>
            </a:r>
            <a:r>
              <a:rPr kumimoji="1" lang="en-US" altLang="ja-JP" sz="3200" b="1" dirty="0"/>
              <a:t>.</a:t>
            </a:r>
            <a:r>
              <a:rPr kumimoji="1" lang="en-US" altLang="ja-JP" sz="2400" b="1" dirty="0"/>
              <a:t>Experiments</a:t>
            </a:r>
            <a:r>
              <a:rPr kumimoji="1" lang="ja-JP" altLang="en-US" sz="3200" b="1"/>
              <a:t>　</a:t>
            </a:r>
            <a:r>
              <a:rPr kumimoji="1" lang="en-US" altLang="ja-JP" sz="3200" b="1" dirty="0"/>
              <a:t>  Sample conditions at measurement</a:t>
            </a:r>
            <a:endParaRPr kumimoji="1" lang="ja-JP" altLang="en-US" sz="3200" b="1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8254BFFF-B5DC-2290-48FF-27CDB96E300D}"/>
              </a:ext>
            </a:extLst>
          </p:cNvPr>
          <p:cNvGrpSpPr/>
          <p:nvPr/>
        </p:nvGrpSpPr>
        <p:grpSpPr>
          <a:xfrm>
            <a:off x="119372" y="2575807"/>
            <a:ext cx="2484433" cy="2752091"/>
            <a:chOff x="229701" y="3526525"/>
            <a:chExt cx="1951477" cy="2089280"/>
          </a:xfrm>
        </p:grpSpPr>
        <p:pic>
          <p:nvPicPr>
            <p:cNvPr id="6" name="図 5" descr="ダイアグラム&#10;&#10;自動的に生成された説明">
              <a:extLst>
                <a:ext uri="{FF2B5EF4-FFF2-40B4-BE49-F238E27FC236}">
                  <a16:creationId xmlns:a16="http://schemas.microsoft.com/office/drawing/2014/main" id="{7A3097E8-847E-EDF4-5D9A-D289C67B6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701" y="3526525"/>
              <a:ext cx="1951477" cy="2089280"/>
            </a:xfrm>
            <a:prstGeom prst="rect">
              <a:avLst/>
            </a:prstGeom>
          </p:spPr>
        </p:pic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EC83CE39-DC82-A0BC-A831-C93BA01C7260}"/>
                </a:ext>
              </a:extLst>
            </p:cNvPr>
            <p:cNvSpPr/>
            <p:nvPr/>
          </p:nvSpPr>
          <p:spPr>
            <a:xfrm>
              <a:off x="1295387" y="4081677"/>
              <a:ext cx="50800" cy="43037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0590882C-705D-68E8-D52B-E54BFE35E37A}"/>
                </a:ext>
              </a:extLst>
            </p:cNvPr>
            <p:cNvSpPr/>
            <p:nvPr/>
          </p:nvSpPr>
          <p:spPr>
            <a:xfrm>
              <a:off x="1747251" y="3967383"/>
              <a:ext cx="156563" cy="63950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CE97F2DC-2F75-720E-6CDF-209E0F12B2D8}"/>
                </a:ext>
              </a:extLst>
            </p:cNvPr>
            <p:cNvSpPr/>
            <p:nvPr/>
          </p:nvSpPr>
          <p:spPr>
            <a:xfrm flipH="1">
              <a:off x="973049" y="4335702"/>
              <a:ext cx="45719" cy="3197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F343F00E-27D7-B24A-1B88-4341346E0152}"/>
                </a:ext>
              </a:extLst>
            </p:cNvPr>
            <p:cNvSpPr/>
            <p:nvPr/>
          </p:nvSpPr>
          <p:spPr>
            <a:xfrm>
              <a:off x="886155" y="4369179"/>
              <a:ext cx="45719" cy="27357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20902F5-8913-26E6-315D-A4EA2488B41E}"/>
              </a:ext>
            </a:extLst>
          </p:cNvPr>
          <p:cNvSpPr txBox="1"/>
          <p:nvPr/>
        </p:nvSpPr>
        <p:spPr>
          <a:xfrm>
            <a:off x="2914371" y="1228959"/>
            <a:ext cx="302358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First measurement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E95FA74-201D-2561-9AB3-0DFCBF0364B6}"/>
              </a:ext>
            </a:extLst>
          </p:cNvPr>
          <p:cNvSpPr txBox="1"/>
          <p:nvPr/>
        </p:nvSpPr>
        <p:spPr>
          <a:xfrm>
            <a:off x="2981824" y="1673826"/>
            <a:ext cx="3731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8 hours for charged(4.2V) and discharged(2.7V) states </a:t>
            </a: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D96F93EF-CBCF-F013-B643-C2D157002037}"/>
              </a:ext>
            </a:extLst>
          </p:cNvPr>
          <p:cNvGrpSpPr/>
          <p:nvPr/>
        </p:nvGrpSpPr>
        <p:grpSpPr>
          <a:xfrm>
            <a:off x="6880668" y="1953054"/>
            <a:ext cx="4848998" cy="3013268"/>
            <a:chOff x="7310885" y="1646836"/>
            <a:chExt cx="4848998" cy="3013268"/>
          </a:xfrm>
        </p:grpSpPr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B97D2E99-AA8F-F766-471A-EBE84EAED3AF}"/>
                </a:ext>
              </a:extLst>
            </p:cNvPr>
            <p:cNvSpPr txBox="1"/>
            <p:nvPr/>
          </p:nvSpPr>
          <p:spPr>
            <a:xfrm>
              <a:off x="7310885" y="1686592"/>
              <a:ext cx="4848998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b="1" dirty="0">
                  <a:highlight>
                    <a:srgbClr val="FF7E79"/>
                  </a:highlight>
                </a:rPr>
                <a:t>[Charge]</a:t>
              </a:r>
            </a:p>
            <a:p>
              <a:r>
                <a:rPr kumimoji="1" lang="en-US" altLang="ja-JP" sz="2000" b="1" dirty="0"/>
                <a:t> CCCV (constant current and voltage)</a:t>
              </a:r>
            </a:p>
            <a:p>
              <a:r>
                <a:rPr kumimoji="1" lang="en-US" altLang="ja-JP" sz="2000" b="1" dirty="0"/>
                <a:t> CC: rate 0.7C until 4.2 V</a:t>
              </a:r>
            </a:p>
            <a:p>
              <a:r>
                <a:rPr kumimoji="1" lang="en-US" altLang="ja-JP" sz="2000" b="1" dirty="0"/>
                <a:t> CV: keep 4.2 V until 100 mA</a:t>
              </a:r>
            </a:p>
            <a:p>
              <a:r>
                <a:rPr kumimoji="1" lang="en-US" altLang="ja-JP" sz="2000" b="1" dirty="0"/>
                <a:t> Temperature: 45℃</a:t>
              </a: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81B73F83-63B6-7A1C-F47B-0EE9D0AD4F04}"/>
                </a:ext>
              </a:extLst>
            </p:cNvPr>
            <p:cNvSpPr txBox="1"/>
            <p:nvPr/>
          </p:nvSpPr>
          <p:spPr>
            <a:xfrm>
              <a:off x="7310885" y="3336665"/>
              <a:ext cx="386183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b="1" dirty="0">
                  <a:highlight>
                    <a:srgbClr val="76D6FF"/>
                  </a:highlight>
                </a:rPr>
                <a:t>[Discharge]</a:t>
              </a:r>
            </a:p>
            <a:p>
              <a:r>
                <a:rPr kumimoji="1" lang="en-US" altLang="ja-JP" sz="2000" b="1" dirty="0"/>
                <a:t> CC (constant current)</a:t>
              </a:r>
            </a:p>
            <a:p>
              <a:r>
                <a:rPr kumimoji="1" lang="en-US" altLang="ja-JP" sz="2000" b="1" dirty="0"/>
                <a:t> CC: rate 1.0C until 2.7 V</a:t>
              </a:r>
            </a:p>
            <a:p>
              <a:r>
                <a:rPr kumimoji="1" lang="en-US" altLang="ja-JP" sz="2000" b="1" dirty="0"/>
                <a:t> Temperature: 45℃</a:t>
              </a:r>
            </a:p>
          </p:txBody>
        </p: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90FD241D-CF0E-8B46-EADA-144DC44C02B5}"/>
                </a:ext>
              </a:extLst>
            </p:cNvPr>
            <p:cNvSpPr/>
            <p:nvPr/>
          </p:nvSpPr>
          <p:spPr>
            <a:xfrm>
              <a:off x="7337389" y="1646836"/>
              <a:ext cx="4735341" cy="297351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84009BD-7196-E080-B6D2-2B1E1AF61D8C}"/>
              </a:ext>
            </a:extLst>
          </p:cNvPr>
          <p:cNvSpPr txBox="1"/>
          <p:nvPr/>
        </p:nvSpPr>
        <p:spPr>
          <a:xfrm>
            <a:off x="2914371" y="3366693"/>
            <a:ext cx="357982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Second measurement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AA4A537-B9A6-A79B-DC96-550EBC53FD73}"/>
              </a:ext>
            </a:extLst>
          </p:cNvPr>
          <p:cNvSpPr txBox="1"/>
          <p:nvPr/>
        </p:nvSpPr>
        <p:spPr>
          <a:xfrm>
            <a:off x="3009625" y="3849617"/>
            <a:ext cx="3731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8 hours for charged(4.2V) and discharged(2.7V) states 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31A7455-B551-7E78-3058-3E1936A9BC7B}"/>
              </a:ext>
            </a:extLst>
          </p:cNvPr>
          <p:cNvSpPr txBox="1"/>
          <p:nvPr/>
        </p:nvSpPr>
        <p:spPr>
          <a:xfrm>
            <a:off x="2914371" y="5518815"/>
            <a:ext cx="312938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Third measurement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C9AE2A7-53AA-660B-1369-613B0ADF2BE0}"/>
              </a:ext>
            </a:extLst>
          </p:cNvPr>
          <p:cNvSpPr txBox="1"/>
          <p:nvPr/>
        </p:nvSpPr>
        <p:spPr>
          <a:xfrm>
            <a:off x="3058324" y="5975005"/>
            <a:ext cx="41927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8 hours for charged(4.2V) state</a:t>
            </a:r>
          </a:p>
        </p:txBody>
      </p:sp>
      <p:sp>
        <p:nvSpPr>
          <p:cNvPr id="25" name="下矢印 24">
            <a:extLst>
              <a:ext uri="{FF2B5EF4-FFF2-40B4-BE49-F238E27FC236}">
                <a16:creationId xmlns:a16="http://schemas.microsoft.com/office/drawing/2014/main" id="{9B3FD3BD-53FB-4AE6-48A4-9B9B6DDBF6C5}"/>
              </a:ext>
            </a:extLst>
          </p:cNvPr>
          <p:cNvSpPr/>
          <p:nvPr/>
        </p:nvSpPr>
        <p:spPr>
          <a:xfrm>
            <a:off x="3831370" y="2972058"/>
            <a:ext cx="1323332" cy="331054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下矢印 25">
            <a:extLst>
              <a:ext uri="{FF2B5EF4-FFF2-40B4-BE49-F238E27FC236}">
                <a16:creationId xmlns:a16="http://schemas.microsoft.com/office/drawing/2014/main" id="{403039F4-DE77-0623-5017-53C1B9F11CC7}"/>
              </a:ext>
            </a:extLst>
          </p:cNvPr>
          <p:cNvSpPr/>
          <p:nvPr/>
        </p:nvSpPr>
        <p:spPr>
          <a:xfrm>
            <a:off x="3831370" y="5100727"/>
            <a:ext cx="1323332" cy="331054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59959715-C39C-BC00-9E10-39C623D36862}"/>
              </a:ext>
            </a:extLst>
          </p:cNvPr>
          <p:cNvSpPr txBox="1"/>
          <p:nvPr/>
        </p:nvSpPr>
        <p:spPr>
          <a:xfrm>
            <a:off x="3831370" y="2476830"/>
            <a:ext cx="1323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</a:rPr>
              <a:t>92 cycles 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C081E68A-9A6C-5330-D3F0-9CC56A100505}"/>
              </a:ext>
            </a:extLst>
          </p:cNvPr>
          <p:cNvSpPr txBox="1"/>
          <p:nvPr/>
        </p:nvSpPr>
        <p:spPr>
          <a:xfrm>
            <a:off x="3612324" y="4654779"/>
            <a:ext cx="1736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>
                <a:solidFill>
                  <a:srgbClr val="FF0000"/>
                </a:solidFill>
              </a:rPr>
              <a:t>＋</a:t>
            </a:r>
            <a:r>
              <a:rPr kumimoji="1" lang="en-US" altLang="ja-JP" sz="2000" b="1" dirty="0">
                <a:solidFill>
                  <a:srgbClr val="FF0000"/>
                </a:solidFill>
              </a:rPr>
              <a:t>108 cycles 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706BBA38-A475-A019-3845-F87CBE2CD939}"/>
              </a:ext>
            </a:extLst>
          </p:cNvPr>
          <p:cNvSpPr txBox="1"/>
          <p:nvPr/>
        </p:nvSpPr>
        <p:spPr>
          <a:xfrm>
            <a:off x="4687073" y="3634536"/>
            <a:ext cx="1987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</a:rPr>
              <a:t>Toal 92 cycles 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0E9B17F5-9A5C-AB93-012C-AF2F89EDBE7B}"/>
              </a:ext>
            </a:extLst>
          </p:cNvPr>
          <p:cNvSpPr txBox="1"/>
          <p:nvPr/>
        </p:nvSpPr>
        <p:spPr>
          <a:xfrm>
            <a:off x="4704284" y="5776151"/>
            <a:ext cx="21142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</a:rPr>
              <a:t>Toal 200 cycles </a:t>
            </a:r>
          </a:p>
        </p:txBody>
      </p:sp>
    </p:spTree>
    <p:extLst>
      <p:ext uri="{BB962C8B-B14F-4D97-AF65-F5344CB8AC3E}">
        <p14:creationId xmlns:p14="http://schemas.microsoft.com/office/powerpoint/2010/main" val="5669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81A012-060C-A222-F490-11476B337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E25C9433-ABC1-42CA-DA95-08BC6C5FB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A8593-03F9-4584-B572-0591DB94162B}" type="slidenum">
              <a:rPr kumimoji="1" lang="ja-JP" altLang="en-US" smtClean="0"/>
              <a:t>11</a:t>
            </a:fld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29FC59D-3E72-FFFA-09C9-2EC300309718}"/>
              </a:ext>
            </a:extLst>
          </p:cNvPr>
          <p:cNvSpPr txBox="1"/>
          <p:nvPr/>
        </p:nvSpPr>
        <p:spPr>
          <a:xfrm>
            <a:off x="289888" y="421240"/>
            <a:ext cx="75680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/>
              <a:t>２</a:t>
            </a:r>
            <a:r>
              <a:rPr kumimoji="1" lang="en-US" altLang="ja-JP" sz="3200" b="1" dirty="0"/>
              <a:t>.</a:t>
            </a:r>
            <a:r>
              <a:rPr kumimoji="1" lang="en-US" altLang="ja-JP" sz="2400" b="1" dirty="0"/>
              <a:t>Experiments</a:t>
            </a:r>
            <a:r>
              <a:rPr kumimoji="1" lang="ja-JP" altLang="en-US" sz="3200" b="1"/>
              <a:t>　</a:t>
            </a:r>
            <a:r>
              <a:rPr kumimoji="1" lang="en-US" altLang="ja-JP" sz="3200" b="1" dirty="0"/>
              <a:t>      Experimental setup</a:t>
            </a:r>
            <a:endParaRPr kumimoji="1" lang="ja-JP" altLang="en-US" sz="3200" b="1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0E9B02D0-4DB1-69BE-74DF-79FEB8A4BADE}"/>
              </a:ext>
            </a:extLst>
          </p:cNvPr>
          <p:cNvGrpSpPr/>
          <p:nvPr/>
        </p:nvGrpSpPr>
        <p:grpSpPr>
          <a:xfrm>
            <a:off x="220347" y="1101765"/>
            <a:ext cx="5389617" cy="5010385"/>
            <a:chOff x="220347" y="1101765"/>
            <a:chExt cx="5389617" cy="5010385"/>
          </a:xfrm>
        </p:grpSpPr>
        <p:pic>
          <p:nvPicPr>
            <p:cNvPr id="4" name="図 3" descr="屋内, 電子レンジ, 座る, オーブン が含まれている画像&#10;&#10;自動的に生成された説明">
              <a:extLst>
                <a:ext uri="{FF2B5EF4-FFF2-40B4-BE49-F238E27FC236}">
                  <a16:creationId xmlns:a16="http://schemas.microsoft.com/office/drawing/2014/main" id="{AFC57140-CE9E-425A-0432-BE2EB9A2C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250633" y="1370874"/>
              <a:ext cx="3085487" cy="4111096"/>
            </a:xfrm>
            <a:prstGeom prst="rect">
              <a:avLst/>
            </a:prstGeom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DD20986-0EA9-28BE-B58F-FEBF880C8453}"/>
                </a:ext>
              </a:extLst>
            </p:cNvPr>
            <p:cNvSpPr txBox="1"/>
            <p:nvPr/>
          </p:nvSpPr>
          <p:spPr>
            <a:xfrm rot="16200000">
              <a:off x="816429" y="2551360"/>
              <a:ext cx="9492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b="1" dirty="0"/>
                <a:t>100 mm</a:t>
              </a:r>
              <a:endParaRPr kumimoji="1" lang="ja-JP" altLang="en-US" sz="1600" b="1"/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3A03726-4A60-9B99-6D5F-7E1B35E961C2}"/>
                </a:ext>
              </a:extLst>
            </p:cNvPr>
            <p:cNvSpPr txBox="1"/>
            <p:nvPr/>
          </p:nvSpPr>
          <p:spPr>
            <a:xfrm>
              <a:off x="2021172" y="4595658"/>
              <a:ext cx="9701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b="1" dirty="0">
                  <a:solidFill>
                    <a:schemeClr val="bg1"/>
                  </a:solidFill>
                </a:rPr>
                <a:t>100 mm</a:t>
              </a:r>
              <a:endParaRPr kumimoji="1" lang="ja-JP" altLang="en-US" sz="1600" b="1">
                <a:solidFill>
                  <a:schemeClr val="bg1"/>
                </a:solidFill>
              </a:endParaRPr>
            </a:p>
          </p:txBody>
        </p:sp>
        <p:cxnSp>
          <p:nvCxnSpPr>
            <p:cNvPr id="10" name="直線矢印コネクタ 9">
              <a:extLst>
                <a:ext uri="{FF2B5EF4-FFF2-40B4-BE49-F238E27FC236}">
                  <a16:creationId xmlns:a16="http://schemas.microsoft.com/office/drawing/2014/main" id="{BA420CF5-E0DD-367F-C0BD-6FC7635687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12972" y="2462963"/>
              <a:ext cx="194237" cy="1862005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矢印コネクタ 10">
              <a:extLst>
                <a:ext uri="{FF2B5EF4-FFF2-40B4-BE49-F238E27FC236}">
                  <a16:creationId xmlns:a16="http://schemas.microsoft.com/office/drawing/2014/main" id="{ADB81B60-A5C3-4F74-EE8A-88C44FD4EC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00385" y="4547385"/>
              <a:ext cx="2108586" cy="0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A92F5E23-DC7D-7273-995B-83D4770402C5}"/>
                </a:ext>
              </a:extLst>
            </p:cNvPr>
            <p:cNvSpPr txBox="1"/>
            <p:nvPr/>
          </p:nvSpPr>
          <p:spPr>
            <a:xfrm>
              <a:off x="1121801" y="1101765"/>
              <a:ext cx="320632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/>
                <a:t>2D neutron detector</a:t>
              </a:r>
            </a:p>
            <a:p>
              <a:r>
                <a:rPr kumimoji="1" lang="en-US" altLang="ja-JP" sz="2400" b="1" dirty="0"/>
                <a:t>(</a:t>
              </a:r>
              <a:r>
                <a:rPr kumimoji="1" lang="en-US" altLang="ja-JP" sz="2400" b="1" dirty="0" err="1"/>
                <a:t>x,y,TOF</a:t>
              </a:r>
              <a:r>
                <a:rPr kumimoji="1" lang="en-US" altLang="ja-JP" sz="2400" b="1" dirty="0"/>
                <a:t>)</a:t>
              </a: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EF576BCC-410A-E878-DB52-B782DBF3677A}"/>
                </a:ext>
              </a:extLst>
            </p:cNvPr>
            <p:cNvSpPr txBox="1"/>
            <p:nvPr/>
          </p:nvSpPr>
          <p:spPr>
            <a:xfrm>
              <a:off x="220347" y="5404264"/>
              <a:ext cx="538961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84150" indent="-184150">
                <a:buFont typeface="Arial" panose="020B0604020202020204" pitchFamily="34" charset="0"/>
                <a:buChar char="•"/>
              </a:pPr>
              <a:r>
                <a:rPr kumimoji="1" lang="en-US" altLang="ja-JP" sz="2000" b="1" dirty="0"/>
                <a:t>Scintillator + multi-anode PMT</a:t>
              </a:r>
            </a:p>
            <a:p>
              <a:pPr marL="184150" indent="-184150">
                <a:buFont typeface="Arial" panose="020B0604020202020204" pitchFamily="34" charset="0"/>
                <a:buChar char="•"/>
              </a:pPr>
              <a:r>
                <a:rPr kumimoji="1" lang="en-US" altLang="ja-JP" sz="2000" b="1" dirty="0"/>
                <a:t>High detection efficiency and count rate</a:t>
              </a:r>
            </a:p>
          </p:txBody>
        </p:sp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2ECB3847-2CF1-1FE2-8983-FBACF5D8BF0B}"/>
              </a:ext>
            </a:extLst>
          </p:cNvPr>
          <p:cNvGrpSpPr/>
          <p:nvPr/>
        </p:nvGrpSpPr>
        <p:grpSpPr>
          <a:xfrm>
            <a:off x="6053016" y="1246419"/>
            <a:ext cx="5995552" cy="4865731"/>
            <a:chOff x="6053016" y="1246419"/>
            <a:chExt cx="5995552" cy="4865731"/>
          </a:xfrm>
        </p:grpSpPr>
        <p:pic>
          <p:nvPicPr>
            <p:cNvPr id="31" name="図 30" descr="屋内, 冷蔵庫, 開く, 窓 が含まれている画像&#10;&#10;自動的に生成された説明">
              <a:extLst>
                <a:ext uri="{FF2B5EF4-FFF2-40B4-BE49-F238E27FC236}">
                  <a16:creationId xmlns:a16="http://schemas.microsoft.com/office/drawing/2014/main" id="{F26A8587-1C9B-A8F2-7795-D9619D881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0518" y="1885118"/>
              <a:ext cx="4111097" cy="3084048"/>
            </a:xfrm>
            <a:prstGeom prst="rect">
              <a:avLst/>
            </a:prstGeom>
          </p:spPr>
        </p:pic>
        <p:sp>
          <p:nvSpPr>
            <p:cNvPr id="33" name="左矢印 32">
              <a:extLst>
                <a:ext uri="{FF2B5EF4-FFF2-40B4-BE49-F238E27FC236}">
                  <a16:creationId xmlns:a16="http://schemas.microsoft.com/office/drawing/2014/main" id="{C680375D-9F2C-28FC-D480-AEFC5A5E7D6B}"/>
                </a:ext>
              </a:extLst>
            </p:cNvPr>
            <p:cNvSpPr/>
            <p:nvPr/>
          </p:nvSpPr>
          <p:spPr>
            <a:xfrm>
              <a:off x="9144203" y="2518039"/>
              <a:ext cx="2309969" cy="1506158"/>
            </a:xfrm>
            <a:prstGeom prst="lef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73C05892-48B6-7D84-5235-093F3EABBFAB}"/>
                </a:ext>
              </a:extLst>
            </p:cNvPr>
            <p:cNvSpPr txBox="1"/>
            <p:nvPr/>
          </p:nvSpPr>
          <p:spPr>
            <a:xfrm>
              <a:off x="9521891" y="3101841"/>
              <a:ext cx="16113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b="1" dirty="0"/>
                <a:t>Neutron beam</a:t>
              </a:r>
              <a:endParaRPr kumimoji="1" lang="ja-JP" altLang="en-US" sz="1600" b="1"/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11A9B990-67A3-256C-DAB7-D7174363C905}"/>
                </a:ext>
              </a:extLst>
            </p:cNvPr>
            <p:cNvSpPr txBox="1"/>
            <p:nvPr/>
          </p:nvSpPr>
          <p:spPr>
            <a:xfrm>
              <a:off x="8297235" y="2697309"/>
              <a:ext cx="9316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b="1" dirty="0">
                  <a:solidFill>
                    <a:schemeClr val="bg1"/>
                  </a:solidFill>
                </a:rPr>
                <a:t>Sample</a:t>
              </a:r>
              <a:endParaRPr kumimoji="1" lang="ja-JP" altLang="en-US" sz="1600" b="1">
                <a:solidFill>
                  <a:schemeClr val="bg1"/>
                </a:solidFill>
              </a:endParaRP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C741BAA0-427A-9FC7-3B50-CF73B6C6B5F1}"/>
                </a:ext>
              </a:extLst>
            </p:cNvPr>
            <p:cNvSpPr txBox="1"/>
            <p:nvPr/>
          </p:nvSpPr>
          <p:spPr>
            <a:xfrm>
              <a:off x="6582038" y="1990340"/>
              <a:ext cx="13003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b="1" dirty="0">
                  <a:solidFill>
                    <a:schemeClr val="bg1"/>
                  </a:solidFill>
                </a:rPr>
                <a:t>2D neutron</a:t>
              </a:r>
            </a:p>
            <a:p>
              <a:r>
                <a:rPr kumimoji="1" lang="en-US" altLang="ja-JP" sz="1600" b="1" dirty="0">
                  <a:solidFill>
                    <a:schemeClr val="bg1"/>
                  </a:solidFill>
                </a:rPr>
                <a:t>detector</a:t>
              </a:r>
            </a:p>
          </p:txBody>
        </p:sp>
        <p:cxnSp>
          <p:nvCxnSpPr>
            <p:cNvPr id="37" name="直線矢印コネクタ 36">
              <a:extLst>
                <a:ext uri="{FF2B5EF4-FFF2-40B4-BE49-F238E27FC236}">
                  <a16:creationId xmlns:a16="http://schemas.microsoft.com/office/drawing/2014/main" id="{D34D97C1-FE4A-9666-F08A-1BF1F50C00A0}"/>
                </a:ext>
              </a:extLst>
            </p:cNvPr>
            <p:cNvCxnSpPr/>
            <p:nvPr/>
          </p:nvCxnSpPr>
          <p:spPr>
            <a:xfrm>
              <a:off x="7344838" y="2565684"/>
              <a:ext cx="731134" cy="446337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1BBF705C-7542-BA91-9C7E-BD9ED72D77B5}"/>
                </a:ext>
              </a:extLst>
            </p:cNvPr>
            <p:cNvSpPr txBox="1"/>
            <p:nvPr/>
          </p:nvSpPr>
          <p:spPr>
            <a:xfrm>
              <a:off x="7227638" y="1246419"/>
              <a:ext cx="24400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/>
                <a:t>Around sample</a:t>
              </a: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E3F9D491-7B77-7D11-B025-0EED15302C0B}"/>
                </a:ext>
              </a:extLst>
            </p:cNvPr>
            <p:cNvSpPr txBox="1"/>
            <p:nvPr/>
          </p:nvSpPr>
          <p:spPr>
            <a:xfrm>
              <a:off x="6053016" y="5404264"/>
              <a:ext cx="59955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84150" indent="-184150">
                <a:buFont typeface="Arial" panose="020B0604020202020204" pitchFamily="34" charset="0"/>
                <a:buChar char="•"/>
              </a:pPr>
              <a:r>
                <a:rPr kumimoji="1" lang="en-US" altLang="ja-JP" sz="2000" b="1" dirty="0"/>
                <a:t>L(Source-detector) = 8.1 m </a:t>
              </a:r>
            </a:p>
            <a:p>
              <a:pPr marL="184150" indent="-184150">
                <a:buFont typeface="Arial" panose="020B0604020202020204" pitchFamily="34" charset="0"/>
                <a:buChar char="•"/>
              </a:pPr>
              <a:r>
                <a:rPr kumimoji="1" lang="en-US" altLang="ja-JP" sz="2000" b="1" dirty="0"/>
                <a:t>Sample is 10 cm upstream from the detector.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039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646F99-A3BF-9AED-0CF3-ED16F2298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F254895-B992-78F1-FB39-56B0CB1DA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A8593-03F9-4584-B572-0591DB94162B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64259BA-AFB5-366C-63FF-EE38CD6DD6F9}"/>
              </a:ext>
            </a:extLst>
          </p:cNvPr>
          <p:cNvSpPr txBox="1"/>
          <p:nvPr/>
        </p:nvSpPr>
        <p:spPr>
          <a:xfrm>
            <a:off x="289888" y="421240"/>
            <a:ext cx="74222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/>
              <a:t>３</a:t>
            </a:r>
            <a:r>
              <a:rPr kumimoji="1" lang="en-US" altLang="ja-JP" sz="3200" b="1" dirty="0"/>
              <a:t>.</a:t>
            </a:r>
            <a:r>
              <a:rPr kumimoji="1" lang="en-US" altLang="ja-JP" sz="2400" b="1" dirty="0"/>
              <a:t>Results</a:t>
            </a:r>
            <a:r>
              <a:rPr kumimoji="1" lang="ja-JP" altLang="en-US" sz="3200" b="1"/>
              <a:t>　</a:t>
            </a:r>
            <a:r>
              <a:rPr kumimoji="1" lang="en-US" altLang="ja-JP" sz="3200" b="1" dirty="0"/>
              <a:t>          Transmission image</a:t>
            </a:r>
            <a:endParaRPr kumimoji="1" lang="ja-JP" altLang="en-US" sz="3200" b="1"/>
          </a:p>
        </p:txBody>
      </p:sp>
      <p:pic>
        <p:nvPicPr>
          <p:cNvPr id="7" name="図 6" descr="グラフィカル ユーザー インターフェイス, グラフ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141779E4-FFA8-FC33-C685-E1EDB41E374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920" y="2048702"/>
            <a:ext cx="6158302" cy="3134846"/>
          </a:xfrm>
          <a:prstGeom prst="rect">
            <a:avLst/>
          </a:prstGeom>
        </p:spPr>
      </p:pic>
      <p:pic>
        <p:nvPicPr>
          <p:cNvPr id="5" name="図 4" descr="屋内, 座る, モニター, 小さい が含まれている画像&#10;&#10;自動的に生成された説明">
            <a:extLst>
              <a:ext uri="{FF2B5EF4-FFF2-40B4-BE49-F238E27FC236}">
                <a16:creationId xmlns:a16="http://schemas.microsoft.com/office/drawing/2014/main" id="{24DDF744-EDF2-58D4-9A69-FC85C8DD36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04158" y="3229212"/>
            <a:ext cx="1677138" cy="2336910"/>
          </a:xfrm>
          <a:prstGeom prst="rect">
            <a:avLst/>
          </a:prstGeom>
        </p:spPr>
      </p:pic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519EEDF2-61F0-03AE-BFD9-9A9C7F5B55CF}"/>
              </a:ext>
            </a:extLst>
          </p:cNvPr>
          <p:cNvGrpSpPr/>
          <p:nvPr/>
        </p:nvGrpSpPr>
        <p:grpSpPr>
          <a:xfrm>
            <a:off x="231052" y="2909482"/>
            <a:ext cx="2484433" cy="2752091"/>
            <a:chOff x="229701" y="3526525"/>
            <a:chExt cx="1951477" cy="2089280"/>
          </a:xfrm>
        </p:grpSpPr>
        <p:pic>
          <p:nvPicPr>
            <p:cNvPr id="25" name="図 24" descr="ダイアグラム&#10;&#10;自動的に生成された説明">
              <a:extLst>
                <a:ext uri="{FF2B5EF4-FFF2-40B4-BE49-F238E27FC236}">
                  <a16:creationId xmlns:a16="http://schemas.microsoft.com/office/drawing/2014/main" id="{9B85582B-7450-46CD-29C1-61E678E22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701" y="3526525"/>
              <a:ext cx="1951477" cy="2089280"/>
            </a:xfrm>
            <a:prstGeom prst="rect">
              <a:avLst/>
            </a:prstGeom>
          </p:spPr>
        </p:pic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069CB469-F853-F9A9-5EA0-051177D64B50}"/>
                </a:ext>
              </a:extLst>
            </p:cNvPr>
            <p:cNvSpPr/>
            <p:nvPr/>
          </p:nvSpPr>
          <p:spPr>
            <a:xfrm>
              <a:off x="1295387" y="4081677"/>
              <a:ext cx="50800" cy="43037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44ECC98E-1088-E9CE-3113-51D254FFAC8C}"/>
                </a:ext>
              </a:extLst>
            </p:cNvPr>
            <p:cNvSpPr/>
            <p:nvPr/>
          </p:nvSpPr>
          <p:spPr>
            <a:xfrm>
              <a:off x="1747251" y="3967383"/>
              <a:ext cx="156563" cy="63950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2EECBACC-42DA-3540-7103-2018EAFA3F77}"/>
                </a:ext>
              </a:extLst>
            </p:cNvPr>
            <p:cNvSpPr/>
            <p:nvPr/>
          </p:nvSpPr>
          <p:spPr>
            <a:xfrm flipH="1">
              <a:off x="973049" y="4335702"/>
              <a:ext cx="45719" cy="3197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79569C85-DA5C-B62C-FF79-74D9FDDDB9B8}"/>
                </a:ext>
              </a:extLst>
            </p:cNvPr>
            <p:cNvSpPr/>
            <p:nvPr/>
          </p:nvSpPr>
          <p:spPr>
            <a:xfrm>
              <a:off x="886155" y="4369179"/>
              <a:ext cx="45719" cy="27357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9" name="図 8" descr="黒い背景に白い文字がある&#10;&#10;低い精度で自動的に生成された説明">
            <a:extLst>
              <a:ext uri="{FF2B5EF4-FFF2-40B4-BE49-F238E27FC236}">
                <a16:creationId xmlns:a16="http://schemas.microsoft.com/office/drawing/2014/main" id="{4C406B6A-B9FF-C162-4393-038157CA34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782" y="1513610"/>
            <a:ext cx="1466589" cy="1317706"/>
          </a:xfrm>
          <a:prstGeom prst="rect">
            <a:avLst/>
          </a:prstGeom>
        </p:spPr>
      </p:pic>
      <p:sp>
        <p:nvSpPr>
          <p:cNvPr id="10" name="角丸四角形 9">
            <a:extLst>
              <a:ext uri="{FF2B5EF4-FFF2-40B4-BE49-F238E27FC236}">
                <a16:creationId xmlns:a16="http://schemas.microsoft.com/office/drawing/2014/main" id="{B6AD8A09-CDC7-13DF-EEBF-F4856D7B5645}"/>
              </a:ext>
            </a:extLst>
          </p:cNvPr>
          <p:cNvSpPr/>
          <p:nvPr/>
        </p:nvSpPr>
        <p:spPr>
          <a:xfrm>
            <a:off x="3687244" y="3094039"/>
            <a:ext cx="888151" cy="396160"/>
          </a:xfrm>
          <a:prstGeom prst="roundRect">
            <a:avLst/>
          </a:prstGeom>
          <a:noFill/>
          <a:ln>
            <a:solidFill>
              <a:srgbClr val="FF9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四角形吹き出し 10">
            <a:extLst>
              <a:ext uri="{FF2B5EF4-FFF2-40B4-BE49-F238E27FC236}">
                <a16:creationId xmlns:a16="http://schemas.microsoft.com/office/drawing/2014/main" id="{9FFCE72C-A4AA-A4CD-F9D5-39BA8B2338E6}"/>
              </a:ext>
            </a:extLst>
          </p:cNvPr>
          <p:cNvSpPr/>
          <p:nvPr/>
        </p:nvSpPr>
        <p:spPr>
          <a:xfrm>
            <a:off x="2898256" y="1444991"/>
            <a:ext cx="1677139" cy="1464492"/>
          </a:xfrm>
          <a:prstGeom prst="wedgeRectCallout">
            <a:avLst>
              <a:gd name="adj1" fmla="val 22197"/>
              <a:gd name="adj2" fmla="val 62281"/>
            </a:avLst>
          </a:prstGeom>
          <a:noFill/>
          <a:ln>
            <a:solidFill>
              <a:srgbClr val="FF9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BC16FD69-C1FB-79EF-96EA-6A6AA536AE48}"/>
              </a:ext>
            </a:extLst>
          </p:cNvPr>
          <p:cNvSpPr/>
          <p:nvPr/>
        </p:nvSpPr>
        <p:spPr>
          <a:xfrm>
            <a:off x="967339" y="3804827"/>
            <a:ext cx="1442102" cy="1333136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BBB568F-2196-D8CC-46F8-D9D9815974E4}"/>
              </a:ext>
            </a:extLst>
          </p:cNvPr>
          <p:cNvSpPr/>
          <p:nvPr/>
        </p:nvSpPr>
        <p:spPr>
          <a:xfrm>
            <a:off x="2944873" y="3810255"/>
            <a:ext cx="1442102" cy="1333136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DE5F991-D103-2D4B-CD35-CFA7484D3DA2}"/>
              </a:ext>
            </a:extLst>
          </p:cNvPr>
          <p:cNvSpPr txBox="1"/>
          <p:nvPr/>
        </p:nvSpPr>
        <p:spPr>
          <a:xfrm rot="16200000">
            <a:off x="281132" y="4204900"/>
            <a:ext cx="853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latin typeface="+mn-ea"/>
              </a:rPr>
              <a:t>50 mm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5BABA4C-6250-6A6F-335A-332C40742D0D}"/>
              </a:ext>
            </a:extLst>
          </p:cNvPr>
          <p:cNvSpPr txBox="1"/>
          <p:nvPr/>
        </p:nvSpPr>
        <p:spPr>
          <a:xfrm>
            <a:off x="1209937" y="3318961"/>
            <a:ext cx="853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latin typeface="+mn-ea"/>
              </a:rPr>
              <a:t>55 mm</a:t>
            </a:r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76C0A31D-94BE-C3D5-75EB-7B37BB67FFDA}"/>
              </a:ext>
            </a:extLst>
          </p:cNvPr>
          <p:cNvCxnSpPr/>
          <p:nvPr/>
        </p:nvCxnSpPr>
        <p:spPr>
          <a:xfrm>
            <a:off x="906676" y="3673629"/>
            <a:ext cx="1566193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682275B6-48E1-274F-CE14-F79DE3C77996}"/>
              </a:ext>
            </a:extLst>
          </p:cNvPr>
          <p:cNvCxnSpPr>
            <a:cxnSpLocks/>
          </p:cNvCxnSpPr>
          <p:nvPr/>
        </p:nvCxnSpPr>
        <p:spPr>
          <a:xfrm flipV="1">
            <a:off x="840003" y="3789343"/>
            <a:ext cx="0" cy="1454855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9DA6304-4AE2-F7C6-1E19-7ACD98D816A8}"/>
              </a:ext>
            </a:extLst>
          </p:cNvPr>
          <p:cNvSpPr txBox="1"/>
          <p:nvPr/>
        </p:nvSpPr>
        <p:spPr>
          <a:xfrm rot="16200000">
            <a:off x="2202053" y="4204362"/>
            <a:ext cx="8515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latin typeface="+mn-ea"/>
              </a:rPr>
              <a:t>50 mm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FC5B0EB-C7D5-555C-DCC7-B7D74CA7D8A9}"/>
              </a:ext>
            </a:extLst>
          </p:cNvPr>
          <p:cNvSpPr txBox="1"/>
          <p:nvPr/>
        </p:nvSpPr>
        <p:spPr>
          <a:xfrm>
            <a:off x="3130055" y="3318424"/>
            <a:ext cx="853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latin typeface="+mn-ea"/>
              </a:rPr>
              <a:t>55 mm</a:t>
            </a:r>
          </a:p>
        </p:txBody>
      </p: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70850E45-5700-15C0-1E05-4C68125DAE61}"/>
              </a:ext>
            </a:extLst>
          </p:cNvPr>
          <p:cNvCxnSpPr/>
          <p:nvPr/>
        </p:nvCxnSpPr>
        <p:spPr>
          <a:xfrm>
            <a:off x="2826794" y="3673092"/>
            <a:ext cx="1566193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B1752935-83B1-B32F-9AE9-FD940C4212B2}"/>
              </a:ext>
            </a:extLst>
          </p:cNvPr>
          <p:cNvCxnSpPr>
            <a:cxnSpLocks/>
          </p:cNvCxnSpPr>
          <p:nvPr/>
        </p:nvCxnSpPr>
        <p:spPr>
          <a:xfrm flipV="1">
            <a:off x="2760122" y="3788805"/>
            <a:ext cx="0" cy="1454855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A80FC2A-6BCD-B9E4-59F3-7E600D0BCE6E}"/>
              </a:ext>
            </a:extLst>
          </p:cNvPr>
          <p:cNvSpPr txBox="1"/>
          <p:nvPr/>
        </p:nvSpPr>
        <p:spPr>
          <a:xfrm>
            <a:off x="3069975" y="3831262"/>
            <a:ext cx="12715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+mn-ea"/>
              </a:rPr>
              <a:t>Neutron</a:t>
            </a:r>
          </a:p>
          <a:p>
            <a:r>
              <a:rPr kumimoji="1" lang="en-US" altLang="ja-JP" sz="2000" b="1" dirty="0">
                <a:solidFill>
                  <a:srgbClr val="FF0000"/>
                </a:solidFill>
                <a:latin typeface="+mn-ea"/>
              </a:rPr>
              <a:t>analysis </a:t>
            </a:r>
          </a:p>
          <a:p>
            <a:r>
              <a:rPr kumimoji="1" lang="en-US" altLang="ja-JP" sz="2000" b="1" dirty="0">
                <a:solidFill>
                  <a:srgbClr val="FF0000"/>
                </a:solidFill>
                <a:latin typeface="+mn-ea"/>
              </a:rPr>
              <a:t>area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ED69248-ACD8-908A-42CF-D28373208958}"/>
              </a:ext>
            </a:extLst>
          </p:cNvPr>
          <p:cNvSpPr txBox="1"/>
          <p:nvPr/>
        </p:nvSpPr>
        <p:spPr>
          <a:xfrm>
            <a:off x="745488" y="5792770"/>
            <a:ext cx="1638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latin typeface="+mn-ea"/>
              </a:rPr>
              <a:t>Photograph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8DCCD2E-198B-DBDD-5001-4B7C3296D47D}"/>
              </a:ext>
            </a:extLst>
          </p:cNvPr>
          <p:cNvSpPr txBox="1"/>
          <p:nvPr/>
        </p:nvSpPr>
        <p:spPr>
          <a:xfrm>
            <a:off x="2968528" y="5809947"/>
            <a:ext cx="12827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latin typeface="+mn-ea"/>
              </a:rPr>
              <a:t>X-ray CT</a:t>
            </a:r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DF4CEFBF-022A-6275-0A04-6D6D4D6C5AE4}"/>
              </a:ext>
            </a:extLst>
          </p:cNvPr>
          <p:cNvSpPr>
            <a:spLocks noChangeAspect="1"/>
          </p:cNvSpPr>
          <p:nvPr/>
        </p:nvSpPr>
        <p:spPr>
          <a:xfrm>
            <a:off x="7292316" y="2285287"/>
            <a:ext cx="2673317" cy="2471320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831C4FFD-60E0-761C-F9BD-ECAC1519EFF0}"/>
              </a:ext>
            </a:extLst>
          </p:cNvPr>
          <p:cNvSpPr txBox="1"/>
          <p:nvPr/>
        </p:nvSpPr>
        <p:spPr>
          <a:xfrm>
            <a:off x="1073476" y="3788518"/>
            <a:ext cx="12715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+mn-ea"/>
              </a:rPr>
              <a:t>Neutron</a:t>
            </a:r>
          </a:p>
          <a:p>
            <a:r>
              <a:rPr kumimoji="1" lang="en-US" altLang="ja-JP" sz="2000" b="1" dirty="0">
                <a:solidFill>
                  <a:srgbClr val="FF0000"/>
                </a:solidFill>
                <a:latin typeface="+mn-ea"/>
              </a:rPr>
              <a:t>analysis </a:t>
            </a:r>
          </a:p>
          <a:p>
            <a:r>
              <a:rPr kumimoji="1" lang="en-US" altLang="ja-JP" sz="2000" b="1" dirty="0">
                <a:solidFill>
                  <a:srgbClr val="FF0000"/>
                </a:solidFill>
                <a:latin typeface="+mn-ea"/>
              </a:rPr>
              <a:t>area</a:t>
            </a: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6A01A283-7062-5C49-A71E-9A2D16858CC3}"/>
              </a:ext>
            </a:extLst>
          </p:cNvPr>
          <p:cNvSpPr txBox="1"/>
          <p:nvPr/>
        </p:nvSpPr>
        <p:spPr>
          <a:xfrm>
            <a:off x="6465820" y="5307630"/>
            <a:ext cx="4854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/>
              <a:t>Transmission image obtained </a:t>
            </a:r>
          </a:p>
          <a:p>
            <a:r>
              <a:rPr kumimoji="1" lang="en-US" altLang="ja-JP" sz="2000" b="1" dirty="0"/>
              <a:t>in a broad neutron wavelength region</a:t>
            </a:r>
            <a:endParaRPr kumimoji="1" lang="ja-JP" altLang="en-US" sz="2000" b="1"/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0C12C268-7D26-E86D-238D-672751AA11F2}"/>
              </a:ext>
            </a:extLst>
          </p:cNvPr>
          <p:cNvSpPr txBox="1"/>
          <p:nvPr/>
        </p:nvSpPr>
        <p:spPr>
          <a:xfrm>
            <a:off x="7002962" y="1265762"/>
            <a:ext cx="29626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/>
              <a:t>Shadow of the sample</a:t>
            </a:r>
          </a:p>
        </p:txBody>
      </p:sp>
      <p:cxnSp>
        <p:nvCxnSpPr>
          <p:cNvPr id="60" name="直線矢印コネクタ 59">
            <a:extLst>
              <a:ext uri="{FF2B5EF4-FFF2-40B4-BE49-F238E27FC236}">
                <a16:creationId xmlns:a16="http://schemas.microsoft.com/office/drawing/2014/main" id="{A09D64A6-6884-87CE-66F7-8FD20A8977FF}"/>
              </a:ext>
            </a:extLst>
          </p:cNvPr>
          <p:cNvCxnSpPr>
            <a:stCxn id="57" idx="2"/>
          </p:cNvCxnSpPr>
          <p:nvPr/>
        </p:nvCxnSpPr>
        <p:spPr>
          <a:xfrm>
            <a:off x="8484298" y="1665872"/>
            <a:ext cx="10345" cy="116544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6F1FEBC3-4A84-9345-2F24-351A0B5468EE}"/>
              </a:ext>
            </a:extLst>
          </p:cNvPr>
          <p:cNvCxnSpPr/>
          <p:nvPr/>
        </p:nvCxnSpPr>
        <p:spPr>
          <a:xfrm flipV="1">
            <a:off x="4386975" y="2285287"/>
            <a:ext cx="2905341" cy="150323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>
            <a:extLst>
              <a:ext uri="{FF2B5EF4-FFF2-40B4-BE49-F238E27FC236}">
                <a16:creationId xmlns:a16="http://schemas.microsoft.com/office/drawing/2014/main" id="{5992DF13-83D4-C8FD-4841-D35B764DB0BF}"/>
              </a:ext>
            </a:extLst>
          </p:cNvPr>
          <p:cNvCxnSpPr>
            <a:cxnSpLocks/>
          </p:cNvCxnSpPr>
          <p:nvPr/>
        </p:nvCxnSpPr>
        <p:spPr>
          <a:xfrm flipV="1">
            <a:off x="4473371" y="4756607"/>
            <a:ext cx="2818945" cy="3609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426206E0-B284-A6BD-62F6-5244681BB40D}"/>
              </a:ext>
            </a:extLst>
          </p:cNvPr>
          <p:cNvSpPr txBox="1"/>
          <p:nvPr/>
        </p:nvSpPr>
        <p:spPr>
          <a:xfrm>
            <a:off x="8617134" y="1696650"/>
            <a:ext cx="1115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latin typeface="+mn-ea"/>
              </a:rPr>
              <a:t>55 mm</a:t>
            </a:r>
          </a:p>
        </p:txBody>
      </p:sp>
      <p:cxnSp>
        <p:nvCxnSpPr>
          <p:cNvPr id="66" name="直線矢印コネクタ 65">
            <a:extLst>
              <a:ext uri="{FF2B5EF4-FFF2-40B4-BE49-F238E27FC236}">
                <a16:creationId xmlns:a16="http://schemas.microsoft.com/office/drawing/2014/main" id="{3DEC75B2-F994-F9BB-0F5C-34EE7724D5DF}"/>
              </a:ext>
            </a:extLst>
          </p:cNvPr>
          <p:cNvCxnSpPr>
            <a:cxnSpLocks/>
          </p:cNvCxnSpPr>
          <p:nvPr/>
        </p:nvCxnSpPr>
        <p:spPr>
          <a:xfrm>
            <a:off x="7303529" y="2053026"/>
            <a:ext cx="2662104" cy="12956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A6086030-D8EC-7D72-BA18-4D244F2DC653}"/>
              </a:ext>
            </a:extLst>
          </p:cNvPr>
          <p:cNvSpPr txBox="1"/>
          <p:nvPr/>
        </p:nvSpPr>
        <p:spPr>
          <a:xfrm rot="16200000">
            <a:off x="6193240" y="3093842"/>
            <a:ext cx="1393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latin typeface="+mn-ea"/>
              </a:rPr>
              <a:t>50 mm</a:t>
            </a:r>
          </a:p>
        </p:txBody>
      </p:sp>
      <p:cxnSp>
        <p:nvCxnSpPr>
          <p:cNvPr id="70" name="直線矢印コネクタ 69">
            <a:extLst>
              <a:ext uri="{FF2B5EF4-FFF2-40B4-BE49-F238E27FC236}">
                <a16:creationId xmlns:a16="http://schemas.microsoft.com/office/drawing/2014/main" id="{8495C872-BBC9-1BC7-AB28-24B03BB09398}"/>
              </a:ext>
            </a:extLst>
          </p:cNvPr>
          <p:cNvCxnSpPr>
            <a:cxnSpLocks/>
          </p:cNvCxnSpPr>
          <p:nvPr/>
        </p:nvCxnSpPr>
        <p:spPr>
          <a:xfrm flipV="1">
            <a:off x="7074762" y="2302685"/>
            <a:ext cx="0" cy="2392821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511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895B1D-FBAB-79C1-356F-5A2F9E8E00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36FDC9D-1E4A-8AF4-A3EF-E31AB076C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A8593-03F9-4584-B572-0591DB94162B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3DFAB79-08E8-6EB4-CFBB-C8013707C3EF}"/>
              </a:ext>
            </a:extLst>
          </p:cNvPr>
          <p:cNvSpPr txBox="1"/>
          <p:nvPr/>
        </p:nvSpPr>
        <p:spPr>
          <a:xfrm>
            <a:off x="289888" y="421240"/>
            <a:ext cx="96327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/>
              <a:t>３</a:t>
            </a:r>
            <a:r>
              <a:rPr kumimoji="1" lang="en-US" altLang="ja-JP" sz="3200" b="1" dirty="0"/>
              <a:t>.</a:t>
            </a:r>
            <a:r>
              <a:rPr kumimoji="1" lang="en-US" altLang="ja-JP" sz="2400" b="1" dirty="0"/>
              <a:t>Results</a:t>
            </a:r>
            <a:r>
              <a:rPr kumimoji="1" lang="ja-JP" altLang="en-US" sz="3200" b="1"/>
              <a:t>　</a:t>
            </a:r>
            <a:r>
              <a:rPr kumimoji="1" lang="en-US" altLang="ja-JP" sz="3200" b="1" dirty="0"/>
              <a:t>     Counts and transmission spectra</a:t>
            </a:r>
            <a:endParaRPr kumimoji="1" lang="ja-JP" altLang="en-US" sz="3200" b="1"/>
          </a:p>
        </p:txBody>
      </p: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68322DD1-0A13-B3E4-B020-1A453693D795}"/>
              </a:ext>
            </a:extLst>
          </p:cNvPr>
          <p:cNvGrpSpPr/>
          <p:nvPr/>
        </p:nvGrpSpPr>
        <p:grpSpPr>
          <a:xfrm>
            <a:off x="289888" y="1227894"/>
            <a:ext cx="5232810" cy="4402211"/>
            <a:chOff x="289888" y="1227894"/>
            <a:chExt cx="5232810" cy="4402211"/>
          </a:xfrm>
        </p:grpSpPr>
        <p:pic>
          <p:nvPicPr>
            <p:cNvPr id="6" name="図 5" descr="グラフ, ヒストグラム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92CEB86E-A04C-D6FB-93F3-B204270C7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888" y="1855038"/>
              <a:ext cx="5232810" cy="3775067"/>
            </a:xfrm>
            <a:prstGeom prst="rect">
              <a:avLst/>
            </a:prstGeom>
          </p:spPr>
        </p:pic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D3412BF9-ED09-0BD1-CA89-7C369F4B6854}"/>
                </a:ext>
              </a:extLst>
            </p:cNvPr>
            <p:cNvSpPr txBox="1"/>
            <p:nvPr/>
          </p:nvSpPr>
          <p:spPr>
            <a:xfrm>
              <a:off x="1663934" y="1227894"/>
              <a:ext cx="2589170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/>
                <a:t>92 cycles data</a:t>
              </a:r>
            </a:p>
            <a:p>
              <a:r>
                <a:rPr kumimoji="1" lang="en-US" altLang="ja-JP" b="1" dirty="0"/>
                <a:t>All pixels (50x55 mm)</a:t>
              </a:r>
              <a:endParaRPr kumimoji="1" lang="ja-JP" altLang="en-US" b="1"/>
            </a:p>
          </p:txBody>
        </p:sp>
      </p:grp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64F4FC89-0DF4-CA02-8FE7-8DC49D114FBD}"/>
              </a:ext>
            </a:extLst>
          </p:cNvPr>
          <p:cNvGrpSpPr/>
          <p:nvPr/>
        </p:nvGrpSpPr>
        <p:grpSpPr>
          <a:xfrm>
            <a:off x="1274446" y="1099829"/>
            <a:ext cx="10889784" cy="5271862"/>
            <a:chOff x="1274446" y="1099829"/>
            <a:chExt cx="10889784" cy="5271862"/>
          </a:xfrm>
        </p:grpSpPr>
        <p:pic>
          <p:nvPicPr>
            <p:cNvPr id="11" name="図 10" descr="グラフ, 折れ線グラフ, ヒストグラム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21518BE7-2F3B-1185-31A0-60EBFEE98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1155" y="1099829"/>
              <a:ext cx="3233686" cy="2332854"/>
            </a:xfrm>
            <a:prstGeom prst="rect">
              <a:avLst/>
            </a:prstGeom>
          </p:spPr>
        </p:pic>
        <p:pic>
          <p:nvPicPr>
            <p:cNvPr id="13" name="図 12" descr="グラフ, 折れ線グラフ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71346FB5-14A7-9942-D387-A984D6640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1155" y="3532384"/>
              <a:ext cx="3233686" cy="2332854"/>
            </a:xfrm>
            <a:prstGeom prst="rect">
              <a:avLst/>
            </a:prstGeom>
          </p:spPr>
        </p:pic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C019F1B9-714B-196B-13D9-FC4AD9363F6B}"/>
                </a:ext>
              </a:extLst>
            </p:cNvPr>
            <p:cNvSpPr txBox="1"/>
            <p:nvPr/>
          </p:nvSpPr>
          <p:spPr>
            <a:xfrm>
              <a:off x="10458381" y="1569666"/>
              <a:ext cx="12682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latin typeface="+mn-ea"/>
                </a:rPr>
                <a:t>Graphite</a:t>
              </a:r>
              <a:endParaRPr kumimoji="1" lang="ja-JP" altLang="en-US" sz="2000" b="1">
                <a:latin typeface="+mn-ea"/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11A042F4-C1E8-2EBC-CE7A-DD57CDA5538C}"/>
                </a:ext>
              </a:extLst>
            </p:cNvPr>
            <p:cNvSpPr txBox="1"/>
            <p:nvPr/>
          </p:nvSpPr>
          <p:spPr>
            <a:xfrm>
              <a:off x="10699881" y="2894426"/>
              <a:ext cx="7986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latin typeface="+mn-ea"/>
                </a:rPr>
                <a:t>LiC</a:t>
              </a:r>
              <a:r>
                <a:rPr kumimoji="1" lang="en-US" altLang="ja-JP" sz="2000" b="1" baseline="-25000" dirty="0">
                  <a:latin typeface="+mn-ea"/>
                </a:rPr>
                <a:t>12</a:t>
              </a:r>
              <a:endParaRPr kumimoji="1" lang="ja-JP" altLang="en-US" sz="2000" b="1" baseline="-25000">
                <a:latin typeface="+mn-ea"/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18837194-730C-753D-60E5-10106D025134}"/>
                </a:ext>
              </a:extLst>
            </p:cNvPr>
            <p:cNvSpPr txBox="1"/>
            <p:nvPr/>
          </p:nvSpPr>
          <p:spPr>
            <a:xfrm>
              <a:off x="10699880" y="4308504"/>
              <a:ext cx="7008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latin typeface="+mn-ea"/>
                </a:rPr>
                <a:t>LiC</a:t>
              </a:r>
              <a:r>
                <a:rPr kumimoji="1" lang="en-US" altLang="ja-JP" sz="2000" b="1" baseline="-25000" dirty="0">
                  <a:latin typeface="+mn-ea"/>
                </a:rPr>
                <a:t>6</a:t>
              </a:r>
              <a:endParaRPr kumimoji="1" lang="ja-JP" altLang="en-US" sz="2000" b="1" baseline="-25000">
                <a:latin typeface="+mn-ea"/>
              </a:endParaRPr>
            </a:p>
          </p:txBody>
        </p:sp>
        <p:pic>
          <p:nvPicPr>
            <p:cNvPr id="17" name="図 16" descr="グラフ, バブル チャート&#10;&#10;自動的に生成された説明">
              <a:extLst>
                <a:ext uri="{FF2B5EF4-FFF2-40B4-BE49-F238E27FC236}">
                  <a16:creationId xmlns:a16="http://schemas.microsoft.com/office/drawing/2014/main" id="{E473F9EF-2FA7-2A1E-A807-8A4A814A7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2635" y="4699062"/>
              <a:ext cx="708775" cy="74947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8" name="図 17" descr="グラフ, 散布図&#10;&#10;自動的に生成された説明">
              <a:extLst>
                <a:ext uri="{FF2B5EF4-FFF2-40B4-BE49-F238E27FC236}">
                  <a16:creationId xmlns:a16="http://schemas.microsoft.com/office/drawing/2014/main" id="{12A3D0BA-048E-F09A-D21D-3C3D3C5BA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2635" y="3279464"/>
              <a:ext cx="708775" cy="74947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9" name="図 18" descr="グラフ, 散布図&#10;&#10;自動的に生成された説明">
              <a:extLst>
                <a:ext uri="{FF2B5EF4-FFF2-40B4-BE49-F238E27FC236}">
                  <a16:creationId xmlns:a16="http://schemas.microsoft.com/office/drawing/2014/main" id="{A505A9BA-E6D6-7E8E-10F3-7BC9655FC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2635" y="1941621"/>
              <a:ext cx="708775" cy="74947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227CF442-66AF-ECD4-44B3-D9CCAF046DEA}"/>
                </a:ext>
              </a:extLst>
            </p:cNvPr>
            <p:cNvSpPr txBox="1"/>
            <p:nvPr/>
          </p:nvSpPr>
          <p:spPr>
            <a:xfrm>
              <a:off x="10381122" y="2933057"/>
              <a:ext cx="4924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b="1" dirty="0">
                  <a:latin typeface="+mn-ea"/>
                </a:rPr>
                <a:t>Li</a:t>
              </a:r>
            </a:p>
          </p:txBody>
        </p:sp>
        <p:cxnSp>
          <p:nvCxnSpPr>
            <p:cNvPr id="23" name="直線矢印コネクタ 22">
              <a:extLst>
                <a:ext uri="{FF2B5EF4-FFF2-40B4-BE49-F238E27FC236}">
                  <a16:creationId xmlns:a16="http://schemas.microsoft.com/office/drawing/2014/main" id="{AEA77356-9B46-A874-22D8-651E9942DCF8}"/>
                </a:ext>
              </a:extLst>
            </p:cNvPr>
            <p:cNvCxnSpPr>
              <a:cxnSpLocks/>
            </p:cNvCxnSpPr>
            <p:nvPr/>
          </p:nvCxnSpPr>
          <p:spPr>
            <a:xfrm>
              <a:off x="10591533" y="3148204"/>
              <a:ext cx="328287" cy="17587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上下矢印 24">
              <a:extLst>
                <a:ext uri="{FF2B5EF4-FFF2-40B4-BE49-F238E27FC236}">
                  <a16:creationId xmlns:a16="http://schemas.microsoft.com/office/drawing/2014/main" id="{AE13C24B-133E-0678-C063-BF44624BDFFC}"/>
                </a:ext>
              </a:extLst>
            </p:cNvPr>
            <p:cNvSpPr/>
            <p:nvPr/>
          </p:nvSpPr>
          <p:spPr>
            <a:xfrm>
              <a:off x="11647089" y="1569666"/>
              <a:ext cx="372559" cy="3890813"/>
            </a:xfrm>
            <a:prstGeom prst="upDownArrow">
              <a:avLst/>
            </a:prstGeom>
            <a:gradFill>
              <a:gsLst>
                <a:gs pos="0">
                  <a:srgbClr val="76D6FF"/>
                </a:gs>
                <a:gs pos="100000">
                  <a:srgbClr val="FF7E79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C64DE5EB-02F1-A7FC-543C-4CB72BF4D392}"/>
                </a:ext>
              </a:extLst>
            </p:cNvPr>
            <p:cNvSpPr txBox="1"/>
            <p:nvPr/>
          </p:nvSpPr>
          <p:spPr>
            <a:xfrm>
              <a:off x="1274446" y="5848471"/>
              <a:ext cx="93778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22250" indent="-222250">
                <a:buFont typeface="Arial" panose="020B0604020202020204" pitchFamily="34" charset="0"/>
                <a:buChar char="•"/>
              </a:pPr>
              <a:r>
                <a:rPr kumimoji="1" lang="en-US" altLang="ja-JP" sz="2800" b="1" dirty="0"/>
                <a:t>Bragg-edges of negative electrodes were observed.</a:t>
              </a:r>
            </a:p>
          </p:txBody>
        </p:sp>
        <p:sp>
          <p:nvSpPr>
            <p:cNvPr id="7" name="右矢印 6">
              <a:extLst>
                <a:ext uri="{FF2B5EF4-FFF2-40B4-BE49-F238E27FC236}">
                  <a16:creationId xmlns:a16="http://schemas.microsoft.com/office/drawing/2014/main" id="{9FB53304-D547-1DC6-5873-17B37957C349}"/>
                </a:ext>
              </a:extLst>
            </p:cNvPr>
            <p:cNvSpPr/>
            <p:nvPr/>
          </p:nvSpPr>
          <p:spPr>
            <a:xfrm>
              <a:off x="5353878" y="2173027"/>
              <a:ext cx="1758771" cy="2962343"/>
            </a:xfrm>
            <a:prstGeom prst="rightArrow">
              <a:avLst>
                <a:gd name="adj1" fmla="val 56263"/>
                <a:gd name="adj2" fmla="val 44046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A6BB8800-B581-2048-11B8-28AE76FB4BFB}"/>
                </a:ext>
              </a:extLst>
            </p:cNvPr>
            <p:cNvSpPr txBox="1"/>
            <p:nvPr/>
          </p:nvSpPr>
          <p:spPr>
            <a:xfrm>
              <a:off x="5362688" y="3107733"/>
              <a:ext cx="1654620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latin typeface="+mn-ea"/>
                </a:rPr>
                <a:t>   Sample</a:t>
              </a:r>
            </a:p>
            <a:p>
              <a:endParaRPr kumimoji="1" lang="en-US" altLang="ja-JP" sz="800" b="1" dirty="0">
                <a:latin typeface="+mn-ea"/>
              </a:endParaRPr>
            </a:p>
            <a:p>
              <a:r>
                <a:rPr kumimoji="1" lang="en-US" altLang="ja-JP" sz="2000" b="1" dirty="0">
                  <a:latin typeface="+mn-ea"/>
                </a:rPr>
                <a:t>w/o sample</a:t>
              </a:r>
              <a:endParaRPr kumimoji="1" lang="ja-JP" altLang="en-US" sz="2000" b="1">
                <a:latin typeface="+mn-ea"/>
              </a:endParaRPr>
            </a:p>
          </p:txBody>
        </p:sp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84BC1C89-32BA-6785-EFE2-6B476475EB1D}"/>
                </a:ext>
              </a:extLst>
            </p:cNvPr>
            <p:cNvCxnSpPr>
              <a:cxnSpLocks/>
            </p:cNvCxnSpPr>
            <p:nvPr/>
          </p:nvCxnSpPr>
          <p:spPr>
            <a:xfrm>
              <a:off x="5428861" y="3538910"/>
              <a:ext cx="152844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6FDA177F-E99C-FA51-C52A-55B1BC9D05A5}"/>
                </a:ext>
              </a:extLst>
            </p:cNvPr>
            <p:cNvSpPr txBox="1"/>
            <p:nvPr/>
          </p:nvSpPr>
          <p:spPr>
            <a:xfrm>
              <a:off x="7995844" y="2316356"/>
              <a:ext cx="12682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latin typeface="+mn-ea"/>
                </a:rPr>
                <a:t>Graphite</a:t>
              </a:r>
              <a:endParaRPr kumimoji="1" lang="ja-JP" altLang="en-US" sz="2000" b="1">
                <a:latin typeface="+mn-ea"/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3E3C366D-F8CD-1C69-FCC3-A3BACD7BA234}"/>
                </a:ext>
              </a:extLst>
            </p:cNvPr>
            <p:cNvSpPr txBox="1"/>
            <p:nvPr/>
          </p:nvSpPr>
          <p:spPr>
            <a:xfrm>
              <a:off x="8449870" y="1187001"/>
              <a:ext cx="1883849" cy="461665"/>
            </a:xfrm>
            <a:prstGeom prst="rect">
              <a:avLst/>
            </a:prstGeom>
            <a:solidFill>
              <a:srgbClr val="76D6FF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/>
                <a:t>Discharged</a:t>
              </a:r>
              <a:endParaRPr kumimoji="1" lang="ja-JP" altLang="en-US" sz="2400" b="1"/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DDA46DD1-C5BA-39C8-C4BF-15B0B57A6848}"/>
                </a:ext>
              </a:extLst>
            </p:cNvPr>
            <p:cNvSpPr txBox="1"/>
            <p:nvPr/>
          </p:nvSpPr>
          <p:spPr>
            <a:xfrm>
              <a:off x="8894502" y="3602789"/>
              <a:ext cx="1446230" cy="461665"/>
            </a:xfrm>
            <a:prstGeom prst="rect">
              <a:avLst/>
            </a:prstGeom>
            <a:solidFill>
              <a:srgbClr val="FF7E79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/>
                <a:t>Charged</a:t>
              </a:r>
              <a:endParaRPr kumimoji="1" lang="ja-JP" altLang="en-US" sz="2400" b="1"/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F760B1EB-70B9-F195-7B2C-A3C526F15AD2}"/>
                </a:ext>
              </a:extLst>
            </p:cNvPr>
            <p:cNvSpPr txBox="1"/>
            <p:nvPr/>
          </p:nvSpPr>
          <p:spPr>
            <a:xfrm>
              <a:off x="8576156" y="4860314"/>
              <a:ext cx="7986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latin typeface="+mn-ea"/>
                </a:rPr>
                <a:t>LiC</a:t>
              </a:r>
              <a:r>
                <a:rPr kumimoji="1" lang="en-US" altLang="ja-JP" sz="2000" b="1" baseline="-25000" dirty="0">
                  <a:latin typeface="+mn-ea"/>
                </a:rPr>
                <a:t>12</a:t>
              </a:r>
              <a:endParaRPr kumimoji="1" lang="ja-JP" altLang="en-US" sz="2000" b="1" baseline="-25000">
                <a:latin typeface="+mn-ea"/>
              </a:endParaRPr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094B60F6-E609-931A-47F0-31F01B5EAD52}"/>
                </a:ext>
              </a:extLst>
            </p:cNvPr>
            <p:cNvSpPr txBox="1"/>
            <p:nvPr/>
          </p:nvSpPr>
          <p:spPr>
            <a:xfrm>
              <a:off x="9240596" y="5060369"/>
              <a:ext cx="7008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latin typeface="+mn-ea"/>
                </a:rPr>
                <a:t>LiC</a:t>
              </a:r>
              <a:r>
                <a:rPr kumimoji="1" lang="en-US" altLang="ja-JP" sz="2000" b="1" baseline="-25000" dirty="0">
                  <a:latin typeface="+mn-ea"/>
                </a:rPr>
                <a:t>6</a:t>
              </a:r>
              <a:endParaRPr kumimoji="1" lang="ja-JP" altLang="en-US" sz="2000" b="1" baseline="-25000">
                <a:latin typeface="+mn-ea"/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71B87181-D5D6-5C4D-8AFD-426121EDA378}"/>
                </a:ext>
              </a:extLst>
            </p:cNvPr>
            <p:cNvSpPr txBox="1"/>
            <p:nvPr/>
          </p:nvSpPr>
          <p:spPr>
            <a:xfrm>
              <a:off x="10564112" y="1101293"/>
              <a:ext cx="16001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rgbClr val="76D6FF"/>
                  </a:solidFill>
                  <a:latin typeface="+mn-ea"/>
                </a:rPr>
                <a:t>Discharged</a:t>
              </a:r>
              <a:endParaRPr kumimoji="1" lang="ja-JP" altLang="en-US" sz="2000" b="1">
                <a:solidFill>
                  <a:srgbClr val="76D6FF"/>
                </a:solidFill>
                <a:latin typeface="+mn-ea"/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0060E8C2-D3B1-A469-CC7E-7FB321C0974E}"/>
                </a:ext>
              </a:extLst>
            </p:cNvPr>
            <p:cNvSpPr txBox="1"/>
            <p:nvPr/>
          </p:nvSpPr>
          <p:spPr>
            <a:xfrm>
              <a:off x="10748211" y="5612851"/>
              <a:ext cx="12346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rgbClr val="FF7E79"/>
                  </a:solidFill>
                  <a:latin typeface="+mn-ea"/>
                </a:rPr>
                <a:t>Charged</a:t>
              </a:r>
              <a:endParaRPr kumimoji="1" lang="ja-JP" altLang="en-US" sz="2000" b="1">
                <a:solidFill>
                  <a:srgbClr val="FF7E79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419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8D147-37E5-7AAC-7A52-954082D45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C73C4CF5-999F-0F31-CFB0-7A9D127DD1C2}"/>
              </a:ext>
            </a:extLst>
          </p:cNvPr>
          <p:cNvGrpSpPr/>
          <p:nvPr/>
        </p:nvGrpSpPr>
        <p:grpSpPr>
          <a:xfrm>
            <a:off x="5324962" y="1891733"/>
            <a:ext cx="4865261" cy="3509909"/>
            <a:chOff x="5324962" y="1891733"/>
            <a:chExt cx="4865261" cy="3509909"/>
          </a:xfrm>
        </p:grpSpPr>
        <p:pic>
          <p:nvPicPr>
            <p:cNvPr id="10" name="図 9" descr="グラフ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B115920B-B2EE-17F0-4BB4-FD9271A0A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4962" y="1891733"/>
              <a:ext cx="4865261" cy="3509909"/>
            </a:xfrm>
            <a:prstGeom prst="rect">
              <a:avLst/>
            </a:prstGeom>
          </p:spPr>
        </p:pic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70F0794F-D292-0768-E866-A9912B09BE7F}"/>
                </a:ext>
              </a:extLst>
            </p:cNvPr>
            <p:cNvSpPr txBox="1">
              <a:spLocks/>
            </p:cNvSpPr>
            <p:nvPr/>
          </p:nvSpPr>
          <p:spPr>
            <a:xfrm>
              <a:off x="8558562" y="1987091"/>
              <a:ext cx="1446230" cy="461665"/>
            </a:xfrm>
            <a:prstGeom prst="rect">
              <a:avLst/>
            </a:prstGeom>
            <a:solidFill>
              <a:srgbClr val="FF7E79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/>
                <a:t>Charged</a:t>
              </a:r>
              <a:endParaRPr kumimoji="1" lang="ja-JP" altLang="en-US" sz="2400" b="1"/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0AEAFBD7-97AA-7D0E-F0FD-1C1BB0921D95}"/>
                </a:ext>
              </a:extLst>
            </p:cNvPr>
            <p:cNvSpPr txBox="1">
              <a:spLocks/>
            </p:cNvSpPr>
            <p:nvPr/>
          </p:nvSpPr>
          <p:spPr>
            <a:xfrm>
              <a:off x="7757592" y="3090219"/>
              <a:ext cx="7986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latin typeface="+mn-ea"/>
                </a:rPr>
                <a:t>LiC</a:t>
              </a:r>
              <a:r>
                <a:rPr kumimoji="1" lang="en-US" altLang="ja-JP" sz="2000" b="1" baseline="-25000" dirty="0">
                  <a:latin typeface="+mn-ea"/>
                </a:rPr>
                <a:t>12</a:t>
              </a:r>
              <a:endParaRPr kumimoji="1" lang="ja-JP" altLang="en-US" sz="2000" b="1" baseline="-25000">
                <a:latin typeface="+mn-ea"/>
              </a:endParaRP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03760E02-0335-C64C-F298-0BD6A7356B85}"/>
                </a:ext>
              </a:extLst>
            </p:cNvPr>
            <p:cNvSpPr txBox="1">
              <a:spLocks/>
            </p:cNvSpPr>
            <p:nvPr/>
          </p:nvSpPr>
          <p:spPr>
            <a:xfrm>
              <a:off x="8558562" y="2997842"/>
              <a:ext cx="7008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latin typeface="+mn-ea"/>
                </a:rPr>
                <a:t>LiC</a:t>
              </a:r>
              <a:r>
                <a:rPr kumimoji="1" lang="en-US" altLang="ja-JP" sz="2000" b="1" baseline="-25000" dirty="0">
                  <a:latin typeface="+mn-ea"/>
                </a:rPr>
                <a:t>6</a:t>
              </a:r>
              <a:endParaRPr kumimoji="1" lang="ja-JP" altLang="en-US" sz="2000" b="1" baseline="-25000">
                <a:latin typeface="+mn-ea"/>
              </a:endParaRPr>
            </a:p>
          </p:txBody>
        </p:sp>
      </p:grp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AFB0C4E-45DD-0388-598E-3D7C75CD6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A8593-03F9-4584-B572-0591DB94162B}" type="slidenum">
              <a:rPr kumimoji="1" lang="ja-JP" altLang="en-US" smtClean="0"/>
              <a:t>14</a:t>
            </a:fld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89A5AFF-C5B5-26E9-703B-2C2D680BF000}"/>
              </a:ext>
            </a:extLst>
          </p:cNvPr>
          <p:cNvSpPr txBox="1"/>
          <p:nvPr/>
        </p:nvSpPr>
        <p:spPr>
          <a:xfrm>
            <a:off x="235132" y="440695"/>
            <a:ext cx="110321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/>
              <a:t>３</a:t>
            </a:r>
            <a:r>
              <a:rPr kumimoji="1" lang="en-US" altLang="ja-JP" sz="3200" b="1" dirty="0"/>
              <a:t>.</a:t>
            </a:r>
            <a:r>
              <a:rPr kumimoji="1" lang="en-US" altLang="ja-JP" sz="2400" b="1" dirty="0"/>
              <a:t>Results</a:t>
            </a:r>
            <a:r>
              <a:rPr kumimoji="1" lang="en-US" altLang="ja-JP" sz="3200" b="1" dirty="0"/>
              <a:t>  </a:t>
            </a:r>
            <a:r>
              <a:rPr kumimoji="1" lang="ja-JP" altLang="en-US" sz="3200" b="1"/>
              <a:t>　</a:t>
            </a:r>
            <a:r>
              <a:rPr kumimoji="1" lang="en-US" altLang="ja-JP" sz="3200" b="1" dirty="0"/>
              <a:t>Bragg-edge analysis for negative electrode</a:t>
            </a:r>
            <a:endParaRPr kumimoji="1" lang="ja-JP" altLang="en-US" sz="3200" b="1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F9A5BEB-5C11-6F96-50AD-8968B5B07212}"/>
              </a:ext>
            </a:extLst>
          </p:cNvPr>
          <p:cNvSpPr txBox="1"/>
          <p:nvPr/>
        </p:nvSpPr>
        <p:spPr>
          <a:xfrm>
            <a:off x="2352026" y="5560019"/>
            <a:ext cx="74879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/>
              <a:t>Including reflections: Graphite 002, LiC</a:t>
            </a:r>
            <a:r>
              <a:rPr kumimoji="1" lang="en-US" altLang="ja-JP" sz="2000" b="1" baseline="-25000" dirty="0"/>
              <a:t>6</a:t>
            </a:r>
            <a:r>
              <a:rPr kumimoji="1" lang="en-US" altLang="ja-JP" sz="2000" b="1" dirty="0"/>
              <a:t> 001, and LiC</a:t>
            </a:r>
            <a:r>
              <a:rPr kumimoji="1" lang="en-US" altLang="ja-JP" sz="2000" b="1" baseline="-25000" dirty="0"/>
              <a:t>12</a:t>
            </a:r>
            <a:r>
              <a:rPr kumimoji="1" lang="en-US" altLang="ja-JP" sz="2000" b="1" dirty="0"/>
              <a:t> 002</a:t>
            </a:r>
          </a:p>
          <a:p>
            <a:r>
              <a:rPr kumimoji="1" lang="en-US" altLang="ja-JP" sz="2000" b="1" dirty="0"/>
              <a:t>Crystalline orientation in simulation: Isotropic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B823C16-D328-4D8F-552B-152516DC9F55}"/>
              </a:ext>
            </a:extLst>
          </p:cNvPr>
          <p:cNvSpPr txBox="1"/>
          <p:nvPr/>
        </p:nvSpPr>
        <p:spPr>
          <a:xfrm>
            <a:off x="10097556" y="1917025"/>
            <a:ext cx="197682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92 cycles data</a:t>
            </a:r>
          </a:p>
          <a:p>
            <a:r>
              <a:rPr kumimoji="1" lang="en-US" altLang="ja-JP" b="1" dirty="0"/>
              <a:t>1pixel (5x5 mm)</a:t>
            </a:r>
            <a:endParaRPr kumimoji="1" lang="ja-JP" altLang="en-US" b="1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1386519-6C14-8E10-2959-8FC7577950B7}"/>
              </a:ext>
            </a:extLst>
          </p:cNvPr>
          <p:cNvSpPr txBox="1"/>
          <p:nvPr/>
        </p:nvSpPr>
        <p:spPr>
          <a:xfrm>
            <a:off x="2053288" y="1297529"/>
            <a:ext cx="8441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2250" indent="-222250">
              <a:buFont typeface="Arial" panose="020B0604020202020204" pitchFamily="34" charset="0"/>
              <a:buChar char="•"/>
            </a:pPr>
            <a:r>
              <a:rPr kumimoji="1" lang="en-US" altLang="ja-JP" sz="2800" b="1" dirty="0"/>
              <a:t>Spectra were fitted by the Bragg-edge curves.</a:t>
            </a: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3D2C2493-38EB-AF10-E596-51FB5BD20989}"/>
              </a:ext>
            </a:extLst>
          </p:cNvPr>
          <p:cNvGrpSpPr/>
          <p:nvPr/>
        </p:nvGrpSpPr>
        <p:grpSpPr>
          <a:xfrm>
            <a:off x="252489" y="1891733"/>
            <a:ext cx="4865261" cy="3509909"/>
            <a:chOff x="252489" y="1891733"/>
            <a:chExt cx="4865261" cy="3509909"/>
          </a:xfrm>
        </p:grpSpPr>
        <p:pic>
          <p:nvPicPr>
            <p:cNvPr id="8" name="図 7" descr="グラフ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D855B867-C8C7-8647-5434-325401C73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489" y="1891733"/>
              <a:ext cx="4865261" cy="3509909"/>
            </a:xfrm>
            <a:prstGeom prst="rect">
              <a:avLst/>
            </a:prstGeom>
          </p:spPr>
        </p:pic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110ABB99-3D05-AFEF-CD00-4EBA76A68405}"/>
                </a:ext>
              </a:extLst>
            </p:cNvPr>
            <p:cNvSpPr txBox="1"/>
            <p:nvPr/>
          </p:nvSpPr>
          <p:spPr>
            <a:xfrm>
              <a:off x="3021496" y="2004917"/>
              <a:ext cx="1883849" cy="461665"/>
            </a:xfrm>
            <a:prstGeom prst="rect">
              <a:avLst/>
            </a:prstGeom>
            <a:solidFill>
              <a:srgbClr val="76D6FF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/>
                <a:t>Discharged</a:t>
              </a:r>
              <a:endParaRPr kumimoji="1" lang="ja-JP" altLang="en-US" sz="2400" b="1"/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07487BEE-10F7-557D-45E6-D4212E78ECA1}"/>
                </a:ext>
              </a:extLst>
            </p:cNvPr>
            <p:cNvSpPr txBox="1"/>
            <p:nvPr/>
          </p:nvSpPr>
          <p:spPr>
            <a:xfrm>
              <a:off x="1753200" y="2537566"/>
              <a:ext cx="12682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latin typeface="+mn-ea"/>
                </a:rPr>
                <a:t>Graphite</a:t>
              </a:r>
              <a:endParaRPr kumimoji="1" lang="ja-JP" altLang="en-US" sz="2000" b="1">
                <a:latin typeface="+mn-ea"/>
              </a:endParaRPr>
            </a:p>
          </p:txBody>
        </p:sp>
      </p:grp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77318D41-7B71-6A40-B2C2-12AD66AB78D5}"/>
              </a:ext>
            </a:extLst>
          </p:cNvPr>
          <p:cNvGrpSpPr/>
          <p:nvPr/>
        </p:nvGrpSpPr>
        <p:grpSpPr>
          <a:xfrm>
            <a:off x="8908978" y="3646687"/>
            <a:ext cx="2973842" cy="1950869"/>
            <a:chOff x="8908978" y="3646687"/>
            <a:chExt cx="2973842" cy="1950869"/>
          </a:xfrm>
        </p:grpSpPr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34342D22-F5A0-6EA6-962B-B162AC9D93BE}"/>
                </a:ext>
              </a:extLst>
            </p:cNvPr>
            <p:cNvGrpSpPr/>
            <p:nvPr/>
          </p:nvGrpSpPr>
          <p:grpSpPr>
            <a:xfrm>
              <a:off x="9075154" y="3877896"/>
              <a:ext cx="2807666" cy="1719660"/>
              <a:chOff x="9075154" y="3877896"/>
              <a:chExt cx="2807666" cy="1719660"/>
            </a:xfrm>
          </p:grpSpPr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89509918-79C2-52EF-3F34-20479976B0D1}"/>
                  </a:ext>
                </a:extLst>
              </p:cNvPr>
              <p:cNvSpPr txBox="1"/>
              <p:nvPr/>
            </p:nvSpPr>
            <p:spPr>
              <a:xfrm>
                <a:off x="10289114" y="4889670"/>
                <a:ext cx="1593706" cy="70788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b="1" dirty="0"/>
                  <a:t>Crystalline </a:t>
                </a:r>
              </a:p>
              <a:p>
                <a:r>
                  <a:rPr kumimoji="1" lang="en-US" altLang="ja-JP" sz="2000" b="1" dirty="0"/>
                  <a:t>density</a:t>
                </a:r>
              </a:p>
            </p:txBody>
          </p:sp>
          <p:sp>
            <p:nvSpPr>
              <p:cNvPr id="13" name="曲折矢印 12">
                <a:extLst>
                  <a:ext uri="{FF2B5EF4-FFF2-40B4-BE49-F238E27FC236}">
                    <a16:creationId xmlns:a16="http://schemas.microsoft.com/office/drawing/2014/main" id="{1C7EFBE4-DB17-077E-3083-65ECD42023AB}"/>
                  </a:ext>
                </a:extLst>
              </p:cNvPr>
              <p:cNvSpPr/>
              <p:nvPr/>
            </p:nvSpPr>
            <p:spPr>
              <a:xfrm rot="5400000">
                <a:off x="10277728" y="3820953"/>
                <a:ext cx="809417" cy="1169762"/>
              </a:xfrm>
              <a:prstGeom prst="bentArrow">
                <a:avLst>
                  <a:gd name="adj1" fmla="val 30256"/>
                  <a:gd name="adj2" fmla="val 25000"/>
                  <a:gd name="adj3" fmla="val 25000"/>
                  <a:gd name="adj4" fmla="val 4375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525498EF-B6C1-4628-2A7D-0DDFD90EE823}"/>
                  </a:ext>
                </a:extLst>
              </p:cNvPr>
              <p:cNvSpPr txBox="1"/>
              <p:nvPr/>
            </p:nvSpPr>
            <p:spPr>
              <a:xfrm>
                <a:off x="9075154" y="3877896"/>
                <a:ext cx="947695" cy="40011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b="1" dirty="0"/>
                  <a:t>Depth</a:t>
                </a:r>
              </a:p>
            </p:txBody>
          </p:sp>
        </p:grpSp>
        <p:cxnSp>
          <p:nvCxnSpPr>
            <p:cNvPr id="19" name="直線矢印コネクタ 18">
              <a:extLst>
                <a:ext uri="{FF2B5EF4-FFF2-40B4-BE49-F238E27FC236}">
                  <a16:creationId xmlns:a16="http://schemas.microsoft.com/office/drawing/2014/main" id="{62871D63-97EB-D9ED-0612-33ABC17515A5}"/>
                </a:ext>
              </a:extLst>
            </p:cNvPr>
            <p:cNvCxnSpPr/>
            <p:nvPr/>
          </p:nvCxnSpPr>
          <p:spPr>
            <a:xfrm>
              <a:off x="8908978" y="3646687"/>
              <a:ext cx="0" cy="647958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7417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E4614B-9E76-C95E-6133-01688CFBB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E601E7F-3F16-5C34-19F7-DC522B5E5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A8593-03F9-4584-B572-0591DB94162B}" type="slidenum">
              <a:rPr kumimoji="1" lang="ja-JP" altLang="en-US" smtClean="0"/>
              <a:t>15</a:t>
            </a:fld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29D3625-3A02-02E6-9739-7D8B699ADAE0}"/>
              </a:ext>
            </a:extLst>
          </p:cNvPr>
          <p:cNvSpPr txBox="1"/>
          <p:nvPr/>
        </p:nvSpPr>
        <p:spPr>
          <a:xfrm>
            <a:off x="98050" y="421044"/>
            <a:ext cx="116220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/>
              <a:t>３</a:t>
            </a:r>
            <a:r>
              <a:rPr kumimoji="1" lang="en-US" altLang="ja-JP" sz="3200" b="1" dirty="0"/>
              <a:t>.</a:t>
            </a:r>
            <a:r>
              <a:rPr kumimoji="1" lang="en-US" altLang="ja-JP" sz="2400" b="1" dirty="0"/>
              <a:t>Results</a:t>
            </a:r>
            <a:r>
              <a:rPr kumimoji="1" lang="ja-JP" altLang="en-US" sz="3200" b="1"/>
              <a:t>　</a:t>
            </a:r>
            <a:r>
              <a:rPr kumimoji="1" lang="en-US" altLang="ja-JP" sz="3200" b="1" dirty="0"/>
              <a:t>Images of negative-electrode crystal density     </a:t>
            </a:r>
            <a:endParaRPr kumimoji="1" lang="ja-JP" altLang="en-US" sz="3200" b="1"/>
          </a:p>
        </p:txBody>
      </p:sp>
      <p:pic>
        <p:nvPicPr>
          <p:cNvPr id="11" name="図 10" descr="ダイアグラム, 概略図&#10;&#10;自動的に生成された説明">
            <a:extLst>
              <a:ext uri="{FF2B5EF4-FFF2-40B4-BE49-F238E27FC236}">
                <a16:creationId xmlns:a16="http://schemas.microsoft.com/office/drawing/2014/main" id="{C34ED4E7-8187-2F14-7F76-499EC9F1C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09" y="1207587"/>
            <a:ext cx="382607" cy="1189407"/>
          </a:xfrm>
          <a:prstGeom prst="rect">
            <a:avLst/>
          </a:prstGeom>
        </p:spPr>
      </p:pic>
      <p:pic>
        <p:nvPicPr>
          <p:cNvPr id="13" name="図 12" descr="ダイアグラム&#10;&#10;自動的に生成された説明">
            <a:extLst>
              <a:ext uri="{FF2B5EF4-FFF2-40B4-BE49-F238E27FC236}">
                <a16:creationId xmlns:a16="http://schemas.microsoft.com/office/drawing/2014/main" id="{8D40D517-7ED8-37D4-1D0D-FF71231544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35" y="2974028"/>
            <a:ext cx="1567624" cy="1678321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79111209-C0D0-6855-D166-3175DDDD54D4}"/>
              </a:ext>
            </a:extLst>
          </p:cNvPr>
          <p:cNvSpPr/>
          <p:nvPr/>
        </p:nvSpPr>
        <p:spPr>
          <a:xfrm>
            <a:off x="1036309" y="3403272"/>
            <a:ext cx="50800" cy="4303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C682D61-9C8F-BA17-6006-E0F78C42268F}"/>
              </a:ext>
            </a:extLst>
          </p:cNvPr>
          <p:cNvSpPr/>
          <p:nvPr/>
        </p:nvSpPr>
        <p:spPr>
          <a:xfrm>
            <a:off x="1383918" y="3283792"/>
            <a:ext cx="156563" cy="63950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E804EE72-3662-8C10-9F62-3204051D37B9}"/>
              </a:ext>
            </a:extLst>
          </p:cNvPr>
          <p:cNvSpPr/>
          <p:nvPr/>
        </p:nvSpPr>
        <p:spPr>
          <a:xfrm flipH="1">
            <a:off x="770697" y="3606367"/>
            <a:ext cx="45719" cy="3197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D6D55F5D-0108-6333-183B-BFAF81C554E4}"/>
              </a:ext>
            </a:extLst>
          </p:cNvPr>
          <p:cNvSpPr/>
          <p:nvPr/>
        </p:nvSpPr>
        <p:spPr>
          <a:xfrm>
            <a:off x="700972" y="3766244"/>
            <a:ext cx="45719" cy="10408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7864B68-470D-6AE0-8DD2-98138B06BD00}"/>
              </a:ext>
            </a:extLst>
          </p:cNvPr>
          <p:cNvSpPr txBox="1"/>
          <p:nvPr/>
        </p:nvSpPr>
        <p:spPr>
          <a:xfrm>
            <a:off x="1809436" y="1154620"/>
            <a:ext cx="10518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latin typeface="+mn-ea"/>
              </a:rPr>
              <a:t>Graphite</a:t>
            </a:r>
            <a:endParaRPr kumimoji="1" lang="ja-JP" altLang="en-US" sz="1600" b="1">
              <a:latin typeface="+mn-ea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514B870-9B81-FC49-823A-5FC004114905}"/>
              </a:ext>
            </a:extLst>
          </p:cNvPr>
          <p:cNvSpPr txBox="1"/>
          <p:nvPr/>
        </p:nvSpPr>
        <p:spPr>
          <a:xfrm>
            <a:off x="2080362" y="2385425"/>
            <a:ext cx="6767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latin typeface="+mn-ea"/>
              </a:rPr>
              <a:t>LiC</a:t>
            </a:r>
            <a:r>
              <a:rPr kumimoji="1" lang="en-US" altLang="ja-JP" sz="1600" b="1" baseline="-25000" dirty="0">
                <a:latin typeface="+mn-ea"/>
              </a:rPr>
              <a:t>12</a:t>
            </a:r>
            <a:endParaRPr kumimoji="1" lang="ja-JP" altLang="en-US" sz="1600" b="1" baseline="-25000">
              <a:latin typeface="+mn-ea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54DC39C-70F6-BD73-A01F-809E232A6181}"/>
              </a:ext>
            </a:extLst>
          </p:cNvPr>
          <p:cNvSpPr txBox="1"/>
          <p:nvPr/>
        </p:nvSpPr>
        <p:spPr>
          <a:xfrm>
            <a:off x="2133475" y="3693692"/>
            <a:ext cx="5982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latin typeface="+mn-ea"/>
              </a:rPr>
              <a:t>LiC</a:t>
            </a:r>
            <a:r>
              <a:rPr kumimoji="1" lang="en-US" altLang="ja-JP" sz="1600" b="1" baseline="-25000" dirty="0">
                <a:latin typeface="+mn-ea"/>
              </a:rPr>
              <a:t>6</a:t>
            </a:r>
            <a:endParaRPr kumimoji="1" lang="ja-JP" altLang="en-US" sz="1600" b="1" baseline="-25000">
              <a:latin typeface="+mn-ea"/>
            </a:endParaRPr>
          </a:p>
        </p:txBody>
      </p:sp>
      <p:pic>
        <p:nvPicPr>
          <p:cNvPr id="23" name="図 22" descr="グラフ, バブル チャート&#10;&#10;自動的に生成された説明">
            <a:extLst>
              <a:ext uri="{FF2B5EF4-FFF2-40B4-BE49-F238E27FC236}">
                <a16:creationId xmlns:a16="http://schemas.microsoft.com/office/drawing/2014/main" id="{AB961684-6B22-9EF0-0A26-F6838C22A7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984" y="4043773"/>
            <a:ext cx="708775" cy="7494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図 23" descr="グラフ, 散布図&#10;&#10;自動的に生成された説明">
            <a:extLst>
              <a:ext uri="{FF2B5EF4-FFF2-40B4-BE49-F238E27FC236}">
                <a16:creationId xmlns:a16="http://schemas.microsoft.com/office/drawing/2014/main" id="{8EBD8C5E-2C44-7AAF-3527-1D32502E18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391" y="2717967"/>
            <a:ext cx="708775" cy="7494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図 24" descr="グラフ, 散布図&#10;&#10;自動的に生成された説明">
            <a:extLst>
              <a:ext uri="{FF2B5EF4-FFF2-40B4-BE49-F238E27FC236}">
                <a16:creationId xmlns:a16="http://schemas.microsoft.com/office/drawing/2014/main" id="{573D0C68-6798-9A69-2813-4B4B7C225C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391" y="1479926"/>
            <a:ext cx="708775" cy="7494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81B97BC2-8526-0223-41ED-6F3A5947ECA7}"/>
              </a:ext>
            </a:extLst>
          </p:cNvPr>
          <p:cNvSpPr/>
          <p:nvPr/>
        </p:nvSpPr>
        <p:spPr>
          <a:xfrm>
            <a:off x="595017" y="3465314"/>
            <a:ext cx="1004903" cy="921614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C0F2894E-CE15-2B21-F31F-70C9DF8FC511}"/>
              </a:ext>
            </a:extLst>
          </p:cNvPr>
          <p:cNvSpPr txBox="1"/>
          <p:nvPr/>
        </p:nvSpPr>
        <p:spPr>
          <a:xfrm rot="16200000">
            <a:off x="97209" y="3801362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>
                <a:latin typeface="+mn-ea"/>
              </a:rPr>
              <a:t>50 mm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4DC5E289-8517-5769-FAEE-B9879CD12A5B}"/>
              </a:ext>
            </a:extLst>
          </p:cNvPr>
          <p:cNvSpPr txBox="1"/>
          <p:nvPr/>
        </p:nvSpPr>
        <p:spPr>
          <a:xfrm>
            <a:off x="741604" y="3137166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>
                <a:latin typeface="+mn-ea"/>
              </a:rPr>
              <a:t>55 mm</a:t>
            </a:r>
          </a:p>
        </p:txBody>
      </p: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05936EDD-4EC4-44BB-1E9D-EB50B37054C7}"/>
              </a:ext>
            </a:extLst>
          </p:cNvPr>
          <p:cNvCxnSpPr>
            <a:cxnSpLocks/>
          </p:cNvCxnSpPr>
          <p:nvPr/>
        </p:nvCxnSpPr>
        <p:spPr>
          <a:xfrm>
            <a:off x="568356" y="3374925"/>
            <a:ext cx="1029695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AA22DA75-56BC-9285-8EFE-ECE41655A8AB}"/>
              </a:ext>
            </a:extLst>
          </p:cNvPr>
          <p:cNvCxnSpPr>
            <a:cxnSpLocks/>
          </p:cNvCxnSpPr>
          <p:nvPr/>
        </p:nvCxnSpPr>
        <p:spPr>
          <a:xfrm flipV="1">
            <a:off x="511981" y="3465314"/>
            <a:ext cx="0" cy="949096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1FC416A2-F6D5-E3B7-FC25-6AEF3CB97C31}"/>
              </a:ext>
            </a:extLst>
          </p:cNvPr>
          <p:cNvSpPr txBox="1"/>
          <p:nvPr/>
        </p:nvSpPr>
        <p:spPr>
          <a:xfrm>
            <a:off x="115364" y="2526257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  <a:latin typeface="+mn-ea"/>
              </a:rPr>
              <a:t>Analysis area</a:t>
            </a:r>
          </a:p>
        </p:txBody>
      </p: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ED714BA4-F594-E963-1E60-336F1AC1C44A}"/>
              </a:ext>
            </a:extLst>
          </p:cNvPr>
          <p:cNvGrpSpPr/>
          <p:nvPr/>
        </p:nvGrpSpPr>
        <p:grpSpPr>
          <a:xfrm>
            <a:off x="5815617" y="1139346"/>
            <a:ext cx="3152564" cy="4535924"/>
            <a:chOff x="5815617" y="1139346"/>
            <a:chExt cx="3152564" cy="4535924"/>
          </a:xfrm>
        </p:grpSpPr>
        <p:sp>
          <p:nvSpPr>
            <p:cNvPr id="72" name="正方形/長方形 71">
              <a:extLst>
                <a:ext uri="{FF2B5EF4-FFF2-40B4-BE49-F238E27FC236}">
                  <a16:creationId xmlns:a16="http://schemas.microsoft.com/office/drawing/2014/main" id="{1CBFB56A-DF02-A645-2ED8-D9781EBE6682}"/>
                </a:ext>
              </a:extLst>
            </p:cNvPr>
            <p:cNvSpPr/>
            <p:nvPr/>
          </p:nvSpPr>
          <p:spPr>
            <a:xfrm>
              <a:off x="6169343" y="1139346"/>
              <a:ext cx="2798838" cy="4503696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" name="右矢印 62">
              <a:extLst>
                <a:ext uri="{FF2B5EF4-FFF2-40B4-BE49-F238E27FC236}">
                  <a16:creationId xmlns:a16="http://schemas.microsoft.com/office/drawing/2014/main" id="{12168BB5-E26D-A8BA-C179-5C2175E32748}"/>
                </a:ext>
              </a:extLst>
            </p:cNvPr>
            <p:cNvSpPr/>
            <p:nvPr/>
          </p:nvSpPr>
          <p:spPr>
            <a:xfrm>
              <a:off x="5815617" y="2143285"/>
              <a:ext cx="344860" cy="1770310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64" name="図 63" descr="光, 鳥, 群れ, 交通 が含まれている画像&#10;&#10;自動的に生成された説明">
              <a:extLst>
                <a:ext uri="{FF2B5EF4-FFF2-40B4-BE49-F238E27FC236}">
                  <a16:creationId xmlns:a16="http://schemas.microsoft.com/office/drawing/2014/main" id="{FF666016-48E7-4DAC-6AE7-4765BAA70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1777" y="1362365"/>
              <a:ext cx="1015713" cy="913460"/>
            </a:xfrm>
            <a:prstGeom prst="rect">
              <a:avLst/>
            </a:prstGeom>
          </p:spPr>
        </p:pic>
        <p:pic>
          <p:nvPicPr>
            <p:cNvPr id="67" name="図 66" descr="背景パターン が含まれている画像&#10;&#10;自動的に生成された説明">
              <a:extLst>
                <a:ext uri="{FF2B5EF4-FFF2-40B4-BE49-F238E27FC236}">
                  <a16:creationId xmlns:a16="http://schemas.microsoft.com/office/drawing/2014/main" id="{5781150E-9439-D57A-3DE7-E78B75A3A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1793" y="2575780"/>
              <a:ext cx="1096130" cy="978425"/>
            </a:xfrm>
            <a:prstGeom prst="rect">
              <a:avLst/>
            </a:prstGeom>
          </p:spPr>
        </p:pic>
        <p:pic>
          <p:nvPicPr>
            <p:cNvPr id="68" name="図 67" descr="背景パターン&#10;&#10;中程度の精度で自動的に生成された説明">
              <a:extLst>
                <a:ext uri="{FF2B5EF4-FFF2-40B4-BE49-F238E27FC236}">
                  <a16:creationId xmlns:a16="http://schemas.microsoft.com/office/drawing/2014/main" id="{C6B95C2C-F1C1-D75D-BC11-54645368E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0152" y="3815628"/>
              <a:ext cx="1096130" cy="952845"/>
            </a:xfrm>
            <a:prstGeom prst="rect">
              <a:avLst/>
            </a:prstGeom>
          </p:spPr>
        </p:pic>
        <p:pic>
          <p:nvPicPr>
            <p:cNvPr id="69" name="図 68" descr="パソコンの画面&#10;&#10;中程度の精度で自動的に生成された説明">
              <a:extLst>
                <a:ext uri="{FF2B5EF4-FFF2-40B4-BE49-F238E27FC236}">
                  <a16:creationId xmlns:a16="http://schemas.microsoft.com/office/drawing/2014/main" id="{DF6DAA0F-7F05-146A-AAF5-6F838600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9492" y="1323897"/>
              <a:ext cx="1065592" cy="951928"/>
            </a:xfrm>
            <a:prstGeom prst="rect">
              <a:avLst/>
            </a:prstGeom>
          </p:spPr>
        </p:pic>
        <p:pic>
          <p:nvPicPr>
            <p:cNvPr id="70" name="図 69" descr="背景パターン&#10;&#10;自動的に生成された説明">
              <a:extLst>
                <a:ext uri="{FF2B5EF4-FFF2-40B4-BE49-F238E27FC236}">
                  <a16:creationId xmlns:a16="http://schemas.microsoft.com/office/drawing/2014/main" id="{EC86E414-6CDD-8615-F858-A10CC9D26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716" y="2603451"/>
              <a:ext cx="1105400" cy="980951"/>
            </a:xfrm>
            <a:prstGeom prst="rect">
              <a:avLst/>
            </a:prstGeom>
          </p:spPr>
        </p:pic>
        <p:pic>
          <p:nvPicPr>
            <p:cNvPr id="71" name="図 70" descr="パソコンの画面&#10;&#10;中程度の精度で自動的に生成された説明">
              <a:extLst>
                <a:ext uri="{FF2B5EF4-FFF2-40B4-BE49-F238E27FC236}">
                  <a16:creationId xmlns:a16="http://schemas.microsoft.com/office/drawing/2014/main" id="{C2370659-1726-F7C8-BF02-6E9A4ED56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9588" y="3813809"/>
              <a:ext cx="1105400" cy="954664"/>
            </a:xfrm>
            <a:prstGeom prst="rect">
              <a:avLst/>
            </a:prstGeom>
          </p:spPr>
        </p:pic>
        <p:sp>
          <p:nvSpPr>
            <p:cNvPr id="82" name="テキスト ボックス 81">
              <a:extLst>
                <a:ext uri="{FF2B5EF4-FFF2-40B4-BE49-F238E27FC236}">
                  <a16:creationId xmlns:a16="http://schemas.microsoft.com/office/drawing/2014/main" id="{1650F518-CB7F-643C-5E97-544EA5580B61}"/>
                </a:ext>
              </a:extLst>
            </p:cNvPr>
            <p:cNvSpPr txBox="1"/>
            <p:nvPr/>
          </p:nvSpPr>
          <p:spPr>
            <a:xfrm>
              <a:off x="6225070" y="4894382"/>
              <a:ext cx="12756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b="1" dirty="0">
                  <a:solidFill>
                    <a:srgbClr val="0432FF"/>
                  </a:solidFill>
                  <a:latin typeface="+mn-ea"/>
                </a:rPr>
                <a:t>Discharged</a:t>
              </a:r>
            </a:p>
          </p:txBody>
        </p:sp>
        <p:sp>
          <p:nvSpPr>
            <p:cNvPr id="83" name="テキスト ボックス 82">
              <a:extLst>
                <a:ext uri="{FF2B5EF4-FFF2-40B4-BE49-F238E27FC236}">
                  <a16:creationId xmlns:a16="http://schemas.microsoft.com/office/drawing/2014/main" id="{1E1A296C-479D-404E-CDC8-D7F7CEF98CCE}"/>
                </a:ext>
              </a:extLst>
            </p:cNvPr>
            <p:cNvSpPr txBox="1"/>
            <p:nvPr/>
          </p:nvSpPr>
          <p:spPr>
            <a:xfrm>
              <a:off x="7870710" y="4892150"/>
              <a:ext cx="9188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b="1" dirty="0">
                  <a:solidFill>
                    <a:srgbClr val="FF0000"/>
                  </a:solidFill>
                  <a:latin typeface="+mn-ea"/>
                </a:rPr>
                <a:t>Charged</a:t>
              </a:r>
            </a:p>
          </p:txBody>
        </p:sp>
        <p:sp>
          <p:nvSpPr>
            <p:cNvPr id="84" name="角丸四角形 83">
              <a:extLst>
                <a:ext uri="{FF2B5EF4-FFF2-40B4-BE49-F238E27FC236}">
                  <a16:creationId xmlns:a16="http://schemas.microsoft.com/office/drawing/2014/main" id="{344EE215-B9FF-B6A8-53E3-BADEEBBA0FA9}"/>
                </a:ext>
              </a:extLst>
            </p:cNvPr>
            <p:cNvSpPr/>
            <p:nvPr/>
          </p:nvSpPr>
          <p:spPr>
            <a:xfrm>
              <a:off x="6234956" y="1186706"/>
              <a:ext cx="1205657" cy="4033759"/>
            </a:xfrm>
            <a:prstGeom prst="roundRect">
              <a:avLst>
                <a:gd name="adj" fmla="val 3779"/>
              </a:avLst>
            </a:prstGeom>
            <a:noFill/>
            <a:ln w="28575">
              <a:solidFill>
                <a:srgbClr val="0432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5" name="角丸四角形 84">
              <a:extLst>
                <a:ext uri="{FF2B5EF4-FFF2-40B4-BE49-F238E27FC236}">
                  <a16:creationId xmlns:a16="http://schemas.microsoft.com/office/drawing/2014/main" id="{F4190200-A579-F090-D529-3F885DEEF0EC}"/>
                </a:ext>
              </a:extLst>
            </p:cNvPr>
            <p:cNvSpPr/>
            <p:nvPr/>
          </p:nvSpPr>
          <p:spPr>
            <a:xfrm>
              <a:off x="7702715" y="1186706"/>
              <a:ext cx="1205657" cy="4015454"/>
            </a:xfrm>
            <a:prstGeom prst="roundRect">
              <a:avLst>
                <a:gd name="adj" fmla="val 3587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3" name="テキスト ボックス 92">
              <a:extLst>
                <a:ext uri="{FF2B5EF4-FFF2-40B4-BE49-F238E27FC236}">
                  <a16:creationId xmlns:a16="http://schemas.microsoft.com/office/drawing/2014/main" id="{DF115909-37C1-56EA-F854-457EF455C0F8}"/>
                </a:ext>
              </a:extLst>
            </p:cNvPr>
            <p:cNvSpPr txBox="1"/>
            <p:nvPr/>
          </p:nvSpPr>
          <p:spPr>
            <a:xfrm>
              <a:off x="7127628" y="5305938"/>
              <a:ext cx="12186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latin typeface="+mn-ea"/>
                </a:rPr>
                <a:t>92 cycles</a:t>
              </a:r>
            </a:p>
          </p:txBody>
        </p:sp>
      </p:grp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42ACD47F-CEB0-38D9-4C66-108824E213E4}"/>
              </a:ext>
            </a:extLst>
          </p:cNvPr>
          <p:cNvGrpSpPr/>
          <p:nvPr/>
        </p:nvGrpSpPr>
        <p:grpSpPr>
          <a:xfrm>
            <a:off x="8976135" y="1131537"/>
            <a:ext cx="3117317" cy="4535924"/>
            <a:chOff x="8976135" y="1131537"/>
            <a:chExt cx="3117317" cy="4535924"/>
          </a:xfrm>
        </p:grpSpPr>
        <p:sp>
          <p:nvSpPr>
            <p:cNvPr id="94" name="正方形/長方形 93">
              <a:extLst>
                <a:ext uri="{FF2B5EF4-FFF2-40B4-BE49-F238E27FC236}">
                  <a16:creationId xmlns:a16="http://schemas.microsoft.com/office/drawing/2014/main" id="{21A2470C-54BF-0E03-C009-79E45209C431}"/>
                </a:ext>
              </a:extLst>
            </p:cNvPr>
            <p:cNvSpPr/>
            <p:nvPr/>
          </p:nvSpPr>
          <p:spPr>
            <a:xfrm>
              <a:off x="9294614" y="1131537"/>
              <a:ext cx="2798838" cy="4503696"/>
            </a:xfrm>
            <a:prstGeom prst="rect">
              <a:avLst/>
            </a:prstGeom>
            <a:solidFill>
              <a:srgbClr val="FF7E79">
                <a:alpha val="2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73" name="図 72" descr="パソコンの画面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C5498A91-42C2-A086-30B0-4349B56BB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4363" y="1323897"/>
              <a:ext cx="1110160" cy="991743"/>
            </a:xfrm>
            <a:prstGeom prst="rect">
              <a:avLst/>
            </a:prstGeom>
          </p:spPr>
        </p:pic>
        <p:pic>
          <p:nvPicPr>
            <p:cNvPr id="75" name="図 74" descr="パソコンの画面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FB98EE69-6F63-EAF4-2909-DC2FDC999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0459" y="3783682"/>
              <a:ext cx="1062377" cy="956140"/>
            </a:xfrm>
            <a:prstGeom prst="rect">
              <a:avLst/>
            </a:prstGeom>
          </p:spPr>
        </p:pic>
        <p:pic>
          <p:nvPicPr>
            <p:cNvPr id="77" name="図 76" descr="背景パターン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98E29E6B-8559-F020-D194-E4D7ECD99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0337" y="2554702"/>
              <a:ext cx="1072499" cy="965250"/>
            </a:xfrm>
            <a:prstGeom prst="rect">
              <a:avLst/>
            </a:prstGeom>
          </p:spPr>
        </p:pic>
        <p:sp>
          <p:nvSpPr>
            <p:cNvPr id="101" name="テキスト ボックス 100">
              <a:extLst>
                <a:ext uri="{FF2B5EF4-FFF2-40B4-BE49-F238E27FC236}">
                  <a16:creationId xmlns:a16="http://schemas.microsoft.com/office/drawing/2014/main" id="{A18A2FE2-6F7B-10FE-8874-5D455ADC29D8}"/>
                </a:ext>
              </a:extLst>
            </p:cNvPr>
            <p:cNvSpPr txBox="1"/>
            <p:nvPr/>
          </p:nvSpPr>
          <p:spPr>
            <a:xfrm>
              <a:off x="9350341" y="4886573"/>
              <a:ext cx="12756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b="1" dirty="0">
                  <a:solidFill>
                    <a:srgbClr val="0432FF"/>
                  </a:solidFill>
                  <a:latin typeface="+mn-ea"/>
                </a:rPr>
                <a:t>Discharged</a:t>
              </a:r>
            </a:p>
          </p:txBody>
        </p:sp>
        <p:sp>
          <p:nvSpPr>
            <p:cNvPr id="102" name="テキスト ボックス 101">
              <a:extLst>
                <a:ext uri="{FF2B5EF4-FFF2-40B4-BE49-F238E27FC236}">
                  <a16:creationId xmlns:a16="http://schemas.microsoft.com/office/drawing/2014/main" id="{0BA0D13A-2346-B6EA-8D5D-7DB4643B9FCF}"/>
                </a:ext>
              </a:extLst>
            </p:cNvPr>
            <p:cNvSpPr txBox="1"/>
            <p:nvPr/>
          </p:nvSpPr>
          <p:spPr>
            <a:xfrm>
              <a:off x="10995981" y="4884341"/>
              <a:ext cx="9188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b="1" dirty="0">
                  <a:solidFill>
                    <a:srgbClr val="FF0000"/>
                  </a:solidFill>
                  <a:latin typeface="+mn-ea"/>
                </a:rPr>
                <a:t>Charged</a:t>
              </a:r>
            </a:p>
          </p:txBody>
        </p:sp>
        <p:sp>
          <p:nvSpPr>
            <p:cNvPr id="103" name="角丸四角形 102">
              <a:extLst>
                <a:ext uri="{FF2B5EF4-FFF2-40B4-BE49-F238E27FC236}">
                  <a16:creationId xmlns:a16="http://schemas.microsoft.com/office/drawing/2014/main" id="{F8282DC7-02EB-81E2-C0CC-EA5FC31539BB}"/>
                </a:ext>
              </a:extLst>
            </p:cNvPr>
            <p:cNvSpPr/>
            <p:nvPr/>
          </p:nvSpPr>
          <p:spPr>
            <a:xfrm>
              <a:off x="9360227" y="1178897"/>
              <a:ext cx="1205657" cy="4033759"/>
            </a:xfrm>
            <a:prstGeom prst="roundRect">
              <a:avLst>
                <a:gd name="adj" fmla="val 3779"/>
              </a:avLst>
            </a:prstGeom>
            <a:noFill/>
            <a:ln w="28575">
              <a:solidFill>
                <a:srgbClr val="0432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4" name="角丸四角形 103">
              <a:extLst>
                <a:ext uri="{FF2B5EF4-FFF2-40B4-BE49-F238E27FC236}">
                  <a16:creationId xmlns:a16="http://schemas.microsoft.com/office/drawing/2014/main" id="{A564DAAC-6F87-0ADD-53A5-7D8B307CE32B}"/>
                </a:ext>
              </a:extLst>
            </p:cNvPr>
            <p:cNvSpPr/>
            <p:nvPr/>
          </p:nvSpPr>
          <p:spPr>
            <a:xfrm>
              <a:off x="10827986" y="1178897"/>
              <a:ext cx="1205657" cy="4015454"/>
            </a:xfrm>
            <a:prstGeom prst="roundRect">
              <a:avLst>
                <a:gd name="adj" fmla="val 3587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2" name="テキスト ボックス 111">
              <a:extLst>
                <a:ext uri="{FF2B5EF4-FFF2-40B4-BE49-F238E27FC236}">
                  <a16:creationId xmlns:a16="http://schemas.microsoft.com/office/drawing/2014/main" id="{E042206C-0D51-817A-F83C-9A45A29CBE0B}"/>
                </a:ext>
              </a:extLst>
            </p:cNvPr>
            <p:cNvSpPr txBox="1"/>
            <p:nvPr/>
          </p:nvSpPr>
          <p:spPr>
            <a:xfrm>
              <a:off x="10252899" y="5298129"/>
              <a:ext cx="13516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latin typeface="+mn-ea"/>
                </a:rPr>
                <a:t>200 cycles</a:t>
              </a:r>
            </a:p>
          </p:txBody>
        </p:sp>
        <p:sp>
          <p:nvSpPr>
            <p:cNvPr id="113" name="右矢印 112">
              <a:extLst>
                <a:ext uri="{FF2B5EF4-FFF2-40B4-BE49-F238E27FC236}">
                  <a16:creationId xmlns:a16="http://schemas.microsoft.com/office/drawing/2014/main" id="{ADC8B9A8-9E3B-934E-439D-51473DFD8C19}"/>
                </a:ext>
              </a:extLst>
            </p:cNvPr>
            <p:cNvSpPr/>
            <p:nvPr/>
          </p:nvSpPr>
          <p:spPr>
            <a:xfrm>
              <a:off x="8976135" y="2143285"/>
              <a:ext cx="344860" cy="1770310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6" name="正方形/長方形 115">
              <a:extLst>
                <a:ext uri="{FF2B5EF4-FFF2-40B4-BE49-F238E27FC236}">
                  <a16:creationId xmlns:a16="http://schemas.microsoft.com/office/drawing/2014/main" id="{CDE818F2-F496-7AA7-AA71-D122D012FABC}"/>
                </a:ext>
              </a:extLst>
            </p:cNvPr>
            <p:cNvSpPr/>
            <p:nvPr/>
          </p:nvSpPr>
          <p:spPr>
            <a:xfrm>
              <a:off x="9438596" y="1323897"/>
              <a:ext cx="1065592" cy="9338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>
                  <a:solidFill>
                    <a:schemeClr val="tx1"/>
                  </a:solidFill>
                </a:rPr>
                <a:t>Not yet </a:t>
              </a:r>
              <a:r>
                <a:rPr kumimoji="1" lang="en-US" altLang="ja-JP" dirty="0" err="1">
                  <a:solidFill>
                    <a:schemeClr val="tx1"/>
                  </a:solidFill>
                </a:rPr>
                <a:t>meas-ured</a:t>
              </a:r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17" name="正方形/長方形 116">
              <a:extLst>
                <a:ext uri="{FF2B5EF4-FFF2-40B4-BE49-F238E27FC236}">
                  <a16:creationId xmlns:a16="http://schemas.microsoft.com/office/drawing/2014/main" id="{3EEE5C5C-DC25-06B0-247C-34BDD3A18227}"/>
                </a:ext>
              </a:extLst>
            </p:cNvPr>
            <p:cNvSpPr/>
            <p:nvPr/>
          </p:nvSpPr>
          <p:spPr>
            <a:xfrm>
              <a:off x="9444708" y="2575780"/>
              <a:ext cx="1065592" cy="9338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>
                  <a:solidFill>
                    <a:schemeClr val="tx1"/>
                  </a:solidFill>
                </a:rPr>
                <a:t>Not yet </a:t>
              </a:r>
              <a:r>
                <a:rPr kumimoji="1" lang="en-US" altLang="ja-JP" dirty="0" err="1">
                  <a:solidFill>
                    <a:schemeClr val="tx1"/>
                  </a:solidFill>
                </a:rPr>
                <a:t>meas-ured</a:t>
              </a:r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18" name="正方形/長方形 117">
              <a:extLst>
                <a:ext uri="{FF2B5EF4-FFF2-40B4-BE49-F238E27FC236}">
                  <a16:creationId xmlns:a16="http://schemas.microsoft.com/office/drawing/2014/main" id="{CE7296EF-7C4C-10FE-9A32-158FC09B8DC6}"/>
                </a:ext>
              </a:extLst>
            </p:cNvPr>
            <p:cNvSpPr/>
            <p:nvPr/>
          </p:nvSpPr>
          <p:spPr>
            <a:xfrm>
              <a:off x="9438320" y="3797440"/>
              <a:ext cx="1065592" cy="9338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>
                  <a:solidFill>
                    <a:schemeClr val="tx1"/>
                  </a:solidFill>
                </a:rPr>
                <a:t>Not yet </a:t>
              </a:r>
              <a:r>
                <a:rPr kumimoji="1" lang="en-US" altLang="ja-JP" dirty="0" err="1">
                  <a:solidFill>
                    <a:schemeClr val="tx1"/>
                  </a:solidFill>
                </a:rPr>
                <a:t>meas-ured</a:t>
              </a:r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19" name="テキスト ボックス 118">
            <a:extLst>
              <a:ext uri="{FF2B5EF4-FFF2-40B4-BE49-F238E27FC236}">
                <a16:creationId xmlns:a16="http://schemas.microsoft.com/office/drawing/2014/main" id="{ABA28A82-5197-D4F2-D71A-EAD2E66FAC7A}"/>
              </a:ext>
            </a:extLst>
          </p:cNvPr>
          <p:cNvSpPr txBox="1"/>
          <p:nvPr/>
        </p:nvSpPr>
        <p:spPr>
          <a:xfrm>
            <a:off x="1913906" y="5846623"/>
            <a:ext cx="8576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2250" indent="-222250">
              <a:buFont typeface="Arial" panose="020B0604020202020204" pitchFamily="34" charset="0"/>
              <a:buChar char="•"/>
            </a:pPr>
            <a:r>
              <a:rPr kumimoji="1" lang="en-US" altLang="ja-JP" sz="2800" b="1" dirty="0"/>
              <a:t>No clear inhomogeneity even after 200 cycles.</a:t>
            </a: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3B67F814-E322-2F0E-904C-B2DDCBBCC1D9}"/>
              </a:ext>
            </a:extLst>
          </p:cNvPr>
          <p:cNvGrpSpPr/>
          <p:nvPr/>
        </p:nvGrpSpPr>
        <p:grpSpPr>
          <a:xfrm>
            <a:off x="2900573" y="1080692"/>
            <a:ext cx="2918824" cy="4592007"/>
            <a:chOff x="2900573" y="1080692"/>
            <a:chExt cx="2918824" cy="4592007"/>
          </a:xfrm>
        </p:grpSpPr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id="{72B0AB15-3515-E806-8FED-8042623CAFA9}"/>
                </a:ext>
              </a:extLst>
            </p:cNvPr>
            <p:cNvSpPr/>
            <p:nvPr/>
          </p:nvSpPr>
          <p:spPr>
            <a:xfrm>
              <a:off x="3020559" y="1136775"/>
              <a:ext cx="2798838" cy="4503696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5" name="図 4" descr="光, 鳥, 群れ, 船 が含まれている画像&#10;&#10;自動的に生成された説明">
              <a:extLst>
                <a:ext uri="{FF2B5EF4-FFF2-40B4-BE49-F238E27FC236}">
                  <a16:creationId xmlns:a16="http://schemas.microsoft.com/office/drawing/2014/main" id="{8092581A-C2EC-26EE-C88B-DB2F81FB8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0424" y="1354869"/>
              <a:ext cx="1046948" cy="935274"/>
            </a:xfrm>
            <a:prstGeom prst="rect">
              <a:avLst/>
            </a:prstGeom>
          </p:spPr>
        </p:pic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98E9664E-A4E2-801E-AE6A-286E75C4B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549" y="2577699"/>
              <a:ext cx="1046948" cy="942253"/>
            </a:xfrm>
            <a:prstGeom prst="rect">
              <a:avLst/>
            </a:prstGeom>
          </p:spPr>
        </p:pic>
        <p:pic>
          <p:nvPicPr>
            <p:cNvPr id="7" name="図 6" descr="背景パターン&#10;&#10;自動的に生成された説明">
              <a:extLst>
                <a:ext uri="{FF2B5EF4-FFF2-40B4-BE49-F238E27FC236}">
                  <a16:creationId xmlns:a16="http://schemas.microsoft.com/office/drawing/2014/main" id="{CA8DC3EE-A06A-92EE-E059-C749B9423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922" y="3807508"/>
              <a:ext cx="1046155" cy="934565"/>
            </a:xfrm>
            <a:prstGeom prst="rect">
              <a:avLst/>
            </a:prstGeom>
          </p:spPr>
        </p:pic>
        <p:pic>
          <p:nvPicPr>
            <p:cNvPr id="8" name="図 7" descr="パソコンの画面&#10;&#10;中程度の精度で自動的に生成された説明">
              <a:extLst>
                <a:ext uri="{FF2B5EF4-FFF2-40B4-BE49-F238E27FC236}">
                  <a16:creationId xmlns:a16="http://schemas.microsoft.com/office/drawing/2014/main" id="{BA69FF03-4932-39F4-1EEF-084D517C4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9905" y="1354869"/>
              <a:ext cx="1046949" cy="935274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8ACD508E-66A0-B9A6-0A44-1BE42E1FD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2737" y="2575780"/>
              <a:ext cx="1053934" cy="948540"/>
            </a:xfrm>
            <a:prstGeom prst="rect">
              <a:avLst/>
            </a:prstGeom>
          </p:spPr>
        </p:pic>
        <p:pic>
          <p:nvPicPr>
            <p:cNvPr id="10" name="図 9" descr="パソコンの画面&#10;&#10;中程度の精度で自動的に生成された説明">
              <a:extLst>
                <a:ext uri="{FF2B5EF4-FFF2-40B4-BE49-F238E27FC236}">
                  <a16:creationId xmlns:a16="http://schemas.microsoft.com/office/drawing/2014/main" id="{C49A7C23-5F8A-A641-FF0F-CD3974609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0622" y="3809958"/>
              <a:ext cx="1040018" cy="929083"/>
            </a:xfrm>
            <a:prstGeom prst="rect">
              <a:avLst/>
            </a:prstGeom>
          </p:spPr>
        </p:pic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8CF55D24-7CBD-5254-ADB8-A0C55BF25773}"/>
                </a:ext>
              </a:extLst>
            </p:cNvPr>
            <p:cNvSpPr txBox="1"/>
            <p:nvPr/>
          </p:nvSpPr>
          <p:spPr>
            <a:xfrm>
              <a:off x="3076286" y="4891811"/>
              <a:ext cx="12756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b="1" dirty="0">
                  <a:solidFill>
                    <a:srgbClr val="0432FF"/>
                  </a:solidFill>
                  <a:latin typeface="+mn-ea"/>
                </a:rPr>
                <a:t>Discharged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B31E1B79-E6F0-DDDF-ABD6-54ADC5CAE23F}"/>
                </a:ext>
              </a:extLst>
            </p:cNvPr>
            <p:cNvSpPr txBox="1"/>
            <p:nvPr/>
          </p:nvSpPr>
          <p:spPr>
            <a:xfrm>
              <a:off x="4721926" y="4889579"/>
              <a:ext cx="9188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b="1" dirty="0">
                  <a:solidFill>
                    <a:srgbClr val="FF0000"/>
                  </a:solidFill>
                  <a:latin typeface="+mn-ea"/>
                </a:rPr>
                <a:t>Charged</a:t>
              </a:r>
            </a:p>
          </p:txBody>
        </p:sp>
        <p:sp>
          <p:nvSpPr>
            <p:cNvPr id="26" name="角丸四角形 25">
              <a:extLst>
                <a:ext uri="{FF2B5EF4-FFF2-40B4-BE49-F238E27FC236}">
                  <a16:creationId xmlns:a16="http://schemas.microsoft.com/office/drawing/2014/main" id="{CDBEA4E0-9787-A149-62C2-3C8341E6C83B}"/>
                </a:ext>
              </a:extLst>
            </p:cNvPr>
            <p:cNvSpPr/>
            <p:nvPr/>
          </p:nvSpPr>
          <p:spPr>
            <a:xfrm>
              <a:off x="3086172" y="1184135"/>
              <a:ext cx="1205657" cy="4033759"/>
            </a:xfrm>
            <a:prstGeom prst="roundRect">
              <a:avLst>
                <a:gd name="adj" fmla="val 3779"/>
              </a:avLst>
            </a:prstGeom>
            <a:noFill/>
            <a:ln w="28575">
              <a:solidFill>
                <a:srgbClr val="0432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角丸四角形 26">
              <a:extLst>
                <a:ext uri="{FF2B5EF4-FFF2-40B4-BE49-F238E27FC236}">
                  <a16:creationId xmlns:a16="http://schemas.microsoft.com/office/drawing/2014/main" id="{7B065A7C-5144-3B53-28EA-B84268F9899F}"/>
                </a:ext>
              </a:extLst>
            </p:cNvPr>
            <p:cNvSpPr/>
            <p:nvPr/>
          </p:nvSpPr>
          <p:spPr>
            <a:xfrm>
              <a:off x="4553931" y="1184135"/>
              <a:ext cx="1205657" cy="4015454"/>
            </a:xfrm>
            <a:prstGeom prst="roundRect">
              <a:avLst>
                <a:gd name="adj" fmla="val 3587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FDC99FD8-91A8-4D59-075B-B20F5B02CDD6}"/>
                </a:ext>
              </a:extLst>
            </p:cNvPr>
            <p:cNvSpPr txBox="1"/>
            <p:nvPr/>
          </p:nvSpPr>
          <p:spPr>
            <a:xfrm rot="16200000">
              <a:off x="2697473" y="1716161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b="1" dirty="0">
                  <a:latin typeface="+mn-ea"/>
                </a:rPr>
                <a:t>50 mm</a:t>
              </a:r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8664420F-22AC-6816-6ECC-0BEE9ADD52DC}"/>
                </a:ext>
              </a:extLst>
            </p:cNvPr>
            <p:cNvSpPr txBox="1"/>
            <p:nvPr/>
          </p:nvSpPr>
          <p:spPr>
            <a:xfrm>
              <a:off x="3347399" y="1080692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b="1" dirty="0">
                  <a:latin typeface="+mn-ea"/>
                </a:rPr>
                <a:t>55 mm</a:t>
              </a:r>
            </a:p>
          </p:txBody>
        </p:sp>
        <p:cxnSp>
          <p:nvCxnSpPr>
            <p:cNvPr id="33" name="直線矢印コネクタ 32">
              <a:extLst>
                <a:ext uri="{FF2B5EF4-FFF2-40B4-BE49-F238E27FC236}">
                  <a16:creationId xmlns:a16="http://schemas.microsoft.com/office/drawing/2014/main" id="{BCE7AD38-A02B-FE10-BDA8-A1FD93643378}"/>
                </a:ext>
              </a:extLst>
            </p:cNvPr>
            <p:cNvCxnSpPr>
              <a:cxnSpLocks/>
            </p:cNvCxnSpPr>
            <p:nvPr/>
          </p:nvCxnSpPr>
          <p:spPr>
            <a:xfrm>
              <a:off x="3180424" y="1314372"/>
              <a:ext cx="105916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右矢印 42">
              <a:extLst>
                <a:ext uri="{FF2B5EF4-FFF2-40B4-BE49-F238E27FC236}">
                  <a16:creationId xmlns:a16="http://schemas.microsoft.com/office/drawing/2014/main" id="{597B8A03-8C11-445F-400C-C77661820948}"/>
                </a:ext>
              </a:extLst>
            </p:cNvPr>
            <p:cNvSpPr/>
            <p:nvPr/>
          </p:nvSpPr>
          <p:spPr>
            <a:xfrm>
              <a:off x="4248631" y="1571159"/>
              <a:ext cx="283158" cy="623233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右矢印 43">
              <a:extLst>
                <a:ext uri="{FF2B5EF4-FFF2-40B4-BE49-F238E27FC236}">
                  <a16:creationId xmlns:a16="http://schemas.microsoft.com/office/drawing/2014/main" id="{65C2D7DF-04F1-E5DE-DE34-FE4B29AB0B26}"/>
                </a:ext>
              </a:extLst>
            </p:cNvPr>
            <p:cNvSpPr/>
            <p:nvPr/>
          </p:nvSpPr>
          <p:spPr>
            <a:xfrm>
              <a:off x="4250267" y="2961169"/>
              <a:ext cx="288168" cy="623233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右矢印 44">
              <a:extLst>
                <a:ext uri="{FF2B5EF4-FFF2-40B4-BE49-F238E27FC236}">
                  <a16:creationId xmlns:a16="http://schemas.microsoft.com/office/drawing/2014/main" id="{48D2876E-FB90-A800-90C2-2E1094016CA6}"/>
                </a:ext>
              </a:extLst>
            </p:cNvPr>
            <p:cNvSpPr/>
            <p:nvPr/>
          </p:nvSpPr>
          <p:spPr>
            <a:xfrm>
              <a:off x="4235016" y="4347139"/>
              <a:ext cx="288168" cy="623233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B4993221-C037-DDE8-203E-9ABBE86D1A07}"/>
                </a:ext>
              </a:extLst>
            </p:cNvPr>
            <p:cNvSpPr txBox="1"/>
            <p:nvPr/>
          </p:nvSpPr>
          <p:spPr>
            <a:xfrm>
              <a:off x="3978844" y="5303367"/>
              <a:ext cx="9621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latin typeface="+mn-ea"/>
                </a:rPr>
                <a:t>0 cycle</a:t>
              </a:r>
            </a:p>
          </p:txBody>
        </p:sp>
        <p:cxnSp>
          <p:nvCxnSpPr>
            <p:cNvPr id="121" name="直線矢印コネクタ 120">
              <a:extLst>
                <a:ext uri="{FF2B5EF4-FFF2-40B4-BE49-F238E27FC236}">
                  <a16:creationId xmlns:a16="http://schemas.microsoft.com/office/drawing/2014/main" id="{37A82E1C-5022-87C9-D4D1-B2C1A6FC26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36550" y="1354869"/>
              <a:ext cx="0" cy="96077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正方形/長方形 122">
              <a:extLst>
                <a:ext uri="{FF2B5EF4-FFF2-40B4-BE49-F238E27FC236}">
                  <a16:creationId xmlns:a16="http://schemas.microsoft.com/office/drawing/2014/main" id="{D7024AEC-D38E-ABA9-3A0A-1B44AE9BF1D5}"/>
                </a:ext>
              </a:extLst>
            </p:cNvPr>
            <p:cNvSpPr/>
            <p:nvPr/>
          </p:nvSpPr>
          <p:spPr>
            <a:xfrm>
              <a:off x="3211852" y="1378855"/>
              <a:ext cx="1004903" cy="92161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714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8983C6-AA5D-1C30-93D9-242F6B9AF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4289D6D5-EC6F-4393-C1FD-677B9CE5E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A8593-03F9-4584-B572-0591DB94162B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AE7D6A0-237D-7D33-7879-0C79741EE309}"/>
              </a:ext>
            </a:extLst>
          </p:cNvPr>
          <p:cNvSpPr txBox="1"/>
          <p:nvPr/>
        </p:nvSpPr>
        <p:spPr>
          <a:xfrm>
            <a:off x="235132" y="440695"/>
            <a:ext cx="91454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/>
              <a:t>３</a:t>
            </a:r>
            <a:r>
              <a:rPr kumimoji="1" lang="en-US" altLang="ja-JP" sz="3200" b="1" dirty="0"/>
              <a:t>.</a:t>
            </a:r>
            <a:r>
              <a:rPr kumimoji="1" lang="en-US" altLang="ja-JP" sz="2400" b="1" dirty="0"/>
              <a:t>Results</a:t>
            </a:r>
            <a:r>
              <a:rPr kumimoji="1" lang="en-US" altLang="ja-JP" sz="3200" b="1" dirty="0"/>
              <a:t>               Beginning of deterioration ?</a:t>
            </a:r>
            <a:endParaRPr kumimoji="1" lang="ja-JP" altLang="en-US" sz="3200" b="1"/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4C5FF9E9-A9D7-5C5D-32A2-0C41A16B21AF}"/>
              </a:ext>
            </a:extLst>
          </p:cNvPr>
          <p:cNvGrpSpPr/>
          <p:nvPr/>
        </p:nvGrpSpPr>
        <p:grpSpPr>
          <a:xfrm>
            <a:off x="178336" y="1540768"/>
            <a:ext cx="6240721" cy="3003876"/>
            <a:chOff x="178336" y="1540768"/>
            <a:chExt cx="6240721" cy="3003876"/>
          </a:xfrm>
        </p:grpSpPr>
        <p:pic>
          <p:nvPicPr>
            <p:cNvPr id="6" name="図 5" descr="パソコンの画面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789E1207-CE6C-72A4-82F3-FACF3A32E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3410" y="2569205"/>
              <a:ext cx="1663244" cy="1496920"/>
            </a:xfrm>
            <a:prstGeom prst="rect">
              <a:avLst/>
            </a:prstGeom>
          </p:spPr>
        </p:pic>
        <p:pic>
          <p:nvPicPr>
            <p:cNvPr id="7" name="図 6" descr="パソコンの画面&#10;&#10;中程度の精度で自動的に生成された説明">
              <a:extLst>
                <a:ext uri="{FF2B5EF4-FFF2-40B4-BE49-F238E27FC236}">
                  <a16:creationId xmlns:a16="http://schemas.microsoft.com/office/drawing/2014/main" id="{A56237C8-82C7-4BAB-0A45-AB14E3B31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2551" y="2569205"/>
              <a:ext cx="1703913" cy="1471561"/>
            </a:xfrm>
            <a:prstGeom prst="rect">
              <a:avLst/>
            </a:prstGeom>
          </p:spPr>
        </p:pic>
        <p:pic>
          <p:nvPicPr>
            <p:cNvPr id="8" name="図 7" descr="パソコンの画面&#10;&#10;中程度の精度で自動的に生成された説明">
              <a:extLst>
                <a:ext uri="{FF2B5EF4-FFF2-40B4-BE49-F238E27FC236}">
                  <a16:creationId xmlns:a16="http://schemas.microsoft.com/office/drawing/2014/main" id="{72327D7B-E413-ADE3-7BB8-851702D21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336" y="2569205"/>
              <a:ext cx="1647270" cy="1471561"/>
            </a:xfrm>
            <a:prstGeom prst="rect">
              <a:avLst/>
            </a:prstGeom>
          </p:spPr>
        </p:pic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0DEBF51E-6D95-B9F1-1735-2450F81E0607}"/>
                </a:ext>
              </a:extLst>
            </p:cNvPr>
            <p:cNvSpPr txBox="1"/>
            <p:nvPr/>
          </p:nvSpPr>
          <p:spPr>
            <a:xfrm>
              <a:off x="1599929" y="1540768"/>
              <a:ext cx="32079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/>
                <a:t>LiC</a:t>
              </a:r>
              <a:r>
                <a:rPr kumimoji="1" lang="en-US" altLang="ja-JP" sz="2800" b="1" baseline="-25000" dirty="0"/>
                <a:t>6</a:t>
              </a:r>
              <a:r>
                <a:rPr kumimoji="1" lang="en-US" altLang="ja-JP" sz="2800" b="1" dirty="0"/>
                <a:t> distributions</a:t>
              </a:r>
              <a:endParaRPr kumimoji="1" lang="ja-JP" altLang="en-US" sz="2800" b="1"/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79A9EF95-185C-8AE6-3369-452E8A6B060E}"/>
                </a:ext>
              </a:extLst>
            </p:cNvPr>
            <p:cNvSpPr txBox="1"/>
            <p:nvPr/>
          </p:nvSpPr>
          <p:spPr>
            <a:xfrm>
              <a:off x="478480" y="4082979"/>
              <a:ext cx="12218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/>
                <a:t>0 cycle</a:t>
              </a:r>
              <a:endParaRPr kumimoji="1" lang="ja-JP" altLang="en-US" sz="2400" b="1"/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7BEF1EC6-7EDF-8349-628F-A82E57BD356E}"/>
                </a:ext>
              </a:extLst>
            </p:cNvPr>
            <p:cNvSpPr txBox="1"/>
            <p:nvPr/>
          </p:nvSpPr>
          <p:spPr>
            <a:xfrm>
              <a:off x="2476351" y="4082979"/>
              <a:ext cx="15616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/>
                <a:t>92 cycles</a:t>
              </a:r>
              <a:endParaRPr kumimoji="1" lang="ja-JP" altLang="en-US" sz="2400" b="1"/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E107B181-96CC-4C60-0B09-4E87BEE34335}"/>
                </a:ext>
              </a:extLst>
            </p:cNvPr>
            <p:cNvSpPr txBox="1"/>
            <p:nvPr/>
          </p:nvSpPr>
          <p:spPr>
            <a:xfrm>
              <a:off x="4681081" y="4082979"/>
              <a:ext cx="17379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/>
                <a:t>200 cycles</a:t>
              </a:r>
              <a:endParaRPr kumimoji="1" lang="ja-JP" altLang="en-US" sz="2400" b="1"/>
            </a:p>
          </p:txBody>
        </p:sp>
        <p:sp>
          <p:nvSpPr>
            <p:cNvPr id="12" name="右矢印 11">
              <a:extLst>
                <a:ext uri="{FF2B5EF4-FFF2-40B4-BE49-F238E27FC236}">
                  <a16:creationId xmlns:a16="http://schemas.microsoft.com/office/drawing/2014/main" id="{796A681B-2979-0CB0-6429-6E629759CCFB}"/>
                </a:ext>
              </a:extLst>
            </p:cNvPr>
            <p:cNvSpPr/>
            <p:nvPr/>
          </p:nvSpPr>
          <p:spPr>
            <a:xfrm>
              <a:off x="2001435" y="2892288"/>
              <a:ext cx="251791" cy="834887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右矢印 12">
              <a:extLst>
                <a:ext uri="{FF2B5EF4-FFF2-40B4-BE49-F238E27FC236}">
                  <a16:creationId xmlns:a16="http://schemas.microsoft.com/office/drawing/2014/main" id="{E4A65817-1B23-09C6-1ABC-1FC03E3DAB12}"/>
                </a:ext>
              </a:extLst>
            </p:cNvPr>
            <p:cNvSpPr/>
            <p:nvPr/>
          </p:nvSpPr>
          <p:spPr>
            <a:xfrm>
              <a:off x="4256113" y="2873843"/>
              <a:ext cx="251791" cy="834887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87829B19-2987-DD8D-7454-1841B85D3E03}"/>
              </a:ext>
            </a:extLst>
          </p:cNvPr>
          <p:cNvGrpSpPr/>
          <p:nvPr/>
        </p:nvGrpSpPr>
        <p:grpSpPr>
          <a:xfrm>
            <a:off x="6676969" y="1291142"/>
            <a:ext cx="5407230" cy="3900897"/>
            <a:chOff x="6676969" y="1291142"/>
            <a:chExt cx="5407230" cy="3900897"/>
          </a:xfrm>
        </p:grpSpPr>
        <p:pic>
          <p:nvPicPr>
            <p:cNvPr id="5" name="図 4" descr="グラフ, ヒストグラム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42906751-4AD6-ED7E-8920-938FF612C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6969" y="1291142"/>
              <a:ext cx="5407230" cy="3900897"/>
            </a:xfrm>
            <a:prstGeom prst="rect">
              <a:avLst/>
            </a:prstGeom>
          </p:spPr>
        </p:pic>
        <p:sp>
          <p:nvSpPr>
            <p:cNvPr id="14" name="下矢印 13">
              <a:extLst>
                <a:ext uri="{FF2B5EF4-FFF2-40B4-BE49-F238E27FC236}">
                  <a16:creationId xmlns:a16="http://schemas.microsoft.com/office/drawing/2014/main" id="{6BB9505A-5ABC-C281-BF90-53377B316022}"/>
                </a:ext>
              </a:extLst>
            </p:cNvPr>
            <p:cNvSpPr/>
            <p:nvPr/>
          </p:nvSpPr>
          <p:spPr>
            <a:xfrm rot="2283440">
              <a:off x="8986958" y="1841206"/>
              <a:ext cx="529180" cy="579072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A9EA9FB-34D6-CADC-DC86-7C931E830F16}"/>
              </a:ext>
            </a:extLst>
          </p:cNvPr>
          <p:cNvSpPr txBox="1"/>
          <p:nvPr/>
        </p:nvSpPr>
        <p:spPr>
          <a:xfrm>
            <a:off x="1390008" y="5353372"/>
            <a:ext cx="99132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2250" indent="-222250">
              <a:buFont typeface="Arial" panose="020B0604020202020204" pitchFamily="34" charset="0"/>
              <a:buChar char="•"/>
            </a:pPr>
            <a:r>
              <a:rPr kumimoji="1" lang="en-US" altLang="ja-JP" sz="2800" b="1" dirty="0"/>
              <a:t>Uniform distribution even after 200 cycles</a:t>
            </a:r>
          </a:p>
          <a:p>
            <a:pPr marL="222250" indent="-222250">
              <a:buFont typeface="Arial" panose="020B0604020202020204" pitchFamily="34" charset="0"/>
              <a:buChar char="•"/>
            </a:pPr>
            <a:r>
              <a:rPr kumimoji="1" lang="en-US" altLang="ja-JP" sz="2800" b="1" dirty="0"/>
              <a:t>But LiC</a:t>
            </a:r>
            <a:r>
              <a:rPr kumimoji="1" lang="en-US" altLang="ja-JP" sz="2800" b="1" baseline="-25000" dirty="0"/>
              <a:t>6</a:t>
            </a:r>
            <a:r>
              <a:rPr kumimoji="1" lang="en-US" altLang="ja-JP" sz="2400" b="1" dirty="0"/>
              <a:t> </a:t>
            </a:r>
            <a:r>
              <a:rPr kumimoji="1" lang="en-US" altLang="ja-JP" sz="2800" b="1" dirty="0"/>
              <a:t>density distribution shifted  to a smaller value</a:t>
            </a:r>
            <a:endParaRPr kumimoji="1" lang="ja-JP" altLang="en-US" sz="2400" b="1"/>
          </a:p>
        </p:txBody>
      </p:sp>
    </p:spTree>
    <p:extLst>
      <p:ext uri="{BB962C8B-B14F-4D97-AF65-F5344CB8AC3E}">
        <p14:creationId xmlns:p14="http://schemas.microsoft.com/office/powerpoint/2010/main" val="281384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879A28C-65C2-CA9B-1EE0-489F48ADF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A8593-03F9-4584-B572-0591DB94162B}" type="slidenum">
              <a:rPr kumimoji="1" lang="ja-JP" altLang="en-US" smtClean="0"/>
              <a:t>17</a:t>
            </a:fld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6F2E156-76E5-BDC5-2871-48B6BB6D5289}"/>
              </a:ext>
            </a:extLst>
          </p:cNvPr>
          <p:cNvSpPr txBox="1"/>
          <p:nvPr/>
        </p:nvSpPr>
        <p:spPr>
          <a:xfrm>
            <a:off x="289888" y="421240"/>
            <a:ext cx="72683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/>
              <a:t>４　　　　</a:t>
            </a:r>
            <a:r>
              <a:rPr kumimoji="1" lang="en-US" altLang="ja-JP" sz="3200" b="1" dirty="0"/>
              <a:t>                  Conclusion      </a:t>
            </a:r>
            <a:endParaRPr kumimoji="1" lang="ja-JP" altLang="en-US" sz="3200" b="1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D9F7E4F-0D1E-7184-91D0-652500967EDF}"/>
              </a:ext>
            </a:extLst>
          </p:cNvPr>
          <p:cNvSpPr txBox="1"/>
          <p:nvPr/>
        </p:nvSpPr>
        <p:spPr>
          <a:xfrm>
            <a:off x="1423645" y="5322190"/>
            <a:ext cx="88408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Thank you for your kind attention !</a:t>
            </a:r>
            <a:endParaRPr kumimoji="1" lang="ja-JP" altLang="en-US" sz="4000" b="1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0A4ADEA-1B3F-B321-BF18-1F0667258CD4}"/>
              </a:ext>
            </a:extLst>
          </p:cNvPr>
          <p:cNvSpPr txBox="1"/>
          <p:nvPr/>
        </p:nvSpPr>
        <p:spPr>
          <a:xfrm>
            <a:off x="776770" y="1532886"/>
            <a:ext cx="1063846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2250" indent="-2222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ja-JP" sz="2800" b="1" dirty="0"/>
              <a:t>Succeeded in Bragg-edge imaging of a LIB cell at AISTANS</a:t>
            </a:r>
          </a:p>
          <a:p>
            <a:pPr marL="222250" indent="-2222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ja-JP" sz="2800" b="1" dirty="0"/>
              <a:t>We obtained the image which might suggest the beginning of deterioration.</a:t>
            </a:r>
          </a:p>
          <a:p>
            <a:pPr marL="222250" indent="-2222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ja-JP" sz="2800" b="1" dirty="0"/>
              <a:t>We will continue periodical measurements and will try to reveal the origin and progression of the deterioration.</a:t>
            </a:r>
          </a:p>
        </p:txBody>
      </p:sp>
    </p:spTree>
    <p:extLst>
      <p:ext uri="{BB962C8B-B14F-4D97-AF65-F5344CB8AC3E}">
        <p14:creationId xmlns:p14="http://schemas.microsoft.com/office/powerpoint/2010/main" val="101929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41E9F00-374D-C4C8-133C-FF88CE281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A8593-03F9-4584-B572-0591DB94162B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DD9ED1E-A6FB-13A8-1A50-036DAC576F07}"/>
              </a:ext>
            </a:extLst>
          </p:cNvPr>
          <p:cNvSpPr txBox="1"/>
          <p:nvPr/>
        </p:nvSpPr>
        <p:spPr>
          <a:xfrm>
            <a:off x="1235534" y="1290721"/>
            <a:ext cx="9720931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kumimoji="1" lang="en-US" altLang="ja-JP" sz="3200" b="1" dirty="0">
                <a:latin typeface="+mn-ea"/>
              </a:rPr>
              <a:t>Motivation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kumimoji="1" lang="en-US" altLang="ja-JP" sz="3200" b="1" dirty="0">
                <a:latin typeface="+mn-ea"/>
              </a:rPr>
              <a:t>Previous research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kumimoji="1" lang="en-US" altLang="ja-JP" sz="3200" b="1" dirty="0">
                <a:latin typeface="+mn-ea"/>
              </a:rPr>
              <a:t>Technique “Bragg-edge imaging”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kumimoji="1" lang="en-US" altLang="ja-JP" sz="3200" b="1" dirty="0">
                <a:latin typeface="+mn-ea"/>
              </a:rPr>
              <a:t>Why experiment at CANS ?</a:t>
            </a:r>
          </a:p>
          <a:p>
            <a:pPr marL="457200" indent="-457200">
              <a:buFont typeface="+mj-lt"/>
              <a:buAutoNum type="arabicPeriod"/>
            </a:pPr>
            <a:r>
              <a:rPr kumimoji="1" lang="en-US" altLang="ja-JP" sz="3200" b="1" dirty="0">
                <a:latin typeface="+mn-ea"/>
              </a:rPr>
              <a:t>Experiments at AISTANS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kumimoji="1" lang="en-US" altLang="ja-JP" sz="3200" b="1" dirty="0">
                <a:latin typeface="+mn-ea"/>
              </a:rPr>
              <a:t>Facility, Sample, Setup, and Measurements</a:t>
            </a:r>
          </a:p>
          <a:p>
            <a:pPr marL="457200" indent="-457200">
              <a:buFont typeface="+mj-lt"/>
              <a:buAutoNum type="arabicPeriod"/>
            </a:pPr>
            <a:r>
              <a:rPr kumimoji="1" lang="en-US" altLang="ja-JP" sz="3200" b="1" dirty="0">
                <a:latin typeface="+mn-ea"/>
              </a:rPr>
              <a:t>Results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kumimoji="1" lang="en-US" altLang="ja-JP" sz="3200" b="1" dirty="0">
                <a:latin typeface="+mn-ea"/>
              </a:rPr>
              <a:t>Transmission spectra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kumimoji="1" lang="en-US" altLang="ja-JP" sz="3200" b="1" dirty="0">
                <a:latin typeface="+mn-ea"/>
              </a:rPr>
              <a:t>Recently obtained images</a:t>
            </a:r>
          </a:p>
          <a:p>
            <a:pPr marL="457200" indent="-457200">
              <a:buFont typeface="+mj-lt"/>
              <a:buAutoNum type="arabicPeriod"/>
            </a:pPr>
            <a:r>
              <a:rPr kumimoji="1" lang="en-US" altLang="ja-JP" sz="3200" b="1" dirty="0">
                <a:latin typeface="+mn-ea"/>
              </a:rPr>
              <a:t>Conclusion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4005467-B3DE-3398-489B-2D4A93DAC982}"/>
              </a:ext>
            </a:extLst>
          </p:cNvPr>
          <p:cNvSpPr txBox="1"/>
          <p:nvPr/>
        </p:nvSpPr>
        <p:spPr>
          <a:xfrm>
            <a:off x="4752523" y="256854"/>
            <a:ext cx="26869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b="1" dirty="0"/>
              <a:t>Contents</a:t>
            </a:r>
            <a:endParaRPr kumimoji="1" lang="ja-JP" altLang="en-US" sz="4400" b="1"/>
          </a:p>
        </p:txBody>
      </p:sp>
    </p:spTree>
    <p:extLst>
      <p:ext uri="{BB962C8B-B14F-4D97-AF65-F5344CB8AC3E}">
        <p14:creationId xmlns:p14="http://schemas.microsoft.com/office/powerpoint/2010/main" val="423501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FD70DA8-348B-55E8-4F10-09C1600B8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A8593-03F9-4584-B572-0591DB94162B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A85C75E-F0D5-77C3-88DC-73C762A4DFC1}"/>
              </a:ext>
            </a:extLst>
          </p:cNvPr>
          <p:cNvSpPr txBox="1"/>
          <p:nvPr/>
        </p:nvSpPr>
        <p:spPr>
          <a:xfrm>
            <a:off x="289888" y="421240"/>
            <a:ext cx="95958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/>
              <a:t>１</a:t>
            </a:r>
            <a:r>
              <a:rPr kumimoji="1" lang="en-US" altLang="ja-JP" sz="3200" b="1" dirty="0"/>
              <a:t>.</a:t>
            </a:r>
            <a:r>
              <a:rPr kumimoji="1" lang="en-US" altLang="ja-JP" sz="2400" b="1" dirty="0"/>
              <a:t>Motivation</a:t>
            </a:r>
            <a:r>
              <a:rPr kumimoji="1" lang="ja-JP" altLang="en-US" sz="3200" b="1"/>
              <a:t>　　</a:t>
            </a:r>
            <a:r>
              <a:rPr kumimoji="1" lang="en-US" altLang="ja-JP" sz="3200" b="1" dirty="0"/>
              <a:t>Previous research (</a:t>
            </a:r>
            <a:r>
              <a:rPr kumimoji="1" lang="en-US" altLang="ja-JP" sz="3200" b="1" dirty="0" err="1"/>
              <a:t>K.Kino</a:t>
            </a:r>
            <a:r>
              <a:rPr kumimoji="1" lang="en-US" altLang="ja-JP" sz="3200" b="1" dirty="0"/>
              <a:t> et al.)</a:t>
            </a:r>
            <a:endParaRPr kumimoji="1" lang="ja-JP" altLang="en-US" sz="3200" b="1"/>
          </a:p>
        </p:txBody>
      </p:sp>
      <p:pic>
        <p:nvPicPr>
          <p:cNvPr id="4" name="図 3" descr="ダイアグラム&#10;&#10;自動的に生成された説明">
            <a:extLst>
              <a:ext uri="{FF2B5EF4-FFF2-40B4-BE49-F238E27FC236}">
                <a16:creationId xmlns:a16="http://schemas.microsoft.com/office/drawing/2014/main" id="{D5F65D77-C8B4-C49D-5F8D-6167DD85A4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85" y="1444218"/>
            <a:ext cx="8088748" cy="380901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A398EC0-DA56-F630-3FFC-CD80E50D5D09}"/>
              </a:ext>
            </a:extLst>
          </p:cNvPr>
          <p:cNvSpPr txBox="1"/>
          <p:nvPr/>
        </p:nvSpPr>
        <p:spPr>
          <a:xfrm>
            <a:off x="289888" y="7479507"/>
            <a:ext cx="115659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b="1">
                <a:effectLst/>
                <a:latin typeface="Yu Gothic" panose="020B0400000000000000" pitchFamily="34" charset="-128"/>
                <a:ea typeface="Yu Gothic" panose="020B0400000000000000" pitchFamily="34" charset="-128"/>
              </a:rPr>
              <a:t>市販</a:t>
            </a:r>
            <a:r>
              <a:rPr lang="en-US" altLang="ja-JP" sz="2000" b="1" dirty="0">
                <a:effectLst/>
                <a:latin typeface="Yu Gothic" panose="020B0400000000000000" pitchFamily="34" charset="-128"/>
                <a:ea typeface="Yu Gothic" panose="020B0400000000000000" pitchFamily="34" charset="-128"/>
              </a:rPr>
              <a:t>LIB</a:t>
            </a:r>
            <a:r>
              <a:rPr lang="ja-JP" altLang="en-US" sz="2000" b="1">
                <a:effectLst/>
                <a:latin typeface="Yu Gothic" panose="020B0400000000000000" pitchFamily="34" charset="-128"/>
                <a:ea typeface="Yu Gothic" panose="020B0400000000000000" pitchFamily="34" charset="-128"/>
              </a:rPr>
              <a:t>セルを非破壊“</a:t>
            </a:r>
            <a:r>
              <a:rPr lang="ja-JP" altLang="en-US" sz="2000" b="1">
                <a:latin typeface="+mn-ea"/>
              </a:rPr>
              <a:t>ブラッグエッジイメージング”</a:t>
            </a:r>
            <a:r>
              <a:rPr lang="ja-JP" altLang="en-US" sz="2000" b="1">
                <a:latin typeface="Yu Gothic" panose="020B0400000000000000" pitchFamily="34" charset="-128"/>
                <a:ea typeface="Yu Gothic" panose="020B0400000000000000" pitchFamily="34" charset="-128"/>
              </a:rPr>
              <a:t>にて得た知見：</a:t>
            </a:r>
            <a:endParaRPr lang="en-US" altLang="ja-JP" sz="2000" b="1" dirty="0">
              <a:effectLst/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ja-JP" altLang="en-US" sz="2000" b="1">
                <a:effectLst/>
                <a:latin typeface="Yu Gothic" panose="020B0400000000000000" pitchFamily="34" charset="-128"/>
                <a:ea typeface="Yu Gothic" panose="020B0400000000000000" pitchFamily="34" charset="-128"/>
              </a:rPr>
              <a:t>蓄電能力劣化</a:t>
            </a:r>
            <a:r>
              <a:rPr lang="en-US" altLang="ja-JP" sz="2000" b="1" dirty="0">
                <a:effectLst/>
                <a:latin typeface="Yu Gothic" panose="020B0400000000000000" pitchFamily="34" charset="-128"/>
                <a:ea typeface="Yu Gothic" panose="020B0400000000000000" pitchFamily="34" charset="-128"/>
              </a:rPr>
              <a:t>LIB</a:t>
            </a:r>
            <a:r>
              <a:rPr lang="ja-JP" altLang="en-US" sz="2000" b="1">
                <a:effectLst/>
                <a:latin typeface="Yu Gothic" panose="020B0400000000000000" pitchFamily="34" charset="-128"/>
                <a:ea typeface="Yu Gothic" panose="020B0400000000000000" pitchFamily="34" charset="-128"/>
              </a:rPr>
              <a:t>では、負極材グラファイトへの</a:t>
            </a:r>
            <a:r>
              <a:rPr lang="en" altLang="ja-JP" sz="2000" b="1" dirty="0">
                <a:effectLst/>
                <a:latin typeface="Yu Gothic" panose="020B0400000000000000" pitchFamily="34" charset="-128"/>
                <a:ea typeface="Yu Gothic" panose="020B0400000000000000" pitchFamily="34" charset="-128"/>
              </a:rPr>
              <a:t>Li</a:t>
            </a:r>
            <a:r>
              <a:rPr lang="ja-JP" altLang="en-US" sz="2000" b="1">
                <a:effectLst/>
                <a:latin typeface="Yu Gothic" panose="020B0400000000000000" pitchFamily="34" charset="-128"/>
                <a:ea typeface="Yu Gothic" panose="020B0400000000000000" pitchFamily="34" charset="-128"/>
              </a:rPr>
              <a:t>イオンの挿入に</a:t>
            </a:r>
            <a:r>
              <a:rPr lang="en" altLang="ja-JP" sz="2000" b="1" dirty="0">
                <a:effectLst/>
                <a:latin typeface="Yu Gothic" panose="020B0400000000000000" pitchFamily="34" charset="-128"/>
                <a:ea typeface="Yu Gothic" panose="020B0400000000000000" pitchFamily="34" charset="-128"/>
              </a:rPr>
              <a:t>cm</a:t>
            </a:r>
            <a:r>
              <a:rPr lang="ja-JP" altLang="en-US" sz="2000" b="1">
                <a:effectLst/>
                <a:latin typeface="Yu Gothic" panose="020B0400000000000000" pitchFamily="34" charset="-128"/>
                <a:ea typeface="Yu Gothic" panose="020B0400000000000000" pitchFamily="34" charset="-128"/>
              </a:rPr>
              <a:t>オーダーの空間的非一様性</a:t>
            </a:r>
            <a:endParaRPr lang="en-US" altLang="ja-JP" sz="2000" b="1" dirty="0">
              <a:effectLst/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ja-JP" altLang="en-US" sz="2000" b="1">
                <a:latin typeface="Yu Gothic" panose="020B0400000000000000" pitchFamily="34" charset="-128"/>
                <a:ea typeface="Yu Gothic" panose="020B0400000000000000" pitchFamily="34" charset="-128"/>
              </a:rPr>
              <a:t>かつ</a:t>
            </a:r>
            <a:r>
              <a:rPr lang="en" altLang="ja-JP" sz="2000" b="1" dirty="0">
                <a:effectLst/>
                <a:latin typeface="Yu Gothic" panose="020B0400000000000000" pitchFamily="34" charset="-128"/>
                <a:ea typeface="Yu Gothic" panose="020B0400000000000000" pitchFamily="34" charset="-128"/>
              </a:rPr>
              <a:t>Li</a:t>
            </a:r>
            <a:r>
              <a:rPr lang="ja-JP" altLang="en-US" sz="2000" b="1">
                <a:effectLst/>
                <a:latin typeface="Yu Gothic" panose="020B0400000000000000" pitchFamily="34" charset="-128"/>
                <a:ea typeface="Yu Gothic" panose="020B0400000000000000" pitchFamily="34" charset="-128"/>
              </a:rPr>
              <a:t>イオンの挿入度合いの異なる</a:t>
            </a:r>
            <a:r>
              <a:rPr lang="en-US" altLang="ja-JP" sz="2000" b="1" dirty="0">
                <a:effectLst/>
                <a:latin typeface="Yu Gothic" panose="020B0400000000000000" pitchFamily="34" charset="-128"/>
                <a:ea typeface="Yu Gothic" panose="020B0400000000000000" pitchFamily="34" charset="-128"/>
              </a:rPr>
              <a:t>2</a:t>
            </a:r>
            <a:r>
              <a:rPr lang="ja-JP" altLang="en-US" sz="2000" b="1">
                <a:effectLst/>
                <a:latin typeface="Yu Gothic" panose="020B0400000000000000" pitchFamily="34" charset="-128"/>
                <a:ea typeface="Yu Gothic" panose="020B0400000000000000" pitchFamily="34" charset="-128"/>
              </a:rPr>
              <a:t>つの結晶相</a:t>
            </a:r>
            <a:r>
              <a:rPr lang="en-US" altLang="ja-JP" sz="2000" b="1" dirty="0">
                <a:effectLst/>
                <a:latin typeface="Yu Gothic" panose="020B0400000000000000" pitchFamily="34" charset="-128"/>
                <a:ea typeface="Yu Gothic" panose="020B0400000000000000" pitchFamily="34" charset="-128"/>
              </a:rPr>
              <a:t>(</a:t>
            </a:r>
            <a:r>
              <a:rPr lang="en" altLang="ja-JP" sz="2000" b="1" dirty="0">
                <a:effectLst/>
                <a:latin typeface="Yu Gothic" panose="020B0400000000000000" pitchFamily="34" charset="-128"/>
                <a:ea typeface="Yu Gothic" panose="020B0400000000000000" pitchFamily="34" charset="-128"/>
              </a:rPr>
              <a:t>Li</a:t>
            </a:r>
            <a:r>
              <a:rPr lang="en" altLang="ja-JP" sz="2000" b="1" baseline="-25000" dirty="0">
                <a:effectLst/>
                <a:latin typeface="Yu Gothic" panose="020B0400000000000000" pitchFamily="34" charset="-128"/>
                <a:ea typeface="Yu Gothic" panose="020B0400000000000000" pitchFamily="34" charset="-128"/>
              </a:rPr>
              <a:t>1.0</a:t>
            </a:r>
            <a:r>
              <a:rPr lang="en" altLang="ja-JP" sz="2000" b="1" dirty="0">
                <a:effectLst/>
                <a:latin typeface="Yu Gothic" panose="020B0400000000000000" pitchFamily="34" charset="-128"/>
                <a:ea typeface="Yu Gothic" panose="020B0400000000000000" pitchFamily="34" charset="-128"/>
              </a:rPr>
              <a:t>C</a:t>
            </a:r>
            <a:r>
              <a:rPr lang="en" altLang="ja-JP" sz="2000" b="1" baseline="-25000" dirty="0">
                <a:effectLst/>
                <a:latin typeface="Yu Gothic" panose="020B0400000000000000" pitchFamily="34" charset="-128"/>
                <a:ea typeface="Yu Gothic" panose="020B0400000000000000" pitchFamily="34" charset="-128"/>
              </a:rPr>
              <a:t>6</a:t>
            </a:r>
            <a:r>
              <a:rPr lang="ja-JP" altLang="en" sz="2000" b="1">
                <a:effectLst/>
                <a:latin typeface="Yu Gothic" panose="020B0400000000000000" pitchFamily="34" charset="-128"/>
                <a:ea typeface="Yu Gothic" panose="020B0400000000000000" pitchFamily="34" charset="-128"/>
              </a:rPr>
              <a:t>、</a:t>
            </a:r>
            <a:r>
              <a:rPr lang="en" altLang="ja-JP" sz="2000" b="1" dirty="0">
                <a:effectLst/>
                <a:latin typeface="Yu Gothic" panose="020B0400000000000000" pitchFamily="34" charset="-128"/>
                <a:ea typeface="Yu Gothic" panose="020B0400000000000000" pitchFamily="34" charset="-128"/>
              </a:rPr>
              <a:t>Li</a:t>
            </a:r>
            <a:r>
              <a:rPr lang="en" altLang="ja-JP" sz="2000" b="1" baseline="-25000" dirty="0">
                <a:effectLst/>
                <a:latin typeface="Yu Gothic" panose="020B0400000000000000" pitchFamily="34" charset="-128"/>
                <a:ea typeface="Yu Gothic" panose="020B0400000000000000" pitchFamily="34" charset="-128"/>
              </a:rPr>
              <a:t>0.5</a:t>
            </a:r>
            <a:r>
              <a:rPr lang="en" altLang="ja-JP" sz="2000" b="1" dirty="0">
                <a:effectLst/>
                <a:latin typeface="Yu Gothic" panose="020B0400000000000000" pitchFamily="34" charset="-128"/>
                <a:ea typeface="Yu Gothic" panose="020B0400000000000000" pitchFamily="34" charset="-128"/>
              </a:rPr>
              <a:t>C</a:t>
            </a:r>
            <a:r>
              <a:rPr lang="en" altLang="ja-JP" sz="2000" b="1" baseline="-25000" dirty="0">
                <a:effectLst/>
                <a:latin typeface="Yu Gothic" panose="020B0400000000000000" pitchFamily="34" charset="-128"/>
                <a:ea typeface="Yu Gothic" panose="020B0400000000000000" pitchFamily="34" charset="-128"/>
              </a:rPr>
              <a:t>6</a:t>
            </a:r>
            <a:r>
              <a:rPr lang="en" altLang="ja-JP" sz="2000" b="1" dirty="0">
                <a:effectLst/>
                <a:latin typeface="Yu Gothic" panose="020B0400000000000000" pitchFamily="34" charset="-128"/>
                <a:ea typeface="Yu Gothic" panose="020B0400000000000000" pitchFamily="34" charset="-128"/>
              </a:rPr>
              <a:t>) </a:t>
            </a:r>
            <a:r>
              <a:rPr lang="ja-JP" altLang="en-US" sz="2000" b="1">
                <a:effectLst/>
                <a:latin typeface="Yu Gothic" panose="020B0400000000000000" pitchFamily="34" charset="-128"/>
                <a:ea typeface="Yu Gothic" panose="020B0400000000000000" pitchFamily="34" charset="-128"/>
              </a:rPr>
              <a:t>間で非一様性の大きな違い</a:t>
            </a:r>
            <a:endParaRPr kumimoji="1" lang="ja-JP" altLang="en-US" sz="200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4C9C409-0EEB-DB38-B82C-9712A6680A2F}"/>
              </a:ext>
            </a:extLst>
          </p:cNvPr>
          <p:cNvSpPr txBox="1"/>
          <p:nvPr/>
        </p:nvSpPr>
        <p:spPr>
          <a:xfrm>
            <a:off x="8875251" y="4383638"/>
            <a:ext cx="2201244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b="1" dirty="0" err="1">
                <a:latin typeface="Yu Gothic" panose="020B0400000000000000" pitchFamily="34" charset="-128"/>
                <a:ea typeface="Yu Gothic" panose="020B0400000000000000" pitchFamily="34" charset="-128"/>
              </a:rPr>
              <a:t>K.Kino</a:t>
            </a:r>
            <a:r>
              <a:rPr kumimoji="1" lang="en-US" altLang="ja-JP" sz="16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 et al.,</a:t>
            </a:r>
          </a:p>
          <a:p>
            <a:r>
              <a:rPr kumimoji="1" lang="en-US" altLang="ja-JP" sz="16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Appl. Phys. Express </a:t>
            </a:r>
          </a:p>
          <a:p>
            <a:r>
              <a:rPr kumimoji="1" lang="en-US" altLang="ja-JP" sz="16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15 (2022) 027005 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5B1714F-66BA-8E78-44E3-86C06B3B3C91}"/>
              </a:ext>
            </a:extLst>
          </p:cNvPr>
          <p:cNvSpPr txBox="1"/>
          <p:nvPr/>
        </p:nvSpPr>
        <p:spPr>
          <a:xfrm>
            <a:off x="3522688" y="1352165"/>
            <a:ext cx="53880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u="sng" dirty="0">
                <a:latin typeface="+mn-ea"/>
              </a:rPr>
              <a:t>Negative electrode (graphite) at charged state</a:t>
            </a:r>
            <a:endParaRPr kumimoji="1" lang="ja-JP" altLang="en-US" b="1" u="sng">
              <a:latin typeface="+mn-ea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B867B2A-CAD7-1F60-D4E4-13B323DD6399}"/>
              </a:ext>
            </a:extLst>
          </p:cNvPr>
          <p:cNvSpPr txBox="1"/>
          <p:nvPr/>
        </p:nvSpPr>
        <p:spPr>
          <a:xfrm>
            <a:off x="4783644" y="4799138"/>
            <a:ext cx="79380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b="1" dirty="0"/>
              <a:t>Li</a:t>
            </a:r>
            <a:r>
              <a:rPr kumimoji="1" lang="en-US" altLang="ja-JP" sz="1600" b="1" baseline="-25000" dirty="0"/>
              <a:t>1.0</a:t>
            </a:r>
            <a:r>
              <a:rPr kumimoji="1" lang="en-US" altLang="ja-JP" sz="1600" b="1" dirty="0"/>
              <a:t>C</a:t>
            </a:r>
            <a:r>
              <a:rPr kumimoji="1" lang="en-US" altLang="ja-JP" sz="1600" b="1" baseline="-25000" dirty="0"/>
              <a:t>6</a:t>
            </a:r>
            <a:endParaRPr kumimoji="1" lang="ja-JP" altLang="en-US" sz="1600" b="1" baseline="-2500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492D9BA-26F2-5E6A-AF02-C6E755866390}"/>
              </a:ext>
            </a:extLst>
          </p:cNvPr>
          <p:cNvSpPr txBox="1"/>
          <p:nvPr/>
        </p:nvSpPr>
        <p:spPr>
          <a:xfrm>
            <a:off x="6838406" y="4799138"/>
            <a:ext cx="79380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b="1" dirty="0"/>
              <a:t>Li</a:t>
            </a:r>
            <a:r>
              <a:rPr kumimoji="1" lang="en-US" altLang="ja-JP" sz="1600" b="1" baseline="-25000" dirty="0"/>
              <a:t>0.5</a:t>
            </a:r>
            <a:r>
              <a:rPr kumimoji="1" lang="en-US" altLang="ja-JP" sz="1600" b="1" dirty="0"/>
              <a:t>C</a:t>
            </a:r>
            <a:r>
              <a:rPr kumimoji="1" lang="en-US" altLang="ja-JP" sz="1600" b="1" baseline="-25000" dirty="0"/>
              <a:t>6</a:t>
            </a:r>
            <a:endParaRPr kumimoji="1" lang="ja-JP" altLang="en-US" sz="1600" b="1" baseline="-2500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2F6AE09-F482-B975-7B20-F53A2B6CB379}"/>
              </a:ext>
            </a:extLst>
          </p:cNvPr>
          <p:cNvSpPr txBox="1"/>
          <p:nvPr/>
        </p:nvSpPr>
        <p:spPr>
          <a:xfrm>
            <a:off x="9180766" y="1571592"/>
            <a:ext cx="1837362" cy="52322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800" b="1">
                <a:latin typeface="+mn-ea"/>
              </a:rPr>
              <a:t>＠</a:t>
            </a:r>
            <a:r>
              <a:rPr kumimoji="1" lang="en-US" altLang="ja-JP" sz="2800" b="1" dirty="0">
                <a:latin typeface="+mn-ea"/>
              </a:rPr>
              <a:t>J-PARC</a:t>
            </a:r>
            <a:endParaRPr kumimoji="1" lang="ja-JP" altLang="en-US" sz="2800" b="1">
              <a:latin typeface="+mn-ea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8A13BAA-5B25-BE01-7643-1A718C0263EA}"/>
              </a:ext>
            </a:extLst>
          </p:cNvPr>
          <p:cNvSpPr txBox="1"/>
          <p:nvPr/>
        </p:nvSpPr>
        <p:spPr>
          <a:xfrm>
            <a:off x="8641619" y="2212970"/>
            <a:ext cx="3089307" cy="1015663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latin typeface="+mn-ea"/>
              </a:rPr>
              <a:t>Measurement time:</a:t>
            </a:r>
          </a:p>
          <a:p>
            <a:r>
              <a:rPr kumimoji="1" lang="en-US" altLang="ja-JP" sz="2000" b="1" dirty="0">
                <a:latin typeface="+mn-ea"/>
              </a:rPr>
              <a:t>8 to 10 hours</a:t>
            </a:r>
          </a:p>
          <a:p>
            <a:r>
              <a:rPr kumimoji="1" lang="en-US" altLang="ja-JP" sz="2000" b="1" dirty="0">
                <a:latin typeface="+mn-ea"/>
              </a:rPr>
              <a:t>per single sample state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9D717A3-6CCC-B8E2-EAE4-B31F5C11D7F5}"/>
              </a:ext>
            </a:extLst>
          </p:cNvPr>
          <p:cNvSpPr txBox="1"/>
          <p:nvPr/>
        </p:nvSpPr>
        <p:spPr>
          <a:xfrm>
            <a:off x="697024" y="1203012"/>
            <a:ext cx="1354795" cy="5539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b="1" dirty="0">
                <a:latin typeface="+mn-ea"/>
              </a:rPr>
              <a:t>LIB sample</a:t>
            </a:r>
          </a:p>
          <a:p>
            <a:r>
              <a:rPr kumimoji="1" lang="en-US" altLang="ja-JP" b="1" dirty="0">
                <a:latin typeface="+mn-ea"/>
              </a:rPr>
              <a:t>photograph</a:t>
            </a:r>
            <a:endParaRPr kumimoji="1" lang="ja-JP" altLang="en-US" b="1">
              <a:latin typeface="+mn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C321384-DDB9-034E-A4DD-FB31FD12ABAE}"/>
              </a:ext>
            </a:extLst>
          </p:cNvPr>
          <p:cNvSpPr txBox="1"/>
          <p:nvPr/>
        </p:nvSpPr>
        <p:spPr>
          <a:xfrm>
            <a:off x="2051819" y="1480011"/>
            <a:ext cx="1069883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b="1" dirty="0">
                <a:latin typeface="+mn-ea"/>
              </a:rPr>
              <a:t>X-ray CT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DABDAA5-5F16-C3FE-4207-9C8395DE3DEB}"/>
              </a:ext>
            </a:extLst>
          </p:cNvPr>
          <p:cNvSpPr txBox="1"/>
          <p:nvPr/>
        </p:nvSpPr>
        <p:spPr>
          <a:xfrm>
            <a:off x="2987747" y="4383639"/>
            <a:ext cx="1069883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b="1" dirty="0">
                <a:latin typeface="+mn-ea"/>
              </a:rPr>
              <a:t>Neutron analyzing area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DCDE16D-0162-FE3B-00A0-55AB04F2D8CE}"/>
              </a:ext>
            </a:extLst>
          </p:cNvPr>
          <p:cNvSpPr txBox="1"/>
          <p:nvPr/>
        </p:nvSpPr>
        <p:spPr>
          <a:xfrm>
            <a:off x="4343336" y="4537061"/>
            <a:ext cx="689543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b="1" dirty="0">
                <a:latin typeface="+mn-ea"/>
              </a:rPr>
              <a:t>Fresh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A8826CE-1E4A-D8C4-2913-B33D071932DD}"/>
              </a:ext>
            </a:extLst>
          </p:cNvPr>
          <p:cNvSpPr txBox="1"/>
          <p:nvPr/>
        </p:nvSpPr>
        <p:spPr>
          <a:xfrm>
            <a:off x="5114685" y="4559555"/>
            <a:ext cx="879714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b="1" dirty="0">
                <a:latin typeface="+mn-ea"/>
              </a:rPr>
              <a:t>Fatigue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1FF7EF4-1B79-E883-4C99-368B42E7E07F}"/>
              </a:ext>
            </a:extLst>
          </p:cNvPr>
          <p:cNvSpPr txBox="1"/>
          <p:nvPr/>
        </p:nvSpPr>
        <p:spPr>
          <a:xfrm>
            <a:off x="6411346" y="4559555"/>
            <a:ext cx="689543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b="1" dirty="0">
                <a:latin typeface="+mn-ea"/>
              </a:rPr>
              <a:t>Fresh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659BEF3-7E3F-7ED5-0B18-668B553BD5F8}"/>
              </a:ext>
            </a:extLst>
          </p:cNvPr>
          <p:cNvSpPr txBox="1"/>
          <p:nvPr/>
        </p:nvSpPr>
        <p:spPr>
          <a:xfrm>
            <a:off x="7179559" y="4559555"/>
            <a:ext cx="879714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b="1" dirty="0">
                <a:latin typeface="+mn-ea"/>
              </a:rPr>
              <a:t>Fatigue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B48223E-E682-24F9-E966-4244EAB9EFD8}"/>
              </a:ext>
            </a:extLst>
          </p:cNvPr>
          <p:cNvSpPr txBox="1"/>
          <p:nvPr/>
        </p:nvSpPr>
        <p:spPr>
          <a:xfrm>
            <a:off x="4697737" y="4845699"/>
            <a:ext cx="879714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b="1" dirty="0">
                <a:latin typeface="+mn-ea"/>
              </a:rPr>
              <a:t>   LiC</a:t>
            </a:r>
            <a:r>
              <a:rPr kumimoji="1" lang="en-US" altLang="ja-JP" b="1" baseline="-25000" dirty="0">
                <a:latin typeface="+mn-ea"/>
              </a:rPr>
              <a:t>6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35EE45E-3B68-2A92-035F-9AC548A8BD28}"/>
              </a:ext>
            </a:extLst>
          </p:cNvPr>
          <p:cNvSpPr txBox="1"/>
          <p:nvPr/>
        </p:nvSpPr>
        <p:spPr>
          <a:xfrm>
            <a:off x="6766518" y="4845698"/>
            <a:ext cx="879714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b="1" dirty="0">
                <a:latin typeface="+mn-ea"/>
              </a:rPr>
              <a:t>   LiC</a:t>
            </a:r>
            <a:r>
              <a:rPr kumimoji="1" lang="en-US" altLang="ja-JP" b="1" baseline="-25000" dirty="0">
                <a:latin typeface="+mn-ea"/>
              </a:rPr>
              <a:t>12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6BC7F55-0D8E-BEE3-2E4D-49DBB32483D4}"/>
              </a:ext>
            </a:extLst>
          </p:cNvPr>
          <p:cNvSpPr txBox="1"/>
          <p:nvPr/>
        </p:nvSpPr>
        <p:spPr>
          <a:xfrm>
            <a:off x="3177916" y="2022608"/>
            <a:ext cx="879714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b="1" dirty="0">
                <a:latin typeface="+mn-ea"/>
              </a:rPr>
              <a:t>   </a:t>
            </a:r>
            <a:endParaRPr kumimoji="1" lang="en-US" altLang="ja-JP" b="1" baseline="-25000" dirty="0">
              <a:latin typeface="+mn-ea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4F5216F-A7E4-2B32-036B-25504A5F44CB}"/>
              </a:ext>
            </a:extLst>
          </p:cNvPr>
          <p:cNvSpPr txBox="1"/>
          <p:nvPr/>
        </p:nvSpPr>
        <p:spPr>
          <a:xfrm>
            <a:off x="875253" y="2986212"/>
            <a:ext cx="1034912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1200" b="1" dirty="0">
                <a:latin typeface="+mn-ea"/>
              </a:rPr>
              <a:t> 3.5-mm thick</a:t>
            </a:r>
            <a:endParaRPr kumimoji="1" lang="en-US" altLang="ja-JP" sz="1200" b="1" baseline="-25000" dirty="0">
              <a:latin typeface="+mn-ea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B084C6B-1C13-A2C5-29FF-710C4FB273DB}"/>
              </a:ext>
            </a:extLst>
          </p:cNvPr>
          <p:cNvSpPr txBox="1"/>
          <p:nvPr/>
        </p:nvSpPr>
        <p:spPr>
          <a:xfrm>
            <a:off x="2132964" y="3174810"/>
            <a:ext cx="45379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600" b="1" dirty="0">
                <a:solidFill>
                  <a:schemeClr val="bg1"/>
                </a:solidFill>
                <a:latin typeface="+mn-ea"/>
              </a:rPr>
              <a:t>Negative</a:t>
            </a:r>
          </a:p>
          <a:p>
            <a:r>
              <a:rPr kumimoji="1" lang="en-US" altLang="ja-JP" sz="600" b="1" dirty="0">
                <a:solidFill>
                  <a:schemeClr val="bg1"/>
                </a:solidFill>
                <a:latin typeface="+mn-ea"/>
              </a:rPr>
              <a:t>electrode</a:t>
            </a:r>
          </a:p>
          <a:p>
            <a:r>
              <a:rPr kumimoji="1" lang="en-US" altLang="ja-JP" sz="600" b="1" dirty="0">
                <a:solidFill>
                  <a:schemeClr val="bg1"/>
                </a:solidFill>
                <a:latin typeface="+mn-ea"/>
              </a:rPr>
              <a:t>tab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340B3556-D98D-E45E-2556-6AD08D9647CF}"/>
              </a:ext>
            </a:extLst>
          </p:cNvPr>
          <p:cNvSpPr txBox="1"/>
          <p:nvPr/>
        </p:nvSpPr>
        <p:spPr>
          <a:xfrm>
            <a:off x="2606313" y="3174810"/>
            <a:ext cx="45379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600" b="1" dirty="0">
                <a:solidFill>
                  <a:schemeClr val="bg1"/>
                </a:solidFill>
                <a:latin typeface="+mn-ea"/>
              </a:rPr>
              <a:t>Positive</a:t>
            </a:r>
          </a:p>
          <a:p>
            <a:r>
              <a:rPr kumimoji="1" lang="en-US" altLang="ja-JP" sz="600" b="1" dirty="0">
                <a:solidFill>
                  <a:schemeClr val="bg1"/>
                </a:solidFill>
                <a:latin typeface="+mn-ea"/>
              </a:rPr>
              <a:t>electrode</a:t>
            </a:r>
          </a:p>
          <a:p>
            <a:r>
              <a:rPr kumimoji="1" lang="en-US" altLang="ja-JP" sz="600" b="1" dirty="0">
                <a:solidFill>
                  <a:schemeClr val="bg1"/>
                </a:solidFill>
                <a:latin typeface="+mn-ea"/>
              </a:rPr>
              <a:t>tab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E41AA6D-FA73-C8A6-BB72-47B9DF7354CD}"/>
              </a:ext>
            </a:extLst>
          </p:cNvPr>
          <p:cNvSpPr txBox="1"/>
          <p:nvPr/>
        </p:nvSpPr>
        <p:spPr>
          <a:xfrm>
            <a:off x="5933429" y="2437125"/>
            <a:ext cx="904977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1200" b="1" dirty="0">
                <a:latin typeface="+mn-ea"/>
              </a:rPr>
              <a:t>Relation </a:t>
            </a:r>
          </a:p>
          <a:p>
            <a:r>
              <a:rPr kumimoji="1" lang="en-US" altLang="ja-JP" sz="1200" b="1" dirty="0">
                <a:latin typeface="+mn-ea"/>
              </a:rPr>
              <a:t>to the tab</a:t>
            </a:r>
            <a:endParaRPr kumimoji="1" lang="en-US" altLang="ja-JP" sz="1200" b="1" baseline="-25000" dirty="0">
              <a:latin typeface="+mn-ea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E620CDF-9837-36E6-356B-F630F2896303}"/>
              </a:ext>
            </a:extLst>
          </p:cNvPr>
          <p:cNvSpPr txBox="1"/>
          <p:nvPr/>
        </p:nvSpPr>
        <p:spPr>
          <a:xfrm>
            <a:off x="6523117" y="3299393"/>
            <a:ext cx="776208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1200" b="1" dirty="0">
                <a:latin typeface="+mn-ea"/>
              </a:rPr>
              <a:t>Streaky</a:t>
            </a:r>
          </a:p>
          <a:p>
            <a:r>
              <a:rPr kumimoji="1" lang="en-US" altLang="ja-JP" sz="1200" b="1" dirty="0">
                <a:latin typeface="+mn-ea"/>
              </a:rPr>
              <a:t>structure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CC86AC91-9D32-9715-2851-B2FF73D00E36}"/>
              </a:ext>
            </a:extLst>
          </p:cNvPr>
          <p:cNvSpPr txBox="1"/>
          <p:nvPr/>
        </p:nvSpPr>
        <p:spPr>
          <a:xfrm rot="16200000">
            <a:off x="7112134" y="3912564"/>
            <a:ext cx="2711625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1200" b="1" dirty="0">
                <a:latin typeface="+mn-ea"/>
              </a:rPr>
              <a:t>                 Number of Li-ion per pixel 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5395D799-4988-4E15-EA18-DB0430B30E51}"/>
              </a:ext>
            </a:extLst>
          </p:cNvPr>
          <p:cNvSpPr txBox="1"/>
          <p:nvPr/>
        </p:nvSpPr>
        <p:spPr>
          <a:xfrm>
            <a:off x="2276458" y="5456543"/>
            <a:ext cx="82189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2250" indent="-222250">
              <a:buFont typeface="Arial" panose="020B0604020202020204" pitchFamily="34" charset="0"/>
              <a:buChar char="•"/>
            </a:pPr>
            <a:r>
              <a:rPr kumimoji="1" lang="en-US" altLang="ja-JP" sz="2800" b="1" dirty="0"/>
              <a:t>Nonuniform degradation in cm-order size</a:t>
            </a:r>
          </a:p>
          <a:p>
            <a:pPr marL="222250" indent="-222250">
              <a:buFont typeface="Arial" panose="020B0604020202020204" pitchFamily="34" charset="0"/>
              <a:buChar char="•"/>
            </a:pPr>
            <a:r>
              <a:rPr kumimoji="1" lang="en-US" altLang="ja-JP" sz="2800" b="1" dirty="0"/>
              <a:t>Different uniformity between LiC</a:t>
            </a:r>
            <a:r>
              <a:rPr kumimoji="1" lang="en-US" altLang="ja-JP" sz="2800" b="1" baseline="-25000" dirty="0"/>
              <a:t>6</a:t>
            </a:r>
            <a:r>
              <a:rPr kumimoji="1" lang="en-US" altLang="ja-JP" sz="2800" b="1" dirty="0"/>
              <a:t> and LiC</a:t>
            </a:r>
            <a:r>
              <a:rPr kumimoji="1" lang="en-US" altLang="ja-JP" sz="2800" b="1" baseline="-25000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54009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4D0F2E-B9AF-7641-5815-2A27F05E8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4E9B9B6A-BCA6-1489-F0DF-0877565BA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A8593-03F9-4584-B572-0591DB94162B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130127F-BD21-F8EC-4362-E4A63FFB312A}"/>
              </a:ext>
            </a:extLst>
          </p:cNvPr>
          <p:cNvSpPr txBox="1"/>
          <p:nvPr/>
        </p:nvSpPr>
        <p:spPr>
          <a:xfrm>
            <a:off x="289888" y="421240"/>
            <a:ext cx="108093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/>
              <a:t>１</a:t>
            </a:r>
            <a:r>
              <a:rPr kumimoji="1" lang="en-US" altLang="ja-JP" sz="3200" b="1" dirty="0"/>
              <a:t>.</a:t>
            </a:r>
            <a:r>
              <a:rPr kumimoji="1" lang="en-US" altLang="ja-JP" sz="2400" b="1" dirty="0"/>
              <a:t>Motivation</a:t>
            </a:r>
            <a:r>
              <a:rPr kumimoji="1" lang="ja-JP" altLang="en-US" sz="3200" b="1"/>
              <a:t>　</a:t>
            </a:r>
            <a:r>
              <a:rPr kumimoji="1" lang="en-US" altLang="ja-JP" sz="3200" b="1" dirty="0"/>
              <a:t>Bragg reflection and Lithium-ion battery</a:t>
            </a:r>
            <a:endParaRPr kumimoji="1" lang="ja-JP" altLang="en-US" sz="3200" b="1"/>
          </a:p>
        </p:txBody>
      </p:sp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9A11B7CA-9622-5DB6-A9B4-6D8C8E016B1F}"/>
              </a:ext>
            </a:extLst>
          </p:cNvPr>
          <p:cNvGrpSpPr/>
          <p:nvPr/>
        </p:nvGrpSpPr>
        <p:grpSpPr>
          <a:xfrm>
            <a:off x="5859083" y="1341468"/>
            <a:ext cx="6413935" cy="4998003"/>
            <a:chOff x="5859083" y="1341468"/>
            <a:chExt cx="6413935" cy="4998003"/>
          </a:xfrm>
        </p:grpSpPr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E4B11860-531B-66C4-88DA-86D9022B42BE}"/>
                </a:ext>
              </a:extLst>
            </p:cNvPr>
            <p:cNvGrpSpPr/>
            <p:nvPr/>
          </p:nvGrpSpPr>
          <p:grpSpPr>
            <a:xfrm>
              <a:off x="5859083" y="1341468"/>
              <a:ext cx="6413935" cy="4998003"/>
              <a:chOff x="5859083" y="1341468"/>
              <a:chExt cx="6413935" cy="4998003"/>
            </a:xfrm>
          </p:grpSpPr>
          <p:pic>
            <p:nvPicPr>
              <p:cNvPr id="10" name="図 9" descr="ダイアグラム&#10;&#10;自動的に生成された説明">
                <a:extLst>
                  <a:ext uri="{FF2B5EF4-FFF2-40B4-BE49-F238E27FC236}">
                    <a16:creationId xmlns:a16="http://schemas.microsoft.com/office/drawing/2014/main" id="{AA165D63-35FF-31A0-F2A7-C96CF35B58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06074" y="1831123"/>
                <a:ext cx="5928503" cy="3874360"/>
              </a:xfrm>
              <a:prstGeom prst="rect">
                <a:avLst/>
              </a:prstGeom>
            </p:spPr>
          </p:pic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E2F8EFD3-6F42-3B83-B854-A312C29AE3A0}"/>
                  </a:ext>
                </a:extLst>
              </p:cNvPr>
              <p:cNvSpPr txBox="1"/>
              <p:nvPr/>
            </p:nvSpPr>
            <p:spPr>
              <a:xfrm>
                <a:off x="5859083" y="1341468"/>
                <a:ext cx="621676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400" b="1" dirty="0"/>
                  <a:t>Application for Lithium-ion battery (LIB)</a:t>
                </a:r>
              </a:p>
            </p:txBody>
          </p:sp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CB2753C9-59B2-CA2C-B67A-F1921C5784B0}"/>
                  </a:ext>
                </a:extLst>
              </p:cNvPr>
              <p:cNvSpPr txBox="1"/>
              <p:nvPr/>
            </p:nvSpPr>
            <p:spPr>
              <a:xfrm>
                <a:off x="5859083" y="5877806"/>
                <a:ext cx="641393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184150" indent="-184150">
                  <a:buFont typeface="Arial" panose="020B0604020202020204" pitchFamily="34" charset="0"/>
                  <a:buChar char="•"/>
                </a:pPr>
                <a:r>
                  <a:rPr kumimoji="1" lang="en-US" altLang="ja-JP" sz="2400" b="1" dirty="0"/>
                  <a:t>Analysis of electrodes nondestructively</a:t>
                </a:r>
              </a:p>
            </p:txBody>
          </p:sp>
        </p:grp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F02181D3-440F-C405-77EA-537C43EDE01B}"/>
                </a:ext>
              </a:extLst>
            </p:cNvPr>
            <p:cNvSpPr txBox="1"/>
            <p:nvPr/>
          </p:nvSpPr>
          <p:spPr>
            <a:xfrm>
              <a:off x="6335821" y="3723810"/>
              <a:ext cx="98098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kumimoji="1" lang="en-US" altLang="ja-JP" sz="1200" b="1" dirty="0">
                  <a:latin typeface="+mn-ea"/>
                </a:rPr>
                <a:t> example:</a:t>
              </a:r>
            </a:p>
            <a:p>
              <a:r>
                <a:rPr kumimoji="1" lang="en-US" altLang="ja-JP" sz="1200" b="1" dirty="0">
                  <a:latin typeface="+mn-ea"/>
                </a:rPr>
                <a:t> Graphite</a:t>
              </a: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D518FB70-AFA3-D913-910F-DD043492BECB}"/>
                </a:ext>
              </a:extLst>
            </p:cNvPr>
            <p:cNvSpPr txBox="1"/>
            <p:nvPr/>
          </p:nvSpPr>
          <p:spPr>
            <a:xfrm>
              <a:off x="8039221" y="5475307"/>
              <a:ext cx="73224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kumimoji="1" lang="en-US" altLang="ja-JP" sz="1200" b="1" dirty="0">
                  <a:latin typeface="+mn-ea"/>
                </a:rPr>
                <a:t>Negative</a:t>
              </a:r>
            </a:p>
            <a:p>
              <a:r>
                <a:rPr kumimoji="1" lang="en-US" altLang="ja-JP" sz="1200" b="1" dirty="0">
                  <a:latin typeface="+mn-ea"/>
                </a:rPr>
                <a:t>electrode</a:t>
              </a: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D5C0E07B-73CB-3F24-4672-BDFD47C54F97}"/>
                </a:ext>
              </a:extLst>
            </p:cNvPr>
            <p:cNvSpPr txBox="1"/>
            <p:nvPr/>
          </p:nvSpPr>
          <p:spPr>
            <a:xfrm>
              <a:off x="9141221" y="5475307"/>
              <a:ext cx="80395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kumimoji="1" lang="en-US" altLang="ja-JP" sz="1200" b="1" dirty="0">
                  <a:latin typeface="+mn-ea"/>
                </a:rPr>
                <a:t>Positive</a:t>
              </a:r>
            </a:p>
            <a:p>
              <a:r>
                <a:rPr kumimoji="1" lang="en-US" altLang="ja-JP" sz="1200" b="1" dirty="0">
                  <a:latin typeface="+mn-ea"/>
                </a:rPr>
                <a:t>electrode</a:t>
              </a: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7208E50C-825D-0258-A281-AA2B251B9525}"/>
                </a:ext>
              </a:extLst>
            </p:cNvPr>
            <p:cNvSpPr txBox="1"/>
            <p:nvPr/>
          </p:nvSpPr>
          <p:spPr>
            <a:xfrm>
              <a:off x="9170260" y="3487388"/>
              <a:ext cx="80395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kumimoji="1" lang="en-US" altLang="ja-JP" sz="1200" b="1" dirty="0">
                  <a:latin typeface="+mn-ea"/>
                </a:rPr>
                <a:t>Positive</a:t>
              </a:r>
            </a:p>
            <a:p>
              <a:r>
                <a:rPr kumimoji="1" lang="en-US" altLang="ja-JP" sz="1200" b="1" dirty="0">
                  <a:latin typeface="+mn-ea"/>
                </a:rPr>
                <a:t>electrode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D866FAE3-8DCE-BEA2-86E6-A869B039A04E}"/>
                </a:ext>
              </a:extLst>
            </p:cNvPr>
            <p:cNvSpPr txBox="1"/>
            <p:nvPr/>
          </p:nvSpPr>
          <p:spPr>
            <a:xfrm>
              <a:off x="7983888" y="3466501"/>
              <a:ext cx="73224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kumimoji="1" lang="en-US" altLang="ja-JP" sz="1200" b="1" dirty="0">
                  <a:latin typeface="+mn-ea"/>
                </a:rPr>
                <a:t>Negative</a:t>
              </a:r>
            </a:p>
            <a:p>
              <a:r>
                <a:rPr kumimoji="1" lang="en-US" altLang="ja-JP" sz="1200" b="1" dirty="0">
                  <a:latin typeface="+mn-ea"/>
                </a:rPr>
                <a:t>electrode</a:t>
              </a: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9F2D48C8-A342-1AB8-7672-EDDFACEA9FAA}"/>
                </a:ext>
              </a:extLst>
            </p:cNvPr>
            <p:cNvSpPr txBox="1"/>
            <p:nvPr/>
          </p:nvSpPr>
          <p:spPr>
            <a:xfrm>
              <a:off x="10112014" y="3723810"/>
              <a:ext cx="170335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kumimoji="1" lang="en-US" altLang="ja-JP" sz="1200" b="1" dirty="0">
                  <a:latin typeface="+mn-ea"/>
                </a:rPr>
                <a:t>         example:</a:t>
              </a:r>
            </a:p>
            <a:p>
              <a:r>
                <a:rPr kumimoji="1" lang="en-US" altLang="ja-JP" sz="1200" b="1" dirty="0">
                  <a:latin typeface="+mn-ea"/>
                </a:rPr>
                <a:t>   Lithium </a:t>
              </a:r>
              <a:r>
                <a:rPr kumimoji="1" lang="en-US" altLang="ja-JP" sz="1200" b="1" dirty="0" err="1">
                  <a:latin typeface="+mn-ea"/>
                </a:rPr>
                <a:t>cobaltate</a:t>
              </a:r>
              <a:endParaRPr kumimoji="1" lang="en-US" altLang="ja-JP" sz="1200" b="1" dirty="0">
                <a:latin typeface="+mn-ea"/>
              </a:endParaRP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3BFC0FAD-8201-EE63-E34B-8CF92852486F}"/>
                </a:ext>
              </a:extLst>
            </p:cNvPr>
            <p:cNvSpPr txBox="1"/>
            <p:nvPr/>
          </p:nvSpPr>
          <p:spPr>
            <a:xfrm>
              <a:off x="6049313" y="5003312"/>
              <a:ext cx="490491" cy="1538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000" b="1" dirty="0">
                  <a:latin typeface="+mn-ea"/>
                </a:rPr>
                <a:t> Carbon</a:t>
              </a: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3ADD3C35-8251-85DE-425B-2A5177AEB535}"/>
                </a:ext>
              </a:extLst>
            </p:cNvPr>
            <p:cNvSpPr txBox="1"/>
            <p:nvPr/>
          </p:nvSpPr>
          <p:spPr>
            <a:xfrm>
              <a:off x="5970986" y="2588702"/>
              <a:ext cx="490491" cy="1538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000" b="1" dirty="0">
                  <a:latin typeface="+mn-ea"/>
                </a:rPr>
                <a:t> Carbon</a:t>
              </a: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9857AF73-441F-7621-34F9-89C80358CE26}"/>
                </a:ext>
              </a:extLst>
            </p:cNvPr>
            <p:cNvSpPr txBox="1"/>
            <p:nvPr/>
          </p:nvSpPr>
          <p:spPr>
            <a:xfrm>
              <a:off x="5974324" y="4675746"/>
              <a:ext cx="49049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endParaRPr kumimoji="1" lang="en-US" altLang="ja-JP" sz="1000" b="1" dirty="0">
                <a:latin typeface="+mn-ea"/>
              </a:endParaRPr>
            </a:p>
            <a:p>
              <a:pPr algn="ctr"/>
              <a:r>
                <a:rPr kumimoji="1" lang="en-US" altLang="ja-JP" sz="1000" b="1" dirty="0">
                  <a:latin typeface="+mn-ea"/>
                </a:rPr>
                <a:t>Li-ion</a:t>
              </a:r>
            </a:p>
            <a:p>
              <a:pPr algn="ctr"/>
              <a:endParaRPr kumimoji="1" lang="en-US" altLang="ja-JP" sz="200" b="1" dirty="0">
                <a:latin typeface="+mn-ea"/>
              </a:endParaRPr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C014DB9A-3C52-787A-1910-0F19319141C9}"/>
                </a:ext>
              </a:extLst>
            </p:cNvPr>
            <p:cNvSpPr txBox="1"/>
            <p:nvPr/>
          </p:nvSpPr>
          <p:spPr>
            <a:xfrm>
              <a:off x="11249920" y="2496369"/>
              <a:ext cx="49049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endParaRPr kumimoji="1" lang="en-US" altLang="ja-JP" sz="1000" b="1" dirty="0">
                <a:latin typeface="+mn-ea"/>
              </a:endParaRPr>
            </a:p>
            <a:p>
              <a:pPr algn="ctr"/>
              <a:r>
                <a:rPr kumimoji="1" lang="en-US" altLang="ja-JP" sz="1000" b="1" dirty="0">
                  <a:latin typeface="+mn-ea"/>
                </a:rPr>
                <a:t>Li-ion</a:t>
              </a:r>
            </a:p>
            <a:p>
              <a:pPr algn="ctr"/>
              <a:endParaRPr kumimoji="1" lang="en-US" altLang="ja-JP" sz="200" b="1" dirty="0">
                <a:latin typeface="+mn-ea"/>
              </a:endParaRPr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875BBC13-72AA-4883-BFB4-238A1A41A9AE}"/>
                </a:ext>
              </a:extLst>
            </p:cNvPr>
            <p:cNvSpPr txBox="1"/>
            <p:nvPr/>
          </p:nvSpPr>
          <p:spPr>
            <a:xfrm>
              <a:off x="11249919" y="4506469"/>
              <a:ext cx="49049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endParaRPr kumimoji="1" lang="en-US" altLang="ja-JP" sz="1000" b="1" dirty="0">
                <a:latin typeface="+mn-ea"/>
              </a:endParaRPr>
            </a:p>
            <a:p>
              <a:pPr algn="ctr"/>
              <a:r>
                <a:rPr kumimoji="1" lang="en-US" altLang="ja-JP" sz="1000" b="1" dirty="0">
                  <a:latin typeface="+mn-ea"/>
                </a:rPr>
                <a:t>Li-ion</a:t>
              </a:r>
            </a:p>
            <a:p>
              <a:pPr algn="ctr"/>
              <a:endParaRPr kumimoji="1" lang="en-US" altLang="ja-JP" sz="200" b="1" dirty="0">
                <a:latin typeface="+mn-ea"/>
              </a:endParaRP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981B6512-D74B-704A-A53C-9102B03F4769}"/>
                </a:ext>
              </a:extLst>
            </p:cNvPr>
            <p:cNvSpPr txBox="1"/>
            <p:nvPr/>
          </p:nvSpPr>
          <p:spPr>
            <a:xfrm>
              <a:off x="11249918" y="2954465"/>
              <a:ext cx="490491" cy="1538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000" b="1" dirty="0">
                  <a:latin typeface="+mn-ea"/>
                </a:rPr>
                <a:t>Oxygen</a:t>
              </a: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45F79E40-371A-A265-3B73-0CD9E39E3C5B}"/>
                </a:ext>
              </a:extLst>
            </p:cNvPr>
            <p:cNvSpPr txBox="1"/>
            <p:nvPr/>
          </p:nvSpPr>
          <p:spPr>
            <a:xfrm>
              <a:off x="11249917" y="4937356"/>
              <a:ext cx="490491" cy="1538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000" b="1" dirty="0">
                  <a:latin typeface="+mn-ea"/>
                </a:rPr>
                <a:t>Oxygen</a:t>
              </a: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F5D60777-04AB-DEFB-68FF-6151E8423725}"/>
                </a:ext>
              </a:extLst>
            </p:cNvPr>
            <p:cNvSpPr txBox="1"/>
            <p:nvPr/>
          </p:nvSpPr>
          <p:spPr>
            <a:xfrm>
              <a:off x="11186936" y="3310483"/>
              <a:ext cx="490491" cy="1538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000" b="1" dirty="0">
                  <a:latin typeface="+mn-ea"/>
                </a:rPr>
                <a:t>Cobalt</a:t>
              </a:r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000F59EF-743F-D218-CF4B-939B28587564}"/>
                </a:ext>
              </a:extLst>
            </p:cNvPr>
            <p:cNvSpPr txBox="1"/>
            <p:nvPr/>
          </p:nvSpPr>
          <p:spPr>
            <a:xfrm>
              <a:off x="11186935" y="5321419"/>
              <a:ext cx="490491" cy="1538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000" b="1" dirty="0">
                  <a:latin typeface="+mn-ea"/>
                </a:rPr>
                <a:t>Cobalt</a:t>
              </a:r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4E76E3DB-1165-0EF6-8DAE-7E225CC9128C}"/>
                </a:ext>
              </a:extLst>
            </p:cNvPr>
            <p:cNvSpPr txBox="1"/>
            <p:nvPr/>
          </p:nvSpPr>
          <p:spPr>
            <a:xfrm>
              <a:off x="7695807" y="2119210"/>
              <a:ext cx="605427" cy="1538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kumimoji="1" lang="en-US" altLang="ja-JP" sz="1000" b="1" dirty="0">
                  <a:solidFill>
                    <a:srgbClr val="0432FF"/>
                  </a:solidFill>
                  <a:latin typeface="+mn-ea"/>
                </a:rPr>
                <a:t> Electron</a:t>
              </a: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BF62C32F-266C-CAD2-2D03-7E29B1C594FA}"/>
                </a:ext>
              </a:extLst>
            </p:cNvPr>
            <p:cNvSpPr txBox="1"/>
            <p:nvPr/>
          </p:nvSpPr>
          <p:spPr>
            <a:xfrm>
              <a:off x="7711991" y="4090421"/>
              <a:ext cx="605427" cy="1538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kumimoji="1" lang="en-US" altLang="ja-JP" sz="1000" b="1" dirty="0">
                  <a:solidFill>
                    <a:srgbClr val="0432FF"/>
                  </a:solidFill>
                  <a:latin typeface="+mn-ea"/>
                </a:rPr>
                <a:t> Electron</a:t>
              </a: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CF887CC7-E0BF-129A-6D95-6822F03C5BDA}"/>
                </a:ext>
              </a:extLst>
            </p:cNvPr>
            <p:cNvSpPr txBox="1"/>
            <p:nvPr/>
          </p:nvSpPr>
          <p:spPr>
            <a:xfrm>
              <a:off x="9423271" y="2095509"/>
              <a:ext cx="514517" cy="1538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kumimoji="1" lang="en-US" altLang="ja-JP" sz="1000" b="1" dirty="0">
                  <a:solidFill>
                    <a:srgbClr val="FF0000"/>
                  </a:solidFill>
                  <a:latin typeface="+mn-ea"/>
                </a:rPr>
                <a:t> Current</a:t>
              </a: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F4670DFD-2028-1746-DDD5-6245D0B424F4}"/>
                </a:ext>
              </a:extLst>
            </p:cNvPr>
            <p:cNvSpPr txBox="1"/>
            <p:nvPr/>
          </p:nvSpPr>
          <p:spPr>
            <a:xfrm>
              <a:off x="9423271" y="4090421"/>
              <a:ext cx="514517" cy="1538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kumimoji="1" lang="en-US" altLang="ja-JP" sz="1000" b="1" dirty="0">
                  <a:solidFill>
                    <a:srgbClr val="FF0000"/>
                  </a:solidFill>
                  <a:latin typeface="+mn-ea"/>
                </a:rPr>
                <a:t> Current</a:t>
              </a: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4894D9BB-BF18-9805-CF9D-49202CEA5770}"/>
                </a:ext>
              </a:extLst>
            </p:cNvPr>
            <p:cNvSpPr txBox="1"/>
            <p:nvPr/>
          </p:nvSpPr>
          <p:spPr>
            <a:xfrm>
              <a:off x="8602460" y="1870410"/>
              <a:ext cx="605427" cy="2937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54000" rIns="0" bIns="54000" rtlCol="0">
              <a:spAutoFit/>
            </a:bodyPr>
            <a:lstStyle/>
            <a:p>
              <a:r>
                <a:rPr kumimoji="1" lang="en-US" altLang="ja-JP" sz="1200" b="1" dirty="0">
                  <a:latin typeface="+mn-ea"/>
                </a:rPr>
                <a:t> Charge</a:t>
              </a:r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A6F7AC8D-8C91-E698-DE57-D728DFE38C1C}"/>
                </a:ext>
              </a:extLst>
            </p:cNvPr>
            <p:cNvSpPr txBox="1"/>
            <p:nvPr/>
          </p:nvSpPr>
          <p:spPr>
            <a:xfrm>
              <a:off x="8493416" y="3835833"/>
              <a:ext cx="770467" cy="2937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54000" rIns="0" bIns="54000" rtlCol="0">
              <a:spAutoFit/>
            </a:bodyPr>
            <a:lstStyle/>
            <a:p>
              <a:r>
                <a:rPr kumimoji="1" lang="en-US" altLang="ja-JP" sz="1200" b="1" dirty="0">
                  <a:latin typeface="+mn-ea"/>
                </a:rPr>
                <a:t>Discharge</a:t>
              </a:r>
            </a:p>
          </p:txBody>
        </p:sp>
      </p:grp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D0DFB1EC-5E05-2ECA-3C1E-49D6E695E427}"/>
              </a:ext>
            </a:extLst>
          </p:cNvPr>
          <p:cNvGrpSpPr/>
          <p:nvPr/>
        </p:nvGrpSpPr>
        <p:grpSpPr>
          <a:xfrm>
            <a:off x="249194" y="1351785"/>
            <a:ext cx="5392727" cy="4113192"/>
            <a:chOff x="249194" y="1351785"/>
            <a:chExt cx="5392727" cy="4113192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13B18CCC-6FCA-E753-A789-57604D37652A}"/>
                </a:ext>
              </a:extLst>
            </p:cNvPr>
            <p:cNvSpPr txBox="1"/>
            <p:nvPr/>
          </p:nvSpPr>
          <p:spPr>
            <a:xfrm>
              <a:off x="1552698" y="1351785"/>
              <a:ext cx="25843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/>
                <a:t>Bragg reflection</a:t>
              </a:r>
            </a:p>
          </p:txBody>
        </p:sp>
        <p:pic>
          <p:nvPicPr>
            <p:cNvPr id="6" name="図 5" descr="時計 が含まれている画像&#10;&#10;自動的に生成された説明">
              <a:extLst>
                <a:ext uri="{FF2B5EF4-FFF2-40B4-BE49-F238E27FC236}">
                  <a16:creationId xmlns:a16="http://schemas.microsoft.com/office/drawing/2014/main" id="{FBA8AD45-0501-8F0E-B133-E943AE65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888" y="1995337"/>
              <a:ext cx="5313396" cy="2226033"/>
            </a:xfrm>
            <a:prstGeom prst="rect">
              <a:avLst/>
            </a:prstGeom>
          </p:spPr>
        </p:pic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3E9AC0AD-738C-0C6C-BB2B-845EC8CA9BEB}"/>
                </a:ext>
              </a:extLst>
            </p:cNvPr>
            <p:cNvSpPr txBox="1"/>
            <p:nvPr/>
          </p:nvSpPr>
          <p:spPr>
            <a:xfrm>
              <a:off x="601480" y="5003312"/>
              <a:ext cx="36102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b="1" dirty="0"/>
                <a:t>Crystalline information</a:t>
              </a:r>
            </a:p>
          </p:txBody>
        </p:sp>
        <p:sp>
          <p:nvSpPr>
            <p:cNvPr id="8" name="下矢印 7">
              <a:extLst>
                <a:ext uri="{FF2B5EF4-FFF2-40B4-BE49-F238E27FC236}">
                  <a16:creationId xmlns:a16="http://schemas.microsoft.com/office/drawing/2014/main" id="{84A6B5DB-1352-CA39-CE2E-87EF71B23721}"/>
                </a:ext>
              </a:extLst>
            </p:cNvPr>
            <p:cNvSpPr/>
            <p:nvPr/>
          </p:nvSpPr>
          <p:spPr>
            <a:xfrm>
              <a:off x="1852572" y="4379659"/>
              <a:ext cx="1094014" cy="465364"/>
            </a:xfrm>
            <a:prstGeom prst="down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3ED25567-AD2A-0824-43AE-DDEC446B541D}"/>
                </a:ext>
              </a:extLst>
            </p:cNvPr>
            <p:cNvSpPr txBox="1"/>
            <p:nvPr/>
          </p:nvSpPr>
          <p:spPr>
            <a:xfrm>
              <a:off x="1783175" y="1972398"/>
              <a:ext cx="1515196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kumimoji="1" lang="en-US" altLang="ja-JP" b="1" dirty="0">
                  <a:latin typeface="+mn-ea"/>
                </a:rPr>
                <a:t>   Bragg</a:t>
              </a:r>
            </a:p>
            <a:p>
              <a:r>
                <a:rPr kumimoji="1" lang="en-US" altLang="ja-JP" b="1" dirty="0">
                  <a:latin typeface="+mn-ea"/>
                </a:rPr>
                <a:t>   condition</a:t>
              </a:r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220FA1C3-4980-0A69-7090-39F6668E9E53}"/>
                </a:ext>
              </a:extLst>
            </p:cNvPr>
            <p:cNvSpPr txBox="1"/>
            <p:nvPr/>
          </p:nvSpPr>
          <p:spPr>
            <a:xfrm>
              <a:off x="4515691" y="2146790"/>
              <a:ext cx="980983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kumimoji="1" lang="en-US" altLang="ja-JP" sz="1200" b="1" dirty="0">
                  <a:latin typeface="+mn-ea"/>
                </a:rPr>
                <a:t> Interference</a:t>
              </a: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C4A35D1C-5402-273F-084A-FB11B1462C8A}"/>
                </a:ext>
              </a:extLst>
            </p:cNvPr>
            <p:cNvSpPr txBox="1"/>
            <p:nvPr/>
          </p:nvSpPr>
          <p:spPr>
            <a:xfrm>
              <a:off x="4515388" y="2753100"/>
              <a:ext cx="1126533" cy="44203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36000" rIns="0" bIns="36000" rtlCol="0">
              <a:spAutoFit/>
            </a:bodyPr>
            <a:lstStyle/>
            <a:p>
              <a:r>
                <a:rPr kumimoji="1" lang="en-US" altLang="ja-JP" sz="1200" b="1" dirty="0">
                  <a:latin typeface="+mn-ea"/>
                </a:rPr>
                <a:t>Crystalline structure etc. </a:t>
              </a: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A8B7C5B3-8FAE-6ACC-965C-295BB7B12F60}"/>
                </a:ext>
              </a:extLst>
            </p:cNvPr>
            <p:cNvSpPr txBox="1"/>
            <p:nvPr/>
          </p:nvSpPr>
          <p:spPr>
            <a:xfrm>
              <a:off x="3646567" y="4059643"/>
              <a:ext cx="980983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kumimoji="1" lang="en-US" altLang="ja-JP" sz="1200" b="1" dirty="0">
                  <a:latin typeface="+mn-ea"/>
                </a:rPr>
                <a:t> Atom</a:t>
              </a: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9D3B9EDC-6CD7-370A-2972-2CE5477F8D0F}"/>
                </a:ext>
              </a:extLst>
            </p:cNvPr>
            <p:cNvSpPr txBox="1"/>
            <p:nvPr/>
          </p:nvSpPr>
          <p:spPr>
            <a:xfrm>
              <a:off x="249194" y="2408305"/>
              <a:ext cx="787338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kumimoji="1" lang="en-US" altLang="ja-JP" sz="1400" b="1" dirty="0">
                  <a:solidFill>
                    <a:srgbClr val="FF0000"/>
                  </a:solidFill>
                  <a:latin typeface="+mn-ea"/>
                </a:rPr>
                <a:t> neutron</a:t>
              </a:r>
            </a:p>
          </p:txBody>
        </p: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A99DB93F-A6B4-98F8-D77C-175F8B277CE1}"/>
                </a:ext>
              </a:extLst>
            </p:cNvPr>
            <p:cNvSpPr/>
            <p:nvPr/>
          </p:nvSpPr>
          <p:spPr>
            <a:xfrm>
              <a:off x="4137059" y="3429000"/>
              <a:ext cx="902958" cy="4604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0259DFD5-2E1C-3143-50DE-A1D32685F1E5}"/>
                </a:ext>
              </a:extLst>
            </p:cNvPr>
            <p:cNvSpPr txBox="1"/>
            <p:nvPr/>
          </p:nvSpPr>
          <p:spPr>
            <a:xfrm rot="3011551">
              <a:off x="3175711" y="2232720"/>
              <a:ext cx="1462035" cy="33007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72000" tIns="72000" rIns="72000" bIns="72000" rtlCol="0">
              <a:spAutoFit/>
            </a:bodyPr>
            <a:lstStyle/>
            <a:p>
              <a:r>
                <a:rPr kumimoji="1" lang="en-US" altLang="ja-JP" sz="1200" b="1" dirty="0">
                  <a:latin typeface="+mn-ea"/>
                </a:rPr>
                <a:t> Neutron detector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553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1671CC-7454-659E-DC89-C10AD82D3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A9C5697-299F-755C-98D0-5BEB4F267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A8593-03F9-4584-B572-0591DB94162B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9B2B870-E277-6B9E-8D93-466F8DA64872}"/>
              </a:ext>
            </a:extLst>
          </p:cNvPr>
          <p:cNvSpPr txBox="1"/>
          <p:nvPr/>
        </p:nvSpPr>
        <p:spPr>
          <a:xfrm>
            <a:off x="0" y="440695"/>
            <a:ext cx="115162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/>
              <a:t>１</a:t>
            </a:r>
            <a:r>
              <a:rPr kumimoji="1" lang="en-US" altLang="ja-JP" sz="3200" b="1" dirty="0"/>
              <a:t>.</a:t>
            </a:r>
            <a:r>
              <a:rPr kumimoji="1" lang="en-US" altLang="ja-JP" sz="2400" b="1" dirty="0"/>
              <a:t>Motivation</a:t>
            </a:r>
            <a:r>
              <a:rPr kumimoji="1" lang="en-US" altLang="ja-JP" sz="3200" b="1" dirty="0"/>
              <a:t>  Bragg-edge imaging with Lithium-ion battery</a:t>
            </a:r>
            <a:endParaRPr kumimoji="1" lang="ja-JP" altLang="en-US" sz="3200" b="1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7B015D7-AD62-DDDF-7730-87745C49B9E1}"/>
              </a:ext>
            </a:extLst>
          </p:cNvPr>
          <p:cNvSpPr txBox="1"/>
          <p:nvPr/>
        </p:nvSpPr>
        <p:spPr>
          <a:xfrm>
            <a:off x="400369" y="5894085"/>
            <a:ext cx="11391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2250" indent="-222250">
              <a:buFont typeface="Arial" panose="020B0604020202020204" pitchFamily="34" charset="0"/>
              <a:buChar char="•"/>
            </a:pPr>
            <a:r>
              <a:rPr kumimoji="1" lang="en-US" altLang="ja-JP" sz="2800" b="1" dirty="0"/>
              <a:t>Bragg-edge imaging can provide images of charge/discharge. </a:t>
            </a:r>
          </a:p>
        </p:txBody>
      </p:sp>
      <p:pic>
        <p:nvPicPr>
          <p:cNvPr id="7" name="図 6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357B5548-1776-19D9-619D-4BE345FD07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274" y="1191390"/>
            <a:ext cx="9123452" cy="447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57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5C90E0F-41BB-BDA2-AB7E-19B443355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A8593-03F9-4584-B572-0591DB94162B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73AA38-C236-DA45-E044-03A4963873A0}"/>
              </a:ext>
            </a:extLst>
          </p:cNvPr>
          <p:cNvSpPr txBox="1"/>
          <p:nvPr/>
        </p:nvSpPr>
        <p:spPr>
          <a:xfrm>
            <a:off x="289888" y="421240"/>
            <a:ext cx="91550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/>
              <a:t>１</a:t>
            </a:r>
            <a:r>
              <a:rPr kumimoji="1" lang="en-US" altLang="ja-JP" sz="3200" b="1" dirty="0"/>
              <a:t>.</a:t>
            </a:r>
            <a:r>
              <a:rPr kumimoji="1" lang="en-US" altLang="ja-JP" sz="2400" b="1" dirty="0"/>
              <a:t>Motivation</a:t>
            </a:r>
            <a:r>
              <a:rPr kumimoji="1" lang="ja-JP" altLang="en-US" sz="3200" b="1"/>
              <a:t>　　</a:t>
            </a:r>
            <a:r>
              <a:rPr kumimoji="1" lang="en-US" altLang="ja-JP" sz="3200" b="1" dirty="0"/>
              <a:t>   Questions left and Purpose</a:t>
            </a:r>
            <a:endParaRPr kumimoji="1" lang="ja-JP" altLang="en-US" sz="3200" b="1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B8967F-F3B8-29C3-E3B5-5C1EA9D8AACB}"/>
              </a:ext>
            </a:extLst>
          </p:cNvPr>
          <p:cNvSpPr txBox="1"/>
          <p:nvPr/>
        </p:nvSpPr>
        <p:spPr>
          <a:xfrm>
            <a:off x="1655772" y="1483177"/>
            <a:ext cx="8936884" cy="149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ja-JP" sz="3200" b="1" dirty="0">
                <a:latin typeface="+mn-ea"/>
              </a:rPr>
              <a:t>Where and how the deterioration begin 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ja-JP" sz="3200" b="1" dirty="0">
                <a:latin typeface="+mn-ea"/>
              </a:rPr>
              <a:t>How does it proceed ?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68C96E00-A4F8-664A-282E-EAE3997F61F2}"/>
              </a:ext>
            </a:extLst>
          </p:cNvPr>
          <p:cNvGrpSpPr/>
          <p:nvPr/>
        </p:nvGrpSpPr>
        <p:grpSpPr>
          <a:xfrm>
            <a:off x="585627" y="3457091"/>
            <a:ext cx="11445411" cy="2634166"/>
            <a:chOff x="585627" y="3457091"/>
            <a:chExt cx="11445411" cy="2634166"/>
          </a:xfrm>
        </p:grpSpPr>
        <p:sp>
          <p:nvSpPr>
            <p:cNvPr id="8" name="下矢印 7">
              <a:extLst>
                <a:ext uri="{FF2B5EF4-FFF2-40B4-BE49-F238E27FC236}">
                  <a16:creationId xmlns:a16="http://schemas.microsoft.com/office/drawing/2014/main" id="{E20F2A27-1034-5A59-12F5-D28791F6BCD6}"/>
                </a:ext>
              </a:extLst>
            </p:cNvPr>
            <p:cNvSpPr/>
            <p:nvPr/>
          </p:nvSpPr>
          <p:spPr>
            <a:xfrm>
              <a:off x="4836600" y="3457091"/>
              <a:ext cx="1728586" cy="830997"/>
            </a:xfrm>
            <a:prstGeom prst="down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C59BA79A-68F5-DBD7-643F-26F70C2A5F98}"/>
                </a:ext>
              </a:extLst>
            </p:cNvPr>
            <p:cNvSpPr txBox="1"/>
            <p:nvPr/>
          </p:nvSpPr>
          <p:spPr>
            <a:xfrm>
              <a:off x="585627" y="4591936"/>
              <a:ext cx="11445411" cy="149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kumimoji="1" lang="en-US" altLang="ja-JP" sz="3200" b="1" dirty="0">
                  <a:latin typeface="+mn-ea"/>
                </a:rPr>
                <a:t>Track the process of deterioration by Bragg-edge imaging at AISTANS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367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907A5D8-C63F-20B1-99CC-4C5C9366A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A8593-03F9-4584-B572-0591DB94162B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B7B06B2-0B76-7FA6-0CFF-92079F850CA1}"/>
              </a:ext>
            </a:extLst>
          </p:cNvPr>
          <p:cNvSpPr txBox="1"/>
          <p:nvPr/>
        </p:nvSpPr>
        <p:spPr>
          <a:xfrm>
            <a:off x="289888" y="421240"/>
            <a:ext cx="8499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/>
              <a:t>１</a:t>
            </a:r>
            <a:r>
              <a:rPr kumimoji="1" lang="en-US" altLang="ja-JP" sz="3200" b="1" dirty="0"/>
              <a:t>.</a:t>
            </a:r>
            <a:r>
              <a:rPr kumimoji="1" lang="en-US" altLang="ja-JP" sz="2400" b="1" dirty="0"/>
              <a:t>Motivation</a:t>
            </a:r>
            <a:r>
              <a:rPr kumimoji="1" lang="ja-JP" altLang="en-US" sz="3200" b="1"/>
              <a:t>　　</a:t>
            </a:r>
            <a:r>
              <a:rPr kumimoji="1" lang="en-US" altLang="ja-JP" sz="3200" b="1" dirty="0"/>
              <a:t>Why experiment at CANS ?</a:t>
            </a:r>
            <a:endParaRPr kumimoji="1" lang="ja-JP" altLang="en-US" sz="3200" b="1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8B514C6-3A6F-FDC5-EAEC-29714F61FFC5}"/>
              </a:ext>
            </a:extLst>
          </p:cNvPr>
          <p:cNvSpPr txBox="1"/>
          <p:nvPr/>
        </p:nvSpPr>
        <p:spPr>
          <a:xfrm>
            <a:off x="442250" y="1300679"/>
            <a:ext cx="44887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Why at CANS (AISTANS)</a:t>
            </a:r>
            <a:endParaRPr kumimoji="1" lang="ja-JP" altLang="en-US" sz="2800" b="1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86F7028-CB6D-BACD-052C-F242442069A1}"/>
              </a:ext>
            </a:extLst>
          </p:cNvPr>
          <p:cNvSpPr txBox="1"/>
          <p:nvPr/>
        </p:nvSpPr>
        <p:spPr>
          <a:xfrm>
            <a:off x="289888" y="2101600"/>
            <a:ext cx="5417445" cy="1701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ja-JP" sz="2400" b="1" dirty="0">
                <a:latin typeface="+mn-ea"/>
              </a:rPr>
              <a:t>Hard to do measurements periodically at large facilities (Huge number of proposals)</a:t>
            </a: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325649D4-D60D-4F09-C562-8EAC82B796FA}"/>
              </a:ext>
            </a:extLst>
          </p:cNvPr>
          <p:cNvGrpSpPr/>
          <p:nvPr/>
        </p:nvGrpSpPr>
        <p:grpSpPr>
          <a:xfrm>
            <a:off x="289888" y="4080857"/>
            <a:ext cx="4641091" cy="2163221"/>
            <a:chOff x="289888" y="4080857"/>
            <a:chExt cx="4641091" cy="2163221"/>
          </a:xfrm>
        </p:grpSpPr>
        <p:sp>
          <p:nvSpPr>
            <p:cNvPr id="9" name="下矢印 8">
              <a:extLst>
                <a:ext uri="{FF2B5EF4-FFF2-40B4-BE49-F238E27FC236}">
                  <a16:creationId xmlns:a16="http://schemas.microsoft.com/office/drawing/2014/main" id="{11750D4E-3021-4B76-5059-D1C8C489DFC2}"/>
                </a:ext>
              </a:extLst>
            </p:cNvPr>
            <p:cNvSpPr/>
            <p:nvPr/>
          </p:nvSpPr>
          <p:spPr>
            <a:xfrm>
              <a:off x="2137380" y="4080857"/>
              <a:ext cx="1273996" cy="461665"/>
            </a:xfrm>
            <a:prstGeom prst="down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C9E12E6A-0F9C-30F7-104B-055F456A947C}"/>
                </a:ext>
              </a:extLst>
            </p:cNvPr>
            <p:cNvSpPr txBox="1"/>
            <p:nvPr/>
          </p:nvSpPr>
          <p:spPr>
            <a:xfrm>
              <a:off x="289888" y="4542522"/>
              <a:ext cx="4641091" cy="1701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en-US" altLang="ja-JP" sz="2400" b="1" dirty="0">
                  <a:latin typeface="+mn-ea"/>
                </a:rPr>
                <a:t>CANS</a:t>
              </a: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kumimoji="1" lang="en-US" altLang="ja-JP" sz="2400" b="1" dirty="0">
                  <a:latin typeface="+mn-ea"/>
                </a:rPr>
                <a:t>Flexibility of machine time</a:t>
              </a: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kumimoji="1" lang="en-US" altLang="ja-JP" sz="2400" b="1" dirty="0">
                  <a:latin typeface="+mn-ea"/>
                </a:rPr>
                <a:t>Easy to do measurements</a:t>
              </a:r>
            </a:p>
          </p:txBody>
        </p:sp>
      </p:grp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93E83DE-3AE0-B5B7-F163-3B0EFB84D66F}"/>
              </a:ext>
            </a:extLst>
          </p:cNvPr>
          <p:cNvSpPr txBox="1"/>
          <p:nvPr/>
        </p:nvSpPr>
        <p:spPr>
          <a:xfrm>
            <a:off x="5865293" y="1300679"/>
            <a:ext cx="58480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Key for successful data at CANS</a:t>
            </a:r>
            <a:endParaRPr kumimoji="1" lang="ja-JP" altLang="en-US" sz="2800" b="1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2EAB51F-2EFE-336E-ABD0-D3AA0E94A2AF}"/>
              </a:ext>
            </a:extLst>
          </p:cNvPr>
          <p:cNvSpPr txBox="1"/>
          <p:nvPr/>
        </p:nvSpPr>
        <p:spPr>
          <a:xfrm>
            <a:off x="6178193" y="1850119"/>
            <a:ext cx="4641091" cy="2809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b="1" dirty="0">
                <a:latin typeface="+mn-ea"/>
              </a:rPr>
              <a:t>Neutron beam performance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ja-JP" sz="2400" b="1" dirty="0">
                <a:latin typeface="+mn-ea"/>
              </a:rPr>
              <a:t>Sharp pulse </a:t>
            </a:r>
          </a:p>
          <a:p>
            <a:pPr lvl="1">
              <a:lnSpc>
                <a:spcPct val="150000"/>
              </a:lnSpc>
            </a:pPr>
            <a:r>
              <a:rPr kumimoji="1" lang="ja-JP" altLang="en-US" sz="2400" b="1">
                <a:latin typeface="+mn-ea"/>
              </a:rPr>
              <a:t>→</a:t>
            </a:r>
            <a:r>
              <a:rPr kumimoji="1" lang="en-US" altLang="ja-JP" sz="2400" b="1" dirty="0">
                <a:latin typeface="+mn-ea"/>
              </a:rPr>
              <a:t> Bragg-edge spectra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ja-JP" sz="2400" b="1" dirty="0">
                <a:latin typeface="+mn-ea"/>
              </a:rPr>
              <a:t>Sufficient flux</a:t>
            </a:r>
          </a:p>
          <a:p>
            <a:pPr lvl="1">
              <a:lnSpc>
                <a:spcPct val="150000"/>
              </a:lnSpc>
            </a:pPr>
            <a:r>
              <a:rPr kumimoji="1" lang="ja-JP" altLang="en-US" sz="2400" b="1">
                <a:latin typeface="+mn-ea"/>
              </a:rPr>
              <a:t>→</a:t>
            </a:r>
            <a:r>
              <a:rPr kumimoji="1" lang="en-US" altLang="ja-JP" sz="2400" b="1" dirty="0">
                <a:latin typeface="+mn-ea"/>
              </a:rPr>
              <a:t> Measurement time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14F3C06-015B-9977-F043-C13598E00FEA}"/>
              </a:ext>
            </a:extLst>
          </p:cNvPr>
          <p:cNvSpPr txBox="1"/>
          <p:nvPr/>
        </p:nvSpPr>
        <p:spPr>
          <a:xfrm>
            <a:off x="6178193" y="4839302"/>
            <a:ext cx="4641091" cy="1147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b="1" dirty="0">
                <a:latin typeface="+mn-ea"/>
              </a:rPr>
              <a:t>Neutron detector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ja-JP" sz="2400" b="1" dirty="0">
                <a:latin typeface="+mn-ea"/>
              </a:rPr>
              <a:t>High detection efficiency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11E4539-5934-48FE-D2C0-7A0F826647C1}"/>
              </a:ext>
            </a:extLst>
          </p:cNvPr>
          <p:cNvSpPr txBox="1"/>
          <p:nvPr/>
        </p:nvSpPr>
        <p:spPr>
          <a:xfrm>
            <a:off x="123290" y="21678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090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1DFCB-88BD-BD18-931D-4A979763B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B00C16C-9E2B-3C41-5B08-7B447B7AB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A8593-03F9-4584-B572-0591DB94162B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46C4D5E-EC7E-1AC1-9E54-643895F66909}"/>
              </a:ext>
            </a:extLst>
          </p:cNvPr>
          <p:cNvSpPr txBox="1"/>
          <p:nvPr/>
        </p:nvSpPr>
        <p:spPr>
          <a:xfrm>
            <a:off x="289888" y="421240"/>
            <a:ext cx="64379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/>
              <a:t>２</a:t>
            </a:r>
            <a:r>
              <a:rPr kumimoji="1" lang="en-US" altLang="ja-JP" sz="3200" b="1" dirty="0"/>
              <a:t>.</a:t>
            </a:r>
            <a:r>
              <a:rPr kumimoji="1" lang="en-US" altLang="ja-JP" sz="2400" b="1" dirty="0"/>
              <a:t>Experiments</a:t>
            </a:r>
            <a:r>
              <a:rPr kumimoji="1" lang="ja-JP" altLang="en-US" sz="3200" b="1"/>
              <a:t>　</a:t>
            </a:r>
            <a:r>
              <a:rPr kumimoji="1" lang="en-US" altLang="ja-JP" sz="3200" b="1" dirty="0"/>
              <a:t>              AISTANS</a:t>
            </a:r>
            <a:endParaRPr kumimoji="1" lang="ja-JP" altLang="en-US" sz="3200" b="1"/>
          </a:p>
        </p:txBody>
      </p:sp>
      <p:pic>
        <p:nvPicPr>
          <p:cNvPr id="4" name="図 3" descr="レゴ, 光, 電車 が含まれている画像&#10;&#10;自動的に生成された説明">
            <a:extLst>
              <a:ext uri="{FF2B5EF4-FFF2-40B4-BE49-F238E27FC236}">
                <a16:creationId xmlns:a16="http://schemas.microsoft.com/office/drawing/2014/main" id="{C504E811-0213-C109-F894-73839783115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16" y="2679466"/>
            <a:ext cx="9737480" cy="3620097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936F4EE-339C-3D2D-2416-52D864B4F5D2}"/>
              </a:ext>
            </a:extLst>
          </p:cNvPr>
          <p:cNvSpPr txBox="1"/>
          <p:nvPr/>
        </p:nvSpPr>
        <p:spPr>
          <a:xfrm rot="804832">
            <a:off x="4316019" y="2674114"/>
            <a:ext cx="1127232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latin typeface="+mn-ea"/>
              </a:rPr>
              <a:t>~30 m</a:t>
            </a:r>
          </a:p>
        </p:txBody>
      </p:sp>
      <p:sp>
        <p:nvSpPr>
          <p:cNvPr id="6" name="矢印: 右 26">
            <a:extLst>
              <a:ext uri="{FF2B5EF4-FFF2-40B4-BE49-F238E27FC236}">
                <a16:creationId xmlns:a16="http://schemas.microsoft.com/office/drawing/2014/main" id="{C26FDCC9-617D-7AD9-8557-0E5EB6482128}"/>
              </a:ext>
            </a:extLst>
          </p:cNvPr>
          <p:cNvSpPr/>
          <p:nvPr/>
        </p:nvSpPr>
        <p:spPr>
          <a:xfrm rot="9995474">
            <a:off x="5436841" y="5025714"/>
            <a:ext cx="2578749" cy="287499"/>
          </a:xfrm>
          <a:prstGeom prst="rightArrow">
            <a:avLst/>
          </a:prstGeom>
          <a:solidFill>
            <a:srgbClr val="FF0000">
              <a:alpha val="66661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kumimoji="0" lang="ja-JP" altLang="en-US" sz="1600">
              <a:solidFill>
                <a:prstClr val="white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7" name="矢印: 右 31">
            <a:extLst>
              <a:ext uri="{FF2B5EF4-FFF2-40B4-BE49-F238E27FC236}">
                <a16:creationId xmlns:a16="http://schemas.microsoft.com/office/drawing/2014/main" id="{DA0FC42F-4196-B074-05D0-EDD4AC88A492}"/>
              </a:ext>
            </a:extLst>
          </p:cNvPr>
          <p:cNvSpPr/>
          <p:nvPr/>
        </p:nvSpPr>
        <p:spPr>
          <a:xfrm rot="814129">
            <a:off x="983134" y="3510609"/>
            <a:ext cx="6863912" cy="382707"/>
          </a:xfrm>
          <a:prstGeom prst="rightArrow">
            <a:avLst/>
          </a:prstGeom>
          <a:solidFill>
            <a:srgbClr val="00B0F0">
              <a:alpha val="53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kumimoji="0" lang="ja-JP" altLang="en-US" sz="1600">
              <a:solidFill>
                <a:prstClr val="white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E5C431D-EFF2-6EC4-AFC4-321F808B4D30}"/>
              </a:ext>
            </a:extLst>
          </p:cNvPr>
          <p:cNvSpPr txBox="1"/>
          <p:nvPr/>
        </p:nvSpPr>
        <p:spPr>
          <a:xfrm rot="800574">
            <a:off x="4349176" y="3359675"/>
            <a:ext cx="236913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altLang="ja-JP" sz="2400" b="1" dirty="0">
                <a:solidFill>
                  <a:srgbClr val="76D6FF"/>
                </a:solidFill>
                <a:latin typeface="+mn-ea"/>
              </a:rPr>
              <a:t>Electron beam</a:t>
            </a: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75163229-F7EE-6E44-1E70-C69BE87C94D3}"/>
              </a:ext>
            </a:extLst>
          </p:cNvPr>
          <p:cNvCxnSpPr>
            <a:cxnSpLocks/>
            <a:endCxn id="4" idx="2"/>
          </p:cNvCxnSpPr>
          <p:nvPr/>
        </p:nvCxnSpPr>
        <p:spPr>
          <a:xfrm flipH="1">
            <a:off x="5563256" y="5293236"/>
            <a:ext cx="4837791" cy="1006327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76B7ACF-88D3-6066-2144-CCF91D933944}"/>
              </a:ext>
            </a:extLst>
          </p:cNvPr>
          <p:cNvSpPr txBox="1"/>
          <p:nvPr/>
        </p:nvSpPr>
        <p:spPr>
          <a:xfrm>
            <a:off x="6166300" y="6143743"/>
            <a:ext cx="1678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solidFill>
                  <a:srgbClr val="0432FF"/>
                </a:solidFill>
                <a:latin typeface="+mn-ea"/>
                <a:cs typeface="Times New Roman" panose="02020603050405020304" pitchFamily="18" charset="0"/>
              </a:rPr>
              <a:t>First beam line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BFC8250-D9BC-DC4A-70E2-A8668CDF4EF2}"/>
              </a:ext>
            </a:extLst>
          </p:cNvPr>
          <p:cNvSpPr txBox="1"/>
          <p:nvPr/>
        </p:nvSpPr>
        <p:spPr>
          <a:xfrm>
            <a:off x="10510372" y="5211624"/>
            <a:ext cx="1183337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solidFill>
                  <a:srgbClr val="0432FF"/>
                </a:solidFill>
                <a:latin typeface="+mn-ea"/>
                <a:cs typeface="Times New Roman" panose="02020603050405020304" pitchFamily="18" charset="0"/>
              </a:rPr>
              <a:t>Second</a:t>
            </a:r>
          </a:p>
          <a:p>
            <a:r>
              <a:rPr kumimoji="1" lang="en-US" altLang="ja-JP" sz="1600" b="1" dirty="0">
                <a:solidFill>
                  <a:srgbClr val="0432FF"/>
                </a:solidFill>
                <a:latin typeface="+mn-ea"/>
                <a:cs typeface="Times New Roman" panose="02020603050405020304" pitchFamily="18" charset="0"/>
              </a:rPr>
              <a:t>Beam line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6F041A1-FAD8-A1D5-25D9-53B7E0695502}"/>
              </a:ext>
            </a:extLst>
          </p:cNvPr>
          <p:cNvSpPr txBox="1"/>
          <p:nvPr/>
        </p:nvSpPr>
        <p:spPr>
          <a:xfrm>
            <a:off x="114034" y="3553354"/>
            <a:ext cx="2853666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0432FF"/>
                </a:solidFill>
                <a:latin typeface="+mn-ea"/>
                <a:cs typeface="Times New Roman" panose="02020603050405020304" pitchFamily="18" charset="0"/>
              </a:rPr>
              <a:t>① Electron linear </a:t>
            </a:r>
          </a:p>
          <a:p>
            <a:r>
              <a:rPr kumimoji="1" lang="en-US" altLang="ja-JP" sz="2400" b="1" dirty="0">
                <a:solidFill>
                  <a:srgbClr val="0432FF"/>
                </a:solidFill>
                <a:latin typeface="+mn-ea"/>
                <a:cs typeface="Times New Roman" panose="02020603050405020304" pitchFamily="18" charset="0"/>
              </a:rPr>
              <a:t>     accelerator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53D7EC3-68DB-5925-4AB3-F9FF34581050}"/>
              </a:ext>
            </a:extLst>
          </p:cNvPr>
          <p:cNvSpPr txBox="1"/>
          <p:nvPr/>
        </p:nvSpPr>
        <p:spPr>
          <a:xfrm>
            <a:off x="9581241" y="4724399"/>
            <a:ext cx="2422261" cy="461665"/>
          </a:xfrm>
          <a:prstGeom prst="rect">
            <a:avLst/>
          </a:prstGeom>
          <a:solidFill>
            <a:schemeClr val="bg1">
              <a:alpha val="49554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kumimoji="0" lang="en-US" altLang="ja-JP" sz="2400" b="1" dirty="0">
                <a:solidFill>
                  <a:srgbClr val="FF0000"/>
                </a:solidFill>
                <a:latin typeface="+mn-ea"/>
              </a:rPr>
              <a:t>Neutron beam </a:t>
            </a:r>
            <a:endParaRPr lang="en-US" altLang="ja-JP" sz="24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55855B0-745E-9AEF-7786-B5DA36F365F3}"/>
              </a:ext>
            </a:extLst>
          </p:cNvPr>
          <p:cNvSpPr txBox="1"/>
          <p:nvPr/>
        </p:nvSpPr>
        <p:spPr>
          <a:xfrm rot="21024039">
            <a:off x="7909252" y="5929174"/>
            <a:ext cx="1127232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latin typeface="+mn-ea"/>
              </a:rPr>
              <a:t>~14 m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E7DADA3-DBC1-2EC4-A185-AF0FE391E435}"/>
              </a:ext>
            </a:extLst>
          </p:cNvPr>
          <p:cNvSpPr txBox="1"/>
          <p:nvPr/>
        </p:nvSpPr>
        <p:spPr>
          <a:xfrm>
            <a:off x="8587758" y="2988494"/>
            <a:ext cx="1803699" cy="830997"/>
          </a:xfrm>
          <a:prstGeom prst="rect">
            <a:avLst/>
          </a:prstGeom>
          <a:solidFill>
            <a:srgbClr val="FFFF00"/>
          </a:solidFill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0432FF"/>
                </a:solidFill>
                <a:latin typeface="+mn-ea"/>
                <a:cs typeface="Times New Roman" panose="02020603050405020304" pitchFamily="18" charset="0"/>
              </a:rPr>
              <a:t>② Neutron</a:t>
            </a:r>
          </a:p>
          <a:p>
            <a:r>
              <a:rPr kumimoji="1" lang="en-US" altLang="ja-JP" sz="2400" b="1" dirty="0">
                <a:solidFill>
                  <a:srgbClr val="0432FF"/>
                </a:solidFill>
                <a:latin typeface="+mn-ea"/>
                <a:cs typeface="Times New Roman" panose="02020603050405020304" pitchFamily="18" charset="0"/>
              </a:rPr>
              <a:t>     source</a:t>
            </a:r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9A9E79D3-D79E-AF96-7A09-391422F904FC}"/>
              </a:ext>
            </a:extLst>
          </p:cNvPr>
          <p:cNvCxnSpPr>
            <a:cxnSpLocks/>
          </p:cNvCxnSpPr>
          <p:nvPr/>
        </p:nvCxnSpPr>
        <p:spPr>
          <a:xfrm>
            <a:off x="1399349" y="2219912"/>
            <a:ext cx="9054950" cy="2368601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0B42892-CC8A-544F-BB50-9AA3F7D1DD25}"/>
              </a:ext>
            </a:extLst>
          </p:cNvPr>
          <p:cNvSpPr txBox="1"/>
          <p:nvPr/>
        </p:nvSpPr>
        <p:spPr>
          <a:xfrm>
            <a:off x="2850991" y="4679463"/>
            <a:ext cx="3358612" cy="461665"/>
          </a:xfrm>
          <a:prstGeom prst="rect">
            <a:avLst/>
          </a:prstGeom>
          <a:solidFill>
            <a:srgbClr val="FFFF00"/>
          </a:solidFill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0432FF"/>
                </a:solidFill>
                <a:latin typeface="+mn-ea"/>
                <a:cs typeface="Times New Roman" panose="02020603050405020304" pitchFamily="18" charset="0"/>
              </a:rPr>
              <a:t>③ Neutron beam line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B5FCC0A-BE40-30D0-715B-EE1DBCFEBA2E}"/>
              </a:ext>
            </a:extLst>
          </p:cNvPr>
          <p:cNvSpPr txBox="1"/>
          <p:nvPr/>
        </p:nvSpPr>
        <p:spPr>
          <a:xfrm>
            <a:off x="2652887" y="5588348"/>
            <a:ext cx="3150221" cy="461665"/>
          </a:xfrm>
          <a:prstGeom prst="rect">
            <a:avLst/>
          </a:prstGeom>
          <a:solidFill>
            <a:srgbClr val="FFFF00"/>
          </a:solidFill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0432FF"/>
                </a:solidFill>
                <a:latin typeface="+mn-ea"/>
                <a:cs typeface="Times New Roman" panose="02020603050405020304" pitchFamily="18" charset="0"/>
              </a:rPr>
              <a:t>④ Neutron detector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07792B4-D9CD-3D2C-ACA6-7E089A277FF2}"/>
              </a:ext>
            </a:extLst>
          </p:cNvPr>
          <p:cNvSpPr txBox="1"/>
          <p:nvPr/>
        </p:nvSpPr>
        <p:spPr>
          <a:xfrm>
            <a:off x="445879" y="1675332"/>
            <a:ext cx="3510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u="sng" dirty="0">
                <a:latin typeface="+mn-ea"/>
              </a:rPr>
              <a:t>AIST, Tsukuba, Japan</a:t>
            </a:r>
            <a:endParaRPr kumimoji="1" lang="ja-JP" altLang="en-US" sz="2400" b="1" u="sng">
              <a:latin typeface="+mn-ea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4B6CE30-4B85-565A-0951-55E51626761A}"/>
              </a:ext>
            </a:extLst>
          </p:cNvPr>
          <p:cNvSpPr txBox="1"/>
          <p:nvPr/>
        </p:nvSpPr>
        <p:spPr>
          <a:xfrm>
            <a:off x="5430869" y="1641368"/>
            <a:ext cx="6572633" cy="10156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latin typeface="+mn-ea"/>
              </a:rPr>
              <a:t>The whole components (①〜④) were optimized</a:t>
            </a:r>
          </a:p>
          <a:p>
            <a:endParaRPr kumimoji="1" lang="en-US" altLang="ja-JP" sz="2000" b="1" dirty="0">
              <a:latin typeface="+mn-ea"/>
            </a:endParaRPr>
          </a:p>
          <a:p>
            <a:r>
              <a:rPr kumimoji="1" lang="en-US" altLang="ja-JP" sz="2000" b="1" u="sng" dirty="0">
                <a:latin typeface="+mn-ea"/>
              </a:rPr>
              <a:t>High performance</a:t>
            </a:r>
            <a:r>
              <a:rPr kumimoji="1" lang="en-US" altLang="ja-JP" sz="2000" b="1" dirty="0">
                <a:latin typeface="+mn-ea"/>
              </a:rPr>
              <a:t> and </a:t>
            </a:r>
            <a:r>
              <a:rPr kumimoji="1" lang="en-US" altLang="ja-JP" sz="2000" b="1" u="sng" dirty="0">
                <a:latin typeface="+mn-ea"/>
              </a:rPr>
              <a:t>Practical measurement time</a:t>
            </a:r>
            <a:endParaRPr kumimoji="1" lang="ja-JP" altLang="en-US" sz="2000" b="1" u="sng">
              <a:latin typeface="+mn-ea"/>
            </a:endParaRPr>
          </a:p>
        </p:txBody>
      </p:sp>
      <p:sp>
        <p:nvSpPr>
          <p:cNvPr id="21" name="矢印: 右 26">
            <a:extLst>
              <a:ext uri="{FF2B5EF4-FFF2-40B4-BE49-F238E27FC236}">
                <a16:creationId xmlns:a16="http://schemas.microsoft.com/office/drawing/2014/main" id="{910B4AC3-1B83-860A-2528-9BD2B0670645}"/>
              </a:ext>
            </a:extLst>
          </p:cNvPr>
          <p:cNvSpPr/>
          <p:nvPr/>
        </p:nvSpPr>
        <p:spPr>
          <a:xfrm rot="1182445">
            <a:off x="8516703" y="4829489"/>
            <a:ext cx="987379" cy="287499"/>
          </a:xfrm>
          <a:prstGeom prst="rightArrow">
            <a:avLst/>
          </a:prstGeom>
          <a:solidFill>
            <a:srgbClr val="FF0000">
              <a:alpha val="66661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kumimoji="0" lang="ja-JP" altLang="en-US" sz="1600">
              <a:solidFill>
                <a:prstClr val="white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81D570E-991B-2D15-90A3-B921E1F27B06}"/>
              </a:ext>
            </a:extLst>
          </p:cNvPr>
          <p:cNvSpPr txBox="1"/>
          <p:nvPr/>
        </p:nvSpPr>
        <p:spPr>
          <a:xfrm>
            <a:off x="6367851" y="5264459"/>
            <a:ext cx="1443429" cy="830997"/>
          </a:xfrm>
          <a:prstGeom prst="rect">
            <a:avLst/>
          </a:prstGeom>
          <a:solidFill>
            <a:schemeClr val="bg1">
              <a:alpha val="49554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kumimoji="0" lang="en-US" altLang="ja-JP" sz="2400" b="1" dirty="0">
                <a:solidFill>
                  <a:srgbClr val="FF0000"/>
                </a:solidFill>
                <a:latin typeface="+mn-ea"/>
              </a:rPr>
              <a:t>Neutron beam </a:t>
            </a:r>
            <a:endParaRPr lang="en-US" altLang="ja-JP" sz="24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3" name="下矢印 22">
            <a:extLst>
              <a:ext uri="{FF2B5EF4-FFF2-40B4-BE49-F238E27FC236}">
                <a16:creationId xmlns:a16="http://schemas.microsoft.com/office/drawing/2014/main" id="{63CF3D2E-C80E-661C-2FB8-82016EB9AC07}"/>
              </a:ext>
            </a:extLst>
          </p:cNvPr>
          <p:cNvSpPr/>
          <p:nvPr/>
        </p:nvSpPr>
        <p:spPr>
          <a:xfrm>
            <a:off x="7946835" y="2053149"/>
            <a:ext cx="1147961" cy="179306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23FE646-D847-4D63-8231-2D3CCE5CB38A}"/>
              </a:ext>
            </a:extLst>
          </p:cNvPr>
          <p:cNvSpPr txBox="1"/>
          <p:nvPr/>
        </p:nvSpPr>
        <p:spPr>
          <a:xfrm>
            <a:off x="10358360" y="2962302"/>
            <a:ext cx="18069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b="1" dirty="0"/>
              <a:t>Electron beam</a:t>
            </a:r>
          </a:p>
          <a:p>
            <a:pPr algn="ctr"/>
            <a:endParaRPr kumimoji="1" lang="en-US" altLang="ja-JP" b="1" dirty="0"/>
          </a:p>
          <a:p>
            <a:pPr algn="ctr"/>
            <a:r>
              <a:rPr kumimoji="1" lang="en-US" altLang="ja-JP" b="1" dirty="0"/>
              <a:t>Neutron beam</a:t>
            </a:r>
          </a:p>
        </p:txBody>
      </p:sp>
      <p:sp>
        <p:nvSpPr>
          <p:cNvPr id="25" name="下矢印 24">
            <a:extLst>
              <a:ext uri="{FF2B5EF4-FFF2-40B4-BE49-F238E27FC236}">
                <a16:creationId xmlns:a16="http://schemas.microsoft.com/office/drawing/2014/main" id="{D6EE705B-DBB1-8869-8F74-FE4355E745E3}"/>
              </a:ext>
            </a:extLst>
          </p:cNvPr>
          <p:cNvSpPr/>
          <p:nvPr/>
        </p:nvSpPr>
        <p:spPr>
          <a:xfrm>
            <a:off x="11012478" y="3338269"/>
            <a:ext cx="419898" cy="204443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64A75C2-5D36-0EF8-C992-125565FCE8E8}"/>
              </a:ext>
            </a:extLst>
          </p:cNvPr>
          <p:cNvSpPr txBox="1"/>
          <p:nvPr/>
        </p:nvSpPr>
        <p:spPr>
          <a:xfrm>
            <a:off x="1418277" y="1043284"/>
            <a:ext cx="93554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200" b="1" dirty="0">
                <a:solidFill>
                  <a:srgbClr val="FF0000"/>
                </a:solidFill>
              </a:rPr>
              <a:t>Optimized for TOF-based Bragg-edge imaging</a:t>
            </a:r>
            <a:endParaRPr kumimoji="1" lang="ja-JP" altLang="en-US" sz="32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62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9C7498-8ED5-DA43-304D-DFE630D1E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B94EAD4-A9BA-F05C-FEA0-3A1BC96EF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A8593-03F9-4584-B572-0591DB94162B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50FA24F-37BF-2E0C-F033-965BD7B7096A}"/>
              </a:ext>
            </a:extLst>
          </p:cNvPr>
          <p:cNvSpPr txBox="1"/>
          <p:nvPr/>
        </p:nvSpPr>
        <p:spPr>
          <a:xfrm>
            <a:off x="289888" y="421240"/>
            <a:ext cx="63594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/>
              <a:t>２</a:t>
            </a:r>
            <a:r>
              <a:rPr kumimoji="1" lang="en-US" altLang="ja-JP" sz="3200" b="1" dirty="0"/>
              <a:t>.</a:t>
            </a:r>
            <a:r>
              <a:rPr kumimoji="1" lang="en-US" altLang="ja-JP" sz="2400" b="1" dirty="0"/>
              <a:t>Experiments</a:t>
            </a:r>
            <a:r>
              <a:rPr kumimoji="1" lang="ja-JP" altLang="en-US" sz="3200" b="1"/>
              <a:t>　</a:t>
            </a:r>
            <a:r>
              <a:rPr kumimoji="1" lang="en-US" altLang="ja-JP" sz="3200" b="1" dirty="0"/>
              <a:t>                Sample</a:t>
            </a:r>
            <a:endParaRPr kumimoji="1" lang="ja-JP" altLang="en-US" sz="3200" b="1"/>
          </a:p>
        </p:txBody>
      </p: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E1135AC5-5B9E-279A-6470-FA7182741BB8}"/>
              </a:ext>
            </a:extLst>
          </p:cNvPr>
          <p:cNvGrpSpPr/>
          <p:nvPr/>
        </p:nvGrpSpPr>
        <p:grpSpPr>
          <a:xfrm>
            <a:off x="451528" y="1240834"/>
            <a:ext cx="6182327" cy="5146917"/>
            <a:chOff x="451528" y="1240834"/>
            <a:chExt cx="6182327" cy="5146917"/>
          </a:xfrm>
        </p:grpSpPr>
        <p:grpSp>
          <p:nvGrpSpPr>
            <p:cNvPr id="4" name="グループ化 3">
              <a:extLst>
                <a:ext uri="{FF2B5EF4-FFF2-40B4-BE49-F238E27FC236}">
                  <a16:creationId xmlns:a16="http://schemas.microsoft.com/office/drawing/2014/main" id="{E6817B9E-22AF-7586-FF83-DFD3560D194C}"/>
                </a:ext>
              </a:extLst>
            </p:cNvPr>
            <p:cNvGrpSpPr/>
            <p:nvPr/>
          </p:nvGrpSpPr>
          <p:grpSpPr>
            <a:xfrm>
              <a:off x="1236048" y="2779802"/>
              <a:ext cx="4396318" cy="3607949"/>
              <a:chOff x="4202655" y="2716494"/>
              <a:chExt cx="4396318" cy="3607949"/>
            </a:xfrm>
          </p:grpSpPr>
          <p:pic>
            <p:nvPicPr>
              <p:cNvPr id="5" name="図 4" descr="屋内, 座る, モニター, 小さい が含まれている画像&#10;&#10;自動的に生成された説明">
                <a:extLst>
                  <a:ext uri="{FF2B5EF4-FFF2-40B4-BE49-F238E27FC236}">
                    <a16:creationId xmlns:a16="http://schemas.microsoft.com/office/drawing/2014/main" id="{2719D891-5C5E-7330-0CDD-0218E68069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6223783" y="4071005"/>
                <a:ext cx="1317361" cy="1774091"/>
              </a:xfrm>
              <a:prstGeom prst="rect">
                <a:avLst/>
              </a:prstGeom>
            </p:spPr>
          </p:pic>
          <p:grpSp>
            <p:nvGrpSpPr>
              <p:cNvPr id="6" name="グループ化 5">
                <a:extLst>
                  <a:ext uri="{FF2B5EF4-FFF2-40B4-BE49-F238E27FC236}">
                    <a16:creationId xmlns:a16="http://schemas.microsoft.com/office/drawing/2014/main" id="{E9E54B4D-A4DD-3C7E-28BF-052BB71F696A}"/>
                  </a:ext>
                </a:extLst>
              </p:cNvPr>
              <p:cNvGrpSpPr/>
              <p:nvPr/>
            </p:nvGrpSpPr>
            <p:grpSpPr>
              <a:xfrm>
                <a:off x="4202655" y="3828278"/>
                <a:ext cx="1951477" cy="2089280"/>
                <a:chOff x="229701" y="3526525"/>
                <a:chExt cx="1951477" cy="2089280"/>
              </a:xfrm>
            </p:grpSpPr>
            <p:pic>
              <p:nvPicPr>
                <p:cNvPr id="23" name="図 22" descr="ダイアグラム&#10;&#10;自動的に生成された説明">
                  <a:extLst>
                    <a:ext uri="{FF2B5EF4-FFF2-40B4-BE49-F238E27FC236}">
                      <a16:creationId xmlns:a16="http://schemas.microsoft.com/office/drawing/2014/main" id="{CF5D5CFF-103C-6A9A-6B47-8409A74B05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9701" y="3526525"/>
                  <a:ext cx="1951477" cy="2089280"/>
                </a:xfrm>
                <a:prstGeom prst="rect">
                  <a:avLst/>
                </a:prstGeom>
              </p:spPr>
            </p:pic>
            <p:sp>
              <p:nvSpPr>
                <p:cNvPr id="24" name="正方形/長方形 23">
                  <a:extLst>
                    <a:ext uri="{FF2B5EF4-FFF2-40B4-BE49-F238E27FC236}">
                      <a16:creationId xmlns:a16="http://schemas.microsoft.com/office/drawing/2014/main" id="{377E7EBC-12BE-4D2A-B45C-F61F7DA84163}"/>
                    </a:ext>
                  </a:extLst>
                </p:cNvPr>
                <p:cNvSpPr/>
                <p:nvPr/>
              </p:nvSpPr>
              <p:spPr>
                <a:xfrm>
                  <a:off x="1295387" y="4081677"/>
                  <a:ext cx="50800" cy="43037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5" name="正方形/長方形 24">
                  <a:extLst>
                    <a:ext uri="{FF2B5EF4-FFF2-40B4-BE49-F238E27FC236}">
                      <a16:creationId xmlns:a16="http://schemas.microsoft.com/office/drawing/2014/main" id="{B066B6A9-9C72-B781-BCF9-08BC57CD3BBF}"/>
                    </a:ext>
                  </a:extLst>
                </p:cNvPr>
                <p:cNvSpPr/>
                <p:nvPr/>
              </p:nvSpPr>
              <p:spPr>
                <a:xfrm>
                  <a:off x="1747251" y="3967383"/>
                  <a:ext cx="156563" cy="639508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6" name="正方形/長方形 25">
                  <a:extLst>
                    <a:ext uri="{FF2B5EF4-FFF2-40B4-BE49-F238E27FC236}">
                      <a16:creationId xmlns:a16="http://schemas.microsoft.com/office/drawing/2014/main" id="{03E31F3F-E2AA-F298-C7D6-FD3FBC27A6D2}"/>
                    </a:ext>
                  </a:extLst>
                </p:cNvPr>
                <p:cNvSpPr/>
                <p:nvPr/>
              </p:nvSpPr>
              <p:spPr>
                <a:xfrm flipH="1">
                  <a:off x="973049" y="4335702"/>
                  <a:ext cx="45719" cy="31975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7" name="正方形/長方形 26">
                  <a:extLst>
                    <a:ext uri="{FF2B5EF4-FFF2-40B4-BE49-F238E27FC236}">
                      <a16:creationId xmlns:a16="http://schemas.microsoft.com/office/drawing/2014/main" id="{247626CE-E12F-5B91-4B12-D6E4405A044B}"/>
                    </a:ext>
                  </a:extLst>
                </p:cNvPr>
                <p:cNvSpPr/>
                <p:nvPr/>
              </p:nvSpPr>
              <p:spPr>
                <a:xfrm>
                  <a:off x="886155" y="4369179"/>
                  <a:ext cx="45719" cy="27357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pic>
            <p:nvPicPr>
              <p:cNvPr id="7" name="図 6" descr="黒い背景に白い文字がある&#10;&#10;低い精度で自動的に生成された説明">
                <a:extLst>
                  <a:ext uri="{FF2B5EF4-FFF2-40B4-BE49-F238E27FC236}">
                    <a16:creationId xmlns:a16="http://schemas.microsoft.com/office/drawing/2014/main" id="{140561DE-6987-4251-5279-8BCAFCC129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82940" y="2768587"/>
                <a:ext cx="1151979" cy="1000351"/>
              </a:xfrm>
              <a:prstGeom prst="rect">
                <a:avLst/>
              </a:prstGeom>
            </p:spPr>
          </p:pic>
          <p:sp>
            <p:nvSpPr>
              <p:cNvPr id="8" name="角丸四角形 7">
                <a:extLst>
                  <a:ext uri="{FF2B5EF4-FFF2-40B4-BE49-F238E27FC236}">
                    <a16:creationId xmlns:a16="http://schemas.microsoft.com/office/drawing/2014/main" id="{D6C949D9-2C05-18C7-753E-D8F02DA72CFC}"/>
                  </a:ext>
                </a:extLst>
              </p:cNvPr>
              <p:cNvSpPr/>
              <p:nvPr/>
            </p:nvSpPr>
            <p:spPr>
              <a:xfrm>
                <a:off x="6917431" y="3968387"/>
                <a:ext cx="697626" cy="300749"/>
              </a:xfrm>
              <a:prstGeom prst="roundRect">
                <a:avLst/>
              </a:prstGeom>
              <a:noFill/>
              <a:ln>
                <a:solidFill>
                  <a:srgbClr val="FF93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" name="四角形吹き出し 8">
                <a:extLst>
                  <a:ext uri="{FF2B5EF4-FFF2-40B4-BE49-F238E27FC236}">
                    <a16:creationId xmlns:a16="http://schemas.microsoft.com/office/drawing/2014/main" id="{17E4B72A-71B8-B564-0291-A013DB3FB0B9}"/>
                  </a:ext>
                </a:extLst>
              </p:cNvPr>
              <p:cNvSpPr/>
              <p:nvPr/>
            </p:nvSpPr>
            <p:spPr>
              <a:xfrm>
                <a:off x="6297695" y="2716494"/>
                <a:ext cx="1317362" cy="1111785"/>
              </a:xfrm>
              <a:prstGeom prst="wedgeRectCallout">
                <a:avLst>
                  <a:gd name="adj1" fmla="val 22197"/>
                  <a:gd name="adj2" fmla="val 62281"/>
                </a:avLst>
              </a:prstGeom>
              <a:noFill/>
              <a:ln>
                <a:solidFill>
                  <a:srgbClr val="FF93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" name="正方形/長方形 9">
                <a:extLst>
                  <a:ext uri="{FF2B5EF4-FFF2-40B4-BE49-F238E27FC236}">
                    <a16:creationId xmlns:a16="http://schemas.microsoft.com/office/drawing/2014/main" id="{5B8D1F1E-7CA0-1722-D199-837D1E820A59}"/>
                  </a:ext>
                </a:extLst>
              </p:cNvPr>
              <p:cNvSpPr/>
              <p:nvPr/>
            </p:nvSpPr>
            <p:spPr>
              <a:xfrm>
                <a:off x="4780995" y="4507989"/>
                <a:ext cx="1132745" cy="1012065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" name="正方形/長方形 10">
                <a:extLst>
                  <a:ext uri="{FF2B5EF4-FFF2-40B4-BE49-F238E27FC236}">
                    <a16:creationId xmlns:a16="http://schemas.microsoft.com/office/drawing/2014/main" id="{2D18BFF9-20E5-532C-5205-57E597ABB9B3}"/>
                  </a:ext>
                </a:extLst>
              </p:cNvPr>
              <p:cNvSpPr/>
              <p:nvPr/>
            </p:nvSpPr>
            <p:spPr>
              <a:xfrm>
                <a:off x="6334312" y="4512110"/>
                <a:ext cx="1132745" cy="1012065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9F541A40-AD07-EDD3-3437-4F091034D565}"/>
                  </a:ext>
                </a:extLst>
              </p:cNvPr>
              <p:cNvSpPr txBox="1"/>
              <p:nvPr/>
            </p:nvSpPr>
            <p:spPr>
              <a:xfrm rot="16200000">
                <a:off x="4235447" y="4801718"/>
                <a:ext cx="68320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b="1" dirty="0">
                    <a:latin typeface="+mn-ea"/>
                  </a:rPr>
                  <a:t>50 mm</a:t>
                </a:r>
              </a:p>
            </p:txBody>
          </p:sp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1F51E273-C2CE-B9E8-7C51-13E9BCD5A5A4}"/>
                  </a:ext>
                </a:extLst>
              </p:cNvPr>
              <p:cNvSpPr txBox="1"/>
              <p:nvPr/>
            </p:nvSpPr>
            <p:spPr>
              <a:xfrm>
                <a:off x="4971551" y="4139139"/>
                <a:ext cx="68320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b="1" dirty="0">
                    <a:latin typeface="+mn-ea"/>
                  </a:rPr>
                  <a:t>55 mm</a:t>
                </a:r>
              </a:p>
            </p:txBody>
          </p:sp>
          <p:cxnSp>
            <p:nvCxnSpPr>
              <p:cNvPr id="14" name="直線矢印コネクタ 13">
                <a:extLst>
                  <a:ext uri="{FF2B5EF4-FFF2-40B4-BE49-F238E27FC236}">
                    <a16:creationId xmlns:a16="http://schemas.microsoft.com/office/drawing/2014/main" id="{698541AE-6585-76A9-7798-04D73517C6C4}"/>
                  </a:ext>
                </a:extLst>
              </p:cNvPr>
              <p:cNvCxnSpPr/>
              <p:nvPr/>
            </p:nvCxnSpPr>
            <p:spPr>
              <a:xfrm>
                <a:off x="4733345" y="4408389"/>
                <a:ext cx="1230216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線矢印コネクタ 14">
                <a:extLst>
                  <a:ext uri="{FF2B5EF4-FFF2-40B4-BE49-F238E27FC236}">
                    <a16:creationId xmlns:a16="http://schemas.microsoft.com/office/drawing/2014/main" id="{D677DBFC-9F93-8E5D-88A2-8803DB1A4BF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80975" y="4496234"/>
                <a:ext cx="0" cy="1104469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2695653D-AC8B-4426-64D8-832FB4E0056C}"/>
                  </a:ext>
                </a:extLst>
              </p:cNvPr>
              <p:cNvSpPr txBox="1"/>
              <p:nvPr/>
            </p:nvSpPr>
            <p:spPr>
              <a:xfrm rot="16200000">
                <a:off x="5743665" y="4801310"/>
                <a:ext cx="68320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b="1" dirty="0">
                    <a:latin typeface="+mn-ea"/>
                  </a:rPr>
                  <a:t>50 mm</a:t>
                </a:r>
              </a:p>
            </p:txBody>
          </p:sp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5C046924-1E8F-BE78-E342-8412B3ED2B53}"/>
                  </a:ext>
                </a:extLst>
              </p:cNvPr>
              <p:cNvSpPr txBox="1"/>
              <p:nvPr/>
            </p:nvSpPr>
            <p:spPr>
              <a:xfrm>
                <a:off x="6479769" y="4138731"/>
                <a:ext cx="68320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b="1" dirty="0">
                    <a:latin typeface="+mn-ea"/>
                  </a:rPr>
                  <a:t>55 mm</a:t>
                </a:r>
              </a:p>
            </p:txBody>
          </p:sp>
          <p:cxnSp>
            <p:nvCxnSpPr>
              <p:cNvPr id="18" name="直線矢印コネクタ 17">
                <a:extLst>
                  <a:ext uri="{FF2B5EF4-FFF2-40B4-BE49-F238E27FC236}">
                    <a16:creationId xmlns:a16="http://schemas.microsoft.com/office/drawing/2014/main" id="{D3891C4F-0AC8-6666-3E47-42BFC8D2931F}"/>
                  </a:ext>
                </a:extLst>
              </p:cNvPr>
              <p:cNvCxnSpPr/>
              <p:nvPr/>
            </p:nvCxnSpPr>
            <p:spPr>
              <a:xfrm>
                <a:off x="6241563" y="4407981"/>
                <a:ext cx="1230216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線矢印コネクタ 18">
                <a:extLst>
                  <a:ext uri="{FF2B5EF4-FFF2-40B4-BE49-F238E27FC236}">
                    <a16:creationId xmlns:a16="http://schemas.microsoft.com/office/drawing/2014/main" id="{774A1183-2074-5CCA-7A50-A1C04F4446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89193" y="4495826"/>
                <a:ext cx="0" cy="1104469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73A486AC-1314-3BB6-FEC6-977EE391F64E}"/>
                  </a:ext>
                </a:extLst>
              </p:cNvPr>
              <p:cNvSpPr txBox="1"/>
              <p:nvPr/>
            </p:nvSpPr>
            <p:spPr>
              <a:xfrm>
                <a:off x="7500595" y="4601836"/>
                <a:ext cx="1098378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b="1" dirty="0">
                    <a:solidFill>
                      <a:srgbClr val="FF0000"/>
                    </a:solidFill>
                    <a:latin typeface="+mn-ea"/>
                  </a:rPr>
                  <a:t>Neutron</a:t>
                </a:r>
              </a:p>
              <a:p>
                <a:r>
                  <a:rPr kumimoji="1" lang="en-US" altLang="ja-JP" b="1" dirty="0">
                    <a:solidFill>
                      <a:srgbClr val="FF0000"/>
                    </a:solidFill>
                    <a:latin typeface="+mn-ea"/>
                  </a:rPr>
                  <a:t>analysis</a:t>
                </a:r>
              </a:p>
              <a:p>
                <a:r>
                  <a:rPr kumimoji="1" lang="en-US" altLang="ja-JP" b="1" dirty="0">
                    <a:solidFill>
                      <a:srgbClr val="FF0000"/>
                    </a:solidFill>
                    <a:latin typeface="+mn-ea"/>
                  </a:rPr>
                  <a:t>area</a:t>
                </a:r>
              </a:p>
            </p:txBody>
          </p:sp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1B602E3B-5EFE-CF59-B1C6-981AD771B72A}"/>
                  </a:ext>
                </a:extLst>
              </p:cNvPr>
              <p:cNvSpPr txBox="1"/>
              <p:nvPr/>
            </p:nvSpPr>
            <p:spPr>
              <a:xfrm>
                <a:off x="4499397" y="5955111"/>
                <a:ext cx="14911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b="1" dirty="0">
                    <a:latin typeface="+mn-ea"/>
                  </a:rPr>
                  <a:t>Photograph</a:t>
                </a:r>
              </a:p>
            </p:txBody>
          </p:sp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4F663DDD-E323-93B8-0B6B-673D9800B739}"/>
                  </a:ext>
                </a:extLst>
              </p:cNvPr>
              <p:cNvSpPr txBox="1"/>
              <p:nvPr/>
            </p:nvSpPr>
            <p:spPr>
              <a:xfrm>
                <a:off x="6428490" y="5950530"/>
                <a:ext cx="11737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b="1" dirty="0">
                    <a:latin typeface="+mn-ea"/>
                  </a:rPr>
                  <a:t>X-ray CT</a:t>
                </a:r>
              </a:p>
            </p:txBody>
          </p:sp>
        </p:grp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C461C171-1B97-7CC3-B620-AE30C836EF85}"/>
                </a:ext>
              </a:extLst>
            </p:cNvPr>
            <p:cNvSpPr txBox="1"/>
            <p:nvPr/>
          </p:nvSpPr>
          <p:spPr>
            <a:xfrm>
              <a:off x="1151403" y="1240834"/>
              <a:ext cx="13067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/>
                <a:t>Sample</a:t>
              </a:r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1892B615-3D69-2E50-C4BD-68B36B2D8032}"/>
                </a:ext>
              </a:extLst>
            </p:cNvPr>
            <p:cNvSpPr txBox="1"/>
            <p:nvPr/>
          </p:nvSpPr>
          <p:spPr>
            <a:xfrm>
              <a:off x="451528" y="1802037"/>
              <a:ext cx="341084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b="1" dirty="0"/>
                <a:t>A commercial LIB cell for smart phone (Android)</a:t>
              </a:r>
            </a:p>
            <a:p>
              <a:endParaRPr kumimoji="1" lang="en-US" altLang="ja-JP" sz="2000" b="1" dirty="0"/>
            </a:p>
            <a:p>
              <a:r>
                <a:rPr kumimoji="1" lang="en-US" altLang="ja-JP" sz="2000" b="1" dirty="0"/>
                <a:t>Capacity: 2900 mA</a:t>
              </a: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C016D7FE-3E4C-1558-E4F1-E82C1526380F}"/>
                </a:ext>
              </a:extLst>
            </p:cNvPr>
            <p:cNvSpPr txBox="1"/>
            <p:nvPr/>
          </p:nvSpPr>
          <p:spPr>
            <a:xfrm>
              <a:off x="4826950" y="5723738"/>
              <a:ext cx="18069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/>
                <a:t>Electrode tabs</a:t>
              </a:r>
              <a:endParaRPr kumimoji="1" lang="ja-JP" altLang="en-US" b="1"/>
            </a:p>
          </p:txBody>
        </p:sp>
        <p:cxnSp>
          <p:nvCxnSpPr>
            <p:cNvPr id="36" name="直線矢印コネクタ 35">
              <a:extLst>
                <a:ext uri="{FF2B5EF4-FFF2-40B4-BE49-F238E27FC236}">
                  <a16:creationId xmlns:a16="http://schemas.microsoft.com/office/drawing/2014/main" id="{19F75B00-7DDC-569D-7BCC-C55A9107F45B}"/>
                </a:ext>
              </a:extLst>
            </p:cNvPr>
            <p:cNvCxnSpPr>
              <a:cxnSpLocks/>
              <a:stCxn id="34" idx="1"/>
            </p:cNvCxnSpPr>
            <p:nvPr/>
          </p:nvCxnSpPr>
          <p:spPr>
            <a:xfrm flipH="1" flipV="1">
              <a:off x="4253563" y="5373272"/>
              <a:ext cx="573387" cy="53513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矢印コネクタ 37">
              <a:extLst>
                <a:ext uri="{FF2B5EF4-FFF2-40B4-BE49-F238E27FC236}">
                  <a16:creationId xmlns:a16="http://schemas.microsoft.com/office/drawing/2014/main" id="{5A254FC6-6E5A-D95A-8F85-91B99240DE21}"/>
                </a:ext>
              </a:extLst>
            </p:cNvPr>
            <p:cNvCxnSpPr>
              <a:cxnSpLocks/>
              <a:stCxn id="34" idx="1"/>
            </p:cNvCxnSpPr>
            <p:nvPr/>
          </p:nvCxnSpPr>
          <p:spPr>
            <a:xfrm flipH="1" flipV="1">
              <a:off x="3734840" y="5414421"/>
              <a:ext cx="1092110" cy="49398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17EB2AF6-8953-5A7C-796A-225AB58CAE03}"/>
              </a:ext>
            </a:extLst>
          </p:cNvPr>
          <p:cNvGrpSpPr/>
          <p:nvPr/>
        </p:nvGrpSpPr>
        <p:grpSpPr>
          <a:xfrm>
            <a:off x="6950052" y="1240834"/>
            <a:ext cx="4224556" cy="4773004"/>
            <a:chOff x="6950052" y="1240834"/>
            <a:chExt cx="4224556" cy="4773004"/>
          </a:xfrm>
        </p:grpSpPr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67DA175F-681C-33FC-7A19-55028D567A7D}"/>
                </a:ext>
              </a:extLst>
            </p:cNvPr>
            <p:cNvSpPr txBox="1"/>
            <p:nvPr/>
          </p:nvSpPr>
          <p:spPr>
            <a:xfrm>
              <a:off x="7180828" y="1240834"/>
              <a:ext cx="335540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>
                  <a:latin typeface="+mn-ea"/>
                </a:rPr>
                <a:t>Instrument for cyclic</a:t>
              </a:r>
            </a:p>
            <a:p>
              <a:r>
                <a:rPr kumimoji="1" lang="en-US" altLang="ja-JP" sz="2400" b="1" dirty="0">
                  <a:latin typeface="+mn-ea"/>
                </a:rPr>
                <a:t>charging-discharging</a:t>
              </a:r>
            </a:p>
          </p:txBody>
        </p:sp>
        <p:pic>
          <p:nvPicPr>
            <p:cNvPr id="30" name="図 29" descr="屋内, テーブル, コンピュータ, 机 が含まれている画像&#10;&#10;自動的に生成された説明">
              <a:extLst>
                <a:ext uri="{FF2B5EF4-FFF2-40B4-BE49-F238E27FC236}">
                  <a16:creationId xmlns:a16="http://schemas.microsoft.com/office/drawing/2014/main" id="{25D9FDBB-0882-C70F-712B-3CB7A8DF9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0052" y="2204109"/>
              <a:ext cx="4224556" cy="3169163"/>
            </a:xfrm>
            <a:prstGeom prst="rect">
              <a:avLst/>
            </a:prstGeom>
          </p:spPr>
        </p:pic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6267E397-8751-23AC-312F-0CD0D1FC9EF5}"/>
                </a:ext>
              </a:extLst>
            </p:cNvPr>
            <p:cNvSpPr txBox="1"/>
            <p:nvPr/>
          </p:nvSpPr>
          <p:spPr>
            <a:xfrm>
              <a:off x="7465408" y="3463375"/>
              <a:ext cx="114433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b="1" dirty="0">
                  <a:solidFill>
                    <a:schemeClr val="bg1"/>
                  </a:solidFill>
                  <a:latin typeface="+mn-ea"/>
                </a:rPr>
                <a:t>Constant temperature bath</a:t>
              </a:r>
            </a:p>
            <a:p>
              <a:endParaRPr kumimoji="1" lang="en-US" altLang="ja-JP" sz="1200" b="1" dirty="0">
                <a:solidFill>
                  <a:schemeClr val="bg1"/>
                </a:solidFill>
                <a:latin typeface="+mn-ea"/>
              </a:endParaRPr>
            </a:p>
            <a:p>
              <a:r>
                <a:rPr kumimoji="1" lang="en-US" altLang="ja-JP" sz="1200" b="1" dirty="0">
                  <a:solidFill>
                    <a:schemeClr val="bg1"/>
                  </a:solidFill>
                  <a:latin typeface="+mn-ea"/>
                </a:rPr>
                <a:t>LIB sample</a:t>
              </a:r>
              <a:r>
                <a:rPr kumimoji="1" lang="ja-JP" altLang="en-US" sz="1200" b="1">
                  <a:solidFill>
                    <a:schemeClr val="bg1"/>
                  </a:solidFill>
                  <a:latin typeface="+mn-ea"/>
                </a:rPr>
                <a:t>　</a:t>
              </a:r>
              <a:r>
                <a:rPr kumimoji="1" lang="en-US" altLang="ja-JP" sz="1200" b="1" dirty="0">
                  <a:solidFill>
                    <a:schemeClr val="bg1"/>
                  </a:solidFill>
                  <a:latin typeface="+mn-ea"/>
                </a:rPr>
                <a:t>inside</a:t>
              </a: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029AC205-97AE-D300-5DAD-E3BCBA817914}"/>
                </a:ext>
              </a:extLst>
            </p:cNvPr>
            <p:cNvSpPr txBox="1"/>
            <p:nvPr/>
          </p:nvSpPr>
          <p:spPr>
            <a:xfrm>
              <a:off x="7065440" y="5613728"/>
              <a:ext cx="39937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b="1" dirty="0"/>
                <a:t>In the same room of AISTANS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190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和文テンプレート 16:9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プレゼンテーション1" id="{2BBFE7F2-4383-4576-A63F-05E002FE5A6A}" vid="{82925DC9-00FC-4697-9B98-93B293630821}"/>
    </a:ext>
  </a:extLst>
</a:theme>
</file>

<file path=ppt/theme/theme2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e620aca-78d7-4589-8960-2248daf4955f" xsi:nil="true"/>
    <lcf76f155ced4ddcb4097134ff3c332f xmlns="0d900cc1-ddd5-40fb-b0ac-7fc219749d12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9D14EEE581BE40B6A561E19374A284" ma:contentTypeVersion="12" ma:contentTypeDescription="新しいドキュメントを作成します。" ma:contentTypeScope="" ma:versionID="3e2132a64e29ed0cf1a4159ed8fda5f4">
  <xsd:schema xmlns:xsd="http://www.w3.org/2001/XMLSchema" xmlns:xs="http://www.w3.org/2001/XMLSchema" xmlns:p="http://schemas.microsoft.com/office/2006/metadata/properties" xmlns:ns2="0d900cc1-ddd5-40fb-b0ac-7fc219749d12" xmlns:ns3="2e620aca-78d7-4589-8960-2248daf4955f" targetNamespace="http://schemas.microsoft.com/office/2006/metadata/properties" ma:root="true" ma:fieldsID="6ecbb0df3508c79e3ee15ef7062d515a" ns2:_="" ns3:_="">
    <xsd:import namespace="0d900cc1-ddd5-40fb-b0ac-7fc219749d12"/>
    <xsd:import namespace="2e620aca-78d7-4589-8960-2248daf4955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900cc1-ddd5-40fb-b0ac-7fc219749d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画像タグ" ma:readOnly="false" ma:fieldId="{5cf76f15-5ced-4ddc-b409-7134ff3c332f}" ma:taxonomyMulti="true" ma:sspId="2efd359d-3c5a-4c81-9434-f8d76cbcb65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620aca-78d7-4589-8960-2248daf4955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9a6f06d5-2163-4a5f-82a5-f2ebf2ff7664}" ma:internalName="TaxCatchAll" ma:showField="CatchAllData" ma:web="2e620aca-78d7-4589-8960-2248daf4955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0D5C4EF-3510-46D3-8BB3-56ADE720204D}">
  <ds:schemaRefs>
    <ds:schemaRef ds:uri="http://schemas.microsoft.com/office/2006/documentManagement/types"/>
    <ds:schemaRef ds:uri="http://www.w3.org/XML/1998/namespace"/>
    <ds:schemaRef ds:uri="2e620aca-78d7-4589-8960-2248daf4955f"/>
    <ds:schemaRef ds:uri="http://purl.org/dc/terms/"/>
    <ds:schemaRef ds:uri="http://schemas.microsoft.com/office/2006/metadata/properties"/>
    <ds:schemaRef ds:uri="http://purl.org/dc/dcmitype/"/>
    <ds:schemaRef ds:uri="http://schemas.microsoft.com/office/infopath/2007/PartnerControls"/>
    <ds:schemaRef ds:uri="0d900cc1-ddd5-40fb-b0ac-7fc219749d12"/>
    <ds:schemaRef ds:uri="http://schemas.openxmlformats.org/package/2006/metadata/core-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D02CD4DF-6DCE-488A-A3A1-B7C2B9910F4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850BE73-2876-45A8-8033-81B4904D7B8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d900cc1-ddd5-40fb-b0ac-7fc219749d12"/>
    <ds:schemaRef ds:uri="2e620aca-78d7-4589-8960-2248daf4955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ppt_vision_jp02_16-9</Template>
  <TotalTime>6574</TotalTime>
  <Words>997</Words>
  <Application>Microsoft Macintosh PowerPoint</Application>
  <PresentationFormat>ワイド画面</PresentationFormat>
  <Paragraphs>296</Paragraphs>
  <Slides>17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17</vt:i4>
      </vt:variant>
    </vt:vector>
  </HeadingPairs>
  <TitlesOfParts>
    <vt:vector size="25" baseType="lpstr">
      <vt:lpstr>Yu Gothic</vt:lpstr>
      <vt:lpstr>Yu Gothic</vt:lpstr>
      <vt:lpstr>游ゴシック Light</vt:lpstr>
      <vt:lpstr>Arial</vt:lpstr>
      <vt:lpstr>Helvetica</vt:lpstr>
      <vt:lpstr>Wingdings</vt:lpstr>
      <vt:lpstr>和文テンプレート 16:9</vt:lpstr>
      <vt:lpstr>デザインの設定</vt:lpstr>
      <vt:lpstr>Tracking the progress of nonuniform deterioration in a lithium-ion battery using Bragg-edge imaging  ~an application of the AISTANS compact neutron source~ 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タイトルをここに入力</dc:title>
  <cp:lastModifiedBy>木野幸一</cp:lastModifiedBy>
  <cp:revision>698</cp:revision>
  <dcterms:created xsi:type="dcterms:W3CDTF">2022-07-20T07:16:27Z</dcterms:created>
  <dcterms:modified xsi:type="dcterms:W3CDTF">2025-02-26T20:36:14Z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0x010100099D14EEE581BE40B6A561E19374A284</vt:lpwstr>
  </property>
  <property fmtid="{D5CDD505-2E9C-101B-9397-08002B2CF9AE}" pid="3" name="MSIP_Label_ddc55989-3c9e-4466-8514-eac6f80f6373_Enabled">
    <vt:lpwstr>true</vt:lpwstr>
  </property>
  <property fmtid="{D5CDD505-2E9C-101B-9397-08002B2CF9AE}" pid="4" name="MSIP_Label_ddc55989-3c9e-4466-8514-eac6f80f6373_SetDate">
    <vt:lpwstr>2022-05-24T05:52:58Z</vt:lpwstr>
  </property>
  <property fmtid="{D5CDD505-2E9C-101B-9397-08002B2CF9AE}" pid="5" name="MSIP_Label_ddc55989-3c9e-4466-8514-eac6f80f6373_Method">
    <vt:lpwstr>Privileged</vt:lpwstr>
  </property>
  <property fmtid="{D5CDD505-2E9C-101B-9397-08002B2CF9AE}" pid="6" name="MSIP_Label_ddc55989-3c9e-4466-8514-eac6f80f6373_Name">
    <vt:lpwstr>ddc55989-3c9e-4466-8514-eac6f80f6373</vt:lpwstr>
  </property>
  <property fmtid="{D5CDD505-2E9C-101B-9397-08002B2CF9AE}" pid="7" name="MSIP_Label_ddc55989-3c9e-4466-8514-eac6f80f6373_SiteId">
    <vt:lpwstr>18a7fec8-652f-409b-8369-272d9ce80620</vt:lpwstr>
  </property>
  <property fmtid="{D5CDD505-2E9C-101B-9397-08002B2CF9AE}" pid="8" name="MSIP_Label_ddc55989-3c9e-4466-8514-eac6f80f6373_ActionId">
    <vt:lpwstr>eb3dad7d-e409-4be9-92b5-5122b09af7fe</vt:lpwstr>
  </property>
  <property fmtid="{D5CDD505-2E9C-101B-9397-08002B2CF9AE}" pid="9" name="MSIP_Label_ddc55989-3c9e-4466-8514-eac6f80f6373_ContentBits">
    <vt:lpwstr>0</vt:lpwstr>
  </property>
  <property fmtid="{D5CDD505-2E9C-101B-9397-08002B2CF9AE}" pid="10" name="MediaServiceImageTags">
    <vt:lpwstr/>
  </property>
</Properties>
</file>