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1" r:id="rId2"/>
    <p:sldMasterId id="2147483674" r:id="rId3"/>
    <p:sldMasterId id="2147483717" r:id="rId4"/>
  </p:sldMasterIdLst>
  <p:notesMasterIdLst>
    <p:notesMasterId r:id="rId34"/>
  </p:notesMasterIdLst>
  <p:sldIdLst>
    <p:sldId id="256" r:id="rId5"/>
    <p:sldId id="697" r:id="rId6"/>
    <p:sldId id="554" r:id="rId7"/>
    <p:sldId id="405" r:id="rId8"/>
    <p:sldId id="362" r:id="rId9"/>
    <p:sldId id="415" r:id="rId10"/>
    <p:sldId id="5451" r:id="rId11"/>
    <p:sldId id="355" r:id="rId12"/>
    <p:sldId id="388" r:id="rId13"/>
    <p:sldId id="389" r:id="rId14"/>
    <p:sldId id="700" r:id="rId15"/>
    <p:sldId id="413" r:id="rId16"/>
    <p:sldId id="705" r:id="rId17"/>
    <p:sldId id="591" r:id="rId18"/>
    <p:sldId id="5464" r:id="rId19"/>
    <p:sldId id="1202" r:id="rId20"/>
    <p:sldId id="5467" r:id="rId21"/>
    <p:sldId id="313" r:id="rId22"/>
    <p:sldId id="299" r:id="rId23"/>
    <p:sldId id="5466" r:id="rId24"/>
    <p:sldId id="5468" r:id="rId25"/>
    <p:sldId id="5465" r:id="rId26"/>
    <p:sldId id="5471" r:id="rId27"/>
    <p:sldId id="5469" r:id="rId28"/>
    <p:sldId id="5472" r:id="rId29"/>
    <p:sldId id="5470" r:id="rId30"/>
    <p:sldId id="5459" r:id="rId31"/>
    <p:sldId id="1200" r:id="rId32"/>
    <p:sldId id="5456" r:id="rId33"/>
  </p:sldIdLst>
  <p:sldSz cx="9144000" cy="5143500" type="screen16x9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184"/>
    <a:srgbClr val="000000"/>
    <a:srgbClr val="FFBDBD"/>
    <a:srgbClr val="FFB3B3"/>
    <a:srgbClr val="F0C306"/>
    <a:srgbClr val="D8BA06"/>
    <a:srgbClr val="DBBC03"/>
    <a:srgbClr val="FCD9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76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4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B18F4A-5147-47F6-966A-91025BCF2E5D}" type="doc">
      <dgm:prSet loTypeId="urn:microsoft.com/office/officeart/2005/8/layout/lProcess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20B64FD9-F48E-4B6C-963A-77B3777CDD56}">
      <dgm:prSet phldrT="[Text]" custT="1"/>
      <dgm:spPr>
        <a:solidFill>
          <a:schemeClr val="tx1">
            <a:lumMod val="20000"/>
            <a:lumOff val="80000"/>
          </a:schemeClr>
        </a:solidFill>
      </dgm:spPr>
      <dgm:t>
        <a:bodyPr/>
        <a:lstStyle/>
        <a:p>
          <a:r>
            <a:rPr lang="en-GB" sz="2000">
              <a:solidFill>
                <a:srgbClr val="003399"/>
              </a:solidFill>
            </a:rPr>
            <a:t>Nuclear Data</a:t>
          </a:r>
        </a:p>
      </dgm:t>
    </dgm:pt>
    <dgm:pt modelId="{2C32DEAE-3612-40E8-9B77-9D937D2A364A}" type="parTrans" cxnId="{B55B5195-B9B6-423F-91F9-D91B744A308A}">
      <dgm:prSet/>
      <dgm:spPr/>
      <dgm:t>
        <a:bodyPr/>
        <a:lstStyle/>
        <a:p>
          <a:endParaRPr lang="en-GB"/>
        </a:p>
      </dgm:t>
    </dgm:pt>
    <dgm:pt modelId="{5FD7C79F-C383-4C68-B083-D3AEBD4D8B51}" type="sibTrans" cxnId="{B55B5195-B9B6-423F-91F9-D91B744A308A}">
      <dgm:prSet/>
      <dgm:spPr/>
      <dgm:t>
        <a:bodyPr/>
        <a:lstStyle/>
        <a:p>
          <a:endParaRPr lang="en-GB"/>
        </a:p>
      </dgm:t>
    </dgm:pt>
    <dgm:pt modelId="{432A2758-0A36-4146-A0F1-1F6BBDF01E98}">
      <dgm:prSet phldrT="[Text]" custT="1"/>
      <dgm:spPr/>
      <dgm:t>
        <a:bodyPr/>
        <a:lstStyle/>
        <a:p>
          <a:r>
            <a:rPr lang="en-GB" sz="1600"/>
            <a:t>Data Development</a:t>
          </a:r>
        </a:p>
      </dgm:t>
    </dgm:pt>
    <dgm:pt modelId="{4AD62441-1CB4-44DE-B7C0-0A663A019D02}" type="parTrans" cxnId="{BA6CD728-E7C9-47D3-87E0-D7EB4AD59F4C}">
      <dgm:prSet/>
      <dgm:spPr/>
      <dgm:t>
        <a:bodyPr/>
        <a:lstStyle/>
        <a:p>
          <a:endParaRPr lang="en-GB"/>
        </a:p>
      </dgm:t>
    </dgm:pt>
    <dgm:pt modelId="{DCB080A6-463C-4134-9C91-570BFBD768E5}" type="sibTrans" cxnId="{BA6CD728-E7C9-47D3-87E0-D7EB4AD59F4C}">
      <dgm:prSet/>
      <dgm:spPr/>
      <dgm:t>
        <a:bodyPr/>
        <a:lstStyle/>
        <a:p>
          <a:endParaRPr lang="en-GB"/>
        </a:p>
      </dgm:t>
    </dgm:pt>
    <dgm:pt modelId="{EA726E45-E82A-4845-A409-0BB48F61BFE9}">
      <dgm:prSet phldrT="[Text]" custT="1"/>
      <dgm:spPr/>
      <dgm:t>
        <a:bodyPr/>
        <a:lstStyle/>
        <a:p>
          <a:r>
            <a:rPr lang="en-GB" sz="1600"/>
            <a:t>Data Services</a:t>
          </a:r>
        </a:p>
      </dgm:t>
    </dgm:pt>
    <dgm:pt modelId="{C9089F4B-C027-4BF1-B274-0F06A9A285B6}" type="parTrans" cxnId="{0ADD67CB-84D7-4DD3-8165-698A639A846B}">
      <dgm:prSet/>
      <dgm:spPr/>
      <dgm:t>
        <a:bodyPr/>
        <a:lstStyle/>
        <a:p>
          <a:endParaRPr lang="en-GB"/>
        </a:p>
      </dgm:t>
    </dgm:pt>
    <dgm:pt modelId="{15C81CEA-5D28-40E2-A6AE-0BF330A5748D}" type="sibTrans" cxnId="{0ADD67CB-84D7-4DD3-8165-698A639A846B}">
      <dgm:prSet/>
      <dgm:spPr/>
      <dgm:t>
        <a:bodyPr/>
        <a:lstStyle/>
        <a:p>
          <a:endParaRPr lang="en-GB"/>
        </a:p>
      </dgm:t>
    </dgm:pt>
    <dgm:pt modelId="{4197707C-0F8F-4DFE-8285-B9225A9CF675}">
      <dgm:prSet phldrT="[Text]" custT="1"/>
      <dgm:spPr>
        <a:solidFill>
          <a:schemeClr val="tx1">
            <a:lumMod val="20000"/>
            <a:lumOff val="80000"/>
          </a:schemeClr>
        </a:solidFill>
      </dgm:spPr>
      <dgm:t>
        <a:bodyPr/>
        <a:lstStyle/>
        <a:p>
          <a:r>
            <a:rPr lang="en-GB" sz="2000" b="0" dirty="0">
              <a:solidFill>
                <a:srgbClr val="003399"/>
              </a:solidFill>
            </a:rPr>
            <a:t>Physics</a:t>
          </a:r>
        </a:p>
      </dgm:t>
    </dgm:pt>
    <dgm:pt modelId="{15625A79-6D6D-44C3-B8F1-6BAD26BC1916}" type="parTrans" cxnId="{3EBC7FE4-987C-431E-8D0B-1656A794291D}">
      <dgm:prSet/>
      <dgm:spPr/>
      <dgm:t>
        <a:bodyPr/>
        <a:lstStyle/>
        <a:p>
          <a:endParaRPr lang="en-GB"/>
        </a:p>
      </dgm:t>
    </dgm:pt>
    <dgm:pt modelId="{1BD25031-20A3-4980-8DE6-B334DFF4ED33}" type="sibTrans" cxnId="{3EBC7FE4-987C-431E-8D0B-1656A794291D}">
      <dgm:prSet/>
      <dgm:spPr/>
      <dgm:t>
        <a:bodyPr/>
        <a:lstStyle/>
        <a:p>
          <a:endParaRPr lang="en-GB"/>
        </a:p>
      </dgm:t>
    </dgm:pt>
    <dgm:pt modelId="{9F172DEE-4ED6-4112-8B3E-6488C1F17EA5}">
      <dgm:prSet phldrT="[Text]" custT="1"/>
      <dgm:spPr/>
      <dgm:t>
        <a:bodyPr/>
        <a:lstStyle/>
        <a:p>
          <a:r>
            <a:rPr lang="en-GB" sz="1400" dirty="0"/>
            <a:t>Accelerator &amp;  Research Reactor  Applications</a:t>
          </a:r>
        </a:p>
      </dgm:t>
    </dgm:pt>
    <dgm:pt modelId="{1B38CD22-F35A-435B-9B61-F3BB2451C225}" type="parTrans" cxnId="{E91E83EF-3876-495B-B5DB-797912789813}">
      <dgm:prSet/>
      <dgm:spPr/>
      <dgm:t>
        <a:bodyPr/>
        <a:lstStyle/>
        <a:p>
          <a:endParaRPr lang="en-GB"/>
        </a:p>
      </dgm:t>
    </dgm:pt>
    <dgm:pt modelId="{D8261405-D4BB-48D7-9EDB-F5936D8BF88F}" type="sibTrans" cxnId="{E91E83EF-3876-495B-B5DB-797912789813}">
      <dgm:prSet/>
      <dgm:spPr/>
      <dgm:t>
        <a:bodyPr/>
        <a:lstStyle/>
        <a:p>
          <a:endParaRPr lang="en-GB"/>
        </a:p>
      </dgm:t>
    </dgm:pt>
    <dgm:pt modelId="{C7D96CB0-227D-4B9A-BCB1-440589775A40}">
      <dgm:prSet phldrT="[Text]" custT="1"/>
      <dgm:spPr/>
      <dgm:t>
        <a:bodyPr/>
        <a:lstStyle/>
        <a:p>
          <a:r>
            <a:rPr lang="en-GB" sz="1600" dirty="0"/>
            <a:t>Nuclear Instrumentation</a:t>
          </a:r>
          <a:endParaRPr lang="en-GB" sz="1400" dirty="0"/>
        </a:p>
      </dgm:t>
    </dgm:pt>
    <dgm:pt modelId="{96EF082D-108D-4E65-A73D-65DCC92CEAD6}" type="parTrans" cxnId="{A0D5D1F1-CF70-42B1-AB26-6F658DEAF99A}">
      <dgm:prSet/>
      <dgm:spPr/>
      <dgm:t>
        <a:bodyPr/>
        <a:lstStyle/>
        <a:p>
          <a:endParaRPr lang="en-GB"/>
        </a:p>
      </dgm:t>
    </dgm:pt>
    <dgm:pt modelId="{F9C27968-0C01-4216-BCB7-59AF784CB208}" type="sibTrans" cxnId="{A0D5D1F1-CF70-42B1-AB26-6F658DEAF99A}">
      <dgm:prSet/>
      <dgm:spPr/>
      <dgm:t>
        <a:bodyPr/>
        <a:lstStyle/>
        <a:p>
          <a:endParaRPr lang="en-GB"/>
        </a:p>
      </dgm:t>
    </dgm:pt>
    <dgm:pt modelId="{8E715CF4-865D-4F9D-B991-93CDCBA815C0}">
      <dgm:prSet phldrT="[Text]" custT="1"/>
      <dgm:spPr/>
      <dgm:t>
        <a:bodyPr/>
        <a:lstStyle/>
        <a:p>
          <a:r>
            <a:rPr lang="en-GB" sz="1600"/>
            <a:t>Atomic &amp; Molecular Data</a:t>
          </a:r>
        </a:p>
      </dgm:t>
    </dgm:pt>
    <dgm:pt modelId="{F7EC5575-225E-451F-997A-32CA8D8D418E}" type="parTrans" cxnId="{D93969EE-480A-4313-A5FD-E45096AEF859}">
      <dgm:prSet/>
      <dgm:spPr/>
      <dgm:t>
        <a:bodyPr/>
        <a:lstStyle/>
        <a:p>
          <a:endParaRPr lang="en-GB"/>
        </a:p>
      </dgm:t>
    </dgm:pt>
    <dgm:pt modelId="{387135A0-9BA0-40E0-B7DD-425DBD82F4C9}" type="sibTrans" cxnId="{D93969EE-480A-4313-A5FD-E45096AEF859}">
      <dgm:prSet/>
      <dgm:spPr/>
      <dgm:t>
        <a:bodyPr/>
        <a:lstStyle/>
        <a:p>
          <a:endParaRPr lang="en-GB"/>
        </a:p>
      </dgm:t>
    </dgm:pt>
    <dgm:pt modelId="{E4239D9C-8515-4974-9857-2BCC06D5C903}">
      <dgm:prSet phldrT="[Text]" custT="1"/>
      <dgm:spPr/>
      <dgm:t>
        <a:bodyPr/>
        <a:lstStyle/>
        <a:p>
          <a:r>
            <a:rPr lang="en-GB" sz="1600">
              <a:effectLst/>
            </a:rPr>
            <a:t>Radiochemistry &amp;  Radiation Technology</a:t>
          </a:r>
        </a:p>
      </dgm:t>
    </dgm:pt>
    <dgm:pt modelId="{D26D9140-B808-443F-BF2A-75C47C8BA639}" type="parTrans" cxnId="{75EBECB3-0472-42DA-B570-BD3E5C636FD2}">
      <dgm:prSet/>
      <dgm:spPr/>
      <dgm:t>
        <a:bodyPr/>
        <a:lstStyle/>
        <a:p>
          <a:endParaRPr lang="en-GB"/>
        </a:p>
      </dgm:t>
    </dgm:pt>
    <dgm:pt modelId="{54FFF8A7-A48E-4CE1-B264-E4ECCABD7E3F}" type="sibTrans" cxnId="{75EBECB3-0472-42DA-B570-BD3E5C636FD2}">
      <dgm:prSet/>
      <dgm:spPr/>
      <dgm:t>
        <a:bodyPr/>
        <a:lstStyle/>
        <a:p>
          <a:endParaRPr lang="en-GB"/>
        </a:p>
      </dgm:t>
    </dgm:pt>
    <dgm:pt modelId="{14076E94-AFD5-4D00-BE77-5D5D7A3BA948}">
      <dgm:prSet phldrT="[Text]" custT="1"/>
      <dgm:spPr/>
      <dgm:t>
        <a:bodyPr/>
        <a:lstStyle/>
        <a:p>
          <a:r>
            <a:rPr lang="en-GB" sz="1200">
              <a:solidFill>
                <a:schemeClr val="bg1"/>
              </a:solidFill>
            </a:rPr>
            <a:t>Medical Radioisotope production, Radiopharmaceuticals</a:t>
          </a:r>
        </a:p>
      </dgm:t>
    </dgm:pt>
    <dgm:pt modelId="{8AB24D76-D7D2-4A91-B0FB-C9BBE5C8E19E}" type="parTrans" cxnId="{14155312-C3B8-4374-8632-616A22CE02F8}">
      <dgm:prSet/>
      <dgm:spPr/>
      <dgm:t>
        <a:bodyPr/>
        <a:lstStyle/>
        <a:p>
          <a:endParaRPr lang="en-GB"/>
        </a:p>
      </dgm:t>
    </dgm:pt>
    <dgm:pt modelId="{117FE7BF-C5A5-4AE6-B8F6-7B8CABA3A3BE}" type="sibTrans" cxnId="{14155312-C3B8-4374-8632-616A22CE02F8}">
      <dgm:prSet/>
      <dgm:spPr/>
      <dgm:t>
        <a:bodyPr/>
        <a:lstStyle/>
        <a:p>
          <a:endParaRPr lang="en-GB"/>
        </a:p>
      </dgm:t>
    </dgm:pt>
    <dgm:pt modelId="{195C3F58-260D-411F-963B-3AFA54BD8B06}">
      <dgm:prSet phldrT="[Text]" custT="1"/>
      <dgm:spPr/>
      <dgm:t>
        <a:bodyPr/>
        <a:lstStyle/>
        <a:p>
          <a:r>
            <a:rPr lang="en-GB" sz="1200">
              <a:solidFill>
                <a:schemeClr val="bg1"/>
              </a:solidFill>
            </a:rPr>
            <a:t>Radiotracers, NCS &amp; NDT in industry</a:t>
          </a:r>
        </a:p>
      </dgm:t>
    </dgm:pt>
    <dgm:pt modelId="{31FA1DA7-ECA6-4B02-AF52-2F29F63DA17A}" type="parTrans" cxnId="{7FD52767-FB11-4079-AB12-21E43D276776}">
      <dgm:prSet/>
      <dgm:spPr/>
      <dgm:t>
        <a:bodyPr/>
        <a:lstStyle/>
        <a:p>
          <a:endParaRPr lang="en-GB"/>
        </a:p>
      </dgm:t>
    </dgm:pt>
    <dgm:pt modelId="{67FE7680-9CC1-448F-81AD-0457805FF147}" type="sibTrans" cxnId="{7FD52767-FB11-4079-AB12-21E43D276776}">
      <dgm:prSet/>
      <dgm:spPr/>
      <dgm:t>
        <a:bodyPr/>
        <a:lstStyle/>
        <a:p>
          <a:endParaRPr lang="en-GB"/>
        </a:p>
      </dgm:t>
    </dgm:pt>
    <dgm:pt modelId="{7C656F51-F05D-4BA2-9EFF-71FFC835B177}">
      <dgm:prSet phldrT="[Text]" custT="1"/>
      <dgm:spPr/>
      <dgm:t>
        <a:bodyPr/>
        <a:lstStyle/>
        <a:p>
          <a:r>
            <a:rPr lang="en-GB" sz="1200"/>
            <a:t>Radiation technology applications</a:t>
          </a:r>
        </a:p>
      </dgm:t>
    </dgm:pt>
    <dgm:pt modelId="{BA6D85C2-BADA-415C-80F2-52D18940D6A8}" type="parTrans" cxnId="{D513D935-ED8F-4347-B5B9-F3D460897991}">
      <dgm:prSet/>
      <dgm:spPr/>
      <dgm:t>
        <a:bodyPr/>
        <a:lstStyle/>
        <a:p>
          <a:endParaRPr lang="en-GB"/>
        </a:p>
      </dgm:t>
    </dgm:pt>
    <dgm:pt modelId="{EEEC193E-9AED-419A-BE72-8B90F457DD31}" type="sibTrans" cxnId="{D513D935-ED8F-4347-B5B9-F3D460897991}">
      <dgm:prSet/>
      <dgm:spPr/>
      <dgm:t>
        <a:bodyPr/>
        <a:lstStyle/>
        <a:p>
          <a:endParaRPr lang="en-GB"/>
        </a:p>
      </dgm:t>
    </dgm:pt>
    <dgm:pt modelId="{470EA96C-CCA4-459B-8006-7739FB5F0FEF}">
      <dgm:prSet phldrT="[Text]" custT="1"/>
      <dgm:spPr/>
      <dgm:t>
        <a:bodyPr/>
        <a:lstStyle/>
        <a:p>
          <a:endParaRPr lang="en-GB" sz="2000"/>
        </a:p>
        <a:p>
          <a:r>
            <a:rPr lang="en-GB" sz="2000"/>
            <a:t>Isotope Hydrology</a:t>
          </a:r>
          <a:r>
            <a:rPr lang="en-GB" sz="2700"/>
            <a:t>	</a:t>
          </a:r>
        </a:p>
      </dgm:t>
    </dgm:pt>
    <dgm:pt modelId="{046CB444-232B-4994-B3A3-A8CFC5E6216B}" type="parTrans" cxnId="{C33E7ACD-193B-456B-B958-A9FC20D5B3AB}">
      <dgm:prSet/>
      <dgm:spPr/>
      <dgm:t>
        <a:bodyPr/>
        <a:lstStyle/>
        <a:p>
          <a:endParaRPr lang="en-GB"/>
        </a:p>
      </dgm:t>
    </dgm:pt>
    <dgm:pt modelId="{2C3828EE-E13B-4CA9-9B0C-27055C88AA3B}" type="sibTrans" cxnId="{C33E7ACD-193B-456B-B958-A9FC20D5B3AB}">
      <dgm:prSet/>
      <dgm:spPr/>
      <dgm:t>
        <a:bodyPr/>
        <a:lstStyle/>
        <a:p>
          <a:endParaRPr lang="en-GB"/>
        </a:p>
      </dgm:t>
    </dgm:pt>
    <dgm:pt modelId="{499D7DF4-3195-4D83-96FD-87958D085220}">
      <dgm:prSet phldrT="[Text]" custT="1"/>
      <dgm:spPr/>
      <dgm:t>
        <a:bodyPr/>
        <a:lstStyle/>
        <a:p>
          <a:r>
            <a:rPr lang="en-GB" sz="1400"/>
            <a:t>Isotopic methods for groundwater assessment</a:t>
          </a:r>
        </a:p>
      </dgm:t>
    </dgm:pt>
    <dgm:pt modelId="{A1255A77-2D72-49EA-9AB8-907FE41A946D}" type="parTrans" cxnId="{0F9369AE-F53C-4111-A5DE-84A60C77CA31}">
      <dgm:prSet/>
      <dgm:spPr/>
      <dgm:t>
        <a:bodyPr/>
        <a:lstStyle/>
        <a:p>
          <a:endParaRPr lang="en-GB"/>
        </a:p>
      </dgm:t>
    </dgm:pt>
    <dgm:pt modelId="{C0BA677A-07CA-4D50-956E-0AFBFBF17B90}" type="sibTrans" cxnId="{0F9369AE-F53C-4111-A5DE-84A60C77CA31}">
      <dgm:prSet/>
      <dgm:spPr/>
      <dgm:t>
        <a:bodyPr/>
        <a:lstStyle/>
        <a:p>
          <a:endParaRPr lang="en-GB"/>
        </a:p>
      </dgm:t>
    </dgm:pt>
    <dgm:pt modelId="{F71DFD08-39E2-456F-8F7B-CDB757B2F265}">
      <dgm:prSet phldrT="[Text]" custT="1"/>
      <dgm:spPr/>
      <dgm:t>
        <a:bodyPr/>
        <a:lstStyle/>
        <a:p>
          <a:r>
            <a:rPr lang="en-GB" sz="1400">
              <a:solidFill>
                <a:schemeClr val="bg1"/>
              </a:solidFill>
            </a:rPr>
            <a:t>Water resource management</a:t>
          </a:r>
        </a:p>
      </dgm:t>
    </dgm:pt>
    <dgm:pt modelId="{04EADD07-4770-41E5-BBF1-06A6B299F308}" type="parTrans" cxnId="{5FFF8561-3AFB-4446-A9B2-767B3BFB7289}">
      <dgm:prSet/>
      <dgm:spPr/>
      <dgm:t>
        <a:bodyPr/>
        <a:lstStyle/>
        <a:p>
          <a:endParaRPr lang="en-GB"/>
        </a:p>
      </dgm:t>
    </dgm:pt>
    <dgm:pt modelId="{6352997C-10A0-41B5-B52C-EFF650D01267}" type="sibTrans" cxnId="{5FFF8561-3AFB-4446-A9B2-767B3BFB7289}">
      <dgm:prSet/>
      <dgm:spPr/>
      <dgm:t>
        <a:bodyPr/>
        <a:lstStyle/>
        <a:p>
          <a:endParaRPr lang="en-GB"/>
        </a:p>
      </dgm:t>
    </dgm:pt>
    <dgm:pt modelId="{5CC546BC-B2E6-44F6-B864-E586042EC464}">
      <dgm:prSet phldrT="[Text]" custT="1"/>
      <dgm:spPr/>
      <dgm:t>
        <a:bodyPr/>
        <a:lstStyle/>
        <a:p>
          <a:r>
            <a:rPr lang="en-US" sz="1400"/>
            <a:t>Scenario modelling</a:t>
          </a:r>
          <a:endParaRPr lang="en-GB" sz="1400"/>
        </a:p>
      </dgm:t>
    </dgm:pt>
    <dgm:pt modelId="{53AFD725-D4A4-45D7-B6D4-5BA4AE36CD59}" type="parTrans" cxnId="{7C73B2A5-71A8-4AFE-B6DC-153BC9D0C653}">
      <dgm:prSet/>
      <dgm:spPr/>
      <dgm:t>
        <a:bodyPr/>
        <a:lstStyle/>
        <a:p>
          <a:endParaRPr lang="en-GB"/>
        </a:p>
      </dgm:t>
    </dgm:pt>
    <dgm:pt modelId="{0376933A-96B9-457B-9136-37A05103A6AE}" type="sibTrans" cxnId="{7C73B2A5-71A8-4AFE-B6DC-153BC9D0C653}">
      <dgm:prSet/>
      <dgm:spPr/>
      <dgm:t>
        <a:bodyPr/>
        <a:lstStyle/>
        <a:p>
          <a:endParaRPr lang="en-GB"/>
        </a:p>
      </dgm:t>
    </dgm:pt>
    <dgm:pt modelId="{34188F7C-0A88-41FD-9102-9409201195AF}">
      <dgm:prSet phldrT="[Text]"/>
      <dgm:spPr/>
      <dgm:t>
        <a:bodyPr/>
        <a:lstStyle/>
        <a:p>
          <a:r>
            <a:rPr lang="en-GB">
              <a:solidFill>
                <a:schemeClr val="bg1"/>
              </a:solidFill>
            </a:rPr>
            <a:t>Terrestrial Environment</a:t>
          </a:r>
        </a:p>
      </dgm:t>
    </dgm:pt>
    <dgm:pt modelId="{7055F333-CD0E-46FB-814F-0F36B5AD49A7}" type="parTrans" cxnId="{651212E6-8CC5-46E2-897C-7C2FC709675B}">
      <dgm:prSet/>
      <dgm:spPr/>
      <dgm:t>
        <a:bodyPr/>
        <a:lstStyle/>
        <a:p>
          <a:endParaRPr lang="en-GB"/>
        </a:p>
      </dgm:t>
    </dgm:pt>
    <dgm:pt modelId="{21CC5374-3457-4138-884E-C7DC85E01985}" type="sibTrans" cxnId="{651212E6-8CC5-46E2-897C-7C2FC709675B}">
      <dgm:prSet/>
      <dgm:spPr/>
      <dgm:t>
        <a:bodyPr/>
        <a:lstStyle/>
        <a:p>
          <a:endParaRPr lang="en-GB"/>
        </a:p>
      </dgm:t>
    </dgm:pt>
    <dgm:pt modelId="{6FC1A5B6-A551-48AD-BA96-DFE0EF5CB8F6}">
      <dgm:prSet phldrT="[Text]" custT="1"/>
      <dgm:spPr/>
      <dgm:t>
        <a:bodyPr/>
        <a:lstStyle/>
        <a:p>
          <a:r>
            <a:rPr lang="en-GB" sz="1600"/>
            <a:t>Nuclear Fusion</a:t>
          </a:r>
        </a:p>
      </dgm:t>
    </dgm:pt>
    <dgm:pt modelId="{679AEACE-D969-461E-BBEF-52B2A0A55D95}" type="sibTrans" cxnId="{1505C14C-73B9-416F-A6F1-C2E3A098732F}">
      <dgm:prSet/>
      <dgm:spPr/>
      <dgm:t>
        <a:bodyPr/>
        <a:lstStyle/>
        <a:p>
          <a:endParaRPr lang="en-GB"/>
        </a:p>
      </dgm:t>
    </dgm:pt>
    <dgm:pt modelId="{63F677D0-C626-4242-91EE-B02DDCB56B7C}" type="parTrans" cxnId="{1505C14C-73B9-416F-A6F1-C2E3A098732F}">
      <dgm:prSet/>
      <dgm:spPr/>
      <dgm:t>
        <a:bodyPr/>
        <a:lstStyle/>
        <a:p>
          <a:endParaRPr lang="en-GB"/>
        </a:p>
      </dgm:t>
    </dgm:pt>
    <dgm:pt modelId="{881405A5-9C37-4368-9707-BF81602E0CA7}" type="pres">
      <dgm:prSet presAssocID="{42B18F4A-5147-47F6-966A-91025BCF2E5D}" presName="theList" presStyleCnt="0">
        <dgm:presLayoutVars>
          <dgm:dir/>
          <dgm:animLvl val="lvl"/>
          <dgm:resizeHandles val="exact"/>
        </dgm:presLayoutVars>
      </dgm:prSet>
      <dgm:spPr/>
    </dgm:pt>
    <dgm:pt modelId="{F8A1F9DA-EE77-4FF9-BA62-5BA293565802}" type="pres">
      <dgm:prSet presAssocID="{20B64FD9-F48E-4B6C-963A-77B3777CDD56}" presName="compNode" presStyleCnt="0"/>
      <dgm:spPr/>
    </dgm:pt>
    <dgm:pt modelId="{35756CEE-9C29-446F-9B5D-D6292DAE9449}" type="pres">
      <dgm:prSet presAssocID="{20B64FD9-F48E-4B6C-963A-77B3777CDD56}" presName="aNode" presStyleLbl="bgShp" presStyleIdx="0" presStyleCnt="4"/>
      <dgm:spPr/>
    </dgm:pt>
    <dgm:pt modelId="{DD42591E-8F92-41D8-BDD6-BEB8C9F42D5C}" type="pres">
      <dgm:prSet presAssocID="{20B64FD9-F48E-4B6C-963A-77B3777CDD56}" presName="textNode" presStyleLbl="bgShp" presStyleIdx="0" presStyleCnt="4"/>
      <dgm:spPr/>
    </dgm:pt>
    <dgm:pt modelId="{D8D4BA0B-B45B-4368-9652-8C36C19F8426}" type="pres">
      <dgm:prSet presAssocID="{20B64FD9-F48E-4B6C-963A-77B3777CDD56}" presName="compChildNode" presStyleCnt="0"/>
      <dgm:spPr/>
    </dgm:pt>
    <dgm:pt modelId="{35C4C258-DA40-4833-A2DB-9282313562C9}" type="pres">
      <dgm:prSet presAssocID="{20B64FD9-F48E-4B6C-963A-77B3777CDD56}" presName="theInnerList" presStyleCnt="0"/>
      <dgm:spPr/>
    </dgm:pt>
    <dgm:pt modelId="{5FCD1374-0444-4E6D-BDB7-58AC0D5506F8}" type="pres">
      <dgm:prSet presAssocID="{432A2758-0A36-4146-A0F1-1F6BBDF01E98}" presName="childNode" presStyleLbl="node1" presStyleIdx="0" presStyleCnt="13" custScaleY="56623" custLinFactY="-4161" custLinFactNeighborX="1914" custLinFactNeighborY="-100000">
        <dgm:presLayoutVars>
          <dgm:bulletEnabled val="1"/>
        </dgm:presLayoutVars>
      </dgm:prSet>
      <dgm:spPr/>
    </dgm:pt>
    <dgm:pt modelId="{3A5A1107-E2F9-464C-9806-D92315FC7E5B}" type="pres">
      <dgm:prSet presAssocID="{432A2758-0A36-4146-A0F1-1F6BBDF01E98}" presName="aSpace2" presStyleCnt="0"/>
      <dgm:spPr/>
    </dgm:pt>
    <dgm:pt modelId="{76DB303A-D032-4FDF-99DB-0BC3DFEBB72C}" type="pres">
      <dgm:prSet presAssocID="{EA726E45-E82A-4845-A409-0BB48F61BFE9}" presName="childNode" presStyleLbl="node1" presStyleIdx="1" presStyleCnt="13" custScaleY="54017" custLinFactY="-1465" custLinFactNeighborX="1914" custLinFactNeighborY="-100000">
        <dgm:presLayoutVars>
          <dgm:bulletEnabled val="1"/>
        </dgm:presLayoutVars>
      </dgm:prSet>
      <dgm:spPr/>
    </dgm:pt>
    <dgm:pt modelId="{29190CAC-41FB-43CA-B431-8A811C302DD6}" type="pres">
      <dgm:prSet presAssocID="{EA726E45-E82A-4845-A409-0BB48F61BFE9}" presName="aSpace2" presStyleCnt="0"/>
      <dgm:spPr/>
    </dgm:pt>
    <dgm:pt modelId="{ADE4E3C8-2B5A-48F7-9758-AEAEB7DF5AD2}" type="pres">
      <dgm:prSet presAssocID="{8E715CF4-865D-4F9D-B991-93CDCBA815C0}" presName="childNode" presStyleLbl="node1" presStyleIdx="2" presStyleCnt="13" custScaleX="107406" custScaleY="46601" custLinFactNeighborX="770" custLinFactNeighborY="-97558">
        <dgm:presLayoutVars>
          <dgm:bulletEnabled val="1"/>
        </dgm:presLayoutVars>
      </dgm:prSet>
      <dgm:spPr/>
    </dgm:pt>
    <dgm:pt modelId="{AAE8BE5A-59A3-4D7B-9F51-E2551C4382A4}" type="pres">
      <dgm:prSet presAssocID="{20B64FD9-F48E-4B6C-963A-77B3777CDD56}" presName="aSpace" presStyleCnt="0"/>
      <dgm:spPr/>
    </dgm:pt>
    <dgm:pt modelId="{E92C0730-5C57-416D-9A01-2718D0F572D5}" type="pres">
      <dgm:prSet presAssocID="{4197707C-0F8F-4DFE-8285-B9225A9CF675}" presName="compNode" presStyleCnt="0"/>
      <dgm:spPr/>
    </dgm:pt>
    <dgm:pt modelId="{1BD6921C-C726-41C5-934C-AF76E3EA118A}" type="pres">
      <dgm:prSet presAssocID="{4197707C-0F8F-4DFE-8285-B9225A9CF675}" presName="aNode" presStyleLbl="bgShp" presStyleIdx="1" presStyleCnt="4"/>
      <dgm:spPr/>
    </dgm:pt>
    <dgm:pt modelId="{403DACEE-8F4D-42E9-8480-94ECF5BD9CA9}" type="pres">
      <dgm:prSet presAssocID="{4197707C-0F8F-4DFE-8285-B9225A9CF675}" presName="textNode" presStyleLbl="bgShp" presStyleIdx="1" presStyleCnt="4"/>
      <dgm:spPr/>
    </dgm:pt>
    <dgm:pt modelId="{FCA734F5-033B-4E86-AFBF-90C811E62BB5}" type="pres">
      <dgm:prSet presAssocID="{4197707C-0F8F-4DFE-8285-B9225A9CF675}" presName="compChildNode" presStyleCnt="0"/>
      <dgm:spPr/>
    </dgm:pt>
    <dgm:pt modelId="{05A1A891-7B2A-48AB-BEA2-26108D205912}" type="pres">
      <dgm:prSet presAssocID="{4197707C-0F8F-4DFE-8285-B9225A9CF675}" presName="theInnerList" presStyleCnt="0"/>
      <dgm:spPr/>
    </dgm:pt>
    <dgm:pt modelId="{5B642728-D3B1-42B1-A7DB-0B12D0F15715}" type="pres">
      <dgm:prSet presAssocID="{9F172DEE-4ED6-4112-8B3E-6488C1F17EA5}" presName="childNode" presStyleLbl="node1" presStyleIdx="3" presStyleCnt="13" custScaleX="113273" custLinFactY="-23526" custLinFactNeighborX="-1590" custLinFactNeighborY="-100000">
        <dgm:presLayoutVars>
          <dgm:bulletEnabled val="1"/>
        </dgm:presLayoutVars>
      </dgm:prSet>
      <dgm:spPr/>
    </dgm:pt>
    <dgm:pt modelId="{9D6C41CE-54C8-46FE-9142-99DD3BC86079}" type="pres">
      <dgm:prSet presAssocID="{9F172DEE-4ED6-4112-8B3E-6488C1F17EA5}" presName="aSpace2" presStyleCnt="0"/>
      <dgm:spPr/>
    </dgm:pt>
    <dgm:pt modelId="{0C33B32E-25B0-4B96-B6EC-43CA240BDF79}" type="pres">
      <dgm:prSet presAssocID="{C7D96CB0-227D-4B9A-BCB1-440589775A40}" presName="childNode" presStyleLbl="node1" presStyleIdx="4" presStyleCnt="13" custScaleX="110093" custLinFactY="-23304" custLinFactNeighborX="-1390" custLinFactNeighborY="-100000">
        <dgm:presLayoutVars>
          <dgm:bulletEnabled val="1"/>
        </dgm:presLayoutVars>
      </dgm:prSet>
      <dgm:spPr/>
    </dgm:pt>
    <dgm:pt modelId="{AD20A118-D158-4B6E-9C22-984B1DED934A}" type="pres">
      <dgm:prSet presAssocID="{C7D96CB0-227D-4B9A-BCB1-440589775A40}" presName="aSpace2" presStyleCnt="0"/>
      <dgm:spPr/>
    </dgm:pt>
    <dgm:pt modelId="{16FCED6F-528D-4117-8D13-E28B5269313E}" type="pres">
      <dgm:prSet presAssocID="{6FC1A5B6-A551-48AD-BA96-DFE0EF5CB8F6}" presName="childNode" presStyleLbl="node1" presStyleIdx="5" presStyleCnt="13" custLinFactY="-14483" custLinFactNeighborX="-1590" custLinFactNeighborY="-100000">
        <dgm:presLayoutVars>
          <dgm:bulletEnabled val="1"/>
        </dgm:presLayoutVars>
      </dgm:prSet>
      <dgm:spPr/>
    </dgm:pt>
    <dgm:pt modelId="{BF35BCCE-8BB7-4C80-81AA-18158B42581F}" type="pres">
      <dgm:prSet presAssocID="{4197707C-0F8F-4DFE-8285-B9225A9CF675}" presName="aSpace" presStyleCnt="0"/>
      <dgm:spPr/>
    </dgm:pt>
    <dgm:pt modelId="{1BEBCEC4-76D9-4D9A-8A9F-0730DDBD982F}" type="pres">
      <dgm:prSet presAssocID="{E4239D9C-8515-4974-9857-2BCC06D5C903}" presName="compNode" presStyleCnt="0"/>
      <dgm:spPr/>
    </dgm:pt>
    <dgm:pt modelId="{90808450-67E3-4EFA-A3E6-E193FCF4575C}" type="pres">
      <dgm:prSet presAssocID="{E4239D9C-8515-4974-9857-2BCC06D5C903}" presName="aNode" presStyleLbl="bgShp" presStyleIdx="2" presStyleCnt="4"/>
      <dgm:spPr/>
    </dgm:pt>
    <dgm:pt modelId="{6126960E-9BA4-4C1C-BF45-8C96954ED8A3}" type="pres">
      <dgm:prSet presAssocID="{E4239D9C-8515-4974-9857-2BCC06D5C903}" presName="textNode" presStyleLbl="bgShp" presStyleIdx="2" presStyleCnt="4"/>
      <dgm:spPr/>
    </dgm:pt>
    <dgm:pt modelId="{C179E57B-F07A-4BEF-8C6A-6EED87882286}" type="pres">
      <dgm:prSet presAssocID="{E4239D9C-8515-4974-9857-2BCC06D5C903}" presName="compChildNode" presStyleCnt="0"/>
      <dgm:spPr/>
    </dgm:pt>
    <dgm:pt modelId="{B4466D93-E481-4487-BF2A-3B28474EAF40}" type="pres">
      <dgm:prSet presAssocID="{E4239D9C-8515-4974-9857-2BCC06D5C903}" presName="theInnerList" presStyleCnt="0"/>
      <dgm:spPr/>
    </dgm:pt>
    <dgm:pt modelId="{9344E6B4-CF57-4988-A684-65BBC856874A}" type="pres">
      <dgm:prSet presAssocID="{14076E94-AFD5-4D00-BE77-5D5D7A3BA948}" presName="childNode" presStyleLbl="node1" presStyleIdx="6" presStyleCnt="13" custScaleX="119388" custScaleY="74174" custLinFactNeighborX="-246" custLinFactNeighborY="-52264">
        <dgm:presLayoutVars>
          <dgm:bulletEnabled val="1"/>
        </dgm:presLayoutVars>
      </dgm:prSet>
      <dgm:spPr/>
    </dgm:pt>
    <dgm:pt modelId="{EADEF7C3-C5FD-43A9-9DE8-EEB315D39878}" type="pres">
      <dgm:prSet presAssocID="{14076E94-AFD5-4D00-BE77-5D5D7A3BA948}" presName="aSpace2" presStyleCnt="0"/>
      <dgm:spPr/>
    </dgm:pt>
    <dgm:pt modelId="{2F661360-0524-417A-AB54-CEF259032C13}" type="pres">
      <dgm:prSet presAssocID="{195C3F58-260D-411F-963B-3AFA54BD8B06}" presName="childNode" presStyleLbl="node1" presStyleIdx="7" presStyleCnt="13" custScaleX="103086" custScaleY="47750" custLinFactNeighborX="0" custLinFactNeighborY="-83138">
        <dgm:presLayoutVars>
          <dgm:bulletEnabled val="1"/>
        </dgm:presLayoutVars>
      </dgm:prSet>
      <dgm:spPr/>
    </dgm:pt>
    <dgm:pt modelId="{5DF9F2F0-5191-4AA4-BC38-E17101BC3E64}" type="pres">
      <dgm:prSet presAssocID="{195C3F58-260D-411F-963B-3AFA54BD8B06}" presName="aSpace2" presStyleCnt="0"/>
      <dgm:spPr/>
    </dgm:pt>
    <dgm:pt modelId="{F1A0B89E-5514-461A-89DC-5419DA9BCBE4}" type="pres">
      <dgm:prSet presAssocID="{34188F7C-0A88-41FD-9102-9409201195AF}" presName="childNode" presStyleLbl="node1" presStyleIdx="8" presStyleCnt="13" custScaleX="103086" custScaleY="47750" custLinFactY="53386" custLinFactNeighborX="0" custLinFactNeighborY="100000">
        <dgm:presLayoutVars>
          <dgm:bulletEnabled val="1"/>
        </dgm:presLayoutVars>
      </dgm:prSet>
      <dgm:spPr/>
    </dgm:pt>
    <dgm:pt modelId="{1F51CE83-2020-43B0-8160-1D15C6561839}" type="pres">
      <dgm:prSet presAssocID="{34188F7C-0A88-41FD-9102-9409201195AF}" presName="aSpace2" presStyleCnt="0"/>
      <dgm:spPr/>
    </dgm:pt>
    <dgm:pt modelId="{1BBEA714-5152-421C-A7B2-ED2810C7D577}" type="pres">
      <dgm:prSet presAssocID="{7C656F51-F05D-4BA2-9EFF-71FFC835B177}" presName="childNode" presStyleLbl="node1" presStyleIdx="9" presStyleCnt="13" custScaleY="68186" custLinFactY="-59416" custLinFactNeighborX="1543" custLinFactNeighborY="-100000">
        <dgm:presLayoutVars>
          <dgm:bulletEnabled val="1"/>
        </dgm:presLayoutVars>
      </dgm:prSet>
      <dgm:spPr/>
    </dgm:pt>
    <dgm:pt modelId="{E6813C34-FF57-4BFB-94A7-DF4CFAEE2627}" type="pres">
      <dgm:prSet presAssocID="{E4239D9C-8515-4974-9857-2BCC06D5C903}" presName="aSpace" presStyleCnt="0"/>
      <dgm:spPr/>
    </dgm:pt>
    <dgm:pt modelId="{3D2FBF15-CA73-403C-B8A8-E924F566C272}" type="pres">
      <dgm:prSet presAssocID="{470EA96C-CCA4-459B-8006-7739FB5F0FEF}" presName="compNode" presStyleCnt="0"/>
      <dgm:spPr/>
    </dgm:pt>
    <dgm:pt modelId="{85589E35-EDC4-4828-AF7D-7FD3BA5990D7}" type="pres">
      <dgm:prSet presAssocID="{470EA96C-CCA4-459B-8006-7739FB5F0FEF}" presName="aNode" presStyleLbl="bgShp" presStyleIdx="3" presStyleCnt="4" custLinFactNeighborX="3123" custLinFactNeighborY="208"/>
      <dgm:spPr/>
    </dgm:pt>
    <dgm:pt modelId="{A7378F97-A3BD-44F5-9DD6-911D064A177A}" type="pres">
      <dgm:prSet presAssocID="{470EA96C-CCA4-459B-8006-7739FB5F0FEF}" presName="textNode" presStyleLbl="bgShp" presStyleIdx="3" presStyleCnt="4"/>
      <dgm:spPr/>
    </dgm:pt>
    <dgm:pt modelId="{6B31C396-7168-44AA-973A-A4DF4DDD0905}" type="pres">
      <dgm:prSet presAssocID="{470EA96C-CCA4-459B-8006-7739FB5F0FEF}" presName="compChildNode" presStyleCnt="0"/>
      <dgm:spPr/>
    </dgm:pt>
    <dgm:pt modelId="{346BBE03-E266-4739-8F6E-76F1243667A5}" type="pres">
      <dgm:prSet presAssocID="{470EA96C-CCA4-459B-8006-7739FB5F0FEF}" presName="theInnerList" presStyleCnt="0"/>
      <dgm:spPr/>
    </dgm:pt>
    <dgm:pt modelId="{AF8AF728-1240-42BC-A108-D48920CAB642}" type="pres">
      <dgm:prSet presAssocID="{499D7DF4-3195-4D83-96FD-87958D085220}" presName="childNode" presStyleLbl="node1" presStyleIdx="10" presStyleCnt="13" custScaleY="64862" custLinFactNeighborX="1098" custLinFactNeighborY="49576">
        <dgm:presLayoutVars>
          <dgm:bulletEnabled val="1"/>
        </dgm:presLayoutVars>
      </dgm:prSet>
      <dgm:spPr/>
    </dgm:pt>
    <dgm:pt modelId="{E45D6144-319E-46FD-B614-6B264F457E2C}" type="pres">
      <dgm:prSet presAssocID="{499D7DF4-3195-4D83-96FD-87958D085220}" presName="aSpace2" presStyleCnt="0"/>
      <dgm:spPr/>
    </dgm:pt>
    <dgm:pt modelId="{83E4E08B-5291-4DD7-8D8A-04EDC971F7B0}" type="pres">
      <dgm:prSet presAssocID="{F71DFD08-39E2-456F-8F7B-CDB757B2F265}" presName="childNode" presStyleLbl="node1" presStyleIdx="11" presStyleCnt="13" custScaleY="39763" custLinFactNeighborX="1098" custLinFactNeighborY="4597">
        <dgm:presLayoutVars>
          <dgm:bulletEnabled val="1"/>
        </dgm:presLayoutVars>
      </dgm:prSet>
      <dgm:spPr/>
    </dgm:pt>
    <dgm:pt modelId="{E915F9EA-1E8A-4C5B-B9CF-F5ACEB7338EC}" type="pres">
      <dgm:prSet presAssocID="{F71DFD08-39E2-456F-8F7B-CDB757B2F265}" presName="aSpace2" presStyleCnt="0"/>
      <dgm:spPr/>
    </dgm:pt>
    <dgm:pt modelId="{F9118AF7-0D94-4B90-A4AC-98F53DDABCDD}" type="pres">
      <dgm:prSet presAssocID="{5CC546BC-B2E6-44F6-B864-E586042EC464}" presName="childNode" presStyleLbl="node1" presStyleIdx="12" presStyleCnt="13" custScaleY="52626" custLinFactNeighborX="1098" custLinFactNeighborY="-26144">
        <dgm:presLayoutVars>
          <dgm:bulletEnabled val="1"/>
        </dgm:presLayoutVars>
      </dgm:prSet>
      <dgm:spPr/>
    </dgm:pt>
  </dgm:ptLst>
  <dgm:cxnLst>
    <dgm:cxn modelId="{AD404701-F98C-482E-83BF-1DAA0AEBC007}" type="presOf" srcId="{8E715CF4-865D-4F9D-B991-93CDCBA815C0}" destId="{ADE4E3C8-2B5A-48F7-9758-AEAEB7DF5AD2}" srcOrd="0" destOrd="0" presId="urn:microsoft.com/office/officeart/2005/8/layout/lProcess2"/>
    <dgm:cxn modelId="{5172D108-CAD9-45E7-837A-866180DE523B}" type="presOf" srcId="{34188F7C-0A88-41FD-9102-9409201195AF}" destId="{F1A0B89E-5514-461A-89DC-5419DA9BCBE4}" srcOrd="0" destOrd="0" presId="urn:microsoft.com/office/officeart/2005/8/layout/lProcess2"/>
    <dgm:cxn modelId="{14155312-C3B8-4374-8632-616A22CE02F8}" srcId="{E4239D9C-8515-4974-9857-2BCC06D5C903}" destId="{14076E94-AFD5-4D00-BE77-5D5D7A3BA948}" srcOrd="0" destOrd="0" parTransId="{8AB24D76-D7D2-4A91-B0FB-C9BBE5C8E19E}" sibTransId="{117FE7BF-C5A5-4AE6-B8F6-7B8CABA3A3BE}"/>
    <dgm:cxn modelId="{F466B81D-4115-4C25-919E-0AA1C2BBA790}" type="presOf" srcId="{499D7DF4-3195-4D83-96FD-87958D085220}" destId="{AF8AF728-1240-42BC-A108-D48920CAB642}" srcOrd="0" destOrd="0" presId="urn:microsoft.com/office/officeart/2005/8/layout/lProcess2"/>
    <dgm:cxn modelId="{878D9320-69FF-45F5-A0B4-C7ECF63E2EDB}" type="presOf" srcId="{9F172DEE-4ED6-4112-8B3E-6488C1F17EA5}" destId="{5B642728-D3B1-42B1-A7DB-0B12D0F15715}" srcOrd="0" destOrd="0" presId="urn:microsoft.com/office/officeart/2005/8/layout/lProcess2"/>
    <dgm:cxn modelId="{240AB020-3892-434A-B7DE-172F5BB08BE3}" type="presOf" srcId="{42B18F4A-5147-47F6-966A-91025BCF2E5D}" destId="{881405A5-9C37-4368-9707-BF81602E0CA7}" srcOrd="0" destOrd="0" presId="urn:microsoft.com/office/officeart/2005/8/layout/lProcess2"/>
    <dgm:cxn modelId="{BA6CD728-E7C9-47D3-87E0-D7EB4AD59F4C}" srcId="{20B64FD9-F48E-4B6C-963A-77B3777CDD56}" destId="{432A2758-0A36-4146-A0F1-1F6BBDF01E98}" srcOrd="0" destOrd="0" parTransId="{4AD62441-1CB4-44DE-B7C0-0A663A019D02}" sibTransId="{DCB080A6-463C-4134-9C91-570BFBD768E5}"/>
    <dgm:cxn modelId="{3F95E728-7737-4B3C-A864-859F2D0DAC42}" type="presOf" srcId="{EA726E45-E82A-4845-A409-0BB48F61BFE9}" destId="{76DB303A-D032-4FDF-99DB-0BC3DFEBB72C}" srcOrd="0" destOrd="0" presId="urn:microsoft.com/office/officeart/2005/8/layout/lProcess2"/>
    <dgm:cxn modelId="{D513D935-ED8F-4347-B5B9-F3D460897991}" srcId="{E4239D9C-8515-4974-9857-2BCC06D5C903}" destId="{7C656F51-F05D-4BA2-9EFF-71FFC835B177}" srcOrd="3" destOrd="0" parTransId="{BA6D85C2-BADA-415C-80F2-52D18940D6A8}" sibTransId="{EEEC193E-9AED-419A-BE72-8B90F457DD31}"/>
    <dgm:cxn modelId="{FBF5085B-092D-4EE5-816B-5DF8FF2E0DCD}" type="presOf" srcId="{5CC546BC-B2E6-44F6-B864-E586042EC464}" destId="{F9118AF7-0D94-4B90-A4AC-98F53DDABCDD}" srcOrd="0" destOrd="0" presId="urn:microsoft.com/office/officeart/2005/8/layout/lProcess2"/>
    <dgm:cxn modelId="{3077D65D-2B61-4A27-947B-EC0659D99757}" type="presOf" srcId="{F71DFD08-39E2-456F-8F7B-CDB757B2F265}" destId="{83E4E08B-5291-4DD7-8D8A-04EDC971F7B0}" srcOrd="0" destOrd="0" presId="urn:microsoft.com/office/officeart/2005/8/layout/lProcess2"/>
    <dgm:cxn modelId="{5FFF8561-3AFB-4446-A9B2-767B3BFB7289}" srcId="{470EA96C-CCA4-459B-8006-7739FB5F0FEF}" destId="{F71DFD08-39E2-456F-8F7B-CDB757B2F265}" srcOrd="1" destOrd="0" parTransId="{04EADD07-4770-41E5-BBF1-06A6B299F308}" sibTransId="{6352997C-10A0-41B5-B52C-EFF650D01267}"/>
    <dgm:cxn modelId="{7FD52767-FB11-4079-AB12-21E43D276776}" srcId="{E4239D9C-8515-4974-9857-2BCC06D5C903}" destId="{195C3F58-260D-411F-963B-3AFA54BD8B06}" srcOrd="1" destOrd="0" parTransId="{31FA1DA7-ECA6-4B02-AF52-2F29F63DA17A}" sibTransId="{67FE7680-9CC1-448F-81AD-0457805FF147}"/>
    <dgm:cxn modelId="{1505C14C-73B9-416F-A6F1-C2E3A098732F}" srcId="{4197707C-0F8F-4DFE-8285-B9225A9CF675}" destId="{6FC1A5B6-A551-48AD-BA96-DFE0EF5CB8F6}" srcOrd="2" destOrd="0" parTransId="{63F677D0-C626-4242-91EE-B02DDCB56B7C}" sibTransId="{679AEACE-D969-461E-BBEF-52B2A0A55D95}"/>
    <dgm:cxn modelId="{72D78958-5465-4873-9289-A0125D2E57D6}" type="presOf" srcId="{4197707C-0F8F-4DFE-8285-B9225A9CF675}" destId="{403DACEE-8F4D-42E9-8480-94ECF5BD9CA9}" srcOrd="1" destOrd="0" presId="urn:microsoft.com/office/officeart/2005/8/layout/lProcess2"/>
    <dgm:cxn modelId="{CB732C7A-1B26-4CE3-A2F9-A8533F1ACC59}" type="presOf" srcId="{20B64FD9-F48E-4B6C-963A-77B3777CDD56}" destId="{35756CEE-9C29-446F-9B5D-D6292DAE9449}" srcOrd="0" destOrd="0" presId="urn:microsoft.com/office/officeart/2005/8/layout/lProcess2"/>
    <dgm:cxn modelId="{18C5A47A-BA5F-4048-8B7C-8723D8FD4C0F}" type="presOf" srcId="{6FC1A5B6-A551-48AD-BA96-DFE0EF5CB8F6}" destId="{16FCED6F-528D-4117-8D13-E28B5269313E}" srcOrd="0" destOrd="0" presId="urn:microsoft.com/office/officeart/2005/8/layout/lProcess2"/>
    <dgm:cxn modelId="{DEB71A86-1F45-4D11-B13D-6FC4D5F4185A}" type="presOf" srcId="{14076E94-AFD5-4D00-BE77-5D5D7A3BA948}" destId="{9344E6B4-CF57-4988-A684-65BBC856874A}" srcOrd="0" destOrd="0" presId="urn:microsoft.com/office/officeart/2005/8/layout/lProcess2"/>
    <dgm:cxn modelId="{1C2E5388-9292-4475-B89C-0632C0669AD8}" type="presOf" srcId="{195C3F58-260D-411F-963B-3AFA54BD8B06}" destId="{2F661360-0524-417A-AB54-CEF259032C13}" srcOrd="0" destOrd="0" presId="urn:microsoft.com/office/officeart/2005/8/layout/lProcess2"/>
    <dgm:cxn modelId="{B55B5195-B9B6-423F-91F9-D91B744A308A}" srcId="{42B18F4A-5147-47F6-966A-91025BCF2E5D}" destId="{20B64FD9-F48E-4B6C-963A-77B3777CDD56}" srcOrd="0" destOrd="0" parTransId="{2C32DEAE-3612-40E8-9B77-9D937D2A364A}" sibTransId="{5FD7C79F-C383-4C68-B083-D3AEBD4D8B51}"/>
    <dgm:cxn modelId="{78FD909F-775E-4035-8153-0214C7CCBEA5}" type="presOf" srcId="{432A2758-0A36-4146-A0F1-1F6BBDF01E98}" destId="{5FCD1374-0444-4E6D-BDB7-58AC0D5506F8}" srcOrd="0" destOrd="0" presId="urn:microsoft.com/office/officeart/2005/8/layout/lProcess2"/>
    <dgm:cxn modelId="{84BA6AA3-C1A8-4F5D-8194-65B18D9F1C9A}" type="presOf" srcId="{7C656F51-F05D-4BA2-9EFF-71FFC835B177}" destId="{1BBEA714-5152-421C-A7B2-ED2810C7D577}" srcOrd="0" destOrd="0" presId="urn:microsoft.com/office/officeart/2005/8/layout/lProcess2"/>
    <dgm:cxn modelId="{7C73B2A5-71A8-4AFE-B6DC-153BC9D0C653}" srcId="{470EA96C-CCA4-459B-8006-7739FB5F0FEF}" destId="{5CC546BC-B2E6-44F6-B864-E586042EC464}" srcOrd="2" destOrd="0" parTransId="{53AFD725-D4A4-45D7-B6D4-5BA4AE36CD59}" sibTransId="{0376933A-96B9-457B-9136-37A05103A6AE}"/>
    <dgm:cxn modelId="{EEACF2A5-87F0-4EE2-8DDC-0A515F294D71}" type="presOf" srcId="{470EA96C-CCA4-459B-8006-7739FB5F0FEF}" destId="{A7378F97-A3BD-44F5-9DD6-911D064A177A}" srcOrd="1" destOrd="0" presId="urn:microsoft.com/office/officeart/2005/8/layout/lProcess2"/>
    <dgm:cxn modelId="{41D7C9AC-F068-4384-916B-CC19CD32C793}" type="presOf" srcId="{4197707C-0F8F-4DFE-8285-B9225A9CF675}" destId="{1BD6921C-C726-41C5-934C-AF76E3EA118A}" srcOrd="0" destOrd="0" presId="urn:microsoft.com/office/officeart/2005/8/layout/lProcess2"/>
    <dgm:cxn modelId="{0F9369AE-F53C-4111-A5DE-84A60C77CA31}" srcId="{470EA96C-CCA4-459B-8006-7739FB5F0FEF}" destId="{499D7DF4-3195-4D83-96FD-87958D085220}" srcOrd="0" destOrd="0" parTransId="{A1255A77-2D72-49EA-9AB8-907FE41A946D}" sibTransId="{C0BA677A-07CA-4D50-956E-0AFBFBF17B90}"/>
    <dgm:cxn modelId="{06AA4CB3-D863-4D64-8521-A30322E615A6}" type="presOf" srcId="{C7D96CB0-227D-4B9A-BCB1-440589775A40}" destId="{0C33B32E-25B0-4B96-B6EC-43CA240BDF79}" srcOrd="0" destOrd="0" presId="urn:microsoft.com/office/officeart/2005/8/layout/lProcess2"/>
    <dgm:cxn modelId="{75EBECB3-0472-42DA-B570-BD3E5C636FD2}" srcId="{42B18F4A-5147-47F6-966A-91025BCF2E5D}" destId="{E4239D9C-8515-4974-9857-2BCC06D5C903}" srcOrd="2" destOrd="0" parTransId="{D26D9140-B808-443F-BF2A-75C47C8BA639}" sibTransId="{54FFF8A7-A48E-4CE1-B264-E4ECCABD7E3F}"/>
    <dgm:cxn modelId="{94775EC2-D2C9-424F-9D49-D5F21F8B685C}" type="presOf" srcId="{20B64FD9-F48E-4B6C-963A-77B3777CDD56}" destId="{DD42591E-8F92-41D8-BDD6-BEB8C9F42D5C}" srcOrd="1" destOrd="0" presId="urn:microsoft.com/office/officeart/2005/8/layout/lProcess2"/>
    <dgm:cxn modelId="{0ADD67CB-84D7-4DD3-8165-698A639A846B}" srcId="{20B64FD9-F48E-4B6C-963A-77B3777CDD56}" destId="{EA726E45-E82A-4845-A409-0BB48F61BFE9}" srcOrd="1" destOrd="0" parTransId="{C9089F4B-C027-4BF1-B274-0F06A9A285B6}" sibTransId="{15C81CEA-5D28-40E2-A6AE-0BF330A5748D}"/>
    <dgm:cxn modelId="{C33E7ACD-193B-456B-B958-A9FC20D5B3AB}" srcId="{42B18F4A-5147-47F6-966A-91025BCF2E5D}" destId="{470EA96C-CCA4-459B-8006-7739FB5F0FEF}" srcOrd="3" destOrd="0" parTransId="{046CB444-232B-4994-B3A3-A8CFC5E6216B}" sibTransId="{2C3828EE-E13B-4CA9-9B0C-27055C88AA3B}"/>
    <dgm:cxn modelId="{AAE5B7D5-0EF3-45B0-9E43-D816E5047E66}" type="presOf" srcId="{470EA96C-CCA4-459B-8006-7739FB5F0FEF}" destId="{85589E35-EDC4-4828-AF7D-7FD3BA5990D7}" srcOrd="0" destOrd="0" presId="urn:microsoft.com/office/officeart/2005/8/layout/lProcess2"/>
    <dgm:cxn modelId="{F1AD4AD6-AAE7-40A4-AB78-980D4090F32B}" type="presOf" srcId="{E4239D9C-8515-4974-9857-2BCC06D5C903}" destId="{90808450-67E3-4EFA-A3E6-E193FCF4575C}" srcOrd="0" destOrd="0" presId="urn:microsoft.com/office/officeart/2005/8/layout/lProcess2"/>
    <dgm:cxn modelId="{A0878DDD-33E1-49C3-9661-9E48F17DC06E}" type="presOf" srcId="{E4239D9C-8515-4974-9857-2BCC06D5C903}" destId="{6126960E-9BA4-4C1C-BF45-8C96954ED8A3}" srcOrd="1" destOrd="0" presId="urn:microsoft.com/office/officeart/2005/8/layout/lProcess2"/>
    <dgm:cxn modelId="{3EBC7FE4-987C-431E-8D0B-1656A794291D}" srcId="{42B18F4A-5147-47F6-966A-91025BCF2E5D}" destId="{4197707C-0F8F-4DFE-8285-B9225A9CF675}" srcOrd="1" destOrd="0" parTransId="{15625A79-6D6D-44C3-B8F1-6BAD26BC1916}" sibTransId="{1BD25031-20A3-4980-8DE6-B334DFF4ED33}"/>
    <dgm:cxn modelId="{651212E6-8CC5-46E2-897C-7C2FC709675B}" srcId="{E4239D9C-8515-4974-9857-2BCC06D5C903}" destId="{34188F7C-0A88-41FD-9102-9409201195AF}" srcOrd="2" destOrd="0" parTransId="{7055F333-CD0E-46FB-814F-0F36B5AD49A7}" sibTransId="{21CC5374-3457-4138-884E-C7DC85E01985}"/>
    <dgm:cxn modelId="{D93969EE-480A-4313-A5FD-E45096AEF859}" srcId="{20B64FD9-F48E-4B6C-963A-77B3777CDD56}" destId="{8E715CF4-865D-4F9D-B991-93CDCBA815C0}" srcOrd="2" destOrd="0" parTransId="{F7EC5575-225E-451F-997A-32CA8D8D418E}" sibTransId="{387135A0-9BA0-40E0-B7DD-425DBD82F4C9}"/>
    <dgm:cxn modelId="{E91E83EF-3876-495B-B5DB-797912789813}" srcId="{4197707C-0F8F-4DFE-8285-B9225A9CF675}" destId="{9F172DEE-4ED6-4112-8B3E-6488C1F17EA5}" srcOrd="0" destOrd="0" parTransId="{1B38CD22-F35A-435B-9B61-F3BB2451C225}" sibTransId="{D8261405-D4BB-48D7-9EDB-F5936D8BF88F}"/>
    <dgm:cxn modelId="{A0D5D1F1-CF70-42B1-AB26-6F658DEAF99A}" srcId="{4197707C-0F8F-4DFE-8285-B9225A9CF675}" destId="{C7D96CB0-227D-4B9A-BCB1-440589775A40}" srcOrd="1" destOrd="0" parTransId="{96EF082D-108D-4E65-A73D-65DCC92CEAD6}" sibTransId="{F9C27968-0C01-4216-BCB7-59AF784CB208}"/>
    <dgm:cxn modelId="{327A5D7A-BA72-479B-B274-D2F5E5546B96}" type="presParOf" srcId="{881405A5-9C37-4368-9707-BF81602E0CA7}" destId="{F8A1F9DA-EE77-4FF9-BA62-5BA293565802}" srcOrd="0" destOrd="0" presId="urn:microsoft.com/office/officeart/2005/8/layout/lProcess2"/>
    <dgm:cxn modelId="{CD1C7B52-F463-47C6-9611-410ED32D9B2C}" type="presParOf" srcId="{F8A1F9DA-EE77-4FF9-BA62-5BA293565802}" destId="{35756CEE-9C29-446F-9B5D-D6292DAE9449}" srcOrd="0" destOrd="0" presId="urn:microsoft.com/office/officeart/2005/8/layout/lProcess2"/>
    <dgm:cxn modelId="{DF3918C5-2AE4-4EB8-B144-5CA2DCC7027F}" type="presParOf" srcId="{F8A1F9DA-EE77-4FF9-BA62-5BA293565802}" destId="{DD42591E-8F92-41D8-BDD6-BEB8C9F42D5C}" srcOrd="1" destOrd="0" presId="urn:microsoft.com/office/officeart/2005/8/layout/lProcess2"/>
    <dgm:cxn modelId="{B09CD900-5792-4E9D-9128-D0B86F23D0B2}" type="presParOf" srcId="{F8A1F9DA-EE77-4FF9-BA62-5BA293565802}" destId="{D8D4BA0B-B45B-4368-9652-8C36C19F8426}" srcOrd="2" destOrd="0" presId="urn:microsoft.com/office/officeart/2005/8/layout/lProcess2"/>
    <dgm:cxn modelId="{019AD854-71A3-4AEA-8C78-2AFD959F2C11}" type="presParOf" srcId="{D8D4BA0B-B45B-4368-9652-8C36C19F8426}" destId="{35C4C258-DA40-4833-A2DB-9282313562C9}" srcOrd="0" destOrd="0" presId="urn:microsoft.com/office/officeart/2005/8/layout/lProcess2"/>
    <dgm:cxn modelId="{495E31D6-14F1-41F4-8F6B-6E50FDA44F5B}" type="presParOf" srcId="{35C4C258-DA40-4833-A2DB-9282313562C9}" destId="{5FCD1374-0444-4E6D-BDB7-58AC0D5506F8}" srcOrd="0" destOrd="0" presId="urn:microsoft.com/office/officeart/2005/8/layout/lProcess2"/>
    <dgm:cxn modelId="{7D33E0F6-CEB9-47BA-86B4-660FD1B0CAB8}" type="presParOf" srcId="{35C4C258-DA40-4833-A2DB-9282313562C9}" destId="{3A5A1107-E2F9-464C-9806-D92315FC7E5B}" srcOrd="1" destOrd="0" presId="urn:microsoft.com/office/officeart/2005/8/layout/lProcess2"/>
    <dgm:cxn modelId="{B7A6DE89-9607-48A3-9003-11A7A81AD344}" type="presParOf" srcId="{35C4C258-DA40-4833-A2DB-9282313562C9}" destId="{76DB303A-D032-4FDF-99DB-0BC3DFEBB72C}" srcOrd="2" destOrd="0" presId="urn:microsoft.com/office/officeart/2005/8/layout/lProcess2"/>
    <dgm:cxn modelId="{3A9BB362-B9D8-417D-8F43-6EBE76887FA0}" type="presParOf" srcId="{35C4C258-DA40-4833-A2DB-9282313562C9}" destId="{29190CAC-41FB-43CA-B431-8A811C302DD6}" srcOrd="3" destOrd="0" presId="urn:microsoft.com/office/officeart/2005/8/layout/lProcess2"/>
    <dgm:cxn modelId="{26EF71C3-E223-449A-84D6-5602CB030B37}" type="presParOf" srcId="{35C4C258-DA40-4833-A2DB-9282313562C9}" destId="{ADE4E3C8-2B5A-48F7-9758-AEAEB7DF5AD2}" srcOrd="4" destOrd="0" presId="urn:microsoft.com/office/officeart/2005/8/layout/lProcess2"/>
    <dgm:cxn modelId="{D713E2D3-967B-4827-ADA0-DD4BF0035542}" type="presParOf" srcId="{881405A5-9C37-4368-9707-BF81602E0CA7}" destId="{AAE8BE5A-59A3-4D7B-9F51-E2551C4382A4}" srcOrd="1" destOrd="0" presId="urn:microsoft.com/office/officeart/2005/8/layout/lProcess2"/>
    <dgm:cxn modelId="{1DA84CD5-925A-471F-A322-AF9ACCC15171}" type="presParOf" srcId="{881405A5-9C37-4368-9707-BF81602E0CA7}" destId="{E92C0730-5C57-416D-9A01-2718D0F572D5}" srcOrd="2" destOrd="0" presId="urn:microsoft.com/office/officeart/2005/8/layout/lProcess2"/>
    <dgm:cxn modelId="{84361FE5-96DF-4929-81CD-5DA70C16988B}" type="presParOf" srcId="{E92C0730-5C57-416D-9A01-2718D0F572D5}" destId="{1BD6921C-C726-41C5-934C-AF76E3EA118A}" srcOrd="0" destOrd="0" presId="urn:microsoft.com/office/officeart/2005/8/layout/lProcess2"/>
    <dgm:cxn modelId="{1A7449B3-740A-4D9F-9D2E-C657FF42FFCE}" type="presParOf" srcId="{E92C0730-5C57-416D-9A01-2718D0F572D5}" destId="{403DACEE-8F4D-42E9-8480-94ECF5BD9CA9}" srcOrd="1" destOrd="0" presId="urn:microsoft.com/office/officeart/2005/8/layout/lProcess2"/>
    <dgm:cxn modelId="{753EA2DD-8D38-4876-B594-85C197B1F130}" type="presParOf" srcId="{E92C0730-5C57-416D-9A01-2718D0F572D5}" destId="{FCA734F5-033B-4E86-AFBF-90C811E62BB5}" srcOrd="2" destOrd="0" presId="urn:microsoft.com/office/officeart/2005/8/layout/lProcess2"/>
    <dgm:cxn modelId="{CB6646AD-7F27-4F39-81B2-79E8B43044E0}" type="presParOf" srcId="{FCA734F5-033B-4E86-AFBF-90C811E62BB5}" destId="{05A1A891-7B2A-48AB-BEA2-26108D205912}" srcOrd="0" destOrd="0" presId="urn:microsoft.com/office/officeart/2005/8/layout/lProcess2"/>
    <dgm:cxn modelId="{E656F8B9-836B-4326-99DE-A67911EAC720}" type="presParOf" srcId="{05A1A891-7B2A-48AB-BEA2-26108D205912}" destId="{5B642728-D3B1-42B1-A7DB-0B12D0F15715}" srcOrd="0" destOrd="0" presId="urn:microsoft.com/office/officeart/2005/8/layout/lProcess2"/>
    <dgm:cxn modelId="{7308DC0A-1E7C-4D54-8346-330A6F738865}" type="presParOf" srcId="{05A1A891-7B2A-48AB-BEA2-26108D205912}" destId="{9D6C41CE-54C8-46FE-9142-99DD3BC86079}" srcOrd="1" destOrd="0" presId="urn:microsoft.com/office/officeart/2005/8/layout/lProcess2"/>
    <dgm:cxn modelId="{E9F5F1A2-FE89-44E8-8E87-FD59A5C1B2DE}" type="presParOf" srcId="{05A1A891-7B2A-48AB-BEA2-26108D205912}" destId="{0C33B32E-25B0-4B96-B6EC-43CA240BDF79}" srcOrd="2" destOrd="0" presId="urn:microsoft.com/office/officeart/2005/8/layout/lProcess2"/>
    <dgm:cxn modelId="{E07588C9-499E-4AC6-ABB4-7792B2A88CCE}" type="presParOf" srcId="{05A1A891-7B2A-48AB-BEA2-26108D205912}" destId="{AD20A118-D158-4B6E-9C22-984B1DED934A}" srcOrd="3" destOrd="0" presId="urn:microsoft.com/office/officeart/2005/8/layout/lProcess2"/>
    <dgm:cxn modelId="{020FAC7E-FB1D-4F90-B84A-FD1D46E8016F}" type="presParOf" srcId="{05A1A891-7B2A-48AB-BEA2-26108D205912}" destId="{16FCED6F-528D-4117-8D13-E28B5269313E}" srcOrd="4" destOrd="0" presId="urn:microsoft.com/office/officeart/2005/8/layout/lProcess2"/>
    <dgm:cxn modelId="{1598BC28-2A27-43AB-86CA-BECAFE8AC726}" type="presParOf" srcId="{881405A5-9C37-4368-9707-BF81602E0CA7}" destId="{BF35BCCE-8BB7-4C80-81AA-18158B42581F}" srcOrd="3" destOrd="0" presId="urn:microsoft.com/office/officeart/2005/8/layout/lProcess2"/>
    <dgm:cxn modelId="{A01B6A32-F114-4605-93A8-F7807FC3B4E3}" type="presParOf" srcId="{881405A5-9C37-4368-9707-BF81602E0CA7}" destId="{1BEBCEC4-76D9-4D9A-8A9F-0730DDBD982F}" srcOrd="4" destOrd="0" presId="urn:microsoft.com/office/officeart/2005/8/layout/lProcess2"/>
    <dgm:cxn modelId="{2F263B68-A54A-4F6C-94B8-87F222AAB0DC}" type="presParOf" srcId="{1BEBCEC4-76D9-4D9A-8A9F-0730DDBD982F}" destId="{90808450-67E3-4EFA-A3E6-E193FCF4575C}" srcOrd="0" destOrd="0" presId="urn:microsoft.com/office/officeart/2005/8/layout/lProcess2"/>
    <dgm:cxn modelId="{3C5963A9-79BB-45C6-87E7-05883939FFA9}" type="presParOf" srcId="{1BEBCEC4-76D9-4D9A-8A9F-0730DDBD982F}" destId="{6126960E-9BA4-4C1C-BF45-8C96954ED8A3}" srcOrd="1" destOrd="0" presId="urn:microsoft.com/office/officeart/2005/8/layout/lProcess2"/>
    <dgm:cxn modelId="{C9C01141-40F8-46B9-A3B8-62E81D6D7B71}" type="presParOf" srcId="{1BEBCEC4-76D9-4D9A-8A9F-0730DDBD982F}" destId="{C179E57B-F07A-4BEF-8C6A-6EED87882286}" srcOrd="2" destOrd="0" presId="urn:microsoft.com/office/officeart/2005/8/layout/lProcess2"/>
    <dgm:cxn modelId="{B988532F-15B6-440D-A874-DD0E354571D8}" type="presParOf" srcId="{C179E57B-F07A-4BEF-8C6A-6EED87882286}" destId="{B4466D93-E481-4487-BF2A-3B28474EAF40}" srcOrd="0" destOrd="0" presId="urn:microsoft.com/office/officeart/2005/8/layout/lProcess2"/>
    <dgm:cxn modelId="{7CC07B96-4297-42D0-A29B-8ACBB54A342B}" type="presParOf" srcId="{B4466D93-E481-4487-BF2A-3B28474EAF40}" destId="{9344E6B4-CF57-4988-A684-65BBC856874A}" srcOrd="0" destOrd="0" presId="urn:microsoft.com/office/officeart/2005/8/layout/lProcess2"/>
    <dgm:cxn modelId="{A07C379B-652B-41F5-BDDA-1916B5BB138C}" type="presParOf" srcId="{B4466D93-E481-4487-BF2A-3B28474EAF40}" destId="{EADEF7C3-C5FD-43A9-9DE8-EEB315D39878}" srcOrd="1" destOrd="0" presId="urn:microsoft.com/office/officeart/2005/8/layout/lProcess2"/>
    <dgm:cxn modelId="{AF72480E-20B1-4319-923E-43A8E7E9BFD1}" type="presParOf" srcId="{B4466D93-E481-4487-BF2A-3B28474EAF40}" destId="{2F661360-0524-417A-AB54-CEF259032C13}" srcOrd="2" destOrd="0" presId="urn:microsoft.com/office/officeart/2005/8/layout/lProcess2"/>
    <dgm:cxn modelId="{68A705ED-8D4B-4E86-B1FC-EBD45373DD46}" type="presParOf" srcId="{B4466D93-E481-4487-BF2A-3B28474EAF40}" destId="{5DF9F2F0-5191-4AA4-BC38-E17101BC3E64}" srcOrd="3" destOrd="0" presId="urn:microsoft.com/office/officeart/2005/8/layout/lProcess2"/>
    <dgm:cxn modelId="{A3F23EEC-C8B3-454D-950D-7F6BAA520395}" type="presParOf" srcId="{B4466D93-E481-4487-BF2A-3B28474EAF40}" destId="{F1A0B89E-5514-461A-89DC-5419DA9BCBE4}" srcOrd="4" destOrd="0" presId="urn:microsoft.com/office/officeart/2005/8/layout/lProcess2"/>
    <dgm:cxn modelId="{6818B2B9-65EB-4B00-B243-C68524D8F6C3}" type="presParOf" srcId="{B4466D93-E481-4487-BF2A-3B28474EAF40}" destId="{1F51CE83-2020-43B0-8160-1D15C6561839}" srcOrd="5" destOrd="0" presId="urn:microsoft.com/office/officeart/2005/8/layout/lProcess2"/>
    <dgm:cxn modelId="{4964C449-EE34-44B3-97B6-256D0F8F0D79}" type="presParOf" srcId="{B4466D93-E481-4487-BF2A-3B28474EAF40}" destId="{1BBEA714-5152-421C-A7B2-ED2810C7D577}" srcOrd="6" destOrd="0" presId="urn:microsoft.com/office/officeart/2005/8/layout/lProcess2"/>
    <dgm:cxn modelId="{6D0D8F05-0453-4BE4-99B3-AFB5A0923786}" type="presParOf" srcId="{881405A5-9C37-4368-9707-BF81602E0CA7}" destId="{E6813C34-FF57-4BFB-94A7-DF4CFAEE2627}" srcOrd="5" destOrd="0" presId="urn:microsoft.com/office/officeart/2005/8/layout/lProcess2"/>
    <dgm:cxn modelId="{D077E2F0-B3BE-45F0-8E2C-C466CD9AC312}" type="presParOf" srcId="{881405A5-9C37-4368-9707-BF81602E0CA7}" destId="{3D2FBF15-CA73-403C-B8A8-E924F566C272}" srcOrd="6" destOrd="0" presId="urn:microsoft.com/office/officeart/2005/8/layout/lProcess2"/>
    <dgm:cxn modelId="{560865A6-8605-4C25-96B9-A26EAE07212C}" type="presParOf" srcId="{3D2FBF15-CA73-403C-B8A8-E924F566C272}" destId="{85589E35-EDC4-4828-AF7D-7FD3BA5990D7}" srcOrd="0" destOrd="0" presId="urn:microsoft.com/office/officeart/2005/8/layout/lProcess2"/>
    <dgm:cxn modelId="{0DAB9046-108D-4F8D-98ED-69830B3D7F6B}" type="presParOf" srcId="{3D2FBF15-CA73-403C-B8A8-E924F566C272}" destId="{A7378F97-A3BD-44F5-9DD6-911D064A177A}" srcOrd="1" destOrd="0" presId="urn:microsoft.com/office/officeart/2005/8/layout/lProcess2"/>
    <dgm:cxn modelId="{DF3E82FF-85FE-487F-AA5B-D3405B378F4A}" type="presParOf" srcId="{3D2FBF15-CA73-403C-B8A8-E924F566C272}" destId="{6B31C396-7168-44AA-973A-A4DF4DDD0905}" srcOrd="2" destOrd="0" presId="urn:microsoft.com/office/officeart/2005/8/layout/lProcess2"/>
    <dgm:cxn modelId="{D2616EF0-8BD3-4E4F-AE71-B1829C1F2165}" type="presParOf" srcId="{6B31C396-7168-44AA-973A-A4DF4DDD0905}" destId="{346BBE03-E266-4739-8F6E-76F1243667A5}" srcOrd="0" destOrd="0" presId="urn:microsoft.com/office/officeart/2005/8/layout/lProcess2"/>
    <dgm:cxn modelId="{3537ADB6-347C-4116-BEED-39A00E60637B}" type="presParOf" srcId="{346BBE03-E266-4739-8F6E-76F1243667A5}" destId="{AF8AF728-1240-42BC-A108-D48920CAB642}" srcOrd="0" destOrd="0" presId="urn:microsoft.com/office/officeart/2005/8/layout/lProcess2"/>
    <dgm:cxn modelId="{A6EF87AD-F450-4303-89D5-B38BA3F29E84}" type="presParOf" srcId="{346BBE03-E266-4739-8F6E-76F1243667A5}" destId="{E45D6144-319E-46FD-B614-6B264F457E2C}" srcOrd="1" destOrd="0" presId="urn:microsoft.com/office/officeart/2005/8/layout/lProcess2"/>
    <dgm:cxn modelId="{5DB6B160-CF3C-454A-9F1A-7953868A12CF}" type="presParOf" srcId="{346BBE03-E266-4739-8F6E-76F1243667A5}" destId="{83E4E08B-5291-4DD7-8D8A-04EDC971F7B0}" srcOrd="2" destOrd="0" presId="urn:microsoft.com/office/officeart/2005/8/layout/lProcess2"/>
    <dgm:cxn modelId="{B2B7DD41-C748-4D3D-B55B-7CADB183A98E}" type="presParOf" srcId="{346BBE03-E266-4739-8F6E-76F1243667A5}" destId="{E915F9EA-1E8A-4C5B-B9CF-F5ACEB7338EC}" srcOrd="3" destOrd="0" presId="urn:microsoft.com/office/officeart/2005/8/layout/lProcess2"/>
    <dgm:cxn modelId="{97DF86A6-C62A-4A43-BF7C-A62FB000F633}" type="presParOf" srcId="{346BBE03-E266-4739-8F6E-76F1243667A5}" destId="{F9118AF7-0D94-4B90-A4AC-98F53DDABCDD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756CEE-9C29-446F-9B5D-D6292DAE9449}">
      <dsp:nvSpPr>
        <dsp:cNvPr id="0" name=""/>
        <dsp:cNvSpPr/>
      </dsp:nvSpPr>
      <dsp:spPr>
        <a:xfrm>
          <a:off x="1892" y="0"/>
          <a:ext cx="1856989" cy="3435845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rgbClr val="003399"/>
              </a:solidFill>
            </a:rPr>
            <a:t>Nuclear Data</a:t>
          </a:r>
        </a:p>
      </dsp:txBody>
      <dsp:txXfrm>
        <a:off x="1892" y="0"/>
        <a:ext cx="1856989" cy="1030753"/>
      </dsp:txXfrm>
    </dsp:sp>
    <dsp:sp modelId="{5FCD1374-0444-4E6D-BDB7-58AC0D5506F8}">
      <dsp:nvSpPr>
        <dsp:cNvPr id="0" name=""/>
        <dsp:cNvSpPr/>
      </dsp:nvSpPr>
      <dsp:spPr>
        <a:xfrm>
          <a:off x="216025" y="800191"/>
          <a:ext cx="1485591" cy="67179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Data Development</a:t>
          </a:r>
        </a:p>
      </dsp:txBody>
      <dsp:txXfrm>
        <a:off x="235701" y="819867"/>
        <a:ext cx="1446239" cy="632446"/>
      </dsp:txXfrm>
    </dsp:sp>
    <dsp:sp modelId="{76DB303A-D032-4FDF-99DB-0BC3DFEBB72C}">
      <dsp:nvSpPr>
        <dsp:cNvPr id="0" name=""/>
        <dsp:cNvSpPr/>
      </dsp:nvSpPr>
      <dsp:spPr>
        <a:xfrm>
          <a:off x="216025" y="1686505"/>
          <a:ext cx="1485591" cy="640879"/>
        </a:xfrm>
        <a:prstGeom prst="roundRect">
          <a:avLst>
            <a:gd name="adj" fmla="val 10000"/>
          </a:avLst>
        </a:prstGeom>
        <a:solidFill>
          <a:schemeClr val="accent4">
            <a:hueOff val="-557010"/>
            <a:satOff val="2057"/>
            <a:lumOff val="-1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Data Services</a:t>
          </a:r>
        </a:p>
      </dsp:txBody>
      <dsp:txXfrm>
        <a:off x="234796" y="1705276"/>
        <a:ext cx="1448049" cy="603337"/>
      </dsp:txXfrm>
    </dsp:sp>
    <dsp:sp modelId="{ADE4E3C8-2B5A-48F7-9758-AEAEB7DF5AD2}">
      <dsp:nvSpPr>
        <dsp:cNvPr id="0" name=""/>
        <dsp:cNvSpPr/>
      </dsp:nvSpPr>
      <dsp:spPr>
        <a:xfrm>
          <a:off x="144019" y="2531752"/>
          <a:ext cx="1595614" cy="552893"/>
        </a:xfrm>
        <a:prstGeom prst="roundRect">
          <a:avLst>
            <a:gd name="adj" fmla="val 10000"/>
          </a:avLst>
        </a:prstGeom>
        <a:solidFill>
          <a:schemeClr val="accent4">
            <a:hueOff val="-1114021"/>
            <a:satOff val="4114"/>
            <a:lumOff val="-33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Atomic &amp; Molecular Data</a:t>
          </a:r>
        </a:p>
      </dsp:txBody>
      <dsp:txXfrm>
        <a:off x="160213" y="2547946"/>
        <a:ext cx="1563226" cy="520505"/>
      </dsp:txXfrm>
    </dsp:sp>
    <dsp:sp modelId="{1BD6921C-C726-41C5-934C-AF76E3EA118A}">
      <dsp:nvSpPr>
        <dsp:cNvPr id="0" name=""/>
        <dsp:cNvSpPr/>
      </dsp:nvSpPr>
      <dsp:spPr>
        <a:xfrm>
          <a:off x="1998156" y="0"/>
          <a:ext cx="1856989" cy="3435845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kern="1200" dirty="0">
              <a:solidFill>
                <a:srgbClr val="003399"/>
              </a:solidFill>
            </a:rPr>
            <a:t>Physics</a:t>
          </a:r>
        </a:p>
      </dsp:txBody>
      <dsp:txXfrm>
        <a:off x="1998156" y="0"/>
        <a:ext cx="1856989" cy="1030753"/>
      </dsp:txXfrm>
    </dsp:sp>
    <dsp:sp modelId="{5B642728-D3B1-42B1-A7DB-0B12D0F15715}">
      <dsp:nvSpPr>
        <dsp:cNvPr id="0" name=""/>
        <dsp:cNvSpPr/>
      </dsp:nvSpPr>
      <dsp:spPr>
        <a:xfrm>
          <a:off x="2061643" y="768398"/>
          <a:ext cx="1682774" cy="675005"/>
        </a:xfrm>
        <a:prstGeom prst="roundRect">
          <a:avLst>
            <a:gd name="adj" fmla="val 10000"/>
          </a:avLst>
        </a:prstGeom>
        <a:solidFill>
          <a:schemeClr val="accent4">
            <a:hueOff val="-1671031"/>
            <a:satOff val="6172"/>
            <a:lumOff val="-5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Accelerator &amp;  Research Reactor  Applications</a:t>
          </a:r>
        </a:p>
      </dsp:txBody>
      <dsp:txXfrm>
        <a:off x="2081413" y="788168"/>
        <a:ext cx="1643234" cy="635465"/>
      </dsp:txXfrm>
    </dsp:sp>
    <dsp:sp modelId="{0C33B32E-25B0-4B96-B6EC-43CA240BDF79}">
      <dsp:nvSpPr>
        <dsp:cNvPr id="0" name=""/>
        <dsp:cNvSpPr/>
      </dsp:nvSpPr>
      <dsp:spPr>
        <a:xfrm>
          <a:off x="2088235" y="1548749"/>
          <a:ext cx="1635532" cy="675005"/>
        </a:xfrm>
        <a:prstGeom prst="roundRect">
          <a:avLst>
            <a:gd name="adj" fmla="val 10000"/>
          </a:avLst>
        </a:prstGeom>
        <a:solidFill>
          <a:schemeClr val="accent4">
            <a:hueOff val="-2228042"/>
            <a:satOff val="8229"/>
            <a:lumOff val="-6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Nuclear Instrumentation</a:t>
          </a:r>
          <a:endParaRPr lang="en-GB" sz="1400" kern="1200" dirty="0"/>
        </a:p>
      </dsp:txBody>
      <dsp:txXfrm>
        <a:off x="2108005" y="1568519"/>
        <a:ext cx="1595992" cy="635465"/>
      </dsp:txXfrm>
    </dsp:sp>
    <dsp:sp modelId="{16FCED6F-528D-4117-8D13-E28B5269313E}">
      <dsp:nvSpPr>
        <dsp:cNvPr id="0" name=""/>
        <dsp:cNvSpPr/>
      </dsp:nvSpPr>
      <dsp:spPr>
        <a:xfrm>
          <a:off x="2160234" y="2387144"/>
          <a:ext cx="1485591" cy="675005"/>
        </a:xfrm>
        <a:prstGeom prst="roundRect">
          <a:avLst>
            <a:gd name="adj" fmla="val 10000"/>
          </a:avLst>
        </a:prstGeom>
        <a:solidFill>
          <a:schemeClr val="accent4">
            <a:hueOff val="-2785052"/>
            <a:satOff val="10286"/>
            <a:lumOff val="-83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Nuclear Fusion</a:t>
          </a:r>
        </a:p>
      </dsp:txBody>
      <dsp:txXfrm>
        <a:off x="2180004" y="2406914"/>
        <a:ext cx="1446051" cy="635465"/>
      </dsp:txXfrm>
    </dsp:sp>
    <dsp:sp modelId="{90808450-67E3-4EFA-A3E6-E193FCF4575C}">
      <dsp:nvSpPr>
        <dsp:cNvPr id="0" name=""/>
        <dsp:cNvSpPr/>
      </dsp:nvSpPr>
      <dsp:spPr>
        <a:xfrm>
          <a:off x="3994420" y="0"/>
          <a:ext cx="1856989" cy="343584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effectLst/>
            </a:rPr>
            <a:t>Radiochemistry &amp;  Radiation Technology</a:t>
          </a:r>
        </a:p>
      </dsp:txBody>
      <dsp:txXfrm>
        <a:off x="3994420" y="0"/>
        <a:ext cx="1856989" cy="1030753"/>
      </dsp:txXfrm>
    </dsp:sp>
    <dsp:sp modelId="{9344E6B4-CF57-4988-A684-65BBC856874A}">
      <dsp:nvSpPr>
        <dsp:cNvPr id="0" name=""/>
        <dsp:cNvSpPr/>
      </dsp:nvSpPr>
      <dsp:spPr>
        <a:xfrm>
          <a:off x="4032451" y="967677"/>
          <a:ext cx="1773618" cy="583181"/>
        </a:xfrm>
        <a:prstGeom prst="roundRect">
          <a:avLst>
            <a:gd name="adj" fmla="val 10000"/>
          </a:avLst>
        </a:prstGeom>
        <a:solidFill>
          <a:schemeClr val="accent4">
            <a:hueOff val="-3342062"/>
            <a:satOff val="12343"/>
            <a:lumOff val="-10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solidFill>
                <a:schemeClr val="bg1"/>
              </a:solidFill>
            </a:rPr>
            <a:t>Medical Radioisotope production, Radiopharmaceuticals</a:t>
          </a:r>
        </a:p>
      </dsp:txBody>
      <dsp:txXfrm>
        <a:off x="4049532" y="984758"/>
        <a:ext cx="1739456" cy="549019"/>
      </dsp:txXfrm>
    </dsp:sp>
    <dsp:sp modelId="{2F661360-0524-417A-AB54-CEF259032C13}">
      <dsp:nvSpPr>
        <dsp:cNvPr id="0" name=""/>
        <dsp:cNvSpPr/>
      </dsp:nvSpPr>
      <dsp:spPr>
        <a:xfrm>
          <a:off x="4157196" y="1634473"/>
          <a:ext cx="1531437" cy="375427"/>
        </a:xfrm>
        <a:prstGeom prst="roundRect">
          <a:avLst>
            <a:gd name="adj" fmla="val 10000"/>
          </a:avLst>
        </a:prstGeom>
        <a:solidFill>
          <a:schemeClr val="accent4">
            <a:hueOff val="-3899072"/>
            <a:satOff val="14400"/>
            <a:lumOff val="-11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solidFill>
                <a:schemeClr val="bg1"/>
              </a:solidFill>
            </a:rPr>
            <a:t>Radiotracers, NCS &amp; NDT in industry</a:t>
          </a:r>
        </a:p>
      </dsp:txBody>
      <dsp:txXfrm>
        <a:off x="4168192" y="1645469"/>
        <a:ext cx="1509445" cy="353435"/>
      </dsp:txXfrm>
    </dsp:sp>
    <dsp:sp modelId="{F1A0B89E-5514-461A-89DC-5419DA9BCBE4}">
      <dsp:nvSpPr>
        <dsp:cNvPr id="0" name=""/>
        <dsp:cNvSpPr/>
      </dsp:nvSpPr>
      <dsp:spPr>
        <a:xfrm>
          <a:off x="4157196" y="2772121"/>
          <a:ext cx="1531437" cy="375427"/>
        </a:xfrm>
        <a:prstGeom prst="roundRect">
          <a:avLst>
            <a:gd name="adj" fmla="val 10000"/>
          </a:avLst>
        </a:prstGeom>
        <a:solidFill>
          <a:schemeClr val="accent4">
            <a:hueOff val="-4456083"/>
            <a:satOff val="16457"/>
            <a:lumOff val="-133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solidFill>
                <a:schemeClr val="bg1"/>
              </a:solidFill>
            </a:rPr>
            <a:t>Terrestrial Environment</a:t>
          </a:r>
        </a:p>
      </dsp:txBody>
      <dsp:txXfrm>
        <a:off x="4168192" y="2783117"/>
        <a:ext cx="1509445" cy="353435"/>
      </dsp:txXfrm>
    </dsp:sp>
    <dsp:sp modelId="{1BBEA714-5152-421C-A7B2-ED2810C7D577}">
      <dsp:nvSpPr>
        <dsp:cNvPr id="0" name=""/>
        <dsp:cNvSpPr/>
      </dsp:nvSpPr>
      <dsp:spPr>
        <a:xfrm>
          <a:off x="4203042" y="2139700"/>
          <a:ext cx="1485591" cy="536102"/>
        </a:xfrm>
        <a:prstGeom prst="roundRect">
          <a:avLst>
            <a:gd name="adj" fmla="val 10000"/>
          </a:avLst>
        </a:prstGeom>
        <a:solidFill>
          <a:schemeClr val="accent4">
            <a:hueOff val="-5013093"/>
            <a:satOff val="18515"/>
            <a:lumOff val="-15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Radiation technology applications</a:t>
          </a:r>
        </a:p>
      </dsp:txBody>
      <dsp:txXfrm>
        <a:off x="4218744" y="2155402"/>
        <a:ext cx="1454187" cy="504698"/>
      </dsp:txXfrm>
    </dsp:sp>
    <dsp:sp modelId="{85589E35-EDC4-4828-AF7D-7FD3BA5990D7}">
      <dsp:nvSpPr>
        <dsp:cNvPr id="0" name=""/>
        <dsp:cNvSpPr/>
      </dsp:nvSpPr>
      <dsp:spPr>
        <a:xfrm>
          <a:off x="5992577" y="0"/>
          <a:ext cx="1856989" cy="343584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Isotope Hydrology</a:t>
          </a:r>
          <a:r>
            <a:rPr lang="en-GB" sz="2700" kern="1200"/>
            <a:t>	</a:t>
          </a:r>
        </a:p>
      </dsp:txBody>
      <dsp:txXfrm>
        <a:off x="5992577" y="0"/>
        <a:ext cx="1856989" cy="1030753"/>
      </dsp:txXfrm>
    </dsp:sp>
    <dsp:sp modelId="{AF8AF728-1240-42BC-A108-D48920CAB642}">
      <dsp:nvSpPr>
        <dsp:cNvPr id="0" name=""/>
        <dsp:cNvSpPr/>
      </dsp:nvSpPr>
      <dsp:spPr>
        <a:xfrm>
          <a:off x="6192695" y="1122520"/>
          <a:ext cx="1485591" cy="769548"/>
        </a:xfrm>
        <a:prstGeom prst="roundRect">
          <a:avLst>
            <a:gd name="adj" fmla="val 10000"/>
          </a:avLst>
        </a:prstGeom>
        <a:solidFill>
          <a:schemeClr val="accent4">
            <a:hueOff val="-5570103"/>
            <a:satOff val="20572"/>
            <a:lumOff val="-16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Isotopic methods for groundwater assessment</a:t>
          </a:r>
        </a:p>
      </dsp:txBody>
      <dsp:txXfrm>
        <a:off x="6215234" y="1145059"/>
        <a:ext cx="1440513" cy="724470"/>
      </dsp:txXfrm>
    </dsp:sp>
    <dsp:sp modelId="{83E4E08B-5291-4DD7-8D8A-04EDC971F7B0}">
      <dsp:nvSpPr>
        <dsp:cNvPr id="0" name=""/>
        <dsp:cNvSpPr/>
      </dsp:nvSpPr>
      <dsp:spPr>
        <a:xfrm>
          <a:off x="6192695" y="1992498"/>
          <a:ext cx="1485591" cy="471764"/>
        </a:xfrm>
        <a:prstGeom prst="roundRect">
          <a:avLst>
            <a:gd name="adj" fmla="val 10000"/>
          </a:avLst>
        </a:prstGeom>
        <a:solidFill>
          <a:schemeClr val="accent4">
            <a:hueOff val="-6127114"/>
            <a:satOff val="22629"/>
            <a:lumOff val="-183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bg1"/>
              </a:solidFill>
            </a:rPr>
            <a:t>Water resource management</a:t>
          </a:r>
        </a:p>
      </dsp:txBody>
      <dsp:txXfrm>
        <a:off x="6206512" y="2006315"/>
        <a:ext cx="1457957" cy="444130"/>
      </dsp:txXfrm>
    </dsp:sp>
    <dsp:sp modelId="{F9118AF7-0D94-4B90-A4AC-98F53DDABCDD}">
      <dsp:nvSpPr>
        <dsp:cNvPr id="0" name=""/>
        <dsp:cNvSpPr/>
      </dsp:nvSpPr>
      <dsp:spPr>
        <a:xfrm>
          <a:off x="6192695" y="2590680"/>
          <a:ext cx="1485591" cy="624376"/>
        </a:xfrm>
        <a:prstGeom prst="roundRect">
          <a:avLst>
            <a:gd name="adj" fmla="val 10000"/>
          </a:avLst>
        </a:prstGeom>
        <a:solidFill>
          <a:schemeClr val="accent4">
            <a:hueOff val="-6684124"/>
            <a:satOff val="24686"/>
            <a:lumOff val="-20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Scenario modelling</a:t>
          </a:r>
          <a:endParaRPr lang="en-GB" sz="1400" kern="1200"/>
        </a:p>
      </dsp:txBody>
      <dsp:txXfrm>
        <a:off x="6210982" y="2608967"/>
        <a:ext cx="1449017" cy="5878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400" cy="496888"/>
          </a:xfrm>
          <a:prstGeom prst="rect">
            <a:avLst/>
          </a:prstGeom>
        </p:spPr>
        <p:txBody>
          <a:bodyPr vert="horz" lIns="91405" tIns="45703" rIns="91405" bIns="4570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92" y="1"/>
            <a:ext cx="2946400" cy="496888"/>
          </a:xfrm>
          <a:prstGeom prst="rect">
            <a:avLst/>
          </a:prstGeom>
        </p:spPr>
        <p:txBody>
          <a:bodyPr vert="horz" lIns="91405" tIns="45703" rIns="91405" bIns="45703" rtlCol="0"/>
          <a:lstStyle>
            <a:lvl1pPr algn="r">
              <a:defRPr sz="1200"/>
            </a:lvl1pPr>
          </a:lstStyle>
          <a:p>
            <a:fld id="{5E945880-6D3B-45FB-851F-AFC0D1D23A0C}" type="datetimeFigureOut">
              <a:rPr lang="en-GB" smtClean="0"/>
              <a:t>2025-02-24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5" tIns="45703" rIns="91405" bIns="4570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6" y="4716467"/>
            <a:ext cx="5438775" cy="4467225"/>
          </a:xfrm>
          <a:prstGeom prst="rect">
            <a:avLst/>
          </a:prstGeom>
        </p:spPr>
        <p:txBody>
          <a:bodyPr vert="horz" lIns="91405" tIns="45703" rIns="91405" bIns="4570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9750"/>
            <a:ext cx="2946400" cy="496888"/>
          </a:xfrm>
          <a:prstGeom prst="rect">
            <a:avLst/>
          </a:prstGeom>
        </p:spPr>
        <p:txBody>
          <a:bodyPr vert="horz" lIns="91405" tIns="45703" rIns="91405" bIns="4570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92" y="9429750"/>
            <a:ext cx="2946400" cy="496888"/>
          </a:xfrm>
          <a:prstGeom prst="rect">
            <a:avLst/>
          </a:prstGeom>
        </p:spPr>
        <p:txBody>
          <a:bodyPr vert="horz" lIns="91405" tIns="45703" rIns="91405" bIns="45703" rtlCol="0" anchor="b"/>
          <a:lstStyle>
            <a:lvl1pPr algn="r">
              <a:defRPr sz="1200"/>
            </a:lvl1pPr>
          </a:lstStyle>
          <a:p>
            <a:fld id="{5750A1E1-C8D9-4447-9192-37BA973CD2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544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101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41054-C2D7-46D0-9776-8E9DE8BA19B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581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176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600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41054-C2D7-46D0-9776-8E9DE8BA19B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564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969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708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101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605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915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50A1E1-C8D9-4447-9192-37BA973CD2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803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8814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495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50A1E1-C8D9-4447-9192-37BA973CD2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766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50A1E1-C8D9-4447-9192-37BA973CD2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683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991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103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839544" cy="4114800"/>
          </a:xfrm>
        </p:spPr>
        <p:txBody>
          <a:bodyPr/>
          <a:lstStyle/>
          <a:p>
            <a:pPr marL="0" lvl="1"/>
            <a:endParaRPr lang="en-GB" sz="1000"/>
          </a:p>
          <a:p>
            <a:pPr marL="0" lvl="1"/>
            <a:endParaRPr lang="en-GB" sz="1000"/>
          </a:p>
          <a:p>
            <a:pPr marL="0" lvl="1"/>
            <a:endParaRPr lang="en-GB" sz="1000"/>
          </a:p>
          <a:p>
            <a:pPr marL="0" lvl="1"/>
            <a:endParaRPr lang="en-GB" sz="1000"/>
          </a:p>
          <a:p>
            <a:endParaRPr lang="en-GB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41054-C2D7-46D0-9776-8E9DE8BA19B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947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8242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50A1E1-C8D9-4447-9192-37BA973CD2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813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329612"/>
            <a:ext cx="8568953" cy="81009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2679762"/>
            <a:ext cx="8568953" cy="1206438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2050" name="Picture 2" descr="\\iaea.org\Secretariat\MTCD\PublishingCurrent\2017\IAEA\17-42841_LOGO_IAEA_update\Design\Presentation_IAEA\IAEA_Logo_E_horizontal_whit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70" y="195486"/>
            <a:ext cx="1845515" cy="40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934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43558"/>
            <a:ext cx="5486400" cy="27021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90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6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12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032975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5">
            <a:extLst>
              <a:ext uri="{FF2B5EF4-FFF2-40B4-BE49-F238E27FC236}">
                <a16:creationId xmlns:a16="http://schemas.microsoft.com/office/drawing/2014/main" id="{8FF5DAE1-C78C-F1A5-89B5-4AEB6A33D5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3" name="Title 29">
            <a:extLst>
              <a:ext uri="{FF2B5EF4-FFF2-40B4-BE49-F238E27FC236}">
                <a16:creationId xmlns:a16="http://schemas.microsoft.com/office/drawing/2014/main" id="{32B3E05E-4415-0F2A-10EE-FB44E47C75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29240" y="200993"/>
            <a:ext cx="7881714" cy="74789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27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49119A3F-83F1-EAC9-7C72-72FB5DAAC3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139" y="1191468"/>
            <a:ext cx="7911296" cy="3189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1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spcBef>
                <a:spcPts val="6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spcBef>
                <a:spcPts val="6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spcBef>
                <a:spcPts val="6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spcBef>
                <a:spcPts val="6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spcBef>
                <a:spcPts val="6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spcBef>
                <a:spcPts val="6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spcBef>
                <a:spcPts val="6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spcBef>
                <a:spcPts val="600"/>
              </a:spcBef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28177DD-0DB1-2A38-0380-7D483B4DE80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2139" y="1665514"/>
            <a:ext cx="7911296" cy="29228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 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 dolore </a:t>
            </a:r>
            <a:r>
              <a:rPr lang="en-GB" noProof="0" dirty="0" err="1"/>
              <a:t>eu</a:t>
            </a:r>
            <a:r>
              <a:rPr lang="en-GB" noProof="0" dirty="0"/>
              <a:t> </a:t>
            </a:r>
            <a:r>
              <a:rPr lang="en-GB" noProof="0" dirty="0" err="1"/>
              <a:t>fugiat</a:t>
            </a:r>
            <a:r>
              <a:rPr lang="en-GB" noProof="0" dirty="0"/>
              <a:t>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pariatur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 err="1"/>
              <a:t>Excepteur</a:t>
            </a:r>
            <a:r>
              <a:rPr lang="en-GB" noProof="0" dirty="0"/>
              <a:t> </a:t>
            </a:r>
            <a:r>
              <a:rPr lang="en-GB" noProof="0" dirty="0" err="1"/>
              <a:t>sint</a:t>
            </a:r>
            <a:r>
              <a:rPr lang="en-GB" noProof="0" dirty="0"/>
              <a:t> </a:t>
            </a:r>
            <a:r>
              <a:rPr lang="en-GB" noProof="0" dirty="0" err="1"/>
              <a:t>occaecat</a:t>
            </a:r>
            <a:r>
              <a:rPr lang="en-GB" noProof="0" dirty="0"/>
              <a:t> </a:t>
            </a:r>
            <a:r>
              <a:rPr lang="en-GB" noProof="0" dirty="0" err="1"/>
              <a:t>cupidatat</a:t>
            </a:r>
            <a:r>
              <a:rPr lang="en-GB" noProof="0" dirty="0"/>
              <a:t> non </a:t>
            </a:r>
            <a:r>
              <a:rPr lang="en-GB" noProof="0" dirty="0" err="1"/>
              <a:t>proident</a:t>
            </a:r>
            <a:r>
              <a:rPr lang="en-GB" noProof="0" dirty="0"/>
              <a:t>, sunt in culpa qui </a:t>
            </a:r>
            <a:r>
              <a:rPr lang="en-GB" noProof="0" dirty="0" err="1"/>
              <a:t>officia</a:t>
            </a:r>
            <a:r>
              <a:rPr lang="en-GB" noProof="0" dirty="0"/>
              <a:t> </a:t>
            </a:r>
            <a:r>
              <a:rPr lang="en-GB" noProof="0" dirty="0" err="1"/>
              <a:t>deserunt</a:t>
            </a:r>
            <a:r>
              <a:rPr lang="en-GB" noProof="0" dirty="0"/>
              <a:t> </a:t>
            </a:r>
            <a:r>
              <a:rPr lang="en-GB" noProof="0" dirty="0" err="1"/>
              <a:t>mollit</a:t>
            </a:r>
            <a:r>
              <a:rPr lang="en-GB" noProof="0" dirty="0"/>
              <a:t> </a:t>
            </a:r>
            <a:r>
              <a:rPr lang="en-GB" noProof="0" dirty="0" err="1"/>
              <a:t>anim</a:t>
            </a:r>
            <a:r>
              <a:rPr lang="en-GB" noProof="0" dirty="0"/>
              <a:t> id </a:t>
            </a:r>
            <a:r>
              <a:rPr lang="en-GB" noProof="0" dirty="0" err="1"/>
              <a:t>est</a:t>
            </a:r>
            <a:r>
              <a:rPr lang="en-GB" noProof="0" dirty="0"/>
              <a:t> </a:t>
            </a:r>
            <a:r>
              <a:rPr lang="en-GB" noProof="0" dirty="0" err="1"/>
              <a:t>laborum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19487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9"/>
          <p:cNvGrpSpPr>
            <a:grpSpLocks noChangeAspect="1"/>
          </p:cNvGrpSpPr>
          <p:nvPr/>
        </p:nvGrpSpPr>
        <p:grpSpPr bwMode="auto">
          <a:xfrm>
            <a:off x="3692525" y="3838576"/>
            <a:ext cx="1919288" cy="1079897"/>
            <a:chOff x="485" y="1104"/>
            <a:chExt cx="1810" cy="1357"/>
          </a:xfrm>
        </p:grpSpPr>
        <p:sp>
          <p:nvSpPr>
            <p:cNvPr id="5" name="Freeform 61"/>
            <p:cNvSpPr>
              <a:spLocks noChangeAspect="1"/>
            </p:cNvSpPr>
            <p:nvPr userDrawn="1"/>
          </p:nvSpPr>
          <p:spPr bwMode="auto">
            <a:xfrm>
              <a:off x="983" y="1687"/>
              <a:ext cx="225" cy="162"/>
            </a:xfrm>
            <a:custGeom>
              <a:avLst/>
              <a:gdLst>
                <a:gd name="T0" fmla="*/ 1 w 450"/>
                <a:gd name="T1" fmla="*/ 0 h 325"/>
                <a:gd name="T2" fmla="*/ 1 w 450"/>
                <a:gd name="T3" fmla="*/ 0 h 325"/>
                <a:gd name="T4" fmla="*/ 1 w 450"/>
                <a:gd name="T5" fmla="*/ 0 h 325"/>
                <a:gd name="T6" fmla="*/ 1 w 450"/>
                <a:gd name="T7" fmla="*/ 0 h 325"/>
                <a:gd name="T8" fmla="*/ 1 w 450"/>
                <a:gd name="T9" fmla="*/ 0 h 325"/>
                <a:gd name="T10" fmla="*/ 1 w 450"/>
                <a:gd name="T11" fmla="*/ 0 h 325"/>
                <a:gd name="T12" fmla="*/ 1 w 450"/>
                <a:gd name="T13" fmla="*/ 0 h 325"/>
                <a:gd name="T14" fmla="*/ 1 w 450"/>
                <a:gd name="T15" fmla="*/ 0 h 325"/>
                <a:gd name="T16" fmla="*/ 1 w 450"/>
                <a:gd name="T17" fmla="*/ 0 h 325"/>
                <a:gd name="T18" fmla="*/ 1 w 450"/>
                <a:gd name="T19" fmla="*/ 0 h 325"/>
                <a:gd name="T20" fmla="*/ 1 w 450"/>
                <a:gd name="T21" fmla="*/ 0 h 325"/>
                <a:gd name="T22" fmla="*/ 1 w 450"/>
                <a:gd name="T23" fmla="*/ 0 h 325"/>
                <a:gd name="T24" fmla="*/ 1 w 450"/>
                <a:gd name="T25" fmla="*/ 0 h 325"/>
                <a:gd name="T26" fmla="*/ 1 w 450"/>
                <a:gd name="T27" fmla="*/ 0 h 325"/>
                <a:gd name="T28" fmla="*/ 1 w 450"/>
                <a:gd name="T29" fmla="*/ 0 h 325"/>
                <a:gd name="T30" fmla="*/ 1 w 450"/>
                <a:gd name="T31" fmla="*/ 0 h 325"/>
                <a:gd name="T32" fmla="*/ 1 w 450"/>
                <a:gd name="T33" fmla="*/ 0 h 325"/>
                <a:gd name="T34" fmla="*/ 1 w 450"/>
                <a:gd name="T35" fmla="*/ 0 h 325"/>
                <a:gd name="T36" fmla="*/ 1 w 450"/>
                <a:gd name="T37" fmla="*/ 0 h 325"/>
                <a:gd name="T38" fmla="*/ 1 w 450"/>
                <a:gd name="T39" fmla="*/ 0 h 325"/>
                <a:gd name="T40" fmla="*/ 1 w 450"/>
                <a:gd name="T41" fmla="*/ 0 h 325"/>
                <a:gd name="T42" fmla="*/ 1 w 450"/>
                <a:gd name="T43" fmla="*/ 0 h 325"/>
                <a:gd name="T44" fmla="*/ 1 w 450"/>
                <a:gd name="T45" fmla="*/ 0 h 325"/>
                <a:gd name="T46" fmla="*/ 1 w 450"/>
                <a:gd name="T47" fmla="*/ 0 h 325"/>
                <a:gd name="T48" fmla="*/ 0 w 450"/>
                <a:gd name="T49" fmla="*/ 0 h 325"/>
                <a:gd name="T50" fmla="*/ 1 w 450"/>
                <a:gd name="T51" fmla="*/ 0 h 325"/>
                <a:gd name="T52" fmla="*/ 1 w 450"/>
                <a:gd name="T53" fmla="*/ 0 h 325"/>
                <a:gd name="T54" fmla="*/ 1 w 450"/>
                <a:gd name="T55" fmla="*/ 0 h 325"/>
                <a:gd name="T56" fmla="*/ 1 w 450"/>
                <a:gd name="T57" fmla="*/ 0 h 325"/>
                <a:gd name="T58" fmla="*/ 1 w 450"/>
                <a:gd name="T59" fmla="*/ 0 h 325"/>
                <a:gd name="T60" fmla="*/ 1 w 450"/>
                <a:gd name="T61" fmla="*/ 0 h 325"/>
                <a:gd name="T62" fmla="*/ 1 w 450"/>
                <a:gd name="T63" fmla="*/ 0 h 325"/>
                <a:gd name="T64" fmla="*/ 1 w 450"/>
                <a:gd name="T65" fmla="*/ 0 h 325"/>
                <a:gd name="T66" fmla="*/ 1 w 450"/>
                <a:gd name="T67" fmla="*/ 0 h 325"/>
                <a:gd name="T68" fmla="*/ 1 w 450"/>
                <a:gd name="T69" fmla="*/ 0 h 3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50" h="325">
                  <a:moveTo>
                    <a:pt x="445" y="296"/>
                  </a:moveTo>
                  <a:lnTo>
                    <a:pt x="445" y="296"/>
                  </a:lnTo>
                  <a:lnTo>
                    <a:pt x="448" y="293"/>
                  </a:lnTo>
                  <a:lnTo>
                    <a:pt x="450" y="289"/>
                  </a:lnTo>
                  <a:lnTo>
                    <a:pt x="441" y="286"/>
                  </a:lnTo>
                  <a:lnTo>
                    <a:pt x="433" y="283"/>
                  </a:lnTo>
                  <a:lnTo>
                    <a:pt x="425" y="277"/>
                  </a:lnTo>
                  <a:lnTo>
                    <a:pt x="417" y="270"/>
                  </a:lnTo>
                  <a:lnTo>
                    <a:pt x="406" y="257"/>
                  </a:lnTo>
                  <a:lnTo>
                    <a:pt x="398" y="249"/>
                  </a:lnTo>
                  <a:lnTo>
                    <a:pt x="392" y="238"/>
                  </a:lnTo>
                  <a:lnTo>
                    <a:pt x="380" y="217"/>
                  </a:lnTo>
                  <a:lnTo>
                    <a:pt x="364" y="190"/>
                  </a:lnTo>
                  <a:lnTo>
                    <a:pt x="342" y="156"/>
                  </a:lnTo>
                  <a:lnTo>
                    <a:pt x="308" y="114"/>
                  </a:lnTo>
                  <a:lnTo>
                    <a:pt x="271" y="73"/>
                  </a:lnTo>
                  <a:lnTo>
                    <a:pt x="236" y="34"/>
                  </a:lnTo>
                  <a:lnTo>
                    <a:pt x="200" y="0"/>
                  </a:lnTo>
                  <a:lnTo>
                    <a:pt x="212" y="44"/>
                  </a:lnTo>
                  <a:lnTo>
                    <a:pt x="221" y="87"/>
                  </a:lnTo>
                  <a:lnTo>
                    <a:pt x="228" y="108"/>
                  </a:lnTo>
                  <a:lnTo>
                    <a:pt x="236" y="129"/>
                  </a:lnTo>
                  <a:lnTo>
                    <a:pt x="244" y="148"/>
                  </a:lnTo>
                  <a:lnTo>
                    <a:pt x="254" y="169"/>
                  </a:lnTo>
                  <a:lnTo>
                    <a:pt x="263" y="185"/>
                  </a:lnTo>
                  <a:lnTo>
                    <a:pt x="273" y="201"/>
                  </a:lnTo>
                  <a:lnTo>
                    <a:pt x="284" y="216"/>
                  </a:lnTo>
                  <a:lnTo>
                    <a:pt x="297" y="228"/>
                  </a:lnTo>
                  <a:lnTo>
                    <a:pt x="310" y="241"/>
                  </a:lnTo>
                  <a:lnTo>
                    <a:pt x="327" y="253"/>
                  </a:lnTo>
                  <a:lnTo>
                    <a:pt x="347" y="264"/>
                  </a:lnTo>
                  <a:lnTo>
                    <a:pt x="369" y="273"/>
                  </a:lnTo>
                  <a:lnTo>
                    <a:pt x="302" y="254"/>
                  </a:lnTo>
                  <a:lnTo>
                    <a:pt x="239" y="238"/>
                  </a:lnTo>
                  <a:lnTo>
                    <a:pt x="217" y="233"/>
                  </a:lnTo>
                  <a:lnTo>
                    <a:pt x="191" y="228"/>
                  </a:lnTo>
                  <a:lnTo>
                    <a:pt x="138" y="214"/>
                  </a:lnTo>
                  <a:lnTo>
                    <a:pt x="91" y="200"/>
                  </a:lnTo>
                  <a:lnTo>
                    <a:pt x="66" y="191"/>
                  </a:lnTo>
                  <a:lnTo>
                    <a:pt x="27" y="172"/>
                  </a:lnTo>
                  <a:lnTo>
                    <a:pt x="0" y="159"/>
                  </a:lnTo>
                  <a:lnTo>
                    <a:pt x="16" y="185"/>
                  </a:lnTo>
                  <a:lnTo>
                    <a:pt x="33" y="208"/>
                  </a:lnTo>
                  <a:lnTo>
                    <a:pt x="56" y="230"/>
                  </a:lnTo>
                  <a:lnTo>
                    <a:pt x="78" y="251"/>
                  </a:lnTo>
                  <a:lnTo>
                    <a:pt x="104" y="270"/>
                  </a:lnTo>
                  <a:lnTo>
                    <a:pt x="130" y="286"/>
                  </a:lnTo>
                  <a:lnTo>
                    <a:pt x="157" y="301"/>
                  </a:lnTo>
                  <a:lnTo>
                    <a:pt x="186" y="312"/>
                  </a:lnTo>
                  <a:lnTo>
                    <a:pt x="202" y="317"/>
                  </a:lnTo>
                  <a:lnTo>
                    <a:pt x="218" y="322"/>
                  </a:lnTo>
                  <a:lnTo>
                    <a:pt x="234" y="323"/>
                  </a:lnTo>
                  <a:lnTo>
                    <a:pt x="250" y="325"/>
                  </a:lnTo>
                  <a:lnTo>
                    <a:pt x="282" y="325"/>
                  </a:lnTo>
                  <a:lnTo>
                    <a:pt x="316" y="322"/>
                  </a:lnTo>
                  <a:lnTo>
                    <a:pt x="348" y="315"/>
                  </a:lnTo>
                  <a:lnTo>
                    <a:pt x="380" y="309"/>
                  </a:lnTo>
                  <a:lnTo>
                    <a:pt x="445" y="2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6" name="Freeform 62"/>
            <p:cNvSpPr>
              <a:spLocks noChangeAspect="1"/>
            </p:cNvSpPr>
            <p:nvPr userDrawn="1"/>
          </p:nvSpPr>
          <p:spPr bwMode="auto">
            <a:xfrm>
              <a:off x="916" y="1600"/>
              <a:ext cx="181" cy="188"/>
            </a:xfrm>
            <a:custGeom>
              <a:avLst/>
              <a:gdLst>
                <a:gd name="T0" fmla="*/ 1 w 362"/>
                <a:gd name="T1" fmla="*/ 1 h 376"/>
                <a:gd name="T2" fmla="*/ 1 w 362"/>
                <a:gd name="T3" fmla="*/ 1 h 376"/>
                <a:gd name="T4" fmla="*/ 1 w 362"/>
                <a:gd name="T5" fmla="*/ 1 h 376"/>
                <a:gd name="T6" fmla="*/ 1 w 362"/>
                <a:gd name="T7" fmla="*/ 1 h 376"/>
                <a:gd name="T8" fmla="*/ 1 w 362"/>
                <a:gd name="T9" fmla="*/ 1 h 376"/>
                <a:gd name="T10" fmla="*/ 1 w 362"/>
                <a:gd name="T11" fmla="*/ 1 h 376"/>
                <a:gd name="T12" fmla="*/ 1 w 362"/>
                <a:gd name="T13" fmla="*/ 1 h 376"/>
                <a:gd name="T14" fmla="*/ 1 w 362"/>
                <a:gd name="T15" fmla="*/ 1 h 376"/>
                <a:gd name="T16" fmla="*/ 1 w 362"/>
                <a:gd name="T17" fmla="*/ 1 h 376"/>
                <a:gd name="T18" fmla="*/ 1 w 362"/>
                <a:gd name="T19" fmla="*/ 0 h 376"/>
                <a:gd name="T20" fmla="*/ 1 w 362"/>
                <a:gd name="T21" fmla="*/ 1 h 376"/>
                <a:gd name="T22" fmla="*/ 1 w 362"/>
                <a:gd name="T23" fmla="*/ 1 h 376"/>
                <a:gd name="T24" fmla="*/ 1 w 362"/>
                <a:gd name="T25" fmla="*/ 1 h 376"/>
                <a:gd name="T26" fmla="*/ 1 w 362"/>
                <a:gd name="T27" fmla="*/ 1 h 376"/>
                <a:gd name="T28" fmla="*/ 1 w 362"/>
                <a:gd name="T29" fmla="*/ 1 h 376"/>
                <a:gd name="T30" fmla="*/ 1 w 362"/>
                <a:gd name="T31" fmla="*/ 1 h 376"/>
                <a:gd name="T32" fmla="*/ 1 w 362"/>
                <a:gd name="T33" fmla="*/ 1 h 376"/>
                <a:gd name="T34" fmla="*/ 1 w 362"/>
                <a:gd name="T35" fmla="*/ 1 h 376"/>
                <a:gd name="T36" fmla="*/ 1 w 362"/>
                <a:gd name="T37" fmla="*/ 1 h 376"/>
                <a:gd name="T38" fmla="*/ 1 w 362"/>
                <a:gd name="T39" fmla="*/ 1 h 376"/>
                <a:gd name="T40" fmla="*/ 1 w 362"/>
                <a:gd name="T41" fmla="*/ 1 h 376"/>
                <a:gd name="T42" fmla="*/ 1 w 362"/>
                <a:gd name="T43" fmla="*/ 1 h 376"/>
                <a:gd name="T44" fmla="*/ 1 w 362"/>
                <a:gd name="T45" fmla="*/ 1 h 376"/>
                <a:gd name="T46" fmla="*/ 1 w 362"/>
                <a:gd name="T47" fmla="*/ 1 h 376"/>
                <a:gd name="T48" fmla="*/ 1 w 362"/>
                <a:gd name="T49" fmla="*/ 1 h 376"/>
                <a:gd name="T50" fmla="*/ 1 w 362"/>
                <a:gd name="T51" fmla="*/ 1 h 376"/>
                <a:gd name="T52" fmla="*/ 0 w 362"/>
                <a:gd name="T53" fmla="*/ 1 h 376"/>
                <a:gd name="T54" fmla="*/ 1 w 362"/>
                <a:gd name="T55" fmla="*/ 1 h 376"/>
                <a:gd name="T56" fmla="*/ 1 w 362"/>
                <a:gd name="T57" fmla="*/ 1 h 376"/>
                <a:gd name="T58" fmla="*/ 1 w 362"/>
                <a:gd name="T59" fmla="*/ 1 h 376"/>
                <a:gd name="T60" fmla="*/ 1 w 362"/>
                <a:gd name="T61" fmla="*/ 1 h 376"/>
                <a:gd name="T62" fmla="*/ 1 w 362"/>
                <a:gd name="T63" fmla="*/ 1 h 376"/>
                <a:gd name="T64" fmla="*/ 1 w 362"/>
                <a:gd name="T65" fmla="*/ 1 h 376"/>
                <a:gd name="T66" fmla="*/ 1 w 362"/>
                <a:gd name="T67" fmla="*/ 1 h 376"/>
                <a:gd name="T68" fmla="*/ 1 w 362"/>
                <a:gd name="T69" fmla="*/ 1 h 376"/>
                <a:gd name="T70" fmla="*/ 1 w 362"/>
                <a:gd name="T71" fmla="*/ 1 h 376"/>
                <a:gd name="T72" fmla="*/ 1 w 362"/>
                <a:gd name="T73" fmla="*/ 1 h 376"/>
                <a:gd name="T74" fmla="*/ 1 w 362"/>
                <a:gd name="T75" fmla="*/ 1 h 376"/>
                <a:gd name="T76" fmla="*/ 1 w 362"/>
                <a:gd name="T77" fmla="*/ 1 h 376"/>
                <a:gd name="T78" fmla="*/ 1 w 362"/>
                <a:gd name="T79" fmla="*/ 1 h 376"/>
                <a:gd name="T80" fmla="*/ 1 w 362"/>
                <a:gd name="T81" fmla="*/ 1 h 37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62" h="376">
                  <a:moveTo>
                    <a:pt x="354" y="376"/>
                  </a:moveTo>
                  <a:lnTo>
                    <a:pt x="354" y="376"/>
                  </a:lnTo>
                  <a:lnTo>
                    <a:pt x="362" y="374"/>
                  </a:lnTo>
                  <a:lnTo>
                    <a:pt x="351" y="353"/>
                  </a:lnTo>
                  <a:lnTo>
                    <a:pt x="346" y="340"/>
                  </a:lnTo>
                  <a:lnTo>
                    <a:pt x="341" y="324"/>
                  </a:lnTo>
                  <a:lnTo>
                    <a:pt x="334" y="291"/>
                  </a:lnTo>
                  <a:lnTo>
                    <a:pt x="328" y="250"/>
                  </a:lnTo>
                  <a:lnTo>
                    <a:pt x="318" y="209"/>
                  </a:lnTo>
                  <a:lnTo>
                    <a:pt x="314" y="189"/>
                  </a:lnTo>
                  <a:lnTo>
                    <a:pt x="307" y="170"/>
                  </a:lnTo>
                  <a:lnTo>
                    <a:pt x="293" y="138"/>
                  </a:lnTo>
                  <a:lnTo>
                    <a:pt x="278" y="107"/>
                  </a:lnTo>
                  <a:lnTo>
                    <a:pt x="262" y="79"/>
                  </a:lnTo>
                  <a:lnTo>
                    <a:pt x="246" y="51"/>
                  </a:lnTo>
                  <a:lnTo>
                    <a:pt x="222" y="14"/>
                  </a:lnTo>
                  <a:lnTo>
                    <a:pt x="212" y="0"/>
                  </a:lnTo>
                  <a:lnTo>
                    <a:pt x="216" y="43"/>
                  </a:lnTo>
                  <a:lnTo>
                    <a:pt x="219" y="87"/>
                  </a:lnTo>
                  <a:lnTo>
                    <a:pt x="220" y="128"/>
                  </a:lnTo>
                  <a:lnTo>
                    <a:pt x="227" y="170"/>
                  </a:lnTo>
                  <a:lnTo>
                    <a:pt x="230" y="191"/>
                  </a:lnTo>
                  <a:lnTo>
                    <a:pt x="236" y="212"/>
                  </a:lnTo>
                  <a:lnTo>
                    <a:pt x="243" y="231"/>
                  </a:lnTo>
                  <a:lnTo>
                    <a:pt x="253" y="252"/>
                  </a:lnTo>
                  <a:lnTo>
                    <a:pt x="264" y="275"/>
                  </a:lnTo>
                  <a:lnTo>
                    <a:pt x="277" y="295"/>
                  </a:lnTo>
                  <a:lnTo>
                    <a:pt x="293" y="316"/>
                  </a:lnTo>
                  <a:lnTo>
                    <a:pt x="312" y="339"/>
                  </a:lnTo>
                  <a:lnTo>
                    <a:pt x="304" y="334"/>
                  </a:lnTo>
                  <a:lnTo>
                    <a:pt x="298" y="329"/>
                  </a:lnTo>
                  <a:lnTo>
                    <a:pt x="288" y="321"/>
                  </a:lnTo>
                  <a:lnTo>
                    <a:pt x="275" y="307"/>
                  </a:lnTo>
                  <a:lnTo>
                    <a:pt x="249" y="281"/>
                  </a:lnTo>
                  <a:lnTo>
                    <a:pt x="220" y="257"/>
                  </a:lnTo>
                  <a:lnTo>
                    <a:pt x="190" y="233"/>
                  </a:lnTo>
                  <a:lnTo>
                    <a:pt x="159" y="210"/>
                  </a:lnTo>
                  <a:lnTo>
                    <a:pt x="127" y="188"/>
                  </a:lnTo>
                  <a:lnTo>
                    <a:pt x="98" y="165"/>
                  </a:lnTo>
                  <a:lnTo>
                    <a:pt x="69" y="140"/>
                  </a:lnTo>
                  <a:lnTo>
                    <a:pt x="57" y="127"/>
                  </a:lnTo>
                  <a:lnTo>
                    <a:pt x="44" y="114"/>
                  </a:lnTo>
                  <a:lnTo>
                    <a:pt x="34" y="101"/>
                  </a:lnTo>
                  <a:lnTo>
                    <a:pt x="23" y="87"/>
                  </a:lnTo>
                  <a:lnTo>
                    <a:pt x="13" y="74"/>
                  </a:lnTo>
                  <a:lnTo>
                    <a:pt x="7" y="67"/>
                  </a:lnTo>
                  <a:lnTo>
                    <a:pt x="0" y="62"/>
                  </a:lnTo>
                  <a:lnTo>
                    <a:pt x="7" y="87"/>
                  </a:lnTo>
                  <a:lnTo>
                    <a:pt x="15" y="111"/>
                  </a:lnTo>
                  <a:lnTo>
                    <a:pt x="23" y="135"/>
                  </a:lnTo>
                  <a:lnTo>
                    <a:pt x="34" y="160"/>
                  </a:lnTo>
                  <a:lnTo>
                    <a:pt x="45" y="185"/>
                  </a:lnTo>
                  <a:lnTo>
                    <a:pt x="58" y="207"/>
                  </a:lnTo>
                  <a:lnTo>
                    <a:pt x="71" y="228"/>
                  </a:lnTo>
                  <a:lnTo>
                    <a:pt x="85" y="249"/>
                  </a:lnTo>
                  <a:lnTo>
                    <a:pt x="97" y="263"/>
                  </a:lnTo>
                  <a:lnTo>
                    <a:pt x="110" y="276"/>
                  </a:lnTo>
                  <a:lnTo>
                    <a:pt x="121" y="287"/>
                  </a:lnTo>
                  <a:lnTo>
                    <a:pt x="134" y="299"/>
                  </a:lnTo>
                  <a:lnTo>
                    <a:pt x="147" y="307"/>
                  </a:lnTo>
                  <a:lnTo>
                    <a:pt x="159" y="316"/>
                  </a:lnTo>
                  <a:lnTo>
                    <a:pt x="187" y="329"/>
                  </a:lnTo>
                  <a:lnTo>
                    <a:pt x="214" y="340"/>
                  </a:lnTo>
                  <a:lnTo>
                    <a:pt x="241" y="348"/>
                  </a:lnTo>
                  <a:lnTo>
                    <a:pt x="270" y="355"/>
                  </a:lnTo>
                  <a:lnTo>
                    <a:pt x="298" y="360"/>
                  </a:lnTo>
                  <a:lnTo>
                    <a:pt x="320" y="364"/>
                  </a:lnTo>
                  <a:lnTo>
                    <a:pt x="333" y="368"/>
                  </a:lnTo>
                  <a:lnTo>
                    <a:pt x="354" y="3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7" name="Freeform 63"/>
            <p:cNvSpPr>
              <a:spLocks noChangeAspect="1"/>
            </p:cNvSpPr>
            <p:nvPr userDrawn="1"/>
          </p:nvSpPr>
          <p:spPr bwMode="auto">
            <a:xfrm>
              <a:off x="887" y="1490"/>
              <a:ext cx="128" cy="203"/>
            </a:xfrm>
            <a:custGeom>
              <a:avLst/>
              <a:gdLst>
                <a:gd name="T0" fmla="*/ 1 w 256"/>
                <a:gd name="T1" fmla="*/ 0 h 407"/>
                <a:gd name="T2" fmla="*/ 1 w 256"/>
                <a:gd name="T3" fmla="*/ 0 h 407"/>
                <a:gd name="T4" fmla="*/ 1 w 256"/>
                <a:gd name="T5" fmla="*/ 0 h 407"/>
                <a:gd name="T6" fmla="*/ 1 w 256"/>
                <a:gd name="T7" fmla="*/ 0 h 407"/>
                <a:gd name="T8" fmla="*/ 1 w 256"/>
                <a:gd name="T9" fmla="*/ 0 h 407"/>
                <a:gd name="T10" fmla="*/ 1 w 256"/>
                <a:gd name="T11" fmla="*/ 0 h 407"/>
                <a:gd name="T12" fmla="*/ 1 w 256"/>
                <a:gd name="T13" fmla="*/ 0 h 407"/>
                <a:gd name="T14" fmla="*/ 1 w 256"/>
                <a:gd name="T15" fmla="*/ 0 h 407"/>
                <a:gd name="T16" fmla="*/ 1 w 256"/>
                <a:gd name="T17" fmla="*/ 0 h 407"/>
                <a:gd name="T18" fmla="*/ 1 w 256"/>
                <a:gd name="T19" fmla="*/ 0 h 407"/>
                <a:gd name="T20" fmla="*/ 1 w 256"/>
                <a:gd name="T21" fmla="*/ 0 h 407"/>
                <a:gd name="T22" fmla="*/ 1 w 256"/>
                <a:gd name="T23" fmla="*/ 0 h 407"/>
                <a:gd name="T24" fmla="*/ 1 w 256"/>
                <a:gd name="T25" fmla="*/ 0 h 407"/>
                <a:gd name="T26" fmla="*/ 1 w 256"/>
                <a:gd name="T27" fmla="*/ 0 h 407"/>
                <a:gd name="T28" fmla="*/ 1 w 256"/>
                <a:gd name="T29" fmla="*/ 0 h 407"/>
                <a:gd name="T30" fmla="*/ 1 w 256"/>
                <a:gd name="T31" fmla="*/ 0 h 407"/>
                <a:gd name="T32" fmla="*/ 1 w 256"/>
                <a:gd name="T33" fmla="*/ 0 h 407"/>
                <a:gd name="T34" fmla="*/ 1 w 256"/>
                <a:gd name="T35" fmla="*/ 0 h 407"/>
                <a:gd name="T36" fmla="*/ 1 w 256"/>
                <a:gd name="T37" fmla="*/ 0 h 407"/>
                <a:gd name="T38" fmla="*/ 1 w 256"/>
                <a:gd name="T39" fmla="*/ 0 h 407"/>
                <a:gd name="T40" fmla="*/ 1 w 256"/>
                <a:gd name="T41" fmla="*/ 0 h 407"/>
                <a:gd name="T42" fmla="*/ 1 w 256"/>
                <a:gd name="T43" fmla="*/ 0 h 407"/>
                <a:gd name="T44" fmla="*/ 1 w 256"/>
                <a:gd name="T45" fmla="*/ 0 h 407"/>
                <a:gd name="T46" fmla="*/ 1 w 256"/>
                <a:gd name="T47" fmla="*/ 0 h 407"/>
                <a:gd name="T48" fmla="*/ 0 w 256"/>
                <a:gd name="T49" fmla="*/ 0 h 407"/>
                <a:gd name="T50" fmla="*/ 1 w 256"/>
                <a:gd name="T51" fmla="*/ 0 h 407"/>
                <a:gd name="T52" fmla="*/ 1 w 256"/>
                <a:gd name="T53" fmla="*/ 0 h 407"/>
                <a:gd name="T54" fmla="*/ 1 w 256"/>
                <a:gd name="T55" fmla="*/ 0 h 407"/>
                <a:gd name="T56" fmla="*/ 1 w 256"/>
                <a:gd name="T57" fmla="*/ 0 h 407"/>
                <a:gd name="T58" fmla="*/ 1 w 256"/>
                <a:gd name="T59" fmla="*/ 0 h 407"/>
                <a:gd name="T60" fmla="*/ 1 w 256"/>
                <a:gd name="T61" fmla="*/ 0 h 407"/>
                <a:gd name="T62" fmla="*/ 1 w 256"/>
                <a:gd name="T63" fmla="*/ 0 h 407"/>
                <a:gd name="T64" fmla="*/ 1 w 256"/>
                <a:gd name="T65" fmla="*/ 0 h 407"/>
                <a:gd name="T66" fmla="*/ 1 w 256"/>
                <a:gd name="T67" fmla="*/ 0 h 407"/>
                <a:gd name="T68" fmla="*/ 1 w 256"/>
                <a:gd name="T69" fmla="*/ 0 h 407"/>
                <a:gd name="T70" fmla="*/ 1 w 256"/>
                <a:gd name="T71" fmla="*/ 0 h 40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56" h="407">
                  <a:moveTo>
                    <a:pt x="248" y="407"/>
                  </a:moveTo>
                  <a:lnTo>
                    <a:pt x="248" y="407"/>
                  </a:lnTo>
                  <a:lnTo>
                    <a:pt x="251" y="407"/>
                  </a:lnTo>
                  <a:lnTo>
                    <a:pt x="256" y="405"/>
                  </a:lnTo>
                  <a:lnTo>
                    <a:pt x="250" y="387"/>
                  </a:lnTo>
                  <a:lnTo>
                    <a:pt x="245" y="368"/>
                  </a:lnTo>
                  <a:lnTo>
                    <a:pt x="241" y="349"/>
                  </a:lnTo>
                  <a:lnTo>
                    <a:pt x="240" y="331"/>
                  </a:lnTo>
                  <a:lnTo>
                    <a:pt x="245" y="268"/>
                  </a:lnTo>
                  <a:lnTo>
                    <a:pt x="246" y="233"/>
                  </a:lnTo>
                  <a:lnTo>
                    <a:pt x="248" y="196"/>
                  </a:lnTo>
                  <a:lnTo>
                    <a:pt x="248" y="170"/>
                  </a:lnTo>
                  <a:lnTo>
                    <a:pt x="246" y="146"/>
                  </a:lnTo>
                  <a:lnTo>
                    <a:pt x="245" y="121"/>
                  </a:lnTo>
                  <a:lnTo>
                    <a:pt x="241" y="95"/>
                  </a:lnTo>
                  <a:lnTo>
                    <a:pt x="237" y="71"/>
                  </a:lnTo>
                  <a:lnTo>
                    <a:pt x="230" y="45"/>
                  </a:lnTo>
                  <a:lnTo>
                    <a:pt x="222" y="23"/>
                  </a:lnTo>
                  <a:lnTo>
                    <a:pt x="211" y="0"/>
                  </a:lnTo>
                  <a:lnTo>
                    <a:pt x="196" y="68"/>
                  </a:lnTo>
                  <a:lnTo>
                    <a:pt x="192" y="103"/>
                  </a:lnTo>
                  <a:lnTo>
                    <a:pt x="187" y="138"/>
                  </a:lnTo>
                  <a:lnTo>
                    <a:pt x="185" y="175"/>
                  </a:lnTo>
                  <a:lnTo>
                    <a:pt x="185" y="211"/>
                  </a:lnTo>
                  <a:lnTo>
                    <a:pt x="188" y="246"/>
                  </a:lnTo>
                  <a:lnTo>
                    <a:pt x="192" y="264"/>
                  </a:lnTo>
                  <a:lnTo>
                    <a:pt x="195" y="281"/>
                  </a:lnTo>
                  <a:lnTo>
                    <a:pt x="205" y="310"/>
                  </a:lnTo>
                  <a:lnTo>
                    <a:pt x="209" y="325"/>
                  </a:lnTo>
                  <a:lnTo>
                    <a:pt x="213" y="341"/>
                  </a:lnTo>
                  <a:lnTo>
                    <a:pt x="195" y="309"/>
                  </a:lnTo>
                  <a:lnTo>
                    <a:pt x="174" y="272"/>
                  </a:lnTo>
                  <a:lnTo>
                    <a:pt x="150" y="235"/>
                  </a:lnTo>
                  <a:lnTo>
                    <a:pt x="137" y="217"/>
                  </a:lnTo>
                  <a:lnTo>
                    <a:pt x="124" y="203"/>
                  </a:lnTo>
                  <a:lnTo>
                    <a:pt x="81" y="156"/>
                  </a:lnTo>
                  <a:lnTo>
                    <a:pt x="63" y="133"/>
                  </a:lnTo>
                  <a:lnTo>
                    <a:pt x="45" y="111"/>
                  </a:lnTo>
                  <a:lnTo>
                    <a:pt x="26" y="79"/>
                  </a:lnTo>
                  <a:lnTo>
                    <a:pt x="12" y="53"/>
                  </a:lnTo>
                  <a:lnTo>
                    <a:pt x="0" y="29"/>
                  </a:lnTo>
                  <a:lnTo>
                    <a:pt x="0" y="48"/>
                  </a:lnTo>
                  <a:lnTo>
                    <a:pt x="2" y="69"/>
                  </a:lnTo>
                  <a:lnTo>
                    <a:pt x="5" y="96"/>
                  </a:lnTo>
                  <a:lnTo>
                    <a:pt x="12" y="121"/>
                  </a:lnTo>
                  <a:lnTo>
                    <a:pt x="20" y="148"/>
                  </a:lnTo>
                  <a:lnTo>
                    <a:pt x="31" y="175"/>
                  </a:lnTo>
                  <a:lnTo>
                    <a:pt x="39" y="198"/>
                  </a:lnTo>
                  <a:lnTo>
                    <a:pt x="47" y="214"/>
                  </a:lnTo>
                  <a:lnTo>
                    <a:pt x="55" y="230"/>
                  </a:lnTo>
                  <a:lnTo>
                    <a:pt x="65" y="244"/>
                  </a:lnTo>
                  <a:lnTo>
                    <a:pt x="74" y="257"/>
                  </a:lnTo>
                  <a:lnTo>
                    <a:pt x="86" y="270"/>
                  </a:lnTo>
                  <a:lnTo>
                    <a:pt x="97" y="281"/>
                  </a:lnTo>
                  <a:lnTo>
                    <a:pt x="123" y="304"/>
                  </a:lnTo>
                  <a:lnTo>
                    <a:pt x="180" y="349"/>
                  </a:lnTo>
                  <a:lnTo>
                    <a:pt x="213" y="376"/>
                  </a:lnTo>
                  <a:lnTo>
                    <a:pt x="248" y="4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8" name="Freeform 64"/>
            <p:cNvSpPr>
              <a:spLocks noChangeAspect="1"/>
            </p:cNvSpPr>
            <p:nvPr userDrawn="1"/>
          </p:nvSpPr>
          <p:spPr bwMode="auto">
            <a:xfrm>
              <a:off x="878" y="1370"/>
              <a:ext cx="117" cy="208"/>
            </a:xfrm>
            <a:custGeom>
              <a:avLst/>
              <a:gdLst>
                <a:gd name="T0" fmla="*/ 1 w 233"/>
                <a:gd name="T1" fmla="*/ 1 h 416"/>
                <a:gd name="T2" fmla="*/ 1 w 233"/>
                <a:gd name="T3" fmla="*/ 1 h 416"/>
                <a:gd name="T4" fmla="*/ 1 w 233"/>
                <a:gd name="T5" fmla="*/ 1 h 416"/>
                <a:gd name="T6" fmla="*/ 1 w 233"/>
                <a:gd name="T7" fmla="*/ 1 h 416"/>
                <a:gd name="T8" fmla="*/ 1 w 233"/>
                <a:gd name="T9" fmla="*/ 1 h 416"/>
                <a:gd name="T10" fmla="*/ 1 w 233"/>
                <a:gd name="T11" fmla="*/ 1 h 416"/>
                <a:gd name="T12" fmla="*/ 1 w 233"/>
                <a:gd name="T13" fmla="*/ 1 h 416"/>
                <a:gd name="T14" fmla="*/ 1 w 233"/>
                <a:gd name="T15" fmla="*/ 1 h 416"/>
                <a:gd name="T16" fmla="*/ 1 w 233"/>
                <a:gd name="T17" fmla="*/ 1 h 416"/>
                <a:gd name="T18" fmla="*/ 1 w 233"/>
                <a:gd name="T19" fmla="*/ 1 h 416"/>
                <a:gd name="T20" fmla="*/ 1 w 233"/>
                <a:gd name="T21" fmla="*/ 1 h 416"/>
                <a:gd name="T22" fmla="*/ 1 w 233"/>
                <a:gd name="T23" fmla="*/ 1 h 416"/>
                <a:gd name="T24" fmla="*/ 1 w 233"/>
                <a:gd name="T25" fmla="*/ 1 h 416"/>
                <a:gd name="T26" fmla="*/ 1 w 233"/>
                <a:gd name="T27" fmla="*/ 1 h 416"/>
                <a:gd name="T28" fmla="*/ 1 w 233"/>
                <a:gd name="T29" fmla="*/ 1 h 416"/>
                <a:gd name="T30" fmla="*/ 1 w 233"/>
                <a:gd name="T31" fmla="*/ 1 h 416"/>
                <a:gd name="T32" fmla="*/ 1 w 233"/>
                <a:gd name="T33" fmla="*/ 1 h 416"/>
                <a:gd name="T34" fmla="*/ 1 w 233"/>
                <a:gd name="T35" fmla="*/ 1 h 416"/>
                <a:gd name="T36" fmla="*/ 1 w 233"/>
                <a:gd name="T37" fmla="*/ 1 h 416"/>
                <a:gd name="T38" fmla="*/ 1 w 233"/>
                <a:gd name="T39" fmla="*/ 1 h 416"/>
                <a:gd name="T40" fmla="*/ 1 w 233"/>
                <a:gd name="T41" fmla="*/ 1 h 416"/>
                <a:gd name="T42" fmla="*/ 1 w 233"/>
                <a:gd name="T43" fmla="*/ 0 h 416"/>
                <a:gd name="T44" fmla="*/ 1 w 233"/>
                <a:gd name="T45" fmla="*/ 1 h 416"/>
                <a:gd name="T46" fmla="*/ 1 w 233"/>
                <a:gd name="T47" fmla="*/ 1 h 416"/>
                <a:gd name="T48" fmla="*/ 1 w 233"/>
                <a:gd name="T49" fmla="*/ 1 h 416"/>
                <a:gd name="T50" fmla="*/ 1 w 233"/>
                <a:gd name="T51" fmla="*/ 1 h 416"/>
                <a:gd name="T52" fmla="*/ 1 w 233"/>
                <a:gd name="T53" fmla="*/ 1 h 416"/>
                <a:gd name="T54" fmla="*/ 1 w 233"/>
                <a:gd name="T55" fmla="*/ 1 h 416"/>
                <a:gd name="T56" fmla="*/ 1 w 233"/>
                <a:gd name="T57" fmla="*/ 1 h 416"/>
                <a:gd name="T58" fmla="*/ 1 w 233"/>
                <a:gd name="T59" fmla="*/ 1 h 416"/>
                <a:gd name="T60" fmla="*/ 1 w 233"/>
                <a:gd name="T61" fmla="*/ 1 h 416"/>
                <a:gd name="T62" fmla="*/ 1 w 233"/>
                <a:gd name="T63" fmla="*/ 1 h 416"/>
                <a:gd name="T64" fmla="*/ 1 w 233"/>
                <a:gd name="T65" fmla="*/ 1 h 4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33" h="416">
                  <a:moveTo>
                    <a:pt x="152" y="416"/>
                  </a:moveTo>
                  <a:lnTo>
                    <a:pt x="160" y="416"/>
                  </a:lnTo>
                  <a:lnTo>
                    <a:pt x="157" y="403"/>
                  </a:lnTo>
                  <a:lnTo>
                    <a:pt x="156" y="387"/>
                  </a:lnTo>
                  <a:lnTo>
                    <a:pt x="157" y="371"/>
                  </a:lnTo>
                  <a:lnTo>
                    <a:pt x="160" y="356"/>
                  </a:lnTo>
                  <a:lnTo>
                    <a:pt x="177" y="319"/>
                  </a:lnTo>
                  <a:lnTo>
                    <a:pt x="193" y="281"/>
                  </a:lnTo>
                  <a:lnTo>
                    <a:pt x="205" y="242"/>
                  </a:lnTo>
                  <a:lnTo>
                    <a:pt x="217" y="204"/>
                  </a:lnTo>
                  <a:lnTo>
                    <a:pt x="223" y="175"/>
                  </a:lnTo>
                  <a:lnTo>
                    <a:pt x="228" y="148"/>
                  </a:lnTo>
                  <a:lnTo>
                    <a:pt x="231" y="125"/>
                  </a:lnTo>
                  <a:lnTo>
                    <a:pt x="233" y="106"/>
                  </a:lnTo>
                  <a:lnTo>
                    <a:pt x="233" y="80"/>
                  </a:lnTo>
                  <a:lnTo>
                    <a:pt x="230" y="64"/>
                  </a:lnTo>
                  <a:lnTo>
                    <a:pt x="213" y="90"/>
                  </a:lnTo>
                  <a:lnTo>
                    <a:pt x="196" y="119"/>
                  </a:lnTo>
                  <a:lnTo>
                    <a:pt x="177" y="154"/>
                  </a:lnTo>
                  <a:lnTo>
                    <a:pt x="167" y="175"/>
                  </a:lnTo>
                  <a:lnTo>
                    <a:pt x="157" y="197"/>
                  </a:lnTo>
                  <a:lnTo>
                    <a:pt x="149" y="220"/>
                  </a:lnTo>
                  <a:lnTo>
                    <a:pt x="143" y="242"/>
                  </a:lnTo>
                  <a:lnTo>
                    <a:pt x="136" y="266"/>
                  </a:lnTo>
                  <a:lnTo>
                    <a:pt x="133" y="291"/>
                  </a:lnTo>
                  <a:lnTo>
                    <a:pt x="132" y="315"/>
                  </a:lnTo>
                  <a:lnTo>
                    <a:pt x="133" y="337"/>
                  </a:lnTo>
                  <a:lnTo>
                    <a:pt x="125" y="300"/>
                  </a:lnTo>
                  <a:lnTo>
                    <a:pt x="117" y="266"/>
                  </a:lnTo>
                  <a:lnTo>
                    <a:pt x="107" y="236"/>
                  </a:lnTo>
                  <a:lnTo>
                    <a:pt x="96" y="205"/>
                  </a:lnTo>
                  <a:lnTo>
                    <a:pt x="83" y="175"/>
                  </a:lnTo>
                  <a:lnTo>
                    <a:pt x="71" y="144"/>
                  </a:lnTo>
                  <a:lnTo>
                    <a:pt x="40" y="80"/>
                  </a:lnTo>
                  <a:lnTo>
                    <a:pt x="34" y="64"/>
                  </a:lnTo>
                  <a:lnTo>
                    <a:pt x="26" y="42"/>
                  </a:lnTo>
                  <a:lnTo>
                    <a:pt x="13" y="0"/>
                  </a:lnTo>
                  <a:lnTo>
                    <a:pt x="6" y="38"/>
                  </a:lnTo>
                  <a:lnTo>
                    <a:pt x="3" y="56"/>
                  </a:lnTo>
                  <a:lnTo>
                    <a:pt x="1" y="74"/>
                  </a:lnTo>
                  <a:lnTo>
                    <a:pt x="0" y="93"/>
                  </a:lnTo>
                  <a:lnTo>
                    <a:pt x="1" y="115"/>
                  </a:lnTo>
                  <a:lnTo>
                    <a:pt x="3" y="140"/>
                  </a:lnTo>
                  <a:lnTo>
                    <a:pt x="8" y="167"/>
                  </a:lnTo>
                  <a:lnTo>
                    <a:pt x="16" y="193"/>
                  </a:lnTo>
                  <a:lnTo>
                    <a:pt x="26" y="220"/>
                  </a:lnTo>
                  <a:lnTo>
                    <a:pt x="40" y="247"/>
                  </a:lnTo>
                  <a:lnTo>
                    <a:pt x="56" y="274"/>
                  </a:lnTo>
                  <a:lnTo>
                    <a:pt x="80" y="310"/>
                  </a:lnTo>
                  <a:lnTo>
                    <a:pt x="106" y="345"/>
                  </a:lnTo>
                  <a:lnTo>
                    <a:pt x="132" y="380"/>
                  </a:lnTo>
                  <a:lnTo>
                    <a:pt x="143" y="398"/>
                  </a:lnTo>
                  <a:lnTo>
                    <a:pt x="152" y="4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9" name="Freeform 65"/>
            <p:cNvSpPr>
              <a:spLocks noChangeAspect="1"/>
            </p:cNvSpPr>
            <p:nvPr userDrawn="1"/>
          </p:nvSpPr>
          <p:spPr bwMode="auto">
            <a:xfrm>
              <a:off x="911" y="1247"/>
              <a:ext cx="115" cy="231"/>
            </a:xfrm>
            <a:custGeom>
              <a:avLst/>
              <a:gdLst>
                <a:gd name="T0" fmla="*/ 0 w 231"/>
                <a:gd name="T1" fmla="*/ 0 h 463"/>
                <a:gd name="T2" fmla="*/ 0 w 231"/>
                <a:gd name="T3" fmla="*/ 0 h 463"/>
                <a:gd name="T4" fmla="*/ 0 w 231"/>
                <a:gd name="T5" fmla="*/ 0 h 463"/>
                <a:gd name="T6" fmla="*/ 0 w 231"/>
                <a:gd name="T7" fmla="*/ 0 h 463"/>
                <a:gd name="T8" fmla="*/ 0 w 231"/>
                <a:gd name="T9" fmla="*/ 0 h 463"/>
                <a:gd name="T10" fmla="*/ 0 w 231"/>
                <a:gd name="T11" fmla="*/ 0 h 463"/>
                <a:gd name="T12" fmla="*/ 0 w 231"/>
                <a:gd name="T13" fmla="*/ 0 h 463"/>
                <a:gd name="T14" fmla="*/ 0 w 231"/>
                <a:gd name="T15" fmla="*/ 0 h 463"/>
                <a:gd name="T16" fmla="*/ 0 w 231"/>
                <a:gd name="T17" fmla="*/ 0 h 463"/>
                <a:gd name="T18" fmla="*/ 0 w 231"/>
                <a:gd name="T19" fmla="*/ 0 h 463"/>
                <a:gd name="T20" fmla="*/ 0 w 231"/>
                <a:gd name="T21" fmla="*/ 0 h 463"/>
                <a:gd name="T22" fmla="*/ 0 w 231"/>
                <a:gd name="T23" fmla="*/ 0 h 463"/>
                <a:gd name="T24" fmla="*/ 0 w 231"/>
                <a:gd name="T25" fmla="*/ 0 h 463"/>
                <a:gd name="T26" fmla="*/ 0 w 231"/>
                <a:gd name="T27" fmla="*/ 0 h 463"/>
                <a:gd name="T28" fmla="*/ 0 w 231"/>
                <a:gd name="T29" fmla="*/ 0 h 463"/>
                <a:gd name="T30" fmla="*/ 0 w 231"/>
                <a:gd name="T31" fmla="*/ 0 h 463"/>
                <a:gd name="T32" fmla="*/ 0 w 231"/>
                <a:gd name="T33" fmla="*/ 0 h 463"/>
                <a:gd name="T34" fmla="*/ 0 w 231"/>
                <a:gd name="T35" fmla="*/ 0 h 463"/>
                <a:gd name="T36" fmla="*/ 0 w 231"/>
                <a:gd name="T37" fmla="*/ 0 h 463"/>
                <a:gd name="T38" fmla="*/ 0 w 231"/>
                <a:gd name="T39" fmla="*/ 0 h 463"/>
                <a:gd name="T40" fmla="*/ 0 w 231"/>
                <a:gd name="T41" fmla="*/ 0 h 463"/>
                <a:gd name="T42" fmla="*/ 0 w 231"/>
                <a:gd name="T43" fmla="*/ 0 h 463"/>
                <a:gd name="T44" fmla="*/ 0 w 231"/>
                <a:gd name="T45" fmla="*/ 0 h 463"/>
                <a:gd name="T46" fmla="*/ 0 w 231"/>
                <a:gd name="T47" fmla="*/ 0 h 463"/>
                <a:gd name="T48" fmla="*/ 0 w 231"/>
                <a:gd name="T49" fmla="*/ 0 h 463"/>
                <a:gd name="T50" fmla="*/ 0 w 231"/>
                <a:gd name="T51" fmla="*/ 0 h 463"/>
                <a:gd name="T52" fmla="*/ 0 w 231"/>
                <a:gd name="T53" fmla="*/ 0 h 463"/>
                <a:gd name="T54" fmla="*/ 0 w 231"/>
                <a:gd name="T55" fmla="*/ 0 h 463"/>
                <a:gd name="T56" fmla="*/ 0 w 231"/>
                <a:gd name="T57" fmla="*/ 0 h 463"/>
                <a:gd name="T58" fmla="*/ 0 w 231"/>
                <a:gd name="T59" fmla="*/ 0 h 463"/>
                <a:gd name="T60" fmla="*/ 0 w 231"/>
                <a:gd name="T61" fmla="*/ 0 h 463"/>
                <a:gd name="T62" fmla="*/ 0 w 231"/>
                <a:gd name="T63" fmla="*/ 0 h 463"/>
                <a:gd name="T64" fmla="*/ 0 w 231"/>
                <a:gd name="T65" fmla="*/ 0 h 463"/>
                <a:gd name="T66" fmla="*/ 0 w 231"/>
                <a:gd name="T67" fmla="*/ 0 h 463"/>
                <a:gd name="T68" fmla="*/ 0 w 231"/>
                <a:gd name="T69" fmla="*/ 0 h 463"/>
                <a:gd name="T70" fmla="*/ 0 w 231"/>
                <a:gd name="T71" fmla="*/ 0 h 463"/>
                <a:gd name="T72" fmla="*/ 0 w 231"/>
                <a:gd name="T73" fmla="*/ 0 h 463"/>
                <a:gd name="T74" fmla="*/ 0 w 231"/>
                <a:gd name="T75" fmla="*/ 0 h 463"/>
                <a:gd name="T76" fmla="*/ 0 w 231"/>
                <a:gd name="T77" fmla="*/ 0 h 463"/>
                <a:gd name="T78" fmla="*/ 0 w 231"/>
                <a:gd name="T79" fmla="*/ 0 h 463"/>
                <a:gd name="T80" fmla="*/ 0 w 231"/>
                <a:gd name="T81" fmla="*/ 0 h 463"/>
                <a:gd name="T82" fmla="*/ 0 w 231"/>
                <a:gd name="T83" fmla="*/ 0 h 463"/>
                <a:gd name="T84" fmla="*/ 0 w 231"/>
                <a:gd name="T85" fmla="*/ 0 h 463"/>
                <a:gd name="T86" fmla="*/ 0 w 231"/>
                <a:gd name="T87" fmla="*/ 0 h 463"/>
                <a:gd name="T88" fmla="*/ 0 w 231"/>
                <a:gd name="T89" fmla="*/ 0 h 463"/>
                <a:gd name="T90" fmla="*/ 0 w 231"/>
                <a:gd name="T91" fmla="*/ 0 h 463"/>
                <a:gd name="T92" fmla="*/ 0 w 231"/>
                <a:gd name="T93" fmla="*/ 0 h 463"/>
                <a:gd name="T94" fmla="*/ 0 w 231"/>
                <a:gd name="T95" fmla="*/ 0 h 463"/>
                <a:gd name="T96" fmla="*/ 0 w 231"/>
                <a:gd name="T97" fmla="*/ 0 h 463"/>
                <a:gd name="T98" fmla="*/ 0 w 231"/>
                <a:gd name="T99" fmla="*/ 0 h 463"/>
                <a:gd name="T100" fmla="*/ 0 w 231"/>
                <a:gd name="T101" fmla="*/ 0 h 463"/>
                <a:gd name="T102" fmla="*/ 0 w 231"/>
                <a:gd name="T103" fmla="*/ 0 h 463"/>
                <a:gd name="T104" fmla="*/ 0 w 231"/>
                <a:gd name="T105" fmla="*/ 0 h 463"/>
                <a:gd name="T106" fmla="*/ 0 w 231"/>
                <a:gd name="T107" fmla="*/ 0 h 463"/>
                <a:gd name="T108" fmla="*/ 0 w 231"/>
                <a:gd name="T109" fmla="*/ 0 h 463"/>
                <a:gd name="T110" fmla="*/ 0 w 231"/>
                <a:gd name="T111" fmla="*/ 0 h 463"/>
                <a:gd name="T112" fmla="*/ 0 w 231"/>
                <a:gd name="T113" fmla="*/ 0 h 463"/>
                <a:gd name="T114" fmla="*/ 0 w 231"/>
                <a:gd name="T115" fmla="*/ 0 h 463"/>
                <a:gd name="T116" fmla="*/ 0 w 231"/>
                <a:gd name="T117" fmla="*/ 0 h 463"/>
                <a:gd name="T118" fmla="*/ 0 w 231"/>
                <a:gd name="T119" fmla="*/ 0 h 463"/>
                <a:gd name="T120" fmla="*/ 0 w 231"/>
                <a:gd name="T121" fmla="*/ 0 h 463"/>
                <a:gd name="T122" fmla="*/ 0 w 231"/>
                <a:gd name="T123" fmla="*/ 0 h 46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1" h="463">
                  <a:moveTo>
                    <a:pt x="61" y="463"/>
                  </a:moveTo>
                  <a:lnTo>
                    <a:pt x="61" y="463"/>
                  </a:lnTo>
                  <a:lnTo>
                    <a:pt x="72" y="426"/>
                  </a:lnTo>
                  <a:lnTo>
                    <a:pt x="77" y="410"/>
                  </a:lnTo>
                  <a:lnTo>
                    <a:pt x="84" y="395"/>
                  </a:lnTo>
                  <a:lnTo>
                    <a:pt x="95" y="377"/>
                  </a:lnTo>
                  <a:lnTo>
                    <a:pt x="114" y="349"/>
                  </a:lnTo>
                  <a:lnTo>
                    <a:pt x="140" y="313"/>
                  </a:lnTo>
                  <a:lnTo>
                    <a:pt x="164" y="275"/>
                  </a:lnTo>
                  <a:lnTo>
                    <a:pt x="185" y="236"/>
                  </a:lnTo>
                  <a:lnTo>
                    <a:pt x="203" y="196"/>
                  </a:lnTo>
                  <a:lnTo>
                    <a:pt x="219" y="157"/>
                  </a:lnTo>
                  <a:lnTo>
                    <a:pt x="231" y="122"/>
                  </a:lnTo>
                  <a:lnTo>
                    <a:pt x="206" y="145"/>
                  </a:lnTo>
                  <a:lnTo>
                    <a:pt x="182" y="167"/>
                  </a:lnTo>
                  <a:lnTo>
                    <a:pt x="156" y="190"/>
                  </a:lnTo>
                  <a:lnTo>
                    <a:pt x="133" y="212"/>
                  </a:lnTo>
                  <a:lnTo>
                    <a:pt x="113" y="236"/>
                  </a:lnTo>
                  <a:lnTo>
                    <a:pt x="93" y="262"/>
                  </a:lnTo>
                  <a:lnTo>
                    <a:pt x="85" y="276"/>
                  </a:lnTo>
                  <a:lnTo>
                    <a:pt x="77" y="291"/>
                  </a:lnTo>
                  <a:lnTo>
                    <a:pt x="71" y="307"/>
                  </a:lnTo>
                  <a:lnTo>
                    <a:pt x="66" y="324"/>
                  </a:lnTo>
                  <a:lnTo>
                    <a:pt x="71" y="299"/>
                  </a:lnTo>
                  <a:lnTo>
                    <a:pt x="72" y="273"/>
                  </a:lnTo>
                  <a:lnTo>
                    <a:pt x="72" y="251"/>
                  </a:lnTo>
                  <a:lnTo>
                    <a:pt x="72" y="226"/>
                  </a:lnTo>
                  <a:lnTo>
                    <a:pt x="66" y="178"/>
                  </a:lnTo>
                  <a:lnTo>
                    <a:pt x="58" y="127"/>
                  </a:lnTo>
                  <a:lnTo>
                    <a:pt x="56" y="111"/>
                  </a:lnTo>
                  <a:lnTo>
                    <a:pt x="56" y="95"/>
                  </a:lnTo>
                  <a:lnTo>
                    <a:pt x="58" y="77"/>
                  </a:lnTo>
                  <a:lnTo>
                    <a:pt x="61" y="61"/>
                  </a:lnTo>
                  <a:lnTo>
                    <a:pt x="69" y="30"/>
                  </a:lnTo>
                  <a:lnTo>
                    <a:pt x="76" y="0"/>
                  </a:lnTo>
                  <a:lnTo>
                    <a:pt x="66" y="10"/>
                  </a:lnTo>
                  <a:lnTo>
                    <a:pt x="58" y="21"/>
                  </a:lnTo>
                  <a:lnTo>
                    <a:pt x="45" y="45"/>
                  </a:lnTo>
                  <a:lnTo>
                    <a:pt x="32" y="69"/>
                  </a:lnTo>
                  <a:lnTo>
                    <a:pt x="23" y="95"/>
                  </a:lnTo>
                  <a:lnTo>
                    <a:pt x="15" y="117"/>
                  </a:lnTo>
                  <a:lnTo>
                    <a:pt x="7" y="141"/>
                  </a:lnTo>
                  <a:lnTo>
                    <a:pt x="3" y="165"/>
                  </a:lnTo>
                  <a:lnTo>
                    <a:pt x="0" y="188"/>
                  </a:lnTo>
                  <a:lnTo>
                    <a:pt x="0" y="212"/>
                  </a:lnTo>
                  <a:lnTo>
                    <a:pt x="2" y="234"/>
                  </a:lnTo>
                  <a:lnTo>
                    <a:pt x="3" y="257"/>
                  </a:lnTo>
                  <a:lnTo>
                    <a:pt x="8" y="281"/>
                  </a:lnTo>
                  <a:lnTo>
                    <a:pt x="18" y="326"/>
                  </a:lnTo>
                  <a:lnTo>
                    <a:pt x="31" y="371"/>
                  </a:lnTo>
                  <a:lnTo>
                    <a:pt x="43" y="414"/>
                  </a:lnTo>
                  <a:lnTo>
                    <a:pt x="55" y="459"/>
                  </a:lnTo>
                  <a:lnTo>
                    <a:pt x="61" y="4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" name="Freeform 66"/>
            <p:cNvSpPr>
              <a:spLocks noChangeAspect="1"/>
            </p:cNvSpPr>
            <p:nvPr userDrawn="1"/>
          </p:nvSpPr>
          <p:spPr bwMode="auto">
            <a:xfrm>
              <a:off x="955" y="1180"/>
              <a:ext cx="117" cy="177"/>
            </a:xfrm>
            <a:custGeom>
              <a:avLst/>
              <a:gdLst>
                <a:gd name="T0" fmla="*/ 0 w 235"/>
                <a:gd name="T1" fmla="*/ 1 h 353"/>
                <a:gd name="T2" fmla="*/ 0 w 235"/>
                <a:gd name="T3" fmla="*/ 1 h 353"/>
                <a:gd name="T4" fmla="*/ 0 w 235"/>
                <a:gd name="T5" fmla="*/ 1 h 353"/>
                <a:gd name="T6" fmla="*/ 0 w 235"/>
                <a:gd name="T7" fmla="*/ 1 h 353"/>
                <a:gd name="T8" fmla="*/ 0 w 235"/>
                <a:gd name="T9" fmla="*/ 1 h 353"/>
                <a:gd name="T10" fmla="*/ 0 w 235"/>
                <a:gd name="T11" fmla="*/ 1 h 353"/>
                <a:gd name="T12" fmla="*/ 0 w 235"/>
                <a:gd name="T13" fmla="*/ 1 h 353"/>
                <a:gd name="T14" fmla="*/ 0 w 235"/>
                <a:gd name="T15" fmla="*/ 1 h 353"/>
                <a:gd name="T16" fmla="*/ 0 w 235"/>
                <a:gd name="T17" fmla="*/ 1 h 353"/>
                <a:gd name="T18" fmla="*/ 0 w 235"/>
                <a:gd name="T19" fmla="*/ 1 h 353"/>
                <a:gd name="T20" fmla="*/ 0 w 235"/>
                <a:gd name="T21" fmla="*/ 1 h 353"/>
                <a:gd name="T22" fmla="*/ 0 w 235"/>
                <a:gd name="T23" fmla="*/ 1 h 353"/>
                <a:gd name="T24" fmla="*/ 0 w 235"/>
                <a:gd name="T25" fmla="*/ 1 h 353"/>
                <a:gd name="T26" fmla="*/ 0 w 235"/>
                <a:gd name="T27" fmla="*/ 1 h 353"/>
                <a:gd name="T28" fmla="*/ 0 w 235"/>
                <a:gd name="T29" fmla="*/ 1 h 353"/>
                <a:gd name="T30" fmla="*/ 0 w 235"/>
                <a:gd name="T31" fmla="*/ 1 h 353"/>
                <a:gd name="T32" fmla="*/ 0 w 235"/>
                <a:gd name="T33" fmla="*/ 1 h 353"/>
                <a:gd name="T34" fmla="*/ 0 w 235"/>
                <a:gd name="T35" fmla="*/ 1 h 353"/>
                <a:gd name="T36" fmla="*/ 0 w 235"/>
                <a:gd name="T37" fmla="*/ 1 h 353"/>
                <a:gd name="T38" fmla="*/ 0 w 235"/>
                <a:gd name="T39" fmla="*/ 1 h 353"/>
                <a:gd name="T40" fmla="*/ 0 w 235"/>
                <a:gd name="T41" fmla="*/ 1 h 353"/>
                <a:gd name="T42" fmla="*/ 0 w 235"/>
                <a:gd name="T43" fmla="*/ 1 h 353"/>
                <a:gd name="T44" fmla="*/ 0 w 235"/>
                <a:gd name="T45" fmla="*/ 1 h 353"/>
                <a:gd name="T46" fmla="*/ 0 w 235"/>
                <a:gd name="T47" fmla="*/ 1 h 353"/>
                <a:gd name="T48" fmla="*/ 0 w 235"/>
                <a:gd name="T49" fmla="*/ 1 h 353"/>
                <a:gd name="T50" fmla="*/ 0 w 235"/>
                <a:gd name="T51" fmla="*/ 1 h 353"/>
                <a:gd name="T52" fmla="*/ 0 w 235"/>
                <a:gd name="T53" fmla="*/ 1 h 353"/>
                <a:gd name="T54" fmla="*/ 0 w 235"/>
                <a:gd name="T55" fmla="*/ 1 h 353"/>
                <a:gd name="T56" fmla="*/ 0 w 235"/>
                <a:gd name="T57" fmla="*/ 1 h 353"/>
                <a:gd name="T58" fmla="*/ 0 w 235"/>
                <a:gd name="T59" fmla="*/ 1 h 353"/>
                <a:gd name="T60" fmla="*/ 0 w 235"/>
                <a:gd name="T61" fmla="*/ 1 h 353"/>
                <a:gd name="T62" fmla="*/ 0 w 235"/>
                <a:gd name="T63" fmla="*/ 1 h 353"/>
                <a:gd name="T64" fmla="*/ 0 w 235"/>
                <a:gd name="T65" fmla="*/ 1 h 353"/>
                <a:gd name="T66" fmla="*/ 0 w 235"/>
                <a:gd name="T67" fmla="*/ 1 h 353"/>
                <a:gd name="T68" fmla="*/ 0 w 235"/>
                <a:gd name="T69" fmla="*/ 0 h 353"/>
                <a:gd name="T70" fmla="*/ 0 w 235"/>
                <a:gd name="T71" fmla="*/ 0 h 353"/>
                <a:gd name="T72" fmla="*/ 0 w 235"/>
                <a:gd name="T73" fmla="*/ 1 h 353"/>
                <a:gd name="T74" fmla="*/ 0 w 235"/>
                <a:gd name="T75" fmla="*/ 1 h 353"/>
                <a:gd name="T76" fmla="*/ 0 w 235"/>
                <a:gd name="T77" fmla="*/ 1 h 353"/>
                <a:gd name="T78" fmla="*/ 0 w 235"/>
                <a:gd name="T79" fmla="*/ 1 h 353"/>
                <a:gd name="T80" fmla="*/ 0 w 235"/>
                <a:gd name="T81" fmla="*/ 1 h 353"/>
                <a:gd name="T82" fmla="*/ 0 w 235"/>
                <a:gd name="T83" fmla="*/ 1 h 353"/>
                <a:gd name="T84" fmla="*/ 0 w 235"/>
                <a:gd name="T85" fmla="*/ 1 h 353"/>
                <a:gd name="T86" fmla="*/ 0 w 235"/>
                <a:gd name="T87" fmla="*/ 1 h 353"/>
                <a:gd name="T88" fmla="*/ 0 w 235"/>
                <a:gd name="T89" fmla="*/ 1 h 353"/>
                <a:gd name="T90" fmla="*/ 0 w 235"/>
                <a:gd name="T91" fmla="*/ 1 h 353"/>
                <a:gd name="T92" fmla="*/ 0 w 235"/>
                <a:gd name="T93" fmla="*/ 1 h 353"/>
                <a:gd name="T94" fmla="*/ 0 w 235"/>
                <a:gd name="T95" fmla="*/ 1 h 353"/>
                <a:gd name="T96" fmla="*/ 0 w 235"/>
                <a:gd name="T97" fmla="*/ 1 h 353"/>
                <a:gd name="T98" fmla="*/ 0 w 235"/>
                <a:gd name="T99" fmla="*/ 1 h 353"/>
                <a:gd name="T100" fmla="*/ 0 w 235"/>
                <a:gd name="T101" fmla="*/ 1 h 353"/>
                <a:gd name="T102" fmla="*/ 0 w 235"/>
                <a:gd name="T103" fmla="*/ 1 h 353"/>
                <a:gd name="T104" fmla="*/ 0 w 235"/>
                <a:gd name="T105" fmla="*/ 1 h 353"/>
                <a:gd name="T106" fmla="*/ 0 w 235"/>
                <a:gd name="T107" fmla="*/ 1 h 353"/>
                <a:gd name="T108" fmla="*/ 0 w 235"/>
                <a:gd name="T109" fmla="*/ 1 h 353"/>
                <a:gd name="T110" fmla="*/ 0 w 235"/>
                <a:gd name="T111" fmla="*/ 1 h 353"/>
                <a:gd name="T112" fmla="*/ 0 w 235"/>
                <a:gd name="T113" fmla="*/ 1 h 35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35" h="353">
                  <a:moveTo>
                    <a:pt x="8" y="353"/>
                  </a:moveTo>
                  <a:lnTo>
                    <a:pt x="8" y="353"/>
                  </a:lnTo>
                  <a:lnTo>
                    <a:pt x="26" y="332"/>
                  </a:lnTo>
                  <a:lnTo>
                    <a:pt x="47" y="310"/>
                  </a:lnTo>
                  <a:lnTo>
                    <a:pt x="66" y="292"/>
                  </a:lnTo>
                  <a:lnTo>
                    <a:pt x="82" y="279"/>
                  </a:lnTo>
                  <a:lnTo>
                    <a:pt x="92" y="270"/>
                  </a:lnTo>
                  <a:lnTo>
                    <a:pt x="110" y="253"/>
                  </a:lnTo>
                  <a:lnTo>
                    <a:pt x="132" y="229"/>
                  </a:lnTo>
                  <a:lnTo>
                    <a:pt x="158" y="202"/>
                  </a:lnTo>
                  <a:lnTo>
                    <a:pt x="182" y="170"/>
                  </a:lnTo>
                  <a:lnTo>
                    <a:pt x="206" y="138"/>
                  </a:lnTo>
                  <a:lnTo>
                    <a:pt x="216" y="122"/>
                  </a:lnTo>
                  <a:lnTo>
                    <a:pt x="224" y="106"/>
                  </a:lnTo>
                  <a:lnTo>
                    <a:pt x="230" y="90"/>
                  </a:lnTo>
                  <a:lnTo>
                    <a:pt x="235" y="74"/>
                  </a:lnTo>
                  <a:lnTo>
                    <a:pt x="225" y="86"/>
                  </a:lnTo>
                  <a:lnTo>
                    <a:pt x="213" y="98"/>
                  </a:lnTo>
                  <a:lnTo>
                    <a:pt x="188" y="118"/>
                  </a:lnTo>
                  <a:lnTo>
                    <a:pt x="161" y="136"/>
                  </a:lnTo>
                  <a:lnTo>
                    <a:pt x="135" y="154"/>
                  </a:lnTo>
                  <a:lnTo>
                    <a:pt x="110" y="173"/>
                  </a:lnTo>
                  <a:lnTo>
                    <a:pt x="97" y="184"/>
                  </a:lnTo>
                  <a:lnTo>
                    <a:pt x="86" y="194"/>
                  </a:lnTo>
                  <a:lnTo>
                    <a:pt x="74" y="207"/>
                  </a:lnTo>
                  <a:lnTo>
                    <a:pt x="65" y="220"/>
                  </a:lnTo>
                  <a:lnTo>
                    <a:pt x="55" y="233"/>
                  </a:lnTo>
                  <a:lnTo>
                    <a:pt x="47" y="249"/>
                  </a:lnTo>
                  <a:lnTo>
                    <a:pt x="71" y="130"/>
                  </a:lnTo>
                  <a:lnTo>
                    <a:pt x="81" y="82"/>
                  </a:lnTo>
                  <a:lnTo>
                    <a:pt x="89" y="53"/>
                  </a:lnTo>
                  <a:lnTo>
                    <a:pt x="110" y="0"/>
                  </a:lnTo>
                  <a:lnTo>
                    <a:pt x="90" y="16"/>
                  </a:lnTo>
                  <a:lnTo>
                    <a:pt x="74" y="33"/>
                  </a:lnTo>
                  <a:lnTo>
                    <a:pt x="58" y="51"/>
                  </a:lnTo>
                  <a:lnTo>
                    <a:pt x="45" y="72"/>
                  </a:lnTo>
                  <a:lnTo>
                    <a:pt x="33" y="93"/>
                  </a:lnTo>
                  <a:lnTo>
                    <a:pt x="23" y="115"/>
                  </a:lnTo>
                  <a:lnTo>
                    <a:pt x="15" y="138"/>
                  </a:lnTo>
                  <a:lnTo>
                    <a:pt x="8" y="162"/>
                  </a:lnTo>
                  <a:lnTo>
                    <a:pt x="4" y="180"/>
                  </a:lnTo>
                  <a:lnTo>
                    <a:pt x="0" y="208"/>
                  </a:lnTo>
                  <a:lnTo>
                    <a:pt x="0" y="226"/>
                  </a:lnTo>
                  <a:lnTo>
                    <a:pt x="0" y="247"/>
                  </a:lnTo>
                  <a:lnTo>
                    <a:pt x="0" y="270"/>
                  </a:lnTo>
                  <a:lnTo>
                    <a:pt x="4" y="295"/>
                  </a:lnTo>
                  <a:lnTo>
                    <a:pt x="7" y="327"/>
                  </a:lnTo>
                  <a:lnTo>
                    <a:pt x="8" y="3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1" name="Freeform 67"/>
            <p:cNvSpPr>
              <a:spLocks noChangeAspect="1"/>
            </p:cNvSpPr>
            <p:nvPr userDrawn="1"/>
          </p:nvSpPr>
          <p:spPr bwMode="auto">
            <a:xfrm>
              <a:off x="999" y="1151"/>
              <a:ext cx="99" cy="110"/>
            </a:xfrm>
            <a:custGeom>
              <a:avLst/>
              <a:gdLst>
                <a:gd name="T0" fmla="*/ 0 w 197"/>
                <a:gd name="T1" fmla="*/ 1 h 220"/>
                <a:gd name="T2" fmla="*/ 0 w 197"/>
                <a:gd name="T3" fmla="*/ 1 h 220"/>
                <a:gd name="T4" fmla="*/ 1 w 197"/>
                <a:gd name="T5" fmla="*/ 1 h 220"/>
                <a:gd name="T6" fmla="*/ 1 w 197"/>
                <a:gd name="T7" fmla="*/ 1 h 220"/>
                <a:gd name="T8" fmla="*/ 1 w 197"/>
                <a:gd name="T9" fmla="*/ 1 h 220"/>
                <a:gd name="T10" fmla="*/ 1 w 197"/>
                <a:gd name="T11" fmla="*/ 1 h 220"/>
                <a:gd name="T12" fmla="*/ 1 w 197"/>
                <a:gd name="T13" fmla="*/ 1 h 220"/>
                <a:gd name="T14" fmla="*/ 1 w 197"/>
                <a:gd name="T15" fmla="*/ 1 h 220"/>
                <a:gd name="T16" fmla="*/ 1 w 197"/>
                <a:gd name="T17" fmla="*/ 1 h 220"/>
                <a:gd name="T18" fmla="*/ 1 w 197"/>
                <a:gd name="T19" fmla="*/ 1 h 220"/>
                <a:gd name="T20" fmla="*/ 1 w 197"/>
                <a:gd name="T21" fmla="*/ 1 h 220"/>
                <a:gd name="T22" fmla="*/ 1 w 197"/>
                <a:gd name="T23" fmla="*/ 1 h 220"/>
                <a:gd name="T24" fmla="*/ 1 w 197"/>
                <a:gd name="T25" fmla="*/ 0 h 220"/>
                <a:gd name="T26" fmla="*/ 1 w 197"/>
                <a:gd name="T27" fmla="*/ 0 h 220"/>
                <a:gd name="T28" fmla="*/ 1 w 197"/>
                <a:gd name="T29" fmla="*/ 1 h 220"/>
                <a:gd name="T30" fmla="*/ 1 w 197"/>
                <a:gd name="T31" fmla="*/ 1 h 220"/>
                <a:gd name="T32" fmla="*/ 1 w 197"/>
                <a:gd name="T33" fmla="*/ 1 h 220"/>
                <a:gd name="T34" fmla="*/ 1 w 197"/>
                <a:gd name="T35" fmla="*/ 1 h 220"/>
                <a:gd name="T36" fmla="*/ 1 w 197"/>
                <a:gd name="T37" fmla="*/ 1 h 220"/>
                <a:gd name="T38" fmla="*/ 1 w 197"/>
                <a:gd name="T39" fmla="*/ 1 h 220"/>
                <a:gd name="T40" fmla="*/ 1 w 197"/>
                <a:gd name="T41" fmla="*/ 1 h 220"/>
                <a:gd name="T42" fmla="*/ 1 w 197"/>
                <a:gd name="T43" fmla="*/ 1 h 220"/>
                <a:gd name="T44" fmla="*/ 1 w 197"/>
                <a:gd name="T45" fmla="*/ 1 h 220"/>
                <a:gd name="T46" fmla="*/ 1 w 197"/>
                <a:gd name="T47" fmla="*/ 1 h 220"/>
                <a:gd name="T48" fmla="*/ 1 w 197"/>
                <a:gd name="T49" fmla="*/ 1 h 220"/>
                <a:gd name="T50" fmla="*/ 1 w 197"/>
                <a:gd name="T51" fmla="*/ 1 h 220"/>
                <a:gd name="T52" fmla="*/ 1 w 197"/>
                <a:gd name="T53" fmla="*/ 1 h 220"/>
                <a:gd name="T54" fmla="*/ 1 w 197"/>
                <a:gd name="T55" fmla="*/ 1 h 220"/>
                <a:gd name="T56" fmla="*/ 1 w 197"/>
                <a:gd name="T57" fmla="*/ 1 h 220"/>
                <a:gd name="T58" fmla="*/ 1 w 197"/>
                <a:gd name="T59" fmla="*/ 1 h 220"/>
                <a:gd name="T60" fmla="*/ 0 w 197"/>
                <a:gd name="T61" fmla="*/ 1 h 220"/>
                <a:gd name="T62" fmla="*/ 0 w 197"/>
                <a:gd name="T63" fmla="*/ 1 h 220"/>
                <a:gd name="T64" fmla="*/ 0 w 197"/>
                <a:gd name="T65" fmla="*/ 1 h 220"/>
                <a:gd name="T66" fmla="*/ 0 w 197"/>
                <a:gd name="T67" fmla="*/ 1 h 220"/>
                <a:gd name="T68" fmla="*/ 0 w 197"/>
                <a:gd name="T69" fmla="*/ 1 h 2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7" h="220">
                  <a:moveTo>
                    <a:pt x="0" y="220"/>
                  </a:moveTo>
                  <a:lnTo>
                    <a:pt x="0" y="220"/>
                  </a:lnTo>
                  <a:lnTo>
                    <a:pt x="16" y="211"/>
                  </a:lnTo>
                  <a:lnTo>
                    <a:pt x="32" y="201"/>
                  </a:lnTo>
                  <a:lnTo>
                    <a:pt x="46" y="190"/>
                  </a:lnTo>
                  <a:lnTo>
                    <a:pt x="61" y="178"/>
                  </a:lnTo>
                  <a:lnTo>
                    <a:pt x="75" y="166"/>
                  </a:lnTo>
                  <a:lnTo>
                    <a:pt x="87" y="151"/>
                  </a:lnTo>
                  <a:lnTo>
                    <a:pt x="111" y="122"/>
                  </a:lnTo>
                  <a:lnTo>
                    <a:pt x="133" y="92"/>
                  </a:lnTo>
                  <a:lnTo>
                    <a:pt x="154" y="60"/>
                  </a:lnTo>
                  <a:lnTo>
                    <a:pt x="175" y="29"/>
                  </a:lnTo>
                  <a:lnTo>
                    <a:pt x="197" y="0"/>
                  </a:lnTo>
                  <a:lnTo>
                    <a:pt x="180" y="7"/>
                  </a:lnTo>
                  <a:lnTo>
                    <a:pt x="164" y="13"/>
                  </a:lnTo>
                  <a:lnTo>
                    <a:pt x="148" y="21"/>
                  </a:lnTo>
                  <a:lnTo>
                    <a:pt x="133" y="29"/>
                  </a:lnTo>
                  <a:lnTo>
                    <a:pt x="119" y="39"/>
                  </a:lnTo>
                  <a:lnTo>
                    <a:pt x="104" y="50"/>
                  </a:lnTo>
                  <a:lnTo>
                    <a:pt x="79" y="71"/>
                  </a:lnTo>
                  <a:lnTo>
                    <a:pt x="56" y="97"/>
                  </a:lnTo>
                  <a:lnTo>
                    <a:pt x="45" y="109"/>
                  </a:lnTo>
                  <a:lnTo>
                    <a:pt x="35" y="124"/>
                  </a:lnTo>
                  <a:lnTo>
                    <a:pt x="27" y="137"/>
                  </a:lnTo>
                  <a:lnTo>
                    <a:pt x="19" y="153"/>
                  </a:lnTo>
                  <a:lnTo>
                    <a:pt x="13" y="167"/>
                  </a:lnTo>
                  <a:lnTo>
                    <a:pt x="6" y="182"/>
                  </a:lnTo>
                  <a:lnTo>
                    <a:pt x="3" y="196"/>
                  </a:lnTo>
                  <a:lnTo>
                    <a:pt x="0" y="207"/>
                  </a:lnTo>
                  <a:lnTo>
                    <a:pt x="0" y="2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2" name="Freeform 68"/>
            <p:cNvSpPr>
              <a:spLocks noChangeAspect="1"/>
            </p:cNvSpPr>
            <p:nvPr userDrawn="1"/>
          </p:nvSpPr>
          <p:spPr bwMode="auto">
            <a:xfrm>
              <a:off x="1515" y="1690"/>
              <a:ext cx="225" cy="163"/>
            </a:xfrm>
            <a:custGeom>
              <a:avLst/>
              <a:gdLst>
                <a:gd name="T0" fmla="*/ 0 w 452"/>
                <a:gd name="T1" fmla="*/ 1 h 326"/>
                <a:gd name="T2" fmla="*/ 0 w 452"/>
                <a:gd name="T3" fmla="*/ 1 h 326"/>
                <a:gd name="T4" fmla="*/ 0 w 452"/>
                <a:gd name="T5" fmla="*/ 1 h 326"/>
                <a:gd name="T6" fmla="*/ 0 w 452"/>
                <a:gd name="T7" fmla="*/ 1 h 326"/>
                <a:gd name="T8" fmla="*/ 0 w 452"/>
                <a:gd name="T9" fmla="*/ 1 h 326"/>
                <a:gd name="T10" fmla="*/ 0 w 452"/>
                <a:gd name="T11" fmla="*/ 1 h 326"/>
                <a:gd name="T12" fmla="*/ 0 w 452"/>
                <a:gd name="T13" fmla="*/ 1 h 326"/>
                <a:gd name="T14" fmla="*/ 0 w 452"/>
                <a:gd name="T15" fmla="*/ 1 h 326"/>
                <a:gd name="T16" fmla="*/ 0 w 452"/>
                <a:gd name="T17" fmla="*/ 1 h 326"/>
                <a:gd name="T18" fmla="*/ 0 w 452"/>
                <a:gd name="T19" fmla="*/ 0 h 326"/>
                <a:gd name="T20" fmla="*/ 0 w 452"/>
                <a:gd name="T21" fmla="*/ 1 h 326"/>
                <a:gd name="T22" fmla="*/ 0 w 452"/>
                <a:gd name="T23" fmla="*/ 1 h 326"/>
                <a:gd name="T24" fmla="*/ 0 w 452"/>
                <a:gd name="T25" fmla="*/ 1 h 326"/>
                <a:gd name="T26" fmla="*/ 0 w 452"/>
                <a:gd name="T27" fmla="*/ 1 h 326"/>
                <a:gd name="T28" fmla="*/ 0 w 452"/>
                <a:gd name="T29" fmla="*/ 1 h 326"/>
                <a:gd name="T30" fmla="*/ 0 w 452"/>
                <a:gd name="T31" fmla="*/ 1 h 326"/>
                <a:gd name="T32" fmla="*/ 0 w 452"/>
                <a:gd name="T33" fmla="*/ 1 h 326"/>
                <a:gd name="T34" fmla="*/ 0 w 452"/>
                <a:gd name="T35" fmla="*/ 1 h 326"/>
                <a:gd name="T36" fmla="*/ 0 w 452"/>
                <a:gd name="T37" fmla="*/ 1 h 326"/>
                <a:gd name="T38" fmla="*/ 0 w 452"/>
                <a:gd name="T39" fmla="*/ 1 h 326"/>
                <a:gd name="T40" fmla="*/ 0 w 452"/>
                <a:gd name="T41" fmla="*/ 1 h 326"/>
                <a:gd name="T42" fmla="*/ 0 w 452"/>
                <a:gd name="T43" fmla="*/ 1 h 326"/>
                <a:gd name="T44" fmla="*/ 0 w 452"/>
                <a:gd name="T45" fmla="*/ 1 h 326"/>
                <a:gd name="T46" fmla="*/ 0 w 452"/>
                <a:gd name="T47" fmla="*/ 1 h 326"/>
                <a:gd name="T48" fmla="*/ 0 w 452"/>
                <a:gd name="T49" fmla="*/ 1 h 326"/>
                <a:gd name="T50" fmla="*/ 0 w 452"/>
                <a:gd name="T51" fmla="*/ 1 h 326"/>
                <a:gd name="T52" fmla="*/ 0 w 452"/>
                <a:gd name="T53" fmla="*/ 1 h 326"/>
                <a:gd name="T54" fmla="*/ 0 w 452"/>
                <a:gd name="T55" fmla="*/ 1 h 326"/>
                <a:gd name="T56" fmla="*/ 0 w 452"/>
                <a:gd name="T57" fmla="*/ 1 h 326"/>
                <a:gd name="T58" fmla="*/ 0 w 452"/>
                <a:gd name="T59" fmla="*/ 1 h 326"/>
                <a:gd name="T60" fmla="*/ 0 w 452"/>
                <a:gd name="T61" fmla="*/ 1 h 326"/>
                <a:gd name="T62" fmla="*/ 0 w 452"/>
                <a:gd name="T63" fmla="*/ 1 h 326"/>
                <a:gd name="T64" fmla="*/ 0 w 452"/>
                <a:gd name="T65" fmla="*/ 1 h 326"/>
                <a:gd name="T66" fmla="*/ 0 w 452"/>
                <a:gd name="T67" fmla="*/ 1 h 326"/>
                <a:gd name="T68" fmla="*/ 0 w 452"/>
                <a:gd name="T69" fmla="*/ 1 h 32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52" h="326">
                  <a:moveTo>
                    <a:pt x="211" y="239"/>
                  </a:moveTo>
                  <a:lnTo>
                    <a:pt x="211" y="239"/>
                  </a:lnTo>
                  <a:lnTo>
                    <a:pt x="148" y="256"/>
                  </a:lnTo>
                  <a:lnTo>
                    <a:pt x="81" y="275"/>
                  </a:lnTo>
                  <a:lnTo>
                    <a:pt x="103" y="265"/>
                  </a:lnTo>
                  <a:lnTo>
                    <a:pt x="122" y="254"/>
                  </a:lnTo>
                  <a:lnTo>
                    <a:pt x="140" y="243"/>
                  </a:lnTo>
                  <a:lnTo>
                    <a:pt x="154" y="230"/>
                  </a:lnTo>
                  <a:lnTo>
                    <a:pt x="166" y="217"/>
                  </a:lnTo>
                  <a:lnTo>
                    <a:pt x="177" y="203"/>
                  </a:lnTo>
                  <a:lnTo>
                    <a:pt x="187" y="186"/>
                  </a:lnTo>
                  <a:lnTo>
                    <a:pt x="196" y="170"/>
                  </a:lnTo>
                  <a:lnTo>
                    <a:pt x="206" y="150"/>
                  </a:lnTo>
                  <a:lnTo>
                    <a:pt x="215" y="130"/>
                  </a:lnTo>
                  <a:lnTo>
                    <a:pt x="222" y="109"/>
                  </a:lnTo>
                  <a:lnTo>
                    <a:pt x="230" y="87"/>
                  </a:lnTo>
                  <a:lnTo>
                    <a:pt x="241" y="43"/>
                  </a:lnTo>
                  <a:lnTo>
                    <a:pt x="252" y="0"/>
                  </a:lnTo>
                  <a:lnTo>
                    <a:pt x="217" y="34"/>
                  </a:lnTo>
                  <a:lnTo>
                    <a:pt x="180" y="72"/>
                  </a:lnTo>
                  <a:lnTo>
                    <a:pt x="142" y="116"/>
                  </a:lnTo>
                  <a:lnTo>
                    <a:pt x="108" y="158"/>
                  </a:lnTo>
                  <a:lnTo>
                    <a:pt x="85" y="191"/>
                  </a:lnTo>
                  <a:lnTo>
                    <a:pt x="69" y="219"/>
                  </a:lnTo>
                  <a:lnTo>
                    <a:pt x="58" y="239"/>
                  </a:lnTo>
                  <a:lnTo>
                    <a:pt x="52" y="251"/>
                  </a:lnTo>
                  <a:lnTo>
                    <a:pt x="45" y="259"/>
                  </a:lnTo>
                  <a:lnTo>
                    <a:pt x="32" y="272"/>
                  </a:lnTo>
                  <a:lnTo>
                    <a:pt x="24" y="278"/>
                  </a:lnTo>
                  <a:lnTo>
                    <a:pt x="18" y="283"/>
                  </a:lnTo>
                  <a:lnTo>
                    <a:pt x="8" y="288"/>
                  </a:lnTo>
                  <a:lnTo>
                    <a:pt x="0" y="291"/>
                  </a:lnTo>
                  <a:lnTo>
                    <a:pt x="3" y="294"/>
                  </a:lnTo>
                  <a:lnTo>
                    <a:pt x="7" y="297"/>
                  </a:lnTo>
                  <a:lnTo>
                    <a:pt x="69" y="310"/>
                  </a:lnTo>
                  <a:lnTo>
                    <a:pt x="101" y="317"/>
                  </a:lnTo>
                  <a:lnTo>
                    <a:pt x="134" y="323"/>
                  </a:lnTo>
                  <a:lnTo>
                    <a:pt x="167" y="326"/>
                  </a:lnTo>
                  <a:lnTo>
                    <a:pt x="199" y="326"/>
                  </a:lnTo>
                  <a:lnTo>
                    <a:pt x="217" y="325"/>
                  </a:lnTo>
                  <a:lnTo>
                    <a:pt x="233" y="323"/>
                  </a:lnTo>
                  <a:lnTo>
                    <a:pt x="249" y="318"/>
                  </a:lnTo>
                  <a:lnTo>
                    <a:pt x="265" y="313"/>
                  </a:lnTo>
                  <a:lnTo>
                    <a:pt x="293" y="302"/>
                  </a:lnTo>
                  <a:lnTo>
                    <a:pt x="320" y="288"/>
                  </a:lnTo>
                  <a:lnTo>
                    <a:pt x="347" y="272"/>
                  </a:lnTo>
                  <a:lnTo>
                    <a:pt x="371" y="252"/>
                  </a:lnTo>
                  <a:lnTo>
                    <a:pt x="395" y="231"/>
                  </a:lnTo>
                  <a:lnTo>
                    <a:pt x="416" y="209"/>
                  </a:lnTo>
                  <a:lnTo>
                    <a:pt x="436" y="186"/>
                  </a:lnTo>
                  <a:lnTo>
                    <a:pt x="452" y="161"/>
                  </a:lnTo>
                  <a:lnTo>
                    <a:pt x="423" y="174"/>
                  </a:lnTo>
                  <a:lnTo>
                    <a:pt x="384" y="191"/>
                  </a:lnTo>
                  <a:lnTo>
                    <a:pt x="358" y="201"/>
                  </a:lnTo>
                  <a:lnTo>
                    <a:pt x="312" y="215"/>
                  </a:lnTo>
                  <a:lnTo>
                    <a:pt x="259" y="230"/>
                  </a:lnTo>
                  <a:lnTo>
                    <a:pt x="233" y="235"/>
                  </a:lnTo>
                  <a:lnTo>
                    <a:pt x="211" y="2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3" name="Freeform 69"/>
            <p:cNvSpPr>
              <a:spLocks noChangeAspect="1"/>
            </p:cNvSpPr>
            <p:nvPr userDrawn="1"/>
          </p:nvSpPr>
          <p:spPr bwMode="auto">
            <a:xfrm>
              <a:off x="1626" y="1603"/>
              <a:ext cx="180" cy="189"/>
            </a:xfrm>
            <a:custGeom>
              <a:avLst/>
              <a:gdLst>
                <a:gd name="T0" fmla="*/ 1 w 359"/>
                <a:gd name="T1" fmla="*/ 1 h 377"/>
                <a:gd name="T2" fmla="*/ 1 w 359"/>
                <a:gd name="T3" fmla="*/ 1 h 377"/>
                <a:gd name="T4" fmla="*/ 1 w 359"/>
                <a:gd name="T5" fmla="*/ 1 h 377"/>
                <a:gd name="T6" fmla="*/ 1 w 359"/>
                <a:gd name="T7" fmla="*/ 1 h 377"/>
                <a:gd name="T8" fmla="*/ 1 w 359"/>
                <a:gd name="T9" fmla="*/ 1 h 377"/>
                <a:gd name="T10" fmla="*/ 1 w 359"/>
                <a:gd name="T11" fmla="*/ 1 h 377"/>
                <a:gd name="T12" fmla="*/ 1 w 359"/>
                <a:gd name="T13" fmla="*/ 1 h 377"/>
                <a:gd name="T14" fmla="*/ 1 w 359"/>
                <a:gd name="T15" fmla="*/ 1 h 377"/>
                <a:gd name="T16" fmla="*/ 1 w 359"/>
                <a:gd name="T17" fmla="*/ 1 h 377"/>
                <a:gd name="T18" fmla="*/ 1 w 359"/>
                <a:gd name="T19" fmla="*/ 1 h 377"/>
                <a:gd name="T20" fmla="*/ 1 w 359"/>
                <a:gd name="T21" fmla="*/ 1 h 377"/>
                <a:gd name="T22" fmla="*/ 1 w 359"/>
                <a:gd name="T23" fmla="*/ 1 h 377"/>
                <a:gd name="T24" fmla="*/ 1 w 359"/>
                <a:gd name="T25" fmla="*/ 1 h 377"/>
                <a:gd name="T26" fmla="*/ 1 w 359"/>
                <a:gd name="T27" fmla="*/ 1 h 377"/>
                <a:gd name="T28" fmla="*/ 1 w 359"/>
                <a:gd name="T29" fmla="*/ 0 h 377"/>
                <a:gd name="T30" fmla="*/ 1 w 359"/>
                <a:gd name="T31" fmla="*/ 1 h 377"/>
                <a:gd name="T32" fmla="*/ 1 w 359"/>
                <a:gd name="T33" fmla="*/ 1 h 377"/>
                <a:gd name="T34" fmla="*/ 1 w 359"/>
                <a:gd name="T35" fmla="*/ 1 h 377"/>
                <a:gd name="T36" fmla="*/ 1 w 359"/>
                <a:gd name="T37" fmla="*/ 1 h 377"/>
                <a:gd name="T38" fmla="*/ 1 w 359"/>
                <a:gd name="T39" fmla="*/ 1 h 377"/>
                <a:gd name="T40" fmla="*/ 1 w 359"/>
                <a:gd name="T41" fmla="*/ 1 h 377"/>
                <a:gd name="T42" fmla="*/ 0 w 359"/>
                <a:gd name="T43" fmla="*/ 1 h 377"/>
                <a:gd name="T44" fmla="*/ 1 w 359"/>
                <a:gd name="T45" fmla="*/ 1 h 377"/>
                <a:gd name="T46" fmla="*/ 1 w 359"/>
                <a:gd name="T47" fmla="*/ 1 h 377"/>
                <a:gd name="T48" fmla="*/ 1 w 359"/>
                <a:gd name="T49" fmla="*/ 1 h 377"/>
                <a:gd name="T50" fmla="*/ 1 w 359"/>
                <a:gd name="T51" fmla="*/ 1 h 377"/>
                <a:gd name="T52" fmla="*/ 1 w 359"/>
                <a:gd name="T53" fmla="*/ 1 h 377"/>
                <a:gd name="T54" fmla="*/ 1 w 359"/>
                <a:gd name="T55" fmla="*/ 1 h 377"/>
                <a:gd name="T56" fmla="*/ 1 w 359"/>
                <a:gd name="T57" fmla="*/ 1 h 377"/>
                <a:gd name="T58" fmla="*/ 1 w 359"/>
                <a:gd name="T59" fmla="*/ 1 h 377"/>
                <a:gd name="T60" fmla="*/ 1 w 359"/>
                <a:gd name="T61" fmla="*/ 1 h 377"/>
                <a:gd name="T62" fmla="*/ 1 w 359"/>
                <a:gd name="T63" fmla="*/ 1 h 377"/>
                <a:gd name="T64" fmla="*/ 1 w 359"/>
                <a:gd name="T65" fmla="*/ 1 h 377"/>
                <a:gd name="T66" fmla="*/ 1 w 359"/>
                <a:gd name="T67" fmla="*/ 1 h 377"/>
                <a:gd name="T68" fmla="*/ 1 w 359"/>
                <a:gd name="T69" fmla="*/ 1 h 377"/>
                <a:gd name="T70" fmla="*/ 1 w 359"/>
                <a:gd name="T71" fmla="*/ 1 h 377"/>
                <a:gd name="T72" fmla="*/ 1 w 359"/>
                <a:gd name="T73" fmla="*/ 1 h 377"/>
                <a:gd name="T74" fmla="*/ 1 w 359"/>
                <a:gd name="T75" fmla="*/ 1 h 377"/>
                <a:gd name="T76" fmla="*/ 1 w 359"/>
                <a:gd name="T77" fmla="*/ 1 h 377"/>
                <a:gd name="T78" fmla="*/ 1 w 359"/>
                <a:gd name="T79" fmla="*/ 1 h 37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59" h="377">
                  <a:moveTo>
                    <a:pt x="316" y="115"/>
                  </a:moveTo>
                  <a:lnTo>
                    <a:pt x="316" y="115"/>
                  </a:lnTo>
                  <a:lnTo>
                    <a:pt x="303" y="128"/>
                  </a:lnTo>
                  <a:lnTo>
                    <a:pt x="290" y="141"/>
                  </a:lnTo>
                  <a:lnTo>
                    <a:pt x="263" y="167"/>
                  </a:lnTo>
                  <a:lnTo>
                    <a:pt x="232" y="189"/>
                  </a:lnTo>
                  <a:lnTo>
                    <a:pt x="200" y="212"/>
                  </a:lnTo>
                  <a:lnTo>
                    <a:pt x="170" y="234"/>
                  </a:lnTo>
                  <a:lnTo>
                    <a:pt x="139" y="258"/>
                  </a:lnTo>
                  <a:lnTo>
                    <a:pt x="110" y="282"/>
                  </a:lnTo>
                  <a:lnTo>
                    <a:pt x="85" y="308"/>
                  </a:lnTo>
                  <a:lnTo>
                    <a:pt x="72" y="323"/>
                  </a:lnTo>
                  <a:lnTo>
                    <a:pt x="62" y="331"/>
                  </a:lnTo>
                  <a:lnTo>
                    <a:pt x="56" y="335"/>
                  </a:lnTo>
                  <a:lnTo>
                    <a:pt x="49" y="340"/>
                  </a:lnTo>
                  <a:lnTo>
                    <a:pt x="67" y="318"/>
                  </a:lnTo>
                  <a:lnTo>
                    <a:pt x="83" y="297"/>
                  </a:lnTo>
                  <a:lnTo>
                    <a:pt x="98" y="274"/>
                  </a:lnTo>
                  <a:lnTo>
                    <a:pt x="109" y="253"/>
                  </a:lnTo>
                  <a:lnTo>
                    <a:pt x="117" y="233"/>
                  </a:lnTo>
                  <a:lnTo>
                    <a:pt x="125" y="212"/>
                  </a:lnTo>
                  <a:lnTo>
                    <a:pt x="130" y="192"/>
                  </a:lnTo>
                  <a:lnTo>
                    <a:pt x="134" y="172"/>
                  </a:lnTo>
                  <a:lnTo>
                    <a:pt x="139" y="130"/>
                  </a:lnTo>
                  <a:lnTo>
                    <a:pt x="143" y="88"/>
                  </a:lnTo>
                  <a:lnTo>
                    <a:pt x="144" y="45"/>
                  </a:lnTo>
                  <a:lnTo>
                    <a:pt x="147" y="0"/>
                  </a:lnTo>
                  <a:lnTo>
                    <a:pt x="139" y="16"/>
                  </a:lnTo>
                  <a:lnTo>
                    <a:pt x="118" y="56"/>
                  </a:lnTo>
                  <a:lnTo>
                    <a:pt x="89" y="114"/>
                  </a:lnTo>
                  <a:lnTo>
                    <a:pt x="75" y="146"/>
                  </a:lnTo>
                  <a:lnTo>
                    <a:pt x="62" y="180"/>
                  </a:lnTo>
                  <a:lnTo>
                    <a:pt x="53" y="204"/>
                  </a:lnTo>
                  <a:lnTo>
                    <a:pt x="45" y="229"/>
                  </a:lnTo>
                  <a:lnTo>
                    <a:pt x="32" y="274"/>
                  </a:lnTo>
                  <a:lnTo>
                    <a:pt x="19" y="326"/>
                  </a:lnTo>
                  <a:lnTo>
                    <a:pt x="14" y="342"/>
                  </a:lnTo>
                  <a:lnTo>
                    <a:pt x="9" y="353"/>
                  </a:lnTo>
                  <a:lnTo>
                    <a:pt x="0" y="376"/>
                  </a:lnTo>
                  <a:lnTo>
                    <a:pt x="6" y="377"/>
                  </a:lnTo>
                  <a:lnTo>
                    <a:pt x="27" y="369"/>
                  </a:lnTo>
                  <a:lnTo>
                    <a:pt x="41" y="366"/>
                  </a:lnTo>
                  <a:lnTo>
                    <a:pt x="62" y="361"/>
                  </a:lnTo>
                  <a:lnTo>
                    <a:pt x="91" y="356"/>
                  </a:lnTo>
                  <a:lnTo>
                    <a:pt x="118" y="350"/>
                  </a:lnTo>
                  <a:lnTo>
                    <a:pt x="147" y="342"/>
                  </a:lnTo>
                  <a:lnTo>
                    <a:pt x="173" y="331"/>
                  </a:lnTo>
                  <a:lnTo>
                    <a:pt x="200" y="318"/>
                  </a:lnTo>
                  <a:lnTo>
                    <a:pt x="213" y="308"/>
                  </a:lnTo>
                  <a:lnTo>
                    <a:pt x="226" y="298"/>
                  </a:lnTo>
                  <a:lnTo>
                    <a:pt x="239" y="289"/>
                  </a:lnTo>
                  <a:lnTo>
                    <a:pt x="250" y="278"/>
                  </a:lnTo>
                  <a:lnTo>
                    <a:pt x="263" y="265"/>
                  </a:lnTo>
                  <a:lnTo>
                    <a:pt x="274" y="250"/>
                  </a:lnTo>
                  <a:lnTo>
                    <a:pt x="289" y="229"/>
                  </a:lnTo>
                  <a:lnTo>
                    <a:pt x="302" y="208"/>
                  </a:lnTo>
                  <a:lnTo>
                    <a:pt x="314" y="186"/>
                  </a:lnTo>
                  <a:lnTo>
                    <a:pt x="326" y="162"/>
                  </a:lnTo>
                  <a:lnTo>
                    <a:pt x="337" y="136"/>
                  </a:lnTo>
                  <a:lnTo>
                    <a:pt x="347" y="112"/>
                  </a:lnTo>
                  <a:lnTo>
                    <a:pt x="355" y="88"/>
                  </a:lnTo>
                  <a:lnTo>
                    <a:pt x="359" y="64"/>
                  </a:lnTo>
                  <a:lnTo>
                    <a:pt x="353" y="69"/>
                  </a:lnTo>
                  <a:lnTo>
                    <a:pt x="348" y="75"/>
                  </a:lnTo>
                  <a:lnTo>
                    <a:pt x="337" y="88"/>
                  </a:lnTo>
                  <a:lnTo>
                    <a:pt x="327" y="102"/>
                  </a:lnTo>
                  <a:lnTo>
                    <a:pt x="316" y="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4" name="Freeform 70"/>
            <p:cNvSpPr>
              <a:spLocks noChangeAspect="1"/>
            </p:cNvSpPr>
            <p:nvPr userDrawn="1"/>
          </p:nvSpPr>
          <p:spPr bwMode="auto">
            <a:xfrm>
              <a:off x="1707" y="1493"/>
              <a:ext cx="128" cy="203"/>
            </a:xfrm>
            <a:custGeom>
              <a:avLst/>
              <a:gdLst>
                <a:gd name="T0" fmla="*/ 1 w 255"/>
                <a:gd name="T1" fmla="*/ 1 h 406"/>
                <a:gd name="T2" fmla="*/ 1 w 255"/>
                <a:gd name="T3" fmla="*/ 1 h 406"/>
                <a:gd name="T4" fmla="*/ 1 w 255"/>
                <a:gd name="T5" fmla="*/ 1 h 406"/>
                <a:gd name="T6" fmla="*/ 1 w 255"/>
                <a:gd name="T7" fmla="*/ 1 h 406"/>
                <a:gd name="T8" fmla="*/ 1 w 255"/>
                <a:gd name="T9" fmla="*/ 1 h 406"/>
                <a:gd name="T10" fmla="*/ 1 w 255"/>
                <a:gd name="T11" fmla="*/ 1 h 406"/>
                <a:gd name="T12" fmla="*/ 1 w 255"/>
                <a:gd name="T13" fmla="*/ 1 h 406"/>
                <a:gd name="T14" fmla="*/ 1 w 255"/>
                <a:gd name="T15" fmla="*/ 1 h 406"/>
                <a:gd name="T16" fmla="*/ 1 w 255"/>
                <a:gd name="T17" fmla="*/ 1 h 406"/>
                <a:gd name="T18" fmla="*/ 1 w 255"/>
                <a:gd name="T19" fmla="*/ 1 h 406"/>
                <a:gd name="T20" fmla="*/ 1 w 255"/>
                <a:gd name="T21" fmla="*/ 1 h 406"/>
                <a:gd name="T22" fmla="*/ 1 w 255"/>
                <a:gd name="T23" fmla="*/ 0 h 406"/>
                <a:gd name="T24" fmla="*/ 1 w 255"/>
                <a:gd name="T25" fmla="*/ 1 h 406"/>
                <a:gd name="T26" fmla="*/ 1 w 255"/>
                <a:gd name="T27" fmla="*/ 1 h 406"/>
                <a:gd name="T28" fmla="*/ 1 w 255"/>
                <a:gd name="T29" fmla="*/ 1 h 406"/>
                <a:gd name="T30" fmla="*/ 1 w 255"/>
                <a:gd name="T31" fmla="*/ 1 h 406"/>
                <a:gd name="T32" fmla="*/ 1 w 255"/>
                <a:gd name="T33" fmla="*/ 1 h 406"/>
                <a:gd name="T34" fmla="*/ 1 w 255"/>
                <a:gd name="T35" fmla="*/ 1 h 406"/>
                <a:gd name="T36" fmla="*/ 1 w 255"/>
                <a:gd name="T37" fmla="*/ 1 h 406"/>
                <a:gd name="T38" fmla="*/ 1 w 255"/>
                <a:gd name="T39" fmla="*/ 1 h 406"/>
                <a:gd name="T40" fmla="*/ 0 w 255"/>
                <a:gd name="T41" fmla="*/ 1 h 406"/>
                <a:gd name="T42" fmla="*/ 1 w 255"/>
                <a:gd name="T43" fmla="*/ 1 h 406"/>
                <a:gd name="T44" fmla="*/ 1 w 255"/>
                <a:gd name="T45" fmla="*/ 1 h 406"/>
                <a:gd name="T46" fmla="*/ 1 w 255"/>
                <a:gd name="T47" fmla="*/ 1 h 406"/>
                <a:gd name="T48" fmla="*/ 1 w 255"/>
                <a:gd name="T49" fmla="*/ 1 h 406"/>
                <a:gd name="T50" fmla="*/ 1 w 255"/>
                <a:gd name="T51" fmla="*/ 1 h 406"/>
                <a:gd name="T52" fmla="*/ 1 w 255"/>
                <a:gd name="T53" fmla="*/ 1 h 406"/>
                <a:gd name="T54" fmla="*/ 1 w 255"/>
                <a:gd name="T55" fmla="*/ 1 h 406"/>
                <a:gd name="T56" fmla="*/ 1 w 255"/>
                <a:gd name="T57" fmla="*/ 1 h 406"/>
                <a:gd name="T58" fmla="*/ 1 w 255"/>
                <a:gd name="T59" fmla="*/ 1 h 406"/>
                <a:gd name="T60" fmla="*/ 1 w 255"/>
                <a:gd name="T61" fmla="*/ 1 h 406"/>
                <a:gd name="T62" fmla="*/ 1 w 255"/>
                <a:gd name="T63" fmla="*/ 1 h 406"/>
                <a:gd name="T64" fmla="*/ 1 w 255"/>
                <a:gd name="T65" fmla="*/ 1 h 406"/>
                <a:gd name="T66" fmla="*/ 1 w 255"/>
                <a:gd name="T67" fmla="*/ 1 h 406"/>
                <a:gd name="T68" fmla="*/ 1 w 255"/>
                <a:gd name="T69" fmla="*/ 1 h 406"/>
                <a:gd name="T70" fmla="*/ 1 w 255"/>
                <a:gd name="T71" fmla="*/ 1 h 40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55" h="406">
                  <a:moveTo>
                    <a:pt x="210" y="110"/>
                  </a:moveTo>
                  <a:lnTo>
                    <a:pt x="210" y="110"/>
                  </a:lnTo>
                  <a:lnTo>
                    <a:pt x="193" y="133"/>
                  </a:lnTo>
                  <a:lnTo>
                    <a:pt x="175" y="155"/>
                  </a:lnTo>
                  <a:lnTo>
                    <a:pt x="132" y="202"/>
                  </a:lnTo>
                  <a:lnTo>
                    <a:pt x="119" y="216"/>
                  </a:lnTo>
                  <a:lnTo>
                    <a:pt x="107" y="234"/>
                  </a:lnTo>
                  <a:lnTo>
                    <a:pt x="82" y="271"/>
                  </a:lnTo>
                  <a:lnTo>
                    <a:pt x="61" y="308"/>
                  </a:lnTo>
                  <a:lnTo>
                    <a:pt x="43" y="340"/>
                  </a:lnTo>
                  <a:lnTo>
                    <a:pt x="46" y="324"/>
                  </a:lnTo>
                  <a:lnTo>
                    <a:pt x="51" y="310"/>
                  </a:lnTo>
                  <a:lnTo>
                    <a:pt x="61" y="281"/>
                  </a:lnTo>
                  <a:lnTo>
                    <a:pt x="66" y="263"/>
                  </a:lnTo>
                  <a:lnTo>
                    <a:pt x="67" y="245"/>
                  </a:lnTo>
                  <a:lnTo>
                    <a:pt x="70" y="210"/>
                  </a:lnTo>
                  <a:lnTo>
                    <a:pt x="72" y="175"/>
                  </a:lnTo>
                  <a:lnTo>
                    <a:pt x="69" y="138"/>
                  </a:lnTo>
                  <a:lnTo>
                    <a:pt x="64" y="102"/>
                  </a:lnTo>
                  <a:lnTo>
                    <a:pt x="59" y="67"/>
                  </a:lnTo>
                  <a:lnTo>
                    <a:pt x="45" y="0"/>
                  </a:lnTo>
                  <a:lnTo>
                    <a:pt x="34" y="22"/>
                  </a:lnTo>
                  <a:lnTo>
                    <a:pt x="25" y="45"/>
                  </a:lnTo>
                  <a:lnTo>
                    <a:pt x="19" y="70"/>
                  </a:lnTo>
                  <a:lnTo>
                    <a:pt x="14" y="94"/>
                  </a:lnTo>
                  <a:lnTo>
                    <a:pt x="11" y="120"/>
                  </a:lnTo>
                  <a:lnTo>
                    <a:pt x="9" y="144"/>
                  </a:lnTo>
                  <a:lnTo>
                    <a:pt x="8" y="170"/>
                  </a:lnTo>
                  <a:lnTo>
                    <a:pt x="8" y="196"/>
                  </a:lnTo>
                  <a:lnTo>
                    <a:pt x="9" y="232"/>
                  </a:lnTo>
                  <a:lnTo>
                    <a:pt x="13" y="268"/>
                  </a:lnTo>
                  <a:lnTo>
                    <a:pt x="16" y="330"/>
                  </a:lnTo>
                  <a:lnTo>
                    <a:pt x="16" y="348"/>
                  </a:lnTo>
                  <a:lnTo>
                    <a:pt x="11" y="367"/>
                  </a:lnTo>
                  <a:lnTo>
                    <a:pt x="6" y="387"/>
                  </a:lnTo>
                  <a:lnTo>
                    <a:pt x="0" y="404"/>
                  </a:lnTo>
                  <a:lnTo>
                    <a:pt x="5" y="406"/>
                  </a:lnTo>
                  <a:lnTo>
                    <a:pt x="8" y="406"/>
                  </a:lnTo>
                  <a:lnTo>
                    <a:pt x="43" y="374"/>
                  </a:lnTo>
                  <a:lnTo>
                    <a:pt x="75" y="348"/>
                  </a:lnTo>
                  <a:lnTo>
                    <a:pt x="133" y="303"/>
                  </a:lnTo>
                  <a:lnTo>
                    <a:pt x="159" y="281"/>
                  </a:lnTo>
                  <a:lnTo>
                    <a:pt x="170" y="269"/>
                  </a:lnTo>
                  <a:lnTo>
                    <a:pt x="181" y="257"/>
                  </a:lnTo>
                  <a:lnTo>
                    <a:pt x="191" y="244"/>
                  </a:lnTo>
                  <a:lnTo>
                    <a:pt x="201" y="229"/>
                  </a:lnTo>
                  <a:lnTo>
                    <a:pt x="209" y="213"/>
                  </a:lnTo>
                  <a:lnTo>
                    <a:pt x="217" y="197"/>
                  </a:lnTo>
                  <a:lnTo>
                    <a:pt x="226" y="175"/>
                  </a:lnTo>
                  <a:lnTo>
                    <a:pt x="236" y="147"/>
                  </a:lnTo>
                  <a:lnTo>
                    <a:pt x="244" y="120"/>
                  </a:lnTo>
                  <a:lnTo>
                    <a:pt x="250" y="96"/>
                  </a:lnTo>
                  <a:lnTo>
                    <a:pt x="254" y="69"/>
                  </a:lnTo>
                  <a:lnTo>
                    <a:pt x="255" y="48"/>
                  </a:lnTo>
                  <a:lnTo>
                    <a:pt x="255" y="28"/>
                  </a:lnTo>
                  <a:lnTo>
                    <a:pt x="244" y="53"/>
                  </a:lnTo>
                  <a:lnTo>
                    <a:pt x="231" y="78"/>
                  </a:lnTo>
                  <a:lnTo>
                    <a:pt x="210" y="1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5" name="Freeform 71"/>
            <p:cNvSpPr>
              <a:spLocks noChangeAspect="1"/>
            </p:cNvSpPr>
            <p:nvPr userDrawn="1"/>
          </p:nvSpPr>
          <p:spPr bwMode="auto">
            <a:xfrm>
              <a:off x="1728" y="1371"/>
              <a:ext cx="115" cy="210"/>
            </a:xfrm>
            <a:custGeom>
              <a:avLst/>
              <a:gdLst>
                <a:gd name="T0" fmla="*/ 1 w 229"/>
                <a:gd name="T1" fmla="*/ 0 h 419"/>
                <a:gd name="T2" fmla="*/ 1 w 229"/>
                <a:gd name="T3" fmla="*/ 1 h 419"/>
                <a:gd name="T4" fmla="*/ 1 w 229"/>
                <a:gd name="T5" fmla="*/ 1 h 419"/>
                <a:gd name="T6" fmla="*/ 1 w 229"/>
                <a:gd name="T7" fmla="*/ 1 h 419"/>
                <a:gd name="T8" fmla="*/ 1 w 229"/>
                <a:gd name="T9" fmla="*/ 1 h 419"/>
                <a:gd name="T10" fmla="*/ 1 w 229"/>
                <a:gd name="T11" fmla="*/ 1 h 419"/>
                <a:gd name="T12" fmla="*/ 1 w 229"/>
                <a:gd name="T13" fmla="*/ 1 h 419"/>
                <a:gd name="T14" fmla="*/ 1 w 229"/>
                <a:gd name="T15" fmla="*/ 1 h 419"/>
                <a:gd name="T16" fmla="*/ 1 w 229"/>
                <a:gd name="T17" fmla="*/ 1 h 419"/>
                <a:gd name="T18" fmla="*/ 1 w 229"/>
                <a:gd name="T19" fmla="*/ 1 h 419"/>
                <a:gd name="T20" fmla="*/ 1 w 229"/>
                <a:gd name="T21" fmla="*/ 1 h 419"/>
                <a:gd name="T22" fmla="*/ 1 w 229"/>
                <a:gd name="T23" fmla="*/ 1 h 419"/>
                <a:gd name="T24" fmla="*/ 1 w 229"/>
                <a:gd name="T25" fmla="*/ 1 h 419"/>
                <a:gd name="T26" fmla="*/ 0 w 229"/>
                <a:gd name="T27" fmla="*/ 1 h 419"/>
                <a:gd name="T28" fmla="*/ 0 w 229"/>
                <a:gd name="T29" fmla="*/ 1 h 419"/>
                <a:gd name="T30" fmla="*/ 1 w 229"/>
                <a:gd name="T31" fmla="*/ 1 h 419"/>
                <a:gd name="T32" fmla="*/ 1 w 229"/>
                <a:gd name="T33" fmla="*/ 1 h 419"/>
                <a:gd name="T34" fmla="*/ 1 w 229"/>
                <a:gd name="T35" fmla="*/ 1 h 419"/>
                <a:gd name="T36" fmla="*/ 1 w 229"/>
                <a:gd name="T37" fmla="*/ 1 h 419"/>
                <a:gd name="T38" fmla="*/ 1 w 229"/>
                <a:gd name="T39" fmla="*/ 1 h 419"/>
                <a:gd name="T40" fmla="*/ 1 w 229"/>
                <a:gd name="T41" fmla="*/ 1 h 419"/>
                <a:gd name="T42" fmla="*/ 1 w 229"/>
                <a:gd name="T43" fmla="*/ 1 h 419"/>
                <a:gd name="T44" fmla="*/ 1 w 229"/>
                <a:gd name="T45" fmla="*/ 1 h 419"/>
                <a:gd name="T46" fmla="*/ 1 w 229"/>
                <a:gd name="T47" fmla="*/ 1 h 419"/>
                <a:gd name="T48" fmla="*/ 1 w 229"/>
                <a:gd name="T49" fmla="*/ 1 h 419"/>
                <a:gd name="T50" fmla="*/ 1 w 229"/>
                <a:gd name="T51" fmla="*/ 1 h 419"/>
                <a:gd name="T52" fmla="*/ 1 w 229"/>
                <a:gd name="T53" fmla="*/ 1 h 419"/>
                <a:gd name="T54" fmla="*/ 1 w 229"/>
                <a:gd name="T55" fmla="*/ 1 h 419"/>
                <a:gd name="T56" fmla="*/ 1 w 229"/>
                <a:gd name="T57" fmla="*/ 1 h 419"/>
                <a:gd name="T58" fmla="*/ 1 w 229"/>
                <a:gd name="T59" fmla="*/ 1 h 419"/>
                <a:gd name="T60" fmla="*/ 1 w 229"/>
                <a:gd name="T61" fmla="*/ 1 h 419"/>
                <a:gd name="T62" fmla="*/ 1 w 229"/>
                <a:gd name="T63" fmla="*/ 0 h 419"/>
                <a:gd name="T64" fmla="*/ 1 w 229"/>
                <a:gd name="T65" fmla="*/ 0 h 4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29" h="419">
                  <a:moveTo>
                    <a:pt x="210" y="0"/>
                  </a:moveTo>
                  <a:lnTo>
                    <a:pt x="210" y="0"/>
                  </a:lnTo>
                  <a:lnTo>
                    <a:pt x="208" y="11"/>
                  </a:lnTo>
                  <a:lnTo>
                    <a:pt x="205" y="24"/>
                  </a:lnTo>
                  <a:lnTo>
                    <a:pt x="202" y="39"/>
                  </a:lnTo>
                  <a:lnTo>
                    <a:pt x="197" y="55"/>
                  </a:lnTo>
                  <a:lnTo>
                    <a:pt x="167" y="124"/>
                  </a:lnTo>
                  <a:lnTo>
                    <a:pt x="139" y="194"/>
                  </a:lnTo>
                  <a:lnTo>
                    <a:pt x="126" y="230"/>
                  </a:lnTo>
                  <a:lnTo>
                    <a:pt x="115" y="267"/>
                  </a:lnTo>
                  <a:lnTo>
                    <a:pt x="106" y="304"/>
                  </a:lnTo>
                  <a:lnTo>
                    <a:pt x="98" y="341"/>
                  </a:lnTo>
                  <a:lnTo>
                    <a:pt x="99" y="318"/>
                  </a:lnTo>
                  <a:lnTo>
                    <a:pt x="98" y="294"/>
                  </a:lnTo>
                  <a:lnTo>
                    <a:pt x="94" y="270"/>
                  </a:lnTo>
                  <a:lnTo>
                    <a:pt x="90" y="246"/>
                  </a:lnTo>
                  <a:lnTo>
                    <a:pt x="81" y="223"/>
                  </a:lnTo>
                  <a:lnTo>
                    <a:pt x="73" y="201"/>
                  </a:lnTo>
                  <a:lnTo>
                    <a:pt x="65" y="178"/>
                  </a:lnTo>
                  <a:lnTo>
                    <a:pt x="56" y="157"/>
                  </a:lnTo>
                  <a:lnTo>
                    <a:pt x="37" y="122"/>
                  </a:lnTo>
                  <a:lnTo>
                    <a:pt x="19" y="93"/>
                  </a:lnTo>
                  <a:lnTo>
                    <a:pt x="1" y="67"/>
                  </a:lnTo>
                  <a:lnTo>
                    <a:pt x="0" y="83"/>
                  </a:lnTo>
                  <a:lnTo>
                    <a:pt x="0" y="109"/>
                  </a:lnTo>
                  <a:lnTo>
                    <a:pt x="0" y="128"/>
                  </a:lnTo>
                  <a:lnTo>
                    <a:pt x="3" y="151"/>
                  </a:lnTo>
                  <a:lnTo>
                    <a:pt x="8" y="178"/>
                  </a:lnTo>
                  <a:lnTo>
                    <a:pt x="14" y="207"/>
                  </a:lnTo>
                  <a:lnTo>
                    <a:pt x="25" y="246"/>
                  </a:lnTo>
                  <a:lnTo>
                    <a:pt x="38" y="284"/>
                  </a:lnTo>
                  <a:lnTo>
                    <a:pt x="54" y="323"/>
                  </a:lnTo>
                  <a:lnTo>
                    <a:pt x="72" y="360"/>
                  </a:lnTo>
                  <a:lnTo>
                    <a:pt x="75" y="374"/>
                  </a:lnTo>
                  <a:lnTo>
                    <a:pt x="75" y="390"/>
                  </a:lnTo>
                  <a:lnTo>
                    <a:pt x="75" y="406"/>
                  </a:lnTo>
                  <a:lnTo>
                    <a:pt x="72" y="419"/>
                  </a:lnTo>
                  <a:lnTo>
                    <a:pt x="78" y="419"/>
                  </a:lnTo>
                  <a:lnTo>
                    <a:pt x="88" y="402"/>
                  </a:lnTo>
                  <a:lnTo>
                    <a:pt x="101" y="384"/>
                  </a:lnTo>
                  <a:lnTo>
                    <a:pt x="125" y="349"/>
                  </a:lnTo>
                  <a:lnTo>
                    <a:pt x="152" y="313"/>
                  </a:lnTo>
                  <a:lnTo>
                    <a:pt x="175" y="278"/>
                  </a:lnTo>
                  <a:lnTo>
                    <a:pt x="191" y="251"/>
                  </a:lnTo>
                  <a:lnTo>
                    <a:pt x="204" y="223"/>
                  </a:lnTo>
                  <a:lnTo>
                    <a:pt x="213" y="196"/>
                  </a:lnTo>
                  <a:lnTo>
                    <a:pt x="221" y="170"/>
                  </a:lnTo>
                  <a:lnTo>
                    <a:pt x="226" y="137"/>
                  </a:lnTo>
                  <a:lnTo>
                    <a:pt x="229" y="109"/>
                  </a:lnTo>
                  <a:lnTo>
                    <a:pt x="229" y="87"/>
                  </a:lnTo>
                  <a:lnTo>
                    <a:pt x="228" y="67"/>
                  </a:lnTo>
                  <a:lnTo>
                    <a:pt x="224" y="51"/>
                  </a:lnTo>
                  <a:lnTo>
                    <a:pt x="220" y="35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6" name="Freeform 72"/>
            <p:cNvSpPr>
              <a:spLocks noChangeAspect="1"/>
            </p:cNvSpPr>
            <p:nvPr userDrawn="1"/>
          </p:nvSpPr>
          <p:spPr bwMode="auto">
            <a:xfrm>
              <a:off x="1697" y="1249"/>
              <a:ext cx="114" cy="229"/>
            </a:xfrm>
            <a:custGeom>
              <a:avLst/>
              <a:gdLst>
                <a:gd name="T0" fmla="*/ 1 w 228"/>
                <a:gd name="T1" fmla="*/ 1 h 458"/>
                <a:gd name="T2" fmla="*/ 1 w 228"/>
                <a:gd name="T3" fmla="*/ 1 h 458"/>
                <a:gd name="T4" fmla="*/ 1 w 228"/>
                <a:gd name="T5" fmla="*/ 1 h 458"/>
                <a:gd name="T6" fmla="*/ 1 w 228"/>
                <a:gd name="T7" fmla="*/ 1 h 458"/>
                <a:gd name="T8" fmla="*/ 1 w 228"/>
                <a:gd name="T9" fmla="*/ 1 h 458"/>
                <a:gd name="T10" fmla="*/ 1 w 228"/>
                <a:gd name="T11" fmla="*/ 1 h 458"/>
                <a:gd name="T12" fmla="*/ 1 w 228"/>
                <a:gd name="T13" fmla="*/ 1 h 458"/>
                <a:gd name="T14" fmla="*/ 1 w 228"/>
                <a:gd name="T15" fmla="*/ 1 h 458"/>
                <a:gd name="T16" fmla="*/ 1 w 228"/>
                <a:gd name="T17" fmla="*/ 1 h 458"/>
                <a:gd name="T18" fmla="*/ 0 w 228"/>
                <a:gd name="T19" fmla="*/ 1 h 458"/>
                <a:gd name="T20" fmla="*/ 1 w 228"/>
                <a:gd name="T21" fmla="*/ 1 h 458"/>
                <a:gd name="T22" fmla="*/ 1 w 228"/>
                <a:gd name="T23" fmla="*/ 1 h 458"/>
                <a:gd name="T24" fmla="*/ 1 w 228"/>
                <a:gd name="T25" fmla="*/ 1 h 458"/>
                <a:gd name="T26" fmla="*/ 1 w 228"/>
                <a:gd name="T27" fmla="*/ 1 h 458"/>
                <a:gd name="T28" fmla="*/ 1 w 228"/>
                <a:gd name="T29" fmla="*/ 1 h 458"/>
                <a:gd name="T30" fmla="*/ 1 w 228"/>
                <a:gd name="T31" fmla="*/ 1 h 458"/>
                <a:gd name="T32" fmla="*/ 1 w 228"/>
                <a:gd name="T33" fmla="*/ 1 h 458"/>
                <a:gd name="T34" fmla="*/ 1 w 228"/>
                <a:gd name="T35" fmla="*/ 1 h 458"/>
                <a:gd name="T36" fmla="*/ 1 w 228"/>
                <a:gd name="T37" fmla="*/ 1 h 458"/>
                <a:gd name="T38" fmla="*/ 1 w 228"/>
                <a:gd name="T39" fmla="*/ 1 h 458"/>
                <a:gd name="T40" fmla="*/ 1 w 228"/>
                <a:gd name="T41" fmla="*/ 1 h 458"/>
                <a:gd name="T42" fmla="*/ 1 w 228"/>
                <a:gd name="T43" fmla="*/ 1 h 458"/>
                <a:gd name="T44" fmla="*/ 1 w 228"/>
                <a:gd name="T45" fmla="*/ 1 h 458"/>
                <a:gd name="T46" fmla="*/ 1 w 228"/>
                <a:gd name="T47" fmla="*/ 1 h 458"/>
                <a:gd name="T48" fmla="*/ 1 w 228"/>
                <a:gd name="T49" fmla="*/ 1 h 458"/>
                <a:gd name="T50" fmla="*/ 1 w 228"/>
                <a:gd name="T51" fmla="*/ 1 h 458"/>
                <a:gd name="T52" fmla="*/ 1 w 228"/>
                <a:gd name="T53" fmla="*/ 0 h 458"/>
                <a:gd name="T54" fmla="*/ 1 w 228"/>
                <a:gd name="T55" fmla="*/ 1 h 458"/>
                <a:gd name="T56" fmla="*/ 1 w 228"/>
                <a:gd name="T57" fmla="*/ 1 h 458"/>
                <a:gd name="T58" fmla="*/ 1 w 228"/>
                <a:gd name="T59" fmla="*/ 1 h 458"/>
                <a:gd name="T60" fmla="*/ 1 w 228"/>
                <a:gd name="T61" fmla="*/ 1 h 458"/>
                <a:gd name="T62" fmla="*/ 1 w 228"/>
                <a:gd name="T63" fmla="*/ 1 h 4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8" h="458">
                  <a:moveTo>
                    <a:pt x="167" y="125"/>
                  </a:moveTo>
                  <a:lnTo>
                    <a:pt x="167" y="125"/>
                  </a:lnTo>
                  <a:lnTo>
                    <a:pt x="161" y="178"/>
                  </a:lnTo>
                  <a:lnTo>
                    <a:pt x="157" y="202"/>
                  </a:lnTo>
                  <a:lnTo>
                    <a:pt x="156" y="226"/>
                  </a:lnTo>
                  <a:lnTo>
                    <a:pt x="156" y="250"/>
                  </a:lnTo>
                  <a:lnTo>
                    <a:pt x="157" y="274"/>
                  </a:lnTo>
                  <a:lnTo>
                    <a:pt x="159" y="299"/>
                  </a:lnTo>
                  <a:lnTo>
                    <a:pt x="165" y="326"/>
                  </a:lnTo>
                  <a:lnTo>
                    <a:pt x="159" y="308"/>
                  </a:lnTo>
                  <a:lnTo>
                    <a:pt x="153" y="292"/>
                  </a:lnTo>
                  <a:lnTo>
                    <a:pt x="144" y="278"/>
                  </a:lnTo>
                  <a:lnTo>
                    <a:pt x="136" y="263"/>
                  </a:lnTo>
                  <a:lnTo>
                    <a:pt x="117" y="238"/>
                  </a:lnTo>
                  <a:lnTo>
                    <a:pt x="96" y="213"/>
                  </a:lnTo>
                  <a:lnTo>
                    <a:pt x="74" y="191"/>
                  </a:lnTo>
                  <a:lnTo>
                    <a:pt x="50" y="168"/>
                  </a:lnTo>
                  <a:lnTo>
                    <a:pt x="24" y="146"/>
                  </a:lnTo>
                  <a:lnTo>
                    <a:pt x="0" y="123"/>
                  </a:lnTo>
                  <a:lnTo>
                    <a:pt x="11" y="157"/>
                  </a:lnTo>
                  <a:lnTo>
                    <a:pt x="27" y="196"/>
                  </a:lnTo>
                  <a:lnTo>
                    <a:pt x="45" y="234"/>
                  </a:lnTo>
                  <a:lnTo>
                    <a:pt x="66" y="273"/>
                  </a:lnTo>
                  <a:lnTo>
                    <a:pt x="93" y="315"/>
                  </a:lnTo>
                  <a:lnTo>
                    <a:pt x="117" y="348"/>
                  </a:lnTo>
                  <a:lnTo>
                    <a:pt x="136" y="374"/>
                  </a:lnTo>
                  <a:lnTo>
                    <a:pt x="148" y="389"/>
                  </a:lnTo>
                  <a:lnTo>
                    <a:pt x="156" y="408"/>
                  </a:lnTo>
                  <a:lnTo>
                    <a:pt x="162" y="425"/>
                  </a:lnTo>
                  <a:lnTo>
                    <a:pt x="172" y="458"/>
                  </a:lnTo>
                  <a:lnTo>
                    <a:pt x="177" y="454"/>
                  </a:lnTo>
                  <a:lnTo>
                    <a:pt x="188" y="411"/>
                  </a:lnTo>
                  <a:lnTo>
                    <a:pt x="199" y="366"/>
                  </a:lnTo>
                  <a:lnTo>
                    <a:pt x="212" y="321"/>
                  </a:lnTo>
                  <a:lnTo>
                    <a:pt x="222" y="276"/>
                  </a:lnTo>
                  <a:lnTo>
                    <a:pt x="225" y="254"/>
                  </a:lnTo>
                  <a:lnTo>
                    <a:pt x="226" y="231"/>
                  </a:lnTo>
                  <a:lnTo>
                    <a:pt x="228" y="209"/>
                  </a:lnTo>
                  <a:lnTo>
                    <a:pt x="228" y="186"/>
                  </a:lnTo>
                  <a:lnTo>
                    <a:pt x="225" y="164"/>
                  </a:lnTo>
                  <a:lnTo>
                    <a:pt x="222" y="141"/>
                  </a:lnTo>
                  <a:lnTo>
                    <a:pt x="215" y="119"/>
                  </a:lnTo>
                  <a:lnTo>
                    <a:pt x="207" y="95"/>
                  </a:lnTo>
                  <a:lnTo>
                    <a:pt x="198" y="70"/>
                  </a:lnTo>
                  <a:lnTo>
                    <a:pt x="186" y="46"/>
                  </a:lnTo>
                  <a:lnTo>
                    <a:pt x="172" y="22"/>
                  </a:lnTo>
                  <a:lnTo>
                    <a:pt x="164" y="11"/>
                  </a:lnTo>
                  <a:lnTo>
                    <a:pt x="154" y="0"/>
                  </a:lnTo>
                  <a:lnTo>
                    <a:pt x="161" y="30"/>
                  </a:lnTo>
                  <a:lnTo>
                    <a:pt x="165" y="61"/>
                  </a:lnTo>
                  <a:lnTo>
                    <a:pt x="169" y="77"/>
                  </a:lnTo>
                  <a:lnTo>
                    <a:pt x="169" y="93"/>
                  </a:lnTo>
                  <a:lnTo>
                    <a:pt x="169" y="109"/>
                  </a:lnTo>
                  <a:lnTo>
                    <a:pt x="167" y="1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7" name="Freeform 73"/>
            <p:cNvSpPr>
              <a:spLocks noChangeAspect="1"/>
            </p:cNvSpPr>
            <p:nvPr userDrawn="1"/>
          </p:nvSpPr>
          <p:spPr bwMode="auto">
            <a:xfrm>
              <a:off x="1650" y="1184"/>
              <a:ext cx="118" cy="176"/>
            </a:xfrm>
            <a:custGeom>
              <a:avLst/>
              <a:gdLst>
                <a:gd name="T0" fmla="*/ 1 w 234"/>
                <a:gd name="T1" fmla="*/ 0 h 353"/>
                <a:gd name="T2" fmla="*/ 1 w 234"/>
                <a:gd name="T3" fmla="*/ 0 h 353"/>
                <a:gd name="T4" fmla="*/ 1 w 234"/>
                <a:gd name="T5" fmla="*/ 0 h 353"/>
                <a:gd name="T6" fmla="*/ 1 w 234"/>
                <a:gd name="T7" fmla="*/ 0 h 353"/>
                <a:gd name="T8" fmla="*/ 1 w 234"/>
                <a:gd name="T9" fmla="*/ 0 h 353"/>
                <a:gd name="T10" fmla="*/ 1 w 234"/>
                <a:gd name="T11" fmla="*/ 0 h 353"/>
                <a:gd name="T12" fmla="*/ 1 w 234"/>
                <a:gd name="T13" fmla="*/ 0 h 353"/>
                <a:gd name="T14" fmla="*/ 1 w 234"/>
                <a:gd name="T15" fmla="*/ 0 h 353"/>
                <a:gd name="T16" fmla="*/ 1 w 234"/>
                <a:gd name="T17" fmla="*/ 0 h 353"/>
                <a:gd name="T18" fmla="*/ 1 w 234"/>
                <a:gd name="T19" fmla="*/ 0 h 353"/>
                <a:gd name="T20" fmla="*/ 1 w 234"/>
                <a:gd name="T21" fmla="*/ 0 h 353"/>
                <a:gd name="T22" fmla="*/ 1 w 234"/>
                <a:gd name="T23" fmla="*/ 0 h 353"/>
                <a:gd name="T24" fmla="*/ 1 w 234"/>
                <a:gd name="T25" fmla="*/ 0 h 353"/>
                <a:gd name="T26" fmla="*/ 0 w 234"/>
                <a:gd name="T27" fmla="*/ 0 h 353"/>
                <a:gd name="T28" fmla="*/ 0 w 234"/>
                <a:gd name="T29" fmla="*/ 0 h 353"/>
                <a:gd name="T30" fmla="*/ 1 w 234"/>
                <a:gd name="T31" fmla="*/ 0 h 353"/>
                <a:gd name="T32" fmla="*/ 1 w 234"/>
                <a:gd name="T33" fmla="*/ 0 h 353"/>
                <a:gd name="T34" fmla="*/ 1 w 234"/>
                <a:gd name="T35" fmla="*/ 0 h 353"/>
                <a:gd name="T36" fmla="*/ 1 w 234"/>
                <a:gd name="T37" fmla="*/ 0 h 353"/>
                <a:gd name="T38" fmla="*/ 1 w 234"/>
                <a:gd name="T39" fmla="*/ 0 h 353"/>
                <a:gd name="T40" fmla="*/ 1 w 234"/>
                <a:gd name="T41" fmla="*/ 0 h 353"/>
                <a:gd name="T42" fmla="*/ 1 w 234"/>
                <a:gd name="T43" fmla="*/ 0 h 353"/>
                <a:gd name="T44" fmla="*/ 1 w 234"/>
                <a:gd name="T45" fmla="*/ 0 h 353"/>
                <a:gd name="T46" fmla="*/ 1 w 234"/>
                <a:gd name="T47" fmla="*/ 0 h 353"/>
                <a:gd name="T48" fmla="*/ 1 w 234"/>
                <a:gd name="T49" fmla="*/ 0 h 353"/>
                <a:gd name="T50" fmla="*/ 1 w 234"/>
                <a:gd name="T51" fmla="*/ 0 h 353"/>
                <a:gd name="T52" fmla="*/ 1 w 234"/>
                <a:gd name="T53" fmla="*/ 0 h 353"/>
                <a:gd name="T54" fmla="*/ 1 w 234"/>
                <a:gd name="T55" fmla="*/ 0 h 353"/>
                <a:gd name="T56" fmla="*/ 1 w 234"/>
                <a:gd name="T57" fmla="*/ 0 h 353"/>
                <a:gd name="T58" fmla="*/ 1 w 234"/>
                <a:gd name="T59" fmla="*/ 0 h 353"/>
                <a:gd name="T60" fmla="*/ 1 w 234"/>
                <a:gd name="T61" fmla="*/ 0 h 353"/>
                <a:gd name="T62" fmla="*/ 1 w 234"/>
                <a:gd name="T63" fmla="*/ 0 h 353"/>
                <a:gd name="T64" fmla="*/ 1 w 234"/>
                <a:gd name="T65" fmla="*/ 0 h 353"/>
                <a:gd name="T66" fmla="*/ 1 w 234"/>
                <a:gd name="T67" fmla="*/ 0 h 353"/>
                <a:gd name="T68" fmla="*/ 1 w 234"/>
                <a:gd name="T69" fmla="*/ 0 h 353"/>
                <a:gd name="T70" fmla="*/ 1 w 234"/>
                <a:gd name="T71" fmla="*/ 0 h 353"/>
                <a:gd name="T72" fmla="*/ 1 w 234"/>
                <a:gd name="T73" fmla="*/ 0 h 353"/>
                <a:gd name="T74" fmla="*/ 1 w 234"/>
                <a:gd name="T75" fmla="*/ 0 h 353"/>
                <a:gd name="T76" fmla="*/ 1 w 234"/>
                <a:gd name="T77" fmla="*/ 0 h 353"/>
                <a:gd name="T78" fmla="*/ 1 w 234"/>
                <a:gd name="T79" fmla="*/ 0 h 353"/>
                <a:gd name="T80" fmla="*/ 1 w 234"/>
                <a:gd name="T81" fmla="*/ 0 h 353"/>
                <a:gd name="T82" fmla="*/ 1 w 234"/>
                <a:gd name="T83" fmla="*/ 0 h 353"/>
                <a:gd name="T84" fmla="*/ 1 w 234"/>
                <a:gd name="T85" fmla="*/ 0 h 353"/>
                <a:gd name="T86" fmla="*/ 1 w 234"/>
                <a:gd name="T87" fmla="*/ 0 h 353"/>
                <a:gd name="T88" fmla="*/ 1 w 234"/>
                <a:gd name="T89" fmla="*/ 0 h 353"/>
                <a:gd name="T90" fmla="*/ 1 w 234"/>
                <a:gd name="T91" fmla="*/ 0 h 353"/>
                <a:gd name="T92" fmla="*/ 1 w 234"/>
                <a:gd name="T93" fmla="*/ 0 h 353"/>
                <a:gd name="T94" fmla="*/ 1 w 234"/>
                <a:gd name="T95" fmla="*/ 0 h 353"/>
                <a:gd name="T96" fmla="*/ 1 w 234"/>
                <a:gd name="T97" fmla="*/ 0 h 353"/>
                <a:gd name="T98" fmla="*/ 1 w 234"/>
                <a:gd name="T99" fmla="*/ 0 h 353"/>
                <a:gd name="T100" fmla="*/ 1 w 234"/>
                <a:gd name="T101" fmla="*/ 0 h 353"/>
                <a:gd name="T102" fmla="*/ 1 w 234"/>
                <a:gd name="T103" fmla="*/ 0 h 353"/>
                <a:gd name="T104" fmla="*/ 1 w 234"/>
                <a:gd name="T105" fmla="*/ 0 h 353"/>
                <a:gd name="T106" fmla="*/ 1 w 234"/>
                <a:gd name="T107" fmla="*/ 0 h 353"/>
                <a:gd name="T108" fmla="*/ 1 w 234"/>
                <a:gd name="T109" fmla="*/ 0 h 353"/>
                <a:gd name="T110" fmla="*/ 1 w 234"/>
                <a:gd name="T111" fmla="*/ 0 h 353"/>
                <a:gd name="T112" fmla="*/ 1 w 234"/>
                <a:gd name="T113" fmla="*/ 0 h 35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34" h="353">
                  <a:moveTo>
                    <a:pt x="188" y="249"/>
                  </a:moveTo>
                  <a:lnTo>
                    <a:pt x="188" y="249"/>
                  </a:lnTo>
                  <a:lnTo>
                    <a:pt x="180" y="233"/>
                  </a:lnTo>
                  <a:lnTo>
                    <a:pt x="172" y="220"/>
                  </a:lnTo>
                  <a:lnTo>
                    <a:pt x="160" y="207"/>
                  </a:lnTo>
                  <a:lnTo>
                    <a:pt x="151" y="194"/>
                  </a:lnTo>
                  <a:lnTo>
                    <a:pt x="138" y="183"/>
                  </a:lnTo>
                  <a:lnTo>
                    <a:pt x="127" y="174"/>
                  </a:lnTo>
                  <a:lnTo>
                    <a:pt x="101" y="154"/>
                  </a:lnTo>
                  <a:lnTo>
                    <a:pt x="74" y="137"/>
                  </a:lnTo>
                  <a:lnTo>
                    <a:pt x="48" y="119"/>
                  </a:lnTo>
                  <a:lnTo>
                    <a:pt x="22" y="98"/>
                  </a:lnTo>
                  <a:lnTo>
                    <a:pt x="11" y="87"/>
                  </a:lnTo>
                  <a:lnTo>
                    <a:pt x="0" y="74"/>
                  </a:lnTo>
                  <a:lnTo>
                    <a:pt x="5" y="90"/>
                  </a:lnTo>
                  <a:lnTo>
                    <a:pt x="11" y="104"/>
                  </a:lnTo>
                  <a:lnTo>
                    <a:pt x="19" y="122"/>
                  </a:lnTo>
                  <a:lnTo>
                    <a:pt x="30" y="138"/>
                  </a:lnTo>
                  <a:lnTo>
                    <a:pt x="53" y="170"/>
                  </a:lnTo>
                  <a:lnTo>
                    <a:pt x="77" y="201"/>
                  </a:lnTo>
                  <a:lnTo>
                    <a:pt x="103" y="230"/>
                  </a:lnTo>
                  <a:lnTo>
                    <a:pt x="125" y="252"/>
                  </a:lnTo>
                  <a:lnTo>
                    <a:pt x="143" y="270"/>
                  </a:lnTo>
                  <a:lnTo>
                    <a:pt x="152" y="280"/>
                  </a:lnTo>
                  <a:lnTo>
                    <a:pt x="168" y="292"/>
                  </a:lnTo>
                  <a:lnTo>
                    <a:pt x="189" y="310"/>
                  </a:lnTo>
                  <a:lnTo>
                    <a:pt x="209" y="333"/>
                  </a:lnTo>
                  <a:lnTo>
                    <a:pt x="226" y="353"/>
                  </a:lnTo>
                  <a:lnTo>
                    <a:pt x="228" y="328"/>
                  </a:lnTo>
                  <a:lnTo>
                    <a:pt x="231" y="296"/>
                  </a:lnTo>
                  <a:lnTo>
                    <a:pt x="234" y="270"/>
                  </a:lnTo>
                  <a:lnTo>
                    <a:pt x="234" y="247"/>
                  </a:lnTo>
                  <a:lnTo>
                    <a:pt x="234" y="227"/>
                  </a:lnTo>
                  <a:lnTo>
                    <a:pt x="234" y="209"/>
                  </a:lnTo>
                  <a:lnTo>
                    <a:pt x="231" y="180"/>
                  </a:lnTo>
                  <a:lnTo>
                    <a:pt x="226" y="162"/>
                  </a:lnTo>
                  <a:lnTo>
                    <a:pt x="221" y="138"/>
                  </a:lnTo>
                  <a:lnTo>
                    <a:pt x="212" y="116"/>
                  </a:lnTo>
                  <a:lnTo>
                    <a:pt x="202" y="93"/>
                  </a:lnTo>
                  <a:lnTo>
                    <a:pt x="191" y="72"/>
                  </a:lnTo>
                  <a:lnTo>
                    <a:pt x="176" y="51"/>
                  </a:lnTo>
                  <a:lnTo>
                    <a:pt x="162" y="34"/>
                  </a:lnTo>
                  <a:lnTo>
                    <a:pt x="144" y="16"/>
                  </a:lnTo>
                  <a:lnTo>
                    <a:pt x="127" y="0"/>
                  </a:lnTo>
                  <a:lnTo>
                    <a:pt x="146" y="53"/>
                  </a:lnTo>
                  <a:lnTo>
                    <a:pt x="154" y="82"/>
                  </a:lnTo>
                  <a:lnTo>
                    <a:pt x="164" y="130"/>
                  </a:lnTo>
                  <a:lnTo>
                    <a:pt x="188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8" name="Freeform 74"/>
            <p:cNvSpPr>
              <a:spLocks noChangeAspect="1"/>
            </p:cNvSpPr>
            <p:nvPr userDrawn="1"/>
          </p:nvSpPr>
          <p:spPr bwMode="auto">
            <a:xfrm>
              <a:off x="1626" y="1154"/>
              <a:ext cx="99" cy="110"/>
            </a:xfrm>
            <a:custGeom>
              <a:avLst/>
              <a:gdLst>
                <a:gd name="T0" fmla="*/ 1 w 197"/>
                <a:gd name="T1" fmla="*/ 1 h 220"/>
                <a:gd name="T2" fmla="*/ 1 w 197"/>
                <a:gd name="T3" fmla="*/ 1 h 220"/>
                <a:gd name="T4" fmla="*/ 1 w 197"/>
                <a:gd name="T5" fmla="*/ 1 h 220"/>
                <a:gd name="T6" fmla="*/ 1 w 197"/>
                <a:gd name="T7" fmla="*/ 1 h 220"/>
                <a:gd name="T8" fmla="*/ 1 w 197"/>
                <a:gd name="T9" fmla="*/ 1 h 220"/>
                <a:gd name="T10" fmla="*/ 1 w 197"/>
                <a:gd name="T11" fmla="*/ 1 h 220"/>
                <a:gd name="T12" fmla="*/ 1 w 197"/>
                <a:gd name="T13" fmla="*/ 1 h 220"/>
                <a:gd name="T14" fmla="*/ 1 w 197"/>
                <a:gd name="T15" fmla="*/ 1 h 220"/>
                <a:gd name="T16" fmla="*/ 1 w 197"/>
                <a:gd name="T17" fmla="*/ 1 h 220"/>
                <a:gd name="T18" fmla="*/ 1 w 197"/>
                <a:gd name="T19" fmla="*/ 1 h 220"/>
                <a:gd name="T20" fmla="*/ 1 w 197"/>
                <a:gd name="T21" fmla="*/ 1 h 220"/>
                <a:gd name="T22" fmla="*/ 1 w 197"/>
                <a:gd name="T23" fmla="*/ 1 h 220"/>
                <a:gd name="T24" fmla="*/ 1 w 197"/>
                <a:gd name="T25" fmla="*/ 1 h 220"/>
                <a:gd name="T26" fmla="*/ 1 w 197"/>
                <a:gd name="T27" fmla="*/ 1 h 220"/>
                <a:gd name="T28" fmla="*/ 1 w 197"/>
                <a:gd name="T29" fmla="*/ 1 h 220"/>
                <a:gd name="T30" fmla="*/ 1 w 197"/>
                <a:gd name="T31" fmla="*/ 1 h 220"/>
                <a:gd name="T32" fmla="*/ 1 w 197"/>
                <a:gd name="T33" fmla="*/ 1 h 220"/>
                <a:gd name="T34" fmla="*/ 1 w 197"/>
                <a:gd name="T35" fmla="*/ 1 h 220"/>
                <a:gd name="T36" fmla="*/ 1 w 197"/>
                <a:gd name="T37" fmla="*/ 1 h 220"/>
                <a:gd name="T38" fmla="*/ 0 w 197"/>
                <a:gd name="T39" fmla="*/ 0 h 220"/>
                <a:gd name="T40" fmla="*/ 0 w 197"/>
                <a:gd name="T41" fmla="*/ 0 h 220"/>
                <a:gd name="T42" fmla="*/ 1 w 197"/>
                <a:gd name="T43" fmla="*/ 1 h 220"/>
                <a:gd name="T44" fmla="*/ 1 w 197"/>
                <a:gd name="T45" fmla="*/ 1 h 220"/>
                <a:gd name="T46" fmla="*/ 1 w 197"/>
                <a:gd name="T47" fmla="*/ 1 h 220"/>
                <a:gd name="T48" fmla="*/ 1 w 197"/>
                <a:gd name="T49" fmla="*/ 1 h 220"/>
                <a:gd name="T50" fmla="*/ 1 w 197"/>
                <a:gd name="T51" fmla="*/ 1 h 220"/>
                <a:gd name="T52" fmla="*/ 1 w 197"/>
                <a:gd name="T53" fmla="*/ 1 h 220"/>
                <a:gd name="T54" fmla="*/ 1 w 197"/>
                <a:gd name="T55" fmla="*/ 1 h 220"/>
                <a:gd name="T56" fmla="*/ 1 w 197"/>
                <a:gd name="T57" fmla="*/ 1 h 220"/>
                <a:gd name="T58" fmla="*/ 1 w 197"/>
                <a:gd name="T59" fmla="*/ 1 h 220"/>
                <a:gd name="T60" fmla="*/ 1 w 197"/>
                <a:gd name="T61" fmla="*/ 1 h 220"/>
                <a:gd name="T62" fmla="*/ 1 w 197"/>
                <a:gd name="T63" fmla="*/ 1 h 220"/>
                <a:gd name="T64" fmla="*/ 1 w 197"/>
                <a:gd name="T65" fmla="*/ 1 h 220"/>
                <a:gd name="T66" fmla="*/ 1 w 197"/>
                <a:gd name="T67" fmla="*/ 1 h 220"/>
                <a:gd name="T68" fmla="*/ 1 w 197"/>
                <a:gd name="T69" fmla="*/ 1 h 2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7" h="220">
                  <a:moveTo>
                    <a:pt x="197" y="220"/>
                  </a:moveTo>
                  <a:lnTo>
                    <a:pt x="197" y="220"/>
                  </a:lnTo>
                  <a:lnTo>
                    <a:pt x="197" y="207"/>
                  </a:lnTo>
                  <a:lnTo>
                    <a:pt x="194" y="196"/>
                  </a:lnTo>
                  <a:lnTo>
                    <a:pt x="189" y="181"/>
                  </a:lnTo>
                  <a:lnTo>
                    <a:pt x="184" y="167"/>
                  </a:lnTo>
                  <a:lnTo>
                    <a:pt x="178" y="151"/>
                  </a:lnTo>
                  <a:lnTo>
                    <a:pt x="170" y="136"/>
                  </a:lnTo>
                  <a:lnTo>
                    <a:pt x="160" y="123"/>
                  </a:lnTo>
                  <a:lnTo>
                    <a:pt x="151" y="109"/>
                  </a:lnTo>
                  <a:lnTo>
                    <a:pt x="141" y="96"/>
                  </a:lnTo>
                  <a:lnTo>
                    <a:pt x="118" y="70"/>
                  </a:lnTo>
                  <a:lnTo>
                    <a:pt x="93" y="48"/>
                  </a:lnTo>
                  <a:lnTo>
                    <a:pt x="78" y="38"/>
                  </a:lnTo>
                  <a:lnTo>
                    <a:pt x="64" y="29"/>
                  </a:lnTo>
                  <a:lnTo>
                    <a:pt x="48" y="20"/>
                  </a:lnTo>
                  <a:lnTo>
                    <a:pt x="32" y="12"/>
                  </a:lnTo>
                  <a:lnTo>
                    <a:pt x="16" y="6"/>
                  </a:lnTo>
                  <a:lnTo>
                    <a:pt x="0" y="0"/>
                  </a:lnTo>
                  <a:lnTo>
                    <a:pt x="20" y="29"/>
                  </a:lnTo>
                  <a:lnTo>
                    <a:pt x="41" y="59"/>
                  </a:lnTo>
                  <a:lnTo>
                    <a:pt x="64" y="91"/>
                  </a:lnTo>
                  <a:lnTo>
                    <a:pt x="85" y="122"/>
                  </a:lnTo>
                  <a:lnTo>
                    <a:pt x="109" y="151"/>
                  </a:lnTo>
                  <a:lnTo>
                    <a:pt x="122" y="165"/>
                  </a:lnTo>
                  <a:lnTo>
                    <a:pt x="134" y="178"/>
                  </a:lnTo>
                  <a:lnTo>
                    <a:pt x="149" y="189"/>
                  </a:lnTo>
                  <a:lnTo>
                    <a:pt x="165" y="200"/>
                  </a:lnTo>
                  <a:lnTo>
                    <a:pt x="179" y="210"/>
                  </a:lnTo>
                  <a:lnTo>
                    <a:pt x="197" y="2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9" name="Freeform 75"/>
            <p:cNvSpPr>
              <a:spLocks noChangeAspect="1"/>
            </p:cNvSpPr>
            <p:nvPr userDrawn="1"/>
          </p:nvSpPr>
          <p:spPr bwMode="auto">
            <a:xfrm>
              <a:off x="1057" y="1841"/>
              <a:ext cx="611" cy="103"/>
            </a:xfrm>
            <a:custGeom>
              <a:avLst/>
              <a:gdLst>
                <a:gd name="T0" fmla="*/ 0 w 1223"/>
                <a:gd name="T1" fmla="*/ 0 h 207"/>
                <a:gd name="T2" fmla="*/ 0 w 1223"/>
                <a:gd name="T3" fmla="*/ 0 h 207"/>
                <a:gd name="T4" fmla="*/ 0 w 1223"/>
                <a:gd name="T5" fmla="*/ 0 h 207"/>
                <a:gd name="T6" fmla="*/ 0 w 1223"/>
                <a:gd name="T7" fmla="*/ 0 h 207"/>
                <a:gd name="T8" fmla="*/ 0 w 1223"/>
                <a:gd name="T9" fmla="*/ 0 h 207"/>
                <a:gd name="T10" fmla="*/ 0 w 1223"/>
                <a:gd name="T11" fmla="*/ 0 h 207"/>
                <a:gd name="T12" fmla="*/ 0 w 1223"/>
                <a:gd name="T13" fmla="*/ 0 h 207"/>
                <a:gd name="T14" fmla="*/ 0 w 1223"/>
                <a:gd name="T15" fmla="*/ 0 h 207"/>
                <a:gd name="T16" fmla="*/ 0 w 1223"/>
                <a:gd name="T17" fmla="*/ 0 h 207"/>
                <a:gd name="T18" fmla="*/ 0 w 1223"/>
                <a:gd name="T19" fmla="*/ 0 h 207"/>
                <a:gd name="T20" fmla="*/ 0 w 1223"/>
                <a:gd name="T21" fmla="*/ 0 h 207"/>
                <a:gd name="T22" fmla="*/ 0 w 1223"/>
                <a:gd name="T23" fmla="*/ 0 h 207"/>
                <a:gd name="T24" fmla="*/ 0 w 1223"/>
                <a:gd name="T25" fmla="*/ 0 h 207"/>
                <a:gd name="T26" fmla="*/ 0 w 1223"/>
                <a:gd name="T27" fmla="*/ 0 h 207"/>
                <a:gd name="T28" fmla="*/ 0 w 1223"/>
                <a:gd name="T29" fmla="*/ 0 h 207"/>
                <a:gd name="T30" fmla="*/ 0 w 1223"/>
                <a:gd name="T31" fmla="*/ 0 h 207"/>
                <a:gd name="T32" fmla="*/ 0 w 1223"/>
                <a:gd name="T33" fmla="*/ 0 h 207"/>
                <a:gd name="T34" fmla="*/ 0 w 1223"/>
                <a:gd name="T35" fmla="*/ 0 h 207"/>
                <a:gd name="T36" fmla="*/ 0 w 1223"/>
                <a:gd name="T37" fmla="*/ 0 h 207"/>
                <a:gd name="T38" fmla="*/ 0 w 1223"/>
                <a:gd name="T39" fmla="*/ 0 h 207"/>
                <a:gd name="T40" fmla="*/ 0 w 1223"/>
                <a:gd name="T41" fmla="*/ 0 h 207"/>
                <a:gd name="T42" fmla="*/ 0 w 1223"/>
                <a:gd name="T43" fmla="*/ 0 h 207"/>
                <a:gd name="T44" fmla="*/ 0 w 1223"/>
                <a:gd name="T45" fmla="*/ 0 h 207"/>
                <a:gd name="T46" fmla="*/ 0 w 1223"/>
                <a:gd name="T47" fmla="*/ 0 h 207"/>
                <a:gd name="T48" fmla="*/ 0 w 1223"/>
                <a:gd name="T49" fmla="*/ 0 h 207"/>
                <a:gd name="T50" fmla="*/ 0 w 1223"/>
                <a:gd name="T51" fmla="*/ 0 h 207"/>
                <a:gd name="T52" fmla="*/ 0 w 1223"/>
                <a:gd name="T53" fmla="*/ 0 h 207"/>
                <a:gd name="T54" fmla="*/ 0 w 1223"/>
                <a:gd name="T55" fmla="*/ 0 h 207"/>
                <a:gd name="T56" fmla="*/ 0 w 1223"/>
                <a:gd name="T57" fmla="*/ 0 h 207"/>
                <a:gd name="T58" fmla="*/ 0 w 1223"/>
                <a:gd name="T59" fmla="*/ 0 h 207"/>
                <a:gd name="T60" fmla="*/ 0 w 1223"/>
                <a:gd name="T61" fmla="*/ 0 h 207"/>
                <a:gd name="T62" fmla="*/ 0 w 1223"/>
                <a:gd name="T63" fmla="*/ 0 h 207"/>
                <a:gd name="T64" fmla="*/ 0 w 1223"/>
                <a:gd name="T65" fmla="*/ 0 h 207"/>
                <a:gd name="T66" fmla="*/ 0 w 1223"/>
                <a:gd name="T67" fmla="*/ 0 h 207"/>
                <a:gd name="T68" fmla="*/ 0 w 1223"/>
                <a:gd name="T69" fmla="*/ 0 h 207"/>
                <a:gd name="T70" fmla="*/ 0 w 1223"/>
                <a:gd name="T71" fmla="*/ 0 h 207"/>
                <a:gd name="T72" fmla="*/ 0 w 1223"/>
                <a:gd name="T73" fmla="*/ 0 h 207"/>
                <a:gd name="T74" fmla="*/ 0 w 1223"/>
                <a:gd name="T75" fmla="*/ 0 h 207"/>
                <a:gd name="T76" fmla="*/ 0 w 1223"/>
                <a:gd name="T77" fmla="*/ 0 h 207"/>
                <a:gd name="T78" fmla="*/ 0 w 1223"/>
                <a:gd name="T79" fmla="*/ 0 h 207"/>
                <a:gd name="T80" fmla="*/ 0 w 1223"/>
                <a:gd name="T81" fmla="*/ 0 h 207"/>
                <a:gd name="T82" fmla="*/ 0 w 1223"/>
                <a:gd name="T83" fmla="*/ 0 h 207"/>
                <a:gd name="T84" fmla="*/ 0 w 1223"/>
                <a:gd name="T85" fmla="*/ 0 h 207"/>
                <a:gd name="T86" fmla="*/ 0 w 1223"/>
                <a:gd name="T87" fmla="*/ 0 h 207"/>
                <a:gd name="T88" fmla="*/ 0 w 1223"/>
                <a:gd name="T89" fmla="*/ 0 h 207"/>
                <a:gd name="T90" fmla="*/ 0 w 1223"/>
                <a:gd name="T91" fmla="*/ 0 h 207"/>
                <a:gd name="T92" fmla="*/ 0 w 1223"/>
                <a:gd name="T93" fmla="*/ 0 h 207"/>
                <a:gd name="T94" fmla="*/ 0 w 1223"/>
                <a:gd name="T95" fmla="*/ 0 h 207"/>
                <a:gd name="T96" fmla="*/ 0 w 1223"/>
                <a:gd name="T97" fmla="*/ 0 h 207"/>
                <a:gd name="T98" fmla="*/ 0 w 1223"/>
                <a:gd name="T99" fmla="*/ 0 h 207"/>
                <a:gd name="T100" fmla="*/ 0 w 1223"/>
                <a:gd name="T101" fmla="*/ 0 h 20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223" h="207">
                  <a:moveTo>
                    <a:pt x="1085" y="66"/>
                  </a:moveTo>
                  <a:lnTo>
                    <a:pt x="1085" y="66"/>
                  </a:lnTo>
                  <a:lnTo>
                    <a:pt x="1038" y="56"/>
                  </a:lnTo>
                  <a:lnTo>
                    <a:pt x="989" y="42"/>
                  </a:lnTo>
                  <a:lnTo>
                    <a:pt x="935" y="29"/>
                  </a:lnTo>
                  <a:lnTo>
                    <a:pt x="884" y="18"/>
                  </a:lnTo>
                  <a:lnTo>
                    <a:pt x="852" y="11"/>
                  </a:lnTo>
                  <a:lnTo>
                    <a:pt x="817" y="8"/>
                  </a:lnTo>
                  <a:lnTo>
                    <a:pt x="797" y="7"/>
                  </a:lnTo>
                  <a:lnTo>
                    <a:pt x="778" y="7"/>
                  </a:lnTo>
                  <a:lnTo>
                    <a:pt x="759" y="7"/>
                  </a:lnTo>
                  <a:lnTo>
                    <a:pt x="738" y="8"/>
                  </a:lnTo>
                  <a:lnTo>
                    <a:pt x="674" y="18"/>
                  </a:lnTo>
                  <a:lnTo>
                    <a:pt x="645" y="23"/>
                  </a:lnTo>
                  <a:lnTo>
                    <a:pt x="619" y="29"/>
                  </a:lnTo>
                  <a:lnTo>
                    <a:pt x="561" y="16"/>
                  </a:lnTo>
                  <a:lnTo>
                    <a:pt x="515" y="7"/>
                  </a:lnTo>
                  <a:lnTo>
                    <a:pt x="492" y="3"/>
                  </a:lnTo>
                  <a:lnTo>
                    <a:pt x="471" y="0"/>
                  </a:lnTo>
                  <a:lnTo>
                    <a:pt x="436" y="0"/>
                  </a:lnTo>
                  <a:lnTo>
                    <a:pt x="402" y="2"/>
                  </a:lnTo>
                  <a:lnTo>
                    <a:pt x="370" y="7"/>
                  </a:lnTo>
                  <a:lnTo>
                    <a:pt x="339" y="11"/>
                  </a:lnTo>
                  <a:lnTo>
                    <a:pt x="286" y="23"/>
                  </a:lnTo>
                  <a:lnTo>
                    <a:pt x="235" y="37"/>
                  </a:lnTo>
                  <a:lnTo>
                    <a:pt x="184" y="50"/>
                  </a:lnTo>
                  <a:lnTo>
                    <a:pt x="137" y="60"/>
                  </a:lnTo>
                  <a:lnTo>
                    <a:pt x="119" y="61"/>
                  </a:lnTo>
                  <a:lnTo>
                    <a:pt x="102" y="63"/>
                  </a:lnTo>
                  <a:lnTo>
                    <a:pt x="66" y="61"/>
                  </a:lnTo>
                  <a:lnTo>
                    <a:pt x="31" y="56"/>
                  </a:lnTo>
                  <a:lnTo>
                    <a:pt x="0" y="48"/>
                  </a:lnTo>
                  <a:lnTo>
                    <a:pt x="13" y="58"/>
                  </a:lnTo>
                  <a:lnTo>
                    <a:pt x="28" y="68"/>
                  </a:lnTo>
                  <a:lnTo>
                    <a:pt x="42" y="77"/>
                  </a:lnTo>
                  <a:lnTo>
                    <a:pt x="57" y="84"/>
                  </a:lnTo>
                  <a:lnTo>
                    <a:pt x="89" y="97"/>
                  </a:lnTo>
                  <a:lnTo>
                    <a:pt x="121" y="106"/>
                  </a:lnTo>
                  <a:lnTo>
                    <a:pt x="155" y="114"/>
                  </a:lnTo>
                  <a:lnTo>
                    <a:pt x="188" y="119"/>
                  </a:lnTo>
                  <a:lnTo>
                    <a:pt x="221" y="121"/>
                  </a:lnTo>
                  <a:lnTo>
                    <a:pt x="251" y="119"/>
                  </a:lnTo>
                  <a:lnTo>
                    <a:pt x="282" y="116"/>
                  </a:lnTo>
                  <a:lnTo>
                    <a:pt x="311" y="111"/>
                  </a:lnTo>
                  <a:lnTo>
                    <a:pt x="339" y="105"/>
                  </a:lnTo>
                  <a:lnTo>
                    <a:pt x="365" y="98"/>
                  </a:lnTo>
                  <a:lnTo>
                    <a:pt x="415" y="80"/>
                  </a:lnTo>
                  <a:lnTo>
                    <a:pt x="455" y="64"/>
                  </a:lnTo>
                  <a:lnTo>
                    <a:pt x="489" y="52"/>
                  </a:lnTo>
                  <a:lnTo>
                    <a:pt x="502" y="47"/>
                  </a:lnTo>
                  <a:lnTo>
                    <a:pt x="511" y="44"/>
                  </a:lnTo>
                  <a:lnTo>
                    <a:pt x="534" y="40"/>
                  </a:lnTo>
                  <a:lnTo>
                    <a:pt x="550" y="39"/>
                  </a:lnTo>
                  <a:lnTo>
                    <a:pt x="564" y="39"/>
                  </a:lnTo>
                  <a:lnTo>
                    <a:pt x="584" y="40"/>
                  </a:lnTo>
                  <a:lnTo>
                    <a:pt x="571" y="45"/>
                  </a:lnTo>
                  <a:lnTo>
                    <a:pt x="542" y="58"/>
                  </a:lnTo>
                  <a:lnTo>
                    <a:pt x="515" y="71"/>
                  </a:lnTo>
                  <a:lnTo>
                    <a:pt x="486" y="87"/>
                  </a:lnTo>
                  <a:lnTo>
                    <a:pt x="458" y="103"/>
                  </a:lnTo>
                  <a:lnTo>
                    <a:pt x="433" y="122"/>
                  </a:lnTo>
                  <a:lnTo>
                    <a:pt x="407" y="142"/>
                  </a:lnTo>
                  <a:lnTo>
                    <a:pt x="383" y="164"/>
                  </a:lnTo>
                  <a:lnTo>
                    <a:pt x="360" y="188"/>
                  </a:lnTo>
                  <a:lnTo>
                    <a:pt x="372" y="196"/>
                  </a:lnTo>
                  <a:lnTo>
                    <a:pt x="383" y="203"/>
                  </a:lnTo>
                  <a:lnTo>
                    <a:pt x="397" y="207"/>
                  </a:lnTo>
                  <a:lnTo>
                    <a:pt x="399" y="203"/>
                  </a:lnTo>
                  <a:lnTo>
                    <a:pt x="409" y="188"/>
                  </a:lnTo>
                  <a:lnTo>
                    <a:pt x="418" y="177"/>
                  </a:lnTo>
                  <a:lnTo>
                    <a:pt x="429" y="162"/>
                  </a:lnTo>
                  <a:lnTo>
                    <a:pt x="445" y="148"/>
                  </a:lnTo>
                  <a:lnTo>
                    <a:pt x="466" y="130"/>
                  </a:lnTo>
                  <a:lnTo>
                    <a:pt x="486" y="114"/>
                  </a:lnTo>
                  <a:lnTo>
                    <a:pt x="505" y="101"/>
                  </a:lnTo>
                  <a:lnTo>
                    <a:pt x="526" y="90"/>
                  </a:lnTo>
                  <a:lnTo>
                    <a:pt x="548" y="79"/>
                  </a:lnTo>
                  <a:lnTo>
                    <a:pt x="587" y="61"/>
                  </a:lnTo>
                  <a:lnTo>
                    <a:pt x="621" y="50"/>
                  </a:lnTo>
                  <a:lnTo>
                    <a:pt x="653" y="63"/>
                  </a:lnTo>
                  <a:lnTo>
                    <a:pt x="688" y="79"/>
                  </a:lnTo>
                  <a:lnTo>
                    <a:pt x="706" y="88"/>
                  </a:lnTo>
                  <a:lnTo>
                    <a:pt x="723" y="100"/>
                  </a:lnTo>
                  <a:lnTo>
                    <a:pt x="741" y="111"/>
                  </a:lnTo>
                  <a:lnTo>
                    <a:pt x="757" y="124"/>
                  </a:lnTo>
                  <a:lnTo>
                    <a:pt x="776" y="142"/>
                  </a:lnTo>
                  <a:lnTo>
                    <a:pt x="793" y="156"/>
                  </a:lnTo>
                  <a:lnTo>
                    <a:pt x="805" y="170"/>
                  </a:lnTo>
                  <a:lnTo>
                    <a:pt x="813" y="182"/>
                  </a:lnTo>
                  <a:lnTo>
                    <a:pt x="823" y="196"/>
                  </a:lnTo>
                  <a:lnTo>
                    <a:pt x="826" y="203"/>
                  </a:lnTo>
                  <a:lnTo>
                    <a:pt x="839" y="196"/>
                  </a:lnTo>
                  <a:lnTo>
                    <a:pt x="852" y="190"/>
                  </a:lnTo>
                  <a:lnTo>
                    <a:pt x="863" y="183"/>
                  </a:lnTo>
                  <a:lnTo>
                    <a:pt x="842" y="159"/>
                  </a:lnTo>
                  <a:lnTo>
                    <a:pt x="818" y="138"/>
                  </a:lnTo>
                  <a:lnTo>
                    <a:pt x="794" y="119"/>
                  </a:lnTo>
                  <a:lnTo>
                    <a:pt x="770" y="100"/>
                  </a:lnTo>
                  <a:lnTo>
                    <a:pt x="743" y="84"/>
                  </a:lnTo>
                  <a:lnTo>
                    <a:pt x="717" y="69"/>
                  </a:lnTo>
                  <a:lnTo>
                    <a:pt x="690" y="55"/>
                  </a:lnTo>
                  <a:lnTo>
                    <a:pt x="662" y="42"/>
                  </a:lnTo>
                  <a:lnTo>
                    <a:pt x="672" y="44"/>
                  </a:lnTo>
                  <a:lnTo>
                    <a:pt x="683" y="45"/>
                  </a:lnTo>
                  <a:lnTo>
                    <a:pt x="712" y="50"/>
                  </a:lnTo>
                  <a:lnTo>
                    <a:pt x="722" y="53"/>
                  </a:lnTo>
                  <a:lnTo>
                    <a:pt x="735" y="58"/>
                  </a:lnTo>
                  <a:lnTo>
                    <a:pt x="767" y="71"/>
                  </a:lnTo>
                  <a:lnTo>
                    <a:pt x="809" y="87"/>
                  </a:lnTo>
                  <a:lnTo>
                    <a:pt x="857" y="105"/>
                  </a:lnTo>
                  <a:lnTo>
                    <a:pt x="884" y="111"/>
                  </a:lnTo>
                  <a:lnTo>
                    <a:pt x="911" y="117"/>
                  </a:lnTo>
                  <a:lnTo>
                    <a:pt x="940" y="122"/>
                  </a:lnTo>
                  <a:lnTo>
                    <a:pt x="971" y="125"/>
                  </a:lnTo>
                  <a:lnTo>
                    <a:pt x="1003" y="127"/>
                  </a:lnTo>
                  <a:lnTo>
                    <a:pt x="1035" y="125"/>
                  </a:lnTo>
                  <a:lnTo>
                    <a:pt x="1069" y="121"/>
                  </a:lnTo>
                  <a:lnTo>
                    <a:pt x="1101" y="113"/>
                  </a:lnTo>
                  <a:lnTo>
                    <a:pt x="1135" y="103"/>
                  </a:lnTo>
                  <a:lnTo>
                    <a:pt x="1165" y="90"/>
                  </a:lnTo>
                  <a:lnTo>
                    <a:pt x="1181" y="84"/>
                  </a:lnTo>
                  <a:lnTo>
                    <a:pt x="1196" y="74"/>
                  </a:lnTo>
                  <a:lnTo>
                    <a:pt x="1210" y="64"/>
                  </a:lnTo>
                  <a:lnTo>
                    <a:pt x="1223" y="55"/>
                  </a:lnTo>
                  <a:lnTo>
                    <a:pt x="1191" y="63"/>
                  </a:lnTo>
                  <a:lnTo>
                    <a:pt x="1157" y="68"/>
                  </a:lnTo>
                  <a:lnTo>
                    <a:pt x="1122" y="69"/>
                  </a:lnTo>
                  <a:lnTo>
                    <a:pt x="1104" y="68"/>
                  </a:lnTo>
                  <a:lnTo>
                    <a:pt x="1085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0" name="Freeform 76"/>
            <p:cNvSpPr>
              <a:spLocks noChangeAspect="1" noEditPoints="1"/>
            </p:cNvSpPr>
            <p:nvPr userDrawn="1"/>
          </p:nvSpPr>
          <p:spPr bwMode="auto">
            <a:xfrm>
              <a:off x="1096" y="1104"/>
              <a:ext cx="525" cy="667"/>
            </a:xfrm>
            <a:custGeom>
              <a:avLst/>
              <a:gdLst>
                <a:gd name="T0" fmla="*/ 0 w 1051"/>
                <a:gd name="T1" fmla="*/ 1 h 1333"/>
                <a:gd name="T2" fmla="*/ 0 w 1051"/>
                <a:gd name="T3" fmla="*/ 1 h 1333"/>
                <a:gd name="T4" fmla="*/ 0 w 1051"/>
                <a:gd name="T5" fmla="*/ 1 h 1333"/>
                <a:gd name="T6" fmla="*/ 0 w 1051"/>
                <a:gd name="T7" fmla="*/ 1 h 1333"/>
                <a:gd name="T8" fmla="*/ 0 w 1051"/>
                <a:gd name="T9" fmla="*/ 1 h 1333"/>
                <a:gd name="T10" fmla="*/ 0 w 1051"/>
                <a:gd name="T11" fmla="*/ 1 h 1333"/>
                <a:gd name="T12" fmla="*/ 0 w 1051"/>
                <a:gd name="T13" fmla="*/ 1 h 1333"/>
                <a:gd name="T14" fmla="*/ 0 w 1051"/>
                <a:gd name="T15" fmla="*/ 1 h 1333"/>
                <a:gd name="T16" fmla="*/ 0 w 1051"/>
                <a:gd name="T17" fmla="*/ 1 h 1333"/>
                <a:gd name="T18" fmla="*/ 0 w 1051"/>
                <a:gd name="T19" fmla="*/ 1 h 1333"/>
                <a:gd name="T20" fmla="*/ 0 w 1051"/>
                <a:gd name="T21" fmla="*/ 1 h 1333"/>
                <a:gd name="T22" fmla="*/ 0 w 1051"/>
                <a:gd name="T23" fmla="*/ 1 h 1333"/>
                <a:gd name="T24" fmla="*/ 0 w 1051"/>
                <a:gd name="T25" fmla="*/ 1 h 1333"/>
                <a:gd name="T26" fmla="*/ 0 w 1051"/>
                <a:gd name="T27" fmla="*/ 1 h 1333"/>
                <a:gd name="T28" fmla="*/ 0 w 1051"/>
                <a:gd name="T29" fmla="*/ 1 h 1333"/>
                <a:gd name="T30" fmla="*/ 0 w 1051"/>
                <a:gd name="T31" fmla="*/ 1 h 1333"/>
                <a:gd name="T32" fmla="*/ 0 w 1051"/>
                <a:gd name="T33" fmla="*/ 1 h 1333"/>
                <a:gd name="T34" fmla="*/ 0 w 1051"/>
                <a:gd name="T35" fmla="*/ 1 h 1333"/>
                <a:gd name="T36" fmla="*/ 0 w 1051"/>
                <a:gd name="T37" fmla="*/ 1 h 1333"/>
                <a:gd name="T38" fmla="*/ 0 w 1051"/>
                <a:gd name="T39" fmla="*/ 1 h 1333"/>
                <a:gd name="T40" fmla="*/ 0 w 1051"/>
                <a:gd name="T41" fmla="*/ 1 h 1333"/>
                <a:gd name="T42" fmla="*/ 0 w 1051"/>
                <a:gd name="T43" fmla="*/ 1 h 1333"/>
                <a:gd name="T44" fmla="*/ 0 w 1051"/>
                <a:gd name="T45" fmla="*/ 1 h 1333"/>
                <a:gd name="T46" fmla="*/ 0 w 1051"/>
                <a:gd name="T47" fmla="*/ 1 h 1333"/>
                <a:gd name="T48" fmla="*/ 0 w 1051"/>
                <a:gd name="T49" fmla="*/ 1 h 1333"/>
                <a:gd name="T50" fmla="*/ 0 w 1051"/>
                <a:gd name="T51" fmla="*/ 1 h 1333"/>
                <a:gd name="T52" fmla="*/ 0 w 1051"/>
                <a:gd name="T53" fmla="*/ 1 h 1333"/>
                <a:gd name="T54" fmla="*/ 0 w 1051"/>
                <a:gd name="T55" fmla="*/ 1 h 1333"/>
                <a:gd name="T56" fmla="*/ 0 w 1051"/>
                <a:gd name="T57" fmla="*/ 1 h 1333"/>
                <a:gd name="T58" fmla="*/ 0 w 1051"/>
                <a:gd name="T59" fmla="*/ 1 h 1333"/>
                <a:gd name="T60" fmla="*/ 0 w 1051"/>
                <a:gd name="T61" fmla="*/ 1 h 1333"/>
                <a:gd name="T62" fmla="*/ 0 w 1051"/>
                <a:gd name="T63" fmla="*/ 1 h 1333"/>
                <a:gd name="T64" fmla="*/ 0 w 1051"/>
                <a:gd name="T65" fmla="*/ 1 h 1333"/>
                <a:gd name="T66" fmla="*/ 0 w 1051"/>
                <a:gd name="T67" fmla="*/ 1 h 1333"/>
                <a:gd name="T68" fmla="*/ 0 w 1051"/>
                <a:gd name="T69" fmla="*/ 1 h 1333"/>
                <a:gd name="T70" fmla="*/ 0 w 1051"/>
                <a:gd name="T71" fmla="*/ 1 h 1333"/>
                <a:gd name="T72" fmla="*/ 0 w 1051"/>
                <a:gd name="T73" fmla="*/ 1 h 1333"/>
                <a:gd name="T74" fmla="*/ 0 w 1051"/>
                <a:gd name="T75" fmla="*/ 1 h 1333"/>
                <a:gd name="T76" fmla="*/ 0 w 1051"/>
                <a:gd name="T77" fmla="*/ 1 h 1333"/>
                <a:gd name="T78" fmla="*/ 0 w 1051"/>
                <a:gd name="T79" fmla="*/ 1 h 1333"/>
                <a:gd name="T80" fmla="*/ 0 w 1051"/>
                <a:gd name="T81" fmla="*/ 1 h 1333"/>
                <a:gd name="T82" fmla="*/ 0 w 1051"/>
                <a:gd name="T83" fmla="*/ 1 h 1333"/>
                <a:gd name="T84" fmla="*/ 0 w 1051"/>
                <a:gd name="T85" fmla="*/ 1 h 1333"/>
                <a:gd name="T86" fmla="*/ 0 w 1051"/>
                <a:gd name="T87" fmla="*/ 1 h 1333"/>
                <a:gd name="T88" fmla="*/ 0 w 1051"/>
                <a:gd name="T89" fmla="*/ 1 h 1333"/>
                <a:gd name="T90" fmla="*/ 0 w 1051"/>
                <a:gd name="T91" fmla="*/ 1 h 1333"/>
                <a:gd name="T92" fmla="*/ 0 w 1051"/>
                <a:gd name="T93" fmla="*/ 1 h 1333"/>
                <a:gd name="T94" fmla="*/ 0 w 1051"/>
                <a:gd name="T95" fmla="*/ 1 h 1333"/>
                <a:gd name="T96" fmla="*/ 0 w 1051"/>
                <a:gd name="T97" fmla="*/ 1 h 1333"/>
                <a:gd name="T98" fmla="*/ 0 w 1051"/>
                <a:gd name="T99" fmla="*/ 1 h 1333"/>
                <a:gd name="T100" fmla="*/ 0 w 1051"/>
                <a:gd name="T101" fmla="*/ 1 h 1333"/>
                <a:gd name="T102" fmla="*/ 0 w 1051"/>
                <a:gd name="T103" fmla="*/ 1 h 1333"/>
                <a:gd name="T104" fmla="*/ 0 w 1051"/>
                <a:gd name="T105" fmla="*/ 1 h 1333"/>
                <a:gd name="T106" fmla="*/ 0 w 1051"/>
                <a:gd name="T107" fmla="*/ 1 h 1333"/>
                <a:gd name="T108" fmla="*/ 0 w 1051"/>
                <a:gd name="T109" fmla="*/ 1 h 1333"/>
                <a:gd name="T110" fmla="*/ 0 w 1051"/>
                <a:gd name="T111" fmla="*/ 1 h 1333"/>
                <a:gd name="T112" fmla="*/ 0 w 1051"/>
                <a:gd name="T113" fmla="*/ 1 h 1333"/>
                <a:gd name="T114" fmla="*/ 0 w 1051"/>
                <a:gd name="T115" fmla="*/ 1 h 1333"/>
                <a:gd name="T116" fmla="*/ 0 w 1051"/>
                <a:gd name="T117" fmla="*/ 1 h 1333"/>
                <a:gd name="T118" fmla="*/ 0 w 1051"/>
                <a:gd name="T119" fmla="*/ 1 h 133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51" h="1333">
                  <a:moveTo>
                    <a:pt x="1051" y="665"/>
                  </a:moveTo>
                  <a:lnTo>
                    <a:pt x="1051" y="665"/>
                  </a:lnTo>
                  <a:lnTo>
                    <a:pt x="1048" y="654"/>
                  </a:lnTo>
                  <a:lnTo>
                    <a:pt x="1043" y="643"/>
                  </a:lnTo>
                  <a:lnTo>
                    <a:pt x="1035" y="631"/>
                  </a:lnTo>
                  <a:lnTo>
                    <a:pt x="1027" y="622"/>
                  </a:lnTo>
                  <a:lnTo>
                    <a:pt x="1016" y="612"/>
                  </a:lnTo>
                  <a:lnTo>
                    <a:pt x="1001" y="604"/>
                  </a:lnTo>
                  <a:lnTo>
                    <a:pt x="987" y="596"/>
                  </a:lnTo>
                  <a:lnTo>
                    <a:pt x="971" y="588"/>
                  </a:lnTo>
                  <a:lnTo>
                    <a:pt x="951" y="582"/>
                  </a:lnTo>
                  <a:lnTo>
                    <a:pt x="930" y="575"/>
                  </a:lnTo>
                  <a:lnTo>
                    <a:pt x="910" y="570"/>
                  </a:lnTo>
                  <a:lnTo>
                    <a:pt x="885" y="565"/>
                  </a:lnTo>
                  <a:lnTo>
                    <a:pt x="836" y="557"/>
                  </a:lnTo>
                  <a:lnTo>
                    <a:pt x="779" y="553"/>
                  </a:lnTo>
                  <a:lnTo>
                    <a:pt x="786" y="498"/>
                  </a:lnTo>
                  <a:lnTo>
                    <a:pt x="791" y="445"/>
                  </a:lnTo>
                  <a:lnTo>
                    <a:pt x="792" y="394"/>
                  </a:lnTo>
                  <a:lnTo>
                    <a:pt x="794" y="345"/>
                  </a:lnTo>
                  <a:lnTo>
                    <a:pt x="792" y="299"/>
                  </a:lnTo>
                  <a:lnTo>
                    <a:pt x="789" y="255"/>
                  </a:lnTo>
                  <a:lnTo>
                    <a:pt x="786" y="214"/>
                  </a:lnTo>
                  <a:lnTo>
                    <a:pt x="779" y="175"/>
                  </a:lnTo>
                  <a:lnTo>
                    <a:pt x="771" y="140"/>
                  </a:lnTo>
                  <a:lnTo>
                    <a:pt x="762" y="109"/>
                  </a:lnTo>
                  <a:lnTo>
                    <a:pt x="750" y="82"/>
                  </a:lnTo>
                  <a:lnTo>
                    <a:pt x="738" y="58"/>
                  </a:lnTo>
                  <a:lnTo>
                    <a:pt x="723" y="37"/>
                  </a:lnTo>
                  <a:lnTo>
                    <a:pt x="715" y="29"/>
                  </a:lnTo>
                  <a:lnTo>
                    <a:pt x="707" y="22"/>
                  </a:lnTo>
                  <a:lnTo>
                    <a:pt x="699" y="16"/>
                  </a:lnTo>
                  <a:lnTo>
                    <a:pt x="691" y="11"/>
                  </a:lnTo>
                  <a:lnTo>
                    <a:pt x="681" y="6"/>
                  </a:lnTo>
                  <a:lnTo>
                    <a:pt x="672" y="5"/>
                  </a:lnTo>
                  <a:lnTo>
                    <a:pt x="659" y="3"/>
                  </a:lnTo>
                  <a:lnTo>
                    <a:pt x="644" y="2"/>
                  </a:lnTo>
                  <a:lnTo>
                    <a:pt x="632" y="3"/>
                  </a:lnTo>
                  <a:lnTo>
                    <a:pt x="617" y="5"/>
                  </a:lnTo>
                  <a:lnTo>
                    <a:pt x="612" y="3"/>
                  </a:lnTo>
                  <a:lnTo>
                    <a:pt x="609" y="2"/>
                  </a:lnTo>
                  <a:lnTo>
                    <a:pt x="598" y="0"/>
                  </a:lnTo>
                  <a:lnTo>
                    <a:pt x="593" y="0"/>
                  </a:lnTo>
                  <a:lnTo>
                    <a:pt x="588" y="2"/>
                  </a:lnTo>
                  <a:lnTo>
                    <a:pt x="583" y="5"/>
                  </a:lnTo>
                  <a:lnTo>
                    <a:pt x="579" y="8"/>
                  </a:lnTo>
                  <a:lnTo>
                    <a:pt x="575" y="13"/>
                  </a:lnTo>
                  <a:lnTo>
                    <a:pt x="572" y="18"/>
                  </a:lnTo>
                  <a:lnTo>
                    <a:pt x="571" y="22"/>
                  </a:lnTo>
                  <a:lnTo>
                    <a:pt x="571" y="27"/>
                  </a:lnTo>
                  <a:lnTo>
                    <a:pt x="572" y="37"/>
                  </a:lnTo>
                  <a:lnTo>
                    <a:pt x="548" y="61"/>
                  </a:lnTo>
                  <a:lnTo>
                    <a:pt x="526" y="90"/>
                  </a:lnTo>
                  <a:lnTo>
                    <a:pt x="503" y="119"/>
                  </a:lnTo>
                  <a:lnTo>
                    <a:pt x="482" y="151"/>
                  </a:lnTo>
                  <a:lnTo>
                    <a:pt x="461" y="186"/>
                  </a:lnTo>
                  <a:lnTo>
                    <a:pt x="442" y="222"/>
                  </a:lnTo>
                  <a:lnTo>
                    <a:pt x="423" y="260"/>
                  </a:lnTo>
                  <a:lnTo>
                    <a:pt x="405" y="302"/>
                  </a:lnTo>
                  <a:lnTo>
                    <a:pt x="392" y="294"/>
                  </a:lnTo>
                  <a:lnTo>
                    <a:pt x="381" y="289"/>
                  </a:lnTo>
                  <a:lnTo>
                    <a:pt x="368" y="284"/>
                  </a:lnTo>
                  <a:lnTo>
                    <a:pt x="357" y="281"/>
                  </a:lnTo>
                  <a:lnTo>
                    <a:pt x="346" y="280"/>
                  </a:lnTo>
                  <a:lnTo>
                    <a:pt x="334" y="280"/>
                  </a:lnTo>
                  <a:lnTo>
                    <a:pt x="325" y="281"/>
                  </a:lnTo>
                  <a:lnTo>
                    <a:pt x="315" y="284"/>
                  </a:lnTo>
                  <a:lnTo>
                    <a:pt x="304" y="291"/>
                  </a:lnTo>
                  <a:lnTo>
                    <a:pt x="293" y="302"/>
                  </a:lnTo>
                  <a:lnTo>
                    <a:pt x="283" y="315"/>
                  </a:lnTo>
                  <a:lnTo>
                    <a:pt x="275" y="331"/>
                  </a:lnTo>
                  <a:lnTo>
                    <a:pt x="268" y="349"/>
                  </a:lnTo>
                  <a:lnTo>
                    <a:pt x="264" y="369"/>
                  </a:lnTo>
                  <a:lnTo>
                    <a:pt x="260" y="392"/>
                  </a:lnTo>
                  <a:lnTo>
                    <a:pt x="259" y="416"/>
                  </a:lnTo>
                  <a:lnTo>
                    <a:pt x="254" y="421"/>
                  </a:lnTo>
                  <a:lnTo>
                    <a:pt x="252" y="426"/>
                  </a:lnTo>
                  <a:lnTo>
                    <a:pt x="251" y="432"/>
                  </a:lnTo>
                  <a:lnTo>
                    <a:pt x="251" y="437"/>
                  </a:lnTo>
                  <a:lnTo>
                    <a:pt x="252" y="445"/>
                  </a:lnTo>
                  <a:lnTo>
                    <a:pt x="256" y="451"/>
                  </a:lnTo>
                  <a:lnTo>
                    <a:pt x="260" y="456"/>
                  </a:lnTo>
                  <a:lnTo>
                    <a:pt x="267" y="461"/>
                  </a:lnTo>
                  <a:lnTo>
                    <a:pt x="270" y="485"/>
                  </a:lnTo>
                  <a:lnTo>
                    <a:pt x="275" y="512"/>
                  </a:lnTo>
                  <a:lnTo>
                    <a:pt x="259" y="511"/>
                  </a:lnTo>
                  <a:lnTo>
                    <a:pt x="243" y="512"/>
                  </a:lnTo>
                  <a:lnTo>
                    <a:pt x="230" y="514"/>
                  </a:lnTo>
                  <a:lnTo>
                    <a:pt x="217" y="517"/>
                  </a:lnTo>
                  <a:lnTo>
                    <a:pt x="206" y="522"/>
                  </a:lnTo>
                  <a:lnTo>
                    <a:pt x="196" y="529"/>
                  </a:lnTo>
                  <a:lnTo>
                    <a:pt x="190" y="535"/>
                  </a:lnTo>
                  <a:lnTo>
                    <a:pt x="183" y="543"/>
                  </a:lnTo>
                  <a:lnTo>
                    <a:pt x="179" y="553"/>
                  </a:lnTo>
                  <a:lnTo>
                    <a:pt x="177" y="562"/>
                  </a:lnTo>
                  <a:lnTo>
                    <a:pt x="177" y="575"/>
                  </a:lnTo>
                  <a:lnTo>
                    <a:pt x="179" y="586"/>
                  </a:lnTo>
                  <a:lnTo>
                    <a:pt x="182" y="599"/>
                  </a:lnTo>
                  <a:lnTo>
                    <a:pt x="188" y="614"/>
                  </a:lnTo>
                  <a:lnTo>
                    <a:pt x="196" y="628"/>
                  </a:lnTo>
                  <a:lnTo>
                    <a:pt x="204" y="643"/>
                  </a:lnTo>
                  <a:lnTo>
                    <a:pt x="158" y="663"/>
                  </a:lnTo>
                  <a:lnTo>
                    <a:pt x="117" y="684"/>
                  </a:lnTo>
                  <a:lnTo>
                    <a:pt x="81" y="705"/>
                  </a:lnTo>
                  <a:lnTo>
                    <a:pt x="64" y="716"/>
                  </a:lnTo>
                  <a:lnTo>
                    <a:pt x="52" y="728"/>
                  </a:lnTo>
                  <a:lnTo>
                    <a:pt x="39" y="739"/>
                  </a:lnTo>
                  <a:lnTo>
                    <a:pt x="28" y="750"/>
                  </a:lnTo>
                  <a:lnTo>
                    <a:pt x="18" y="761"/>
                  </a:lnTo>
                  <a:lnTo>
                    <a:pt x="11" y="773"/>
                  </a:lnTo>
                  <a:lnTo>
                    <a:pt x="5" y="786"/>
                  </a:lnTo>
                  <a:lnTo>
                    <a:pt x="2" y="797"/>
                  </a:lnTo>
                  <a:lnTo>
                    <a:pt x="0" y="808"/>
                  </a:lnTo>
                  <a:lnTo>
                    <a:pt x="0" y="819"/>
                  </a:lnTo>
                  <a:lnTo>
                    <a:pt x="3" y="831"/>
                  </a:lnTo>
                  <a:lnTo>
                    <a:pt x="8" y="842"/>
                  </a:lnTo>
                  <a:lnTo>
                    <a:pt x="15" y="851"/>
                  </a:lnTo>
                  <a:lnTo>
                    <a:pt x="24" y="863"/>
                  </a:lnTo>
                  <a:lnTo>
                    <a:pt x="36" y="872"/>
                  </a:lnTo>
                  <a:lnTo>
                    <a:pt x="48" y="880"/>
                  </a:lnTo>
                  <a:lnTo>
                    <a:pt x="63" y="890"/>
                  </a:lnTo>
                  <a:lnTo>
                    <a:pt x="81" y="898"/>
                  </a:lnTo>
                  <a:lnTo>
                    <a:pt x="98" y="904"/>
                  </a:lnTo>
                  <a:lnTo>
                    <a:pt x="119" y="911"/>
                  </a:lnTo>
                  <a:lnTo>
                    <a:pt x="142" y="917"/>
                  </a:lnTo>
                  <a:lnTo>
                    <a:pt x="164" y="922"/>
                  </a:lnTo>
                  <a:lnTo>
                    <a:pt x="214" y="932"/>
                  </a:lnTo>
                  <a:lnTo>
                    <a:pt x="270" y="937"/>
                  </a:lnTo>
                  <a:lnTo>
                    <a:pt x="268" y="977"/>
                  </a:lnTo>
                  <a:lnTo>
                    <a:pt x="268" y="1015"/>
                  </a:lnTo>
                  <a:lnTo>
                    <a:pt x="270" y="1052"/>
                  </a:lnTo>
                  <a:lnTo>
                    <a:pt x="273" y="1088"/>
                  </a:lnTo>
                  <a:lnTo>
                    <a:pt x="277" y="1121"/>
                  </a:lnTo>
                  <a:lnTo>
                    <a:pt x="281" y="1152"/>
                  </a:lnTo>
                  <a:lnTo>
                    <a:pt x="288" y="1181"/>
                  </a:lnTo>
                  <a:lnTo>
                    <a:pt x="294" y="1208"/>
                  </a:lnTo>
                  <a:lnTo>
                    <a:pt x="302" y="1234"/>
                  </a:lnTo>
                  <a:lnTo>
                    <a:pt x="312" y="1256"/>
                  </a:lnTo>
                  <a:lnTo>
                    <a:pt x="323" y="1276"/>
                  </a:lnTo>
                  <a:lnTo>
                    <a:pt x="334" y="1293"/>
                  </a:lnTo>
                  <a:lnTo>
                    <a:pt x="347" y="1308"/>
                  </a:lnTo>
                  <a:lnTo>
                    <a:pt x="360" y="1319"/>
                  </a:lnTo>
                  <a:lnTo>
                    <a:pt x="375" y="1327"/>
                  </a:lnTo>
                  <a:lnTo>
                    <a:pt x="391" y="1332"/>
                  </a:lnTo>
                  <a:lnTo>
                    <a:pt x="402" y="1333"/>
                  </a:lnTo>
                  <a:lnTo>
                    <a:pt x="415" y="1333"/>
                  </a:lnTo>
                  <a:lnTo>
                    <a:pt x="428" y="1332"/>
                  </a:lnTo>
                  <a:lnTo>
                    <a:pt x="440" y="1327"/>
                  </a:lnTo>
                  <a:lnTo>
                    <a:pt x="453" y="1322"/>
                  </a:lnTo>
                  <a:lnTo>
                    <a:pt x="466" y="1314"/>
                  </a:lnTo>
                  <a:lnTo>
                    <a:pt x="479" y="1304"/>
                  </a:lnTo>
                  <a:lnTo>
                    <a:pt x="493" y="1293"/>
                  </a:lnTo>
                  <a:lnTo>
                    <a:pt x="506" y="1282"/>
                  </a:lnTo>
                  <a:lnTo>
                    <a:pt x="519" y="1268"/>
                  </a:lnTo>
                  <a:lnTo>
                    <a:pt x="546" y="1234"/>
                  </a:lnTo>
                  <a:lnTo>
                    <a:pt x="572" y="1195"/>
                  </a:lnTo>
                  <a:lnTo>
                    <a:pt x="598" y="1150"/>
                  </a:lnTo>
                  <a:lnTo>
                    <a:pt x="617" y="1166"/>
                  </a:lnTo>
                  <a:lnTo>
                    <a:pt x="636" y="1181"/>
                  </a:lnTo>
                  <a:lnTo>
                    <a:pt x="654" y="1192"/>
                  </a:lnTo>
                  <a:lnTo>
                    <a:pt x="672" y="1200"/>
                  </a:lnTo>
                  <a:lnTo>
                    <a:pt x="688" y="1205"/>
                  </a:lnTo>
                  <a:lnTo>
                    <a:pt x="704" y="1206"/>
                  </a:lnTo>
                  <a:lnTo>
                    <a:pt x="718" y="1206"/>
                  </a:lnTo>
                  <a:lnTo>
                    <a:pt x="731" y="1202"/>
                  </a:lnTo>
                  <a:lnTo>
                    <a:pt x="741" y="1197"/>
                  </a:lnTo>
                  <a:lnTo>
                    <a:pt x="749" y="1190"/>
                  </a:lnTo>
                  <a:lnTo>
                    <a:pt x="755" y="1184"/>
                  </a:lnTo>
                  <a:lnTo>
                    <a:pt x="762" y="1174"/>
                  </a:lnTo>
                  <a:lnTo>
                    <a:pt x="767" y="1165"/>
                  </a:lnTo>
                  <a:lnTo>
                    <a:pt x="771" y="1153"/>
                  </a:lnTo>
                  <a:lnTo>
                    <a:pt x="775" y="1141"/>
                  </a:lnTo>
                  <a:lnTo>
                    <a:pt x="778" y="1126"/>
                  </a:lnTo>
                  <a:lnTo>
                    <a:pt x="781" y="1096"/>
                  </a:lnTo>
                  <a:lnTo>
                    <a:pt x="783" y="1060"/>
                  </a:lnTo>
                  <a:lnTo>
                    <a:pt x="779" y="1022"/>
                  </a:lnTo>
                  <a:lnTo>
                    <a:pt x="775" y="980"/>
                  </a:lnTo>
                  <a:lnTo>
                    <a:pt x="792" y="982"/>
                  </a:lnTo>
                  <a:lnTo>
                    <a:pt x="808" y="982"/>
                  </a:lnTo>
                  <a:lnTo>
                    <a:pt x="823" y="980"/>
                  </a:lnTo>
                  <a:lnTo>
                    <a:pt x="837" y="977"/>
                  </a:lnTo>
                  <a:lnTo>
                    <a:pt x="848" y="972"/>
                  </a:lnTo>
                  <a:lnTo>
                    <a:pt x="860" y="967"/>
                  </a:lnTo>
                  <a:lnTo>
                    <a:pt x="868" y="961"/>
                  </a:lnTo>
                  <a:lnTo>
                    <a:pt x="874" y="951"/>
                  </a:lnTo>
                  <a:lnTo>
                    <a:pt x="879" y="940"/>
                  </a:lnTo>
                  <a:lnTo>
                    <a:pt x="885" y="937"/>
                  </a:lnTo>
                  <a:lnTo>
                    <a:pt x="890" y="930"/>
                  </a:lnTo>
                  <a:lnTo>
                    <a:pt x="893" y="924"/>
                  </a:lnTo>
                  <a:lnTo>
                    <a:pt x="893" y="916"/>
                  </a:lnTo>
                  <a:lnTo>
                    <a:pt x="892" y="906"/>
                  </a:lnTo>
                  <a:lnTo>
                    <a:pt x="887" y="900"/>
                  </a:lnTo>
                  <a:lnTo>
                    <a:pt x="881" y="893"/>
                  </a:lnTo>
                  <a:lnTo>
                    <a:pt x="873" y="890"/>
                  </a:lnTo>
                  <a:lnTo>
                    <a:pt x="868" y="879"/>
                  </a:lnTo>
                  <a:lnTo>
                    <a:pt x="861" y="866"/>
                  </a:lnTo>
                  <a:lnTo>
                    <a:pt x="845" y="840"/>
                  </a:lnTo>
                  <a:lnTo>
                    <a:pt x="892" y="821"/>
                  </a:lnTo>
                  <a:lnTo>
                    <a:pt x="934" y="800"/>
                  </a:lnTo>
                  <a:lnTo>
                    <a:pt x="969" y="778"/>
                  </a:lnTo>
                  <a:lnTo>
                    <a:pt x="985" y="766"/>
                  </a:lnTo>
                  <a:lnTo>
                    <a:pt x="999" y="755"/>
                  </a:lnTo>
                  <a:lnTo>
                    <a:pt x="1012" y="744"/>
                  </a:lnTo>
                  <a:lnTo>
                    <a:pt x="1024" y="733"/>
                  </a:lnTo>
                  <a:lnTo>
                    <a:pt x="1032" y="721"/>
                  </a:lnTo>
                  <a:lnTo>
                    <a:pt x="1040" y="710"/>
                  </a:lnTo>
                  <a:lnTo>
                    <a:pt x="1044" y="699"/>
                  </a:lnTo>
                  <a:lnTo>
                    <a:pt x="1049" y="688"/>
                  </a:lnTo>
                  <a:lnTo>
                    <a:pt x="1051" y="676"/>
                  </a:lnTo>
                  <a:lnTo>
                    <a:pt x="1051" y="665"/>
                  </a:lnTo>
                  <a:close/>
                  <a:moveTo>
                    <a:pt x="587" y="56"/>
                  </a:moveTo>
                  <a:lnTo>
                    <a:pt x="587" y="56"/>
                  </a:lnTo>
                  <a:lnTo>
                    <a:pt x="595" y="59"/>
                  </a:lnTo>
                  <a:lnTo>
                    <a:pt x="603" y="59"/>
                  </a:lnTo>
                  <a:lnTo>
                    <a:pt x="612" y="58"/>
                  </a:lnTo>
                  <a:lnTo>
                    <a:pt x="622" y="55"/>
                  </a:lnTo>
                  <a:lnTo>
                    <a:pt x="627" y="47"/>
                  </a:lnTo>
                  <a:lnTo>
                    <a:pt x="630" y="39"/>
                  </a:lnTo>
                  <a:lnTo>
                    <a:pt x="646" y="35"/>
                  </a:lnTo>
                  <a:lnTo>
                    <a:pt x="660" y="37"/>
                  </a:lnTo>
                  <a:lnTo>
                    <a:pt x="669" y="39"/>
                  </a:lnTo>
                  <a:lnTo>
                    <a:pt x="677" y="42"/>
                  </a:lnTo>
                  <a:lnTo>
                    <a:pt x="685" y="47"/>
                  </a:lnTo>
                  <a:lnTo>
                    <a:pt x="693" y="53"/>
                  </a:lnTo>
                  <a:lnTo>
                    <a:pt x="701" y="59"/>
                  </a:lnTo>
                  <a:lnTo>
                    <a:pt x="707" y="67"/>
                  </a:lnTo>
                  <a:lnTo>
                    <a:pt x="720" y="85"/>
                  </a:lnTo>
                  <a:lnTo>
                    <a:pt x="731" y="108"/>
                  </a:lnTo>
                  <a:lnTo>
                    <a:pt x="741" y="133"/>
                  </a:lnTo>
                  <a:lnTo>
                    <a:pt x="750" y="164"/>
                  </a:lnTo>
                  <a:lnTo>
                    <a:pt x="757" y="196"/>
                  </a:lnTo>
                  <a:lnTo>
                    <a:pt x="763" y="231"/>
                  </a:lnTo>
                  <a:lnTo>
                    <a:pt x="767" y="270"/>
                  </a:lnTo>
                  <a:lnTo>
                    <a:pt x="770" y="312"/>
                  </a:lnTo>
                  <a:lnTo>
                    <a:pt x="770" y="355"/>
                  </a:lnTo>
                  <a:lnTo>
                    <a:pt x="770" y="402"/>
                  </a:lnTo>
                  <a:lnTo>
                    <a:pt x="768" y="450"/>
                  </a:lnTo>
                  <a:lnTo>
                    <a:pt x="763" y="500"/>
                  </a:lnTo>
                  <a:lnTo>
                    <a:pt x="758" y="551"/>
                  </a:lnTo>
                  <a:lnTo>
                    <a:pt x="725" y="551"/>
                  </a:lnTo>
                  <a:lnTo>
                    <a:pt x="689" y="551"/>
                  </a:lnTo>
                  <a:lnTo>
                    <a:pt x="652" y="553"/>
                  </a:lnTo>
                  <a:lnTo>
                    <a:pt x="616" y="554"/>
                  </a:lnTo>
                  <a:lnTo>
                    <a:pt x="591" y="514"/>
                  </a:lnTo>
                  <a:lnTo>
                    <a:pt x="567" y="477"/>
                  </a:lnTo>
                  <a:lnTo>
                    <a:pt x="543" y="442"/>
                  </a:lnTo>
                  <a:lnTo>
                    <a:pt x="519" y="410"/>
                  </a:lnTo>
                  <a:lnTo>
                    <a:pt x="493" y="381"/>
                  </a:lnTo>
                  <a:lnTo>
                    <a:pt x="469" y="355"/>
                  </a:lnTo>
                  <a:lnTo>
                    <a:pt x="447" y="333"/>
                  </a:lnTo>
                  <a:lnTo>
                    <a:pt x="423" y="315"/>
                  </a:lnTo>
                  <a:lnTo>
                    <a:pt x="442" y="268"/>
                  </a:lnTo>
                  <a:lnTo>
                    <a:pt x="463" y="227"/>
                  </a:lnTo>
                  <a:lnTo>
                    <a:pt x="482" y="188"/>
                  </a:lnTo>
                  <a:lnTo>
                    <a:pt x="503" y="154"/>
                  </a:lnTo>
                  <a:lnTo>
                    <a:pt x="524" y="122"/>
                  </a:lnTo>
                  <a:lnTo>
                    <a:pt x="545" y="96"/>
                  </a:lnTo>
                  <a:lnTo>
                    <a:pt x="566" y="74"/>
                  </a:lnTo>
                  <a:lnTo>
                    <a:pt x="587" y="56"/>
                  </a:lnTo>
                  <a:close/>
                  <a:moveTo>
                    <a:pt x="731" y="721"/>
                  </a:moveTo>
                  <a:lnTo>
                    <a:pt x="731" y="721"/>
                  </a:lnTo>
                  <a:lnTo>
                    <a:pt x="707" y="704"/>
                  </a:lnTo>
                  <a:lnTo>
                    <a:pt x="681" y="684"/>
                  </a:lnTo>
                  <a:lnTo>
                    <a:pt x="677" y="675"/>
                  </a:lnTo>
                  <a:lnTo>
                    <a:pt x="651" y="620"/>
                  </a:lnTo>
                  <a:lnTo>
                    <a:pt x="624" y="569"/>
                  </a:lnTo>
                  <a:lnTo>
                    <a:pt x="693" y="565"/>
                  </a:lnTo>
                  <a:lnTo>
                    <a:pt x="757" y="565"/>
                  </a:lnTo>
                  <a:lnTo>
                    <a:pt x="746" y="638"/>
                  </a:lnTo>
                  <a:lnTo>
                    <a:pt x="733" y="713"/>
                  </a:lnTo>
                  <a:lnTo>
                    <a:pt x="731" y="721"/>
                  </a:lnTo>
                  <a:close/>
                  <a:moveTo>
                    <a:pt x="450" y="927"/>
                  </a:moveTo>
                  <a:lnTo>
                    <a:pt x="450" y="927"/>
                  </a:lnTo>
                  <a:lnTo>
                    <a:pt x="498" y="922"/>
                  </a:lnTo>
                  <a:lnTo>
                    <a:pt x="546" y="917"/>
                  </a:lnTo>
                  <a:lnTo>
                    <a:pt x="561" y="914"/>
                  </a:lnTo>
                  <a:lnTo>
                    <a:pt x="616" y="938"/>
                  </a:lnTo>
                  <a:lnTo>
                    <a:pt x="665" y="956"/>
                  </a:lnTo>
                  <a:lnTo>
                    <a:pt x="649" y="1002"/>
                  </a:lnTo>
                  <a:lnTo>
                    <a:pt x="632" y="1046"/>
                  </a:lnTo>
                  <a:lnTo>
                    <a:pt x="612" y="1088"/>
                  </a:lnTo>
                  <a:lnTo>
                    <a:pt x="595" y="1125"/>
                  </a:lnTo>
                  <a:lnTo>
                    <a:pt x="577" y="1107"/>
                  </a:lnTo>
                  <a:lnTo>
                    <a:pt x="559" y="1086"/>
                  </a:lnTo>
                  <a:lnTo>
                    <a:pt x="540" y="1065"/>
                  </a:lnTo>
                  <a:lnTo>
                    <a:pt x="522" y="1041"/>
                  </a:lnTo>
                  <a:lnTo>
                    <a:pt x="505" y="1015"/>
                  </a:lnTo>
                  <a:lnTo>
                    <a:pt x="485" y="986"/>
                  </a:lnTo>
                  <a:lnTo>
                    <a:pt x="450" y="927"/>
                  </a:lnTo>
                  <a:close/>
                  <a:moveTo>
                    <a:pt x="659" y="689"/>
                  </a:moveTo>
                  <a:lnTo>
                    <a:pt x="659" y="689"/>
                  </a:lnTo>
                  <a:lnTo>
                    <a:pt x="686" y="752"/>
                  </a:lnTo>
                  <a:lnTo>
                    <a:pt x="709" y="813"/>
                  </a:lnTo>
                  <a:lnTo>
                    <a:pt x="693" y="872"/>
                  </a:lnTo>
                  <a:lnTo>
                    <a:pt x="633" y="885"/>
                  </a:lnTo>
                  <a:lnTo>
                    <a:pt x="569" y="896"/>
                  </a:lnTo>
                  <a:lnTo>
                    <a:pt x="519" y="872"/>
                  </a:lnTo>
                  <a:lnTo>
                    <a:pt x="468" y="843"/>
                  </a:lnTo>
                  <a:lnTo>
                    <a:pt x="421" y="814"/>
                  </a:lnTo>
                  <a:lnTo>
                    <a:pt x="379" y="786"/>
                  </a:lnTo>
                  <a:lnTo>
                    <a:pt x="365" y="750"/>
                  </a:lnTo>
                  <a:lnTo>
                    <a:pt x="350" y="715"/>
                  </a:lnTo>
                  <a:lnTo>
                    <a:pt x="328" y="647"/>
                  </a:lnTo>
                  <a:lnTo>
                    <a:pt x="330" y="636"/>
                  </a:lnTo>
                  <a:lnTo>
                    <a:pt x="333" y="618"/>
                  </a:lnTo>
                  <a:lnTo>
                    <a:pt x="405" y="601"/>
                  </a:lnTo>
                  <a:lnTo>
                    <a:pt x="442" y="593"/>
                  </a:lnTo>
                  <a:lnTo>
                    <a:pt x="481" y="586"/>
                  </a:lnTo>
                  <a:lnTo>
                    <a:pt x="534" y="612"/>
                  </a:lnTo>
                  <a:lnTo>
                    <a:pt x="587" y="641"/>
                  </a:lnTo>
                  <a:lnTo>
                    <a:pt x="624" y="665"/>
                  </a:lnTo>
                  <a:lnTo>
                    <a:pt x="659" y="689"/>
                  </a:lnTo>
                  <a:close/>
                  <a:moveTo>
                    <a:pt x="596" y="630"/>
                  </a:moveTo>
                  <a:lnTo>
                    <a:pt x="596" y="630"/>
                  </a:lnTo>
                  <a:lnTo>
                    <a:pt x="553" y="604"/>
                  </a:lnTo>
                  <a:lnTo>
                    <a:pt x="508" y="582"/>
                  </a:lnTo>
                  <a:lnTo>
                    <a:pt x="554" y="575"/>
                  </a:lnTo>
                  <a:lnTo>
                    <a:pt x="599" y="572"/>
                  </a:lnTo>
                  <a:lnTo>
                    <a:pt x="624" y="615"/>
                  </a:lnTo>
                  <a:lnTo>
                    <a:pt x="646" y="660"/>
                  </a:lnTo>
                  <a:lnTo>
                    <a:pt x="596" y="630"/>
                  </a:lnTo>
                  <a:close/>
                  <a:moveTo>
                    <a:pt x="503" y="567"/>
                  </a:moveTo>
                  <a:lnTo>
                    <a:pt x="503" y="567"/>
                  </a:lnTo>
                  <a:lnTo>
                    <a:pt x="482" y="570"/>
                  </a:lnTo>
                  <a:lnTo>
                    <a:pt x="448" y="556"/>
                  </a:lnTo>
                  <a:lnTo>
                    <a:pt x="416" y="543"/>
                  </a:lnTo>
                  <a:lnTo>
                    <a:pt x="386" y="533"/>
                  </a:lnTo>
                  <a:lnTo>
                    <a:pt x="355" y="525"/>
                  </a:lnTo>
                  <a:lnTo>
                    <a:pt x="368" y="476"/>
                  </a:lnTo>
                  <a:lnTo>
                    <a:pt x="383" y="427"/>
                  </a:lnTo>
                  <a:lnTo>
                    <a:pt x="399" y="381"/>
                  </a:lnTo>
                  <a:lnTo>
                    <a:pt x="415" y="337"/>
                  </a:lnTo>
                  <a:lnTo>
                    <a:pt x="436" y="353"/>
                  </a:lnTo>
                  <a:lnTo>
                    <a:pt x="456" y="374"/>
                  </a:lnTo>
                  <a:lnTo>
                    <a:pt x="479" y="397"/>
                  </a:lnTo>
                  <a:lnTo>
                    <a:pt x="501" y="424"/>
                  </a:lnTo>
                  <a:lnTo>
                    <a:pt x="524" y="453"/>
                  </a:lnTo>
                  <a:lnTo>
                    <a:pt x="546" y="485"/>
                  </a:lnTo>
                  <a:lnTo>
                    <a:pt x="569" y="519"/>
                  </a:lnTo>
                  <a:lnTo>
                    <a:pt x="591" y="556"/>
                  </a:lnTo>
                  <a:lnTo>
                    <a:pt x="548" y="561"/>
                  </a:lnTo>
                  <a:lnTo>
                    <a:pt x="503" y="567"/>
                  </a:lnTo>
                  <a:close/>
                  <a:moveTo>
                    <a:pt x="455" y="575"/>
                  </a:moveTo>
                  <a:lnTo>
                    <a:pt x="455" y="575"/>
                  </a:lnTo>
                  <a:lnTo>
                    <a:pt x="395" y="586"/>
                  </a:lnTo>
                  <a:lnTo>
                    <a:pt x="338" y="601"/>
                  </a:lnTo>
                  <a:lnTo>
                    <a:pt x="352" y="538"/>
                  </a:lnTo>
                  <a:lnTo>
                    <a:pt x="376" y="545"/>
                  </a:lnTo>
                  <a:lnTo>
                    <a:pt x="402" y="554"/>
                  </a:lnTo>
                  <a:lnTo>
                    <a:pt x="455" y="575"/>
                  </a:lnTo>
                  <a:close/>
                  <a:moveTo>
                    <a:pt x="315" y="606"/>
                  </a:moveTo>
                  <a:lnTo>
                    <a:pt x="315" y="606"/>
                  </a:lnTo>
                  <a:lnTo>
                    <a:pt x="304" y="565"/>
                  </a:lnTo>
                  <a:lnTo>
                    <a:pt x="296" y="527"/>
                  </a:lnTo>
                  <a:lnTo>
                    <a:pt x="331" y="533"/>
                  </a:lnTo>
                  <a:lnTo>
                    <a:pt x="315" y="606"/>
                  </a:lnTo>
                  <a:close/>
                  <a:moveTo>
                    <a:pt x="307" y="643"/>
                  </a:moveTo>
                  <a:lnTo>
                    <a:pt x="307" y="643"/>
                  </a:lnTo>
                  <a:lnTo>
                    <a:pt x="293" y="715"/>
                  </a:lnTo>
                  <a:lnTo>
                    <a:pt x="259" y="683"/>
                  </a:lnTo>
                  <a:lnTo>
                    <a:pt x="244" y="665"/>
                  </a:lnTo>
                  <a:lnTo>
                    <a:pt x="232" y="651"/>
                  </a:lnTo>
                  <a:lnTo>
                    <a:pt x="265" y="638"/>
                  </a:lnTo>
                  <a:lnTo>
                    <a:pt x="302" y="627"/>
                  </a:lnTo>
                  <a:lnTo>
                    <a:pt x="307" y="643"/>
                  </a:lnTo>
                  <a:close/>
                  <a:moveTo>
                    <a:pt x="320" y="686"/>
                  </a:moveTo>
                  <a:lnTo>
                    <a:pt x="320" y="686"/>
                  </a:lnTo>
                  <a:lnTo>
                    <a:pt x="334" y="725"/>
                  </a:lnTo>
                  <a:lnTo>
                    <a:pt x="350" y="763"/>
                  </a:lnTo>
                  <a:lnTo>
                    <a:pt x="312" y="733"/>
                  </a:lnTo>
                  <a:lnTo>
                    <a:pt x="320" y="686"/>
                  </a:lnTo>
                  <a:close/>
                  <a:moveTo>
                    <a:pt x="365" y="797"/>
                  </a:moveTo>
                  <a:lnTo>
                    <a:pt x="365" y="797"/>
                  </a:lnTo>
                  <a:lnTo>
                    <a:pt x="370" y="811"/>
                  </a:lnTo>
                  <a:lnTo>
                    <a:pt x="395" y="864"/>
                  </a:lnTo>
                  <a:lnTo>
                    <a:pt x="421" y="914"/>
                  </a:lnTo>
                  <a:lnTo>
                    <a:pt x="370" y="916"/>
                  </a:lnTo>
                  <a:lnTo>
                    <a:pt x="368" y="909"/>
                  </a:lnTo>
                  <a:lnTo>
                    <a:pt x="363" y="903"/>
                  </a:lnTo>
                  <a:lnTo>
                    <a:pt x="355" y="900"/>
                  </a:lnTo>
                  <a:lnTo>
                    <a:pt x="347" y="900"/>
                  </a:lnTo>
                  <a:lnTo>
                    <a:pt x="339" y="900"/>
                  </a:lnTo>
                  <a:lnTo>
                    <a:pt x="333" y="903"/>
                  </a:lnTo>
                  <a:lnTo>
                    <a:pt x="330" y="906"/>
                  </a:lnTo>
                  <a:lnTo>
                    <a:pt x="325" y="912"/>
                  </a:lnTo>
                  <a:lnTo>
                    <a:pt x="294" y="911"/>
                  </a:lnTo>
                  <a:lnTo>
                    <a:pt x="299" y="834"/>
                  </a:lnTo>
                  <a:lnTo>
                    <a:pt x="309" y="753"/>
                  </a:lnTo>
                  <a:lnTo>
                    <a:pt x="336" y="776"/>
                  </a:lnTo>
                  <a:lnTo>
                    <a:pt x="365" y="797"/>
                  </a:lnTo>
                  <a:close/>
                  <a:moveTo>
                    <a:pt x="394" y="818"/>
                  </a:moveTo>
                  <a:lnTo>
                    <a:pt x="394" y="818"/>
                  </a:lnTo>
                  <a:lnTo>
                    <a:pt x="428" y="840"/>
                  </a:lnTo>
                  <a:lnTo>
                    <a:pt x="461" y="861"/>
                  </a:lnTo>
                  <a:lnTo>
                    <a:pt x="498" y="882"/>
                  </a:lnTo>
                  <a:lnTo>
                    <a:pt x="537" y="901"/>
                  </a:lnTo>
                  <a:lnTo>
                    <a:pt x="489" y="908"/>
                  </a:lnTo>
                  <a:lnTo>
                    <a:pt x="442" y="912"/>
                  </a:lnTo>
                  <a:lnTo>
                    <a:pt x="418" y="866"/>
                  </a:lnTo>
                  <a:lnTo>
                    <a:pt x="394" y="818"/>
                  </a:lnTo>
                  <a:close/>
                  <a:moveTo>
                    <a:pt x="596" y="909"/>
                  </a:moveTo>
                  <a:lnTo>
                    <a:pt x="596" y="909"/>
                  </a:lnTo>
                  <a:lnTo>
                    <a:pt x="643" y="900"/>
                  </a:lnTo>
                  <a:lnTo>
                    <a:pt x="688" y="890"/>
                  </a:lnTo>
                  <a:lnTo>
                    <a:pt x="673" y="938"/>
                  </a:lnTo>
                  <a:lnTo>
                    <a:pt x="635" y="925"/>
                  </a:lnTo>
                  <a:lnTo>
                    <a:pt x="596" y="909"/>
                  </a:lnTo>
                  <a:close/>
                  <a:moveTo>
                    <a:pt x="707" y="885"/>
                  </a:moveTo>
                  <a:lnTo>
                    <a:pt x="707" y="885"/>
                  </a:lnTo>
                  <a:lnTo>
                    <a:pt x="730" y="879"/>
                  </a:lnTo>
                  <a:lnTo>
                    <a:pt x="741" y="917"/>
                  </a:lnTo>
                  <a:lnTo>
                    <a:pt x="750" y="956"/>
                  </a:lnTo>
                  <a:lnTo>
                    <a:pt x="720" y="951"/>
                  </a:lnTo>
                  <a:lnTo>
                    <a:pt x="689" y="943"/>
                  </a:lnTo>
                  <a:lnTo>
                    <a:pt x="707" y="885"/>
                  </a:lnTo>
                  <a:close/>
                  <a:moveTo>
                    <a:pt x="714" y="867"/>
                  </a:moveTo>
                  <a:lnTo>
                    <a:pt x="714" y="867"/>
                  </a:lnTo>
                  <a:lnTo>
                    <a:pt x="720" y="843"/>
                  </a:lnTo>
                  <a:lnTo>
                    <a:pt x="726" y="863"/>
                  </a:lnTo>
                  <a:lnTo>
                    <a:pt x="714" y="867"/>
                  </a:lnTo>
                  <a:close/>
                  <a:moveTo>
                    <a:pt x="730" y="808"/>
                  </a:moveTo>
                  <a:lnTo>
                    <a:pt x="730" y="808"/>
                  </a:lnTo>
                  <a:lnTo>
                    <a:pt x="742" y="753"/>
                  </a:lnTo>
                  <a:lnTo>
                    <a:pt x="767" y="774"/>
                  </a:lnTo>
                  <a:lnTo>
                    <a:pt x="786" y="795"/>
                  </a:lnTo>
                  <a:lnTo>
                    <a:pt x="805" y="814"/>
                  </a:lnTo>
                  <a:lnTo>
                    <a:pt x="820" y="834"/>
                  </a:lnTo>
                  <a:lnTo>
                    <a:pt x="784" y="847"/>
                  </a:lnTo>
                  <a:lnTo>
                    <a:pt x="746" y="858"/>
                  </a:lnTo>
                  <a:lnTo>
                    <a:pt x="730" y="808"/>
                  </a:lnTo>
                  <a:close/>
                  <a:moveTo>
                    <a:pt x="718" y="776"/>
                  </a:moveTo>
                  <a:lnTo>
                    <a:pt x="718" y="776"/>
                  </a:lnTo>
                  <a:lnTo>
                    <a:pt x="693" y="713"/>
                  </a:lnTo>
                  <a:lnTo>
                    <a:pt x="726" y="739"/>
                  </a:lnTo>
                  <a:lnTo>
                    <a:pt x="718" y="776"/>
                  </a:lnTo>
                  <a:close/>
                  <a:moveTo>
                    <a:pt x="288" y="461"/>
                  </a:moveTo>
                  <a:lnTo>
                    <a:pt x="288" y="461"/>
                  </a:lnTo>
                  <a:lnTo>
                    <a:pt x="294" y="458"/>
                  </a:lnTo>
                  <a:lnTo>
                    <a:pt x="301" y="451"/>
                  </a:lnTo>
                  <a:lnTo>
                    <a:pt x="304" y="445"/>
                  </a:lnTo>
                  <a:lnTo>
                    <a:pt x="304" y="435"/>
                  </a:lnTo>
                  <a:lnTo>
                    <a:pt x="304" y="429"/>
                  </a:lnTo>
                  <a:lnTo>
                    <a:pt x="302" y="423"/>
                  </a:lnTo>
                  <a:lnTo>
                    <a:pt x="297" y="418"/>
                  </a:lnTo>
                  <a:lnTo>
                    <a:pt x="291" y="413"/>
                  </a:lnTo>
                  <a:lnTo>
                    <a:pt x="294" y="379"/>
                  </a:lnTo>
                  <a:lnTo>
                    <a:pt x="296" y="363"/>
                  </a:lnTo>
                  <a:lnTo>
                    <a:pt x="301" y="350"/>
                  </a:lnTo>
                  <a:lnTo>
                    <a:pt x="305" y="337"/>
                  </a:lnTo>
                  <a:lnTo>
                    <a:pt x="310" y="328"/>
                  </a:lnTo>
                  <a:lnTo>
                    <a:pt x="318" y="320"/>
                  </a:lnTo>
                  <a:lnTo>
                    <a:pt x="328" y="313"/>
                  </a:lnTo>
                  <a:lnTo>
                    <a:pt x="334" y="312"/>
                  </a:lnTo>
                  <a:lnTo>
                    <a:pt x="342" y="310"/>
                  </a:lnTo>
                  <a:lnTo>
                    <a:pt x="350" y="310"/>
                  </a:lnTo>
                  <a:lnTo>
                    <a:pt x="358" y="310"/>
                  </a:lnTo>
                  <a:lnTo>
                    <a:pt x="378" y="316"/>
                  </a:lnTo>
                  <a:lnTo>
                    <a:pt x="397" y="326"/>
                  </a:lnTo>
                  <a:lnTo>
                    <a:pt x="379" y="371"/>
                  </a:lnTo>
                  <a:lnTo>
                    <a:pt x="363" y="418"/>
                  </a:lnTo>
                  <a:lnTo>
                    <a:pt x="349" y="467"/>
                  </a:lnTo>
                  <a:lnTo>
                    <a:pt x="334" y="520"/>
                  </a:lnTo>
                  <a:lnTo>
                    <a:pt x="313" y="516"/>
                  </a:lnTo>
                  <a:lnTo>
                    <a:pt x="294" y="512"/>
                  </a:lnTo>
                  <a:lnTo>
                    <a:pt x="289" y="487"/>
                  </a:lnTo>
                  <a:lnTo>
                    <a:pt x="288" y="461"/>
                  </a:lnTo>
                  <a:close/>
                  <a:moveTo>
                    <a:pt x="201" y="549"/>
                  </a:moveTo>
                  <a:lnTo>
                    <a:pt x="201" y="549"/>
                  </a:lnTo>
                  <a:lnTo>
                    <a:pt x="206" y="543"/>
                  </a:lnTo>
                  <a:lnTo>
                    <a:pt x="212" y="538"/>
                  </a:lnTo>
                  <a:lnTo>
                    <a:pt x="220" y="533"/>
                  </a:lnTo>
                  <a:lnTo>
                    <a:pt x="230" y="530"/>
                  </a:lnTo>
                  <a:lnTo>
                    <a:pt x="240" y="527"/>
                  </a:lnTo>
                  <a:lnTo>
                    <a:pt x="251" y="525"/>
                  </a:lnTo>
                  <a:lnTo>
                    <a:pt x="277" y="525"/>
                  </a:lnTo>
                  <a:lnTo>
                    <a:pt x="286" y="567"/>
                  </a:lnTo>
                  <a:lnTo>
                    <a:pt x="297" y="612"/>
                  </a:lnTo>
                  <a:lnTo>
                    <a:pt x="259" y="623"/>
                  </a:lnTo>
                  <a:lnTo>
                    <a:pt x="222" y="636"/>
                  </a:lnTo>
                  <a:lnTo>
                    <a:pt x="214" y="623"/>
                  </a:lnTo>
                  <a:lnTo>
                    <a:pt x="207" y="610"/>
                  </a:lnTo>
                  <a:lnTo>
                    <a:pt x="203" y="599"/>
                  </a:lnTo>
                  <a:lnTo>
                    <a:pt x="198" y="588"/>
                  </a:lnTo>
                  <a:lnTo>
                    <a:pt x="196" y="577"/>
                  </a:lnTo>
                  <a:lnTo>
                    <a:pt x="196" y="567"/>
                  </a:lnTo>
                  <a:lnTo>
                    <a:pt x="198" y="557"/>
                  </a:lnTo>
                  <a:lnTo>
                    <a:pt x="201" y="549"/>
                  </a:lnTo>
                  <a:close/>
                  <a:moveTo>
                    <a:pt x="23" y="816"/>
                  </a:moveTo>
                  <a:lnTo>
                    <a:pt x="23" y="816"/>
                  </a:lnTo>
                  <a:lnTo>
                    <a:pt x="23" y="805"/>
                  </a:lnTo>
                  <a:lnTo>
                    <a:pt x="24" y="795"/>
                  </a:lnTo>
                  <a:lnTo>
                    <a:pt x="28" y="786"/>
                  </a:lnTo>
                  <a:lnTo>
                    <a:pt x="34" y="776"/>
                  </a:lnTo>
                  <a:lnTo>
                    <a:pt x="40" y="765"/>
                  </a:lnTo>
                  <a:lnTo>
                    <a:pt x="48" y="755"/>
                  </a:lnTo>
                  <a:lnTo>
                    <a:pt x="60" y="744"/>
                  </a:lnTo>
                  <a:lnTo>
                    <a:pt x="71" y="734"/>
                  </a:lnTo>
                  <a:lnTo>
                    <a:pt x="98" y="713"/>
                  </a:lnTo>
                  <a:lnTo>
                    <a:pt x="132" y="694"/>
                  </a:lnTo>
                  <a:lnTo>
                    <a:pt x="170" y="675"/>
                  </a:lnTo>
                  <a:lnTo>
                    <a:pt x="214" y="657"/>
                  </a:lnTo>
                  <a:lnTo>
                    <a:pt x="230" y="676"/>
                  </a:lnTo>
                  <a:lnTo>
                    <a:pt x="248" y="696"/>
                  </a:lnTo>
                  <a:lnTo>
                    <a:pt x="267" y="716"/>
                  </a:lnTo>
                  <a:lnTo>
                    <a:pt x="289" y="737"/>
                  </a:lnTo>
                  <a:lnTo>
                    <a:pt x="283" y="782"/>
                  </a:lnTo>
                  <a:lnTo>
                    <a:pt x="278" y="826"/>
                  </a:lnTo>
                  <a:lnTo>
                    <a:pt x="273" y="869"/>
                  </a:lnTo>
                  <a:lnTo>
                    <a:pt x="272" y="911"/>
                  </a:lnTo>
                  <a:lnTo>
                    <a:pt x="220" y="906"/>
                  </a:lnTo>
                  <a:lnTo>
                    <a:pt x="174" y="900"/>
                  </a:lnTo>
                  <a:lnTo>
                    <a:pt x="134" y="892"/>
                  </a:lnTo>
                  <a:lnTo>
                    <a:pt x="114" y="887"/>
                  </a:lnTo>
                  <a:lnTo>
                    <a:pt x="98" y="880"/>
                  </a:lnTo>
                  <a:lnTo>
                    <a:pt x="82" y="874"/>
                  </a:lnTo>
                  <a:lnTo>
                    <a:pt x="68" y="867"/>
                  </a:lnTo>
                  <a:lnTo>
                    <a:pt x="56" y="861"/>
                  </a:lnTo>
                  <a:lnTo>
                    <a:pt x="45" y="853"/>
                  </a:lnTo>
                  <a:lnTo>
                    <a:pt x="37" y="843"/>
                  </a:lnTo>
                  <a:lnTo>
                    <a:pt x="31" y="835"/>
                  </a:lnTo>
                  <a:lnTo>
                    <a:pt x="26" y="826"/>
                  </a:lnTo>
                  <a:lnTo>
                    <a:pt x="23" y="816"/>
                  </a:lnTo>
                  <a:close/>
                  <a:moveTo>
                    <a:pt x="402" y="1312"/>
                  </a:moveTo>
                  <a:lnTo>
                    <a:pt x="402" y="1312"/>
                  </a:lnTo>
                  <a:lnTo>
                    <a:pt x="387" y="1309"/>
                  </a:lnTo>
                  <a:lnTo>
                    <a:pt x="375" y="1303"/>
                  </a:lnTo>
                  <a:lnTo>
                    <a:pt x="362" y="1293"/>
                  </a:lnTo>
                  <a:lnTo>
                    <a:pt x="350" y="1280"/>
                  </a:lnTo>
                  <a:lnTo>
                    <a:pt x="339" y="1266"/>
                  </a:lnTo>
                  <a:lnTo>
                    <a:pt x="330" y="1247"/>
                  </a:lnTo>
                  <a:lnTo>
                    <a:pt x="322" y="1226"/>
                  </a:lnTo>
                  <a:lnTo>
                    <a:pt x="315" y="1202"/>
                  </a:lnTo>
                  <a:lnTo>
                    <a:pt x="309" y="1176"/>
                  </a:lnTo>
                  <a:lnTo>
                    <a:pt x="302" y="1149"/>
                  </a:lnTo>
                  <a:lnTo>
                    <a:pt x="297" y="1118"/>
                  </a:lnTo>
                  <a:lnTo>
                    <a:pt x="294" y="1084"/>
                  </a:lnTo>
                  <a:lnTo>
                    <a:pt x="293" y="1051"/>
                  </a:lnTo>
                  <a:lnTo>
                    <a:pt x="291" y="1015"/>
                  </a:lnTo>
                  <a:lnTo>
                    <a:pt x="291" y="977"/>
                  </a:lnTo>
                  <a:lnTo>
                    <a:pt x="293" y="938"/>
                  </a:lnTo>
                  <a:lnTo>
                    <a:pt x="326" y="938"/>
                  </a:lnTo>
                  <a:lnTo>
                    <a:pt x="331" y="945"/>
                  </a:lnTo>
                  <a:lnTo>
                    <a:pt x="336" y="948"/>
                  </a:lnTo>
                  <a:lnTo>
                    <a:pt x="342" y="949"/>
                  </a:lnTo>
                  <a:lnTo>
                    <a:pt x="347" y="949"/>
                  </a:lnTo>
                  <a:lnTo>
                    <a:pt x="355" y="948"/>
                  </a:lnTo>
                  <a:lnTo>
                    <a:pt x="363" y="945"/>
                  </a:lnTo>
                  <a:lnTo>
                    <a:pt x="368" y="940"/>
                  </a:lnTo>
                  <a:lnTo>
                    <a:pt x="371" y="932"/>
                  </a:lnTo>
                  <a:lnTo>
                    <a:pt x="431" y="929"/>
                  </a:lnTo>
                  <a:lnTo>
                    <a:pt x="450" y="961"/>
                  </a:lnTo>
                  <a:lnTo>
                    <a:pt x="469" y="993"/>
                  </a:lnTo>
                  <a:lnTo>
                    <a:pt x="489" y="1022"/>
                  </a:lnTo>
                  <a:lnTo>
                    <a:pt x="508" y="1049"/>
                  </a:lnTo>
                  <a:lnTo>
                    <a:pt x="527" y="1075"/>
                  </a:lnTo>
                  <a:lnTo>
                    <a:pt x="548" y="1099"/>
                  </a:lnTo>
                  <a:lnTo>
                    <a:pt x="567" y="1120"/>
                  </a:lnTo>
                  <a:lnTo>
                    <a:pt x="587" y="1139"/>
                  </a:lnTo>
                  <a:lnTo>
                    <a:pt x="562" y="1179"/>
                  </a:lnTo>
                  <a:lnTo>
                    <a:pt x="540" y="1214"/>
                  </a:lnTo>
                  <a:lnTo>
                    <a:pt x="516" y="1245"/>
                  </a:lnTo>
                  <a:lnTo>
                    <a:pt x="492" y="1271"/>
                  </a:lnTo>
                  <a:lnTo>
                    <a:pt x="481" y="1280"/>
                  </a:lnTo>
                  <a:lnTo>
                    <a:pt x="469" y="1290"/>
                  </a:lnTo>
                  <a:lnTo>
                    <a:pt x="456" y="1298"/>
                  </a:lnTo>
                  <a:lnTo>
                    <a:pt x="445" y="1303"/>
                  </a:lnTo>
                  <a:lnTo>
                    <a:pt x="434" y="1308"/>
                  </a:lnTo>
                  <a:lnTo>
                    <a:pt x="423" y="1311"/>
                  </a:lnTo>
                  <a:lnTo>
                    <a:pt x="413" y="1312"/>
                  </a:lnTo>
                  <a:lnTo>
                    <a:pt x="402" y="1312"/>
                  </a:lnTo>
                  <a:close/>
                  <a:moveTo>
                    <a:pt x="722" y="1182"/>
                  </a:moveTo>
                  <a:lnTo>
                    <a:pt x="722" y="1182"/>
                  </a:lnTo>
                  <a:lnTo>
                    <a:pt x="710" y="1186"/>
                  </a:lnTo>
                  <a:lnTo>
                    <a:pt x="697" y="1187"/>
                  </a:lnTo>
                  <a:lnTo>
                    <a:pt x="685" y="1184"/>
                  </a:lnTo>
                  <a:lnTo>
                    <a:pt x="670" y="1179"/>
                  </a:lnTo>
                  <a:lnTo>
                    <a:pt x="656" y="1173"/>
                  </a:lnTo>
                  <a:lnTo>
                    <a:pt x="640" y="1163"/>
                  </a:lnTo>
                  <a:lnTo>
                    <a:pt x="624" y="1150"/>
                  </a:lnTo>
                  <a:lnTo>
                    <a:pt x="606" y="1136"/>
                  </a:lnTo>
                  <a:lnTo>
                    <a:pt x="627" y="1097"/>
                  </a:lnTo>
                  <a:lnTo>
                    <a:pt x="646" y="1054"/>
                  </a:lnTo>
                  <a:lnTo>
                    <a:pt x="664" y="1009"/>
                  </a:lnTo>
                  <a:lnTo>
                    <a:pt x="681" y="962"/>
                  </a:lnTo>
                  <a:lnTo>
                    <a:pt x="720" y="972"/>
                  </a:lnTo>
                  <a:lnTo>
                    <a:pt x="754" y="978"/>
                  </a:lnTo>
                  <a:lnTo>
                    <a:pt x="760" y="1017"/>
                  </a:lnTo>
                  <a:lnTo>
                    <a:pt x="763" y="1052"/>
                  </a:lnTo>
                  <a:lnTo>
                    <a:pt x="763" y="1086"/>
                  </a:lnTo>
                  <a:lnTo>
                    <a:pt x="760" y="1113"/>
                  </a:lnTo>
                  <a:lnTo>
                    <a:pt x="755" y="1137"/>
                  </a:lnTo>
                  <a:lnTo>
                    <a:pt x="752" y="1149"/>
                  </a:lnTo>
                  <a:lnTo>
                    <a:pt x="747" y="1158"/>
                  </a:lnTo>
                  <a:lnTo>
                    <a:pt x="742" y="1166"/>
                  </a:lnTo>
                  <a:lnTo>
                    <a:pt x="736" y="1173"/>
                  </a:lnTo>
                  <a:lnTo>
                    <a:pt x="730" y="1179"/>
                  </a:lnTo>
                  <a:lnTo>
                    <a:pt x="722" y="1182"/>
                  </a:lnTo>
                  <a:close/>
                  <a:moveTo>
                    <a:pt x="853" y="893"/>
                  </a:moveTo>
                  <a:lnTo>
                    <a:pt x="853" y="893"/>
                  </a:lnTo>
                  <a:lnTo>
                    <a:pt x="848" y="896"/>
                  </a:lnTo>
                  <a:lnTo>
                    <a:pt x="844" y="903"/>
                  </a:lnTo>
                  <a:lnTo>
                    <a:pt x="840" y="909"/>
                  </a:lnTo>
                  <a:lnTo>
                    <a:pt x="840" y="916"/>
                  </a:lnTo>
                  <a:lnTo>
                    <a:pt x="840" y="922"/>
                  </a:lnTo>
                  <a:lnTo>
                    <a:pt x="842" y="927"/>
                  </a:lnTo>
                  <a:lnTo>
                    <a:pt x="845" y="932"/>
                  </a:lnTo>
                  <a:lnTo>
                    <a:pt x="850" y="937"/>
                  </a:lnTo>
                  <a:lnTo>
                    <a:pt x="844" y="943"/>
                  </a:lnTo>
                  <a:lnTo>
                    <a:pt x="837" y="948"/>
                  </a:lnTo>
                  <a:lnTo>
                    <a:pt x="829" y="951"/>
                  </a:lnTo>
                  <a:lnTo>
                    <a:pt x="820" y="954"/>
                  </a:lnTo>
                  <a:lnTo>
                    <a:pt x="808" y="957"/>
                  </a:lnTo>
                  <a:lnTo>
                    <a:pt x="797" y="959"/>
                  </a:lnTo>
                  <a:lnTo>
                    <a:pt x="770" y="957"/>
                  </a:lnTo>
                  <a:lnTo>
                    <a:pt x="762" y="917"/>
                  </a:lnTo>
                  <a:lnTo>
                    <a:pt x="750" y="872"/>
                  </a:lnTo>
                  <a:lnTo>
                    <a:pt x="791" y="859"/>
                  </a:lnTo>
                  <a:lnTo>
                    <a:pt x="829" y="847"/>
                  </a:lnTo>
                  <a:lnTo>
                    <a:pt x="844" y="871"/>
                  </a:lnTo>
                  <a:lnTo>
                    <a:pt x="850" y="882"/>
                  </a:lnTo>
                  <a:lnTo>
                    <a:pt x="853" y="893"/>
                  </a:lnTo>
                  <a:close/>
                  <a:moveTo>
                    <a:pt x="836" y="827"/>
                  </a:moveTo>
                  <a:lnTo>
                    <a:pt x="836" y="827"/>
                  </a:lnTo>
                  <a:lnTo>
                    <a:pt x="818" y="805"/>
                  </a:lnTo>
                  <a:lnTo>
                    <a:pt x="797" y="782"/>
                  </a:lnTo>
                  <a:lnTo>
                    <a:pt x="773" y="760"/>
                  </a:lnTo>
                  <a:lnTo>
                    <a:pt x="747" y="736"/>
                  </a:lnTo>
                  <a:lnTo>
                    <a:pt x="752" y="712"/>
                  </a:lnTo>
                  <a:lnTo>
                    <a:pt x="767" y="638"/>
                  </a:lnTo>
                  <a:lnTo>
                    <a:pt x="778" y="567"/>
                  </a:lnTo>
                  <a:lnTo>
                    <a:pt x="829" y="572"/>
                  </a:lnTo>
                  <a:lnTo>
                    <a:pt x="877" y="578"/>
                  </a:lnTo>
                  <a:lnTo>
                    <a:pt x="919" y="588"/>
                  </a:lnTo>
                  <a:lnTo>
                    <a:pt x="937" y="593"/>
                  </a:lnTo>
                  <a:lnTo>
                    <a:pt x="954" y="599"/>
                  </a:lnTo>
                  <a:lnTo>
                    <a:pt x="971" y="606"/>
                  </a:lnTo>
                  <a:lnTo>
                    <a:pt x="985" y="612"/>
                  </a:lnTo>
                  <a:lnTo>
                    <a:pt x="996" y="620"/>
                  </a:lnTo>
                  <a:lnTo>
                    <a:pt x="1008" y="628"/>
                  </a:lnTo>
                  <a:lnTo>
                    <a:pt x="1016" y="638"/>
                  </a:lnTo>
                  <a:lnTo>
                    <a:pt x="1022" y="647"/>
                  </a:lnTo>
                  <a:lnTo>
                    <a:pt x="1027" y="657"/>
                  </a:lnTo>
                  <a:lnTo>
                    <a:pt x="1028" y="667"/>
                  </a:lnTo>
                  <a:lnTo>
                    <a:pt x="1028" y="678"/>
                  </a:lnTo>
                  <a:lnTo>
                    <a:pt x="1027" y="688"/>
                  </a:lnTo>
                  <a:lnTo>
                    <a:pt x="1024" y="697"/>
                  </a:lnTo>
                  <a:lnTo>
                    <a:pt x="1019" y="708"/>
                  </a:lnTo>
                  <a:lnTo>
                    <a:pt x="1012" y="718"/>
                  </a:lnTo>
                  <a:lnTo>
                    <a:pt x="1003" y="729"/>
                  </a:lnTo>
                  <a:lnTo>
                    <a:pt x="993" y="739"/>
                  </a:lnTo>
                  <a:lnTo>
                    <a:pt x="982" y="750"/>
                  </a:lnTo>
                  <a:lnTo>
                    <a:pt x="953" y="770"/>
                  </a:lnTo>
                  <a:lnTo>
                    <a:pt x="919" y="790"/>
                  </a:lnTo>
                  <a:lnTo>
                    <a:pt x="881" y="810"/>
                  </a:lnTo>
                  <a:lnTo>
                    <a:pt x="836" y="8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1" name="Freeform 77"/>
            <p:cNvSpPr>
              <a:spLocks noChangeAspect="1"/>
            </p:cNvSpPr>
            <p:nvPr userDrawn="1"/>
          </p:nvSpPr>
          <p:spPr bwMode="auto">
            <a:xfrm>
              <a:off x="1384" y="1502"/>
              <a:ext cx="34" cy="35"/>
            </a:xfrm>
            <a:custGeom>
              <a:avLst/>
              <a:gdLst>
                <a:gd name="T0" fmla="*/ 0 w 69"/>
                <a:gd name="T1" fmla="*/ 1 h 69"/>
                <a:gd name="T2" fmla="*/ 0 w 69"/>
                <a:gd name="T3" fmla="*/ 1 h 69"/>
                <a:gd name="T4" fmla="*/ 0 w 69"/>
                <a:gd name="T5" fmla="*/ 1 h 69"/>
                <a:gd name="T6" fmla="*/ 0 w 69"/>
                <a:gd name="T7" fmla="*/ 1 h 69"/>
                <a:gd name="T8" fmla="*/ 0 w 69"/>
                <a:gd name="T9" fmla="*/ 1 h 69"/>
                <a:gd name="T10" fmla="*/ 0 w 69"/>
                <a:gd name="T11" fmla="*/ 1 h 69"/>
                <a:gd name="T12" fmla="*/ 0 w 69"/>
                <a:gd name="T13" fmla="*/ 1 h 69"/>
                <a:gd name="T14" fmla="*/ 0 w 69"/>
                <a:gd name="T15" fmla="*/ 1 h 69"/>
                <a:gd name="T16" fmla="*/ 0 w 69"/>
                <a:gd name="T17" fmla="*/ 1 h 69"/>
                <a:gd name="T18" fmla="*/ 0 w 69"/>
                <a:gd name="T19" fmla="*/ 1 h 69"/>
                <a:gd name="T20" fmla="*/ 0 w 69"/>
                <a:gd name="T21" fmla="*/ 1 h 69"/>
                <a:gd name="T22" fmla="*/ 0 w 69"/>
                <a:gd name="T23" fmla="*/ 1 h 69"/>
                <a:gd name="T24" fmla="*/ 0 w 69"/>
                <a:gd name="T25" fmla="*/ 1 h 69"/>
                <a:gd name="T26" fmla="*/ 0 w 69"/>
                <a:gd name="T27" fmla="*/ 1 h 69"/>
                <a:gd name="T28" fmla="*/ 0 w 69"/>
                <a:gd name="T29" fmla="*/ 1 h 69"/>
                <a:gd name="T30" fmla="*/ 0 w 69"/>
                <a:gd name="T31" fmla="*/ 1 h 69"/>
                <a:gd name="T32" fmla="*/ 0 w 69"/>
                <a:gd name="T33" fmla="*/ 1 h 69"/>
                <a:gd name="T34" fmla="*/ 0 w 69"/>
                <a:gd name="T35" fmla="*/ 1 h 69"/>
                <a:gd name="T36" fmla="*/ 0 w 69"/>
                <a:gd name="T37" fmla="*/ 1 h 69"/>
                <a:gd name="T38" fmla="*/ 0 w 69"/>
                <a:gd name="T39" fmla="*/ 1 h 69"/>
                <a:gd name="T40" fmla="*/ 0 w 69"/>
                <a:gd name="T41" fmla="*/ 1 h 69"/>
                <a:gd name="T42" fmla="*/ 0 w 69"/>
                <a:gd name="T43" fmla="*/ 1 h 69"/>
                <a:gd name="T44" fmla="*/ 0 w 69"/>
                <a:gd name="T45" fmla="*/ 1 h 69"/>
                <a:gd name="T46" fmla="*/ 0 w 69"/>
                <a:gd name="T47" fmla="*/ 1 h 69"/>
                <a:gd name="T48" fmla="*/ 0 w 69"/>
                <a:gd name="T49" fmla="*/ 1 h 69"/>
                <a:gd name="T50" fmla="*/ 0 w 69"/>
                <a:gd name="T51" fmla="*/ 1 h 69"/>
                <a:gd name="T52" fmla="*/ 0 w 69"/>
                <a:gd name="T53" fmla="*/ 1 h 69"/>
                <a:gd name="T54" fmla="*/ 0 w 69"/>
                <a:gd name="T55" fmla="*/ 0 h 69"/>
                <a:gd name="T56" fmla="*/ 0 w 69"/>
                <a:gd name="T57" fmla="*/ 0 h 69"/>
                <a:gd name="T58" fmla="*/ 0 w 69"/>
                <a:gd name="T59" fmla="*/ 1 h 69"/>
                <a:gd name="T60" fmla="*/ 0 w 69"/>
                <a:gd name="T61" fmla="*/ 1 h 69"/>
                <a:gd name="T62" fmla="*/ 0 w 69"/>
                <a:gd name="T63" fmla="*/ 1 h 69"/>
                <a:gd name="T64" fmla="*/ 0 w 69"/>
                <a:gd name="T65" fmla="*/ 1 h 69"/>
                <a:gd name="T66" fmla="*/ 0 w 69"/>
                <a:gd name="T67" fmla="*/ 1 h 69"/>
                <a:gd name="T68" fmla="*/ 0 w 69"/>
                <a:gd name="T69" fmla="*/ 1 h 69"/>
                <a:gd name="T70" fmla="*/ 0 w 69"/>
                <a:gd name="T71" fmla="*/ 1 h 69"/>
                <a:gd name="T72" fmla="*/ 0 w 69"/>
                <a:gd name="T73" fmla="*/ 1 h 69"/>
                <a:gd name="T74" fmla="*/ 0 w 69"/>
                <a:gd name="T75" fmla="*/ 1 h 69"/>
                <a:gd name="T76" fmla="*/ 0 w 69"/>
                <a:gd name="T77" fmla="*/ 1 h 69"/>
                <a:gd name="T78" fmla="*/ 0 w 69"/>
                <a:gd name="T79" fmla="*/ 1 h 6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69" h="69">
                  <a:moveTo>
                    <a:pt x="0" y="35"/>
                  </a:moveTo>
                  <a:lnTo>
                    <a:pt x="0" y="35"/>
                  </a:lnTo>
                  <a:lnTo>
                    <a:pt x="2" y="42"/>
                  </a:lnTo>
                  <a:lnTo>
                    <a:pt x="4" y="48"/>
                  </a:lnTo>
                  <a:lnTo>
                    <a:pt x="7" y="54"/>
                  </a:lnTo>
                  <a:lnTo>
                    <a:pt x="12" y="59"/>
                  </a:lnTo>
                  <a:lnTo>
                    <a:pt x="16" y="64"/>
                  </a:lnTo>
                  <a:lnTo>
                    <a:pt x="21" y="67"/>
                  </a:lnTo>
                  <a:lnTo>
                    <a:pt x="29" y="69"/>
                  </a:lnTo>
                  <a:lnTo>
                    <a:pt x="36" y="69"/>
                  </a:lnTo>
                  <a:lnTo>
                    <a:pt x="42" y="69"/>
                  </a:lnTo>
                  <a:lnTo>
                    <a:pt x="49" y="67"/>
                  </a:lnTo>
                  <a:lnTo>
                    <a:pt x="55" y="64"/>
                  </a:lnTo>
                  <a:lnTo>
                    <a:pt x="60" y="59"/>
                  </a:lnTo>
                  <a:lnTo>
                    <a:pt x="65" y="54"/>
                  </a:lnTo>
                  <a:lnTo>
                    <a:pt x="68" y="48"/>
                  </a:lnTo>
                  <a:lnTo>
                    <a:pt x="69" y="42"/>
                  </a:lnTo>
                  <a:lnTo>
                    <a:pt x="69" y="35"/>
                  </a:lnTo>
                  <a:lnTo>
                    <a:pt x="69" y="27"/>
                  </a:lnTo>
                  <a:lnTo>
                    <a:pt x="68" y="21"/>
                  </a:lnTo>
                  <a:lnTo>
                    <a:pt x="65" y="16"/>
                  </a:lnTo>
                  <a:lnTo>
                    <a:pt x="60" y="11"/>
                  </a:lnTo>
                  <a:lnTo>
                    <a:pt x="55" y="6"/>
                  </a:lnTo>
                  <a:lnTo>
                    <a:pt x="49" y="3"/>
                  </a:lnTo>
                  <a:lnTo>
                    <a:pt x="42" y="1"/>
                  </a:lnTo>
                  <a:lnTo>
                    <a:pt x="36" y="0"/>
                  </a:lnTo>
                  <a:lnTo>
                    <a:pt x="29" y="1"/>
                  </a:lnTo>
                  <a:lnTo>
                    <a:pt x="21" y="3"/>
                  </a:lnTo>
                  <a:lnTo>
                    <a:pt x="16" y="6"/>
                  </a:lnTo>
                  <a:lnTo>
                    <a:pt x="12" y="11"/>
                  </a:lnTo>
                  <a:lnTo>
                    <a:pt x="7" y="16"/>
                  </a:lnTo>
                  <a:lnTo>
                    <a:pt x="4" y="21"/>
                  </a:lnTo>
                  <a:lnTo>
                    <a:pt x="2" y="27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2" name="Freeform 78"/>
            <p:cNvSpPr>
              <a:spLocks noChangeAspect="1"/>
            </p:cNvSpPr>
            <p:nvPr userDrawn="1"/>
          </p:nvSpPr>
          <p:spPr bwMode="auto">
            <a:xfrm>
              <a:off x="967" y="2076"/>
              <a:ext cx="46" cy="226"/>
            </a:xfrm>
            <a:custGeom>
              <a:avLst/>
              <a:gdLst>
                <a:gd name="T0" fmla="*/ 0 w 91"/>
                <a:gd name="T1" fmla="*/ 1 h 451"/>
                <a:gd name="T2" fmla="*/ 0 w 91"/>
                <a:gd name="T3" fmla="*/ 0 h 451"/>
                <a:gd name="T4" fmla="*/ 1 w 91"/>
                <a:gd name="T5" fmla="*/ 0 h 451"/>
                <a:gd name="T6" fmla="*/ 1 w 91"/>
                <a:gd name="T7" fmla="*/ 1 h 451"/>
                <a:gd name="T8" fmla="*/ 0 w 91"/>
                <a:gd name="T9" fmla="*/ 1 h 451"/>
                <a:gd name="T10" fmla="*/ 0 w 91"/>
                <a:gd name="T11" fmla="*/ 1 h 451"/>
                <a:gd name="T12" fmla="*/ 0 w 91"/>
                <a:gd name="T13" fmla="*/ 1 h 4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1" h="451">
                  <a:moveTo>
                    <a:pt x="0" y="451"/>
                  </a:moveTo>
                  <a:lnTo>
                    <a:pt x="0" y="0"/>
                  </a:lnTo>
                  <a:lnTo>
                    <a:pt x="91" y="0"/>
                  </a:lnTo>
                  <a:lnTo>
                    <a:pt x="91" y="451"/>
                  </a:lnTo>
                  <a:lnTo>
                    <a:pt x="0" y="4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3" name="Freeform 79"/>
            <p:cNvSpPr>
              <a:spLocks noChangeAspect="1" noEditPoints="1"/>
            </p:cNvSpPr>
            <p:nvPr userDrawn="1"/>
          </p:nvSpPr>
          <p:spPr bwMode="auto">
            <a:xfrm>
              <a:off x="1072" y="2076"/>
              <a:ext cx="226" cy="226"/>
            </a:xfrm>
            <a:custGeom>
              <a:avLst/>
              <a:gdLst>
                <a:gd name="T0" fmla="*/ 1 w 451"/>
                <a:gd name="T1" fmla="*/ 1 h 451"/>
                <a:gd name="T2" fmla="*/ 1 w 451"/>
                <a:gd name="T3" fmla="*/ 1 h 451"/>
                <a:gd name="T4" fmla="*/ 1 w 451"/>
                <a:gd name="T5" fmla="*/ 1 h 451"/>
                <a:gd name="T6" fmla="*/ 1 w 451"/>
                <a:gd name="T7" fmla="*/ 1 h 451"/>
                <a:gd name="T8" fmla="*/ 1 w 451"/>
                <a:gd name="T9" fmla="*/ 1 h 451"/>
                <a:gd name="T10" fmla="*/ 0 w 451"/>
                <a:gd name="T11" fmla="*/ 1 h 451"/>
                <a:gd name="T12" fmla="*/ 1 w 451"/>
                <a:gd name="T13" fmla="*/ 0 h 451"/>
                <a:gd name="T14" fmla="*/ 1 w 451"/>
                <a:gd name="T15" fmla="*/ 0 h 451"/>
                <a:gd name="T16" fmla="*/ 1 w 451"/>
                <a:gd name="T17" fmla="*/ 1 h 451"/>
                <a:gd name="T18" fmla="*/ 1 w 451"/>
                <a:gd name="T19" fmla="*/ 1 h 451"/>
                <a:gd name="T20" fmla="*/ 1 w 451"/>
                <a:gd name="T21" fmla="*/ 1 h 451"/>
                <a:gd name="T22" fmla="*/ 1 w 451"/>
                <a:gd name="T23" fmla="*/ 1 h 451"/>
                <a:gd name="T24" fmla="*/ 1 w 451"/>
                <a:gd name="T25" fmla="*/ 1 h 451"/>
                <a:gd name="T26" fmla="*/ 1 w 451"/>
                <a:gd name="T27" fmla="*/ 1 h 451"/>
                <a:gd name="T28" fmla="*/ 1 w 451"/>
                <a:gd name="T29" fmla="*/ 1 h 451"/>
                <a:gd name="T30" fmla="*/ 1 w 451"/>
                <a:gd name="T31" fmla="*/ 1 h 451"/>
                <a:gd name="T32" fmla="*/ 1 w 451"/>
                <a:gd name="T33" fmla="*/ 1 h 4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1" h="451">
                  <a:moveTo>
                    <a:pt x="451" y="451"/>
                  </a:moveTo>
                  <a:lnTo>
                    <a:pt x="353" y="451"/>
                  </a:lnTo>
                  <a:lnTo>
                    <a:pt x="315" y="348"/>
                  </a:lnTo>
                  <a:lnTo>
                    <a:pt x="133" y="348"/>
                  </a:lnTo>
                  <a:lnTo>
                    <a:pt x="96" y="451"/>
                  </a:lnTo>
                  <a:lnTo>
                    <a:pt x="0" y="451"/>
                  </a:lnTo>
                  <a:lnTo>
                    <a:pt x="175" y="0"/>
                  </a:lnTo>
                  <a:lnTo>
                    <a:pt x="272" y="0"/>
                  </a:lnTo>
                  <a:lnTo>
                    <a:pt x="451" y="451"/>
                  </a:lnTo>
                  <a:close/>
                  <a:moveTo>
                    <a:pt x="284" y="273"/>
                  </a:moveTo>
                  <a:lnTo>
                    <a:pt x="222" y="104"/>
                  </a:lnTo>
                  <a:lnTo>
                    <a:pt x="161" y="273"/>
                  </a:lnTo>
                  <a:lnTo>
                    <a:pt x="284" y="2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4" name="Freeform 80"/>
            <p:cNvSpPr>
              <a:spLocks noChangeAspect="1"/>
            </p:cNvSpPr>
            <p:nvPr userDrawn="1"/>
          </p:nvSpPr>
          <p:spPr bwMode="auto">
            <a:xfrm>
              <a:off x="1361" y="2076"/>
              <a:ext cx="171" cy="226"/>
            </a:xfrm>
            <a:custGeom>
              <a:avLst/>
              <a:gdLst>
                <a:gd name="T0" fmla="*/ 0 w 343"/>
                <a:gd name="T1" fmla="*/ 1 h 451"/>
                <a:gd name="T2" fmla="*/ 0 w 343"/>
                <a:gd name="T3" fmla="*/ 0 h 451"/>
                <a:gd name="T4" fmla="*/ 0 w 343"/>
                <a:gd name="T5" fmla="*/ 0 h 451"/>
                <a:gd name="T6" fmla="*/ 0 w 343"/>
                <a:gd name="T7" fmla="*/ 1 h 451"/>
                <a:gd name="T8" fmla="*/ 0 w 343"/>
                <a:gd name="T9" fmla="*/ 1 h 451"/>
                <a:gd name="T10" fmla="*/ 0 w 343"/>
                <a:gd name="T11" fmla="*/ 1 h 451"/>
                <a:gd name="T12" fmla="*/ 0 w 343"/>
                <a:gd name="T13" fmla="*/ 1 h 451"/>
                <a:gd name="T14" fmla="*/ 0 w 343"/>
                <a:gd name="T15" fmla="*/ 1 h 451"/>
                <a:gd name="T16" fmla="*/ 0 w 343"/>
                <a:gd name="T17" fmla="*/ 1 h 451"/>
                <a:gd name="T18" fmla="*/ 0 w 343"/>
                <a:gd name="T19" fmla="*/ 1 h 451"/>
                <a:gd name="T20" fmla="*/ 0 w 343"/>
                <a:gd name="T21" fmla="*/ 1 h 451"/>
                <a:gd name="T22" fmla="*/ 0 w 343"/>
                <a:gd name="T23" fmla="*/ 1 h 451"/>
                <a:gd name="T24" fmla="*/ 0 w 343"/>
                <a:gd name="T25" fmla="*/ 1 h 451"/>
                <a:gd name="T26" fmla="*/ 0 w 343"/>
                <a:gd name="T27" fmla="*/ 1 h 451"/>
                <a:gd name="T28" fmla="*/ 0 w 343"/>
                <a:gd name="T29" fmla="*/ 1 h 4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43" h="451">
                  <a:moveTo>
                    <a:pt x="0" y="451"/>
                  </a:moveTo>
                  <a:lnTo>
                    <a:pt x="0" y="0"/>
                  </a:lnTo>
                  <a:lnTo>
                    <a:pt x="335" y="0"/>
                  </a:lnTo>
                  <a:lnTo>
                    <a:pt x="335" y="75"/>
                  </a:lnTo>
                  <a:lnTo>
                    <a:pt x="92" y="75"/>
                  </a:lnTo>
                  <a:lnTo>
                    <a:pt x="92" y="177"/>
                  </a:lnTo>
                  <a:lnTo>
                    <a:pt x="318" y="177"/>
                  </a:lnTo>
                  <a:lnTo>
                    <a:pt x="318" y="252"/>
                  </a:lnTo>
                  <a:lnTo>
                    <a:pt x="92" y="252"/>
                  </a:lnTo>
                  <a:lnTo>
                    <a:pt x="92" y="376"/>
                  </a:lnTo>
                  <a:lnTo>
                    <a:pt x="343" y="376"/>
                  </a:lnTo>
                  <a:lnTo>
                    <a:pt x="343" y="451"/>
                  </a:lnTo>
                  <a:lnTo>
                    <a:pt x="0" y="4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5" name="Freeform 81"/>
            <p:cNvSpPr>
              <a:spLocks noChangeAspect="1" noEditPoints="1"/>
            </p:cNvSpPr>
            <p:nvPr userDrawn="1"/>
          </p:nvSpPr>
          <p:spPr bwMode="auto">
            <a:xfrm>
              <a:off x="1587" y="2076"/>
              <a:ext cx="226" cy="226"/>
            </a:xfrm>
            <a:custGeom>
              <a:avLst/>
              <a:gdLst>
                <a:gd name="T0" fmla="*/ 0 w 453"/>
                <a:gd name="T1" fmla="*/ 1 h 451"/>
                <a:gd name="T2" fmla="*/ 0 w 453"/>
                <a:gd name="T3" fmla="*/ 1 h 451"/>
                <a:gd name="T4" fmla="*/ 0 w 453"/>
                <a:gd name="T5" fmla="*/ 1 h 451"/>
                <a:gd name="T6" fmla="*/ 0 w 453"/>
                <a:gd name="T7" fmla="*/ 1 h 451"/>
                <a:gd name="T8" fmla="*/ 0 w 453"/>
                <a:gd name="T9" fmla="*/ 1 h 451"/>
                <a:gd name="T10" fmla="*/ 0 w 453"/>
                <a:gd name="T11" fmla="*/ 1 h 451"/>
                <a:gd name="T12" fmla="*/ 0 w 453"/>
                <a:gd name="T13" fmla="*/ 0 h 451"/>
                <a:gd name="T14" fmla="*/ 0 w 453"/>
                <a:gd name="T15" fmla="*/ 0 h 451"/>
                <a:gd name="T16" fmla="*/ 0 w 453"/>
                <a:gd name="T17" fmla="*/ 1 h 451"/>
                <a:gd name="T18" fmla="*/ 0 w 453"/>
                <a:gd name="T19" fmla="*/ 1 h 451"/>
                <a:gd name="T20" fmla="*/ 0 w 453"/>
                <a:gd name="T21" fmla="*/ 1 h 451"/>
                <a:gd name="T22" fmla="*/ 0 w 453"/>
                <a:gd name="T23" fmla="*/ 1 h 451"/>
                <a:gd name="T24" fmla="*/ 0 w 453"/>
                <a:gd name="T25" fmla="*/ 1 h 451"/>
                <a:gd name="T26" fmla="*/ 0 w 453"/>
                <a:gd name="T27" fmla="*/ 1 h 451"/>
                <a:gd name="T28" fmla="*/ 0 w 453"/>
                <a:gd name="T29" fmla="*/ 1 h 451"/>
                <a:gd name="T30" fmla="*/ 0 w 453"/>
                <a:gd name="T31" fmla="*/ 1 h 451"/>
                <a:gd name="T32" fmla="*/ 0 w 453"/>
                <a:gd name="T33" fmla="*/ 1 h 4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3" h="451">
                  <a:moveTo>
                    <a:pt x="453" y="451"/>
                  </a:moveTo>
                  <a:lnTo>
                    <a:pt x="353" y="451"/>
                  </a:lnTo>
                  <a:lnTo>
                    <a:pt x="315" y="348"/>
                  </a:lnTo>
                  <a:lnTo>
                    <a:pt x="135" y="348"/>
                  </a:lnTo>
                  <a:lnTo>
                    <a:pt x="96" y="451"/>
                  </a:lnTo>
                  <a:lnTo>
                    <a:pt x="0" y="451"/>
                  </a:lnTo>
                  <a:lnTo>
                    <a:pt x="177" y="0"/>
                  </a:lnTo>
                  <a:lnTo>
                    <a:pt x="273" y="0"/>
                  </a:lnTo>
                  <a:lnTo>
                    <a:pt x="453" y="451"/>
                  </a:lnTo>
                  <a:close/>
                  <a:moveTo>
                    <a:pt x="286" y="273"/>
                  </a:moveTo>
                  <a:lnTo>
                    <a:pt x="223" y="104"/>
                  </a:lnTo>
                  <a:lnTo>
                    <a:pt x="162" y="273"/>
                  </a:lnTo>
                  <a:lnTo>
                    <a:pt x="286" y="2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6" name="Freeform 82"/>
            <p:cNvSpPr>
              <a:spLocks noChangeAspect="1"/>
            </p:cNvSpPr>
            <p:nvPr userDrawn="1"/>
          </p:nvSpPr>
          <p:spPr bwMode="auto">
            <a:xfrm>
              <a:off x="485" y="2364"/>
              <a:ext cx="15" cy="74"/>
            </a:xfrm>
            <a:custGeom>
              <a:avLst/>
              <a:gdLst>
                <a:gd name="T0" fmla="*/ 0 w 30"/>
                <a:gd name="T1" fmla="*/ 1 h 147"/>
                <a:gd name="T2" fmla="*/ 0 w 30"/>
                <a:gd name="T3" fmla="*/ 0 h 147"/>
                <a:gd name="T4" fmla="*/ 1 w 30"/>
                <a:gd name="T5" fmla="*/ 0 h 147"/>
                <a:gd name="T6" fmla="*/ 1 w 30"/>
                <a:gd name="T7" fmla="*/ 1 h 147"/>
                <a:gd name="T8" fmla="*/ 0 w 30"/>
                <a:gd name="T9" fmla="*/ 1 h 147"/>
                <a:gd name="T10" fmla="*/ 0 w 30"/>
                <a:gd name="T11" fmla="*/ 1 h 147"/>
                <a:gd name="T12" fmla="*/ 0 w 30"/>
                <a:gd name="T13" fmla="*/ 1 h 1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" h="147">
                  <a:moveTo>
                    <a:pt x="0" y="147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147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7" name="Freeform 83"/>
            <p:cNvSpPr>
              <a:spLocks noChangeAspect="1"/>
            </p:cNvSpPr>
            <p:nvPr userDrawn="1"/>
          </p:nvSpPr>
          <p:spPr bwMode="auto">
            <a:xfrm>
              <a:off x="515" y="2384"/>
              <a:ext cx="49" cy="54"/>
            </a:xfrm>
            <a:custGeom>
              <a:avLst/>
              <a:gdLst>
                <a:gd name="T0" fmla="*/ 1 w 96"/>
                <a:gd name="T1" fmla="*/ 0 h 109"/>
                <a:gd name="T2" fmla="*/ 1 w 96"/>
                <a:gd name="T3" fmla="*/ 0 h 109"/>
                <a:gd name="T4" fmla="*/ 1 w 96"/>
                <a:gd name="T5" fmla="*/ 0 h 109"/>
                <a:gd name="T6" fmla="*/ 1 w 96"/>
                <a:gd name="T7" fmla="*/ 0 h 109"/>
                <a:gd name="T8" fmla="*/ 1 w 96"/>
                <a:gd name="T9" fmla="*/ 0 h 109"/>
                <a:gd name="T10" fmla="*/ 1 w 96"/>
                <a:gd name="T11" fmla="*/ 0 h 109"/>
                <a:gd name="T12" fmla="*/ 1 w 96"/>
                <a:gd name="T13" fmla="*/ 0 h 109"/>
                <a:gd name="T14" fmla="*/ 1 w 96"/>
                <a:gd name="T15" fmla="*/ 0 h 109"/>
                <a:gd name="T16" fmla="*/ 1 w 96"/>
                <a:gd name="T17" fmla="*/ 0 h 109"/>
                <a:gd name="T18" fmla="*/ 1 w 96"/>
                <a:gd name="T19" fmla="*/ 0 h 109"/>
                <a:gd name="T20" fmla="*/ 1 w 96"/>
                <a:gd name="T21" fmla="*/ 0 h 109"/>
                <a:gd name="T22" fmla="*/ 1 w 96"/>
                <a:gd name="T23" fmla="*/ 0 h 109"/>
                <a:gd name="T24" fmla="*/ 1 w 96"/>
                <a:gd name="T25" fmla="*/ 0 h 109"/>
                <a:gd name="T26" fmla="*/ 1 w 96"/>
                <a:gd name="T27" fmla="*/ 0 h 109"/>
                <a:gd name="T28" fmla="*/ 1 w 96"/>
                <a:gd name="T29" fmla="*/ 0 h 109"/>
                <a:gd name="T30" fmla="*/ 1 w 96"/>
                <a:gd name="T31" fmla="*/ 0 h 109"/>
                <a:gd name="T32" fmla="*/ 1 w 96"/>
                <a:gd name="T33" fmla="*/ 0 h 109"/>
                <a:gd name="T34" fmla="*/ 1 w 96"/>
                <a:gd name="T35" fmla="*/ 0 h 109"/>
                <a:gd name="T36" fmla="*/ 1 w 96"/>
                <a:gd name="T37" fmla="*/ 0 h 109"/>
                <a:gd name="T38" fmla="*/ 1 w 96"/>
                <a:gd name="T39" fmla="*/ 0 h 109"/>
                <a:gd name="T40" fmla="*/ 1 w 96"/>
                <a:gd name="T41" fmla="*/ 0 h 109"/>
                <a:gd name="T42" fmla="*/ 1 w 96"/>
                <a:gd name="T43" fmla="*/ 0 h 109"/>
                <a:gd name="T44" fmla="*/ 0 w 96"/>
                <a:gd name="T45" fmla="*/ 0 h 109"/>
                <a:gd name="T46" fmla="*/ 0 w 96"/>
                <a:gd name="T47" fmla="*/ 0 h 109"/>
                <a:gd name="T48" fmla="*/ 1 w 96"/>
                <a:gd name="T49" fmla="*/ 0 h 109"/>
                <a:gd name="T50" fmla="*/ 1 w 96"/>
                <a:gd name="T51" fmla="*/ 0 h 109"/>
                <a:gd name="T52" fmla="*/ 1 w 96"/>
                <a:gd name="T53" fmla="*/ 0 h 109"/>
                <a:gd name="T54" fmla="*/ 1 w 96"/>
                <a:gd name="T55" fmla="*/ 0 h 109"/>
                <a:gd name="T56" fmla="*/ 1 w 96"/>
                <a:gd name="T57" fmla="*/ 0 h 109"/>
                <a:gd name="T58" fmla="*/ 1 w 96"/>
                <a:gd name="T59" fmla="*/ 0 h 109"/>
                <a:gd name="T60" fmla="*/ 1 w 96"/>
                <a:gd name="T61" fmla="*/ 0 h 109"/>
                <a:gd name="T62" fmla="*/ 1 w 96"/>
                <a:gd name="T63" fmla="*/ 0 h 109"/>
                <a:gd name="T64" fmla="*/ 1 w 96"/>
                <a:gd name="T65" fmla="*/ 0 h 109"/>
                <a:gd name="T66" fmla="*/ 1 w 96"/>
                <a:gd name="T67" fmla="*/ 0 h 109"/>
                <a:gd name="T68" fmla="*/ 1 w 96"/>
                <a:gd name="T69" fmla="*/ 0 h 109"/>
                <a:gd name="T70" fmla="*/ 1 w 96"/>
                <a:gd name="T71" fmla="*/ 0 h 109"/>
                <a:gd name="T72" fmla="*/ 1 w 96"/>
                <a:gd name="T73" fmla="*/ 0 h 109"/>
                <a:gd name="T74" fmla="*/ 1 w 96"/>
                <a:gd name="T75" fmla="*/ 0 h 109"/>
                <a:gd name="T76" fmla="*/ 1 w 96"/>
                <a:gd name="T77" fmla="*/ 0 h 109"/>
                <a:gd name="T78" fmla="*/ 1 w 96"/>
                <a:gd name="T79" fmla="*/ 0 h 109"/>
                <a:gd name="T80" fmla="*/ 1 w 96"/>
                <a:gd name="T81" fmla="*/ 0 h 109"/>
                <a:gd name="T82" fmla="*/ 1 w 96"/>
                <a:gd name="T83" fmla="*/ 0 h 109"/>
                <a:gd name="T84" fmla="*/ 1 w 96"/>
                <a:gd name="T85" fmla="*/ 0 h 109"/>
                <a:gd name="T86" fmla="*/ 1 w 96"/>
                <a:gd name="T87" fmla="*/ 0 h 109"/>
                <a:gd name="T88" fmla="*/ 1 w 96"/>
                <a:gd name="T89" fmla="*/ 0 h 109"/>
                <a:gd name="T90" fmla="*/ 1 w 96"/>
                <a:gd name="T91" fmla="*/ 0 h 10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96" h="109">
                  <a:moveTo>
                    <a:pt x="96" y="109"/>
                  </a:moveTo>
                  <a:lnTo>
                    <a:pt x="69" y="109"/>
                  </a:lnTo>
                  <a:lnTo>
                    <a:pt x="69" y="55"/>
                  </a:lnTo>
                  <a:lnTo>
                    <a:pt x="67" y="40"/>
                  </a:lnTo>
                  <a:lnTo>
                    <a:pt x="67" y="32"/>
                  </a:lnTo>
                  <a:lnTo>
                    <a:pt x="64" y="27"/>
                  </a:lnTo>
                  <a:lnTo>
                    <a:pt x="61" y="24"/>
                  </a:lnTo>
                  <a:lnTo>
                    <a:pt x="56" y="23"/>
                  </a:lnTo>
                  <a:lnTo>
                    <a:pt x="51" y="23"/>
                  </a:lnTo>
                  <a:lnTo>
                    <a:pt x="45" y="23"/>
                  </a:lnTo>
                  <a:lnTo>
                    <a:pt x="38" y="26"/>
                  </a:lnTo>
                  <a:lnTo>
                    <a:pt x="33" y="31"/>
                  </a:lnTo>
                  <a:lnTo>
                    <a:pt x="30" y="37"/>
                  </a:lnTo>
                  <a:lnTo>
                    <a:pt x="29" y="47"/>
                  </a:lnTo>
                  <a:lnTo>
                    <a:pt x="27" y="61"/>
                  </a:lnTo>
                  <a:lnTo>
                    <a:pt x="27" y="109"/>
                  </a:lnTo>
                  <a:lnTo>
                    <a:pt x="0" y="109"/>
                  </a:lnTo>
                  <a:lnTo>
                    <a:pt x="0" y="2"/>
                  </a:lnTo>
                  <a:lnTo>
                    <a:pt x="25" y="2"/>
                  </a:lnTo>
                  <a:lnTo>
                    <a:pt x="25" y="18"/>
                  </a:lnTo>
                  <a:lnTo>
                    <a:pt x="33" y="10"/>
                  </a:lnTo>
                  <a:lnTo>
                    <a:pt x="41" y="5"/>
                  </a:lnTo>
                  <a:lnTo>
                    <a:pt x="51" y="2"/>
                  </a:lnTo>
                  <a:lnTo>
                    <a:pt x="61" y="0"/>
                  </a:lnTo>
                  <a:lnTo>
                    <a:pt x="70" y="2"/>
                  </a:lnTo>
                  <a:lnTo>
                    <a:pt x="78" y="3"/>
                  </a:lnTo>
                  <a:lnTo>
                    <a:pt x="85" y="8"/>
                  </a:lnTo>
                  <a:lnTo>
                    <a:pt x="90" y="13"/>
                  </a:lnTo>
                  <a:lnTo>
                    <a:pt x="93" y="18"/>
                  </a:lnTo>
                  <a:lnTo>
                    <a:pt x="94" y="24"/>
                  </a:lnTo>
                  <a:lnTo>
                    <a:pt x="96" y="32"/>
                  </a:lnTo>
                  <a:lnTo>
                    <a:pt x="96" y="43"/>
                  </a:lnTo>
                  <a:lnTo>
                    <a:pt x="96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8" name="Freeform 84"/>
            <p:cNvSpPr>
              <a:spLocks noChangeAspect="1"/>
            </p:cNvSpPr>
            <p:nvPr userDrawn="1"/>
          </p:nvSpPr>
          <p:spPr bwMode="auto">
            <a:xfrm>
              <a:off x="574" y="2366"/>
              <a:ext cx="31" cy="74"/>
            </a:xfrm>
            <a:custGeom>
              <a:avLst/>
              <a:gdLst>
                <a:gd name="T0" fmla="*/ 0 w 63"/>
                <a:gd name="T1" fmla="*/ 1 h 148"/>
                <a:gd name="T2" fmla="*/ 0 w 63"/>
                <a:gd name="T3" fmla="*/ 1 h 148"/>
                <a:gd name="T4" fmla="*/ 0 w 63"/>
                <a:gd name="T5" fmla="*/ 1 h 148"/>
                <a:gd name="T6" fmla="*/ 0 w 63"/>
                <a:gd name="T7" fmla="*/ 1 h 148"/>
                <a:gd name="T8" fmla="*/ 0 w 63"/>
                <a:gd name="T9" fmla="*/ 1 h 148"/>
                <a:gd name="T10" fmla="*/ 0 w 63"/>
                <a:gd name="T11" fmla="*/ 1 h 148"/>
                <a:gd name="T12" fmla="*/ 0 w 63"/>
                <a:gd name="T13" fmla="*/ 1 h 148"/>
                <a:gd name="T14" fmla="*/ 0 w 63"/>
                <a:gd name="T15" fmla="*/ 1 h 148"/>
                <a:gd name="T16" fmla="*/ 0 w 63"/>
                <a:gd name="T17" fmla="*/ 1 h 148"/>
                <a:gd name="T18" fmla="*/ 0 w 63"/>
                <a:gd name="T19" fmla="*/ 1 h 148"/>
                <a:gd name="T20" fmla="*/ 0 w 63"/>
                <a:gd name="T21" fmla="*/ 1 h 148"/>
                <a:gd name="T22" fmla="*/ 0 w 63"/>
                <a:gd name="T23" fmla="*/ 1 h 148"/>
                <a:gd name="T24" fmla="*/ 0 w 63"/>
                <a:gd name="T25" fmla="*/ 1 h 148"/>
                <a:gd name="T26" fmla="*/ 0 w 63"/>
                <a:gd name="T27" fmla="*/ 1 h 148"/>
                <a:gd name="T28" fmla="*/ 0 w 63"/>
                <a:gd name="T29" fmla="*/ 1 h 148"/>
                <a:gd name="T30" fmla="*/ 0 w 63"/>
                <a:gd name="T31" fmla="*/ 1 h 148"/>
                <a:gd name="T32" fmla="*/ 0 w 63"/>
                <a:gd name="T33" fmla="*/ 1 h 148"/>
                <a:gd name="T34" fmla="*/ 0 w 63"/>
                <a:gd name="T35" fmla="*/ 1 h 148"/>
                <a:gd name="T36" fmla="*/ 0 w 63"/>
                <a:gd name="T37" fmla="*/ 1 h 148"/>
                <a:gd name="T38" fmla="*/ 0 w 63"/>
                <a:gd name="T39" fmla="*/ 1 h 148"/>
                <a:gd name="T40" fmla="*/ 0 w 63"/>
                <a:gd name="T41" fmla="*/ 1 h 148"/>
                <a:gd name="T42" fmla="*/ 0 w 63"/>
                <a:gd name="T43" fmla="*/ 1 h 148"/>
                <a:gd name="T44" fmla="*/ 0 w 63"/>
                <a:gd name="T45" fmla="*/ 1 h 148"/>
                <a:gd name="T46" fmla="*/ 0 w 63"/>
                <a:gd name="T47" fmla="*/ 1 h 148"/>
                <a:gd name="T48" fmla="*/ 0 w 63"/>
                <a:gd name="T49" fmla="*/ 1 h 148"/>
                <a:gd name="T50" fmla="*/ 0 w 63"/>
                <a:gd name="T51" fmla="*/ 1 h 148"/>
                <a:gd name="T52" fmla="*/ 0 w 63"/>
                <a:gd name="T53" fmla="*/ 1 h 148"/>
                <a:gd name="T54" fmla="*/ 0 w 63"/>
                <a:gd name="T55" fmla="*/ 1 h 148"/>
                <a:gd name="T56" fmla="*/ 0 w 63"/>
                <a:gd name="T57" fmla="*/ 1 h 148"/>
                <a:gd name="T58" fmla="*/ 0 w 63"/>
                <a:gd name="T59" fmla="*/ 1 h 148"/>
                <a:gd name="T60" fmla="*/ 0 w 63"/>
                <a:gd name="T61" fmla="*/ 1 h 148"/>
                <a:gd name="T62" fmla="*/ 0 w 63"/>
                <a:gd name="T63" fmla="*/ 1 h 148"/>
                <a:gd name="T64" fmla="*/ 0 w 63"/>
                <a:gd name="T65" fmla="*/ 0 h 148"/>
                <a:gd name="T66" fmla="*/ 0 w 63"/>
                <a:gd name="T67" fmla="*/ 1 h 148"/>
                <a:gd name="T68" fmla="*/ 0 w 63"/>
                <a:gd name="T69" fmla="*/ 1 h 148"/>
                <a:gd name="T70" fmla="*/ 0 w 63"/>
                <a:gd name="T71" fmla="*/ 1 h 148"/>
                <a:gd name="T72" fmla="*/ 0 w 63"/>
                <a:gd name="T73" fmla="*/ 1 h 14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3" h="148">
                  <a:moveTo>
                    <a:pt x="61" y="37"/>
                  </a:moveTo>
                  <a:lnTo>
                    <a:pt x="61" y="61"/>
                  </a:lnTo>
                  <a:lnTo>
                    <a:pt x="42" y="61"/>
                  </a:lnTo>
                  <a:lnTo>
                    <a:pt x="42" y="103"/>
                  </a:lnTo>
                  <a:lnTo>
                    <a:pt x="42" y="119"/>
                  </a:lnTo>
                  <a:lnTo>
                    <a:pt x="45" y="122"/>
                  </a:lnTo>
                  <a:lnTo>
                    <a:pt x="50" y="123"/>
                  </a:lnTo>
                  <a:lnTo>
                    <a:pt x="61" y="120"/>
                  </a:lnTo>
                  <a:lnTo>
                    <a:pt x="63" y="143"/>
                  </a:lnTo>
                  <a:lnTo>
                    <a:pt x="53" y="146"/>
                  </a:lnTo>
                  <a:lnTo>
                    <a:pt x="40" y="148"/>
                  </a:lnTo>
                  <a:lnTo>
                    <a:pt x="34" y="146"/>
                  </a:lnTo>
                  <a:lnTo>
                    <a:pt x="27" y="144"/>
                  </a:lnTo>
                  <a:lnTo>
                    <a:pt x="21" y="141"/>
                  </a:lnTo>
                  <a:lnTo>
                    <a:pt x="18" y="138"/>
                  </a:lnTo>
                  <a:lnTo>
                    <a:pt x="16" y="133"/>
                  </a:lnTo>
                  <a:lnTo>
                    <a:pt x="14" y="127"/>
                  </a:lnTo>
                  <a:lnTo>
                    <a:pt x="13" y="107"/>
                  </a:lnTo>
                  <a:lnTo>
                    <a:pt x="13" y="61"/>
                  </a:lnTo>
                  <a:lnTo>
                    <a:pt x="0" y="61"/>
                  </a:lnTo>
                  <a:lnTo>
                    <a:pt x="0" y="37"/>
                  </a:lnTo>
                  <a:lnTo>
                    <a:pt x="13" y="37"/>
                  </a:lnTo>
                  <a:lnTo>
                    <a:pt x="13" y="16"/>
                  </a:lnTo>
                  <a:lnTo>
                    <a:pt x="42" y="0"/>
                  </a:lnTo>
                  <a:lnTo>
                    <a:pt x="42" y="37"/>
                  </a:lnTo>
                  <a:lnTo>
                    <a:pt x="61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29" name="Freeform 85"/>
            <p:cNvSpPr>
              <a:spLocks noChangeAspect="1" noEditPoints="1"/>
            </p:cNvSpPr>
            <p:nvPr userDrawn="1"/>
          </p:nvSpPr>
          <p:spPr bwMode="auto">
            <a:xfrm>
              <a:off x="612" y="2384"/>
              <a:ext cx="50" cy="56"/>
            </a:xfrm>
            <a:custGeom>
              <a:avLst/>
              <a:gdLst>
                <a:gd name="T0" fmla="*/ 1 w 100"/>
                <a:gd name="T1" fmla="*/ 0 h 113"/>
                <a:gd name="T2" fmla="*/ 1 w 100"/>
                <a:gd name="T3" fmla="*/ 0 h 113"/>
                <a:gd name="T4" fmla="*/ 1 w 100"/>
                <a:gd name="T5" fmla="*/ 0 h 113"/>
                <a:gd name="T6" fmla="*/ 1 w 100"/>
                <a:gd name="T7" fmla="*/ 0 h 113"/>
                <a:gd name="T8" fmla="*/ 1 w 100"/>
                <a:gd name="T9" fmla="*/ 0 h 113"/>
                <a:gd name="T10" fmla="*/ 1 w 100"/>
                <a:gd name="T11" fmla="*/ 0 h 113"/>
                <a:gd name="T12" fmla="*/ 1 w 100"/>
                <a:gd name="T13" fmla="*/ 0 h 113"/>
                <a:gd name="T14" fmla="*/ 1 w 100"/>
                <a:gd name="T15" fmla="*/ 0 h 113"/>
                <a:gd name="T16" fmla="*/ 1 w 100"/>
                <a:gd name="T17" fmla="*/ 0 h 113"/>
                <a:gd name="T18" fmla="*/ 1 w 100"/>
                <a:gd name="T19" fmla="*/ 0 h 113"/>
                <a:gd name="T20" fmla="*/ 0 w 100"/>
                <a:gd name="T21" fmla="*/ 0 h 113"/>
                <a:gd name="T22" fmla="*/ 0 w 100"/>
                <a:gd name="T23" fmla="*/ 0 h 113"/>
                <a:gd name="T24" fmla="*/ 1 w 100"/>
                <a:gd name="T25" fmla="*/ 0 h 113"/>
                <a:gd name="T26" fmla="*/ 1 w 100"/>
                <a:gd name="T27" fmla="*/ 0 h 113"/>
                <a:gd name="T28" fmla="*/ 1 w 100"/>
                <a:gd name="T29" fmla="*/ 0 h 113"/>
                <a:gd name="T30" fmla="*/ 1 w 100"/>
                <a:gd name="T31" fmla="*/ 0 h 113"/>
                <a:gd name="T32" fmla="*/ 1 w 100"/>
                <a:gd name="T33" fmla="*/ 0 h 113"/>
                <a:gd name="T34" fmla="*/ 1 w 100"/>
                <a:gd name="T35" fmla="*/ 0 h 113"/>
                <a:gd name="T36" fmla="*/ 1 w 100"/>
                <a:gd name="T37" fmla="*/ 0 h 113"/>
                <a:gd name="T38" fmla="*/ 1 w 100"/>
                <a:gd name="T39" fmla="*/ 0 h 113"/>
                <a:gd name="T40" fmla="*/ 1 w 100"/>
                <a:gd name="T41" fmla="*/ 0 h 113"/>
                <a:gd name="T42" fmla="*/ 1 w 100"/>
                <a:gd name="T43" fmla="*/ 0 h 113"/>
                <a:gd name="T44" fmla="*/ 1 w 100"/>
                <a:gd name="T45" fmla="*/ 0 h 113"/>
                <a:gd name="T46" fmla="*/ 1 w 100"/>
                <a:gd name="T47" fmla="*/ 0 h 113"/>
                <a:gd name="T48" fmla="*/ 1 w 100"/>
                <a:gd name="T49" fmla="*/ 0 h 113"/>
                <a:gd name="T50" fmla="*/ 1 w 100"/>
                <a:gd name="T51" fmla="*/ 0 h 113"/>
                <a:gd name="T52" fmla="*/ 1 w 100"/>
                <a:gd name="T53" fmla="*/ 0 h 113"/>
                <a:gd name="T54" fmla="*/ 1 w 100"/>
                <a:gd name="T55" fmla="*/ 0 h 113"/>
                <a:gd name="T56" fmla="*/ 1 w 100"/>
                <a:gd name="T57" fmla="*/ 0 h 113"/>
                <a:gd name="T58" fmla="*/ 1 w 100"/>
                <a:gd name="T59" fmla="*/ 0 h 113"/>
                <a:gd name="T60" fmla="*/ 1 w 100"/>
                <a:gd name="T61" fmla="*/ 0 h 113"/>
                <a:gd name="T62" fmla="*/ 1 w 100"/>
                <a:gd name="T63" fmla="*/ 0 h 113"/>
                <a:gd name="T64" fmla="*/ 1 w 100"/>
                <a:gd name="T65" fmla="*/ 0 h 113"/>
                <a:gd name="T66" fmla="*/ 1 w 100"/>
                <a:gd name="T67" fmla="*/ 0 h 113"/>
                <a:gd name="T68" fmla="*/ 1 w 100"/>
                <a:gd name="T69" fmla="*/ 0 h 113"/>
                <a:gd name="T70" fmla="*/ 1 w 100"/>
                <a:gd name="T71" fmla="*/ 0 h 113"/>
                <a:gd name="T72" fmla="*/ 1 w 100"/>
                <a:gd name="T73" fmla="*/ 0 h 113"/>
                <a:gd name="T74" fmla="*/ 1 w 100"/>
                <a:gd name="T75" fmla="*/ 0 h 11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0" h="113">
                  <a:moveTo>
                    <a:pt x="70" y="76"/>
                  </a:moveTo>
                  <a:lnTo>
                    <a:pt x="98" y="80"/>
                  </a:lnTo>
                  <a:lnTo>
                    <a:pt x="95" y="87"/>
                  </a:lnTo>
                  <a:lnTo>
                    <a:pt x="92" y="93"/>
                  </a:lnTo>
                  <a:lnTo>
                    <a:pt x="87" y="100"/>
                  </a:lnTo>
                  <a:lnTo>
                    <a:pt x="81" y="105"/>
                  </a:lnTo>
                  <a:lnTo>
                    <a:pt x="76" y="108"/>
                  </a:lnTo>
                  <a:lnTo>
                    <a:pt x="68" y="111"/>
                  </a:lnTo>
                  <a:lnTo>
                    <a:pt x="60" y="111"/>
                  </a:lnTo>
                  <a:lnTo>
                    <a:pt x="52" y="113"/>
                  </a:lnTo>
                  <a:lnTo>
                    <a:pt x="39" y="111"/>
                  </a:lnTo>
                  <a:lnTo>
                    <a:pt x="28" y="108"/>
                  </a:lnTo>
                  <a:lnTo>
                    <a:pt x="18" y="101"/>
                  </a:lnTo>
                  <a:lnTo>
                    <a:pt x="10" y="93"/>
                  </a:lnTo>
                  <a:lnTo>
                    <a:pt x="5" y="87"/>
                  </a:lnTo>
                  <a:lnTo>
                    <a:pt x="2" y="77"/>
                  </a:lnTo>
                  <a:lnTo>
                    <a:pt x="0" y="68"/>
                  </a:lnTo>
                  <a:lnTo>
                    <a:pt x="0" y="56"/>
                  </a:lnTo>
                  <a:lnTo>
                    <a:pt x="0" y="45"/>
                  </a:lnTo>
                  <a:lnTo>
                    <a:pt x="4" y="34"/>
                  </a:lnTo>
                  <a:lnTo>
                    <a:pt x="8" y="24"/>
                  </a:lnTo>
                  <a:lnTo>
                    <a:pt x="13" y="15"/>
                  </a:lnTo>
                  <a:lnTo>
                    <a:pt x="21" y="8"/>
                  </a:lnTo>
                  <a:lnTo>
                    <a:pt x="29" y="3"/>
                  </a:lnTo>
                  <a:lnTo>
                    <a:pt x="39" y="2"/>
                  </a:lnTo>
                  <a:lnTo>
                    <a:pt x="49" y="0"/>
                  </a:lnTo>
                  <a:lnTo>
                    <a:pt x="60" y="2"/>
                  </a:lnTo>
                  <a:lnTo>
                    <a:pt x="71" y="5"/>
                  </a:lnTo>
                  <a:lnTo>
                    <a:pt x="79" y="10"/>
                  </a:lnTo>
                  <a:lnTo>
                    <a:pt x="87" y="16"/>
                  </a:lnTo>
                  <a:lnTo>
                    <a:pt x="94" y="24"/>
                  </a:lnTo>
                  <a:lnTo>
                    <a:pt x="97" y="35"/>
                  </a:lnTo>
                  <a:lnTo>
                    <a:pt x="100" y="50"/>
                  </a:lnTo>
                  <a:lnTo>
                    <a:pt x="100" y="64"/>
                  </a:lnTo>
                  <a:lnTo>
                    <a:pt x="29" y="64"/>
                  </a:lnTo>
                  <a:lnTo>
                    <a:pt x="31" y="76"/>
                  </a:lnTo>
                  <a:lnTo>
                    <a:pt x="33" y="80"/>
                  </a:lnTo>
                  <a:lnTo>
                    <a:pt x="36" y="84"/>
                  </a:lnTo>
                  <a:lnTo>
                    <a:pt x="44" y="88"/>
                  </a:lnTo>
                  <a:lnTo>
                    <a:pt x="52" y="92"/>
                  </a:lnTo>
                  <a:lnTo>
                    <a:pt x="58" y="90"/>
                  </a:lnTo>
                  <a:lnTo>
                    <a:pt x="63" y="87"/>
                  </a:lnTo>
                  <a:lnTo>
                    <a:pt x="68" y="82"/>
                  </a:lnTo>
                  <a:lnTo>
                    <a:pt x="70" y="76"/>
                  </a:lnTo>
                  <a:close/>
                  <a:moveTo>
                    <a:pt x="73" y="47"/>
                  </a:moveTo>
                  <a:lnTo>
                    <a:pt x="73" y="47"/>
                  </a:lnTo>
                  <a:lnTo>
                    <a:pt x="71" y="35"/>
                  </a:lnTo>
                  <a:lnTo>
                    <a:pt x="68" y="32"/>
                  </a:lnTo>
                  <a:lnTo>
                    <a:pt x="66" y="29"/>
                  </a:lnTo>
                  <a:lnTo>
                    <a:pt x="58" y="24"/>
                  </a:lnTo>
                  <a:lnTo>
                    <a:pt x="50" y="23"/>
                  </a:lnTo>
                  <a:lnTo>
                    <a:pt x="42" y="24"/>
                  </a:lnTo>
                  <a:lnTo>
                    <a:pt x="36" y="29"/>
                  </a:lnTo>
                  <a:lnTo>
                    <a:pt x="33" y="32"/>
                  </a:lnTo>
                  <a:lnTo>
                    <a:pt x="31" y="37"/>
                  </a:lnTo>
                  <a:lnTo>
                    <a:pt x="29" y="47"/>
                  </a:lnTo>
                  <a:lnTo>
                    <a:pt x="73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0" name="Freeform 86"/>
            <p:cNvSpPr>
              <a:spLocks noChangeAspect="1"/>
            </p:cNvSpPr>
            <p:nvPr userDrawn="1"/>
          </p:nvSpPr>
          <p:spPr bwMode="auto">
            <a:xfrm>
              <a:off x="672" y="2384"/>
              <a:ext cx="35" cy="54"/>
            </a:xfrm>
            <a:custGeom>
              <a:avLst/>
              <a:gdLst>
                <a:gd name="T0" fmla="*/ 1 w 69"/>
                <a:gd name="T1" fmla="*/ 0 h 109"/>
                <a:gd name="T2" fmla="*/ 0 w 69"/>
                <a:gd name="T3" fmla="*/ 0 h 109"/>
                <a:gd name="T4" fmla="*/ 0 w 69"/>
                <a:gd name="T5" fmla="*/ 0 h 109"/>
                <a:gd name="T6" fmla="*/ 1 w 69"/>
                <a:gd name="T7" fmla="*/ 0 h 109"/>
                <a:gd name="T8" fmla="*/ 1 w 69"/>
                <a:gd name="T9" fmla="*/ 0 h 109"/>
                <a:gd name="T10" fmla="*/ 1 w 69"/>
                <a:gd name="T11" fmla="*/ 0 h 109"/>
                <a:gd name="T12" fmla="*/ 1 w 69"/>
                <a:gd name="T13" fmla="*/ 0 h 109"/>
                <a:gd name="T14" fmla="*/ 1 w 69"/>
                <a:gd name="T15" fmla="*/ 0 h 109"/>
                <a:gd name="T16" fmla="*/ 1 w 69"/>
                <a:gd name="T17" fmla="*/ 0 h 109"/>
                <a:gd name="T18" fmla="*/ 1 w 69"/>
                <a:gd name="T19" fmla="*/ 0 h 109"/>
                <a:gd name="T20" fmla="*/ 1 w 69"/>
                <a:gd name="T21" fmla="*/ 0 h 109"/>
                <a:gd name="T22" fmla="*/ 1 w 69"/>
                <a:gd name="T23" fmla="*/ 0 h 109"/>
                <a:gd name="T24" fmla="*/ 1 w 69"/>
                <a:gd name="T25" fmla="*/ 0 h 109"/>
                <a:gd name="T26" fmla="*/ 1 w 69"/>
                <a:gd name="T27" fmla="*/ 0 h 109"/>
                <a:gd name="T28" fmla="*/ 1 w 69"/>
                <a:gd name="T29" fmla="*/ 0 h 109"/>
                <a:gd name="T30" fmla="*/ 1 w 69"/>
                <a:gd name="T31" fmla="*/ 0 h 109"/>
                <a:gd name="T32" fmla="*/ 1 w 69"/>
                <a:gd name="T33" fmla="*/ 0 h 109"/>
                <a:gd name="T34" fmla="*/ 1 w 69"/>
                <a:gd name="T35" fmla="*/ 0 h 109"/>
                <a:gd name="T36" fmla="*/ 1 w 69"/>
                <a:gd name="T37" fmla="*/ 0 h 109"/>
                <a:gd name="T38" fmla="*/ 1 w 69"/>
                <a:gd name="T39" fmla="*/ 0 h 109"/>
                <a:gd name="T40" fmla="*/ 1 w 69"/>
                <a:gd name="T41" fmla="*/ 0 h 109"/>
                <a:gd name="T42" fmla="*/ 1 w 69"/>
                <a:gd name="T43" fmla="*/ 0 h 109"/>
                <a:gd name="T44" fmla="*/ 1 w 69"/>
                <a:gd name="T45" fmla="*/ 0 h 109"/>
                <a:gd name="T46" fmla="*/ 1 w 69"/>
                <a:gd name="T47" fmla="*/ 0 h 109"/>
                <a:gd name="T48" fmla="*/ 1 w 69"/>
                <a:gd name="T49" fmla="*/ 0 h 109"/>
                <a:gd name="T50" fmla="*/ 1 w 69"/>
                <a:gd name="T51" fmla="*/ 0 h 109"/>
                <a:gd name="T52" fmla="*/ 1 w 69"/>
                <a:gd name="T53" fmla="*/ 0 h 109"/>
                <a:gd name="T54" fmla="*/ 1 w 69"/>
                <a:gd name="T55" fmla="*/ 0 h 109"/>
                <a:gd name="T56" fmla="*/ 1 w 69"/>
                <a:gd name="T57" fmla="*/ 0 h 109"/>
                <a:gd name="T58" fmla="*/ 1 w 69"/>
                <a:gd name="T59" fmla="*/ 0 h 10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9" h="109">
                  <a:moveTo>
                    <a:pt x="29" y="109"/>
                  </a:moveTo>
                  <a:lnTo>
                    <a:pt x="0" y="109"/>
                  </a:lnTo>
                  <a:lnTo>
                    <a:pt x="0" y="2"/>
                  </a:lnTo>
                  <a:lnTo>
                    <a:pt x="26" y="2"/>
                  </a:lnTo>
                  <a:lnTo>
                    <a:pt x="26" y="18"/>
                  </a:lnTo>
                  <a:lnTo>
                    <a:pt x="32" y="8"/>
                  </a:lnTo>
                  <a:lnTo>
                    <a:pt x="38" y="3"/>
                  </a:lnTo>
                  <a:lnTo>
                    <a:pt x="45" y="2"/>
                  </a:lnTo>
                  <a:lnTo>
                    <a:pt x="51" y="0"/>
                  </a:lnTo>
                  <a:lnTo>
                    <a:pt x="61" y="2"/>
                  </a:lnTo>
                  <a:lnTo>
                    <a:pt x="69" y="5"/>
                  </a:lnTo>
                  <a:lnTo>
                    <a:pt x="61" y="31"/>
                  </a:lnTo>
                  <a:lnTo>
                    <a:pt x="53" y="27"/>
                  </a:lnTo>
                  <a:lnTo>
                    <a:pt x="47" y="26"/>
                  </a:lnTo>
                  <a:lnTo>
                    <a:pt x="42" y="26"/>
                  </a:lnTo>
                  <a:lnTo>
                    <a:pt x="37" y="29"/>
                  </a:lnTo>
                  <a:lnTo>
                    <a:pt x="34" y="34"/>
                  </a:lnTo>
                  <a:lnTo>
                    <a:pt x="30" y="40"/>
                  </a:lnTo>
                  <a:lnTo>
                    <a:pt x="29" y="55"/>
                  </a:lnTo>
                  <a:lnTo>
                    <a:pt x="29" y="77"/>
                  </a:lnTo>
                  <a:lnTo>
                    <a:pt x="29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1" name="Freeform 87"/>
            <p:cNvSpPr>
              <a:spLocks noChangeAspect="1"/>
            </p:cNvSpPr>
            <p:nvPr userDrawn="1"/>
          </p:nvSpPr>
          <p:spPr bwMode="auto">
            <a:xfrm>
              <a:off x="714" y="2384"/>
              <a:ext cx="49" cy="54"/>
            </a:xfrm>
            <a:custGeom>
              <a:avLst/>
              <a:gdLst>
                <a:gd name="T0" fmla="*/ 1 w 98"/>
                <a:gd name="T1" fmla="*/ 0 h 109"/>
                <a:gd name="T2" fmla="*/ 1 w 98"/>
                <a:gd name="T3" fmla="*/ 0 h 109"/>
                <a:gd name="T4" fmla="*/ 1 w 98"/>
                <a:gd name="T5" fmla="*/ 0 h 109"/>
                <a:gd name="T6" fmla="*/ 1 w 98"/>
                <a:gd name="T7" fmla="*/ 0 h 109"/>
                <a:gd name="T8" fmla="*/ 1 w 98"/>
                <a:gd name="T9" fmla="*/ 0 h 109"/>
                <a:gd name="T10" fmla="*/ 1 w 98"/>
                <a:gd name="T11" fmla="*/ 0 h 109"/>
                <a:gd name="T12" fmla="*/ 1 w 98"/>
                <a:gd name="T13" fmla="*/ 0 h 109"/>
                <a:gd name="T14" fmla="*/ 1 w 98"/>
                <a:gd name="T15" fmla="*/ 0 h 109"/>
                <a:gd name="T16" fmla="*/ 1 w 98"/>
                <a:gd name="T17" fmla="*/ 0 h 109"/>
                <a:gd name="T18" fmla="*/ 1 w 98"/>
                <a:gd name="T19" fmla="*/ 0 h 109"/>
                <a:gd name="T20" fmla="*/ 1 w 98"/>
                <a:gd name="T21" fmla="*/ 0 h 109"/>
                <a:gd name="T22" fmla="*/ 1 w 98"/>
                <a:gd name="T23" fmla="*/ 0 h 109"/>
                <a:gd name="T24" fmla="*/ 1 w 98"/>
                <a:gd name="T25" fmla="*/ 0 h 109"/>
                <a:gd name="T26" fmla="*/ 1 w 98"/>
                <a:gd name="T27" fmla="*/ 0 h 109"/>
                <a:gd name="T28" fmla="*/ 1 w 98"/>
                <a:gd name="T29" fmla="*/ 0 h 109"/>
                <a:gd name="T30" fmla="*/ 1 w 98"/>
                <a:gd name="T31" fmla="*/ 0 h 109"/>
                <a:gd name="T32" fmla="*/ 1 w 98"/>
                <a:gd name="T33" fmla="*/ 0 h 109"/>
                <a:gd name="T34" fmla="*/ 1 w 98"/>
                <a:gd name="T35" fmla="*/ 0 h 109"/>
                <a:gd name="T36" fmla="*/ 1 w 98"/>
                <a:gd name="T37" fmla="*/ 0 h 109"/>
                <a:gd name="T38" fmla="*/ 1 w 98"/>
                <a:gd name="T39" fmla="*/ 0 h 109"/>
                <a:gd name="T40" fmla="*/ 1 w 98"/>
                <a:gd name="T41" fmla="*/ 0 h 109"/>
                <a:gd name="T42" fmla="*/ 1 w 98"/>
                <a:gd name="T43" fmla="*/ 0 h 109"/>
                <a:gd name="T44" fmla="*/ 0 w 98"/>
                <a:gd name="T45" fmla="*/ 0 h 109"/>
                <a:gd name="T46" fmla="*/ 0 w 98"/>
                <a:gd name="T47" fmla="*/ 0 h 109"/>
                <a:gd name="T48" fmla="*/ 1 w 98"/>
                <a:gd name="T49" fmla="*/ 0 h 109"/>
                <a:gd name="T50" fmla="*/ 1 w 98"/>
                <a:gd name="T51" fmla="*/ 0 h 109"/>
                <a:gd name="T52" fmla="*/ 1 w 98"/>
                <a:gd name="T53" fmla="*/ 0 h 109"/>
                <a:gd name="T54" fmla="*/ 1 w 98"/>
                <a:gd name="T55" fmla="*/ 0 h 109"/>
                <a:gd name="T56" fmla="*/ 1 w 98"/>
                <a:gd name="T57" fmla="*/ 0 h 109"/>
                <a:gd name="T58" fmla="*/ 1 w 98"/>
                <a:gd name="T59" fmla="*/ 0 h 109"/>
                <a:gd name="T60" fmla="*/ 1 w 98"/>
                <a:gd name="T61" fmla="*/ 0 h 109"/>
                <a:gd name="T62" fmla="*/ 1 w 98"/>
                <a:gd name="T63" fmla="*/ 0 h 109"/>
                <a:gd name="T64" fmla="*/ 1 w 98"/>
                <a:gd name="T65" fmla="*/ 0 h 109"/>
                <a:gd name="T66" fmla="*/ 1 w 98"/>
                <a:gd name="T67" fmla="*/ 0 h 109"/>
                <a:gd name="T68" fmla="*/ 1 w 98"/>
                <a:gd name="T69" fmla="*/ 0 h 109"/>
                <a:gd name="T70" fmla="*/ 1 w 98"/>
                <a:gd name="T71" fmla="*/ 0 h 109"/>
                <a:gd name="T72" fmla="*/ 1 w 98"/>
                <a:gd name="T73" fmla="*/ 0 h 109"/>
                <a:gd name="T74" fmla="*/ 1 w 98"/>
                <a:gd name="T75" fmla="*/ 0 h 109"/>
                <a:gd name="T76" fmla="*/ 1 w 98"/>
                <a:gd name="T77" fmla="*/ 0 h 109"/>
                <a:gd name="T78" fmla="*/ 1 w 98"/>
                <a:gd name="T79" fmla="*/ 0 h 109"/>
                <a:gd name="T80" fmla="*/ 1 w 98"/>
                <a:gd name="T81" fmla="*/ 0 h 109"/>
                <a:gd name="T82" fmla="*/ 1 w 98"/>
                <a:gd name="T83" fmla="*/ 0 h 109"/>
                <a:gd name="T84" fmla="*/ 1 w 98"/>
                <a:gd name="T85" fmla="*/ 0 h 109"/>
                <a:gd name="T86" fmla="*/ 1 w 98"/>
                <a:gd name="T87" fmla="*/ 0 h 109"/>
                <a:gd name="T88" fmla="*/ 1 w 98"/>
                <a:gd name="T89" fmla="*/ 0 h 109"/>
                <a:gd name="T90" fmla="*/ 1 w 98"/>
                <a:gd name="T91" fmla="*/ 0 h 10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98" h="109">
                  <a:moveTo>
                    <a:pt x="98" y="109"/>
                  </a:moveTo>
                  <a:lnTo>
                    <a:pt x="70" y="109"/>
                  </a:lnTo>
                  <a:lnTo>
                    <a:pt x="70" y="55"/>
                  </a:lnTo>
                  <a:lnTo>
                    <a:pt x="70" y="40"/>
                  </a:lnTo>
                  <a:lnTo>
                    <a:pt x="68" y="32"/>
                  </a:lnTo>
                  <a:lnTo>
                    <a:pt x="66" y="27"/>
                  </a:lnTo>
                  <a:lnTo>
                    <a:pt x="63" y="24"/>
                  </a:lnTo>
                  <a:lnTo>
                    <a:pt x="58" y="23"/>
                  </a:lnTo>
                  <a:lnTo>
                    <a:pt x="53" y="23"/>
                  </a:lnTo>
                  <a:lnTo>
                    <a:pt x="45" y="23"/>
                  </a:lnTo>
                  <a:lnTo>
                    <a:pt x="39" y="26"/>
                  </a:lnTo>
                  <a:lnTo>
                    <a:pt x="34" y="31"/>
                  </a:lnTo>
                  <a:lnTo>
                    <a:pt x="33" y="37"/>
                  </a:lnTo>
                  <a:lnTo>
                    <a:pt x="29" y="47"/>
                  </a:lnTo>
                  <a:lnTo>
                    <a:pt x="29" y="61"/>
                  </a:lnTo>
                  <a:lnTo>
                    <a:pt x="29" y="109"/>
                  </a:lnTo>
                  <a:lnTo>
                    <a:pt x="0" y="109"/>
                  </a:lnTo>
                  <a:lnTo>
                    <a:pt x="0" y="2"/>
                  </a:lnTo>
                  <a:lnTo>
                    <a:pt x="28" y="2"/>
                  </a:lnTo>
                  <a:lnTo>
                    <a:pt x="28" y="18"/>
                  </a:lnTo>
                  <a:lnTo>
                    <a:pt x="36" y="10"/>
                  </a:lnTo>
                  <a:lnTo>
                    <a:pt x="44" y="5"/>
                  </a:lnTo>
                  <a:lnTo>
                    <a:pt x="53" y="2"/>
                  </a:lnTo>
                  <a:lnTo>
                    <a:pt x="63" y="0"/>
                  </a:lnTo>
                  <a:lnTo>
                    <a:pt x="71" y="2"/>
                  </a:lnTo>
                  <a:lnTo>
                    <a:pt x="79" y="3"/>
                  </a:lnTo>
                  <a:lnTo>
                    <a:pt x="87" y="8"/>
                  </a:lnTo>
                  <a:lnTo>
                    <a:pt x="92" y="13"/>
                  </a:lnTo>
                  <a:lnTo>
                    <a:pt x="95" y="18"/>
                  </a:lnTo>
                  <a:lnTo>
                    <a:pt x="97" y="24"/>
                  </a:lnTo>
                  <a:lnTo>
                    <a:pt x="98" y="32"/>
                  </a:lnTo>
                  <a:lnTo>
                    <a:pt x="98" y="43"/>
                  </a:lnTo>
                  <a:lnTo>
                    <a:pt x="98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2" name="Freeform 88"/>
            <p:cNvSpPr>
              <a:spLocks noChangeAspect="1" noEditPoints="1"/>
            </p:cNvSpPr>
            <p:nvPr userDrawn="1"/>
          </p:nvSpPr>
          <p:spPr bwMode="auto">
            <a:xfrm>
              <a:off x="775" y="2384"/>
              <a:ext cx="50" cy="56"/>
            </a:xfrm>
            <a:custGeom>
              <a:avLst/>
              <a:gdLst>
                <a:gd name="T0" fmla="*/ 0 w 101"/>
                <a:gd name="T1" fmla="*/ 0 h 113"/>
                <a:gd name="T2" fmla="*/ 0 w 101"/>
                <a:gd name="T3" fmla="*/ 0 h 113"/>
                <a:gd name="T4" fmla="*/ 0 w 101"/>
                <a:gd name="T5" fmla="*/ 0 h 113"/>
                <a:gd name="T6" fmla="*/ 0 w 101"/>
                <a:gd name="T7" fmla="*/ 0 h 113"/>
                <a:gd name="T8" fmla="*/ 0 w 101"/>
                <a:gd name="T9" fmla="*/ 0 h 113"/>
                <a:gd name="T10" fmla="*/ 0 w 101"/>
                <a:gd name="T11" fmla="*/ 0 h 113"/>
                <a:gd name="T12" fmla="*/ 0 w 101"/>
                <a:gd name="T13" fmla="*/ 0 h 113"/>
                <a:gd name="T14" fmla="*/ 0 w 101"/>
                <a:gd name="T15" fmla="*/ 0 h 113"/>
                <a:gd name="T16" fmla="*/ 0 w 101"/>
                <a:gd name="T17" fmla="*/ 0 h 113"/>
                <a:gd name="T18" fmla="*/ 0 w 101"/>
                <a:gd name="T19" fmla="*/ 0 h 113"/>
                <a:gd name="T20" fmla="*/ 0 w 101"/>
                <a:gd name="T21" fmla="*/ 0 h 113"/>
                <a:gd name="T22" fmla="*/ 0 w 101"/>
                <a:gd name="T23" fmla="*/ 0 h 113"/>
                <a:gd name="T24" fmla="*/ 0 w 101"/>
                <a:gd name="T25" fmla="*/ 0 h 113"/>
                <a:gd name="T26" fmla="*/ 0 w 101"/>
                <a:gd name="T27" fmla="*/ 0 h 113"/>
                <a:gd name="T28" fmla="*/ 0 w 101"/>
                <a:gd name="T29" fmla="*/ 0 h 113"/>
                <a:gd name="T30" fmla="*/ 0 w 101"/>
                <a:gd name="T31" fmla="*/ 0 h 113"/>
                <a:gd name="T32" fmla="*/ 0 w 101"/>
                <a:gd name="T33" fmla="*/ 0 h 113"/>
                <a:gd name="T34" fmla="*/ 0 w 101"/>
                <a:gd name="T35" fmla="*/ 0 h 113"/>
                <a:gd name="T36" fmla="*/ 0 w 101"/>
                <a:gd name="T37" fmla="*/ 0 h 113"/>
                <a:gd name="T38" fmla="*/ 0 w 101"/>
                <a:gd name="T39" fmla="*/ 0 h 113"/>
                <a:gd name="T40" fmla="*/ 0 w 101"/>
                <a:gd name="T41" fmla="*/ 0 h 113"/>
                <a:gd name="T42" fmla="*/ 0 w 101"/>
                <a:gd name="T43" fmla="*/ 0 h 113"/>
                <a:gd name="T44" fmla="*/ 0 w 101"/>
                <a:gd name="T45" fmla="*/ 0 h 113"/>
                <a:gd name="T46" fmla="*/ 0 w 101"/>
                <a:gd name="T47" fmla="*/ 0 h 113"/>
                <a:gd name="T48" fmla="*/ 0 w 101"/>
                <a:gd name="T49" fmla="*/ 0 h 113"/>
                <a:gd name="T50" fmla="*/ 0 w 101"/>
                <a:gd name="T51" fmla="*/ 0 h 113"/>
                <a:gd name="T52" fmla="*/ 0 w 101"/>
                <a:gd name="T53" fmla="*/ 0 h 113"/>
                <a:gd name="T54" fmla="*/ 0 w 101"/>
                <a:gd name="T55" fmla="*/ 0 h 113"/>
                <a:gd name="T56" fmla="*/ 0 w 101"/>
                <a:gd name="T57" fmla="*/ 0 h 113"/>
                <a:gd name="T58" fmla="*/ 0 w 101"/>
                <a:gd name="T59" fmla="*/ 0 h 113"/>
                <a:gd name="T60" fmla="*/ 0 w 101"/>
                <a:gd name="T61" fmla="*/ 0 h 113"/>
                <a:gd name="T62" fmla="*/ 0 w 101"/>
                <a:gd name="T63" fmla="*/ 0 h 113"/>
                <a:gd name="T64" fmla="*/ 0 w 101"/>
                <a:gd name="T65" fmla="*/ 0 h 113"/>
                <a:gd name="T66" fmla="*/ 0 w 101"/>
                <a:gd name="T67" fmla="*/ 0 h 113"/>
                <a:gd name="T68" fmla="*/ 0 w 101"/>
                <a:gd name="T69" fmla="*/ 0 h 113"/>
                <a:gd name="T70" fmla="*/ 0 w 101"/>
                <a:gd name="T71" fmla="*/ 0 h 113"/>
                <a:gd name="T72" fmla="*/ 0 w 101"/>
                <a:gd name="T73" fmla="*/ 0 h 113"/>
                <a:gd name="T74" fmla="*/ 0 w 101"/>
                <a:gd name="T75" fmla="*/ 0 h 113"/>
                <a:gd name="T76" fmla="*/ 0 w 101"/>
                <a:gd name="T77" fmla="*/ 0 h 113"/>
                <a:gd name="T78" fmla="*/ 0 w 101"/>
                <a:gd name="T79" fmla="*/ 0 h 113"/>
                <a:gd name="T80" fmla="*/ 0 w 101"/>
                <a:gd name="T81" fmla="*/ 0 h 113"/>
                <a:gd name="T82" fmla="*/ 0 w 101"/>
                <a:gd name="T83" fmla="*/ 0 h 113"/>
                <a:gd name="T84" fmla="*/ 0 w 101"/>
                <a:gd name="T85" fmla="*/ 0 h 113"/>
                <a:gd name="T86" fmla="*/ 0 w 101"/>
                <a:gd name="T87" fmla="*/ 0 h 113"/>
                <a:gd name="T88" fmla="*/ 0 w 101"/>
                <a:gd name="T89" fmla="*/ 0 h 113"/>
                <a:gd name="T90" fmla="*/ 0 w 101"/>
                <a:gd name="T91" fmla="*/ 0 h 113"/>
                <a:gd name="T92" fmla="*/ 0 w 101"/>
                <a:gd name="T93" fmla="*/ 0 h 113"/>
                <a:gd name="T94" fmla="*/ 0 w 101"/>
                <a:gd name="T95" fmla="*/ 0 h 113"/>
                <a:gd name="T96" fmla="*/ 0 w 101"/>
                <a:gd name="T97" fmla="*/ 0 h 113"/>
                <a:gd name="T98" fmla="*/ 0 w 101"/>
                <a:gd name="T99" fmla="*/ 0 h 11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01" h="113">
                  <a:moveTo>
                    <a:pt x="28" y="35"/>
                  </a:moveTo>
                  <a:lnTo>
                    <a:pt x="3" y="31"/>
                  </a:lnTo>
                  <a:lnTo>
                    <a:pt x="6" y="24"/>
                  </a:lnTo>
                  <a:lnTo>
                    <a:pt x="9" y="18"/>
                  </a:lnTo>
                  <a:lnTo>
                    <a:pt x="12" y="11"/>
                  </a:lnTo>
                  <a:lnTo>
                    <a:pt x="19" y="8"/>
                  </a:lnTo>
                  <a:lnTo>
                    <a:pt x="24" y="5"/>
                  </a:lnTo>
                  <a:lnTo>
                    <a:pt x="32" y="2"/>
                  </a:lnTo>
                  <a:lnTo>
                    <a:pt x="40" y="0"/>
                  </a:lnTo>
                  <a:lnTo>
                    <a:pt x="49" y="0"/>
                  </a:lnTo>
                  <a:lnTo>
                    <a:pt x="65" y="2"/>
                  </a:lnTo>
                  <a:lnTo>
                    <a:pt x="78" y="5"/>
                  </a:lnTo>
                  <a:lnTo>
                    <a:pt x="86" y="10"/>
                  </a:lnTo>
                  <a:lnTo>
                    <a:pt x="91" y="16"/>
                  </a:lnTo>
                  <a:lnTo>
                    <a:pt x="94" y="26"/>
                  </a:lnTo>
                  <a:lnTo>
                    <a:pt x="94" y="42"/>
                  </a:lnTo>
                  <a:lnTo>
                    <a:pt x="94" y="74"/>
                  </a:lnTo>
                  <a:lnTo>
                    <a:pt x="96" y="95"/>
                  </a:lnTo>
                  <a:lnTo>
                    <a:pt x="101" y="109"/>
                  </a:lnTo>
                  <a:lnTo>
                    <a:pt x="72" y="109"/>
                  </a:lnTo>
                  <a:lnTo>
                    <a:pt x="70" y="101"/>
                  </a:lnTo>
                  <a:lnTo>
                    <a:pt x="69" y="98"/>
                  </a:lnTo>
                  <a:lnTo>
                    <a:pt x="61" y="105"/>
                  </a:lnTo>
                  <a:lnTo>
                    <a:pt x="53" y="109"/>
                  </a:lnTo>
                  <a:lnTo>
                    <a:pt x="45" y="111"/>
                  </a:lnTo>
                  <a:lnTo>
                    <a:pt x="35" y="113"/>
                  </a:lnTo>
                  <a:lnTo>
                    <a:pt x="28" y="111"/>
                  </a:lnTo>
                  <a:lnTo>
                    <a:pt x="20" y="109"/>
                  </a:lnTo>
                  <a:lnTo>
                    <a:pt x="16" y="108"/>
                  </a:lnTo>
                  <a:lnTo>
                    <a:pt x="9" y="103"/>
                  </a:lnTo>
                  <a:lnTo>
                    <a:pt x="6" y="98"/>
                  </a:lnTo>
                  <a:lnTo>
                    <a:pt x="3" y="93"/>
                  </a:lnTo>
                  <a:lnTo>
                    <a:pt x="1" y="87"/>
                  </a:lnTo>
                  <a:lnTo>
                    <a:pt x="0" y="80"/>
                  </a:lnTo>
                  <a:lnTo>
                    <a:pt x="1" y="72"/>
                  </a:lnTo>
                  <a:lnTo>
                    <a:pt x="4" y="64"/>
                  </a:lnTo>
                  <a:lnTo>
                    <a:pt x="9" y="58"/>
                  </a:lnTo>
                  <a:lnTo>
                    <a:pt x="17" y="53"/>
                  </a:lnTo>
                  <a:lnTo>
                    <a:pt x="27" y="50"/>
                  </a:lnTo>
                  <a:lnTo>
                    <a:pt x="40" y="47"/>
                  </a:lnTo>
                  <a:lnTo>
                    <a:pt x="56" y="43"/>
                  </a:lnTo>
                  <a:lnTo>
                    <a:pt x="67" y="40"/>
                  </a:lnTo>
                  <a:lnTo>
                    <a:pt x="67" y="37"/>
                  </a:lnTo>
                  <a:lnTo>
                    <a:pt x="65" y="31"/>
                  </a:lnTo>
                  <a:lnTo>
                    <a:pt x="62" y="26"/>
                  </a:lnTo>
                  <a:lnTo>
                    <a:pt x="57" y="23"/>
                  </a:lnTo>
                  <a:lnTo>
                    <a:pt x="48" y="23"/>
                  </a:lnTo>
                  <a:lnTo>
                    <a:pt x="41" y="23"/>
                  </a:lnTo>
                  <a:lnTo>
                    <a:pt x="35" y="24"/>
                  </a:lnTo>
                  <a:lnTo>
                    <a:pt x="32" y="29"/>
                  </a:lnTo>
                  <a:lnTo>
                    <a:pt x="28" y="35"/>
                  </a:lnTo>
                  <a:close/>
                  <a:moveTo>
                    <a:pt x="67" y="58"/>
                  </a:moveTo>
                  <a:lnTo>
                    <a:pt x="67" y="58"/>
                  </a:lnTo>
                  <a:lnTo>
                    <a:pt x="49" y="63"/>
                  </a:lnTo>
                  <a:lnTo>
                    <a:pt x="40" y="64"/>
                  </a:lnTo>
                  <a:lnTo>
                    <a:pt x="35" y="68"/>
                  </a:lnTo>
                  <a:lnTo>
                    <a:pt x="30" y="72"/>
                  </a:lnTo>
                  <a:lnTo>
                    <a:pt x="28" y="77"/>
                  </a:lnTo>
                  <a:lnTo>
                    <a:pt x="30" y="84"/>
                  </a:lnTo>
                  <a:lnTo>
                    <a:pt x="33" y="88"/>
                  </a:lnTo>
                  <a:lnTo>
                    <a:pt x="38" y="92"/>
                  </a:lnTo>
                  <a:lnTo>
                    <a:pt x="45" y="92"/>
                  </a:lnTo>
                  <a:lnTo>
                    <a:pt x="53" y="92"/>
                  </a:lnTo>
                  <a:lnTo>
                    <a:pt x="59" y="87"/>
                  </a:lnTo>
                  <a:lnTo>
                    <a:pt x="64" y="84"/>
                  </a:lnTo>
                  <a:lnTo>
                    <a:pt x="65" y="77"/>
                  </a:lnTo>
                  <a:lnTo>
                    <a:pt x="67" y="64"/>
                  </a:lnTo>
                  <a:lnTo>
                    <a:pt x="67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3" name="Freeform 89"/>
            <p:cNvSpPr>
              <a:spLocks noChangeAspect="1"/>
            </p:cNvSpPr>
            <p:nvPr userDrawn="1"/>
          </p:nvSpPr>
          <p:spPr bwMode="auto">
            <a:xfrm>
              <a:off x="832" y="2366"/>
              <a:ext cx="31" cy="74"/>
            </a:xfrm>
            <a:custGeom>
              <a:avLst/>
              <a:gdLst>
                <a:gd name="T0" fmla="*/ 1 w 62"/>
                <a:gd name="T1" fmla="*/ 1 h 148"/>
                <a:gd name="T2" fmla="*/ 1 w 62"/>
                <a:gd name="T3" fmla="*/ 1 h 148"/>
                <a:gd name="T4" fmla="*/ 1 w 62"/>
                <a:gd name="T5" fmla="*/ 1 h 148"/>
                <a:gd name="T6" fmla="*/ 1 w 62"/>
                <a:gd name="T7" fmla="*/ 1 h 148"/>
                <a:gd name="T8" fmla="*/ 1 w 62"/>
                <a:gd name="T9" fmla="*/ 1 h 148"/>
                <a:gd name="T10" fmla="*/ 1 w 62"/>
                <a:gd name="T11" fmla="*/ 1 h 148"/>
                <a:gd name="T12" fmla="*/ 1 w 62"/>
                <a:gd name="T13" fmla="*/ 1 h 148"/>
                <a:gd name="T14" fmla="*/ 1 w 62"/>
                <a:gd name="T15" fmla="*/ 1 h 148"/>
                <a:gd name="T16" fmla="*/ 1 w 62"/>
                <a:gd name="T17" fmla="*/ 1 h 148"/>
                <a:gd name="T18" fmla="*/ 1 w 62"/>
                <a:gd name="T19" fmla="*/ 1 h 148"/>
                <a:gd name="T20" fmla="*/ 1 w 62"/>
                <a:gd name="T21" fmla="*/ 1 h 148"/>
                <a:gd name="T22" fmla="*/ 1 w 62"/>
                <a:gd name="T23" fmla="*/ 1 h 148"/>
                <a:gd name="T24" fmla="*/ 1 w 62"/>
                <a:gd name="T25" fmla="*/ 1 h 148"/>
                <a:gd name="T26" fmla="*/ 1 w 62"/>
                <a:gd name="T27" fmla="*/ 1 h 148"/>
                <a:gd name="T28" fmla="*/ 1 w 62"/>
                <a:gd name="T29" fmla="*/ 1 h 148"/>
                <a:gd name="T30" fmla="*/ 1 w 62"/>
                <a:gd name="T31" fmla="*/ 1 h 148"/>
                <a:gd name="T32" fmla="*/ 1 w 62"/>
                <a:gd name="T33" fmla="*/ 1 h 148"/>
                <a:gd name="T34" fmla="*/ 1 w 62"/>
                <a:gd name="T35" fmla="*/ 1 h 148"/>
                <a:gd name="T36" fmla="*/ 1 w 62"/>
                <a:gd name="T37" fmla="*/ 1 h 148"/>
                <a:gd name="T38" fmla="*/ 1 w 62"/>
                <a:gd name="T39" fmla="*/ 1 h 148"/>
                <a:gd name="T40" fmla="*/ 1 w 62"/>
                <a:gd name="T41" fmla="*/ 1 h 148"/>
                <a:gd name="T42" fmla="*/ 1 w 62"/>
                <a:gd name="T43" fmla="*/ 1 h 148"/>
                <a:gd name="T44" fmla="*/ 1 w 62"/>
                <a:gd name="T45" fmla="*/ 1 h 148"/>
                <a:gd name="T46" fmla="*/ 1 w 62"/>
                <a:gd name="T47" fmla="*/ 1 h 148"/>
                <a:gd name="T48" fmla="*/ 1 w 62"/>
                <a:gd name="T49" fmla="*/ 1 h 148"/>
                <a:gd name="T50" fmla="*/ 1 w 62"/>
                <a:gd name="T51" fmla="*/ 1 h 148"/>
                <a:gd name="T52" fmla="*/ 1 w 62"/>
                <a:gd name="T53" fmla="*/ 1 h 148"/>
                <a:gd name="T54" fmla="*/ 1 w 62"/>
                <a:gd name="T55" fmla="*/ 1 h 148"/>
                <a:gd name="T56" fmla="*/ 0 w 62"/>
                <a:gd name="T57" fmla="*/ 1 h 148"/>
                <a:gd name="T58" fmla="*/ 0 w 62"/>
                <a:gd name="T59" fmla="*/ 1 h 148"/>
                <a:gd name="T60" fmla="*/ 1 w 62"/>
                <a:gd name="T61" fmla="*/ 1 h 148"/>
                <a:gd name="T62" fmla="*/ 1 w 62"/>
                <a:gd name="T63" fmla="*/ 1 h 148"/>
                <a:gd name="T64" fmla="*/ 1 w 62"/>
                <a:gd name="T65" fmla="*/ 0 h 148"/>
                <a:gd name="T66" fmla="*/ 1 w 62"/>
                <a:gd name="T67" fmla="*/ 1 h 148"/>
                <a:gd name="T68" fmla="*/ 1 w 62"/>
                <a:gd name="T69" fmla="*/ 1 h 148"/>
                <a:gd name="T70" fmla="*/ 1 w 62"/>
                <a:gd name="T71" fmla="*/ 1 h 148"/>
                <a:gd name="T72" fmla="*/ 1 w 62"/>
                <a:gd name="T73" fmla="*/ 1 h 14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2" h="148">
                  <a:moveTo>
                    <a:pt x="61" y="37"/>
                  </a:moveTo>
                  <a:lnTo>
                    <a:pt x="61" y="61"/>
                  </a:lnTo>
                  <a:lnTo>
                    <a:pt x="41" y="61"/>
                  </a:lnTo>
                  <a:lnTo>
                    <a:pt x="41" y="103"/>
                  </a:lnTo>
                  <a:lnTo>
                    <a:pt x="41" y="119"/>
                  </a:lnTo>
                  <a:lnTo>
                    <a:pt x="45" y="122"/>
                  </a:lnTo>
                  <a:lnTo>
                    <a:pt x="49" y="123"/>
                  </a:lnTo>
                  <a:lnTo>
                    <a:pt x="61" y="120"/>
                  </a:lnTo>
                  <a:lnTo>
                    <a:pt x="62" y="143"/>
                  </a:lnTo>
                  <a:lnTo>
                    <a:pt x="53" y="146"/>
                  </a:lnTo>
                  <a:lnTo>
                    <a:pt x="40" y="148"/>
                  </a:lnTo>
                  <a:lnTo>
                    <a:pt x="33" y="146"/>
                  </a:lnTo>
                  <a:lnTo>
                    <a:pt x="27" y="144"/>
                  </a:lnTo>
                  <a:lnTo>
                    <a:pt x="22" y="141"/>
                  </a:lnTo>
                  <a:lnTo>
                    <a:pt x="17" y="138"/>
                  </a:lnTo>
                  <a:lnTo>
                    <a:pt x="16" y="133"/>
                  </a:lnTo>
                  <a:lnTo>
                    <a:pt x="14" y="127"/>
                  </a:lnTo>
                  <a:lnTo>
                    <a:pt x="12" y="107"/>
                  </a:lnTo>
                  <a:lnTo>
                    <a:pt x="12" y="61"/>
                  </a:lnTo>
                  <a:lnTo>
                    <a:pt x="0" y="61"/>
                  </a:lnTo>
                  <a:lnTo>
                    <a:pt x="0" y="37"/>
                  </a:lnTo>
                  <a:lnTo>
                    <a:pt x="12" y="37"/>
                  </a:lnTo>
                  <a:lnTo>
                    <a:pt x="12" y="16"/>
                  </a:lnTo>
                  <a:lnTo>
                    <a:pt x="41" y="0"/>
                  </a:lnTo>
                  <a:lnTo>
                    <a:pt x="41" y="37"/>
                  </a:lnTo>
                  <a:lnTo>
                    <a:pt x="61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4" name="Freeform 90"/>
            <p:cNvSpPr>
              <a:spLocks noChangeAspect="1" noEditPoints="1"/>
            </p:cNvSpPr>
            <p:nvPr userDrawn="1"/>
          </p:nvSpPr>
          <p:spPr bwMode="auto">
            <a:xfrm>
              <a:off x="874" y="2364"/>
              <a:ext cx="14" cy="74"/>
            </a:xfrm>
            <a:custGeom>
              <a:avLst/>
              <a:gdLst>
                <a:gd name="T0" fmla="*/ 0 w 29"/>
                <a:gd name="T1" fmla="*/ 1 h 147"/>
                <a:gd name="T2" fmla="*/ 0 w 29"/>
                <a:gd name="T3" fmla="*/ 0 h 147"/>
                <a:gd name="T4" fmla="*/ 0 w 29"/>
                <a:gd name="T5" fmla="*/ 0 h 147"/>
                <a:gd name="T6" fmla="*/ 0 w 29"/>
                <a:gd name="T7" fmla="*/ 1 h 147"/>
                <a:gd name="T8" fmla="*/ 0 w 29"/>
                <a:gd name="T9" fmla="*/ 1 h 147"/>
                <a:gd name="T10" fmla="*/ 0 w 29"/>
                <a:gd name="T11" fmla="*/ 1 h 147"/>
                <a:gd name="T12" fmla="*/ 0 w 29"/>
                <a:gd name="T13" fmla="*/ 1 h 147"/>
                <a:gd name="T14" fmla="*/ 0 w 29"/>
                <a:gd name="T15" fmla="*/ 1 h 147"/>
                <a:gd name="T16" fmla="*/ 0 w 29"/>
                <a:gd name="T17" fmla="*/ 1 h 147"/>
                <a:gd name="T18" fmla="*/ 0 w 29"/>
                <a:gd name="T19" fmla="*/ 1 h 147"/>
                <a:gd name="T20" fmla="*/ 0 w 29"/>
                <a:gd name="T21" fmla="*/ 1 h 147"/>
                <a:gd name="T22" fmla="*/ 0 w 29"/>
                <a:gd name="T23" fmla="*/ 1 h 147"/>
                <a:gd name="T24" fmla="*/ 0 w 29"/>
                <a:gd name="T25" fmla="*/ 1 h 147"/>
                <a:gd name="T26" fmla="*/ 0 w 29"/>
                <a:gd name="T27" fmla="*/ 1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" h="147">
                  <a:moveTo>
                    <a:pt x="0" y="25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25"/>
                  </a:lnTo>
                  <a:lnTo>
                    <a:pt x="0" y="25"/>
                  </a:lnTo>
                  <a:close/>
                  <a:moveTo>
                    <a:pt x="0" y="147"/>
                  </a:moveTo>
                  <a:lnTo>
                    <a:pt x="0" y="40"/>
                  </a:lnTo>
                  <a:lnTo>
                    <a:pt x="29" y="40"/>
                  </a:lnTo>
                  <a:lnTo>
                    <a:pt x="29" y="147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5" name="Freeform 91"/>
            <p:cNvSpPr>
              <a:spLocks noChangeAspect="1" noEditPoints="1"/>
            </p:cNvSpPr>
            <p:nvPr userDrawn="1"/>
          </p:nvSpPr>
          <p:spPr bwMode="auto">
            <a:xfrm>
              <a:off x="900" y="2384"/>
              <a:ext cx="56" cy="56"/>
            </a:xfrm>
            <a:custGeom>
              <a:avLst/>
              <a:gdLst>
                <a:gd name="T0" fmla="*/ 0 w 111"/>
                <a:gd name="T1" fmla="*/ 0 h 113"/>
                <a:gd name="T2" fmla="*/ 1 w 111"/>
                <a:gd name="T3" fmla="*/ 0 h 113"/>
                <a:gd name="T4" fmla="*/ 1 w 111"/>
                <a:gd name="T5" fmla="*/ 0 h 113"/>
                <a:gd name="T6" fmla="*/ 1 w 111"/>
                <a:gd name="T7" fmla="*/ 0 h 113"/>
                <a:gd name="T8" fmla="*/ 1 w 111"/>
                <a:gd name="T9" fmla="*/ 0 h 113"/>
                <a:gd name="T10" fmla="*/ 1 w 111"/>
                <a:gd name="T11" fmla="*/ 0 h 113"/>
                <a:gd name="T12" fmla="*/ 1 w 111"/>
                <a:gd name="T13" fmla="*/ 0 h 113"/>
                <a:gd name="T14" fmla="*/ 1 w 111"/>
                <a:gd name="T15" fmla="*/ 0 h 113"/>
                <a:gd name="T16" fmla="*/ 1 w 111"/>
                <a:gd name="T17" fmla="*/ 0 h 113"/>
                <a:gd name="T18" fmla="*/ 1 w 111"/>
                <a:gd name="T19" fmla="*/ 0 h 113"/>
                <a:gd name="T20" fmla="*/ 1 w 111"/>
                <a:gd name="T21" fmla="*/ 0 h 113"/>
                <a:gd name="T22" fmla="*/ 1 w 111"/>
                <a:gd name="T23" fmla="*/ 0 h 113"/>
                <a:gd name="T24" fmla="*/ 1 w 111"/>
                <a:gd name="T25" fmla="*/ 0 h 113"/>
                <a:gd name="T26" fmla="*/ 1 w 111"/>
                <a:gd name="T27" fmla="*/ 0 h 113"/>
                <a:gd name="T28" fmla="*/ 1 w 111"/>
                <a:gd name="T29" fmla="*/ 0 h 113"/>
                <a:gd name="T30" fmla="*/ 1 w 111"/>
                <a:gd name="T31" fmla="*/ 0 h 113"/>
                <a:gd name="T32" fmla="*/ 1 w 111"/>
                <a:gd name="T33" fmla="*/ 0 h 113"/>
                <a:gd name="T34" fmla="*/ 1 w 111"/>
                <a:gd name="T35" fmla="*/ 0 h 113"/>
                <a:gd name="T36" fmla="*/ 1 w 111"/>
                <a:gd name="T37" fmla="*/ 0 h 113"/>
                <a:gd name="T38" fmla="*/ 1 w 111"/>
                <a:gd name="T39" fmla="*/ 0 h 113"/>
                <a:gd name="T40" fmla="*/ 1 w 111"/>
                <a:gd name="T41" fmla="*/ 0 h 113"/>
                <a:gd name="T42" fmla="*/ 0 w 111"/>
                <a:gd name="T43" fmla="*/ 0 h 113"/>
                <a:gd name="T44" fmla="*/ 0 w 111"/>
                <a:gd name="T45" fmla="*/ 0 h 113"/>
                <a:gd name="T46" fmla="*/ 1 w 111"/>
                <a:gd name="T47" fmla="*/ 0 h 113"/>
                <a:gd name="T48" fmla="*/ 1 w 111"/>
                <a:gd name="T49" fmla="*/ 0 h 113"/>
                <a:gd name="T50" fmla="*/ 1 w 111"/>
                <a:gd name="T51" fmla="*/ 0 h 113"/>
                <a:gd name="T52" fmla="*/ 1 w 111"/>
                <a:gd name="T53" fmla="*/ 0 h 113"/>
                <a:gd name="T54" fmla="*/ 1 w 111"/>
                <a:gd name="T55" fmla="*/ 0 h 113"/>
                <a:gd name="T56" fmla="*/ 1 w 111"/>
                <a:gd name="T57" fmla="*/ 0 h 113"/>
                <a:gd name="T58" fmla="*/ 1 w 111"/>
                <a:gd name="T59" fmla="*/ 0 h 113"/>
                <a:gd name="T60" fmla="*/ 1 w 111"/>
                <a:gd name="T61" fmla="*/ 0 h 113"/>
                <a:gd name="T62" fmla="*/ 1 w 111"/>
                <a:gd name="T63" fmla="*/ 0 h 113"/>
                <a:gd name="T64" fmla="*/ 1 w 111"/>
                <a:gd name="T65" fmla="*/ 0 h 113"/>
                <a:gd name="T66" fmla="*/ 1 w 111"/>
                <a:gd name="T67" fmla="*/ 0 h 113"/>
                <a:gd name="T68" fmla="*/ 1 w 111"/>
                <a:gd name="T69" fmla="*/ 0 h 113"/>
                <a:gd name="T70" fmla="*/ 1 w 111"/>
                <a:gd name="T71" fmla="*/ 0 h 113"/>
                <a:gd name="T72" fmla="*/ 1 w 111"/>
                <a:gd name="T73" fmla="*/ 0 h 113"/>
                <a:gd name="T74" fmla="*/ 1 w 111"/>
                <a:gd name="T75" fmla="*/ 0 h 113"/>
                <a:gd name="T76" fmla="*/ 1 w 111"/>
                <a:gd name="T77" fmla="*/ 0 h 113"/>
                <a:gd name="T78" fmla="*/ 1 w 111"/>
                <a:gd name="T79" fmla="*/ 0 h 113"/>
                <a:gd name="T80" fmla="*/ 1 w 111"/>
                <a:gd name="T81" fmla="*/ 0 h 113"/>
                <a:gd name="T82" fmla="*/ 1 w 111"/>
                <a:gd name="T83" fmla="*/ 0 h 113"/>
                <a:gd name="T84" fmla="*/ 1 w 111"/>
                <a:gd name="T85" fmla="*/ 0 h 113"/>
                <a:gd name="T86" fmla="*/ 1 w 111"/>
                <a:gd name="T87" fmla="*/ 0 h 113"/>
                <a:gd name="T88" fmla="*/ 1 w 111"/>
                <a:gd name="T89" fmla="*/ 0 h 1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11" h="113">
                  <a:moveTo>
                    <a:pt x="0" y="55"/>
                  </a:moveTo>
                  <a:lnTo>
                    <a:pt x="0" y="55"/>
                  </a:lnTo>
                  <a:lnTo>
                    <a:pt x="3" y="40"/>
                  </a:lnTo>
                  <a:lnTo>
                    <a:pt x="8" y="27"/>
                  </a:lnTo>
                  <a:lnTo>
                    <a:pt x="11" y="21"/>
                  </a:lnTo>
                  <a:lnTo>
                    <a:pt x="16" y="16"/>
                  </a:lnTo>
                  <a:lnTo>
                    <a:pt x="21" y="11"/>
                  </a:lnTo>
                  <a:lnTo>
                    <a:pt x="28" y="7"/>
                  </a:lnTo>
                  <a:lnTo>
                    <a:pt x="40" y="2"/>
                  </a:lnTo>
                  <a:lnTo>
                    <a:pt x="56" y="0"/>
                  </a:lnTo>
                  <a:lnTo>
                    <a:pt x="68" y="2"/>
                  </a:lnTo>
                  <a:lnTo>
                    <a:pt x="77" y="5"/>
                  </a:lnTo>
                  <a:lnTo>
                    <a:pt x="87" y="10"/>
                  </a:lnTo>
                  <a:lnTo>
                    <a:pt x="97" y="16"/>
                  </a:lnTo>
                  <a:lnTo>
                    <a:pt x="103" y="24"/>
                  </a:lnTo>
                  <a:lnTo>
                    <a:pt x="108" y="34"/>
                  </a:lnTo>
                  <a:lnTo>
                    <a:pt x="111" y="45"/>
                  </a:lnTo>
                  <a:lnTo>
                    <a:pt x="111" y="56"/>
                  </a:lnTo>
                  <a:lnTo>
                    <a:pt x="111" y="68"/>
                  </a:lnTo>
                  <a:lnTo>
                    <a:pt x="108" y="79"/>
                  </a:lnTo>
                  <a:lnTo>
                    <a:pt x="103" y="88"/>
                  </a:lnTo>
                  <a:lnTo>
                    <a:pt x="95" y="97"/>
                  </a:lnTo>
                  <a:lnTo>
                    <a:pt x="87" y="103"/>
                  </a:lnTo>
                  <a:lnTo>
                    <a:pt x="77" y="108"/>
                  </a:lnTo>
                  <a:lnTo>
                    <a:pt x="68" y="111"/>
                  </a:lnTo>
                  <a:lnTo>
                    <a:pt x="56" y="113"/>
                  </a:lnTo>
                  <a:lnTo>
                    <a:pt x="42" y="111"/>
                  </a:lnTo>
                  <a:lnTo>
                    <a:pt x="28" y="106"/>
                  </a:lnTo>
                  <a:lnTo>
                    <a:pt x="21" y="101"/>
                  </a:lnTo>
                  <a:lnTo>
                    <a:pt x="16" y="98"/>
                  </a:lnTo>
                  <a:lnTo>
                    <a:pt x="11" y="92"/>
                  </a:lnTo>
                  <a:lnTo>
                    <a:pt x="8" y="87"/>
                  </a:lnTo>
                  <a:lnTo>
                    <a:pt x="5" y="79"/>
                  </a:lnTo>
                  <a:lnTo>
                    <a:pt x="3" y="72"/>
                  </a:lnTo>
                  <a:lnTo>
                    <a:pt x="0" y="55"/>
                  </a:lnTo>
                  <a:close/>
                  <a:moveTo>
                    <a:pt x="31" y="56"/>
                  </a:moveTo>
                  <a:lnTo>
                    <a:pt x="31" y="56"/>
                  </a:lnTo>
                  <a:lnTo>
                    <a:pt x="31" y="64"/>
                  </a:lnTo>
                  <a:lnTo>
                    <a:pt x="32" y="71"/>
                  </a:lnTo>
                  <a:lnTo>
                    <a:pt x="34" y="76"/>
                  </a:lnTo>
                  <a:lnTo>
                    <a:pt x="37" y="80"/>
                  </a:lnTo>
                  <a:lnTo>
                    <a:pt x="42" y="84"/>
                  </a:lnTo>
                  <a:lnTo>
                    <a:pt x="45" y="87"/>
                  </a:lnTo>
                  <a:lnTo>
                    <a:pt x="52" y="88"/>
                  </a:lnTo>
                  <a:lnTo>
                    <a:pt x="56" y="88"/>
                  </a:lnTo>
                  <a:lnTo>
                    <a:pt x="61" y="88"/>
                  </a:lnTo>
                  <a:lnTo>
                    <a:pt x="66" y="87"/>
                  </a:lnTo>
                  <a:lnTo>
                    <a:pt x="71" y="84"/>
                  </a:lnTo>
                  <a:lnTo>
                    <a:pt x="74" y="80"/>
                  </a:lnTo>
                  <a:lnTo>
                    <a:pt x="77" y="76"/>
                  </a:lnTo>
                  <a:lnTo>
                    <a:pt x="81" y="71"/>
                  </a:lnTo>
                  <a:lnTo>
                    <a:pt x="82" y="64"/>
                  </a:lnTo>
                  <a:lnTo>
                    <a:pt x="82" y="56"/>
                  </a:lnTo>
                  <a:lnTo>
                    <a:pt x="82" y="48"/>
                  </a:lnTo>
                  <a:lnTo>
                    <a:pt x="81" y="42"/>
                  </a:lnTo>
                  <a:lnTo>
                    <a:pt x="77" y="37"/>
                  </a:lnTo>
                  <a:lnTo>
                    <a:pt x="74" y="32"/>
                  </a:lnTo>
                  <a:lnTo>
                    <a:pt x="71" y="27"/>
                  </a:lnTo>
                  <a:lnTo>
                    <a:pt x="66" y="26"/>
                  </a:lnTo>
                  <a:lnTo>
                    <a:pt x="61" y="24"/>
                  </a:lnTo>
                  <a:lnTo>
                    <a:pt x="56" y="24"/>
                  </a:lnTo>
                  <a:lnTo>
                    <a:pt x="52" y="24"/>
                  </a:lnTo>
                  <a:lnTo>
                    <a:pt x="45" y="26"/>
                  </a:lnTo>
                  <a:lnTo>
                    <a:pt x="42" y="27"/>
                  </a:lnTo>
                  <a:lnTo>
                    <a:pt x="37" y="32"/>
                  </a:lnTo>
                  <a:lnTo>
                    <a:pt x="34" y="37"/>
                  </a:lnTo>
                  <a:lnTo>
                    <a:pt x="32" y="42"/>
                  </a:lnTo>
                  <a:lnTo>
                    <a:pt x="31" y="48"/>
                  </a:lnTo>
                  <a:lnTo>
                    <a:pt x="31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6" name="Freeform 92"/>
            <p:cNvSpPr>
              <a:spLocks noChangeAspect="1"/>
            </p:cNvSpPr>
            <p:nvPr userDrawn="1"/>
          </p:nvSpPr>
          <p:spPr bwMode="auto">
            <a:xfrm>
              <a:off x="968" y="2384"/>
              <a:ext cx="49" cy="54"/>
            </a:xfrm>
            <a:custGeom>
              <a:avLst/>
              <a:gdLst>
                <a:gd name="T0" fmla="*/ 1 w 98"/>
                <a:gd name="T1" fmla="*/ 0 h 109"/>
                <a:gd name="T2" fmla="*/ 1 w 98"/>
                <a:gd name="T3" fmla="*/ 0 h 109"/>
                <a:gd name="T4" fmla="*/ 1 w 98"/>
                <a:gd name="T5" fmla="*/ 0 h 109"/>
                <a:gd name="T6" fmla="*/ 1 w 98"/>
                <a:gd name="T7" fmla="*/ 0 h 109"/>
                <a:gd name="T8" fmla="*/ 1 w 98"/>
                <a:gd name="T9" fmla="*/ 0 h 109"/>
                <a:gd name="T10" fmla="*/ 1 w 98"/>
                <a:gd name="T11" fmla="*/ 0 h 109"/>
                <a:gd name="T12" fmla="*/ 1 w 98"/>
                <a:gd name="T13" fmla="*/ 0 h 109"/>
                <a:gd name="T14" fmla="*/ 1 w 98"/>
                <a:gd name="T15" fmla="*/ 0 h 109"/>
                <a:gd name="T16" fmla="*/ 1 w 98"/>
                <a:gd name="T17" fmla="*/ 0 h 109"/>
                <a:gd name="T18" fmla="*/ 1 w 98"/>
                <a:gd name="T19" fmla="*/ 0 h 109"/>
                <a:gd name="T20" fmla="*/ 1 w 98"/>
                <a:gd name="T21" fmla="*/ 0 h 109"/>
                <a:gd name="T22" fmla="*/ 1 w 98"/>
                <a:gd name="T23" fmla="*/ 0 h 109"/>
                <a:gd name="T24" fmla="*/ 1 w 98"/>
                <a:gd name="T25" fmla="*/ 0 h 109"/>
                <a:gd name="T26" fmla="*/ 1 w 98"/>
                <a:gd name="T27" fmla="*/ 0 h 109"/>
                <a:gd name="T28" fmla="*/ 1 w 98"/>
                <a:gd name="T29" fmla="*/ 0 h 109"/>
                <a:gd name="T30" fmla="*/ 1 w 98"/>
                <a:gd name="T31" fmla="*/ 0 h 109"/>
                <a:gd name="T32" fmla="*/ 1 w 98"/>
                <a:gd name="T33" fmla="*/ 0 h 109"/>
                <a:gd name="T34" fmla="*/ 1 w 98"/>
                <a:gd name="T35" fmla="*/ 0 h 109"/>
                <a:gd name="T36" fmla="*/ 1 w 98"/>
                <a:gd name="T37" fmla="*/ 0 h 109"/>
                <a:gd name="T38" fmla="*/ 1 w 98"/>
                <a:gd name="T39" fmla="*/ 0 h 109"/>
                <a:gd name="T40" fmla="*/ 1 w 98"/>
                <a:gd name="T41" fmla="*/ 0 h 109"/>
                <a:gd name="T42" fmla="*/ 1 w 98"/>
                <a:gd name="T43" fmla="*/ 0 h 109"/>
                <a:gd name="T44" fmla="*/ 0 w 98"/>
                <a:gd name="T45" fmla="*/ 0 h 109"/>
                <a:gd name="T46" fmla="*/ 0 w 98"/>
                <a:gd name="T47" fmla="*/ 0 h 109"/>
                <a:gd name="T48" fmla="*/ 1 w 98"/>
                <a:gd name="T49" fmla="*/ 0 h 109"/>
                <a:gd name="T50" fmla="*/ 1 w 98"/>
                <a:gd name="T51" fmla="*/ 0 h 109"/>
                <a:gd name="T52" fmla="*/ 1 w 98"/>
                <a:gd name="T53" fmla="*/ 0 h 109"/>
                <a:gd name="T54" fmla="*/ 1 w 98"/>
                <a:gd name="T55" fmla="*/ 0 h 109"/>
                <a:gd name="T56" fmla="*/ 1 w 98"/>
                <a:gd name="T57" fmla="*/ 0 h 109"/>
                <a:gd name="T58" fmla="*/ 1 w 98"/>
                <a:gd name="T59" fmla="*/ 0 h 109"/>
                <a:gd name="T60" fmla="*/ 1 w 98"/>
                <a:gd name="T61" fmla="*/ 0 h 109"/>
                <a:gd name="T62" fmla="*/ 1 w 98"/>
                <a:gd name="T63" fmla="*/ 0 h 109"/>
                <a:gd name="T64" fmla="*/ 1 w 98"/>
                <a:gd name="T65" fmla="*/ 0 h 109"/>
                <a:gd name="T66" fmla="*/ 1 w 98"/>
                <a:gd name="T67" fmla="*/ 0 h 109"/>
                <a:gd name="T68" fmla="*/ 1 w 98"/>
                <a:gd name="T69" fmla="*/ 0 h 109"/>
                <a:gd name="T70" fmla="*/ 1 w 98"/>
                <a:gd name="T71" fmla="*/ 0 h 109"/>
                <a:gd name="T72" fmla="*/ 1 w 98"/>
                <a:gd name="T73" fmla="*/ 0 h 109"/>
                <a:gd name="T74" fmla="*/ 1 w 98"/>
                <a:gd name="T75" fmla="*/ 0 h 109"/>
                <a:gd name="T76" fmla="*/ 1 w 98"/>
                <a:gd name="T77" fmla="*/ 0 h 109"/>
                <a:gd name="T78" fmla="*/ 1 w 98"/>
                <a:gd name="T79" fmla="*/ 0 h 109"/>
                <a:gd name="T80" fmla="*/ 1 w 98"/>
                <a:gd name="T81" fmla="*/ 0 h 109"/>
                <a:gd name="T82" fmla="*/ 1 w 98"/>
                <a:gd name="T83" fmla="*/ 0 h 109"/>
                <a:gd name="T84" fmla="*/ 1 w 98"/>
                <a:gd name="T85" fmla="*/ 0 h 109"/>
                <a:gd name="T86" fmla="*/ 1 w 98"/>
                <a:gd name="T87" fmla="*/ 0 h 109"/>
                <a:gd name="T88" fmla="*/ 1 w 98"/>
                <a:gd name="T89" fmla="*/ 0 h 109"/>
                <a:gd name="T90" fmla="*/ 1 w 98"/>
                <a:gd name="T91" fmla="*/ 0 h 10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98" h="109">
                  <a:moveTo>
                    <a:pt x="98" y="109"/>
                  </a:moveTo>
                  <a:lnTo>
                    <a:pt x="69" y="109"/>
                  </a:lnTo>
                  <a:lnTo>
                    <a:pt x="69" y="55"/>
                  </a:lnTo>
                  <a:lnTo>
                    <a:pt x="69" y="40"/>
                  </a:lnTo>
                  <a:lnTo>
                    <a:pt x="67" y="32"/>
                  </a:lnTo>
                  <a:lnTo>
                    <a:pt x="64" y="27"/>
                  </a:lnTo>
                  <a:lnTo>
                    <a:pt x="61" y="24"/>
                  </a:lnTo>
                  <a:lnTo>
                    <a:pt x="56" y="23"/>
                  </a:lnTo>
                  <a:lnTo>
                    <a:pt x="51" y="23"/>
                  </a:lnTo>
                  <a:lnTo>
                    <a:pt x="45" y="23"/>
                  </a:lnTo>
                  <a:lnTo>
                    <a:pt x="38" y="26"/>
                  </a:lnTo>
                  <a:lnTo>
                    <a:pt x="33" y="31"/>
                  </a:lnTo>
                  <a:lnTo>
                    <a:pt x="30" y="37"/>
                  </a:lnTo>
                  <a:lnTo>
                    <a:pt x="29" y="47"/>
                  </a:lnTo>
                  <a:lnTo>
                    <a:pt x="29" y="61"/>
                  </a:lnTo>
                  <a:lnTo>
                    <a:pt x="29" y="109"/>
                  </a:lnTo>
                  <a:lnTo>
                    <a:pt x="0" y="109"/>
                  </a:lnTo>
                  <a:lnTo>
                    <a:pt x="0" y="2"/>
                  </a:lnTo>
                  <a:lnTo>
                    <a:pt x="25" y="2"/>
                  </a:lnTo>
                  <a:lnTo>
                    <a:pt x="25" y="18"/>
                  </a:lnTo>
                  <a:lnTo>
                    <a:pt x="33" y="10"/>
                  </a:lnTo>
                  <a:lnTo>
                    <a:pt x="42" y="5"/>
                  </a:lnTo>
                  <a:lnTo>
                    <a:pt x="51" y="2"/>
                  </a:lnTo>
                  <a:lnTo>
                    <a:pt x="61" y="0"/>
                  </a:lnTo>
                  <a:lnTo>
                    <a:pt x="70" y="2"/>
                  </a:lnTo>
                  <a:lnTo>
                    <a:pt x="78" y="3"/>
                  </a:lnTo>
                  <a:lnTo>
                    <a:pt x="85" y="8"/>
                  </a:lnTo>
                  <a:lnTo>
                    <a:pt x="90" y="13"/>
                  </a:lnTo>
                  <a:lnTo>
                    <a:pt x="93" y="18"/>
                  </a:lnTo>
                  <a:lnTo>
                    <a:pt x="96" y="24"/>
                  </a:lnTo>
                  <a:lnTo>
                    <a:pt x="96" y="32"/>
                  </a:lnTo>
                  <a:lnTo>
                    <a:pt x="98" y="43"/>
                  </a:lnTo>
                  <a:lnTo>
                    <a:pt x="98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7" name="Freeform 93"/>
            <p:cNvSpPr>
              <a:spLocks noChangeAspect="1" noEditPoints="1"/>
            </p:cNvSpPr>
            <p:nvPr userDrawn="1"/>
          </p:nvSpPr>
          <p:spPr bwMode="auto">
            <a:xfrm>
              <a:off x="1029" y="2384"/>
              <a:ext cx="50" cy="56"/>
            </a:xfrm>
            <a:custGeom>
              <a:avLst/>
              <a:gdLst>
                <a:gd name="T0" fmla="*/ 1 w 99"/>
                <a:gd name="T1" fmla="*/ 0 h 113"/>
                <a:gd name="T2" fmla="*/ 1 w 99"/>
                <a:gd name="T3" fmla="*/ 0 h 113"/>
                <a:gd name="T4" fmla="*/ 1 w 99"/>
                <a:gd name="T5" fmla="*/ 0 h 113"/>
                <a:gd name="T6" fmla="*/ 1 w 99"/>
                <a:gd name="T7" fmla="*/ 0 h 113"/>
                <a:gd name="T8" fmla="*/ 1 w 99"/>
                <a:gd name="T9" fmla="*/ 0 h 113"/>
                <a:gd name="T10" fmla="*/ 1 w 99"/>
                <a:gd name="T11" fmla="*/ 0 h 113"/>
                <a:gd name="T12" fmla="*/ 1 w 99"/>
                <a:gd name="T13" fmla="*/ 0 h 113"/>
                <a:gd name="T14" fmla="*/ 1 w 99"/>
                <a:gd name="T15" fmla="*/ 0 h 113"/>
                <a:gd name="T16" fmla="*/ 1 w 99"/>
                <a:gd name="T17" fmla="*/ 0 h 113"/>
                <a:gd name="T18" fmla="*/ 1 w 99"/>
                <a:gd name="T19" fmla="*/ 0 h 113"/>
                <a:gd name="T20" fmla="*/ 1 w 99"/>
                <a:gd name="T21" fmla="*/ 0 h 113"/>
                <a:gd name="T22" fmla="*/ 1 w 99"/>
                <a:gd name="T23" fmla="*/ 0 h 113"/>
                <a:gd name="T24" fmla="*/ 1 w 99"/>
                <a:gd name="T25" fmla="*/ 0 h 113"/>
                <a:gd name="T26" fmla="*/ 1 w 99"/>
                <a:gd name="T27" fmla="*/ 0 h 113"/>
                <a:gd name="T28" fmla="*/ 1 w 99"/>
                <a:gd name="T29" fmla="*/ 0 h 113"/>
                <a:gd name="T30" fmla="*/ 1 w 99"/>
                <a:gd name="T31" fmla="*/ 0 h 113"/>
                <a:gd name="T32" fmla="*/ 1 w 99"/>
                <a:gd name="T33" fmla="*/ 0 h 113"/>
                <a:gd name="T34" fmla="*/ 1 w 99"/>
                <a:gd name="T35" fmla="*/ 0 h 113"/>
                <a:gd name="T36" fmla="*/ 1 w 99"/>
                <a:gd name="T37" fmla="*/ 0 h 113"/>
                <a:gd name="T38" fmla="*/ 1 w 99"/>
                <a:gd name="T39" fmla="*/ 0 h 113"/>
                <a:gd name="T40" fmla="*/ 1 w 99"/>
                <a:gd name="T41" fmla="*/ 0 h 113"/>
                <a:gd name="T42" fmla="*/ 1 w 99"/>
                <a:gd name="T43" fmla="*/ 0 h 113"/>
                <a:gd name="T44" fmla="*/ 0 w 99"/>
                <a:gd name="T45" fmla="*/ 0 h 113"/>
                <a:gd name="T46" fmla="*/ 0 w 99"/>
                <a:gd name="T47" fmla="*/ 0 h 113"/>
                <a:gd name="T48" fmla="*/ 1 w 99"/>
                <a:gd name="T49" fmla="*/ 0 h 113"/>
                <a:gd name="T50" fmla="*/ 1 w 99"/>
                <a:gd name="T51" fmla="*/ 0 h 113"/>
                <a:gd name="T52" fmla="*/ 1 w 99"/>
                <a:gd name="T53" fmla="*/ 0 h 113"/>
                <a:gd name="T54" fmla="*/ 1 w 99"/>
                <a:gd name="T55" fmla="*/ 0 h 113"/>
                <a:gd name="T56" fmla="*/ 1 w 99"/>
                <a:gd name="T57" fmla="*/ 0 h 113"/>
                <a:gd name="T58" fmla="*/ 1 w 99"/>
                <a:gd name="T59" fmla="*/ 0 h 113"/>
                <a:gd name="T60" fmla="*/ 1 w 99"/>
                <a:gd name="T61" fmla="*/ 0 h 113"/>
                <a:gd name="T62" fmla="*/ 1 w 99"/>
                <a:gd name="T63" fmla="*/ 0 h 113"/>
                <a:gd name="T64" fmla="*/ 1 w 99"/>
                <a:gd name="T65" fmla="*/ 0 h 113"/>
                <a:gd name="T66" fmla="*/ 1 w 99"/>
                <a:gd name="T67" fmla="*/ 0 h 113"/>
                <a:gd name="T68" fmla="*/ 1 w 99"/>
                <a:gd name="T69" fmla="*/ 0 h 113"/>
                <a:gd name="T70" fmla="*/ 1 w 99"/>
                <a:gd name="T71" fmla="*/ 0 h 113"/>
                <a:gd name="T72" fmla="*/ 1 w 99"/>
                <a:gd name="T73" fmla="*/ 0 h 113"/>
                <a:gd name="T74" fmla="*/ 1 w 99"/>
                <a:gd name="T75" fmla="*/ 0 h 113"/>
                <a:gd name="T76" fmla="*/ 1 w 99"/>
                <a:gd name="T77" fmla="*/ 0 h 113"/>
                <a:gd name="T78" fmla="*/ 1 w 99"/>
                <a:gd name="T79" fmla="*/ 0 h 113"/>
                <a:gd name="T80" fmla="*/ 1 w 99"/>
                <a:gd name="T81" fmla="*/ 0 h 113"/>
                <a:gd name="T82" fmla="*/ 1 w 99"/>
                <a:gd name="T83" fmla="*/ 0 h 113"/>
                <a:gd name="T84" fmla="*/ 1 w 99"/>
                <a:gd name="T85" fmla="*/ 0 h 113"/>
                <a:gd name="T86" fmla="*/ 1 w 99"/>
                <a:gd name="T87" fmla="*/ 0 h 113"/>
                <a:gd name="T88" fmla="*/ 1 w 99"/>
                <a:gd name="T89" fmla="*/ 0 h 113"/>
                <a:gd name="T90" fmla="*/ 1 w 99"/>
                <a:gd name="T91" fmla="*/ 0 h 113"/>
                <a:gd name="T92" fmla="*/ 1 w 99"/>
                <a:gd name="T93" fmla="*/ 0 h 113"/>
                <a:gd name="T94" fmla="*/ 1 w 99"/>
                <a:gd name="T95" fmla="*/ 0 h 113"/>
                <a:gd name="T96" fmla="*/ 1 w 99"/>
                <a:gd name="T97" fmla="*/ 0 h 113"/>
                <a:gd name="T98" fmla="*/ 1 w 99"/>
                <a:gd name="T99" fmla="*/ 0 h 11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9" h="113">
                  <a:moveTo>
                    <a:pt x="29" y="35"/>
                  </a:moveTo>
                  <a:lnTo>
                    <a:pt x="3" y="31"/>
                  </a:lnTo>
                  <a:lnTo>
                    <a:pt x="5" y="24"/>
                  </a:lnTo>
                  <a:lnTo>
                    <a:pt x="8" y="18"/>
                  </a:lnTo>
                  <a:lnTo>
                    <a:pt x="13" y="11"/>
                  </a:lnTo>
                  <a:lnTo>
                    <a:pt x="18" y="8"/>
                  </a:lnTo>
                  <a:lnTo>
                    <a:pt x="24" y="5"/>
                  </a:lnTo>
                  <a:lnTo>
                    <a:pt x="30" y="2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66" y="2"/>
                  </a:lnTo>
                  <a:lnTo>
                    <a:pt x="77" y="5"/>
                  </a:lnTo>
                  <a:lnTo>
                    <a:pt x="85" y="10"/>
                  </a:lnTo>
                  <a:lnTo>
                    <a:pt x="90" y="16"/>
                  </a:lnTo>
                  <a:lnTo>
                    <a:pt x="93" y="26"/>
                  </a:lnTo>
                  <a:lnTo>
                    <a:pt x="95" y="42"/>
                  </a:lnTo>
                  <a:lnTo>
                    <a:pt x="93" y="74"/>
                  </a:lnTo>
                  <a:lnTo>
                    <a:pt x="95" y="95"/>
                  </a:lnTo>
                  <a:lnTo>
                    <a:pt x="99" y="109"/>
                  </a:lnTo>
                  <a:lnTo>
                    <a:pt x="72" y="109"/>
                  </a:lnTo>
                  <a:lnTo>
                    <a:pt x="69" y="101"/>
                  </a:lnTo>
                  <a:lnTo>
                    <a:pt x="67" y="98"/>
                  </a:lnTo>
                  <a:lnTo>
                    <a:pt x="61" y="105"/>
                  </a:lnTo>
                  <a:lnTo>
                    <a:pt x="53" y="109"/>
                  </a:lnTo>
                  <a:lnTo>
                    <a:pt x="43" y="111"/>
                  </a:lnTo>
                  <a:lnTo>
                    <a:pt x="35" y="113"/>
                  </a:lnTo>
                  <a:lnTo>
                    <a:pt x="27" y="111"/>
                  </a:lnTo>
                  <a:lnTo>
                    <a:pt x="21" y="109"/>
                  </a:lnTo>
                  <a:lnTo>
                    <a:pt x="14" y="108"/>
                  </a:lnTo>
                  <a:lnTo>
                    <a:pt x="9" y="103"/>
                  </a:lnTo>
                  <a:lnTo>
                    <a:pt x="5" y="98"/>
                  </a:lnTo>
                  <a:lnTo>
                    <a:pt x="1" y="93"/>
                  </a:lnTo>
                  <a:lnTo>
                    <a:pt x="0" y="87"/>
                  </a:lnTo>
                  <a:lnTo>
                    <a:pt x="0" y="80"/>
                  </a:lnTo>
                  <a:lnTo>
                    <a:pt x="1" y="72"/>
                  </a:lnTo>
                  <a:lnTo>
                    <a:pt x="5" y="64"/>
                  </a:lnTo>
                  <a:lnTo>
                    <a:pt x="9" y="58"/>
                  </a:lnTo>
                  <a:lnTo>
                    <a:pt x="16" y="53"/>
                  </a:lnTo>
                  <a:lnTo>
                    <a:pt x="26" y="50"/>
                  </a:lnTo>
                  <a:lnTo>
                    <a:pt x="38" y="47"/>
                  </a:lnTo>
                  <a:lnTo>
                    <a:pt x="56" y="43"/>
                  </a:lnTo>
                  <a:lnTo>
                    <a:pt x="66" y="40"/>
                  </a:lnTo>
                  <a:lnTo>
                    <a:pt x="66" y="37"/>
                  </a:lnTo>
                  <a:lnTo>
                    <a:pt x="66" y="31"/>
                  </a:lnTo>
                  <a:lnTo>
                    <a:pt x="63" y="26"/>
                  </a:lnTo>
                  <a:lnTo>
                    <a:pt x="56" y="23"/>
                  </a:lnTo>
                  <a:lnTo>
                    <a:pt x="46" y="23"/>
                  </a:lnTo>
                  <a:lnTo>
                    <a:pt x="40" y="23"/>
                  </a:lnTo>
                  <a:lnTo>
                    <a:pt x="35" y="24"/>
                  </a:lnTo>
                  <a:lnTo>
                    <a:pt x="30" y="29"/>
                  </a:lnTo>
                  <a:lnTo>
                    <a:pt x="29" y="35"/>
                  </a:lnTo>
                  <a:close/>
                  <a:moveTo>
                    <a:pt x="66" y="58"/>
                  </a:moveTo>
                  <a:lnTo>
                    <a:pt x="66" y="58"/>
                  </a:lnTo>
                  <a:lnTo>
                    <a:pt x="50" y="63"/>
                  </a:lnTo>
                  <a:lnTo>
                    <a:pt x="38" y="64"/>
                  </a:lnTo>
                  <a:lnTo>
                    <a:pt x="34" y="68"/>
                  </a:lnTo>
                  <a:lnTo>
                    <a:pt x="29" y="72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32" y="88"/>
                  </a:lnTo>
                  <a:lnTo>
                    <a:pt x="37" y="92"/>
                  </a:lnTo>
                  <a:lnTo>
                    <a:pt x="43" y="92"/>
                  </a:lnTo>
                  <a:lnTo>
                    <a:pt x="51" y="92"/>
                  </a:lnTo>
                  <a:lnTo>
                    <a:pt x="58" y="87"/>
                  </a:lnTo>
                  <a:lnTo>
                    <a:pt x="63" y="84"/>
                  </a:lnTo>
                  <a:lnTo>
                    <a:pt x="66" y="77"/>
                  </a:lnTo>
                  <a:lnTo>
                    <a:pt x="66" y="64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8" name="Freeform 94"/>
            <p:cNvSpPr>
              <a:spLocks noChangeAspect="1"/>
            </p:cNvSpPr>
            <p:nvPr userDrawn="1"/>
          </p:nvSpPr>
          <p:spPr bwMode="auto">
            <a:xfrm>
              <a:off x="1090" y="2364"/>
              <a:ext cx="14" cy="74"/>
            </a:xfrm>
            <a:custGeom>
              <a:avLst/>
              <a:gdLst>
                <a:gd name="T0" fmla="*/ 0 w 29"/>
                <a:gd name="T1" fmla="*/ 1 h 147"/>
                <a:gd name="T2" fmla="*/ 0 w 29"/>
                <a:gd name="T3" fmla="*/ 0 h 147"/>
                <a:gd name="T4" fmla="*/ 0 w 29"/>
                <a:gd name="T5" fmla="*/ 0 h 147"/>
                <a:gd name="T6" fmla="*/ 0 w 29"/>
                <a:gd name="T7" fmla="*/ 1 h 147"/>
                <a:gd name="T8" fmla="*/ 0 w 29"/>
                <a:gd name="T9" fmla="*/ 1 h 147"/>
                <a:gd name="T10" fmla="*/ 0 w 29"/>
                <a:gd name="T11" fmla="*/ 1 h 147"/>
                <a:gd name="T12" fmla="*/ 0 w 29"/>
                <a:gd name="T13" fmla="*/ 1 h 1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147">
                  <a:moveTo>
                    <a:pt x="0" y="147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147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39" name="Freeform 95"/>
            <p:cNvSpPr>
              <a:spLocks noChangeAspect="1" noEditPoints="1"/>
            </p:cNvSpPr>
            <p:nvPr userDrawn="1"/>
          </p:nvSpPr>
          <p:spPr bwMode="auto">
            <a:xfrm>
              <a:off x="1141" y="2364"/>
              <a:ext cx="74" cy="74"/>
            </a:xfrm>
            <a:custGeom>
              <a:avLst/>
              <a:gdLst>
                <a:gd name="T0" fmla="*/ 1 w 148"/>
                <a:gd name="T1" fmla="*/ 1 h 147"/>
                <a:gd name="T2" fmla="*/ 1 w 148"/>
                <a:gd name="T3" fmla="*/ 1 h 147"/>
                <a:gd name="T4" fmla="*/ 1 w 148"/>
                <a:gd name="T5" fmla="*/ 1 h 147"/>
                <a:gd name="T6" fmla="*/ 1 w 148"/>
                <a:gd name="T7" fmla="*/ 1 h 147"/>
                <a:gd name="T8" fmla="*/ 1 w 148"/>
                <a:gd name="T9" fmla="*/ 1 h 147"/>
                <a:gd name="T10" fmla="*/ 0 w 148"/>
                <a:gd name="T11" fmla="*/ 1 h 147"/>
                <a:gd name="T12" fmla="*/ 1 w 148"/>
                <a:gd name="T13" fmla="*/ 0 h 147"/>
                <a:gd name="T14" fmla="*/ 1 w 148"/>
                <a:gd name="T15" fmla="*/ 0 h 147"/>
                <a:gd name="T16" fmla="*/ 1 w 148"/>
                <a:gd name="T17" fmla="*/ 1 h 147"/>
                <a:gd name="T18" fmla="*/ 1 w 148"/>
                <a:gd name="T19" fmla="*/ 1 h 147"/>
                <a:gd name="T20" fmla="*/ 1 w 148"/>
                <a:gd name="T21" fmla="*/ 1 h 147"/>
                <a:gd name="T22" fmla="*/ 1 w 148"/>
                <a:gd name="T23" fmla="*/ 1 h 147"/>
                <a:gd name="T24" fmla="*/ 1 w 148"/>
                <a:gd name="T25" fmla="*/ 1 h 147"/>
                <a:gd name="T26" fmla="*/ 1 w 148"/>
                <a:gd name="T27" fmla="*/ 1 h 147"/>
                <a:gd name="T28" fmla="*/ 1 w 148"/>
                <a:gd name="T29" fmla="*/ 1 h 147"/>
                <a:gd name="T30" fmla="*/ 1 w 148"/>
                <a:gd name="T31" fmla="*/ 1 h 147"/>
                <a:gd name="T32" fmla="*/ 1 w 148"/>
                <a:gd name="T33" fmla="*/ 1 h 1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8" h="147">
                  <a:moveTo>
                    <a:pt x="148" y="147"/>
                  </a:moveTo>
                  <a:lnTo>
                    <a:pt x="116" y="147"/>
                  </a:lnTo>
                  <a:lnTo>
                    <a:pt x="103" y="114"/>
                  </a:lnTo>
                  <a:lnTo>
                    <a:pt x="44" y="114"/>
                  </a:lnTo>
                  <a:lnTo>
                    <a:pt x="32" y="147"/>
                  </a:lnTo>
                  <a:lnTo>
                    <a:pt x="0" y="147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148" y="147"/>
                  </a:lnTo>
                  <a:close/>
                  <a:moveTo>
                    <a:pt x="93" y="90"/>
                  </a:moveTo>
                  <a:lnTo>
                    <a:pt x="72" y="35"/>
                  </a:lnTo>
                  <a:lnTo>
                    <a:pt x="53" y="90"/>
                  </a:lnTo>
                  <a:lnTo>
                    <a:pt x="93" y="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0" name="Freeform 96"/>
            <p:cNvSpPr>
              <a:spLocks noChangeAspect="1"/>
            </p:cNvSpPr>
            <p:nvPr userDrawn="1"/>
          </p:nvSpPr>
          <p:spPr bwMode="auto">
            <a:xfrm>
              <a:off x="1219" y="2366"/>
              <a:ext cx="31" cy="74"/>
            </a:xfrm>
            <a:custGeom>
              <a:avLst/>
              <a:gdLst>
                <a:gd name="T0" fmla="*/ 0 w 63"/>
                <a:gd name="T1" fmla="*/ 1 h 148"/>
                <a:gd name="T2" fmla="*/ 0 w 63"/>
                <a:gd name="T3" fmla="*/ 1 h 148"/>
                <a:gd name="T4" fmla="*/ 0 w 63"/>
                <a:gd name="T5" fmla="*/ 1 h 148"/>
                <a:gd name="T6" fmla="*/ 0 w 63"/>
                <a:gd name="T7" fmla="*/ 1 h 148"/>
                <a:gd name="T8" fmla="*/ 0 w 63"/>
                <a:gd name="T9" fmla="*/ 1 h 148"/>
                <a:gd name="T10" fmla="*/ 0 w 63"/>
                <a:gd name="T11" fmla="*/ 1 h 148"/>
                <a:gd name="T12" fmla="*/ 0 w 63"/>
                <a:gd name="T13" fmla="*/ 1 h 148"/>
                <a:gd name="T14" fmla="*/ 0 w 63"/>
                <a:gd name="T15" fmla="*/ 1 h 148"/>
                <a:gd name="T16" fmla="*/ 0 w 63"/>
                <a:gd name="T17" fmla="*/ 1 h 148"/>
                <a:gd name="T18" fmla="*/ 0 w 63"/>
                <a:gd name="T19" fmla="*/ 1 h 148"/>
                <a:gd name="T20" fmla="*/ 0 w 63"/>
                <a:gd name="T21" fmla="*/ 1 h 148"/>
                <a:gd name="T22" fmla="*/ 0 w 63"/>
                <a:gd name="T23" fmla="*/ 1 h 148"/>
                <a:gd name="T24" fmla="*/ 0 w 63"/>
                <a:gd name="T25" fmla="*/ 1 h 148"/>
                <a:gd name="T26" fmla="*/ 0 w 63"/>
                <a:gd name="T27" fmla="*/ 1 h 148"/>
                <a:gd name="T28" fmla="*/ 0 w 63"/>
                <a:gd name="T29" fmla="*/ 1 h 148"/>
                <a:gd name="T30" fmla="*/ 0 w 63"/>
                <a:gd name="T31" fmla="*/ 1 h 148"/>
                <a:gd name="T32" fmla="*/ 0 w 63"/>
                <a:gd name="T33" fmla="*/ 1 h 148"/>
                <a:gd name="T34" fmla="*/ 0 w 63"/>
                <a:gd name="T35" fmla="*/ 1 h 148"/>
                <a:gd name="T36" fmla="*/ 0 w 63"/>
                <a:gd name="T37" fmla="*/ 1 h 148"/>
                <a:gd name="T38" fmla="*/ 0 w 63"/>
                <a:gd name="T39" fmla="*/ 1 h 148"/>
                <a:gd name="T40" fmla="*/ 0 w 63"/>
                <a:gd name="T41" fmla="*/ 1 h 148"/>
                <a:gd name="T42" fmla="*/ 0 w 63"/>
                <a:gd name="T43" fmla="*/ 1 h 148"/>
                <a:gd name="T44" fmla="*/ 0 w 63"/>
                <a:gd name="T45" fmla="*/ 1 h 148"/>
                <a:gd name="T46" fmla="*/ 0 w 63"/>
                <a:gd name="T47" fmla="*/ 1 h 148"/>
                <a:gd name="T48" fmla="*/ 0 w 63"/>
                <a:gd name="T49" fmla="*/ 1 h 148"/>
                <a:gd name="T50" fmla="*/ 0 w 63"/>
                <a:gd name="T51" fmla="*/ 1 h 148"/>
                <a:gd name="T52" fmla="*/ 0 w 63"/>
                <a:gd name="T53" fmla="*/ 1 h 148"/>
                <a:gd name="T54" fmla="*/ 0 w 63"/>
                <a:gd name="T55" fmla="*/ 1 h 148"/>
                <a:gd name="T56" fmla="*/ 0 w 63"/>
                <a:gd name="T57" fmla="*/ 1 h 148"/>
                <a:gd name="T58" fmla="*/ 0 w 63"/>
                <a:gd name="T59" fmla="*/ 1 h 148"/>
                <a:gd name="T60" fmla="*/ 0 w 63"/>
                <a:gd name="T61" fmla="*/ 1 h 148"/>
                <a:gd name="T62" fmla="*/ 0 w 63"/>
                <a:gd name="T63" fmla="*/ 1 h 148"/>
                <a:gd name="T64" fmla="*/ 0 w 63"/>
                <a:gd name="T65" fmla="*/ 0 h 148"/>
                <a:gd name="T66" fmla="*/ 0 w 63"/>
                <a:gd name="T67" fmla="*/ 1 h 148"/>
                <a:gd name="T68" fmla="*/ 0 w 63"/>
                <a:gd name="T69" fmla="*/ 1 h 148"/>
                <a:gd name="T70" fmla="*/ 0 w 63"/>
                <a:gd name="T71" fmla="*/ 1 h 148"/>
                <a:gd name="T72" fmla="*/ 0 w 63"/>
                <a:gd name="T73" fmla="*/ 1 h 14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3" h="148">
                  <a:moveTo>
                    <a:pt x="59" y="37"/>
                  </a:moveTo>
                  <a:lnTo>
                    <a:pt x="59" y="61"/>
                  </a:lnTo>
                  <a:lnTo>
                    <a:pt x="40" y="61"/>
                  </a:lnTo>
                  <a:lnTo>
                    <a:pt x="40" y="103"/>
                  </a:lnTo>
                  <a:lnTo>
                    <a:pt x="42" y="119"/>
                  </a:lnTo>
                  <a:lnTo>
                    <a:pt x="43" y="122"/>
                  </a:lnTo>
                  <a:lnTo>
                    <a:pt x="48" y="123"/>
                  </a:lnTo>
                  <a:lnTo>
                    <a:pt x="59" y="120"/>
                  </a:lnTo>
                  <a:lnTo>
                    <a:pt x="63" y="143"/>
                  </a:lnTo>
                  <a:lnTo>
                    <a:pt x="51" y="146"/>
                  </a:lnTo>
                  <a:lnTo>
                    <a:pt x="40" y="148"/>
                  </a:lnTo>
                  <a:lnTo>
                    <a:pt x="32" y="146"/>
                  </a:lnTo>
                  <a:lnTo>
                    <a:pt x="26" y="144"/>
                  </a:lnTo>
                  <a:lnTo>
                    <a:pt x="21" y="141"/>
                  </a:lnTo>
                  <a:lnTo>
                    <a:pt x="18" y="138"/>
                  </a:lnTo>
                  <a:lnTo>
                    <a:pt x="14" y="133"/>
                  </a:lnTo>
                  <a:lnTo>
                    <a:pt x="13" y="127"/>
                  </a:lnTo>
                  <a:lnTo>
                    <a:pt x="13" y="107"/>
                  </a:lnTo>
                  <a:lnTo>
                    <a:pt x="13" y="61"/>
                  </a:lnTo>
                  <a:lnTo>
                    <a:pt x="0" y="61"/>
                  </a:lnTo>
                  <a:lnTo>
                    <a:pt x="0" y="37"/>
                  </a:lnTo>
                  <a:lnTo>
                    <a:pt x="13" y="37"/>
                  </a:lnTo>
                  <a:lnTo>
                    <a:pt x="13" y="16"/>
                  </a:lnTo>
                  <a:lnTo>
                    <a:pt x="40" y="0"/>
                  </a:lnTo>
                  <a:lnTo>
                    <a:pt x="40" y="37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1" name="Freeform 97"/>
            <p:cNvSpPr>
              <a:spLocks noChangeAspect="1" noEditPoints="1"/>
            </p:cNvSpPr>
            <p:nvPr userDrawn="1"/>
          </p:nvSpPr>
          <p:spPr bwMode="auto">
            <a:xfrm>
              <a:off x="1257" y="2384"/>
              <a:ext cx="55" cy="56"/>
            </a:xfrm>
            <a:custGeom>
              <a:avLst/>
              <a:gdLst>
                <a:gd name="T0" fmla="*/ 0 w 110"/>
                <a:gd name="T1" fmla="*/ 0 h 113"/>
                <a:gd name="T2" fmla="*/ 1 w 110"/>
                <a:gd name="T3" fmla="*/ 0 h 113"/>
                <a:gd name="T4" fmla="*/ 1 w 110"/>
                <a:gd name="T5" fmla="*/ 0 h 113"/>
                <a:gd name="T6" fmla="*/ 1 w 110"/>
                <a:gd name="T7" fmla="*/ 0 h 113"/>
                <a:gd name="T8" fmla="*/ 1 w 110"/>
                <a:gd name="T9" fmla="*/ 0 h 113"/>
                <a:gd name="T10" fmla="*/ 1 w 110"/>
                <a:gd name="T11" fmla="*/ 0 h 113"/>
                <a:gd name="T12" fmla="*/ 1 w 110"/>
                <a:gd name="T13" fmla="*/ 0 h 113"/>
                <a:gd name="T14" fmla="*/ 1 w 110"/>
                <a:gd name="T15" fmla="*/ 0 h 113"/>
                <a:gd name="T16" fmla="*/ 1 w 110"/>
                <a:gd name="T17" fmla="*/ 0 h 113"/>
                <a:gd name="T18" fmla="*/ 1 w 110"/>
                <a:gd name="T19" fmla="*/ 0 h 113"/>
                <a:gd name="T20" fmla="*/ 1 w 110"/>
                <a:gd name="T21" fmla="*/ 0 h 113"/>
                <a:gd name="T22" fmla="*/ 1 w 110"/>
                <a:gd name="T23" fmla="*/ 0 h 113"/>
                <a:gd name="T24" fmla="*/ 1 w 110"/>
                <a:gd name="T25" fmla="*/ 0 h 113"/>
                <a:gd name="T26" fmla="*/ 1 w 110"/>
                <a:gd name="T27" fmla="*/ 0 h 113"/>
                <a:gd name="T28" fmla="*/ 1 w 110"/>
                <a:gd name="T29" fmla="*/ 0 h 113"/>
                <a:gd name="T30" fmla="*/ 1 w 110"/>
                <a:gd name="T31" fmla="*/ 0 h 113"/>
                <a:gd name="T32" fmla="*/ 1 w 110"/>
                <a:gd name="T33" fmla="*/ 0 h 113"/>
                <a:gd name="T34" fmla="*/ 1 w 110"/>
                <a:gd name="T35" fmla="*/ 0 h 113"/>
                <a:gd name="T36" fmla="*/ 1 w 110"/>
                <a:gd name="T37" fmla="*/ 0 h 113"/>
                <a:gd name="T38" fmla="*/ 1 w 110"/>
                <a:gd name="T39" fmla="*/ 0 h 113"/>
                <a:gd name="T40" fmla="*/ 1 w 110"/>
                <a:gd name="T41" fmla="*/ 0 h 113"/>
                <a:gd name="T42" fmla="*/ 0 w 110"/>
                <a:gd name="T43" fmla="*/ 0 h 113"/>
                <a:gd name="T44" fmla="*/ 0 w 110"/>
                <a:gd name="T45" fmla="*/ 0 h 113"/>
                <a:gd name="T46" fmla="*/ 1 w 110"/>
                <a:gd name="T47" fmla="*/ 0 h 113"/>
                <a:gd name="T48" fmla="*/ 1 w 110"/>
                <a:gd name="T49" fmla="*/ 0 h 113"/>
                <a:gd name="T50" fmla="*/ 1 w 110"/>
                <a:gd name="T51" fmla="*/ 0 h 113"/>
                <a:gd name="T52" fmla="*/ 1 w 110"/>
                <a:gd name="T53" fmla="*/ 0 h 113"/>
                <a:gd name="T54" fmla="*/ 1 w 110"/>
                <a:gd name="T55" fmla="*/ 0 h 113"/>
                <a:gd name="T56" fmla="*/ 1 w 110"/>
                <a:gd name="T57" fmla="*/ 0 h 113"/>
                <a:gd name="T58" fmla="*/ 1 w 110"/>
                <a:gd name="T59" fmla="*/ 0 h 113"/>
                <a:gd name="T60" fmla="*/ 1 w 110"/>
                <a:gd name="T61" fmla="*/ 0 h 113"/>
                <a:gd name="T62" fmla="*/ 1 w 110"/>
                <a:gd name="T63" fmla="*/ 0 h 113"/>
                <a:gd name="T64" fmla="*/ 1 w 110"/>
                <a:gd name="T65" fmla="*/ 0 h 113"/>
                <a:gd name="T66" fmla="*/ 1 w 110"/>
                <a:gd name="T67" fmla="*/ 0 h 113"/>
                <a:gd name="T68" fmla="*/ 1 w 110"/>
                <a:gd name="T69" fmla="*/ 0 h 113"/>
                <a:gd name="T70" fmla="*/ 1 w 110"/>
                <a:gd name="T71" fmla="*/ 0 h 113"/>
                <a:gd name="T72" fmla="*/ 1 w 110"/>
                <a:gd name="T73" fmla="*/ 0 h 113"/>
                <a:gd name="T74" fmla="*/ 1 w 110"/>
                <a:gd name="T75" fmla="*/ 0 h 113"/>
                <a:gd name="T76" fmla="*/ 1 w 110"/>
                <a:gd name="T77" fmla="*/ 0 h 113"/>
                <a:gd name="T78" fmla="*/ 1 w 110"/>
                <a:gd name="T79" fmla="*/ 0 h 113"/>
                <a:gd name="T80" fmla="*/ 1 w 110"/>
                <a:gd name="T81" fmla="*/ 0 h 113"/>
                <a:gd name="T82" fmla="*/ 1 w 110"/>
                <a:gd name="T83" fmla="*/ 0 h 113"/>
                <a:gd name="T84" fmla="*/ 1 w 110"/>
                <a:gd name="T85" fmla="*/ 0 h 113"/>
                <a:gd name="T86" fmla="*/ 1 w 110"/>
                <a:gd name="T87" fmla="*/ 0 h 113"/>
                <a:gd name="T88" fmla="*/ 1 w 110"/>
                <a:gd name="T89" fmla="*/ 0 h 1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10" h="113">
                  <a:moveTo>
                    <a:pt x="0" y="55"/>
                  </a:moveTo>
                  <a:lnTo>
                    <a:pt x="0" y="55"/>
                  </a:lnTo>
                  <a:lnTo>
                    <a:pt x="1" y="40"/>
                  </a:lnTo>
                  <a:lnTo>
                    <a:pt x="8" y="27"/>
                  </a:lnTo>
                  <a:lnTo>
                    <a:pt x="11" y="21"/>
                  </a:lnTo>
                  <a:lnTo>
                    <a:pt x="16" y="16"/>
                  </a:lnTo>
                  <a:lnTo>
                    <a:pt x="20" y="11"/>
                  </a:lnTo>
                  <a:lnTo>
                    <a:pt x="27" y="7"/>
                  </a:lnTo>
                  <a:lnTo>
                    <a:pt x="40" y="2"/>
                  </a:lnTo>
                  <a:lnTo>
                    <a:pt x="56" y="0"/>
                  </a:lnTo>
                  <a:lnTo>
                    <a:pt x="67" y="2"/>
                  </a:lnTo>
                  <a:lnTo>
                    <a:pt x="77" y="5"/>
                  </a:lnTo>
                  <a:lnTo>
                    <a:pt x="86" y="10"/>
                  </a:lnTo>
                  <a:lnTo>
                    <a:pt x="94" y="16"/>
                  </a:lnTo>
                  <a:lnTo>
                    <a:pt x="102" y="24"/>
                  </a:lnTo>
                  <a:lnTo>
                    <a:pt x="107" y="34"/>
                  </a:lnTo>
                  <a:lnTo>
                    <a:pt x="109" y="45"/>
                  </a:lnTo>
                  <a:lnTo>
                    <a:pt x="110" y="56"/>
                  </a:lnTo>
                  <a:lnTo>
                    <a:pt x="109" y="68"/>
                  </a:lnTo>
                  <a:lnTo>
                    <a:pt x="107" y="79"/>
                  </a:lnTo>
                  <a:lnTo>
                    <a:pt x="102" y="88"/>
                  </a:lnTo>
                  <a:lnTo>
                    <a:pt x="94" y="97"/>
                  </a:lnTo>
                  <a:lnTo>
                    <a:pt x="86" y="103"/>
                  </a:lnTo>
                  <a:lnTo>
                    <a:pt x="77" y="108"/>
                  </a:lnTo>
                  <a:lnTo>
                    <a:pt x="67" y="111"/>
                  </a:lnTo>
                  <a:lnTo>
                    <a:pt x="56" y="113"/>
                  </a:lnTo>
                  <a:lnTo>
                    <a:pt x="41" y="111"/>
                  </a:lnTo>
                  <a:lnTo>
                    <a:pt x="27" y="106"/>
                  </a:lnTo>
                  <a:lnTo>
                    <a:pt x="20" y="101"/>
                  </a:lnTo>
                  <a:lnTo>
                    <a:pt x="16" y="98"/>
                  </a:lnTo>
                  <a:lnTo>
                    <a:pt x="11" y="92"/>
                  </a:lnTo>
                  <a:lnTo>
                    <a:pt x="8" y="87"/>
                  </a:lnTo>
                  <a:lnTo>
                    <a:pt x="4" y="79"/>
                  </a:lnTo>
                  <a:lnTo>
                    <a:pt x="1" y="72"/>
                  </a:lnTo>
                  <a:lnTo>
                    <a:pt x="0" y="55"/>
                  </a:lnTo>
                  <a:close/>
                  <a:moveTo>
                    <a:pt x="28" y="56"/>
                  </a:moveTo>
                  <a:lnTo>
                    <a:pt x="28" y="56"/>
                  </a:lnTo>
                  <a:lnTo>
                    <a:pt x="30" y="64"/>
                  </a:lnTo>
                  <a:lnTo>
                    <a:pt x="32" y="71"/>
                  </a:lnTo>
                  <a:lnTo>
                    <a:pt x="33" y="76"/>
                  </a:lnTo>
                  <a:lnTo>
                    <a:pt x="36" y="80"/>
                  </a:lnTo>
                  <a:lnTo>
                    <a:pt x="41" y="84"/>
                  </a:lnTo>
                  <a:lnTo>
                    <a:pt x="44" y="87"/>
                  </a:lnTo>
                  <a:lnTo>
                    <a:pt x="49" y="88"/>
                  </a:lnTo>
                  <a:lnTo>
                    <a:pt x="56" y="88"/>
                  </a:lnTo>
                  <a:lnTo>
                    <a:pt x="61" y="88"/>
                  </a:lnTo>
                  <a:lnTo>
                    <a:pt x="65" y="87"/>
                  </a:lnTo>
                  <a:lnTo>
                    <a:pt x="70" y="84"/>
                  </a:lnTo>
                  <a:lnTo>
                    <a:pt x="73" y="80"/>
                  </a:lnTo>
                  <a:lnTo>
                    <a:pt x="77" y="76"/>
                  </a:lnTo>
                  <a:lnTo>
                    <a:pt x="80" y="71"/>
                  </a:lnTo>
                  <a:lnTo>
                    <a:pt x="81" y="64"/>
                  </a:lnTo>
                  <a:lnTo>
                    <a:pt x="81" y="56"/>
                  </a:lnTo>
                  <a:lnTo>
                    <a:pt x="81" y="48"/>
                  </a:lnTo>
                  <a:lnTo>
                    <a:pt x="80" y="42"/>
                  </a:lnTo>
                  <a:lnTo>
                    <a:pt x="77" y="37"/>
                  </a:lnTo>
                  <a:lnTo>
                    <a:pt x="73" y="32"/>
                  </a:lnTo>
                  <a:lnTo>
                    <a:pt x="70" y="27"/>
                  </a:lnTo>
                  <a:lnTo>
                    <a:pt x="65" y="26"/>
                  </a:lnTo>
                  <a:lnTo>
                    <a:pt x="61" y="24"/>
                  </a:lnTo>
                  <a:lnTo>
                    <a:pt x="56" y="24"/>
                  </a:lnTo>
                  <a:lnTo>
                    <a:pt x="49" y="24"/>
                  </a:lnTo>
                  <a:lnTo>
                    <a:pt x="44" y="26"/>
                  </a:lnTo>
                  <a:lnTo>
                    <a:pt x="41" y="27"/>
                  </a:lnTo>
                  <a:lnTo>
                    <a:pt x="36" y="32"/>
                  </a:lnTo>
                  <a:lnTo>
                    <a:pt x="33" y="37"/>
                  </a:lnTo>
                  <a:lnTo>
                    <a:pt x="32" y="42"/>
                  </a:lnTo>
                  <a:lnTo>
                    <a:pt x="30" y="48"/>
                  </a:lnTo>
                  <a:lnTo>
                    <a:pt x="28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2" name="Freeform 98"/>
            <p:cNvSpPr>
              <a:spLocks noChangeAspect="1"/>
            </p:cNvSpPr>
            <p:nvPr userDrawn="1"/>
          </p:nvSpPr>
          <p:spPr bwMode="auto">
            <a:xfrm>
              <a:off x="1324" y="2384"/>
              <a:ext cx="79" cy="54"/>
            </a:xfrm>
            <a:custGeom>
              <a:avLst/>
              <a:gdLst>
                <a:gd name="T0" fmla="*/ 1 w 158"/>
                <a:gd name="T1" fmla="*/ 0 h 109"/>
                <a:gd name="T2" fmla="*/ 1 w 158"/>
                <a:gd name="T3" fmla="*/ 0 h 109"/>
                <a:gd name="T4" fmla="*/ 1 w 158"/>
                <a:gd name="T5" fmla="*/ 0 h 109"/>
                <a:gd name="T6" fmla="*/ 1 w 158"/>
                <a:gd name="T7" fmla="*/ 0 h 109"/>
                <a:gd name="T8" fmla="*/ 1 w 158"/>
                <a:gd name="T9" fmla="*/ 0 h 109"/>
                <a:gd name="T10" fmla="*/ 1 w 158"/>
                <a:gd name="T11" fmla="*/ 0 h 109"/>
                <a:gd name="T12" fmla="*/ 1 w 158"/>
                <a:gd name="T13" fmla="*/ 0 h 109"/>
                <a:gd name="T14" fmla="*/ 1 w 158"/>
                <a:gd name="T15" fmla="*/ 0 h 109"/>
                <a:gd name="T16" fmla="*/ 1 w 158"/>
                <a:gd name="T17" fmla="*/ 0 h 109"/>
                <a:gd name="T18" fmla="*/ 1 w 158"/>
                <a:gd name="T19" fmla="*/ 0 h 109"/>
                <a:gd name="T20" fmla="*/ 1 w 158"/>
                <a:gd name="T21" fmla="*/ 0 h 109"/>
                <a:gd name="T22" fmla="*/ 1 w 158"/>
                <a:gd name="T23" fmla="*/ 0 h 109"/>
                <a:gd name="T24" fmla="*/ 1 w 158"/>
                <a:gd name="T25" fmla="*/ 0 h 109"/>
                <a:gd name="T26" fmla="*/ 1 w 158"/>
                <a:gd name="T27" fmla="*/ 0 h 109"/>
                <a:gd name="T28" fmla="*/ 1 w 158"/>
                <a:gd name="T29" fmla="*/ 0 h 109"/>
                <a:gd name="T30" fmla="*/ 1 w 158"/>
                <a:gd name="T31" fmla="*/ 0 h 109"/>
                <a:gd name="T32" fmla="*/ 1 w 158"/>
                <a:gd name="T33" fmla="*/ 0 h 109"/>
                <a:gd name="T34" fmla="*/ 1 w 158"/>
                <a:gd name="T35" fmla="*/ 0 h 109"/>
                <a:gd name="T36" fmla="*/ 1 w 158"/>
                <a:gd name="T37" fmla="*/ 0 h 109"/>
                <a:gd name="T38" fmla="*/ 1 w 158"/>
                <a:gd name="T39" fmla="*/ 0 h 109"/>
                <a:gd name="T40" fmla="*/ 1 w 158"/>
                <a:gd name="T41" fmla="*/ 0 h 109"/>
                <a:gd name="T42" fmla="*/ 1 w 158"/>
                <a:gd name="T43" fmla="*/ 0 h 109"/>
                <a:gd name="T44" fmla="*/ 1 w 158"/>
                <a:gd name="T45" fmla="*/ 0 h 109"/>
                <a:gd name="T46" fmla="*/ 1 w 158"/>
                <a:gd name="T47" fmla="*/ 0 h 109"/>
                <a:gd name="T48" fmla="*/ 1 w 158"/>
                <a:gd name="T49" fmla="*/ 0 h 109"/>
                <a:gd name="T50" fmla="*/ 1 w 158"/>
                <a:gd name="T51" fmla="*/ 0 h 109"/>
                <a:gd name="T52" fmla="*/ 1 w 158"/>
                <a:gd name="T53" fmla="*/ 0 h 109"/>
                <a:gd name="T54" fmla="*/ 1 w 158"/>
                <a:gd name="T55" fmla="*/ 0 h 109"/>
                <a:gd name="T56" fmla="*/ 1 w 158"/>
                <a:gd name="T57" fmla="*/ 0 h 109"/>
                <a:gd name="T58" fmla="*/ 1 w 158"/>
                <a:gd name="T59" fmla="*/ 0 h 109"/>
                <a:gd name="T60" fmla="*/ 1 w 158"/>
                <a:gd name="T61" fmla="*/ 0 h 109"/>
                <a:gd name="T62" fmla="*/ 1 w 158"/>
                <a:gd name="T63" fmla="*/ 0 h 109"/>
                <a:gd name="T64" fmla="*/ 1 w 158"/>
                <a:gd name="T65" fmla="*/ 0 h 109"/>
                <a:gd name="T66" fmla="*/ 1 w 158"/>
                <a:gd name="T67" fmla="*/ 0 h 109"/>
                <a:gd name="T68" fmla="*/ 0 w 158"/>
                <a:gd name="T69" fmla="*/ 0 h 109"/>
                <a:gd name="T70" fmla="*/ 0 w 158"/>
                <a:gd name="T71" fmla="*/ 0 h 10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58" h="109">
                  <a:moveTo>
                    <a:pt x="0" y="2"/>
                  </a:moveTo>
                  <a:lnTo>
                    <a:pt x="26" y="2"/>
                  </a:lnTo>
                  <a:lnTo>
                    <a:pt x="26" y="18"/>
                  </a:lnTo>
                  <a:lnTo>
                    <a:pt x="33" y="10"/>
                  </a:lnTo>
                  <a:lnTo>
                    <a:pt x="41" y="5"/>
                  </a:lnTo>
                  <a:lnTo>
                    <a:pt x="50" y="2"/>
                  </a:lnTo>
                  <a:lnTo>
                    <a:pt x="60" y="0"/>
                  </a:lnTo>
                  <a:lnTo>
                    <a:pt x="70" y="2"/>
                  </a:lnTo>
                  <a:lnTo>
                    <a:pt x="78" y="5"/>
                  </a:lnTo>
                  <a:lnTo>
                    <a:pt x="84" y="10"/>
                  </a:lnTo>
                  <a:lnTo>
                    <a:pt x="90" y="18"/>
                  </a:lnTo>
                  <a:lnTo>
                    <a:pt x="97" y="10"/>
                  </a:lnTo>
                  <a:lnTo>
                    <a:pt x="105" y="5"/>
                  </a:lnTo>
                  <a:lnTo>
                    <a:pt x="113" y="2"/>
                  </a:lnTo>
                  <a:lnTo>
                    <a:pt x="123" y="0"/>
                  </a:lnTo>
                  <a:lnTo>
                    <a:pt x="134" y="2"/>
                  </a:lnTo>
                  <a:lnTo>
                    <a:pt x="142" y="5"/>
                  </a:lnTo>
                  <a:lnTo>
                    <a:pt x="150" y="11"/>
                  </a:lnTo>
                  <a:lnTo>
                    <a:pt x="155" y="19"/>
                  </a:lnTo>
                  <a:lnTo>
                    <a:pt x="156" y="27"/>
                  </a:lnTo>
                  <a:lnTo>
                    <a:pt x="158" y="42"/>
                  </a:lnTo>
                  <a:lnTo>
                    <a:pt x="158" y="109"/>
                  </a:lnTo>
                  <a:lnTo>
                    <a:pt x="129" y="109"/>
                  </a:lnTo>
                  <a:lnTo>
                    <a:pt x="129" y="48"/>
                  </a:lnTo>
                  <a:lnTo>
                    <a:pt x="129" y="35"/>
                  </a:lnTo>
                  <a:lnTo>
                    <a:pt x="126" y="27"/>
                  </a:lnTo>
                  <a:lnTo>
                    <a:pt x="121" y="23"/>
                  </a:lnTo>
                  <a:lnTo>
                    <a:pt x="115" y="23"/>
                  </a:lnTo>
                  <a:lnTo>
                    <a:pt x="108" y="23"/>
                  </a:lnTo>
                  <a:lnTo>
                    <a:pt x="103" y="26"/>
                  </a:lnTo>
                  <a:lnTo>
                    <a:pt x="98" y="31"/>
                  </a:lnTo>
                  <a:lnTo>
                    <a:pt x="95" y="35"/>
                  </a:lnTo>
                  <a:lnTo>
                    <a:pt x="94" y="45"/>
                  </a:lnTo>
                  <a:lnTo>
                    <a:pt x="94" y="58"/>
                  </a:lnTo>
                  <a:lnTo>
                    <a:pt x="94" y="109"/>
                  </a:lnTo>
                  <a:lnTo>
                    <a:pt x="65" y="109"/>
                  </a:lnTo>
                  <a:lnTo>
                    <a:pt x="65" y="52"/>
                  </a:lnTo>
                  <a:lnTo>
                    <a:pt x="65" y="39"/>
                  </a:lnTo>
                  <a:lnTo>
                    <a:pt x="63" y="31"/>
                  </a:lnTo>
                  <a:lnTo>
                    <a:pt x="62" y="27"/>
                  </a:lnTo>
                  <a:lnTo>
                    <a:pt x="58" y="24"/>
                  </a:lnTo>
                  <a:lnTo>
                    <a:pt x="55" y="23"/>
                  </a:lnTo>
                  <a:lnTo>
                    <a:pt x="50" y="23"/>
                  </a:lnTo>
                  <a:lnTo>
                    <a:pt x="44" y="23"/>
                  </a:lnTo>
                  <a:lnTo>
                    <a:pt x="37" y="26"/>
                  </a:lnTo>
                  <a:lnTo>
                    <a:pt x="34" y="29"/>
                  </a:lnTo>
                  <a:lnTo>
                    <a:pt x="31" y="35"/>
                  </a:lnTo>
                  <a:lnTo>
                    <a:pt x="29" y="45"/>
                  </a:lnTo>
                  <a:lnTo>
                    <a:pt x="28" y="58"/>
                  </a:lnTo>
                  <a:lnTo>
                    <a:pt x="28" y="109"/>
                  </a:lnTo>
                  <a:lnTo>
                    <a:pt x="0" y="10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3" name="Freeform 99"/>
            <p:cNvSpPr>
              <a:spLocks noChangeAspect="1" noEditPoints="1"/>
            </p:cNvSpPr>
            <p:nvPr userDrawn="1"/>
          </p:nvSpPr>
          <p:spPr bwMode="auto">
            <a:xfrm>
              <a:off x="1418" y="2364"/>
              <a:ext cx="15" cy="74"/>
            </a:xfrm>
            <a:custGeom>
              <a:avLst/>
              <a:gdLst>
                <a:gd name="T0" fmla="*/ 0 w 29"/>
                <a:gd name="T1" fmla="*/ 1 h 147"/>
                <a:gd name="T2" fmla="*/ 0 w 29"/>
                <a:gd name="T3" fmla="*/ 0 h 147"/>
                <a:gd name="T4" fmla="*/ 1 w 29"/>
                <a:gd name="T5" fmla="*/ 0 h 147"/>
                <a:gd name="T6" fmla="*/ 1 w 29"/>
                <a:gd name="T7" fmla="*/ 1 h 147"/>
                <a:gd name="T8" fmla="*/ 0 w 29"/>
                <a:gd name="T9" fmla="*/ 1 h 147"/>
                <a:gd name="T10" fmla="*/ 0 w 29"/>
                <a:gd name="T11" fmla="*/ 1 h 147"/>
                <a:gd name="T12" fmla="*/ 0 w 29"/>
                <a:gd name="T13" fmla="*/ 1 h 147"/>
                <a:gd name="T14" fmla="*/ 0 w 29"/>
                <a:gd name="T15" fmla="*/ 1 h 147"/>
                <a:gd name="T16" fmla="*/ 0 w 29"/>
                <a:gd name="T17" fmla="*/ 1 h 147"/>
                <a:gd name="T18" fmla="*/ 1 w 29"/>
                <a:gd name="T19" fmla="*/ 1 h 147"/>
                <a:gd name="T20" fmla="*/ 1 w 29"/>
                <a:gd name="T21" fmla="*/ 1 h 147"/>
                <a:gd name="T22" fmla="*/ 0 w 29"/>
                <a:gd name="T23" fmla="*/ 1 h 147"/>
                <a:gd name="T24" fmla="*/ 0 w 29"/>
                <a:gd name="T25" fmla="*/ 1 h 147"/>
                <a:gd name="T26" fmla="*/ 0 w 29"/>
                <a:gd name="T27" fmla="*/ 1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" h="147">
                  <a:moveTo>
                    <a:pt x="0" y="25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25"/>
                  </a:lnTo>
                  <a:lnTo>
                    <a:pt x="0" y="25"/>
                  </a:lnTo>
                  <a:close/>
                  <a:moveTo>
                    <a:pt x="0" y="147"/>
                  </a:moveTo>
                  <a:lnTo>
                    <a:pt x="0" y="40"/>
                  </a:lnTo>
                  <a:lnTo>
                    <a:pt x="29" y="40"/>
                  </a:lnTo>
                  <a:lnTo>
                    <a:pt x="29" y="147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4" name="Freeform 100"/>
            <p:cNvSpPr>
              <a:spLocks noChangeAspect="1"/>
            </p:cNvSpPr>
            <p:nvPr userDrawn="1"/>
          </p:nvSpPr>
          <p:spPr bwMode="auto">
            <a:xfrm>
              <a:off x="1446" y="2384"/>
              <a:ext cx="50" cy="56"/>
            </a:xfrm>
            <a:custGeom>
              <a:avLst/>
              <a:gdLst>
                <a:gd name="T0" fmla="*/ 0 w 101"/>
                <a:gd name="T1" fmla="*/ 0 h 113"/>
                <a:gd name="T2" fmla="*/ 0 w 101"/>
                <a:gd name="T3" fmla="*/ 0 h 113"/>
                <a:gd name="T4" fmla="*/ 0 w 101"/>
                <a:gd name="T5" fmla="*/ 0 h 113"/>
                <a:gd name="T6" fmla="*/ 0 w 101"/>
                <a:gd name="T7" fmla="*/ 0 h 113"/>
                <a:gd name="T8" fmla="*/ 0 w 101"/>
                <a:gd name="T9" fmla="*/ 0 h 113"/>
                <a:gd name="T10" fmla="*/ 0 w 101"/>
                <a:gd name="T11" fmla="*/ 0 h 113"/>
                <a:gd name="T12" fmla="*/ 0 w 101"/>
                <a:gd name="T13" fmla="*/ 0 h 113"/>
                <a:gd name="T14" fmla="*/ 0 w 101"/>
                <a:gd name="T15" fmla="*/ 0 h 113"/>
                <a:gd name="T16" fmla="*/ 0 w 101"/>
                <a:gd name="T17" fmla="*/ 0 h 113"/>
                <a:gd name="T18" fmla="*/ 0 w 101"/>
                <a:gd name="T19" fmla="*/ 0 h 113"/>
                <a:gd name="T20" fmla="*/ 0 w 101"/>
                <a:gd name="T21" fmla="*/ 0 h 113"/>
                <a:gd name="T22" fmla="*/ 0 w 101"/>
                <a:gd name="T23" fmla="*/ 0 h 113"/>
                <a:gd name="T24" fmla="*/ 0 w 101"/>
                <a:gd name="T25" fmla="*/ 0 h 113"/>
                <a:gd name="T26" fmla="*/ 0 w 101"/>
                <a:gd name="T27" fmla="*/ 0 h 113"/>
                <a:gd name="T28" fmla="*/ 0 w 101"/>
                <a:gd name="T29" fmla="*/ 0 h 113"/>
                <a:gd name="T30" fmla="*/ 0 w 101"/>
                <a:gd name="T31" fmla="*/ 0 h 113"/>
                <a:gd name="T32" fmla="*/ 0 w 101"/>
                <a:gd name="T33" fmla="*/ 0 h 113"/>
                <a:gd name="T34" fmla="*/ 0 w 101"/>
                <a:gd name="T35" fmla="*/ 0 h 113"/>
                <a:gd name="T36" fmla="*/ 0 w 101"/>
                <a:gd name="T37" fmla="*/ 0 h 113"/>
                <a:gd name="T38" fmla="*/ 0 w 101"/>
                <a:gd name="T39" fmla="*/ 0 h 113"/>
                <a:gd name="T40" fmla="*/ 0 w 101"/>
                <a:gd name="T41" fmla="*/ 0 h 113"/>
                <a:gd name="T42" fmla="*/ 0 w 101"/>
                <a:gd name="T43" fmla="*/ 0 h 113"/>
                <a:gd name="T44" fmla="*/ 0 w 101"/>
                <a:gd name="T45" fmla="*/ 0 h 113"/>
                <a:gd name="T46" fmla="*/ 0 w 101"/>
                <a:gd name="T47" fmla="*/ 0 h 113"/>
                <a:gd name="T48" fmla="*/ 0 w 101"/>
                <a:gd name="T49" fmla="*/ 0 h 113"/>
                <a:gd name="T50" fmla="*/ 0 w 101"/>
                <a:gd name="T51" fmla="*/ 0 h 113"/>
                <a:gd name="T52" fmla="*/ 0 w 101"/>
                <a:gd name="T53" fmla="*/ 0 h 113"/>
                <a:gd name="T54" fmla="*/ 0 w 101"/>
                <a:gd name="T55" fmla="*/ 0 h 113"/>
                <a:gd name="T56" fmla="*/ 0 w 101"/>
                <a:gd name="T57" fmla="*/ 0 h 113"/>
                <a:gd name="T58" fmla="*/ 0 w 101"/>
                <a:gd name="T59" fmla="*/ 0 h 113"/>
                <a:gd name="T60" fmla="*/ 0 w 101"/>
                <a:gd name="T61" fmla="*/ 0 h 113"/>
                <a:gd name="T62" fmla="*/ 0 w 101"/>
                <a:gd name="T63" fmla="*/ 0 h 113"/>
                <a:gd name="T64" fmla="*/ 0 w 101"/>
                <a:gd name="T65" fmla="*/ 0 h 113"/>
                <a:gd name="T66" fmla="*/ 0 w 101"/>
                <a:gd name="T67" fmla="*/ 0 h 113"/>
                <a:gd name="T68" fmla="*/ 0 w 101"/>
                <a:gd name="T69" fmla="*/ 0 h 113"/>
                <a:gd name="T70" fmla="*/ 0 w 101"/>
                <a:gd name="T71" fmla="*/ 0 h 113"/>
                <a:gd name="T72" fmla="*/ 0 w 101"/>
                <a:gd name="T73" fmla="*/ 0 h 113"/>
                <a:gd name="T74" fmla="*/ 0 w 101"/>
                <a:gd name="T75" fmla="*/ 0 h 11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1" h="113">
                  <a:moveTo>
                    <a:pt x="100" y="34"/>
                  </a:moveTo>
                  <a:lnTo>
                    <a:pt x="72" y="39"/>
                  </a:lnTo>
                  <a:lnTo>
                    <a:pt x="69" y="32"/>
                  </a:lnTo>
                  <a:lnTo>
                    <a:pt x="66" y="27"/>
                  </a:lnTo>
                  <a:lnTo>
                    <a:pt x="59" y="24"/>
                  </a:lnTo>
                  <a:lnTo>
                    <a:pt x="51" y="23"/>
                  </a:lnTo>
                  <a:lnTo>
                    <a:pt x="47" y="23"/>
                  </a:lnTo>
                  <a:lnTo>
                    <a:pt x="43" y="24"/>
                  </a:lnTo>
                  <a:lnTo>
                    <a:pt x="39" y="26"/>
                  </a:lnTo>
                  <a:lnTo>
                    <a:pt x="35" y="29"/>
                  </a:lnTo>
                  <a:lnTo>
                    <a:pt x="32" y="34"/>
                  </a:lnTo>
                  <a:lnTo>
                    <a:pt x="31" y="40"/>
                  </a:lnTo>
                  <a:lnTo>
                    <a:pt x="29" y="55"/>
                  </a:lnTo>
                  <a:lnTo>
                    <a:pt x="31" y="71"/>
                  </a:lnTo>
                  <a:lnTo>
                    <a:pt x="32" y="77"/>
                  </a:lnTo>
                  <a:lnTo>
                    <a:pt x="35" y="80"/>
                  </a:lnTo>
                  <a:lnTo>
                    <a:pt x="39" y="85"/>
                  </a:lnTo>
                  <a:lnTo>
                    <a:pt x="43" y="87"/>
                  </a:lnTo>
                  <a:lnTo>
                    <a:pt x="48" y="88"/>
                  </a:lnTo>
                  <a:lnTo>
                    <a:pt x="53" y="88"/>
                  </a:lnTo>
                  <a:lnTo>
                    <a:pt x="59" y="88"/>
                  </a:lnTo>
                  <a:lnTo>
                    <a:pt x="66" y="84"/>
                  </a:lnTo>
                  <a:lnTo>
                    <a:pt x="71" y="77"/>
                  </a:lnTo>
                  <a:lnTo>
                    <a:pt x="74" y="68"/>
                  </a:lnTo>
                  <a:lnTo>
                    <a:pt x="101" y="72"/>
                  </a:lnTo>
                  <a:lnTo>
                    <a:pt x="98" y="82"/>
                  </a:lnTo>
                  <a:lnTo>
                    <a:pt x="95" y="90"/>
                  </a:lnTo>
                  <a:lnTo>
                    <a:pt x="90" y="97"/>
                  </a:lnTo>
                  <a:lnTo>
                    <a:pt x="84" y="103"/>
                  </a:lnTo>
                  <a:lnTo>
                    <a:pt x="77" y="106"/>
                  </a:lnTo>
                  <a:lnTo>
                    <a:pt x="71" y="109"/>
                  </a:lnTo>
                  <a:lnTo>
                    <a:pt x="61" y="111"/>
                  </a:lnTo>
                  <a:lnTo>
                    <a:pt x="51" y="113"/>
                  </a:lnTo>
                  <a:lnTo>
                    <a:pt x="40" y="111"/>
                  </a:lnTo>
                  <a:lnTo>
                    <a:pt x="31" y="109"/>
                  </a:lnTo>
                  <a:lnTo>
                    <a:pt x="21" y="105"/>
                  </a:lnTo>
                  <a:lnTo>
                    <a:pt x="15" y="98"/>
                  </a:lnTo>
                  <a:lnTo>
                    <a:pt x="8" y="90"/>
                  </a:lnTo>
                  <a:lnTo>
                    <a:pt x="3" y="80"/>
                  </a:lnTo>
                  <a:lnTo>
                    <a:pt x="0" y="69"/>
                  </a:lnTo>
                  <a:lnTo>
                    <a:pt x="0" y="56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8" y="23"/>
                  </a:lnTo>
                  <a:lnTo>
                    <a:pt x="15" y="15"/>
                  </a:lnTo>
                  <a:lnTo>
                    <a:pt x="21" y="8"/>
                  </a:lnTo>
                  <a:lnTo>
                    <a:pt x="31" y="3"/>
                  </a:lnTo>
                  <a:lnTo>
                    <a:pt x="40" y="2"/>
                  </a:lnTo>
                  <a:lnTo>
                    <a:pt x="51" y="0"/>
                  </a:lnTo>
                  <a:lnTo>
                    <a:pt x="61" y="0"/>
                  </a:lnTo>
                  <a:lnTo>
                    <a:pt x="69" y="2"/>
                  </a:lnTo>
                  <a:lnTo>
                    <a:pt x="77" y="5"/>
                  </a:lnTo>
                  <a:lnTo>
                    <a:pt x="84" y="8"/>
                  </a:lnTo>
                  <a:lnTo>
                    <a:pt x="88" y="13"/>
                  </a:lnTo>
                  <a:lnTo>
                    <a:pt x="93" y="19"/>
                  </a:lnTo>
                  <a:lnTo>
                    <a:pt x="96" y="26"/>
                  </a:lnTo>
                  <a:lnTo>
                    <a:pt x="10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5" name="Freeform 101"/>
            <p:cNvSpPr>
              <a:spLocks noChangeAspect="1"/>
            </p:cNvSpPr>
            <p:nvPr userDrawn="1"/>
          </p:nvSpPr>
          <p:spPr bwMode="auto">
            <a:xfrm>
              <a:off x="1538" y="2364"/>
              <a:ext cx="56" cy="74"/>
            </a:xfrm>
            <a:custGeom>
              <a:avLst/>
              <a:gdLst>
                <a:gd name="T0" fmla="*/ 0 w 112"/>
                <a:gd name="T1" fmla="*/ 1 h 147"/>
                <a:gd name="T2" fmla="*/ 0 w 112"/>
                <a:gd name="T3" fmla="*/ 0 h 147"/>
                <a:gd name="T4" fmla="*/ 1 w 112"/>
                <a:gd name="T5" fmla="*/ 0 h 147"/>
                <a:gd name="T6" fmla="*/ 1 w 112"/>
                <a:gd name="T7" fmla="*/ 1 h 147"/>
                <a:gd name="T8" fmla="*/ 1 w 112"/>
                <a:gd name="T9" fmla="*/ 1 h 147"/>
                <a:gd name="T10" fmla="*/ 1 w 112"/>
                <a:gd name="T11" fmla="*/ 1 h 147"/>
                <a:gd name="T12" fmla="*/ 1 w 112"/>
                <a:gd name="T13" fmla="*/ 1 h 147"/>
                <a:gd name="T14" fmla="*/ 1 w 112"/>
                <a:gd name="T15" fmla="*/ 1 h 147"/>
                <a:gd name="T16" fmla="*/ 1 w 112"/>
                <a:gd name="T17" fmla="*/ 1 h 147"/>
                <a:gd name="T18" fmla="*/ 1 w 112"/>
                <a:gd name="T19" fmla="*/ 1 h 147"/>
                <a:gd name="T20" fmla="*/ 1 w 112"/>
                <a:gd name="T21" fmla="*/ 1 h 147"/>
                <a:gd name="T22" fmla="*/ 1 w 112"/>
                <a:gd name="T23" fmla="*/ 1 h 147"/>
                <a:gd name="T24" fmla="*/ 0 w 112"/>
                <a:gd name="T25" fmla="*/ 1 h 147"/>
                <a:gd name="T26" fmla="*/ 0 w 112"/>
                <a:gd name="T27" fmla="*/ 1 h 147"/>
                <a:gd name="T28" fmla="*/ 0 w 112"/>
                <a:gd name="T29" fmla="*/ 1 h 1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2" h="147">
                  <a:moveTo>
                    <a:pt x="0" y="147"/>
                  </a:moveTo>
                  <a:lnTo>
                    <a:pt x="0" y="0"/>
                  </a:lnTo>
                  <a:lnTo>
                    <a:pt x="109" y="0"/>
                  </a:lnTo>
                  <a:lnTo>
                    <a:pt x="109" y="25"/>
                  </a:lnTo>
                  <a:lnTo>
                    <a:pt x="30" y="25"/>
                  </a:lnTo>
                  <a:lnTo>
                    <a:pt x="30" y="57"/>
                  </a:lnTo>
                  <a:lnTo>
                    <a:pt x="104" y="57"/>
                  </a:lnTo>
                  <a:lnTo>
                    <a:pt x="104" y="83"/>
                  </a:lnTo>
                  <a:lnTo>
                    <a:pt x="30" y="83"/>
                  </a:lnTo>
                  <a:lnTo>
                    <a:pt x="30" y="123"/>
                  </a:lnTo>
                  <a:lnTo>
                    <a:pt x="112" y="123"/>
                  </a:lnTo>
                  <a:lnTo>
                    <a:pt x="112" y="147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6" name="Freeform 102"/>
            <p:cNvSpPr>
              <a:spLocks noChangeAspect="1"/>
            </p:cNvSpPr>
            <p:nvPr userDrawn="1"/>
          </p:nvSpPr>
          <p:spPr bwMode="auto">
            <a:xfrm>
              <a:off x="1608" y="2384"/>
              <a:ext cx="49" cy="54"/>
            </a:xfrm>
            <a:custGeom>
              <a:avLst/>
              <a:gdLst>
                <a:gd name="T0" fmla="*/ 1 w 98"/>
                <a:gd name="T1" fmla="*/ 0 h 109"/>
                <a:gd name="T2" fmla="*/ 1 w 98"/>
                <a:gd name="T3" fmla="*/ 0 h 109"/>
                <a:gd name="T4" fmla="*/ 1 w 98"/>
                <a:gd name="T5" fmla="*/ 0 h 109"/>
                <a:gd name="T6" fmla="*/ 1 w 98"/>
                <a:gd name="T7" fmla="*/ 0 h 109"/>
                <a:gd name="T8" fmla="*/ 1 w 98"/>
                <a:gd name="T9" fmla="*/ 0 h 109"/>
                <a:gd name="T10" fmla="*/ 1 w 98"/>
                <a:gd name="T11" fmla="*/ 0 h 109"/>
                <a:gd name="T12" fmla="*/ 1 w 98"/>
                <a:gd name="T13" fmla="*/ 0 h 109"/>
                <a:gd name="T14" fmla="*/ 1 w 98"/>
                <a:gd name="T15" fmla="*/ 0 h 109"/>
                <a:gd name="T16" fmla="*/ 1 w 98"/>
                <a:gd name="T17" fmla="*/ 0 h 109"/>
                <a:gd name="T18" fmla="*/ 1 w 98"/>
                <a:gd name="T19" fmla="*/ 0 h 109"/>
                <a:gd name="T20" fmla="*/ 1 w 98"/>
                <a:gd name="T21" fmla="*/ 0 h 109"/>
                <a:gd name="T22" fmla="*/ 1 w 98"/>
                <a:gd name="T23" fmla="*/ 0 h 109"/>
                <a:gd name="T24" fmla="*/ 1 w 98"/>
                <a:gd name="T25" fmla="*/ 0 h 109"/>
                <a:gd name="T26" fmla="*/ 1 w 98"/>
                <a:gd name="T27" fmla="*/ 0 h 109"/>
                <a:gd name="T28" fmla="*/ 1 w 98"/>
                <a:gd name="T29" fmla="*/ 0 h 109"/>
                <a:gd name="T30" fmla="*/ 1 w 98"/>
                <a:gd name="T31" fmla="*/ 0 h 109"/>
                <a:gd name="T32" fmla="*/ 1 w 98"/>
                <a:gd name="T33" fmla="*/ 0 h 109"/>
                <a:gd name="T34" fmla="*/ 1 w 98"/>
                <a:gd name="T35" fmla="*/ 0 h 109"/>
                <a:gd name="T36" fmla="*/ 1 w 98"/>
                <a:gd name="T37" fmla="*/ 0 h 109"/>
                <a:gd name="T38" fmla="*/ 1 w 98"/>
                <a:gd name="T39" fmla="*/ 0 h 109"/>
                <a:gd name="T40" fmla="*/ 1 w 98"/>
                <a:gd name="T41" fmla="*/ 0 h 109"/>
                <a:gd name="T42" fmla="*/ 1 w 98"/>
                <a:gd name="T43" fmla="*/ 0 h 109"/>
                <a:gd name="T44" fmla="*/ 0 w 98"/>
                <a:gd name="T45" fmla="*/ 0 h 109"/>
                <a:gd name="T46" fmla="*/ 0 w 98"/>
                <a:gd name="T47" fmla="*/ 0 h 109"/>
                <a:gd name="T48" fmla="*/ 1 w 98"/>
                <a:gd name="T49" fmla="*/ 0 h 109"/>
                <a:gd name="T50" fmla="*/ 1 w 98"/>
                <a:gd name="T51" fmla="*/ 0 h 109"/>
                <a:gd name="T52" fmla="*/ 1 w 98"/>
                <a:gd name="T53" fmla="*/ 0 h 109"/>
                <a:gd name="T54" fmla="*/ 1 w 98"/>
                <a:gd name="T55" fmla="*/ 0 h 109"/>
                <a:gd name="T56" fmla="*/ 1 w 98"/>
                <a:gd name="T57" fmla="*/ 0 h 109"/>
                <a:gd name="T58" fmla="*/ 1 w 98"/>
                <a:gd name="T59" fmla="*/ 0 h 109"/>
                <a:gd name="T60" fmla="*/ 1 w 98"/>
                <a:gd name="T61" fmla="*/ 0 h 109"/>
                <a:gd name="T62" fmla="*/ 1 w 98"/>
                <a:gd name="T63" fmla="*/ 0 h 109"/>
                <a:gd name="T64" fmla="*/ 1 w 98"/>
                <a:gd name="T65" fmla="*/ 0 h 109"/>
                <a:gd name="T66" fmla="*/ 1 w 98"/>
                <a:gd name="T67" fmla="*/ 0 h 109"/>
                <a:gd name="T68" fmla="*/ 1 w 98"/>
                <a:gd name="T69" fmla="*/ 0 h 109"/>
                <a:gd name="T70" fmla="*/ 1 w 98"/>
                <a:gd name="T71" fmla="*/ 0 h 109"/>
                <a:gd name="T72" fmla="*/ 1 w 98"/>
                <a:gd name="T73" fmla="*/ 0 h 109"/>
                <a:gd name="T74" fmla="*/ 1 w 98"/>
                <a:gd name="T75" fmla="*/ 0 h 109"/>
                <a:gd name="T76" fmla="*/ 1 w 98"/>
                <a:gd name="T77" fmla="*/ 0 h 109"/>
                <a:gd name="T78" fmla="*/ 1 w 98"/>
                <a:gd name="T79" fmla="*/ 0 h 109"/>
                <a:gd name="T80" fmla="*/ 1 w 98"/>
                <a:gd name="T81" fmla="*/ 0 h 109"/>
                <a:gd name="T82" fmla="*/ 1 w 98"/>
                <a:gd name="T83" fmla="*/ 0 h 109"/>
                <a:gd name="T84" fmla="*/ 1 w 98"/>
                <a:gd name="T85" fmla="*/ 0 h 109"/>
                <a:gd name="T86" fmla="*/ 1 w 98"/>
                <a:gd name="T87" fmla="*/ 0 h 109"/>
                <a:gd name="T88" fmla="*/ 1 w 98"/>
                <a:gd name="T89" fmla="*/ 0 h 109"/>
                <a:gd name="T90" fmla="*/ 1 w 98"/>
                <a:gd name="T91" fmla="*/ 0 h 10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98" h="109">
                  <a:moveTo>
                    <a:pt x="98" y="109"/>
                  </a:moveTo>
                  <a:lnTo>
                    <a:pt x="69" y="109"/>
                  </a:lnTo>
                  <a:lnTo>
                    <a:pt x="69" y="55"/>
                  </a:lnTo>
                  <a:lnTo>
                    <a:pt x="69" y="40"/>
                  </a:lnTo>
                  <a:lnTo>
                    <a:pt x="67" y="32"/>
                  </a:lnTo>
                  <a:lnTo>
                    <a:pt x="64" y="27"/>
                  </a:lnTo>
                  <a:lnTo>
                    <a:pt x="61" y="24"/>
                  </a:lnTo>
                  <a:lnTo>
                    <a:pt x="57" y="23"/>
                  </a:lnTo>
                  <a:lnTo>
                    <a:pt x="51" y="23"/>
                  </a:lnTo>
                  <a:lnTo>
                    <a:pt x="45" y="23"/>
                  </a:lnTo>
                  <a:lnTo>
                    <a:pt x="38" y="26"/>
                  </a:lnTo>
                  <a:lnTo>
                    <a:pt x="33" y="31"/>
                  </a:lnTo>
                  <a:lnTo>
                    <a:pt x="30" y="37"/>
                  </a:lnTo>
                  <a:lnTo>
                    <a:pt x="28" y="47"/>
                  </a:lnTo>
                  <a:lnTo>
                    <a:pt x="28" y="61"/>
                  </a:lnTo>
                  <a:lnTo>
                    <a:pt x="28" y="109"/>
                  </a:lnTo>
                  <a:lnTo>
                    <a:pt x="0" y="109"/>
                  </a:lnTo>
                  <a:lnTo>
                    <a:pt x="0" y="2"/>
                  </a:lnTo>
                  <a:lnTo>
                    <a:pt x="27" y="2"/>
                  </a:lnTo>
                  <a:lnTo>
                    <a:pt x="27" y="18"/>
                  </a:lnTo>
                  <a:lnTo>
                    <a:pt x="33" y="10"/>
                  </a:lnTo>
                  <a:lnTo>
                    <a:pt x="41" y="5"/>
                  </a:lnTo>
                  <a:lnTo>
                    <a:pt x="51" y="2"/>
                  </a:lnTo>
                  <a:lnTo>
                    <a:pt x="61" y="0"/>
                  </a:lnTo>
                  <a:lnTo>
                    <a:pt x="70" y="2"/>
                  </a:lnTo>
                  <a:lnTo>
                    <a:pt x="78" y="3"/>
                  </a:lnTo>
                  <a:lnTo>
                    <a:pt x="85" y="8"/>
                  </a:lnTo>
                  <a:lnTo>
                    <a:pt x="90" y="13"/>
                  </a:lnTo>
                  <a:lnTo>
                    <a:pt x="93" y="18"/>
                  </a:lnTo>
                  <a:lnTo>
                    <a:pt x="96" y="24"/>
                  </a:lnTo>
                  <a:lnTo>
                    <a:pt x="98" y="32"/>
                  </a:lnTo>
                  <a:lnTo>
                    <a:pt x="98" y="43"/>
                  </a:lnTo>
                  <a:lnTo>
                    <a:pt x="98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7" name="Freeform 103"/>
            <p:cNvSpPr>
              <a:spLocks noChangeAspect="1" noEditPoints="1"/>
            </p:cNvSpPr>
            <p:nvPr userDrawn="1"/>
          </p:nvSpPr>
          <p:spPr bwMode="auto">
            <a:xfrm>
              <a:off x="1668" y="2384"/>
              <a:ext cx="51" cy="56"/>
            </a:xfrm>
            <a:custGeom>
              <a:avLst/>
              <a:gdLst>
                <a:gd name="T0" fmla="*/ 1 w 101"/>
                <a:gd name="T1" fmla="*/ 0 h 113"/>
                <a:gd name="T2" fmla="*/ 1 w 101"/>
                <a:gd name="T3" fmla="*/ 0 h 113"/>
                <a:gd name="T4" fmla="*/ 1 w 101"/>
                <a:gd name="T5" fmla="*/ 0 h 113"/>
                <a:gd name="T6" fmla="*/ 1 w 101"/>
                <a:gd name="T7" fmla="*/ 0 h 113"/>
                <a:gd name="T8" fmla="*/ 1 w 101"/>
                <a:gd name="T9" fmla="*/ 0 h 113"/>
                <a:gd name="T10" fmla="*/ 1 w 101"/>
                <a:gd name="T11" fmla="*/ 0 h 113"/>
                <a:gd name="T12" fmla="*/ 1 w 101"/>
                <a:gd name="T13" fmla="*/ 0 h 113"/>
                <a:gd name="T14" fmla="*/ 1 w 101"/>
                <a:gd name="T15" fmla="*/ 0 h 113"/>
                <a:gd name="T16" fmla="*/ 1 w 101"/>
                <a:gd name="T17" fmla="*/ 0 h 113"/>
                <a:gd name="T18" fmla="*/ 1 w 101"/>
                <a:gd name="T19" fmla="*/ 0 h 113"/>
                <a:gd name="T20" fmla="*/ 0 w 101"/>
                <a:gd name="T21" fmla="*/ 0 h 113"/>
                <a:gd name="T22" fmla="*/ 1 w 101"/>
                <a:gd name="T23" fmla="*/ 0 h 113"/>
                <a:gd name="T24" fmla="*/ 1 w 101"/>
                <a:gd name="T25" fmla="*/ 0 h 113"/>
                <a:gd name="T26" fmla="*/ 1 w 101"/>
                <a:gd name="T27" fmla="*/ 0 h 113"/>
                <a:gd name="T28" fmla="*/ 1 w 101"/>
                <a:gd name="T29" fmla="*/ 0 h 113"/>
                <a:gd name="T30" fmla="*/ 1 w 101"/>
                <a:gd name="T31" fmla="*/ 0 h 113"/>
                <a:gd name="T32" fmla="*/ 1 w 101"/>
                <a:gd name="T33" fmla="*/ 0 h 113"/>
                <a:gd name="T34" fmla="*/ 1 w 101"/>
                <a:gd name="T35" fmla="*/ 0 h 113"/>
                <a:gd name="T36" fmla="*/ 1 w 101"/>
                <a:gd name="T37" fmla="*/ 0 h 113"/>
                <a:gd name="T38" fmla="*/ 1 w 101"/>
                <a:gd name="T39" fmla="*/ 0 h 113"/>
                <a:gd name="T40" fmla="*/ 1 w 101"/>
                <a:gd name="T41" fmla="*/ 0 h 113"/>
                <a:gd name="T42" fmla="*/ 1 w 101"/>
                <a:gd name="T43" fmla="*/ 0 h 113"/>
                <a:gd name="T44" fmla="*/ 1 w 101"/>
                <a:gd name="T45" fmla="*/ 0 h 113"/>
                <a:gd name="T46" fmla="*/ 1 w 101"/>
                <a:gd name="T47" fmla="*/ 0 h 113"/>
                <a:gd name="T48" fmla="*/ 1 w 101"/>
                <a:gd name="T49" fmla="*/ 0 h 113"/>
                <a:gd name="T50" fmla="*/ 1 w 101"/>
                <a:gd name="T51" fmla="*/ 0 h 113"/>
                <a:gd name="T52" fmla="*/ 1 w 101"/>
                <a:gd name="T53" fmla="*/ 0 h 113"/>
                <a:gd name="T54" fmla="*/ 1 w 101"/>
                <a:gd name="T55" fmla="*/ 0 h 113"/>
                <a:gd name="T56" fmla="*/ 1 w 101"/>
                <a:gd name="T57" fmla="*/ 0 h 113"/>
                <a:gd name="T58" fmla="*/ 1 w 101"/>
                <a:gd name="T59" fmla="*/ 0 h 113"/>
                <a:gd name="T60" fmla="*/ 1 w 101"/>
                <a:gd name="T61" fmla="*/ 0 h 113"/>
                <a:gd name="T62" fmla="*/ 1 w 101"/>
                <a:gd name="T63" fmla="*/ 0 h 113"/>
                <a:gd name="T64" fmla="*/ 1 w 101"/>
                <a:gd name="T65" fmla="*/ 0 h 113"/>
                <a:gd name="T66" fmla="*/ 1 w 101"/>
                <a:gd name="T67" fmla="*/ 0 h 113"/>
                <a:gd name="T68" fmla="*/ 1 w 101"/>
                <a:gd name="T69" fmla="*/ 0 h 113"/>
                <a:gd name="T70" fmla="*/ 1 w 101"/>
                <a:gd name="T71" fmla="*/ 0 h 113"/>
                <a:gd name="T72" fmla="*/ 1 w 101"/>
                <a:gd name="T73" fmla="*/ 0 h 113"/>
                <a:gd name="T74" fmla="*/ 1 w 101"/>
                <a:gd name="T75" fmla="*/ 0 h 11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1" h="113">
                  <a:moveTo>
                    <a:pt x="71" y="76"/>
                  </a:moveTo>
                  <a:lnTo>
                    <a:pt x="100" y="80"/>
                  </a:lnTo>
                  <a:lnTo>
                    <a:pt x="96" y="87"/>
                  </a:lnTo>
                  <a:lnTo>
                    <a:pt x="92" y="93"/>
                  </a:lnTo>
                  <a:lnTo>
                    <a:pt x="87" y="100"/>
                  </a:lnTo>
                  <a:lnTo>
                    <a:pt x="82" y="105"/>
                  </a:lnTo>
                  <a:lnTo>
                    <a:pt x="76" y="108"/>
                  </a:lnTo>
                  <a:lnTo>
                    <a:pt x="69" y="111"/>
                  </a:lnTo>
                  <a:lnTo>
                    <a:pt x="61" y="111"/>
                  </a:lnTo>
                  <a:lnTo>
                    <a:pt x="53" y="113"/>
                  </a:lnTo>
                  <a:lnTo>
                    <a:pt x="40" y="111"/>
                  </a:lnTo>
                  <a:lnTo>
                    <a:pt x="29" y="108"/>
                  </a:lnTo>
                  <a:lnTo>
                    <a:pt x="19" y="101"/>
                  </a:lnTo>
                  <a:lnTo>
                    <a:pt x="11" y="93"/>
                  </a:lnTo>
                  <a:lnTo>
                    <a:pt x="6" y="87"/>
                  </a:lnTo>
                  <a:lnTo>
                    <a:pt x="3" y="77"/>
                  </a:lnTo>
                  <a:lnTo>
                    <a:pt x="2" y="68"/>
                  </a:lnTo>
                  <a:lnTo>
                    <a:pt x="0" y="56"/>
                  </a:lnTo>
                  <a:lnTo>
                    <a:pt x="2" y="45"/>
                  </a:lnTo>
                  <a:lnTo>
                    <a:pt x="5" y="34"/>
                  </a:lnTo>
                  <a:lnTo>
                    <a:pt x="8" y="24"/>
                  </a:lnTo>
                  <a:lnTo>
                    <a:pt x="15" y="15"/>
                  </a:lnTo>
                  <a:lnTo>
                    <a:pt x="23" y="8"/>
                  </a:lnTo>
                  <a:lnTo>
                    <a:pt x="31" y="3"/>
                  </a:lnTo>
                  <a:lnTo>
                    <a:pt x="40" y="2"/>
                  </a:lnTo>
                  <a:lnTo>
                    <a:pt x="50" y="0"/>
                  </a:lnTo>
                  <a:lnTo>
                    <a:pt x="61" y="2"/>
                  </a:lnTo>
                  <a:lnTo>
                    <a:pt x="71" y="5"/>
                  </a:lnTo>
                  <a:lnTo>
                    <a:pt x="80" y="10"/>
                  </a:lnTo>
                  <a:lnTo>
                    <a:pt x="88" y="16"/>
                  </a:lnTo>
                  <a:lnTo>
                    <a:pt x="93" y="24"/>
                  </a:lnTo>
                  <a:lnTo>
                    <a:pt x="98" y="35"/>
                  </a:lnTo>
                  <a:lnTo>
                    <a:pt x="100" y="50"/>
                  </a:lnTo>
                  <a:lnTo>
                    <a:pt x="101" y="64"/>
                  </a:lnTo>
                  <a:lnTo>
                    <a:pt x="31" y="64"/>
                  </a:lnTo>
                  <a:lnTo>
                    <a:pt x="32" y="76"/>
                  </a:lnTo>
                  <a:lnTo>
                    <a:pt x="34" y="80"/>
                  </a:lnTo>
                  <a:lnTo>
                    <a:pt x="37" y="84"/>
                  </a:lnTo>
                  <a:lnTo>
                    <a:pt x="43" y="88"/>
                  </a:lnTo>
                  <a:lnTo>
                    <a:pt x="53" y="92"/>
                  </a:lnTo>
                  <a:lnTo>
                    <a:pt x="60" y="90"/>
                  </a:lnTo>
                  <a:lnTo>
                    <a:pt x="64" y="87"/>
                  </a:lnTo>
                  <a:lnTo>
                    <a:pt x="68" y="82"/>
                  </a:lnTo>
                  <a:lnTo>
                    <a:pt x="71" y="76"/>
                  </a:lnTo>
                  <a:close/>
                  <a:moveTo>
                    <a:pt x="72" y="47"/>
                  </a:moveTo>
                  <a:lnTo>
                    <a:pt x="72" y="47"/>
                  </a:lnTo>
                  <a:lnTo>
                    <a:pt x="71" y="35"/>
                  </a:lnTo>
                  <a:lnTo>
                    <a:pt x="69" y="32"/>
                  </a:lnTo>
                  <a:lnTo>
                    <a:pt x="66" y="29"/>
                  </a:lnTo>
                  <a:lnTo>
                    <a:pt x="60" y="24"/>
                  </a:lnTo>
                  <a:lnTo>
                    <a:pt x="51" y="23"/>
                  </a:lnTo>
                  <a:lnTo>
                    <a:pt x="43" y="24"/>
                  </a:lnTo>
                  <a:lnTo>
                    <a:pt x="37" y="29"/>
                  </a:lnTo>
                  <a:lnTo>
                    <a:pt x="34" y="32"/>
                  </a:lnTo>
                  <a:lnTo>
                    <a:pt x="32" y="37"/>
                  </a:lnTo>
                  <a:lnTo>
                    <a:pt x="31" y="47"/>
                  </a:lnTo>
                  <a:lnTo>
                    <a:pt x="72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8" name="Freeform 104"/>
            <p:cNvSpPr>
              <a:spLocks noChangeAspect="1"/>
            </p:cNvSpPr>
            <p:nvPr userDrawn="1"/>
          </p:nvSpPr>
          <p:spPr bwMode="auto">
            <a:xfrm>
              <a:off x="1731" y="2384"/>
              <a:ext cx="34" cy="54"/>
            </a:xfrm>
            <a:custGeom>
              <a:avLst/>
              <a:gdLst>
                <a:gd name="T0" fmla="*/ 0 w 69"/>
                <a:gd name="T1" fmla="*/ 0 h 109"/>
                <a:gd name="T2" fmla="*/ 0 w 69"/>
                <a:gd name="T3" fmla="*/ 0 h 109"/>
                <a:gd name="T4" fmla="*/ 0 w 69"/>
                <a:gd name="T5" fmla="*/ 0 h 109"/>
                <a:gd name="T6" fmla="*/ 0 w 69"/>
                <a:gd name="T7" fmla="*/ 0 h 109"/>
                <a:gd name="T8" fmla="*/ 0 w 69"/>
                <a:gd name="T9" fmla="*/ 0 h 109"/>
                <a:gd name="T10" fmla="*/ 0 w 69"/>
                <a:gd name="T11" fmla="*/ 0 h 109"/>
                <a:gd name="T12" fmla="*/ 0 w 69"/>
                <a:gd name="T13" fmla="*/ 0 h 109"/>
                <a:gd name="T14" fmla="*/ 0 w 69"/>
                <a:gd name="T15" fmla="*/ 0 h 109"/>
                <a:gd name="T16" fmla="*/ 0 w 69"/>
                <a:gd name="T17" fmla="*/ 0 h 109"/>
                <a:gd name="T18" fmla="*/ 0 w 69"/>
                <a:gd name="T19" fmla="*/ 0 h 109"/>
                <a:gd name="T20" fmla="*/ 0 w 69"/>
                <a:gd name="T21" fmla="*/ 0 h 109"/>
                <a:gd name="T22" fmla="*/ 0 w 69"/>
                <a:gd name="T23" fmla="*/ 0 h 109"/>
                <a:gd name="T24" fmla="*/ 0 w 69"/>
                <a:gd name="T25" fmla="*/ 0 h 109"/>
                <a:gd name="T26" fmla="*/ 0 w 69"/>
                <a:gd name="T27" fmla="*/ 0 h 109"/>
                <a:gd name="T28" fmla="*/ 0 w 69"/>
                <a:gd name="T29" fmla="*/ 0 h 109"/>
                <a:gd name="T30" fmla="*/ 0 w 69"/>
                <a:gd name="T31" fmla="*/ 0 h 109"/>
                <a:gd name="T32" fmla="*/ 0 w 69"/>
                <a:gd name="T33" fmla="*/ 0 h 109"/>
                <a:gd name="T34" fmla="*/ 0 w 69"/>
                <a:gd name="T35" fmla="*/ 0 h 109"/>
                <a:gd name="T36" fmla="*/ 0 w 69"/>
                <a:gd name="T37" fmla="*/ 0 h 109"/>
                <a:gd name="T38" fmla="*/ 0 w 69"/>
                <a:gd name="T39" fmla="*/ 0 h 109"/>
                <a:gd name="T40" fmla="*/ 0 w 69"/>
                <a:gd name="T41" fmla="*/ 0 h 109"/>
                <a:gd name="T42" fmla="*/ 0 w 69"/>
                <a:gd name="T43" fmla="*/ 0 h 109"/>
                <a:gd name="T44" fmla="*/ 0 w 69"/>
                <a:gd name="T45" fmla="*/ 0 h 109"/>
                <a:gd name="T46" fmla="*/ 0 w 69"/>
                <a:gd name="T47" fmla="*/ 0 h 109"/>
                <a:gd name="T48" fmla="*/ 0 w 69"/>
                <a:gd name="T49" fmla="*/ 0 h 109"/>
                <a:gd name="T50" fmla="*/ 0 w 69"/>
                <a:gd name="T51" fmla="*/ 0 h 109"/>
                <a:gd name="T52" fmla="*/ 0 w 69"/>
                <a:gd name="T53" fmla="*/ 0 h 109"/>
                <a:gd name="T54" fmla="*/ 0 w 69"/>
                <a:gd name="T55" fmla="*/ 0 h 109"/>
                <a:gd name="T56" fmla="*/ 0 w 69"/>
                <a:gd name="T57" fmla="*/ 0 h 109"/>
                <a:gd name="T58" fmla="*/ 0 w 69"/>
                <a:gd name="T59" fmla="*/ 0 h 10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9" h="109">
                  <a:moveTo>
                    <a:pt x="29" y="109"/>
                  </a:moveTo>
                  <a:lnTo>
                    <a:pt x="0" y="109"/>
                  </a:lnTo>
                  <a:lnTo>
                    <a:pt x="0" y="2"/>
                  </a:lnTo>
                  <a:lnTo>
                    <a:pt x="28" y="2"/>
                  </a:lnTo>
                  <a:lnTo>
                    <a:pt x="28" y="18"/>
                  </a:lnTo>
                  <a:lnTo>
                    <a:pt x="34" y="8"/>
                  </a:lnTo>
                  <a:lnTo>
                    <a:pt x="39" y="3"/>
                  </a:lnTo>
                  <a:lnTo>
                    <a:pt x="45" y="2"/>
                  </a:lnTo>
                  <a:lnTo>
                    <a:pt x="52" y="0"/>
                  </a:lnTo>
                  <a:lnTo>
                    <a:pt x="61" y="2"/>
                  </a:lnTo>
                  <a:lnTo>
                    <a:pt x="69" y="5"/>
                  </a:lnTo>
                  <a:lnTo>
                    <a:pt x="61" y="31"/>
                  </a:lnTo>
                  <a:lnTo>
                    <a:pt x="55" y="27"/>
                  </a:lnTo>
                  <a:lnTo>
                    <a:pt x="49" y="26"/>
                  </a:lnTo>
                  <a:lnTo>
                    <a:pt x="42" y="26"/>
                  </a:lnTo>
                  <a:lnTo>
                    <a:pt x="37" y="29"/>
                  </a:lnTo>
                  <a:lnTo>
                    <a:pt x="34" y="34"/>
                  </a:lnTo>
                  <a:lnTo>
                    <a:pt x="31" y="40"/>
                  </a:lnTo>
                  <a:lnTo>
                    <a:pt x="29" y="55"/>
                  </a:lnTo>
                  <a:lnTo>
                    <a:pt x="29" y="77"/>
                  </a:lnTo>
                  <a:lnTo>
                    <a:pt x="29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49" name="Freeform 105"/>
            <p:cNvSpPr>
              <a:spLocks noChangeAspect="1" noEditPoints="1"/>
            </p:cNvSpPr>
            <p:nvPr userDrawn="1"/>
          </p:nvSpPr>
          <p:spPr bwMode="auto">
            <a:xfrm>
              <a:off x="1768" y="2384"/>
              <a:ext cx="52" cy="77"/>
            </a:xfrm>
            <a:custGeom>
              <a:avLst/>
              <a:gdLst>
                <a:gd name="T0" fmla="*/ 0 w 105"/>
                <a:gd name="T1" fmla="*/ 1 h 154"/>
                <a:gd name="T2" fmla="*/ 0 w 105"/>
                <a:gd name="T3" fmla="*/ 1 h 154"/>
                <a:gd name="T4" fmla="*/ 0 w 105"/>
                <a:gd name="T5" fmla="*/ 1 h 154"/>
                <a:gd name="T6" fmla="*/ 0 w 105"/>
                <a:gd name="T7" fmla="*/ 1 h 154"/>
                <a:gd name="T8" fmla="*/ 0 w 105"/>
                <a:gd name="T9" fmla="*/ 1 h 154"/>
                <a:gd name="T10" fmla="*/ 0 w 105"/>
                <a:gd name="T11" fmla="*/ 1 h 154"/>
                <a:gd name="T12" fmla="*/ 0 w 105"/>
                <a:gd name="T13" fmla="*/ 1 h 154"/>
                <a:gd name="T14" fmla="*/ 0 w 105"/>
                <a:gd name="T15" fmla="*/ 1 h 154"/>
                <a:gd name="T16" fmla="*/ 0 w 105"/>
                <a:gd name="T17" fmla="*/ 1 h 154"/>
                <a:gd name="T18" fmla="*/ 0 w 105"/>
                <a:gd name="T19" fmla="*/ 1 h 154"/>
                <a:gd name="T20" fmla="*/ 0 w 105"/>
                <a:gd name="T21" fmla="*/ 1 h 154"/>
                <a:gd name="T22" fmla="*/ 0 w 105"/>
                <a:gd name="T23" fmla="*/ 1 h 154"/>
                <a:gd name="T24" fmla="*/ 0 w 105"/>
                <a:gd name="T25" fmla="*/ 1 h 154"/>
                <a:gd name="T26" fmla="*/ 0 w 105"/>
                <a:gd name="T27" fmla="*/ 1 h 154"/>
                <a:gd name="T28" fmla="*/ 0 w 105"/>
                <a:gd name="T29" fmla="*/ 1 h 154"/>
                <a:gd name="T30" fmla="*/ 0 w 105"/>
                <a:gd name="T31" fmla="*/ 1 h 154"/>
                <a:gd name="T32" fmla="*/ 0 w 105"/>
                <a:gd name="T33" fmla="*/ 1 h 154"/>
                <a:gd name="T34" fmla="*/ 0 w 105"/>
                <a:gd name="T35" fmla="*/ 1 h 154"/>
                <a:gd name="T36" fmla="*/ 0 w 105"/>
                <a:gd name="T37" fmla="*/ 1 h 154"/>
                <a:gd name="T38" fmla="*/ 0 w 105"/>
                <a:gd name="T39" fmla="*/ 1 h 154"/>
                <a:gd name="T40" fmla="*/ 0 w 105"/>
                <a:gd name="T41" fmla="*/ 1 h 154"/>
                <a:gd name="T42" fmla="*/ 0 w 105"/>
                <a:gd name="T43" fmla="*/ 0 h 154"/>
                <a:gd name="T44" fmla="*/ 0 w 105"/>
                <a:gd name="T45" fmla="*/ 1 h 154"/>
                <a:gd name="T46" fmla="*/ 0 w 105"/>
                <a:gd name="T47" fmla="*/ 1 h 154"/>
                <a:gd name="T48" fmla="*/ 0 w 105"/>
                <a:gd name="T49" fmla="*/ 1 h 154"/>
                <a:gd name="T50" fmla="*/ 0 w 105"/>
                <a:gd name="T51" fmla="*/ 1 h 154"/>
                <a:gd name="T52" fmla="*/ 0 w 105"/>
                <a:gd name="T53" fmla="*/ 1 h 154"/>
                <a:gd name="T54" fmla="*/ 0 w 105"/>
                <a:gd name="T55" fmla="*/ 1 h 154"/>
                <a:gd name="T56" fmla="*/ 0 w 105"/>
                <a:gd name="T57" fmla="*/ 1 h 154"/>
                <a:gd name="T58" fmla="*/ 0 w 105"/>
                <a:gd name="T59" fmla="*/ 1 h 154"/>
                <a:gd name="T60" fmla="*/ 0 w 105"/>
                <a:gd name="T61" fmla="*/ 1 h 154"/>
                <a:gd name="T62" fmla="*/ 0 w 105"/>
                <a:gd name="T63" fmla="*/ 1 h 154"/>
                <a:gd name="T64" fmla="*/ 0 w 105"/>
                <a:gd name="T65" fmla="*/ 1 h 154"/>
                <a:gd name="T66" fmla="*/ 0 w 105"/>
                <a:gd name="T67" fmla="*/ 1 h 154"/>
                <a:gd name="T68" fmla="*/ 0 w 105"/>
                <a:gd name="T69" fmla="*/ 1 h 154"/>
                <a:gd name="T70" fmla="*/ 0 w 105"/>
                <a:gd name="T71" fmla="*/ 1 h 154"/>
                <a:gd name="T72" fmla="*/ 0 w 105"/>
                <a:gd name="T73" fmla="*/ 1 h 154"/>
                <a:gd name="T74" fmla="*/ 0 w 105"/>
                <a:gd name="T75" fmla="*/ 1 h 154"/>
                <a:gd name="T76" fmla="*/ 0 w 105"/>
                <a:gd name="T77" fmla="*/ 1 h 154"/>
                <a:gd name="T78" fmla="*/ 0 w 105"/>
                <a:gd name="T79" fmla="*/ 1 h 154"/>
                <a:gd name="T80" fmla="*/ 0 w 105"/>
                <a:gd name="T81" fmla="*/ 1 h 154"/>
                <a:gd name="T82" fmla="*/ 0 w 105"/>
                <a:gd name="T83" fmla="*/ 1 h 154"/>
                <a:gd name="T84" fmla="*/ 0 w 105"/>
                <a:gd name="T85" fmla="*/ 1 h 154"/>
                <a:gd name="T86" fmla="*/ 0 w 105"/>
                <a:gd name="T87" fmla="*/ 1 h 154"/>
                <a:gd name="T88" fmla="*/ 0 w 105"/>
                <a:gd name="T89" fmla="*/ 1 h 154"/>
                <a:gd name="T90" fmla="*/ 0 w 105"/>
                <a:gd name="T91" fmla="*/ 1 h 154"/>
                <a:gd name="T92" fmla="*/ 0 w 105"/>
                <a:gd name="T93" fmla="*/ 1 h 154"/>
                <a:gd name="T94" fmla="*/ 0 w 105"/>
                <a:gd name="T95" fmla="*/ 1 h 154"/>
                <a:gd name="T96" fmla="*/ 0 w 105"/>
                <a:gd name="T97" fmla="*/ 1 h 154"/>
                <a:gd name="T98" fmla="*/ 0 w 105"/>
                <a:gd name="T99" fmla="*/ 1 h 154"/>
                <a:gd name="T100" fmla="*/ 0 w 105"/>
                <a:gd name="T101" fmla="*/ 1 h 154"/>
                <a:gd name="T102" fmla="*/ 0 w 105"/>
                <a:gd name="T103" fmla="*/ 1 h 154"/>
                <a:gd name="T104" fmla="*/ 0 w 105"/>
                <a:gd name="T105" fmla="*/ 1 h 154"/>
                <a:gd name="T106" fmla="*/ 0 w 105"/>
                <a:gd name="T107" fmla="*/ 1 h 154"/>
                <a:gd name="T108" fmla="*/ 0 w 105"/>
                <a:gd name="T109" fmla="*/ 1 h 154"/>
                <a:gd name="T110" fmla="*/ 0 w 105"/>
                <a:gd name="T111" fmla="*/ 1 h 154"/>
                <a:gd name="T112" fmla="*/ 0 w 105"/>
                <a:gd name="T113" fmla="*/ 1 h 154"/>
                <a:gd name="T114" fmla="*/ 0 w 105"/>
                <a:gd name="T115" fmla="*/ 1 h 154"/>
                <a:gd name="T116" fmla="*/ 0 w 105"/>
                <a:gd name="T117" fmla="*/ 1 h 154"/>
                <a:gd name="T118" fmla="*/ 0 w 105"/>
                <a:gd name="T119" fmla="*/ 1 h 15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5" h="154">
                  <a:moveTo>
                    <a:pt x="3" y="117"/>
                  </a:moveTo>
                  <a:lnTo>
                    <a:pt x="36" y="121"/>
                  </a:lnTo>
                  <a:lnTo>
                    <a:pt x="37" y="125"/>
                  </a:lnTo>
                  <a:lnTo>
                    <a:pt x="40" y="129"/>
                  </a:lnTo>
                  <a:lnTo>
                    <a:pt x="45" y="132"/>
                  </a:lnTo>
                  <a:lnTo>
                    <a:pt x="53" y="132"/>
                  </a:lnTo>
                  <a:lnTo>
                    <a:pt x="63" y="132"/>
                  </a:lnTo>
                  <a:lnTo>
                    <a:pt x="69" y="129"/>
                  </a:lnTo>
                  <a:lnTo>
                    <a:pt x="73" y="125"/>
                  </a:lnTo>
                  <a:lnTo>
                    <a:pt x="76" y="121"/>
                  </a:lnTo>
                  <a:lnTo>
                    <a:pt x="77" y="116"/>
                  </a:lnTo>
                  <a:lnTo>
                    <a:pt x="77" y="108"/>
                  </a:lnTo>
                  <a:lnTo>
                    <a:pt x="77" y="92"/>
                  </a:lnTo>
                  <a:lnTo>
                    <a:pt x="71" y="100"/>
                  </a:lnTo>
                  <a:lnTo>
                    <a:pt x="63" y="106"/>
                  </a:lnTo>
                  <a:lnTo>
                    <a:pt x="55" y="109"/>
                  </a:lnTo>
                  <a:lnTo>
                    <a:pt x="45" y="109"/>
                  </a:lnTo>
                  <a:lnTo>
                    <a:pt x="34" y="108"/>
                  </a:lnTo>
                  <a:lnTo>
                    <a:pt x="26" y="105"/>
                  </a:lnTo>
                  <a:lnTo>
                    <a:pt x="18" y="100"/>
                  </a:lnTo>
                  <a:lnTo>
                    <a:pt x="10" y="92"/>
                  </a:lnTo>
                  <a:lnTo>
                    <a:pt x="7" y="84"/>
                  </a:lnTo>
                  <a:lnTo>
                    <a:pt x="3" y="76"/>
                  </a:lnTo>
                  <a:lnTo>
                    <a:pt x="2" y="66"/>
                  </a:lnTo>
                  <a:lnTo>
                    <a:pt x="0" y="56"/>
                  </a:lnTo>
                  <a:lnTo>
                    <a:pt x="2" y="43"/>
                  </a:lnTo>
                  <a:lnTo>
                    <a:pt x="3" y="32"/>
                  </a:lnTo>
                  <a:lnTo>
                    <a:pt x="8" y="23"/>
                  </a:lnTo>
                  <a:lnTo>
                    <a:pt x="13" y="15"/>
                  </a:lnTo>
                  <a:lnTo>
                    <a:pt x="21" y="8"/>
                  </a:lnTo>
                  <a:lnTo>
                    <a:pt x="28" y="3"/>
                  </a:lnTo>
                  <a:lnTo>
                    <a:pt x="37" y="2"/>
                  </a:lnTo>
                  <a:lnTo>
                    <a:pt x="45" y="0"/>
                  </a:lnTo>
                  <a:lnTo>
                    <a:pt x="55" y="2"/>
                  </a:lnTo>
                  <a:lnTo>
                    <a:pt x="65" y="5"/>
                  </a:lnTo>
                  <a:lnTo>
                    <a:pt x="73" y="10"/>
                  </a:lnTo>
                  <a:lnTo>
                    <a:pt x="79" y="18"/>
                  </a:lnTo>
                  <a:lnTo>
                    <a:pt x="79" y="2"/>
                  </a:lnTo>
                  <a:lnTo>
                    <a:pt x="105" y="2"/>
                  </a:lnTo>
                  <a:lnTo>
                    <a:pt x="105" y="100"/>
                  </a:lnTo>
                  <a:lnTo>
                    <a:pt x="105" y="116"/>
                  </a:lnTo>
                  <a:lnTo>
                    <a:pt x="103" y="127"/>
                  </a:lnTo>
                  <a:lnTo>
                    <a:pt x="98" y="135"/>
                  </a:lnTo>
                  <a:lnTo>
                    <a:pt x="93" y="141"/>
                  </a:lnTo>
                  <a:lnTo>
                    <a:pt x="87" y="146"/>
                  </a:lnTo>
                  <a:lnTo>
                    <a:pt x="79" y="151"/>
                  </a:lnTo>
                  <a:lnTo>
                    <a:pt x="68" y="153"/>
                  </a:lnTo>
                  <a:lnTo>
                    <a:pt x="55" y="154"/>
                  </a:lnTo>
                  <a:lnTo>
                    <a:pt x="42" y="153"/>
                  </a:lnTo>
                  <a:lnTo>
                    <a:pt x="31" y="151"/>
                  </a:lnTo>
                  <a:lnTo>
                    <a:pt x="23" y="148"/>
                  </a:lnTo>
                  <a:lnTo>
                    <a:pt x="15" y="145"/>
                  </a:lnTo>
                  <a:lnTo>
                    <a:pt x="10" y="140"/>
                  </a:lnTo>
                  <a:lnTo>
                    <a:pt x="7" y="133"/>
                  </a:lnTo>
                  <a:lnTo>
                    <a:pt x="5" y="127"/>
                  </a:lnTo>
                  <a:lnTo>
                    <a:pt x="3" y="121"/>
                  </a:lnTo>
                  <a:lnTo>
                    <a:pt x="3" y="117"/>
                  </a:lnTo>
                  <a:close/>
                  <a:moveTo>
                    <a:pt x="29" y="53"/>
                  </a:moveTo>
                  <a:lnTo>
                    <a:pt x="29" y="53"/>
                  </a:lnTo>
                  <a:lnTo>
                    <a:pt x="31" y="69"/>
                  </a:lnTo>
                  <a:lnTo>
                    <a:pt x="34" y="74"/>
                  </a:lnTo>
                  <a:lnTo>
                    <a:pt x="36" y="79"/>
                  </a:lnTo>
                  <a:lnTo>
                    <a:pt x="40" y="82"/>
                  </a:lnTo>
                  <a:lnTo>
                    <a:pt x="44" y="85"/>
                  </a:lnTo>
                  <a:lnTo>
                    <a:pt x="48" y="87"/>
                  </a:lnTo>
                  <a:lnTo>
                    <a:pt x="53" y="87"/>
                  </a:lnTo>
                  <a:lnTo>
                    <a:pt x="58" y="87"/>
                  </a:lnTo>
                  <a:lnTo>
                    <a:pt x="63" y="85"/>
                  </a:lnTo>
                  <a:lnTo>
                    <a:pt x="66" y="82"/>
                  </a:lnTo>
                  <a:lnTo>
                    <a:pt x="71" y="79"/>
                  </a:lnTo>
                  <a:lnTo>
                    <a:pt x="73" y="74"/>
                  </a:lnTo>
                  <a:lnTo>
                    <a:pt x="76" y="69"/>
                  </a:lnTo>
                  <a:lnTo>
                    <a:pt x="77" y="63"/>
                  </a:lnTo>
                  <a:lnTo>
                    <a:pt x="77" y="55"/>
                  </a:lnTo>
                  <a:lnTo>
                    <a:pt x="77" y="47"/>
                  </a:lnTo>
                  <a:lnTo>
                    <a:pt x="76" y="40"/>
                  </a:lnTo>
                  <a:lnTo>
                    <a:pt x="74" y="34"/>
                  </a:lnTo>
                  <a:lnTo>
                    <a:pt x="71" y="31"/>
                  </a:lnTo>
                  <a:lnTo>
                    <a:pt x="66" y="26"/>
                  </a:lnTo>
                  <a:lnTo>
                    <a:pt x="63" y="24"/>
                  </a:lnTo>
                  <a:lnTo>
                    <a:pt x="58" y="23"/>
                  </a:lnTo>
                  <a:lnTo>
                    <a:pt x="53" y="23"/>
                  </a:lnTo>
                  <a:lnTo>
                    <a:pt x="48" y="23"/>
                  </a:lnTo>
                  <a:lnTo>
                    <a:pt x="44" y="24"/>
                  </a:lnTo>
                  <a:lnTo>
                    <a:pt x="40" y="26"/>
                  </a:lnTo>
                  <a:lnTo>
                    <a:pt x="36" y="29"/>
                  </a:lnTo>
                  <a:lnTo>
                    <a:pt x="34" y="34"/>
                  </a:lnTo>
                  <a:lnTo>
                    <a:pt x="31" y="40"/>
                  </a:lnTo>
                  <a:lnTo>
                    <a:pt x="29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0" name="Freeform 106"/>
            <p:cNvSpPr>
              <a:spLocks noChangeAspect="1"/>
            </p:cNvSpPr>
            <p:nvPr userDrawn="1"/>
          </p:nvSpPr>
          <p:spPr bwMode="auto">
            <a:xfrm>
              <a:off x="1829" y="2384"/>
              <a:ext cx="55" cy="77"/>
            </a:xfrm>
            <a:custGeom>
              <a:avLst/>
              <a:gdLst>
                <a:gd name="T0" fmla="*/ 0 w 111"/>
                <a:gd name="T1" fmla="*/ 0 h 152"/>
                <a:gd name="T2" fmla="*/ 0 w 111"/>
                <a:gd name="T3" fmla="*/ 0 h 152"/>
                <a:gd name="T4" fmla="*/ 0 w 111"/>
                <a:gd name="T5" fmla="*/ 1 h 152"/>
                <a:gd name="T6" fmla="*/ 0 w 111"/>
                <a:gd name="T7" fmla="*/ 0 h 152"/>
                <a:gd name="T8" fmla="*/ 0 w 111"/>
                <a:gd name="T9" fmla="*/ 0 h 152"/>
                <a:gd name="T10" fmla="*/ 0 w 111"/>
                <a:gd name="T11" fmla="*/ 1 h 152"/>
                <a:gd name="T12" fmla="*/ 0 w 111"/>
                <a:gd name="T13" fmla="*/ 1 h 152"/>
                <a:gd name="T14" fmla="*/ 0 w 111"/>
                <a:gd name="T15" fmla="*/ 1 h 152"/>
                <a:gd name="T16" fmla="*/ 0 w 111"/>
                <a:gd name="T17" fmla="*/ 1 h 152"/>
                <a:gd name="T18" fmla="*/ 0 w 111"/>
                <a:gd name="T19" fmla="*/ 1 h 152"/>
                <a:gd name="T20" fmla="*/ 0 w 111"/>
                <a:gd name="T21" fmla="*/ 1 h 152"/>
                <a:gd name="T22" fmla="*/ 0 w 111"/>
                <a:gd name="T23" fmla="*/ 1 h 152"/>
                <a:gd name="T24" fmla="*/ 0 w 111"/>
                <a:gd name="T25" fmla="*/ 1 h 152"/>
                <a:gd name="T26" fmla="*/ 0 w 111"/>
                <a:gd name="T27" fmla="*/ 1 h 152"/>
                <a:gd name="T28" fmla="*/ 0 w 111"/>
                <a:gd name="T29" fmla="*/ 1 h 152"/>
                <a:gd name="T30" fmla="*/ 0 w 111"/>
                <a:gd name="T31" fmla="*/ 1 h 152"/>
                <a:gd name="T32" fmla="*/ 0 w 111"/>
                <a:gd name="T33" fmla="*/ 1 h 152"/>
                <a:gd name="T34" fmla="*/ 0 w 111"/>
                <a:gd name="T35" fmla="*/ 1 h 152"/>
                <a:gd name="T36" fmla="*/ 0 w 111"/>
                <a:gd name="T37" fmla="*/ 1 h 152"/>
                <a:gd name="T38" fmla="*/ 0 w 111"/>
                <a:gd name="T39" fmla="*/ 1 h 152"/>
                <a:gd name="T40" fmla="*/ 0 w 111"/>
                <a:gd name="T41" fmla="*/ 1 h 152"/>
                <a:gd name="T42" fmla="*/ 0 w 111"/>
                <a:gd name="T43" fmla="*/ 1 h 152"/>
                <a:gd name="T44" fmla="*/ 0 w 111"/>
                <a:gd name="T45" fmla="*/ 1 h 152"/>
                <a:gd name="T46" fmla="*/ 0 w 111"/>
                <a:gd name="T47" fmla="*/ 1 h 152"/>
                <a:gd name="T48" fmla="*/ 0 w 111"/>
                <a:gd name="T49" fmla="*/ 1 h 152"/>
                <a:gd name="T50" fmla="*/ 0 w 111"/>
                <a:gd name="T51" fmla="*/ 1 h 152"/>
                <a:gd name="T52" fmla="*/ 0 w 111"/>
                <a:gd name="T53" fmla="*/ 1 h 152"/>
                <a:gd name="T54" fmla="*/ 0 w 111"/>
                <a:gd name="T55" fmla="*/ 1 h 152"/>
                <a:gd name="T56" fmla="*/ 0 w 111"/>
                <a:gd name="T57" fmla="*/ 1 h 152"/>
                <a:gd name="T58" fmla="*/ 0 w 111"/>
                <a:gd name="T59" fmla="*/ 0 h 152"/>
                <a:gd name="T60" fmla="*/ 0 w 111"/>
                <a:gd name="T61" fmla="*/ 0 h 152"/>
                <a:gd name="T62" fmla="*/ 0 w 111"/>
                <a:gd name="T63" fmla="*/ 0 h 15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1" h="152">
                  <a:moveTo>
                    <a:pt x="0" y="0"/>
                  </a:moveTo>
                  <a:lnTo>
                    <a:pt x="31" y="0"/>
                  </a:lnTo>
                  <a:lnTo>
                    <a:pt x="57" y="77"/>
                  </a:lnTo>
                  <a:lnTo>
                    <a:pt x="82" y="0"/>
                  </a:lnTo>
                  <a:lnTo>
                    <a:pt x="111" y="0"/>
                  </a:lnTo>
                  <a:lnTo>
                    <a:pt x="73" y="104"/>
                  </a:lnTo>
                  <a:lnTo>
                    <a:pt x="66" y="123"/>
                  </a:lnTo>
                  <a:lnTo>
                    <a:pt x="60" y="136"/>
                  </a:lnTo>
                  <a:lnTo>
                    <a:pt x="55" y="141"/>
                  </a:lnTo>
                  <a:lnTo>
                    <a:pt x="52" y="144"/>
                  </a:lnTo>
                  <a:lnTo>
                    <a:pt x="47" y="148"/>
                  </a:lnTo>
                  <a:lnTo>
                    <a:pt x="41" y="149"/>
                  </a:lnTo>
                  <a:lnTo>
                    <a:pt x="26" y="152"/>
                  </a:lnTo>
                  <a:lnTo>
                    <a:pt x="10" y="149"/>
                  </a:lnTo>
                  <a:lnTo>
                    <a:pt x="8" y="128"/>
                  </a:lnTo>
                  <a:lnTo>
                    <a:pt x="20" y="128"/>
                  </a:lnTo>
                  <a:lnTo>
                    <a:pt x="28" y="128"/>
                  </a:lnTo>
                  <a:lnTo>
                    <a:pt x="31" y="125"/>
                  </a:lnTo>
                  <a:lnTo>
                    <a:pt x="34" y="123"/>
                  </a:lnTo>
                  <a:lnTo>
                    <a:pt x="39" y="117"/>
                  </a:lnTo>
                  <a:lnTo>
                    <a:pt x="42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1" name="Freeform 107"/>
            <p:cNvSpPr>
              <a:spLocks noChangeAspect="1" noEditPoints="1"/>
            </p:cNvSpPr>
            <p:nvPr userDrawn="1"/>
          </p:nvSpPr>
          <p:spPr bwMode="auto">
            <a:xfrm>
              <a:off x="1915" y="2364"/>
              <a:ext cx="75" cy="74"/>
            </a:xfrm>
            <a:custGeom>
              <a:avLst/>
              <a:gdLst>
                <a:gd name="T0" fmla="*/ 1 w 149"/>
                <a:gd name="T1" fmla="*/ 1 h 147"/>
                <a:gd name="T2" fmla="*/ 1 w 149"/>
                <a:gd name="T3" fmla="*/ 1 h 147"/>
                <a:gd name="T4" fmla="*/ 1 w 149"/>
                <a:gd name="T5" fmla="*/ 1 h 147"/>
                <a:gd name="T6" fmla="*/ 1 w 149"/>
                <a:gd name="T7" fmla="*/ 1 h 147"/>
                <a:gd name="T8" fmla="*/ 1 w 149"/>
                <a:gd name="T9" fmla="*/ 1 h 147"/>
                <a:gd name="T10" fmla="*/ 0 w 149"/>
                <a:gd name="T11" fmla="*/ 1 h 147"/>
                <a:gd name="T12" fmla="*/ 1 w 149"/>
                <a:gd name="T13" fmla="*/ 0 h 147"/>
                <a:gd name="T14" fmla="*/ 1 w 149"/>
                <a:gd name="T15" fmla="*/ 0 h 147"/>
                <a:gd name="T16" fmla="*/ 1 w 149"/>
                <a:gd name="T17" fmla="*/ 1 h 147"/>
                <a:gd name="T18" fmla="*/ 1 w 149"/>
                <a:gd name="T19" fmla="*/ 1 h 147"/>
                <a:gd name="T20" fmla="*/ 1 w 149"/>
                <a:gd name="T21" fmla="*/ 1 h 147"/>
                <a:gd name="T22" fmla="*/ 1 w 149"/>
                <a:gd name="T23" fmla="*/ 1 h 147"/>
                <a:gd name="T24" fmla="*/ 1 w 149"/>
                <a:gd name="T25" fmla="*/ 1 h 147"/>
                <a:gd name="T26" fmla="*/ 1 w 149"/>
                <a:gd name="T27" fmla="*/ 1 h 147"/>
                <a:gd name="T28" fmla="*/ 1 w 149"/>
                <a:gd name="T29" fmla="*/ 1 h 147"/>
                <a:gd name="T30" fmla="*/ 1 w 149"/>
                <a:gd name="T31" fmla="*/ 1 h 147"/>
                <a:gd name="T32" fmla="*/ 1 w 149"/>
                <a:gd name="T33" fmla="*/ 1 h 1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9" h="147">
                  <a:moveTo>
                    <a:pt x="149" y="147"/>
                  </a:moveTo>
                  <a:lnTo>
                    <a:pt x="117" y="147"/>
                  </a:lnTo>
                  <a:lnTo>
                    <a:pt x="104" y="114"/>
                  </a:lnTo>
                  <a:lnTo>
                    <a:pt x="45" y="114"/>
                  </a:lnTo>
                  <a:lnTo>
                    <a:pt x="32" y="147"/>
                  </a:lnTo>
                  <a:lnTo>
                    <a:pt x="0" y="147"/>
                  </a:lnTo>
                  <a:lnTo>
                    <a:pt x="58" y="0"/>
                  </a:lnTo>
                  <a:lnTo>
                    <a:pt x="90" y="0"/>
                  </a:lnTo>
                  <a:lnTo>
                    <a:pt x="149" y="147"/>
                  </a:lnTo>
                  <a:close/>
                  <a:moveTo>
                    <a:pt x="95" y="90"/>
                  </a:moveTo>
                  <a:lnTo>
                    <a:pt x="74" y="35"/>
                  </a:lnTo>
                  <a:lnTo>
                    <a:pt x="53" y="90"/>
                  </a:lnTo>
                  <a:lnTo>
                    <a:pt x="95" y="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2" name="Freeform 108"/>
            <p:cNvSpPr>
              <a:spLocks noChangeAspect="1" noEditPoints="1"/>
            </p:cNvSpPr>
            <p:nvPr userDrawn="1"/>
          </p:nvSpPr>
          <p:spPr bwMode="auto">
            <a:xfrm>
              <a:off x="1996" y="2384"/>
              <a:ext cx="52" cy="77"/>
            </a:xfrm>
            <a:custGeom>
              <a:avLst/>
              <a:gdLst>
                <a:gd name="T0" fmla="*/ 1 w 104"/>
                <a:gd name="T1" fmla="*/ 1 h 154"/>
                <a:gd name="T2" fmla="*/ 1 w 104"/>
                <a:gd name="T3" fmla="*/ 1 h 154"/>
                <a:gd name="T4" fmla="*/ 1 w 104"/>
                <a:gd name="T5" fmla="*/ 1 h 154"/>
                <a:gd name="T6" fmla="*/ 1 w 104"/>
                <a:gd name="T7" fmla="*/ 1 h 154"/>
                <a:gd name="T8" fmla="*/ 1 w 104"/>
                <a:gd name="T9" fmla="*/ 1 h 154"/>
                <a:gd name="T10" fmla="*/ 1 w 104"/>
                <a:gd name="T11" fmla="*/ 1 h 154"/>
                <a:gd name="T12" fmla="*/ 1 w 104"/>
                <a:gd name="T13" fmla="*/ 1 h 154"/>
                <a:gd name="T14" fmla="*/ 1 w 104"/>
                <a:gd name="T15" fmla="*/ 1 h 154"/>
                <a:gd name="T16" fmla="*/ 1 w 104"/>
                <a:gd name="T17" fmla="*/ 1 h 154"/>
                <a:gd name="T18" fmla="*/ 1 w 104"/>
                <a:gd name="T19" fmla="*/ 1 h 154"/>
                <a:gd name="T20" fmla="*/ 1 w 104"/>
                <a:gd name="T21" fmla="*/ 1 h 154"/>
                <a:gd name="T22" fmla="*/ 1 w 104"/>
                <a:gd name="T23" fmla="*/ 1 h 154"/>
                <a:gd name="T24" fmla="*/ 1 w 104"/>
                <a:gd name="T25" fmla="*/ 1 h 154"/>
                <a:gd name="T26" fmla="*/ 1 w 104"/>
                <a:gd name="T27" fmla="*/ 1 h 154"/>
                <a:gd name="T28" fmla="*/ 1 w 104"/>
                <a:gd name="T29" fmla="*/ 1 h 154"/>
                <a:gd name="T30" fmla="*/ 0 w 104"/>
                <a:gd name="T31" fmla="*/ 1 h 154"/>
                <a:gd name="T32" fmla="*/ 0 w 104"/>
                <a:gd name="T33" fmla="*/ 1 h 154"/>
                <a:gd name="T34" fmla="*/ 1 w 104"/>
                <a:gd name="T35" fmla="*/ 1 h 154"/>
                <a:gd name="T36" fmla="*/ 1 w 104"/>
                <a:gd name="T37" fmla="*/ 1 h 154"/>
                <a:gd name="T38" fmla="*/ 1 w 104"/>
                <a:gd name="T39" fmla="*/ 1 h 154"/>
                <a:gd name="T40" fmla="*/ 1 w 104"/>
                <a:gd name="T41" fmla="*/ 1 h 154"/>
                <a:gd name="T42" fmla="*/ 1 w 104"/>
                <a:gd name="T43" fmla="*/ 0 h 154"/>
                <a:gd name="T44" fmla="*/ 1 w 104"/>
                <a:gd name="T45" fmla="*/ 1 h 154"/>
                <a:gd name="T46" fmla="*/ 1 w 104"/>
                <a:gd name="T47" fmla="*/ 1 h 154"/>
                <a:gd name="T48" fmla="*/ 1 w 104"/>
                <a:gd name="T49" fmla="*/ 1 h 154"/>
                <a:gd name="T50" fmla="*/ 1 w 104"/>
                <a:gd name="T51" fmla="*/ 1 h 154"/>
                <a:gd name="T52" fmla="*/ 1 w 104"/>
                <a:gd name="T53" fmla="*/ 1 h 154"/>
                <a:gd name="T54" fmla="*/ 1 w 104"/>
                <a:gd name="T55" fmla="*/ 1 h 154"/>
                <a:gd name="T56" fmla="*/ 1 w 104"/>
                <a:gd name="T57" fmla="*/ 1 h 154"/>
                <a:gd name="T58" fmla="*/ 1 w 104"/>
                <a:gd name="T59" fmla="*/ 1 h 154"/>
                <a:gd name="T60" fmla="*/ 1 w 104"/>
                <a:gd name="T61" fmla="*/ 1 h 154"/>
                <a:gd name="T62" fmla="*/ 1 w 104"/>
                <a:gd name="T63" fmla="*/ 1 h 154"/>
                <a:gd name="T64" fmla="*/ 1 w 104"/>
                <a:gd name="T65" fmla="*/ 1 h 154"/>
                <a:gd name="T66" fmla="*/ 1 w 104"/>
                <a:gd name="T67" fmla="*/ 1 h 154"/>
                <a:gd name="T68" fmla="*/ 1 w 104"/>
                <a:gd name="T69" fmla="*/ 1 h 154"/>
                <a:gd name="T70" fmla="*/ 1 w 104"/>
                <a:gd name="T71" fmla="*/ 1 h 154"/>
                <a:gd name="T72" fmla="*/ 1 w 104"/>
                <a:gd name="T73" fmla="*/ 1 h 154"/>
                <a:gd name="T74" fmla="*/ 1 w 104"/>
                <a:gd name="T75" fmla="*/ 1 h 154"/>
                <a:gd name="T76" fmla="*/ 1 w 104"/>
                <a:gd name="T77" fmla="*/ 1 h 154"/>
                <a:gd name="T78" fmla="*/ 1 w 104"/>
                <a:gd name="T79" fmla="*/ 1 h 154"/>
                <a:gd name="T80" fmla="*/ 1 w 104"/>
                <a:gd name="T81" fmla="*/ 1 h 154"/>
                <a:gd name="T82" fmla="*/ 1 w 104"/>
                <a:gd name="T83" fmla="*/ 1 h 154"/>
                <a:gd name="T84" fmla="*/ 1 w 104"/>
                <a:gd name="T85" fmla="*/ 1 h 154"/>
                <a:gd name="T86" fmla="*/ 1 w 104"/>
                <a:gd name="T87" fmla="*/ 1 h 154"/>
                <a:gd name="T88" fmla="*/ 1 w 104"/>
                <a:gd name="T89" fmla="*/ 1 h 154"/>
                <a:gd name="T90" fmla="*/ 1 w 104"/>
                <a:gd name="T91" fmla="*/ 1 h 154"/>
                <a:gd name="T92" fmla="*/ 1 w 104"/>
                <a:gd name="T93" fmla="*/ 1 h 154"/>
                <a:gd name="T94" fmla="*/ 1 w 104"/>
                <a:gd name="T95" fmla="*/ 1 h 154"/>
                <a:gd name="T96" fmla="*/ 1 w 104"/>
                <a:gd name="T97" fmla="*/ 1 h 154"/>
                <a:gd name="T98" fmla="*/ 1 w 104"/>
                <a:gd name="T99" fmla="*/ 1 h 154"/>
                <a:gd name="T100" fmla="*/ 1 w 104"/>
                <a:gd name="T101" fmla="*/ 1 h 154"/>
                <a:gd name="T102" fmla="*/ 1 w 104"/>
                <a:gd name="T103" fmla="*/ 1 h 154"/>
                <a:gd name="T104" fmla="*/ 1 w 104"/>
                <a:gd name="T105" fmla="*/ 1 h 154"/>
                <a:gd name="T106" fmla="*/ 1 w 104"/>
                <a:gd name="T107" fmla="*/ 1 h 154"/>
                <a:gd name="T108" fmla="*/ 1 w 104"/>
                <a:gd name="T109" fmla="*/ 1 h 154"/>
                <a:gd name="T110" fmla="*/ 1 w 104"/>
                <a:gd name="T111" fmla="*/ 1 h 154"/>
                <a:gd name="T112" fmla="*/ 1 w 104"/>
                <a:gd name="T113" fmla="*/ 1 h 154"/>
                <a:gd name="T114" fmla="*/ 1 w 104"/>
                <a:gd name="T115" fmla="*/ 1 h 154"/>
                <a:gd name="T116" fmla="*/ 1 w 104"/>
                <a:gd name="T117" fmla="*/ 1 h 154"/>
                <a:gd name="T118" fmla="*/ 1 w 104"/>
                <a:gd name="T119" fmla="*/ 1 h 15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4" h="154">
                  <a:moveTo>
                    <a:pt x="3" y="117"/>
                  </a:moveTo>
                  <a:lnTo>
                    <a:pt x="35" y="121"/>
                  </a:lnTo>
                  <a:lnTo>
                    <a:pt x="36" y="125"/>
                  </a:lnTo>
                  <a:lnTo>
                    <a:pt x="40" y="129"/>
                  </a:lnTo>
                  <a:lnTo>
                    <a:pt x="45" y="132"/>
                  </a:lnTo>
                  <a:lnTo>
                    <a:pt x="53" y="132"/>
                  </a:lnTo>
                  <a:lnTo>
                    <a:pt x="62" y="132"/>
                  </a:lnTo>
                  <a:lnTo>
                    <a:pt x="69" y="129"/>
                  </a:lnTo>
                  <a:lnTo>
                    <a:pt x="72" y="125"/>
                  </a:lnTo>
                  <a:lnTo>
                    <a:pt x="75" y="121"/>
                  </a:lnTo>
                  <a:lnTo>
                    <a:pt x="75" y="116"/>
                  </a:lnTo>
                  <a:lnTo>
                    <a:pt x="77" y="108"/>
                  </a:lnTo>
                  <a:lnTo>
                    <a:pt x="77" y="92"/>
                  </a:lnTo>
                  <a:lnTo>
                    <a:pt x="69" y="100"/>
                  </a:lnTo>
                  <a:lnTo>
                    <a:pt x="62" y="106"/>
                  </a:lnTo>
                  <a:lnTo>
                    <a:pt x="53" y="109"/>
                  </a:lnTo>
                  <a:lnTo>
                    <a:pt x="45" y="109"/>
                  </a:lnTo>
                  <a:lnTo>
                    <a:pt x="33" y="108"/>
                  </a:lnTo>
                  <a:lnTo>
                    <a:pt x="24" y="105"/>
                  </a:lnTo>
                  <a:lnTo>
                    <a:pt x="16" y="100"/>
                  </a:lnTo>
                  <a:lnTo>
                    <a:pt x="9" y="92"/>
                  </a:lnTo>
                  <a:lnTo>
                    <a:pt x="4" y="84"/>
                  </a:lnTo>
                  <a:lnTo>
                    <a:pt x="3" y="76"/>
                  </a:lnTo>
                  <a:lnTo>
                    <a:pt x="0" y="66"/>
                  </a:lnTo>
                  <a:lnTo>
                    <a:pt x="0" y="56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8" y="23"/>
                  </a:lnTo>
                  <a:lnTo>
                    <a:pt x="12" y="15"/>
                  </a:lnTo>
                  <a:lnTo>
                    <a:pt x="19" y="8"/>
                  </a:lnTo>
                  <a:lnTo>
                    <a:pt x="27" y="3"/>
                  </a:lnTo>
                  <a:lnTo>
                    <a:pt x="35" y="2"/>
                  </a:lnTo>
                  <a:lnTo>
                    <a:pt x="45" y="0"/>
                  </a:lnTo>
                  <a:lnTo>
                    <a:pt x="54" y="2"/>
                  </a:lnTo>
                  <a:lnTo>
                    <a:pt x="64" y="5"/>
                  </a:lnTo>
                  <a:lnTo>
                    <a:pt x="72" y="10"/>
                  </a:lnTo>
                  <a:lnTo>
                    <a:pt x="78" y="18"/>
                  </a:lnTo>
                  <a:lnTo>
                    <a:pt x="78" y="2"/>
                  </a:lnTo>
                  <a:lnTo>
                    <a:pt x="104" y="2"/>
                  </a:lnTo>
                  <a:lnTo>
                    <a:pt x="104" y="100"/>
                  </a:lnTo>
                  <a:lnTo>
                    <a:pt x="104" y="116"/>
                  </a:lnTo>
                  <a:lnTo>
                    <a:pt x="101" y="127"/>
                  </a:lnTo>
                  <a:lnTo>
                    <a:pt x="98" y="135"/>
                  </a:lnTo>
                  <a:lnTo>
                    <a:pt x="93" y="141"/>
                  </a:lnTo>
                  <a:lnTo>
                    <a:pt x="86" y="146"/>
                  </a:lnTo>
                  <a:lnTo>
                    <a:pt x="77" y="151"/>
                  </a:lnTo>
                  <a:lnTo>
                    <a:pt x="67" y="153"/>
                  </a:lnTo>
                  <a:lnTo>
                    <a:pt x="53" y="154"/>
                  </a:lnTo>
                  <a:lnTo>
                    <a:pt x="41" y="153"/>
                  </a:lnTo>
                  <a:lnTo>
                    <a:pt x="30" y="151"/>
                  </a:lnTo>
                  <a:lnTo>
                    <a:pt x="20" y="148"/>
                  </a:lnTo>
                  <a:lnTo>
                    <a:pt x="14" y="145"/>
                  </a:lnTo>
                  <a:lnTo>
                    <a:pt x="9" y="140"/>
                  </a:lnTo>
                  <a:lnTo>
                    <a:pt x="6" y="133"/>
                  </a:lnTo>
                  <a:lnTo>
                    <a:pt x="4" y="127"/>
                  </a:lnTo>
                  <a:lnTo>
                    <a:pt x="3" y="121"/>
                  </a:lnTo>
                  <a:lnTo>
                    <a:pt x="3" y="117"/>
                  </a:lnTo>
                  <a:close/>
                  <a:moveTo>
                    <a:pt x="28" y="53"/>
                  </a:moveTo>
                  <a:lnTo>
                    <a:pt x="28" y="53"/>
                  </a:lnTo>
                  <a:lnTo>
                    <a:pt x="30" y="69"/>
                  </a:lnTo>
                  <a:lnTo>
                    <a:pt x="32" y="74"/>
                  </a:lnTo>
                  <a:lnTo>
                    <a:pt x="35" y="79"/>
                  </a:lnTo>
                  <a:lnTo>
                    <a:pt x="38" y="82"/>
                  </a:lnTo>
                  <a:lnTo>
                    <a:pt x="43" y="85"/>
                  </a:lnTo>
                  <a:lnTo>
                    <a:pt x="46" y="87"/>
                  </a:lnTo>
                  <a:lnTo>
                    <a:pt x="51" y="87"/>
                  </a:lnTo>
                  <a:lnTo>
                    <a:pt x="56" y="87"/>
                  </a:lnTo>
                  <a:lnTo>
                    <a:pt x="61" y="85"/>
                  </a:lnTo>
                  <a:lnTo>
                    <a:pt x="65" y="82"/>
                  </a:lnTo>
                  <a:lnTo>
                    <a:pt x="69" y="79"/>
                  </a:lnTo>
                  <a:lnTo>
                    <a:pt x="72" y="74"/>
                  </a:lnTo>
                  <a:lnTo>
                    <a:pt x="75" y="69"/>
                  </a:lnTo>
                  <a:lnTo>
                    <a:pt x="77" y="63"/>
                  </a:lnTo>
                  <a:lnTo>
                    <a:pt x="77" y="55"/>
                  </a:lnTo>
                  <a:lnTo>
                    <a:pt x="77" y="47"/>
                  </a:lnTo>
                  <a:lnTo>
                    <a:pt x="75" y="40"/>
                  </a:lnTo>
                  <a:lnTo>
                    <a:pt x="72" y="34"/>
                  </a:lnTo>
                  <a:lnTo>
                    <a:pt x="70" y="31"/>
                  </a:lnTo>
                  <a:lnTo>
                    <a:pt x="65" y="26"/>
                  </a:lnTo>
                  <a:lnTo>
                    <a:pt x="62" y="24"/>
                  </a:lnTo>
                  <a:lnTo>
                    <a:pt x="57" y="23"/>
                  </a:lnTo>
                  <a:lnTo>
                    <a:pt x="53" y="23"/>
                  </a:lnTo>
                  <a:lnTo>
                    <a:pt x="48" y="23"/>
                  </a:lnTo>
                  <a:lnTo>
                    <a:pt x="43" y="24"/>
                  </a:lnTo>
                  <a:lnTo>
                    <a:pt x="38" y="26"/>
                  </a:lnTo>
                  <a:lnTo>
                    <a:pt x="35" y="29"/>
                  </a:lnTo>
                  <a:lnTo>
                    <a:pt x="32" y="34"/>
                  </a:lnTo>
                  <a:lnTo>
                    <a:pt x="30" y="40"/>
                  </a:lnTo>
                  <a:lnTo>
                    <a:pt x="28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3" name="Freeform 109"/>
            <p:cNvSpPr>
              <a:spLocks noChangeAspect="1" noEditPoints="1"/>
            </p:cNvSpPr>
            <p:nvPr userDrawn="1"/>
          </p:nvSpPr>
          <p:spPr bwMode="auto">
            <a:xfrm>
              <a:off x="2059" y="2384"/>
              <a:ext cx="51" cy="56"/>
            </a:xfrm>
            <a:custGeom>
              <a:avLst/>
              <a:gdLst>
                <a:gd name="T0" fmla="*/ 1 w 102"/>
                <a:gd name="T1" fmla="*/ 0 h 113"/>
                <a:gd name="T2" fmla="*/ 1 w 102"/>
                <a:gd name="T3" fmla="*/ 0 h 113"/>
                <a:gd name="T4" fmla="*/ 1 w 102"/>
                <a:gd name="T5" fmla="*/ 0 h 113"/>
                <a:gd name="T6" fmla="*/ 1 w 102"/>
                <a:gd name="T7" fmla="*/ 0 h 113"/>
                <a:gd name="T8" fmla="*/ 1 w 102"/>
                <a:gd name="T9" fmla="*/ 0 h 113"/>
                <a:gd name="T10" fmla="*/ 1 w 102"/>
                <a:gd name="T11" fmla="*/ 0 h 113"/>
                <a:gd name="T12" fmla="*/ 1 w 102"/>
                <a:gd name="T13" fmla="*/ 0 h 113"/>
                <a:gd name="T14" fmla="*/ 1 w 102"/>
                <a:gd name="T15" fmla="*/ 0 h 113"/>
                <a:gd name="T16" fmla="*/ 1 w 102"/>
                <a:gd name="T17" fmla="*/ 0 h 113"/>
                <a:gd name="T18" fmla="*/ 1 w 102"/>
                <a:gd name="T19" fmla="*/ 0 h 113"/>
                <a:gd name="T20" fmla="*/ 0 w 102"/>
                <a:gd name="T21" fmla="*/ 0 h 113"/>
                <a:gd name="T22" fmla="*/ 1 w 102"/>
                <a:gd name="T23" fmla="*/ 0 h 113"/>
                <a:gd name="T24" fmla="*/ 1 w 102"/>
                <a:gd name="T25" fmla="*/ 0 h 113"/>
                <a:gd name="T26" fmla="*/ 1 w 102"/>
                <a:gd name="T27" fmla="*/ 0 h 113"/>
                <a:gd name="T28" fmla="*/ 1 w 102"/>
                <a:gd name="T29" fmla="*/ 0 h 113"/>
                <a:gd name="T30" fmla="*/ 1 w 102"/>
                <a:gd name="T31" fmla="*/ 0 h 113"/>
                <a:gd name="T32" fmla="*/ 1 w 102"/>
                <a:gd name="T33" fmla="*/ 0 h 113"/>
                <a:gd name="T34" fmla="*/ 1 w 102"/>
                <a:gd name="T35" fmla="*/ 0 h 113"/>
                <a:gd name="T36" fmla="*/ 1 w 102"/>
                <a:gd name="T37" fmla="*/ 0 h 113"/>
                <a:gd name="T38" fmla="*/ 1 w 102"/>
                <a:gd name="T39" fmla="*/ 0 h 113"/>
                <a:gd name="T40" fmla="*/ 1 w 102"/>
                <a:gd name="T41" fmla="*/ 0 h 113"/>
                <a:gd name="T42" fmla="*/ 1 w 102"/>
                <a:gd name="T43" fmla="*/ 0 h 113"/>
                <a:gd name="T44" fmla="*/ 1 w 102"/>
                <a:gd name="T45" fmla="*/ 0 h 113"/>
                <a:gd name="T46" fmla="*/ 1 w 102"/>
                <a:gd name="T47" fmla="*/ 0 h 113"/>
                <a:gd name="T48" fmla="*/ 1 w 102"/>
                <a:gd name="T49" fmla="*/ 0 h 113"/>
                <a:gd name="T50" fmla="*/ 1 w 102"/>
                <a:gd name="T51" fmla="*/ 0 h 113"/>
                <a:gd name="T52" fmla="*/ 1 w 102"/>
                <a:gd name="T53" fmla="*/ 0 h 113"/>
                <a:gd name="T54" fmla="*/ 1 w 102"/>
                <a:gd name="T55" fmla="*/ 0 h 113"/>
                <a:gd name="T56" fmla="*/ 1 w 102"/>
                <a:gd name="T57" fmla="*/ 0 h 113"/>
                <a:gd name="T58" fmla="*/ 1 w 102"/>
                <a:gd name="T59" fmla="*/ 0 h 113"/>
                <a:gd name="T60" fmla="*/ 1 w 102"/>
                <a:gd name="T61" fmla="*/ 0 h 113"/>
                <a:gd name="T62" fmla="*/ 1 w 102"/>
                <a:gd name="T63" fmla="*/ 0 h 113"/>
                <a:gd name="T64" fmla="*/ 1 w 102"/>
                <a:gd name="T65" fmla="*/ 0 h 113"/>
                <a:gd name="T66" fmla="*/ 1 w 102"/>
                <a:gd name="T67" fmla="*/ 0 h 113"/>
                <a:gd name="T68" fmla="*/ 1 w 102"/>
                <a:gd name="T69" fmla="*/ 0 h 113"/>
                <a:gd name="T70" fmla="*/ 1 w 102"/>
                <a:gd name="T71" fmla="*/ 0 h 113"/>
                <a:gd name="T72" fmla="*/ 1 w 102"/>
                <a:gd name="T73" fmla="*/ 0 h 113"/>
                <a:gd name="T74" fmla="*/ 1 w 102"/>
                <a:gd name="T75" fmla="*/ 0 h 11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2" h="113">
                  <a:moveTo>
                    <a:pt x="71" y="76"/>
                  </a:moveTo>
                  <a:lnTo>
                    <a:pt x="100" y="80"/>
                  </a:lnTo>
                  <a:lnTo>
                    <a:pt x="97" y="87"/>
                  </a:lnTo>
                  <a:lnTo>
                    <a:pt x="92" y="93"/>
                  </a:lnTo>
                  <a:lnTo>
                    <a:pt x="87" y="100"/>
                  </a:lnTo>
                  <a:lnTo>
                    <a:pt x="82" y="105"/>
                  </a:lnTo>
                  <a:lnTo>
                    <a:pt x="76" y="108"/>
                  </a:lnTo>
                  <a:lnTo>
                    <a:pt x="70" y="111"/>
                  </a:lnTo>
                  <a:lnTo>
                    <a:pt x="62" y="111"/>
                  </a:lnTo>
                  <a:lnTo>
                    <a:pt x="53" y="113"/>
                  </a:lnTo>
                  <a:lnTo>
                    <a:pt x="41" y="111"/>
                  </a:lnTo>
                  <a:lnTo>
                    <a:pt x="29" y="108"/>
                  </a:lnTo>
                  <a:lnTo>
                    <a:pt x="20" y="101"/>
                  </a:lnTo>
                  <a:lnTo>
                    <a:pt x="12" y="93"/>
                  </a:lnTo>
                  <a:lnTo>
                    <a:pt x="7" y="87"/>
                  </a:lnTo>
                  <a:lnTo>
                    <a:pt x="4" y="77"/>
                  </a:lnTo>
                  <a:lnTo>
                    <a:pt x="2" y="68"/>
                  </a:lnTo>
                  <a:lnTo>
                    <a:pt x="0" y="56"/>
                  </a:lnTo>
                  <a:lnTo>
                    <a:pt x="2" y="45"/>
                  </a:lnTo>
                  <a:lnTo>
                    <a:pt x="5" y="34"/>
                  </a:lnTo>
                  <a:lnTo>
                    <a:pt x="8" y="24"/>
                  </a:lnTo>
                  <a:lnTo>
                    <a:pt x="15" y="15"/>
                  </a:lnTo>
                  <a:lnTo>
                    <a:pt x="23" y="8"/>
                  </a:lnTo>
                  <a:lnTo>
                    <a:pt x="31" y="3"/>
                  </a:lnTo>
                  <a:lnTo>
                    <a:pt x="41" y="2"/>
                  </a:lnTo>
                  <a:lnTo>
                    <a:pt x="50" y="0"/>
                  </a:lnTo>
                  <a:lnTo>
                    <a:pt x="62" y="2"/>
                  </a:lnTo>
                  <a:lnTo>
                    <a:pt x="71" y="5"/>
                  </a:lnTo>
                  <a:lnTo>
                    <a:pt x="81" y="10"/>
                  </a:lnTo>
                  <a:lnTo>
                    <a:pt x="87" y="16"/>
                  </a:lnTo>
                  <a:lnTo>
                    <a:pt x="94" y="24"/>
                  </a:lnTo>
                  <a:lnTo>
                    <a:pt x="98" y="35"/>
                  </a:lnTo>
                  <a:lnTo>
                    <a:pt x="100" y="50"/>
                  </a:lnTo>
                  <a:lnTo>
                    <a:pt x="102" y="64"/>
                  </a:lnTo>
                  <a:lnTo>
                    <a:pt x="29" y="64"/>
                  </a:lnTo>
                  <a:lnTo>
                    <a:pt x="33" y="76"/>
                  </a:lnTo>
                  <a:lnTo>
                    <a:pt x="34" y="80"/>
                  </a:lnTo>
                  <a:lnTo>
                    <a:pt x="37" y="84"/>
                  </a:lnTo>
                  <a:lnTo>
                    <a:pt x="44" y="88"/>
                  </a:lnTo>
                  <a:lnTo>
                    <a:pt x="53" y="92"/>
                  </a:lnTo>
                  <a:lnTo>
                    <a:pt x="60" y="90"/>
                  </a:lnTo>
                  <a:lnTo>
                    <a:pt x="65" y="87"/>
                  </a:lnTo>
                  <a:lnTo>
                    <a:pt x="68" y="82"/>
                  </a:lnTo>
                  <a:lnTo>
                    <a:pt x="71" y="76"/>
                  </a:lnTo>
                  <a:close/>
                  <a:moveTo>
                    <a:pt x="73" y="47"/>
                  </a:moveTo>
                  <a:lnTo>
                    <a:pt x="73" y="47"/>
                  </a:lnTo>
                  <a:lnTo>
                    <a:pt x="71" y="35"/>
                  </a:lnTo>
                  <a:lnTo>
                    <a:pt x="70" y="32"/>
                  </a:lnTo>
                  <a:lnTo>
                    <a:pt x="66" y="29"/>
                  </a:lnTo>
                  <a:lnTo>
                    <a:pt x="60" y="24"/>
                  </a:lnTo>
                  <a:lnTo>
                    <a:pt x="52" y="23"/>
                  </a:lnTo>
                  <a:lnTo>
                    <a:pt x="44" y="24"/>
                  </a:lnTo>
                  <a:lnTo>
                    <a:pt x="36" y="29"/>
                  </a:lnTo>
                  <a:lnTo>
                    <a:pt x="34" y="32"/>
                  </a:lnTo>
                  <a:lnTo>
                    <a:pt x="33" y="37"/>
                  </a:lnTo>
                  <a:lnTo>
                    <a:pt x="31" y="47"/>
                  </a:lnTo>
                  <a:lnTo>
                    <a:pt x="73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4" name="Freeform 110"/>
            <p:cNvSpPr>
              <a:spLocks noChangeAspect="1"/>
            </p:cNvSpPr>
            <p:nvPr userDrawn="1"/>
          </p:nvSpPr>
          <p:spPr bwMode="auto">
            <a:xfrm>
              <a:off x="2123" y="2384"/>
              <a:ext cx="48" cy="54"/>
            </a:xfrm>
            <a:custGeom>
              <a:avLst/>
              <a:gdLst>
                <a:gd name="T0" fmla="*/ 0 w 97"/>
                <a:gd name="T1" fmla="*/ 0 h 109"/>
                <a:gd name="T2" fmla="*/ 0 w 97"/>
                <a:gd name="T3" fmla="*/ 0 h 109"/>
                <a:gd name="T4" fmla="*/ 0 w 97"/>
                <a:gd name="T5" fmla="*/ 0 h 109"/>
                <a:gd name="T6" fmla="*/ 0 w 97"/>
                <a:gd name="T7" fmla="*/ 0 h 109"/>
                <a:gd name="T8" fmla="*/ 0 w 97"/>
                <a:gd name="T9" fmla="*/ 0 h 109"/>
                <a:gd name="T10" fmla="*/ 0 w 97"/>
                <a:gd name="T11" fmla="*/ 0 h 109"/>
                <a:gd name="T12" fmla="*/ 0 w 97"/>
                <a:gd name="T13" fmla="*/ 0 h 109"/>
                <a:gd name="T14" fmla="*/ 0 w 97"/>
                <a:gd name="T15" fmla="*/ 0 h 109"/>
                <a:gd name="T16" fmla="*/ 0 w 97"/>
                <a:gd name="T17" fmla="*/ 0 h 109"/>
                <a:gd name="T18" fmla="*/ 0 w 97"/>
                <a:gd name="T19" fmla="*/ 0 h 109"/>
                <a:gd name="T20" fmla="*/ 0 w 97"/>
                <a:gd name="T21" fmla="*/ 0 h 109"/>
                <a:gd name="T22" fmla="*/ 0 w 97"/>
                <a:gd name="T23" fmla="*/ 0 h 109"/>
                <a:gd name="T24" fmla="*/ 0 w 97"/>
                <a:gd name="T25" fmla="*/ 0 h 109"/>
                <a:gd name="T26" fmla="*/ 0 w 97"/>
                <a:gd name="T27" fmla="*/ 0 h 109"/>
                <a:gd name="T28" fmla="*/ 0 w 97"/>
                <a:gd name="T29" fmla="*/ 0 h 109"/>
                <a:gd name="T30" fmla="*/ 0 w 97"/>
                <a:gd name="T31" fmla="*/ 0 h 109"/>
                <a:gd name="T32" fmla="*/ 0 w 97"/>
                <a:gd name="T33" fmla="*/ 0 h 109"/>
                <a:gd name="T34" fmla="*/ 0 w 97"/>
                <a:gd name="T35" fmla="*/ 0 h 109"/>
                <a:gd name="T36" fmla="*/ 0 w 97"/>
                <a:gd name="T37" fmla="*/ 0 h 109"/>
                <a:gd name="T38" fmla="*/ 0 w 97"/>
                <a:gd name="T39" fmla="*/ 0 h 109"/>
                <a:gd name="T40" fmla="*/ 0 w 97"/>
                <a:gd name="T41" fmla="*/ 0 h 109"/>
                <a:gd name="T42" fmla="*/ 0 w 97"/>
                <a:gd name="T43" fmla="*/ 0 h 109"/>
                <a:gd name="T44" fmla="*/ 0 w 97"/>
                <a:gd name="T45" fmla="*/ 0 h 109"/>
                <a:gd name="T46" fmla="*/ 0 w 97"/>
                <a:gd name="T47" fmla="*/ 0 h 109"/>
                <a:gd name="T48" fmla="*/ 0 w 97"/>
                <a:gd name="T49" fmla="*/ 0 h 109"/>
                <a:gd name="T50" fmla="*/ 0 w 97"/>
                <a:gd name="T51" fmla="*/ 0 h 109"/>
                <a:gd name="T52" fmla="*/ 0 w 97"/>
                <a:gd name="T53" fmla="*/ 0 h 109"/>
                <a:gd name="T54" fmla="*/ 0 w 97"/>
                <a:gd name="T55" fmla="*/ 0 h 109"/>
                <a:gd name="T56" fmla="*/ 0 w 97"/>
                <a:gd name="T57" fmla="*/ 0 h 109"/>
                <a:gd name="T58" fmla="*/ 0 w 97"/>
                <a:gd name="T59" fmla="*/ 0 h 109"/>
                <a:gd name="T60" fmla="*/ 0 w 97"/>
                <a:gd name="T61" fmla="*/ 0 h 109"/>
                <a:gd name="T62" fmla="*/ 0 w 97"/>
                <a:gd name="T63" fmla="*/ 0 h 109"/>
                <a:gd name="T64" fmla="*/ 0 w 97"/>
                <a:gd name="T65" fmla="*/ 0 h 109"/>
                <a:gd name="T66" fmla="*/ 0 w 97"/>
                <a:gd name="T67" fmla="*/ 0 h 109"/>
                <a:gd name="T68" fmla="*/ 0 w 97"/>
                <a:gd name="T69" fmla="*/ 0 h 109"/>
                <a:gd name="T70" fmla="*/ 0 w 97"/>
                <a:gd name="T71" fmla="*/ 0 h 109"/>
                <a:gd name="T72" fmla="*/ 0 w 97"/>
                <a:gd name="T73" fmla="*/ 0 h 109"/>
                <a:gd name="T74" fmla="*/ 0 w 97"/>
                <a:gd name="T75" fmla="*/ 0 h 109"/>
                <a:gd name="T76" fmla="*/ 0 w 97"/>
                <a:gd name="T77" fmla="*/ 0 h 109"/>
                <a:gd name="T78" fmla="*/ 0 w 97"/>
                <a:gd name="T79" fmla="*/ 0 h 109"/>
                <a:gd name="T80" fmla="*/ 0 w 97"/>
                <a:gd name="T81" fmla="*/ 0 h 109"/>
                <a:gd name="T82" fmla="*/ 0 w 97"/>
                <a:gd name="T83" fmla="*/ 0 h 109"/>
                <a:gd name="T84" fmla="*/ 0 w 97"/>
                <a:gd name="T85" fmla="*/ 0 h 109"/>
                <a:gd name="T86" fmla="*/ 0 w 97"/>
                <a:gd name="T87" fmla="*/ 0 h 109"/>
                <a:gd name="T88" fmla="*/ 0 w 97"/>
                <a:gd name="T89" fmla="*/ 0 h 109"/>
                <a:gd name="T90" fmla="*/ 0 w 97"/>
                <a:gd name="T91" fmla="*/ 0 h 10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97" h="109">
                  <a:moveTo>
                    <a:pt x="97" y="109"/>
                  </a:moveTo>
                  <a:lnTo>
                    <a:pt x="69" y="109"/>
                  </a:lnTo>
                  <a:lnTo>
                    <a:pt x="69" y="55"/>
                  </a:lnTo>
                  <a:lnTo>
                    <a:pt x="69" y="40"/>
                  </a:lnTo>
                  <a:lnTo>
                    <a:pt x="68" y="32"/>
                  </a:lnTo>
                  <a:lnTo>
                    <a:pt x="65" y="27"/>
                  </a:lnTo>
                  <a:lnTo>
                    <a:pt x="61" y="24"/>
                  </a:lnTo>
                  <a:lnTo>
                    <a:pt x="57" y="23"/>
                  </a:lnTo>
                  <a:lnTo>
                    <a:pt x="52" y="23"/>
                  </a:lnTo>
                  <a:lnTo>
                    <a:pt x="45" y="23"/>
                  </a:lnTo>
                  <a:lnTo>
                    <a:pt x="39" y="26"/>
                  </a:lnTo>
                  <a:lnTo>
                    <a:pt x="34" y="31"/>
                  </a:lnTo>
                  <a:lnTo>
                    <a:pt x="31" y="37"/>
                  </a:lnTo>
                  <a:lnTo>
                    <a:pt x="29" y="47"/>
                  </a:lnTo>
                  <a:lnTo>
                    <a:pt x="28" y="61"/>
                  </a:lnTo>
                  <a:lnTo>
                    <a:pt x="28" y="109"/>
                  </a:lnTo>
                  <a:lnTo>
                    <a:pt x="0" y="109"/>
                  </a:lnTo>
                  <a:lnTo>
                    <a:pt x="0" y="2"/>
                  </a:lnTo>
                  <a:lnTo>
                    <a:pt x="26" y="2"/>
                  </a:lnTo>
                  <a:lnTo>
                    <a:pt x="26" y="18"/>
                  </a:lnTo>
                  <a:lnTo>
                    <a:pt x="34" y="10"/>
                  </a:lnTo>
                  <a:lnTo>
                    <a:pt x="42" y="5"/>
                  </a:lnTo>
                  <a:lnTo>
                    <a:pt x="52" y="2"/>
                  </a:lnTo>
                  <a:lnTo>
                    <a:pt x="61" y="0"/>
                  </a:lnTo>
                  <a:lnTo>
                    <a:pt x="71" y="2"/>
                  </a:lnTo>
                  <a:lnTo>
                    <a:pt x="79" y="3"/>
                  </a:lnTo>
                  <a:lnTo>
                    <a:pt x="86" y="8"/>
                  </a:lnTo>
                  <a:lnTo>
                    <a:pt x="90" y="13"/>
                  </a:lnTo>
                  <a:lnTo>
                    <a:pt x="94" y="18"/>
                  </a:lnTo>
                  <a:lnTo>
                    <a:pt x="97" y="24"/>
                  </a:lnTo>
                  <a:lnTo>
                    <a:pt x="97" y="32"/>
                  </a:lnTo>
                  <a:lnTo>
                    <a:pt x="97" y="43"/>
                  </a:lnTo>
                  <a:lnTo>
                    <a:pt x="97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5" name="Freeform 111"/>
            <p:cNvSpPr>
              <a:spLocks noChangeAspect="1"/>
            </p:cNvSpPr>
            <p:nvPr userDrawn="1"/>
          </p:nvSpPr>
          <p:spPr bwMode="auto">
            <a:xfrm>
              <a:off x="2185" y="2384"/>
              <a:ext cx="49" cy="56"/>
            </a:xfrm>
            <a:custGeom>
              <a:avLst/>
              <a:gdLst>
                <a:gd name="T0" fmla="*/ 0 w 100"/>
                <a:gd name="T1" fmla="*/ 0 h 113"/>
                <a:gd name="T2" fmla="*/ 0 w 100"/>
                <a:gd name="T3" fmla="*/ 0 h 113"/>
                <a:gd name="T4" fmla="*/ 0 w 100"/>
                <a:gd name="T5" fmla="*/ 0 h 113"/>
                <a:gd name="T6" fmla="*/ 0 w 100"/>
                <a:gd name="T7" fmla="*/ 0 h 113"/>
                <a:gd name="T8" fmla="*/ 0 w 100"/>
                <a:gd name="T9" fmla="*/ 0 h 113"/>
                <a:gd name="T10" fmla="*/ 0 w 100"/>
                <a:gd name="T11" fmla="*/ 0 h 113"/>
                <a:gd name="T12" fmla="*/ 0 w 100"/>
                <a:gd name="T13" fmla="*/ 0 h 113"/>
                <a:gd name="T14" fmla="*/ 0 w 100"/>
                <a:gd name="T15" fmla="*/ 0 h 113"/>
                <a:gd name="T16" fmla="*/ 0 w 100"/>
                <a:gd name="T17" fmla="*/ 0 h 113"/>
                <a:gd name="T18" fmla="*/ 0 w 100"/>
                <a:gd name="T19" fmla="*/ 0 h 113"/>
                <a:gd name="T20" fmla="*/ 0 w 100"/>
                <a:gd name="T21" fmla="*/ 0 h 113"/>
                <a:gd name="T22" fmla="*/ 0 w 100"/>
                <a:gd name="T23" fmla="*/ 0 h 113"/>
                <a:gd name="T24" fmla="*/ 0 w 100"/>
                <a:gd name="T25" fmla="*/ 0 h 113"/>
                <a:gd name="T26" fmla="*/ 0 w 100"/>
                <a:gd name="T27" fmla="*/ 0 h 113"/>
                <a:gd name="T28" fmla="*/ 0 w 100"/>
                <a:gd name="T29" fmla="*/ 0 h 113"/>
                <a:gd name="T30" fmla="*/ 0 w 100"/>
                <a:gd name="T31" fmla="*/ 0 h 113"/>
                <a:gd name="T32" fmla="*/ 0 w 100"/>
                <a:gd name="T33" fmla="*/ 0 h 113"/>
                <a:gd name="T34" fmla="*/ 0 w 100"/>
                <a:gd name="T35" fmla="*/ 0 h 113"/>
                <a:gd name="T36" fmla="*/ 0 w 100"/>
                <a:gd name="T37" fmla="*/ 0 h 113"/>
                <a:gd name="T38" fmla="*/ 0 w 100"/>
                <a:gd name="T39" fmla="*/ 0 h 113"/>
                <a:gd name="T40" fmla="*/ 0 w 100"/>
                <a:gd name="T41" fmla="*/ 0 h 113"/>
                <a:gd name="T42" fmla="*/ 0 w 100"/>
                <a:gd name="T43" fmla="*/ 0 h 113"/>
                <a:gd name="T44" fmla="*/ 0 w 100"/>
                <a:gd name="T45" fmla="*/ 0 h 113"/>
                <a:gd name="T46" fmla="*/ 0 w 100"/>
                <a:gd name="T47" fmla="*/ 0 h 113"/>
                <a:gd name="T48" fmla="*/ 0 w 100"/>
                <a:gd name="T49" fmla="*/ 0 h 113"/>
                <a:gd name="T50" fmla="*/ 0 w 100"/>
                <a:gd name="T51" fmla="*/ 0 h 113"/>
                <a:gd name="T52" fmla="*/ 0 w 100"/>
                <a:gd name="T53" fmla="*/ 0 h 113"/>
                <a:gd name="T54" fmla="*/ 0 w 100"/>
                <a:gd name="T55" fmla="*/ 0 h 113"/>
                <a:gd name="T56" fmla="*/ 0 w 100"/>
                <a:gd name="T57" fmla="*/ 0 h 113"/>
                <a:gd name="T58" fmla="*/ 0 w 100"/>
                <a:gd name="T59" fmla="*/ 0 h 113"/>
                <a:gd name="T60" fmla="*/ 0 w 100"/>
                <a:gd name="T61" fmla="*/ 0 h 113"/>
                <a:gd name="T62" fmla="*/ 0 w 100"/>
                <a:gd name="T63" fmla="*/ 0 h 113"/>
                <a:gd name="T64" fmla="*/ 0 w 100"/>
                <a:gd name="T65" fmla="*/ 0 h 113"/>
                <a:gd name="T66" fmla="*/ 0 w 100"/>
                <a:gd name="T67" fmla="*/ 0 h 113"/>
                <a:gd name="T68" fmla="*/ 0 w 100"/>
                <a:gd name="T69" fmla="*/ 0 h 113"/>
                <a:gd name="T70" fmla="*/ 0 w 100"/>
                <a:gd name="T71" fmla="*/ 0 h 113"/>
                <a:gd name="T72" fmla="*/ 0 w 100"/>
                <a:gd name="T73" fmla="*/ 0 h 113"/>
                <a:gd name="T74" fmla="*/ 0 w 100"/>
                <a:gd name="T75" fmla="*/ 0 h 11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0" h="113">
                  <a:moveTo>
                    <a:pt x="100" y="34"/>
                  </a:moveTo>
                  <a:lnTo>
                    <a:pt x="71" y="39"/>
                  </a:lnTo>
                  <a:lnTo>
                    <a:pt x="69" y="32"/>
                  </a:lnTo>
                  <a:lnTo>
                    <a:pt x="64" y="27"/>
                  </a:lnTo>
                  <a:lnTo>
                    <a:pt x="60" y="24"/>
                  </a:lnTo>
                  <a:lnTo>
                    <a:pt x="51" y="23"/>
                  </a:lnTo>
                  <a:lnTo>
                    <a:pt x="47" y="23"/>
                  </a:lnTo>
                  <a:lnTo>
                    <a:pt x="42" y="24"/>
                  </a:lnTo>
                  <a:lnTo>
                    <a:pt x="39" y="26"/>
                  </a:lnTo>
                  <a:lnTo>
                    <a:pt x="35" y="29"/>
                  </a:lnTo>
                  <a:lnTo>
                    <a:pt x="32" y="34"/>
                  </a:lnTo>
                  <a:lnTo>
                    <a:pt x="31" y="40"/>
                  </a:lnTo>
                  <a:lnTo>
                    <a:pt x="29" y="55"/>
                  </a:lnTo>
                  <a:lnTo>
                    <a:pt x="31" y="71"/>
                  </a:lnTo>
                  <a:lnTo>
                    <a:pt x="32" y="77"/>
                  </a:lnTo>
                  <a:lnTo>
                    <a:pt x="35" y="80"/>
                  </a:lnTo>
                  <a:lnTo>
                    <a:pt x="39" y="85"/>
                  </a:lnTo>
                  <a:lnTo>
                    <a:pt x="42" y="87"/>
                  </a:lnTo>
                  <a:lnTo>
                    <a:pt x="47" y="88"/>
                  </a:lnTo>
                  <a:lnTo>
                    <a:pt x="51" y="88"/>
                  </a:lnTo>
                  <a:lnTo>
                    <a:pt x="60" y="88"/>
                  </a:lnTo>
                  <a:lnTo>
                    <a:pt x="66" y="84"/>
                  </a:lnTo>
                  <a:lnTo>
                    <a:pt x="69" y="77"/>
                  </a:lnTo>
                  <a:lnTo>
                    <a:pt x="72" y="68"/>
                  </a:lnTo>
                  <a:lnTo>
                    <a:pt x="100" y="72"/>
                  </a:lnTo>
                  <a:lnTo>
                    <a:pt x="98" y="82"/>
                  </a:lnTo>
                  <a:lnTo>
                    <a:pt x="95" y="90"/>
                  </a:lnTo>
                  <a:lnTo>
                    <a:pt x="90" y="97"/>
                  </a:lnTo>
                  <a:lnTo>
                    <a:pt x="84" y="103"/>
                  </a:lnTo>
                  <a:lnTo>
                    <a:pt x="77" y="106"/>
                  </a:lnTo>
                  <a:lnTo>
                    <a:pt x="69" y="109"/>
                  </a:lnTo>
                  <a:lnTo>
                    <a:pt x="61" y="111"/>
                  </a:lnTo>
                  <a:lnTo>
                    <a:pt x="51" y="113"/>
                  </a:lnTo>
                  <a:lnTo>
                    <a:pt x="40" y="111"/>
                  </a:lnTo>
                  <a:lnTo>
                    <a:pt x="29" y="109"/>
                  </a:lnTo>
                  <a:lnTo>
                    <a:pt x="21" y="105"/>
                  </a:lnTo>
                  <a:lnTo>
                    <a:pt x="13" y="98"/>
                  </a:lnTo>
                  <a:lnTo>
                    <a:pt x="7" y="90"/>
                  </a:lnTo>
                  <a:lnTo>
                    <a:pt x="3" y="80"/>
                  </a:lnTo>
                  <a:lnTo>
                    <a:pt x="0" y="69"/>
                  </a:lnTo>
                  <a:lnTo>
                    <a:pt x="0" y="56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7" y="23"/>
                  </a:lnTo>
                  <a:lnTo>
                    <a:pt x="13" y="15"/>
                  </a:lnTo>
                  <a:lnTo>
                    <a:pt x="21" y="8"/>
                  </a:lnTo>
                  <a:lnTo>
                    <a:pt x="31" y="3"/>
                  </a:lnTo>
                  <a:lnTo>
                    <a:pt x="40" y="2"/>
                  </a:lnTo>
                  <a:lnTo>
                    <a:pt x="51" y="0"/>
                  </a:lnTo>
                  <a:lnTo>
                    <a:pt x="61" y="0"/>
                  </a:lnTo>
                  <a:lnTo>
                    <a:pt x="69" y="2"/>
                  </a:lnTo>
                  <a:lnTo>
                    <a:pt x="76" y="5"/>
                  </a:lnTo>
                  <a:lnTo>
                    <a:pt x="82" y="8"/>
                  </a:lnTo>
                  <a:lnTo>
                    <a:pt x="88" y="13"/>
                  </a:lnTo>
                  <a:lnTo>
                    <a:pt x="93" y="19"/>
                  </a:lnTo>
                  <a:lnTo>
                    <a:pt x="96" y="26"/>
                  </a:lnTo>
                  <a:lnTo>
                    <a:pt x="10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56" name="Freeform 112"/>
            <p:cNvSpPr>
              <a:spLocks noChangeAspect="1"/>
            </p:cNvSpPr>
            <p:nvPr userDrawn="1"/>
          </p:nvSpPr>
          <p:spPr bwMode="auto">
            <a:xfrm>
              <a:off x="2239" y="2384"/>
              <a:ext cx="56" cy="77"/>
            </a:xfrm>
            <a:custGeom>
              <a:avLst/>
              <a:gdLst>
                <a:gd name="T0" fmla="*/ 0 w 111"/>
                <a:gd name="T1" fmla="*/ 0 h 152"/>
                <a:gd name="T2" fmla="*/ 1 w 111"/>
                <a:gd name="T3" fmla="*/ 0 h 152"/>
                <a:gd name="T4" fmla="*/ 1 w 111"/>
                <a:gd name="T5" fmla="*/ 1 h 152"/>
                <a:gd name="T6" fmla="*/ 1 w 111"/>
                <a:gd name="T7" fmla="*/ 0 h 152"/>
                <a:gd name="T8" fmla="*/ 1 w 111"/>
                <a:gd name="T9" fmla="*/ 0 h 152"/>
                <a:gd name="T10" fmla="*/ 1 w 111"/>
                <a:gd name="T11" fmla="*/ 1 h 152"/>
                <a:gd name="T12" fmla="*/ 1 w 111"/>
                <a:gd name="T13" fmla="*/ 1 h 152"/>
                <a:gd name="T14" fmla="*/ 1 w 111"/>
                <a:gd name="T15" fmla="*/ 1 h 152"/>
                <a:gd name="T16" fmla="*/ 1 w 111"/>
                <a:gd name="T17" fmla="*/ 1 h 152"/>
                <a:gd name="T18" fmla="*/ 1 w 111"/>
                <a:gd name="T19" fmla="*/ 1 h 152"/>
                <a:gd name="T20" fmla="*/ 1 w 111"/>
                <a:gd name="T21" fmla="*/ 1 h 152"/>
                <a:gd name="T22" fmla="*/ 1 w 111"/>
                <a:gd name="T23" fmla="*/ 1 h 152"/>
                <a:gd name="T24" fmla="*/ 1 w 111"/>
                <a:gd name="T25" fmla="*/ 1 h 152"/>
                <a:gd name="T26" fmla="*/ 1 w 111"/>
                <a:gd name="T27" fmla="*/ 1 h 152"/>
                <a:gd name="T28" fmla="*/ 1 w 111"/>
                <a:gd name="T29" fmla="*/ 1 h 152"/>
                <a:gd name="T30" fmla="*/ 1 w 111"/>
                <a:gd name="T31" fmla="*/ 1 h 152"/>
                <a:gd name="T32" fmla="*/ 1 w 111"/>
                <a:gd name="T33" fmla="*/ 1 h 152"/>
                <a:gd name="T34" fmla="*/ 1 w 111"/>
                <a:gd name="T35" fmla="*/ 1 h 152"/>
                <a:gd name="T36" fmla="*/ 1 w 111"/>
                <a:gd name="T37" fmla="*/ 1 h 152"/>
                <a:gd name="T38" fmla="*/ 1 w 111"/>
                <a:gd name="T39" fmla="*/ 1 h 152"/>
                <a:gd name="T40" fmla="*/ 1 w 111"/>
                <a:gd name="T41" fmla="*/ 1 h 152"/>
                <a:gd name="T42" fmla="*/ 1 w 111"/>
                <a:gd name="T43" fmla="*/ 1 h 152"/>
                <a:gd name="T44" fmla="*/ 1 w 111"/>
                <a:gd name="T45" fmla="*/ 1 h 152"/>
                <a:gd name="T46" fmla="*/ 1 w 111"/>
                <a:gd name="T47" fmla="*/ 1 h 152"/>
                <a:gd name="T48" fmla="*/ 1 w 111"/>
                <a:gd name="T49" fmla="*/ 1 h 152"/>
                <a:gd name="T50" fmla="*/ 1 w 111"/>
                <a:gd name="T51" fmla="*/ 1 h 152"/>
                <a:gd name="T52" fmla="*/ 1 w 111"/>
                <a:gd name="T53" fmla="*/ 1 h 152"/>
                <a:gd name="T54" fmla="*/ 1 w 111"/>
                <a:gd name="T55" fmla="*/ 1 h 152"/>
                <a:gd name="T56" fmla="*/ 1 w 111"/>
                <a:gd name="T57" fmla="*/ 1 h 152"/>
                <a:gd name="T58" fmla="*/ 0 w 111"/>
                <a:gd name="T59" fmla="*/ 0 h 152"/>
                <a:gd name="T60" fmla="*/ 0 w 111"/>
                <a:gd name="T61" fmla="*/ 0 h 152"/>
                <a:gd name="T62" fmla="*/ 0 w 111"/>
                <a:gd name="T63" fmla="*/ 0 h 15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1" h="152">
                  <a:moveTo>
                    <a:pt x="0" y="0"/>
                  </a:moveTo>
                  <a:lnTo>
                    <a:pt x="31" y="0"/>
                  </a:lnTo>
                  <a:lnTo>
                    <a:pt x="57" y="77"/>
                  </a:lnTo>
                  <a:lnTo>
                    <a:pt x="82" y="0"/>
                  </a:lnTo>
                  <a:lnTo>
                    <a:pt x="111" y="0"/>
                  </a:lnTo>
                  <a:lnTo>
                    <a:pt x="73" y="104"/>
                  </a:lnTo>
                  <a:lnTo>
                    <a:pt x="66" y="123"/>
                  </a:lnTo>
                  <a:lnTo>
                    <a:pt x="60" y="136"/>
                  </a:lnTo>
                  <a:lnTo>
                    <a:pt x="55" y="141"/>
                  </a:lnTo>
                  <a:lnTo>
                    <a:pt x="52" y="144"/>
                  </a:lnTo>
                  <a:lnTo>
                    <a:pt x="47" y="148"/>
                  </a:lnTo>
                  <a:lnTo>
                    <a:pt x="40" y="149"/>
                  </a:lnTo>
                  <a:lnTo>
                    <a:pt x="26" y="152"/>
                  </a:lnTo>
                  <a:lnTo>
                    <a:pt x="10" y="149"/>
                  </a:lnTo>
                  <a:lnTo>
                    <a:pt x="8" y="128"/>
                  </a:lnTo>
                  <a:lnTo>
                    <a:pt x="20" y="128"/>
                  </a:lnTo>
                  <a:lnTo>
                    <a:pt x="28" y="128"/>
                  </a:lnTo>
                  <a:lnTo>
                    <a:pt x="31" y="125"/>
                  </a:lnTo>
                  <a:lnTo>
                    <a:pt x="34" y="123"/>
                  </a:lnTo>
                  <a:lnTo>
                    <a:pt x="39" y="117"/>
                  </a:lnTo>
                  <a:lnTo>
                    <a:pt x="42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</p:grpSp>
      <p:pic>
        <p:nvPicPr>
          <p:cNvPr id="5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750094"/>
            <a:ext cx="9144000" cy="1328738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2097881"/>
            <a:ext cx="9144000" cy="1295400"/>
          </a:xfrm>
        </p:spPr>
        <p:txBody>
          <a:bodyPr anchor="ctr"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39143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Contact: D.Ridikas@iaea.org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C82FF-34F3-4764-BEC0-72E8D3FFD7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404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Contact: D.Ridikas@iaea.org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A56C6-DF71-4660-85A5-CB32828476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028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6" y="1143000"/>
            <a:ext cx="4219575" cy="3429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551" y="1143000"/>
            <a:ext cx="4221163" cy="3429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Contact: D.Ridikas@iaea.org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99ABE-86B0-461E-91C9-0F0CC1045A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751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Contact: D.Ridikas@iaea.org</a:t>
            </a: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05D86-70BA-405A-906E-FA2FD824C6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533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Contact: D.Ridikas@iaea.org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7157E-4831-4855-95A7-EDAB71E446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5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02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Contact: D.Ridikas@iaea.org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74E95-8785-4919-BE27-88EF6DE573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488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Contact: D.Ridikas@iaea.org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153D6-5F12-40A2-B31D-80C5775599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537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Contact: D.Ridikas@iaea.org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53540-77B3-488A-8A45-81AB53191A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094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Contact: D.Ridikas@iaea.org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56D7D-4895-41D5-A7F0-1B85AB3A93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157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7825" y="73819"/>
            <a:ext cx="2147888" cy="44981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575" y="73819"/>
            <a:ext cx="6292850" cy="44981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Contact: D.Ridikas@iaea.org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61A23-A977-480B-9B93-156604B643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669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73819"/>
            <a:ext cx="8534400" cy="571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2575" y="1143000"/>
            <a:ext cx="8593138" cy="34290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Contact: D.Ridikas@iaea.org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4EBB5-CAF6-4E4D-9EC1-1315EFA227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735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33" y="1329612"/>
            <a:ext cx="8568953" cy="81009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33" y="2679762"/>
            <a:ext cx="8568953" cy="1206438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Picture 2" descr="\\iaea.org\Secretariat\MTCD\PublishingCurrent\2017\IAEA\17-42841_LOGO_IAEA_update\Design\Presentation_IAEA\IAEA_Logo_E_horizontal_whit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73" y="260648"/>
            <a:ext cx="2460431" cy="54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8764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Contact: D.Ridikas@iaea.org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41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23533" y="1329612"/>
            <a:ext cx="8568953" cy="81009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23533" y="2679762"/>
            <a:ext cx="8568953" cy="1206438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8" name="Picture 2" descr="\\iaea.org\Secretariat\MTCD\PublishingCurrent\2017\IAEA\17-42841_LOGO_IAEA_update\Design\Presentation_IAEA\IAEA_Logo_E_horizontal_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" y="187200"/>
            <a:ext cx="2520280" cy="55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94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Contact: D.Ridikas@iaea.org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3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23528" y="1329612"/>
            <a:ext cx="8568953" cy="81009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23528" y="2679762"/>
            <a:ext cx="8568953" cy="1206438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3074" name="Picture 2" descr="\\iaea.org\Secretariat\MTCD\PublishingCurrent\2017\IAEA\17-42841_LOGO_IAEA_update\Design\Presentation_IAEA\IAEA_Logo_E_horizontal_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69" y="185587"/>
            <a:ext cx="1892276" cy="41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8032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Contact: D.Ridikas@iaea.org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59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Contact: D.Ridikas@iaea.org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384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Contact: D.Ridikas@iaea.org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45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Contact: D.Ridikas@iaea.org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126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Contact: D.Ridikas@iaea.org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679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5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43561"/>
            <a:ext cx="5486400" cy="27021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Contact: D.Ridikas@iaea.org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65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Contact: D.Ridikas@iaea.org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221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7507" y="87474"/>
            <a:ext cx="8568953" cy="81009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" y="4443958"/>
            <a:ext cx="2088000" cy="672966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00557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3"/>
          <p:cNvSpPr>
            <a:spLocks noGrp="1"/>
          </p:cNvSpPr>
          <p:nvPr>
            <p:ph sz="half" idx="10"/>
          </p:nvPr>
        </p:nvSpPr>
        <p:spPr>
          <a:xfrm>
            <a:off x="107504" y="100557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1254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7507" y="87474"/>
            <a:ext cx="8568953" cy="81009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" y="4443958"/>
            <a:ext cx="2088000" cy="672966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00557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3"/>
          <p:cNvSpPr>
            <a:spLocks noGrp="1"/>
          </p:cNvSpPr>
          <p:nvPr>
            <p:ph sz="half" idx="10"/>
          </p:nvPr>
        </p:nvSpPr>
        <p:spPr>
          <a:xfrm>
            <a:off x="107504" y="100557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575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7507" y="87474"/>
            <a:ext cx="8568953" cy="81009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" y="4443958"/>
            <a:ext cx="2088000" cy="672966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00557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3"/>
          <p:cNvSpPr>
            <a:spLocks noGrp="1"/>
          </p:cNvSpPr>
          <p:nvPr>
            <p:ph sz="half" idx="10"/>
          </p:nvPr>
        </p:nvSpPr>
        <p:spPr>
          <a:xfrm>
            <a:off x="107504" y="100557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147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948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12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7493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 - Simp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EBF4F91D-1FC7-C21C-323E-1509665E24E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770055" y="3696901"/>
            <a:ext cx="2920613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5">
            <a:extLst>
              <a:ext uri="{FF2B5EF4-FFF2-40B4-BE49-F238E27FC236}">
                <a16:creationId xmlns:a16="http://schemas.microsoft.com/office/drawing/2014/main" id="{17EC72A2-7239-16B0-47DB-6E75DAC174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18" name="Title 29">
            <a:extLst>
              <a:ext uri="{FF2B5EF4-FFF2-40B4-BE49-F238E27FC236}">
                <a16:creationId xmlns:a16="http://schemas.microsoft.com/office/drawing/2014/main" id="{01E608A6-CAF7-5776-D63F-7CAA34DA6B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770054" y="3196517"/>
            <a:ext cx="2970032" cy="37635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2700" b="1" cap="none" baseline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87D4C520-19F4-857E-E60A-9B95424E0C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4" hasCustomPrompt="1"/>
          </p:nvPr>
        </p:nvSpPr>
        <p:spPr>
          <a:xfrm>
            <a:off x="770054" y="3830045"/>
            <a:ext cx="2965836" cy="7797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17145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0574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24003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Your name, Your title</a:t>
            </a:r>
          </a:p>
        </p:txBody>
      </p:sp>
    </p:spTree>
    <p:extLst>
      <p:ext uri="{BB962C8B-B14F-4D97-AF65-F5344CB8AC3E}">
        <p14:creationId xmlns:p14="http://schemas.microsoft.com/office/powerpoint/2010/main" val="298260586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 - Extra Inf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5">
            <a:extLst>
              <a:ext uri="{FF2B5EF4-FFF2-40B4-BE49-F238E27FC236}">
                <a16:creationId xmlns:a16="http://schemas.microsoft.com/office/drawing/2014/main" id="{17EC72A2-7239-16B0-47DB-6E75DAC174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cxnSp>
        <p:nvCxnSpPr>
          <p:cNvPr id="2" name="Connettore 1 4">
            <a:extLst>
              <a:ext uri="{FF2B5EF4-FFF2-40B4-BE49-F238E27FC236}">
                <a16:creationId xmlns:a16="http://schemas.microsoft.com/office/drawing/2014/main" id="{C3949E2B-28C9-2F8E-0C0B-30E5ECE27F99}"/>
              </a:ext>
            </a:extLst>
          </p:cNvPr>
          <p:cNvCxnSpPr>
            <a:cxnSpLocks/>
          </p:cNvCxnSpPr>
          <p:nvPr userDrawn="1"/>
        </p:nvCxnSpPr>
        <p:spPr>
          <a:xfrm>
            <a:off x="770053" y="3289397"/>
            <a:ext cx="3378722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B60289FE-54AC-60E2-CDB7-190BE09976E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0054" y="3422541"/>
            <a:ext cx="4398294" cy="5332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17145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0574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24003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Your name, Your 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1CBF29B6-847C-486E-CA0D-5E7CBE67C9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0054" y="4134678"/>
            <a:ext cx="4398295" cy="42937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17145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0574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24003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Other optional information, such as</a:t>
            </a:r>
            <a:br>
              <a:rPr lang="en-GB" noProof="0" dirty="0"/>
            </a:br>
            <a:r>
              <a:rPr lang="en-GB" noProof="0" dirty="0"/>
              <a:t>event name, location and date.</a:t>
            </a:r>
          </a:p>
        </p:txBody>
      </p:sp>
      <p:sp>
        <p:nvSpPr>
          <p:cNvPr id="9" name="Title 29">
            <a:extLst>
              <a:ext uri="{FF2B5EF4-FFF2-40B4-BE49-F238E27FC236}">
                <a16:creationId xmlns:a16="http://schemas.microsoft.com/office/drawing/2014/main" id="{94AD0E4F-9FDE-33A6-3882-FA8D80FE5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054" y="1107398"/>
            <a:ext cx="4398294" cy="1127772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27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A9BFAA4-B3D9-CD04-1B2B-014480D24F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1" y="2408275"/>
            <a:ext cx="4411980" cy="7284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spcBef>
                <a:spcPts val="600"/>
              </a:spcBef>
              <a:buFont typeface="Arial" panose="020B0604020202020204" pitchFamily="34" charset="0"/>
              <a:buNone/>
              <a:defRPr sz="21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spcBef>
                <a:spcPts val="6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spcBef>
                <a:spcPts val="6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spcBef>
                <a:spcPts val="6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spcBef>
                <a:spcPts val="6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spcBef>
                <a:spcPts val="6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spcBef>
                <a:spcPts val="6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spcBef>
                <a:spcPts val="6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413337818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 - Custom image - vertic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EBF4F91D-1FC7-C21C-323E-1509665E24ED}"/>
              </a:ext>
            </a:extLst>
          </p:cNvPr>
          <p:cNvCxnSpPr>
            <a:cxnSpLocks/>
          </p:cNvCxnSpPr>
          <p:nvPr userDrawn="1"/>
        </p:nvCxnSpPr>
        <p:spPr>
          <a:xfrm>
            <a:off x="770053" y="3289397"/>
            <a:ext cx="3378722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9">
            <a:extLst>
              <a:ext uri="{FF2B5EF4-FFF2-40B4-BE49-F238E27FC236}">
                <a16:creationId xmlns:a16="http://schemas.microsoft.com/office/drawing/2014/main" id="{01E608A6-CAF7-5776-D63F-7CAA34DA6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054" y="1107398"/>
            <a:ext cx="4398294" cy="1127772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27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9B3F6C51-2DA1-F063-A957-D06B18D1BD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0054" y="3422541"/>
            <a:ext cx="4398294" cy="5332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17145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0574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24003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Your name, Your title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D80CC83D-ED25-C71C-AB29-79F8CDB64B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0054" y="4134678"/>
            <a:ext cx="4398295" cy="42937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17145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0574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24003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Other optional information, such as</a:t>
            </a:r>
            <a:br>
              <a:rPr lang="en-GB" noProof="0" dirty="0"/>
            </a:br>
            <a:r>
              <a:rPr lang="en-GB" noProof="0" dirty="0"/>
              <a:t>event name, location and date.</a:t>
            </a:r>
          </a:p>
        </p:txBody>
      </p:sp>
      <p:sp>
        <p:nvSpPr>
          <p:cNvPr id="8" name="Segnaposto immagine 8">
            <a:extLst>
              <a:ext uri="{FF2B5EF4-FFF2-40B4-BE49-F238E27FC236}">
                <a16:creationId xmlns:a16="http://schemas.microsoft.com/office/drawing/2014/main" id="{B7229B8D-7348-9B77-A7F2-49573E415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54147" y="0"/>
            <a:ext cx="3289853" cy="51435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9125B140-0C47-03CC-786E-2DFAC85AEC6D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00" y="294343"/>
            <a:ext cx="1512183" cy="533882"/>
          </a:xfrm>
          <a:prstGeom prst="rect">
            <a:avLst/>
          </a:prstGeom>
        </p:spPr>
      </p:pic>
      <p:sp>
        <p:nvSpPr>
          <p:cNvPr id="12" name="Rettangolo 5">
            <a:extLst>
              <a:ext uri="{FF2B5EF4-FFF2-40B4-BE49-F238E27FC236}">
                <a16:creationId xmlns:a16="http://schemas.microsoft.com/office/drawing/2014/main" id="{A3591069-EB63-97AB-8638-B4DEFFD61FB4}"/>
              </a:ext>
            </a:extLst>
          </p:cNvPr>
          <p:cNvSpPr/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10258F6-B5DD-B72A-0921-9C4E38F82E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1" y="2408275"/>
            <a:ext cx="4411980" cy="7284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spcBef>
                <a:spcPts val="600"/>
              </a:spcBef>
              <a:buFont typeface="Arial" panose="020B0604020202020204" pitchFamily="34" charset="0"/>
              <a:buNone/>
              <a:defRPr sz="21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spcBef>
                <a:spcPts val="6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spcBef>
                <a:spcPts val="6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spcBef>
                <a:spcPts val="6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spcBef>
                <a:spcPts val="6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spcBef>
                <a:spcPts val="6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spcBef>
                <a:spcPts val="6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spcBef>
                <a:spcPts val="6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84533970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 - Custom image - horizont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EBF4F91D-1FC7-C21C-323E-1509665E24ED}"/>
              </a:ext>
            </a:extLst>
          </p:cNvPr>
          <p:cNvCxnSpPr>
            <a:cxnSpLocks/>
          </p:cNvCxnSpPr>
          <p:nvPr userDrawn="1"/>
        </p:nvCxnSpPr>
        <p:spPr>
          <a:xfrm>
            <a:off x="770053" y="2652583"/>
            <a:ext cx="2478908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9">
            <a:extLst>
              <a:ext uri="{FF2B5EF4-FFF2-40B4-BE49-F238E27FC236}">
                <a16:creationId xmlns:a16="http://schemas.microsoft.com/office/drawing/2014/main" id="{01E608A6-CAF7-5776-D63F-7CAA34DA6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053" y="1120350"/>
            <a:ext cx="7611866" cy="653632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27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9B3F6C51-2DA1-F063-A957-D06B18D1BD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0053" y="2785726"/>
            <a:ext cx="7611866" cy="2303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17145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0574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24003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Your name, Your title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D80CC83D-ED25-C71C-AB29-79F8CDB64B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0053" y="3189954"/>
            <a:ext cx="7611866" cy="42937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17145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0574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24003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Other optional information, such as</a:t>
            </a:r>
            <a:br>
              <a:rPr lang="en-GB" noProof="0" dirty="0"/>
            </a:br>
            <a:r>
              <a:rPr lang="en-GB" noProof="0" dirty="0"/>
              <a:t>event name, location and date.</a:t>
            </a:r>
          </a:p>
        </p:txBody>
      </p:sp>
      <p:sp>
        <p:nvSpPr>
          <p:cNvPr id="8" name="Segnaposto immagine 8">
            <a:extLst>
              <a:ext uri="{FF2B5EF4-FFF2-40B4-BE49-F238E27FC236}">
                <a16:creationId xmlns:a16="http://schemas.microsoft.com/office/drawing/2014/main" id="{B7229B8D-7348-9B77-A7F2-49573E415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002832"/>
            <a:ext cx="9144000" cy="1140668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9125B140-0C47-03CC-786E-2DFAC85AEC6D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00" y="294343"/>
            <a:ext cx="1512183" cy="533882"/>
          </a:xfrm>
          <a:prstGeom prst="rect">
            <a:avLst/>
          </a:prstGeom>
        </p:spPr>
      </p:pic>
      <p:sp>
        <p:nvSpPr>
          <p:cNvPr id="12" name="Rettangolo 5">
            <a:extLst>
              <a:ext uri="{FF2B5EF4-FFF2-40B4-BE49-F238E27FC236}">
                <a16:creationId xmlns:a16="http://schemas.microsoft.com/office/drawing/2014/main" id="{A3591069-EB63-97AB-8638-B4DEFFD61FB4}"/>
              </a:ext>
            </a:extLst>
          </p:cNvPr>
          <p:cNvSpPr/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10258F6-B5DD-B72A-0921-9C4E38F82E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1" y="1934936"/>
            <a:ext cx="7635551" cy="564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spcBef>
                <a:spcPts val="600"/>
              </a:spcBef>
              <a:buFont typeface="Arial" panose="020B0604020202020204" pitchFamily="34" charset="0"/>
              <a:buNone/>
              <a:defRPr sz="21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spcBef>
                <a:spcPts val="6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spcBef>
                <a:spcPts val="6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spcBef>
                <a:spcPts val="6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spcBef>
                <a:spcPts val="6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spcBef>
                <a:spcPts val="6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spcBef>
                <a:spcPts val="6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spcBef>
                <a:spcPts val="6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77346488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 - IAEA image - blue">
    <p:bg>
      <p:bgPr>
        <a:solidFill>
          <a:srgbClr val="0069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 descr="Immagine che contiene nuvola, cielo, aria aperta, giornata&#10;&#10;Descrizione generata automaticamente">
            <a:extLst>
              <a:ext uri="{FF2B5EF4-FFF2-40B4-BE49-F238E27FC236}">
                <a16:creationId xmlns:a16="http://schemas.microsoft.com/office/drawing/2014/main" id="{3241C1C6-9382-DFB6-50ED-C8138C2AA45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43040" cy="5143500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4029801C-5759-4852-1DC1-DC75BDF59C1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00" y="294343"/>
            <a:ext cx="1512183" cy="533882"/>
          </a:xfrm>
          <a:prstGeom prst="rect">
            <a:avLst/>
          </a:prstGeom>
        </p:spPr>
      </p:pic>
      <p:sp>
        <p:nvSpPr>
          <p:cNvPr id="2" name="Rettangolo 5">
            <a:extLst>
              <a:ext uri="{FF2B5EF4-FFF2-40B4-BE49-F238E27FC236}">
                <a16:creationId xmlns:a16="http://schemas.microsoft.com/office/drawing/2014/main" id="{440ECDD2-FD18-B4C6-48F4-07512A5E3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cxnSp>
        <p:nvCxnSpPr>
          <p:cNvPr id="18" name="Connettore 1 4">
            <a:extLst>
              <a:ext uri="{FF2B5EF4-FFF2-40B4-BE49-F238E27FC236}">
                <a16:creationId xmlns:a16="http://schemas.microsoft.com/office/drawing/2014/main" id="{030FFAD5-0F62-34A4-8B8A-C36146788BC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5677997" y="3696901"/>
            <a:ext cx="2920613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E0551CB0-A4B2-CF13-2E8A-24B4430ADD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 hasCustomPrompt="1"/>
          </p:nvPr>
        </p:nvSpPr>
        <p:spPr>
          <a:xfrm>
            <a:off x="5677997" y="3830045"/>
            <a:ext cx="2965836" cy="7797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17145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0574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24003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Your name, Your title</a:t>
            </a:r>
          </a:p>
        </p:txBody>
      </p:sp>
      <p:sp>
        <p:nvSpPr>
          <p:cNvPr id="23" name="Title 29">
            <a:extLst>
              <a:ext uri="{FF2B5EF4-FFF2-40B4-BE49-F238E27FC236}">
                <a16:creationId xmlns:a16="http://schemas.microsoft.com/office/drawing/2014/main" id="{3B40B8FD-62D6-4D32-B8A5-EE323DC77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7997" y="3282022"/>
            <a:ext cx="2970032" cy="290849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21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37963960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 - IAEA imag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 descr="Immagine che contiene nuvola, cielo, aria aperta, giornata&#10;&#10;Descrizione generata automaticamente">
            <a:extLst>
              <a:ext uri="{FF2B5EF4-FFF2-40B4-BE49-F238E27FC236}">
                <a16:creationId xmlns:a16="http://schemas.microsoft.com/office/drawing/2014/main" id="{F58AD192-0BD2-2E35-CB7F-E16EEF8DAF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43040" cy="5143500"/>
          </a:xfrm>
          <a:prstGeom prst="rect">
            <a:avLst/>
          </a:prstGeom>
        </p:spPr>
      </p:pic>
      <p:sp>
        <p:nvSpPr>
          <p:cNvPr id="15" name="Title 29">
            <a:extLst>
              <a:ext uri="{FF2B5EF4-FFF2-40B4-BE49-F238E27FC236}">
                <a16:creationId xmlns:a16="http://schemas.microsoft.com/office/drawing/2014/main" id="{75EFFD95-E08A-2F72-914C-E4FB811DA7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5676705" y="3282022"/>
            <a:ext cx="2970032" cy="290849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21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F083F086-3CF2-5376-74E0-53A2CA433B9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00" y="294343"/>
            <a:ext cx="1512183" cy="533882"/>
          </a:xfrm>
          <a:prstGeom prst="rect">
            <a:avLst/>
          </a:prstGeom>
        </p:spPr>
      </p:pic>
      <p:sp>
        <p:nvSpPr>
          <p:cNvPr id="3" name="Rettangolo 5">
            <a:extLst>
              <a:ext uri="{FF2B5EF4-FFF2-40B4-BE49-F238E27FC236}">
                <a16:creationId xmlns:a16="http://schemas.microsoft.com/office/drawing/2014/main" id="{C50C9B14-6BE5-B646-7D07-E704CF0E93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cxnSp>
        <p:nvCxnSpPr>
          <p:cNvPr id="23" name="Connettore 1 4">
            <a:extLst>
              <a:ext uri="{FF2B5EF4-FFF2-40B4-BE49-F238E27FC236}">
                <a16:creationId xmlns:a16="http://schemas.microsoft.com/office/drawing/2014/main" id="{D80CA7E8-51C9-F766-22CD-F36CAF399ADA}"/>
              </a:ext>
            </a:extLst>
          </p:cNvPr>
          <p:cNvCxnSpPr/>
          <p:nvPr userDrawn="1"/>
        </p:nvCxnSpPr>
        <p:spPr>
          <a:xfrm>
            <a:off x="5677997" y="3696901"/>
            <a:ext cx="29206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C1BC7D0E-92F1-FC43-5B4A-7376C063B6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75243" y="3812154"/>
            <a:ext cx="2989691" cy="797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1714500" indent="0">
              <a:buNone/>
              <a:defRPr sz="15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057400" indent="0">
              <a:buNone/>
              <a:defRPr sz="15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2400300" indent="0">
              <a:buNone/>
              <a:defRPr sz="15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15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Your name, Your title</a:t>
            </a:r>
          </a:p>
        </p:txBody>
      </p:sp>
    </p:spTree>
    <p:extLst>
      <p:ext uri="{BB962C8B-B14F-4D97-AF65-F5344CB8AC3E}">
        <p14:creationId xmlns:p14="http://schemas.microsoft.com/office/powerpoint/2010/main" val="99520409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36533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5">
            <a:extLst>
              <a:ext uri="{FF2B5EF4-FFF2-40B4-BE49-F238E27FC236}">
                <a16:creationId xmlns:a16="http://schemas.microsoft.com/office/drawing/2014/main" id="{8FF5DAE1-C78C-F1A5-89B5-4AEB6A33D5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3" name="Title 29">
            <a:extLst>
              <a:ext uri="{FF2B5EF4-FFF2-40B4-BE49-F238E27FC236}">
                <a16:creationId xmlns:a16="http://schemas.microsoft.com/office/drawing/2014/main" id="{32B3E05E-4415-0F2A-10EE-FB44E47C75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29240" y="200993"/>
            <a:ext cx="7881714" cy="74789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27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49119A3F-83F1-EAC9-7C72-72FB5DAAC3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139" y="1191468"/>
            <a:ext cx="7911296" cy="3189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1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spcBef>
                <a:spcPts val="6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spcBef>
                <a:spcPts val="6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spcBef>
                <a:spcPts val="6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spcBef>
                <a:spcPts val="6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spcBef>
                <a:spcPts val="6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spcBef>
                <a:spcPts val="6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spcBef>
                <a:spcPts val="6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spcBef>
                <a:spcPts val="600"/>
              </a:spcBef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28177DD-0DB1-2A38-0380-7D483B4DE80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2139" y="1665514"/>
            <a:ext cx="7911296" cy="29228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 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 dolore </a:t>
            </a:r>
            <a:r>
              <a:rPr lang="en-GB" noProof="0" dirty="0" err="1"/>
              <a:t>eu</a:t>
            </a:r>
            <a:r>
              <a:rPr lang="en-GB" noProof="0" dirty="0"/>
              <a:t> </a:t>
            </a:r>
            <a:r>
              <a:rPr lang="en-GB" noProof="0" dirty="0" err="1"/>
              <a:t>fugiat</a:t>
            </a:r>
            <a:r>
              <a:rPr lang="en-GB" noProof="0" dirty="0"/>
              <a:t>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pariatur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 err="1"/>
              <a:t>Excepteur</a:t>
            </a:r>
            <a:r>
              <a:rPr lang="en-GB" noProof="0" dirty="0"/>
              <a:t> </a:t>
            </a:r>
            <a:r>
              <a:rPr lang="en-GB" noProof="0" dirty="0" err="1"/>
              <a:t>sint</a:t>
            </a:r>
            <a:r>
              <a:rPr lang="en-GB" noProof="0" dirty="0"/>
              <a:t> </a:t>
            </a:r>
            <a:r>
              <a:rPr lang="en-GB" noProof="0" dirty="0" err="1"/>
              <a:t>occaecat</a:t>
            </a:r>
            <a:r>
              <a:rPr lang="en-GB" noProof="0" dirty="0"/>
              <a:t> </a:t>
            </a:r>
            <a:r>
              <a:rPr lang="en-GB" noProof="0" dirty="0" err="1"/>
              <a:t>cupidatat</a:t>
            </a:r>
            <a:r>
              <a:rPr lang="en-GB" noProof="0" dirty="0"/>
              <a:t> non </a:t>
            </a:r>
            <a:r>
              <a:rPr lang="en-GB" noProof="0" dirty="0" err="1"/>
              <a:t>proident</a:t>
            </a:r>
            <a:r>
              <a:rPr lang="en-GB" noProof="0" dirty="0"/>
              <a:t>, sunt in culpa qui </a:t>
            </a:r>
            <a:r>
              <a:rPr lang="en-GB" noProof="0" dirty="0" err="1"/>
              <a:t>officia</a:t>
            </a:r>
            <a:r>
              <a:rPr lang="en-GB" noProof="0" dirty="0"/>
              <a:t> </a:t>
            </a:r>
            <a:r>
              <a:rPr lang="en-GB" noProof="0" dirty="0" err="1"/>
              <a:t>deserunt</a:t>
            </a:r>
            <a:r>
              <a:rPr lang="en-GB" noProof="0" dirty="0"/>
              <a:t> </a:t>
            </a:r>
            <a:r>
              <a:rPr lang="en-GB" noProof="0" dirty="0" err="1"/>
              <a:t>mollit</a:t>
            </a:r>
            <a:r>
              <a:rPr lang="en-GB" noProof="0" dirty="0"/>
              <a:t> </a:t>
            </a:r>
            <a:r>
              <a:rPr lang="en-GB" noProof="0" dirty="0" err="1"/>
              <a:t>anim</a:t>
            </a:r>
            <a:r>
              <a:rPr lang="en-GB" noProof="0" dirty="0"/>
              <a:t> id </a:t>
            </a:r>
            <a:r>
              <a:rPr lang="en-GB" noProof="0" dirty="0" err="1"/>
              <a:t>est</a:t>
            </a:r>
            <a:r>
              <a:rPr lang="en-GB" noProof="0" dirty="0"/>
              <a:t> </a:t>
            </a:r>
            <a:r>
              <a:rPr lang="en-GB" noProof="0" dirty="0" err="1"/>
              <a:t>laborum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9248150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 Background">
    <p:bg>
      <p:bgPr>
        <a:solidFill>
          <a:srgbClr val="0069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5">
            <a:extLst>
              <a:ext uri="{FF2B5EF4-FFF2-40B4-BE49-F238E27FC236}">
                <a16:creationId xmlns:a16="http://schemas.microsoft.com/office/drawing/2014/main" id="{48EBAAD1-D3A4-D2D0-2839-7E62D8B94704}"/>
              </a:ext>
            </a:extLst>
          </p:cNvPr>
          <p:cNvSpPr>
            <a:spLocks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>
              <a:solidFill>
                <a:schemeClr val="bg1"/>
              </a:solidFill>
            </a:endParaRPr>
          </a:p>
        </p:txBody>
      </p:sp>
      <p:sp>
        <p:nvSpPr>
          <p:cNvPr id="5" name="Title 29">
            <a:extLst>
              <a:ext uri="{FF2B5EF4-FFF2-40B4-BE49-F238E27FC236}">
                <a16:creationId xmlns:a16="http://schemas.microsoft.com/office/drawing/2014/main" id="{0CB57C80-E4BC-566D-4015-AD92324DE5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29240" y="200993"/>
            <a:ext cx="7893437" cy="74789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27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CF73B998-1BE5-3BBA-5D75-C3B9E8FE78B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139" y="1191468"/>
            <a:ext cx="7911296" cy="3189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21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spcBef>
                <a:spcPts val="6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spcBef>
                <a:spcPts val="6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spcBef>
                <a:spcPts val="6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spcBef>
                <a:spcPts val="6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spcBef>
                <a:spcPts val="6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spcBef>
                <a:spcPts val="6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spcBef>
                <a:spcPts val="6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spcBef>
                <a:spcPts val="6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13CDA78B-FD63-94AE-2DEA-16B1A29CB8D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2139" y="1665514"/>
            <a:ext cx="7911296" cy="29228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 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 dolore </a:t>
            </a:r>
            <a:r>
              <a:rPr lang="en-GB" noProof="0" dirty="0" err="1"/>
              <a:t>eu</a:t>
            </a:r>
            <a:r>
              <a:rPr lang="en-GB" noProof="0" dirty="0"/>
              <a:t> </a:t>
            </a:r>
            <a:r>
              <a:rPr lang="en-GB" noProof="0" dirty="0" err="1"/>
              <a:t>fugiat</a:t>
            </a:r>
            <a:r>
              <a:rPr lang="en-GB" noProof="0" dirty="0"/>
              <a:t>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pariatur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 err="1"/>
              <a:t>Excepteur</a:t>
            </a:r>
            <a:r>
              <a:rPr lang="en-GB" noProof="0" dirty="0"/>
              <a:t> </a:t>
            </a:r>
            <a:r>
              <a:rPr lang="en-GB" noProof="0" dirty="0" err="1"/>
              <a:t>sint</a:t>
            </a:r>
            <a:r>
              <a:rPr lang="en-GB" noProof="0" dirty="0"/>
              <a:t> </a:t>
            </a:r>
            <a:r>
              <a:rPr lang="en-GB" noProof="0" dirty="0" err="1"/>
              <a:t>occaecat</a:t>
            </a:r>
            <a:r>
              <a:rPr lang="en-GB" noProof="0" dirty="0"/>
              <a:t> </a:t>
            </a:r>
            <a:r>
              <a:rPr lang="en-GB" noProof="0" dirty="0" err="1"/>
              <a:t>cupidatat</a:t>
            </a:r>
            <a:r>
              <a:rPr lang="en-GB" noProof="0" dirty="0"/>
              <a:t> non </a:t>
            </a:r>
            <a:r>
              <a:rPr lang="en-GB" noProof="0" dirty="0" err="1"/>
              <a:t>proident</a:t>
            </a:r>
            <a:r>
              <a:rPr lang="en-GB" noProof="0" dirty="0"/>
              <a:t>, sunt in culpa qui </a:t>
            </a:r>
            <a:r>
              <a:rPr lang="en-GB" noProof="0" dirty="0" err="1"/>
              <a:t>officia</a:t>
            </a:r>
            <a:r>
              <a:rPr lang="en-GB" noProof="0" dirty="0"/>
              <a:t> </a:t>
            </a:r>
            <a:r>
              <a:rPr lang="en-GB" noProof="0" dirty="0" err="1"/>
              <a:t>deserunt</a:t>
            </a:r>
            <a:r>
              <a:rPr lang="en-GB" noProof="0" dirty="0"/>
              <a:t> </a:t>
            </a:r>
            <a:r>
              <a:rPr lang="en-GB" noProof="0" dirty="0" err="1"/>
              <a:t>mollit</a:t>
            </a:r>
            <a:r>
              <a:rPr lang="en-GB" noProof="0" dirty="0"/>
              <a:t> </a:t>
            </a:r>
            <a:r>
              <a:rPr lang="en-GB" noProof="0" dirty="0" err="1"/>
              <a:t>anim</a:t>
            </a:r>
            <a:r>
              <a:rPr lang="en-GB" noProof="0" dirty="0"/>
              <a:t> id </a:t>
            </a:r>
            <a:r>
              <a:rPr lang="en-GB" noProof="0" dirty="0" err="1"/>
              <a:t>est</a:t>
            </a:r>
            <a:r>
              <a:rPr lang="en-GB" noProof="0" dirty="0"/>
              <a:t> </a:t>
            </a:r>
            <a:r>
              <a:rPr lang="en-GB" noProof="0" dirty="0" err="1"/>
              <a:t>laborum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758585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52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A31019FE-CF9B-CB01-5AC1-DBFAF68BAD27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39354" y="1708688"/>
            <a:ext cx="1458162" cy="1445057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GB" noProof="0" dirty="0"/>
              <a:t>Insert picture here</a:t>
            </a:r>
          </a:p>
        </p:txBody>
      </p:sp>
      <p:sp>
        <p:nvSpPr>
          <p:cNvPr id="2" name="Rettangolo 5">
            <a:extLst>
              <a:ext uri="{FF2B5EF4-FFF2-40B4-BE49-F238E27FC236}">
                <a16:creationId xmlns:a16="http://schemas.microsoft.com/office/drawing/2014/main" id="{17BB3A52-50E5-E4EA-DF6D-53A4FDE52F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4" name="Title 29">
            <a:extLst>
              <a:ext uri="{FF2B5EF4-FFF2-40B4-BE49-F238E27FC236}">
                <a16:creationId xmlns:a16="http://schemas.microsoft.com/office/drawing/2014/main" id="{8B3AE43D-C5BD-DB84-09C0-0876E28BC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40" y="200993"/>
            <a:ext cx="7881714" cy="74789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27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Speakers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F61DAB39-6CCD-B4A9-3E43-ACC7B252F8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8703" y="3299709"/>
            <a:ext cx="1909373" cy="2136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600"/>
              </a:spcBef>
              <a:buFont typeface="Arial" panose="020B0604020202020204" pitchFamily="34" charset="0"/>
              <a:buNone/>
              <a:defRPr sz="15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spcBef>
                <a:spcPts val="600"/>
              </a:spcBef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spcBef>
                <a:spcPts val="600"/>
              </a:spcBef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spcBef>
                <a:spcPts val="600"/>
              </a:spcBef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spcBef>
                <a:spcPts val="600"/>
              </a:spcBef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Surname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F4CA93C2-BE5A-C513-A9A3-6841BA24E6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18703" y="3571405"/>
            <a:ext cx="1909373" cy="2136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spcBef>
                <a:spcPts val="600"/>
              </a:spcBef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spcBef>
                <a:spcPts val="600"/>
              </a:spcBef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spcBef>
                <a:spcPts val="600"/>
              </a:spcBef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spcBef>
                <a:spcPts val="600"/>
              </a:spcBef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Title, Other information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E733E84-D679-2932-2818-D7E6E1832863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3842919" y="1708688"/>
            <a:ext cx="1458162" cy="1445057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GB" noProof="0" dirty="0"/>
              <a:t>Insert picture here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80CF9B3-4B21-001C-D299-A61D311B7C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22268" y="3299709"/>
            <a:ext cx="1909373" cy="2136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600"/>
              </a:spcBef>
              <a:buFont typeface="Arial" panose="020B0604020202020204" pitchFamily="34" charset="0"/>
              <a:buNone/>
              <a:defRPr sz="15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spcBef>
                <a:spcPts val="600"/>
              </a:spcBef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spcBef>
                <a:spcPts val="600"/>
              </a:spcBef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spcBef>
                <a:spcPts val="600"/>
              </a:spcBef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spcBef>
                <a:spcPts val="600"/>
              </a:spcBef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Surname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7E5AF96-7119-DD80-9569-E363A7A9E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22268" y="3571405"/>
            <a:ext cx="1909373" cy="2136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spcBef>
                <a:spcPts val="600"/>
              </a:spcBef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spcBef>
                <a:spcPts val="600"/>
              </a:spcBef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spcBef>
                <a:spcPts val="600"/>
              </a:spcBef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spcBef>
                <a:spcPts val="600"/>
              </a:spcBef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Title, Other information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6703EFF7-A7E8-2ECE-AF76-CEE875F433A1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243219" y="1708688"/>
            <a:ext cx="1458162" cy="1445057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GB" noProof="0" dirty="0"/>
              <a:t>Insert picture here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B548AFC-3F8F-AF0F-A319-37E1B108EB8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22568" y="3299709"/>
            <a:ext cx="1909373" cy="2136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600"/>
              </a:spcBef>
              <a:buFont typeface="Arial" panose="020B0604020202020204" pitchFamily="34" charset="0"/>
              <a:buNone/>
              <a:defRPr sz="15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spcBef>
                <a:spcPts val="600"/>
              </a:spcBef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spcBef>
                <a:spcPts val="600"/>
              </a:spcBef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spcBef>
                <a:spcPts val="600"/>
              </a:spcBef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spcBef>
                <a:spcPts val="600"/>
              </a:spcBef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Surname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D3234CD-116C-AD94-7D4D-B9DA46BFDD7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22568" y="3571405"/>
            <a:ext cx="1909373" cy="21361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spcBef>
                <a:spcPts val="600"/>
              </a:spcBef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spcBef>
                <a:spcPts val="600"/>
              </a:spcBef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spcBef>
                <a:spcPts val="600"/>
              </a:spcBef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spcBef>
                <a:spcPts val="600"/>
              </a:spcBef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spcBef>
                <a:spcPts val="600"/>
              </a:spcBef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Title, Other information</a:t>
            </a:r>
          </a:p>
        </p:txBody>
      </p:sp>
    </p:spTree>
    <p:extLst>
      <p:ext uri="{BB962C8B-B14F-4D97-AF65-F5344CB8AC3E}">
        <p14:creationId xmlns:p14="http://schemas.microsoft.com/office/powerpoint/2010/main" val="359830794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3663C252-4545-7EC7-3C36-C2B6724B2D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477985" y="0"/>
            <a:ext cx="5666015" cy="5143500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3" name="Rettangolo 5">
            <a:extLst>
              <a:ext uri="{FF2B5EF4-FFF2-40B4-BE49-F238E27FC236}">
                <a16:creationId xmlns:a16="http://schemas.microsoft.com/office/drawing/2014/main" id="{29A17EAF-0F9C-6487-CFAC-3E4B463F5A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9" name="Title 29">
            <a:extLst>
              <a:ext uri="{FF2B5EF4-FFF2-40B4-BE49-F238E27FC236}">
                <a16:creationId xmlns:a16="http://schemas.microsoft.com/office/drawing/2014/main" id="{4BBFE0B9-2389-CA48-B995-5C0A65B7CF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40" y="200993"/>
            <a:ext cx="2393178" cy="74789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27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Programme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187F3AE7-55C1-5E16-06E6-3EC539DDB0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143" y="1191205"/>
            <a:ext cx="2372682" cy="3369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Sed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 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</a:t>
            </a:r>
          </a:p>
        </p:txBody>
      </p:sp>
      <p:sp>
        <p:nvSpPr>
          <p:cNvPr id="51" name="Text Placeholder 15">
            <a:extLst>
              <a:ext uri="{FF2B5EF4-FFF2-40B4-BE49-F238E27FC236}">
                <a16:creationId xmlns:a16="http://schemas.microsoft.com/office/drawing/2014/main" id="{7DA2718B-C513-74BD-0DD6-002ABFFCF5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92490" y="939813"/>
            <a:ext cx="2242225" cy="3641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spcBef>
                <a:spcPts val="600"/>
              </a:spcBef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of programme event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52" name="Text Placeholder 15">
            <a:extLst>
              <a:ext uri="{FF2B5EF4-FFF2-40B4-BE49-F238E27FC236}">
                <a16:creationId xmlns:a16="http://schemas.microsoft.com/office/drawing/2014/main" id="{0BFCFAAF-5212-63C2-F964-12FFAF0E440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92489" y="640633"/>
            <a:ext cx="2243789" cy="2879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600"/>
              </a:spcBef>
              <a:buFont typeface="Arial" panose="020B0604020202020204" pitchFamily="34" charset="0"/>
              <a:buNone/>
              <a:defRPr sz="135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 algn="l">
              <a:spcBef>
                <a:spcPts val="600"/>
              </a:spcBef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10 am – 12 pm</a:t>
            </a:r>
          </a:p>
        </p:txBody>
      </p:sp>
      <p:sp>
        <p:nvSpPr>
          <p:cNvPr id="55" name="Text Placeholder 15">
            <a:extLst>
              <a:ext uri="{FF2B5EF4-FFF2-40B4-BE49-F238E27FC236}">
                <a16:creationId xmlns:a16="http://schemas.microsoft.com/office/drawing/2014/main" id="{D50E95B4-B395-52B8-7C74-C771785CE7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92490" y="1750833"/>
            <a:ext cx="2242225" cy="3641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spcBef>
                <a:spcPts val="600"/>
              </a:spcBef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of programme event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56" name="Text Placeholder 15">
            <a:extLst>
              <a:ext uri="{FF2B5EF4-FFF2-40B4-BE49-F238E27FC236}">
                <a16:creationId xmlns:a16="http://schemas.microsoft.com/office/drawing/2014/main" id="{E5AB873C-088C-896D-01FB-092B34265BE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92489" y="1451653"/>
            <a:ext cx="2243789" cy="2879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600"/>
              </a:spcBef>
              <a:buFont typeface="Arial" panose="020B0604020202020204" pitchFamily="34" charset="0"/>
              <a:buNone/>
              <a:defRPr sz="135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 algn="l">
              <a:spcBef>
                <a:spcPts val="600"/>
              </a:spcBef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10 am – 12 pm</a:t>
            </a:r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2288331C-3891-E9EF-27E6-C560972626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892490" y="2569056"/>
            <a:ext cx="2242225" cy="3641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spcBef>
                <a:spcPts val="600"/>
              </a:spcBef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of programme event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94A9E4F9-5E1F-0A6E-3846-49F4878C663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92489" y="2269876"/>
            <a:ext cx="2243789" cy="2879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600"/>
              </a:spcBef>
              <a:buFont typeface="Arial" panose="020B0604020202020204" pitchFamily="34" charset="0"/>
              <a:buNone/>
              <a:defRPr sz="135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 algn="l">
              <a:spcBef>
                <a:spcPts val="600"/>
              </a:spcBef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10 am – 12 pm</a:t>
            </a:r>
          </a:p>
        </p:txBody>
      </p:sp>
      <p:sp>
        <p:nvSpPr>
          <p:cNvPr id="62" name="Text Placeholder 15">
            <a:extLst>
              <a:ext uri="{FF2B5EF4-FFF2-40B4-BE49-F238E27FC236}">
                <a16:creationId xmlns:a16="http://schemas.microsoft.com/office/drawing/2014/main" id="{748EC1F4-5805-B9CD-8291-4C03516C767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92490" y="3387135"/>
            <a:ext cx="2242225" cy="3641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spcBef>
                <a:spcPts val="600"/>
              </a:spcBef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of programme event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63" name="Text Placeholder 15">
            <a:extLst>
              <a:ext uri="{FF2B5EF4-FFF2-40B4-BE49-F238E27FC236}">
                <a16:creationId xmlns:a16="http://schemas.microsoft.com/office/drawing/2014/main" id="{32DE445D-EA44-529D-C62C-BF3A6F27F2A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892489" y="3087955"/>
            <a:ext cx="2243789" cy="2879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600"/>
              </a:spcBef>
              <a:buFont typeface="Arial" panose="020B0604020202020204" pitchFamily="34" charset="0"/>
              <a:buNone/>
              <a:defRPr sz="135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 algn="l">
              <a:spcBef>
                <a:spcPts val="600"/>
              </a:spcBef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10 am – 12 pm</a:t>
            </a:r>
          </a:p>
        </p:txBody>
      </p:sp>
      <p:sp>
        <p:nvSpPr>
          <p:cNvPr id="64" name="Text Placeholder 15">
            <a:extLst>
              <a:ext uri="{FF2B5EF4-FFF2-40B4-BE49-F238E27FC236}">
                <a16:creationId xmlns:a16="http://schemas.microsoft.com/office/drawing/2014/main" id="{13C43B31-7CFE-7F40-87EE-4A641F08EDF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892490" y="4210855"/>
            <a:ext cx="2242225" cy="3641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spcBef>
                <a:spcPts val="600"/>
              </a:spcBef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of programme event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65" name="Text Placeholder 15">
            <a:extLst>
              <a:ext uri="{FF2B5EF4-FFF2-40B4-BE49-F238E27FC236}">
                <a16:creationId xmlns:a16="http://schemas.microsoft.com/office/drawing/2014/main" id="{93DE7127-7464-75F4-CF5F-DA9A4746CD5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92489" y="3911675"/>
            <a:ext cx="2243789" cy="2879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600"/>
              </a:spcBef>
              <a:buFont typeface="Arial" panose="020B0604020202020204" pitchFamily="34" charset="0"/>
              <a:buNone/>
              <a:defRPr sz="135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 algn="l">
              <a:spcBef>
                <a:spcPts val="600"/>
              </a:spcBef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10 am – 12 pm</a:t>
            </a:r>
          </a:p>
        </p:txBody>
      </p:sp>
      <p:sp>
        <p:nvSpPr>
          <p:cNvPr id="71" name="Text Placeholder 15">
            <a:extLst>
              <a:ext uri="{FF2B5EF4-FFF2-40B4-BE49-F238E27FC236}">
                <a16:creationId xmlns:a16="http://schemas.microsoft.com/office/drawing/2014/main" id="{0C08C770-0D27-C829-48B2-FB77F4B019A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565720" y="939813"/>
            <a:ext cx="2242225" cy="3641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spcBef>
                <a:spcPts val="600"/>
              </a:spcBef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of programme event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B1B38FA0-909B-3F1C-B9BE-C711CEE3F03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565719" y="640633"/>
            <a:ext cx="2243789" cy="2879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600"/>
              </a:spcBef>
              <a:buFont typeface="Arial" panose="020B0604020202020204" pitchFamily="34" charset="0"/>
              <a:buNone/>
              <a:defRPr sz="135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 algn="l">
              <a:spcBef>
                <a:spcPts val="600"/>
              </a:spcBef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10 am – 12 pm</a:t>
            </a:r>
          </a:p>
        </p:txBody>
      </p:sp>
      <p:sp>
        <p:nvSpPr>
          <p:cNvPr id="73" name="Text Placeholder 15">
            <a:extLst>
              <a:ext uri="{FF2B5EF4-FFF2-40B4-BE49-F238E27FC236}">
                <a16:creationId xmlns:a16="http://schemas.microsoft.com/office/drawing/2014/main" id="{4E46D68D-5EC1-7D34-1E61-016F1753010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5720" y="1750833"/>
            <a:ext cx="2242225" cy="3641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spcBef>
                <a:spcPts val="600"/>
              </a:spcBef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of programme event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4" name="Text Placeholder 15">
            <a:extLst>
              <a:ext uri="{FF2B5EF4-FFF2-40B4-BE49-F238E27FC236}">
                <a16:creationId xmlns:a16="http://schemas.microsoft.com/office/drawing/2014/main" id="{D45FE1B4-D5CF-4CEB-3345-595EFEBE3BB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65719" y="1451653"/>
            <a:ext cx="2243789" cy="2879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600"/>
              </a:spcBef>
              <a:buFont typeface="Arial" panose="020B0604020202020204" pitchFamily="34" charset="0"/>
              <a:buNone/>
              <a:defRPr sz="135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 algn="l">
              <a:spcBef>
                <a:spcPts val="600"/>
              </a:spcBef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10 am – 12 pm</a:t>
            </a:r>
          </a:p>
        </p:txBody>
      </p:sp>
      <p:sp>
        <p:nvSpPr>
          <p:cNvPr id="75" name="Text Placeholder 15">
            <a:extLst>
              <a:ext uri="{FF2B5EF4-FFF2-40B4-BE49-F238E27FC236}">
                <a16:creationId xmlns:a16="http://schemas.microsoft.com/office/drawing/2014/main" id="{15B325E4-9F9B-FC47-EE9B-B65E12784B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65720" y="2569056"/>
            <a:ext cx="2242225" cy="3641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spcBef>
                <a:spcPts val="600"/>
              </a:spcBef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of programme event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6" name="Text Placeholder 15">
            <a:extLst>
              <a:ext uri="{FF2B5EF4-FFF2-40B4-BE49-F238E27FC236}">
                <a16:creationId xmlns:a16="http://schemas.microsoft.com/office/drawing/2014/main" id="{8585BE73-68C9-AF86-8CDE-D777135D434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65719" y="2269876"/>
            <a:ext cx="2243789" cy="2879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600"/>
              </a:spcBef>
              <a:buFont typeface="Arial" panose="020B0604020202020204" pitchFamily="34" charset="0"/>
              <a:buNone/>
              <a:defRPr sz="135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 algn="l">
              <a:spcBef>
                <a:spcPts val="600"/>
              </a:spcBef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10 am – 12 pm</a:t>
            </a:r>
          </a:p>
        </p:txBody>
      </p:sp>
      <p:sp>
        <p:nvSpPr>
          <p:cNvPr id="77" name="Text Placeholder 15">
            <a:extLst>
              <a:ext uri="{FF2B5EF4-FFF2-40B4-BE49-F238E27FC236}">
                <a16:creationId xmlns:a16="http://schemas.microsoft.com/office/drawing/2014/main" id="{BC1274BA-D983-12DE-F48B-CAD1D1102F7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565720" y="3387135"/>
            <a:ext cx="2242225" cy="3641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spcBef>
                <a:spcPts val="600"/>
              </a:spcBef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of programme event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78" name="Text Placeholder 15">
            <a:extLst>
              <a:ext uri="{FF2B5EF4-FFF2-40B4-BE49-F238E27FC236}">
                <a16:creationId xmlns:a16="http://schemas.microsoft.com/office/drawing/2014/main" id="{DFB0F8B4-CED4-02E7-410F-D5A799A7ADA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5719" y="3087955"/>
            <a:ext cx="2243789" cy="2879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600"/>
              </a:spcBef>
              <a:buFont typeface="Arial" panose="020B0604020202020204" pitchFamily="34" charset="0"/>
              <a:buNone/>
              <a:defRPr sz="135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 algn="l">
              <a:spcBef>
                <a:spcPts val="600"/>
              </a:spcBef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10 am – 12 pm</a:t>
            </a:r>
          </a:p>
        </p:txBody>
      </p:sp>
      <p:sp>
        <p:nvSpPr>
          <p:cNvPr id="79" name="Text Placeholder 15">
            <a:extLst>
              <a:ext uri="{FF2B5EF4-FFF2-40B4-BE49-F238E27FC236}">
                <a16:creationId xmlns:a16="http://schemas.microsoft.com/office/drawing/2014/main" id="{B200EBF4-5AC7-11D9-C7B1-396FA2C9B5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65720" y="4210855"/>
            <a:ext cx="2242225" cy="3641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spcBef>
                <a:spcPts val="600"/>
              </a:spcBef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Name of programme event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80" name="Text Placeholder 15">
            <a:extLst>
              <a:ext uri="{FF2B5EF4-FFF2-40B4-BE49-F238E27FC236}">
                <a16:creationId xmlns:a16="http://schemas.microsoft.com/office/drawing/2014/main" id="{F58A849D-AAD0-3411-1CCD-58F85380AF3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565719" y="3911675"/>
            <a:ext cx="2243789" cy="2879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600"/>
              </a:spcBef>
              <a:buFont typeface="Arial" panose="020B0604020202020204" pitchFamily="34" charset="0"/>
              <a:buNone/>
              <a:defRPr sz="135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l">
              <a:spcBef>
                <a:spcPts val="60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 algn="l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 algn="l">
              <a:spcBef>
                <a:spcPts val="600"/>
              </a:spcBef>
              <a:buNone/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10 am – 12 pm</a:t>
            </a:r>
          </a:p>
        </p:txBody>
      </p:sp>
    </p:spTree>
    <p:extLst>
      <p:ext uri="{BB962C8B-B14F-4D97-AF65-F5344CB8AC3E}">
        <p14:creationId xmlns:p14="http://schemas.microsoft.com/office/powerpoint/2010/main" val="284945595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blue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7662C650-C8A9-0E29-2856-6D5A54A2777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00" y="294343"/>
            <a:ext cx="1512183" cy="533882"/>
          </a:xfrm>
          <a:prstGeom prst="rect">
            <a:avLst/>
          </a:prstGeom>
        </p:spPr>
      </p:pic>
      <p:sp>
        <p:nvSpPr>
          <p:cNvPr id="3" name="Rettangolo 5">
            <a:extLst>
              <a:ext uri="{FF2B5EF4-FFF2-40B4-BE49-F238E27FC236}">
                <a16:creationId xmlns:a16="http://schemas.microsoft.com/office/drawing/2014/main" id="{34A786FE-DAA2-F077-5F10-B96F05BD48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167564219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5">
            <a:extLst>
              <a:ext uri="{FF2B5EF4-FFF2-40B4-BE49-F238E27FC236}">
                <a16:creationId xmlns:a16="http://schemas.microsoft.com/office/drawing/2014/main" id="{468FC154-660E-8C5D-1E93-436C387D47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5" name="Picture 4" descr="A blue leaf and a black background&#10;&#10;Description automatically generated">
            <a:extLst>
              <a:ext uri="{FF2B5EF4-FFF2-40B4-BE49-F238E27FC236}">
                <a16:creationId xmlns:a16="http://schemas.microsoft.com/office/drawing/2014/main" id="{55E44E0D-E4D1-0623-D204-633AD0B73CD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64" y="297046"/>
            <a:ext cx="1515162" cy="53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93593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grey background">
    <p:bg>
      <p:bgPr>
        <a:solidFill>
          <a:srgbClr val="EEF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5">
            <a:extLst>
              <a:ext uri="{FF2B5EF4-FFF2-40B4-BE49-F238E27FC236}">
                <a16:creationId xmlns:a16="http://schemas.microsoft.com/office/drawing/2014/main" id="{A98567C8-C110-569F-0410-AEBF994942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4" name="Picture 3" descr="A blue leaf and a black background&#10;&#10;Description automatically generated">
            <a:extLst>
              <a:ext uri="{FF2B5EF4-FFF2-40B4-BE49-F238E27FC236}">
                <a16:creationId xmlns:a16="http://schemas.microsoft.com/office/drawing/2014/main" id="{8B08E9F2-ED85-F0A4-93A3-B1B5C863E4E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64" y="297046"/>
            <a:ext cx="1515162" cy="53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95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blu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8">
            <a:extLst>
              <a:ext uri="{FF2B5EF4-FFF2-40B4-BE49-F238E27FC236}">
                <a16:creationId xmlns:a16="http://schemas.microsoft.com/office/drawing/2014/main" id="{EAC11DFD-6674-56CB-62D1-8323751A3F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5637508" y="0"/>
            <a:ext cx="3506492" cy="51435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360B473-209C-D9F0-6BDA-8434B980456D}"/>
              </a:ext>
            </a:extLst>
          </p:cNvPr>
          <p:cNvSpPr/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7" name="Title 29">
            <a:extLst>
              <a:ext uri="{FF2B5EF4-FFF2-40B4-BE49-F238E27FC236}">
                <a16:creationId xmlns:a16="http://schemas.microsoft.com/office/drawing/2014/main" id="{B6C61402-1054-CFBE-0134-2D1654F6A5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39" y="200993"/>
            <a:ext cx="4323761" cy="74789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27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EA714C2-D21D-7059-49D8-B742BDCDB8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139" y="1191468"/>
            <a:ext cx="4349912" cy="3374745"/>
          </a:xfrm>
          <a:prstGeom prst="rect">
            <a:avLst/>
          </a:prstGeom>
        </p:spPr>
        <p:txBody>
          <a:bodyPr lIns="0" tIns="0" rIns="0" bIns="0"/>
          <a:lstStyle>
            <a:lvl1pPr marL="257175" indent="-25650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 dolore </a:t>
            </a:r>
            <a:r>
              <a:rPr lang="en-GB" noProof="0" dirty="0" err="1"/>
              <a:t>eu</a:t>
            </a:r>
            <a:r>
              <a:rPr lang="en-GB" noProof="0" dirty="0"/>
              <a:t> </a:t>
            </a:r>
            <a:r>
              <a:rPr lang="en-GB" noProof="0" dirty="0" err="1"/>
              <a:t>fugiat</a:t>
            </a:r>
            <a:r>
              <a:rPr lang="en-GB" noProof="0" dirty="0"/>
              <a:t>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pariatur</a:t>
            </a:r>
            <a:r>
              <a:rPr lang="en-GB" noProof="0" dirty="0"/>
              <a:t>.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72755678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8">
            <a:extLst>
              <a:ext uri="{FF2B5EF4-FFF2-40B4-BE49-F238E27FC236}">
                <a16:creationId xmlns:a16="http://schemas.microsoft.com/office/drawing/2014/main" id="{EAC11DFD-6674-56CB-62D1-8323751A3F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5637508" y="0"/>
            <a:ext cx="3506492" cy="51435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Rettangolo 5">
            <a:extLst>
              <a:ext uri="{FF2B5EF4-FFF2-40B4-BE49-F238E27FC236}">
                <a16:creationId xmlns:a16="http://schemas.microsoft.com/office/drawing/2014/main" id="{697BBFE3-EBC4-060C-FCB8-F667D11833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9" name="Title 29">
            <a:extLst>
              <a:ext uri="{FF2B5EF4-FFF2-40B4-BE49-F238E27FC236}">
                <a16:creationId xmlns:a16="http://schemas.microsoft.com/office/drawing/2014/main" id="{E92DAA08-F2A7-B617-B5A1-D5F567DFD0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29239" y="200993"/>
            <a:ext cx="4323761" cy="74789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27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7849F3EB-A419-DD1D-4D54-5487A47B85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143" y="1191205"/>
            <a:ext cx="4325508" cy="3364893"/>
          </a:xfrm>
          <a:prstGeom prst="rect">
            <a:avLst/>
          </a:prstGeom>
        </p:spPr>
        <p:txBody>
          <a:bodyPr lIns="0" tIns="0" rIns="0" bIns="0"/>
          <a:lstStyle>
            <a:lvl1pPr marL="257175" indent="-257175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 dolore </a:t>
            </a:r>
            <a:r>
              <a:rPr lang="en-GB" noProof="0" dirty="0" err="1"/>
              <a:t>eu</a:t>
            </a:r>
            <a:r>
              <a:rPr lang="en-GB" noProof="0" dirty="0"/>
              <a:t> </a:t>
            </a:r>
            <a:r>
              <a:rPr lang="en-GB" noProof="0" dirty="0" err="1"/>
              <a:t>fugiat</a:t>
            </a:r>
            <a:r>
              <a:rPr lang="en-GB" noProof="0" dirty="0"/>
              <a:t>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pariatur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7858303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ight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131043-360E-FCA5-9322-F00EB78240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870960"/>
            <a:ext cx="9144000" cy="12725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5" name="Segnaposto immagine 8">
            <a:extLst>
              <a:ext uri="{FF2B5EF4-FFF2-40B4-BE49-F238E27FC236}">
                <a16:creationId xmlns:a16="http://schemas.microsoft.com/office/drawing/2014/main" id="{EAC11DFD-6674-56CB-62D1-8323751A3F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37508" y="476524"/>
            <a:ext cx="3079772" cy="4190453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effectLst>
            <a:outerShdw blurRad="245052" dist="37662" dir="3840000" algn="ctr" rotWithShape="0">
              <a:srgbClr val="000000">
                <a:alpha val="19611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Rettangolo 5">
            <a:extLst>
              <a:ext uri="{FF2B5EF4-FFF2-40B4-BE49-F238E27FC236}">
                <a16:creationId xmlns:a16="http://schemas.microsoft.com/office/drawing/2014/main" id="{697BBFE3-EBC4-060C-FCB8-F667D11833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9" name="Title 29">
            <a:extLst>
              <a:ext uri="{FF2B5EF4-FFF2-40B4-BE49-F238E27FC236}">
                <a16:creationId xmlns:a16="http://schemas.microsoft.com/office/drawing/2014/main" id="{E92DAA08-F2A7-B617-B5A1-D5F567DFD0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29239" y="200993"/>
            <a:ext cx="4323761" cy="74789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27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7849F3EB-A419-DD1D-4D54-5487A47B85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143" y="1191205"/>
            <a:ext cx="4325508" cy="2422434"/>
          </a:xfrm>
          <a:prstGeom prst="rect">
            <a:avLst/>
          </a:prstGeom>
        </p:spPr>
        <p:txBody>
          <a:bodyPr lIns="0" tIns="0" rIns="0" bIns="0"/>
          <a:lstStyle>
            <a:lvl1pPr marL="257175" indent="-257175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171825" indent="-257175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.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DB0EA779-CDEB-9B44-B999-742B6DB750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239" y="4123591"/>
            <a:ext cx="4323761" cy="78125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Add useful resources here, such as links or an explanation of the picture.</a:t>
            </a:r>
          </a:p>
        </p:txBody>
      </p:sp>
    </p:spTree>
    <p:extLst>
      <p:ext uri="{BB962C8B-B14F-4D97-AF65-F5344CB8AC3E}">
        <p14:creationId xmlns:p14="http://schemas.microsoft.com/office/powerpoint/2010/main" val="765746125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right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131043-360E-FCA5-9322-F00EB78240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870960"/>
            <a:ext cx="9144000" cy="1272540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79FE0D-2216-FCE6-642E-C075129D01CD}"/>
              </a:ext>
            </a:extLst>
          </p:cNvPr>
          <p:cNvSpPr>
            <a:spLocks/>
          </p:cNvSpPr>
          <p:nvPr userDrawn="1"/>
        </p:nvSpPr>
        <p:spPr>
          <a:xfrm>
            <a:off x="7332784" y="0"/>
            <a:ext cx="1811216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5" name="Segnaposto immagine 8">
            <a:extLst>
              <a:ext uri="{FF2B5EF4-FFF2-40B4-BE49-F238E27FC236}">
                <a16:creationId xmlns:a16="http://schemas.microsoft.com/office/drawing/2014/main" id="{EAC11DFD-6674-56CB-62D1-8323751A3F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2584" y="476524"/>
            <a:ext cx="2984696" cy="4190453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effectLst>
            <a:outerShdw blurRad="245052" dist="37662" dir="3840000" algn="ctr" rotWithShape="0">
              <a:srgbClr val="000000">
                <a:alpha val="19611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Rettangolo 5">
            <a:extLst>
              <a:ext uri="{FF2B5EF4-FFF2-40B4-BE49-F238E27FC236}">
                <a16:creationId xmlns:a16="http://schemas.microsoft.com/office/drawing/2014/main" id="{697BBFE3-EBC4-060C-FCB8-F667D11833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9" name="Title 29">
            <a:extLst>
              <a:ext uri="{FF2B5EF4-FFF2-40B4-BE49-F238E27FC236}">
                <a16:creationId xmlns:a16="http://schemas.microsoft.com/office/drawing/2014/main" id="{E92DAA08-F2A7-B617-B5A1-D5F567DFD0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29239" y="200993"/>
            <a:ext cx="4323761" cy="74789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27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7849F3EB-A419-DD1D-4D54-5487A47B85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143" y="1191205"/>
            <a:ext cx="4325508" cy="2422434"/>
          </a:xfrm>
          <a:prstGeom prst="rect">
            <a:avLst/>
          </a:prstGeom>
        </p:spPr>
        <p:txBody>
          <a:bodyPr lIns="0" tIns="0" rIns="0" bIns="0"/>
          <a:lstStyle>
            <a:lvl1pPr marL="257175" indent="-257175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171825" indent="-257175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.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F671248-629D-CEF8-F01F-488ABE4640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239" y="4123591"/>
            <a:ext cx="4323761" cy="78125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Add useful resources here, such as links or an explanation of the picture.</a:t>
            </a:r>
          </a:p>
        </p:txBody>
      </p:sp>
    </p:spTree>
    <p:extLst>
      <p:ext uri="{BB962C8B-B14F-4D97-AF65-F5344CB8AC3E}">
        <p14:creationId xmlns:p14="http://schemas.microsoft.com/office/powerpoint/2010/main" val="1319296439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8">
            <a:extLst>
              <a:ext uri="{FF2B5EF4-FFF2-40B4-BE49-F238E27FC236}">
                <a16:creationId xmlns:a16="http://schemas.microsoft.com/office/drawing/2014/main" id="{1DB3B5BF-B4AC-CF81-9626-12011A03E1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0"/>
            <a:ext cx="3506492" cy="51435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Rettangolo 5">
            <a:extLst>
              <a:ext uri="{FF2B5EF4-FFF2-40B4-BE49-F238E27FC236}">
                <a16:creationId xmlns:a16="http://schemas.microsoft.com/office/drawing/2014/main" id="{E7AE2330-AD44-1F29-B58E-FE87062996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511062" y="292692"/>
            <a:ext cx="228600" cy="529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4" name="Title 29">
            <a:extLst>
              <a:ext uri="{FF2B5EF4-FFF2-40B4-BE49-F238E27FC236}">
                <a16:creationId xmlns:a16="http://schemas.microsoft.com/office/drawing/2014/main" id="{178D0FF7-D64D-98BC-68D2-FFD8425F3A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4140301" y="200993"/>
            <a:ext cx="4323761" cy="74789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27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3DD40AB1-DEEE-4AC1-6661-F5553C8F002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48594" y="1191205"/>
            <a:ext cx="4325508" cy="33648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 dolore </a:t>
            </a:r>
            <a:r>
              <a:rPr lang="en-GB" noProof="0" dirty="0" err="1"/>
              <a:t>eu</a:t>
            </a:r>
            <a:r>
              <a:rPr lang="en-GB" noProof="0" dirty="0"/>
              <a:t> </a:t>
            </a:r>
            <a:r>
              <a:rPr lang="en-GB" noProof="0" dirty="0" err="1"/>
              <a:t>fugiat</a:t>
            </a:r>
            <a:r>
              <a:rPr lang="en-GB" noProof="0" dirty="0"/>
              <a:t>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pariatur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3107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148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small blue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5A785F4-C2D7-044E-4078-42C2F41A16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98569" y="1204191"/>
            <a:ext cx="2986753" cy="3265132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9C274B8-BFB3-7407-83DC-2FD23778B6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7" name="Title 29">
            <a:extLst>
              <a:ext uri="{FF2B5EF4-FFF2-40B4-BE49-F238E27FC236}">
                <a16:creationId xmlns:a16="http://schemas.microsoft.com/office/drawing/2014/main" id="{9829A86A-D5CB-AD23-4039-EDEB9839FC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29239" y="200993"/>
            <a:ext cx="4323761" cy="74789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27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10AB46F-361C-3EB3-82D6-A7D6C25891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139" y="1191468"/>
            <a:ext cx="4349912" cy="33747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 dolore </a:t>
            </a:r>
            <a:r>
              <a:rPr lang="en-GB" noProof="0" dirty="0" err="1"/>
              <a:t>eu</a:t>
            </a:r>
            <a:r>
              <a:rPr lang="en-GB" noProof="0" dirty="0"/>
              <a:t> </a:t>
            </a:r>
            <a:r>
              <a:rPr lang="en-GB" noProof="0" dirty="0" err="1"/>
              <a:t>fugiat</a:t>
            </a:r>
            <a:r>
              <a:rPr lang="en-GB" noProof="0" dirty="0"/>
              <a:t>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pariatur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8930660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small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2">
            <a:extLst>
              <a:ext uri="{FF2B5EF4-FFF2-40B4-BE49-F238E27FC236}">
                <a16:creationId xmlns:a16="http://schemas.microsoft.com/office/drawing/2014/main" id="{611D231C-C35A-E142-6369-B4D6C36F47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98569" y="1204191"/>
            <a:ext cx="2986753" cy="3265132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F68E537-C5FD-39E0-EAFB-3C7055506A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7" name="Title 29">
            <a:extLst>
              <a:ext uri="{FF2B5EF4-FFF2-40B4-BE49-F238E27FC236}">
                <a16:creationId xmlns:a16="http://schemas.microsoft.com/office/drawing/2014/main" id="{F8CB0A34-6A0C-877E-30C2-203436F2A7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29239" y="200993"/>
            <a:ext cx="4323761" cy="74789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27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64A298B-71D8-24C5-A953-D9D2B601D4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143" y="1191205"/>
            <a:ext cx="4325508" cy="33648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 dolore </a:t>
            </a:r>
            <a:r>
              <a:rPr lang="en-GB" noProof="0" dirty="0" err="1"/>
              <a:t>eu</a:t>
            </a:r>
            <a:r>
              <a:rPr lang="en-GB" noProof="0" dirty="0"/>
              <a:t> </a:t>
            </a:r>
            <a:r>
              <a:rPr lang="en-GB" noProof="0" dirty="0" err="1"/>
              <a:t>fugiat</a:t>
            </a:r>
            <a:r>
              <a:rPr lang="en-GB" noProof="0" dirty="0"/>
              <a:t>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pariatur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9779918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ottom blue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5A785F4-C2D7-044E-4078-42C2F41A16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2998923"/>
            <a:ext cx="9144000" cy="2144578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0" name="Rettangolo 5">
            <a:extLst>
              <a:ext uri="{FF2B5EF4-FFF2-40B4-BE49-F238E27FC236}">
                <a16:creationId xmlns:a16="http://schemas.microsoft.com/office/drawing/2014/main" id="{016BA0C5-0D7F-BFC1-91CD-D11147E118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2" name="Title 29">
            <a:extLst>
              <a:ext uri="{FF2B5EF4-FFF2-40B4-BE49-F238E27FC236}">
                <a16:creationId xmlns:a16="http://schemas.microsoft.com/office/drawing/2014/main" id="{68DFB2A9-53D4-8EFC-1C37-7C2D3548E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40" y="200993"/>
            <a:ext cx="7893437" cy="74789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27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7135F8CB-71AC-C946-FCBB-E34A144BFD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139" y="1191469"/>
            <a:ext cx="7917704" cy="14700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 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 dolore </a:t>
            </a:r>
            <a:r>
              <a:rPr lang="en-GB" noProof="0" dirty="0" err="1"/>
              <a:t>eu</a:t>
            </a:r>
            <a:r>
              <a:rPr lang="en-GB" noProof="0" dirty="0"/>
              <a:t> </a:t>
            </a:r>
            <a:r>
              <a:rPr lang="en-GB" noProof="0" dirty="0" err="1"/>
              <a:t>fugiat</a:t>
            </a:r>
            <a:r>
              <a:rPr lang="en-GB" noProof="0" dirty="0"/>
              <a:t>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pariatur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8974602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ottom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2">
            <a:extLst>
              <a:ext uri="{FF2B5EF4-FFF2-40B4-BE49-F238E27FC236}">
                <a16:creationId xmlns:a16="http://schemas.microsoft.com/office/drawing/2014/main" id="{B998A4F0-20DD-E673-ECA9-D13ED2D5C0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2998923"/>
            <a:ext cx="9144000" cy="2144578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Rettangolo 5">
            <a:extLst>
              <a:ext uri="{FF2B5EF4-FFF2-40B4-BE49-F238E27FC236}">
                <a16:creationId xmlns:a16="http://schemas.microsoft.com/office/drawing/2014/main" id="{0A824760-70E9-F665-761B-910AC1770D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5" name="Title 29">
            <a:extLst>
              <a:ext uri="{FF2B5EF4-FFF2-40B4-BE49-F238E27FC236}">
                <a16:creationId xmlns:a16="http://schemas.microsoft.com/office/drawing/2014/main" id="{AD1849D8-525F-DE98-DF67-187926821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40" y="200993"/>
            <a:ext cx="7881714" cy="74789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27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CA527522-6B7A-0A1D-562E-4E096BC628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143" y="1191205"/>
            <a:ext cx="7891668" cy="15281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 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 dolore </a:t>
            </a:r>
            <a:r>
              <a:rPr lang="en-GB" noProof="0" dirty="0" err="1"/>
              <a:t>eu</a:t>
            </a:r>
            <a:r>
              <a:rPr lang="en-GB" noProof="0" dirty="0"/>
              <a:t> </a:t>
            </a:r>
            <a:r>
              <a:rPr lang="en-GB" noProof="0" dirty="0" err="1"/>
              <a:t>fugiat</a:t>
            </a:r>
            <a:r>
              <a:rPr lang="en-GB" noProof="0" dirty="0"/>
              <a:t>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pariatur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9293311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ectangl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2">
            <a:extLst>
              <a:ext uri="{FF2B5EF4-FFF2-40B4-BE49-F238E27FC236}">
                <a16:creationId xmlns:a16="http://schemas.microsoft.com/office/drawing/2014/main" id="{B34F13FA-CBA9-E8D7-66FA-2BF4D0C39B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>
          <a:xfrm>
            <a:off x="4572000" y="0"/>
            <a:ext cx="4572000" cy="257175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2DFDC2B0-1F84-1C2C-0FBB-3605583124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0" y="2571750"/>
            <a:ext cx="4572000" cy="257175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7A2C5FE3-3A7D-BE65-237C-E2A495D122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634866" y="440055"/>
            <a:ext cx="3285625" cy="174307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0574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24003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27432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</p:txBody>
      </p:sp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E9E37D14-9843-DAD7-072E-840C886E3F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4011" y="3011805"/>
            <a:ext cx="3285625" cy="174307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0574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24003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27432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7815231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rectangl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2DFDC2B0-1F84-1C2C-0FBB-3605583124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-1" y="2571750"/>
            <a:ext cx="3039534" cy="257175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DE1134E-01A9-BEDC-1B93-3FC0FCCC5A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3039605" y="0"/>
            <a:ext cx="3057041" cy="257175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Segnaposto immagine 2">
            <a:extLst>
              <a:ext uri="{FF2B5EF4-FFF2-40B4-BE49-F238E27FC236}">
                <a16:creationId xmlns:a16="http://schemas.microsoft.com/office/drawing/2014/main" id="{36FAAB90-4BFC-E3A3-2DE3-2C50177EF8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6"/>
          </p:nvPr>
        </p:nvSpPr>
        <p:spPr>
          <a:xfrm>
            <a:off x="6104467" y="2571750"/>
            <a:ext cx="3039533" cy="257175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D0BB4F84-C3EB-2DE7-682D-62B94F7452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7772" y="440055"/>
            <a:ext cx="2289875" cy="174307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0574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24003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27432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  <p:sp>
        <p:nvSpPr>
          <p:cNvPr id="9" name="Text Placeholder 33">
            <a:extLst>
              <a:ext uri="{FF2B5EF4-FFF2-40B4-BE49-F238E27FC236}">
                <a16:creationId xmlns:a16="http://schemas.microsoft.com/office/drawing/2014/main" id="{E2F8E3ED-B75B-258C-3B24-DCF2AEE1E7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75095" y="440055"/>
            <a:ext cx="2289875" cy="174307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0574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24003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27432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11006461-ADA8-59B9-04FF-CC0AEA93A6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23188" y="2983230"/>
            <a:ext cx="2289875" cy="174307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0574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24003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27432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2640558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rectangl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2DFDC2B0-1F84-1C2C-0FBB-3605583124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0" y="2571750"/>
            <a:ext cx="2297430" cy="257175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B694F22-3141-196F-ADE1-CAC196D36F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2297430" y="0"/>
            <a:ext cx="2274570" cy="257175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5" name="Segnaposto immagine 2">
            <a:extLst>
              <a:ext uri="{FF2B5EF4-FFF2-40B4-BE49-F238E27FC236}">
                <a16:creationId xmlns:a16="http://schemas.microsoft.com/office/drawing/2014/main" id="{E3742A0C-A8D2-E77C-937E-ACAA2ADB62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4572000" y="2571750"/>
            <a:ext cx="2297430" cy="257175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Segnaposto immagine 2">
            <a:extLst>
              <a:ext uri="{FF2B5EF4-FFF2-40B4-BE49-F238E27FC236}">
                <a16:creationId xmlns:a16="http://schemas.microsoft.com/office/drawing/2014/main" id="{1821D268-C4C8-891E-803C-B88212CF81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6869430" y="0"/>
            <a:ext cx="2274570" cy="257175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Text Placeholder 33">
            <a:extLst>
              <a:ext uri="{FF2B5EF4-FFF2-40B4-BE49-F238E27FC236}">
                <a16:creationId xmlns:a16="http://schemas.microsoft.com/office/drawing/2014/main" id="{8B6DBAAB-BB60-ACBD-F358-0A4A9952E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9111" y="325755"/>
            <a:ext cx="1748290" cy="197739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0574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24003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27432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71EF1C8D-2E30-6C53-6181-ED35DF3D37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81111" y="325755"/>
            <a:ext cx="1748290" cy="197739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0574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24003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27432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C13E9A9B-9B9B-F9FF-8005-0A86AC3AB1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66035" y="2880360"/>
            <a:ext cx="1748290" cy="197739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0574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24003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27432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CB34566E-99B0-DBCE-5EA3-8CBA0DE150D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38035" y="2880360"/>
            <a:ext cx="1748290" cy="197739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0574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24003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2743200" indent="0" algn="l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5313697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9">
            <a:extLst>
              <a:ext uri="{FF2B5EF4-FFF2-40B4-BE49-F238E27FC236}">
                <a16:creationId xmlns:a16="http://schemas.microsoft.com/office/drawing/2014/main" id="{E2AB63E9-B8DC-15C8-5EE6-6DF79A4DD4EA}"/>
              </a:ext>
            </a:extLst>
          </p:cNvPr>
          <p:cNvSpPr/>
          <p:nvPr userDrawn="1"/>
        </p:nvSpPr>
        <p:spPr>
          <a:xfrm>
            <a:off x="6339468" y="0"/>
            <a:ext cx="2804532" cy="51435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3" name="Rettangolo 5">
            <a:extLst>
              <a:ext uri="{FF2B5EF4-FFF2-40B4-BE49-F238E27FC236}">
                <a16:creationId xmlns:a16="http://schemas.microsoft.com/office/drawing/2014/main" id="{FFBBBCFA-4E6E-6710-ABF3-431DE5C67F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4" name="Title 29">
            <a:extLst>
              <a:ext uri="{FF2B5EF4-FFF2-40B4-BE49-F238E27FC236}">
                <a16:creationId xmlns:a16="http://schemas.microsoft.com/office/drawing/2014/main" id="{B3663E5A-C780-EF7D-1F8E-DDE1CD4465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29240" y="200993"/>
            <a:ext cx="5455037" cy="74789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27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0F6F861-A1EF-439E-798C-7E09DD9047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142" y="1191205"/>
            <a:ext cx="5452604" cy="33648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</a:t>
            </a:r>
            <a:r>
              <a:rPr lang="en-GB" noProof="0" dirty="0"/>
              <a:t> </a:t>
            </a:r>
            <a:r>
              <a:rPr lang="en-GB" noProof="0" dirty="0" err="1"/>
              <a:t>aliquip</a:t>
            </a:r>
            <a:r>
              <a:rPr lang="en-GB" noProof="0" dirty="0"/>
              <a:t> ex </a:t>
            </a:r>
            <a:r>
              <a:rPr lang="en-GB" noProof="0" dirty="0" err="1"/>
              <a:t>ea</a:t>
            </a:r>
            <a:r>
              <a:rPr lang="en-GB" noProof="0" dirty="0"/>
              <a:t> </a:t>
            </a:r>
            <a:r>
              <a:rPr lang="en-GB" noProof="0" dirty="0" err="1"/>
              <a:t>commodo</a:t>
            </a:r>
            <a:r>
              <a:rPr lang="en-GB" noProof="0" dirty="0"/>
              <a:t> </a:t>
            </a:r>
            <a:r>
              <a:rPr lang="en-GB" noProof="0" dirty="0" err="1"/>
              <a:t>consequat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Duis </a:t>
            </a:r>
            <a:r>
              <a:rPr lang="en-GB" noProof="0" dirty="0" err="1"/>
              <a:t>aute</a:t>
            </a:r>
            <a:r>
              <a:rPr lang="en-GB" noProof="0" dirty="0"/>
              <a:t> </a:t>
            </a:r>
            <a:r>
              <a:rPr lang="en-GB" noProof="0" dirty="0" err="1"/>
              <a:t>irure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in </a:t>
            </a:r>
            <a:r>
              <a:rPr lang="en-GB" noProof="0" dirty="0" err="1"/>
              <a:t>reprehenderit</a:t>
            </a:r>
            <a:r>
              <a:rPr lang="en-GB" noProof="0" dirty="0"/>
              <a:t> in </a:t>
            </a:r>
            <a:r>
              <a:rPr lang="en-GB" noProof="0" dirty="0" err="1"/>
              <a:t>voluptate</a:t>
            </a:r>
            <a:r>
              <a:rPr lang="en-GB" noProof="0" dirty="0"/>
              <a:t> </a:t>
            </a:r>
            <a:r>
              <a:rPr lang="en-GB" noProof="0" dirty="0" err="1"/>
              <a:t>velit</a:t>
            </a:r>
            <a:r>
              <a:rPr lang="en-GB" noProof="0" dirty="0"/>
              <a:t> </a:t>
            </a:r>
            <a:r>
              <a:rPr lang="en-GB" noProof="0" dirty="0" err="1"/>
              <a:t>esse</a:t>
            </a:r>
            <a:r>
              <a:rPr lang="en-GB" noProof="0" dirty="0"/>
              <a:t> </a:t>
            </a:r>
            <a:r>
              <a:rPr lang="en-GB" noProof="0" dirty="0" err="1"/>
              <a:t>cillum</a:t>
            </a:r>
            <a:r>
              <a:rPr lang="en-GB" noProof="0" dirty="0"/>
              <a:t> dolore </a:t>
            </a:r>
            <a:r>
              <a:rPr lang="en-GB" noProof="0" dirty="0" err="1"/>
              <a:t>eu</a:t>
            </a:r>
            <a:r>
              <a:rPr lang="en-GB" noProof="0" dirty="0"/>
              <a:t> </a:t>
            </a:r>
            <a:r>
              <a:rPr lang="en-GB" noProof="0" dirty="0" err="1"/>
              <a:t>fugiat</a:t>
            </a:r>
            <a:r>
              <a:rPr lang="en-GB" noProof="0" dirty="0"/>
              <a:t>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pariatur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7941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9">
            <a:extLst>
              <a:ext uri="{FF2B5EF4-FFF2-40B4-BE49-F238E27FC236}">
                <a16:creationId xmlns:a16="http://schemas.microsoft.com/office/drawing/2014/main" id="{E2AB63E9-B8DC-15C8-5EE6-6DF79A4DD4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3400185" cy="51435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8" name="Segnaposto immagine 2">
            <a:extLst>
              <a:ext uri="{FF2B5EF4-FFF2-40B4-BE49-F238E27FC236}">
                <a16:creationId xmlns:a16="http://schemas.microsoft.com/office/drawing/2014/main" id="{1112C3B9-96DA-1213-B499-7B33167D25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7224817" y="0"/>
            <a:ext cx="1919183" cy="257175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0" name="Segnaposto immagine 2">
            <a:extLst>
              <a:ext uri="{FF2B5EF4-FFF2-40B4-BE49-F238E27FC236}">
                <a16:creationId xmlns:a16="http://schemas.microsoft.com/office/drawing/2014/main" id="{B9A7CD39-8F01-EC38-A1E0-E9A3AC07D4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6"/>
          </p:nvPr>
        </p:nvSpPr>
        <p:spPr>
          <a:xfrm>
            <a:off x="7224817" y="2571750"/>
            <a:ext cx="1919183" cy="257175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39FF97C5-B3C8-D522-6AA1-885D5671A1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5302927" y="0"/>
            <a:ext cx="1919183" cy="257175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Segnaposto immagine 2">
            <a:extLst>
              <a:ext uri="{FF2B5EF4-FFF2-40B4-BE49-F238E27FC236}">
                <a16:creationId xmlns:a16="http://schemas.microsoft.com/office/drawing/2014/main" id="{A40EA8D8-431A-A1D3-FF7A-71AEA99A4A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5302927" y="2571750"/>
            <a:ext cx="1919183" cy="257175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3" name="Segnaposto immagine 2">
            <a:extLst>
              <a:ext uri="{FF2B5EF4-FFF2-40B4-BE49-F238E27FC236}">
                <a16:creationId xmlns:a16="http://schemas.microsoft.com/office/drawing/2014/main" id="{44A8197F-4F57-8D0A-97F1-460BC6F054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3391524" y="0"/>
            <a:ext cx="1919183" cy="257175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Segnaposto immagine 2">
            <a:extLst>
              <a:ext uri="{FF2B5EF4-FFF2-40B4-BE49-F238E27FC236}">
                <a16:creationId xmlns:a16="http://schemas.microsoft.com/office/drawing/2014/main" id="{AFC42482-BA80-B86C-26B2-54CA193152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/>
          </p:nvPr>
        </p:nvSpPr>
        <p:spPr>
          <a:xfrm>
            <a:off x="3391524" y="2571750"/>
            <a:ext cx="1919183" cy="257175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Rettangolo 5">
            <a:extLst>
              <a:ext uri="{FF2B5EF4-FFF2-40B4-BE49-F238E27FC236}">
                <a16:creationId xmlns:a16="http://schemas.microsoft.com/office/drawing/2014/main" id="{D827A793-34EA-466C-FC9B-969379DD94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9" name="Title 29">
            <a:extLst>
              <a:ext uri="{FF2B5EF4-FFF2-40B4-BE49-F238E27FC236}">
                <a16:creationId xmlns:a16="http://schemas.microsoft.com/office/drawing/2014/main" id="{55F3B724-B102-F403-F56B-3E8DF61090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29239" y="200993"/>
            <a:ext cx="2348423" cy="74789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27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BFBF0A4A-3B44-310B-F871-F37289CC4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2139" y="1191468"/>
            <a:ext cx="2348423" cy="3323382"/>
          </a:xfrm>
          <a:prstGeom prst="rect">
            <a:avLst/>
          </a:prstGeom>
        </p:spPr>
        <p:txBody>
          <a:bodyPr lIns="0" tIns="0" rIns="0" bIns="0"/>
          <a:lstStyle>
            <a:lvl1pPr marL="257175" indent="-257175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Sed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87758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19">
            <a:extLst>
              <a:ext uri="{FF2B5EF4-FFF2-40B4-BE49-F238E27FC236}">
                <a16:creationId xmlns:a16="http://schemas.microsoft.com/office/drawing/2014/main" id="{A132C46B-02FD-A43A-094F-8C78AA9603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339468" y="0"/>
            <a:ext cx="2804532" cy="51435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6" name="Segnaposto immagine 8">
            <a:extLst>
              <a:ext uri="{FF2B5EF4-FFF2-40B4-BE49-F238E27FC236}">
                <a16:creationId xmlns:a16="http://schemas.microsoft.com/office/drawing/2014/main" id="{BFBCD2B1-6BEF-0235-BE70-A8CD748917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1"/>
          </p:nvPr>
        </p:nvSpPr>
        <p:spPr>
          <a:xfrm>
            <a:off x="3634740" y="816725"/>
            <a:ext cx="4663440" cy="2842953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5" name="Rettangolo 5">
            <a:extLst>
              <a:ext uri="{FF2B5EF4-FFF2-40B4-BE49-F238E27FC236}">
                <a16:creationId xmlns:a16="http://schemas.microsoft.com/office/drawing/2014/main" id="{84C132FD-360C-52E9-714D-E113ABF525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9" name="Title 29">
            <a:extLst>
              <a:ext uri="{FF2B5EF4-FFF2-40B4-BE49-F238E27FC236}">
                <a16:creationId xmlns:a16="http://schemas.microsoft.com/office/drawing/2014/main" id="{13BB7AFB-62EC-57E2-9ECC-EE05A5A8E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29239" y="200993"/>
            <a:ext cx="2348423" cy="74789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27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B5C0AE79-5055-A505-E930-008E51F68D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240" y="1191469"/>
            <a:ext cx="2362441" cy="3616034"/>
          </a:xfrm>
          <a:prstGeom prst="rect">
            <a:avLst/>
          </a:prstGeom>
        </p:spPr>
        <p:txBody>
          <a:bodyPr lIns="0" tIns="0" rIns="0" bIns="0"/>
          <a:lstStyle>
            <a:lvl1pPr marL="257175" indent="-257175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Sed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8370081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891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5">
            <a:extLst>
              <a:ext uri="{FF2B5EF4-FFF2-40B4-BE49-F238E27FC236}">
                <a16:creationId xmlns:a16="http://schemas.microsoft.com/office/drawing/2014/main" id="{FFBBBCFA-4E6E-6710-ABF3-431DE5C67F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5" name="Segnaposto immagine 2">
            <a:extLst>
              <a:ext uri="{FF2B5EF4-FFF2-40B4-BE49-F238E27FC236}">
                <a16:creationId xmlns:a16="http://schemas.microsoft.com/office/drawing/2014/main" id="{F29FA56A-669F-ED51-B15C-E955E06A79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222" y="1026436"/>
            <a:ext cx="1245992" cy="126041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Title 29">
            <a:extLst>
              <a:ext uri="{FF2B5EF4-FFF2-40B4-BE49-F238E27FC236}">
                <a16:creationId xmlns:a16="http://schemas.microsoft.com/office/drawing/2014/main" id="{0C9C4CBC-131E-7481-9A92-A614A7434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40" y="200993"/>
            <a:ext cx="7881714" cy="74789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27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1DDD2960-AEA9-DB5A-9629-F9B544126C5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9035" y="2348122"/>
            <a:ext cx="1246367" cy="60976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</a:defRPr>
            </a:lvl6pPr>
            <a:lvl7pPr marL="20574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</p:txBody>
      </p:sp>
      <p:sp>
        <p:nvSpPr>
          <p:cNvPr id="47" name="Segnaposto immagine 2">
            <a:extLst>
              <a:ext uri="{FF2B5EF4-FFF2-40B4-BE49-F238E27FC236}">
                <a16:creationId xmlns:a16="http://schemas.microsoft.com/office/drawing/2014/main" id="{63B5DBF7-2096-37E1-F21D-1C0F03F6FAC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29222" y="3054793"/>
            <a:ext cx="1245992" cy="126041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04703EF1-A9FB-15A0-088D-2D14863EA30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9035" y="4381812"/>
            <a:ext cx="1246367" cy="60976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</a:defRPr>
            </a:lvl6pPr>
            <a:lvl7pPr marL="20574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</p:txBody>
      </p:sp>
      <p:sp>
        <p:nvSpPr>
          <p:cNvPr id="7" name="Segnaposto immagine 2">
            <a:extLst>
              <a:ext uri="{FF2B5EF4-FFF2-40B4-BE49-F238E27FC236}">
                <a16:creationId xmlns:a16="http://schemas.microsoft.com/office/drawing/2014/main" id="{400AC11F-4B93-CA44-A933-F46AF6AF471C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2284127" y="1026436"/>
            <a:ext cx="1245992" cy="126041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98EF1337-48A8-BDC4-5F28-AA351D95AA1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283940" y="2348122"/>
            <a:ext cx="1246367" cy="60976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</a:defRPr>
            </a:lvl6pPr>
            <a:lvl7pPr marL="20574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</p:txBody>
      </p:sp>
      <p:sp>
        <p:nvSpPr>
          <p:cNvPr id="9" name="Segnaposto immagine 2">
            <a:extLst>
              <a:ext uri="{FF2B5EF4-FFF2-40B4-BE49-F238E27FC236}">
                <a16:creationId xmlns:a16="http://schemas.microsoft.com/office/drawing/2014/main" id="{0CE99342-2959-63B8-6571-D89D8FF2213B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2284127" y="3054793"/>
            <a:ext cx="1245992" cy="126041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B90FF5F7-B4FB-9A2A-10B0-7D774165ACF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283940" y="4381812"/>
            <a:ext cx="1246367" cy="60976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</a:defRPr>
            </a:lvl6pPr>
            <a:lvl7pPr marL="20574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</p:txBody>
      </p: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59C99BC8-7A20-3573-D1B7-4C9DE9EE2E15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3949004" y="1026436"/>
            <a:ext cx="1245992" cy="126041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1A08AE8-FD4B-54FB-43C2-822A75379D7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948817" y="2348122"/>
            <a:ext cx="1246367" cy="60976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</a:defRPr>
            </a:lvl6pPr>
            <a:lvl7pPr marL="20574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</p:txBody>
      </p:sp>
      <p:sp>
        <p:nvSpPr>
          <p:cNvPr id="13" name="Segnaposto immagine 2">
            <a:extLst>
              <a:ext uri="{FF2B5EF4-FFF2-40B4-BE49-F238E27FC236}">
                <a16:creationId xmlns:a16="http://schemas.microsoft.com/office/drawing/2014/main" id="{281F5435-EA84-44BC-C769-036D3A36F787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3949004" y="3054793"/>
            <a:ext cx="1245992" cy="126041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87D6802E-1BE5-2A0A-B01B-E20C6BAC4A0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948817" y="4381812"/>
            <a:ext cx="1246367" cy="60976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</a:defRPr>
            </a:lvl6pPr>
            <a:lvl7pPr marL="20574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</p:txBody>
      </p:sp>
      <p:sp>
        <p:nvSpPr>
          <p:cNvPr id="15" name="Segnaposto immagine 2">
            <a:extLst>
              <a:ext uri="{FF2B5EF4-FFF2-40B4-BE49-F238E27FC236}">
                <a16:creationId xmlns:a16="http://schemas.microsoft.com/office/drawing/2014/main" id="{098C5A45-9358-588F-69AE-90A1EE7FB76A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5611943" y="1026436"/>
            <a:ext cx="1245992" cy="126041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D6DE390-7F08-D787-91A0-94CBA6513AE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611756" y="2348122"/>
            <a:ext cx="1246367" cy="60976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</a:defRPr>
            </a:lvl6pPr>
            <a:lvl7pPr marL="20574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</p:txBody>
      </p:sp>
      <p:sp>
        <p:nvSpPr>
          <p:cNvPr id="17" name="Segnaposto immagine 2">
            <a:extLst>
              <a:ext uri="{FF2B5EF4-FFF2-40B4-BE49-F238E27FC236}">
                <a16:creationId xmlns:a16="http://schemas.microsoft.com/office/drawing/2014/main" id="{76A073D6-A3EC-E2BE-7BD8-93AD228C206B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5611943" y="3054793"/>
            <a:ext cx="1245992" cy="126041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8" name="Segnaposto immagine 2">
            <a:extLst>
              <a:ext uri="{FF2B5EF4-FFF2-40B4-BE49-F238E27FC236}">
                <a16:creationId xmlns:a16="http://schemas.microsoft.com/office/drawing/2014/main" id="{D5E4085D-250A-8808-8039-CB3B1573CFBE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7266848" y="1026436"/>
            <a:ext cx="1245992" cy="126041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056690EC-53F8-771F-BB71-DCABE0E4B22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266661" y="2348122"/>
            <a:ext cx="1246367" cy="60976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</a:defRPr>
            </a:lvl6pPr>
            <a:lvl7pPr marL="20574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</p:txBody>
      </p:sp>
      <p:sp>
        <p:nvSpPr>
          <p:cNvPr id="20" name="Segnaposto immagine 2">
            <a:extLst>
              <a:ext uri="{FF2B5EF4-FFF2-40B4-BE49-F238E27FC236}">
                <a16:creationId xmlns:a16="http://schemas.microsoft.com/office/drawing/2014/main" id="{B8168A17-D185-A0E6-5471-08D6A5977DBE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7266848" y="3054793"/>
            <a:ext cx="1245992" cy="126041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9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44D30AAA-9030-AC8E-895B-1367E088F07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611943" y="4381812"/>
            <a:ext cx="1246367" cy="60976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</a:defRPr>
            </a:lvl6pPr>
            <a:lvl7pPr marL="20574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94A6C876-4F40-C3B9-C6DC-CF43EB14134C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276820" y="4381812"/>
            <a:ext cx="1246367" cy="60976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35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</a:defRPr>
            </a:lvl6pPr>
            <a:lvl7pPr marL="20574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buFont typeface="Arial" panose="020B0604020202020204" pitchFamily="34" charset="0"/>
              <a:buNone/>
              <a:defRPr sz="135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17837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blue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4">
            <a:extLst>
              <a:ext uri="{FF2B5EF4-FFF2-40B4-BE49-F238E27FC236}">
                <a16:creationId xmlns:a16="http://schemas.microsoft.com/office/drawing/2014/main" id="{D534009C-AD33-B516-0716-CF4063CE113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633665" y="1761551"/>
            <a:ext cx="2920613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FB96D37B-6FD7-18A0-2481-3C57C7B39C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634865" y="1359976"/>
            <a:ext cx="3282332" cy="28504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 noProof="0" dirty="0"/>
              <a:t>Your Subtitle</a:t>
            </a:r>
          </a:p>
        </p:txBody>
      </p:sp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ED68FE87-596F-FF75-5FB5-2BB3EECCA81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4570801" y="1761551"/>
            <a:ext cx="2920613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7390033C-58E7-E00D-FFEE-8EE5EDAF80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4572000" y="1359976"/>
            <a:ext cx="3282332" cy="28504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 noProof="0" dirty="0"/>
              <a:t>Your Subtitle</a:t>
            </a:r>
          </a:p>
        </p:txBody>
      </p:sp>
      <p:sp>
        <p:nvSpPr>
          <p:cNvPr id="5" name="Segnaposto immagine 8">
            <a:extLst>
              <a:ext uri="{FF2B5EF4-FFF2-40B4-BE49-F238E27FC236}">
                <a16:creationId xmlns:a16="http://schemas.microsoft.com/office/drawing/2014/main" id="{0C086A40-72E1-4E37-1DAC-B5C354888D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46186" y="0"/>
            <a:ext cx="797814" cy="51435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Rettangolo 5">
            <a:extLst>
              <a:ext uri="{FF2B5EF4-FFF2-40B4-BE49-F238E27FC236}">
                <a16:creationId xmlns:a16="http://schemas.microsoft.com/office/drawing/2014/main" id="{D30AD1AF-C932-412F-27CF-62031645AC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>
              <a:solidFill>
                <a:schemeClr val="bg1"/>
              </a:solidFill>
            </a:endParaRPr>
          </a:p>
        </p:txBody>
      </p:sp>
      <p:sp>
        <p:nvSpPr>
          <p:cNvPr id="4" name="Title 29">
            <a:extLst>
              <a:ext uri="{FF2B5EF4-FFF2-40B4-BE49-F238E27FC236}">
                <a16:creationId xmlns:a16="http://schemas.microsoft.com/office/drawing/2014/main" id="{FE329E0F-282A-6770-5CA8-D7A45BEB61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29240" y="200993"/>
            <a:ext cx="7231084" cy="74789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27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7DF3EB22-C86E-60E3-B78E-3099EBFF4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2139" y="1909925"/>
            <a:ext cx="3304882" cy="2776375"/>
          </a:xfrm>
          <a:prstGeom prst="rect">
            <a:avLst/>
          </a:prstGeom>
        </p:spPr>
        <p:txBody>
          <a:bodyPr lIns="0" tIns="0" rIns="0" bIns="0"/>
          <a:lstStyle>
            <a:lvl1pPr marL="257175" indent="-257175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Sed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ut.</a:t>
            </a:r>
            <a:endParaRPr lang="en-GB" noProof="0" dirty="0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1FB964C9-9AB2-6035-D2BD-44CB7C8ACFD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1" y="1909925"/>
            <a:ext cx="3304882" cy="2776375"/>
          </a:xfrm>
          <a:prstGeom prst="rect">
            <a:avLst/>
          </a:prstGeom>
        </p:spPr>
        <p:txBody>
          <a:bodyPr lIns="0" tIns="0" rIns="0" bIns="0"/>
          <a:lstStyle>
            <a:lvl1pPr marL="257175" indent="-257175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lnSpc>
                <a:spcPct val="120000"/>
              </a:lnSpc>
              <a:spcBef>
                <a:spcPts val="900"/>
              </a:spcBef>
              <a:buNone/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Sed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</a:t>
            </a:r>
          </a:p>
          <a:p>
            <a:pPr lvl="0"/>
            <a:r>
              <a:rPr lang="en-GB" noProof="0" dirty="0"/>
              <a:t>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  <a:r>
              <a:rPr lang="en-GB" noProof="0" dirty="0" err="1"/>
              <a:t>veniam</a:t>
            </a:r>
            <a:r>
              <a:rPr lang="en-GB" noProof="0" dirty="0"/>
              <a:t>, </a:t>
            </a:r>
            <a:r>
              <a:rPr lang="en-GB" noProof="0" dirty="0" err="1"/>
              <a:t>quis</a:t>
            </a:r>
            <a:r>
              <a:rPr lang="en-GB" noProof="0" dirty="0"/>
              <a:t> </a:t>
            </a:r>
            <a:r>
              <a:rPr lang="en-GB" noProof="0" dirty="0" err="1"/>
              <a:t>nostrud</a:t>
            </a:r>
            <a:r>
              <a:rPr lang="en-GB" noProof="0" dirty="0"/>
              <a:t> exercitation </a:t>
            </a:r>
            <a:r>
              <a:rPr lang="en-GB" noProof="0" dirty="0" err="1"/>
              <a:t>ullamco</a:t>
            </a:r>
            <a:r>
              <a:rPr lang="en-GB" noProof="0" dirty="0"/>
              <a:t> </a:t>
            </a:r>
            <a:r>
              <a:rPr lang="en-GB" noProof="0" dirty="0" err="1"/>
              <a:t>laboris</a:t>
            </a:r>
            <a:r>
              <a:rPr lang="en-GB" noProof="0" dirty="0"/>
              <a:t> nisi </a:t>
            </a:r>
            <a:r>
              <a:rPr lang="en-GB" noProof="0" dirty="0" err="1"/>
              <a:t>ut.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87642318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8">
            <a:extLst>
              <a:ext uri="{FF2B5EF4-FFF2-40B4-BE49-F238E27FC236}">
                <a16:creationId xmlns:a16="http://schemas.microsoft.com/office/drawing/2014/main" id="{75D5424A-210E-CBAE-6DD2-6B4583EA09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8346186" y="0"/>
            <a:ext cx="797814" cy="51435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  <a:endParaRPr lang="it-IT" dirty="0"/>
          </a:p>
        </p:txBody>
      </p:sp>
      <p:cxnSp>
        <p:nvCxnSpPr>
          <p:cNvPr id="4" name="Connettore 1 4">
            <a:extLst>
              <a:ext uri="{FF2B5EF4-FFF2-40B4-BE49-F238E27FC236}">
                <a16:creationId xmlns:a16="http://schemas.microsoft.com/office/drawing/2014/main" id="{3781F7DB-DB30-1428-BE20-6166C79044C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633665" y="1761551"/>
            <a:ext cx="29206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32C21D0D-F5C1-F201-8E99-DDD1508F09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865" y="1263316"/>
            <a:ext cx="3283141" cy="38170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00075" indent="-257175">
              <a:buFont typeface="Arial" panose="020B0604020202020204" pitchFamily="34" charset="0"/>
              <a:buChar char="•"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buNone/>
              <a:defRPr sz="15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5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5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Your Subtitle</a:t>
            </a:r>
          </a:p>
        </p:txBody>
      </p:sp>
      <p:sp>
        <p:nvSpPr>
          <p:cNvPr id="13" name="Rettangolo 5">
            <a:extLst>
              <a:ext uri="{FF2B5EF4-FFF2-40B4-BE49-F238E27FC236}">
                <a16:creationId xmlns:a16="http://schemas.microsoft.com/office/drawing/2014/main" id="{77EA5F8C-B7F9-BEF2-8205-1C598D9377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rgbClr val="333233"/>
              </a:solidFill>
            </a:endParaRPr>
          </a:p>
        </p:txBody>
      </p:sp>
      <p:cxnSp>
        <p:nvCxnSpPr>
          <p:cNvPr id="14" name="Connettore 1 4">
            <a:extLst>
              <a:ext uri="{FF2B5EF4-FFF2-40B4-BE49-F238E27FC236}">
                <a16:creationId xmlns:a16="http://schemas.microsoft.com/office/drawing/2014/main" id="{C2349201-1CCB-85B9-6692-7955892A4546}"/>
              </a:ext>
            </a:extLst>
          </p:cNvPr>
          <p:cNvCxnSpPr/>
          <p:nvPr userDrawn="1"/>
        </p:nvCxnSpPr>
        <p:spPr>
          <a:xfrm>
            <a:off x="4570801" y="1761551"/>
            <a:ext cx="29206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9">
            <a:extLst>
              <a:ext uri="{FF2B5EF4-FFF2-40B4-BE49-F238E27FC236}">
                <a16:creationId xmlns:a16="http://schemas.microsoft.com/office/drawing/2014/main" id="{B695D6E0-D7BE-C76C-4EF3-147A80CD4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40" y="200993"/>
            <a:ext cx="7504107" cy="74789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27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720F3B89-75C5-59E7-EFA4-31C1DC831B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2000" y="1263316"/>
            <a:ext cx="3283141" cy="38170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00075" indent="-257175">
              <a:buFont typeface="Arial" panose="020B0604020202020204" pitchFamily="34" charset="0"/>
              <a:buChar char="•"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buNone/>
              <a:defRPr sz="15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5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5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Your Subtitle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982E2503-9B1E-2C89-232C-1DE7CBC45A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240" y="1906823"/>
            <a:ext cx="3281900" cy="2780472"/>
          </a:xfrm>
          <a:prstGeom prst="rect">
            <a:avLst/>
          </a:prstGeom>
        </p:spPr>
        <p:txBody>
          <a:bodyPr lIns="0" tIns="0" rIns="0" bIns="0"/>
          <a:lstStyle>
            <a:lvl1pPr marL="257175" indent="-257175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19F65712-09DA-F4BD-20FE-6340E8F824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0800" y="1906823"/>
            <a:ext cx="3281900" cy="2780472"/>
          </a:xfrm>
          <a:prstGeom prst="rect">
            <a:avLst/>
          </a:prstGeom>
        </p:spPr>
        <p:txBody>
          <a:bodyPr lIns="0" tIns="0" rIns="0" bIns="0"/>
          <a:lstStyle>
            <a:lvl1pPr marL="257175" indent="-257175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914650" indent="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951501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86E1A14B-5ADC-FF1B-FAB9-7F4C6A18BC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447" y="2042188"/>
            <a:ext cx="2012723" cy="1749521"/>
          </a:xfrm>
          <a:prstGeom prst="rect">
            <a:avLst/>
          </a:prstGeom>
        </p:spPr>
      </p:pic>
      <p:cxnSp>
        <p:nvCxnSpPr>
          <p:cNvPr id="6" name="Connettore 1 4">
            <a:extLst>
              <a:ext uri="{FF2B5EF4-FFF2-40B4-BE49-F238E27FC236}">
                <a16:creationId xmlns:a16="http://schemas.microsoft.com/office/drawing/2014/main" id="{FA1C88F5-D59D-1E28-CF1A-8FCFF17D563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3223624" y="2963026"/>
            <a:ext cx="5194729" cy="0"/>
          </a:xfrm>
          <a:prstGeom prst="line">
            <a:avLst/>
          </a:prstGeom>
          <a:ln w="28575">
            <a:solidFill>
              <a:srgbClr val="8E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04D9D243-4DA4-053B-43E0-FCA5EA8F65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3224825" y="1266899"/>
            <a:ext cx="5168361" cy="144552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800" b="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None/>
              <a:defRPr sz="15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None/>
              <a:defRPr sz="15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None/>
              <a:defRPr sz="15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None/>
              <a:defRPr sz="15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None/>
              <a:defRPr sz="15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None/>
              <a:defRPr sz="15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None/>
              <a:defRPr sz="15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743200" indent="0">
              <a:lnSpc>
                <a:spcPct val="120000"/>
              </a:lnSpc>
              <a:spcBef>
                <a:spcPts val="900"/>
              </a:spcBef>
              <a:buNone/>
              <a:defRPr sz="15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</a:p>
        </p:txBody>
      </p:sp>
      <p:sp>
        <p:nvSpPr>
          <p:cNvPr id="5" name="Rettangolo 5">
            <a:extLst>
              <a:ext uri="{FF2B5EF4-FFF2-40B4-BE49-F238E27FC236}">
                <a16:creationId xmlns:a16="http://schemas.microsoft.com/office/drawing/2014/main" id="{EE653191-4ECF-6C49-331D-FA6CBBBDE3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bg1"/>
              </a:solidFill>
            </a:endParaRPr>
          </a:p>
        </p:txBody>
      </p:sp>
      <p:sp>
        <p:nvSpPr>
          <p:cNvPr id="3" name="Title 29">
            <a:extLst>
              <a:ext uri="{FF2B5EF4-FFF2-40B4-BE49-F238E27FC236}">
                <a16:creationId xmlns:a16="http://schemas.microsoft.com/office/drawing/2014/main" id="{546383AC-01C4-54D2-2EA8-571092EB5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40" y="200993"/>
            <a:ext cx="7893437" cy="74789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27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FC8D2A86-EA46-F35D-45C1-B6B5D7D77B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18396" y="3502701"/>
            <a:ext cx="5202329" cy="7245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17145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0574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24003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 marL="291465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US" dirty="0"/>
              <a:t>Title, Other information</a:t>
            </a: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F91A6145-45B4-ECF0-BC1D-E2CBAF4622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4824" y="3216586"/>
            <a:ext cx="5180945" cy="214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 sz="15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buNone/>
              <a:defRPr sz="15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buNone/>
              <a:defRPr sz="15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buNone/>
              <a:defRPr sz="15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buNone/>
              <a:defRPr sz="15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buNone/>
              <a:defRPr sz="15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buNone/>
              <a:defRPr sz="15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743200" indent="0">
              <a:buNone/>
              <a:defRPr sz="15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Person’s Name</a:t>
            </a:r>
          </a:p>
        </p:txBody>
      </p:sp>
    </p:spTree>
    <p:extLst>
      <p:ext uri="{BB962C8B-B14F-4D97-AF65-F5344CB8AC3E}">
        <p14:creationId xmlns:p14="http://schemas.microsoft.com/office/powerpoint/2010/main" val="315505353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86E1A14B-5ADC-FF1B-FAB9-7F4C6A18BC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447" y="2012880"/>
            <a:ext cx="2012723" cy="1749521"/>
          </a:xfrm>
          <a:prstGeom prst="rect">
            <a:avLst/>
          </a:prstGeom>
        </p:spPr>
      </p:pic>
      <p:sp>
        <p:nvSpPr>
          <p:cNvPr id="13" name="Rettangolo 5">
            <a:extLst>
              <a:ext uri="{FF2B5EF4-FFF2-40B4-BE49-F238E27FC236}">
                <a16:creationId xmlns:a16="http://schemas.microsoft.com/office/drawing/2014/main" id="{0A3862C4-00EA-353D-F302-EE90E9914A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>
              <a:solidFill>
                <a:srgbClr val="333233"/>
              </a:solidFill>
            </a:endParaRPr>
          </a:p>
        </p:txBody>
      </p:sp>
      <p:cxnSp>
        <p:nvCxnSpPr>
          <p:cNvPr id="16" name="Connettore 1 4">
            <a:extLst>
              <a:ext uri="{FF2B5EF4-FFF2-40B4-BE49-F238E27FC236}">
                <a16:creationId xmlns:a16="http://schemas.microsoft.com/office/drawing/2014/main" id="{38287148-2DAA-9DAC-91F0-B2BE281ECE6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3223624" y="2963026"/>
            <a:ext cx="519472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D98B760A-C311-E9B2-A41B-BAADE65AD2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3224824" y="3216586"/>
            <a:ext cx="5180945" cy="214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 sz="15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buNone/>
              <a:defRPr sz="15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buNone/>
              <a:defRPr sz="15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buNone/>
              <a:defRPr sz="15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buNone/>
              <a:defRPr sz="15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buNone/>
              <a:defRPr sz="15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buNone/>
              <a:defRPr sz="15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743200" indent="0">
              <a:buNone/>
              <a:defRPr sz="15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Person’s Name</a:t>
            </a:r>
          </a:p>
        </p:txBody>
      </p:sp>
      <p:sp>
        <p:nvSpPr>
          <p:cNvPr id="3" name="Title 29">
            <a:extLst>
              <a:ext uri="{FF2B5EF4-FFF2-40B4-BE49-F238E27FC236}">
                <a16:creationId xmlns:a16="http://schemas.microsoft.com/office/drawing/2014/main" id="{7D51EA73-70C4-93C0-3BDB-791EFA978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40" y="200993"/>
            <a:ext cx="7881714" cy="74789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27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558034C0-6B6C-D9F3-949C-A2C9D5475C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22885" y="3493645"/>
            <a:ext cx="5197840" cy="8179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1714500" indent="0"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057400" indent="0"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2400300" indent="0">
              <a:buFont typeface="Arial" panose="020B0604020202020204" pitchFamily="34" charset="0"/>
              <a:buNone/>
              <a:defRPr sz="15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 marL="2914650" indent="0">
              <a:buNone/>
              <a:defRPr sz="15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Title, Other information</a:t>
            </a:r>
          </a:p>
        </p:txBody>
      </p:sp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C73FDA61-2E61-04A6-6B06-B11FE44AB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4825" y="1266899"/>
            <a:ext cx="5168361" cy="144552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800" b="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lnSpc>
                <a:spcPct val="120000"/>
              </a:lnSpc>
              <a:spcBef>
                <a:spcPts val="900"/>
              </a:spcBef>
              <a:buNone/>
              <a:defRPr sz="15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>
              <a:lnSpc>
                <a:spcPct val="120000"/>
              </a:lnSpc>
              <a:spcBef>
                <a:spcPts val="900"/>
              </a:spcBef>
              <a:buNone/>
              <a:defRPr sz="15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>
              <a:lnSpc>
                <a:spcPct val="120000"/>
              </a:lnSpc>
              <a:spcBef>
                <a:spcPts val="900"/>
              </a:spcBef>
              <a:buNone/>
              <a:defRPr sz="15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>
              <a:lnSpc>
                <a:spcPct val="120000"/>
              </a:lnSpc>
              <a:spcBef>
                <a:spcPts val="900"/>
              </a:spcBef>
              <a:buNone/>
              <a:defRPr sz="15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>
              <a:lnSpc>
                <a:spcPct val="120000"/>
              </a:lnSpc>
              <a:spcBef>
                <a:spcPts val="900"/>
              </a:spcBef>
              <a:buNone/>
              <a:defRPr sz="15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057400" indent="0">
              <a:lnSpc>
                <a:spcPct val="120000"/>
              </a:lnSpc>
              <a:spcBef>
                <a:spcPts val="900"/>
              </a:spcBef>
              <a:buNone/>
              <a:defRPr sz="15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2400300" indent="0">
              <a:lnSpc>
                <a:spcPct val="120000"/>
              </a:lnSpc>
              <a:spcBef>
                <a:spcPts val="900"/>
              </a:spcBef>
              <a:buNone/>
              <a:defRPr sz="15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2743200" indent="0">
              <a:lnSpc>
                <a:spcPct val="120000"/>
              </a:lnSpc>
              <a:spcBef>
                <a:spcPts val="900"/>
              </a:spcBef>
              <a:buNone/>
              <a:defRPr sz="15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 </a:t>
            </a:r>
            <a:r>
              <a:rPr lang="en-GB" noProof="0" dirty="0" err="1"/>
              <a:t>tempor</a:t>
            </a:r>
            <a:r>
              <a:rPr lang="en-GB" noProof="0" dirty="0"/>
              <a:t> </a:t>
            </a:r>
            <a:r>
              <a:rPr lang="en-GB" noProof="0" dirty="0" err="1"/>
              <a:t>incididunt</a:t>
            </a:r>
            <a:r>
              <a:rPr lang="en-GB" noProof="0" dirty="0"/>
              <a:t> </a:t>
            </a:r>
            <a:r>
              <a:rPr lang="en-GB" noProof="0" dirty="0" err="1"/>
              <a:t>ut</a:t>
            </a:r>
            <a:r>
              <a:rPr lang="en-GB" noProof="0" dirty="0"/>
              <a:t> labore et dolore magna </a:t>
            </a:r>
            <a:r>
              <a:rPr lang="en-GB" noProof="0" dirty="0" err="1"/>
              <a:t>aliqua</a:t>
            </a:r>
            <a:r>
              <a:rPr lang="en-GB" noProof="0" dirty="0"/>
              <a:t>. Ut </a:t>
            </a:r>
            <a:r>
              <a:rPr lang="en-GB" noProof="0" dirty="0" err="1"/>
              <a:t>enim</a:t>
            </a:r>
            <a:r>
              <a:rPr lang="en-GB" noProof="0" dirty="0"/>
              <a:t> ad minim </a:t>
            </a:r>
          </a:p>
        </p:txBody>
      </p:sp>
    </p:spTree>
    <p:extLst>
      <p:ext uri="{BB962C8B-B14F-4D97-AF65-F5344CB8AC3E}">
        <p14:creationId xmlns:p14="http://schemas.microsoft.com/office/powerpoint/2010/main" val="35841397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IAEA image">
    <p:bg>
      <p:bgPr>
        <a:solidFill>
          <a:srgbClr val="0069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 descr="Immagine che contiene nuvola, cielo, aria aperta, giornata&#10;&#10;Descrizione generata automaticamente">
            <a:extLst>
              <a:ext uri="{FF2B5EF4-FFF2-40B4-BE49-F238E27FC236}">
                <a16:creationId xmlns:a16="http://schemas.microsoft.com/office/drawing/2014/main" id="{3241C1C6-9382-DFB6-50ED-C8138C2AA45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43040" cy="5143500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4029801C-5759-4852-1DC1-DC75BDF59C1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00" y="294343"/>
            <a:ext cx="1512183" cy="533882"/>
          </a:xfrm>
          <a:prstGeom prst="rect">
            <a:avLst/>
          </a:prstGeom>
        </p:spPr>
      </p:pic>
      <p:sp>
        <p:nvSpPr>
          <p:cNvPr id="2" name="Rettangolo 5">
            <a:extLst>
              <a:ext uri="{FF2B5EF4-FFF2-40B4-BE49-F238E27FC236}">
                <a16:creationId xmlns:a16="http://schemas.microsoft.com/office/drawing/2014/main" id="{440ECDD2-FD18-B4C6-48F4-07512A5E3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cxnSp>
        <p:nvCxnSpPr>
          <p:cNvPr id="18" name="Connettore 1 4">
            <a:extLst>
              <a:ext uri="{FF2B5EF4-FFF2-40B4-BE49-F238E27FC236}">
                <a16:creationId xmlns:a16="http://schemas.microsoft.com/office/drawing/2014/main" id="{030FFAD5-0F62-34A4-8B8A-C36146788BC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5677997" y="3696901"/>
            <a:ext cx="2920613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E0551CB0-A4B2-CF13-2E8A-24B4430ADD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 hasCustomPrompt="1"/>
          </p:nvPr>
        </p:nvSpPr>
        <p:spPr>
          <a:xfrm>
            <a:off x="5677997" y="3830045"/>
            <a:ext cx="2965836" cy="7797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17145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0574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24003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Contact information</a:t>
            </a:r>
          </a:p>
        </p:txBody>
      </p:sp>
      <p:sp>
        <p:nvSpPr>
          <p:cNvPr id="23" name="Title 29">
            <a:extLst>
              <a:ext uri="{FF2B5EF4-FFF2-40B4-BE49-F238E27FC236}">
                <a16:creationId xmlns:a16="http://schemas.microsoft.com/office/drawing/2014/main" id="{3B40B8FD-62D6-4D32-B8A5-EE323DC77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7997" y="3198922"/>
            <a:ext cx="2970032" cy="373949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27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noProof="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41273159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blue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43DEE711-9133-A207-9D3A-0C5D55FD3F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9499" y="1749313"/>
            <a:ext cx="6225002" cy="1211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6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 noProof="0" dirty="0"/>
              <a:t>Thank you!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8EA73861-8959-BC29-238E-BE1624CE0D5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00" y="294343"/>
            <a:ext cx="1512183" cy="533882"/>
          </a:xfrm>
          <a:prstGeom prst="rect">
            <a:avLst/>
          </a:prstGeom>
        </p:spPr>
      </p:pic>
      <p:sp>
        <p:nvSpPr>
          <p:cNvPr id="3" name="Rettangolo 5">
            <a:extLst>
              <a:ext uri="{FF2B5EF4-FFF2-40B4-BE49-F238E27FC236}">
                <a16:creationId xmlns:a16="http://schemas.microsoft.com/office/drawing/2014/main" id="{53FC2712-1B18-4A56-3F30-72FE93A5B3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cxnSp>
        <p:nvCxnSpPr>
          <p:cNvPr id="4" name="Connettore 1 4">
            <a:extLst>
              <a:ext uri="{FF2B5EF4-FFF2-40B4-BE49-F238E27FC236}">
                <a16:creationId xmlns:a16="http://schemas.microsoft.com/office/drawing/2014/main" id="{9821D874-2A86-597C-BC68-E51449965648}"/>
              </a:ext>
            </a:extLst>
          </p:cNvPr>
          <p:cNvCxnSpPr>
            <a:cxnSpLocks/>
          </p:cNvCxnSpPr>
          <p:nvPr userDrawn="1"/>
        </p:nvCxnSpPr>
        <p:spPr>
          <a:xfrm>
            <a:off x="2710543" y="2969113"/>
            <a:ext cx="3722915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5915C987-D882-5B70-DA88-FFBC6C2842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14042" y="3277205"/>
            <a:ext cx="3715918" cy="77972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17145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0574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24003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409310396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5">
            <a:extLst>
              <a:ext uri="{FF2B5EF4-FFF2-40B4-BE49-F238E27FC236}">
                <a16:creationId xmlns:a16="http://schemas.microsoft.com/office/drawing/2014/main" id="{1667A9DF-5FC7-674B-A03D-E249B61667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92692"/>
            <a:ext cx="228600" cy="529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pic>
        <p:nvPicPr>
          <p:cNvPr id="5" name="Picture 4" descr="A blue leaf and a black background&#10;&#10;Description automatically generated">
            <a:extLst>
              <a:ext uri="{FF2B5EF4-FFF2-40B4-BE49-F238E27FC236}">
                <a16:creationId xmlns:a16="http://schemas.microsoft.com/office/drawing/2014/main" id="{3441F355-01DE-E946-DCEF-9598293EC68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64" y="297046"/>
            <a:ext cx="1515162" cy="534933"/>
          </a:xfrm>
          <a:prstGeom prst="rect">
            <a:avLst/>
          </a:prstGeom>
        </p:spPr>
      </p:pic>
      <p:sp>
        <p:nvSpPr>
          <p:cNvPr id="3" name="Text Placeholder 33">
            <a:extLst>
              <a:ext uri="{FF2B5EF4-FFF2-40B4-BE49-F238E27FC236}">
                <a16:creationId xmlns:a16="http://schemas.microsoft.com/office/drawing/2014/main" id="{88E7DC95-91D1-F847-63F8-5CB472D754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9499" y="1749313"/>
            <a:ext cx="6225002" cy="1211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60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 noProof="0" dirty="0"/>
              <a:t>Thank you!</a:t>
            </a:r>
          </a:p>
        </p:txBody>
      </p:sp>
      <p:cxnSp>
        <p:nvCxnSpPr>
          <p:cNvPr id="4" name="Connettore 1 4">
            <a:extLst>
              <a:ext uri="{FF2B5EF4-FFF2-40B4-BE49-F238E27FC236}">
                <a16:creationId xmlns:a16="http://schemas.microsoft.com/office/drawing/2014/main" id="{28B87BA7-7013-6540-ADD7-2372EA2A7842}"/>
              </a:ext>
            </a:extLst>
          </p:cNvPr>
          <p:cNvCxnSpPr>
            <a:cxnSpLocks/>
          </p:cNvCxnSpPr>
          <p:nvPr userDrawn="1"/>
        </p:nvCxnSpPr>
        <p:spPr>
          <a:xfrm>
            <a:off x="2710543" y="2969113"/>
            <a:ext cx="372291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EDD6B2F5-DE10-7B5A-3C35-13269C6609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14042" y="3277205"/>
            <a:ext cx="3715918" cy="77972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6858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0287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371600" indent="0"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17145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0574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2400300" indent="0">
              <a:buNone/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1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GB" noProof="0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46470339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0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37" Type="http://schemas.openxmlformats.org/officeDocument/2006/relationships/slideLayout" Target="../slideLayouts/slideLayout77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flipH="1" flipV="1">
            <a:off x="0" y="3975906"/>
            <a:ext cx="6372200" cy="1167594"/>
          </a:xfrm>
          <a:prstGeom prst="rect">
            <a:avLst/>
          </a:prstGeom>
          <a:gradFill flip="none" rotWithShape="1">
            <a:gsLst>
              <a:gs pos="48000">
                <a:schemeClr val="bg1"/>
              </a:gs>
              <a:gs pos="0">
                <a:schemeClr val="accent6"/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1" y="0"/>
            <a:ext cx="9143999" cy="1599642"/>
          </a:xfrm>
          <a:prstGeom prst="rect">
            <a:avLst/>
          </a:prstGeom>
          <a:gradFill flip="none" rotWithShape="1">
            <a:gsLst>
              <a:gs pos="56000">
                <a:schemeClr val="bg1"/>
              </a:gs>
              <a:gs pos="0">
                <a:schemeClr val="accent6"/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7524328" y="4862044"/>
            <a:ext cx="935460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5868145" y="4862044"/>
            <a:ext cx="1616025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5</a:t>
            </a: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472489" y="4862044"/>
            <a:ext cx="509587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7474"/>
            <a:ext cx="612068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951571"/>
            <a:ext cx="8712968" cy="3643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26" name="Picture 2" descr="\\iaea.org\Secretariat\MTCD\PublishingCurrent\2017\IAEA\17-42841_LOGO_IAEA_update\Design\Presentation_IAEA\IAEA_Logo_SHORT_vertical_white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35041"/>
            <a:ext cx="445792" cy="54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75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715" r:id="rId12"/>
    <p:sldLayoutId id="2147483716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Arial 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Arial 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Arial 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Arial 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Arial 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Arial 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3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9"/>
          <p:cNvGrpSpPr>
            <a:grpSpLocks noChangeAspect="1"/>
          </p:cNvGrpSpPr>
          <p:nvPr/>
        </p:nvGrpSpPr>
        <p:grpSpPr bwMode="auto">
          <a:xfrm>
            <a:off x="374650" y="4606528"/>
            <a:ext cx="1544638" cy="404813"/>
            <a:chOff x="2832" y="3792"/>
            <a:chExt cx="828" cy="292"/>
          </a:xfrm>
        </p:grpSpPr>
        <p:sp>
          <p:nvSpPr>
            <p:cNvPr id="1032" name="Freeform 10"/>
            <p:cNvSpPr>
              <a:spLocks noChangeAspect="1"/>
            </p:cNvSpPr>
            <p:nvPr/>
          </p:nvSpPr>
          <p:spPr bwMode="auto">
            <a:xfrm>
              <a:off x="2868" y="3995"/>
              <a:ext cx="78" cy="56"/>
            </a:xfrm>
            <a:custGeom>
              <a:avLst/>
              <a:gdLst>
                <a:gd name="T0" fmla="*/ 0 w 234"/>
                <a:gd name="T1" fmla="*/ 0 h 169"/>
                <a:gd name="T2" fmla="*/ 0 w 234"/>
                <a:gd name="T3" fmla="*/ 0 h 169"/>
                <a:gd name="T4" fmla="*/ 0 w 234"/>
                <a:gd name="T5" fmla="*/ 0 h 169"/>
                <a:gd name="T6" fmla="*/ 0 w 234"/>
                <a:gd name="T7" fmla="*/ 0 h 169"/>
                <a:gd name="T8" fmla="*/ 0 w 234"/>
                <a:gd name="T9" fmla="*/ 0 h 169"/>
                <a:gd name="T10" fmla="*/ 0 w 234"/>
                <a:gd name="T11" fmla="*/ 0 h 169"/>
                <a:gd name="T12" fmla="*/ 0 w 234"/>
                <a:gd name="T13" fmla="*/ 0 h 169"/>
                <a:gd name="T14" fmla="*/ 0 w 234"/>
                <a:gd name="T15" fmla="*/ 0 h 169"/>
                <a:gd name="T16" fmla="*/ 0 w 234"/>
                <a:gd name="T17" fmla="*/ 0 h 169"/>
                <a:gd name="T18" fmla="*/ 0 w 234"/>
                <a:gd name="T19" fmla="*/ 0 h 169"/>
                <a:gd name="T20" fmla="*/ 0 w 234"/>
                <a:gd name="T21" fmla="*/ 0 h 169"/>
                <a:gd name="T22" fmla="*/ 0 w 234"/>
                <a:gd name="T23" fmla="*/ 0 h 169"/>
                <a:gd name="T24" fmla="*/ 0 w 234"/>
                <a:gd name="T25" fmla="*/ 0 h 169"/>
                <a:gd name="T26" fmla="*/ 0 w 234"/>
                <a:gd name="T27" fmla="*/ 0 h 169"/>
                <a:gd name="T28" fmla="*/ 0 w 234"/>
                <a:gd name="T29" fmla="*/ 0 h 169"/>
                <a:gd name="T30" fmla="*/ 0 w 234"/>
                <a:gd name="T31" fmla="*/ 0 h 169"/>
                <a:gd name="T32" fmla="*/ 0 w 234"/>
                <a:gd name="T33" fmla="*/ 0 h 169"/>
                <a:gd name="T34" fmla="*/ 0 w 234"/>
                <a:gd name="T35" fmla="*/ 0 h 169"/>
                <a:gd name="T36" fmla="*/ 0 w 234"/>
                <a:gd name="T37" fmla="*/ 0 h 169"/>
                <a:gd name="T38" fmla="*/ 0 w 234"/>
                <a:gd name="T39" fmla="*/ 0 h 169"/>
                <a:gd name="T40" fmla="*/ 0 w 234"/>
                <a:gd name="T41" fmla="*/ 0 h 169"/>
                <a:gd name="T42" fmla="*/ 0 w 234"/>
                <a:gd name="T43" fmla="*/ 0 h 169"/>
                <a:gd name="T44" fmla="*/ 0 w 234"/>
                <a:gd name="T45" fmla="*/ 0 h 169"/>
                <a:gd name="T46" fmla="*/ 0 w 234"/>
                <a:gd name="T47" fmla="*/ 0 h 169"/>
                <a:gd name="T48" fmla="*/ 0 w 234"/>
                <a:gd name="T49" fmla="*/ 0 h 169"/>
                <a:gd name="T50" fmla="*/ 0 w 234"/>
                <a:gd name="T51" fmla="*/ 0 h 169"/>
                <a:gd name="T52" fmla="*/ 0 w 234"/>
                <a:gd name="T53" fmla="*/ 0 h 169"/>
                <a:gd name="T54" fmla="*/ 0 w 234"/>
                <a:gd name="T55" fmla="*/ 0 h 169"/>
                <a:gd name="T56" fmla="*/ 0 w 234"/>
                <a:gd name="T57" fmla="*/ 0 h 169"/>
                <a:gd name="T58" fmla="*/ 0 w 234"/>
                <a:gd name="T59" fmla="*/ 0 h 169"/>
                <a:gd name="T60" fmla="*/ 0 w 234"/>
                <a:gd name="T61" fmla="*/ 0 h 169"/>
                <a:gd name="T62" fmla="*/ 0 w 234"/>
                <a:gd name="T63" fmla="*/ 0 h 169"/>
                <a:gd name="T64" fmla="*/ 0 w 234"/>
                <a:gd name="T65" fmla="*/ 0 h 169"/>
                <a:gd name="T66" fmla="*/ 0 w 234"/>
                <a:gd name="T67" fmla="*/ 0 h 169"/>
                <a:gd name="T68" fmla="*/ 0 w 234"/>
                <a:gd name="T69" fmla="*/ 0 h 169"/>
                <a:gd name="T70" fmla="*/ 0 w 234"/>
                <a:gd name="T71" fmla="*/ 0 h 169"/>
                <a:gd name="T72" fmla="*/ 0 w 234"/>
                <a:gd name="T73" fmla="*/ 0 h 169"/>
                <a:gd name="T74" fmla="*/ 0 w 234"/>
                <a:gd name="T75" fmla="*/ 0 h 169"/>
                <a:gd name="T76" fmla="*/ 0 w 234"/>
                <a:gd name="T77" fmla="*/ 0 h 169"/>
                <a:gd name="T78" fmla="*/ 0 w 234"/>
                <a:gd name="T79" fmla="*/ 0 h 169"/>
                <a:gd name="T80" fmla="*/ 0 w 234"/>
                <a:gd name="T81" fmla="*/ 0 h 169"/>
                <a:gd name="T82" fmla="*/ 0 w 234"/>
                <a:gd name="T83" fmla="*/ 0 h 169"/>
                <a:gd name="T84" fmla="*/ 0 w 234"/>
                <a:gd name="T85" fmla="*/ 0 h 169"/>
                <a:gd name="T86" fmla="*/ 0 w 234"/>
                <a:gd name="T87" fmla="*/ 0 h 169"/>
                <a:gd name="T88" fmla="*/ 0 w 234"/>
                <a:gd name="T89" fmla="*/ 0 h 169"/>
                <a:gd name="T90" fmla="*/ 0 w 234"/>
                <a:gd name="T91" fmla="*/ 0 h 169"/>
                <a:gd name="T92" fmla="*/ 0 w 234"/>
                <a:gd name="T93" fmla="*/ 0 h 169"/>
                <a:gd name="T94" fmla="*/ 0 w 234"/>
                <a:gd name="T95" fmla="*/ 0 h 169"/>
                <a:gd name="T96" fmla="*/ 0 w 234"/>
                <a:gd name="T97" fmla="*/ 0 h 169"/>
                <a:gd name="T98" fmla="*/ 0 w 234"/>
                <a:gd name="T99" fmla="*/ 0 h 169"/>
                <a:gd name="T100" fmla="*/ 0 w 234"/>
                <a:gd name="T101" fmla="*/ 0 h 169"/>
                <a:gd name="T102" fmla="*/ 0 w 234"/>
                <a:gd name="T103" fmla="*/ 0 h 169"/>
                <a:gd name="T104" fmla="*/ 0 w 234"/>
                <a:gd name="T105" fmla="*/ 0 h 169"/>
                <a:gd name="T106" fmla="*/ 0 w 234"/>
                <a:gd name="T107" fmla="*/ 0 h 169"/>
                <a:gd name="T108" fmla="*/ 0 w 234"/>
                <a:gd name="T109" fmla="*/ 0 h 169"/>
                <a:gd name="T110" fmla="*/ 0 w 234"/>
                <a:gd name="T111" fmla="*/ 0 h 169"/>
                <a:gd name="T112" fmla="*/ 0 w 234"/>
                <a:gd name="T113" fmla="*/ 0 h 169"/>
                <a:gd name="T114" fmla="*/ 0 w 234"/>
                <a:gd name="T115" fmla="*/ 0 h 169"/>
                <a:gd name="T116" fmla="*/ 0 w 234"/>
                <a:gd name="T117" fmla="*/ 0 h 169"/>
                <a:gd name="T118" fmla="*/ 0 w 234"/>
                <a:gd name="T119" fmla="*/ 0 h 16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34" h="169">
                  <a:moveTo>
                    <a:pt x="232" y="155"/>
                  </a:moveTo>
                  <a:lnTo>
                    <a:pt x="232" y="155"/>
                  </a:lnTo>
                  <a:lnTo>
                    <a:pt x="234" y="153"/>
                  </a:lnTo>
                  <a:lnTo>
                    <a:pt x="234" y="151"/>
                  </a:lnTo>
                  <a:lnTo>
                    <a:pt x="230" y="149"/>
                  </a:lnTo>
                  <a:lnTo>
                    <a:pt x="225" y="148"/>
                  </a:lnTo>
                  <a:lnTo>
                    <a:pt x="218" y="142"/>
                  </a:lnTo>
                  <a:lnTo>
                    <a:pt x="212" y="135"/>
                  </a:lnTo>
                  <a:lnTo>
                    <a:pt x="208" y="130"/>
                  </a:lnTo>
                  <a:lnTo>
                    <a:pt x="199" y="113"/>
                  </a:lnTo>
                  <a:lnTo>
                    <a:pt x="191" y="98"/>
                  </a:lnTo>
                  <a:lnTo>
                    <a:pt x="179" y="83"/>
                  </a:lnTo>
                  <a:lnTo>
                    <a:pt x="162" y="59"/>
                  </a:lnTo>
                  <a:lnTo>
                    <a:pt x="141" y="38"/>
                  </a:lnTo>
                  <a:lnTo>
                    <a:pt x="123" y="17"/>
                  </a:lnTo>
                  <a:lnTo>
                    <a:pt x="105" y="0"/>
                  </a:lnTo>
                  <a:lnTo>
                    <a:pt x="115" y="45"/>
                  </a:lnTo>
                  <a:lnTo>
                    <a:pt x="123" y="67"/>
                  </a:lnTo>
                  <a:lnTo>
                    <a:pt x="127" y="78"/>
                  </a:lnTo>
                  <a:lnTo>
                    <a:pt x="133" y="88"/>
                  </a:lnTo>
                  <a:lnTo>
                    <a:pt x="143" y="104"/>
                  </a:lnTo>
                  <a:lnTo>
                    <a:pt x="149" y="113"/>
                  </a:lnTo>
                  <a:lnTo>
                    <a:pt x="154" y="119"/>
                  </a:lnTo>
                  <a:lnTo>
                    <a:pt x="162" y="126"/>
                  </a:lnTo>
                  <a:lnTo>
                    <a:pt x="170" y="132"/>
                  </a:lnTo>
                  <a:lnTo>
                    <a:pt x="180" y="138"/>
                  </a:lnTo>
                  <a:lnTo>
                    <a:pt x="193" y="143"/>
                  </a:lnTo>
                  <a:lnTo>
                    <a:pt x="157" y="133"/>
                  </a:lnTo>
                  <a:lnTo>
                    <a:pt x="125" y="124"/>
                  </a:lnTo>
                  <a:lnTo>
                    <a:pt x="99" y="119"/>
                  </a:lnTo>
                  <a:lnTo>
                    <a:pt x="72" y="111"/>
                  </a:lnTo>
                  <a:lnTo>
                    <a:pt x="34" y="100"/>
                  </a:lnTo>
                  <a:lnTo>
                    <a:pt x="0" y="84"/>
                  </a:lnTo>
                  <a:lnTo>
                    <a:pt x="8" y="97"/>
                  </a:lnTo>
                  <a:lnTo>
                    <a:pt x="18" y="109"/>
                  </a:lnTo>
                  <a:lnTo>
                    <a:pt x="28" y="120"/>
                  </a:lnTo>
                  <a:lnTo>
                    <a:pt x="41" y="132"/>
                  </a:lnTo>
                  <a:lnTo>
                    <a:pt x="55" y="142"/>
                  </a:lnTo>
                  <a:lnTo>
                    <a:pt x="68" y="151"/>
                  </a:lnTo>
                  <a:lnTo>
                    <a:pt x="82" y="158"/>
                  </a:lnTo>
                  <a:lnTo>
                    <a:pt x="96" y="164"/>
                  </a:lnTo>
                  <a:lnTo>
                    <a:pt x="114" y="168"/>
                  </a:lnTo>
                  <a:lnTo>
                    <a:pt x="131" y="169"/>
                  </a:lnTo>
                  <a:lnTo>
                    <a:pt x="147" y="169"/>
                  </a:lnTo>
                  <a:lnTo>
                    <a:pt x="164" y="168"/>
                  </a:lnTo>
                  <a:lnTo>
                    <a:pt x="199" y="162"/>
                  </a:lnTo>
                  <a:lnTo>
                    <a:pt x="232" y="1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33" name="Freeform 11"/>
            <p:cNvSpPr>
              <a:spLocks noChangeAspect="1"/>
            </p:cNvSpPr>
            <p:nvPr/>
          </p:nvSpPr>
          <p:spPr bwMode="auto">
            <a:xfrm>
              <a:off x="2845" y="3964"/>
              <a:ext cx="63" cy="66"/>
            </a:xfrm>
            <a:custGeom>
              <a:avLst/>
              <a:gdLst>
                <a:gd name="T0" fmla="*/ 0 w 188"/>
                <a:gd name="T1" fmla="*/ 0 h 197"/>
                <a:gd name="T2" fmla="*/ 0 w 188"/>
                <a:gd name="T3" fmla="*/ 0 h 197"/>
                <a:gd name="T4" fmla="*/ 0 w 188"/>
                <a:gd name="T5" fmla="*/ 0 h 197"/>
                <a:gd name="T6" fmla="*/ 0 w 188"/>
                <a:gd name="T7" fmla="*/ 0 h 197"/>
                <a:gd name="T8" fmla="*/ 0 w 188"/>
                <a:gd name="T9" fmla="*/ 0 h 197"/>
                <a:gd name="T10" fmla="*/ 0 w 188"/>
                <a:gd name="T11" fmla="*/ 0 h 197"/>
                <a:gd name="T12" fmla="*/ 0 w 188"/>
                <a:gd name="T13" fmla="*/ 0 h 197"/>
                <a:gd name="T14" fmla="*/ 0 w 188"/>
                <a:gd name="T15" fmla="*/ 0 h 197"/>
                <a:gd name="T16" fmla="*/ 0 w 188"/>
                <a:gd name="T17" fmla="*/ 0 h 197"/>
                <a:gd name="T18" fmla="*/ 0 w 188"/>
                <a:gd name="T19" fmla="*/ 0 h 197"/>
                <a:gd name="T20" fmla="*/ 0 w 188"/>
                <a:gd name="T21" fmla="*/ 0 h 197"/>
                <a:gd name="T22" fmla="*/ 0 w 188"/>
                <a:gd name="T23" fmla="*/ 0 h 197"/>
                <a:gd name="T24" fmla="*/ 0 w 188"/>
                <a:gd name="T25" fmla="*/ 0 h 197"/>
                <a:gd name="T26" fmla="*/ 0 w 188"/>
                <a:gd name="T27" fmla="*/ 0 h 197"/>
                <a:gd name="T28" fmla="*/ 0 w 188"/>
                <a:gd name="T29" fmla="*/ 0 h 197"/>
                <a:gd name="T30" fmla="*/ 0 w 188"/>
                <a:gd name="T31" fmla="*/ 0 h 197"/>
                <a:gd name="T32" fmla="*/ 0 w 188"/>
                <a:gd name="T33" fmla="*/ 0 h 197"/>
                <a:gd name="T34" fmla="*/ 0 w 188"/>
                <a:gd name="T35" fmla="*/ 0 h 197"/>
                <a:gd name="T36" fmla="*/ 0 w 188"/>
                <a:gd name="T37" fmla="*/ 0 h 197"/>
                <a:gd name="T38" fmla="*/ 0 w 188"/>
                <a:gd name="T39" fmla="*/ 0 h 197"/>
                <a:gd name="T40" fmla="*/ 0 w 188"/>
                <a:gd name="T41" fmla="*/ 0 h 197"/>
                <a:gd name="T42" fmla="*/ 0 w 188"/>
                <a:gd name="T43" fmla="*/ 0 h 197"/>
                <a:gd name="T44" fmla="*/ 0 w 188"/>
                <a:gd name="T45" fmla="*/ 0 h 197"/>
                <a:gd name="T46" fmla="*/ 0 w 188"/>
                <a:gd name="T47" fmla="*/ 0 h 197"/>
                <a:gd name="T48" fmla="*/ 0 w 188"/>
                <a:gd name="T49" fmla="*/ 0 h 197"/>
                <a:gd name="T50" fmla="*/ 0 w 188"/>
                <a:gd name="T51" fmla="*/ 0 h 197"/>
                <a:gd name="T52" fmla="*/ 0 w 188"/>
                <a:gd name="T53" fmla="*/ 0 h 197"/>
                <a:gd name="T54" fmla="*/ 0 w 188"/>
                <a:gd name="T55" fmla="*/ 0 h 197"/>
                <a:gd name="T56" fmla="*/ 0 w 188"/>
                <a:gd name="T57" fmla="*/ 0 h 197"/>
                <a:gd name="T58" fmla="*/ 0 w 188"/>
                <a:gd name="T59" fmla="*/ 0 h 197"/>
                <a:gd name="T60" fmla="*/ 0 w 188"/>
                <a:gd name="T61" fmla="*/ 0 h 197"/>
                <a:gd name="T62" fmla="*/ 0 w 188"/>
                <a:gd name="T63" fmla="*/ 0 h 197"/>
                <a:gd name="T64" fmla="*/ 0 w 188"/>
                <a:gd name="T65" fmla="*/ 0 h 197"/>
                <a:gd name="T66" fmla="*/ 0 w 188"/>
                <a:gd name="T67" fmla="*/ 0 h 197"/>
                <a:gd name="T68" fmla="*/ 0 w 188"/>
                <a:gd name="T69" fmla="*/ 0 h 197"/>
                <a:gd name="T70" fmla="*/ 0 w 188"/>
                <a:gd name="T71" fmla="*/ 0 h 197"/>
                <a:gd name="T72" fmla="*/ 0 w 188"/>
                <a:gd name="T73" fmla="*/ 0 h 197"/>
                <a:gd name="T74" fmla="*/ 0 w 188"/>
                <a:gd name="T75" fmla="*/ 0 h 197"/>
                <a:gd name="T76" fmla="*/ 0 w 188"/>
                <a:gd name="T77" fmla="*/ 0 h 197"/>
                <a:gd name="T78" fmla="*/ 0 w 188"/>
                <a:gd name="T79" fmla="*/ 0 h 197"/>
                <a:gd name="T80" fmla="*/ 0 w 188"/>
                <a:gd name="T81" fmla="*/ 0 h 197"/>
                <a:gd name="T82" fmla="*/ 0 w 188"/>
                <a:gd name="T83" fmla="*/ 0 h 197"/>
                <a:gd name="T84" fmla="*/ 0 w 188"/>
                <a:gd name="T85" fmla="*/ 0 h 197"/>
                <a:gd name="T86" fmla="*/ 0 w 188"/>
                <a:gd name="T87" fmla="*/ 0 h 197"/>
                <a:gd name="T88" fmla="*/ 0 w 188"/>
                <a:gd name="T89" fmla="*/ 0 h 197"/>
                <a:gd name="T90" fmla="*/ 0 w 188"/>
                <a:gd name="T91" fmla="*/ 0 h 197"/>
                <a:gd name="T92" fmla="*/ 0 w 188"/>
                <a:gd name="T93" fmla="*/ 0 h 197"/>
                <a:gd name="T94" fmla="*/ 0 w 188"/>
                <a:gd name="T95" fmla="*/ 0 h 197"/>
                <a:gd name="T96" fmla="*/ 0 w 188"/>
                <a:gd name="T97" fmla="*/ 0 h 197"/>
                <a:gd name="T98" fmla="*/ 0 w 188"/>
                <a:gd name="T99" fmla="*/ 0 h 197"/>
                <a:gd name="T100" fmla="*/ 0 w 188"/>
                <a:gd name="T101" fmla="*/ 0 h 197"/>
                <a:gd name="T102" fmla="*/ 0 w 188"/>
                <a:gd name="T103" fmla="*/ 0 h 197"/>
                <a:gd name="T104" fmla="*/ 0 w 188"/>
                <a:gd name="T105" fmla="*/ 0 h 197"/>
                <a:gd name="T106" fmla="*/ 0 w 188"/>
                <a:gd name="T107" fmla="*/ 0 h 197"/>
                <a:gd name="T108" fmla="*/ 0 w 188"/>
                <a:gd name="T109" fmla="*/ 0 h 197"/>
                <a:gd name="T110" fmla="*/ 0 w 188"/>
                <a:gd name="T111" fmla="*/ 0 h 197"/>
                <a:gd name="T112" fmla="*/ 0 w 188"/>
                <a:gd name="T113" fmla="*/ 0 h 197"/>
                <a:gd name="T114" fmla="*/ 0 w 188"/>
                <a:gd name="T115" fmla="*/ 0 h 197"/>
                <a:gd name="T116" fmla="*/ 0 w 188"/>
                <a:gd name="T117" fmla="*/ 0 h 197"/>
                <a:gd name="T118" fmla="*/ 0 w 188"/>
                <a:gd name="T119" fmla="*/ 0 h 197"/>
                <a:gd name="T120" fmla="*/ 0 w 188"/>
                <a:gd name="T121" fmla="*/ 0 h 197"/>
                <a:gd name="T122" fmla="*/ 0 w 188"/>
                <a:gd name="T123" fmla="*/ 0 h 197"/>
                <a:gd name="T124" fmla="*/ 0 w 188"/>
                <a:gd name="T125" fmla="*/ 0 h 19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88" h="197">
                  <a:moveTo>
                    <a:pt x="185" y="197"/>
                  </a:moveTo>
                  <a:lnTo>
                    <a:pt x="185" y="197"/>
                  </a:lnTo>
                  <a:lnTo>
                    <a:pt x="188" y="197"/>
                  </a:lnTo>
                  <a:lnTo>
                    <a:pt x="182" y="185"/>
                  </a:lnTo>
                  <a:lnTo>
                    <a:pt x="178" y="171"/>
                  </a:lnTo>
                  <a:lnTo>
                    <a:pt x="171" y="132"/>
                  </a:lnTo>
                  <a:lnTo>
                    <a:pt x="166" y="110"/>
                  </a:lnTo>
                  <a:lnTo>
                    <a:pt x="161" y="90"/>
                  </a:lnTo>
                  <a:lnTo>
                    <a:pt x="153" y="74"/>
                  </a:lnTo>
                  <a:lnTo>
                    <a:pt x="145" y="56"/>
                  </a:lnTo>
                  <a:lnTo>
                    <a:pt x="129" y="27"/>
                  </a:lnTo>
                  <a:lnTo>
                    <a:pt x="116" y="9"/>
                  </a:lnTo>
                  <a:lnTo>
                    <a:pt x="111" y="0"/>
                  </a:lnTo>
                  <a:lnTo>
                    <a:pt x="113" y="23"/>
                  </a:lnTo>
                  <a:lnTo>
                    <a:pt x="114" y="46"/>
                  </a:lnTo>
                  <a:lnTo>
                    <a:pt x="116" y="68"/>
                  </a:lnTo>
                  <a:lnTo>
                    <a:pt x="119" y="90"/>
                  </a:lnTo>
                  <a:lnTo>
                    <a:pt x="123" y="111"/>
                  </a:lnTo>
                  <a:lnTo>
                    <a:pt x="127" y="121"/>
                  </a:lnTo>
                  <a:lnTo>
                    <a:pt x="132" y="133"/>
                  </a:lnTo>
                  <a:lnTo>
                    <a:pt x="138" y="143"/>
                  </a:lnTo>
                  <a:lnTo>
                    <a:pt x="145" y="155"/>
                  </a:lnTo>
                  <a:lnTo>
                    <a:pt x="153" y="166"/>
                  </a:lnTo>
                  <a:lnTo>
                    <a:pt x="162" y="178"/>
                  </a:lnTo>
                  <a:lnTo>
                    <a:pt x="155" y="174"/>
                  </a:lnTo>
                  <a:lnTo>
                    <a:pt x="143" y="161"/>
                  </a:lnTo>
                  <a:lnTo>
                    <a:pt x="130" y="147"/>
                  </a:lnTo>
                  <a:lnTo>
                    <a:pt x="116" y="134"/>
                  </a:lnTo>
                  <a:lnTo>
                    <a:pt x="84" y="111"/>
                  </a:lnTo>
                  <a:lnTo>
                    <a:pt x="51" y="87"/>
                  </a:lnTo>
                  <a:lnTo>
                    <a:pt x="36" y="74"/>
                  </a:lnTo>
                  <a:lnTo>
                    <a:pt x="23" y="61"/>
                  </a:lnTo>
                  <a:lnTo>
                    <a:pt x="17" y="53"/>
                  </a:lnTo>
                  <a:lnTo>
                    <a:pt x="12" y="46"/>
                  </a:lnTo>
                  <a:lnTo>
                    <a:pt x="7" y="39"/>
                  </a:lnTo>
                  <a:lnTo>
                    <a:pt x="0" y="33"/>
                  </a:lnTo>
                  <a:lnTo>
                    <a:pt x="7" y="59"/>
                  </a:lnTo>
                  <a:lnTo>
                    <a:pt x="17" y="84"/>
                  </a:lnTo>
                  <a:lnTo>
                    <a:pt x="30" y="108"/>
                  </a:lnTo>
                  <a:lnTo>
                    <a:pt x="45" y="130"/>
                  </a:lnTo>
                  <a:lnTo>
                    <a:pt x="57" y="145"/>
                  </a:lnTo>
                  <a:lnTo>
                    <a:pt x="70" y="156"/>
                  </a:lnTo>
                  <a:lnTo>
                    <a:pt x="84" y="166"/>
                  </a:lnTo>
                  <a:lnTo>
                    <a:pt x="97" y="174"/>
                  </a:lnTo>
                  <a:lnTo>
                    <a:pt x="111" y="179"/>
                  </a:lnTo>
                  <a:lnTo>
                    <a:pt x="126" y="184"/>
                  </a:lnTo>
                  <a:lnTo>
                    <a:pt x="156" y="189"/>
                  </a:lnTo>
                  <a:lnTo>
                    <a:pt x="166" y="191"/>
                  </a:lnTo>
                  <a:lnTo>
                    <a:pt x="174" y="192"/>
                  </a:lnTo>
                  <a:lnTo>
                    <a:pt x="185" y="1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34" name="Freeform 12"/>
            <p:cNvSpPr>
              <a:spLocks noChangeAspect="1"/>
            </p:cNvSpPr>
            <p:nvPr/>
          </p:nvSpPr>
          <p:spPr bwMode="auto">
            <a:xfrm>
              <a:off x="2835" y="3926"/>
              <a:ext cx="44" cy="71"/>
            </a:xfrm>
            <a:custGeom>
              <a:avLst/>
              <a:gdLst>
                <a:gd name="T0" fmla="*/ 0 w 133"/>
                <a:gd name="T1" fmla="*/ 0 h 211"/>
                <a:gd name="T2" fmla="*/ 0 w 133"/>
                <a:gd name="T3" fmla="*/ 0 h 211"/>
                <a:gd name="T4" fmla="*/ 0 w 133"/>
                <a:gd name="T5" fmla="*/ 0 h 211"/>
                <a:gd name="T6" fmla="*/ 0 w 133"/>
                <a:gd name="T7" fmla="*/ 0 h 211"/>
                <a:gd name="T8" fmla="*/ 0 w 133"/>
                <a:gd name="T9" fmla="*/ 0 h 211"/>
                <a:gd name="T10" fmla="*/ 0 w 133"/>
                <a:gd name="T11" fmla="*/ 0 h 211"/>
                <a:gd name="T12" fmla="*/ 0 w 133"/>
                <a:gd name="T13" fmla="*/ 0 h 211"/>
                <a:gd name="T14" fmla="*/ 0 w 133"/>
                <a:gd name="T15" fmla="*/ 0 h 211"/>
                <a:gd name="T16" fmla="*/ 0 w 133"/>
                <a:gd name="T17" fmla="*/ 0 h 211"/>
                <a:gd name="T18" fmla="*/ 0 w 133"/>
                <a:gd name="T19" fmla="*/ 0 h 211"/>
                <a:gd name="T20" fmla="*/ 0 w 133"/>
                <a:gd name="T21" fmla="*/ 0 h 211"/>
                <a:gd name="T22" fmla="*/ 0 w 133"/>
                <a:gd name="T23" fmla="*/ 0 h 211"/>
                <a:gd name="T24" fmla="*/ 0 w 133"/>
                <a:gd name="T25" fmla="*/ 0 h 211"/>
                <a:gd name="T26" fmla="*/ 0 w 133"/>
                <a:gd name="T27" fmla="*/ 0 h 211"/>
                <a:gd name="T28" fmla="*/ 0 w 133"/>
                <a:gd name="T29" fmla="*/ 0 h 211"/>
                <a:gd name="T30" fmla="*/ 0 w 133"/>
                <a:gd name="T31" fmla="*/ 0 h 211"/>
                <a:gd name="T32" fmla="*/ 0 w 133"/>
                <a:gd name="T33" fmla="*/ 0 h 211"/>
                <a:gd name="T34" fmla="*/ 0 w 133"/>
                <a:gd name="T35" fmla="*/ 0 h 211"/>
                <a:gd name="T36" fmla="*/ 0 w 133"/>
                <a:gd name="T37" fmla="*/ 0 h 211"/>
                <a:gd name="T38" fmla="*/ 0 w 133"/>
                <a:gd name="T39" fmla="*/ 0 h 211"/>
                <a:gd name="T40" fmla="*/ 0 w 133"/>
                <a:gd name="T41" fmla="*/ 0 h 211"/>
                <a:gd name="T42" fmla="*/ 0 w 133"/>
                <a:gd name="T43" fmla="*/ 0 h 211"/>
                <a:gd name="T44" fmla="*/ 0 w 133"/>
                <a:gd name="T45" fmla="*/ 0 h 211"/>
                <a:gd name="T46" fmla="*/ 0 w 133"/>
                <a:gd name="T47" fmla="*/ 0 h 211"/>
                <a:gd name="T48" fmla="*/ 0 w 133"/>
                <a:gd name="T49" fmla="*/ 0 h 211"/>
                <a:gd name="T50" fmla="*/ 0 w 133"/>
                <a:gd name="T51" fmla="*/ 0 h 211"/>
                <a:gd name="T52" fmla="*/ 0 w 133"/>
                <a:gd name="T53" fmla="*/ 0 h 211"/>
                <a:gd name="T54" fmla="*/ 0 w 133"/>
                <a:gd name="T55" fmla="*/ 0 h 211"/>
                <a:gd name="T56" fmla="*/ 0 w 133"/>
                <a:gd name="T57" fmla="*/ 0 h 211"/>
                <a:gd name="T58" fmla="*/ 0 w 133"/>
                <a:gd name="T59" fmla="*/ 0 h 211"/>
                <a:gd name="T60" fmla="*/ 0 w 133"/>
                <a:gd name="T61" fmla="*/ 0 h 211"/>
                <a:gd name="T62" fmla="*/ 0 w 133"/>
                <a:gd name="T63" fmla="*/ 0 h 211"/>
                <a:gd name="T64" fmla="*/ 0 w 133"/>
                <a:gd name="T65" fmla="*/ 0 h 211"/>
                <a:gd name="T66" fmla="*/ 0 w 133"/>
                <a:gd name="T67" fmla="*/ 0 h 211"/>
                <a:gd name="T68" fmla="*/ 0 w 133"/>
                <a:gd name="T69" fmla="*/ 0 h 211"/>
                <a:gd name="T70" fmla="*/ 0 w 133"/>
                <a:gd name="T71" fmla="*/ 0 h 211"/>
                <a:gd name="T72" fmla="*/ 0 w 133"/>
                <a:gd name="T73" fmla="*/ 0 h 211"/>
                <a:gd name="T74" fmla="*/ 0 w 133"/>
                <a:gd name="T75" fmla="*/ 0 h 211"/>
                <a:gd name="T76" fmla="*/ 0 w 133"/>
                <a:gd name="T77" fmla="*/ 0 h 211"/>
                <a:gd name="T78" fmla="*/ 0 w 133"/>
                <a:gd name="T79" fmla="*/ 0 h 211"/>
                <a:gd name="T80" fmla="*/ 0 w 133"/>
                <a:gd name="T81" fmla="*/ 0 h 211"/>
                <a:gd name="T82" fmla="*/ 0 w 133"/>
                <a:gd name="T83" fmla="*/ 0 h 211"/>
                <a:gd name="T84" fmla="*/ 0 w 133"/>
                <a:gd name="T85" fmla="*/ 0 h 211"/>
                <a:gd name="T86" fmla="*/ 0 w 133"/>
                <a:gd name="T87" fmla="*/ 0 h 211"/>
                <a:gd name="T88" fmla="*/ 0 w 133"/>
                <a:gd name="T89" fmla="*/ 0 h 211"/>
                <a:gd name="T90" fmla="*/ 0 w 133"/>
                <a:gd name="T91" fmla="*/ 0 h 211"/>
                <a:gd name="T92" fmla="*/ 0 w 133"/>
                <a:gd name="T93" fmla="*/ 0 h 211"/>
                <a:gd name="T94" fmla="*/ 0 w 133"/>
                <a:gd name="T95" fmla="*/ 0 h 211"/>
                <a:gd name="T96" fmla="*/ 0 w 133"/>
                <a:gd name="T97" fmla="*/ 0 h 211"/>
                <a:gd name="T98" fmla="*/ 0 w 133"/>
                <a:gd name="T99" fmla="*/ 0 h 211"/>
                <a:gd name="T100" fmla="*/ 0 w 133"/>
                <a:gd name="T101" fmla="*/ 0 h 211"/>
                <a:gd name="T102" fmla="*/ 0 w 133"/>
                <a:gd name="T103" fmla="*/ 0 h 211"/>
                <a:gd name="T104" fmla="*/ 0 w 133"/>
                <a:gd name="T105" fmla="*/ 0 h 211"/>
                <a:gd name="T106" fmla="*/ 0 w 133"/>
                <a:gd name="T107" fmla="*/ 0 h 211"/>
                <a:gd name="T108" fmla="*/ 0 w 133"/>
                <a:gd name="T109" fmla="*/ 0 h 211"/>
                <a:gd name="T110" fmla="*/ 0 w 133"/>
                <a:gd name="T111" fmla="*/ 0 h 211"/>
                <a:gd name="T112" fmla="*/ 0 w 133"/>
                <a:gd name="T113" fmla="*/ 0 h 211"/>
                <a:gd name="T114" fmla="*/ 0 w 133"/>
                <a:gd name="T115" fmla="*/ 0 h 211"/>
                <a:gd name="T116" fmla="*/ 0 w 133"/>
                <a:gd name="T117" fmla="*/ 0 h 211"/>
                <a:gd name="T118" fmla="*/ 0 w 133"/>
                <a:gd name="T119" fmla="*/ 0 h 211"/>
                <a:gd name="T120" fmla="*/ 0 w 133"/>
                <a:gd name="T121" fmla="*/ 0 h 21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3" h="211">
                  <a:moveTo>
                    <a:pt x="130" y="211"/>
                  </a:moveTo>
                  <a:lnTo>
                    <a:pt x="130" y="211"/>
                  </a:lnTo>
                  <a:lnTo>
                    <a:pt x="131" y="211"/>
                  </a:lnTo>
                  <a:lnTo>
                    <a:pt x="133" y="211"/>
                  </a:lnTo>
                  <a:lnTo>
                    <a:pt x="127" y="191"/>
                  </a:lnTo>
                  <a:lnTo>
                    <a:pt x="126" y="180"/>
                  </a:lnTo>
                  <a:lnTo>
                    <a:pt x="126" y="172"/>
                  </a:lnTo>
                  <a:lnTo>
                    <a:pt x="127" y="139"/>
                  </a:lnTo>
                  <a:lnTo>
                    <a:pt x="128" y="101"/>
                  </a:lnTo>
                  <a:lnTo>
                    <a:pt x="128" y="75"/>
                  </a:lnTo>
                  <a:lnTo>
                    <a:pt x="126" y="49"/>
                  </a:lnTo>
                  <a:lnTo>
                    <a:pt x="123" y="36"/>
                  </a:lnTo>
                  <a:lnTo>
                    <a:pt x="120" y="23"/>
                  </a:lnTo>
                  <a:lnTo>
                    <a:pt x="115" y="11"/>
                  </a:lnTo>
                  <a:lnTo>
                    <a:pt x="110" y="0"/>
                  </a:lnTo>
                  <a:lnTo>
                    <a:pt x="102" y="34"/>
                  </a:lnTo>
                  <a:lnTo>
                    <a:pt x="100" y="53"/>
                  </a:lnTo>
                  <a:lnTo>
                    <a:pt x="98" y="72"/>
                  </a:lnTo>
                  <a:lnTo>
                    <a:pt x="97" y="91"/>
                  </a:lnTo>
                  <a:lnTo>
                    <a:pt x="97" y="110"/>
                  </a:lnTo>
                  <a:lnTo>
                    <a:pt x="98" y="127"/>
                  </a:lnTo>
                  <a:lnTo>
                    <a:pt x="101" y="146"/>
                  </a:lnTo>
                  <a:lnTo>
                    <a:pt x="107" y="162"/>
                  </a:lnTo>
                  <a:lnTo>
                    <a:pt x="110" y="169"/>
                  </a:lnTo>
                  <a:lnTo>
                    <a:pt x="111" y="176"/>
                  </a:lnTo>
                  <a:lnTo>
                    <a:pt x="91" y="141"/>
                  </a:lnTo>
                  <a:lnTo>
                    <a:pt x="78" y="121"/>
                  </a:lnTo>
                  <a:lnTo>
                    <a:pt x="65" y="105"/>
                  </a:lnTo>
                  <a:lnTo>
                    <a:pt x="42" y="81"/>
                  </a:lnTo>
                  <a:lnTo>
                    <a:pt x="33" y="69"/>
                  </a:lnTo>
                  <a:lnTo>
                    <a:pt x="24" y="57"/>
                  </a:lnTo>
                  <a:lnTo>
                    <a:pt x="13" y="40"/>
                  </a:lnTo>
                  <a:lnTo>
                    <a:pt x="5" y="27"/>
                  </a:lnTo>
                  <a:lnTo>
                    <a:pt x="0" y="14"/>
                  </a:lnTo>
                  <a:lnTo>
                    <a:pt x="0" y="24"/>
                  </a:lnTo>
                  <a:lnTo>
                    <a:pt x="1" y="36"/>
                  </a:lnTo>
                  <a:lnTo>
                    <a:pt x="3" y="49"/>
                  </a:lnTo>
                  <a:lnTo>
                    <a:pt x="5" y="62"/>
                  </a:lnTo>
                  <a:lnTo>
                    <a:pt x="11" y="76"/>
                  </a:lnTo>
                  <a:lnTo>
                    <a:pt x="20" y="102"/>
                  </a:lnTo>
                  <a:lnTo>
                    <a:pt x="29" y="120"/>
                  </a:lnTo>
                  <a:lnTo>
                    <a:pt x="39" y="133"/>
                  </a:lnTo>
                  <a:lnTo>
                    <a:pt x="50" y="146"/>
                  </a:lnTo>
                  <a:lnTo>
                    <a:pt x="63" y="157"/>
                  </a:lnTo>
                  <a:lnTo>
                    <a:pt x="94" y="180"/>
                  </a:lnTo>
                  <a:lnTo>
                    <a:pt x="111" y="195"/>
                  </a:lnTo>
                  <a:lnTo>
                    <a:pt x="130" y="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35" name="Freeform 13"/>
            <p:cNvSpPr>
              <a:spLocks noChangeAspect="1"/>
            </p:cNvSpPr>
            <p:nvPr/>
          </p:nvSpPr>
          <p:spPr bwMode="auto">
            <a:xfrm>
              <a:off x="2832" y="3884"/>
              <a:ext cx="41" cy="73"/>
            </a:xfrm>
            <a:custGeom>
              <a:avLst/>
              <a:gdLst>
                <a:gd name="T0" fmla="*/ 0 w 122"/>
                <a:gd name="T1" fmla="*/ 0 h 217"/>
                <a:gd name="T2" fmla="*/ 0 w 122"/>
                <a:gd name="T3" fmla="*/ 0 h 217"/>
                <a:gd name="T4" fmla="*/ 0 w 122"/>
                <a:gd name="T5" fmla="*/ 0 h 217"/>
                <a:gd name="T6" fmla="*/ 0 w 122"/>
                <a:gd name="T7" fmla="*/ 0 h 217"/>
                <a:gd name="T8" fmla="*/ 0 w 122"/>
                <a:gd name="T9" fmla="*/ 0 h 217"/>
                <a:gd name="T10" fmla="*/ 0 w 122"/>
                <a:gd name="T11" fmla="*/ 0 h 217"/>
                <a:gd name="T12" fmla="*/ 0 w 122"/>
                <a:gd name="T13" fmla="*/ 0 h 217"/>
                <a:gd name="T14" fmla="*/ 0 w 122"/>
                <a:gd name="T15" fmla="*/ 0 h 217"/>
                <a:gd name="T16" fmla="*/ 0 w 122"/>
                <a:gd name="T17" fmla="*/ 0 h 217"/>
                <a:gd name="T18" fmla="*/ 0 w 122"/>
                <a:gd name="T19" fmla="*/ 0 h 217"/>
                <a:gd name="T20" fmla="*/ 0 w 122"/>
                <a:gd name="T21" fmla="*/ 0 h 217"/>
                <a:gd name="T22" fmla="*/ 0 w 122"/>
                <a:gd name="T23" fmla="*/ 0 h 217"/>
                <a:gd name="T24" fmla="*/ 0 w 122"/>
                <a:gd name="T25" fmla="*/ 0 h 217"/>
                <a:gd name="T26" fmla="*/ 0 w 122"/>
                <a:gd name="T27" fmla="*/ 0 h 217"/>
                <a:gd name="T28" fmla="*/ 0 w 122"/>
                <a:gd name="T29" fmla="*/ 0 h 217"/>
                <a:gd name="T30" fmla="*/ 0 w 122"/>
                <a:gd name="T31" fmla="*/ 0 h 217"/>
                <a:gd name="T32" fmla="*/ 0 w 122"/>
                <a:gd name="T33" fmla="*/ 0 h 217"/>
                <a:gd name="T34" fmla="*/ 0 w 122"/>
                <a:gd name="T35" fmla="*/ 0 h 217"/>
                <a:gd name="T36" fmla="*/ 0 w 122"/>
                <a:gd name="T37" fmla="*/ 0 h 217"/>
                <a:gd name="T38" fmla="*/ 0 w 122"/>
                <a:gd name="T39" fmla="*/ 0 h 217"/>
                <a:gd name="T40" fmla="*/ 0 w 122"/>
                <a:gd name="T41" fmla="*/ 0 h 217"/>
                <a:gd name="T42" fmla="*/ 0 w 122"/>
                <a:gd name="T43" fmla="*/ 0 h 217"/>
                <a:gd name="T44" fmla="*/ 0 w 122"/>
                <a:gd name="T45" fmla="*/ 0 h 217"/>
                <a:gd name="T46" fmla="*/ 0 w 122"/>
                <a:gd name="T47" fmla="*/ 0 h 217"/>
                <a:gd name="T48" fmla="*/ 0 w 122"/>
                <a:gd name="T49" fmla="*/ 0 h 217"/>
                <a:gd name="T50" fmla="*/ 0 w 122"/>
                <a:gd name="T51" fmla="*/ 0 h 217"/>
                <a:gd name="T52" fmla="*/ 0 w 122"/>
                <a:gd name="T53" fmla="*/ 0 h 217"/>
                <a:gd name="T54" fmla="*/ 0 w 122"/>
                <a:gd name="T55" fmla="*/ 0 h 217"/>
                <a:gd name="T56" fmla="*/ 0 w 122"/>
                <a:gd name="T57" fmla="*/ 0 h 217"/>
                <a:gd name="T58" fmla="*/ 0 w 122"/>
                <a:gd name="T59" fmla="*/ 0 h 217"/>
                <a:gd name="T60" fmla="*/ 0 w 122"/>
                <a:gd name="T61" fmla="*/ 0 h 217"/>
                <a:gd name="T62" fmla="*/ 0 w 122"/>
                <a:gd name="T63" fmla="*/ 0 h 217"/>
                <a:gd name="T64" fmla="*/ 0 w 122"/>
                <a:gd name="T65" fmla="*/ 0 h 217"/>
                <a:gd name="T66" fmla="*/ 0 w 122"/>
                <a:gd name="T67" fmla="*/ 0 h 217"/>
                <a:gd name="T68" fmla="*/ 0 w 122"/>
                <a:gd name="T69" fmla="*/ 0 h 217"/>
                <a:gd name="T70" fmla="*/ 0 w 122"/>
                <a:gd name="T71" fmla="*/ 0 h 217"/>
                <a:gd name="T72" fmla="*/ 0 w 122"/>
                <a:gd name="T73" fmla="*/ 0 h 217"/>
                <a:gd name="T74" fmla="*/ 0 w 122"/>
                <a:gd name="T75" fmla="*/ 0 h 217"/>
                <a:gd name="T76" fmla="*/ 0 w 122"/>
                <a:gd name="T77" fmla="*/ 0 h 217"/>
                <a:gd name="T78" fmla="*/ 0 w 122"/>
                <a:gd name="T79" fmla="*/ 0 h 217"/>
                <a:gd name="T80" fmla="*/ 0 w 122"/>
                <a:gd name="T81" fmla="*/ 0 h 217"/>
                <a:gd name="T82" fmla="*/ 0 w 122"/>
                <a:gd name="T83" fmla="*/ 0 h 217"/>
                <a:gd name="T84" fmla="*/ 0 w 122"/>
                <a:gd name="T85" fmla="*/ 0 h 217"/>
                <a:gd name="T86" fmla="*/ 0 w 122"/>
                <a:gd name="T87" fmla="*/ 0 h 217"/>
                <a:gd name="T88" fmla="*/ 0 w 122"/>
                <a:gd name="T89" fmla="*/ 0 h 217"/>
                <a:gd name="T90" fmla="*/ 0 w 122"/>
                <a:gd name="T91" fmla="*/ 0 h 217"/>
                <a:gd name="T92" fmla="*/ 0 w 122"/>
                <a:gd name="T93" fmla="*/ 0 h 217"/>
                <a:gd name="T94" fmla="*/ 0 w 122"/>
                <a:gd name="T95" fmla="*/ 0 h 217"/>
                <a:gd name="T96" fmla="*/ 0 w 122"/>
                <a:gd name="T97" fmla="*/ 0 h 217"/>
                <a:gd name="T98" fmla="*/ 0 w 122"/>
                <a:gd name="T99" fmla="*/ 0 h 217"/>
                <a:gd name="T100" fmla="*/ 0 w 122"/>
                <a:gd name="T101" fmla="*/ 0 h 217"/>
                <a:gd name="T102" fmla="*/ 0 w 122"/>
                <a:gd name="T103" fmla="*/ 0 h 217"/>
                <a:gd name="T104" fmla="*/ 0 w 122"/>
                <a:gd name="T105" fmla="*/ 0 h 217"/>
                <a:gd name="T106" fmla="*/ 0 w 122"/>
                <a:gd name="T107" fmla="*/ 0 h 217"/>
                <a:gd name="T108" fmla="*/ 0 w 122"/>
                <a:gd name="T109" fmla="*/ 0 h 217"/>
                <a:gd name="T110" fmla="*/ 0 w 122"/>
                <a:gd name="T111" fmla="*/ 0 h 21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2" h="217">
                  <a:moveTo>
                    <a:pt x="80" y="217"/>
                  </a:moveTo>
                  <a:lnTo>
                    <a:pt x="84" y="217"/>
                  </a:lnTo>
                  <a:lnTo>
                    <a:pt x="82" y="211"/>
                  </a:lnTo>
                  <a:lnTo>
                    <a:pt x="81" y="202"/>
                  </a:lnTo>
                  <a:lnTo>
                    <a:pt x="82" y="194"/>
                  </a:lnTo>
                  <a:lnTo>
                    <a:pt x="84" y="186"/>
                  </a:lnTo>
                  <a:lnTo>
                    <a:pt x="93" y="168"/>
                  </a:lnTo>
                  <a:lnTo>
                    <a:pt x="100" y="147"/>
                  </a:lnTo>
                  <a:lnTo>
                    <a:pt x="107" y="127"/>
                  </a:lnTo>
                  <a:lnTo>
                    <a:pt x="113" y="107"/>
                  </a:lnTo>
                  <a:lnTo>
                    <a:pt x="119" y="78"/>
                  </a:lnTo>
                  <a:lnTo>
                    <a:pt x="122" y="56"/>
                  </a:lnTo>
                  <a:lnTo>
                    <a:pt x="122" y="42"/>
                  </a:lnTo>
                  <a:lnTo>
                    <a:pt x="120" y="34"/>
                  </a:lnTo>
                  <a:lnTo>
                    <a:pt x="111" y="47"/>
                  </a:lnTo>
                  <a:lnTo>
                    <a:pt x="103" y="62"/>
                  </a:lnTo>
                  <a:lnTo>
                    <a:pt x="93" y="81"/>
                  </a:lnTo>
                  <a:lnTo>
                    <a:pt x="82" y="102"/>
                  </a:lnTo>
                  <a:lnTo>
                    <a:pt x="74" y="127"/>
                  </a:lnTo>
                  <a:lnTo>
                    <a:pt x="71" y="140"/>
                  </a:lnTo>
                  <a:lnTo>
                    <a:pt x="69" y="152"/>
                  </a:lnTo>
                  <a:lnTo>
                    <a:pt x="69" y="165"/>
                  </a:lnTo>
                  <a:lnTo>
                    <a:pt x="69" y="176"/>
                  </a:lnTo>
                  <a:lnTo>
                    <a:pt x="65" y="157"/>
                  </a:lnTo>
                  <a:lnTo>
                    <a:pt x="61" y="140"/>
                  </a:lnTo>
                  <a:lnTo>
                    <a:pt x="51" y="107"/>
                  </a:lnTo>
                  <a:lnTo>
                    <a:pt x="38" y="76"/>
                  </a:lnTo>
                  <a:lnTo>
                    <a:pt x="20" y="43"/>
                  </a:lnTo>
                  <a:lnTo>
                    <a:pt x="13" y="21"/>
                  </a:lnTo>
                  <a:lnTo>
                    <a:pt x="7" y="0"/>
                  </a:lnTo>
                  <a:lnTo>
                    <a:pt x="3" y="20"/>
                  </a:lnTo>
                  <a:lnTo>
                    <a:pt x="0" y="39"/>
                  </a:lnTo>
                  <a:lnTo>
                    <a:pt x="0" y="60"/>
                  </a:lnTo>
                  <a:lnTo>
                    <a:pt x="1" y="74"/>
                  </a:lnTo>
                  <a:lnTo>
                    <a:pt x="4" y="87"/>
                  </a:lnTo>
                  <a:lnTo>
                    <a:pt x="9" y="101"/>
                  </a:lnTo>
                  <a:lnTo>
                    <a:pt x="13" y="115"/>
                  </a:lnTo>
                  <a:lnTo>
                    <a:pt x="20" y="130"/>
                  </a:lnTo>
                  <a:lnTo>
                    <a:pt x="29" y="144"/>
                  </a:lnTo>
                  <a:lnTo>
                    <a:pt x="42" y="162"/>
                  </a:lnTo>
                  <a:lnTo>
                    <a:pt x="55" y="181"/>
                  </a:lnTo>
                  <a:lnTo>
                    <a:pt x="68" y="199"/>
                  </a:lnTo>
                  <a:lnTo>
                    <a:pt x="80" y="2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36" name="Freeform 14"/>
            <p:cNvSpPr>
              <a:spLocks noChangeAspect="1"/>
            </p:cNvSpPr>
            <p:nvPr/>
          </p:nvSpPr>
          <p:spPr bwMode="auto">
            <a:xfrm>
              <a:off x="2843" y="3842"/>
              <a:ext cx="40" cy="80"/>
            </a:xfrm>
            <a:custGeom>
              <a:avLst/>
              <a:gdLst>
                <a:gd name="T0" fmla="*/ 0 w 120"/>
                <a:gd name="T1" fmla="*/ 0 h 242"/>
                <a:gd name="T2" fmla="*/ 0 w 120"/>
                <a:gd name="T3" fmla="*/ 0 h 242"/>
                <a:gd name="T4" fmla="*/ 0 w 120"/>
                <a:gd name="T5" fmla="*/ 0 h 242"/>
                <a:gd name="T6" fmla="*/ 0 w 120"/>
                <a:gd name="T7" fmla="*/ 0 h 242"/>
                <a:gd name="T8" fmla="*/ 0 w 120"/>
                <a:gd name="T9" fmla="*/ 0 h 242"/>
                <a:gd name="T10" fmla="*/ 0 w 120"/>
                <a:gd name="T11" fmla="*/ 0 h 242"/>
                <a:gd name="T12" fmla="*/ 0 w 120"/>
                <a:gd name="T13" fmla="*/ 0 h 242"/>
                <a:gd name="T14" fmla="*/ 0 w 120"/>
                <a:gd name="T15" fmla="*/ 0 h 242"/>
                <a:gd name="T16" fmla="*/ 0 w 120"/>
                <a:gd name="T17" fmla="*/ 0 h 242"/>
                <a:gd name="T18" fmla="*/ 0 w 120"/>
                <a:gd name="T19" fmla="*/ 0 h 242"/>
                <a:gd name="T20" fmla="*/ 0 w 120"/>
                <a:gd name="T21" fmla="*/ 0 h 242"/>
                <a:gd name="T22" fmla="*/ 0 w 120"/>
                <a:gd name="T23" fmla="*/ 0 h 242"/>
                <a:gd name="T24" fmla="*/ 0 w 120"/>
                <a:gd name="T25" fmla="*/ 0 h 242"/>
                <a:gd name="T26" fmla="*/ 0 w 120"/>
                <a:gd name="T27" fmla="*/ 0 h 242"/>
                <a:gd name="T28" fmla="*/ 0 w 120"/>
                <a:gd name="T29" fmla="*/ 0 h 242"/>
                <a:gd name="T30" fmla="*/ 0 w 120"/>
                <a:gd name="T31" fmla="*/ 0 h 242"/>
                <a:gd name="T32" fmla="*/ 0 w 120"/>
                <a:gd name="T33" fmla="*/ 0 h 242"/>
                <a:gd name="T34" fmla="*/ 0 w 120"/>
                <a:gd name="T35" fmla="*/ 0 h 242"/>
                <a:gd name="T36" fmla="*/ 0 w 120"/>
                <a:gd name="T37" fmla="*/ 0 h 242"/>
                <a:gd name="T38" fmla="*/ 0 w 120"/>
                <a:gd name="T39" fmla="*/ 0 h 242"/>
                <a:gd name="T40" fmla="*/ 0 w 120"/>
                <a:gd name="T41" fmla="*/ 0 h 242"/>
                <a:gd name="T42" fmla="*/ 0 w 120"/>
                <a:gd name="T43" fmla="*/ 0 h 242"/>
                <a:gd name="T44" fmla="*/ 0 w 120"/>
                <a:gd name="T45" fmla="*/ 0 h 242"/>
                <a:gd name="T46" fmla="*/ 0 w 120"/>
                <a:gd name="T47" fmla="*/ 0 h 242"/>
                <a:gd name="T48" fmla="*/ 0 w 120"/>
                <a:gd name="T49" fmla="*/ 0 h 242"/>
                <a:gd name="T50" fmla="*/ 0 w 120"/>
                <a:gd name="T51" fmla="*/ 0 h 242"/>
                <a:gd name="T52" fmla="*/ 0 w 120"/>
                <a:gd name="T53" fmla="*/ 0 h 242"/>
                <a:gd name="T54" fmla="*/ 0 w 120"/>
                <a:gd name="T55" fmla="*/ 0 h 242"/>
                <a:gd name="T56" fmla="*/ 0 w 120"/>
                <a:gd name="T57" fmla="*/ 0 h 242"/>
                <a:gd name="T58" fmla="*/ 0 w 120"/>
                <a:gd name="T59" fmla="*/ 0 h 242"/>
                <a:gd name="T60" fmla="*/ 0 w 120"/>
                <a:gd name="T61" fmla="*/ 0 h 242"/>
                <a:gd name="T62" fmla="*/ 0 w 120"/>
                <a:gd name="T63" fmla="*/ 0 h 242"/>
                <a:gd name="T64" fmla="*/ 0 w 120"/>
                <a:gd name="T65" fmla="*/ 0 h 242"/>
                <a:gd name="T66" fmla="*/ 0 w 120"/>
                <a:gd name="T67" fmla="*/ 0 h 242"/>
                <a:gd name="T68" fmla="*/ 0 w 120"/>
                <a:gd name="T69" fmla="*/ 0 h 242"/>
                <a:gd name="T70" fmla="*/ 0 w 120"/>
                <a:gd name="T71" fmla="*/ 0 h 242"/>
                <a:gd name="T72" fmla="*/ 0 w 120"/>
                <a:gd name="T73" fmla="*/ 0 h 242"/>
                <a:gd name="T74" fmla="*/ 0 w 120"/>
                <a:gd name="T75" fmla="*/ 0 h 242"/>
                <a:gd name="T76" fmla="*/ 0 w 120"/>
                <a:gd name="T77" fmla="*/ 0 h 242"/>
                <a:gd name="T78" fmla="*/ 0 w 120"/>
                <a:gd name="T79" fmla="*/ 0 h 242"/>
                <a:gd name="T80" fmla="*/ 0 w 120"/>
                <a:gd name="T81" fmla="*/ 0 h 242"/>
                <a:gd name="T82" fmla="*/ 0 w 120"/>
                <a:gd name="T83" fmla="*/ 0 h 242"/>
                <a:gd name="T84" fmla="*/ 0 w 120"/>
                <a:gd name="T85" fmla="*/ 0 h 242"/>
                <a:gd name="T86" fmla="*/ 0 w 120"/>
                <a:gd name="T87" fmla="*/ 0 h 242"/>
                <a:gd name="T88" fmla="*/ 0 w 120"/>
                <a:gd name="T89" fmla="*/ 0 h 242"/>
                <a:gd name="T90" fmla="*/ 0 w 120"/>
                <a:gd name="T91" fmla="*/ 0 h 242"/>
                <a:gd name="T92" fmla="*/ 0 w 120"/>
                <a:gd name="T93" fmla="*/ 0 h 242"/>
                <a:gd name="T94" fmla="*/ 0 w 120"/>
                <a:gd name="T95" fmla="*/ 0 h 242"/>
                <a:gd name="T96" fmla="*/ 0 w 120"/>
                <a:gd name="T97" fmla="*/ 0 h 242"/>
                <a:gd name="T98" fmla="*/ 0 w 120"/>
                <a:gd name="T99" fmla="*/ 0 h 242"/>
                <a:gd name="T100" fmla="*/ 0 w 120"/>
                <a:gd name="T101" fmla="*/ 0 h 242"/>
                <a:gd name="T102" fmla="*/ 0 w 120"/>
                <a:gd name="T103" fmla="*/ 0 h 242"/>
                <a:gd name="T104" fmla="*/ 0 w 120"/>
                <a:gd name="T105" fmla="*/ 0 h 242"/>
                <a:gd name="T106" fmla="*/ 0 w 120"/>
                <a:gd name="T107" fmla="*/ 0 h 24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0" h="242">
                  <a:moveTo>
                    <a:pt x="32" y="242"/>
                  </a:moveTo>
                  <a:lnTo>
                    <a:pt x="32" y="242"/>
                  </a:lnTo>
                  <a:lnTo>
                    <a:pt x="38" y="222"/>
                  </a:lnTo>
                  <a:lnTo>
                    <a:pt x="44" y="206"/>
                  </a:lnTo>
                  <a:lnTo>
                    <a:pt x="49" y="197"/>
                  </a:lnTo>
                  <a:lnTo>
                    <a:pt x="60" y="183"/>
                  </a:lnTo>
                  <a:lnTo>
                    <a:pt x="73" y="164"/>
                  </a:lnTo>
                  <a:lnTo>
                    <a:pt x="86" y="144"/>
                  </a:lnTo>
                  <a:lnTo>
                    <a:pt x="97" y="123"/>
                  </a:lnTo>
                  <a:lnTo>
                    <a:pt x="106" y="103"/>
                  </a:lnTo>
                  <a:lnTo>
                    <a:pt x="115" y="83"/>
                  </a:lnTo>
                  <a:lnTo>
                    <a:pt x="120" y="64"/>
                  </a:lnTo>
                  <a:lnTo>
                    <a:pt x="94" y="87"/>
                  </a:lnTo>
                  <a:lnTo>
                    <a:pt x="70" y="110"/>
                  </a:lnTo>
                  <a:lnTo>
                    <a:pt x="60" y="123"/>
                  </a:lnTo>
                  <a:lnTo>
                    <a:pt x="49" y="136"/>
                  </a:lnTo>
                  <a:lnTo>
                    <a:pt x="41" y="152"/>
                  </a:lnTo>
                  <a:lnTo>
                    <a:pt x="35" y="170"/>
                  </a:lnTo>
                  <a:lnTo>
                    <a:pt x="36" y="155"/>
                  </a:lnTo>
                  <a:lnTo>
                    <a:pt x="38" y="142"/>
                  </a:lnTo>
                  <a:lnTo>
                    <a:pt x="38" y="131"/>
                  </a:lnTo>
                  <a:lnTo>
                    <a:pt x="38" y="118"/>
                  </a:lnTo>
                  <a:lnTo>
                    <a:pt x="35" y="93"/>
                  </a:lnTo>
                  <a:lnTo>
                    <a:pt x="31" y="67"/>
                  </a:lnTo>
                  <a:lnTo>
                    <a:pt x="31" y="58"/>
                  </a:lnTo>
                  <a:lnTo>
                    <a:pt x="31" y="50"/>
                  </a:lnTo>
                  <a:lnTo>
                    <a:pt x="32" y="32"/>
                  </a:lnTo>
                  <a:lnTo>
                    <a:pt x="36" y="16"/>
                  </a:lnTo>
                  <a:lnTo>
                    <a:pt x="39" y="0"/>
                  </a:lnTo>
                  <a:lnTo>
                    <a:pt x="31" y="11"/>
                  </a:lnTo>
                  <a:lnTo>
                    <a:pt x="23" y="24"/>
                  </a:lnTo>
                  <a:lnTo>
                    <a:pt x="18" y="37"/>
                  </a:lnTo>
                  <a:lnTo>
                    <a:pt x="12" y="50"/>
                  </a:lnTo>
                  <a:lnTo>
                    <a:pt x="8" y="61"/>
                  </a:lnTo>
                  <a:lnTo>
                    <a:pt x="5" y="74"/>
                  </a:lnTo>
                  <a:lnTo>
                    <a:pt x="2" y="86"/>
                  </a:lnTo>
                  <a:lnTo>
                    <a:pt x="0" y="99"/>
                  </a:lnTo>
                  <a:lnTo>
                    <a:pt x="0" y="110"/>
                  </a:lnTo>
                  <a:lnTo>
                    <a:pt x="2" y="122"/>
                  </a:lnTo>
                  <a:lnTo>
                    <a:pt x="5" y="147"/>
                  </a:lnTo>
                  <a:lnTo>
                    <a:pt x="10" y="170"/>
                  </a:lnTo>
                  <a:lnTo>
                    <a:pt x="16" y="194"/>
                  </a:lnTo>
                  <a:lnTo>
                    <a:pt x="23" y="216"/>
                  </a:lnTo>
                  <a:lnTo>
                    <a:pt x="29" y="239"/>
                  </a:lnTo>
                  <a:lnTo>
                    <a:pt x="32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37" name="Freeform 15"/>
            <p:cNvSpPr>
              <a:spLocks noChangeAspect="1"/>
            </p:cNvSpPr>
            <p:nvPr/>
          </p:nvSpPr>
          <p:spPr bwMode="auto">
            <a:xfrm>
              <a:off x="2859" y="3819"/>
              <a:ext cx="41" cy="61"/>
            </a:xfrm>
            <a:custGeom>
              <a:avLst/>
              <a:gdLst>
                <a:gd name="T0" fmla="*/ 0 w 123"/>
                <a:gd name="T1" fmla="*/ 0 h 184"/>
                <a:gd name="T2" fmla="*/ 0 w 123"/>
                <a:gd name="T3" fmla="*/ 0 h 184"/>
                <a:gd name="T4" fmla="*/ 0 w 123"/>
                <a:gd name="T5" fmla="*/ 0 h 184"/>
                <a:gd name="T6" fmla="*/ 0 w 123"/>
                <a:gd name="T7" fmla="*/ 0 h 184"/>
                <a:gd name="T8" fmla="*/ 0 w 123"/>
                <a:gd name="T9" fmla="*/ 0 h 184"/>
                <a:gd name="T10" fmla="*/ 0 w 123"/>
                <a:gd name="T11" fmla="*/ 0 h 184"/>
                <a:gd name="T12" fmla="*/ 0 w 123"/>
                <a:gd name="T13" fmla="*/ 0 h 184"/>
                <a:gd name="T14" fmla="*/ 0 w 123"/>
                <a:gd name="T15" fmla="*/ 0 h 184"/>
                <a:gd name="T16" fmla="*/ 0 w 123"/>
                <a:gd name="T17" fmla="*/ 0 h 184"/>
                <a:gd name="T18" fmla="*/ 0 w 123"/>
                <a:gd name="T19" fmla="*/ 0 h 184"/>
                <a:gd name="T20" fmla="*/ 0 w 123"/>
                <a:gd name="T21" fmla="*/ 0 h 184"/>
                <a:gd name="T22" fmla="*/ 0 w 123"/>
                <a:gd name="T23" fmla="*/ 0 h 184"/>
                <a:gd name="T24" fmla="*/ 0 w 123"/>
                <a:gd name="T25" fmla="*/ 0 h 184"/>
                <a:gd name="T26" fmla="*/ 0 w 123"/>
                <a:gd name="T27" fmla="*/ 0 h 184"/>
                <a:gd name="T28" fmla="*/ 0 w 123"/>
                <a:gd name="T29" fmla="*/ 0 h 184"/>
                <a:gd name="T30" fmla="*/ 0 w 123"/>
                <a:gd name="T31" fmla="*/ 0 h 184"/>
                <a:gd name="T32" fmla="*/ 0 w 123"/>
                <a:gd name="T33" fmla="*/ 0 h 184"/>
                <a:gd name="T34" fmla="*/ 0 w 123"/>
                <a:gd name="T35" fmla="*/ 0 h 184"/>
                <a:gd name="T36" fmla="*/ 0 w 123"/>
                <a:gd name="T37" fmla="*/ 0 h 184"/>
                <a:gd name="T38" fmla="*/ 0 w 123"/>
                <a:gd name="T39" fmla="*/ 0 h 184"/>
                <a:gd name="T40" fmla="*/ 0 w 123"/>
                <a:gd name="T41" fmla="*/ 0 h 184"/>
                <a:gd name="T42" fmla="*/ 0 w 123"/>
                <a:gd name="T43" fmla="*/ 0 h 184"/>
                <a:gd name="T44" fmla="*/ 0 w 123"/>
                <a:gd name="T45" fmla="*/ 0 h 184"/>
                <a:gd name="T46" fmla="*/ 0 w 123"/>
                <a:gd name="T47" fmla="*/ 0 h 184"/>
                <a:gd name="T48" fmla="*/ 0 w 123"/>
                <a:gd name="T49" fmla="*/ 0 h 184"/>
                <a:gd name="T50" fmla="*/ 0 w 123"/>
                <a:gd name="T51" fmla="*/ 0 h 184"/>
                <a:gd name="T52" fmla="*/ 0 w 123"/>
                <a:gd name="T53" fmla="*/ 0 h 184"/>
                <a:gd name="T54" fmla="*/ 0 w 123"/>
                <a:gd name="T55" fmla="*/ 0 h 184"/>
                <a:gd name="T56" fmla="*/ 0 w 123"/>
                <a:gd name="T57" fmla="*/ 0 h 184"/>
                <a:gd name="T58" fmla="*/ 0 w 123"/>
                <a:gd name="T59" fmla="*/ 0 h 184"/>
                <a:gd name="T60" fmla="*/ 0 w 123"/>
                <a:gd name="T61" fmla="*/ 0 h 184"/>
                <a:gd name="T62" fmla="*/ 0 w 123"/>
                <a:gd name="T63" fmla="*/ 0 h 184"/>
                <a:gd name="T64" fmla="*/ 0 w 123"/>
                <a:gd name="T65" fmla="*/ 0 h 184"/>
                <a:gd name="T66" fmla="*/ 0 w 123"/>
                <a:gd name="T67" fmla="*/ 0 h 184"/>
                <a:gd name="T68" fmla="*/ 0 w 123"/>
                <a:gd name="T69" fmla="*/ 0 h 184"/>
                <a:gd name="T70" fmla="*/ 0 w 123"/>
                <a:gd name="T71" fmla="*/ 0 h 184"/>
                <a:gd name="T72" fmla="*/ 0 w 123"/>
                <a:gd name="T73" fmla="*/ 0 h 184"/>
                <a:gd name="T74" fmla="*/ 0 w 123"/>
                <a:gd name="T75" fmla="*/ 0 h 184"/>
                <a:gd name="T76" fmla="*/ 0 w 123"/>
                <a:gd name="T77" fmla="*/ 0 h 184"/>
                <a:gd name="T78" fmla="*/ 0 w 123"/>
                <a:gd name="T79" fmla="*/ 0 h 184"/>
                <a:gd name="T80" fmla="*/ 0 w 123"/>
                <a:gd name="T81" fmla="*/ 0 h 184"/>
                <a:gd name="T82" fmla="*/ 0 w 123"/>
                <a:gd name="T83" fmla="*/ 0 h 184"/>
                <a:gd name="T84" fmla="*/ 0 w 123"/>
                <a:gd name="T85" fmla="*/ 0 h 184"/>
                <a:gd name="T86" fmla="*/ 0 w 123"/>
                <a:gd name="T87" fmla="*/ 0 h 184"/>
                <a:gd name="T88" fmla="*/ 0 w 123"/>
                <a:gd name="T89" fmla="*/ 0 h 184"/>
                <a:gd name="T90" fmla="*/ 0 w 123"/>
                <a:gd name="T91" fmla="*/ 0 h 184"/>
                <a:gd name="T92" fmla="*/ 0 w 123"/>
                <a:gd name="T93" fmla="*/ 0 h 18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3" h="184">
                  <a:moveTo>
                    <a:pt x="4" y="184"/>
                  </a:moveTo>
                  <a:lnTo>
                    <a:pt x="4" y="184"/>
                  </a:lnTo>
                  <a:lnTo>
                    <a:pt x="13" y="174"/>
                  </a:lnTo>
                  <a:lnTo>
                    <a:pt x="24" y="162"/>
                  </a:lnTo>
                  <a:lnTo>
                    <a:pt x="34" y="152"/>
                  </a:lnTo>
                  <a:lnTo>
                    <a:pt x="42" y="145"/>
                  </a:lnTo>
                  <a:lnTo>
                    <a:pt x="57" y="132"/>
                  </a:lnTo>
                  <a:lnTo>
                    <a:pt x="82" y="104"/>
                  </a:lnTo>
                  <a:lnTo>
                    <a:pt x="95" y="88"/>
                  </a:lnTo>
                  <a:lnTo>
                    <a:pt x="107" y="71"/>
                  </a:lnTo>
                  <a:lnTo>
                    <a:pt x="117" y="55"/>
                  </a:lnTo>
                  <a:lnTo>
                    <a:pt x="120" y="46"/>
                  </a:lnTo>
                  <a:lnTo>
                    <a:pt x="123" y="39"/>
                  </a:lnTo>
                  <a:lnTo>
                    <a:pt x="111" y="51"/>
                  </a:lnTo>
                  <a:lnTo>
                    <a:pt x="98" y="61"/>
                  </a:lnTo>
                  <a:lnTo>
                    <a:pt x="69" y="81"/>
                  </a:lnTo>
                  <a:lnTo>
                    <a:pt x="56" y="90"/>
                  </a:lnTo>
                  <a:lnTo>
                    <a:pt x="44" y="101"/>
                  </a:lnTo>
                  <a:lnTo>
                    <a:pt x="33" y="114"/>
                  </a:lnTo>
                  <a:lnTo>
                    <a:pt x="29" y="121"/>
                  </a:lnTo>
                  <a:lnTo>
                    <a:pt x="24" y="129"/>
                  </a:lnTo>
                  <a:lnTo>
                    <a:pt x="37" y="68"/>
                  </a:lnTo>
                  <a:lnTo>
                    <a:pt x="42" y="42"/>
                  </a:lnTo>
                  <a:lnTo>
                    <a:pt x="46" y="27"/>
                  </a:lnTo>
                  <a:lnTo>
                    <a:pt x="56" y="0"/>
                  </a:lnTo>
                  <a:lnTo>
                    <a:pt x="47" y="7"/>
                  </a:lnTo>
                  <a:lnTo>
                    <a:pt x="37" y="17"/>
                  </a:lnTo>
                  <a:lnTo>
                    <a:pt x="30" y="26"/>
                  </a:lnTo>
                  <a:lnTo>
                    <a:pt x="23" y="38"/>
                  </a:lnTo>
                  <a:lnTo>
                    <a:pt x="17" y="48"/>
                  </a:lnTo>
                  <a:lnTo>
                    <a:pt x="11" y="59"/>
                  </a:lnTo>
                  <a:lnTo>
                    <a:pt x="7" y="72"/>
                  </a:lnTo>
                  <a:lnTo>
                    <a:pt x="4" y="84"/>
                  </a:lnTo>
                  <a:lnTo>
                    <a:pt x="1" y="94"/>
                  </a:lnTo>
                  <a:lnTo>
                    <a:pt x="0" y="108"/>
                  </a:lnTo>
                  <a:lnTo>
                    <a:pt x="0" y="129"/>
                  </a:lnTo>
                  <a:lnTo>
                    <a:pt x="1" y="153"/>
                  </a:lnTo>
                  <a:lnTo>
                    <a:pt x="4" y="1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38" name="Freeform 16"/>
            <p:cNvSpPr>
              <a:spLocks noChangeAspect="1"/>
            </p:cNvSpPr>
            <p:nvPr/>
          </p:nvSpPr>
          <p:spPr bwMode="auto">
            <a:xfrm>
              <a:off x="2874" y="3808"/>
              <a:ext cx="34" cy="38"/>
            </a:xfrm>
            <a:custGeom>
              <a:avLst/>
              <a:gdLst>
                <a:gd name="T0" fmla="*/ 0 w 103"/>
                <a:gd name="T1" fmla="*/ 0 h 114"/>
                <a:gd name="T2" fmla="*/ 0 w 103"/>
                <a:gd name="T3" fmla="*/ 0 h 114"/>
                <a:gd name="T4" fmla="*/ 0 w 103"/>
                <a:gd name="T5" fmla="*/ 0 h 114"/>
                <a:gd name="T6" fmla="*/ 0 w 103"/>
                <a:gd name="T7" fmla="*/ 0 h 114"/>
                <a:gd name="T8" fmla="*/ 0 w 103"/>
                <a:gd name="T9" fmla="*/ 0 h 114"/>
                <a:gd name="T10" fmla="*/ 0 w 103"/>
                <a:gd name="T11" fmla="*/ 0 h 114"/>
                <a:gd name="T12" fmla="*/ 0 w 103"/>
                <a:gd name="T13" fmla="*/ 0 h 114"/>
                <a:gd name="T14" fmla="*/ 0 w 103"/>
                <a:gd name="T15" fmla="*/ 0 h 114"/>
                <a:gd name="T16" fmla="*/ 0 w 103"/>
                <a:gd name="T17" fmla="*/ 0 h 114"/>
                <a:gd name="T18" fmla="*/ 0 w 103"/>
                <a:gd name="T19" fmla="*/ 0 h 114"/>
                <a:gd name="T20" fmla="*/ 0 w 103"/>
                <a:gd name="T21" fmla="*/ 0 h 114"/>
                <a:gd name="T22" fmla="*/ 0 w 103"/>
                <a:gd name="T23" fmla="*/ 0 h 114"/>
                <a:gd name="T24" fmla="*/ 0 w 103"/>
                <a:gd name="T25" fmla="*/ 0 h 114"/>
                <a:gd name="T26" fmla="*/ 0 w 103"/>
                <a:gd name="T27" fmla="*/ 0 h 114"/>
                <a:gd name="T28" fmla="*/ 0 w 103"/>
                <a:gd name="T29" fmla="*/ 0 h 114"/>
                <a:gd name="T30" fmla="*/ 0 w 103"/>
                <a:gd name="T31" fmla="*/ 0 h 114"/>
                <a:gd name="T32" fmla="*/ 0 w 103"/>
                <a:gd name="T33" fmla="*/ 0 h 114"/>
                <a:gd name="T34" fmla="*/ 0 w 103"/>
                <a:gd name="T35" fmla="*/ 0 h 114"/>
                <a:gd name="T36" fmla="*/ 0 w 103"/>
                <a:gd name="T37" fmla="*/ 0 h 114"/>
                <a:gd name="T38" fmla="*/ 0 w 103"/>
                <a:gd name="T39" fmla="*/ 0 h 114"/>
                <a:gd name="T40" fmla="*/ 0 w 103"/>
                <a:gd name="T41" fmla="*/ 0 h 114"/>
                <a:gd name="T42" fmla="*/ 0 w 103"/>
                <a:gd name="T43" fmla="*/ 0 h 114"/>
                <a:gd name="T44" fmla="*/ 0 w 103"/>
                <a:gd name="T45" fmla="*/ 0 h 114"/>
                <a:gd name="T46" fmla="*/ 0 w 103"/>
                <a:gd name="T47" fmla="*/ 0 h 11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3" h="114">
                  <a:moveTo>
                    <a:pt x="0" y="114"/>
                  </a:moveTo>
                  <a:lnTo>
                    <a:pt x="0" y="114"/>
                  </a:lnTo>
                  <a:lnTo>
                    <a:pt x="16" y="106"/>
                  </a:lnTo>
                  <a:lnTo>
                    <a:pt x="32" y="93"/>
                  </a:lnTo>
                  <a:lnTo>
                    <a:pt x="45" y="80"/>
                  </a:lnTo>
                  <a:lnTo>
                    <a:pt x="58" y="64"/>
                  </a:lnTo>
                  <a:lnTo>
                    <a:pt x="81" y="32"/>
                  </a:lnTo>
                  <a:lnTo>
                    <a:pt x="91" y="16"/>
                  </a:lnTo>
                  <a:lnTo>
                    <a:pt x="103" y="0"/>
                  </a:lnTo>
                  <a:lnTo>
                    <a:pt x="85" y="7"/>
                  </a:lnTo>
                  <a:lnTo>
                    <a:pt x="69" y="16"/>
                  </a:lnTo>
                  <a:lnTo>
                    <a:pt x="55" y="26"/>
                  </a:lnTo>
                  <a:lnTo>
                    <a:pt x="40" y="38"/>
                  </a:lnTo>
                  <a:lnTo>
                    <a:pt x="29" y="51"/>
                  </a:lnTo>
                  <a:lnTo>
                    <a:pt x="19" y="65"/>
                  </a:lnTo>
                  <a:lnTo>
                    <a:pt x="10" y="80"/>
                  </a:lnTo>
                  <a:lnTo>
                    <a:pt x="3" y="96"/>
                  </a:lnTo>
                  <a:lnTo>
                    <a:pt x="0" y="109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39" name="Freeform 17"/>
            <p:cNvSpPr>
              <a:spLocks noChangeAspect="1"/>
            </p:cNvSpPr>
            <p:nvPr/>
          </p:nvSpPr>
          <p:spPr bwMode="auto">
            <a:xfrm>
              <a:off x="3053" y="3996"/>
              <a:ext cx="79" cy="57"/>
            </a:xfrm>
            <a:custGeom>
              <a:avLst/>
              <a:gdLst>
                <a:gd name="T0" fmla="*/ 0 w 235"/>
                <a:gd name="T1" fmla="*/ 0 h 171"/>
                <a:gd name="T2" fmla="*/ 0 w 235"/>
                <a:gd name="T3" fmla="*/ 0 h 171"/>
                <a:gd name="T4" fmla="*/ 0 w 235"/>
                <a:gd name="T5" fmla="*/ 0 h 171"/>
                <a:gd name="T6" fmla="*/ 0 w 235"/>
                <a:gd name="T7" fmla="*/ 0 h 171"/>
                <a:gd name="T8" fmla="*/ 0 w 235"/>
                <a:gd name="T9" fmla="*/ 0 h 171"/>
                <a:gd name="T10" fmla="*/ 0 w 235"/>
                <a:gd name="T11" fmla="*/ 0 h 171"/>
                <a:gd name="T12" fmla="*/ 0 w 235"/>
                <a:gd name="T13" fmla="*/ 0 h 171"/>
                <a:gd name="T14" fmla="*/ 0 w 235"/>
                <a:gd name="T15" fmla="*/ 0 h 171"/>
                <a:gd name="T16" fmla="*/ 0 w 235"/>
                <a:gd name="T17" fmla="*/ 0 h 171"/>
                <a:gd name="T18" fmla="*/ 0 w 235"/>
                <a:gd name="T19" fmla="*/ 0 h 171"/>
                <a:gd name="T20" fmla="*/ 0 w 235"/>
                <a:gd name="T21" fmla="*/ 0 h 171"/>
                <a:gd name="T22" fmla="*/ 0 w 235"/>
                <a:gd name="T23" fmla="*/ 0 h 171"/>
                <a:gd name="T24" fmla="*/ 0 w 235"/>
                <a:gd name="T25" fmla="*/ 0 h 171"/>
                <a:gd name="T26" fmla="*/ 0 w 235"/>
                <a:gd name="T27" fmla="*/ 0 h 171"/>
                <a:gd name="T28" fmla="*/ 0 w 235"/>
                <a:gd name="T29" fmla="*/ 0 h 171"/>
                <a:gd name="T30" fmla="*/ 0 w 235"/>
                <a:gd name="T31" fmla="*/ 0 h 171"/>
                <a:gd name="T32" fmla="*/ 0 w 235"/>
                <a:gd name="T33" fmla="*/ 0 h 171"/>
                <a:gd name="T34" fmla="*/ 0 w 235"/>
                <a:gd name="T35" fmla="*/ 0 h 171"/>
                <a:gd name="T36" fmla="*/ 0 w 235"/>
                <a:gd name="T37" fmla="*/ 0 h 171"/>
                <a:gd name="T38" fmla="*/ 0 w 235"/>
                <a:gd name="T39" fmla="*/ 0 h 171"/>
                <a:gd name="T40" fmla="*/ 0 w 235"/>
                <a:gd name="T41" fmla="*/ 0 h 171"/>
                <a:gd name="T42" fmla="*/ 0 w 235"/>
                <a:gd name="T43" fmla="*/ 0 h 171"/>
                <a:gd name="T44" fmla="*/ 0 w 235"/>
                <a:gd name="T45" fmla="*/ 0 h 171"/>
                <a:gd name="T46" fmla="*/ 0 w 235"/>
                <a:gd name="T47" fmla="*/ 0 h 171"/>
                <a:gd name="T48" fmla="*/ 0 w 235"/>
                <a:gd name="T49" fmla="*/ 0 h 171"/>
                <a:gd name="T50" fmla="*/ 0 w 235"/>
                <a:gd name="T51" fmla="*/ 0 h 171"/>
                <a:gd name="T52" fmla="*/ 0 w 235"/>
                <a:gd name="T53" fmla="*/ 0 h 171"/>
                <a:gd name="T54" fmla="*/ 0 w 235"/>
                <a:gd name="T55" fmla="*/ 0 h 171"/>
                <a:gd name="T56" fmla="*/ 0 w 235"/>
                <a:gd name="T57" fmla="*/ 0 h 171"/>
                <a:gd name="T58" fmla="*/ 0 w 235"/>
                <a:gd name="T59" fmla="*/ 0 h 171"/>
                <a:gd name="T60" fmla="*/ 0 w 235"/>
                <a:gd name="T61" fmla="*/ 0 h 171"/>
                <a:gd name="T62" fmla="*/ 0 w 235"/>
                <a:gd name="T63" fmla="*/ 0 h 171"/>
                <a:gd name="T64" fmla="*/ 0 w 235"/>
                <a:gd name="T65" fmla="*/ 0 h 171"/>
                <a:gd name="T66" fmla="*/ 0 w 235"/>
                <a:gd name="T67" fmla="*/ 0 h 171"/>
                <a:gd name="T68" fmla="*/ 0 w 235"/>
                <a:gd name="T69" fmla="*/ 0 h 171"/>
                <a:gd name="T70" fmla="*/ 0 w 235"/>
                <a:gd name="T71" fmla="*/ 0 h 171"/>
                <a:gd name="T72" fmla="*/ 0 w 235"/>
                <a:gd name="T73" fmla="*/ 0 h 171"/>
                <a:gd name="T74" fmla="*/ 0 w 235"/>
                <a:gd name="T75" fmla="*/ 0 h 171"/>
                <a:gd name="T76" fmla="*/ 0 w 235"/>
                <a:gd name="T77" fmla="*/ 0 h 171"/>
                <a:gd name="T78" fmla="*/ 0 w 235"/>
                <a:gd name="T79" fmla="*/ 0 h 171"/>
                <a:gd name="T80" fmla="*/ 0 w 235"/>
                <a:gd name="T81" fmla="*/ 0 h 171"/>
                <a:gd name="T82" fmla="*/ 0 w 235"/>
                <a:gd name="T83" fmla="*/ 0 h 171"/>
                <a:gd name="T84" fmla="*/ 0 w 235"/>
                <a:gd name="T85" fmla="*/ 0 h 171"/>
                <a:gd name="T86" fmla="*/ 0 w 235"/>
                <a:gd name="T87" fmla="*/ 0 h 171"/>
                <a:gd name="T88" fmla="*/ 0 w 235"/>
                <a:gd name="T89" fmla="*/ 0 h 171"/>
                <a:gd name="T90" fmla="*/ 0 w 235"/>
                <a:gd name="T91" fmla="*/ 0 h 171"/>
                <a:gd name="T92" fmla="*/ 0 w 235"/>
                <a:gd name="T93" fmla="*/ 0 h 171"/>
                <a:gd name="T94" fmla="*/ 0 w 235"/>
                <a:gd name="T95" fmla="*/ 0 h 171"/>
                <a:gd name="T96" fmla="*/ 0 w 235"/>
                <a:gd name="T97" fmla="*/ 0 h 171"/>
                <a:gd name="T98" fmla="*/ 0 w 235"/>
                <a:gd name="T99" fmla="*/ 0 h 171"/>
                <a:gd name="T100" fmla="*/ 0 w 235"/>
                <a:gd name="T101" fmla="*/ 0 h 171"/>
                <a:gd name="T102" fmla="*/ 0 w 235"/>
                <a:gd name="T103" fmla="*/ 0 h 171"/>
                <a:gd name="T104" fmla="*/ 0 w 235"/>
                <a:gd name="T105" fmla="*/ 0 h 171"/>
                <a:gd name="T106" fmla="*/ 0 w 235"/>
                <a:gd name="T107" fmla="*/ 0 h 171"/>
                <a:gd name="T108" fmla="*/ 0 w 235"/>
                <a:gd name="T109" fmla="*/ 0 h 171"/>
                <a:gd name="T110" fmla="*/ 0 w 235"/>
                <a:gd name="T111" fmla="*/ 0 h 171"/>
                <a:gd name="T112" fmla="*/ 0 w 235"/>
                <a:gd name="T113" fmla="*/ 0 h 171"/>
                <a:gd name="T114" fmla="*/ 0 w 235"/>
                <a:gd name="T115" fmla="*/ 0 h 171"/>
                <a:gd name="T116" fmla="*/ 0 w 235"/>
                <a:gd name="T117" fmla="*/ 0 h 1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5" h="171">
                  <a:moveTo>
                    <a:pt x="110" y="124"/>
                  </a:moveTo>
                  <a:lnTo>
                    <a:pt x="110" y="124"/>
                  </a:lnTo>
                  <a:lnTo>
                    <a:pt x="77" y="133"/>
                  </a:lnTo>
                  <a:lnTo>
                    <a:pt x="42" y="143"/>
                  </a:lnTo>
                  <a:lnTo>
                    <a:pt x="54" y="137"/>
                  </a:lnTo>
                  <a:lnTo>
                    <a:pt x="64" y="132"/>
                  </a:lnTo>
                  <a:lnTo>
                    <a:pt x="73" y="126"/>
                  </a:lnTo>
                  <a:lnTo>
                    <a:pt x="80" y="120"/>
                  </a:lnTo>
                  <a:lnTo>
                    <a:pt x="87" y="113"/>
                  </a:lnTo>
                  <a:lnTo>
                    <a:pt x="91" y="106"/>
                  </a:lnTo>
                  <a:lnTo>
                    <a:pt x="101" y="88"/>
                  </a:lnTo>
                  <a:lnTo>
                    <a:pt x="112" y="68"/>
                  </a:lnTo>
                  <a:lnTo>
                    <a:pt x="119" y="45"/>
                  </a:lnTo>
                  <a:lnTo>
                    <a:pt x="130" y="0"/>
                  </a:lnTo>
                  <a:lnTo>
                    <a:pt x="113" y="17"/>
                  </a:lnTo>
                  <a:lnTo>
                    <a:pt x="93" y="38"/>
                  </a:lnTo>
                  <a:lnTo>
                    <a:pt x="74" y="59"/>
                  </a:lnTo>
                  <a:lnTo>
                    <a:pt x="57" y="82"/>
                  </a:lnTo>
                  <a:lnTo>
                    <a:pt x="44" y="100"/>
                  </a:lnTo>
                  <a:lnTo>
                    <a:pt x="36" y="114"/>
                  </a:lnTo>
                  <a:lnTo>
                    <a:pt x="26" y="130"/>
                  </a:lnTo>
                  <a:lnTo>
                    <a:pt x="23" y="135"/>
                  </a:lnTo>
                  <a:lnTo>
                    <a:pt x="16" y="142"/>
                  </a:lnTo>
                  <a:lnTo>
                    <a:pt x="9" y="148"/>
                  </a:lnTo>
                  <a:lnTo>
                    <a:pt x="5" y="150"/>
                  </a:lnTo>
                  <a:lnTo>
                    <a:pt x="0" y="152"/>
                  </a:lnTo>
                  <a:lnTo>
                    <a:pt x="2" y="153"/>
                  </a:lnTo>
                  <a:lnTo>
                    <a:pt x="3" y="155"/>
                  </a:lnTo>
                  <a:lnTo>
                    <a:pt x="36" y="162"/>
                  </a:lnTo>
                  <a:lnTo>
                    <a:pt x="70" y="168"/>
                  </a:lnTo>
                  <a:lnTo>
                    <a:pt x="87" y="169"/>
                  </a:lnTo>
                  <a:lnTo>
                    <a:pt x="104" y="171"/>
                  </a:lnTo>
                  <a:lnTo>
                    <a:pt x="122" y="168"/>
                  </a:lnTo>
                  <a:lnTo>
                    <a:pt x="138" y="163"/>
                  </a:lnTo>
                  <a:lnTo>
                    <a:pt x="152" y="158"/>
                  </a:lnTo>
                  <a:lnTo>
                    <a:pt x="167" y="150"/>
                  </a:lnTo>
                  <a:lnTo>
                    <a:pt x="181" y="142"/>
                  </a:lnTo>
                  <a:lnTo>
                    <a:pt x="194" y="132"/>
                  </a:lnTo>
                  <a:lnTo>
                    <a:pt x="206" y="121"/>
                  </a:lnTo>
                  <a:lnTo>
                    <a:pt x="217" y="108"/>
                  </a:lnTo>
                  <a:lnTo>
                    <a:pt x="226" y="97"/>
                  </a:lnTo>
                  <a:lnTo>
                    <a:pt x="235" y="84"/>
                  </a:lnTo>
                  <a:lnTo>
                    <a:pt x="200" y="100"/>
                  </a:lnTo>
                  <a:lnTo>
                    <a:pt x="162" y="111"/>
                  </a:lnTo>
                  <a:lnTo>
                    <a:pt x="135" y="120"/>
                  </a:lnTo>
                  <a:lnTo>
                    <a:pt x="110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40" name="Freeform 18"/>
            <p:cNvSpPr>
              <a:spLocks noChangeAspect="1"/>
            </p:cNvSpPr>
            <p:nvPr/>
          </p:nvSpPr>
          <p:spPr bwMode="auto">
            <a:xfrm>
              <a:off x="3092" y="3966"/>
              <a:ext cx="63" cy="65"/>
            </a:xfrm>
            <a:custGeom>
              <a:avLst/>
              <a:gdLst>
                <a:gd name="T0" fmla="*/ 0 w 188"/>
                <a:gd name="T1" fmla="*/ 0 h 196"/>
                <a:gd name="T2" fmla="*/ 0 w 188"/>
                <a:gd name="T3" fmla="*/ 0 h 196"/>
                <a:gd name="T4" fmla="*/ 0 w 188"/>
                <a:gd name="T5" fmla="*/ 0 h 196"/>
                <a:gd name="T6" fmla="*/ 0 w 188"/>
                <a:gd name="T7" fmla="*/ 0 h 196"/>
                <a:gd name="T8" fmla="*/ 0 w 188"/>
                <a:gd name="T9" fmla="*/ 0 h 196"/>
                <a:gd name="T10" fmla="*/ 0 w 188"/>
                <a:gd name="T11" fmla="*/ 0 h 196"/>
                <a:gd name="T12" fmla="*/ 0 w 188"/>
                <a:gd name="T13" fmla="*/ 0 h 196"/>
                <a:gd name="T14" fmla="*/ 0 w 188"/>
                <a:gd name="T15" fmla="*/ 0 h 196"/>
                <a:gd name="T16" fmla="*/ 0 w 188"/>
                <a:gd name="T17" fmla="*/ 0 h 196"/>
                <a:gd name="T18" fmla="*/ 0 w 188"/>
                <a:gd name="T19" fmla="*/ 0 h 196"/>
                <a:gd name="T20" fmla="*/ 0 w 188"/>
                <a:gd name="T21" fmla="*/ 0 h 196"/>
                <a:gd name="T22" fmla="*/ 0 w 188"/>
                <a:gd name="T23" fmla="*/ 0 h 196"/>
                <a:gd name="T24" fmla="*/ 0 w 188"/>
                <a:gd name="T25" fmla="*/ 0 h 196"/>
                <a:gd name="T26" fmla="*/ 0 w 188"/>
                <a:gd name="T27" fmla="*/ 0 h 196"/>
                <a:gd name="T28" fmla="*/ 0 w 188"/>
                <a:gd name="T29" fmla="*/ 0 h 196"/>
                <a:gd name="T30" fmla="*/ 0 w 188"/>
                <a:gd name="T31" fmla="*/ 0 h 196"/>
                <a:gd name="T32" fmla="*/ 0 w 188"/>
                <a:gd name="T33" fmla="*/ 0 h 196"/>
                <a:gd name="T34" fmla="*/ 0 w 188"/>
                <a:gd name="T35" fmla="*/ 0 h 196"/>
                <a:gd name="T36" fmla="*/ 0 w 188"/>
                <a:gd name="T37" fmla="*/ 0 h 196"/>
                <a:gd name="T38" fmla="*/ 0 w 188"/>
                <a:gd name="T39" fmla="*/ 0 h 196"/>
                <a:gd name="T40" fmla="*/ 0 w 188"/>
                <a:gd name="T41" fmla="*/ 0 h 196"/>
                <a:gd name="T42" fmla="*/ 0 w 188"/>
                <a:gd name="T43" fmla="*/ 0 h 196"/>
                <a:gd name="T44" fmla="*/ 0 w 188"/>
                <a:gd name="T45" fmla="*/ 0 h 196"/>
                <a:gd name="T46" fmla="*/ 0 w 188"/>
                <a:gd name="T47" fmla="*/ 0 h 196"/>
                <a:gd name="T48" fmla="*/ 0 w 188"/>
                <a:gd name="T49" fmla="*/ 0 h 196"/>
                <a:gd name="T50" fmla="*/ 0 w 188"/>
                <a:gd name="T51" fmla="*/ 0 h 196"/>
                <a:gd name="T52" fmla="*/ 0 w 188"/>
                <a:gd name="T53" fmla="*/ 0 h 196"/>
                <a:gd name="T54" fmla="*/ 0 w 188"/>
                <a:gd name="T55" fmla="*/ 0 h 196"/>
                <a:gd name="T56" fmla="*/ 0 w 188"/>
                <a:gd name="T57" fmla="*/ 0 h 196"/>
                <a:gd name="T58" fmla="*/ 0 w 188"/>
                <a:gd name="T59" fmla="*/ 0 h 196"/>
                <a:gd name="T60" fmla="*/ 0 w 188"/>
                <a:gd name="T61" fmla="*/ 0 h 196"/>
                <a:gd name="T62" fmla="*/ 0 w 188"/>
                <a:gd name="T63" fmla="*/ 0 h 196"/>
                <a:gd name="T64" fmla="*/ 0 w 188"/>
                <a:gd name="T65" fmla="*/ 0 h 196"/>
                <a:gd name="T66" fmla="*/ 0 w 188"/>
                <a:gd name="T67" fmla="*/ 0 h 196"/>
                <a:gd name="T68" fmla="*/ 0 w 188"/>
                <a:gd name="T69" fmla="*/ 0 h 196"/>
                <a:gd name="T70" fmla="*/ 0 w 188"/>
                <a:gd name="T71" fmla="*/ 0 h 196"/>
                <a:gd name="T72" fmla="*/ 0 w 188"/>
                <a:gd name="T73" fmla="*/ 0 h 196"/>
                <a:gd name="T74" fmla="*/ 0 w 188"/>
                <a:gd name="T75" fmla="*/ 0 h 196"/>
                <a:gd name="T76" fmla="*/ 0 w 188"/>
                <a:gd name="T77" fmla="*/ 0 h 196"/>
                <a:gd name="T78" fmla="*/ 0 w 188"/>
                <a:gd name="T79" fmla="*/ 0 h 196"/>
                <a:gd name="T80" fmla="*/ 0 w 188"/>
                <a:gd name="T81" fmla="*/ 0 h 196"/>
                <a:gd name="T82" fmla="*/ 0 w 188"/>
                <a:gd name="T83" fmla="*/ 0 h 196"/>
                <a:gd name="T84" fmla="*/ 0 w 188"/>
                <a:gd name="T85" fmla="*/ 0 h 196"/>
                <a:gd name="T86" fmla="*/ 0 w 188"/>
                <a:gd name="T87" fmla="*/ 0 h 196"/>
                <a:gd name="T88" fmla="*/ 0 w 188"/>
                <a:gd name="T89" fmla="*/ 0 h 196"/>
                <a:gd name="T90" fmla="*/ 0 w 188"/>
                <a:gd name="T91" fmla="*/ 0 h 196"/>
                <a:gd name="T92" fmla="*/ 0 w 188"/>
                <a:gd name="T93" fmla="*/ 0 h 196"/>
                <a:gd name="T94" fmla="*/ 0 w 188"/>
                <a:gd name="T95" fmla="*/ 0 h 196"/>
                <a:gd name="T96" fmla="*/ 0 w 188"/>
                <a:gd name="T97" fmla="*/ 0 h 196"/>
                <a:gd name="T98" fmla="*/ 0 w 188"/>
                <a:gd name="T99" fmla="*/ 0 h 196"/>
                <a:gd name="T100" fmla="*/ 0 w 188"/>
                <a:gd name="T101" fmla="*/ 0 h 196"/>
                <a:gd name="T102" fmla="*/ 0 w 188"/>
                <a:gd name="T103" fmla="*/ 0 h 196"/>
                <a:gd name="T104" fmla="*/ 0 w 188"/>
                <a:gd name="T105" fmla="*/ 0 h 196"/>
                <a:gd name="T106" fmla="*/ 0 w 188"/>
                <a:gd name="T107" fmla="*/ 0 h 196"/>
                <a:gd name="T108" fmla="*/ 0 w 188"/>
                <a:gd name="T109" fmla="*/ 0 h 196"/>
                <a:gd name="T110" fmla="*/ 0 w 188"/>
                <a:gd name="T111" fmla="*/ 0 h 196"/>
                <a:gd name="T112" fmla="*/ 0 w 188"/>
                <a:gd name="T113" fmla="*/ 0 h 196"/>
                <a:gd name="T114" fmla="*/ 0 w 188"/>
                <a:gd name="T115" fmla="*/ 0 h 196"/>
                <a:gd name="T116" fmla="*/ 0 w 188"/>
                <a:gd name="T117" fmla="*/ 0 h 196"/>
                <a:gd name="T118" fmla="*/ 0 w 188"/>
                <a:gd name="T119" fmla="*/ 0 h 196"/>
                <a:gd name="T120" fmla="*/ 0 w 188"/>
                <a:gd name="T121" fmla="*/ 0 h 1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88" h="196">
                  <a:moveTo>
                    <a:pt x="165" y="60"/>
                  </a:moveTo>
                  <a:lnTo>
                    <a:pt x="165" y="60"/>
                  </a:lnTo>
                  <a:lnTo>
                    <a:pt x="152" y="74"/>
                  </a:lnTo>
                  <a:lnTo>
                    <a:pt x="137" y="86"/>
                  </a:lnTo>
                  <a:lnTo>
                    <a:pt x="106" y="110"/>
                  </a:lnTo>
                  <a:lnTo>
                    <a:pt x="74" y="135"/>
                  </a:lnTo>
                  <a:lnTo>
                    <a:pt x="58" y="146"/>
                  </a:lnTo>
                  <a:lnTo>
                    <a:pt x="45" y="161"/>
                  </a:lnTo>
                  <a:lnTo>
                    <a:pt x="33" y="172"/>
                  </a:lnTo>
                  <a:lnTo>
                    <a:pt x="26" y="177"/>
                  </a:lnTo>
                  <a:lnTo>
                    <a:pt x="36" y="165"/>
                  </a:lnTo>
                  <a:lnTo>
                    <a:pt x="45" y="154"/>
                  </a:lnTo>
                  <a:lnTo>
                    <a:pt x="51" y="143"/>
                  </a:lnTo>
                  <a:lnTo>
                    <a:pt x="56" y="132"/>
                  </a:lnTo>
                  <a:lnTo>
                    <a:pt x="62" y="122"/>
                  </a:lnTo>
                  <a:lnTo>
                    <a:pt x="65" y="110"/>
                  </a:lnTo>
                  <a:lnTo>
                    <a:pt x="71" y="89"/>
                  </a:lnTo>
                  <a:lnTo>
                    <a:pt x="74" y="67"/>
                  </a:lnTo>
                  <a:lnTo>
                    <a:pt x="75" y="45"/>
                  </a:lnTo>
                  <a:lnTo>
                    <a:pt x="75" y="23"/>
                  </a:lnTo>
                  <a:lnTo>
                    <a:pt x="78" y="0"/>
                  </a:lnTo>
                  <a:lnTo>
                    <a:pt x="62" y="29"/>
                  </a:lnTo>
                  <a:lnTo>
                    <a:pt x="48" y="60"/>
                  </a:lnTo>
                  <a:lnTo>
                    <a:pt x="33" y="93"/>
                  </a:lnTo>
                  <a:lnTo>
                    <a:pt x="23" y="119"/>
                  </a:lnTo>
                  <a:lnTo>
                    <a:pt x="17" y="142"/>
                  </a:lnTo>
                  <a:lnTo>
                    <a:pt x="10" y="170"/>
                  </a:lnTo>
                  <a:lnTo>
                    <a:pt x="6" y="184"/>
                  </a:lnTo>
                  <a:lnTo>
                    <a:pt x="0" y="196"/>
                  </a:lnTo>
                  <a:lnTo>
                    <a:pt x="3" y="196"/>
                  </a:lnTo>
                  <a:lnTo>
                    <a:pt x="14" y="193"/>
                  </a:lnTo>
                  <a:lnTo>
                    <a:pt x="22" y="190"/>
                  </a:lnTo>
                  <a:lnTo>
                    <a:pt x="33" y="188"/>
                  </a:lnTo>
                  <a:lnTo>
                    <a:pt x="62" y="183"/>
                  </a:lnTo>
                  <a:lnTo>
                    <a:pt x="77" y="178"/>
                  </a:lnTo>
                  <a:lnTo>
                    <a:pt x="91" y="172"/>
                  </a:lnTo>
                  <a:lnTo>
                    <a:pt x="106" y="165"/>
                  </a:lnTo>
                  <a:lnTo>
                    <a:pt x="119" y="155"/>
                  </a:lnTo>
                  <a:lnTo>
                    <a:pt x="132" y="143"/>
                  </a:lnTo>
                  <a:lnTo>
                    <a:pt x="143" y="130"/>
                  </a:lnTo>
                  <a:lnTo>
                    <a:pt x="158" y="109"/>
                  </a:lnTo>
                  <a:lnTo>
                    <a:pt x="171" y="84"/>
                  </a:lnTo>
                  <a:lnTo>
                    <a:pt x="181" y="58"/>
                  </a:lnTo>
                  <a:lnTo>
                    <a:pt x="188" y="32"/>
                  </a:lnTo>
                  <a:lnTo>
                    <a:pt x="182" y="38"/>
                  </a:lnTo>
                  <a:lnTo>
                    <a:pt x="176" y="45"/>
                  </a:lnTo>
                  <a:lnTo>
                    <a:pt x="171" y="54"/>
                  </a:lnTo>
                  <a:lnTo>
                    <a:pt x="165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41" name="Freeform 19"/>
            <p:cNvSpPr>
              <a:spLocks noChangeAspect="1"/>
            </p:cNvSpPr>
            <p:nvPr/>
          </p:nvSpPr>
          <p:spPr bwMode="auto">
            <a:xfrm>
              <a:off x="3120" y="3927"/>
              <a:ext cx="45" cy="71"/>
            </a:xfrm>
            <a:custGeom>
              <a:avLst/>
              <a:gdLst>
                <a:gd name="T0" fmla="*/ 0 w 133"/>
                <a:gd name="T1" fmla="*/ 0 h 213"/>
                <a:gd name="T2" fmla="*/ 0 w 133"/>
                <a:gd name="T3" fmla="*/ 0 h 213"/>
                <a:gd name="T4" fmla="*/ 0 w 133"/>
                <a:gd name="T5" fmla="*/ 0 h 213"/>
                <a:gd name="T6" fmla="*/ 0 w 133"/>
                <a:gd name="T7" fmla="*/ 0 h 213"/>
                <a:gd name="T8" fmla="*/ 0 w 133"/>
                <a:gd name="T9" fmla="*/ 0 h 213"/>
                <a:gd name="T10" fmla="*/ 0 w 133"/>
                <a:gd name="T11" fmla="*/ 0 h 213"/>
                <a:gd name="T12" fmla="*/ 0 w 133"/>
                <a:gd name="T13" fmla="*/ 0 h 213"/>
                <a:gd name="T14" fmla="*/ 0 w 133"/>
                <a:gd name="T15" fmla="*/ 0 h 213"/>
                <a:gd name="T16" fmla="*/ 0 w 133"/>
                <a:gd name="T17" fmla="*/ 0 h 213"/>
                <a:gd name="T18" fmla="*/ 0 w 133"/>
                <a:gd name="T19" fmla="*/ 0 h 213"/>
                <a:gd name="T20" fmla="*/ 0 w 133"/>
                <a:gd name="T21" fmla="*/ 0 h 213"/>
                <a:gd name="T22" fmla="*/ 0 w 133"/>
                <a:gd name="T23" fmla="*/ 0 h 213"/>
                <a:gd name="T24" fmla="*/ 0 w 133"/>
                <a:gd name="T25" fmla="*/ 0 h 213"/>
                <a:gd name="T26" fmla="*/ 0 w 133"/>
                <a:gd name="T27" fmla="*/ 0 h 213"/>
                <a:gd name="T28" fmla="*/ 0 w 133"/>
                <a:gd name="T29" fmla="*/ 0 h 213"/>
                <a:gd name="T30" fmla="*/ 0 w 133"/>
                <a:gd name="T31" fmla="*/ 0 h 213"/>
                <a:gd name="T32" fmla="*/ 0 w 133"/>
                <a:gd name="T33" fmla="*/ 0 h 213"/>
                <a:gd name="T34" fmla="*/ 0 w 133"/>
                <a:gd name="T35" fmla="*/ 0 h 213"/>
                <a:gd name="T36" fmla="*/ 0 w 133"/>
                <a:gd name="T37" fmla="*/ 0 h 213"/>
                <a:gd name="T38" fmla="*/ 0 w 133"/>
                <a:gd name="T39" fmla="*/ 0 h 213"/>
                <a:gd name="T40" fmla="*/ 0 w 133"/>
                <a:gd name="T41" fmla="*/ 0 h 213"/>
                <a:gd name="T42" fmla="*/ 0 w 133"/>
                <a:gd name="T43" fmla="*/ 0 h 213"/>
                <a:gd name="T44" fmla="*/ 0 w 133"/>
                <a:gd name="T45" fmla="*/ 0 h 213"/>
                <a:gd name="T46" fmla="*/ 0 w 133"/>
                <a:gd name="T47" fmla="*/ 0 h 213"/>
                <a:gd name="T48" fmla="*/ 0 w 133"/>
                <a:gd name="T49" fmla="*/ 0 h 213"/>
                <a:gd name="T50" fmla="*/ 0 w 133"/>
                <a:gd name="T51" fmla="*/ 0 h 213"/>
                <a:gd name="T52" fmla="*/ 0 w 133"/>
                <a:gd name="T53" fmla="*/ 0 h 213"/>
                <a:gd name="T54" fmla="*/ 0 w 133"/>
                <a:gd name="T55" fmla="*/ 0 h 213"/>
                <a:gd name="T56" fmla="*/ 0 w 133"/>
                <a:gd name="T57" fmla="*/ 0 h 213"/>
                <a:gd name="T58" fmla="*/ 0 w 133"/>
                <a:gd name="T59" fmla="*/ 0 h 213"/>
                <a:gd name="T60" fmla="*/ 0 w 133"/>
                <a:gd name="T61" fmla="*/ 0 h 213"/>
                <a:gd name="T62" fmla="*/ 0 w 133"/>
                <a:gd name="T63" fmla="*/ 0 h 213"/>
                <a:gd name="T64" fmla="*/ 0 w 133"/>
                <a:gd name="T65" fmla="*/ 0 h 213"/>
                <a:gd name="T66" fmla="*/ 0 w 133"/>
                <a:gd name="T67" fmla="*/ 0 h 213"/>
                <a:gd name="T68" fmla="*/ 0 w 133"/>
                <a:gd name="T69" fmla="*/ 0 h 213"/>
                <a:gd name="T70" fmla="*/ 0 w 133"/>
                <a:gd name="T71" fmla="*/ 0 h 213"/>
                <a:gd name="T72" fmla="*/ 0 w 133"/>
                <a:gd name="T73" fmla="*/ 0 h 213"/>
                <a:gd name="T74" fmla="*/ 0 w 133"/>
                <a:gd name="T75" fmla="*/ 0 h 213"/>
                <a:gd name="T76" fmla="*/ 0 w 133"/>
                <a:gd name="T77" fmla="*/ 0 h 213"/>
                <a:gd name="T78" fmla="*/ 0 w 133"/>
                <a:gd name="T79" fmla="*/ 0 h 213"/>
                <a:gd name="T80" fmla="*/ 0 w 133"/>
                <a:gd name="T81" fmla="*/ 0 h 213"/>
                <a:gd name="T82" fmla="*/ 0 w 133"/>
                <a:gd name="T83" fmla="*/ 0 h 213"/>
                <a:gd name="T84" fmla="*/ 0 w 133"/>
                <a:gd name="T85" fmla="*/ 0 h 213"/>
                <a:gd name="T86" fmla="*/ 0 w 133"/>
                <a:gd name="T87" fmla="*/ 0 h 213"/>
                <a:gd name="T88" fmla="*/ 0 w 133"/>
                <a:gd name="T89" fmla="*/ 0 h 213"/>
                <a:gd name="T90" fmla="*/ 0 w 133"/>
                <a:gd name="T91" fmla="*/ 0 h 213"/>
                <a:gd name="T92" fmla="*/ 0 w 133"/>
                <a:gd name="T93" fmla="*/ 0 h 213"/>
                <a:gd name="T94" fmla="*/ 0 w 133"/>
                <a:gd name="T95" fmla="*/ 0 h 213"/>
                <a:gd name="T96" fmla="*/ 0 w 133"/>
                <a:gd name="T97" fmla="*/ 0 h 213"/>
                <a:gd name="T98" fmla="*/ 0 w 133"/>
                <a:gd name="T99" fmla="*/ 0 h 213"/>
                <a:gd name="T100" fmla="*/ 0 w 133"/>
                <a:gd name="T101" fmla="*/ 0 h 213"/>
                <a:gd name="T102" fmla="*/ 0 w 133"/>
                <a:gd name="T103" fmla="*/ 0 h 213"/>
                <a:gd name="T104" fmla="*/ 0 w 133"/>
                <a:gd name="T105" fmla="*/ 0 h 213"/>
                <a:gd name="T106" fmla="*/ 0 w 133"/>
                <a:gd name="T107" fmla="*/ 0 h 213"/>
                <a:gd name="T108" fmla="*/ 0 w 133"/>
                <a:gd name="T109" fmla="*/ 0 h 213"/>
                <a:gd name="T110" fmla="*/ 0 w 133"/>
                <a:gd name="T111" fmla="*/ 0 h 213"/>
                <a:gd name="T112" fmla="*/ 0 w 133"/>
                <a:gd name="T113" fmla="*/ 0 h 213"/>
                <a:gd name="T114" fmla="*/ 0 w 133"/>
                <a:gd name="T115" fmla="*/ 0 h 213"/>
                <a:gd name="T116" fmla="*/ 0 w 133"/>
                <a:gd name="T117" fmla="*/ 0 h 213"/>
                <a:gd name="T118" fmla="*/ 0 w 133"/>
                <a:gd name="T119" fmla="*/ 0 h 213"/>
                <a:gd name="T120" fmla="*/ 0 w 133"/>
                <a:gd name="T121" fmla="*/ 0 h 21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3" h="213">
                  <a:moveTo>
                    <a:pt x="110" y="58"/>
                  </a:moveTo>
                  <a:lnTo>
                    <a:pt x="110" y="58"/>
                  </a:lnTo>
                  <a:lnTo>
                    <a:pt x="100" y="70"/>
                  </a:lnTo>
                  <a:lnTo>
                    <a:pt x="91" y="82"/>
                  </a:lnTo>
                  <a:lnTo>
                    <a:pt x="68" y="106"/>
                  </a:lnTo>
                  <a:lnTo>
                    <a:pt x="55" y="122"/>
                  </a:lnTo>
                  <a:lnTo>
                    <a:pt x="44" y="142"/>
                  </a:lnTo>
                  <a:lnTo>
                    <a:pt x="22" y="178"/>
                  </a:lnTo>
                  <a:lnTo>
                    <a:pt x="25" y="170"/>
                  </a:lnTo>
                  <a:lnTo>
                    <a:pt x="26" y="163"/>
                  </a:lnTo>
                  <a:lnTo>
                    <a:pt x="32" y="147"/>
                  </a:lnTo>
                  <a:lnTo>
                    <a:pt x="35" y="129"/>
                  </a:lnTo>
                  <a:lnTo>
                    <a:pt x="36" y="110"/>
                  </a:lnTo>
                  <a:lnTo>
                    <a:pt x="38" y="92"/>
                  </a:lnTo>
                  <a:lnTo>
                    <a:pt x="36" y="73"/>
                  </a:lnTo>
                  <a:lnTo>
                    <a:pt x="34" y="54"/>
                  </a:lnTo>
                  <a:lnTo>
                    <a:pt x="31" y="35"/>
                  </a:lnTo>
                  <a:lnTo>
                    <a:pt x="23" y="0"/>
                  </a:lnTo>
                  <a:lnTo>
                    <a:pt x="18" y="12"/>
                  </a:lnTo>
                  <a:lnTo>
                    <a:pt x="13" y="25"/>
                  </a:lnTo>
                  <a:lnTo>
                    <a:pt x="10" y="37"/>
                  </a:lnTo>
                  <a:lnTo>
                    <a:pt x="8" y="50"/>
                  </a:lnTo>
                  <a:lnTo>
                    <a:pt x="5" y="76"/>
                  </a:lnTo>
                  <a:lnTo>
                    <a:pt x="5" y="103"/>
                  </a:lnTo>
                  <a:lnTo>
                    <a:pt x="6" y="141"/>
                  </a:lnTo>
                  <a:lnTo>
                    <a:pt x="9" y="173"/>
                  </a:lnTo>
                  <a:lnTo>
                    <a:pt x="8" y="183"/>
                  </a:lnTo>
                  <a:lnTo>
                    <a:pt x="6" y="193"/>
                  </a:lnTo>
                  <a:lnTo>
                    <a:pt x="0" y="212"/>
                  </a:lnTo>
                  <a:lnTo>
                    <a:pt x="2" y="213"/>
                  </a:lnTo>
                  <a:lnTo>
                    <a:pt x="5" y="212"/>
                  </a:lnTo>
                  <a:lnTo>
                    <a:pt x="22" y="196"/>
                  </a:lnTo>
                  <a:lnTo>
                    <a:pt x="39" y="183"/>
                  </a:lnTo>
                  <a:lnTo>
                    <a:pt x="70" y="158"/>
                  </a:lnTo>
                  <a:lnTo>
                    <a:pt x="83" y="147"/>
                  </a:lnTo>
                  <a:lnTo>
                    <a:pt x="94" y="135"/>
                  </a:lnTo>
                  <a:lnTo>
                    <a:pt x="104" y="121"/>
                  </a:lnTo>
                  <a:lnTo>
                    <a:pt x="113" y="103"/>
                  </a:lnTo>
                  <a:lnTo>
                    <a:pt x="123" y="79"/>
                  </a:lnTo>
                  <a:lnTo>
                    <a:pt x="128" y="63"/>
                  </a:lnTo>
                  <a:lnTo>
                    <a:pt x="131" y="51"/>
                  </a:lnTo>
                  <a:lnTo>
                    <a:pt x="132" y="37"/>
                  </a:lnTo>
                  <a:lnTo>
                    <a:pt x="133" y="27"/>
                  </a:lnTo>
                  <a:lnTo>
                    <a:pt x="133" y="16"/>
                  </a:lnTo>
                  <a:lnTo>
                    <a:pt x="128" y="28"/>
                  </a:lnTo>
                  <a:lnTo>
                    <a:pt x="120" y="42"/>
                  </a:lnTo>
                  <a:lnTo>
                    <a:pt x="110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42" name="Freeform 20"/>
            <p:cNvSpPr>
              <a:spLocks noChangeAspect="1"/>
            </p:cNvSpPr>
            <p:nvPr/>
          </p:nvSpPr>
          <p:spPr bwMode="auto">
            <a:xfrm>
              <a:off x="3128" y="3885"/>
              <a:ext cx="40" cy="73"/>
            </a:xfrm>
            <a:custGeom>
              <a:avLst/>
              <a:gdLst>
                <a:gd name="T0" fmla="*/ 0 w 120"/>
                <a:gd name="T1" fmla="*/ 0 h 220"/>
                <a:gd name="T2" fmla="*/ 0 w 120"/>
                <a:gd name="T3" fmla="*/ 0 h 220"/>
                <a:gd name="T4" fmla="*/ 0 w 120"/>
                <a:gd name="T5" fmla="*/ 0 h 220"/>
                <a:gd name="T6" fmla="*/ 0 w 120"/>
                <a:gd name="T7" fmla="*/ 0 h 220"/>
                <a:gd name="T8" fmla="*/ 0 w 120"/>
                <a:gd name="T9" fmla="*/ 0 h 220"/>
                <a:gd name="T10" fmla="*/ 0 w 120"/>
                <a:gd name="T11" fmla="*/ 0 h 220"/>
                <a:gd name="T12" fmla="*/ 0 w 120"/>
                <a:gd name="T13" fmla="*/ 0 h 220"/>
                <a:gd name="T14" fmla="*/ 0 w 120"/>
                <a:gd name="T15" fmla="*/ 0 h 220"/>
                <a:gd name="T16" fmla="*/ 0 w 120"/>
                <a:gd name="T17" fmla="*/ 0 h 220"/>
                <a:gd name="T18" fmla="*/ 0 w 120"/>
                <a:gd name="T19" fmla="*/ 0 h 220"/>
                <a:gd name="T20" fmla="*/ 0 w 120"/>
                <a:gd name="T21" fmla="*/ 0 h 220"/>
                <a:gd name="T22" fmla="*/ 0 w 120"/>
                <a:gd name="T23" fmla="*/ 0 h 220"/>
                <a:gd name="T24" fmla="*/ 0 w 120"/>
                <a:gd name="T25" fmla="*/ 0 h 220"/>
                <a:gd name="T26" fmla="*/ 0 w 120"/>
                <a:gd name="T27" fmla="*/ 0 h 220"/>
                <a:gd name="T28" fmla="*/ 0 w 120"/>
                <a:gd name="T29" fmla="*/ 0 h 220"/>
                <a:gd name="T30" fmla="*/ 0 w 120"/>
                <a:gd name="T31" fmla="*/ 0 h 220"/>
                <a:gd name="T32" fmla="*/ 0 w 120"/>
                <a:gd name="T33" fmla="*/ 0 h 220"/>
                <a:gd name="T34" fmla="*/ 0 w 120"/>
                <a:gd name="T35" fmla="*/ 0 h 220"/>
                <a:gd name="T36" fmla="*/ 0 w 120"/>
                <a:gd name="T37" fmla="*/ 0 h 220"/>
                <a:gd name="T38" fmla="*/ 0 w 120"/>
                <a:gd name="T39" fmla="*/ 0 h 220"/>
                <a:gd name="T40" fmla="*/ 0 w 120"/>
                <a:gd name="T41" fmla="*/ 0 h 220"/>
                <a:gd name="T42" fmla="*/ 0 w 120"/>
                <a:gd name="T43" fmla="*/ 0 h 220"/>
                <a:gd name="T44" fmla="*/ 0 w 120"/>
                <a:gd name="T45" fmla="*/ 0 h 220"/>
                <a:gd name="T46" fmla="*/ 0 w 120"/>
                <a:gd name="T47" fmla="*/ 0 h 220"/>
                <a:gd name="T48" fmla="*/ 0 w 120"/>
                <a:gd name="T49" fmla="*/ 0 h 220"/>
                <a:gd name="T50" fmla="*/ 0 w 120"/>
                <a:gd name="T51" fmla="*/ 0 h 220"/>
                <a:gd name="T52" fmla="*/ 0 w 120"/>
                <a:gd name="T53" fmla="*/ 0 h 220"/>
                <a:gd name="T54" fmla="*/ 0 w 120"/>
                <a:gd name="T55" fmla="*/ 0 h 220"/>
                <a:gd name="T56" fmla="*/ 0 w 120"/>
                <a:gd name="T57" fmla="*/ 0 h 220"/>
                <a:gd name="T58" fmla="*/ 0 w 120"/>
                <a:gd name="T59" fmla="*/ 0 h 220"/>
                <a:gd name="T60" fmla="*/ 0 w 120"/>
                <a:gd name="T61" fmla="*/ 0 h 220"/>
                <a:gd name="T62" fmla="*/ 0 w 120"/>
                <a:gd name="T63" fmla="*/ 0 h 220"/>
                <a:gd name="T64" fmla="*/ 0 w 120"/>
                <a:gd name="T65" fmla="*/ 0 h 220"/>
                <a:gd name="T66" fmla="*/ 0 w 120"/>
                <a:gd name="T67" fmla="*/ 0 h 220"/>
                <a:gd name="T68" fmla="*/ 0 w 120"/>
                <a:gd name="T69" fmla="*/ 0 h 220"/>
                <a:gd name="T70" fmla="*/ 0 w 120"/>
                <a:gd name="T71" fmla="*/ 0 h 220"/>
                <a:gd name="T72" fmla="*/ 0 w 120"/>
                <a:gd name="T73" fmla="*/ 0 h 220"/>
                <a:gd name="T74" fmla="*/ 0 w 120"/>
                <a:gd name="T75" fmla="*/ 0 h 220"/>
                <a:gd name="T76" fmla="*/ 0 w 120"/>
                <a:gd name="T77" fmla="*/ 0 h 220"/>
                <a:gd name="T78" fmla="*/ 0 w 120"/>
                <a:gd name="T79" fmla="*/ 0 h 220"/>
                <a:gd name="T80" fmla="*/ 0 w 120"/>
                <a:gd name="T81" fmla="*/ 0 h 220"/>
                <a:gd name="T82" fmla="*/ 0 w 120"/>
                <a:gd name="T83" fmla="*/ 0 h 220"/>
                <a:gd name="T84" fmla="*/ 0 w 120"/>
                <a:gd name="T85" fmla="*/ 0 h 220"/>
                <a:gd name="T86" fmla="*/ 0 w 120"/>
                <a:gd name="T87" fmla="*/ 0 h 220"/>
                <a:gd name="T88" fmla="*/ 0 w 120"/>
                <a:gd name="T89" fmla="*/ 0 h 220"/>
                <a:gd name="T90" fmla="*/ 0 w 120"/>
                <a:gd name="T91" fmla="*/ 0 h 220"/>
                <a:gd name="T92" fmla="*/ 0 w 120"/>
                <a:gd name="T93" fmla="*/ 0 h 220"/>
                <a:gd name="T94" fmla="*/ 0 w 120"/>
                <a:gd name="T95" fmla="*/ 0 h 220"/>
                <a:gd name="T96" fmla="*/ 0 w 120"/>
                <a:gd name="T97" fmla="*/ 0 h 220"/>
                <a:gd name="T98" fmla="*/ 0 w 120"/>
                <a:gd name="T99" fmla="*/ 0 h 220"/>
                <a:gd name="T100" fmla="*/ 0 w 120"/>
                <a:gd name="T101" fmla="*/ 0 h 220"/>
                <a:gd name="T102" fmla="*/ 0 w 120"/>
                <a:gd name="T103" fmla="*/ 0 h 220"/>
                <a:gd name="T104" fmla="*/ 0 w 120"/>
                <a:gd name="T105" fmla="*/ 0 h 220"/>
                <a:gd name="T106" fmla="*/ 0 w 120"/>
                <a:gd name="T107" fmla="*/ 0 h 220"/>
                <a:gd name="T108" fmla="*/ 0 w 120"/>
                <a:gd name="T109" fmla="*/ 0 h 220"/>
                <a:gd name="T110" fmla="*/ 0 w 120"/>
                <a:gd name="T111" fmla="*/ 0 h 220"/>
                <a:gd name="T112" fmla="*/ 0 w 120"/>
                <a:gd name="T113" fmla="*/ 0 h 220"/>
                <a:gd name="T114" fmla="*/ 0 w 120"/>
                <a:gd name="T115" fmla="*/ 0 h 22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20" h="220">
                  <a:moveTo>
                    <a:pt x="110" y="0"/>
                  </a:moveTo>
                  <a:lnTo>
                    <a:pt x="110" y="0"/>
                  </a:lnTo>
                  <a:lnTo>
                    <a:pt x="107" y="13"/>
                  </a:lnTo>
                  <a:lnTo>
                    <a:pt x="106" y="22"/>
                  </a:lnTo>
                  <a:lnTo>
                    <a:pt x="103" y="29"/>
                  </a:lnTo>
                  <a:lnTo>
                    <a:pt x="87" y="65"/>
                  </a:lnTo>
                  <a:lnTo>
                    <a:pt x="72" y="103"/>
                  </a:lnTo>
                  <a:lnTo>
                    <a:pt x="61" y="139"/>
                  </a:lnTo>
                  <a:lnTo>
                    <a:pt x="55" y="159"/>
                  </a:lnTo>
                  <a:lnTo>
                    <a:pt x="51" y="180"/>
                  </a:lnTo>
                  <a:lnTo>
                    <a:pt x="52" y="167"/>
                  </a:lnTo>
                  <a:lnTo>
                    <a:pt x="51" y="155"/>
                  </a:lnTo>
                  <a:lnTo>
                    <a:pt x="49" y="142"/>
                  </a:lnTo>
                  <a:lnTo>
                    <a:pt x="46" y="129"/>
                  </a:lnTo>
                  <a:lnTo>
                    <a:pt x="39" y="106"/>
                  </a:lnTo>
                  <a:lnTo>
                    <a:pt x="29" y="84"/>
                  </a:lnTo>
                  <a:lnTo>
                    <a:pt x="19" y="64"/>
                  </a:lnTo>
                  <a:lnTo>
                    <a:pt x="10" y="49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8"/>
                  </a:lnTo>
                  <a:lnTo>
                    <a:pt x="1" y="80"/>
                  </a:lnTo>
                  <a:lnTo>
                    <a:pt x="7" y="109"/>
                  </a:lnTo>
                  <a:lnTo>
                    <a:pt x="13" y="129"/>
                  </a:lnTo>
                  <a:lnTo>
                    <a:pt x="20" y="149"/>
                  </a:lnTo>
                  <a:lnTo>
                    <a:pt x="29" y="169"/>
                  </a:lnTo>
                  <a:lnTo>
                    <a:pt x="38" y="188"/>
                  </a:lnTo>
                  <a:lnTo>
                    <a:pt x="39" y="197"/>
                  </a:lnTo>
                  <a:lnTo>
                    <a:pt x="39" y="204"/>
                  </a:lnTo>
                  <a:lnTo>
                    <a:pt x="39" y="213"/>
                  </a:lnTo>
                  <a:lnTo>
                    <a:pt x="38" y="220"/>
                  </a:lnTo>
                  <a:lnTo>
                    <a:pt x="41" y="220"/>
                  </a:lnTo>
                  <a:lnTo>
                    <a:pt x="52" y="201"/>
                  </a:lnTo>
                  <a:lnTo>
                    <a:pt x="65" y="182"/>
                  </a:lnTo>
                  <a:lnTo>
                    <a:pt x="80" y="165"/>
                  </a:lnTo>
                  <a:lnTo>
                    <a:pt x="91" y="146"/>
                  </a:lnTo>
                  <a:lnTo>
                    <a:pt x="100" y="132"/>
                  </a:lnTo>
                  <a:lnTo>
                    <a:pt x="107" y="117"/>
                  </a:lnTo>
                  <a:lnTo>
                    <a:pt x="111" y="103"/>
                  </a:lnTo>
                  <a:lnTo>
                    <a:pt x="116" y="90"/>
                  </a:lnTo>
                  <a:lnTo>
                    <a:pt x="119" y="73"/>
                  </a:lnTo>
                  <a:lnTo>
                    <a:pt x="120" y="58"/>
                  </a:lnTo>
                  <a:lnTo>
                    <a:pt x="120" y="46"/>
                  </a:lnTo>
                  <a:lnTo>
                    <a:pt x="119" y="36"/>
                  </a:lnTo>
                  <a:lnTo>
                    <a:pt x="114" y="19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43" name="Freeform 21"/>
            <p:cNvSpPr>
              <a:spLocks noChangeAspect="1"/>
            </p:cNvSpPr>
            <p:nvPr/>
          </p:nvSpPr>
          <p:spPr bwMode="auto">
            <a:xfrm>
              <a:off x="3117" y="3843"/>
              <a:ext cx="39" cy="79"/>
            </a:xfrm>
            <a:custGeom>
              <a:avLst/>
              <a:gdLst>
                <a:gd name="T0" fmla="*/ 0 w 118"/>
                <a:gd name="T1" fmla="*/ 0 h 239"/>
                <a:gd name="T2" fmla="*/ 0 w 118"/>
                <a:gd name="T3" fmla="*/ 0 h 239"/>
                <a:gd name="T4" fmla="*/ 0 w 118"/>
                <a:gd name="T5" fmla="*/ 0 h 239"/>
                <a:gd name="T6" fmla="*/ 0 w 118"/>
                <a:gd name="T7" fmla="*/ 0 h 239"/>
                <a:gd name="T8" fmla="*/ 0 w 118"/>
                <a:gd name="T9" fmla="*/ 0 h 239"/>
                <a:gd name="T10" fmla="*/ 0 w 118"/>
                <a:gd name="T11" fmla="*/ 0 h 239"/>
                <a:gd name="T12" fmla="*/ 0 w 118"/>
                <a:gd name="T13" fmla="*/ 0 h 239"/>
                <a:gd name="T14" fmla="*/ 0 w 118"/>
                <a:gd name="T15" fmla="*/ 0 h 239"/>
                <a:gd name="T16" fmla="*/ 0 w 118"/>
                <a:gd name="T17" fmla="*/ 0 h 239"/>
                <a:gd name="T18" fmla="*/ 0 w 118"/>
                <a:gd name="T19" fmla="*/ 0 h 239"/>
                <a:gd name="T20" fmla="*/ 0 w 118"/>
                <a:gd name="T21" fmla="*/ 0 h 239"/>
                <a:gd name="T22" fmla="*/ 0 w 118"/>
                <a:gd name="T23" fmla="*/ 0 h 239"/>
                <a:gd name="T24" fmla="*/ 0 w 118"/>
                <a:gd name="T25" fmla="*/ 0 h 239"/>
                <a:gd name="T26" fmla="*/ 0 w 118"/>
                <a:gd name="T27" fmla="*/ 0 h 239"/>
                <a:gd name="T28" fmla="*/ 0 w 118"/>
                <a:gd name="T29" fmla="*/ 0 h 239"/>
                <a:gd name="T30" fmla="*/ 0 w 118"/>
                <a:gd name="T31" fmla="*/ 0 h 239"/>
                <a:gd name="T32" fmla="*/ 0 w 118"/>
                <a:gd name="T33" fmla="*/ 0 h 239"/>
                <a:gd name="T34" fmla="*/ 0 w 118"/>
                <a:gd name="T35" fmla="*/ 0 h 239"/>
                <a:gd name="T36" fmla="*/ 0 w 118"/>
                <a:gd name="T37" fmla="*/ 0 h 239"/>
                <a:gd name="T38" fmla="*/ 0 w 118"/>
                <a:gd name="T39" fmla="*/ 0 h 239"/>
                <a:gd name="T40" fmla="*/ 0 w 118"/>
                <a:gd name="T41" fmla="*/ 0 h 239"/>
                <a:gd name="T42" fmla="*/ 0 w 118"/>
                <a:gd name="T43" fmla="*/ 0 h 239"/>
                <a:gd name="T44" fmla="*/ 0 w 118"/>
                <a:gd name="T45" fmla="*/ 0 h 239"/>
                <a:gd name="T46" fmla="*/ 0 w 118"/>
                <a:gd name="T47" fmla="*/ 0 h 239"/>
                <a:gd name="T48" fmla="*/ 0 w 118"/>
                <a:gd name="T49" fmla="*/ 0 h 239"/>
                <a:gd name="T50" fmla="*/ 0 w 118"/>
                <a:gd name="T51" fmla="*/ 0 h 239"/>
                <a:gd name="T52" fmla="*/ 0 w 118"/>
                <a:gd name="T53" fmla="*/ 0 h 239"/>
                <a:gd name="T54" fmla="*/ 0 w 118"/>
                <a:gd name="T55" fmla="*/ 0 h 239"/>
                <a:gd name="T56" fmla="*/ 0 w 118"/>
                <a:gd name="T57" fmla="*/ 0 h 239"/>
                <a:gd name="T58" fmla="*/ 0 w 118"/>
                <a:gd name="T59" fmla="*/ 0 h 239"/>
                <a:gd name="T60" fmla="*/ 0 w 118"/>
                <a:gd name="T61" fmla="*/ 0 h 239"/>
                <a:gd name="T62" fmla="*/ 0 w 118"/>
                <a:gd name="T63" fmla="*/ 0 h 239"/>
                <a:gd name="T64" fmla="*/ 0 w 118"/>
                <a:gd name="T65" fmla="*/ 0 h 239"/>
                <a:gd name="T66" fmla="*/ 0 w 118"/>
                <a:gd name="T67" fmla="*/ 0 h 239"/>
                <a:gd name="T68" fmla="*/ 0 w 118"/>
                <a:gd name="T69" fmla="*/ 0 h 239"/>
                <a:gd name="T70" fmla="*/ 0 w 118"/>
                <a:gd name="T71" fmla="*/ 0 h 239"/>
                <a:gd name="T72" fmla="*/ 0 w 118"/>
                <a:gd name="T73" fmla="*/ 0 h 239"/>
                <a:gd name="T74" fmla="*/ 0 w 118"/>
                <a:gd name="T75" fmla="*/ 0 h 239"/>
                <a:gd name="T76" fmla="*/ 0 w 118"/>
                <a:gd name="T77" fmla="*/ 0 h 239"/>
                <a:gd name="T78" fmla="*/ 0 w 118"/>
                <a:gd name="T79" fmla="*/ 0 h 239"/>
                <a:gd name="T80" fmla="*/ 0 w 118"/>
                <a:gd name="T81" fmla="*/ 0 h 239"/>
                <a:gd name="T82" fmla="*/ 0 w 118"/>
                <a:gd name="T83" fmla="*/ 0 h 239"/>
                <a:gd name="T84" fmla="*/ 0 w 118"/>
                <a:gd name="T85" fmla="*/ 0 h 239"/>
                <a:gd name="T86" fmla="*/ 0 w 118"/>
                <a:gd name="T87" fmla="*/ 0 h 239"/>
                <a:gd name="T88" fmla="*/ 0 w 118"/>
                <a:gd name="T89" fmla="*/ 0 h 239"/>
                <a:gd name="T90" fmla="*/ 0 w 118"/>
                <a:gd name="T91" fmla="*/ 0 h 239"/>
                <a:gd name="T92" fmla="*/ 0 w 118"/>
                <a:gd name="T93" fmla="*/ 0 h 239"/>
                <a:gd name="T94" fmla="*/ 0 w 118"/>
                <a:gd name="T95" fmla="*/ 0 h 239"/>
                <a:gd name="T96" fmla="*/ 0 w 118"/>
                <a:gd name="T97" fmla="*/ 0 h 239"/>
                <a:gd name="T98" fmla="*/ 0 w 118"/>
                <a:gd name="T99" fmla="*/ 0 h 239"/>
                <a:gd name="T100" fmla="*/ 0 w 118"/>
                <a:gd name="T101" fmla="*/ 0 h 239"/>
                <a:gd name="T102" fmla="*/ 0 w 118"/>
                <a:gd name="T103" fmla="*/ 0 h 23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8" h="239">
                  <a:moveTo>
                    <a:pt x="87" y="65"/>
                  </a:moveTo>
                  <a:lnTo>
                    <a:pt x="87" y="65"/>
                  </a:lnTo>
                  <a:lnTo>
                    <a:pt x="84" y="93"/>
                  </a:lnTo>
                  <a:lnTo>
                    <a:pt x="81" y="117"/>
                  </a:lnTo>
                  <a:lnTo>
                    <a:pt x="82" y="144"/>
                  </a:lnTo>
                  <a:lnTo>
                    <a:pt x="84" y="157"/>
                  </a:lnTo>
                  <a:lnTo>
                    <a:pt x="87" y="170"/>
                  </a:lnTo>
                  <a:lnTo>
                    <a:pt x="79" y="152"/>
                  </a:lnTo>
                  <a:lnTo>
                    <a:pt x="71" y="138"/>
                  </a:lnTo>
                  <a:lnTo>
                    <a:pt x="62" y="123"/>
                  </a:lnTo>
                  <a:lnTo>
                    <a:pt x="50" y="112"/>
                  </a:lnTo>
                  <a:lnTo>
                    <a:pt x="26" y="87"/>
                  </a:lnTo>
                  <a:lnTo>
                    <a:pt x="0" y="64"/>
                  </a:lnTo>
                  <a:lnTo>
                    <a:pt x="7" y="83"/>
                  </a:lnTo>
                  <a:lnTo>
                    <a:pt x="14" y="102"/>
                  </a:lnTo>
                  <a:lnTo>
                    <a:pt x="24" y="122"/>
                  </a:lnTo>
                  <a:lnTo>
                    <a:pt x="34" y="142"/>
                  </a:lnTo>
                  <a:lnTo>
                    <a:pt x="49" y="164"/>
                  </a:lnTo>
                  <a:lnTo>
                    <a:pt x="62" y="181"/>
                  </a:lnTo>
                  <a:lnTo>
                    <a:pt x="72" y="196"/>
                  </a:lnTo>
                  <a:lnTo>
                    <a:pt x="76" y="203"/>
                  </a:lnTo>
                  <a:lnTo>
                    <a:pt x="81" y="213"/>
                  </a:lnTo>
                  <a:lnTo>
                    <a:pt x="85" y="222"/>
                  </a:lnTo>
                  <a:lnTo>
                    <a:pt x="89" y="239"/>
                  </a:lnTo>
                  <a:lnTo>
                    <a:pt x="92" y="236"/>
                  </a:lnTo>
                  <a:lnTo>
                    <a:pt x="104" y="191"/>
                  </a:lnTo>
                  <a:lnTo>
                    <a:pt x="110" y="168"/>
                  </a:lnTo>
                  <a:lnTo>
                    <a:pt x="115" y="144"/>
                  </a:lnTo>
                  <a:lnTo>
                    <a:pt x="118" y="120"/>
                  </a:lnTo>
                  <a:lnTo>
                    <a:pt x="118" y="97"/>
                  </a:lnTo>
                  <a:lnTo>
                    <a:pt x="118" y="86"/>
                  </a:lnTo>
                  <a:lnTo>
                    <a:pt x="115" y="73"/>
                  </a:lnTo>
                  <a:lnTo>
                    <a:pt x="113" y="61"/>
                  </a:lnTo>
                  <a:lnTo>
                    <a:pt x="108" y="49"/>
                  </a:lnTo>
                  <a:lnTo>
                    <a:pt x="102" y="36"/>
                  </a:lnTo>
                  <a:lnTo>
                    <a:pt x="97" y="23"/>
                  </a:lnTo>
                  <a:lnTo>
                    <a:pt x="89" y="12"/>
                  </a:lnTo>
                  <a:lnTo>
                    <a:pt x="81" y="0"/>
                  </a:lnTo>
                  <a:lnTo>
                    <a:pt x="87" y="32"/>
                  </a:lnTo>
                  <a:lnTo>
                    <a:pt x="88" y="48"/>
                  </a:lnTo>
                  <a:lnTo>
                    <a:pt x="88" y="57"/>
                  </a:lnTo>
                  <a:lnTo>
                    <a:pt x="87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44" name="Freeform 22"/>
            <p:cNvSpPr>
              <a:spLocks noChangeAspect="1"/>
            </p:cNvSpPr>
            <p:nvPr/>
          </p:nvSpPr>
          <p:spPr bwMode="auto">
            <a:xfrm>
              <a:off x="3100" y="3820"/>
              <a:ext cx="41" cy="61"/>
            </a:xfrm>
            <a:custGeom>
              <a:avLst/>
              <a:gdLst>
                <a:gd name="T0" fmla="*/ 0 w 123"/>
                <a:gd name="T1" fmla="*/ 0 h 185"/>
                <a:gd name="T2" fmla="*/ 0 w 123"/>
                <a:gd name="T3" fmla="*/ 0 h 185"/>
                <a:gd name="T4" fmla="*/ 0 w 123"/>
                <a:gd name="T5" fmla="*/ 0 h 185"/>
                <a:gd name="T6" fmla="*/ 0 w 123"/>
                <a:gd name="T7" fmla="*/ 0 h 185"/>
                <a:gd name="T8" fmla="*/ 0 w 123"/>
                <a:gd name="T9" fmla="*/ 0 h 185"/>
                <a:gd name="T10" fmla="*/ 0 w 123"/>
                <a:gd name="T11" fmla="*/ 0 h 185"/>
                <a:gd name="T12" fmla="*/ 0 w 123"/>
                <a:gd name="T13" fmla="*/ 0 h 185"/>
                <a:gd name="T14" fmla="*/ 0 w 123"/>
                <a:gd name="T15" fmla="*/ 0 h 185"/>
                <a:gd name="T16" fmla="*/ 0 w 123"/>
                <a:gd name="T17" fmla="*/ 0 h 185"/>
                <a:gd name="T18" fmla="*/ 0 w 123"/>
                <a:gd name="T19" fmla="*/ 0 h 185"/>
                <a:gd name="T20" fmla="*/ 0 w 123"/>
                <a:gd name="T21" fmla="*/ 0 h 185"/>
                <a:gd name="T22" fmla="*/ 0 w 123"/>
                <a:gd name="T23" fmla="*/ 0 h 185"/>
                <a:gd name="T24" fmla="*/ 0 w 123"/>
                <a:gd name="T25" fmla="*/ 0 h 185"/>
                <a:gd name="T26" fmla="*/ 0 w 123"/>
                <a:gd name="T27" fmla="*/ 0 h 185"/>
                <a:gd name="T28" fmla="*/ 0 w 123"/>
                <a:gd name="T29" fmla="*/ 0 h 185"/>
                <a:gd name="T30" fmla="*/ 0 w 123"/>
                <a:gd name="T31" fmla="*/ 0 h 185"/>
                <a:gd name="T32" fmla="*/ 0 w 123"/>
                <a:gd name="T33" fmla="*/ 0 h 185"/>
                <a:gd name="T34" fmla="*/ 0 w 123"/>
                <a:gd name="T35" fmla="*/ 0 h 185"/>
                <a:gd name="T36" fmla="*/ 0 w 123"/>
                <a:gd name="T37" fmla="*/ 0 h 185"/>
                <a:gd name="T38" fmla="*/ 0 w 123"/>
                <a:gd name="T39" fmla="*/ 0 h 185"/>
                <a:gd name="T40" fmla="*/ 0 w 123"/>
                <a:gd name="T41" fmla="*/ 0 h 185"/>
                <a:gd name="T42" fmla="*/ 0 w 123"/>
                <a:gd name="T43" fmla="*/ 0 h 185"/>
                <a:gd name="T44" fmla="*/ 0 w 123"/>
                <a:gd name="T45" fmla="*/ 0 h 185"/>
                <a:gd name="T46" fmla="*/ 0 w 123"/>
                <a:gd name="T47" fmla="*/ 0 h 185"/>
                <a:gd name="T48" fmla="*/ 0 w 123"/>
                <a:gd name="T49" fmla="*/ 0 h 185"/>
                <a:gd name="T50" fmla="*/ 0 w 123"/>
                <a:gd name="T51" fmla="*/ 0 h 185"/>
                <a:gd name="T52" fmla="*/ 0 w 123"/>
                <a:gd name="T53" fmla="*/ 0 h 185"/>
                <a:gd name="T54" fmla="*/ 0 w 123"/>
                <a:gd name="T55" fmla="*/ 0 h 185"/>
                <a:gd name="T56" fmla="*/ 0 w 123"/>
                <a:gd name="T57" fmla="*/ 0 h 185"/>
                <a:gd name="T58" fmla="*/ 0 w 123"/>
                <a:gd name="T59" fmla="*/ 0 h 185"/>
                <a:gd name="T60" fmla="*/ 0 w 123"/>
                <a:gd name="T61" fmla="*/ 0 h 185"/>
                <a:gd name="T62" fmla="*/ 0 w 123"/>
                <a:gd name="T63" fmla="*/ 0 h 185"/>
                <a:gd name="T64" fmla="*/ 0 w 123"/>
                <a:gd name="T65" fmla="*/ 0 h 185"/>
                <a:gd name="T66" fmla="*/ 0 w 123"/>
                <a:gd name="T67" fmla="*/ 0 h 185"/>
                <a:gd name="T68" fmla="*/ 0 w 123"/>
                <a:gd name="T69" fmla="*/ 0 h 185"/>
                <a:gd name="T70" fmla="*/ 0 w 123"/>
                <a:gd name="T71" fmla="*/ 0 h 185"/>
                <a:gd name="T72" fmla="*/ 0 w 123"/>
                <a:gd name="T73" fmla="*/ 0 h 185"/>
                <a:gd name="T74" fmla="*/ 0 w 123"/>
                <a:gd name="T75" fmla="*/ 0 h 185"/>
                <a:gd name="T76" fmla="*/ 0 w 123"/>
                <a:gd name="T77" fmla="*/ 0 h 185"/>
                <a:gd name="T78" fmla="*/ 0 w 123"/>
                <a:gd name="T79" fmla="*/ 0 h 185"/>
                <a:gd name="T80" fmla="*/ 0 w 123"/>
                <a:gd name="T81" fmla="*/ 0 h 185"/>
                <a:gd name="T82" fmla="*/ 0 w 123"/>
                <a:gd name="T83" fmla="*/ 0 h 185"/>
                <a:gd name="T84" fmla="*/ 0 w 123"/>
                <a:gd name="T85" fmla="*/ 0 h 185"/>
                <a:gd name="T86" fmla="*/ 0 w 123"/>
                <a:gd name="T87" fmla="*/ 0 h 185"/>
                <a:gd name="T88" fmla="*/ 0 w 123"/>
                <a:gd name="T89" fmla="*/ 0 h 185"/>
                <a:gd name="T90" fmla="*/ 0 w 123"/>
                <a:gd name="T91" fmla="*/ 0 h 185"/>
                <a:gd name="T92" fmla="*/ 0 w 123"/>
                <a:gd name="T93" fmla="*/ 0 h 18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3" h="185">
                  <a:moveTo>
                    <a:pt x="99" y="130"/>
                  </a:moveTo>
                  <a:lnTo>
                    <a:pt x="99" y="130"/>
                  </a:lnTo>
                  <a:lnTo>
                    <a:pt x="95" y="121"/>
                  </a:lnTo>
                  <a:lnTo>
                    <a:pt x="89" y="114"/>
                  </a:lnTo>
                  <a:lnTo>
                    <a:pt x="79" y="101"/>
                  </a:lnTo>
                  <a:lnTo>
                    <a:pt x="66" y="91"/>
                  </a:lnTo>
                  <a:lnTo>
                    <a:pt x="53" y="81"/>
                  </a:lnTo>
                  <a:lnTo>
                    <a:pt x="26" y="62"/>
                  </a:lnTo>
                  <a:lnTo>
                    <a:pt x="13" y="50"/>
                  </a:lnTo>
                  <a:lnTo>
                    <a:pt x="0" y="39"/>
                  </a:lnTo>
                  <a:lnTo>
                    <a:pt x="2" y="46"/>
                  </a:lnTo>
                  <a:lnTo>
                    <a:pt x="7" y="55"/>
                  </a:lnTo>
                  <a:lnTo>
                    <a:pt x="15" y="72"/>
                  </a:lnTo>
                  <a:lnTo>
                    <a:pt x="28" y="88"/>
                  </a:lnTo>
                  <a:lnTo>
                    <a:pt x="41" y="105"/>
                  </a:lnTo>
                  <a:lnTo>
                    <a:pt x="66" y="132"/>
                  </a:lnTo>
                  <a:lnTo>
                    <a:pt x="81" y="146"/>
                  </a:lnTo>
                  <a:lnTo>
                    <a:pt x="89" y="152"/>
                  </a:lnTo>
                  <a:lnTo>
                    <a:pt x="99" y="162"/>
                  </a:lnTo>
                  <a:lnTo>
                    <a:pt x="110" y="173"/>
                  </a:lnTo>
                  <a:lnTo>
                    <a:pt x="118" y="185"/>
                  </a:lnTo>
                  <a:lnTo>
                    <a:pt x="121" y="155"/>
                  </a:lnTo>
                  <a:lnTo>
                    <a:pt x="123" y="129"/>
                  </a:lnTo>
                  <a:lnTo>
                    <a:pt x="123" y="108"/>
                  </a:lnTo>
                  <a:lnTo>
                    <a:pt x="121" y="94"/>
                  </a:lnTo>
                  <a:lnTo>
                    <a:pt x="120" y="84"/>
                  </a:lnTo>
                  <a:lnTo>
                    <a:pt x="115" y="72"/>
                  </a:lnTo>
                  <a:lnTo>
                    <a:pt x="111" y="61"/>
                  </a:lnTo>
                  <a:lnTo>
                    <a:pt x="107" y="49"/>
                  </a:lnTo>
                  <a:lnTo>
                    <a:pt x="99" y="37"/>
                  </a:lnTo>
                  <a:lnTo>
                    <a:pt x="92" y="27"/>
                  </a:lnTo>
                  <a:lnTo>
                    <a:pt x="85" y="17"/>
                  </a:lnTo>
                  <a:lnTo>
                    <a:pt x="76" y="9"/>
                  </a:lnTo>
                  <a:lnTo>
                    <a:pt x="66" y="0"/>
                  </a:lnTo>
                  <a:lnTo>
                    <a:pt x="76" y="27"/>
                  </a:lnTo>
                  <a:lnTo>
                    <a:pt x="81" y="42"/>
                  </a:lnTo>
                  <a:lnTo>
                    <a:pt x="86" y="68"/>
                  </a:lnTo>
                  <a:lnTo>
                    <a:pt x="99" y="1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45" name="Freeform 23"/>
            <p:cNvSpPr>
              <a:spLocks noChangeAspect="1"/>
            </p:cNvSpPr>
            <p:nvPr/>
          </p:nvSpPr>
          <p:spPr bwMode="auto">
            <a:xfrm>
              <a:off x="3092" y="3809"/>
              <a:ext cx="34" cy="39"/>
            </a:xfrm>
            <a:custGeom>
              <a:avLst/>
              <a:gdLst>
                <a:gd name="T0" fmla="*/ 0 w 103"/>
                <a:gd name="T1" fmla="*/ 0 h 115"/>
                <a:gd name="T2" fmla="*/ 0 w 103"/>
                <a:gd name="T3" fmla="*/ 0 h 115"/>
                <a:gd name="T4" fmla="*/ 0 w 103"/>
                <a:gd name="T5" fmla="*/ 0 h 115"/>
                <a:gd name="T6" fmla="*/ 0 w 103"/>
                <a:gd name="T7" fmla="*/ 0 h 115"/>
                <a:gd name="T8" fmla="*/ 0 w 103"/>
                <a:gd name="T9" fmla="*/ 0 h 115"/>
                <a:gd name="T10" fmla="*/ 0 w 103"/>
                <a:gd name="T11" fmla="*/ 0 h 115"/>
                <a:gd name="T12" fmla="*/ 0 w 103"/>
                <a:gd name="T13" fmla="*/ 0 h 115"/>
                <a:gd name="T14" fmla="*/ 0 w 103"/>
                <a:gd name="T15" fmla="*/ 0 h 115"/>
                <a:gd name="T16" fmla="*/ 0 w 103"/>
                <a:gd name="T17" fmla="*/ 0 h 115"/>
                <a:gd name="T18" fmla="*/ 0 w 103"/>
                <a:gd name="T19" fmla="*/ 0 h 115"/>
                <a:gd name="T20" fmla="*/ 0 w 103"/>
                <a:gd name="T21" fmla="*/ 0 h 115"/>
                <a:gd name="T22" fmla="*/ 0 w 103"/>
                <a:gd name="T23" fmla="*/ 0 h 115"/>
                <a:gd name="T24" fmla="*/ 0 w 103"/>
                <a:gd name="T25" fmla="*/ 0 h 115"/>
                <a:gd name="T26" fmla="*/ 0 w 103"/>
                <a:gd name="T27" fmla="*/ 0 h 115"/>
                <a:gd name="T28" fmla="*/ 0 w 103"/>
                <a:gd name="T29" fmla="*/ 0 h 115"/>
                <a:gd name="T30" fmla="*/ 0 w 103"/>
                <a:gd name="T31" fmla="*/ 0 h 115"/>
                <a:gd name="T32" fmla="*/ 0 w 103"/>
                <a:gd name="T33" fmla="*/ 0 h 115"/>
                <a:gd name="T34" fmla="*/ 0 w 103"/>
                <a:gd name="T35" fmla="*/ 0 h 115"/>
                <a:gd name="T36" fmla="*/ 0 w 103"/>
                <a:gd name="T37" fmla="*/ 0 h 115"/>
                <a:gd name="T38" fmla="*/ 0 w 103"/>
                <a:gd name="T39" fmla="*/ 0 h 115"/>
                <a:gd name="T40" fmla="*/ 0 w 103"/>
                <a:gd name="T41" fmla="*/ 0 h 115"/>
                <a:gd name="T42" fmla="*/ 0 w 103"/>
                <a:gd name="T43" fmla="*/ 0 h 115"/>
                <a:gd name="T44" fmla="*/ 0 w 103"/>
                <a:gd name="T45" fmla="*/ 0 h 115"/>
                <a:gd name="T46" fmla="*/ 0 w 103"/>
                <a:gd name="T47" fmla="*/ 0 h 11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3" h="115">
                  <a:moveTo>
                    <a:pt x="103" y="115"/>
                  </a:moveTo>
                  <a:lnTo>
                    <a:pt x="103" y="115"/>
                  </a:lnTo>
                  <a:lnTo>
                    <a:pt x="103" y="108"/>
                  </a:lnTo>
                  <a:lnTo>
                    <a:pt x="100" y="95"/>
                  </a:lnTo>
                  <a:lnTo>
                    <a:pt x="93" y="79"/>
                  </a:lnTo>
                  <a:lnTo>
                    <a:pt x="84" y="64"/>
                  </a:lnTo>
                  <a:lnTo>
                    <a:pt x="74" y="50"/>
                  </a:lnTo>
                  <a:lnTo>
                    <a:pt x="62" y="37"/>
                  </a:lnTo>
                  <a:lnTo>
                    <a:pt x="49" y="25"/>
                  </a:lnTo>
                  <a:lnTo>
                    <a:pt x="33" y="15"/>
                  </a:lnTo>
                  <a:lnTo>
                    <a:pt x="17" y="6"/>
                  </a:lnTo>
                  <a:lnTo>
                    <a:pt x="0" y="0"/>
                  </a:lnTo>
                  <a:lnTo>
                    <a:pt x="12" y="15"/>
                  </a:lnTo>
                  <a:lnTo>
                    <a:pt x="22" y="31"/>
                  </a:lnTo>
                  <a:lnTo>
                    <a:pt x="45" y="64"/>
                  </a:lnTo>
                  <a:lnTo>
                    <a:pt x="58" y="79"/>
                  </a:lnTo>
                  <a:lnTo>
                    <a:pt x="71" y="93"/>
                  </a:lnTo>
                  <a:lnTo>
                    <a:pt x="87" y="105"/>
                  </a:lnTo>
                  <a:lnTo>
                    <a:pt x="103" y="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46" name="Freeform 24"/>
            <p:cNvSpPr>
              <a:spLocks noChangeAspect="1"/>
            </p:cNvSpPr>
            <p:nvPr/>
          </p:nvSpPr>
          <p:spPr bwMode="auto">
            <a:xfrm>
              <a:off x="2894" y="4048"/>
              <a:ext cx="212" cy="36"/>
            </a:xfrm>
            <a:custGeom>
              <a:avLst/>
              <a:gdLst>
                <a:gd name="T0" fmla="*/ 0 w 638"/>
                <a:gd name="T1" fmla="*/ 0 h 108"/>
                <a:gd name="T2" fmla="*/ 0 w 638"/>
                <a:gd name="T3" fmla="*/ 0 h 108"/>
                <a:gd name="T4" fmla="*/ 0 w 638"/>
                <a:gd name="T5" fmla="*/ 0 h 108"/>
                <a:gd name="T6" fmla="*/ 0 w 638"/>
                <a:gd name="T7" fmla="*/ 0 h 108"/>
                <a:gd name="T8" fmla="*/ 0 w 638"/>
                <a:gd name="T9" fmla="*/ 0 h 108"/>
                <a:gd name="T10" fmla="*/ 0 w 638"/>
                <a:gd name="T11" fmla="*/ 0 h 108"/>
                <a:gd name="T12" fmla="*/ 0 w 638"/>
                <a:gd name="T13" fmla="*/ 0 h 108"/>
                <a:gd name="T14" fmla="*/ 0 w 638"/>
                <a:gd name="T15" fmla="*/ 0 h 108"/>
                <a:gd name="T16" fmla="*/ 0 w 638"/>
                <a:gd name="T17" fmla="*/ 0 h 108"/>
                <a:gd name="T18" fmla="*/ 0 w 638"/>
                <a:gd name="T19" fmla="*/ 0 h 108"/>
                <a:gd name="T20" fmla="*/ 0 w 638"/>
                <a:gd name="T21" fmla="*/ 0 h 108"/>
                <a:gd name="T22" fmla="*/ 0 w 638"/>
                <a:gd name="T23" fmla="*/ 0 h 108"/>
                <a:gd name="T24" fmla="*/ 0 w 638"/>
                <a:gd name="T25" fmla="*/ 0 h 108"/>
                <a:gd name="T26" fmla="*/ 0 w 638"/>
                <a:gd name="T27" fmla="*/ 0 h 108"/>
                <a:gd name="T28" fmla="*/ 0 w 638"/>
                <a:gd name="T29" fmla="*/ 0 h 108"/>
                <a:gd name="T30" fmla="*/ 0 w 638"/>
                <a:gd name="T31" fmla="*/ 0 h 108"/>
                <a:gd name="T32" fmla="*/ 0 w 638"/>
                <a:gd name="T33" fmla="*/ 0 h 108"/>
                <a:gd name="T34" fmla="*/ 0 w 638"/>
                <a:gd name="T35" fmla="*/ 0 h 108"/>
                <a:gd name="T36" fmla="*/ 0 w 638"/>
                <a:gd name="T37" fmla="*/ 0 h 108"/>
                <a:gd name="T38" fmla="*/ 0 w 638"/>
                <a:gd name="T39" fmla="*/ 0 h 108"/>
                <a:gd name="T40" fmla="*/ 0 w 638"/>
                <a:gd name="T41" fmla="*/ 0 h 108"/>
                <a:gd name="T42" fmla="*/ 0 w 638"/>
                <a:gd name="T43" fmla="*/ 0 h 108"/>
                <a:gd name="T44" fmla="*/ 0 w 638"/>
                <a:gd name="T45" fmla="*/ 0 h 108"/>
                <a:gd name="T46" fmla="*/ 0 w 638"/>
                <a:gd name="T47" fmla="*/ 0 h 108"/>
                <a:gd name="T48" fmla="*/ 0 w 638"/>
                <a:gd name="T49" fmla="*/ 0 h 108"/>
                <a:gd name="T50" fmla="*/ 0 w 638"/>
                <a:gd name="T51" fmla="*/ 0 h 108"/>
                <a:gd name="T52" fmla="*/ 0 w 638"/>
                <a:gd name="T53" fmla="*/ 0 h 108"/>
                <a:gd name="T54" fmla="*/ 0 w 638"/>
                <a:gd name="T55" fmla="*/ 0 h 108"/>
                <a:gd name="T56" fmla="*/ 0 w 638"/>
                <a:gd name="T57" fmla="*/ 0 h 108"/>
                <a:gd name="T58" fmla="*/ 0 w 638"/>
                <a:gd name="T59" fmla="*/ 0 h 108"/>
                <a:gd name="T60" fmla="*/ 0 w 638"/>
                <a:gd name="T61" fmla="*/ 0 h 108"/>
                <a:gd name="T62" fmla="*/ 0 w 638"/>
                <a:gd name="T63" fmla="*/ 0 h 108"/>
                <a:gd name="T64" fmla="*/ 0 w 638"/>
                <a:gd name="T65" fmla="*/ 0 h 108"/>
                <a:gd name="T66" fmla="*/ 0 w 638"/>
                <a:gd name="T67" fmla="*/ 0 h 108"/>
                <a:gd name="T68" fmla="*/ 0 w 638"/>
                <a:gd name="T69" fmla="*/ 0 h 108"/>
                <a:gd name="T70" fmla="*/ 0 w 638"/>
                <a:gd name="T71" fmla="*/ 0 h 108"/>
                <a:gd name="T72" fmla="*/ 0 w 638"/>
                <a:gd name="T73" fmla="*/ 0 h 108"/>
                <a:gd name="T74" fmla="*/ 0 w 638"/>
                <a:gd name="T75" fmla="*/ 0 h 108"/>
                <a:gd name="T76" fmla="*/ 0 w 638"/>
                <a:gd name="T77" fmla="*/ 0 h 108"/>
                <a:gd name="T78" fmla="*/ 0 w 638"/>
                <a:gd name="T79" fmla="*/ 0 h 108"/>
                <a:gd name="T80" fmla="*/ 0 w 638"/>
                <a:gd name="T81" fmla="*/ 0 h 108"/>
                <a:gd name="T82" fmla="*/ 0 w 638"/>
                <a:gd name="T83" fmla="*/ 0 h 108"/>
                <a:gd name="T84" fmla="*/ 0 w 638"/>
                <a:gd name="T85" fmla="*/ 0 h 108"/>
                <a:gd name="T86" fmla="*/ 0 w 638"/>
                <a:gd name="T87" fmla="*/ 0 h 108"/>
                <a:gd name="T88" fmla="*/ 0 w 638"/>
                <a:gd name="T89" fmla="*/ 0 h 108"/>
                <a:gd name="T90" fmla="*/ 0 w 638"/>
                <a:gd name="T91" fmla="*/ 0 h 108"/>
                <a:gd name="T92" fmla="*/ 0 w 638"/>
                <a:gd name="T93" fmla="*/ 0 h 108"/>
                <a:gd name="T94" fmla="*/ 0 w 638"/>
                <a:gd name="T95" fmla="*/ 0 h 108"/>
                <a:gd name="T96" fmla="*/ 0 w 638"/>
                <a:gd name="T97" fmla="*/ 0 h 108"/>
                <a:gd name="T98" fmla="*/ 0 w 638"/>
                <a:gd name="T99" fmla="*/ 0 h 108"/>
                <a:gd name="T100" fmla="*/ 0 w 638"/>
                <a:gd name="T101" fmla="*/ 0 h 108"/>
                <a:gd name="T102" fmla="*/ 0 w 638"/>
                <a:gd name="T103" fmla="*/ 0 h 108"/>
                <a:gd name="T104" fmla="*/ 0 w 638"/>
                <a:gd name="T105" fmla="*/ 0 h 108"/>
                <a:gd name="T106" fmla="*/ 0 w 638"/>
                <a:gd name="T107" fmla="*/ 0 h 108"/>
                <a:gd name="T108" fmla="*/ 0 w 638"/>
                <a:gd name="T109" fmla="*/ 0 h 108"/>
                <a:gd name="T110" fmla="*/ 0 w 638"/>
                <a:gd name="T111" fmla="*/ 0 h 108"/>
                <a:gd name="T112" fmla="*/ 0 w 638"/>
                <a:gd name="T113" fmla="*/ 0 h 108"/>
                <a:gd name="T114" fmla="*/ 0 w 638"/>
                <a:gd name="T115" fmla="*/ 0 h 108"/>
                <a:gd name="T116" fmla="*/ 0 w 638"/>
                <a:gd name="T117" fmla="*/ 0 h 108"/>
                <a:gd name="T118" fmla="*/ 0 w 638"/>
                <a:gd name="T119" fmla="*/ 0 h 108"/>
                <a:gd name="T120" fmla="*/ 0 w 638"/>
                <a:gd name="T121" fmla="*/ 0 h 108"/>
                <a:gd name="T122" fmla="*/ 0 w 638"/>
                <a:gd name="T123" fmla="*/ 0 h 108"/>
                <a:gd name="T124" fmla="*/ 0 w 638"/>
                <a:gd name="T125" fmla="*/ 0 h 10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38" h="108">
                  <a:moveTo>
                    <a:pt x="567" y="34"/>
                  </a:moveTo>
                  <a:lnTo>
                    <a:pt x="567" y="34"/>
                  </a:lnTo>
                  <a:lnTo>
                    <a:pt x="543" y="29"/>
                  </a:lnTo>
                  <a:lnTo>
                    <a:pt x="517" y="21"/>
                  </a:lnTo>
                  <a:lnTo>
                    <a:pt x="489" y="14"/>
                  </a:lnTo>
                  <a:lnTo>
                    <a:pt x="462" y="8"/>
                  </a:lnTo>
                  <a:lnTo>
                    <a:pt x="444" y="5"/>
                  </a:lnTo>
                  <a:lnTo>
                    <a:pt x="427" y="4"/>
                  </a:lnTo>
                  <a:lnTo>
                    <a:pt x="407" y="3"/>
                  </a:lnTo>
                  <a:lnTo>
                    <a:pt x="385" y="4"/>
                  </a:lnTo>
                  <a:lnTo>
                    <a:pt x="352" y="8"/>
                  </a:lnTo>
                  <a:lnTo>
                    <a:pt x="324" y="14"/>
                  </a:lnTo>
                  <a:lnTo>
                    <a:pt x="294" y="8"/>
                  </a:lnTo>
                  <a:lnTo>
                    <a:pt x="269" y="3"/>
                  </a:lnTo>
                  <a:lnTo>
                    <a:pt x="246" y="0"/>
                  </a:lnTo>
                  <a:lnTo>
                    <a:pt x="229" y="0"/>
                  </a:lnTo>
                  <a:lnTo>
                    <a:pt x="210" y="1"/>
                  </a:lnTo>
                  <a:lnTo>
                    <a:pt x="177" y="5"/>
                  </a:lnTo>
                  <a:lnTo>
                    <a:pt x="151" y="11"/>
                  </a:lnTo>
                  <a:lnTo>
                    <a:pt x="123" y="18"/>
                  </a:lnTo>
                  <a:lnTo>
                    <a:pt x="97" y="26"/>
                  </a:lnTo>
                  <a:lnTo>
                    <a:pt x="73" y="31"/>
                  </a:lnTo>
                  <a:lnTo>
                    <a:pt x="54" y="31"/>
                  </a:lnTo>
                  <a:lnTo>
                    <a:pt x="35" y="31"/>
                  </a:lnTo>
                  <a:lnTo>
                    <a:pt x="18" y="29"/>
                  </a:lnTo>
                  <a:lnTo>
                    <a:pt x="0" y="24"/>
                  </a:lnTo>
                  <a:lnTo>
                    <a:pt x="15" y="34"/>
                  </a:lnTo>
                  <a:lnTo>
                    <a:pt x="31" y="43"/>
                  </a:lnTo>
                  <a:lnTo>
                    <a:pt x="47" y="50"/>
                  </a:lnTo>
                  <a:lnTo>
                    <a:pt x="64" y="55"/>
                  </a:lnTo>
                  <a:lnTo>
                    <a:pt x="81" y="59"/>
                  </a:lnTo>
                  <a:lnTo>
                    <a:pt x="99" y="62"/>
                  </a:lnTo>
                  <a:lnTo>
                    <a:pt x="116" y="62"/>
                  </a:lnTo>
                  <a:lnTo>
                    <a:pt x="132" y="62"/>
                  </a:lnTo>
                  <a:lnTo>
                    <a:pt x="148" y="60"/>
                  </a:lnTo>
                  <a:lnTo>
                    <a:pt x="164" y="58"/>
                  </a:lnTo>
                  <a:lnTo>
                    <a:pt x="191" y="50"/>
                  </a:lnTo>
                  <a:lnTo>
                    <a:pt x="217" y="42"/>
                  </a:lnTo>
                  <a:lnTo>
                    <a:pt x="239" y="33"/>
                  </a:lnTo>
                  <a:lnTo>
                    <a:pt x="255" y="26"/>
                  </a:lnTo>
                  <a:lnTo>
                    <a:pt x="268" y="23"/>
                  </a:lnTo>
                  <a:lnTo>
                    <a:pt x="288" y="20"/>
                  </a:lnTo>
                  <a:lnTo>
                    <a:pt x="295" y="20"/>
                  </a:lnTo>
                  <a:lnTo>
                    <a:pt x="306" y="21"/>
                  </a:lnTo>
                  <a:lnTo>
                    <a:pt x="298" y="23"/>
                  </a:lnTo>
                  <a:lnTo>
                    <a:pt x="269" y="37"/>
                  </a:lnTo>
                  <a:lnTo>
                    <a:pt x="255" y="45"/>
                  </a:lnTo>
                  <a:lnTo>
                    <a:pt x="240" y="53"/>
                  </a:lnTo>
                  <a:lnTo>
                    <a:pt x="226" y="63"/>
                  </a:lnTo>
                  <a:lnTo>
                    <a:pt x="213" y="73"/>
                  </a:lnTo>
                  <a:lnTo>
                    <a:pt x="200" y="85"/>
                  </a:lnTo>
                  <a:lnTo>
                    <a:pt x="188" y="98"/>
                  </a:lnTo>
                  <a:lnTo>
                    <a:pt x="194" y="102"/>
                  </a:lnTo>
                  <a:lnTo>
                    <a:pt x="201" y="105"/>
                  </a:lnTo>
                  <a:lnTo>
                    <a:pt x="207" y="108"/>
                  </a:lnTo>
                  <a:lnTo>
                    <a:pt x="209" y="105"/>
                  </a:lnTo>
                  <a:lnTo>
                    <a:pt x="214" y="97"/>
                  </a:lnTo>
                  <a:lnTo>
                    <a:pt x="224" y="84"/>
                  </a:lnTo>
                  <a:lnTo>
                    <a:pt x="243" y="68"/>
                  </a:lnTo>
                  <a:lnTo>
                    <a:pt x="253" y="59"/>
                  </a:lnTo>
                  <a:lnTo>
                    <a:pt x="265" y="52"/>
                  </a:lnTo>
                  <a:lnTo>
                    <a:pt x="287" y="40"/>
                  </a:lnTo>
                  <a:lnTo>
                    <a:pt x="307" y="31"/>
                  </a:lnTo>
                  <a:lnTo>
                    <a:pt x="324" y="26"/>
                  </a:lnTo>
                  <a:lnTo>
                    <a:pt x="342" y="31"/>
                  </a:lnTo>
                  <a:lnTo>
                    <a:pt x="359" y="40"/>
                  </a:lnTo>
                  <a:lnTo>
                    <a:pt x="378" y="52"/>
                  </a:lnTo>
                  <a:lnTo>
                    <a:pt x="395" y="63"/>
                  </a:lnTo>
                  <a:lnTo>
                    <a:pt x="414" y="81"/>
                  </a:lnTo>
                  <a:lnTo>
                    <a:pt x="426" y="94"/>
                  </a:lnTo>
                  <a:lnTo>
                    <a:pt x="430" y="102"/>
                  </a:lnTo>
                  <a:lnTo>
                    <a:pt x="431" y="105"/>
                  </a:lnTo>
                  <a:lnTo>
                    <a:pt x="439" y="102"/>
                  </a:lnTo>
                  <a:lnTo>
                    <a:pt x="444" y="98"/>
                  </a:lnTo>
                  <a:lnTo>
                    <a:pt x="450" y="95"/>
                  </a:lnTo>
                  <a:lnTo>
                    <a:pt x="440" y="82"/>
                  </a:lnTo>
                  <a:lnTo>
                    <a:pt x="429" y="72"/>
                  </a:lnTo>
                  <a:lnTo>
                    <a:pt x="416" y="60"/>
                  </a:lnTo>
                  <a:lnTo>
                    <a:pt x="402" y="52"/>
                  </a:lnTo>
                  <a:lnTo>
                    <a:pt x="375" y="36"/>
                  </a:lnTo>
                  <a:lnTo>
                    <a:pt x="346" y="21"/>
                  </a:lnTo>
                  <a:lnTo>
                    <a:pt x="358" y="23"/>
                  </a:lnTo>
                  <a:lnTo>
                    <a:pt x="372" y="26"/>
                  </a:lnTo>
                  <a:lnTo>
                    <a:pt x="384" y="30"/>
                  </a:lnTo>
                  <a:lnTo>
                    <a:pt x="401" y="36"/>
                  </a:lnTo>
                  <a:lnTo>
                    <a:pt x="423" y="45"/>
                  </a:lnTo>
                  <a:lnTo>
                    <a:pt x="447" y="53"/>
                  </a:lnTo>
                  <a:lnTo>
                    <a:pt x="476" y="60"/>
                  </a:lnTo>
                  <a:lnTo>
                    <a:pt x="492" y="63"/>
                  </a:lnTo>
                  <a:lnTo>
                    <a:pt x="508" y="65"/>
                  </a:lnTo>
                  <a:lnTo>
                    <a:pt x="524" y="65"/>
                  </a:lnTo>
                  <a:lnTo>
                    <a:pt x="541" y="65"/>
                  </a:lnTo>
                  <a:lnTo>
                    <a:pt x="559" y="62"/>
                  </a:lnTo>
                  <a:lnTo>
                    <a:pt x="576" y="59"/>
                  </a:lnTo>
                  <a:lnTo>
                    <a:pt x="592" y="53"/>
                  </a:lnTo>
                  <a:lnTo>
                    <a:pt x="609" y="46"/>
                  </a:lnTo>
                  <a:lnTo>
                    <a:pt x="624" y="39"/>
                  </a:lnTo>
                  <a:lnTo>
                    <a:pt x="638" y="27"/>
                  </a:lnTo>
                  <a:lnTo>
                    <a:pt x="622" y="31"/>
                  </a:lnTo>
                  <a:lnTo>
                    <a:pt x="605" y="34"/>
                  </a:lnTo>
                  <a:lnTo>
                    <a:pt x="586" y="36"/>
                  </a:lnTo>
                  <a:lnTo>
                    <a:pt x="567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47" name="Freeform 25"/>
            <p:cNvSpPr>
              <a:spLocks noChangeAspect="1" noEditPoints="1"/>
            </p:cNvSpPr>
            <p:nvPr/>
          </p:nvSpPr>
          <p:spPr bwMode="auto">
            <a:xfrm>
              <a:off x="2908" y="3792"/>
              <a:ext cx="183" cy="232"/>
            </a:xfrm>
            <a:custGeom>
              <a:avLst/>
              <a:gdLst>
                <a:gd name="T0" fmla="*/ 0 w 549"/>
                <a:gd name="T1" fmla="*/ 0 h 696"/>
                <a:gd name="T2" fmla="*/ 0 w 549"/>
                <a:gd name="T3" fmla="*/ 0 h 696"/>
                <a:gd name="T4" fmla="*/ 0 w 549"/>
                <a:gd name="T5" fmla="*/ 0 h 696"/>
                <a:gd name="T6" fmla="*/ 0 w 549"/>
                <a:gd name="T7" fmla="*/ 0 h 696"/>
                <a:gd name="T8" fmla="*/ 0 w 549"/>
                <a:gd name="T9" fmla="*/ 0 h 696"/>
                <a:gd name="T10" fmla="*/ 0 w 549"/>
                <a:gd name="T11" fmla="*/ 0 h 696"/>
                <a:gd name="T12" fmla="*/ 0 w 549"/>
                <a:gd name="T13" fmla="*/ 0 h 696"/>
                <a:gd name="T14" fmla="*/ 0 w 549"/>
                <a:gd name="T15" fmla="*/ 0 h 696"/>
                <a:gd name="T16" fmla="*/ 0 w 549"/>
                <a:gd name="T17" fmla="*/ 0 h 696"/>
                <a:gd name="T18" fmla="*/ 0 w 549"/>
                <a:gd name="T19" fmla="*/ 0 h 696"/>
                <a:gd name="T20" fmla="*/ 0 w 549"/>
                <a:gd name="T21" fmla="*/ 0 h 696"/>
                <a:gd name="T22" fmla="*/ 0 w 549"/>
                <a:gd name="T23" fmla="*/ 0 h 696"/>
                <a:gd name="T24" fmla="*/ 0 w 549"/>
                <a:gd name="T25" fmla="*/ 0 h 696"/>
                <a:gd name="T26" fmla="*/ 0 w 549"/>
                <a:gd name="T27" fmla="*/ 0 h 696"/>
                <a:gd name="T28" fmla="*/ 0 w 549"/>
                <a:gd name="T29" fmla="*/ 0 h 696"/>
                <a:gd name="T30" fmla="*/ 0 w 549"/>
                <a:gd name="T31" fmla="*/ 0 h 696"/>
                <a:gd name="T32" fmla="*/ 0 w 549"/>
                <a:gd name="T33" fmla="*/ 0 h 696"/>
                <a:gd name="T34" fmla="*/ 0 w 549"/>
                <a:gd name="T35" fmla="*/ 0 h 696"/>
                <a:gd name="T36" fmla="*/ 0 w 549"/>
                <a:gd name="T37" fmla="*/ 0 h 696"/>
                <a:gd name="T38" fmla="*/ 0 w 549"/>
                <a:gd name="T39" fmla="*/ 0 h 696"/>
                <a:gd name="T40" fmla="*/ 0 w 549"/>
                <a:gd name="T41" fmla="*/ 0 h 696"/>
                <a:gd name="T42" fmla="*/ 0 w 549"/>
                <a:gd name="T43" fmla="*/ 0 h 696"/>
                <a:gd name="T44" fmla="*/ 0 w 549"/>
                <a:gd name="T45" fmla="*/ 0 h 696"/>
                <a:gd name="T46" fmla="*/ 0 w 549"/>
                <a:gd name="T47" fmla="*/ 0 h 696"/>
                <a:gd name="T48" fmla="*/ 0 w 549"/>
                <a:gd name="T49" fmla="*/ 0 h 696"/>
                <a:gd name="T50" fmla="*/ 0 w 549"/>
                <a:gd name="T51" fmla="*/ 0 h 696"/>
                <a:gd name="T52" fmla="*/ 0 w 549"/>
                <a:gd name="T53" fmla="*/ 0 h 696"/>
                <a:gd name="T54" fmla="*/ 0 w 549"/>
                <a:gd name="T55" fmla="*/ 0 h 696"/>
                <a:gd name="T56" fmla="*/ 0 w 549"/>
                <a:gd name="T57" fmla="*/ 0 h 696"/>
                <a:gd name="T58" fmla="*/ 0 w 549"/>
                <a:gd name="T59" fmla="*/ 0 h 696"/>
                <a:gd name="T60" fmla="*/ 0 w 549"/>
                <a:gd name="T61" fmla="*/ 0 h 696"/>
                <a:gd name="T62" fmla="*/ 0 w 549"/>
                <a:gd name="T63" fmla="*/ 0 h 696"/>
                <a:gd name="T64" fmla="*/ 0 w 549"/>
                <a:gd name="T65" fmla="*/ 0 h 696"/>
                <a:gd name="T66" fmla="*/ 0 w 549"/>
                <a:gd name="T67" fmla="*/ 0 h 696"/>
                <a:gd name="T68" fmla="*/ 0 w 549"/>
                <a:gd name="T69" fmla="*/ 0 h 696"/>
                <a:gd name="T70" fmla="*/ 0 w 549"/>
                <a:gd name="T71" fmla="*/ 0 h 696"/>
                <a:gd name="T72" fmla="*/ 0 w 549"/>
                <a:gd name="T73" fmla="*/ 0 h 696"/>
                <a:gd name="T74" fmla="*/ 0 w 549"/>
                <a:gd name="T75" fmla="*/ 0 h 696"/>
                <a:gd name="T76" fmla="*/ 0 w 549"/>
                <a:gd name="T77" fmla="*/ 0 h 696"/>
                <a:gd name="T78" fmla="*/ 0 w 549"/>
                <a:gd name="T79" fmla="*/ 0 h 696"/>
                <a:gd name="T80" fmla="*/ 0 w 549"/>
                <a:gd name="T81" fmla="*/ 0 h 696"/>
                <a:gd name="T82" fmla="*/ 0 w 549"/>
                <a:gd name="T83" fmla="*/ 0 h 696"/>
                <a:gd name="T84" fmla="*/ 0 w 549"/>
                <a:gd name="T85" fmla="*/ 0 h 696"/>
                <a:gd name="T86" fmla="*/ 0 w 549"/>
                <a:gd name="T87" fmla="*/ 0 h 696"/>
                <a:gd name="T88" fmla="*/ 0 w 549"/>
                <a:gd name="T89" fmla="*/ 0 h 696"/>
                <a:gd name="T90" fmla="*/ 0 w 549"/>
                <a:gd name="T91" fmla="*/ 0 h 696"/>
                <a:gd name="T92" fmla="*/ 0 w 549"/>
                <a:gd name="T93" fmla="*/ 0 h 696"/>
                <a:gd name="T94" fmla="*/ 0 w 549"/>
                <a:gd name="T95" fmla="*/ 0 h 696"/>
                <a:gd name="T96" fmla="*/ 0 w 549"/>
                <a:gd name="T97" fmla="*/ 0 h 696"/>
                <a:gd name="T98" fmla="*/ 0 w 549"/>
                <a:gd name="T99" fmla="*/ 0 h 696"/>
                <a:gd name="T100" fmla="*/ 0 w 549"/>
                <a:gd name="T101" fmla="*/ 0 h 696"/>
                <a:gd name="T102" fmla="*/ 0 w 549"/>
                <a:gd name="T103" fmla="*/ 0 h 696"/>
                <a:gd name="T104" fmla="*/ 0 w 549"/>
                <a:gd name="T105" fmla="*/ 0 h 696"/>
                <a:gd name="T106" fmla="*/ 0 w 549"/>
                <a:gd name="T107" fmla="*/ 0 h 696"/>
                <a:gd name="T108" fmla="*/ 0 w 549"/>
                <a:gd name="T109" fmla="*/ 0 h 696"/>
                <a:gd name="T110" fmla="*/ 0 w 549"/>
                <a:gd name="T111" fmla="*/ 0 h 696"/>
                <a:gd name="T112" fmla="*/ 0 w 549"/>
                <a:gd name="T113" fmla="*/ 0 h 696"/>
                <a:gd name="T114" fmla="*/ 0 w 549"/>
                <a:gd name="T115" fmla="*/ 0 h 696"/>
                <a:gd name="T116" fmla="*/ 0 w 549"/>
                <a:gd name="T117" fmla="*/ 0 h 69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49" h="696">
                  <a:moveTo>
                    <a:pt x="547" y="346"/>
                  </a:moveTo>
                  <a:lnTo>
                    <a:pt x="547" y="346"/>
                  </a:lnTo>
                  <a:lnTo>
                    <a:pt x="547" y="340"/>
                  </a:lnTo>
                  <a:lnTo>
                    <a:pt x="544" y="335"/>
                  </a:lnTo>
                  <a:lnTo>
                    <a:pt x="540" y="329"/>
                  </a:lnTo>
                  <a:lnTo>
                    <a:pt x="536" y="324"/>
                  </a:lnTo>
                  <a:lnTo>
                    <a:pt x="523" y="314"/>
                  </a:lnTo>
                  <a:lnTo>
                    <a:pt x="507" y="307"/>
                  </a:lnTo>
                  <a:lnTo>
                    <a:pt x="486" y="300"/>
                  </a:lnTo>
                  <a:lnTo>
                    <a:pt x="462" y="294"/>
                  </a:lnTo>
                  <a:lnTo>
                    <a:pt x="436" y="291"/>
                  </a:lnTo>
                  <a:lnTo>
                    <a:pt x="407" y="288"/>
                  </a:lnTo>
                  <a:lnTo>
                    <a:pt x="410" y="259"/>
                  </a:lnTo>
                  <a:lnTo>
                    <a:pt x="413" y="232"/>
                  </a:lnTo>
                  <a:lnTo>
                    <a:pt x="414" y="206"/>
                  </a:lnTo>
                  <a:lnTo>
                    <a:pt x="414" y="180"/>
                  </a:lnTo>
                  <a:lnTo>
                    <a:pt x="414" y="155"/>
                  </a:lnTo>
                  <a:lnTo>
                    <a:pt x="413" y="133"/>
                  </a:lnTo>
                  <a:lnTo>
                    <a:pt x="410" y="112"/>
                  </a:lnTo>
                  <a:lnTo>
                    <a:pt x="407" y="92"/>
                  </a:lnTo>
                  <a:lnTo>
                    <a:pt x="402" y="73"/>
                  </a:lnTo>
                  <a:lnTo>
                    <a:pt x="397" y="57"/>
                  </a:lnTo>
                  <a:lnTo>
                    <a:pt x="391" y="42"/>
                  </a:lnTo>
                  <a:lnTo>
                    <a:pt x="385" y="29"/>
                  </a:lnTo>
                  <a:lnTo>
                    <a:pt x="378" y="19"/>
                  </a:lnTo>
                  <a:lnTo>
                    <a:pt x="369" y="12"/>
                  </a:lnTo>
                  <a:lnTo>
                    <a:pt x="360" y="6"/>
                  </a:lnTo>
                  <a:lnTo>
                    <a:pt x="350" y="2"/>
                  </a:lnTo>
                  <a:lnTo>
                    <a:pt x="336" y="0"/>
                  </a:lnTo>
                  <a:lnTo>
                    <a:pt x="329" y="2"/>
                  </a:lnTo>
                  <a:lnTo>
                    <a:pt x="321" y="3"/>
                  </a:lnTo>
                  <a:lnTo>
                    <a:pt x="317" y="0"/>
                  </a:lnTo>
                  <a:lnTo>
                    <a:pt x="313" y="0"/>
                  </a:lnTo>
                  <a:lnTo>
                    <a:pt x="307" y="2"/>
                  </a:lnTo>
                  <a:lnTo>
                    <a:pt x="303" y="5"/>
                  </a:lnTo>
                  <a:lnTo>
                    <a:pt x="298" y="9"/>
                  </a:lnTo>
                  <a:lnTo>
                    <a:pt x="298" y="15"/>
                  </a:lnTo>
                  <a:lnTo>
                    <a:pt x="298" y="19"/>
                  </a:lnTo>
                  <a:lnTo>
                    <a:pt x="285" y="32"/>
                  </a:lnTo>
                  <a:lnTo>
                    <a:pt x="274" y="47"/>
                  </a:lnTo>
                  <a:lnTo>
                    <a:pt x="262" y="63"/>
                  </a:lnTo>
                  <a:lnTo>
                    <a:pt x="252" y="79"/>
                  </a:lnTo>
                  <a:lnTo>
                    <a:pt x="240" y="97"/>
                  </a:lnTo>
                  <a:lnTo>
                    <a:pt x="230" y="116"/>
                  </a:lnTo>
                  <a:lnTo>
                    <a:pt x="222" y="136"/>
                  </a:lnTo>
                  <a:lnTo>
                    <a:pt x="211" y="158"/>
                  </a:lnTo>
                  <a:lnTo>
                    <a:pt x="198" y="151"/>
                  </a:lnTo>
                  <a:lnTo>
                    <a:pt x="187" y="147"/>
                  </a:lnTo>
                  <a:lnTo>
                    <a:pt x="175" y="145"/>
                  </a:lnTo>
                  <a:lnTo>
                    <a:pt x="169" y="147"/>
                  </a:lnTo>
                  <a:lnTo>
                    <a:pt x="165" y="148"/>
                  </a:lnTo>
                  <a:lnTo>
                    <a:pt x="158" y="152"/>
                  </a:lnTo>
                  <a:lnTo>
                    <a:pt x="152" y="158"/>
                  </a:lnTo>
                  <a:lnTo>
                    <a:pt x="148" y="164"/>
                  </a:lnTo>
                  <a:lnTo>
                    <a:pt x="143" y="173"/>
                  </a:lnTo>
                  <a:lnTo>
                    <a:pt x="141" y="183"/>
                  </a:lnTo>
                  <a:lnTo>
                    <a:pt x="138" y="193"/>
                  </a:lnTo>
                  <a:lnTo>
                    <a:pt x="136" y="204"/>
                  </a:lnTo>
                  <a:lnTo>
                    <a:pt x="135" y="217"/>
                  </a:lnTo>
                  <a:lnTo>
                    <a:pt x="133" y="219"/>
                  </a:lnTo>
                  <a:lnTo>
                    <a:pt x="132" y="222"/>
                  </a:lnTo>
                  <a:lnTo>
                    <a:pt x="130" y="228"/>
                  </a:lnTo>
                  <a:lnTo>
                    <a:pt x="132" y="232"/>
                  </a:lnTo>
                  <a:lnTo>
                    <a:pt x="133" y="235"/>
                  </a:lnTo>
                  <a:lnTo>
                    <a:pt x="136" y="238"/>
                  </a:lnTo>
                  <a:lnTo>
                    <a:pt x="139" y="241"/>
                  </a:lnTo>
                  <a:lnTo>
                    <a:pt x="143" y="267"/>
                  </a:lnTo>
                  <a:lnTo>
                    <a:pt x="128" y="267"/>
                  </a:lnTo>
                  <a:lnTo>
                    <a:pt x="113" y="269"/>
                  </a:lnTo>
                  <a:lnTo>
                    <a:pt x="107" y="272"/>
                  </a:lnTo>
                  <a:lnTo>
                    <a:pt x="103" y="275"/>
                  </a:lnTo>
                  <a:lnTo>
                    <a:pt x="99" y="278"/>
                  </a:lnTo>
                  <a:lnTo>
                    <a:pt x="96" y="283"/>
                  </a:lnTo>
                  <a:lnTo>
                    <a:pt x="93" y="288"/>
                  </a:lnTo>
                  <a:lnTo>
                    <a:pt x="93" y="294"/>
                  </a:lnTo>
                  <a:lnTo>
                    <a:pt x="93" y="300"/>
                  </a:lnTo>
                  <a:lnTo>
                    <a:pt x="93" y="306"/>
                  </a:lnTo>
                  <a:lnTo>
                    <a:pt x="99" y="320"/>
                  </a:lnTo>
                  <a:lnTo>
                    <a:pt x="107" y="336"/>
                  </a:lnTo>
                  <a:lnTo>
                    <a:pt x="83" y="346"/>
                  </a:lnTo>
                  <a:lnTo>
                    <a:pt x="61" y="356"/>
                  </a:lnTo>
                  <a:lnTo>
                    <a:pt x="42" y="368"/>
                  </a:lnTo>
                  <a:lnTo>
                    <a:pt x="26" y="379"/>
                  </a:lnTo>
                  <a:lnTo>
                    <a:pt x="15" y="391"/>
                  </a:lnTo>
                  <a:lnTo>
                    <a:pt x="6" y="404"/>
                  </a:lnTo>
                  <a:lnTo>
                    <a:pt x="3" y="410"/>
                  </a:lnTo>
                  <a:lnTo>
                    <a:pt x="0" y="416"/>
                  </a:lnTo>
                  <a:lnTo>
                    <a:pt x="0" y="421"/>
                  </a:lnTo>
                  <a:lnTo>
                    <a:pt x="0" y="427"/>
                  </a:lnTo>
                  <a:lnTo>
                    <a:pt x="2" y="433"/>
                  </a:lnTo>
                  <a:lnTo>
                    <a:pt x="5" y="439"/>
                  </a:lnTo>
                  <a:lnTo>
                    <a:pt x="7" y="445"/>
                  </a:lnTo>
                  <a:lnTo>
                    <a:pt x="13" y="450"/>
                  </a:lnTo>
                  <a:lnTo>
                    <a:pt x="25" y="459"/>
                  </a:lnTo>
                  <a:lnTo>
                    <a:pt x="42" y="468"/>
                  </a:lnTo>
                  <a:lnTo>
                    <a:pt x="62" y="475"/>
                  </a:lnTo>
                  <a:lnTo>
                    <a:pt x="86" y="481"/>
                  </a:lnTo>
                  <a:lnTo>
                    <a:pt x="112" y="485"/>
                  </a:lnTo>
                  <a:lnTo>
                    <a:pt x="141" y="488"/>
                  </a:lnTo>
                  <a:lnTo>
                    <a:pt x="141" y="530"/>
                  </a:lnTo>
                  <a:lnTo>
                    <a:pt x="142" y="568"/>
                  </a:lnTo>
                  <a:lnTo>
                    <a:pt x="146" y="601"/>
                  </a:lnTo>
                  <a:lnTo>
                    <a:pt x="154" y="630"/>
                  </a:lnTo>
                  <a:lnTo>
                    <a:pt x="158" y="643"/>
                  </a:lnTo>
                  <a:lnTo>
                    <a:pt x="162" y="654"/>
                  </a:lnTo>
                  <a:lnTo>
                    <a:pt x="168" y="666"/>
                  </a:lnTo>
                  <a:lnTo>
                    <a:pt x="174" y="675"/>
                  </a:lnTo>
                  <a:lnTo>
                    <a:pt x="181" y="682"/>
                  </a:lnTo>
                  <a:lnTo>
                    <a:pt x="188" y="688"/>
                  </a:lnTo>
                  <a:lnTo>
                    <a:pt x="196" y="692"/>
                  </a:lnTo>
                  <a:lnTo>
                    <a:pt x="204" y="695"/>
                  </a:lnTo>
                  <a:lnTo>
                    <a:pt x="210" y="696"/>
                  </a:lnTo>
                  <a:lnTo>
                    <a:pt x="216" y="696"/>
                  </a:lnTo>
                  <a:lnTo>
                    <a:pt x="223" y="695"/>
                  </a:lnTo>
                  <a:lnTo>
                    <a:pt x="230" y="692"/>
                  </a:lnTo>
                  <a:lnTo>
                    <a:pt x="243" y="686"/>
                  </a:lnTo>
                  <a:lnTo>
                    <a:pt x="258" y="675"/>
                  </a:lnTo>
                  <a:lnTo>
                    <a:pt x="271" y="662"/>
                  </a:lnTo>
                  <a:lnTo>
                    <a:pt x="285" y="644"/>
                  </a:lnTo>
                  <a:lnTo>
                    <a:pt x="298" y="624"/>
                  </a:lnTo>
                  <a:lnTo>
                    <a:pt x="313" y="601"/>
                  </a:lnTo>
                  <a:lnTo>
                    <a:pt x="323" y="608"/>
                  </a:lnTo>
                  <a:lnTo>
                    <a:pt x="332" y="615"/>
                  </a:lnTo>
                  <a:lnTo>
                    <a:pt x="342" y="621"/>
                  </a:lnTo>
                  <a:lnTo>
                    <a:pt x="350" y="625"/>
                  </a:lnTo>
                  <a:lnTo>
                    <a:pt x="359" y="628"/>
                  </a:lnTo>
                  <a:lnTo>
                    <a:pt x="368" y="630"/>
                  </a:lnTo>
                  <a:lnTo>
                    <a:pt x="375" y="628"/>
                  </a:lnTo>
                  <a:lnTo>
                    <a:pt x="382" y="627"/>
                  </a:lnTo>
                  <a:lnTo>
                    <a:pt x="391" y="621"/>
                  </a:lnTo>
                  <a:lnTo>
                    <a:pt x="397" y="612"/>
                  </a:lnTo>
                  <a:lnTo>
                    <a:pt x="402" y="601"/>
                  </a:lnTo>
                  <a:lnTo>
                    <a:pt x="405" y="588"/>
                  </a:lnTo>
                  <a:lnTo>
                    <a:pt x="408" y="572"/>
                  </a:lnTo>
                  <a:lnTo>
                    <a:pt x="408" y="553"/>
                  </a:lnTo>
                  <a:lnTo>
                    <a:pt x="407" y="533"/>
                  </a:lnTo>
                  <a:lnTo>
                    <a:pt x="404" y="511"/>
                  </a:lnTo>
                  <a:lnTo>
                    <a:pt x="421" y="513"/>
                  </a:lnTo>
                  <a:lnTo>
                    <a:pt x="437" y="510"/>
                  </a:lnTo>
                  <a:lnTo>
                    <a:pt x="443" y="507"/>
                  </a:lnTo>
                  <a:lnTo>
                    <a:pt x="449" y="504"/>
                  </a:lnTo>
                  <a:lnTo>
                    <a:pt x="453" y="501"/>
                  </a:lnTo>
                  <a:lnTo>
                    <a:pt x="456" y="497"/>
                  </a:lnTo>
                  <a:lnTo>
                    <a:pt x="459" y="491"/>
                  </a:lnTo>
                  <a:lnTo>
                    <a:pt x="462" y="488"/>
                  </a:lnTo>
                  <a:lnTo>
                    <a:pt x="465" y="485"/>
                  </a:lnTo>
                  <a:lnTo>
                    <a:pt x="466" y="482"/>
                  </a:lnTo>
                  <a:lnTo>
                    <a:pt x="466" y="478"/>
                  </a:lnTo>
                  <a:lnTo>
                    <a:pt x="466" y="474"/>
                  </a:lnTo>
                  <a:lnTo>
                    <a:pt x="463" y="469"/>
                  </a:lnTo>
                  <a:lnTo>
                    <a:pt x="459" y="466"/>
                  </a:lnTo>
                  <a:lnTo>
                    <a:pt x="455" y="465"/>
                  </a:lnTo>
                  <a:lnTo>
                    <a:pt x="449" y="452"/>
                  </a:lnTo>
                  <a:lnTo>
                    <a:pt x="442" y="439"/>
                  </a:lnTo>
                  <a:lnTo>
                    <a:pt x="466" y="429"/>
                  </a:lnTo>
                  <a:lnTo>
                    <a:pt x="486" y="417"/>
                  </a:lnTo>
                  <a:lnTo>
                    <a:pt x="505" y="405"/>
                  </a:lnTo>
                  <a:lnTo>
                    <a:pt x="521" y="394"/>
                  </a:lnTo>
                  <a:lnTo>
                    <a:pt x="534" y="382"/>
                  </a:lnTo>
                  <a:lnTo>
                    <a:pt x="543" y="371"/>
                  </a:lnTo>
                  <a:lnTo>
                    <a:pt x="546" y="365"/>
                  </a:lnTo>
                  <a:lnTo>
                    <a:pt x="547" y="358"/>
                  </a:lnTo>
                  <a:lnTo>
                    <a:pt x="549" y="352"/>
                  </a:lnTo>
                  <a:lnTo>
                    <a:pt x="547" y="346"/>
                  </a:lnTo>
                  <a:close/>
                  <a:moveTo>
                    <a:pt x="307" y="29"/>
                  </a:moveTo>
                  <a:lnTo>
                    <a:pt x="307" y="29"/>
                  </a:lnTo>
                  <a:lnTo>
                    <a:pt x="310" y="31"/>
                  </a:lnTo>
                  <a:lnTo>
                    <a:pt x="314" y="31"/>
                  </a:lnTo>
                  <a:lnTo>
                    <a:pt x="320" y="31"/>
                  </a:lnTo>
                  <a:lnTo>
                    <a:pt x="324" y="28"/>
                  </a:lnTo>
                  <a:lnTo>
                    <a:pt x="327" y="25"/>
                  </a:lnTo>
                  <a:lnTo>
                    <a:pt x="329" y="19"/>
                  </a:lnTo>
                  <a:lnTo>
                    <a:pt x="337" y="19"/>
                  </a:lnTo>
                  <a:lnTo>
                    <a:pt x="345" y="19"/>
                  </a:lnTo>
                  <a:lnTo>
                    <a:pt x="353" y="22"/>
                  </a:lnTo>
                  <a:lnTo>
                    <a:pt x="362" y="28"/>
                  </a:lnTo>
                  <a:lnTo>
                    <a:pt x="369" y="35"/>
                  </a:lnTo>
                  <a:lnTo>
                    <a:pt x="375" y="44"/>
                  </a:lnTo>
                  <a:lnTo>
                    <a:pt x="382" y="57"/>
                  </a:lnTo>
                  <a:lnTo>
                    <a:pt x="387" y="70"/>
                  </a:lnTo>
                  <a:lnTo>
                    <a:pt x="391" y="86"/>
                  </a:lnTo>
                  <a:lnTo>
                    <a:pt x="395" y="102"/>
                  </a:lnTo>
                  <a:lnTo>
                    <a:pt x="398" y="120"/>
                  </a:lnTo>
                  <a:lnTo>
                    <a:pt x="400" y="141"/>
                  </a:lnTo>
                  <a:lnTo>
                    <a:pt x="402" y="186"/>
                  </a:lnTo>
                  <a:lnTo>
                    <a:pt x="401" y="235"/>
                  </a:lnTo>
                  <a:lnTo>
                    <a:pt x="395" y="288"/>
                  </a:lnTo>
                  <a:lnTo>
                    <a:pt x="359" y="287"/>
                  </a:lnTo>
                  <a:lnTo>
                    <a:pt x="321" y="290"/>
                  </a:lnTo>
                  <a:lnTo>
                    <a:pt x="308" y="268"/>
                  </a:lnTo>
                  <a:lnTo>
                    <a:pt x="295" y="249"/>
                  </a:lnTo>
                  <a:lnTo>
                    <a:pt x="284" y="230"/>
                  </a:lnTo>
                  <a:lnTo>
                    <a:pt x="271" y="215"/>
                  </a:lnTo>
                  <a:lnTo>
                    <a:pt x="258" y="199"/>
                  </a:lnTo>
                  <a:lnTo>
                    <a:pt x="245" y="186"/>
                  </a:lnTo>
                  <a:lnTo>
                    <a:pt x="233" y="174"/>
                  </a:lnTo>
                  <a:lnTo>
                    <a:pt x="222" y="164"/>
                  </a:lnTo>
                  <a:lnTo>
                    <a:pt x="230" y="141"/>
                  </a:lnTo>
                  <a:lnTo>
                    <a:pt x="242" y="118"/>
                  </a:lnTo>
                  <a:lnTo>
                    <a:pt x="252" y="99"/>
                  </a:lnTo>
                  <a:lnTo>
                    <a:pt x="262" y="80"/>
                  </a:lnTo>
                  <a:lnTo>
                    <a:pt x="274" y="64"/>
                  </a:lnTo>
                  <a:lnTo>
                    <a:pt x="284" y="50"/>
                  </a:lnTo>
                  <a:lnTo>
                    <a:pt x="295" y="38"/>
                  </a:lnTo>
                  <a:lnTo>
                    <a:pt x="307" y="29"/>
                  </a:lnTo>
                  <a:close/>
                  <a:moveTo>
                    <a:pt x="381" y="377"/>
                  </a:moveTo>
                  <a:lnTo>
                    <a:pt x="381" y="377"/>
                  </a:lnTo>
                  <a:lnTo>
                    <a:pt x="355" y="356"/>
                  </a:lnTo>
                  <a:lnTo>
                    <a:pt x="353" y="352"/>
                  </a:lnTo>
                  <a:lnTo>
                    <a:pt x="339" y="324"/>
                  </a:lnTo>
                  <a:lnTo>
                    <a:pt x="326" y="297"/>
                  </a:lnTo>
                  <a:lnTo>
                    <a:pt x="360" y="296"/>
                  </a:lnTo>
                  <a:lnTo>
                    <a:pt x="395" y="296"/>
                  </a:lnTo>
                  <a:lnTo>
                    <a:pt x="389" y="333"/>
                  </a:lnTo>
                  <a:lnTo>
                    <a:pt x="382" y="372"/>
                  </a:lnTo>
                  <a:lnTo>
                    <a:pt x="381" y="377"/>
                  </a:lnTo>
                  <a:close/>
                  <a:moveTo>
                    <a:pt x="235" y="484"/>
                  </a:moveTo>
                  <a:lnTo>
                    <a:pt x="235" y="484"/>
                  </a:lnTo>
                  <a:lnTo>
                    <a:pt x="259" y="481"/>
                  </a:lnTo>
                  <a:lnTo>
                    <a:pt x="285" y="478"/>
                  </a:lnTo>
                  <a:lnTo>
                    <a:pt x="292" y="476"/>
                  </a:lnTo>
                  <a:lnTo>
                    <a:pt x="321" y="489"/>
                  </a:lnTo>
                  <a:lnTo>
                    <a:pt x="347" y="500"/>
                  </a:lnTo>
                  <a:lnTo>
                    <a:pt x="329" y="546"/>
                  </a:lnTo>
                  <a:lnTo>
                    <a:pt x="320" y="568"/>
                  </a:lnTo>
                  <a:lnTo>
                    <a:pt x="310" y="586"/>
                  </a:lnTo>
                  <a:lnTo>
                    <a:pt x="291" y="566"/>
                  </a:lnTo>
                  <a:lnTo>
                    <a:pt x="272" y="543"/>
                  </a:lnTo>
                  <a:lnTo>
                    <a:pt x="253" y="515"/>
                  </a:lnTo>
                  <a:lnTo>
                    <a:pt x="235" y="484"/>
                  </a:lnTo>
                  <a:close/>
                  <a:moveTo>
                    <a:pt x="345" y="359"/>
                  </a:moveTo>
                  <a:lnTo>
                    <a:pt x="345" y="359"/>
                  </a:lnTo>
                  <a:lnTo>
                    <a:pt x="358" y="392"/>
                  </a:lnTo>
                  <a:lnTo>
                    <a:pt x="371" y="424"/>
                  </a:lnTo>
                  <a:lnTo>
                    <a:pt x="362" y="455"/>
                  </a:lnTo>
                  <a:lnTo>
                    <a:pt x="330" y="462"/>
                  </a:lnTo>
                  <a:lnTo>
                    <a:pt x="297" y="468"/>
                  </a:lnTo>
                  <a:lnTo>
                    <a:pt x="271" y="455"/>
                  </a:lnTo>
                  <a:lnTo>
                    <a:pt x="243" y="440"/>
                  </a:lnTo>
                  <a:lnTo>
                    <a:pt x="220" y="424"/>
                  </a:lnTo>
                  <a:lnTo>
                    <a:pt x="198" y="410"/>
                  </a:lnTo>
                  <a:lnTo>
                    <a:pt x="182" y="374"/>
                  </a:lnTo>
                  <a:lnTo>
                    <a:pt x="171" y="337"/>
                  </a:lnTo>
                  <a:lnTo>
                    <a:pt x="172" y="332"/>
                  </a:lnTo>
                  <a:lnTo>
                    <a:pt x="174" y="323"/>
                  </a:lnTo>
                  <a:lnTo>
                    <a:pt x="211" y="313"/>
                  </a:lnTo>
                  <a:lnTo>
                    <a:pt x="251" y="306"/>
                  </a:lnTo>
                  <a:lnTo>
                    <a:pt x="278" y="319"/>
                  </a:lnTo>
                  <a:lnTo>
                    <a:pt x="305" y="335"/>
                  </a:lnTo>
                  <a:lnTo>
                    <a:pt x="345" y="359"/>
                  </a:lnTo>
                  <a:close/>
                  <a:moveTo>
                    <a:pt x="311" y="329"/>
                  </a:moveTo>
                  <a:lnTo>
                    <a:pt x="311" y="329"/>
                  </a:lnTo>
                  <a:lnTo>
                    <a:pt x="288" y="316"/>
                  </a:lnTo>
                  <a:lnTo>
                    <a:pt x="265" y="304"/>
                  </a:lnTo>
                  <a:lnTo>
                    <a:pt x="265" y="303"/>
                  </a:lnTo>
                  <a:lnTo>
                    <a:pt x="313" y="298"/>
                  </a:lnTo>
                  <a:lnTo>
                    <a:pt x="326" y="320"/>
                  </a:lnTo>
                  <a:lnTo>
                    <a:pt x="337" y="345"/>
                  </a:lnTo>
                  <a:lnTo>
                    <a:pt x="311" y="329"/>
                  </a:lnTo>
                  <a:close/>
                  <a:moveTo>
                    <a:pt x="262" y="296"/>
                  </a:moveTo>
                  <a:lnTo>
                    <a:pt x="262" y="296"/>
                  </a:lnTo>
                  <a:lnTo>
                    <a:pt x="252" y="297"/>
                  </a:lnTo>
                  <a:lnTo>
                    <a:pt x="217" y="284"/>
                  </a:lnTo>
                  <a:lnTo>
                    <a:pt x="185" y="274"/>
                  </a:lnTo>
                  <a:lnTo>
                    <a:pt x="200" y="223"/>
                  </a:lnTo>
                  <a:lnTo>
                    <a:pt x="216" y="175"/>
                  </a:lnTo>
                  <a:lnTo>
                    <a:pt x="227" y="184"/>
                  </a:lnTo>
                  <a:lnTo>
                    <a:pt x="237" y="194"/>
                  </a:lnTo>
                  <a:lnTo>
                    <a:pt x="249" y="207"/>
                  </a:lnTo>
                  <a:lnTo>
                    <a:pt x="261" y="220"/>
                  </a:lnTo>
                  <a:lnTo>
                    <a:pt x="285" y="252"/>
                  </a:lnTo>
                  <a:lnTo>
                    <a:pt x="308" y="290"/>
                  </a:lnTo>
                  <a:lnTo>
                    <a:pt x="262" y="296"/>
                  </a:lnTo>
                  <a:close/>
                  <a:moveTo>
                    <a:pt x="237" y="300"/>
                  </a:moveTo>
                  <a:lnTo>
                    <a:pt x="237" y="300"/>
                  </a:lnTo>
                  <a:lnTo>
                    <a:pt x="206" y="306"/>
                  </a:lnTo>
                  <a:lnTo>
                    <a:pt x="175" y="313"/>
                  </a:lnTo>
                  <a:lnTo>
                    <a:pt x="184" y="281"/>
                  </a:lnTo>
                  <a:lnTo>
                    <a:pt x="210" y="288"/>
                  </a:lnTo>
                  <a:lnTo>
                    <a:pt x="237" y="300"/>
                  </a:lnTo>
                  <a:close/>
                  <a:moveTo>
                    <a:pt x="164" y="316"/>
                  </a:moveTo>
                  <a:lnTo>
                    <a:pt x="164" y="316"/>
                  </a:lnTo>
                  <a:lnTo>
                    <a:pt x="155" y="275"/>
                  </a:lnTo>
                  <a:lnTo>
                    <a:pt x="172" y="278"/>
                  </a:lnTo>
                  <a:lnTo>
                    <a:pt x="164" y="316"/>
                  </a:lnTo>
                  <a:close/>
                  <a:moveTo>
                    <a:pt x="159" y="336"/>
                  </a:moveTo>
                  <a:lnTo>
                    <a:pt x="159" y="336"/>
                  </a:lnTo>
                  <a:lnTo>
                    <a:pt x="154" y="374"/>
                  </a:lnTo>
                  <a:lnTo>
                    <a:pt x="135" y="356"/>
                  </a:lnTo>
                  <a:lnTo>
                    <a:pt x="122" y="339"/>
                  </a:lnTo>
                  <a:lnTo>
                    <a:pt x="158" y="327"/>
                  </a:lnTo>
                  <a:lnTo>
                    <a:pt x="159" y="336"/>
                  </a:lnTo>
                  <a:close/>
                  <a:moveTo>
                    <a:pt x="167" y="358"/>
                  </a:moveTo>
                  <a:lnTo>
                    <a:pt x="167" y="358"/>
                  </a:lnTo>
                  <a:lnTo>
                    <a:pt x="182" y="398"/>
                  </a:lnTo>
                  <a:lnTo>
                    <a:pt x="162" y="382"/>
                  </a:lnTo>
                  <a:lnTo>
                    <a:pt x="167" y="358"/>
                  </a:lnTo>
                  <a:close/>
                  <a:moveTo>
                    <a:pt x="190" y="416"/>
                  </a:moveTo>
                  <a:lnTo>
                    <a:pt x="190" y="416"/>
                  </a:lnTo>
                  <a:lnTo>
                    <a:pt x="193" y="423"/>
                  </a:lnTo>
                  <a:lnTo>
                    <a:pt x="207" y="450"/>
                  </a:lnTo>
                  <a:lnTo>
                    <a:pt x="220" y="476"/>
                  </a:lnTo>
                  <a:lnTo>
                    <a:pt x="193" y="478"/>
                  </a:lnTo>
                  <a:lnTo>
                    <a:pt x="191" y="474"/>
                  </a:lnTo>
                  <a:lnTo>
                    <a:pt x="190" y="471"/>
                  </a:lnTo>
                  <a:lnTo>
                    <a:pt x="185" y="469"/>
                  </a:lnTo>
                  <a:lnTo>
                    <a:pt x="181" y="469"/>
                  </a:lnTo>
                  <a:lnTo>
                    <a:pt x="174" y="471"/>
                  </a:lnTo>
                  <a:lnTo>
                    <a:pt x="171" y="472"/>
                  </a:lnTo>
                  <a:lnTo>
                    <a:pt x="169" y="475"/>
                  </a:lnTo>
                  <a:lnTo>
                    <a:pt x="154" y="475"/>
                  </a:lnTo>
                  <a:lnTo>
                    <a:pt x="156" y="436"/>
                  </a:lnTo>
                  <a:lnTo>
                    <a:pt x="161" y="394"/>
                  </a:lnTo>
                  <a:lnTo>
                    <a:pt x="190" y="416"/>
                  </a:lnTo>
                  <a:close/>
                  <a:moveTo>
                    <a:pt x="206" y="427"/>
                  </a:moveTo>
                  <a:lnTo>
                    <a:pt x="206" y="427"/>
                  </a:lnTo>
                  <a:lnTo>
                    <a:pt x="240" y="449"/>
                  </a:lnTo>
                  <a:lnTo>
                    <a:pt x="279" y="471"/>
                  </a:lnTo>
                  <a:lnTo>
                    <a:pt x="230" y="476"/>
                  </a:lnTo>
                  <a:lnTo>
                    <a:pt x="217" y="452"/>
                  </a:lnTo>
                  <a:lnTo>
                    <a:pt x="206" y="427"/>
                  </a:lnTo>
                  <a:close/>
                  <a:moveTo>
                    <a:pt x="311" y="474"/>
                  </a:moveTo>
                  <a:lnTo>
                    <a:pt x="311" y="474"/>
                  </a:lnTo>
                  <a:lnTo>
                    <a:pt x="359" y="463"/>
                  </a:lnTo>
                  <a:lnTo>
                    <a:pt x="350" y="489"/>
                  </a:lnTo>
                  <a:lnTo>
                    <a:pt x="332" y="482"/>
                  </a:lnTo>
                  <a:lnTo>
                    <a:pt x="311" y="474"/>
                  </a:lnTo>
                  <a:close/>
                  <a:moveTo>
                    <a:pt x="369" y="462"/>
                  </a:moveTo>
                  <a:lnTo>
                    <a:pt x="369" y="462"/>
                  </a:lnTo>
                  <a:lnTo>
                    <a:pt x="381" y="458"/>
                  </a:lnTo>
                  <a:lnTo>
                    <a:pt x="391" y="498"/>
                  </a:lnTo>
                  <a:lnTo>
                    <a:pt x="376" y="495"/>
                  </a:lnTo>
                  <a:lnTo>
                    <a:pt x="359" y="491"/>
                  </a:lnTo>
                  <a:lnTo>
                    <a:pt x="369" y="462"/>
                  </a:lnTo>
                  <a:close/>
                  <a:moveTo>
                    <a:pt x="372" y="452"/>
                  </a:moveTo>
                  <a:lnTo>
                    <a:pt x="372" y="452"/>
                  </a:lnTo>
                  <a:lnTo>
                    <a:pt x="375" y="440"/>
                  </a:lnTo>
                  <a:lnTo>
                    <a:pt x="379" y="450"/>
                  </a:lnTo>
                  <a:lnTo>
                    <a:pt x="372" y="452"/>
                  </a:lnTo>
                  <a:close/>
                  <a:moveTo>
                    <a:pt x="381" y="421"/>
                  </a:moveTo>
                  <a:lnTo>
                    <a:pt x="381" y="421"/>
                  </a:lnTo>
                  <a:lnTo>
                    <a:pt x="388" y="392"/>
                  </a:lnTo>
                  <a:lnTo>
                    <a:pt x="410" y="414"/>
                  </a:lnTo>
                  <a:lnTo>
                    <a:pt x="428" y="434"/>
                  </a:lnTo>
                  <a:lnTo>
                    <a:pt x="389" y="447"/>
                  </a:lnTo>
                  <a:lnTo>
                    <a:pt x="381" y="421"/>
                  </a:lnTo>
                  <a:close/>
                  <a:moveTo>
                    <a:pt x="375" y="405"/>
                  </a:moveTo>
                  <a:lnTo>
                    <a:pt x="375" y="405"/>
                  </a:lnTo>
                  <a:lnTo>
                    <a:pt x="362" y="372"/>
                  </a:lnTo>
                  <a:lnTo>
                    <a:pt x="379" y="385"/>
                  </a:lnTo>
                  <a:lnTo>
                    <a:pt x="375" y="405"/>
                  </a:lnTo>
                  <a:close/>
                  <a:moveTo>
                    <a:pt x="149" y="241"/>
                  </a:moveTo>
                  <a:lnTo>
                    <a:pt x="149" y="241"/>
                  </a:lnTo>
                  <a:lnTo>
                    <a:pt x="154" y="239"/>
                  </a:lnTo>
                  <a:lnTo>
                    <a:pt x="156" y="236"/>
                  </a:lnTo>
                  <a:lnTo>
                    <a:pt x="158" y="232"/>
                  </a:lnTo>
                  <a:lnTo>
                    <a:pt x="159" y="228"/>
                  </a:lnTo>
                  <a:lnTo>
                    <a:pt x="158" y="223"/>
                  </a:lnTo>
                  <a:lnTo>
                    <a:pt x="158" y="220"/>
                  </a:lnTo>
                  <a:lnTo>
                    <a:pt x="155" y="217"/>
                  </a:lnTo>
                  <a:lnTo>
                    <a:pt x="152" y="216"/>
                  </a:lnTo>
                  <a:lnTo>
                    <a:pt x="154" y="197"/>
                  </a:lnTo>
                  <a:lnTo>
                    <a:pt x="156" y="183"/>
                  </a:lnTo>
                  <a:lnTo>
                    <a:pt x="159" y="175"/>
                  </a:lnTo>
                  <a:lnTo>
                    <a:pt x="162" y="171"/>
                  </a:lnTo>
                  <a:lnTo>
                    <a:pt x="167" y="167"/>
                  </a:lnTo>
                  <a:lnTo>
                    <a:pt x="171" y="164"/>
                  </a:lnTo>
                  <a:lnTo>
                    <a:pt x="178" y="161"/>
                  </a:lnTo>
                  <a:lnTo>
                    <a:pt x="187" y="162"/>
                  </a:lnTo>
                  <a:lnTo>
                    <a:pt x="197" y="165"/>
                  </a:lnTo>
                  <a:lnTo>
                    <a:pt x="207" y="170"/>
                  </a:lnTo>
                  <a:lnTo>
                    <a:pt x="190" y="217"/>
                  </a:lnTo>
                  <a:lnTo>
                    <a:pt x="175" y="271"/>
                  </a:lnTo>
                  <a:lnTo>
                    <a:pt x="154" y="268"/>
                  </a:lnTo>
                  <a:lnTo>
                    <a:pt x="149" y="241"/>
                  </a:lnTo>
                  <a:close/>
                  <a:moveTo>
                    <a:pt x="106" y="287"/>
                  </a:moveTo>
                  <a:lnTo>
                    <a:pt x="106" y="287"/>
                  </a:lnTo>
                  <a:lnTo>
                    <a:pt x="107" y="284"/>
                  </a:lnTo>
                  <a:lnTo>
                    <a:pt x="112" y="281"/>
                  </a:lnTo>
                  <a:lnTo>
                    <a:pt x="120" y="277"/>
                  </a:lnTo>
                  <a:lnTo>
                    <a:pt x="130" y="274"/>
                  </a:lnTo>
                  <a:lnTo>
                    <a:pt x="145" y="274"/>
                  </a:lnTo>
                  <a:lnTo>
                    <a:pt x="149" y="296"/>
                  </a:lnTo>
                  <a:lnTo>
                    <a:pt x="155" y="319"/>
                  </a:lnTo>
                  <a:lnTo>
                    <a:pt x="116" y="332"/>
                  </a:lnTo>
                  <a:lnTo>
                    <a:pt x="109" y="319"/>
                  </a:lnTo>
                  <a:lnTo>
                    <a:pt x="103" y="306"/>
                  </a:lnTo>
                  <a:lnTo>
                    <a:pt x="103" y="301"/>
                  </a:lnTo>
                  <a:lnTo>
                    <a:pt x="103" y="296"/>
                  </a:lnTo>
                  <a:lnTo>
                    <a:pt x="103" y="291"/>
                  </a:lnTo>
                  <a:lnTo>
                    <a:pt x="106" y="287"/>
                  </a:lnTo>
                  <a:close/>
                  <a:moveTo>
                    <a:pt x="12" y="426"/>
                  </a:moveTo>
                  <a:lnTo>
                    <a:pt x="12" y="426"/>
                  </a:lnTo>
                  <a:lnTo>
                    <a:pt x="12" y="420"/>
                  </a:lnTo>
                  <a:lnTo>
                    <a:pt x="13" y="416"/>
                  </a:lnTo>
                  <a:lnTo>
                    <a:pt x="18" y="404"/>
                  </a:lnTo>
                  <a:lnTo>
                    <a:pt x="26" y="394"/>
                  </a:lnTo>
                  <a:lnTo>
                    <a:pt x="36" y="382"/>
                  </a:lnTo>
                  <a:lnTo>
                    <a:pt x="52" y="372"/>
                  </a:lnTo>
                  <a:lnTo>
                    <a:pt x="70" y="362"/>
                  </a:lnTo>
                  <a:lnTo>
                    <a:pt x="90" y="352"/>
                  </a:lnTo>
                  <a:lnTo>
                    <a:pt x="112" y="342"/>
                  </a:lnTo>
                  <a:lnTo>
                    <a:pt x="129" y="364"/>
                  </a:lnTo>
                  <a:lnTo>
                    <a:pt x="151" y="384"/>
                  </a:lnTo>
                  <a:lnTo>
                    <a:pt x="145" y="430"/>
                  </a:lnTo>
                  <a:lnTo>
                    <a:pt x="142" y="475"/>
                  </a:lnTo>
                  <a:lnTo>
                    <a:pt x="114" y="472"/>
                  </a:lnTo>
                  <a:lnTo>
                    <a:pt x="91" y="469"/>
                  </a:lnTo>
                  <a:lnTo>
                    <a:pt x="70" y="465"/>
                  </a:lnTo>
                  <a:lnTo>
                    <a:pt x="51" y="459"/>
                  </a:lnTo>
                  <a:lnTo>
                    <a:pt x="35" y="453"/>
                  </a:lnTo>
                  <a:lnTo>
                    <a:pt x="23" y="445"/>
                  </a:lnTo>
                  <a:lnTo>
                    <a:pt x="19" y="440"/>
                  </a:lnTo>
                  <a:lnTo>
                    <a:pt x="16" y="436"/>
                  </a:lnTo>
                  <a:lnTo>
                    <a:pt x="13" y="430"/>
                  </a:lnTo>
                  <a:lnTo>
                    <a:pt x="12" y="426"/>
                  </a:lnTo>
                  <a:close/>
                  <a:moveTo>
                    <a:pt x="210" y="685"/>
                  </a:moveTo>
                  <a:lnTo>
                    <a:pt x="210" y="685"/>
                  </a:lnTo>
                  <a:lnTo>
                    <a:pt x="203" y="683"/>
                  </a:lnTo>
                  <a:lnTo>
                    <a:pt x="196" y="680"/>
                  </a:lnTo>
                  <a:lnTo>
                    <a:pt x="188" y="675"/>
                  </a:lnTo>
                  <a:lnTo>
                    <a:pt x="182" y="669"/>
                  </a:lnTo>
                  <a:lnTo>
                    <a:pt x="177" y="660"/>
                  </a:lnTo>
                  <a:lnTo>
                    <a:pt x="172" y="650"/>
                  </a:lnTo>
                  <a:lnTo>
                    <a:pt x="168" y="640"/>
                  </a:lnTo>
                  <a:lnTo>
                    <a:pt x="164" y="627"/>
                  </a:lnTo>
                  <a:lnTo>
                    <a:pt x="158" y="599"/>
                  </a:lnTo>
                  <a:lnTo>
                    <a:pt x="154" y="566"/>
                  </a:lnTo>
                  <a:lnTo>
                    <a:pt x="152" y="530"/>
                  </a:lnTo>
                  <a:lnTo>
                    <a:pt x="152" y="489"/>
                  </a:lnTo>
                  <a:lnTo>
                    <a:pt x="169" y="489"/>
                  </a:lnTo>
                  <a:lnTo>
                    <a:pt x="172" y="492"/>
                  </a:lnTo>
                  <a:lnTo>
                    <a:pt x="175" y="494"/>
                  </a:lnTo>
                  <a:lnTo>
                    <a:pt x="181" y="495"/>
                  </a:lnTo>
                  <a:lnTo>
                    <a:pt x="185" y="495"/>
                  </a:lnTo>
                  <a:lnTo>
                    <a:pt x="190" y="492"/>
                  </a:lnTo>
                  <a:lnTo>
                    <a:pt x="193" y="489"/>
                  </a:lnTo>
                  <a:lnTo>
                    <a:pt x="193" y="485"/>
                  </a:lnTo>
                  <a:lnTo>
                    <a:pt x="224" y="485"/>
                  </a:lnTo>
                  <a:lnTo>
                    <a:pt x="245" y="517"/>
                  </a:lnTo>
                  <a:lnTo>
                    <a:pt x="265" y="547"/>
                  </a:lnTo>
                  <a:lnTo>
                    <a:pt x="285" y="573"/>
                  </a:lnTo>
                  <a:lnTo>
                    <a:pt x="305" y="595"/>
                  </a:lnTo>
                  <a:lnTo>
                    <a:pt x="294" y="615"/>
                  </a:lnTo>
                  <a:lnTo>
                    <a:pt x="281" y="634"/>
                  </a:lnTo>
                  <a:lnTo>
                    <a:pt x="269" y="650"/>
                  </a:lnTo>
                  <a:lnTo>
                    <a:pt x="256" y="663"/>
                  </a:lnTo>
                  <a:lnTo>
                    <a:pt x="245" y="673"/>
                  </a:lnTo>
                  <a:lnTo>
                    <a:pt x="233" y="680"/>
                  </a:lnTo>
                  <a:lnTo>
                    <a:pt x="220" y="683"/>
                  </a:lnTo>
                  <a:lnTo>
                    <a:pt x="210" y="685"/>
                  </a:lnTo>
                  <a:close/>
                  <a:moveTo>
                    <a:pt x="376" y="617"/>
                  </a:moveTo>
                  <a:lnTo>
                    <a:pt x="376" y="617"/>
                  </a:lnTo>
                  <a:lnTo>
                    <a:pt x="371" y="618"/>
                  </a:lnTo>
                  <a:lnTo>
                    <a:pt x="363" y="620"/>
                  </a:lnTo>
                  <a:lnTo>
                    <a:pt x="358" y="618"/>
                  </a:lnTo>
                  <a:lnTo>
                    <a:pt x="349" y="615"/>
                  </a:lnTo>
                  <a:lnTo>
                    <a:pt x="342" y="611"/>
                  </a:lnTo>
                  <a:lnTo>
                    <a:pt x="333" y="607"/>
                  </a:lnTo>
                  <a:lnTo>
                    <a:pt x="316" y="592"/>
                  </a:lnTo>
                  <a:lnTo>
                    <a:pt x="327" y="572"/>
                  </a:lnTo>
                  <a:lnTo>
                    <a:pt x="337" y="550"/>
                  </a:lnTo>
                  <a:lnTo>
                    <a:pt x="356" y="501"/>
                  </a:lnTo>
                  <a:lnTo>
                    <a:pt x="375" y="507"/>
                  </a:lnTo>
                  <a:lnTo>
                    <a:pt x="394" y="510"/>
                  </a:lnTo>
                  <a:lnTo>
                    <a:pt x="397" y="530"/>
                  </a:lnTo>
                  <a:lnTo>
                    <a:pt x="398" y="549"/>
                  </a:lnTo>
                  <a:lnTo>
                    <a:pt x="398" y="566"/>
                  </a:lnTo>
                  <a:lnTo>
                    <a:pt x="397" y="581"/>
                  </a:lnTo>
                  <a:lnTo>
                    <a:pt x="394" y="594"/>
                  </a:lnTo>
                  <a:lnTo>
                    <a:pt x="389" y="604"/>
                  </a:lnTo>
                  <a:lnTo>
                    <a:pt x="384" y="612"/>
                  </a:lnTo>
                  <a:lnTo>
                    <a:pt x="376" y="617"/>
                  </a:lnTo>
                  <a:close/>
                  <a:moveTo>
                    <a:pt x="444" y="466"/>
                  </a:moveTo>
                  <a:lnTo>
                    <a:pt x="444" y="466"/>
                  </a:lnTo>
                  <a:lnTo>
                    <a:pt x="443" y="468"/>
                  </a:lnTo>
                  <a:lnTo>
                    <a:pt x="440" y="471"/>
                  </a:lnTo>
                  <a:lnTo>
                    <a:pt x="439" y="474"/>
                  </a:lnTo>
                  <a:lnTo>
                    <a:pt x="439" y="478"/>
                  </a:lnTo>
                  <a:lnTo>
                    <a:pt x="440" y="484"/>
                  </a:lnTo>
                  <a:lnTo>
                    <a:pt x="443" y="488"/>
                  </a:lnTo>
                  <a:lnTo>
                    <a:pt x="440" y="491"/>
                  </a:lnTo>
                  <a:lnTo>
                    <a:pt x="437" y="494"/>
                  </a:lnTo>
                  <a:lnTo>
                    <a:pt x="427" y="498"/>
                  </a:lnTo>
                  <a:lnTo>
                    <a:pt x="415" y="500"/>
                  </a:lnTo>
                  <a:lnTo>
                    <a:pt x="401" y="500"/>
                  </a:lnTo>
                  <a:lnTo>
                    <a:pt x="397" y="478"/>
                  </a:lnTo>
                  <a:lnTo>
                    <a:pt x="391" y="455"/>
                  </a:lnTo>
                  <a:lnTo>
                    <a:pt x="433" y="442"/>
                  </a:lnTo>
                  <a:lnTo>
                    <a:pt x="440" y="455"/>
                  </a:lnTo>
                  <a:lnTo>
                    <a:pt x="444" y="466"/>
                  </a:lnTo>
                  <a:close/>
                  <a:moveTo>
                    <a:pt x="436" y="432"/>
                  </a:moveTo>
                  <a:lnTo>
                    <a:pt x="436" y="432"/>
                  </a:lnTo>
                  <a:lnTo>
                    <a:pt x="427" y="420"/>
                  </a:lnTo>
                  <a:lnTo>
                    <a:pt x="415" y="408"/>
                  </a:lnTo>
                  <a:lnTo>
                    <a:pt x="389" y="384"/>
                  </a:lnTo>
                  <a:lnTo>
                    <a:pt x="392" y="371"/>
                  </a:lnTo>
                  <a:lnTo>
                    <a:pt x="400" y="333"/>
                  </a:lnTo>
                  <a:lnTo>
                    <a:pt x="405" y="296"/>
                  </a:lnTo>
                  <a:lnTo>
                    <a:pt x="433" y="298"/>
                  </a:lnTo>
                  <a:lnTo>
                    <a:pt x="457" y="301"/>
                  </a:lnTo>
                  <a:lnTo>
                    <a:pt x="479" y="306"/>
                  </a:lnTo>
                  <a:lnTo>
                    <a:pt x="498" y="313"/>
                  </a:lnTo>
                  <a:lnTo>
                    <a:pt x="514" y="320"/>
                  </a:lnTo>
                  <a:lnTo>
                    <a:pt x="525" y="327"/>
                  </a:lnTo>
                  <a:lnTo>
                    <a:pt x="530" y="333"/>
                  </a:lnTo>
                  <a:lnTo>
                    <a:pt x="533" y="337"/>
                  </a:lnTo>
                  <a:lnTo>
                    <a:pt x="536" y="343"/>
                  </a:lnTo>
                  <a:lnTo>
                    <a:pt x="537" y="348"/>
                  </a:lnTo>
                  <a:lnTo>
                    <a:pt x="537" y="353"/>
                  </a:lnTo>
                  <a:lnTo>
                    <a:pt x="536" y="359"/>
                  </a:lnTo>
                  <a:lnTo>
                    <a:pt x="531" y="369"/>
                  </a:lnTo>
                  <a:lnTo>
                    <a:pt x="524" y="381"/>
                  </a:lnTo>
                  <a:lnTo>
                    <a:pt x="512" y="391"/>
                  </a:lnTo>
                  <a:lnTo>
                    <a:pt x="496" y="401"/>
                  </a:lnTo>
                  <a:lnTo>
                    <a:pt x="479" y="413"/>
                  </a:lnTo>
                  <a:lnTo>
                    <a:pt x="459" y="421"/>
                  </a:lnTo>
                  <a:lnTo>
                    <a:pt x="436" y="4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48" name="Freeform 26"/>
            <p:cNvSpPr>
              <a:spLocks noChangeAspect="1"/>
            </p:cNvSpPr>
            <p:nvPr/>
          </p:nvSpPr>
          <p:spPr bwMode="auto">
            <a:xfrm>
              <a:off x="3008" y="3931"/>
              <a:ext cx="12" cy="12"/>
            </a:xfrm>
            <a:custGeom>
              <a:avLst/>
              <a:gdLst>
                <a:gd name="T0" fmla="*/ 0 w 37"/>
                <a:gd name="T1" fmla="*/ 0 h 36"/>
                <a:gd name="T2" fmla="*/ 0 w 37"/>
                <a:gd name="T3" fmla="*/ 0 h 36"/>
                <a:gd name="T4" fmla="*/ 0 w 37"/>
                <a:gd name="T5" fmla="*/ 0 h 36"/>
                <a:gd name="T6" fmla="*/ 0 w 37"/>
                <a:gd name="T7" fmla="*/ 0 h 36"/>
                <a:gd name="T8" fmla="*/ 0 w 37"/>
                <a:gd name="T9" fmla="*/ 0 h 36"/>
                <a:gd name="T10" fmla="*/ 0 w 37"/>
                <a:gd name="T11" fmla="*/ 0 h 36"/>
                <a:gd name="T12" fmla="*/ 0 w 37"/>
                <a:gd name="T13" fmla="*/ 0 h 36"/>
                <a:gd name="T14" fmla="*/ 0 w 37"/>
                <a:gd name="T15" fmla="*/ 0 h 36"/>
                <a:gd name="T16" fmla="*/ 0 w 37"/>
                <a:gd name="T17" fmla="*/ 0 h 36"/>
                <a:gd name="T18" fmla="*/ 0 w 37"/>
                <a:gd name="T19" fmla="*/ 0 h 36"/>
                <a:gd name="T20" fmla="*/ 0 w 37"/>
                <a:gd name="T21" fmla="*/ 0 h 36"/>
                <a:gd name="T22" fmla="*/ 0 w 37"/>
                <a:gd name="T23" fmla="*/ 0 h 36"/>
                <a:gd name="T24" fmla="*/ 0 w 37"/>
                <a:gd name="T25" fmla="*/ 0 h 36"/>
                <a:gd name="T26" fmla="*/ 0 w 37"/>
                <a:gd name="T27" fmla="*/ 0 h 36"/>
                <a:gd name="T28" fmla="*/ 0 w 37"/>
                <a:gd name="T29" fmla="*/ 0 h 36"/>
                <a:gd name="T30" fmla="*/ 0 w 37"/>
                <a:gd name="T31" fmla="*/ 0 h 36"/>
                <a:gd name="T32" fmla="*/ 0 w 37"/>
                <a:gd name="T33" fmla="*/ 0 h 36"/>
                <a:gd name="T34" fmla="*/ 0 w 37"/>
                <a:gd name="T35" fmla="*/ 0 h 36"/>
                <a:gd name="T36" fmla="*/ 0 w 37"/>
                <a:gd name="T37" fmla="*/ 0 h 36"/>
                <a:gd name="T38" fmla="*/ 0 w 37"/>
                <a:gd name="T39" fmla="*/ 0 h 36"/>
                <a:gd name="T40" fmla="*/ 0 w 37"/>
                <a:gd name="T41" fmla="*/ 0 h 36"/>
                <a:gd name="T42" fmla="*/ 0 w 37"/>
                <a:gd name="T43" fmla="*/ 0 h 36"/>
                <a:gd name="T44" fmla="*/ 0 w 37"/>
                <a:gd name="T45" fmla="*/ 0 h 36"/>
                <a:gd name="T46" fmla="*/ 0 w 37"/>
                <a:gd name="T47" fmla="*/ 0 h 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7" h="36">
                  <a:moveTo>
                    <a:pt x="0" y="18"/>
                  </a:moveTo>
                  <a:lnTo>
                    <a:pt x="0" y="18"/>
                  </a:lnTo>
                  <a:lnTo>
                    <a:pt x="1" y="24"/>
                  </a:lnTo>
                  <a:lnTo>
                    <a:pt x="5" y="30"/>
                  </a:lnTo>
                  <a:lnTo>
                    <a:pt x="11" y="34"/>
                  </a:lnTo>
                  <a:lnTo>
                    <a:pt x="19" y="36"/>
                  </a:lnTo>
                  <a:lnTo>
                    <a:pt x="26" y="34"/>
                  </a:lnTo>
                  <a:lnTo>
                    <a:pt x="32" y="30"/>
                  </a:lnTo>
                  <a:lnTo>
                    <a:pt x="36" y="24"/>
                  </a:lnTo>
                  <a:lnTo>
                    <a:pt x="37" y="18"/>
                  </a:lnTo>
                  <a:lnTo>
                    <a:pt x="36" y="11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1" y="1"/>
                  </a:lnTo>
                  <a:lnTo>
                    <a:pt x="5" y="5"/>
                  </a:lnTo>
                  <a:lnTo>
                    <a:pt x="1" y="11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49" name="Freeform 27"/>
            <p:cNvSpPr>
              <a:spLocks noChangeAspect="1"/>
            </p:cNvSpPr>
            <p:nvPr/>
          </p:nvSpPr>
          <p:spPr bwMode="auto">
            <a:xfrm>
              <a:off x="3226" y="3881"/>
              <a:ext cx="23" cy="116"/>
            </a:xfrm>
            <a:custGeom>
              <a:avLst/>
              <a:gdLst>
                <a:gd name="T0" fmla="*/ 0 w 69"/>
                <a:gd name="T1" fmla="*/ 0 h 347"/>
                <a:gd name="T2" fmla="*/ 0 w 69"/>
                <a:gd name="T3" fmla="*/ 0 h 347"/>
                <a:gd name="T4" fmla="*/ 0 w 69"/>
                <a:gd name="T5" fmla="*/ 0 h 347"/>
                <a:gd name="T6" fmla="*/ 0 w 69"/>
                <a:gd name="T7" fmla="*/ 0 h 347"/>
                <a:gd name="T8" fmla="*/ 0 w 69"/>
                <a:gd name="T9" fmla="*/ 0 h 347"/>
                <a:gd name="T10" fmla="*/ 0 w 69"/>
                <a:gd name="T11" fmla="*/ 0 h 347"/>
                <a:gd name="T12" fmla="*/ 0 w 69"/>
                <a:gd name="T13" fmla="*/ 0 h 3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347">
                  <a:moveTo>
                    <a:pt x="0" y="347"/>
                  </a:moveTo>
                  <a:lnTo>
                    <a:pt x="0" y="0"/>
                  </a:lnTo>
                  <a:lnTo>
                    <a:pt x="69" y="0"/>
                  </a:lnTo>
                  <a:lnTo>
                    <a:pt x="69" y="347"/>
                  </a:lnTo>
                  <a:lnTo>
                    <a:pt x="0" y="3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50" name="Freeform 28"/>
            <p:cNvSpPr>
              <a:spLocks noChangeAspect="1" noEditPoints="1"/>
            </p:cNvSpPr>
            <p:nvPr/>
          </p:nvSpPr>
          <p:spPr bwMode="auto">
            <a:xfrm>
              <a:off x="3279" y="3881"/>
              <a:ext cx="116" cy="116"/>
            </a:xfrm>
            <a:custGeom>
              <a:avLst/>
              <a:gdLst>
                <a:gd name="T0" fmla="*/ 0 w 349"/>
                <a:gd name="T1" fmla="*/ 0 h 347"/>
                <a:gd name="T2" fmla="*/ 0 w 349"/>
                <a:gd name="T3" fmla="*/ 0 h 347"/>
                <a:gd name="T4" fmla="*/ 0 w 349"/>
                <a:gd name="T5" fmla="*/ 0 h 347"/>
                <a:gd name="T6" fmla="*/ 0 w 349"/>
                <a:gd name="T7" fmla="*/ 0 h 347"/>
                <a:gd name="T8" fmla="*/ 0 w 349"/>
                <a:gd name="T9" fmla="*/ 0 h 347"/>
                <a:gd name="T10" fmla="*/ 0 w 349"/>
                <a:gd name="T11" fmla="*/ 0 h 347"/>
                <a:gd name="T12" fmla="*/ 0 w 349"/>
                <a:gd name="T13" fmla="*/ 0 h 347"/>
                <a:gd name="T14" fmla="*/ 0 w 349"/>
                <a:gd name="T15" fmla="*/ 0 h 347"/>
                <a:gd name="T16" fmla="*/ 0 w 349"/>
                <a:gd name="T17" fmla="*/ 0 h 347"/>
                <a:gd name="T18" fmla="*/ 0 w 349"/>
                <a:gd name="T19" fmla="*/ 0 h 347"/>
                <a:gd name="T20" fmla="*/ 0 w 349"/>
                <a:gd name="T21" fmla="*/ 0 h 347"/>
                <a:gd name="T22" fmla="*/ 0 w 349"/>
                <a:gd name="T23" fmla="*/ 0 h 347"/>
                <a:gd name="T24" fmla="*/ 0 w 349"/>
                <a:gd name="T25" fmla="*/ 0 h 347"/>
                <a:gd name="T26" fmla="*/ 0 w 349"/>
                <a:gd name="T27" fmla="*/ 0 h 347"/>
                <a:gd name="T28" fmla="*/ 0 w 349"/>
                <a:gd name="T29" fmla="*/ 0 h 347"/>
                <a:gd name="T30" fmla="*/ 0 w 349"/>
                <a:gd name="T31" fmla="*/ 0 h 347"/>
                <a:gd name="T32" fmla="*/ 0 w 349"/>
                <a:gd name="T33" fmla="*/ 0 h 3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9" h="347">
                  <a:moveTo>
                    <a:pt x="349" y="347"/>
                  </a:moveTo>
                  <a:lnTo>
                    <a:pt x="272" y="347"/>
                  </a:lnTo>
                  <a:lnTo>
                    <a:pt x="242" y="268"/>
                  </a:lnTo>
                  <a:lnTo>
                    <a:pt x="103" y="268"/>
                  </a:lnTo>
                  <a:lnTo>
                    <a:pt x="74" y="347"/>
                  </a:lnTo>
                  <a:lnTo>
                    <a:pt x="0" y="347"/>
                  </a:lnTo>
                  <a:lnTo>
                    <a:pt x="136" y="0"/>
                  </a:lnTo>
                  <a:lnTo>
                    <a:pt x="210" y="0"/>
                  </a:lnTo>
                  <a:lnTo>
                    <a:pt x="349" y="347"/>
                  </a:lnTo>
                  <a:close/>
                  <a:moveTo>
                    <a:pt x="220" y="210"/>
                  </a:moveTo>
                  <a:lnTo>
                    <a:pt x="173" y="81"/>
                  </a:lnTo>
                  <a:lnTo>
                    <a:pt x="125" y="210"/>
                  </a:lnTo>
                  <a:lnTo>
                    <a:pt x="220" y="2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51" name="Freeform 29"/>
            <p:cNvSpPr>
              <a:spLocks noChangeAspect="1"/>
            </p:cNvSpPr>
            <p:nvPr/>
          </p:nvSpPr>
          <p:spPr bwMode="auto">
            <a:xfrm>
              <a:off x="3428" y="3881"/>
              <a:ext cx="87" cy="116"/>
            </a:xfrm>
            <a:custGeom>
              <a:avLst/>
              <a:gdLst>
                <a:gd name="T0" fmla="*/ 0 w 263"/>
                <a:gd name="T1" fmla="*/ 0 h 347"/>
                <a:gd name="T2" fmla="*/ 0 w 263"/>
                <a:gd name="T3" fmla="*/ 0 h 347"/>
                <a:gd name="T4" fmla="*/ 0 w 263"/>
                <a:gd name="T5" fmla="*/ 0 h 347"/>
                <a:gd name="T6" fmla="*/ 0 w 263"/>
                <a:gd name="T7" fmla="*/ 0 h 347"/>
                <a:gd name="T8" fmla="*/ 0 w 263"/>
                <a:gd name="T9" fmla="*/ 0 h 347"/>
                <a:gd name="T10" fmla="*/ 0 w 263"/>
                <a:gd name="T11" fmla="*/ 0 h 347"/>
                <a:gd name="T12" fmla="*/ 0 w 263"/>
                <a:gd name="T13" fmla="*/ 0 h 347"/>
                <a:gd name="T14" fmla="*/ 0 w 263"/>
                <a:gd name="T15" fmla="*/ 0 h 347"/>
                <a:gd name="T16" fmla="*/ 0 w 263"/>
                <a:gd name="T17" fmla="*/ 0 h 347"/>
                <a:gd name="T18" fmla="*/ 0 w 263"/>
                <a:gd name="T19" fmla="*/ 0 h 347"/>
                <a:gd name="T20" fmla="*/ 0 w 263"/>
                <a:gd name="T21" fmla="*/ 0 h 347"/>
                <a:gd name="T22" fmla="*/ 0 w 263"/>
                <a:gd name="T23" fmla="*/ 0 h 347"/>
                <a:gd name="T24" fmla="*/ 0 w 263"/>
                <a:gd name="T25" fmla="*/ 0 h 347"/>
                <a:gd name="T26" fmla="*/ 0 w 263"/>
                <a:gd name="T27" fmla="*/ 0 h 347"/>
                <a:gd name="T28" fmla="*/ 0 w 263"/>
                <a:gd name="T29" fmla="*/ 0 h 3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63" h="347">
                  <a:moveTo>
                    <a:pt x="0" y="347"/>
                  </a:moveTo>
                  <a:lnTo>
                    <a:pt x="0" y="0"/>
                  </a:lnTo>
                  <a:lnTo>
                    <a:pt x="258" y="0"/>
                  </a:lnTo>
                  <a:lnTo>
                    <a:pt x="258" y="58"/>
                  </a:lnTo>
                  <a:lnTo>
                    <a:pt x="69" y="58"/>
                  </a:lnTo>
                  <a:lnTo>
                    <a:pt x="69" y="135"/>
                  </a:lnTo>
                  <a:lnTo>
                    <a:pt x="245" y="135"/>
                  </a:lnTo>
                  <a:lnTo>
                    <a:pt x="245" y="194"/>
                  </a:lnTo>
                  <a:lnTo>
                    <a:pt x="69" y="194"/>
                  </a:lnTo>
                  <a:lnTo>
                    <a:pt x="69" y="288"/>
                  </a:lnTo>
                  <a:lnTo>
                    <a:pt x="263" y="288"/>
                  </a:lnTo>
                  <a:lnTo>
                    <a:pt x="263" y="347"/>
                  </a:lnTo>
                  <a:lnTo>
                    <a:pt x="0" y="3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052" name="Freeform 30"/>
            <p:cNvSpPr>
              <a:spLocks noChangeAspect="1" noEditPoints="1"/>
            </p:cNvSpPr>
            <p:nvPr/>
          </p:nvSpPr>
          <p:spPr bwMode="auto">
            <a:xfrm>
              <a:off x="3543" y="3881"/>
              <a:ext cx="117" cy="116"/>
            </a:xfrm>
            <a:custGeom>
              <a:avLst/>
              <a:gdLst>
                <a:gd name="T0" fmla="*/ 0 w 349"/>
                <a:gd name="T1" fmla="*/ 0 h 347"/>
                <a:gd name="T2" fmla="*/ 0 w 349"/>
                <a:gd name="T3" fmla="*/ 0 h 347"/>
                <a:gd name="T4" fmla="*/ 0 w 349"/>
                <a:gd name="T5" fmla="*/ 0 h 347"/>
                <a:gd name="T6" fmla="*/ 0 w 349"/>
                <a:gd name="T7" fmla="*/ 0 h 347"/>
                <a:gd name="T8" fmla="*/ 0 w 349"/>
                <a:gd name="T9" fmla="*/ 0 h 347"/>
                <a:gd name="T10" fmla="*/ 0 w 349"/>
                <a:gd name="T11" fmla="*/ 0 h 347"/>
                <a:gd name="T12" fmla="*/ 0 w 349"/>
                <a:gd name="T13" fmla="*/ 0 h 347"/>
                <a:gd name="T14" fmla="*/ 0 w 349"/>
                <a:gd name="T15" fmla="*/ 0 h 347"/>
                <a:gd name="T16" fmla="*/ 0 w 349"/>
                <a:gd name="T17" fmla="*/ 0 h 347"/>
                <a:gd name="T18" fmla="*/ 0 w 349"/>
                <a:gd name="T19" fmla="*/ 0 h 347"/>
                <a:gd name="T20" fmla="*/ 0 w 349"/>
                <a:gd name="T21" fmla="*/ 0 h 347"/>
                <a:gd name="T22" fmla="*/ 0 w 349"/>
                <a:gd name="T23" fmla="*/ 0 h 347"/>
                <a:gd name="T24" fmla="*/ 0 w 349"/>
                <a:gd name="T25" fmla="*/ 0 h 347"/>
                <a:gd name="T26" fmla="*/ 0 w 349"/>
                <a:gd name="T27" fmla="*/ 0 h 347"/>
                <a:gd name="T28" fmla="*/ 0 w 349"/>
                <a:gd name="T29" fmla="*/ 0 h 347"/>
                <a:gd name="T30" fmla="*/ 0 w 349"/>
                <a:gd name="T31" fmla="*/ 0 h 347"/>
                <a:gd name="T32" fmla="*/ 0 w 349"/>
                <a:gd name="T33" fmla="*/ 0 h 3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9" h="347">
                  <a:moveTo>
                    <a:pt x="349" y="347"/>
                  </a:moveTo>
                  <a:lnTo>
                    <a:pt x="272" y="347"/>
                  </a:lnTo>
                  <a:lnTo>
                    <a:pt x="243" y="268"/>
                  </a:lnTo>
                  <a:lnTo>
                    <a:pt x="105" y="268"/>
                  </a:lnTo>
                  <a:lnTo>
                    <a:pt x="76" y="347"/>
                  </a:lnTo>
                  <a:lnTo>
                    <a:pt x="0" y="347"/>
                  </a:lnTo>
                  <a:lnTo>
                    <a:pt x="136" y="0"/>
                  </a:lnTo>
                  <a:lnTo>
                    <a:pt x="212" y="0"/>
                  </a:lnTo>
                  <a:lnTo>
                    <a:pt x="349" y="347"/>
                  </a:lnTo>
                  <a:close/>
                  <a:moveTo>
                    <a:pt x="220" y="210"/>
                  </a:moveTo>
                  <a:lnTo>
                    <a:pt x="173" y="81"/>
                  </a:lnTo>
                  <a:lnTo>
                    <a:pt x="126" y="210"/>
                  </a:lnTo>
                  <a:lnTo>
                    <a:pt x="220" y="2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sz="1350"/>
            </a:p>
          </p:txBody>
        </p:sp>
      </p:grpSp>
      <p:pic>
        <p:nvPicPr>
          <p:cNvPr id="1027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-2381"/>
            <a:ext cx="9144000" cy="514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2575" y="73819"/>
            <a:ext cx="85344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1143000"/>
            <a:ext cx="859313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92950" y="4923235"/>
            <a:ext cx="1873250" cy="22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750">
                <a:solidFill>
                  <a:srgbClr val="D5D7D8"/>
                </a:solidFill>
              </a:defRPr>
            </a:lvl1pPr>
          </a:lstStyle>
          <a:p>
            <a:pPr>
              <a:defRPr/>
            </a:pPr>
            <a:r>
              <a:rPr lang="en-US"/>
              <a:t>Contact: D.Ridikas@iaea.org</a:t>
            </a: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72489" y="4776788"/>
            <a:ext cx="509587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750">
                <a:solidFill>
                  <a:srgbClr val="D5D7D8"/>
                </a:solidFill>
              </a:defRPr>
            </a:lvl1pPr>
          </a:lstStyle>
          <a:p>
            <a:pPr>
              <a:defRPr/>
            </a:pPr>
            <a:fld id="{EC857376-2AF5-4F6E-8DC8-EFC85750E6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7348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rtl="0" eaLnBrk="0" fontAlgn="base" hangingPunct="0">
        <a:spcBef>
          <a:spcPct val="20000"/>
        </a:spcBef>
        <a:spcAft>
          <a:spcPct val="0"/>
        </a:spcAft>
        <a:defRPr sz="2700" b="1">
          <a:solidFill>
            <a:srgbClr val="CCEC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20000"/>
        </a:spcBef>
        <a:spcAft>
          <a:spcPct val="0"/>
        </a:spcAft>
        <a:defRPr sz="2700" b="1">
          <a:solidFill>
            <a:srgbClr val="CCECFF"/>
          </a:solidFill>
          <a:latin typeface="Arial" charset="0"/>
        </a:defRPr>
      </a:lvl2pPr>
      <a:lvl3pPr algn="l" rtl="0" eaLnBrk="0" fontAlgn="base" hangingPunct="0">
        <a:spcBef>
          <a:spcPct val="20000"/>
        </a:spcBef>
        <a:spcAft>
          <a:spcPct val="0"/>
        </a:spcAft>
        <a:defRPr sz="2700" b="1">
          <a:solidFill>
            <a:srgbClr val="CCECFF"/>
          </a:solidFill>
          <a:latin typeface="Arial" charset="0"/>
        </a:defRPr>
      </a:lvl3pPr>
      <a:lvl4pPr algn="l" rtl="0" eaLnBrk="0" fontAlgn="base" hangingPunct="0">
        <a:spcBef>
          <a:spcPct val="20000"/>
        </a:spcBef>
        <a:spcAft>
          <a:spcPct val="0"/>
        </a:spcAft>
        <a:defRPr sz="2700" b="1">
          <a:solidFill>
            <a:srgbClr val="CCECFF"/>
          </a:solidFill>
          <a:latin typeface="Arial" charset="0"/>
        </a:defRPr>
      </a:lvl4pPr>
      <a:lvl5pPr algn="l" rtl="0" eaLnBrk="0" fontAlgn="base" hangingPunct="0">
        <a:spcBef>
          <a:spcPct val="20000"/>
        </a:spcBef>
        <a:spcAft>
          <a:spcPct val="0"/>
        </a:spcAft>
        <a:defRPr sz="2700" b="1">
          <a:solidFill>
            <a:srgbClr val="CCECFF"/>
          </a:solidFill>
          <a:latin typeface="Arial" charset="0"/>
        </a:defRPr>
      </a:lvl5pPr>
      <a:lvl6pPr marL="342900" algn="l" rtl="0" fontAlgn="base">
        <a:spcBef>
          <a:spcPct val="20000"/>
        </a:spcBef>
        <a:spcAft>
          <a:spcPct val="0"/>
        </a:spcAft>
        <a:defRPr sz="2700" b="1">
          <a:solidFill>
            <a:srgbClr val="CCECFF"/>
          </a:solidFill>
          <a:latin typeface="Arial" charset="0"/>
        </a:defRPr>
      </a:lvl6pPr>
      <a:lvl7pPr marL="685800" algn="l" rtl="0" fontAlgn="base">
        <a:spcBef>
          <a:spcPct val="20000"/>
        </a:spcBef>
        <a:spcAft>
          <a:spcPct val="0"/>
        </a:spcAft>
        <a:defRPr sz="2700" b="1">
          <a:solidFill>
            <a:srgbClr val="CCECFF"/>
          </a:solidFill>
          <a:latin typeface="Arial" charset="0"/>
        </a:defRPr>
      </a:lvl7pPr>
      <a:lvl8pPr marL="1028700" algn="l" rtl="0" fontAlgn="base">
        <a:spcBef>
          <a:spcPct val="20000"/>
        </a:spcBef>
        <a:spcAft>
          <a:spcPct val="0"/>
        </a:spcAft>
        <a:defRPr sz="2700" b="1">
          <a:solidFill>
            <a:srgbClr val="CCECFF"/>
          </a:solidFill>
          <a:latin typeface="Arial" charset="0"/>
        </a:defRPr>
      </a:lvl8pPr>
      <a:lvl9pPr marL="1371600" algn="l" rtl="0" fontAlgn="base">
        <a:spcBef>
          <a:spcPct val="20000"/>
        </a:spcBef>
        <a:spcAft>
          <a:spcPct val="0"/>
        </a:spcAft>
        <a:defRPr sz="2700" b="1">
          <a:solidFill>
            <a:srgbClr val="CCECFF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99CCFF"/>
        </a:buClr>
        <a:buSzPct val="110000"/>
        <a:buChar char="•"/>
        <a:defRPr sz="2400">
          <a:solidFill>
            <a:srgbClr val="FFFFCC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99CCFF"/>
        </a:buClr>
        <a:buSzPct val="110000"/>
        <a:buChar char="•"/>
        <a:defRPr sz="2100">
          <a:solidFill>
            <a:srgbClr val="FFFFCC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99CCFF"/>
        </a:buClr>
        <a:buSzPct val="110000"/>
        <a:buChar char="•"/>
        <a:defRPr sz="1800">
          <a:solidFill>
            <a:srgbClr val="FFFFCC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99CCFF"/>
        </a:buClr>
        <a:buSzPct val="110000"/>
        <a:buChar char="–"/>
        <a:defRPr sz="1500">
          <a:solidFill>
            <a:srgbClr val="FFFFCC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99CCFF"/>
        </a:buClr>
        <a:buSzPct val="110000"/>
        <a:buChar char="»"/>
        <a:defRPr sz="1500">
          <a:solidFill>
            <a:srgbClr val="FFFFCC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rgbClr val="99CCFF"/>
        </a:buClr>
        <a:buSzPct val="110000"/>
        <a:buChar char="»"/>
        <a:defRPr sz="1500">
          <a:solidFill>
            <a:srgbClr val="FFFFCC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rgbClr val="99CCFF"/>
        </a:buClr>
        <a:buSzPct val="110000"/>
        <a:buChar char="»"/>
        <a:defRPr sz="1500">
          <a:solidFill>
            <a:srgbClr val="FFFFCC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rgbClr val="99CCFF"/>
        </a:buClr>
        <a:buSzPct val="110000"/>
        <a:buChar char="»"/>
        <a:defRPr sz="1500">
          <a:solidFill>
            <a:srgbClr val="FFFFCC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rgbClr val="99CCFF"/>
        </a:buClr>
        <a:buSzPct val="110000"/>
        <a:buChar char="»"/>
        <a:defRPr sz="1500">
          <a:solidFill>
            <a:srgbClr val="FFFFCC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flipH="1" flipV="1">
            <a:off x="0" y="3975906"/>
            <a:ext cx="6372200" cy="1167594"/>
          </a:xfrm>
          <a:prstGeom prst="rect">
            <a:avLst/>
          </a:prstGeom>
          <a:gradFill flip="none" rotWithShape="1">
            <a:gsLst>
              <a:gs pos="48000">
                <a:schemeClr val="bg1"/>
              </a:gs>
              <a:gs pos="0">
                <a:schemeClr val="accent6"/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6" y="0"/>
            <a:ext cx="9143999" cy="1599642"/>
          </a:xfrm>
          <a:prstGeom prst="rect">
            <a:avLst/>
          </a:prstGeom>
          <a:gradFill flip="none" rotWithShape="1">
            <a:gsLst>
              <a:gs pos="56000">
                <a:schemeClr val="bg1"/>
              </a:gs>
              <a:gs pos="0">
                <a:schemeClr val="accent6"/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7524328" y="4862044"/>
            <a:ext cx="935460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Contact: D.Ridikas@iaea.org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5868150" y="4862044"/>
            <a:ext cx="1616025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472494" y="4862044"/>
            <a:ext cx="509587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23A0628E-C12F-4F8C-9895-BCD5E3010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87474"/>
            <a:ext cx="612068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951571"/>
            <a:ext cx="8712968" cy="3643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2" name="Picture 2" descr="\\iaea.org\Secretariat\MTCD\PublishingCurrent\2017\IAEA\17-42841_LOGO_IAEA_update\Design\Presentation_IAEA\IAEA_Logo_SHORT_vertical_white.pn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031" y="180053"/>
            <a:ext cx="592928" cy="72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437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Arial 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Arial 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Arial 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Arial 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Arial 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Arial 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20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  <p:sldLayoutId id="2147483745" r:id="rId28"/>
    <p:sldLayoutId id="2147483746" r:id="rId29"/>
    <p:sldLayoutId id="2147483747" r:id="rId30"/>
    <p:sldLayoutId id="2147483748" r:id="rId31"/>
    <p:sldLayoutId id="2147483749" r:id="rId32"/>
    <p:sldLayoutId id="2147483750" r:id="rId33"/>
    <p:sldLayoutId id="2147483751" r:id="rId34"/>
    <p:sldLayoutId id="2147483752" r:id="rId35"/>
    <p:sldLayoutId id="2147483753" r:id="rId36"/>
    <p:sldLayoutId id="2147483754" r:id="rId3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9.xml"/><Relationship Id="rId5" Type="http://schemas.openxmlformats.org/officeDocument/2006/relationships/hyperlink" Target="mailto:physics@iaea.org" TargetMode="Externa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hyperlink" Target="mailto:physics@iaea.org" TargetMode="Externa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hyperlink" Target="https://www.iaea.org/publications" TargetMode="External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eg"/><Relationship Id="rId5" Type="http://schemas.openxmlformats.org/officeDocument/2006/relationships/image" Target="../media/image51.emf"/><Relationship Id="rId4" Type="http://schemas.openxmlformats.org/officeDocument/2006/relationships/hyperlink" Target="mailto:physics@iaea.or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mailto:physics@iaea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hyperlink" Target="http://www.pt-nsil.com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hyperlink" Target="https://www.iaea.org/about/overview/gender-at-the-iaea/iaea-marie-sklodowska-curie-fellowship-programme" TargetMode="External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physics@iaea.org" TargetMode="External"/><Relationship Id="rId5" Type="http://schemas.openxmlformats.org/officeDocument/2006/relationships/image" Target="../media/image59.jpeg"/><Relationship Id="rId4" Type="http://schemas.openxmlformats.org/officeDocument/2006/relationships/image" Target="../media/image58.gif"/><Relationship Id="rId9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physics@iaea.or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mailto:physics@iaea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physics@iaea.or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hyperlink" Target="mailto:physics@iaea.or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hyperlink" Target="mailto:physics@iaea.org" TargetMode="External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physics@iaea.or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mailto:physics@iaea.org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mailto:physics@iaea.or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physics@iaea.or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physics@iaea.or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physics@iaea.or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physics@iaea.or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physics@iaea.or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mailto:physics@iaea.org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png"/><Relationship Id="rId4" Type="http://schemas.openxmlformats.org/officeDocument/2006/relationships/hyperlink" Target="mailto:physics@iaea.or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mailto:physics@iaea.org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physics@iaea.org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physics@iaea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physics@iaea.or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physics@iaea.org" TargetMode="External"/><Relationship Id="rId3" Type="http://schemas.openxmlformats.org/officeDocument/2006/relationships/hyperlink" Target="https://nucleus.iaea.org/sites/accelerators/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ucleus.iaea.org/sites/nuclear-instrumentation" TargetMode="External"/><Relationship Id="rId5" Type="http://schemas.openxmlformats.org/officeDocument/2006/relationships/hyperlink" Target="https://nucleus.iaea.org/sites/fusionportal/" TargetMode="External"/><Relationship Id="rId10" Type="http://schemas.openxmlformats.org/officeDocument/2006/relationships/image" Target="../media/image35.png"/><Relationship Id="rId4" Type="http://schemas.openxmlformats.org/officeDocument/2006/relationships/hyperlink" Target="https://nucleus.iaea.org/sites/neutrons/" TargetMode="External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nucleus.iaea.org/sites/neutrons" TargetMode="External"/><Relationship Id="rId1" Type="http://schemas.openxmlformats.org/officeDocument/2006/relationships/slideLayout" Target="../slideLayouts/slideLayout49.xml"/><Relationship Id="rId4" Type="http://schemas.openxmlformats.org/officeDocument/2006/relationships/hyperlink" Target="mailto:physics@iaea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A6BB936-6DB0-495F-9896-CAA44188D8E2}"/>
              </a:ext>
            </a:extLst>
          </p:cNvPr>
          <p:cNvSpPr/>
          <p:nvPr/>
        </p:nvSpPr>
        <p:spPr>
          <a:xfrm>
            <a:off x="54187" y="1313969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prstClr val="white"/>
                </a:solidFill>
                <a:latin typeface="Arial "/>
                <a:ea typeface="+mj-ea"/>
                <a:cs typeface="+mj-cs"/>
              </a:rPr>
              <a:t>IAEA activities in support of development and utilization of neutron sources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5344D1C-A88A-4FB8-B4FD-F665CE04F05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4187" y="3007100"/>
            <a:ext cx="9019475" cy="189549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t-BR" sz="2300" u="sng" dirty="0"/>
              <a:t>V. Semkova</a:t>
            </a:r>
            <a:r>
              <a:rPr lang="pt-BR" sz="2300" dirty="0"/>
              <a:t>, H. Ben Abdelouahed, K. Kanaki, D. Ridikas, N. Skukan, E. Vargas 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Physics Section and </a:t>
            </a:r>
            <a:r>
              <a:rPr lang="en-GB" sz="1800" dirty="0"/>
              <a:t> Nuclear Science and Instrumentation Laboratory</a:t>
            </a:r>
            <a:r>
              <a:rPr lang="en-US" sz="1800" dirty="0"/>
              <a:t>  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International Atomic Energy Agency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b="0" i="1" dirty="0"/>
              <a:t>						</a:t>
            </a:r>
          </a:p>
          <a:p>
            <a:pPr>
              <a:spcBef>
                <a:spcPts val="0"/>
              </a:spcBef>
            </a:pPr>
            <a:endParaRPr lang="en-US" sz="1800" baseline="30000" dirty="0"/>
          </a:p>
          <a:p>
            <a:pPr>
              <a:spcBef>
                <a:spcPts val="0"/>
              </a:spcBef>
            </a:pPr>
            <a:endParaRPr lang="en-US" sz="1800" baseline="30000" dirty="0"/>
          </a:p>
        </p:txBody>
      </p:sp>
    </p:spTree>
    <p:extLst>
      <p:ext uri="{BB962C8B-B14F-4D97-AF65-F5344CB8AC3E}">
        <p14:creationId xmlns:p14="http://schemas.microsoft.com/office/powerpoint/2010/main" val="3827987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6B33-91A3-6C23-CE24-92510D355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54" y="7873"/>
            <a:ext cx="6725460" cy="747897"/>
          </a:xfrm>
        </p:spPr>
        <p:txBody>
          <a:bodyPr>
            <a:normAutofit/>
          </a:bodyPr>
          <a:lstStyle/>
          <a:p>
            <a:r>
              <a:rPr lang="en-GB" sz="2800" dirty="0"/>
              <a:t>Portals and databases (2/2)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2A54D66-7B38-BEC0-4C55-D3D63B4786B4}"/>
              </a:ext>
            </a:extLst>
          </p:cNvPr>
          <p:cNvSpPr txBox="1">
            <a:spLocks noGrp="1"/>
          </p:cNvSpPr>
          <p:nvPr/>
        </p:nvSpPr>
        <p:spPr bwMode="auto">
          <a:xfrm>
            <a:off x="8259367" y="4864984"/>
            <a:ext cx="382190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EEACC5A2-3D80-446E-AA19-5782951179E3}" type="slidenum">
              <a:rPr lang="en-GB" altLang="en-US" sz="750">
                <a:solidFill>
                  <a:schemeClr val="tx1"/>
                </a:solidFill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10</a:t>
            </a:fld>
            <a:endParaRPr lang="en-GB" altLang="en-US" sz="75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C8F7784-BF26-2D97-4ADD-6C08C0FFCE77}"/>
              </a:ext>
            </a:extLst>
          </p:cNvPr>
          <p:cNvSpPr txBox="1">
            <a:spLocks/>
          </p:cNvSpPr>
          <p:nvPr/>
        </p:nvSpPr>
        <p:spPr>
          <a:xfrm>
            <a:off x="429954" y="865672"/>
            <a:ext cx="8158371" cy="10261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1600" b="1" dirty="0">
                <a:solidFill>
                  <a:schemeClr val="bg1"/>
                </a:solidFill>
                <a:latin typeface="+mj-lt"/>
              </a:rPr>
              <a:t>New online databases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Neutron Beam Instruments, NAA facilities and Cold Neutron Sources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Accelerator based neutron sources (generators, CANS, spallation)</a:t>
            </a:r>
          </a:p>
          <a:p>
            <a:pPr lvl="1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BNCT facilities (accelerator &amp; RR based)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D8BAF7-A0CC-C1C6-5D7D-862B181E1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652" y="3036531"/>
            <a:ext cx="3397349" cy="1938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BED4F3-74E4-80A9-162F-4B13C5AEC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6" y="1911788"/>
            <a:ext cx="3915014" cy="31766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45C56C-FFA7-C18F-2E0F-057B91056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438" y="1857512"/>
            <a:ext cx="2958374" cy="1902321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8D76B9D-16AA-1770-EFC8-AD5BF1C975C1}"/>
              </a:ext>
            </a:extLst>
          </p:cNvPr>
          <p:cNvSpPr txBox="1">
            <a:spLocks noGrp="1"/>
          </p:cNvSpPr>
          <p:nvPr/>
        </p:nvSpPr>
        <p:spPr bwMode="auto">
          <a:xfrm>
            <a:off x="7380312" y="4923234"/>
            <a:ext cx="1728192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defTabSz="914378">
              <a:spcBef>
                <a:spcPct val="0"/>
              </a:spcBef>
              <a:buClrTx/>
              <a:buSzTx/>
              <a:buNone/>
            </a:pPr>
            <a:r>
              <a:rPr lang="en-GB" altLang="en-US" sz="75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physics@iaea.org</a:t>
            </a:r>
            <a:r>
              <a:rPr lang="en-GB" altLang="en-US" sz="750" dirty="0">
                <a:solidFill>
                  <a:schemeClr val="bg1"/>
                </a:solidFill>
              </a:rPr>
              <a:t>	 </a:t>
            </a:r>
            <a:fld id="{16BA977E-B455-4F84-8B0D-C4CD08B6729F}" type="slidenum">
              <a:rPr lang="en-GB" altLang="en-US" sz="750">
                <a:solidFill>
                  <a:schemeClr val="bg1"/>
                </a:solidFill>
              </a:rPr>
              <a:pPr algn="r" defTabSz="914378">
                <a:spcBef>
                  <a:spcPct val="0"/>
                </a:spcBef>
                <a:buClrTx/>
                <a:buSzTx/>
                <a:buNone/>
              </a:pPr>
              <a:t>10</a:t>
            </a:fld>
            <a:endParaRPr lang="en-GB" altLang="en-US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42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54B64C64-8EBB-462A-B6F9-935E759ED5D3}"/>
              </a:ext>
            </a:extLst>
          </p:cNvPr>
          <p:cNvSpPr txBox="1">
            <a:spLocks/>
          </p:cNvSpPr>
          <p:nvPr/>
        </p:nvSpPr>
        <p:spPr>
          <a:xfrm>
            <a:off x="395536" y="83484"/>
            <a:ext cx="4070956" cy="5715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Arial "/>
                <a:ea typeface="+mj-ea"/>
                <a:cs typeface="+mj-cs"/>
              </a:defRPr>
            </a:lvl1pPr>
          </a:lstStyle>
          <a:p>
            <a:r>
              <a:rPr lang="en-GB" sz="2700" dirty="0"/>
              <a:t>Selected Publications</a:t>
            </a:r>
            <a:endParaRPr lang="en-GB" sz="2700" dirty="0">
              <a:solidFill>
                <a:srgbClr val="00B050"/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49133E1-4814-44EE-AC4C-E53C6B4808EF}"/>
              </a:ext>
            </a:extLst>
          </p:cNvPr>
          <p:cNvSpPr txBox="1">
            <a:spLocks noGrp="1"/>
          </p:cNvSpPr>
          <p:nvPr/>
        </p:nvSpPr>
        <p:spPr bwMode="auto">
          <a:xfrm>
            <a:off x="7164288" y="4923234"/>
            <a:ext cx="1944216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750">
                <a:solidFill>
                  <a:schemeClr val="tx2"/>
                </a:solidFill>
                <a:hlinkClick r:id="rId3"/>
              </a:rPr>
              <a:t>physics@iaea.org</a:t>
            </a:r>
            <a:r>
              <a:rPr lang="en-GB" altLang="en-US" sz="750">
                <a:solidFill>
                  <a:schemeClr val="tx2"/>
                </a:solidFill>
              </a:rPr>
              <a:t>	 </a:t>
            </a:r>
            <a:fld id="{16BA977E-B455-4F84-8B0D-C4CD08B6729F}" type="slidenum">
              <a:rPr lang="en-GB" altLang="en-US" sz="750" smtClean="0">
                <a:solidFill>
                  <a:schemeClr val="tx2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GB" altLang="en-US" sz="75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77406F-9C66-4142-9456-196BE67F51FD}"/>
              </a:ext>
            </a:extLst>
          </p:cNvPr>
          <p:cNvSpPr/>
          <p:nvPr/>
        </p:nvSpPr>
        <p:spPr>
          <a:xfrm>
            <a:off x="4527651" y="28970"/>
            <a:ext cx="3608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https://www.iaea.org/publications</a:t>
            </a:r>
            <a:r>
              <a:rPr lang="en-GB" dirty="0"/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DB6FB2-F83B-5A50-3B24-73F4C394E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73" y="618984"/>
            <a:ext cx="1530012" cy="2097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3AD7F-1AC3-4791-A742-058F1F8BE5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236" y="552426"/>
            <a:ext cx="1508244" cy="2082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B89055-74DA-1EC4-B66D-83BB58F327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083" y="2691726"/>
            <a:ext cx="1615172" cy="2293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754439-B664-9F08-384A-073365A7B9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2520" y="582364"/>
            <a:ext cx="1482178" cy="2111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3EFC9A-4BBA-C9DE-E211-326533E1F3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5537" y="2716835"/>
            <a:ext cx="1599000" cy="22710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0D9AF7-3FEE-72E9-3B85-7C1C835CF6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6732" y="558292"/>
            <a:ext cx="1481837" cy="2140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458A79-F4F7-5905-7D3A-17303CB1EA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9479" y="2732844"/>
            <a:ext cx="1510473" cy="22932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286068-D043-3E7D-9CC7-45E0771B6B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1694" y="534185"/>
            <a:ext cx="1429404" cy="2023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18428A2-867B-8C86-150D-774D3F50D4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13678" y="2937515"/>
            <a:ext cx="1437802" cy="2082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0071F0-2C36-7D57-F3FE-CD7713253F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10414" y="2818794"/>
            <a:ext cx="1429404" cy="2067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9092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B9BE4E-57D2-4D90-8189-23A495176864}"/>
              </a:ext>
            </a:extLst>
          </p:cNvPr>
          <p:cNvSpPr txBox="1">
            <a:spLocks/>
          </p:cNvSpPr>
          <p:nvPr/>
        </p:nvSpPr>
        <p:spPr>
          <a:xfrm>
            <a:off x="126968" y="734791"/>
            <a:ext cx="6886598" cy="161522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+mn-lt"/>
              </a:defRPr>
            </a:lvl9pPr>
          </a:lstStyle>
          <a:p>
            <a:pPr marL="0" indent="0" defTabSz="514350">
              <a:spcBef>
                <a:spcPts val="506"/>
              </a:spcBef>
              <a:buSzPct val="150000"/>
              <a:buNone/>
              <a:tabLst>
                <a:tab pos="96441" algn="l"/>
              </a:tabLst>
              <a:defRPr/>
            </a:pPr>
            <a:r>
              <a:rPr lang="en-GB" sz="1400" kern="0" dirty="0">
                <a:solidFill>
                  <a:schemeClr val="tx1"/>
                </a:solidFill>
                <a:latin typeface="Calibri" panose="020F0502020204030204" pitchFamily="34" charset="0"/>
              </a:rPr>
              <a:t>NSF is based on two neutron generators, </a:t>
            </a:r>
            <a:r>
              <a:rPr lang="en-GB" sz="1400" b="1" kern="0" dirty="0">
                <a:solidFill>
                  <a:schemeClr val="tx1"/>
                </a:solidFill>
                <a:latin typeface="Calibri" panose="020F0502020204030204" pitchFamily="34" charset="0"/>
              </a:rPr>
              <a:t>operational since 2022</a:t>
            </a:r>
          </a:p>
          <a:p>
            <a:pPr marL="192881" indent="-192881" defTabSz="514350">
              <a:spcBef>
                <a:spcPts val="254"/>
              </a:spcBef>
              <a:buSzPct val="150000"/>
              <a:tabLst>
                <a:tab pos="96441" algn="l"/>
              </a:tabLst>
              <a:defRPr/>
            </a:pPr>
            <a:r>
              <a:rPr lang="en-GB" sz="1400" b="1" kern="0" dirty="0">
                <a:solidFill>
                  <a:schemeClr val="tx1"/>
                </a:solidFill>
                <a:latin typeface="Calibri" panose="020F0502020204030204" pitchFamily="34" charset="0"/>
              </a:rPr>
              <a:t>D+D reaction → 2.45 MeV neutron source </a:t>
            </a:r>
            <a:r>
              <a:rPr lang="en-GB" sz="1400" kern="0" dirty="0">
                <a:solidFill>
                  <a:schemeClr val="tx1"/>
                </a:solidFill>
                <a:latin typeface="Calibri" panose="020F0502020204030204" pitchFamily="34" charset="0"/>
              </a:rPr>
              <a:t>(fission neutrons, 5e6 n/s); US EB funded</a:t>
            </a:r>
          </a:p>
          <a:p>
            <a:pPr marL="192881" indent="-192881" defTabSz="514350">
              <a:spcBef>
                <a:spcPts val="254"/>
              </a:spcBef>
              <a:buSzPct val="150000"/>
              <a:tabLst>
                <a:tab pos="96441" algn="l"/>
              </a:tabLst>
              <a:defRPr/>
            </a:pPr>
            <a:r>
              <a:rPr lang="en-GB" sz="1400" b="1" kern="0" dirty="0">
                <a:solidFill>
                  <a:schemeClr val="tx1"/>
                </a:solidFill>
                <a:latin typeface="Calibri" panose="020F0502020204030204" pitchFamily="34" charset="0"/>
              </a:rPr>
              <a:t>D+T  reaction → 14.1 MeV neutron source </a:t>
            </a:r>
            <a:r>
              <a:rPr lang="en-GB" sz="1400" kern="0" dirty="0">
                <a:solidFill>
                  <a:schemeClr val="tx1"/>
                </a:solidFill>
                <a:latin typeface="Calibri" panose="020F0502020204030204" pitchFamily="34" charset="0"/>
              </a:rPr>
              <a:t>(fusion neutrons, 5e8 n/s); Australia donation </a:t>
            </a:r>
            <a:endParaRPr lang="en-GB" sz="1400" i="1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76D05E-A8E8-46E6-9E99-58335CC6C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810" y="627693"/>
            <a:ext cx="1262606" cy="94833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8DA106-B568-405F-91AD-7C373D5C4337}"/>
              </a:ext>
            </a:extLst>
          </p:cNvPr>
          <p:cNvSpPr/>
          <p:nvPr/>
        </p:nvSpPr>
        <p:spPr>
          <a:xfrm>
            <a:off x="5488" y="73212"/>
            <a:ext cx="7518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85763">
              <a:defRPr/>
            </a:pP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E.g. IAEA Neutron Science Facility (NSF) at SEIB</a:t>
            </a:r>
          </a:p>
        </p:txBody>
      </p:sp>
      <p:sp>
        <p:nvSpPr>
          <p:cNvPr id="9" name="Google Shape;329;p26">
            <a:extLst>
              <a:ext uri="{FF2B5EF4-FFF2-40B4-BE49-F238E27FC236}">
                <a16:creationId xmlns:a16="http://schemas.microsoft.com/office/drawing/2014/main" id="{59A3BA03-85E8-40CC-AC9F-B0F60F8167E5}"/>
              </a:ext>
            </a:extLst>
          </p:cNvPr>
          <p:cNvSpPr txBox="1">
            <a:spLocks/>
          </p:cNvSpPr>
          <p:nvPr/>
        </p:nvSpPr>
        <p:spPr>
          <a:xfrm>
            <a:off x="7529887" y="4840002"/>
            <a:ext cx="286643" cy="1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14350">
              <a:buClr>
                <a:srgbClr val="D5D7D8"/>
              </a:buClr>
              <a:buSzPts val="1000"/>
              <a:defRPr/>
            </a:pPr>
            <a:fld id="{00000000-1234-1234-1234-123412341234}" type="slidenum">
              <a:rPr lang="en-GB" sz="67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algn="r" defTabSz="514350">
                <a:buClr>
                  <a:srgbClr val="D5D7D8"/>
                </a:buClr>
                <a:buSzPts val="1000"/>
                <a:defRPr/>
              </a:pPr>
              <a:t>12</a:t>
            </a:fld>
            <a:endParaRPr lang="en-GB" sz="675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6978110-12E7-4338-9D62-B6F0E2232179}"/>
              </a:ext>
            </a:extLst>
          </p:cNvPr>
          <p:cNvSpPr txBox="1">
            <a:spLocks noGrp="1"/>
          </p:cNvSpPr>
          <p:nvPr/>
        </p:nvSpPr>
        <p:spPr bwMode="auto">
          <a:xfrm>
            <a:off x="7524328" y="4975460"/>
            <a:ext cx="1584176" cy="22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750" dirty="0">
                <a:solidFill>
                  <a:schemeClr val="tx2"/>
                </a:solidFill>
                <a:hlinkClick r:id="rId4"/>
              </a:rPr>
              <a:t>physics@iaea.org</a:t>
            </a:r>
            <a:r>
              <a:rPr lang="en-GB" altLang="en-US" sz="750" dirty="0">
                <a:solidFill>
                  <a:schemeClr val="tx2"/>
                </a:solidFill>
              </a:rPr>
              <a:t>	 </a:t>
            </a:r>
            <a:fld id="{16BA977E-B455-4F84-8B0D-C4CD08B6729F}" type="slidenum">
              <a:rPr lang="en-GB" altLang="en-US" sz="750" smtClean="0">
                <a:solidFill>
                  <a:schemeClr val="tx2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GB" altLang="en-US" sz="750" dirty="0">
              <a:solidFill>
                <a:schemeClr val="tx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576851-8F58-4B0D-8305-7079EBEB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34" t="47945" r="7905" b="21480"/>
          <a:stretch/>
        </p:blipFill>
        <p:spPr>
          <a:xfrm>
            <a:off x="6708949" y="1686322"/>
            <a:ext cx="2381748" cy="574905"/>
          </a:xfrm>
          <a:prstGeom prst="rect">
            <a:avLst/>
          </a:prstGeom>
        </p:spPr>
      </p:pic>
      <p:pic>
        <p:nvPicPr>
          <p:cNvPr id="2" name="Picture 1" descr="A picture containing indoor">
            <a:extLst>
              <a:ext uri="{FF2B5EF4-FFF2-40B4-BE49-F238E27FC236}">
                <a16:creationId xmlns:a16="http://schemas.microsoft.com/office/drawing/2014/main" id="{9861D458-DBB3-4781-5AB5-6A741CDB81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3" y="1794089"/>
            <a:ext cx="6503439" cy="3045913"/>
          </a:xfrm>
          <a:prstGeom prst="rect">
            <a:avLst/>
          </a:prstGeom>
        </p:spPr>
      </p:pic>
      <p:pic>
        <p:nvPicPr>
          <p:cNvPr id="14" name="Picture 2" descr="Authorized stamp Royalty Free Vector Image - VectorStock">
            <a:extLst>
              <a:ext uri="{FF2B5EF4-FFF2-40B4-BE49-F238E27FC236}">
                <a16:creationId xmlns:a16="http://schemas.microsoft.com/office/drawing/2014/main" id="{F3466ADA-8202-4715-A7AB-5F810FB8CC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26428"/>
          <a:stretch/>
        </p:blipFill>
        <p:spPr bwMode="auto">
          <a:xfrm rot="20018030">
            <a:off x="10246" y="1716792"/>
            <a:ext cx="1317892" cy="59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BDD8A8-2844-233A-6430-7E01A17D4B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0548" y="2642882"/>
            <a:ext cx="2967956" cy="182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7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58667" y="-16793"/>
            <a:ext cx="8949837" cy="648890"/>
          </a:xfrm>
        </p:spPr>
        <p:txBody>
          <a:bodyPr>
            <a:noAutofit/>
          </a:bodyPr>
          <a:lstStyle/>
          <a:p>
            <a:r>
              <a:rPr lang="en-GB" altLang="en-US" sz="2400" dirty="0">
                <a:latin typeface="+mj-lt"/>
              </a:rPr>
              <a:t>Proficiency Tests for NAA &amp; other Analytical Techniques</a:t>
            </a:r>
            <a:br>
              <a:rPr lang="en-GB" altLang="en-US" sz="2400" dirty="0">
                <a:latin typeface="+mj-lt"/>
              </a:rPr>
            </a:br>
            <a:r>
              <a:rPr lang="en-GB" altLang="en-US" sz="2400" dirty="0">
                <a:latin typeface="+mj-lt"/>
              </a:rPr>
              <a:t>Round Robin of sample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80804" y="705822"/>
            <a:ext cx="8621533" cy="144526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Arial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300"/>
              </a:spcBef>
              <a:buNone/>
              <a:defRPr/>
            </a:pPr>
            <a:r>
              <a:rPr lang="en-GB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Organized twice a year in support IAEA Member States laboratories to:</a:t>
            </a:r>
          </a:p>
          <a:p>
            <a:pPr>
              <a:lnSpc>
                <a:spcPct val="80000"/>
              </a:lnSpc>
              <a:spcBef>
                <a:spcPts val="300"/>
              </a:spcBef>
              <a:defRPr/>
            </a:pPr>
            <a:r>
              <a:rPr lang="en-GB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analytical problems</a:t>
            </a:r>
          </a:p>
          <a:p>
            <a:pPr>
              <a:lnSpc>
                <a:spcPct val="80000"/>
              </a:lnSpc>
              <a:spcBef>
                <a:spcPts val="300"/>
              </a:spcBef>
              <a:defRPr/>
            </a:pPr>
            <a:r>
              <a:rPr lang="en-GB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 the quality of their analytical results</a:t>
            </a:r>
          </a:p>
          <a:p>
            <a:pPr>
              <a:lnSpc>
                <a:spcPct val="80000"/>
              </a:lnSpc>
              <a:spcBef>
                <a:spcPts val="300"/>
              </a:spcBef>
              <a:defRPr/>
            </a:pPr>
            <a:r>
              <a:rPr lang="en-GB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 / maintain their accreditation </a:t>
            </a:r>
          </a:p>
          <a:p>
            <a:pPr>
              <a:lnSpc>
                <a:spcPct val="80000"/>
              </a:lnSpc>
              <a:spcBef>
                <a:spcPts val="300"/>
              </a:spcBef>
              <a:defRPr/>
            </a:pPr>
            <a:r>
              <a:rPr lang="en-GB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a regular forum for discussion and technology transfer in this area</a:t>
            </a:r>
          </a:p>
          <a:p>
            <a:pPr>
              <a:lnSpc>
                <a:spcPct val="80000"/>
              </a:lnSpc>
              <a:spcBef>
                <a:spcPts val="300"/>
              </a:spcBef>
              <a:defRPr/>
            </a:pPr>
            <a:r>
              <a:rPr lang="en-US" sz="1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2023: +90 analytical laboratories participate, representing +50 countries</a:t>
            </a:r>
          </a:p>
          <a:p>
            <a:pPr marL="0" indent="0">
              <a:lnSpc>
                <a:spcPct val="80000"/>
              </a:lnSpc>
              <a:spcBef>
                <a:spcPts val="300"/>
              </a:spcBef>
              <a:buNone/>
              <a:defRPr/>
            </a:pPr>
            <a:endParaRPr lang="en-GB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F9297EA-F4AA-45C5-8A65-7D6911E7B402}"/>
              </a:ext>
            </a:extLst>
          </p:cNvPr>
          <p:cNvSpPr txBox="1">
            <a:spLocks noGrp="1"/>
          </p:cNvSpPr>
          <p:nvPr/>
        </p:nvSpPr>
        <p:spPr bwMode="auto">
          <a:xfrm>
            <a:off x="7668344" y="4876006"/>
            <a:ext cx="1440160" cy="26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750">
                <a:solidFill>
                  <a:schemeClr val="tx2"/>
                </a:solidFill>
                <a:hlinkClick r:id="rId2"/>
              </a:rPr>
              <a:t>physics@iaea.org</a:t>
            </a:r>
            <a:r>
              <a:rPr lang="en-GB" altLang="en-US" sz="750">
                <a:solidFill>
                  <a:schemeClr val="tx2"/>
                </a:solidFill>
              </a:rPr>
              <a:t>	 </a:t>
            </a:r>
            <a:fld id="{16BA977E-B455-4F84-8B0D-C4CD08B6729F}" type="slidenum">
              <a:rPr lang="en-GB" altLang="en-US" sz="750" smtClean="0">
                <a:solidFill>
                  <a:schemeClr val="tx2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GB" altLang="en-US" sz="750">
              <a:solidFill>
                <a:schemeClr val="tx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4368E2-C9C2-4E06-A0CB-10BE9EB6C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781296"/>
            <a:ext cx="1692188" cy="12691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E43ED5-028B-4C7A-BE54-89969C262579}"/>
              </a:ext>
            </a:extLst>
          </p:cNvPr>
          <p:cNvSpPr/>
          <p:nvPr/>
        </p:nvSpPr>
        <p:spPr>
          <a:xfrm>
            <a:off x="107504" y="2198651"/>
            <a:ext cx="49685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>
                <a:latin typeface="Calibri" panose="020F0502020204030204" pitchFamily="34" charset="0"/>
                <a:cs typeface="Calibri" panose="020F0502020204030204" pitchFamily="34" charset="0"/>
              </a:rPr>
              <a:t>Scheme of the proficiency test:</a:t>
            </a:r>
            <a:endParaRPr lang="en-GB" sz="15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>
                <a:latin typeface="Calibri" panose="020F0502020204030204" pitchFamily="34" charset="0"/>
                <a:cs typeface="Calibri" panose="020F0502020204030204" pitchFamily="34" charset="0"/>
              </a:rPr>
              <a:t>Provision of various samples at no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>
                <a:latin typeface="Calibri" panose="020F0502020204030204" pitchFamily="34" charset="0"/>
                <a:cs typeface="Calibri" panose="020F0502020204030204" pitchFamily="34" charset="0"/>
              </a:rPr>
              <a:t>Full anonymity of laboratories is granted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>
                <a:latin typeface="Calibri" panose="020F0502020204030204" pitchFamily="34" charset="0"/>
                <a:cs typeface="Calibri" panose="020F0502020204030204" pitchFamily="34" charset="0"/>
              </a:rPr>
              <a:t>Issue of final reports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6B755F-E480-4A59-BA05-82208F2130DF}"/>
              </a:ext>
            </a:extLst>
          </p:cNvPr>
          <p:cNvSpPr/>
          <p:nvPr/>
        </p:nvSpPr>
        <p:spPr>
          <a:xfrm>
            <a:off x="3851920" y="4738568"/>
            <a:ext cx="3647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More info: </a:t>
            </a:r>
            <a:r>
              <a:rPr lang="en-GB" dirty="0">
                <a:hlinkClick r:id="rId4"/>
              </a:rPr>
              <a:t>http://www.pt-nsil.com/</a:t>
            </a:r>
            <a:r>
              <a:rPr lang="en-GB" dirty="0"/>
              <a:t> </a:t>
            </a:r>
          </a:p>
        </p:txBody>
      </p:sp>
      <p:pic>
        <p:nvPicPr>
          <p:cNvPr id="13" name="Picture 4" descr="Image result for success story">
            <a:extLst>
              <a:ext uri="{FF2B5EF4-FFF2-40B4-BE49-F238E27FC236}">
                <a16:creationId xmlns:a16="http://schemas.microsoft.com/office/drawing/2014/main" id="{2C59BACF-D6F3-4DA1-A225-6248D59FB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885" y="2111648"/>
            <a:ext cx="1692188" cy="112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16599B-392A-1EDC-8160-E80262CCE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56070"/>
            <a:ext cx="9144000" cy="15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91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83F3B6F-EEE2-447C-A849-03F5F03B8E65}"/>
              </a:ext>
            </a:extLst>
          </p:cNvPr>
          <p:cNvSpPr txBox="1">
            <a:spLocks/>
          </p:cNvSpPr>
          <p:nvPr/>
        </p:nvSpPr>
        <p:spPr>
          <a:xfrm>
            <a:off x="35495" y="1014009"/>
            <a:ext cx="7184701" cy="404416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C00000"/>
                </a:solidFill>
              </a:rPr>
              <a:t>ANSTO, Australia </a:t>
            </a:r>
            <a:r>
              <a:rPr lang="en-GB" sz="2000" b="1" dirty="0">
                <a:solidFill>
                  <a:schemeClr val="tx1"/>
                </a:solidFill>
              </a:rPr>
              <a:t>(2021-2024) on New and Advanced Techniques &amp; Applications of Nuclear Science &amp; Technology Towards a Sustainable Environment</a:t>
            </a:r>
          </a:p>
          <a:p>
            <a:endParaRPr lang="en-GB" sz="2000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B9222D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TU Delft Reactor Institute, Netherlands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(2021-2024) on NAA &amp; neutron-beam based methodologies </a:t>
            </a:r>
          </a:p>
          <a:p>
            <a:pPr>
              <a:spcBef>
                <a:spcPts val="0"/>
              </a:spcBef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B9222D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>
              <a:spcBef>
                <a:spcPts val="0"/>
              </a:spcBef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B9222D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Okayama University, Japan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(2022-2026) on Boron Neutron Capture Therapy (BNCT)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b="1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hlinkClick r:id="rId3"/>
            <a:extLst>
              <a:ext uri="{FF2B5EF4-FFF2-40B4-BE49-F238E27FC236}">
                <a16:creationId xmlns:a16="http://schemas.microsoft.com/office/drawing/2014/main" id="{0A12AE13-B7B5-4895-AED6-422C351B2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51197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ACBBDF1-E2E7-4123-8D30-DB73C19F4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065" y="706771"/>
            <a:ext cx="2161439" cy="125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2E152DE2-1F21-37EB-8A3F-155666EAE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23478"/>
            <a:ext cx="9147318" cy="594066"/>
          </a:xfrm>
        </p:spPr>
        <p:txBody>
          <a:bodyPr>
            <a:noAutofit/>
          </a:bodyPr>
          <a:lstStyle/>
          <a:p>
            <a:pPr lvl="0"/>
            <a:r>
              <a:rPr lang="en-GB" sz="2800" dirty="0"/>
              <a:t>Scheme of IAEA Collaborating Centres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4F9830B-220C-0684-F6C6-0CBD79E83921}"/>
              </a:ext>
            </a:extLst>
          </p:cNvPr>
          <p:cNvSpPr txBox="1">
            <a:spLocks noGrp="1"/>
          </p:cNvSpPr>
          <p:nvPr/>
        </p:nvSpPr>
        <p:spPr bwMode="auto">
          <a:xfrm>
            <a:off x="7813420" y="4923234"/>
            <a:ext cx="1295084" cy="22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750">
                <a:solidFill>
                  <a:schemeClr val="tx2"/>
                </a:solidFill>
                <a:hlinkClick r:id="rId6"/>
              </a:rPr>
              <a:t>physics@iaea.org</a:t>
            </a:r>
            <a:r>
              <a:rPr lang="en-GB" altLang="en-US" sz="750">
                <a:solidFill>
                  <a:schemeClr val="tx2"/>
                </a:solidFill>
              </a:rPr>
              <a:t>	 </a:t>
            </a:r>
            <a:fld id="{16BA977E-B455-4F84-8B0D-C4CD08B6729F}" type="slidenum">
              <a:rPr lang="en-GB" altLang="en-US" sz="750" smtClean="0">
                <a:solidFill>
                  <a:schemeClr val="tx2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GB" altLang="en-US" sz="750">
              <a:solidFill>
                <a:schemeClr val="tx2"/>
              </a:solidFill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7EA9EC0B-6F1F-7143-55DD-D5F8E9431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6" t="5098" r="13922"/>
          <a:stretch/>
        </p:blipFill>
        <p:spPr bwMode="auto">
          <a:xfrm>
            <a:off x="6933741" y="3431965"/>
            <a:ext cx="2155147" cy="144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DBFB0A-3DC2-93E2-5B55-5E1F37224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065" y="2117343"/>
            <a:ext cx="2137174" cy="11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upport and Resources - St. Gabriel the ...">
            <a:extLst>
              <a:ext uri="{FF2B5EF4-FFF2-40B4-BE49-F238E27FC236}">
                <a16:creationId xmlns:a16="http://schemas.microsoft.com/office/drawing/2014/main" id="{7C5F413A-E0D0-6432-CB30-DBEBB01A5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492" y="3694117"/>
            <a:ext cx="1828114" cy="136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264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2068"/>
            <a:ext cx="6120680" cy="648072"/>
          </a:xfrm>
        </p:spPr>
        <p:txBody>
          <a:bodyPr>
            <a:normAutofit/>
          </a:bodyPr>
          <a:lstStyle/>
          <a:p>
            <a:r>
              <a:rPr lang="en-GB" sz="28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685" y="549008"/>
            <a:ext cx="8870630" cy="4045484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rgbClr val="204184"/>
                </a:solidFill>
              </a:rPr>
              <a:t>Organization</a:t>
            </a:r>
            <a:endParaRPr lang="en-GB" sz="2000" b="1" dirty="0">
              <a:solidFill>
                <a:srgbClr val="204184"/>
              </a:solidFill>
              <a:ea typeface="+mj-ea"/>
              <a:cs typeface="+mj-cs"/>
            </a:endParaRPr>
          </a:p>
          <a:p>
            <a:r>
              <a:rPr lang="en-GB" sz="2000" b="1" dirty="0">
                <a:solidFill>
                  <a:srgbClr val="FF0000"/>
                </a:solidFill>
              </a:rPr>
              <a:t>Highlights of recent achievements</a:t>
            </a:r>
          </a:p>
          <a:p>
            <a:r>
              <a:rPr lang="en-GB" sz="2000" b="1" dirty="0">
                <a:solidFill>
                  <a:schemeClr val="tx1"/>
                </a:solidFill>
              </a:rPr>
              <a:t>Neutrons4NA initiative </a:t>
            </a:r>
          </a:p>
          <a:p>
            <a:r>
              <a:rPr lang="en-GB" sz="2000" b="1" dirty="0">
                <a:solidFill>
                  <a:schemeClr val="tx1"/>
                </a:solidFill>
              </a:rPr>
              <a:t>CANS</a:t>
            </a:r>
          </a:p>
          <a:p>
            <a:r>
              <a:rPr lang="en-GB" sz="2000" b="1" dirty="0">
                <a:solidFill>
                  <a:schemeClr val="tx1"/>
                </a:solidFill>
              </a:rPr>
              <a:t>BNCT</a:t>
            </a:r>
          </a:p>
          <a:p>
            <a:r>
              <a:rPr lang="en-GB" sz="2000" b="1" dirty="0">
                <a:solidFill>
                  <a:schemeClr val="tx1"/>
                </a:solidFill>
              </a:rPr>
              <a:t>Next steps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072D8-AF73-4567-BD30-1A989DDACC20}"/>
              </a:ext>
            </a:extLst>
          </p:cNvPr>
          <p:cNvSpPr txBox="1">
            <a:spLocks noGrp="1"/>
          </p:cNvSpPr>
          <p:nvPr/>
        </p:nvSpPr>
        <p:spPr bwMode="auto">
          <a:xfrm>
            <a:off x="7524328" y="4876006"/>
            <a:ext cx="1584176" cy="26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750">
                <a:solidFill>
                  <a:schemeClr val="tx2"/>
                </a:solidFill>
                <a:hlinkClick r:id="rId3"/>
              </a:rPr>
              <a:t>physics@iaea.org</a:t>
            </a:r>
            <a:r>
              <a:rPr lang="en-GB" altLang="en-US" sz="750">
                <a:solidFill>
                  <a:schemeClr val="tx2"/>
                </a:solidFill>
              </a:rPr>
              <a:t>	 </a:t>
            </a:r>
            <a:fld id="{16BA977E-B455-4F84-8B0D-C4CD08B6729F}" type="slidenum">
              <a:rPr lang="en-GB" altLang="en-US" sz="750" smtClean="0">
                <a:solidFill>
                  <a:schemeClr val="tx2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GB" altLang="en-US" sz="75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AAFE2-84CF-748D-CD5B-BE8D8BBD05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3" y="2735563"/>
            <a:ext cx="9144000" cy="24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68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D7CF6-07E1-4A22-BA18-5A6EB2998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23"/>
            <a:ext cx="6824382" cy="510314"/>
          </a:xfrm>
        </p:spPr>
        <p:txBody>
          <a:bodyPr>
            <a:normAutofit/>
          </a:bodyPr>
          <a:lstStyle/>
          <a:p>
            <a:pPr algn="l"/>
            <a:r>
              <a:rPr lang="en-GB" sz="2400" u="sng" dirty="0"/>
              <a:t>1.4.2 </a:t>
            </a:r>
            <a:r>
              <a:rPr lang="en-GB" sz="2400" u="sng" dirty="0" err="1"/>
              <a:t>Acc&amp;RR</a:t>
            </a:r>
            <a:r>
              <a:rPr lang="en-GB" sz="2400" dirty="0"/>
              <a:t> highlights of 2024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600B47D6-89D8-4A79-A588-CBFAFC2B5B65}"/>
              </a:ext>
            </a:extLst>
          </p:cNvPr>
          <p:cNvSpPr txBox="1">
            <a:spLocks noGrp="1"/>
          </p:cNvSpPr>
          <p:nvPr/>
        </p:nvSpPr>
        <p:spPr bwMode="auto">
          <a:xfrm>
            <a:off x="7524328" y="4921669"/>
            <a:ext cx="1584176" cy="22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750" dirty="0">
                <a:solidFill>
                  <a:schemeClr val="tx2"/>
                </a:solidFill>
                <a:hlinkClick r:id="rId2"/>
              </a:rPr>
              <a:t>physics@iaea.org</a:t>
            </a:r>
            <a:r>
              <a:rPr lang="en-GB" altLang="en-US" sz="750" dirty="0">
                <a:solidFill>
                  <a:schemeClr val="tx2"/>
                </a:solidFill>
              </a:rPr>
              <a:t>	 </a:t>
            </a:r>
            <a:fld id="{16BA977E-B455-4F84-8B0D-C4CD08B6729F}" type="slidenum">
              <a:rPr lang="en-GB" altLang="en-US" sz="750" smtClean="0">
                <a:solidFill>
                  <a:schemeClr val="tx2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GB" altLang="en-US" sz="750" dirty="0">
              <a:solidFill>
                <a:schemeClr val="tx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AF3ADA-7A82-4D8C-9A24-4E2352224AF0}"/>
              </a:ext>
            </a:extLst>
          </p:cNvPr>
          <p:cNvSpPr/>
          <p:nvPr/>
        </p:nvSpPr>
        <p:spPr>
          <a:xfrm>
            <a:off x="35495" y="505750"/>
            <a:ext cx="7012419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Scientific - Technical events (1250+ participants):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IAEA RR Conference 11-15 Nov. 2024, VIC, Austria; 300+ in person and 200+ virtual participants, jointly with NE and 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10 Technical Meetings 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neutron beams; market analysis; RR applications; small power RRs; RR utilization design; Neutrons4NA initiative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establishment of accelerators; radiocarbon dating; forensic science;; heritage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9 TR workshops 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RR feasibility study;  NAA techniques; RR bidding process; RR strategic planning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accelerator technologies; synchrotron techniques; IBA techniques; environmental pollution; cultural heritage with synchrotrons;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2 ICTP schools 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laser-driven radiation sources; synchrotron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2 EVTs in cooperation: AONSA neutron school (India), Microprobe Conference (Portugal)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Webinars: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BNCT, NTD-Si, Atoms4Heritage series…</a:t>
            </a:r>
            <a:endParaRPr lang="en-GB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1DD1A-C356-7EB1-6C13-50DE4CB0E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475" y="0"/>
            <a:ext cx="2187526" cy="3142137"/>
          </a:xfrm>
          <a:prstGeom prst="rect">
            <a:avLst/>
          </a:prstGeom>
        </p:spPr>
      </p:pic>
      <p:pic>
        <p:nvPicPr>
          <p:cNvPr id="7" name="Picture 6" descr="A group of people standing around a machine&#10;&#10;Description automatically generated">
            <a:extLst>
              <a:ext uri="{FF2B5EF4-FFF2-40B4-BE49-F238E27FC236}">
                <a16:creationId xmlns:a16="http://schemas.microsoft.com/office/drawing/2014/main" id="{A8FC7C17-365A-CB12-B476-52ABB4947D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475" y="3262411"/>
            <a:ext cx="2162125" cy="14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23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2068"/>
            <a:ext cx="6120680" cy="648072"/>
          </a:xfrm>
        </p:spPr>
        <p:txBody>
          <a:bodyPr>
            <a:normAutofit/>
          </a:bodyPr>
          <a:lstStyle/>
          <a:p>
            <a:r>
              <a:rPr lang="en-GB" sz="28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685" y="549008"/>
            <a:ext cx="8870630" cy="4045484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chemeClr val="tx1"/>
                </a:solidFill>
              </a:rPr>
              <a:t>Organization &amp; involved staff</a:t>
            </a:r>
            <a:endParaRPr lang="en-GB" sz="2000" b="1" dirty="0">
              <a:solidFill>
                <a:schemeClr val="tx1"/>
              </a:solidFill>
              <a:ea typeface="+mj-ea"/>
              <a:cs typeface="+mj-cs"/>
            </a:endParaRPr>
          </a:p>
          <a:p>
            <a:r>
              <a:rPr lang="en-GB" sz="2000" b="1" dirty="0">
                <a:solidFill>
                  <a:schemeClr val="tx1"/>
                </a:solidFill>
              </a:rPr>
              <a:t>Highlights of recent achievements</a:t>
            </a:r>
          </a:p>
          <a:p>
            <a:r>
              <a:rPr lang="en-GB" sz="2000" b="1" dirty="0">
                <a:solidFill>
                  <a:srgbClr val="C00000"/>
                </a:solidFill>
              </a:rPr>
              <a:t>Neutrons4NA initiative </a:t>
            </a:r>
          </a:p>
          <a:p>
            <a:r>
              <a:rPr lang="en-GB" sz="2000" b="1" dirty="0">
                <a:solidFill>
                  <a:schemeClr val="tx1"/>
                </a:solidFill>
              </a:rPr>
              <a:t>CANS</a:t>
            </a:r>
          </a:p>
          <a:p>
            <a:r>
              <a:rPr lang="en-GB" sz="2000" b="1" dirty="0">
                <a:solidFill>
                  <a:schemeClr val="tx1"/>
                </a:solidFill>
              </a:rPr>
              <a:t>BNCT</a:t>
            </a:r>
          </a:p>
          <a:p>
            <a:r>
              <a:rPr lang="en-GB" sz="2000" b="1" dirty="0">
                <a:solidFill>
                  <a:schemeClr val="tx1"/>
                </a:solidFill>
              </a:rPr>
              <a:t>Next steps</a:t>
            </a:r>
          </a:p>
          <a:p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072D8-AF73-4567-BD30-1A989DDACC20}"/>
              </a:ext>
            </a:extLst>
          </p:cNvPr>
          <p:cNvSpPr txBox="1">
            <a:spLocks noGrp="1"/>
          </p:cNvSpPr>
          <p:nvPr/>
        </p:nvSpPr>
        <p:spPr bwMode="auto">
          <a:xfrm>
            <a:off x="7524328" y="4876006"/>
            <a:ext cx="1584176" cy="26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750">
                <a:solidFill>
                  <a:schemeClr val="tx2"/>
                </a:solidFill>
                <a:hlinkClick r:id="rId3"/>
              </a:rPr>
              <a:t>physics@iaea.org</a:t>
            </a:r>
            <a:r>
              <a:rPr lang="en-GB" altLang="en-US" sz="750">
                <a:solidFill>
                  <a:schemeClr val="tx2"/>
                </a:solidFill>
              </a:rPr>
              <a:t>	 </a:t>
            </a:r>
            <a:fld id="{16BA977E-B455-4F84-8B0D-C4CD08B6729F}" type="slidenum">
              <a:rPr lang="en-GB" altLang="en-US" sz="750" smtClean="0">
                <a:solidFill>
                  <a:schemeClr val="tx2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GB" altLang="en-US" sz="75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AAFE2-84CF-748D-CD5B-BE8D8BBD05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3" y="2735563"/>
            <a:ext cx="9144000" cy="24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1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F605BE-505E-2CC9-66BC-018EF832A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049" y="1536605"/>
            <a:ext cx="5097536" cy="3593761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79511" y="714262"/>
            <a:ext cx="8658961" cy="769286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800" dirty="0">
                <a:solidFill>
                  <a:schemeClr val="tx1"/>
                </a:solidFill>
              </a:rPr>
              <a:t>Tailored and stepwise approach through promotion, capacity building, technology transfer and facilitated access to </a:t>
            </a:r>
            <a:r>
              <a:rPr lang="en-US" sz="1800" b="1" u="sng" dirty="0">
                <a:solidFill>
                  <a:schemeClr val="tx1"/>
                </a:solidFill>
              </a:rPr>
              <a:t>Neutrons4NA</a:t>
            </a:r>
            <a:r>
              <a:rPr lang="en-US" sz="1800" dirty="0">
                <a:solidFill>
                  <a:schemeClr val="tx1"/>
                </a:solidFill>
              </a:rPr>
              <a:t> and resulting socioeconomic development in the Member States 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7A8047C-30B6-4D12-271C-216D65917D40}"/>
              </a:ext>
            </a:extLst>
          </p:cNvPr>
          <p:cNvSpPr txBox="1">
            <a:spLocks/>
          </p:cNvSpPr>
          <p:nvPr/>
        </p:nvSpPr>
        <p:spPr>
          <a:xfrm>
            <a:off x="75393" y="13134"/>
            <a:ext cx="8658961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Arial 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Neutrons4NA initiative: rationale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 "/>
              <a:ea typeface="+mj-ea"/>
              <a:cs typeface="+mj-cs"/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52AC6021-B3F7-5066-837E-FBEB8904E0CC}"/>
              </a:ext>
            </a:extLst>
          </p:cNvPr>
          <p:cNvSpPr txBox="1">
            <a:spLocks noGrp="1"/>
          </p:cNvSpPr>
          <p:nvPr/>
        </p:nvSpPr>
        <p:spPr bwMode="auto">
          <a:xfrm>
            <a:off x="7524328" y="4921669"/>
            <a:ext cx="1584176" cy="22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physics@iaea.org</a:t>
            </a:r>
            <a:r>
              <a:rPr kumimoji="0" lang="en-GB" alt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 </a:t>
            </a:r>
            <a:fld id="{16BA977E-B455-4F84-8B0D-C4CD08B6729F}" type="slidenum">
              <a:rPr kumimoji="0" lang="en-GB" altLang="en-US" sz="750" b="0" i="0" u="none" strike="noStrike" kern="1200" cap="none" spc="0" normalizeH="0" baseline="0" noProof="0" smtClean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altLang="en-US" sz="750" b="0" i="0" u="none" strike="noStrike" kern="1200" cap="none" spc="0" normalizeH="0" baseline="0" noProof="0" dirty="0">
              <a:ln>
                <a:noFill/>
              </a:ln>
              <a:solidFill>
                <a:srgbClr val="3366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45E7B-F460-8D5C-62BE-064754C6F7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84" y="166255"/>
            <a:ext cx="494950" cy="494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2354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00D28-B623-EDEB-94A5-E93FECC97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5" y="3325"/>
            <a:ext cx="8856984" cy="810090"/>
          </a:xfrm>
        </p:spPr>
        <p:txBody>
          <a:bodyPr>
            <a:noAutofit/>
          </a:bodyPr>
          <a:lstStyle/>
          <a:p>
            <a:r>
              <a:rPr lang="en-US" sz="2800" dirty="0"/>
              <a:t>Neutrons4NA: objective</a:t>
            </a:r>
            <a:endParaRPr lang="en-GB" sz="28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913071D-09FF-F872-485E-123D0571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827430"/>
            <a:ext cx="8856984" cy="81009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800" b="1" dirty="0">
                <a:solidFill>
                  <a:schemeClr val="tx1"/>
                </a:solidFill>
              </a:rPr>
              <a:t>Bridging the gap between neutron generators, CANS and RRs: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b="1" dirty="0">
                <a:solidFill>
                  <a:schemeClr val="tx1"/>
                </a:solidFill>
              </a:rPr>
              <a:t>tailored and stepwise approach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078" name="Picture 6" descr="New IAEA Neutron Facility Delivers First Hands-on Training | IAEA">
            <a:extLst>
              <a:ext uri="{FF2B5EF4-FFF2-40B4-BE49-F238E27FC236}">
                <a16:creationId xmlns:a16="http://schemas.microsoft.com/office/drawing/2014/main" id="{45C71F87-10FB-C794-5873-AF8CD42C1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66" y="1514556"/>
            <a:ext cx="1936803" cy="129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Neutron Imaging at Compact Accelerator-Driven Neutron Sources in Japan">
            <a:extLst>
              <a:ext uri="{FF2B5EF4-FFF2-40B4-BE49-F238E27FC236}">
                <a16:creationId xmlns:a16="http://schemas.microsoft.com/office/drawing/2014/main" id="{C817A032-429F-B438-4178-75A274E89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869" y="1496015"/>
            <a:ext cx="2469502" cy="135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andia's annular core research reactor conducts 10,000th operation">
            <a:extLst>
              <a:ext uri="{FF2B5EF4-FFF2-40B4-BE49-F238E27FC236}">
                <a16:creationId xmlns:a16="http://schemas.microsoft.com/office/drawing/2014/main" id="{4580563D-674B-25DA-6252-1F1300BB0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071" y="1503954"/>
            <a:ext cx="2068869" cy="137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994ED75A-843C-A02F-EE62-A8298A169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703696"/>
              </p:ext>
            </p:extLst>
          </p:nvPr>
        </p:nvGraphicFramePr>
        <p:xfrm>
          <a:off x="136565" y="2932585"/>
          <a:ext cx="8912431" cy="193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616">
                  <a:extLst>
                    <a:ext uri="{9D8B030D-6E8A-4147-A177-3AD203B41FA5}">
                      <a16:colId xmlns:a16="http://schemas.microsoft.com/office/drawing/2014/main" val="522329294"/>
                    </a:ext>
                  </a:extLst>
                </a:gridCol>
                <a:gridCol w="2463599">
                  <a:extLst>
                    <a:ext uri="{9D8B030D-6E8A-4147-A177-3AD203B41FA5}">
                      <a16:colId xmlns:a16="http://schemas.microsoft.com/office/drawing/2014/main" val="785346581"/>
                    </a:ext>
                  </a:extLst>
                </a:gridCol>
                <a:gridCol w="2228108">
                  <a:extLst>
                    <a:ext uri="{9D8B030D-6E8A-4147-A177-3AD203B41FA5}">
                      <a16:colId xmlns:a16="http://schemas.microsoft.com/office/drawing/2014/main" val="1438983551"/>
                    </a:ext>
                  </a:extLst>
                </a:gridCol>
                <a:gridCol w="2228108">
                  <a:extLst>
                    <a:ext uri="{9D8B030D-6E8A-4147-A177-3AD203B41FA5}">
                      <a16:colId xmlns:a16="http://schemas.microsoft.com/office/drawing/2014/main" val="1367192678"/>
                    </a:ext>
                  </a:extLst>
                </a:gridCol>
              </a:tblGrid>
              <a:tr h="48405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Neutron generator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Compact accelerator- based neutron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Research reactor / spallation  source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389206"/>
                  </a:ext>
                </a:extLst>
              </a:tr>
              <a:tr h="159749">
                <a:tc>
                  <a:txBody>
                    <a:bodyPr/>
                    <a:lstStyle/>
                    <a:p>
                      <a:r>
                        <a:rPr lang="en-US" sz="1400" b="1" dirty="0"/>
                        <a:t>Neutron source, n/s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&lt;10</a:t>
                      </a:r>
                      <a:r>
                        <a:rPr lang="en-US" sz="1400" baseline="30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&lt;10</a:t>
                      </a:r>
                      <a:r>
                        <a:rPr lang="en-US" sz="1400" baseline="300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&gt;10</a:t>
                      </a:r>
                      <a:r>
                        <a:rPr lang="en-US" sz="1400" baseline="30000" dirty="0"/>
                        <a:t>15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620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Capital cost, €M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0.1-0.2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60-700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349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O&amp;M costs, €M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0.2-1.0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3-100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142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Staff,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10-100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655622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776B6B1C-0DDA-E2E0-E981-1E3957149EDA}"/>
              </a:ext>
            </a:extLst>
          </p:cNvPr>
          <p:cNvSpPr/>
          <p:nvPr/>
        </p:nvSpPr>
        <p:spPr>
          <a:xfrm>
            <a:off x="2123728" y="2932584"/>
            <a:ext cx="4680519" cy="1935481"/>
          </a:xfrm>
          <a:prstGeom prst="rect">
            <a:avLst/>
          </a:prstGeom>
          <a:solidFill>
            <a:schemeClr val="accent3">
              <a:alpha val="2902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26B7D5-8DAD-D47E-3DFF-2AF1B23BB006}"/>
              </a:ext>
            </a:extLst>
          </p:cNvPr>
          <p:cNvSpPr/>
          <p:nvPr/>
        </p:nvSpPr>
        <p:spPr>
          <a:xfrm>
            <a:off x="6822302" y="2950570"/>
            <a:ext cx="2226694" cy="1935480"/>
          </a:xfrm>
          <a:prstGeom prst="rect">
            <a:avLst/>
          </a:prstGeom>
          <a:solidFill>
            <a:srgbClr val="E84A99">
              <a:alpha val="2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4A85F3D-D9E2-26D5-CA65-9EE1E07C97B8}"/>
              </a:ext>
            </a:extLst>
          </p:cNvPr>
          <p:cNvSpPr txBox="1">
            <a:spLocks noGrp="1"/>
          </p:cNvSpPr>
          <p:nvPr/>
        </p:nvSpPr>
        <p:spPr bwMode="auto">
          <a:xfrm>
            <a:off x="7524328" y="4921669"/>
            <a:ext cx="1584176" cy="22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physics@iaea.org</a:t>
            </a:r>
            <a:r>
              <a:rPr kumimoji="0" lang="en-GB" alt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 </a:t>
            </a:r>
            <a:fld id="{16BA977E-B455-4F84-8B0D-C4CD08B6729F}" type="slidenum">
              <a:rPr kumimoji="0" lang="en-GB" altLang="en-US" sz="750" b="0" i="0" u="none" strike="noStrike" kern="1200" cap="none" spc="0" normalizeH="0" baseline="0" noProof="0" smtClean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altLang="en-US" sz="750" b="0" i="0" u="none" strike="noStrike" kern="1200" cap="none" spc="0" normalizeH="0" baseline="0" noProof="0" dirty="0">
              <a:ln>
                <a:noFill/>
              </a:ln>
              <a:solidFill>
                <a:srgbClr val="3366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2" descr="Puzzle cooperation stock illustration ...">
            <a:extLst>
              <a:ext uri="{FF2B5EF4-FFF2-40B4-BE49-F238E27FC236}">
                <a16:creationId xmlns:a16="http://schemas.microsoft.com/office/drawing/2014/main" id="{89155823-464A-601E-C9C5-DF8B9D526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14780"/>
            <a:ext cx="1201758" cy="7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464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2068"/>
            <a:ext cx="6120680" cy="648072"/>
          </a:xfrm>
        </p:spPr>
        <p:txBody>
          <a:bodyPr>
            <a:normAutofit/>
          </a:bodyPr>
          <a:lstStyle/>
          <a:p>
            <a:r>
              <a:rPr lang="en-GB" sz="28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3" y="483138"/>
            <a:ext cx="8881809" cy="2294239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Organization</a:t>
            </a:r>
            <a:endParaRPr lang="en-GB" sz="2000" b="1" dirty="0">
              <a:solidFill>
                <a:srgbClr val="C00000"/>
              </a:solidFill>
              <a:ea typeface="+mj-ea"/>
              <a:cs typeface="+mj-cs"/>
            </a:endParaRPr>
          </a:p>
          <a:p>
            <a:r>
              <a:rPr lang="en-GB" sz="2000" b="1" dirty="0">
                <a:solidFill>
                  <a:schemeClr val="tx1"/>
                </a:solidFill>
              </a:rPr>
              <a:t>Highlights of recent achievements</a:t>
            </a:r>
          </a:p>
          <a:p>
            <a:r>
              <a:rPr lang="en-GB" sz="2000" b="1" dirty="0">
                <a:solidFill>
                  <a:schemeClr val="tx1"/>
                </a:solidFill>
              </a:rPr>
              <a:t>Neutrons4NA initiative </a:t>
            </a:r>
          </a:p>
          <a:p>
            <a:r>
              <a:rPr lang="en-GB" sz="2000" b="1" dirty="0">
                <a:solidFill>
                  <a:schemeClr val="tx1"/>
                </a:solidFill>
              </a:rPr>
              <a:t>CANS</a:t>
            </a:r>
          </a:p>
          <a:p>
            <a:r>
              <a:rPr lang="en-GB" sz="2000" b="1" dirty="0">
                <a:solidFill>
                  <a:schemeClr val="tx1"/>
                </a:solidFill>
              </a:rPr>
              <a:t>BNCT</a:t>
            </a:r>
          </a:p>
          <a:p>
            <a:r>
              <a:rPr lang="en-GB" sz="2000" b="1" dirty="0">
                <a:solidFill>
                  <a:schemeClr val="tx1"/>
                </a:solidFill>
              </a:rPr>
              <a:t>Next steps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072D8-AF73-4567-BD30-1A989DDACC20}"/>
              </a:ext>
            </a:extLst>
          </p:cNvPr>
          <p:cNvSpPr txBox="1">
            <a:spLocks noGrp="1"/>
          </p:cNvSpPr>
          <p:nvPr/>
        </p:nvSpPr>
        <p:spPr bwMode="auto">
          <a:xfrm>
            <a:off x="7524328" y="4876006"/>
            <a:ext cx="1584176" cy="26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750">
                <a:solidFill>
                  <a:schemeClr val="tx2"/>
                </a:solidFill>
                <a:hlinkClick r:id="rId3"/>
              </a:rPr>
              <a:t>physics@iaea.org</a:t>
            </a:r>
            <a:r>
              <a:rPr lang="en-GB" altLang="en-US" sz="750">
                <a:solidFill>
                  <a:schemeClr val="tx2"/>
                </a:solidFill>
              </a:rPr>
              <a:t>	 </a:t>
            </a:r>
            <a:fld id="{16BA977E-B455-4F84-8B0D-C4CD08B6729F}" type="slidenum">
              <a:rPr lang="en-GB" altLang="en-US" sz="750" smtClean="0">
                <a:solidFill>
                  <a:schemeClr val="tx2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GB" altLang="en-US" sz="75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AAFE2-84CF-748D-CD5B-BE8D8BBD05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3" y="2735563"/>
            <a:ext cx="9144000" cy="24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01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00D28-B623-EDEB-94A5-E93FECC97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7474"/>
            <a:ext cx="8976886" cy="648072"/>
          </a:xfrm>
        </p:spPr>
        <p:txBody>
          <a:bodyPr>
            <a:noAutofit/>
          </a:bodyPr>
          <a:lstStyle/>
          <a:p>
            <a:r>
              <a:rPr lang="en-US" sz="2800" dirty="0"/>
              <a:t>Neutrons4NA: scope of support</a:t>
            </a:r>
            <a:endParaRPr lang="en-GB" sz="2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3C7A50-E4A5-1E8F-E918-CB23EBB37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5" y="969818"/>
            <a:ext cx="9130145" cy="4114800"/>
          </a:xfrm>
        </p:spPr>
        <p:txBody>
          <a:bodyPr>
            <a:noAutofit/>
          </a:bodyPr>
          <a:lstStyle/>
          <a:p>
            <a:r>
              <a:rPr lang="en-GB" sz="1800" dirty="0">
                <a:solidFill>
                  <a:schemeClr val="tx1"/>
                </a:solidFill>
                <a:latin typeface="+mj-lt"/>
              </a:rPr>
              <a:t>Well established facilities offering expertise and advice services to perform justification statement and feasibility study for decision making-process on investment:</a:t>
            </a:r>
          </a:p>
          <a:p>
            <a:pPr lvl="1"/>
            <a:r>
              <a:rPr lang="en-GB" sz="1800" dirty="0">
                <a:solidFill>
                  <a:schemeClr val="tx1"/>
                </a:solidFill>
                <a:latin typeface="+mj-lt"/>
              </a:rPr>
              <a:t>Quantification of needs,</a:t>
            </a:r>
          </a:p>
          <a:p>
            <a:pPr lvl="1"/>
            <a:r>
              <a:rPr lang="en-GB" sz="1800" dirty="0">
                <a:solidFill>
                  <a:schemeClr val="tx1"/>
                </a:solidFill>
                <a:latin typeface="+mj-lt"/>
              </a:rPr>
              <a:t>Choice of tailored and cost-effective technology,</a:t>
            </a:r>
          </a:p>
          <a:p>
            <a:pPr lvl="1"/>
            <a:r>
              <a:rPr lang="en-GB" sz="1800" dirty="0">
                <a:solidFill>
                  <a:schemeClr val="tx1"/>
                </a:solidFill>
                <a:latin typeface="+mj-lt"/>
              </a:rPr>
              <a:t>Infrastructure assessment,</a:t>
            </a:r>
          </a:p>
          <a:p>
            <a:pPr lvl="1"/>
            <a:r>
              <a:rPr lang="en-GB" sz="1800" dirty="0">
                <a:solidFill>
                  <a:schemeClr val="tx1"/>
                </a:solidFill>
                <a:latin typeface="+mj-lt"/>
              </a:rPr>
              <a:t>Cost-benefit and risk analysis.</a:t>
            </a:r>
          </a:p>
          <a:p>
            <a:r>
              <a:rPr lang="en-GB" sz="1800" dirty="0">
                <a:solidFill>
                  <a:schemeClr val="tx1"/>
                </a:solidFill>
                <a:latin typeface="+mj-lt"/>
              </a:rPr>
              <a:t>Long term facilitated support of the project at different stages of implementation, e.g.</a:t>
            </a:r>
          </a:p>
          <a:p>
            <a:pPr lvl="1"/>
            <a:r>
              <a:rPr lang="en-GB" sz="1800" dirty="0">
                <a:solidFill>
                  <a:schemeClr val="tx1"/>
                </a:solidFill>
                <a:latin typeface="+mj-lt"/>
              </a:rPr>
              <a:t>Capacity building (hands on training…),</a:t>
            </a:r>
          </a:p>
          <a:p>
            <a:pPr lvl="1"/>
            <a:r>
              <a:rPr lang="en-GB" sz="1800" dirty="0">
                <a:solidFill>
                  <a:schemeClr val="tx1"/>
                </a:solidFill>
                <a:latin typeface="+mj-lt"/>
              </a:rPr>
              <a:t>Share of experience from well-established and relevant facilities,</a:t>
            </a:r>
          </a:p>
          <a:p>
            <a:pPr lvl="1"/>
            <a:r>
              <a:rPr lang="en-GB" sz="1800" dirty="0">
                <a:solidFill>
                  <a:schemeClr val="tx1"/>
                </a:solidFill>
                <a:latin typeface="+mj-lt"/>
              </a:rPr>
              <a:t>Share of experience regarding tailored and cost-effective technology selection.</a:t>
            </a:r>
          </a:p>
          <a:p>
            <a:pPr lvl="1"/>
            <a:endParaRPr lang="en-GB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1AF3E6A-E101-1177-DFDA-9DF83CEF848F}"/>
              </a:ext>
            </a:extLst>
          </p:cNvPr>
          <p:cNvSpPr txBox="1">
            <a:spLocks noGrp="1"/>
          </p:cNvSpPr>
          <p:nvPr/>
        </p:nvSpPr>
        <p:spPr bwMode="auto">
          <a:xfrm>
            <a:off x="7524328" y="4921669"/>
            <a:ext cx="1584176" cy="22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/>
              </a:rPr>
              <a:t>physics@iaea.org</a:t>
            </a:r>
            <a:r>
              <a:rPr kumimoji="0" lang="en-GB" alt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 </a:t>
            </a:r>
            <a:fld id="{16BA977E-B455-4F84-8B0D-C4CD08B6729F}" type="slidenum">
              <a:rPr kumimoji="0" lang="en-GB" altLang="en-US" sz="750" b="0" i="0" u="none" strike="noStrike" kern="1200" cap="none" spc="0" normalizeH="0" baseline="0" noProof="0" smtClean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altLang="en-US" sz="750" b="0" i="0" u="none" strike="noStrike" kern="1200" cap="none" spc="0" normalizeH="0" baseline="0" noProof="0" dirty="0">
              <a:ln>
                <a:noFill/>
              </a:ln>
              <a:solidFill>
                <a:srgbClr val="3366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0" name="Picture 2" descr="Project Scope Management in Project ...">
            <a:extLst>
              <a:ext uri="{FF2B5EF4-FFF2-40B4-BE49-F238E27FC236}">
                <a16:creationId xmlns:a16="http://schemas.microsoft.com/office/drawing/2014/main" id="{34A89FAB-05AB-2B78-8607-C05FE274B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055" y="1816924"/>
            <a:ext cx="1662546" cy="108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426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00D28-B623-EDEB-94A5-E93FECC97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69842"/>
            <a:ext cx="7749480" cy="648072"/>
          </a:xfrm>
        </p:spPr>
        <p:txBody>
          <a:bodyPr>
            <a:noAutofit/>
          </a:bodyPr>
          <a:lstStyle/>
          <a:p>
            <a:r>
              <a:rPr lang="en-US" sz="2800" dirty="0"/>
              <a:t>Neutrons4NA: project proposal</a:t>
            </a:r>
            <a:endParaRPr lang="en-GB" sz="2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3C7A50-E4A5-1E8F-E918-CB23EBB37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89414"/>
            <a:ext cx="9095509" cy="4354085"/>
          </a:xfrm>
        </p:spPr>
        <p:txBody>
          <a:bodyPr>
            <a:noAutofit/>
          </a:bodyPr>
          <a:lstStyle/>
          <a:p>
            <a:r>
              <a:rPr lang="en-GB" sz="2000" b="1" dirty="0">
                <a:solidFill>
                  <a:schemeClr val="tx1"/>
                </a:solidFill>
                <a:latin typeface="+mj-lt"/>
              </a:rPr>
              <a:t>Proposed instrument/framework: </a:t>
            </a:r>
            <a:r>
              <a:rPr lang="en-GB" sz="2000" dirty="0">
                <a:solidFill>
                  <a:srgbClr val="C00000"/>
                </a:solidFill>
                <a:latin typeface="+mj-lt"/>
              </a:rPr>
              <a:t>IAEA </a:t>
            </a:r>
            <a:r>
              <a:rPr lang="en-GB" sz="2000" b="1" dirty="0">
                <a:solidFill>
                  <a:srgbClr val="C00000"/>
                </a:solidFill>
                <a:latin typeface="+mj-lt"/>
              </a:rPr>
              <a:t>Peaceful Uses Initiative (PUI) </a:t>
            </a:r>
          </a:p>
          <a:p>
            <a:r>
              <a:rPr lang="en-GB" sz="2000" b="1" dirty="0">
                <a:solidFill>
                  <a:schemeClr val="tx1"/>
                </a:solidFill>
                <a:latin typeface="+mj-lt"/>
              </a:rPr>
              <a:t>Duration: 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4 years minimum</a:t>
            </a:r>
          </a:p>
          <a:p>
            <a:r>
              <a:rPr lang="en-GB" sz="2000" b="1" dirty="0">
                <a:solidFill>
                  <a:schemeClr val="tx1"/>
                </a:solidFill>
                <a:latin typeface="+mj-lt"/>
              </a:rPr>
              <a:t>Beneficiaries: 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target MSs without access to neutron sources</a:t>
            </a:r>
          </a:p>
          <a:p>
            <a:r>
              <a:rPr lang="en-GB" sz="2000" b="1" dirty="0">
                <a:solidFill>
                  <a:schemeClr val="tx1"/>
                </a:solidFill>
                <a:latin typeface="+mj-lt"/>
              </a:rPr>
              <a:t>Partners: 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MSs with well-established facilities and technology providers</a:t>
            </a:r>
          </a:p>
          <a:p>
            <a:r>
              <a:rPr lang="en-GB" sz="2000" b="1" dirty="0">
                <a:solidFill>
                  <a:schemeClr val="tx1"/>
                </a:solidFill>
                <a:latin typeface="+mj-lt"/>
              </a:rPr>
              <a:t>Coordination: 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IAEA</a:t>
            </a:r>
          </a:p>
          <a:p>
            <a:r>
              <a:rPr lang="en-GB" sz="2000" b="1" dirty="0">
                <a:solidFill>
                  <a:schemeClr val="tx1"/>
                </a:solidFill>
                <a:latin typeface="+mj-lt"/>
              </a:rPr>
              <a:t>Funding: 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extrabudgetary contribution from conventional and non- 		        conventional donors</a:t>
            </a:r>
          </a:p>
          <a:p>
            <a:r>
              <a:rPr lang="en-GB" sz="2000" b="1" dirty="0">
                <a:solidFill>
                  <a:schemeClr val="tx1"/>
                </a:solidFill>
                <a:latin typeface="+mj-lt"/>
              </a:rPr>
              <a:t>Means of implementation:</a:t>
            </a:r>
          </a:p>
          <a:p>
            <a:pPr lvl="1"/>
            <a:r>
              <a:rPr lang="en-GB" sz="1600" dirty="0">
                <a:solidFill>
                  <a:schemeClr val="tx1"/>
                </a:solidFill>
                <a:latin typeface="+mj-lt"/>
              </a:rPr>
              <a:t>Expert missions</a:t>
            </a:r>
          </a:p>
          <a:p>
            <a:pPr lvl="1"/>
            <a:r>
              <a:rPr lang="en-GB" sz="1600" dirty="0">
                <a:solidFill>
                  <a:schemeClr val="tx1"/>
                </a:solidFill>
                <a:latin typeface="+mj-lt"/>
              </a:rPr>
              <a:t>Scientific Visits and Fellowship training</a:t>
            </a:r>
          </a:p>
          <a:p>
            <a:pPr lvl="1"/>
            <a:r>
              <a:rPr lang="en-GB" sz="1600" dirty="0">
                <a:solidFill>
                  <a:schemeClr val="tx1"/>
                </a:solidFill>
                <a:latin typeface="+mj-lt"/>
              </a:rPr>
              <a:t>National workshops</a:t>
            </a:r>
          </a:p>
          <a:p>
            <a:pPr lvl="1"/>
            <a:r>
              <a:rPr lang="en-GB" sz="1600" dirty="0">
                <a:solidFill>
                  <a:schemeClr val="tx1"/>
                </a:solidFill>
                <a:latin typeface="+mj-lt"/>
              </a:rPr>
              <a:t>Review of strategic plans and feasibility studies</a:t>
            </a:r>
          </a:p>
          <a:p>
            <a:pPr lvl="1"/>
            <a:r>
              <a:rPr lang="en-GB" sz="1600" dirty="0">
                <a:solidFill>
                  <a:schemeClr val="tx1"/>
                </a:solidFill>
                <a:latin typeface="+mj-lt"/>
              </a:rPr>
              <a:t>Annual progress meetings of PUI partners.</a:t>
            </a:r>
            <a:endParaRPr lang="en-GB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1AF3E6A-E101-1177-DFDA-9DF83CEF848F}"/>
              </a:ext>
            </a:extLst>
          </p:cNvPr>
          <p:cNvSpPr txBox="1">
            <a:spLocks noGrp="1"/>
          </p:cNvSpPr>
          <p:nvPr/>
        </p:nvSpPr>
        <p:spPr bwMode="auto">
          <a:xfrm>
            <a:off x="7524328" y="4921669"/>
            <a:ext cx="1584176" cy="22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/>
              </a:rPr>
              <a:t>physics@iaea.org</a:t>
            </a:r>
            <a:r>
              <a:rPr kumimoji="0" lang="en-GB" alt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 </a:t>
            </a:r>
            <a:fld id="{16BA977E-B455-4F84-8B0D-C4CD08B6729F}" type="slidenum">
              <a:rPr kumimoji="0" lang="en-GB" altLang="en-US" sz="750" b="0" i="0" u="none" strike="noStrike" kern="1200" cap="none" spc="0" normalizeH="0" baseline="0" noProof="0" smtClean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altLang="en-US" sz="750" b="0" i="0" u="none" strike="noStrike" kern="1200" cap="none" spc="0" normalizeH="0" baseline="0" noProof="0" dirty="0">
              <a:ln>
                <a:noFill/>
              </a:ln>
              <a:solidFill>
                <a:srgbClr val="3366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122" name="Picture 2" descr="8 Items to Include in Your Business RFP ...">
            <a:extLst>
              <a:ext uri="{FF2B5EF4-FFF2-40B4-BE49-F238E27FC236}">
                <a16:creationId xmlns:a16="http://schemas.microsoft.com/office/drawing/2014/main" id="{14FCC941-1B70-9C3B-05FE-D9F76D22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955" y="3408218"/>
            <a:ext cx="2497061" cy="130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952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2068"/>
            <a:ext cx="6120680" cy="648072"/>
          </a:xfrm>
        </p:spPr>
        <p:txBody>
          <a:bodyPr>
            <a:normAutofit/>
          </a:bodyPr>
          <a:lstStyle/>
          <a:p>
            <a:r>
              <a:rPr lang="en-GB" sz="28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9008"/>
            <a:ext cx="8870630" cy="4045484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chemeClr val="tx2">
                    <a:lumMod val="75000"/>
                  </a:schemeClr>
                </a:solidFill>
              </a:rPr>
              <a:t>Organization</a:t>
            </a:r>
            <a:endParaRPr lang="en-GB" sz="2000" b="1" dirty="0">
              <a:solidFill>
                <a:schemeClr val="tx2">
                  <a:lumMod val="75000"/>
                </a:schemeClr>
              </a:solidFill>
              <a:ea typeface="+mj-ea"/>
              <a:cs typeface="+mj-cs"/>
            </a:endParaRPr>
          </a:p>
          <a:p>
            <a:r>
              <a:rPr lang="en-GB" sz="2000" b="1" dirty="0">
                <a:solidFill>
                  <a:schemeClr val="tx2">
                    <a:lumMod val="75000"/>
                  </a:schemeClr>
                </a:solidFill>
              </a:rPr>
              <a:t>Highlights of recent achievements</a:t>
            </a:r>
          </a:p>
          <a:p>
            <a:r>
              <a:rPr lang="en-GB" sz="2000" b="1" dirty="0">
                <a:solidFill>
                  <a:schemeClr val="tx2">
                    <a:lumMod val="75000"/>
                  </a:schemeClr>
                </a:solidFill>
              </a:rPr>
              <a:t>Neutrons4NA initiative 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CANS</a:t>
            </a:r>
          </a:p>
          <a:p>
            <a:r>
              <a:rPr lang="en-GB" sz="2000" b="1" dirty="0">
                <a:solidFill>
                  <a:schemeClr val="tx2">
                    <a:lumMod val="75000"/>
                  </a:schemeClr>
                </a:solidFill>
              </a:rPr>
              <a:t>BNCT</a:t>
            </a:r>
          </a:p>
          <a:p>
            <a:r>
              <a:rPr lang="en-GB" sz="2000" b="1" dirty="0">
                <a:solidFill>
                  <a:schemeClr val="tx2">
                    <a:lumMod val="75000"/>
                  </a:schemeClr>
                </a:solidFill>
              </a:rPr>
              <a:t>Next steps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072D8-AF73-4567-BD30-1A989DDACC20}"/>
              </a:ext>
            </a:extLst>
          </p:cNvPr>
          <p:cNvSpPr txBox="1">
            <a:spLocks noGrp="1"/>
          </p:cNvSpPr>
          <p:nvPr/>
        </p:nvSpPr>
        <p:spPr bwMode="auto">
          <a:xfrm>
            <a:off x="7524328" y="4876006"/>
            <a:ext cx="1584176" cy="26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750">
                <a:solidFill>
                  <a:schemeClr val="tx2"/>
                </a:solidFill>
                <a:hlinkClick r:id="rId3"/>
              </a:rPr>
              <a:t>physics@iaea.org</a:t>
            </a:r>
            <a:r>
              <a:rPr lang="en-GB" altLang="en-US" sz="750">
                <a:solidFill>
                  <a:schemeClr val="tx2"/>
                </a:solidFill>
              </a:rPr>
              <a:t>	 </a:t>
            </a:r>
            <a:fld id="{16BA977E-B455-4F84-8B0D-C4CD08B6729F}" type="slidenum">
              <a:rPr lang="en-GB" altLang="en-US" sz="750" smtClean="0">
                <a:solidFill>
                  <a:schemeClr val="tx2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GB" altLang="en-US" sz="75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AAFE2-84CF-748D-CD5B-BE8D8BBD05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3" y="2735563"/>
            <a:ext cx="9144000" cy="24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55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120680" cy="648072"/>
          </a:xfrm>
        </p:spPr>
        <p:txBody>
          <a:bodyPr>
            <a:normAutofit/>
          </a:bodyPr>
          <a:lstStyle/>
          <a:p>
            <a:r>
              <a:rPr lang="en-GB" sz="2800" dirty="0"/>
              <a:t>Activities in support of CANS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24" y="830522"/>
            <a:ext cx="8820980" cy="4312978"/>
          </a:xfrm>
        </p:spPr>
        <p:txBody>
          <a:bodyPr>
            <a:normAutofit/>
          </a:bodyPr>
          <a:lstStyle/>
          <a:p>
            <a:r>
              <a:rPr lang="en-GB" sz="2025" b="1" dirty="0">
                <a:solidFill>
                  <a:schemeClr val="tx1"/>
                </a:solidFill>
              </a:rPr>
              <a:t>Meetings/Workshops</a:t>
            </a:r>
            <a:r>
              <a:rPr lang="en-GB" sz="2025" dirty="0">
                <a:solidFill>
                  <a:schemeClr val="tx1"/>
                </a:solidFill>
              </a:rPr>
              <a:t>: 		</a:t>
            </a:r>
            <a:endParaRPr lang="en-GB" sz="1900" dirty="0">
              <a:solidFill>
                <a:schemeClr val="tx1"/>
              </a:solidFill>
            </a:endParaRPr>
          </a:p>
          <a:p>
            <a:r>
              <a:rPr lang="en-US" sz="2025" b="1" dirty="0">
                <a:solidFill>
                  <a:schemeClr val="tx1"/>
                </a:solidFill>
              </a:rPr>
              <a:t>Data bases/portals :</a:t>
            </a:r>
            <a:r>
              <a:rPr lang="en-US" sz="2025" dirty="0">
                <a:solidFill>
                  <a:schemeClr val="tx1"/>
                </a:solidFill>
              </a:rPr>
              <a:t> a</a:t>
            </a:r>
            <a:r>
              <a:rPr lang="en-US" sz="1900" dirty="0">
                <a:solidFill>
                  <a:schemeClr val="tx1"/>
                </a:solidFill>
              </a:rPr>
              <a:t>ccelerators, neutrons, instrumentation</a:t>
            </a:r>
          </a:p>
          <a:p>
            <a:r>
              <a:rPr lang="en-US" sz="2025" b="1" dirty="0">
                <a:solidFill>
                  <a:schemeClr val="tx1"/>
                </a:solidFill>
              </a:rPr>
              <a:t>Collaborating Centers (6): 	</a:t>
            </a:r>
            <a:r>
              <a:rPr lang="en-US" sz="1900" dirty="0">
                <a:solidFill>
                  <a:schemeClr val="tx1"/>
                </a:solidFill>
              </a:rPr>
              <a:t>ANSTO, </a:t>
            </a:r>
            <a:r>
              <a:rPr lang="en-US" sz="1900" dirty="0" err="1">
                <a:solidFill>
                  <a:schemeClr val="tx1"/>
                </a:solidFill>
              </a:rPr>
              <a:t>Elettra</a:t>
            </a:r>
            <a:r>
              <a:rPr lang="en-US" sz="1900" dirty="0">
                <a:solidFill>
                  <a:schemeClr val="tx1"/>
                </a:solidFill>
              </a:rPr>
              <a:t>, </a:t>
            </a:r>
            <a:r>
              <a:rPr lang="en-US" sz="1900" dirty="0" err="1">
                <a:solidFill>
                  <a:schemeClr val="tx1"/>
                </a:solidFill>
              </a:rPr>
              <a:t>iThemba</a:t>
            </a:r>
            <a:r>
              <a:rPr lang="en-US" sz="1900" dirty="0">
                <a:solidFill>
                  <a:schemeClr val="tx1"/>
                </a:solidFill>
              </a:rPr>
              <a:t> Labs,			Univ. Paris </a:t>
            </a:r>
            <a:r>
              <a:rPr lang="en-US" sz="1900" dirty="0" err="1">
                <a:solidFill>
                  <a:schemeClr val="tx1"/>
                </a:solidFill>
              </a:rPr>
              <a:t>Saclay</a:t>
            </a:r>
            <a:r>
              <a:rPr lang="en-US" sz="1900" dirty="0">
                <a:solidFill>
                  <a:schemeClr val="tx1"/>
                </a:solidFill>
              </a:rPr>
              <a:t>, Univ. of Okayama, </a:t>
            </a:r>
          </a:p>
          <a:p>
            <a:r>
              <a:rPr lang="en-US" sz="2025" b="1" dirty="0">
                <a:solidFill>
                  <a:schemeClr val="tx1"/>
                </a:solidFill>
              </a:rPr>
              <a:t>Cooperation agreements: </a:t>
            </a:r>
            <a:r>
              <a:rPr lang="en-US" sz="1900" dirty="0">
                <a:solidFill>
                  <a:schemeClr val="tx1"/>
                </a:solidFill>
              </a:rPr>
              <a:t>CEA </a:t>
            </a:r>
          </a:p>
          <a:p>
            <a:r>
              <a:rPr lang="en-US" sz="1900" b="1" dirty="0">
                <a:solidFill>
                  <a:schemeClr val="tx1"/>
                </a:solidFill>
              </a:rPr>
              <a:t>Publications</a:t>
            </a:r>
          </a:p>
          <a:p>
            <a:pPr marL="0" indent="0">
              <a:buNone/>
            </a:pPr>
            <a:endParaRPr lang="en-US" sz="2025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072D8-AF73-4567-BD30-1A989DDACC20}"/>
              </a:ext>
            </a:extLst>
          </p:cNvPr>
          <p:cNvSpPr txBox="1">
            <a:spLocks noGrp="1"/>
          </p:cNvSpPr>
          <p:nvPr/>
        </p:nvSpPr>
        <p:spPr bwMode="auto">
          <a:xfrm>
            <a:off x="7524328" y="4876006"/>
            <a:ext cx="1584176" cy="26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750">
                <a:solidFill>
                  <a:schemeClr val="tx2"/>
                </a:solidFill>
                <a:hlinkClick r:id="rId3"/>
              </a:rPr>
              <a:t>physics@iaea.org</a:t>
            </a:r>
            <a:r>
              <a:rPr lang="en-GB" altLang="en-US" sz="750">
                <a:solidFill>
                  <a:schemeClr val="tx2"/>
                </a:solidFill>
              </a:rPr>
              <a:t>	 </a:t>
            </a:r>
            <a:fld id="{16BA977E-B455-4F84-8B0D-C4CD08B6729F}" type="slidenum">
              <a:rPr lang="en-GB" altLang="en-US" sz="750" smtClean="0">
                <a:solidFill>
                  <a:schemeClr val="tx2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GB" altLang="en-US" sz="75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C8674C-CCF0-4EDB-F83C-22538CEBB3F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957" y="2806465"/>
            <a:ext cx="1321423" cy="1746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BBAC5C-E983-6664-63D6-CDBA4E629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578" y="2806465"/>
            <a:ext cx="1284843" cy="175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4F35E5-4BB3-46B9-7AE9-9AF5092BD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7619" y="2806465"/>
            <a:ext cx="1303133" cy="17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84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2068"/>
            <a:ext cx="6120680" cy="648072"/>
          </a:xfrm>
        </p:spPr>
        <p:txBody>
          <a:bodyPr>
            <a:normAutofit/>
          </a:bodyPr>
          <a:lstStyle/>
          <a:p>
            <a:r>
              <a:rPr lang="en-GB" sz="28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9008"/>
            <a:ext cx="8870630" cy="4045484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rgbClr val="204184"/>
                </a:solidFill>
              </a:rPr>
              <a:t>Organization</a:t>
            </a:r>
            <a:endParaRPr lang="en-GB" sz="2000" b="1" dirty="0">
              <a:solidFill>
                <a:srgbClr val="204184"/>
              </a:solidFill>
              <a:ea typeface="+mj-ea"/>
              <a:cs typeface="+mj-cs"/>
            </a:endParaRPr>
          </a:p>
          <a:p>
            <a:r>
              <a:rPr lang="en-GB" sz="2000" b="1" dirty="0">
                <a:solidFill>
                  <a:srgbClr val="204184"/>
                </a:solidFill>
              </a:rPr>
              <a:t>Highlights of recent achievements</a:t>
            </a:r>
          </a:p>
          <a:p>
            <a:r>
              <a:rPr lang="en-GB" sz="2000" b="1" dirty="0">
                <a:solidFill>
                  <a:srgbClr val="204184"/>
                </a:solidFill>
              </a:rPr>
              <a:t>Neutrons4NA initiative </a:t>
            </a:r>
          </a:p>
          <a:p>
            <a:r>
              <a:rPr lang="en-GB" sz="2000" b="1" dirty="0">
                <a:solidFill>
                  <a:schemeClr val="tx1"/>
                </a:solidFill>
              </a:rPr>
              <a:t>CANS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BNCT</a:t>
            </a:r>
          </a:p>
          <a:p>
            <a:r>
              <a:rPr lang="en-GB" sz="2000" b="1" dirty="0">
                <a:solidFill>
                  <a:schemeClr val="tx1"/>
                </a:solidFill>
              </a:rPr>
              <a:t>Next steps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072D8-AF73-4567-BD30-1A989DDACC20}"/>
              </a:ext>
            </a:extLst>
          </p:cNvPr>
          <p:cNvSpPr txBox="1">
            <a:spLocks noGrp="1"/>
          </p:cNvSpPr>
          <p:nvPr/>
        </p:nvSpPr>
        <p:spPr bwMode="auto">
          <a:xfrm>
            <a:off x="7524328" y="4876006"/>
            <a:ext cx="1584176" cy="26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750">
                <a:solidFill>
                  <a:schemeClr val="tx2"/>
                </a:solidFill>
                <a:hlinkClick r:id="rId3"/>
              </a:rPr>
              <a:t>physics@iaea.org</a:t>
            </a:r>
            <a:r>
              <a:rPr lang="en-GB" altLang="en-US" sz="750">
                <a:solidFill>
                  <a:schemeClr val="tx2"/>
                </a:solidFill>
              </a:rPr>
              <a:t>	 </a:t>
            </a:r>
            <a:fld id="{16BA977E-B455-4F84-8B0D-C4CD08B6729F}" type="slidenum">
              <a:rPr lang="en-GB" altLang="en-US" sz="750" smtClean="0">
                <a:solidFill>
                  <a:schemeClr val="tx2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GB" altLang="en-US" sz="75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AAFE2-84CF-748D-CD5B-BE8D8BBD05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3" y="2735563"/>
            <a:ext cx="9144000" cy="24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76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120680" cy="648072"/>
          </a:xfrm>
        </p:spPr>
        <p:txBody>
          <a:bodyPr>
            <a:normAutofit/>
          </a:bodyPr>
          <a:lstStyle/>
          <a:p>
            <a:r>
              <a:rPr lang="en-GB" sz="2800" dirty="0"/>
              <a:t>Activities in support of BNCT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24" y="830522"/>
            <a:ext cx="8820980" cy="4312978"/>
          </a:xfrm>
        </p:spPr>
        <p:txBody>
          <a:bodyPr>
            <a:normAutofit/>
          </a:bodyPr>
          <a:lstStyle/>
          <a:p>
            <a:r>
              <a:rPr lang="en-GB" sz="2025" b="1" dirty="0">
                <a:solidFill>
                  <a:schemeClr val="tx1"/>
                </a:solidFill>
              </a:rPr>
              <a:t>Meetings/Workshops</a:t>
            </a:r>
            <a:r>
              <a:rPr lang="en-GB" sz="2025" dirty="0">
                <a:solidFill>
                  <a:schemeClr val="tx1"/>
                </a:solidFill>
              </a:rPr>
              <a:t>: 		</a:t>
            </a:r>
            <a:endParaRPr lang="en-GB" sz="1900" dirty="0">
              <a:solidFill>
                <a:schemeClr val="tx1"/>
              </a:solidFill>
            </a:endParaRPr>
          </a:p>
          <a:p>
            <a:r>
              <a:rPr lang="en-US" sz="2025" b="1" dirty="0">
                <a:solidFill>
                  <a:schemeClr val="tx1"/>
                </a:solidFill>
              </a:rPr>
              <a:t>Data bases/portals :</a:t>
            </a:r>
            <a:r>
              <a:rPr lang="en-US" sz="2025" dirty="0">
                <a:solidFill>
                  <a:schemeClr val="tx1"/>
                </a:solidFill>
              </a:rPr>
              <a:t> a</a:t>
            </a:r>
            <a:r>
              <a:rPr lang="en-US" sz="1900" dirty="0">
                <a:solidFill>
                  <a:schemeClr val="tx1"/>
                </a:solidFill>
              </a:rPr>
              <a:t>ccelerators, neutrons, instrumentation</a:t>
            </a:r>
          </a:p>
          <a:p>
            <a:r>
              <a:rPr lang="en-US" sz="2025" b="1" dirty="0">
                <a:solidFill>
                  <a:schemeClr val="tx1"/>
                </a:solidFill>
              </a:rPr>
              <a:t>Collaborating Centers: 	</a:t>
            </a:r>
            <a:r>
              <a:rPr lang="en-US" sz="1900" dirty="0">
                <a:solidFill>
                  <a:schemeClr val="tx1"/>
                </a:solidFill>
              </a:rPr>
              <a:t>Univ. of Okayama, </a:t>
            </a:r>
          </a:p>
          <a:p>
            <a:r>
              <a:rPr lang="en-US" sz="1900" b="1" dirty="0">
                <a:solidFill>
                  <a:schemeClr val="tx1"/>
                </a:solidFill>
              </a:rPr>
              <a:t>Publications</a:t>
            </a:r>
          </a:p>
          <a:p>
            <a:r>
              <a:rPr lang="en-US" sz="1900" b="1" dirty="0">
                <a:solidFill>
                  <a:schemeClr val="tx1"/>
                </a:solidFill>
              </a:rPr>
              <a:t>Webinars</a:t>
            </a:r>
          </a:p>
          <a:p>
            <a:pPr marL="0" indent="0">
              <a:buNone/>
            </a:pPr>
            <a:endParaRPr lang="en-US" sz="2025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072D8-AF73-4567-BD30-1A989DDACC20}"/>
              </a:ext>
            </a:extLst>
          </p:cNvPr>
          <p:cNvSpPr txBox="1">
            <a:spLocks noGrp="1"/>
          </p:cNvSpPr>
          <p:nvPr/>
        </p:nvSpPr>
        <p:spPr bwMode="auto">
          <a:xfrm>
            <a:off x="7524328" y="4876006"/>
            <a:ext cx="1584176" cy="26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750">
                <a:solidFill>
                  <a:schemeClr val="tx2"/>
                </a:solidFill>
                <a:hlinkClick r:id="rId3"/>
              </a:rPr>
              <a:t>physics@iaea.org</a:t>
            </a:r>
            <a:r>
              <a:rPr lang="en-GB" altLang="en-US" sz="750">
                <a:solidFill>
                  <a:schemeClr val="tx2"/>
                </a:solidFill>
              </a:rPr>
              <a:t>	 </a:t>
            </a:r>
            <a:fld id="{16BA977E-B455-4F84-8B0D-C4CD08B6729F}" type="slidenum">
              <a:rPr lang="en-GB" altLang="en-US" sz="750" smtClean="0">
                <a:solidFill>
                  <a:schemeClr val="tx2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GB" altLang="en-US" sz="75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FCDA77-55E3-C047-63DF-F5BFBC419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891" y="2209373"/>
            <a:ext cx="1615580" cy="2292295"/>
          </a:xfrm>
          <a:prstGeom prst="rect">
            <a:avLst/>
          </a:prstGeom>
        </p:spPr>
      </p:pic>
      <p:pic>
        <p:nvPicPr>
          <p:cNvPr id="11" name="Picture 10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0D7D1B2D-3E63-857C-04FA-D8F4B8E6F6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1707" r="76518" b="42772"/>
          <a:stretch/>
        </p:blipFill>
        <p:spPr>
          <a:xfrm>
            <a:off x="5731274" y="2253366"/>
            <a:ext cx="1686820" cy="220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48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2068"/>
            <a:ext cx="6120680" cy="648072"/>
          </a:xfrm>
        </p:spPr>
        <p:txBody>
          <a:bodyPr>
            <a:normAutofit/>
          </a:bodyPr>
          <a:lstStyle/>
          <a:p>
            <a:r>
              <a:rPr lang="en-GB" sz="28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9008"/>
            <a:ext cx="8870630" cy="4045484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rgbClr val="204184"/>
                </a:solidFill>
              </a:rPr>
              <a:t>Organization</a:t>
            </a:r>
            <a:endParaRPr lang="en-GB" sz="2000" b="1" dirty="0">
              <a:solidFill>
                <a:srgbClr val="204184"/>
              </a:solidFill>
              <a:ea typeface="+mj-ea"/>
              <a:cs typeface="+mj-cs"/>
            </a:endParaRPr>
          </a:p>
          <a:p>
            <a:r>
              <a:rPr lang="en-GB" sz="2000" b="1" dirty="0">
                <a:solidFill>
                  <a:srgbClr val="204184"/>
                </a:solidFill>
              </a:rPr>
              <a:t>Highlights of recent achievements</a:t>
            </a:r>
          </a:p>
          <a:p>
            <a:r>
              <a:rPr lang="en-GB" sz="2000" b="1" dirty="0">
                <a:solidFill>
                  <a:srgbClr val="204184"/>
                </a:solidFill>
              </a:rPr>
              <a:t>Neutrons4NA initiative </a:t>
            </a:r>
          </a:p>
          <a:p>
            <a:r>
              <a:rPr lang="en-GB" sz="2000" b="1" dirty="0">
                <a:solidFill>
                  <a:schemeClr val="tx1"/>
                </a:solidFill>
              </a:rPr>
              <a:t>CANS</a:t>
            </a:r>
          </a:p>
          <a:p>
            <a:r>
              <a:rPr lang="en-GB" sz="2000" b="1" dirty="0">
                <a:solidFill>
                  <a:schemeClr val="tx1"/>
                </a:solidFill>
              </a:rPr>
              <a:t>BNCT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Next steps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072D8-AF73-4567-BD30-1A989DDACC20}"/>
              </a:ext>
            </a:extLst>
          </p:cNvPr>
          <p:cNvSpPr txBox="1">
            <a:spLocks noGrp="1"/>
          </p:cNvSpPr>
          <p:nvPr/>
        </p:nvSpPr>
        <p:spPr bwMode="auto">
          <a:xfrm>
            <a:off x="7524328" y="4876006"/>
            <a:ext cx="1584176" cy="26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750">
                <a:solidFill>
                  <a:schemeClr val="tx2"/>
                </a:solidFill>
                <a:hlinkClick r:id="rId3"/>
              </a:rPr>
              <a:t>physics@iaea.org</a:t>
            </a:r>
            <a:r>
              <a:rPr lang="en-GB" altLang="en-US" sz="750">
                <a:solidFill>
                  <a:schemeClr val="tx2"/>
                </a:solidFill>
              </a:rPr>
              <a:t>	 </a:t>
            </a:r>
            <a:fld id="{16BA977E-B455-4F84-8B0D-C4CD08B6729F}" type="slidenum">
              <a:rPr lang="en-GB" altLang="en-US" sz="750" smtClean="0">
                <a:solidFill>
                  <a:schemeClr val="tx2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GB" altLang="en-US" sz="75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AAFE2-84CF-748D-CD5B-BE8D8BBD05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3" y="2735563"/>
            <a:ext cx="9144000" cy="240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16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600B47D6-89D8-4A79-A588-CBFAFC2B5B65}"/>
              </a:ext>
            </a:extLst>
          </p:cNvPr>
          <p:cNvSpPr txBox="1">
            <a:spLocks noGrp="1"/>
          </p:cNvSpPr>
          <p:nvPr/>
        </p:nvSpPr>
        <p:spPr bwMode="auto">
          <a:xfrm>
            <a:off x="7524328" y="4921669"/>
            <a:ext cx="1584176" cy="22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750" dirty="0">
                <a:solidFill>
                  <a:schemeClr val="tx2"/>
                </a:solidFill>
                <a:hlinkClick r:id="rId2"/>
              </a:rPr>
              <a:t>physics@iaea.org</a:t>
            </a:r>
            <a:r>
              <a:rPr lang="en-GB" altLang="en-US" sz="750" dirty="0">
                <a:solidFill>
                  <a:schemeClr val="tx2"/>
                </a:solidFill>
              </a:rPr>
              <a:t>	 </a:t>
            </a:r>
            <a:fld id="{16BA977E-B455-4F84-8B0D-C4CD08B6729F}" type="slidenum">
              <a:rPr lang="en-GB" altLang="en-US" sz="750" smtClean="0">
                <a:solidFill>
                  <a:schemeClr val="tx2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GB" altLang="en-US" sz="750" dirty="0">
              <a:solidFill>
                <a:schemeClr val="tx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AF3ADA-7A82-4D8C-9A24-4E2352224AF0}"/>
              </a:ext>
            </a:extLst>
          </p:cNvPr>
          <p:cNvSpPr/>
          <p:nvPr/>
        </p:nvSpPr>
        <p:spPr>
          <a:xfrm>
            <a:off x="68153" y="1309225"/>
            <a:ext cx="90076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New CRPs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Boron Neutron Capture Therapy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, planned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Neutron beam instrumentation at low and medium intensity neutron sources, planned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New Collaborating Centres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TUM FRM2 Germany, letter of intent received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Publications in progress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History, Development and Future of the SLOWPOKE and MNSR RRs; with IAEA PC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Research Reactor Produced Radioisotopes, update of TECDOC 1340; in draft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Applications of Research Reactors (Rev.1), Nuclear Energy Series; in draft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F32973B-9C8D-56B0-C120-FC0E1092E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23"/>
            <a:ext cx="6824382" cy="510314"/>
          </a:xfrm>
        </p:spPr>
        <p:txBody>
          <a:bodyPr>
            <a:normAutofit/>
          </a:bodyPr>
          <a:lstStyle/>
          <a:p>
            <a:pPr algn="l"/>
            <a:r>
              <a:rPr lang="en-GB" sz="2400" dirty="0"/>
              <a:t>Next steps</a:t>
            </a:r>
          </a:p>
        </p:txBody>
      </p:sp>
      <p:pic>
        <p:nvPicPr>
          <p:cNvPr id="3074" name="Picture 2" descr="Planning for Your Future in 3 Simple ...">
            <a:extLst>
              <a:ext uri="{FF2B5EF4-FFF2-40B4-BE49-F238E27FC236}">
                <a16:creationId xmlns:a16="http://schemas.microsoft.com/office/drawing/2014/main" id="{12217EFC-F3F2-A4D4-E859-5BD3B838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964" y="139585"/>
            <a:ext cx="2470872" cy="100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396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0EF521-EC35-2A7A-61F0-8C24E09F9A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4" b="2484"/>
          <a:stretch/>
        </p:blipFill>
        <p:spPr bwMode="auto">
          <a:xfrm>
            <a:off x="3458194" y="548615"/>
            <a:ext cx="5675586" cy="43572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6E1B2CB-B984-4E18-8B2F-E19ED9F7A73F}"/>
              </a:ext>
            </a:extLst>
          </p:cNvPr>
          <p:cNvSpPr txBox="1">
            <a:spLocks noGrp="1"/>
          </p:cNvSpPr>
          <p:nvPr/>
        </p:nvSpPr>
        <p:spPr bwMode="auto">
          <a:xfrm>
            <a:off x="7524328" y="4921669"/>
            <a:ext cx="1584176" cy="22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physics@iaea.org</a:t>
            </a:r>
            <a:r>
              <a:rPr kumimoji="0" lang="en-GB" alt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 </a:t>
            </a:r>
            <a:fld id="{16BA977E-B455-4F84-8B0D-C4CD08B6729F}" type="slidenum">
              <a:rPr kumimoji="0" lang="en-GB" altLang="en-US" sz="750" b="0" i="0" u="none" strike="noStrike" kern="1200" cap="none" spc="0" normalizeH="0" baseline="0" noProof="0" smtClean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altLang="en-US" sz="750" b="0" i="0" u="none" strike="noStrike" kern="1200" cap="none" spc="0" normalizeH="0" baseline="0" noProof="0" dirty="0">
              <a:ln>
                <a:noFill/>
              </a:ln>
              <a:solidFill>
                <a:srgbClr val="3366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B2AA78-5CDE-4C0D-0BB6-4EF3666A021C}"/>
              </a:ext>
            </a:extLst>
          </p:cNvPr>
          <p:cNvSpPr/>
          <p:nvPr/>
        </p:nvSpPr>
        <p:spPr>
          <a:xfrm>
            <a:off x="5295893" y="3264240"/>
            <a:ext cx="25090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Accelerator hall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953592-05BF-E5B7-3580-557D95B3D572}"/>
              </a:ext>
            </a:extLst>
          </p:cNvPr>
          <p:cNvSpPr/>
          <p:nvPr/>
        </p:nvSpPr>
        <p:spPr>
          <a:xfrm>
            <a:off x="3612698" y="1277732"/>
            <a:ext cx="16091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Neutron hall</a:t>
            </a:r>
          </a:p>
        </p:txBody>
      </p:sp>
      <p:pic>
        <p:nvPicPr>
          <p:cNvPr id="5" name="Picture 4" descr="A building with a roof and grass&#10;&#10;Description automatically generated with medium confidence">
            <a:extLst>
              <a:ext uri="{FF2B5EF4-FFF2-40B4-BE49-F238E27FC236}">
                <a16:creationId xmlns:a16="http://schemas.microsoft.com/office/drawing/2014/main" id="{59D34CFC-C48E-91C7-A622-D9744F0D05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02" y="717378"/>
            <a:ext cx="2827889" cy="21017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807559-64CB-5623-B8DA-65E0C8A0F0DD}"/>
              </a:ext>
            </a:extLst>
          </p:cNvPr>
          <p:cNvSpPr/>
          <p:nvPr/>
        </p:nvSpPr>
        <p:spPr>
          <a:xfrm>
            <a:off x="82300" y="111738"/>
            <a:ext cx="83447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E.g. IAEA Ion Beam Facility project at SEIB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117F5970-ED02-9F4F-4CBF-76B7F1A78C3D}"/>
              </a:ext>
            </a:extLst>
          </p:cNvPr>
          <p:cNvSpPr txBox="1">
            <a:spLocks/>
          </p:cNvSpPr>
          <p:nvPr/>
        </p:nvSpPr>
        <p:spPr>
          <a:xfrm>
            <a:off x="35495" y="2571750"/>
            <a:ext cx="3675543" cy="261630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+mn-lt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99CCFF"/>
              </a:buClr>
              <a:buSzPct val="150000"/>
              <a:buFontTx/>
              <a:buNone/>
              <a:tabLst>
                <a:tab pos="171450" algn="l"/>
              </a:tabLst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99CCFF"/>
              </a:buClr>
              <a:buSzPct val="150000"/>
              <a:buFontTx/>
              <a:buNone/>
              <a:tabLst>
                <a:tab pos="171450" algn="l"/>
              </a:tabLst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	 6MeV protons (up to 50µA current) + </a:t>
            </a:r>
            <a:r>
              <a:rPr lang="en-GB" sz="1600" kern="0" dirty="0">
                <a:solidFill>
                  <a:srgbClr val="003399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heavier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 ions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99CCFF"/>
              </a:buClr>
              <a:buSzPct val="150000"/>
              <a:buFontTx/>
              <a:buNone/>
              <a:tabLst>
                <a:tab pos="171450" algn="l"/>
              </a:tabLst>
              <a:defRPr/>
            </a:pPr>
            <a:endParaRPr lang="en-GB" sz="1600" kern="0" dirty="0">
              <a:solidFill>
                <a:srgbClr val="003399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99CCFF"/>
              </a:buClr>
              <a:buSzPct val="150000"/>
              <a:buFontTx/>
              <a:buNone/>
              <a:tabLst>
                <a:tab pos="171450" algn="l"/>
              </a:tabLst>
              <a:defRPr/>
            </a:pPr>
            <a:r>
              <a:rPr lang="en-GB" sz="1600" kern="0" dirty="0">
                <a:solidFill>
                  <a:srgbClr val="003399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 Multiple beam lines/end-stations (PIXE, PIGE, RBS, Microbeam, implanter…</a:t>
            </a:r>
          </a:p>
          <a:p>
            <a:pPr marL="0" indent="0" defTabSz="685800">
              <a:spcBef>
                <a:spcPts val="0"/>
              </a:spcBef>
              <a:buSzPct val="150000"/>
              <a:buNone/>
              <a:tabLst>
                <a:tab pos="171450" algn="l"/>
              </a:tabLst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99CCFF"/>
              </a:buClr>
              <a:buSzPct val="150000"/>
              <a:buFontTx/>
              <a:buNone/>
              <a:tabLst>
                <a:tab pos="171450" algn="l"/>
              </a:tabLst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	 Neutron production capability</a:t>
            </a:r>
          </a:p>
          <a:p>
            <a:pPr defTabSz="685800">
              <a:spcBef>
                <a:spcPts val="0"/>
              </a:spcBef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  <a:tabLst>
                <a:tab pos="171450" algn="l"/>
              </a:tabLst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Max. source intensity:  5x10</a:t>
            </a:r>
            <a:r>
              <a:rPr kumimoji="0" lang="en-GB" sz="1600" b="1" i="0" u="none" strike="noStrike" kern="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11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 n/s </a:t>
            </a:r>
          </a:p>
          <a:p>
            <a:pPr defTabSz="685800">
              <a:spcBef>
                <a:spcPts val="0"/>
              </a:spcBef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  <a:tabLst>
                <a:tab pos="171450" algn="l"/>
              </a:tabLst>
              <a:defRPr/>
            </a:pPr>
            <a:r>
              <a:rPr lang="en-GB" sz="1600" b="1" kern="0" dirty="0">
                <a:solidFill>
                  <a:srgbClr val="C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Max. thermal flux:      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10</a:t>
            </a:r>
            <a:r>
              <a:rPr kumimoji="0" lang="en-GB" sz="1600" b="1" i="0" u="none" strike="noStrike" kern="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6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 n s</a:t>
            </a:r>
            <a:r>
              <a:rPr kumimoji="0" lang="en-GB" sz="1600" b="1" i="0" u="none" strike="noStrike" kern="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-1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cm</a:t>
            </a:r>
            <a:r>
              <a:rPr kumimoji="0" lang="en-GB" sz="1600" b="1" i="0" u="none" strike="noStrike" kern="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-2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1298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40B5E-2C9E-4988-8B36-FC2D5AC9D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44" y="1255785"/>
            <a:ext cx="3600639" cy="8100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Thanks for your </a:t>
            </a:r>
            <a:br>
              <a:rPr lang="en-US" sz="3200" dirty="0"/>
            </a:br>
            <a:r>
              <a:rPr lang="en-US" sz="3200" dirty="0"/>
              <a:t>attention!</a:t>
            </a: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2302CE-A9B3-42C0-BB3F-655855DEA6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2735563"/>
            <a:ext cx="9144000" cy="2407937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6BA44E2-DFE6-46F4-A00D-857A5A68BBC0}"/>
              </a:ext>
            </a:extLst>
          </p:cNvPr>
          <p:cNvSpPr txBox="1">
            <a:spLocks noGrp="1"/>
          </p:cNvSpPr>
          <p:nvPr/>
        </p:nvSpPr>
        <p:spPr bwMode="auto">
          <a:xfrm>
            <a:off x="7740352" y="4851582"/>
            <a:ext cx="1512168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750">
                <a:solidFill>
                  <a:srgbClr val="FFFF00"/>
                </a:solidFill>
              </a:rPr>
              <a:t>physics@iaea.org	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8BD5BC-4D1B-9D96-D535-AF293B328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110" y="0"/>
            <a:ext cx="1900172" cy="2735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B22B80-7AC3-6D26-B6B6-78B0E62F4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937" y="0"/>
            <a:ext cx="1900173" cy="27422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E8C6C4-589F-F7A4-AF62-9B0CF964A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5282" y="16813"/>
            <a:ext cx="1900173" cy="27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53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7">
            <a:extLst>
              <a:ext uri="{FF2B5EF4-FFF2-40B4-BE49-F238E27FC236}">
                <a16:creationId xmlns:a16="http://schemas.microsoft.com/office/drawing/2014/main" id="{8B296D5A-3F97-4EF2-9FB2-A6274BEE7E3F}"/>
              </a:ext>
            </a:extLst>
          </p:cNvPr>
          <p:cNvGraphicFramePr>
            <a:graphicFrameLocks/>
          </p:cNvGraphicFramePr>
          <p:nvPr/>
        </p:nvGraphicFramePr>
        <p:xfrm>
          <a:off x="611561" y="1656185"/>
          <a:ext cx="7849567" cy="3435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9920862C-A193-4CAB-8DFB-C6452EE8676F}"/>
              </a:ext>
            </a:extLst>
          </p:cNvPr>
          <p:cNvSpPr/>
          <p:nvPr/>
        </p:nvSpPr>
        <p:spPr>
          <a:xfrm>
            <a:off x="251867" y="655283"/>
            <a:ext cx="8568951" cy="864096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en-GB" sz="2000" b="1" dirty="0">
                <a:solidFill>
                  <a:srgbClr val="3366CC"/>
                </a:solidFill>
                <a:latin typeface="Arial"/>
              </a:rPr>
              <a:t>Nuclear Science, Nuclear Data, Nuclear Physics, Radiation and Isotope Sciences &amp; Applications, Water Resource Management</a:t>
            </a:r>
            <a:endParaRPr lang="en-GB" sz="2000" dirty="0">
              <a:solidFill>
                <a:srgbClr val="3366CC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BB8C26-8AD5-4E42-8D7B-5C559A99723F}"/>
              </a:ext>
            </a:extLst>
          </p:cNvPr>
          <p:cNvSpPr txBox="1">
            <a:spLocks/>
          </p:cNvSpPr>
          <p:nvPr/>
        </p:nvSpPr>
        <p:spPr>
          <a:xfrm>
            <a:off x="0" y="7211"/>
            <a:ext cx="9144000" cy="6480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Arial "/>
                <a:ea typeface="+mj-ea"/>
                <a:cs typeface="+mj-cs"/>
              </a:defRPr>
            </a:lvl1pPr>
          </a:lstStyle>
          <a:p>
            <a:pPr defTabSz="914378"/>
            <a:r>
              <a:rPr lang="en-GB" altLang="en-US" sz="2800">
                <a:solidFill>
                  <a:srgbClr val="3366CC"/>
                </a:solidFill>
              </a:rPr>
              <a:t>Division of Physical &amp; Chemical Sciences (NAPC)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2FF997-7D9F-4BDF-B7CF-EE02696BF0B6}"/>
              </a:ext>
            </a:extLst>
          </p:cNvPr>
          <p:cNvSpPr txBox="1">
            <a:spLocks noGrp="1"/>
          </p:cNvSpPr>
          <p:nvPr/>
        </p:nvSpPr>
        <p:spPr bwMode="auto">
          <a:xfrm>
            <a:off x="7596336" y="4923234"/>
            <a:ext cx="1512168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defTabSz="914378">
              <a:spcBef>
                <a:spcPct val="0"/>
              </a:spcBef>
              <a:buClrTx/>
              <a:buSzTx/>
              <a:buNone/>
              <a:defRPr/>
            </a:pPr>
            <a:r>
              <a:rPr lang="en-GB" altLang="en-US" sz="750">
                <a:solidFill>
                  <a:srgbClr val="003399"/>
                </a:solidFill>
              </a:rPr>
              <a:t>	 </a:t>
            </a:r>
            <a:fld id="{16BA977E-B455-4F84-8B0D-C4CD08B6729F}" type="slidenum">
              <a:rPr lang="en-GB" altLang="en-US" sz="750">
                <a:solidFill>
                  <a:srgbClr val="003399"/>
                </a:solidFill>
              </a:rPr>
              <a:pPr algn="r" defTabSz="914378">
                <a:spcBef>
                  <a:spcPct val="0"/>
                </a:spcBef>
                <a:buClrTx/>
                <a:buSzTx/>
                <a:buNone/>
                <a:defRPr/>
              </a:pPr>
              <a:t>3</a:t>
            </a:fld>
            <a:endParaRPr lang="en-GB" altLang="en-US" sz="75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873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1D697D-4D1F-4ED0-9BAA-E5B5AEA9C2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" t="2305" r="21502" b="4755"/>
          <a:stretch/>
        </p:blipFill>
        <p:spPr>
          <a:xfrm>
            <a:off x="6654004" y="1924828"/>
            <a:ext cx="1785656" cy="1293845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DE233E35-985C-4F58-BF08-A17EA7016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6" y="2348834"/>
            <a:ext cx="1744753" cy="1165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1D6D8C-981E-451C-95ED-95980AE5E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163" y="3307700"/>
            <a:ext cx="2072611" cy="1649469"/>
          </a:xfrm>
          <a:prstGeom prst="rect">
            <a:avLst/>
          </a:prstGeom>
        </p:spPr>
      </p:pic>
      <p:pic>
        <p:nvPicPr>
          <p:cNvPr id="1032" name="Picture 8" descr="Image result for nuclear research reactor">
            <a:extLst>
              <a:ext uri="{FF2B5EF4-FFF2-40B4-BE49-F238E27FC236}">
                <a16:creationId xmlns:a16="http://schemas.microsoft.com/office/drawing/2014/main" id="{476BB2C1-6438-49E5-8873-618D7AA65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30" y="557521"/>
            <a:ext cx="1140084" cy="171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Fusion">
            <a:extLst>
              <a:ext uri="{FF2B5EF4-FFF2-40B4-BE49-F238E27FC236}">
                <a16:creationId xmlns:a16="http://schemas.microsoft.com/office/drawing/2014/main" id="{EF6985E8-01D8-4D88-A1FE-4A22B2201D59}"/>
              </a:ext>
            </a:extLst>
          </p:cNvPr>
          <p:cNvSpPr txBox="1"/>
          <p:nvPr/>
        </p:nvSpPr>
        <p:spPr>
          <a:xfrm>
            <a:off x="1889308" y="925688"/>
            <a:ext cx="4684197" cy="1113724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092" tIns="20092" rIns="20092" bIns="20092" numCol="1" anchor="t">
            <a:noAutofit/>
          </a:bodyPr>
          <a:lstStyle>
            <a:lvl1pPr marL="0" marR="0" defTabSz="914400">
              <a:spcBef>
                <a:spcPts val="800"/>
              </a:spcBef>
              <a:buClr>
                <a:srgbClr val="000000"/>
              </a:buClr>
              <a:defRPr sz="3600" b="1">
                <a:solidFill>
                  <a:srgbClr val="0048AA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ctr" defTabSz="482174" hangingPunct="0">
              <a:spcBef>
                <a:spcPts val="422"/>
              </a:spcBef>
              <a:defRPr/>
            </a:pPr>
            <a:r>
              <a:rPr lang="en-GB" sz="1898" kern="0" dirty="0">
                <a:uFill>
                  <a:solidFill>
                    <a:srgbClr val="000000"/>
                  </a:solidFill>
                </a:uFill>
                <a:latin typeface="Arial"/>
              </a:rPr>
              <a:t>1.4.2 Research &amp; Applications with Accelerators &amp; Neutron Sources</a:t>
            </a:r>
          </a:p>
          <a:p>
            <a:pPr algn="ctr" defTabSz="482174" hangingPunct="0">
              <a:spcBef>
                <a:spcPts val="422"/>
              </a:spcBef>
              <a:defRPr/>
            </a:pPr>
            <a:r>
              <a:rPr lang="en-US" sz="1400" kern="0" dirty="0">
                <a:uFill>
                  <a:solidFill>
                    <a:srgbClr val="000000"/>
                  </a:solidFill>
                </a:uFill>
                <a:latin typeface="Arial"/>
              </a:rPr>
              <a:t>(</a:t>
            </a:r>
            <a:r>
              <a:rPr lang="en-GB" sz="1400" kern="0" dirty="0">
                <a:uFill>
                  <a:solidFill>
                    <a:srgbClr val="000000"/>
                  </a:solidFill>
                </a:uFill>
                <a:latin typeface="Arial"/>
              </a:rPr>
              <a:t>incl. CANS applications)</a:t>
            </a:r>
            <a:endParaRPr lang="en-US" sz="1400" kern="0" dirty="0">
              <a:uFill>
                <a:solidFill>
                  <a:srgbClr val="000000"/>
                </a:solidFill>
              </a:uFill>
              <a:latin typeface="Arial"/>
            </a:endParaRPr>
          </a:p>
        </p:txBody>
      </p:sp>
      <p:sp>
        <p:nvSpPr>
          <p:cNvPr id="4" name="AutoShape 2" descr="Image result for iter photos">
            <a:extLst>
              <a:ext uri="{FF2B5EF4-FFF2-40B4-BE49-F238E27FC236}">
                <a16:creationId xmlns:a16="http://schemas.microsoft.com/office/drawing/2014/main" id="{E12EF840-AC20-484A-A0F4-17B8C07758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65782" y="2491759"/>
            <a:ext cx="160735" cy="1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8221" tIns="24110" rIns="48221" bIns="24110" numCol="1" anchor="t" anchorCtr="0" compatLnSpc="1">
            <a:prstTxWarp prst="textNoShape">
              <a:avLst/>
            </a:prstTxWarp>
          </a:bodyPr>
          <a:lstStyle/>
          <a:p>
            <a:pPr marL="30479" marR="30479" defTabSz="683080" hangingPunct="0">
              <a:defRPr/>
            </a:pPr>
            <a:endParaRPr lang="en-GB" sz="1265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5AC01-CBB2-40B8-B9C7-A9CF8E17DF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" r="1" b="11106"/>
          <a:stretch/>
        </p:blipFill>
        <p:spPr>
          <a:xfrm>
            <a:off x="6671793" y="716735"/>
            <a:ext cx="1695130" cy="111372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BDE27C96-2753-4FF2-A7F3-D984310B698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02443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Arial "/>
                <a:ea typeface="+mj-ea"/>
                <a:cs typeface="+mj-cs"/>
              </a:defRPr>
            </a:lvl1pPr>
          </a:lstStyle>
          <a:p>
            <a:pPr defTabSz="914378"/>
            <a:r>
              <a:rPr lang="en-GB" sz="2800" dirty="0">
                <a:solidFill>
                  <a:srgbClr val="003399"/>
                </a:solidFill>
              </a:rPr>
              <a:t>Physics Section: main technical areas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782D72A-58EB-4EA7-8AAB-23FE70F8C8A3}"/>
              </a:ext>
            </a:extLst>
          </p:cNvPr>
          <p:cNvSpPr txBox="1">
            <a:spLocks noGrp="1"/>
          </p:cNvSpPr>
          <p:nvPr/>
        </p:nvSpPr>
        <p:spPr bwMode="auto">
          <a:xfrm>
            <a:off x="7380312" y="4923234"/>
            <a:ext cx="1728192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defTabSz="914378">
              <a:spcBef>
                <a:spcPct val="0"/>
              </a:spcBef>
              <a:buClrTx/>
              <a:buSzTx/>
              <a:buNone/>
            </a:pPr>
            <a:r>
              <a:rPr lang="en-GB" altLang="en-US" sz="750" dirty="0">
                <a:solidFill>
                  <a:srgbClr val="3366CC"/>
                </a:solidFill>
                <a:hlinkClick r:id="rId8"/>
              </a:rPr>
              <a:t>physics@iaea.org</a:t>
            </a:r>
            <a:r>
              <a:rPr lang="en-GB" altLang="en-US" sz="750" dirty="0">
                <a:solidFill>
                  <a:srgbClr val="3366CC"/>
                </a:solidFill>
              </a:rPr>
              <a:t>	 </a:t>
            </a:r>
            <a:fld id="{16BA977E-B455-4F84-8B0D-C4CD08B6729F}" type="slidenum">
              <a:rPr lang="en-GB" altLang="en-US" sz="750">
                <a:solidFill>
                  <a:srgbClr val="3366CC"/>
                </a:solidFill>
              </a:rPr>
              <a:pPr algn="r" defTabSz="914378">
                <a:spcBef>
                  <a:spcPct val="0"/>
                </a:spcBef>
                <a:buClrTx/>
                <a:buSzTx/>
                <a:buNone/>
              </a:pPr>
              <a:t>4</a:t>
            </a:fld>
            <a:endParaRPr lang="en-GB" altLang="en-US" sz="750" dirty="0">
              <a:solidFill>
                <a:srgbClr val="3366CC"/>
              </a:solidFill>
            </a:endParaRPr>
          </a:p>
        </p:txBody>
      </p:sp>
      <p:sp>
        <p:nvSpPr>
          <p:cNvPr id="23" name="Fusion">
            <a:extLst>
              <a:ext uri="{FF2B5EF4-FFF2-40B4-BE49-F238E27FC236}">
                <a16:creationId xmlns:a16="http://schemas.microsoft.com/office/drawing/2014/main" id="{2B1D37CD-7E3F-47D5-B53F-3FCEF45EEE11}"/>
              </a:ext>
            </a:extLst>
          </p:cNvPr>
          <p:cNvSpPr txBox="1"/>
          <p:nvPr/>
        </p:nvSpPr>
        <p:spPr>
          <a:xfrm>
            <a:off x="1907486" y="2234739"/>
            <a:ext cx="4684197" cy="1113724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092" tIns="20092" rIns="20092" bIns="20092" numCol="1" anchor="t">
            <a:noAutofit/>
          </a:bodyPr>
          <a:lstStyle>
            <a:lvl1pPr marL="0" marR="0" defTabSz="914400">
              <a:spcBef>
                <a:spcPts val="800"/>
              </a:spcBef>
              <a:buClr>
                <a:srgbClr val="000000"/>
              </a:buClr>
              <a:defRPr sz="3600" b="1">
                <a:solidFill>
                  <a:srgbClr val="0048AA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ctr" defTabSz="482174" hangingPunct="0">
              <a:spcBef>
                <a:spcPts val="422"/>
              </a:spcBef>
              <a:defRPr/>
            </a:pPr>
            <a:r>
              <a:rPr lang="en-GB" sz="1898" kern="0" dirty="0">
                <a:uFill>
                  <a:solidFill>
                    <a:srgbClr val="000000"/>
                  </a:solidFill>
                </a:uFill>
                <a:latin typeface="Arial"/>
              </a:rPr>
              <a:t>1.4.3 Nuclear Instrumentation</a:t>
            </a:r>
          </a:p>
          <a:p>
            <a:pPr algn="ctr" defTabSz="482174" hangingPunct="0">
              <a:spcBef>
                <a:spcPts val="422"/>
              </a:spcBef>
              <a:defRPr/>
            </a:pPr>
            <a:r>
              <a:rPr lang="en-GB" sz="1400" kern="0" dirty="0">
                <a:uFill>
                  <a:solidFill>
                    <a:srgbClr val="000000"/>
                  </a:solidFill>
                </a:uFill>
                <a:latin typeface="Arial"/>
              </a:rPr>
              <a:t>(incl. laboratory in Seibersdorf)</a:t>
            </a:r>
          </a:p>
          <a:p>
            <a:pPr algn="ctr" defTabSz="482174" hangingPunct="0">
              <a:spcBef>
                <a:spcPts val="422"/>
              </a:spcBef>
              <a:defRPr/>
            </a:pPr>
            <a:r>
              <a:rPr lang="en-GB" sz="1898" kern="0" dirty="0">
                <a:uFill>
                  <a:solidFill>
                    <a:srgbClr val="000000"/>
                  </a:solidFill>
                </a:uFill>
                <a:latin typeface="Arial"/>
              </a:rPr>
              <a:t> </a:t>
            </a:r>
            <a:endParaRPr lang="en-US" sz="1265" kern="0" dirty="0">
              <a:uFill>
                <a:solidFill>
                  <a:srgbClr val="000000"/>
                </a:solidFill>
              </a:uFill>
              <a:latin typeface="Arial"/>
            </a:endParaRPr>
          </a:p>
        </p:txBody>
      </p:sp>
      <p:sp>
        <p:nvSpPr>
          <p:cNvPr id="24" name="Fusion">
            <a:extLst>
              <a:ext uri="{FF2B5EF4-FFF2-40B4-BE49-F238E27FC236}">
                <a16:creationId xmlns:a16="http://schemas.microsoft.com/office/drawing/2014/main" id="{B48CBFED-72C2-43C8-9DE5-66FCC15C214F}"/>
              </a:ext>
            </a:extLst>
          </p:cNvPr>
          <p:cNvSpPr txBox="1"/>
          <p:nvPr/>
        </p:nvSpPr>
        <p:spPr>
          <a:xfrm>
            <a:off x="1889308" y="3521303"/>
            <a:ext cx="4684197" cy="1222267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092" tIns="20092" rIns="20092" bIns="20092" numCol="1" anchor="t">
            <a:noAutofit/>
          </a:bodyPr>
          <a:lstStyle>
            <a:lvl1pPr marL="0" marR="0" defTabSz="914400">
              <a:spcBef>
                <a:spcPts val="800"/>
              </a:spcBef>
              <a:buClr>
                <a:srgbClr val="000000"/>
              </a:buClr>
              <a:defRPr sz="3600" b="1">
                <a:solidFill>
                  <a:srgbClr val="0048AA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algn="ctr" defTabSz="482174" hangingPunct="0">
              <a:spcBef>
                <a:spcPts val="422"/>
              </a:spcBef>
              <a:defRPr/>
            </a:pPr>
            <a:r>
              <a:rPr lang="en-GB" sz="1898" kern="0" dirty="0">
                <a:uFill>
                  <a:solidFill>
                    <a:srgbClr val="000000"/>
                  </a:solidFill>
                </a:uFill>
                <a:latin typeface="Arial"/>
              </a:rPr>
              <a:t>1.4.4 Nuclear Fusion </a:t>
            </a:r>
          </a:p>
          <a:p>
            <a:pPr algn="ctr" defTabSz="482174" hangingPunct="0">
              <a:spcBef>
                <a:spcPts val="422"/>
              </a:spcBef>
              <a:defRPr/>
            </a:pPr>
            <a:r>
              <a:rPr lang="en-GB" sz="1898" kern="0" dirty="0">
                <a:uFill>
                  <a:solidFill>
                    <a:srgbClr val="000000"/>
                  </a:solidFill>
                </a:uFill>
                <a:latin typeface="Arial"/>
              </a:rPr>
              <a:t>Science &amp; </a:t>
            </a:r>
            <a:r>
              <a:rPr lang="en-GB" sz="1898" kern="0">
                <a:uFill>
                  <a:solidFill>
                    <a:srgbClr val="000000"/>
                  </a:solidFill>
                </a:uFill>
                <a:latin typeface="Arial"/>
              </a:rPr>
              <a:t>Plasma Physics</a:t>
            </a:r>
            <a:endParaRPr lang="en-GB" sz="1898" kern="0" dirty="0">
              <a:uFill>
                <a:solidFill>
                  <a:srgbClr val="000000"/>
                </a:solidFill>
              </a:uFill>
              <a:latin typeface="Arial"/>
            </a:endParaRPr>
          </a:p>
          <a:p>
            <a:pPr algn="ctr" defTabSz="482174" hangingPunct="0">
              <a:spcBef>
                <a:spcPts val="422"/>
              </a:spcBef>
              <a:defRPr/>
            </a:pPr>
            <a:r>
              <a:rPr lang="en-GB" sz="1400" kern="0" dirty="0">
                <a:uFill>
                  <a:solidFill>
                    <a:srgbClr val="000000"/>
                  </a:solidFill>
                </a:uFill>
                <a:latin typeface="Arial"/>
              </a:rPr>
              <a:t>(incl. coop. with ITER)</a:t>
            </a:r>
          </a:p>
          <a:p>
            <a:pPr algn="ctr" defTabSz="482174" hangingPunct="0">
              <a:spcBef>
                <a:spcPts val="422"/>
              </a:spcBef>
              <a:defRPr/>
            </a:pPr>
            <a:r>
              <a:rPr lang="en-GB" sz="1898" kern="0" dirty="0">
                <a:uFill>
                  <a:solidFill>
                    <a:srgbClr val="000000"/>
                  </a:solidFill>
                </a:uFill>
                <a:latin typeface="Arial"/>
              </a:rPr>
              <a:t> </a:t>
            </a:r>
            <a:endParaRPr lang="en-US" sz="1265" kern="0" dirty="0">
              <a:uFill>
                <a:solidFill>
                  <a:srgbClr val="000000"/>
                </a:solidFill>
              </a:uFill>
              <a:latin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8F1FF27-A5F7-45B7-BEF1-F02B1BA6A8BE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4" t="20547" r="6954" b="-5"/>
          <a:stretch/>
        </p:blipFill>
        <p:spPr bwMode="auto">
          <a:xfrm>
            <a:off x="223510" y="3592123"/>
            <a:ext cx="1497522" cy="1441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884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F9258BC-F430-E186-F2D5-28C3955A8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01" y="151916"/>
            <a:ext cx="7881714" cy="747897"/>
          </a:xfrm>
        </p:spPr>
        <p:txBody>
          <a:bodyPr>
            <a:noAutofit/>
          </a:bodyPr>
          <a:lstStyle/>
          <a:p>
            <a:r>
              <a:rPr lang="en-GB" altLang="en-US" sz="2800" dirty="0">
                <a:solidFill>
                  <a:schemeClr val="tx1"/>
                </a:solidFill>
              </a:rPr>
              <a:t>Subprogramme 1.4.2 Research and Applications with Accelerators and Neutron Sources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C54D2DF-7940-8656-0C43-AAEB54C8700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8264" y="1235276"/>
            <a:ext cx="8625398" cy="37024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1800" b="1" dirty="0"/>
              <a:t>Main Objectives: </a:t>
            </a:r>
            <a:endParaRPr lang="en-GB" sz="18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dirty="0"/>
              <a:t>Support MSs in strengthening their capabilities to conduct research with accelerators and neutron sources (incl. CANSs)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dirty="0"/>
              <a:t>Support MSs in strengthening their capabilities to expand the applications of accelerators and neutron sources (incl. CANSs)</a:t>
            </a:r>
          </a:p>
          <a:p>
            <a:pPr>
              <a:defRPr/>
            </a:pPr>
            <a:endParaRPr lang="en-GB" sz="1800" b="1" dirty="0"/>
          </a:p>
          <a:p>
            <a:pPr>
              <a:defRPr/>
            </a:pPr>
            <a:r>
              <a:rPr lang="en-GB" sz="1800" b="1" dirty="0"/>
              <a:t>Projects: </a:t>
            </a:r>
            <a:endParaRPr lang="en-GB" sz="18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dirty="0"/>
              <a:t>1.4.2.1 Accelerator and neutron source applications in multiple disciplines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dirty="0"/>
              <a:t>1.4.2.2 Enhancing research with accelerators and neutrons</a:t>
            </a:r>
          </a:p>
          <a:p>
            <a:endParaRPr lang="en-GB" sz="1800" dirty="0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67C38435-D2CA-B4D4-37D6-28A0769D5157}"/>
              </a:ext>
            </a:extLst>
          </p:cNvPr>
          <p:cNvSpPr txBox="1">
            <a:spLocks noGrp="1"/>
          </p:cNvSpPr>
          <p:nvPr/>
        </p:nvSpPr>
        <p:spPr bwMode="auto">
          <a:xfrm>
            <a:off x="7380312" y="4923234"/>
            <a:ext cx="1728192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defTabSz="914378">
              <a:spcBef>
                <a:spcPct val="0"/>
              </a:spcBef>
              <a:buClrTx/>
              <a:buSzTx/>
              <a:buNone/>
            </a:pPr>
            <a:r>
              <a:rPr lang="en-GB" altLang="en-US" sz="750" dirty="0">
                <a:solidFill>
                  <a:srgbClr val="3366CC"/>
                </a:solidFill>
                <a:hlinkClick r:id="rId2"/>
              </a:rPr>
              <a:t>physics@iaea.org</a:t>
            </a:r>
            <a:r>
              <a:rPr lang="en-GB" altLang="en-US" sz="750" dirty="0">
                <a:solidFill>
                  <a:srgbClr val="3366CC"/>
                </a:solidFill>
              </a:rPr>
              <a:t>	 </a:t>
            </a:r>
            <a:fld id="{16BA977E-B455-4F84-8B0D-C4CD08B6729F}" type="slidenum">
              <a:rPr lang="en-GB" altLang="en-US" sz="750">
                <a:solidFill>
                  <a:srgbClr val="3366CC"/>
                </a:solidFill>
              </a:rPr>
              <a:pPr algn="r" defTabSz="914378">
                <a:spcBef>
                  <a:spcPct val="0"/>
                </a:spcBef>
                <a:buClrTx/>
                <a:buSzTx/>
                <a:buNone/>
              </a:pPr>
              <a:t>5</a:t>
            </a:fld>
            <a:endParaRPr lang="en-GB" altLang="en-US" sz="75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00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120680" cy="648072"/>
          </a:xfrm>
        </p:spPr>
        <p:txBody>
          <a:bodyPr>
            <a:normAutofit/>
          </a:bodyPr>
          <a:lstStyle/>
          <a:p>
            <a:r>
              <a:rPr lang="en-GB" sz="2800" dirty="0"/>
              <a:t>Physics Section in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24" y="830522"/>
            <a:ext cx="8820980" cy="4312978"/>
          </a:xfrm>
        </p:spPr>
        <p:txBody>
          <a:bodyPr>
            <a:normAutofit fontScale="92500"/>
          </a:bodyPr>
          <a:lstStyle/>
          <a:p>
            <a:endParaRPr lang="en-US" sz="2025" b="1" dirty="0">
              <a:solidFill>
                <a:schemeClr val="tx1"/>
              </a:solidFill>
            </a:endParaRPr>
          </a:p>
          <a:p>
            <a:r>
              <a:rPr lang="en-US" sz="2025" b="1" dirty="0">
                <a:solidFill>
                  <a:schemeClr val="tx1"/>
                </a:solidFill>
              </a:rPr>
              <a:t>Coordinated Research Projects:		</a:t>
            </a:r>
            <a:r>
              <a:rPr lang="en-US" sz="1900" dirty="0">
                <a:solidFill>
                  <a:schemeClr val="tx1"/>
                </a:solidFill>
              </a:rPr>
              <a:t>7 active</a:t>
            </a:r>
          </a:p>
          <a:p>
            <a:r>
              <a:rPr lang="en-US" sz="2025" b="1" dirty="0">
                <a:solidFill>
                  <a:schemeClr val="tx1"/>
                </a:solidFill>
              </a:rPr>
              <a:t>TC projects: 				</a:t>
            </a:r>
            <a:r>
              <a:rPr lang="en-US" sz="1900" dirty="0">
                <a:solidFill>
                  <a:schemeClr val="tx1"/>
                </a:solidFill>
              </a:rPr>
              <a:t>&gt;50 active in &gt;50 Member States</a:t>
            </a:r>
            <a:endParaRPr lang="en-GB" sz="1900" dirty="0">
              <a:solidFill>
                <a:schemeClr val="tx1"/>
              </a:solidFill>
            </a:endParaRPr>
          </a:p>
          <a:p>
            <a:r>
              <a:rPr lang="en-GB" sz="2025" b="1" dirty="0">
                <a:solidFill>
                  <a:schemeClr val="tx1"/>
                </a:solidFill>
              </a:rPr>
              <a:t>Meetings/Workshops/Schools</a:t>
            </a:r>
            <a:r>
              <a:rPr lang="en-GB" sz="2025" dirty="0">
                <a:solidFill>
                  <a:schemeClr val="tx1"/>
                </a:solidFill>
              </a:rPr>
              <a:t>: 		</a:t>
            </a:r>
            <a:r>
              <a:rPr lang="en-US" sz="1900" dirty="0">
                <a:solidFill>
                  <a:schemeClr val="tx1"/>
                </a:solidFill>
              </a:rPr>
              <a:t>&gt;</a:t>
            </a:r>
            <a:r>
              <a:rPr lang="en-GB" sz="1900" dirty="0">
                <a:solidFill>
                  <a:schemeClr val="tx1"/>
                </a:solidFill>
              </a:rPr>
              <a:t>50/year</a:t>
            </a:r>
          </a:p>
          <a:p>
            <a:r>
              <a:rPr lang="en-US" sz="2025" b="1" dirty="0">
                <a:solidFill>
                  <a:schemeClr val="tx1"/>
                </a:solidFill>
              </a:rPr>
              <a:t>Major Conferences (3): 	</a:t>
            </a:r>
            <a:r>
              <a:rPr lang="en-US" sz="1900" dirty="0">
                <a:solidFill>
                  <a:schemeClr val="tx1"/>
                </a:solidFill>
              </a:rPr>
              <a:t>Accelerators, RRs, Fusion Energy</a:t>
            </a:r>
          </a:p>
          <a:p>
            <a:r>
              <a:rPr lang="en-US" sz="2025" b="1" dirty="0">
                <a:solidFill>
                  <a:schemeClr val="tx1"/>
                </a:solidFill>
              </a:rPr>
              <a:t>Data bases/portals (4): 		</a:t>
            </a:r>
            <a:r>
              <a:rPr lang="en-US" sz="1900" dirty="0">
                <a:solidFill>
                  <a:schemeClr val="tx1"/>
                </a:solidFill>
              </a:rPr>
              <a:t>accelerators, neutrons, instrumentation, fusion </a:t>
            </a:r>
          </a:p>
          <a:p>
            <a:r>
              <a:rPr lang="en-US" sz="2025" b="1" dirty="0">
                <a:solidFill>
                  <a:schemeClr val="tx1"/>
                </a:solidFill>
              </a:rPr>
              <a:t>Collaborating Centers (8): 	</a:t>
            </a:r>
            <a:r>
              <a:rPr lang="en-US" sz="1900" dirty="0">
                <a:solidFill>
                  <a:schemeClr val="tx1"/>
                </a:solidFill>
              </a:rPr>
              <a:t>ANSTO, TU Delft, Elettra, </a:t>
            </a:r>
            <a:r>
              <a:rPr lang="en-US" sz="1900" dirty="0" err="1">
                <a:solidFill>
                  <a:schemeClr val="tx1"/>
                </a:solidFill>
              </a:rPr>
              <a:t>iThemba</a:t>
            </a:r>
            <a:r>
              <a:rPr lang="en-US" sz="1900" dirty="0">
                <a:solidFill>
                  <a:schemeClr val="tx1"/>
                </a:solidFill>
              </a:rPr>
              <a:t> Labs, 					Univ. Paris </a:t>
            </a:r>
            <a:r>
              <a:rPr lang="en-US" sz="1900" dirty="0" err="1">
                <a:solidFill>
                  <a:schemeClr val="tx1"/>
                </a:solidFill>
              </a:rPr>
              <a:t>Saclay</a:t>
            </a:r>
            <a:r>
              <a:rPr lang="en-US" sz="1900" dirty="0">
                <a:solidFill>
                  <a:schemeClr val="tx1"/>
                </a:solidFill>
              </a:rPr>
              <a:t>, Univ. of Okayama, 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tx1"/>
                </a:solidFill>
              </a:rPr>
              <a:t>				Univ. of Singapore, MIT PSFC</a:t>
            </a:r>
          </a:p>
          <a:p>
            <a:r>
              <a:rPr lang="en-US" sz="2025" b="1" dirty="0">
                <a:solidFill>
                  <a:schemeClr val="tx1"/>
                </a:solidFill>
              </a:rPr>
              <a:t>Cooperation agreements (9): </a:t>
            </a:r>
            <a:r>
              <a:rPr lang="en-US" sz="1900" dirty="0">
                <a:solidFill>
                  <a:schemeClr val="tx1"/>
                </a:solidFill>
              </a:rPr>
              <a:t>ITER, UNICRI, ITU, FIA, Elettra, RBI, PPPL, ASSIP, CEA </a:t>
            </a:r>
          </a:p>
          <a:p>
            <a:r>
              <a:rPr lang="en-US" sz="2025" b="1" dirty="0">
                <a:solidFill>
                  <a:schemeClr val="tx1"/>
                </a:solidFill>
              </a:rPr>
              <a:t>Events in cooperation: 	          </a:t>
            </a:r>
            <a:r>
              <a:rPr lang="en-US" sz="2025" dirty="0">
                <a:solidFill>
                  <a:schemeClr val="tx1"/>
                </a:solidFill>
              </a:rPr>
              <a:t>&gt;5/year</a:t>
            </a:r>
            <a:endParaRPr lang="en-GB" sz="2025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25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072D8-AF73-4567-BD30-1A989DDACC20}"/>
              </a:ext>
            </a:extLst>
          </p:cNvPr>
          <p:cNvSpPr txBox="1">
            <a:spLocks noGrp="1"/>
          </p:cNvSpPr>
          <p:nvPr/>
        </p:nvSpPr>
        <p:spPr bwMode="auto">
          <a:xfrm>
            <a:off x="7524328" y="4876006"/>
            <a:ext cx="1584176" cy="26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750">
                <a:solidFill>
                  <a:schemeClr val="tx2"/>
                </a:solidFill>
                <a:hlinkClick r:id="rId3"/>
              </a:rPr>
              <a:t>physics@iaea.org</a:t>
            </a:r>
            <a:r>
              <a:rPr lang="en-GB" altLang="en-US" sz="750">
                <a:solidFill>
                  <a:schemeClr val="tx2"/>
                </a:solidFill>
              </a:rPr>
              <a:t>	 </a:t>
            </a:r>
            <a:fld id="{16BA977E-B455-4F84-8B0D-C4CD08B6729F}" type="slidenum">
              <a:rPr lang="en-GB" altLang="en-US" sz="750" smtClean="0">
                <a:solidFill>
                  <a:schemeClr val="tx2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GB" altLang="en-US" sz="750">
              <a:solidFill>
                <a:schemeClr val="tx2"/>
              </a:solidFill>
            </a:endParaRPr>
          </a:p>
        </p:txBody>
      </p:sp>
      <p:pic>
        <p:nvPicPr>
          <p:cNvPr id="2050" name="Picture 2" descr="Image result for numbers">
            <a:extLst>
              <a:ext uri="{FF2B5EF4-FFF2-40B4-BE49-F238E27FC236}">
                <a16:creationId xmlns:a16="http://schemas.microsoft.com/office/drawing/2014/main" id="{7B99650B-00CC-4875-A9FE-79C6FC2A9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969" y="56887"/>
            <a:ext cx="1255239" cy="94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824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54B64C64-8EBB-462A-B6F9-935E759ED5D3}"/>
              </a:ext>
            </a:extLst>
          </p:cNvPr>
          <p:cNvSpPr txBox="1">
            <a:spLocks/>
          </p:cNvSpPr>
          <p:nvPr/>
        </p:nvSpPr>
        <p:spPr>
          <a:xfrm>
            <a:off x="6358" y="0"/>
            <a:ext cx="8100841" cy="5477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Arial "/>
                <a:ea typeface="+mj-ea"/>
                <a:cs typeface="+mj-cs"/>
              </a:defRPr>
            </a:lvl1pPr>
          </a:lstStyle>
          <a:p>
            <a:r>
              <a:rPr lang="en-GB" sz="2700" dirty="0">
                <a:solidFill>
                  <a:schemeClr val="tx1"/>
                </a:solidFill>
              </a:rPr>
              <a:t>E.g. Organization of Three Major Conferences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49133E1-4814-44EE-AC4C-E53C6B4808EF}"/>
              </a:ext>
            </a:extLst>
          </p:cNvPr>
          <p:cNvSpPr txBox="1">
            <a:spLocks noGrp="1"/>
          </p:cNvSpPr>
          <p:nvPr/>
        </p:nvSpPr>
        <p:spPr bwMode="auto">
          <a:xfrm>
            <a:off x="7164288" y="4923234"/>
            <a:ext cx="1944216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750">
                <a:solidFill>
                  <a:schemeClr val="tx2"/>
                </a:solidFill>
                <a:hlinkClick r:id="rId3"/>
              </a:rPr>
              <a:t>physics@iaea.org</a:t>
            </a:r>
            <a:r>
              <a:rPr lang="en-GB" altLang="en-US" sz="750">
                <a:solidFill>
                  <a:schemeClr val="tx2"/>
                </a:solidFill>
              </a:rPr>
              <a:t>	 </a:t>
            </a:r>
            <a:fld id="{16BA977E-B455-4F84-8B0D-C4CD08B6729F}" type="slidenum">
              <a:rPr lang="en-GB" altLang="en-US" sz="750" smtClean="0">
                <a:solidFill>
                  <a:schemeClr val="tx2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GB" altLang="en-US" sz="75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245820-8677-4A62-B0EF-C110958AB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26" y="801585"/>
            <a:ext cx="2769306" cy="3972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25E45A-8F02-4126-A6E4-9BED70ADC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508" y="771035"/>
            <a:ext cx="2853091" cy="4049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FBEDFA-A699-C425-817C-1E1E70BB7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168" y="796369"/>
            <a:ext cx="2769306" cy="39777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3EDAF5-BBF7-4381-0CE4-E7D92142EF87}"/>
              </a:ext>
            </a:extLst>
          </p:cNvPr>
          <p:cNvSpPr txBox="1"/>
          <p:nvPr/>
        </p:nvSpPr>
        <p:spPr>
          <a:xfrm>
            <a:off x="181526" y="4774168"/>
            <a:ext cx="8451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GB" sz="1800" b="1" dirty="0">
                <a:solidFill>
                  <a:schemeClr val="tx1"/>
                </a:solidFill>
              </a:rPr>
              <a:t>Next in 2025, 2027…		Next in 2026		Next in 2028</a:t>
            </a:r>
          </a:p>
        </p:txBody>
      </p:sp>
    </p:spTree>
    <p:extLst>
      <p:ext uri="{BB962C8B-B14F-4D97-AF65-F5344CB8AC3E}">
        <p14:creationId xmlns:p14="http://schemas.microsoft.com/office/powerpoint/2010/main" val="2954177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7117" y="1464475"/>
            <a:ext cx="4916931" cy="2718301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GB" sz="1600" b="1" dirty="0"/>
              <a:t>E.g. Accelerator Knowledge Portal </a:t>
            </a:r>
          </a:p>
          <a:p>
            <a:pPr marL="0" lvl="1" indent="0">
              <a:buNone/>
            </a:pPr>
            <a:r>
              <a:rPr lang="en-GB" sz="1200" b="1" dirty="0">
                <a:solidFill>
                  <a:schemeClr val="tx1"/>
                </a:solidFill>
              </a:rPr>
              <a:t>16000+ visitors/users in 2024; our interactive maps include </a:t>
            </a:r>
          </a:p>
          <a:p>
            <a:pPr marL="171450" lvl="1" indent="-171450">
              <a:buFont typeface="Wingdings" panose="05000000000000000000" pitchFamily="2" charset="2"/>
              <a:buChar char="Ø"/>
            </a:pPr>
            <a:endParaRPr lang="en-GB" sz="1200" b="1" dirty="0">
              <a:solidFill>
                <a:schemeClr val="tx1"/>
              </a:solidFill>
            </a:endParaRPr>
          </a:p>
          <a:p>
            <a:pPr marL="171450" lvl="1" indent="-171450">
              <a:buFont typeface="Wingdings" panose="05000000000000000000" pitchFamily="2" charset="2"/>
              <a:buChar char="Ø"/>
            </a:pPr>
            <a:r>
              <a:rPr lang="en-GB" sz="1200" b="1" dirty="0">
                <a:solidFill>
                  <a:schemeClr val="tx1"/>
                </a:solidFill>
              </a:rPr>
              <a:t>570+ ion beam accelerators</a:t>
            </a:r>
          </a:p>
          <a:p>
            <a:pPr marL="171450" lvl="1" indent="-171450">
              <a:buFont typeface="Wingdings" panose="05000000000000000000" pitchFamily="2" charset="2"/>
              <a:buChar char="Ø"/>
            </a:pPr>
            <a:r>
              <a:rPr lang="en-GB" sz="1200" b="1" dirty="0">
                <a:solidFill>
                  <a:schemeClr val="tx1"/>
                </a:solidFill>
              </a:rPr>
              <a:t>1200+ medical cyclotrons</a:t>
            </a:r>
          </a:p>
          <a:p>
            <a:pPr marL="171450" lvl="1" indent="-171450">
              <a:buFont typeface="Wingdings" panose="05000000000000000000" pitchFamily="2" charset="2"/>
              <a:buChar char="Ø"/>
            </a:pPr>
            <a:r>
              <a:rPr lang="en-GB" sz="1200" b="1" dirty="0">
                <a:solidFill>
                  <a:schemeClr val="tx1"/>
                </a:solidFill>
              </a:rPr>
              <a:t>400+ neutron beam instruments</a:t>
            </a:r>
          </a:p>
          <a:p>
            <a:pPr marL="171450" lvl="1" indent="-171450">
              <a:buFont typeface="Wingdings" panose="05000000000000000000" pitchFamily="2" charset="2"/>
              <a:buChar char="Ø"/>
            </a:pPr>
            <a:r>
              <a:rPr lang="en-GB" sz="1200" b="1" dirty="0">
                <a:solidFill>
                  <a:schemeClr val="tx1"/>
                </a:solidFill>
              </a:rPr>
              <a:t>1300+ XRF facilities</a:t>
            </a: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4BAD49D4-110F-4A98-9FBE-AEE03267F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7" y="9557"/>
            <a:ext cx="8477028" cy="594066"/>
          </a:xfrm>
        </p:spPr>
        <p:txBody>
          <a:bodyPr>
            <a:noAutofit/>
          </a:bodyPr>
          <a:lstStyle/>
          <a:p>
            <a:pPr lvl="0"/>
            <a:r>
              <a:rPr lang="en-GB" sz="2800" dirty="0"/>
              <a:t>E.g. managing thematic portals and data bases</a:t>
            </a:r>
            <a:endParaRPr lang="en-GB" sz="2800" dirty="0">
              <a:solidFill>
                <a:schemeClr val="accent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53A93A-2CA0-4B3B-B3F9-BDFF9AD62F1A}"/>
              </a:ext>
            </a:extLst>
          </p:cNvPr>
          <p:cNvSpPr/>
          <p:nvPr/>
        </p:nvSpPr>
        <p:spPr>
          <a:xfrm>
            <a:off x="-161229" y="465270"/>
            <a:ext cx="6567824" cy="95410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679450" lvl="2" indent="-342900">
              <a:buFont typeface="+mj-lt"/>
              <a:buAutoNum type="arabicParenR"/>
            </a:pPr>
            <a:r>
              <a:rPr lang="en-GB" sz="1400" b="1" dirty="0"/>
              <a:t>Accelerators: </a:t>
            </a:r>
            <a:r>
              <a:rPr lang="en-GB" sz="1400" u="sng" dirty="0">
                <a:hlinkClick r:id="rId3"/>
              </a:rPr>
              <a:t>https://nucleus.iaea.org/sites/accelerators/</a:t>
            </a:r>
            <a:endParaRPr lang="en-GB" sz="1400" u="sng" dirty="0">
              <a:cs typeface="Arial"/>
            </a:endParaRPr>
          </a:p>
          <a:p>
            <a:pPr marL="679450" lvl="2" indent="-342900">
              <a:buFont typeface="+mj-lt"/>
              <a:buAutoNum type="arabicParenR"/>
            </a:pPr>
            <a:r>
              <a:rPr lang="en-US" sz="1400" b="1" dirty="0"/>
              <a:t>Neutrons: </a:t>
            </a:r>
            <a:r>
              <a:rPr lang="sv-SE" sz="1400" dirty="0">
                <a:hlinkClick r:id="rId4"/>
              </a:rPr>
              <a:t>https://nucleus.iaea.org/sites/neutrons/</a:t>
            </a:r>
            <a:r>
              <a:rPr lang="sv-SE" sz="1400" dirty="0"/>
              <a:t> </a:t>
            </a:r>
            <a:endParaRPr lang="en-US" sz="1400" dirty="0">
              <a:cs typeface="Arial"/>
            </a:endParaRPr>
          </a:p>
          <a:p>
            <a:pPr marL="679450" lvl="2" indent="-342900">
              <a:buFont typeface="+mj-lt"/>
              <a:buAutoNum type="arabicParenR"/>
            </a:pPr>
            <a:r>
              <a:rPr lang="en-US" sz="1400" b="1" dirty="0"/>
              <a:t>Fusion: </a:t>
            </a:r>
            <a:r>
              <a:rPr lang="en-GB" sz="1400" dirty="0">
                <a:hlinkClick r:id="rId5"/>
              </a:rPr>
              <a:t>https://nucleus.iaea.org/sites/fusionportal/</a:t>
            </a:r>
            <a:endParaRPr lang="en-GB" sz="1400" dirty="0">
              <a:cs typeface="Arial"/>
            </a:endParaRPr>
          </a:p>
          <a:p>
            <a:pPr marL="679450" lvl="2" indent="-342900">
              <a:buFont typeface="+mj-lt"/>
              <a:buAutoNum type="arabicParenR"/>
            </a:pPr>
            <a:r>
              <a:rPr lang="en-GB" sz="1400" b="1" dirty="0"/>
              <a:t>Instrumentation: </a:t>
            </a:r>
            <a:r>
              <a:rPr lang="en-GB" sz="1400" dirty="0">
                <a:hlinkClick r:id="rId6"/>
              </a:rPr>
              <a:t>https://nucleus.iaea.org/sites/nuclear-instrumentation</a:t>
            </a:r>
            <a:r>
              <a:rPr lang="en-GB" sz="14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EF4332-5EFC-449A-8949-FEA5517CA4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941"/>
          <a:stretch/>
        </p:blipFill>
        <p:spPr>
          <a:xfrm>
            <a:off x="385011" y="3164816"/>
            <a:ext cx="3084433" cy="1927214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AC026E66-FCA3-4E03-98E1-0C872AB7089E}"/>
              </a:ext>
            </a:extLst>
          </p:cNvPr>
          <p:cNvSpPr txBox="1">
            <a:spLocks noGrp="1"/>
          </p:cNvSpPr>
          <p:nvPr/>
        </p:nvSpPr>
        <p:spPr bwMode="auto">
          <a:xfrm>
            <a:off x="7596336" y="4925838"/>
            <a:ext cx="1512168" cy="2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750">
                <a:solidFill>
                  <a:schemeClr val="tx2"/>
                </a:solidFill>
                <a:hlinkClick r:id="rId8"/>
              </a:rPr>
              <a:t>physics@iaea.org</a:t>
            </a:r>
            <a:r>
              <a:rPr lang="en-GB" altLang="en-US" sz="750">
                <a:solidFill>
                  <a:schemeClr val="tx2"/>
                </a:solidFill>
              </a:rPr>
              <a:t>	 </a:t>
            </a:r>
            <a:fld id="{16BA977E-B455-4F84-8B0D-C4CD08B6729F}" type="slidenum">
              <a:rPr lang="en-GB" altLang="en-US" sz="750" smtClean="0">
                <a:solidFill>
                  <a:schemeClr val="tx2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GB" altLang="en-US" sz="75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01CB24-F4DB-45DA-81F2-F9ACF69281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3866" y="2276443"/>
            <a:ext cx="3518046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29CCC-96FB-4E19-BACC-CA28EF78EA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5713" y="1438140"/>
            <a:ext cx="4509825" cy="815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022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6B33-91A3-6C23-CE24-92510D355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06" y="38936"/>
            <a:ext cx="7410087" cy="747897"/>
          </a:xfrm>
        </p:spPr>
        <p:txBody>
          <a:bodyPr>
            <a:normAutofit/>
          </a:bodyPr>
          <a:lstStyle/>
          <a:p>
            <a:r>
              <a:rPr lang="en-GB" sz="2800" dirty="0"/>
              <a:t>Portals and databases (1/2)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2A54D66-7B38-BEC0-4C55-D3D63B4786B4}"/>
              </a:ext>
            </a:extLst>
          </p:cNvPr>
          <p:cNvSpPr txBox="1">
            <a:spLocks noGrp="1"/>
          </p:cNvSpPr>
          <p:nvPr/>
        </p:nvSpPr>
        <p:spPr bwMode="auto">
          <a:xfrm>
            <a:off x="8259367" y="4864984"/>
            <a:ext cx="382190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EEACC5A2-3D80-446E-AA19-5782951179E3}" type="slidenum">
              <a:rPr lang="en-GB" altLang="en-US" sz="750">
                <a:solidFill>
                  <a:srgbClr val="0069B4"/>
                </a:solidFill>
                <a:cs typeface="Arial" pitchFamily="34" charset="0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9</a:t>
            </a:fld>
            <a:endParaRPr lang="en-GB" altLang="en-US" sz="750">
              <a:solidFill>
                <a:srgbClr val="0069B4"/>
              </a:solidFill>
              <a:cs typeface="Arial" pitchFamily="34" charset="0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C8F7784-BF26-2D97-4ADD-6C08C0FFCE77}"/>
              </a:ext>
            </a:extLst>
          </p:cNvPr>
          <p:cNvSpPr txBox="1">
            <a:spLocks/>
          </p:cNvSpPr>
          <p:nvPr/>
        </p:nvSpPr>
        <p:spPr>
          <a:xfrm>
            <a:off x="506506" y="678828"/>
            <a:ext cx="6534726" cy="1026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lnSpc>
                <a:spcPct val="120000"/>
              </a:lnSpc>
              <a:spcBef>
                <a:spcPts val="450"/>
              </a:spcBef>
            </a:pPr>
            <a:r>
              <a:rPr lang="en-GB" sz="1600" b="1" dirty="0">
                <a:solidFill>
                  <a:srgbClr val="FFFFFF"/>
                </a:solidFill>
                <a:latin typeface="Roboto"/>
              </a:rPr>
              <a:t>Neutron Applications Portal</a:t>
            </a:r>
            <a:br>
              <a:rPr lang="en-GB" sz="1600" b="1" dirty="0">
                <a:solidFill>
                  <a:srgbClr val="FFFFFF"/>
                </a:solidFill>
                <a:latin typeface="Roboto"/>
              </a:rPr>
            </a:br>
            <a:r>
              <a:rPr lang="en-GB" sz="1600" dirty="0">
                <a:solidFill>
                  <a:srgbClr val="FFFFFF"/>
                </a:solidFill>
                <a:latin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https://nucleus.iaea.org/sites/neutrons</a:t>
            </a:r>
            <a:r>
              <a:rPr lang="en-GB" sz="1600" dirty="0">
                <a:solidFill>
                  <a:srgbClr val="FFFFFF"/>
                </a:solidFill>
                <a:latin typeface="Roboto"/>
              </a:rPr>
              <a:t>, on-line since June 2022</a:t>
            </a:r>
          </a:p>
          <a:p>
            <a:pPr marL="171450" indent="-171450" defTabSz="685800">
              <a:lnSpc>
                <a:spcPct val="120000"/>
              </a:lnSpc>
              <a:spcBef>
                <a:spcPts val="450"/>
              </a:spcBef>
            </a:pPr>
            <a:r>
              <a:rPr lang="en-GB" sz="1600" dirty="0">
                <a:solidFill>
                  <a:srgbClr val="FFFFFF"/>
                </a:solidFill>
                <a:latin typeface="Roboto"/>
              </a:rPr>
              <a:t>Number of visitors/users continues to grow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78D30B-25A3-EFA2-DDD8-C5A755601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75" y="1704943"/>
            <a:ext cx="8645838" cy="3160042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1BB1DEB3-853A-DDAF-7D9D-D2B97F70CD3A}"/>
              </a:ext>
            </a:extLst>
          </p:cNvPr>
          <p:cNvSpPr txBox="1">
            <a:spLocks noGrp="1"/>
          </p:cNvSpPr>
          <p:nvPr/>
        </p:nvSpPr>
        <p:spPr bwMode="auto">
          <a:xfrm>
            <a:off x="7380312" y="4923234"/>
            <a:ext cx="1728192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32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8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FF"/>
              </a:buClr>
              <a:buSzPct val="110000"/>
              <a:buChar char="•"/>
              <a:defRPr sz="24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9CCFF"/>
              </a:buClr>
              <a:buSzPct val="110000"/>
              <a:buChar char="–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FF"/>
              </a:buClr>
              <a:buSzPct val="110000"/>
              <a:buChar char="»"/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r" defTabSz="914378">
              <a:spcBef>
                <a:spcPct val="0"/>
              </a:spcBef>
              <a:buClrTx/>
              <a:buSzTx/>
              <a:buNone/>
            </a:pPr>
            <a:r>
              <a:rPr lang="en-GB" altLang="en-US" sz="75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physics@iaea.org</a:t>
            </a:r>
            <a:r>
              <a:rPr lang="en-GB" altLang="en-US" sz="750" dirty="0">
                <a:solidFill>
                  <a:schemeClr val="bg1"/>
                </a:solidFill>
              </a:rPr>
              <a:t>	 </a:t>
            </a:r>
            <a:fld id="{16BA977E-B455-4F84-8B0D-C4CD08B6729F}" type="slidenum">
              <a:rPr lang="en-GB" altLang="en-US" sz="750">
                <a:solidFill>
                  <a:schemeClr val="bg1"/>
                </a:solidFill>
              </a:rPr>
              <a:pPr algn="r" defTabSz="914378">
                <a:spcBef>
                  <a:spcPct val="0"/>
                </a:spcBef>
                <a:buClrTx/>
                <a:buSzTx/>
                <a:buNone/>
              </a:pPr>
              <a:t>9</a:t>
            </a:fld>
            <a:endParaRPr lang="en-GB" altLang="en-US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99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3399"/>
      </a:dk1>
      <a:lt1>
        <a:sysClr val="window" lastClr="FFFFFF"/>
      </a:lt1>
      <a:dk2>
        <a:srgbClr val="3366CC"/>
      </a:dk2>
      <a:lt2>
        <a:srgbClr val="DBDBDD"/>
      </a:lt2>
      <a:accent1>
        <a:srgbClr val="6699CC"/>
      </a:accent1>
      <a:accent2>
        <a:srgbClr val="FF9900"/>
      </a:accent2>
      <a:accent3>
        <a:srgbClr val="99CC00"/>
      </a:accent3>
      <a:accent4>
        <a:srgbClr val="8681B8"/>
      </a:accent4>
      <a:accent5>
        <a:srgbClr val="32A14C"/>
      </a:accent5>
      <a:accent6>
        <a:srgbClr val="99CCFF"/>
      </a:accent6>
      <a:hlink>
        <a:srgbClr val="6699CC"/>
      </a:hlink>
      <a:folHlink>
        <a:srgbClr val="8681B8"/>
      </a:folHlink>
    </a:clrScheme>
    <a:fontScheme name="procurem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search Reactor Scope in Support of">
  <a:themeElements>
    <a:clrScheme name="">
      <a:dk1>
        <a:srgbClr val="808080"/>
      </a:dk1>
      <a:lt1>
        <a:srgbClr val="EAEAEA"/>
      </a:lt1>
      <a:dk2>
        <a:srgbClr val="000099"/>
      </a:dk2>
      <a:lt2>
        <a:srgbClr val="EAEAEA"/>
      </a:lt2>
      <a:accent1>
        <a:srgbClr val="99CCFF"/>
      </a:accent1>
      <a:accent2>
        <a:srgbClr val="8681B8"/>
      </a:accent2>
      <a:accent3>
        <a:srgbClr val="AAAACA"/>
      </a:accent3>
      <a:accent4>
        <a:srgbClr val="C8C8C8"/>
      </a:accent4>
      <a:accent5>
        <a:srgbClr val="CAE2FF"/>
      </a:accent5>
      <a:accent6>
        <a:srgbClr val="7974A6"/>
      </a:accent6>
      <a:hlink>
        <a:srgbClr val="FCD3C1"/>
      </a:hlink>
      <a:folHlink>
        <a:srgbClr val="FF9900"/>
      </a:folHlink>
    </a:clrScheme>
    <a:fontScheme name="Research Reactor Scope in Support o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99CCFF"/>
          </a:buClr>
          <a:buSzPct val="110000"/>
          <a:buFontTx/>
          <a:buChar char="•"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99CCFF"/>
          </a:buClr>
          <a:buSzPct val="110000"/>
          <a:buFontTx/>
          <a:buChar char="•"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esearch Reactor Scope in Support of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search Reactor Scope in Support of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earch Reactor Scope in Support of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earch Reactor Scope in Support of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earch Reactor Scope in Support of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earch Reactor Scope in Support of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earch Reactor Scope in Support of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Custom 2">
      <a:dk1>
        <a:srgbClr val="003399"/>
      </a:dk1>
      <a:lt1>
        <a:sysClr val="window" lastClr="FFFFFF"/>
      </a:lt1>
      <a:dk2>
        <a:srgbClr val="3366CC"/>
      </a:dk2>
      <a:lt2>
        <a:srgbClr val="DBDBDD"/>
      </a:lt2>
      <a:accent1>
        <a:srgbClr val="6699CC"/>
      </a:accent1>
      <a:accent2>
        <a:srgbClr val="FF9900"/>
      </a:accent2>
      <a:accent3>
        <a:srgbClr val="99CC00"/>
      </a:accent3>
      <a:accent4>
        <a:srgbClr val="8681B8"/>
      </a:accent4>
      <a:accent5>
        <a:srgbClr val="32A14C"/>
      </a:accent5>
      <a:accent6>
        <a:srgbClr val="99CCFF"/>
      </a:accent6>
      <a:hlink>
        <a:srgbClr val="6699CC"/>
      </a:hlink>
      <a:folHlink>
        <a:srgbClr val="8681B8"/>
      </a:folHlink>
    </a:clrScheme>
    <a:fontScheme name="procurem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IAEA">
      <a:dk1>
        <a:srgbClr val="0069B4"/>
      </a:dk1>
      <a:lt1>
        <a:srgbClr val="FFFFFF"/>
      </a:lt1>
      <a:dk2>
        <a:srgbClr val="333233"/>
      </a:dk2>
      <a:lt2>
        <a:srgbClr val="EEF1F7"/>
      </a:lt2>
      <a:accent1>
        <a:srgbClr val="8ECBF9"/>
      </a:accent1>
      <a:accent2>
        <a:srgbClr val="B9222D"/>
      </a:accent2>
      <a:accent3>
        <a:srgbClr val="B8BE54"/>
      </a:accent3>
      <a:accent4>
        <a:srgbClr val="FCC30A"/>
      </a:accent4>
      <a:accent5>
        <a:srgbClr val="C8B485"/>
      </a:accent5>
      <a:accent6>
        <a:srgbClr val="A61951"/>
      </a:accent6>
      <a:hlink>
        <a:srgbClr val="0069B4"/>
      </a:hlink>
      <a:folHlink>
        <a:srgbClr val="413F8F"/>
      </a:folHlink>
    </a:clrScheme>
    <a:fontScheme name="IAEA -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AEA PPT Widescreen Template 16.9.pptx" id="{F3F3877E-447B-42DE-BE47-215071A0C50E}" vid="{42B501F5-3AC8-404D-A8B3-5EBE736D2A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1383</TotalTime>
  <Words>1789</Words>
  <Application>Microsoft Office PowerPoint</Application>
  <PresentationFormat>On-screen Show (16:9)</PresentationFormat>
  <Paragraphs>300</Paragraphs>
  <Slides>29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Arial </vt:lpstr>
      <vt:lpstr>Calibri</vt:lpstr>
      <vt:lpstr>Roboto</vt:lpstr>
      <vt:lpstr>Roboto Light</vt:lpstr>
      <vt:lpstr>Wingdings</vt:lpstr>
      <vt:lpstr>Office Theme</vt:lpstr>
      <vt:lpstr>Research Reactor Scope in Support of</vt:lpstr>
      <vt:lpstr>1_Office Theme</vt:lpstr>
      <vt:lpstr>Tema di Office</vt:lpstr>
      <vt:lpstr>PowerPoint Presentation</vt:lpstr>
      <vt:lpstr>Outline</vt:lpstr>
      <vt:lpstr>PowerPoint Presentation</vt:lpstr>
      <vt:lpstr>PowerPoint Presentation</vt:lpstr>
      <vt:lpstr>Subprogramme 1.4.2 Research and Applications with Accelerators and Neutron Sources</vt:lpstr>
      <vt:lpstr>Physics Section in numbers</vt:lpstr>
      <vt:lpstr>PowerPoint Presentation</vt:lpstr>
      <vt:lpstr>E.g. managing thematic portals and data bases</vt:lpstr>
      <vt:lpstr>Portals and databases (1/2)</vt:lpstr>
      <vt:lpstr>Portals and databases (2/2)</vt:lpstr>
      <vt:lpstr>PowerPoint Presentation</vt:lpstr>
      <vt:lpstr>PowerPoint Presentation</vt:lpstr>
      <vt:lpstr>Proficiency Tests for NAA &amp; other Analytical Techniques Round Robin of sample</vt:lpstr>
      <vt:lpstr>Scheme of IAEA Collaborating Centres</vt:lpstr>
      <vt:lpstr>Outline</vt:lpstr>
      <vt:lpstr>1.4.2 Acc&amp;RR highlights of 2024</vt:lpstr>
      <vt:lpstr>Outline</vt:lpstr>
      <vt:lpstr>PowerPoint Presentation</vt:lpstr>
      <vt:lpstr>Neutrons4NA: objective</vt:lpstr>
      <vt:lpstr>Neutrons4NA: scope of support</vt:lpstr>
      <vt:lpstr>Neutrons4NA: project proposal</vt:lpstr>
      <vt:lpstr>Outline</vt:lpstr>
      <vt:lpstr>Activities in support of CANS</vt:lpstr>
      <vt:lpstr>Outline</vt:lpstr>
      <vt:lpstr>Activities in support of BNCT</vt:lpstr>
      <vt:lpstr>Outline</vt:lpstr>
      <vt:lpstr>Next steps</vt:lpstr>
      <vt:lpstr>PowerPoint Presentation</vt:lpstr>
      <vt:lpstr>Thanks for your  attention!</vt:lpstr>
    </vt:vector>
  </TitlesOfParts>
  <Company>IAEA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Ridikas Danas</dc:creator>
  <cp:lastModifiedBy>SEMKOVA, Valentina</cp:lastModifiedBy>
  <cp:revision>37</cp:revision>
  <cp:lastPrinted>2019-01-15T12:21:22Z</cp:lastPrinted>
  <dcterms:created xsi:type="dcterms:W3CDTF">2014-07-03T09:13:58Z</dcterms:created>
  <dcterms:modified xsi:type="dcterms:W3CDTF">2025-02-24T14:55:44Z</dcterms:modified>
</cp:coreProperties>
</file>