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1" r:id="rId3"/>
    <p:sldId id="281" r:id="rId4"/>
    <p:sldId id="293" r:id="rId5"/>
    <p:sldId id="280" r:id="rId6"/>
    <p:sldId id="285" r:id="rId7"/>
    <p:sldId id="282" r:id="rId8"/>
    <p:sldId id="286" r:id="rId9"/>
    <p:sldId id="287" r:id="rId10"/>
    <p:sldId id="290" r:id="rId11"/>
    <p:sldId id="288" r:id="rId12"/>
    <p:sldId id="284" r:id="rId13"/>
    <p:sldId id="297" r:id="rId14"/>
    <p:sldId id="298" r:id="rId15"/>
    <p:sldId id="299" r:id="rId16"/>
    <p:sldId id="300" r:id="rId17"/>
    <p:sldId id="301" r:id="rId18"/>
    <p:sldId id="292" r:id="rId19"/>
    <p:sldId id="296" r:id="rId20"/>
    <p:sldId id="289" r:id="rId21"/>
    <p:sldId id="291" r:id="rId22"/>
    <p:sldId id="294" r:id="rId23"/>
    <p:sldId id="295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AED2A-F042-4D64-A89C-AB9D0E8BFE19}" type="datetimeFigureOut">
              <a:rPr lang="fr-FR" smtClean="0"/>
              <a:t>24/02/2025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EB25F-80FA-411A-BDE1-4D4346160E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80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3761669"/>
            <a:ext cx="5294312" cy="480131"/>
          </a:xfrm>
        </p:spPr>
        <p:txBody>
          <a:bodyPr anchor="b">
            <a:sp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4262438"/>
            <a:ext cx="5294312" cy="400110"/>
          </a:xfrm>
        </p:spPr>
        <p:txBody>
          <a:bodyPr>
            <a:sp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4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65299"/>
            <a:ext cx="8659812" cy="925894"/>
          </a:xfrm>
        </p:spPr>
        <p:txBody>
          <a:bodyPr numCol="2" spcCol="360000">
            <a:spAutoFit/>
          </a:bodyPr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14036"/>
            <a:ext cx="10836275" cy="535531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0227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14036"/>
            <a:ext cx="10836275" cy="535531"/>
          </a:xfrm>
        </p:spPr>
        <p:txBody>
          <a:bodyPr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6844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5105625"/>
            <a:ext cx="4651374" cy="1652760"/>
          </a:xfrm>
        </p:spPr>
        <p:txBody>
          <a:bodyPr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556000" cy="276999"/>
          </a:xfrm>
        </p:spPr>
        <p:txBody>
          <a:bodyPr>
            <a:sp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715411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11" Type="http://schemas.openxmlformats.org/officeDocument/2006/relationships/image" Target="../media/image6.JPG"/><Relationship Id="rId5" Type="http://schemas.openxmlformats.org/officeDocument/2006/relationships/theme" Target="../theme/them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14036"/>
            <a:ext cx="10836275" cy="871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1125"/>
            <a:ext cx="10836275" cy="4532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22" y="6343650"/>
            <a:ext cx="364299" cy="3642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61" y="6300592"/>
            <a:ext cx="1139508" cy="383921"/>
          </a:xfrm>
          <a:prstGeom prst="rect">
            <a:avLst/>
          </a:prstGeom>
        </p:spPr>
      </p:pic>
      <p:sp>
        <p:nvSpPr>
          <p:cNvPr id="11" name="ZoneTexte 10"/>
          <p:cNvSpPr txBox="1"/>
          <p:nvPr userDrawn="1"/>
        </p:nvSpPr>
        <p:spPr>
          <a:xfrm>
            <a:off x="6070550" y="6514586"/>
            <a:ext cx="3015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A.Menelle</a:t>
            </a:r>
            <a:r>
              <a:rPr lang="fr-FR" sz="1200" dirty="0" smtClean="0"/>
              <a:t>, Vancouver, 24-28</a:t>
            </a:r>
            <a:r>
              <a:rPr lang="fr-FR" sz="1200" baseline="0" dirty="0" smtClean="0"/>
              <a:t> </a:t>
            </a:r>
            <a:r>
              <a:rPr lang="fr-FR" sz="1200" baseline="0" dirty="0" err="1" smtClean="0"/>
              <a:t>Feb</a:t>
            </a:r>
            <a:r>
              <a:rPr lang="fr-FR" sz="1200" baseline="0" dirty="0" smtClean="0"/>
              <a:t>.</a:t>
            </a:r>
            <a:r>
              <a:rPr lang="fr-FR" sz="1200" dirty="0" smtClean="0"/>
              <a:t> 2025 </a:t>
            </a:r>
            <a:endParaRPr lang="fr-FR" sz="1200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461" y="6289416"/>
            <a:ext cx="841088" cy="55229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60" y="6514586"/>
            <a:ext cx="1142375" cy="2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1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82" r:id="rId3"/>
    <p:sldLayoutId id="2147483697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5" pos="393">
          <p15:clr>
            <a:srgbClr val="F26B43"/>
          </p15:clr>
        </p15:guide>
        <p15:guide id="6" pos="7333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tif"/><Relationship Id="rId4" Type="http://schemas.openxmlformats.org/officeDocument/2006/relationships/image" Target="../media/image57.t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hyperlink" Target="http://icone-neutron.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tif"/><Relationship Id="rId4" Type="http://schemas.openxmlformats.org/officeDocument/2006/relationships/image" Target="../media/image17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73991" y="3298206"/>
            <a:ext cx="10637011" cy="480131"/>
          </a:xfrm>
        </p:spPr>
        <p:txBody>
          <a:bodyPr/>
          <a:lstStyle/>
          <a:p>
            <a:r>
              <a:rPr lang="en-US" dirty="0" smtClean="0"/>
              <a:t>The French ICONE Instruments Suite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1462" y="3986865"/>
            <a:ext cx="11316367" cy="1785104"/>
          </a:xfrm>
        </p:spPr>
        <p:txBody>
          <a:bodyPr/>
          <a:lstStyle/>
          <a:p>
            <a:r>
              <a:rPr lang="fr-FR" dirty="0" smtClean="0"/>
              <a:t>Alain MENELLE </a:t>
            </a:r>
            <a:r>
              <a:rPr lang="fr-FR" dirty="0" smtClean="0"/>
              <a:t>in replacement of Xavier </a:t>
            </a:r>
            <a:r>
              <a:rPr lang="fr-FR" dirty="0" err="1" smtClean="0"/>
              <a:t>Fabrèges</a:t>
            </a:r>
            <a:endParaRPr lang="fr-FR" dirty="0" smtClean="0"/>
          </a:p>
          <a:p>
            <a:r>
              <a:rPr lang="fr-FR" dirty="0" smtClean="0"/>
              <a:t>Alexis </a:t>
            </a:r>
            <a:r>
              <a:rPr lang="fr-FR" dirty="0" err="1" smtClean="0"/>
              <a:t>Chennevière</a:t>
            </a:r>
            <a:r>
              <a:rPr lang="fr-FR" dirty="0" smtClean="0"/>
              <a:t>, Arnaud Desmedt			Nicolas </a:t>
            </a:r>
            <a:r>
              <a:rPr lang="fr-FR" dirty="0" err="1" smtClean="0"/>
              <a:t>Pichoff</a:t>
            </a:r>
            <a:r>
              <a:rPr lang="fr-FR" dirty="0" smtClean="0"/>
              <a:t> (</a:t>
            </a:r>
            <a:r>
              <a:rPr lang="fr-FR" dirty="0" smtClean="0"/>
              <a:t>ICONE </a:t>
            </a:r>
            <a:r>
              <a:rPr lang="fr-FR" dirty="0" err="1" smtClean="0"/>
              <a:t>project</a:t>
            </a:r>
            <a:r>
              <a:rPr lang="fr-FR" dirty="0" smtClean="0"/>
              <a:t> leader)</a:t>
            </a:r>
          </a:p>
          <a:p>
            <a:r>
              <a:rPr lang="fr-FR" dirty="0" smtClean="0"/>
              <a:t>Laboratoire </a:t>
            </a:r>
            <a:r>
              <a:rPr lang="fr-FR" dirty="0"/>
              <a:t>Léon </a:t>
            </a:r>
            <a:r>
              <a:rPr lang="fr-FR" dirty="0" smtClean="0"/>
              <a:t>Brillouin				</a:t>
            </a:r>
            <a:r>
              <a:rPr lang="fr-FR" dirty="0" err="1" smtClean="0"/>
              <a:t>Iramis</a:t>
            </a:r>
            <a:endParaRPr lang="fr-FR" dirty="0" smtClean="0"/>
          </a:p>
          <a:p>
            <a:r>
              <a:rPr lang="fr-FR" dirty="0" smtClean="0"/>
              <a:t>CEA Saclay, France					CEA Saclay, France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11" y="718461"/>
            <a:ext cx="1705249" cy="170524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44" y="718461"/>
            <a:ext cx="3362763" cy="113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2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23888" y="314037"/>
            <a:ext cx="9934384" cy="535531"/>
          </a:xfrm>
        </p:spPr>
        <p:txBody>
          <a:bodyPr/>
          <a:lstStyle/>
          <a:p>
            <a:r>
              <a:rPr lang="fr-FR" dirty="0" smtClean="0"/>
              <a:t>PRESTO </a:t>
            </a:r>
            <a:r>
              <a:rPr lang="fr-FR" dirty="0" err="1" smtClean="0"/>
              <a:t>detailed</a:t>
            </a:r>
            <a:r>
              <a:rPr lang="fr-FR" dirty="0" smtClean="0"/>
              <a:t> </a:t>
            </a:r>
            <a:r>
              <a:rPr lang="fr-FR" dirty="0" err="1" smtClean="0"/>
              <a:t>parameters</a:t>
            </a:r>
            <a:endParaRPr lang="fr-FR" dirty="0"/>
          </a:p>
        </p:txBody>
      </p:sp>
      <p:graphicFrame>
        <p:nvGraphicFramePr>
          <p:cNvPr id="9" name="Table 1"/>
          <p:cNvGraphicFramePr/>
          <p:nvPr>
            <p:extLst>
              <p:ext uri="{D42A27DB-BD31-4B8C-83A1-F6EECF244321}">
                <p14:modId xmlns:p14="http://schemas.microsoft.com/office/powerpoint/2010/main" val="2108825599"/>
              </p:ext>
            </p:extLst>
          </p:nvPr>
        </p:nvGraphicFramePr>
        <p:xfrm>
          <a:off x="462280" y="1434500"/>
          <a:ext cx="3913752" cy="2038771"/>
        </p:xfrm>
        <a:graphic>
          <a:graphicData uri="http://schemas.openxmlformats.org/drawingml/2006/table">
            <a:tbl>
              <a:tblPr/>
              <a:tblGrid>
                <a:gridCol w="1662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1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1253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b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Instrument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PRESTO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BCF6A4"/>
                        </a:gs>
                        <a:gs pos="35000">
                          <a:srgbClr val="D0F8BF"/>
                        </a:gs>
                        <a:gs pos="100000">
                          <a:srgbClr val="ECFDE5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53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𝜆min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0.6 Å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BCF6A4"/>
                        </a:gs>
                        <a:gs pos="35000">
                          <a:srgbClr val="D0F8BF"/>
                        </a:gs>
                        <a:gs pos="100000">
                          <a:srgbClr val="ECFDE5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253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𝜆max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6 Å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BCF6A4"/>
                        </a:gs>
                        <a:gs pos="35000">
                          <a:srgbClr val="D0F8BF"/>
                        </a:gs>
                        <a:gs pos="100000">
                          <a:srgbClr val="ECFDE5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253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Δ𝜆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2 Å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BCF6A4"/>
                        </a:gs>
                        <a:gs pos="35000">
                          <a:srgbClr val="D0F8BF"/>
                        </a:gs>
                        <a:gs pos="100000">
                          <a:srgbClr val="ECFDE5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253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𝛿𝜆/𝜆 min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1 %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BCF6A4"/>
                        </a:gs>
                        <a:gs pos="35000">
                          <a:srgbClr val="D0F8BF"/>
                        </a:gs>
                        <a:gs pos="100000">
                          <a:srgbClr val="ECFDE5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253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𝛿𝜆/𝜆 max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10 %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BCF6A4"/>
                        </a:gs>
                        <a:gs pos="35000">
                          <a:srgbClr val="D0F8BF"/>
                        </a:gs>
                        <a:gs pos="100000">
                          <a:srgbClr val="ECFDE5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253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lang="fr-FR" sz="1600" dirty="0" err="1" smtClean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Sample</a:t>
                      </a:r>
                      <a:r>
                        <a:rPr lang="fr-FR" sz="1600" baseline="0" dirty="0" smtClean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 size</a:t>
                      </a:r>
                      <a:endParaRPr sz="1600"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10x20 mm (</a:t>
                      </a:r>
                      <a:r>
                        <a:rPr sz="1600" dirty="0" err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WxH</a:t>
                      </a:r>
                      <a:r>
                        <a:rPr sz="1600"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)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rgbClr val="BCF6A4"/>
                        </a:gs>
                        <a:gs pos="35000">
                          <a:srgbClr val="D0F8BF"/>
                        </a:gs>
                        <a:gs pos="100000">
                          <a:srgbClr val="ECFDE5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0" name="Table 1-2"/>
          <p:cNvGraphicFramePr/>
          <p:nvPr>
            <p:extLst>
              <p:ext uri="{D42A27DB-BD31-4B8C-83A1-F6EECF244321}">
                <p14:modId xmlns:p14="http://schemas.microsoft.com/office/powerpoint/2010/main" val="3896711407"/>
              </p:ext>
            </p:extLst>
          </p:nvPr>
        </p:nvGraphicFramePr>
        <p:xfrm>
          <a:off x="462280" y="3473612"/>
          <a:ext cx="3913752" cy="2038771"/>
        </p:xfrm>
        <a:graphic>
          <a:graphicData uri="http://schemas.openxmlformats.org/drawingml/2006/table">
            <a:tbl>
              <a:tblPr/>
              <a:tblGrid>
                <a:gridCol w="1662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1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1253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distance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30 m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53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 dirty="0" err="1" smtClean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fr</a:t>
                      </a:r>
                      <a:r>
                        <a:rPr lang="fr-FR" sz="1600" dirty="0" smtClean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e</a:t>
                      </a:r>
                      <a:r>
                        <a:rPr sz="1600" dirty="0" err="1" smtClean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quence</a:t>
                      </a:r>
                      <a:endParaRPr sz="1600"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50 Hz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253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lang="fr-FR" sz="1600" dirty="0" smtClean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Pulse</a:t>
                      </a:r>
                      <a:r>
                        <a:rPr lang="fr-FR" sz="1600" baseline="0" dirty="0" smtClean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 </a:t>
                      </a:r>
                      <a:r>
                        <a:rPr lang="fr-FR" sz="1600" baseline="0" dirty="0" err="1" smtClean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width</a:t>
                      </a:r>
                      <a:endParaRPr sz="1600" dirty="0">
                        <a:latin typeface="+mj-lt"/>
                        <a:ea typeface="+mj-ea"/>
                        <a:cs typeface="+mj-cs"/>
                        <a:sym typeface="Helvetica"/>
                      </a:endParaRP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400 μs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253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duty cycle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solidFill>
                            <a:srgbClr val="4F8F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2 %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253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Δ𝜆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solidFill>
                            <a:srgbClr val="4F8F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3.3 Å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253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𝛿𝜆/𝜆 min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solidFill>
                            <a:srgbClr val="4F8F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0.9 %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253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𝛿𝜆/𝜆 max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 dirty="0">
                          <a:solidFill>
                            <a:srgbClr val="4F8F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8.8 %</a:t>
                      </a:r>
                    </a:p>
                  </a:txBody>
                  <a:tcPr marL="63500" marR="63500" marT="0" marB="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sd.png" descr="ps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25413" y="3633809"/>
            <a:ext cx="4064759" cy="2709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flux.pdf" descr="flux.pdf"/>
          <p:cNvPicPr>
            <a:picLocks noChangeAspect="1"/>
          </p:cNvPicPr>
          <p:nvPr/>
        </p:nvPicPr>
        <p:blipFill>
          <a:blip r:embed="rId3">
            <a:extLst/>
          </a:blip>
          <a:srcRect l="1015" r="2921"/>
          <a:stretch>
            <a:fillRect/>
          </a:stretch>
        </p:blipFill>
        <p:spPr>
          <a:xfrm>
            <a:off x="8973304" y="1152737"/>
            <a:ext cx="3404905" cy="236296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Modérateur sur-mesure: 20x50 mm (WxH)…"/>
          <p:cNvSpPr txBox="1">
            <a:spLocks/>
          </p:cNvSpPr>
          <p:nvPr/>
        </p:nvSpPr>
        <p:spPr>
          <a:xfrm>
            <a:off x="4460293" y="1502149"/>
            <a:ext cx="4428749" cy="39993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7555" indent="-197555" defTabSz="731520">
              <a:spcBef>
                <a:spcPts val="600"/>
              </a:spcBef>
              <a:buFontTx/>
              <a:buChar char="-"/>
              <a:defRPr sz="2240"/>
            </a:pPr>
            <a:r>
              <a:rPr lang="fr-FR" sz="2000" dirty="0" err="1" smtClean="0"/>
              <a:t>Moderator</a:t>
            </a:r>
            <a:r>
              <a:rPr lang="fr-FR" sz="2000" dirty="0" smtClean="0"/>
              <a:t> : 20x50 mm (</a:t>
            </a:r>
            <a:r>
              <a:rPr lang="fr-FR" sz="2000" dirty="0" err="1" smtClean="0"/>
              <a:t>WxH</a:t>
            </a:r>
            <a:r>
              <a:rPr lang="fr-FR" sz="2000" dirty="0" smtClean="0"/>
              <a:t>)</a:t>
            </a:r>
          </a:p>
          <a:p>
            <a:pPr marL="197555" indent="-197555" defTabSz="731520">
              <a:spcBef>
                <a:spcPts val="600"/>
              </a:spcBef>
              <a:buFontTx/>
              <a:buChar char="-"/>
              <a:defRPr sz="2240"/>
            </a:pPr>
            <a:r>
              <a:rPr lang="fr-FR" sz="2000" dirty="0" smtClean="0"/>
              <a:t>Cold </a:t>
            </a:r>
            <a:r>
              <a:rPr lang="fr-FR" sz="2000" dirty="0" err="1" smtClean="0"/>
              <a:t>spectrum</a:t>
            </a:r>
            <a:r>
              <a:rPr lang="fr-FR" sz="2000" dirty="0" smtClean="0"/>
              <a:t> </a:t>
            </a:r>
            <a:r>
              <a:rPr lang="fr-FR" sz="2000" dirty="0" err="1" smtClean="0"/>
              <a:t>centered</a:t>
            </a:r>
            <a:r>
              <a:rPr lang="fr-FR" sz="2000" dirty="0" smtClean="0"/>
              <a:t> at 60 K (~2.6 A)</a:t>
            </a:r>
          </a:p>
          <a:p>
            <a:pPr marL="197555" indent="-197555" defTabSz="731520">
              <a:spcBef>
                <a:spcPts val="600"/>
              </a:spcBef>
              <a:buFontTx/>
              <a:buChar char="-"/>
              <a:defRPr sz="2240"/>
            </a:pPr>
            <a:r>
              <a:rPr lang="fr-FR" sz="2000" dirty="0" smtClean="0"/>
              <a:t>Detector</a:t>
            </a:r>
          </a:p>
          <a:p>
            <a:pPr marL="464255" lvl="1" indent="-197555" defTabSz="731520">
              <a:spcBef>
                <a:spcPts val="600"/>
              </a:spcBef>
              <a:buFontTx/>
              <a:buChar char="-"/>
              <a:defRPr sz="2240"/>
            </a:pPr>
            <a:r>
              <a:rPr lang="fr-FR" sz="2000" dirty="0" smtClean="0"/>
              <a:t>133°x26° </a:t>
            </a:r>
            <a:r>
              <a:rPr lang="fr-FR" sz="2000" dirty="0" err="1" smtClean="0"/>
              <a:t>angular</a:t>
            </a:r>
            <a:r>
              <a:rPr lang="fr-FR" sz="2000" dirty="0" smtClean="0"/>
              <a:t> </a:t>
            </a:r>
            <a:r>
              <a:rPr lang="fr-FR" sz="2000" dirty="0" err="1" smtClean="0"/>
              <a:t>coverage</a:t>
            </a:r>
            <a:endParaRPr lang="fr-FR" sz="2000" dirty="0" smtClean="0"/>
          </a:p>
          <a:p>
            <a:pPr marL="563315" lvl="1" indent="-197555" defTabSz="731520">
              <a:spcBef>
                <a:spcPts val="600"/>
              </a:spcBef>
              <a:buFontTx/>
              <a:buChar char="-"/>
              <a:defRPr sz="2240"/>
            </a:pPr>
            <a:r>
              <a:rPr lang="fr-FR" sz="2000" dirty="0" smtClean="0"/>
              <a:t>256 tubes, 128 pixels</a:t>
            </a:r>
          </a:p>
          <a:p>
            <a:pPr marL="197555" indent="-197555" defTabSz="731520">
              <a:spcBef>
                <a:spcPts val="600"/>
              </a:spcBef>
              <a:buFontTx/>
              <a:buChar char="-"/>
              <a:defRPr sz="2240"/>
            </a:pPr>
            <a:r>
              <a:rPr lang="fr-FR" sz="2000" dirty="0" smtClean="0"/>
              <a:t>400 µs @ 40 Hz (HR)</a:t>
            </a:r>
          </a:p>
          <a:p>
            <a:pPr marL="197555" indent="-197555" defTabSz="731520">
              <a:spcBef>
                <a:spcPts val="600"/>
              </a:spcBef>
              <a:buFontTx/>
              <a:buChar char="-"/>
              <a:defRPr sz="2240"/>
            </a:pPr>
            <a:r>
              <a:rPr lang="fr-FR" sz="2000" dirty="0" smtClean="0"/>
              <a:t>Flux: </a:t>
            </a:r>
            <a:r>
              <a:rPr lang="fr-FR" sz="2000" b="1" dirty="0" smtClean="0"/>
              <a:t>1.4x10</a:t>
            </a:r>
            <a:r>
              <a:rPr lang="fr-FR" sz="2000" b="1" baseline="31999" dirty="0" smtClean="0"/>
              <a:t>7</a:t>
            </a:r>
            <a:r>
              <a:rPr lang="fr-FR" sz="2000" b="1" dirty="0" smtClean="0"/>
              <a:t> n/s/cm</a:t>
            </a:r>
            <a:r>
              <a:rPr lang="fr-FR" sz="2000" b="1" baseline="31999" dirty="0" smtClean="0"/>
              <a:t>2</a:t>
            </a:r>
            <a:r>
              <a:rPr lang="fr-FR" sz="2000" dirty="0" smtClean="0"/>
              <a:t> at </a:t>
            </a:r>
            <a:r>
              <a:rPr lang="fr-FR" sz="2000" dirty="0" err="1" smtClean="0"/>
              <a:t>sample</a:t>
            </a:r>
            <a:endParaRPr lang="fr-FR" sz="2000" baseline="31999" dirty="0" smtClean="0"/>
          </a:p>
          <a:p>
            <a:pPr marL="197555" indent="-197555" defTabSz="731520">
              <a:spcBef>
                <a:spcPts val="600"/>
              </a:spcBef>
              <a:buFontTx/>
              <a:buChar char="-"/>
              <a:defRPr sz="2240"/>
            </a:pPr>
            <a:r>
              <a:rPr lang="fr-FR" sz="2000" dirty="0"/>
              <a:t>I</a:t>
            </a:r>
            <a:r>
              <a:rPr lang="fr-FR" sz="2000" dirty="0" smtClean="0"/>
              <a:t>ncident </a:t>
            </a:r>
            <a:r>
              <a:rPr lang="fr-FR" sz="2000" dirty="0" err="1" smtClean="0"/>
              <a:t>divergency</a:t>
            </a:r>
            <a:r>
              <a:rPr lang="fr-FR" sz="2000" dirty="0" smtClean="0"/>
              <a:t> : +- 0.5°</a:t>
            </a:r>
          </a:p>
          <a:p>
            <a:pPr defTabSz="731520">
              <a:spcBef>
                <a:spcPts val="600"/>
              </a:spcBef>
              <a:defRPr sz="2240"/>
            </a:pPr>
            <a:r>
              <a:rPr lang="fr-FR" sz="2000" dirty="0" smtClean="0"/>
              <a:t>- </a:t>
            </a:r>
            <a:r>
              <a:rPr lang="fr-FR" sz="2000" dirty="0" err="1" smtClean="0"/>
              <a:t>Sample</a:t>
            </a:r>
            <a:r>
              <a:rPr lang="fr-FR" sz="2000" dirty="0" smtClean="0"/>
              <a:t> volume : </a:t>
            </a:r>
            <a:r>
              <a:rPr lang="fr-FR" sz="2000" dirty="0" smtClean="0"/>
              <a:t>2 </a:t>
            </a:r>
            <a:r>
              <a:rPr lang="fr-FR" sz="2000" dirty="0" smtClean="0"/>
              <a:t>cm</a:t>
            </a:r>
            <a:r>
              <a:rPr lang="fr-FR" sz="2000" baseline="31999" dirty="0" smtClean="0"/>
              <a:t>3</a:t>
            </a:r>
            <a:endParaRPr lang="fr-FR" sz="2000" baseline="31999" dirty="0"/>
          </a:p>
        </p:txBody>
      </p:sp>
    </p:spTree>
    <p:extLst>
      <p:ext uri="{BB962C8B-B14F-4D97-AF65-F5344CB8AC3E}">
        <p14:creationId xmlns:p14="http://schemas.microsoft.com/office/powerpoint/2010/main" val="803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23888" y="314037"/>
            <a:ext cx="8552385" cy="535531"/>
          </a:xfrm>
        </p:spPr>
        <p:txBody>
          <a:bodyPr/>
          <a:lstStyle/>
          <a:p>
            <a:r>
              <a:rPr lang="fr-FR" dirty="0" smtClean="0"/>
              <a:t>PRESTO </a:t>
            </a:r>
            <a:r>
              <a:rPr lang="fr-FR" dirty="0" err="1" smtClean="0"/>
              <a:t>calculated</a:t>
            </a:r>
            <a:r>
              <a:rPr lang="fr-FR" dirty="0" smtClean="0"/>
              <a:t> performances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47674" y="849568"/>
            <a:ext cx="1069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Same resolution and 70 times faster than G41 on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Orphée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" name="Group"/>
          <p:cNvGrpSpPr/>
          <p:nvPr/>
        </p:nvGrpSpPr>
        <p:grpSpPr>
          <a:xfrm>
            <a:off x="6900672" y="1500650"/>
            <a:ext cx="5048511" cy="3760549"/>
            <a:chOff x="0" y="0"/>
            <a:chExt cx="4586353" cy="3004987"/>
          </a:xfrm>
        </p:grpSpPr>
        <p:pic>
          <p:nvPicPr>
            <p:cNvPr id="7" name="PRESTOvsG41_HR.pdf" descr="PRESTOvsG41_HR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9820" r="8242"/>
            <a:stretch>
              <a:fillRect/>
            </a:stretch>
          </p:blipFill>
          <p:spPr>
            <a:xfrm>
              <a:off x="0" y="0"/>
              <a:ext cx="4586354" cy="3004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G4.1…"/>
            <p:cNvSpPr txBox="1"/>
            <p:nvPr/>
          </p:nvSpPr>
          <p:spPr>
            <a:xfrm>
              <a:off x="1048359" y="150800"/>
              <a:ext cx="924857" cy="3120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914400">
                <a:defRPr sz="8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G4.1</a:t>
              </a:r>
            </a:p>
            <a:p>
              <a:pPr defTabSz="914400">
                <a:defRPr sz="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PRESTO</a:t>
              </a:r>
            </a:p>
          </p:txBody>
        </p:sp>
      </p:grpSp>
      <p:grpSp>
        <p:nvGrpSpPr>
          <p:cNvPr id="9" name="Group"/>
          <p:cNvGrpSpPr/>
          <p:nvPr/>
        </p:nvGrpSpPr>
        <p:grpSpPr>
          <a:xfrm>
            <a:off x="320835" y="2252741"/>
            <a:ext cx="6201886" cy="3696773"/>
            <a:chOff x="-338931" y="408781"/>
            <a:chExt cx="7846517" cy="5143008"/>
          </a:xfrm>
        </p:grpSpPr>
        <p:pic>
          <p:nvPicPr>
            <p:cNvPr id="10" name="psd_0.pdf" descr="psd_0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767" t="3500" r="87461" b="3500"/>
            <a:stretch>
              <a:fillRect/>
            </a:stretch>
          </p:blipFill>
          <p:spPr>
            <a:xfrm>
              <a:off x="0" y="2733374"/>
              <a:ext cx="473950" cy="2728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sd_0.pdf" descr="psd_0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2538" t="87444" r="7646" b="420"/>
            <a:stretch>
              <a:fillRect/>
            </a:stretch>
          </p:blipFill>
          <p:spPr>
            <a:xfrm>
              <a:off x="473949" y="5195833"/>
              <a:ext cx="3512001" cy="355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sd_250.pdf" descr="psd_250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2491" t="12053" r="9940" b="12053"/>
            <a:stretch>
              <a:fillRect/>
            </a:stretch>
          </p:blipFill>
          <p:spPr>
            <a:xfrm>
              <a:off x="4094500" y="499059"/>
              <a:ext cx="3413086" cy="2226257"/>
            </a:xfrm>
            <a:prstGeom prst="rect">
              <a:avLst/>
            </a:prstGeom>
            <a:ln w="25400" cap="flat">
              <a:solidFill>
                <a:srgbClr val="C82506"/>
              </a:solidFill>
              <a:prstDash val="solid"/>
              <a:round/>
            </a:ln>
            <a:effectLst/>
          </p:spPr>
        </p:pic>
        <p:pic>
          <p:nvPicPr>
            <p:cNvPr id="13" name="psd_200.pdf" descr="psd_200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2394" t="11951" r="9941" b="11951"/>
            <a:stretch>
              <a:fillRect/>
            </a:stretch>
          </p:blipFill>
          <p:spPr>
            <a:xfrm>
              <a:off x="3342732" y="1005312"/>
              <a:ext cx="3417318" cy="2232282"/>
            </a:xfrm>
            <a:prstGeom prst="rect">
              <a:avLst/>
            </a:prstGeom>
            <a:ln w="25400" cap="flat">
              <a:solidFill>
                <a:srgbClr val="C82506"/>
              </a:solidFill>
              <a:prstDash val="solid"/>
              <a:round/>
            </a:ln>
            <a:effectLst/>
          </p:spPr>
        </p:pic>
        <p:pic>
          <p:nvPicPr>
            <p:cNvPr id="14" name="psd_150.pdf" descr="psd_150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2248" t="11865" r="9668" b="11865"/>
            <a:stretch>
              <a:fillRect/>
            </a:stretch>
          </p:blipFill>
          <p:spPr>
            <a:xfrm>
              <a:off x="2620514" y="1512042"/>
              <a:ext cx="3435788" cy="2237303"/>
            </a:xfrm>
            <a:prstGeom prst="rect">
              <a:avLst/>
            </a:prstGeom>
            <a:ln w="25400" cap="flat">
              <a:solidFill>
                <a:srgbClr val="C82506"/>
              </a:solidFill>
              <a:prstDash val="solid"/>
              <a:round/>
            </a:ln>
            <a:effectLst/>
          </p:spPr>
        </p:pic>
        <p:pic>
          <p:nvPicPr>
            <p:cNvPr id="15" name="psd_100.pdf" descr="psd_100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2339" t="11915" r="9890" b="11915"/>
            <a:stretch>
              <a:fillRect/>
            </a:stretch>
          </p:blipFill>
          <p:spPr>
            <a:xfrm>
              <a:off x="1911544" y="2022789"/>
              <a:ext cx="3422016" cy="2234362"/>
            </a:xfrm>
            <a:prstGeom prst="rect">
              <a:avLst/>
            </a:prstGeom>
            <a:ln w="25400" cap="flat">
              <a:solidFill>
                <a:srgbClr val="C82506"/>
              </a:solidFill>
              <a:prstDash val="solid"/>
              <a:round/>
            </a:ln>
            <a:effectLst/>
          </p:spPr>
        </p:pic>
        <p:pic>
          <p:nvPicPr>
            <p:cNvPr id="16" name="psd_50.pdf" descr="psd_50.pdf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2445" t="12402" r="9905" b="12402"/>
            <a:stretch>
              <a:fillRect/>
            </a:stretch>
          </p:blipFill>
          <p:spPr>
            <a:xfrm>
              <a:off x="1203219" y="2546340"/>
              <a:ext cx="3416672" cy="2205813"/>
            </a:xfrm>
            <a:prstGeom prst="rect">
              <a:avLst/>
            </a:prstGeom>
            <a:ln w="25400" cap="flat">
              <a:solidFill>
                <a:srgbClr val="C82506"/>
              </a:solidFill>
              <a:prstDash val="solid"/>
              <a:round/>
            </a:ln>
            <a:effectLst/>
          </p:spPr>
        </p:pic>
        <p:pic>
          <p:nvPicPr>
            <p:cNvPr id="17" name="psd_0.pdf" descr="psd_0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2538" t="11888" r="9912" b="11888"/>
            <a:stretch>
              <a:fillRect/>
            </a:stretch>
          </p:blipFill>
          <p:spPr>
            <a:xfrm>
              <a:off x="473949" y="2979440"/>
              <a:ext cx="3412297" cy="2235940"/>
            </a:xfrm>
            <a:prstGeom prst="rect">
              <a:avLst/>
            </a:prstGeom>
            <a:ln w="25400" cap="flat">
              <a:solidFill>
                <a:srgbClr val="C82506"/>
              </a:solidFill>
              <a:prstDash val="solid"/>
              <a:round/>
            </a:ln>
            <a:effectLst/>
          </p:spPr>
        </p:pic>
        <p:sp>
          <p:nvSpPr>
            <p:cNvPr id="18" name="Line"/>
            <p:cNvSpPr/>
            <p:nvPr/>
          </p:nvSpPr>
          <p:spPr>
            <a:xfrm flipV="1">
              <a:off x="426106" y="408781"/>
              <a:ext cx="3666410" cy="2508367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914400">
                <a:defRPr sz="16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9" name="λ (Å)"/>
            <p:cNvSpPr txBox="1"/>
            <p:nvPr/>
          </p:nvSpPr>
          <p:spPr>
            <a:xfrm rot="19536000">
              <a:off x="1730168" y="830978"/>
              <a:ext cx="762776" cy="657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defTabSz="914400">
                <a:defRPr sz="20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sz="1800" dirty="0"/>
                <a:t>λ </a:t>
              </a:r>
              <a:r>
                <a:rPr sz="1200" dirty="0"/>
                <a:t>(</a:t>
              </a:r>
              <a:r>
                <a:rPr sz="1400" dirty="0"/>
                <a:t>Å)</a:t>
              </a:r>
              <a:endParaRPr dirty="0"/>
            </a:p>
          </p:txBody>
        </p:sp>
        <p:sp>
          <p:nvSpPr>
            <p:cNvPr id="20" name="1.8         2.17         2.54         2.91         3.27       3.63"/>
            <p:cNvSpPr txBox="1"/>
            <p:nvPr/>
          </p:nvSpPr>
          <p:spPr>
            <a:xfrm rot="19536000">
              <a:off x="-338931" y="1240059"/>
              <a:ext cx="5024006" cy="3665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defTabSz="914400">
                <a:defRPr sz="1900"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sz="1200" dirty="0"/>
                <a:t>1.8         2.17     </a:t>
              </a:r>
              <a:r>
                <a:rPr sz="1200" dirty="0" smtClean="0"/>
                <a:t>2.54     2.91     3.27     3.63</a:t>
              </a:r>
              <a:endParaRPr sz="1200" dirty="0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5375626" y="5243586"/>
            <a:ext cx="680520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i="1" dirty="0" smtClean="0"/>
              <a:t>Na</a:t>
            </a:r>
            <a:r>
              <a:rPr lang="en-US" sz="1600" i="1" baseline="-25000" dirty="0" smtClean="0"/>
              <a:t>2</a:t>
            </a:r>
            <a:r>
              <a:rPr lang="en-US" sz="1600" i="1" dirty="0" smtClean="0"/>
              <a:t>Ca</a:t>
            </a:r>
            <a:r>
              <a:rPr lang="en-US" sz="1600" i="1" baseline="-25000" dirty="0" smtClean="0"/>
              <a:t>3</a:t>
            </a:r>
            <a:r>
              <a:rPr lang="en-US" sz="1600" i="1" dirty="0" smtClean="0"/>
              <a:t>Al</a:t>
            </a:r>
            <a:r>
              <a:rPr lang="en-US" sz="1600" i="1" baseline="-25000" dirty="0" smtClean="0"/>
              <a:t>2</a:t>
            </a:r>
            <a:r>
              <a:rPr lang="en-US" sz="1600" i="1" dirty="0" smtClean="0"/>
              <a:t>F</a:t>
            </a:r>
            <a:r>
              <a:rPr lang="en-US" sz="1600" i="1" baseline="-25000" dirty="0" smtClean="0"/>
              <a:t>14</a:t>
            </a:r>
            <a:r>
              <a:rPr lang="en-US" sz="1600" i="1" dirty="0" smtClean="0"/>
              <a:t> spectra, measured on G41 and calculated on PRESTO. Both spectra show similar resolution. PRESTO spectrum has been divided by 70 for proper resolution comparison.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311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2847" y="277491"/>
            <a:ext cx="7508113" cy="588141"/>
          </a:xfrm>
        </p:spPr>
        <p:txBody>
          <a:bodyPr/>
          <a:lstStyle/>
          <a:p>
            <a:r>
              <a:rPr lang="fr-FR" sz="3600" dirty="0" smtClean="0"/>
              <a:t>SAMBA : a SANS instrument</a:t>
            </a:r>
            <a:endParaRPr lang="fr-FR" sz="36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Requirements :…"/>
          <p:cNvSpPr txBox="1"/>
          <p:nvPr/>
        </p:nvSpPr>
        <p:spPr>
          <a:xfrm>
            <a:off x="172847" y="865632"/>
            <a:ext cx="3206325" cy="2600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457200" indent="-317500" defTabSz="457200">
              <a:spcBef>
                <a:spcPts val="600"/>
              </a:spcBef>
              <a:buClr>
                <a:srgbClr val="20355B"/>
              </a:buClr>
              <a:buSzPct val="100000"/>
              <a:buFont typeface="Arial"/>
              <a:buChar char="•"/>
              <a:defRPr sz="2200">
                <a:solidFill>
                  <a:srgbClr val="20355B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rPr sz="1600" dirty="0"/>
              <a:t>Requirements : </a:t>
            </a:r>
            <a:endParaRPr sz="1600" dirty="0">
              <a:solidFill>
                <a:srgbClr val="000000"/>
              </a:solidFill>
            </a:endParaRPr>
          </a:p>
          <a:p>
            <a:pPr marL="691242" lvl="2" indent="-272142" defTabSz="457200">
              <a:spcBef>
                <a:spcPts val="600"/>
              </a:spcBef>
              <a:buClr>
                <a:srgbClr val="20355B"/>
              </a:buClr>
              <a:buSzPct val="100000"/>
              <a:buFont typeface="Arial"/>
              <a:buChar char="•"/>
              <a:defRPr sz="2000">
                <a:solidFill>
                  <a:srgbClr val="20355B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rPr sz="1600" dirty="0"/>
              <a:t>Q range = 0.002 to 0.6 Å</a:t>
            </a:r>
            <a:r>
              <a:rPr sz="1600" baseline="31999" dirty="0"/>
              <a:t>-1 </a:t>
            </a:r>
            <a:endParaRPr sz="1600" dirty="0">
              <a:solidFill>
                <a:srgbClr val="000000"/>
              </a:solidFill>
            </a:endParaRPr>
          </a:p>
          <a:p>
            <a:pPr marL="691242" lvl="2" indent="-272142" defTabSz="457200">
              <a:spcBef>
                <a:spcPts val="600"/>
              </a:spcBef>
              <a:buClr>
                <a:srgbClr val="20355B"/>
              </a:buClr>
              <a:buSzPct val="100000"/>
              <a:buFont typeface="Arial"/>
              <a:buChar char="•"/>
              <a:defRPr sz="2000">
                <a:solidFill>
                  <a:srgbClr val="20355B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rPr sz="1600" dirty="0"/>
              <a:t>Smaller than 20 m</a:t>
            </a:r>
            <a:endParaRPr sz="1600" dirty="0">
              <a:solidFill>
                <a:srgbClr val="000000"/>
              </a:solidFill>
            </a:endParaRPr>
          </a:p>
          <a:p>
            <a:pPr marL="691242" lvl="2" indent="-272142" defTabSz="457200">
              <a:spcBef>
                <a:spcPts val="600"/>
              </a:spcBef>
              <a:buClr>
                <a:srgbClr val="20355B"/>
              </a:buClr>
              <a:buSzPct val="100000"/>
              <a:buFont typeface="Arial"/>
              <a:buChar char="•"/>
              <a:defRPr sz="2000">
                <a:solidFill>
                  <a:srgbClr val="20355B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rPr sz="1600" dirty="0">
                <a:solidFill>
                  <a:srgbClr val="000000"/>
                </a:solidFill>
              </a:rPr>
              <a:t>0.1 &lt; </a:t>
            </a:r>
            <a:r>
              <a:rPr sz="1600" dirty="0" err="1">
                <a:solidFill>
                  <a:srgbClr val="000000"/>
                </a:solidFill>
              </a:rPr>
              <a:t>dQ</a:t>
            </a:r>
            <a:r>
              <a:rPr sz="1600" dirty="0">
                <a:solidFill>
                  <a:srgbClr val="000000"/>
                </a:solidFill>
              </a:rPr>
              <a:t>/Q &lt; </a:t>
            </a:r>
            <a:r>
              <a:rPr sz="1600" dirty="0" smtClean="0">
                <a:solidFill>
                  <a:srgbClr val="000000"/>
                </a:solidFill>
              </a:rPr>
              <a:t>0.5</a:t>
            </a:r>
            <a:endParaRPr sz="1600" dirty="0">
              <a:solidFill>
                <a:srgbClr val="000000"/>
              </a:solidFill>
            </a:endParaRPr>
          </a:p>
          <a:p>
            <a:pPr marL="457200" indent="-317500" defTabSz="457200">
              <a:spcBef>
                <a:spcPts val="600"/>
              </a:spcBef>
              <a:buClr>
                <a:srgbClr val="20355B"/>
              </a:buClr>
              <a:buSzPct val="100000"/>
              <a:buFont typeface="Arial"/>
              <a:buChar char="•"/>
              <a:defRPr sz="2200">
                <a:solidFill>
                  <a:srgbClr val="20355B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rPr sz="1600" dirty="0"/>
              <a:t>Reference apparatus :</a:t>
            </a:r>
            <a:endParaRPr sz="1600" dirty="0">
              <a:solidFill>
                <a:srgbClr val="000000"/>
              </a:solidFill>
            </a:endParaRPr>
          </a:p>
          <a:p>
            <a:pPr marL="691242" lvl="2" indent="-272142" defTabSz="457200">
              <a:spcBef>
                <a:spcPts val="600"/>
              </a:spcBef>
              <a:buClr>
                <a:srgbClr val="20355B"/>
              </a:buClr>
              <a:buSzPct val="100000"/>
              <a:buFont typeface="Arial"/>
              <a:buChar char="•"/>
              <a:defRPr sz="2000">
                <a:solidFill>
                  <a:srgbClr val="20355B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rPr sz="1600" b="1" dirty="0"/>
              <a:t>PAXY</a:t>
            </a:r>
            <a:r>
              <a:rPr sz="1600" dirty="0"/>
              <a:t> (</a:t>
            </a:r>
            <a:r>
              <a:rPr sz="1600" dirty="0" err="1"/>
              <a:t>Orphée</a:t>
            </a:r>
            <a:r>
              <a:rPr sz="1600" dirty="0"/>
              <a:t>, LLB)</a:t>
            </a:r>
            <a:endParaRPr sz="1600" dirty="0">
              <a:solidFill>
                <a:srgbClr val="000000"/>
              </a:solidFill>
            </a:endParaRPr>
          </a:p>
          <a:p>
            <a:pPr marL="691242" lvl="2" indent="-272142" defTabSz="457200">
              <a:spcBef>
                <a:spcPts val="600"/>
              </a:spcBef>
              <a:buClr>
                <a:srgbClr val="20355B"/>
              </a:buClr>
              <a:buSzPct val="100000"/>
              <a:buFont typeface="Arial"/>
              <a:buChar char="•"/>
              <a:defRPr sz="2000">
                <a:solidFill>
                  <a:srgbClr val="20355B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rPr sz="1600" b="1" dirty="0"/>
              <a:t>SAM</a:t>
            </a:r>
            <a:r>
              <a:rPr sz="1600" dirty="0"/>
              <a:t> (ILL)</a:t>
            </a:r>
            <a:endParaRPr sz="1600" dirty="0">
              <a:solidFill>
                <a:srgbClr val="000000"/>
              </a:solidFill>
            </a:endParaRPr>
          </a:p>
          <a:p>
            <a:pPr marL="691242" lvl="2" indent="-272142" defTabSz="457200">
              <a:spcBef>
                <a:spcPts val="600"/>
              </a:spcBef>
              <a:buClr>
                <a:srgbClr val="20355B"/>
              </a:buClr>
              <a:buSzPct val="100000"/>
              <a:buFont typeface="Arial"/>
              <a:buChar char="•"/>
              <a:defRPr sz="2000">
                <a:solidFill>
                  <a:srgbClr val="20355B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rPr sz="1600" b="1" dirty="0"/>
              <a:t>SANS_LLB</a:t>
            </a:r>
            <a:r>
              <a:rPr sz="1600" dirty="0"/>
              <a:t> (SINQ, PSI)</a:t>
            </a:r>
          </a:p>
        </p:txBody>
      </p:sp>
      <p:pic>
        <p:nvPicPr>
          <p:cNvPr id="8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35813" y="277491"/>
            <a:ext cx="3402785" cy="2565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6229" y="1063160"/>
            <a:ext cx="3191782" cy="177941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A. Chennevière@LLB"/>
          <p:cNvSpPr txBox="1"/>
          <p:nvPr/>
        </p:nvSpPr>
        <p:spPr>
          <a:xfrm>
            <a:off x="9066931" y="6370221"/>
            <a:ext cx="218264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8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600" dirty="0"/>
              <a:t>A. </a:t>
            </a:r>
            <a:r>
              <a:rPr sz="1600" dirty="0" err="1"/>
              <a:t>Chennevière@LLB</a:t>
            </a:r>
            <a:endParaRPr sz="1600" dirty="0"/>
          </a:p>
        </p:txBody>
      </p:sp>
      <p:pic>
        <p:nvPicPr>
          <p:cNvPr id="12" name="unknown.png" descr="unknow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649" y="3466344"/>
            <a:ext cx="3290523" cy="1423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unknown.png" descr="unknow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648" y="4889726"/>
            <a:ext cx="3290524" cy="1423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unknown.png" descr="unknow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44364" y="3156471"/>
            <a:ext cx="3727451" cy="2746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unknown.png" descr="unknown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44453" y="3376055"/>
            <a:ext cx="3601750" cy="2526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346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312159" y="4346388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23888" y="193717"/>
            <a:ext cx="8552385" cy="535531"/>
          </a:xfrm>
        </p:spPr>
        <p:txBody>
          <a:bodyPr/>
          <a:lstStyle/>
          <a:p>
            <a:r>
              <a:rPr lang="fr-FR" dirty="0" smtClean="0"/>
              <a:t>HERMES the horizontal </a:t>
            </a:r>
            <a:r>
              <a:rPr lang="fr-FR" dirty="0" err="1" smtClean="0"/>
              <a:t>reflectometer</a:t>
            </a:r>
            <a:endParaRPr lang="fr-FR" dirty="0"/>
          </a:p>
        </p:txBody>
      </p:sp>
      <p:grpSp>
        <p:nvGrpSpPr>
          <p:cNvPr id="61" name="Group"/>
          <p:cNvGrpSpPr/>
          <p:nvPr/>
        </p:nvGrpSpPr>
        <p:grpSpPr>
          <a:xfrm>
            <a:off x="4072046" y="1418024"/>
            <a:ext cx="5905679" cy="385429"/>
            <a:chOff x="0" y="0"/>
            <a:chExt cx="5905678" cy="385427"/>
          </a:xfrm>
        </p:grpSpPr>
        <p:sp>
          <p:nvSpPr>
            <p:cNvPr id="62" name="Oval"/>
            <p:cNvSpPr/>
            <p:nvPr/>
          </p:nvSpPr>
          <p:spPr>
            <a:xfrm>
              <a:off x="37575" y="0"/>
              <a:ext cx="5847238" cy="380578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defTabSz="1300480" hangingPunct="0"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endParaRPr sz="2400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3" name="Rectangle"/>
            <p:cNvSpPr/>
            <p:nvPr/>
          </p:nvSpPr>
          <p:spPr>
            <a:xfrm>
              <a:off x="4635678" y="4850"/>
              <a:ext cx="1270001" cy="3805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defTabSz="1300480" hangingPunct="0"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endParaRPr sz="2400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4" name="Rectangle"/>
            <p:cNvSpPr/>
            <p:nvPr/>
          </p:nvSpPr>
          <p:spPr>
            <a:xfrm>
              <a:off x="0" y="0"/>
              <a:ext cx="1270000" cy="38057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defTabSz="1300480" hangingPunct="0"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endParaRPr sz="2400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65" name="Rounded Rectangle"/>
          <p:cNvSpPr/>
          <p:nvPr/>
        </p:nvSpPr>
        <p:spPr>
          <a:xfrm>
            <a:off x="4546043" y="973314"/>
            <a:ext cx="7407811" cy="2310582"/>
          </a:xfrm>
          <a:prstGeom prst="roundRect">
            <a:avLst>
              <a:gd name="adj" fmla="val 7022"/>
            </a:avLst>
          </a:prstGeom>
          <a:ln w="12700">
            <a:solidFill>
              <a:srgbClr val="000000"/>
            </a:solidFill>
          </a:ln>
        </p:spPr>
        <p:txBody>
          <a:bodyPr lIns="48766" tIns="48766" rIns="48766" bIns="48766" anchor="ctr"/>
          <a:lstStyle/>
          <a:p>
            <a:pPr defTabSz="1300480" hangingPunct="0">
              <a:defRPr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66" name="Rounded Rectangle"/>
          <p:cNvSpPr/>
          <p:nvPr/>
        </p:nvSpPr>
        <p:spPr>
          <a:xfrm>
            <a:off x="482043" y="973314"/>
            <a:ext cx="3919441" cy="2323358"/>
          </a:xfrm>
          <a:prstGeom prst="roundRect">
            <a:avLst>
              <a:gd name="adj" fmla="val 7022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48766" tIns="48766" rIns="48766" bIns="48766" anchor="ctr"/>
          <a:lstStyle/>
          <a:p>
            <a:pPr defTabSz="1300480" hangingPunct="0">
              <a:defRPr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987" y="3748700"/>
            <a:ext cx="3850551" cy="253264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Rectangle"/>
          <p:cNvSpPr/>
          <p:nvPr/>
        </p:nvSpPr>
        <p:spPr>
          <a:xfrm>
            <a:off x="4805800" y="2584878"/>
            <a:ext cx="63501" cy="386929"/>
          </a:xfrm>
          <a:prstGeom prst="rect">
            <a:avLst/>
          </a:prstGeom>
          <a:solidFill>
            <a:srgbClr val="8BD6FA"/>
          </a:solidFill>
          <a:ln w="19050">
            <a:solidFill>
              <a:srgbClr val="156082"/>
            </a:solidFill>
            <a:miter/>
          </a:ln>
        </p:spPr>
        <p:txBody>
          <a:bodyPr lIns="45719" rIns="45719" anchor="ctr"/>
          <a:lstStyle/>
          <a:p>
            <a:pPr hangingPunct="0">
              <a:defRPr sz="1800">
                <a:latin typeface="Aptos"/>
                <a:ea typeface="Aptos"/>
                <a:cs typeface="Aptos"/>
                <a:sym typeface="Aptos"/>
              </a:defRPr>
            </a:pPr>
            <a:endParaRPr kern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69" name="Rectangle"/>
          <p:cNvSpPr/>
          <p:nvPr/>
        </p:nvSpPr>
        <p:spPr>
          <a:xfrm>
            <a:off x="5382240" y="2584878"/>
            <a:ext cx="3302001" cy="386929"/>
          </a:xfrm>
          <a:prstGeom prst="rect">
            <a:avLst/>
          </a:prstGeom>
          <a:solidFill>
            <a:srgbClr val="FFFFFF"/>
          </a:solidFill>
          <a:ln w="19050">
            <a:solidFill>
              <a:srgbClr val="156082"/>
            </a:solidFill>
            <a:miter/>
          </a:ln>
        </p:spPr>
        <p:txBody>
          <a:bodyPr lIns="45719" rIns="45719" anchor="ctr"/>
          <a:lstStyle/>
          <a:p>
            <a:pPr hangingPunct="0">
              <a:defRPr sz="1800">
                <a:latin typeface="Aptos"/>
                <a:ea typeface="Aptos"/>
                <a:cs typeface="Aptos"/>
                <a:sym typeface="Aptos"/>
              </a:defRPr>
            </a:pPr>
            <a:endParaRPr kern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70" name="Rectangle"/>
          <p:cNvSpPr/>
          <p:nvPr/>
        </p:nvSpPr>
        <p:spPr>
          <a:xfrm rot="20640000">
            <a:off x="10439477" y="2331977"/>
            <a:ext cx="63501" cy="317501"/>
          </a:xfrm>
          <a:prstGeom prst="rect">
            <a:avLst/>
          </a:prstGeom>
          <a:solidFill>
            <a:srgbClr val="FFFFFF"/>
          </a:solidFill>
          <a:ln w="19050">
            <a:solidFill>
              <a:srgbClr val="156082"/>
            </a:solidFill>
            <a:miter/>
          </a:ln>
        </p:spPr>
        <p:txBody>
          <a:bodyPr lIns="45719" rIns="45719" anchor="ctr"/>
          <a:lstStyle/>
          <a:p>
            <a:pPr hangingPunct="0">
              <a:defRPr sz="1800">
                <a:latin typeface="Aptos"/>
                <a:ea typeface="Aptos"/>
                <a:cs typeface="Aptos"/>
                <a:sym typeface="Aptos"/>
              </a:defRPr>
            </a:pPr>
            <a:endParaRPr kern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71" name="Total length: 10 m…"/>
          <p:cNvSpPr txBox="1"/>
          <p:nvPr/>
        </p:nvSpPr>
        <p:spPr>
          <a:xfrm>
            <a:off x="303735" y="3382531"/>
            <a:ext cx="82099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hangingPunct="0">
              <a:defRPr sz="1800">
                <a:latin typeface="Aptos"/>
                <a:ea typeface="Aptos"/>
                <a:cs typeface="Aptos"/>
                <a:sym typeface="Aptos"/>
              </a:defRPr>
            </a:pPr>
            <a:r>
              <a:rPr kern="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Total length: 10 </a:t>
            </a:r>
            <a:r>
              <a:rPr kern="0" dirty="0" smtClean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</a:t>
            </a:r>
            <a:r>
              <a:rPr lang="fr-FR" kern="0" dirty="0" smtClean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  <a:r>
              <a:rPr kern="0" dirty="0" smtClean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High-flux target</a:t>
            </a:r>
            <a:r>
              <a:rPr lang="fr-FR" kern="0" dirty="0" smtClean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.  </a:t>
            </a:r>
            <a:r>
              <a:rPr kern="0" dirty="0" smtClean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10 </a:t>
            </a:r>
            <a:r>
              <a:rPr kern="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nm Ni thin film deposited on Si substrate</a:t>
            </a:r>
          </a:p>
        </p:txBody>
      </p:sp>
      <p:sp>
        <p:nvSpPr>
          <p:cNvPr id="72" name="2.17 x 106 n/s/cm2"/>
          <p:cNvSpPr txBox="1"/>
          <p:nvPr/>
        </p:nvSpPr>
        <p:spPr>
          <a:xfrm>
            <a:off x="2138669" y="3981185"/>
            <a:ext cx="186704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hangingPunct="0">
              <a:defRPr sz="1800">
                <a:latin typeface="Aptos"/>
                <a:ea typeface="Aptos"/>
                <a:cs typeface="Aptos"/>
                <a:sym typeface="Aptos"/>
              </a:defRPr>
            </a:pPr>
            <a:r>
              <a:rPr kern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2.17 x 10</a:t>
            </a:r>
            <a:r>
              <a:rPr kern="0" baseline="31999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6</a:t>
            </a:r>
            <a:r>
              <a:rPr kern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n/s/cm</a:t>
            </a:r>
            <a:r>
              <a:rPr kern="0" baseline="31999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2</a:t>
            </a:r>
          </a:p>
        </p:txBody>
      </p:sp>
      <p:sp>
        <p:nvSpPr>
          <p:cNvPr id="73" name="Vue de côté"/>
          <p:cNvSpPr txBox="1"/>
          <p:nvPr/>
        </p:nvSpPr>
        <p:spPr>
          <a:xfrm>
            <a:off x="5523539" y="2201526"/>
            <a:ext cx="10797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800">
                <a:latin typeface="Aptos"/>
                <a:ea typeface="Aptos"/>
                <a:cs typeface="Aptos"/>
                <a:sym typeface="Aptos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Side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view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sym typeface="Aptos"/>
            </a:endParaRPr>
          </a:p>
        </p:txBody>
      </p:sp>
      <p:pic>
        <p:nvPicPr>
          <p:cNvPr id="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8772" y="3737710"/>
            <a:ext cx="3867479" cy="2554621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2° x 0.08°"/>
          <p:cNvSpPr txBox="1"/>
          <p:nvPr/>
        </p:nvSpPr>
        <p:spPr>
          <a:xfrm>
            <a:off x="6957492" y="3852812"/>
            <a:ext cx="1018876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800">
                <a:latin typeface="Aptos"/>
                <a:ea typeface="Aptos"/>
                <a:cs typeface="Aptos"/>
                <a:sym typeface="Aptos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2° x 0.08°</a:t>
            </a:r>
          </a:p>
        </p:txBody>
      </p:sp>
      <p:pic>
        <p:nvPicPr>
          <p:cNvPr id="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76134" y="3737710"/>
            <a:ext cx="3867478" cy="2555542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20 mn measurement"/>
          <p:cNvSpPr txBox="1"/>
          <p:nvPr/>
        </p:nvSpPr>
        <p:spPr>
          <a:xfrm>
            <a:off x="9674946" y="3452978"/>
            <a:ext cx="214569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800">
                <a:latin typeface="Aptos"/>
                <a:ea typeface="Aptos"/>
                <a:cs typeface="Aptos"/>
                <a:sym typeface="Aptos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20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mn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 measurement</a:t>
            </a:r>
          </a:p>
        </p:txBody>
      </p:sp>
      <p:sp>
        <p:nvSpPr>
          <p:cNvPr id="79" name="BG = 5%"/>
          <p:cNvSpPr txBox="1"/>
          <p:nvPr/>
        </p:nvSpPr>
        <p:spPr>
          <a:xfrm>
            <a:off x="8634615" y="3452978"/>
            <a:ext cx="92902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800">
                <a:latin typeface="Aptos"/>
                <a:ea typeface="Aptos"/>
                <a:cs typeface="Aptos"/>
                <a:sym typeface="Aptos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BG = 5%</a:t>
            </a:r>
          </a:p>
        </p:txBody>
      </p:sp>
      <p:sp>
        <p:nvSpPr>
          <p:cNvPr id="80" name="Line"/>
          <p:cNvSpPr/>
          <p:nvPr/>
        </p:nvSpPr>
        <p:spPr>
          <a:xfrm>
            <a:off x="8564444" y="5179570"/>
            <a:ext cx="3321051" cy="1"/>
          </a:xfrm>
          <a:prstGeom prst="line">
            <a:avLst/>
          </a:prstGeom>
          <a:ln w="25400">
            <a:solidFill>
              <a:srgbClr val="FF2600"/>
            </a:solidFill>
            <a:prstDash val="sysDot"/>
            <a:miter lim="400000"/>
          </a:ln>
        </p:spPr>
        <p:txBody>
          <a:bodyPr lIns="45719" rIns="45719"/>
          <a:lstStyle/>
          <a:p>
            <a:pPr hangingPunct="0">
              <a:defRPr sz="1800">
                <a:latin typeface="Aptos"/>
                <a:ea typeface="Aptos"/>
                <a:cs typeface="Aptos"/>
                <a:sym typeface="Aptos"/>
              </a:defRPr>
            </a:pPr>
            <a:endParaRPr kern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pic>
        <p:nvPicPr>
          <p:cNvPr id="81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1549" y="1201695"/>
            <a:ext cx="3560429" cy="193101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1.00 x 107 n/s/cm2"/>
          <p:cNvSpPr txBox="1"/>
          <p:nvPr/>
        </p:nvSpPr>
        <p:spPr>
          <a:xfrm>
            <a:off x="1861730" y="2913054"/>
            <a:ext cx="186704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hangingPunct="0">
              <a:defRPr sz="1800">
                <a:solidFill>
                  <a:srgbClr val="FF2600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rPr kern="0" dirty="0">
                <a:solidFill>
                  <a:srgbClr val="FF2600"/>
                </a:solidFill>
                <a:latin typeface="Aptos"/>
                <a:ea typeface="Aptos"/>
                <a:cs typeface="Aptos"/>
                <a:sym typeface="Aptos"/>
              </a:rPr>
              <a:t>1.00 x 10</a:t>
            </a:r>
            <a:r>
              <a:rPr kern="0" baseline="31999" dirty="0">
                <a:solidFill>
                  <a:srgbClr val="FF2600"/>
                </a:solidFill>
                <a:latin typeface="Aptos"/>
                <a:ea typeface="Aptos"/>
                <a:cs typeface="Aptos"/>
                <a:sym typeface="Aptos"/>
              </a:rPr>
              <a:t>7</a:t>
            </a:r>
            <a:r>
              <a:rPr kern="0" dirty="0">
                <a:solidFill>
                  <a:srgbClr val="FF2600"/>
                </a:solidFill>
                <a:latin typeface="Aptos"/>
                <a:ea typeface="Aptos"/>
                <a:cs typeface="Aptos"/>
                <a:sym typeface="Aptos"/>
              </a:rPr>
              <a:t> n/s/cm</a:t>
            </a:r>
            <a:r>
              <a:rPr kern="0" baseline="31999" dirty="0">
                <a:solidFill>
                  <a:srgbClr val="FF2600"/>
                </a:solidFill>
                <a:latin typeface="Aptos"/>
                <a:ea typeface="Aptos"/>
                <a:cs typeface="Aptos"/>
                <a:sym typeface="Aptos"/>
              </a:rPr>
              <a:t>2</a:t>
            </a:r>
          </a:p>
        </p:txBody>
      </p:sp>
      <p:sp>
        <p:nvSpPr>
          <p:cNvPr id="83" name="Line"/>
          <p:cNvSpPr/>
          <p:nvPr/>
        </p:nvSpPr>
        <p:spPr>
          <a:xfrm flipV="1">
            <a:off x="5338822" y="2338538"/>
            <a:ext cx="1" cy="405979"/>
          </a:xfrm>
          <a:prstGeom prst="line">
            <a:avLst/>
          </a:prstGeom>
          <a:ln w="25400">
            <a:solidFill>
              <a:srgbClr val="4472C4"/>
            </a:solidFill>
          </a:ln>
        </p:spPr>
        <p:txBody>
          <a:bodyPr lIns="45718" tIns="45718" rIns="45718" bIns="45718"/>
          <a:lstStyle/>
          <a:p>
            <a:pPr marL="0" marR="0" lvl="0" indent="0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4" name="Line"/>
          <p:cNvSpPr/>
          <p:nvPr/>
        </p:nvSpPr>
        <p:spPr>
          <a:xfrm flipV="1">
            <a:off x="5338822" y="2808438"/>
            <a:ext cx="1" cy="405979"/>
          </a:xfrm>
          <a:prstGeom prst="line">
            <a:avLst/>
          </a:prstGeom>
          <a:ln w="25400">
            <a:solidFill>
              <a:srgbClr val="4472C4"/>
            </a:solidFill>
          </a:ln>
        </p:spPr>
        <p:txBody>
          <a:bodyPr lIns="45718" tIns="45718" rIns="45718" bIns="45718"/>
          <a:lstStyle/>
          <a:p>
            <a:pPr marL="0" marR="0" lvl="0" indent="0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5" name="Line"/>
          <p:cNvSpPr/>
          <p:nvPr/>
        </p:nvSpPr>
        <p:spPr>
          <a:xfrm flipV="1">
            <a:off x="9277038" y="2340403"/>
            <a:ext cx="1" cy="405979"/>
          </a:xfrm>
          <a:prstGeom prst="line">
            <a:avLst/>
          </a:prstGeom>
          <a:ln w="25400">
            <a:solidFill>
              <a:srgbClr val="4472C4"/>
            </a:solidFill>
          </a:ln>
        </p:spPr>
        <p:txBody>
          <a:bodyPr lIns="45718" tIns="45718" rIns="45718" bIns="45718"/>
          <a:lstStyle/>
          <a:p>
            <a:pPr marL="0" marR="0" lvl="0" indent="0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6" name="Line"/>
          <p:cNvSpPr/>
          <p:nvPr/>
        </p:nvSpPr>
        <p:spPr>
          <a:xfrm flipV="1">
            <a:off x="9277038" y="2810303"/>
            <a:ext cx="1" cy="405979"/>
          </a:xfrm>
          <a:prstGeom prst="line">
            <a:avLst/>
          </a:prstGeom>
          <a:ln w="25400">
            <a:solidFill>
              <a:srgbClr val="4472C4"/>
            </a:solidFill>
          </a:ln>
        </p:spPr>
        <p:txBody>
          <a:bodyPr lIns="45718" tIns="45718" rIns="45718" bIns="45718"/>
          <a:lstStyle/>
          <a:p>
            <a:pPr marL="0" marR="0" lvl="0" indent="0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7" name="Triangle"/>
          <p:cNvSpPr/>
          <p:nvPr/>
        </p:nvSpPr>
        <p:spPr>
          <a:xfrm rot="5400000">
            <a:off x="5957511" y="1623431"/>
            <a:ext cx="138711" cy="2309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56A1"/>
              </a:gs>
              <a:gs pos="52993">
                <a:srgbClr val="00FF10"/>
              </a:gs>
              <a:gs pos="100000">
                <a:srgbClr val="FFFA00"/>
              </a:gs>
            </a:gsLst>
            <a:lin ang="16200000"/>
          </a:gradFill>
          <a:ln w="12700">
            <a:solidFill>
              <a:srgbClr val="000000"/>
            </a:solidFill>
          </a:ln>
        </p:spPr>
        <p:txBody>
          <a:bodyPr lIns="48766" tIns="48766" rIns="48766" bIns="48766" anchor="ctr"/>
          <a:lstStyle/>
          <a:p>
            <a:pPr defTabSz="1300480" hangingPunct="0">
              <a:defRPr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8" name="Triangle"/>
          <p:cNvSpPr/>
          <p:nvPr/>
        </p:nvSpPr>
        <p:spPr>
          <a:xfrm rot="16200000" flipH="1">
            <a:off x="8240230" y="1637350"/>
            <a:ext cx="138711" cy="2281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FFFA00"/>
              </a:gs>
              <a:gs pos="51255">
                <a:srgbClr val="FFB946"/>
              </a:gs>
              <a:gs pos="100000">
                <a:srgbClr val="FF282A"/>
              </a:gs>
            </a:gsLst>
            <a:lin ang="5400000"/>
          </a:gradFill>
          <a:ln w="12700">
            <a:solidFill>
              <a:srgbClr val="000000"/>
            </a:solidFill>
          </a:ln>
        </p:spPr>
        <p:txBody>
          <a:bodyPr lIns="48766" tIns="48766" rIns="48766" bIns="48766" anchor="ctr"/>
          <a:lstStyle/>
          <a:p>
            <a:pPr defTabSz="1300480" hangingPunct="0">
              <a:defRPr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89" name="Rectangle"/>
          <p:cNvSpPr/>
          <p:nvPr/>
        </p:nvSpPr>
        <p:spPr>
          <a:xfrm>
            <a:off x="4788120" y="1414849"/>
            <a:ext cx="63501" cy="386929"/>
          </a:xfrm>
          <a:prstGeom prst="rect">
            <a:avLst/>
          </a:prstGeom>
          <a:solidFill>
            <a:srgbClr val="8BD6FA"/>
          </a:solidFill>
          <a:ln w="19050">
            <a:solidFill>
              <a:srgbClr val="156082"/>
            </a:solidFill>
            <a:miter/>
          </a:ln>
        </p:spPr>
        <p:txBody>
          <a:bodyPr lIns="45719" rIns="45719" anchor="ctr"/>
          <a:lstStyle/>
          <a:p>
            <a:pPr hangingPunct="0">
              <a:defRPr sz="1800">
                <a:latin typeface="Aptos"/>
                <a:ea typeface="Aptos"/>
                <a:cs typeface="Aptos"/>
                <a:sym typeface="Aptos"/>
              </a:defRPr>
            </a:pPr>
            <a:endParaRPr kern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90" name="Rectangle"/>
          <p:cNvSpPr/>
          <p:nvPr/>
        </p:nvSpPr>
        <p:spPr>
          <a:xfrm>
            <a:off x="10439477" y="1324284"/>
            <a:ext cx="63501" cy="568059"/>
          </a:xfrm>
          <a:prstGeom prst="rect">
            <a:avLst/>
          </a:prstGeom>
          <a:solidFill>
            <a:srgbClr val="FFFFFF"/>
          </a:solidFill>
          <a:ln w="19050">
            <a:solidFill>
              <a:srgbClr val="156082"/>
            </a:solidFill>
            <a:miter/>
          </a:ln>
        </p:spPr>
        <p:txBody>
          <a:bodyPr lIns="45719" rIns="45719" anchor="ctr"/>
          <a:lstStyle/>
          <a:p>
            <a:pPr hangingPunct="0">
              <a:defRPr sz="1800">
                <a:latin typeface="Aptos"/>
                <a:ea typeface="Aptos"/>
                <a:cs typeface="Aptos"/>
                <a:sym typeface="Aptos"/>
              </a:defRPr>
            </a:pPr>
            <a:endParaRPr kern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91" name="Line"/>
          <p:cNvSpPr/>
          <p:nvPr/>
        </p:nvSpPr>
        <p:spPr>
          <a:xfrm>
            <a:off x="9449396" y="1607293"/>
            <a:ext cx="984287" cy="1"/>
          </a:xfrm>
          <a:prstGeom prst="line">
            <a:avLst/>
          </a:prstGeom>
          <a:ln w="19050">
            <a:solidFill>
              <a:srgbClr val="FF282A"/>
            </a:solidFill>
            <a:miter/>
          </a:ln>
        </p:spPr>
        <p:txBody>
          <a:bodyPr lIns="45719" rIns="45719"/>
          <a:lstStyle/>
          <a:p>
            <a:pPr hangingPunct="0">
              <a:defRPr sz="1800">
                <a:latin typeface="Aptos"/>
                <a:ea typeface="Aptos"/>
                <a:cs typeface="Aptos"/>
                <a:sym typeface="Aptos"/>
              </a:defRPr>
            </a:pPr>
            <a:endParaRPr kern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92" name="Circle"/>
          <p:cNvSpPr/>
          <p:nvPr/>
        </p:nvSpPr>
        <p:spPr>
          <a:xfrm>
            <a:off x="9403160" y="1576563"/>
            <a:ext cx="63501" cy="63501"/>
          </a:xfrm>
          <a:prstGeom prst="ellipse">
            <a:avLst/>
          </a:prstGeom>
          <a:solidFill>
            <a:srgbClr val="0056A1"/>
          </a:solidFill>
          <a:ln w="19050">
            <a:solidFill>
              <a:srgbClr val="156082"/>
            </a:solidFill>
            <a:miter/>
          </a:ln>
        </p:spPr>
        <p:txBody>
          <a:bodyPr lIns="45719" rIns="45719" anchor="ctr"/>
          <a:lstStyle/>
          <a:p>
            <a:pPr hangingPunct="0">
              <a:defRPr sz="1800">
                <a:latin typeface="Aptos"/>
                <a:ea typeface="Aptos"/>
                <a:cs typeface="Aptos"/>
                <a:sym typeface="Aptos"/>
              </a:defRPr>
            </a:pPr>
            <a:endParaRPr kern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93" name="Vue du dessus"/>
          <p:cNvSpPr txBox="1"/>
          <p:nvPr/>
        </p:nvSpPr>
        <p:spPr>
          <a:xfrm>
            <a:off x="5505859" y="1031497"/>
            <a:ext cx="101566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800">
                <a:latin typeface="Aptos"/>
                <a:ea typeface="Aptos"/>
                <a:cs typeface="Aptos"/>
                <a:sym typeface="Aptos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Top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view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sym typeface="Aptos"/>
            </a:endParaRPr>
          </a:p>
        </p:txBody>
      </p:sp>
      <p:sp>
        <p:nvSpPr>
          <p:cNvPr id="94" name="distance ech/det = 2 m"/>
          <p:cNvSpPr txBox="1"/>
          <p:nvPr/>
        </p:nvSpPr>
        <p:spPr>
          <a:xfrm>
            <a:off x="8550050" y="1898322"/>
            <a:ext cx="302262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800">
                <a:latin typeface="Aptos"/>
                <a:ea typeface="Aptos"/>
                <a:cs typeface="Aptos"/>
                <a:sym typeface="Aptos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 err="1" smtClean="0">
                <a:solidFill>
                  <a:srgbClr val="000000"/>
                </a:solidFill>
              </a:rPr>
              <a:t>Sample</a:t>
            </a:r>
            <a:r>
              <a:rPr lang="fr-FR" kern="0" dirty="0" smtClean="0">
                <a:solidFill>
                  <a:srgbClr val="000000"/>
                </a:solidFill>
              </a:rPr>
              <a:t> / </a:t>
            </a:r>
            <a:r>
              <a:rPr lang="fr-FR" kern="0" dirty="0" err="1" smtClean="0">
                <a:solidFill>
                  <a:srgbClr val="000000"/>
                </a:solidFill>
              </a:rPr>
              <a:t>det</a:t>
            </a:r>
            <a:r>
              <a:rPr lang="fr-FR" kern="0" dirty="0" smtClean="0">
                <a:solidFill>
                  <a:srgbClr val="000000"/>
                </a:solidFill>
              </a:rPr>
              <a:t>. distance</a:t>
            </a:r>
            <a:r>
              <a: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= 2 m</a:t>
            </a:r>
          </a:p>
        </p:txBody>
      </p:sp>
      <p:sp>
        <p:nvSpPr>
          <p:cNvPr id="95" name="Line"/>
          <p:cNvSpPr/>
          <p:nvPr/>
        </p:nvSpPr>
        <p:spPr>
          <a:xfrm flipV="1">
            <a:off x="9467076" y="2497938"/>
            <a:ext cx="974328" cy="279385"/>
          </a:xfrm>
          <a:prstGeom prst="line">
            <a:avLst/>
          </a:prstGeom>
          <a:ln w="19050">
            <a:solidFill>
              <a:srgbClr val="FF282A"/>
            </a:solidFill>
            <a:miter/>
          </a:ln>
        </p:spPr>
        <p:txBody>
          <a:bodyPr lIns="45719" rIns="45719"/>
          <a:lstStyle/>
          <a:p>
            <a:pPr hangingPunct="0">
              <a:defRPr sz="1800">
                <a:latin typeface="Aptos"/>
                <a:ea typeface="Aptos"/>
                <a:cs typeface="Aptos"/>
                <a:sym typeface="Aptos"/>
              </a:defRPr>
            </a:pPr>
            <a:endParaRPr kern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96" name="Circle"/>
          <p:cNvSpPr/>
          <p:nvPr/>
        </p:nvSpPr>
        <p:spPr>
          <a:xfrm>
            <a:off x="9420840" y="2746592"/>
            <a:ext cx="63501" cy="63501"/>
          </a:xfrm>
          <a:prstGeom prst="ellipse">
            <a:avLst/>
          </a:prstGeom>
          <a:solidFill>
            <a:srgbClr val="0056A1"/>
          </a:solidFill>
          <a:ln w="19050">
            <a:solidFill>
              <a:srgbClr val="156082"/>
            </a:solidFill>
            <a:miter/>
          </a:ln>
        </p:spPr>
        <p:txBody>
          <a:bodyPr lIns="45719" rIns="45719" anchor="ctr"/>
          <a:lstStyle/>
          <a:p>
            <a:pPr hangingPunct="0">
              <a:defRPr sz="1800">
                <a:latin typeface="Aptos"/>
                <a:ea typeface="Aptos"/>
                <a:cs typeface="Aptos"/>
                <a:sym typeface="Aptos"/>
              </a:defRPr>
            </a:pPr>
            <a:endParaRPr kern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97" name="Design de référence Orphée"/>
          <p:cNvSpPr txBox="1"/>
          <p:nvPr/>
        </p:nvSpPr>
        <p:spPr>
          <a:xfrm>
            <a:off x="602947" y="608465"/>
            <a:ext cx="264431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800">
                <a:latin typeface="Aptos"/>
                <a:ea typeface="Aptos"/>
                <a:cs typeface="Aptos"/>
                <a:sym typeface="Aptos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Orphée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reference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 design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sym typeface="Aptos"/>
            </a:endParaRPr>
          </a:p>
        </p:txBody>
      </p:sp>
      <p:sp>
        <p:nvSpPr>
          <p:cNvPr id="98" name="Géométrie ICONE"/>
          <p:cNvSpPr txBox="1"/>
          <p:nvPr/>
        </p:nvSpPr>
        <p:spPr>
          <a:xfrm>
            <a:off x="4666947" y="608465"/>
            <a:ext cx="119519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1800">
                <a:latin typeface="Aptos"/>
                <a:ea typeface="Aptos"/>
                <a:cs typeface="Aptos"/>
                <a:sym typeface="Aptos"/>
              </a:defRPr>
            </a:lvl1pPr>
          </a:lstStyle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 smtClean="0">
                <a:solidFill>
                  <a:srgbClr val="000000"/>
                </a:solidFill>
              </a:rPr>
              <a:t>On</a:t>
            </a:r>
            <a:r>
              <a: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rPr>
              <a:t>ICONE</a:t>
            </a:r>
          </a:p>
        </p:txBody>
      </p:sp>
      <p:sp>
        <p:nvSpPr>
          <p:cNvPr id="99" name="Critère convergence"/>
          <p:cNvSpPr txBox="1"/>
          <p:nvPr/>
        </p:nvSpPr>
        <p:spPr>
          <a:xfrm>
            <a:off x="8563772" y="5166870"/>
            <a:ext cx="1563629" cy="283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>
            <a:lvl1pPr>
              <a:defRPr sz="1200">
                <a:solidFill>
                  <a:srgbClr val="FF282A"/>
                </a:solidFill>
              </a:defRPr>
            </a:lvl1pPr>
          </a:lstStyle>
          <a:p>
            <a:pPr defTabSz="1300480" hangingPunct="0"/>
            <a:r>
              <a:rPr kern="0" dirty="0" smtClean="0">
                <a:cs typeface="Arial"/>
                <a:sym typeface="Arial"/>
              </a:rPr>
              <a:t>Convergence</a:t>
            </a:r>
            <a:r>
              <a:rPr lang="fr-FR" kern="0" dirty="0" smtClean="0">
                <a:cs typeface="Arial"/>
                <a:sym typeface="Arial"/>
              </a:rPr>
              <a:t> </a:t>
            </a:r>
            <a:r>
              <a:rPr lang="fr-FR" kern="0" dirty="0" err="1">
                <a:cs typeface="Arial"/>
                <a:sym typeface="Arial"/>
              </a:rPr>
              <a:t>c</a:t>
            </a:r>
            <a:r>
              <a:rPr lang="fr-FR" kern="0" dirty="0" err="1" smtClean="0">
                <a:cs typeface="Arial"/>
                <a:sym typeface="Arial"/>
              </a:rPr>
              <a:t>riteria</a:t>
            </a:r>
            <a:endParaRPr kern="0" dirty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70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2847" y="277491"/>
            <a:ext cx="10968395" cy="535531"/>
          </a:xfrm>
        </p:spPr>
        <p:txBody>
          <a:bodyPr/>
          <a:lstStyle/>
          <a:p>
            <a:r>
              <a:rPr lang="fr-FR" dirty="0" smtClean="0"/>
              <a:t>INEDIT : direct </a:t>
            </a:r>
            <a:r>
              <a:rPr lang="fr-FR" dirty="0" err="1" smtClean="0"/>
              <a:t>geometry</a:t>
            </a:r>
            <a:r>
              <a:rPr lang="fr-FR" dirty="0" smtClean="0"/>
              <a:t> </a:t>
            </a:r>
            <a:r>
              <a:rPr lang="fr-FR" dirty="0" err="1" smtClean="0"/>
              <a:t>inelastic</a:t>
            </a:r>
            <a:r>
              <a:rPr lang="fr-FR" dirty="0" smtClean="0"/>
              <a:t> </a:t>
            </a:r>
            <a:r>
              <a:rPr lang="fr-FR" dirty="0" err="1" smtClean="0"/>
              <a:t>spectrometer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999334" y="6235362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pPr/>
              <a:t>14</a:t>
            </a:fld>
            <a:endParaRPr lang="fr-FR" dirty="0"/>
          </a:p>
        </p:txBody>
      </p:sp>
      <p:grpSp>
        <p:nvGrpSpPr>
          <p:cNvPr id="14" name="Group"/>
          <p:cNvGrpSpPr/>
          <p:nvPr/>
        </p:nvGrpSpPr>
        <p:grpSpPr>
          <a:xfrm>
            <a:off x="312937" y="755276"/>
            <a:ext cx="6518460" cy="5754297"/>
            <a:chOff x="0" y="0"/>
            <a:chExt cx="6518458" cy="5754296"/>
          </a:xfrm>
        </p:grpSpPr>
        <p:pic>
          <p:nvPicPr>
            <p:cNvPr id="16" name="Screenshot 2024-11-15 at 15.40.08.png" descr="Screenshot 2024-11-15 at 15.40.0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6518459" cy="5754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" name="Connection Line"/>
            <p:cNvSpPr/>
            <p:nvPr/>
          </p:nvSpPr>
          <p:spPr>
            <a:xfrm>
              <a:off x="1726479" y="4861902"/>
              <a:ext cx="232399" cy="62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93" h="21600" extrusionOk="0">
                  <a:moveTo>
                    <a:pt x="8645" y="0"/>
                  </a:moveTo>
                  <a:cubicBezTo>
                    <a:pt x="21600" y="8723"/>
                    <a:pt x="18718" y="15923"/>
                    <a:pt x="0" y="21600"/>
                  </a:cubicBezTo>
                </a:path>
              </a:pathLst>
            </a:custGeom>
            <a:noFill/>
            <a:ln w="19050" cap="flat">
              <a:solidFill>
                <a:srgbClr val="156082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endParaRPr>
            </a:p>
          </p:txBody>
        </p:sp>
        <p:sp>
          <p:nvSpPr>
            <p:cNvPr id="19" name="PSC"/>
            <p:cNvSpPr txBox="1"/>
            <p:nvPr/>
          </p:nvSpPr>
          <p:spPr>
            <a:xfrm>
              <a:off x="2018544" y="5022259"/>
              <a:ext cx="439438" cy="311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200"/>
              </a:lvl1pPr>
            </a:lstStyle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sym typeface="Aptos"/>
                </a:rPr>
                <a:t>PSC</a:t>
              </a:r>
            </a:p>
          </p:txBody>
        </p:sp>
        <p:sp>
          <p:nvSpPr>
            <p:cNvPr id="20" name="Connection Line"/>
            <p:cNvSpPr/>
            <p:nvPr/>
          </p:nvSpPr>
          <p:spPr>
            <a:xfrm>
              <a:off x="2632248" y="4073350"/>
              <a:ext cx="232399" cy="62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93" h="21600" extrusionOk="0">
                  <a:moveTo>
                    <a:pt x="8645" y="0"/>
                  </a:moveTo>
                  <a:cubicBezTo>
                    <a:pt x="21600" y="8723"/>
                    <a:pt x="18718" y="15923"/>
                    <a:pt x="0" y="21600"/>
                  </a:cubicBezTo>
                </a:path>
              </a:pathLst>
            </a:custGeom>
            <a:noFill/>
            <a:ln w="19050" cap="flat">
              <a:solidFill>
                <a:srgbClr val="156082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endParaRPr>
            </a:p>
          </p:txBody>
        </p:sp>
        <p:sp>
          <p:nvSpPr>
            <p:cNvPr id="21" name="SC0"/>
            <p:cNvSpPr txBox="1"/>
            <p:nvPr/>
          </p:nvSpPr>
          <p:spPr>
            <a:xfrm>
              <a:off x="2924312" y="4233707"/>
              <a:ext cx="431197" cy="311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200"/>
              </a:lvl1pPr>
            </a:lstStyle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sym typeface="Aptos"/>
                </a:rPr>
                <a:t>SC0</a:t>
              </a:r>
            </a:p>
          </p:txBody>
        </p:sp>
        <p:sp>
          <p:nvSpPr>
            <p:cNvPr id="22" name="Connection Line"/>
            <p:cNvSpPr/>
            <p:nvPr/>
          </p:nvSpPr>
          <p:spPr>
            <a:xfrm>
              <a:off x="3625902" y="3199569"/>
              <a:ext cx="232400" cy="62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93" h="21600" extrusionOk="0">
                  <a:moveTo>
                    <a:pt x="8645" y="0"/>
                  </a:moveTo>
                  <a:cubicBezTo>
                    <a:pt x="21600" y="8723"/>
                    <a:pt x="18718" y="15923"/>
                    <a:pt x="0" y="21600"/>
                  </a:cubicBezTo>
                </a:path>
              </a:pathLst>
            </a:custGeom>
            <a:noFill/>
            <a:ln w="19050" cap="flat">
              <a:solidFill>
                <a:srgbClr val="156082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endParaRPr>
            </a:p>
          </p:txBody>
        </p:sp>
        <p:sp>
          <p:nvSpPr>
            <p:cNvPr id="23" name="SC1"/>
            <p:cNvSpPr txBox="1"/>
            <p:nvPr/>
          </p:nvSpPr>
          <p:spPr>
            <a:xfrm>
              <a:off x="3917967" y="3359926"/>
              <a:ext cx="431196" cy="311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200"/>
              </a:lvl1pPr>
            </a:lstStyle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sym typeface="Aptos"/>
                </a:rPr>
                <a:t>SC1</a:t>
              </a:r>
            </a:p>
          </p:txBody>
        </p:sp>
        <p:sp>
          <p:nvSpPr>
            <p:cNvPr id="24" name="Connection Line"/>
            <p:cNvSpPr/>
            <p:nvPr/>
          </p:nvSpPr>
          <p:spPr>
            <a:xfrm>
              <a:off x="5102127" y="1907674"/>
              <a:ext cx="232399" cy="62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93" h="21600" extrusionOk="0">
                  <a:moveTo>
                    <a:pt x="8645" y="0"/>
                  </a:moveTo>
                  <a:cubicBezTo>
                    <a:pt x="21600" y="8723"/>
                    <a:pt x="18718" y="15923"/>
                    <a:pt x="0" y="21600"/>
                  </a:cubicBezTo>
                </a:path>
              </a:pathLst>
            </a:custGeom>
            <a:noFill/>
            <a:ln w="19050" cap="flat">
              <a:solidFill>
                <a:srgbClr val="156082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endParaRPr>
            </a:p>
          </p:txBody>
        </p:sp>
        <p:sp>
          <p:nvSpPr>
            <p:cNvPr id="25" name="SC2"/>
            <p:cNvSpPr txBox="1"/>
            <p:nvPr/>
          </p:nvSpPr>
          <p:spPr>
            <a:xfrm>
              <a:off x="5359912" y="2176582"/>
              <a:ext cx="431197" cy="311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200"/>
              </a:lvl1pPr>
            </a:lstStyle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sym typeface="Aptos"/>
                </a:rPr>
                <a:t>SC2</a:t>
              </a:r>
            </a:p>
          </p:txBody>
        </p:sp>
        <p:sp>
          <p:nvSpPr>
            <p:cNvPr id="26" name="Connection Line"/>
            <p:cNvSpPr/>
            <p:nvPr/>
          </p:nvSpPr>
          <p:spPr>
            <a:xfrm>
              <a:off x="2570585" y="435080"/>
              <a:ext cx="3073486" cy="300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6" h="18809" extrusionOk="0">
                  <a:moveTo>
                    <a:pt x="724" y="18809"/>
                  </a:moveTo>
                  <a:cubicBezTo>
                    <a:pt x="-2254" y="3071"/>
                    <a:pt x="3953" y="-2791"/>
                    <a:pt x="19346" y="1224"/>
                  </a:cubicBezTo>
                </a:path>
              </a:pathLst>
            </a:custGeom>
            <a:noFill/>
            <a:ln w="19050" cap="flat">
              <a:solidFill>
                <a:srgbClr val="156082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sym typeface="Aptos"/>
              </a:endParaRPr>
            </a:p>
          </p:txBody>
        </p:sp>
        <p:sp>
          <p:nvSpPr>
            <p:cNvPr id="27" name="115°"/>
            <p:cNvSpPr txBox="1"/>
            <p:nvPr/>
          </p:nvSpPr>
          <p:spPr>
            <a:xfrm>
              <a:off x="3324640" y="158801"/>
              <a:ext cx="464820" cy="311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200"/>
              </a:lvl1pPr>
            </a:lstStyle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sym typeface="Aptos"/>
                </a:rPr>
                <a:t>115°</a:t>
              </a:r>
            </a:p>
          </p:txBody>
        </p:sp>
      </p:grpSp>
      <p:pic>
        <p:nvPicPr>
          <p:cNvPr id="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5637" y="877850"/>
            <a:ext cx="5037231" cy="536476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Choppers cascade"/>
          <p:cNvSpPr txBox="1"/>
          <p:nvPr/>
        </p:nvSpPr>
        <p:spPr>
          <a:xfrm>
            <a:off x="3833994" y="5230511"/>
            <a:ext cx="196173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hangingPunct="0"/>
            <a:r>
              <a:rPr kern="0" dirty="0">
                <a:solidFill>
                  <a:srgbClr val="000000"/>
                </a:solidFill>
                <a:latin typeface="Aptos"/>
                <a:sym typeface="Aptos"/>
              </a:rPr>
              <a:t>Choppers cascade</a:t>
            </a:r>
          </a:p>
        </p:txBody>
      </p:sp>
      <p:sp>
        <p:nvSpPr>
          <p:cNvPr id="30" name="Line"/>
          <p:cNvSpPr/>
          <p:nvPr/>
        </p:nvSpPr>
        <p:spPr>
          <a:xfrm flipV="1">
            <a:off x="2755219" y="5654213"/>
            <a:ext cx="4342984" cy="241979"/>
          </a:xfrm>
          <a:prstGeom prst="line">
            <a:avLst/>
          </a:prstGeom>
          <a:ln w="19050">
            <a:solidFill>
              <a:srgbClr val="E97132"/>
            </a:solidFill>
            <a:prstDash val="sysDot"/>
            <a:miter lim="400000"/>
            <a:tailEnd type="triangle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sym typeface="Aptos"/>
            </a:endParaRPr>
          </a:p>
        </p:txBody>
      </p:sp>
      <p:sp>
        <p:nvSpPr>
          <p:cNvPr id="31" name="Line"/>
          <p:cNvSpPr/>
          <p:nvPr/>
        </p:nvSpPr>
        <p:spPr>
          <a:xfrm flipV="1">
            <a:off x="3645950" y="4682052"/>
            <a:ext cx="3452253" cy="427562"/>
          </a:xfrm>
          <a:prstGeom prst="line">
            <a:avLst/>
          </a:prstGeom>
          <a:ln w="19050">
            <a:solidFill>
              <a:srgbClr val="E97132"/>
            </a:solidFill>
            <a:prstDash val="sysDot"/>
            <a:miter lim="400000"/>
            <a:tailEnd type="triangle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sym typeface="Aptos"/>
            </a:endParaRPr>
          </a:p>
        </p:txBody>
      </p:sp>
      <p:sp>
        <p:nvSpPr>
          <p:cNvPr id="32" name="Line"/>
          <p:cNvSpPr/>
          <p:nvPr/>
        </p:nvSpPr>
        <p:spPr>
          <a:xfrm flipV="1">
            <a:off x="4658618" y="3598636"/>
            <a:ext cx="2439585" cy="635973"/>
          </a:xfrm>
          <a:prstGeom prst="line">
            <a:avLst/>
          </a:prstGeom>
          <a:ln w="19050">
            <a:solidFill>
              <a:srgbClr val="E97132"/>
            </a:solidFill>
            <a:prstDash val="sysDot"/>
            <a:miter lim="400000"/>
            <a:tailEnd type="triangle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sym typeface="Aptos"/>
            </a:endParaRPr>
          </a:p>
        </p:txBody>
      </p:sp>
      <p:sp>
        <p:nvSpPr>
          <p:cNvPr id="33" name="Line"/>
          <p:cNvSpPr/>
          <p:nvPr/>
        </p:nvSpPr>
        <p:spPr>
          <a:xfrm flipV="1">
            <a:off x="5997169" y="1858073"/>
            <a:ext cx="1101034" cy="1099065"/>
          </a:xfrm>
          <a:prstGeom prst="line">
            <a:avLst/>
          </a:prstGeom>
          <a:ln w="19050">
            <a:solidFill>
              <a:srgbClr val="E97132"/>
            </a:solidFill>
            <a:prstDash val="sysDot"/>
            <a:miter lim="400000"/>
            <a:tailEnd type="triangle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sym typeface="Aptos"/>
            </a:endParaRPr>
          </a:p>
        </p:txBody>
      </p:sp>
      <p:sp>
        <p:nvSpPr>
          <p:cNvPr id="34" name="𝝀0"/>
          <p:cNvSpPr txBox="1"/>
          <p:nvPr/>
        </p:nvSpPr>
        <p:spPr>
          <a:xfrm>
            <a:off x="9265030" y="2055715"/>
            <a:ext cx="30713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hangingPunct="0"/>
            <a:r>
              <a:rPr kern="0" dirty="0" smtClean="0">
                <a:solidFill>
                  <a:srgbClr val="000000"/>
                </a:solidFill>
                <a:latin typeface="Aptos"/>
                <a:sym typeface="Aptos"/>
              </a:rPr>
              <a:t>𝝀</a:t>
            </a:r>
            <a:r>
              <a:rPr lang="fr-FR" kern="0" baseline="-5999" dirty="0" smtClean="0">
                <a:solidFill>
                  <a:srgbClr val="000000"/>
                </a:solidFill>
                <a:latin typeface="Aptos"/>
                <a:sym typeface="Aptos"/>
              </a:rPr>
              <a:t>1</a:t>
            </a:r>
            <a:endParaRPr kern="0" baseline="-5999" dirty="0">
              <a:solidFill>
                <a:srgbClr val="000000"/>
              </a:solidFill>
              <a:latin typeface="Aptos"/>
              <a:sym typeface="Aptos"/>
            </a:endParaRPr>
          </a:p>
        </p:txBody>
      </p:sp>
      <p:sp>
        <p:nvSpPr>
          <p:cNvPr id="35" name="𝝀4"/>
          <p:cNvSpPr txBox="1"/>
          <p:nvPr/>
        </p:nvSpPr>
        <p:spPr>
          <a:xfrm>
            <a:off x="10293730" y="2280899"/>
            <a:ext cx="31653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hangingPunct="0"/>
            <a:r>
              <a:rPr kern="0">
                <a:solidFill>
                  <a:srgbClr val="000000"/>
                </a:solidFill>
                <a:latin typeface="Aptos"/>
                <a:sym typeface="Aptos"/>
              </a:rPr>
              <a:t>𝝀</a:t>
            </a:r>
            <a:r>
              <a:rPr kern="0" baseline="-5999">
                <a:solidFill>
                  <a:srgbClr val="000000"/>
                </a:solidFill>
                <a:latin typeface="Aptos"/>
                <a:sym typeface="Aptos"/>
              </a:rPr>
              <a:t>4</a:t>
            </a:r>
          </a:p>
        </p:txBody>
      </p:sp>
      <p:sp>
        <p:nvSpPr>
          <p:cNvPr id="36" name="115° x 30°…"/>
          <p:cNvSpPr txBox="1"/>
          <p:nvPr/>
        </p:nvSpPr>
        <p:spPr>
          <a:xfrm>
            <a:off x="312937" y="1607825"/>
            <a:ext cx="239264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hangingPunct="0">
              <a:defRPr sz="1500"/>
            </a:pPr>
            <a:r>
              <a:rPr sz="1500" kern="0" dirty="0">
                <a:solidFill>
                  <a:srgbClr val="000000"/>
                </a:solidFill>
                <a:latin typeface="Aptos"/>
                <a:sym typeface="Aptos"/>
              </a:rPr>
              <a:t>115° x 30°</a:t>
            </a:r>
          </a:p>
          <a:p>
            <a:pPr hangingPunct="0">
              <a:defRPr sz="1500"/>
            </a:pPr>
            <a:r>
              <a:rPr sz="1500" kern="0" dirty="0">
                <a:solidFill>
                  <a:srgbClr val="000000"/>
                </a:solidFill>
                <a:latin typeface="Aptos"/>
                <a:sym typeface="Aptos"/>
              </a:rPr>
              <a:t>337 tubes</a:t>
            </a:r>
          </a:p>
          <a:p>
            <a:pPr hangingPunct="0">
              <a:defRPr sz="1500"/>
            </a:pPr>
            <a:r>
              <a:rPr lang="fr-FR" sz="1500" kern="0" dirty="0" err="1" smtClean="0">
                <a:solidFill>
                  <a:srgbClr val="000000"/>
                </a:solidFill>
                <a:latin typeface="Aptos"/>
                <a:sym typeface="Aptos"/>
              </a:rPr>
              <a:t>Sample</a:t>
            </a:r>
            <a:r>
              <a:rPr lang="fr-FR" sz="1500" kern="0" dirty="0" smtClean="0">
                <a:solidFill>
                  <a:srgbClr val="000000"/>
                </a:solidFill>
                <a:latin typeface="Aptos"/>
                <a:sym typeface="Aptos"/>
              </a:rPr>
              <a:t> to </a:t>
            </a:r>
            <a:r>
              <a:rPr lang="fr-FR" sz="1500" kern="0" dirty="0" smtClean="0">
                <a:solidFill>
                  <a:srgbClr val="000000"/>
                </a:solidFill>
                <a:latin typeface="Aptos"/>
                <a:sym typeface="Aptos"/>
              </a:rPr>
              <a:t>detector </a:t>
            </a:r>
            <a:r>
              <a:rPr sz="1500" kern="0" dirty="0" smtClean="0">
                <a:solidFill>
                  <a:srgbClr val="000000"/>
                </a:solidFill>
                <a:latin typeface="Aptos"/>
                <a:sym typeface="Aptos"/>
              </a:rPr>
              <a:t>: </a:t>
            </a:r>
            <a:r>
              <a:rPr sz="1500" kern="0" dirty="0">
                <a:solidFill>
                  <a:srgbClr val="000000"/>
                </a:solidFill>
                <a:latin typeface="Aptos"/>
                <a:sym typeface="Aptos"/>
              </a:rPr>
              <a:t>2.5 m</a:t>
            </a:r>
          </a:p>
          <a:p>
            <a:pPr hangingPunct="0">
              <a:defRPr sz="1500"/>
            </a:pPr>
            <a:r>
              <a:rPr lang="fr-FR" sz="1500" kern="0" dirty="0" smtClean="0">
                <a:solidFill>
                  <a:srgbClr val="000000"/>
                </a:solidFill>
                <a:latin typeface="Aptos"/>
                <a:sym typeface="Aptos"/>
              </a:rPr>
              <a:t>M</a:t>
            </a:r>
            <a:r>
              <a:rPr sz="1500" kern="0" dirty="0" smtClean="0">
                <a:solidFill>
                  <a:srgbClr val="000000"/>
                </a:solidFill>
                <a:latin typeface="Aptos"/>
                <a:sym typeface="Aptos"/>
              </a:rPr>
              <a:t>od</a:t>
            </a:r>
            <a:r>
              <a:rPr lang="fr-FR" sz="1500" kern="0" dirty="0" err="1" smtClean="0">
                <a:solidFill>
                  <a:srgbClr val="000000"/>
                </a:solidFill>
                <a:latin typeface="Aptos"/>
                <a:sym typeface="Aptos"/>
              </a:rPr>
              <a:t>erator</a:t>
            </a:r>
            <a:r>
              <a:rPr lang="fr-FR" sz="1500" kern="0" dirty="0" smtClean="0">
                <a:solidFill>
                  <a:srgbClr val="000000"/>
                </a:solidFill>
                <a:latin typeface="Aptos"/>
                <a:sym typeface="Aptos"/>
              </a:rPr>
              <a:t> to </a:t>
            </a:r>
            <a:r>
              <a:rPr lang="fr-FR" sz="1500" kern="0" dirty="0" err="1" smtClean="0">
                <a:solidFill>
                  <a:srgbClr val="000000"/>
                </a:solidFill>
                <a:latin typeface="Aptos"/>
                <a:sym typeface="Aptos"/>
              </a:rPr>
              <a:t>sample</a:t>
            </a:r>
            <a:r>
              <a:rPr sz="1500" kern="0" dirty="0" smtClean="0">
                <a:solidFill>
                  <a:srgbClr val="000000"/>
                </a:solidFill>
                <a:latin typeface="Aptos"/>
                <a:sym typeface="Aptos"/>
              </a:rPr>
              <a:t>: </a:t>
            </a:r>
            <a:r>
              <a:rPr sz="1500" kern="0" dirty="0">
                <a:solidFill>
                  <a:srgbClr val="000000"/>
                </a:solidFill>
                <a:latin typeface="Aptos"/>
                <a:sym typeface="Aptos"/>
              </a:rPr>
              <a:t>40 m</a:t>
            </a:r>
          </a:p>
        </p:txBody>
      </p:sp>
      <p:sp>
        <p:nvSpPr>
          <p:cNvPr id="37" name="Résolution"/>
          <p:cNvSpPr txBox="1"/>
          <p:nvPr/>
        </p:nvSpPr>
        <p:spPr>
          <a:xfrm>
            <a:off x="448939" y="5743779"/>
            <a:ext cx="93871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hangingPunct="0"/>
            <a:r>
              <a:rPr kern="0" dirty="0" smtClean="0">
                <a:solidFill>
                  <a:srgbClr val="000000"/>
                </a:solidFill>
                <a:latin typeface="Aptos"/>
                <a:sym typeface="Aptos"/>
              </a:rPr>
              <a:t>R</a:t>
            </a:r>
            <a:r>
              <a:rPr lang="fr-FR" kern="0" dirty="0" smtClean="0">
                <a:solidFill>
                  <a:srgbClr val="000000"/>
                </a:solidFill>
                <a:latin typeface="Aptos"/>
                <a:sym typeface="Aptos"/>
              </a:rPr>
              <a:t>e</a:t>
            </a:r>
            <a:r>
              <a:rPr kern="0" dirty="0" smtClean="0">
                <a:solidFill>
                  <a:srgbClr val="000000"/>
                </a:solidFill>
                <a:latin typeface="Aptos"/>
                <a:sym typeface="Aptos"/>
              </a:rPr>
              <a:t>solution</a:t>
            </a:r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</p:txBody>
      </p:sp>
      <p:sp>
        <p:nvSpPr>
          <p:cNvPr id="38" name="Gamme 𝝀"/>
          <p:cNvSpPr txBox="1"/>
          <p:nvPr/>
        </p:nvSpPr>
        <p:spPr>
          <a:xfrm>
            <a:off x="899358" y="4784684"/>
            <a:ext cx="154465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hangingPunct="0">
              <a:defRPr sz="1400"/>
            </a:pPr>
            <a:r>
              <a:rPr lang="fr-FR" sz="1400" kern="0" dirty="0" err="1" smtClean="0">
                <a:solidFill>
                  <a:srgbClr val="000000"/>
                </a:solidFill>
                <a:latin typeface="Aptos"/>
                <a:sym typeface="Aptos"/>
              </a:rPr>
              <a:t>Wavelength</a:t>
            </a:r>
            <a:r>
              <a:rPr lang="fr-FR" sz="1400" kern="0" dirty="0" smtClean="0">
                <a:solidFill>
                  <a:srgbClr val="000000"/>
                </a:solidFill>
                <a:latin typeface="Aptos"/>
                <a:sym typeface="Aptos"/>
              </a:rPr>
              <a:t> range</a:t>
            </a:r>
            <a:endParaRPr sz="1400" b="1" i="1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9" name="Anti-overlap…"/>
          <p:cNvSpPr txBox="1"/>
          <p:nvPr/>
        </p:nvSpPr>
        <p:spPr>
          <a:xfrm>
            <a:off x="2339071" y="3753363"/>
            <a:ext cx="1041237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hangingPunct="0">
              <a:defRPr sz="1400"/>
            </a:pPr>
            <a:r>
              <a:rPr sz="1400" kern="0">
                <a:solidFill>
                  <a:srgbClr val="000000"/>
                </a:solidFill>
                <a:latin typeface="Aptos"/>
                <a:sym typeface="Aptos"/>
              </a:rPr>
              <a:t>Anti-overlap</a:t>
            </a:r>
          </a:p>
          <a:p>
            <a:pPr hangingPunct="0">
              <a:defRPr sz="1400"/>
            </a:pPr>
            <a:r>
              <a:rPr sz="1400" kern="0">
                <a:solidFill>
                  <a:srgbClr val="000000"/>
                </a:solidFill>
                <a:latin typeface="Aptos"/>
                <a:sym typeface="Aptos"/>
              </a:rPr>
              <a:t>50 Hz</a:t>
            </a:r>
          </a:p>
        </p:txBody>
      </p:sp>
      <p:sp>
        <p:nvSpPr>
          <p:cNvPr id="40" name="WFM 200 Hz"/>
          <p:cNvSpPr txBox="1"/>
          <p:nvPr/>
        </p:nvSpPr>
        <p:spPr>
          <a:xfrm>
            <a:off x="3721669" y="2725984"/>
            <a:ext cx="105721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hangingPunct="0"/>
            <a:r>
              <a:rPr kern="0">
                <a:solidFill>
                  <a:srgbClr val="000000"/>
                </a:solidFill>
                <a:latin typeface="Aptos"/>
                <a:sym typeface="Aptos"/>
              </a:rPr>
              <a:t>WFM 200 Hz</a:t>
            </a:r>
          </a:p>
        </p:txBody>
      </p:sp>
      <p:sp>
        <p:nvSpPr>
          <p:cNvPr id="41" name="Line"/>
          <p:cNvSpPr/>
          <p:nvPr/>
        </p:nvSpPr>
        <p:spPr>
          <a:xfrm flipV="1">
            <a:off x="2313644" y="2793872"/>
            <a:ext cx="4251453" cy="3714956"/>
          </a:xfrm>
          <a:prstGeom prst="line">
            <a:avLst/>
          </a:prstGeom>
          <a:ln w="19050">
            <a:solidFill>
              <a:srgbClr val="156082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sym typeface="Aptos"/>
            </a:endParaRPr>
          </a:p>
        </p:txBody>
      </p:sp>
      <p:sp>
        <p:nvSpPr>
          <p:cNvPr id="42" name="40 m"/>
          <p:cNvSpPr txBox="1"/>
          <p:nvPr/>
        </p:nvSpPr>
        <p:spPr>
          <a:xfrm rot="19106774">
            <a:off x="4515216" y="4424713"/>
            <a:ext cx="481879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hangingPunct="0"/>
            <a:r>
              <a:rPr kern="0">
                <a:solidFill>
                  <a:srgbClr val="000000"/>
                </a:solidFill>
                <a:latin typeface="Aptos"/>
                <a:sym typeface="Aptos"/>
              </a:rPr>
              <a:t>40 m</a:t>
            </a:r>
          </a:p>
        </p:txBody>
      </p:sp>
    </p:spTree>
    <p:extLst>
      <p:ext uri="{BB962C8B-B14F-4D97-AF65-F5344CB8AC3E}">
        <p14:creationId xmlns:p14="http://schemas.microsoft.com/office/powerpoint/2010/main" val="427896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2847" y="277491"/>
            <a:ext cx="10968395" cy="535531"/>
          </a:xfrm>
        </p:spPr>
        <p:txBody>
          <a:bodyPr/>
          <a:lstStyle/>
          <a:p>
            <a:r>
              <a:rPr lang="fr-FR" dirty="0" smtClean="0"/>
              <a:t>INEDIT : </a:t>
            </a:r>
            <a:r>
              <a:rPr lang="fr-FR" dirty="0" err="1" smtClean="0"/>
              <a:t>resolution</a:t>
            </a:r>
            <a:r>
              <a:rPr lang="fr-FR" dirty="0" smtClean="0"/>
              <a:t> and Q range</a:t>
            </a:r>
            <a:endParaRPr lang="fr-FR" dirty="0"/>
          </a:p>
        </p:txBody>
      </p:sp>
      <p:pic>
        <p:nvPicPr>
          <p:cNvPr id="4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15007"/>
          <a:stretch>
            <a:fillRect/>
          </a:stretch>
        </p:blipFill>
        <p:spPr>
          <a:xfrm>
            <a:off x="5784705" y="712432"/>
            <a:ext cx="5276474" cy="4505233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pectre temps de vol détecteur"/>
          <p:cNvSpPr txBox="1"/>
          <p:nvPr/>
        </p:nvSpPr>
        <p:spPr>
          <a:xfrm>
            <a:off x="701519" y="907121"/>
            <a:ext cx="168251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hangingPunct="0"/>
            <a:r>
              <a:rPr lang="fr-FR" kern="0" dirty="0" smtClean="0">
                <a:solidFill>
                  <a:srgbClr val="000000"/>
                </a:solidFill>
                <a:latin typeface="Aptos"/>
                <a:sym typeface="Aptos"/>
              </a:rPr>
              <a:t>On the detector</a:t>
            </a:r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</p:txBody>
      </p:sp>
      <p:pic>
        <p:nvPicPr>
          <p:cNvPr id="45" name="Image" descr="Image"/>
          <p:cNvPicPr>
            <a:picLocks noChangeAspect="1"/>
          </p:cNvPicPr>
          <p:nvPr/>
        </p:nvPicPr>
        <p:blipFill rotWithShape="1">
          <a:blip r:embed="rId3">
            <a:extLst/>
          </a:blip>
          <a:srcRect r="-98"/>
          <a:stretch/>
        </p:blipFill>
        <p:spPr>
          <a:xfrm>
            <a:off x="77183" y="1313973"/>
            <a:ext cx="4157933" cy="3004147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Line"/>
          <p:cNvSpPr/>
          <p:nvPr/>
        </p:nvSpPr>
        <p:spPr>
          <a:xfrm flipV="1">
            <a:off x="8064500" y="970103"/>
            <a:ext cx="1" cy="3524361"/>
          </a:xfrm>
          <a:prstGeom prst="line">
            <a:avLst/>
          </a:prstGeom>
          <a:ln w="1905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Aptos"/>
              <a:sym typeface="Aptos"/>
            </a:endParaRPr>
          </a:p>
        </p:txBody>
      </p:sp>
      <p:sp>
        <p:nvSpPr>
          <p:cNvPr id="47" name="(Q,E) accessible"/>
          <p:cNvSpPr txBox="1"/>
          <p:nvPr/>
        </p:nvSpPr>
        <p:spPr>
          <a:xfrm>
            <a:off x="8782987" y="508933"/>
            <a:ext cx="174419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282A"/>
                </a:solidFill>
              </a:defRPr>
            </a:lvl1pPr>
          </a:lstStyle>
          <a:p>
            <a:pPr hangingPunct="0"/>
            <a:r>
              <a:rPr kern="0">
                <a:latin typeface="Aptos"/>
                <a:sym typeface="Aptos"/>
              </a:rPr>
              <a:t>(Q,E) accessible </a:t>
            </a:r>
          </a:p>
        </p:txBody>
      </p:sp>
      <p:sp>
        <p:nvSpPr>
          <p:cNvPr id="48" name="Shape"/>
          <p:cNvSpPr/>
          <p:nvPr/>
        </p:nvSpPr>
        <p:spPr>
          <a:xfrm>
            <a:off x="6508309" y="1269281"/>
            <a:ext cx="3420641" cy="3278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9" y="0"/>
                </a:moveTo>
                <a:lnTo>
                  <a:pt x="13009" y="0"/>
                </a:lnTo>
                <a:cubicBezTo>
                  <a:pt x="13859" y="1742"/>
                  <a:pt x="15159" y="3736"/>
                  <a:pt x="16009" y="5478"/>
                </a:cubicBezTo>
                <a:cubicBezTo>
                  <a:pt x="16859" y="7220"/>
                  <a:pt x="17260" y="8709"/>
                  <a:pt x="18111" y="10451"/>
                </a:cubicBezTo>
                <a:lnTo>
                  <a:pt x="21600" y="21600"/>
                </a:lnTo>
                <a:lnTo>
                  <a:pt x="2683" y="21598"/>
                </a:lnTo>
                <a:lnTo>
                  <a:pt x="0" y="12863"/>
                </a:lnTo>
                <a:cubicBezTo>
                  <a:pt x="26" y="11787"/>
                  <a:pt x="25" y="10681"/>
                  <a:pt x="25" y="9575"/>
                </a:cubicBezTo>
                <a:cubicBezTo>
                  <a:pt x="25" y="8469"/>
                  <a:pt x="25" y="7363"/>
                  <a:pt x="51" y="6287"/>
                </a:cubicBezTo>
                <a:cubicBezTo>
                  <a:pt x="566" y="5219"/>
                  <a:pt x="1004" y="4049"/>
                  <a:pt x="1546" y="3011"/>
                </a:cubicBezTo>
                <a:cubicBezTo>
                  <a:pt x="2088" y="1973"/>
                  <a:pt x="2733" y="1068"/>
                  <a:pt x="3249" y="0"/>
                </a:cubicBezTo>
                <a:close/>
              </a:path>
            </a:pathLst>
          </a:custGeom>
          <a:ln w="19050">
            <a:solidFill>
              <a:srgbClr val="FF282A"/>
            </a:solidFill>
            <a:miter/>
          </a:ln>
        </p:spPr>
        <p:txBody>
          <a:bodyPr lIns="45719" rIns="45719" anchor="ctr"/>
          <a:lstStyle/>
          <a:p>
            <a:pPr hangingPunct="0"/>
            <a:endParaRPr kern="0">
              <a:solidFill>
                <a:srgbClr val="000000"/>
              </a:solidFill>
              <a:latin typeface="Aptos"/>
              <a:sym typeface="Aptos"/>
            </a:endParaRPr>
          </a:p>
        </p:txBody>
      </p:sp>
      <p:pic>
        <p:nvPicPr>
          <p:cNvPr id="4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88954"/>
          <a:stretch>
            <a:fillRect/>
          </a:stretch>
        </p:blipFill>
        <p:spPr>
          <a:xfrm>
            <a:off x="10960748" y="705242"/>
            <a:ext cx="656521" cy="4505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08806" y="3406795"/>
            <a:ext cx="3143413" cy="2152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Screenshot 2024-11-13 at 14.04.59.png" descr="Screenshot 2024-11-13 at 14.04.59.png"/>
          <p:cNvPicPr>
            <a:picLocks noChangeAspect="1"/>
          </p:cNvPicPr>
          <p:nvPr/>
        </p:nvPicPr>
        <p:blipFill>
          <a:blip r:embed="rId6">
            <a:extLst/>
          </a:blip>
          <a:srcRect r="15358"/>
          <a:stretch>
            <a:fillRect/>
          </a:stretch>
        </p:blipFill>
        <p:spPr>
          <a:xfrm>
            <a:off x="641737" y="5594835"/>
            <a:ext cx="4519810" cy="61345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ZoneTexte 3"/>
          <p:cNvSpPr txBox="1"/>
          <p:nvPr/>
        </p:nvSpPr>
        <p:spPr>
          <a:xfrm>
            <a:off x="5514930" y="5421164"/>
            <a:ext cx="2714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σ</a:t>
            </a:r>
            <a:r>
              <a:rPr lang="pt-BR" baseline="-25000" dirty="0"/>
              <a:t>3A</a:t>
            </a:r>
            <a:r>
              <a:rPr lang="pt-BR" dirty="0"/>
              <a:t> = 0.40 meV FWHM</a:t>
            </a:r>
          </a:p>
          <a:p>
            <a:r>
              <a:rPr lang="pt-BR" dirty="0"/>
              <a:t>σ</a:t>
            </a:r>
            <a:r>
              <a:rPr lang="pt-BR" baseline="-25000" dirty="0"/>
              <a:t>4A</a:t>
            </a:r>
            <a:r>
              <a:rPr lang="pt-BR" dirty="0"/>
              <a:t> = 0.24 meV FWHM </a:t>
            </a:r>
          </a:p>
          <a:p>
            <a:r>
              <a:rPr lang="pt-BR" dirty="0"/>
              <a:t>σ</a:t>
            </a:r>
            <a:r>
              <a:rPr lang="pt-BR" baseline="-25000" dirty="0"/>
              <a:t>5A</a:t>
            </a:r>
            <a:r>
              <a:rPr lang="pt-BR" dirty="0"/>
              <a:t> = 0.13 meV </a:t>
            </a:r>
            <a:r>
              <a:rPr lang="pt-BR" dirty="0" smtClean="0"/>
              <a:t>FWHM</a:t>
            </a:r>
            <a:endParaRPr lang="pt-BR" dirty="0"/>
          </a:p>
        </p:txBody>
      </p:sp>
      <p:sp>
        <p:nvSpPr>
          <p:cNvPr id="5" name="ZoneTexte 4"/>
          <p:cNvSpPr txBox="1"/>
          <p:nvPr/>
        </p:nvSpPr>
        <p:spPr>
          <a:xfrm>
            <a:off x="161087" y="4318120"/>
            <a:ext cx="2506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Fit by pseudo-</a:t>
            </a:r>
            <a:r>
              <a:rPr lang="fr-FR" dirty="0" err="1"/>
              <a:t>voigt</a:t>
            </a:r>
            <a:endParaRPr lang="fr-FR" dirty="0"/>
          </a:p>
          <a:p>
            <a:r>
              <a:rPr lang="fr-FR" dirty="0" err="1"/>
              <a:t>Lorentzian</a:t>
            </a:r>
            <a:r>
              <a:rPr lang="fr-FR" dirty="0"/>
              <a:t>: </a:t>
            </a:r>
            <a:r>
              <a:rPr lang="fr-FR" dirty="0" err="1"/>
              <a:t>reference</a:t>
            </a:r>
            <a:endParaRPr lang="fr-FR" dirty="0"/>
          </a:p>
          <a:p>
            <a:r>
              <a:rPr lang="fr-FR" dirty="0" err="1"/>
              <a:t>Gaussian</a:t>
            </a:r>
            <a:r>
              <a:rPr lang="fr-FR" dirty="0"/>
              <a:t>: </a:t>
            </a:r>
            <a:r>
              <a:rPr lang="fr-FR" dirty="0" smtClean="0"/>
              <a:t>instrument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633958" y="5210476"/>
            <a:ext cx="2827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Suited for diffusion coefficient measurements (soft mater)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62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6366" y="193717"/>
            <a:ext cx="10998617" cy="600367"/>
          </a:xfrm>
        </p:spPr>
        <p:txBody>
          <a:bodyPr/>
          <a:lstStyle/>
          <a:p>
            <a:r>
              <a:rPr lang="fr-FR" dirty="0" smtClean="0"/>
              <a:t>FANTASTIC : </a:t>
            </a:r>
            <a:r>
              <a:rPr lang="fr-FR" dirty="0" err="1" smtClean="0"/>
              <a:t>spectrometer</a:t>
            </a:r>
            <a:r>
              <a:rPr lang="fr-FR" dirty="0" smtClean="0"/>
              <a:t> in indirect </a:t>
            </a:r>
            <a:r>
              <a:rPr lang="fr-FR" dirty="0" err="1" smtClean="0"/>
              <a:t>geometry</a:t>
            </a:r>
            <a:endParaRPr lang="fr-FR" dirty="0"/>
          </a:p>
        </p:txBody>
      </p:sp>
      <p:pic>
        <p:nvPicPr>
          <p:cNvPr id="42" name="Screenshot 2024-11-13 at 15.09.01.png" descr="Screenshot 2024-11-13 at 15.09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7730" y="783240"/>
            <a:ext cx="7509693" cy="545576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ample…"/>
          <p:cNvSpPr txBox="1"/>
          <p:nvPr/>
        </p:nvSpPr>
        <p:spPr>
          <a:xfrm>
            <a:off x="9756196" y="4269989"/>
            <a:ext cx="113016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hangingPunct="0">
              <a:defRPr>
                <a:solidFill>
                  <a:srgbClr val="FFFFFF"/>
                </a:solidFill>
              </a:defRPr>
            </a:pPr>
            <a:r>
              <a:rPr kern="0">
                <a:solidFill>
                  <a:srgbClr val="FFFFFF"/>
                </a:solidFill>
                <a:latin typeface="Aptos"/>
                <a:sym typeface="Aptos"/>
              </a:rPr>
              <a:t>sample</a:t>
            </a:r>
          </a:p>
          <a:p>
            <a:pPr hangingPunct="0">
              <a:defRPr>
                <a:solidFill>
                  <a:srgbClr val="FFFFFF"/>
                </a:solidFill>
              </a:defRPr>
            </a:pPr>
            <a:r>
              <a:rPr kern="0">
                <a:solidFill>
                  <a:srgbClr val="FFFFFF"/>
                </a:solidFill>
                <a:latin typeface="Aptos"/>
                <a:sym typeface="Aptos"/>
              </a:rPr>
              <a:t>20x10 mm</a:t>
            </a:r>
          </a:p>
        </p:txBody>
      </p:sp>
      <p:sp>
        <p:nvSpPr>
          <p:cNvPr id="44" name="Shielding entre les secteurs (cross-talk)…"/>
          <p:cNvSpPr txBox="1"/>
          <p:nvPr/>
        </p:nvSpPr>
        <p:spPr>
          <a:xfrm>
            <a:off x="7590940" y="672013"/>
            <a:ext cx="3875418" cy="5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hangingPunct="0"/>
            <a:r>
              <a:rPr kern="0" dirty="0">
                <a:solidFill>
                  <a:srgbClr val="000000"/>
                </a:solidFill>
                <a:latin typeface="Aptos"/>
                <a:sym typeface="Aptos"/>
              </a:rPr>
              <a:t>Shielding </a:t>
            </a:r>
            <a:r>
              <a:rPr lang="fr-FR" kern="0" dirty="0" err="1" smtClean="0">
                <a:solidFill>
                  <a:srgbClr val="000000"/>
                </a:solidFill>
                <a:latin typeface="Aptos"/>
                <a:sym typeface="Aptos"/>
              </a:rPr>
              <a:t>between</a:t>
            </a:r>
            <a:r>
              <a:rPr lang="fr-FR" kern="0" dirty="0" smtClean="0">
                <a:solidFill>
                  <a:srgbClr val="000000"/>
                </a:solidFill>
                <a:latin typeface="Aptos"/>
                <a:sym typeface="Aptos"/>
              </a:rPr>
              <a:t> </a:t>
            </a:r>
            <a:r>
              <a:rPr lang="fr-FR" kern="0" dirty="0" err="1" smtClean="0">
                <a:solidFill>
                  <a:srgbClr val="000000"/>
                </a:solidFill>
                <a:latin typeface="Aptos"/>
                <a:sym typeface="Aptos"/>
              </a:rPr>
              <a:t>sector</a:t>
            </a:r>
            <a:r>
              <a:rPr kern="0" dirty="0" smtClean="0">
                <a:solidFill>
                  <a:srgbClr val="000000"/>
                </a:solidFill>
                <a:latin typeface="Aptos"/>
                <a:sym typeface="Aptos"/>
              </a:rPr>
              <a:t> </a:t>
            </a:r>
            <a:r>
              <a:rPr kern="0" dirty="0">
                <a:solidFill>
                  <a:srgbClr val="000000"/>
                </a:solidFill>
                <a:latin typeface="Aptos"/>
                <a:sym typeface="Aptos"/>
              </a:rPr>
              <a:t>(cross-talk)</a:t>
            </a:r>
          </a:p>
          <a:p>
            <a:pPr hangingPunct="0"/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hangingPunct="0"/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hangingPunct="0"/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hangingPunct="0"/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hangingPunct="0"/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hangingPunct="0"/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hangingPunct="0"/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hangingPunct="0"/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marL="0" lvl="2" indent="914400" hangingPunct="0"/>
            <a:r>
              <a:rPr kern="0" dirty="0">
                <a:solidFill>
                  <a:srgbClr val="000000"/>
                </a:solidFill>
                <a:latin typeface="Aptos"/>
                <a:sym typeface="Aptos"/>
              </a:rPr>
              <a:t>30 </a:t>
            </a:r>
            <a:r>
              <a:rPr lang="fr-FR" kern="0" dirty="0" err="1" smtClean="0">
                <a:solidFill>
                  <a:srgbClr val="000000"/>
                </a:solidFill>
                <a:latin typeface="Aptos"/>
                <a:sym typeface="Aptos"/>
              </a:rPr>
              <a:t>movable</a:t>
            </a:r>
            <a:r>
              <a:rPr lang="fr-FR" kern="0" dirty="0" smtClean="0">
                <a:solidFill>
                  <a:srgbClr val="000000"/>
                </a:solidFill>
                <a:latin typeface="Aptos"/>
                <a:sym typeface="Aptos"/>
              </a:rPr>
              <a:t> </a:t>
            </a:r>
            <a:r>
              <a:rPr kern="0" dirty="0" err="1" smtClean="0">
                <a:solidFill>
                  <a:srgbClr val="000000"/>
                </a:solidFill>
                <a:latin typeface="Aptos"/>
                <a:sym typeface="Aptos"/>
              </a:rPr>
              <a:t>analy</a:t>
            </a:r>
            <a:r>
              <a:rPr lang="fr-FR" kern="0" dirty="0" err="1" smtClean="0">
                <a:solidFill>
                  <a:srgbClr val="000000"/>
                </a:solidFill>
                <a:latin typeface="Aptos"/>
                <a:sym typeface="Aptos"/>
              </a:rPr>
              <a:t>zors</a:t>
            </a:r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marL="0" lvl="2" indent="914400" hangingPunct="0"/>
            <a:r>
              <a:rPr kern="0" dirty="0">
                <a:solidFill>
                  <a:srgbClr val="000000"/>
                </a:solidFill>
                <a:latin typeface="Aptos"/>
                <a:sym typeface="Aptos"/>
              </a:rPr>
              <a:t>120 ° </a:t>
            </a:r>
            <a:r>
              <a:rPr lang="fr-FR" kern="0" dirty="0" smtClean="0">
                <a:solidFill>
                  <a:srgbClr val="000000"/>
                </a:solidFill>
                <a:latin typeface="Aptos"/>
                <a:sym typeface="Aptos"/>
              </a:rPr>
              <a:t>horizontal </a:t>
            </a:r>
            <a:r>
              <a:rPr lang="fr-FR" kern="0" dirty="0" err="1" smtClean="0">
                <a:solidFill>
                  <a:srgbClr val="000000"/>
                </a:solidFill>
                <a:latin typeface="Aptos"/>
                <a:sym typeface="Aptos"/>
              </a:rPr>
              <a:t>coverage</a:t>
            </a:r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marL="0" lvl="2" indent="914400" hangingPunct="0"/>
            <a:r>
              <a:rPr kern="0" dirty="0">
                <a:solidFill>
                  <a:srgbClr val="000000"/>
                </a:solidFill>
                <a:latin typeface="Aptos"/>
                <a:sym typeface="Aptos"/>
              </a:rPr>
              <a:t>1.0 &lt; </a:t>
            </a:r>
            <a:r>
              <a:rPr kern="0" dirty="0" err="1">
                <a:solidFill>
                  <a:srgbClr val="000000"/>
                </a:solidFill>
                <a:latin typeface="Aptos"/>
                <a:sym typeface="Aptos"/>
              </a:rPr>
              <a:t>k</a:t>
            </a:r>
            <a:r>
              <a:rPr kern="0" baseline="-5999" dirty="0" err="1">
                <a:solidFill>
                  <a:srgbClr val="000000"/>
                </a:solidFill>
                <a:latin typeface="Aptos"/>
                <a:sym typeface="Aptos"/>
              </a:rPr>
              <a:t>f</a:t>
            </a:r>
            <a:r>
              <a:rPr kern="0" dirty="0">
                <a:solidFill>
                  <a:srgbClr val="000000"/>
                </a:solidFill>
                <a:latin typeface="Aptos"/>
                <a:sym typeface="Aptos"/>
              </a:rPr>
              <a:t> &lt; 2.4</a:t>
            </a:r>
          </a:p>
          <a:p>
            <a:pPr hangingPunct="0"/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hangingPunct="0"/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hangingPunct="0"/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hangingPunct="0"/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hangingPunct="0"/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hangingPunct="0"/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marL="0" lvl="1" indent="457200" hangingPunct="0"/>
            <a:r>
              <a:rPr kern="0" dirty="0">
                <a:solidFill>
                  <a:srgbClr val="000000"/>
                </a:solidFill>
                <a:latin typeface="Aptos"/>
                <a:sym typeface="Aptos"/>
              </a:rPr>
              <a:t>60 </a:t>
            </a:r>
            <a:r>
              <a:rPr kern="0" dirty="0" smtClean="0">
                <a:solidFill>
                  <a:srgbClr val="000000"/>
                </a:solidFill>
                <a:latin typeface="Aptos"/>
                <a:sym typeface="Aptos"/>
              </a:rPr>
              <a:t>tubes</a:t>
            </a:r>
            <a:r>
              <a:rPr lang="fr-FR" kern="0" dirty="0" smtClean="0">
                <a:solidFill>
                  <a:srgbClr val="000000"/>
                </a:solidFill>
                <a:latin typeface="Aptos"/>
                <a:sym typeface="Aptos"/>
              </a:rPr>
              <a:t> of</a:t>
            </a:r>
            <a:r>
              <a:rPr kern="0" dirty="0" smtClean="0">
                <a:solidFill>
                  <a:srgbClr val="000000"/>
                </a:solidFill>
                <a:latin typeface="Aptos"/>
                <a:sym typeface="Aptos"/>
              </a:rPr>
              <a:t> </a:t>
            </a:r>
            <a:r>
              <a:rPr kern="0" baseline="30000" dirty="0" smtClean="0">
                <a:solidFill>
                  <a:srgbClr val="000000"/>
                </a:solidFill>
                <a:latin typeface="Aptos"/>
                <a:sym typeface="Aptos"/>
              </a:rPr>
              <a:t>3</a:t>
            </a:r>
            <a:r>
              <a:rPr kern="0" dirty="0" smtClean="0">
                <a:solidFill>
                  <a:srgbClr val="000000"/>
                </a:solidFill>
                <a:latin typeface="Aptos"/>
                <a:sym typeface="Aptos"/>
              </a:rPr>
              <a:t>He</a:t>
            </a:r>
            <a:r>
              <a:rPr lang="fr-FR" kern="0" dirty="0" smtClean="0">
                <a:solidFill>
                  <a:srgbClr val="000000"/>
                </a:solidFill>
                <a:latin typeface="Aptos"/>
                <a:sym typeface="Aptos"/>
              </a:rPr>
              <a:t> at</a:t>
            </a:r>
            <a:r>
              <a:rPr kern="0" dirty="0" smtClean="0">
                <a:solidFill>
                  <a:srgbClr val="000000"/>
                </a:solidFill>
                <a:latin typeface="Aptos"/>
                <a:sym typeface="Aptos"/>
              </a:rPr>
              <a:t> </a:t>
            </a:r>
            <a:r>
              <a:rPr kern="0" dirty="0">
                <a:solidFill>
                  <a:srgbClr val="000000"/>
                </a:solidFill>
                <a:latin typeface="Aptos"/>
                <a:sym typeface="Aptos"/>
              </a:rPr>
              <a:t>15 bars</a:t>
            </a:r>
          </a:p>
          <a:p>
            <a:pPr marL="0" lvl="1" indent="457200" hangingPunct="0"/>
            <a:r>
              <a:rPr kern="0" dirty="0">
                <a:solidFill>
                  <a:srgbClr val="000000"/>
                </a:solidFill>
                <a:latin typeface="Aptos"/>
                <a:sym typeface="Aptos"/>
              </a:rPr>
              <a:t>0.75" x 22" </a:t>
            </a:r>
            <a:r>
              <a:rPr kern="0" dirty="0" smtClean="0">
                <a:solidFill>
                  <a:srgbClr val="000000"/>
                </a:solidFill>
                <a:latin typeface="Aptos"/>
                <a:sym typeface="Aptos"/>
              </a:rPr>
              <a:t>(</a:t>
            </a:r>
            <a:r>
              <a:rPr lang="fr-FR" kern="0" dirty="0" err="1" smtClean="0">
                <a:solidFill>
                  <a:srgbClr val="000000"/>
                </a:solidFill>
                <a:latin typeface="Aptos"/>
                <a:sym typeface="Aptos"/>
              </a:rPr>
              <a:t>from</a:t>
            </a:r>
            <a:r>
              <a:rPr kern="0" dirty="0" smtClean="0">
                <a:solidFill>
                  <a:srgbClr val="000000"/>
                </a:solidFill>
                <a:latin typeface="Aptos"/>
                <a:sym typeface="Aptos"/>
              </a:rPr>
              <a:t> </a:t>
            </a:r>
            <a:r>
              <a:rPr kern="0" dirty="0">
                <a:solidFill>
                  <a:srgbClr val="000000"/>
                </a:solidFill>
                <a:latin typeface="Aptos"/>
                <a:sym typeface="Aptos"/>
              </a:rPr>
              <a:t>5C1)</a:t>
            </a:r>
          </a:p>
        </p:txBody>
      </p:sp>
      <p:sp>
        <p:nvSpPr>
          <p:cNvPr id="45" name="2𝜃ana = 50°…"/>
          <p:cNvSpPr txBox="1"/>
          <p:nvPr/>
        </p:nvSpPr>
        <p:spPr>
          <a:xfrm>
            <a:off x="5529802" y="5895867"/>
            <a:ext cx="1132395" cy="707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hangingPunct="0"/>
            <a:r>
              <a:rPr kern="0">
                <a:solidFill>
                  <a:srgbClr val="000000"/>
                </a:solidFill>
                <a:latin typeface="Aptos"/>
                <a:sym typeface="Aptos"/>
              </a:rPr>
              <a:t>2𝜃</a:t>
            </a:r>
            <a:r>
              <a:rPr kern="0" baseline="-5999">
                <a:solidFill>
                  <a:srgbClr val="000000"/>
                </a:solidFill>
                <a:latin typeface="Aptos"/>
                <a:sym typeface="Aptos"/>
              </a:rPr>
              <a:t>ana</a:t>
            </a:r>
            <a:r>
              <a:rPr kern="0">
                <a:solidFill>
                  <a:srgbClr val="000000"/>
                </a:solidFill>
                <a:latin typeface="Aptos"/>
                <a:sym typeface="Aptos"/>
              </a:rPr>
              <a:t> = 50°</a:t>
            </a:r>
          </a:p>
          <a:p>
            <a:pPr hangingPunct="0"/>
            <a:r>
              <a:rPr kern="0">
                <a:solidFill>
                  <a:srgbClr val="000000"/>
                </a:solidFill>
                <a:latin typeface="Aptos"/>
                <a:sym typeface="Aptos"/>
              </a:rPr>
              <a:t>2.8 A</a:t>
            </a:r>
          </a:p>
        </p:txBody>
      </p:sp>
      <p:sp>
        <p:nvSpPr>
          <p:cNvPr id="46" name="2𝜃ana = 120°…"/>
          <p:cNvSpPr txBox="1"/>
          <p:nvPr/>
        </p:nvSpPr>
        <p:spPr>
          <a:xfrm>
            <a:off x="3472402" y="5324367"/>
            <a:ext cx="1254509" cy="707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hangingPunct="0"/>
            <a:r>
              <a:rPr kern="0">
                <a:solidFill>
                  <a:srgbClr val="000000"/>
                </a:solidFill>
                <a:latin typeface="Aptos"/>
                <a:sym typeface="Aptos"/>
              </a:rPr>
              <a:t>2𝜃</a:t>
            </a:r>
            <a:r>
              <a:rPr kern="0" baseline="-5999">
                <a:solidFill>
                  <a:srgbClr val="000000"/>
                </a:solidFill>
                <a:latin typeface="Aptos"/>
                <a:sym typeface="Aptos"/>
              </a:rPr>
              <a:t>ana</a:t>
            </a:r>
            <a:r>
              <a:rPr kern="0">
                <a:solidFill>
                  <a:srgbClr val="000000"/>
                </a:solidFill>
                <a:latin typeface="Aptos"/>
                <a:sym typeface="Aptos"/>
              </a:rPr>
              <a:t> = 120°</a:t>
            </a:r>
          </a:p>
          <a:p>
            <a:pPr hangingPunct="0"/>
            <a:r>
              <a:rPr kern="0">
                <a:solidFill>
                  <a:srgbClr val="000000"/>
                </a:solidFill>
                <a:latin typeface="Aptos"/>
                <a:sym typeface="Aptos"/>
              </a:rPr>
              <a:t>5.8 A</a:t>
            </a:r>
          </a:p>
        </p:txBody>
      </p:sp>
      <p:sp>
        <p:nvSpPr>
          <p:cNvPr id="47" name="Shape"/>
          <p:cNvSpPr/>
          <p:nvPr/>
        </p:nvSpPr>
        <p:spPr>
          <a:xfrm>
            <a:off x="2299055" y="1812300"/>
            <a:ext cx="3942079" cy="2584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2" h="21600" extrusionOk="0">
                <a:moveTo>
                  <a:pt x="4103" y="0"/>
                </a:moveTo>
                <a:cubicBezTo>
                  <a:pt x="6554" y="82"/>
                  <a:pt x="8981" y="564"/>
                  <a:pt x="11345" y="1428"/>
                </a:cubicBezTo>
                <a:cubicBezTo>
                  <a:pt x="13769" y="2314"/>
                  <a:pt x="16138" y="3605"/>
                  <a:pt x="18347" y="5446"/>
                </a:cubicBezTo>
                <a:cubicBezTo>
                  <a:pt x="19670" y="6549"/>
                  <a:pt x="20975" y="7961"/>
                  <a:pt x="21369" y="10181"/>
                </a:cubicBezTo>
                <a:cubicBezTo>
                  <a:pt x="21600" y="11478"/>
                  <a:pt x="21509" y="12745"/>
                  <a:pt x="21249" y="13922"/>
                </a:cubicBezTo>
                <a:cubicBezTo>
                  <a:pt x="20910" y="15454"/>
                  <a:pt x="20288" y="16837"/>
                  <a:pt x="19551" y="17984"/>
                </a:cubicBezTo>
                <a:cubicBezTo>
                  <a:pt x="18451" y="19693"/>
                  <a:pt x="17049" y="20977"/>
                  <a:pt x="15398" y="21600"/>
                </a:cubicBezTo>
                <a:lnTo>
                  <a:pt x="0" y="13796"/>
                </a:lnTo>
                <a:lnTo>
                  <a:pt x="4103" y="0"/>
                </a:lnTo>
                <a:close/>
              </a:path>
            </a:pathLst>
          </a:custGeom>
          <a:solidFill>
            <a:srgbClr val="FF8AD8">
              <a:alpha val="28614"/>
            </a:srgbClr>
          </a:solidFill>
          <a:ln w="19050">
            <a:solidFill>
              <a:srgbClr val="000000">
                <a:alpha val="57229"/>
              </a:srgbClr>
            </a:solidFill>
            <a:miter/>
          </a:ln>
        </p:spPr>
        <p:txBody>
          <a:bodyPr lIns="45719" rIns="45719" anchor="ctr"/>
          <a:lstStyle/>
          <a:p>
            <a:pPr hangingPunct="0"/>
            <a:endParaRPr kern="0">
              <a:solidFill>
                <a:srgbClr val="000000"/>
              </a:solidFill>
              <a:latin typeface="Aptos"/>
              <a:sym typeface="Aptos"/>
            </a:endParaRPr>
          </a:p>
        </p:txBody>
      </p:sp>
      <p:sp>
        <p:nvSpPr>
          <p:cNvPr id="48" name="Rectangle"/>
          <p:cNvSpPr/>
          <p:nvPr/>
        </p:nvSpPr>
        <p:spPr>
          <a:xfrm rot="3019955">
            <a:off x="1194592" y="3161770"/>
            <a:ext cx="491730" cy="1864335"/>
          </a:xfrm>
          <a:prstGeom prst="rect">
            <a:avLst/>
          </a:prstGeom>
          <a:gradFill>
            <a:gsLst>
              <a:gs pos="0">
                <a:srgbClr val="0096FF"/>
              </a:gs>
              <a:gs pos="51403">
                <a:srgbClr val="FFFB00"/>
              </a:gs>
              <a:gs pos="100000">
                <a:srgbClr val="FF2600"/>
              </a:gs>
            </a:gsLst>
            <a:lin ang="16200000"/>
          </a:gradFill>
          <a:ln w="1905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hangingPunct="0"/>
            <a:endParaRPr kern="0">
              <a:solidFill>
                <a:srgbClr val="000000"/>
              </a:solidFill>
              <a:latin typeface="Aptos"/>
              <a:sym typeface="Aptos"/>
            </a:endParaRPr>
          </a:p>
        </p:txBody>
      </p:sp>
      <p:sp>
        <p:nvSpPr>
          <p:cNvPr id="49" name="Line"/>
          <p:cNvSpPr/>
          <p:nvPr/>
        </p:nvSpPr>
        <p:spPr>
          <a:xfrm flipV="1">
            <a:off x="876464" y="3530551"/>
            <a:ext cx="1208919" cy="1025530"/>
          </a:xfrm>
          <a:prstGeom prst="line">
            <a:avLst/>
          </a:prstGeom>
          <a:ln w="19050">
            <a:solidFill>
              <a:srgbClr val="156082"/>
            </a:solidFill>
            <a:miter/>
            <a:tailEnd type="triangle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sym typeface="Aptos"/>
            </a:endParaRPr>
          </a:p>
        </p:txBody>
      </p:sp>
      <p:sp>
        <p:nvSpPr>
          <p:cNvPr id="50" name="Faisceau incident ToF…"/>
          <p:cNvSpPr txBox="1"/>
          <p:nvPr/>
        </p:nvSpPr>
        <p:spPr>
          <a:xfrm>
            <a:off x="671219" y="4973914"/>
            <a:ext cx="232665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hangingPunct="0"/>
            <a:r>
              <a:rPr lang="fr-FR" kern="0" dirty="0">
                <a:solidFill>
                  <a:srgbClr val="000000"/>
                </a:solidFill>
                <a:latin typeface="Aptos"/>
                <a:sym typeface="Aptos"/>
              </a:rPr>
              <a:t>I</a:t>
            </a:r>
            <a:r>
              <a:rPr kern="0" dirty="0" err="1" smtClean="0">
                <a:solidFill>
                  <a:srgbClr val="000000"/>
                </a:solidFill>
                <a:latin typeface="Aptos"/>
                <a:sym typeface="Aptos"/>
              </a:rPr>
              <a:t>ncident</a:t>
            </a:r>
            <a:r>
              <a:rPr lang="fr-FR" kern="0" dirty="0" smtClean="0">
                <a:solidFill>
                  <a:srgbClr val="000000"/>
                </a:solidFill>
                <a:latin typeface="Aptos"/>
                <a:sym typeface="Aptos"/>
              </a:rPr>
              <a:t> white </a:t>
            </a:r>
            <a:r>
              <a:rPr lang="fr-FR" kern="0" dirty="0" err="1" smtClean="0">
                <a:solidFill>
                  <a:srgbClr val="000000"/>
                </a:solidFill>
                <a:latin typeface="Aptos"/>
                <a:sym typeface="Aptos"/>
              </a:rPr>
              <a:t>beam</a:t>
            </a:r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  <a:p>
            <a:pPr hangingPunct="0"/>
            <a:r>
              <a:rPr kern="0" dirty="0">
                <a:solidFill>
                  <a:srgbClr val="000000"/>
                </a:solidFill>
                <a:latin typeface="Aptos"/>
                <a:sym typeface="Aptos"/>
              </a:rPr>
              <a:t>HR </a:t>
            </a:r>
            <a:r>
              <a:rPr lang="fr-FR" kern="0" dirty="0" err="1" smtClean="0">
                <a:solidFill>
                  <a:srgbClr val="000000"/>
                </a:solidFill>
                <a:latin typeface="Aptos"/>
                <a:sym typeface="Aptos"/>
              </a:rPr>
              <a:t>target</a:t>
            </a:r>
            <a:r>
              <a:rPr lang="fr-FR" kern="0" dirty="0" smtClean="0">
                <a:solidFill>
                  <a:srgbClr val="000000"/>
                </a:solidFill>
                <a:latin typeface="Aptos"/>
                <a:sym typeface="Aptos"/>
              </a:rPr>
              <a:t> at </a:t>
            </a:r>
            <a:r>
              <a:rPr kern="0" dirty="0" smtClean="0">
                <a:solidFill>
                  <a:srgbClr val="000000"/>
                </a:solidFill>
                <a:latin typeface="Aptos"/>
                <a:sym typeface="Aptos"/>
              </a:rPr>
              <a:t>50 </a:t>
            </a:r>
            <a:r>
              <a:rPr kern="0" dirty="0">
                <a:solidFill>
                  <a:srgbClr val="000000"/>
                </a:solidFill>
                <a:latin typeface="Aptos"/>
                <a:sym typeface="Aptos"/>
              </a:rPr>
              <a:t>Hz</a:t>
            </a:r>
          </a:p>
        </p:txBody>
      </p:sp>
      <p:sp>
        <p:nvSpPr>
          <p:cNvPr id="51" name="Echantillon"/>
          <p:cNvSpPr txBox="1"/>
          <p:nvPr/>
        </p:nvSpPr>
        <p:spPr>
          <a:xfrm>
            <a:off x="848309" y="2924067"/>
            <a:ext cx="8745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hangingPunct="0"/>
            <a:r>
              <a:rPr lang="fr-FR" kern="0" dirty="0" err="1" smtClean="0">
                <a:solidFill>
                  <a:srgbClr val="000000"/>
                </a:solidFill>
                <a:latin typeface="Aptos"/>
                <a:sym typeface="Aptos"/>
              </a:rPr>
              <a:t>Sample</a:t>
            </a:r>
            <a:endParaRPr kern="0" dirty="0">
              <a:solidFill>
                <a:srgbClr val="000000"/>
              </a:solidFill>
              <a:latin typeface="Aptos"/>
              <a:sym typeface="Aptos"/>
            </a:endParaRPr>
          </a:p>
        </p:txBody>
      </p:sp>
      <p:sp>
        <p:nvSpPr>
          <p:cNvPr id="52" name="Line"/>
          <p:cNvSpPr/>
          <p:nvPr/>
        </p:nvSpPr>
        <p:spPr>
          <a:xfrm flipH="1">
            <a:off x="7220269" y="1043586"/>
            <a:ext cx="543571" cy="1120746"/>
          </a:xfrm>
          <a:prstGeom prst="line">
            <a:avLst/>
          </a:prstGeom>
          <a:ln w="19050">
            <a:solidFill>
              <a:srgbClr val="156082"/>
            </a:solidFill>
            <a:miter/>
            <a:tailEnd type="triangle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sym typeface="Aptos"/>
            </a:endParaRPr>
          </a:p>
        </p:txBody>
      </p:sp>
      <p:sp>
        <p:nvSpPr>
          <p:cNvPr id="53" name="Line"/>
          <p:cNvSpPr/>
          <p:nvPr/>
        </p:nvSpPr>
        <p:spPr>
          <a:xfrm flipH="1">
            <a:off x="6686045" y="1043586"/>
            <a:ext cx="1077795" cy="801206"/>
          </a:xfrm>
          <a:prstGeom prst="line">
            <a:avLst/>
          </a:prstGeom>
          <a:ln w="19050">
            <a:solidFill>
              <a:srgbClr val="156082"/>
            </a:solidFill>
            <a:miter/>
            <a:tailEnd type="triangle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sym typeface="Aptos"/>
            </a:endParaRPr>
          </a:p>
        </p:txBody>
      </p:sp>
      <p:sp>
        <p:nvSpPr>
          <p:cNvPr id="54" name="Line"/>
          <p:cNvSpPr/>
          <p:nvPr/>
        </p:nvSpPr>
        <p:spPr>
          <a:xfrm flipH="1">
            <a:off x="5317420" y="3583586"/>
            <a:ext cx="3081420" cy="913040"/>
          </a:xfrm>
          <a:prstGeom prst="line">
            <a:avLst/>
          </a:prstGeom>
          <a:ln w="19050">
            <a:solidFill>
              <a:srgbClr val="FF2600"/>
            </a:solidFill>
            <a:miter/>
            <a:tailEnd type="triangle"/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Aptos"/>
              <a:sym typeface="Aptos"/>
            </a:endParaRPr>
          </a:p>
        </p:txBody>
      </p:sp>
      <p:sp>
        <p:nvSpPr>
          <p:cNvPr id="55" name="Line"/>
          <p:cNvSpPr/>
          <p:nvPr/>
        </p:nvSpPr>
        <p:spPr>
          <a:xfrm flipH="1" flipV="1">
            <a:off x="6364243" y="3254497"/>
            <a:ext cx="2034597" cy="329090"/>
          </a:xfrm>
          <a:prstGeom prst="line">
            <a:avLst/>
          </a:prstGeom>
          <a:ln w="19050">
            <a:solidFill>
              <a:srgbClr val="FF2600"/>
            </a:solidFill>
            <a:miter/>
            <a:tailEnd type="triangle"/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Aptos"/>
              <a:sym typeface="Aptos"/>
            </a:endParaRPr>
          </a:p>
        </p:txBody>
      </p:sp>
      <p:sp>
        <p:nvSpPr>
          <p:cNvPr id="56" name="Line"/>
          <p:cNvSpPr/>
          <p:nvPr/>
        </p:nvSpPr>
        <p:spPr>
          <a:xfrm flipH="1" flipV="1">
            <a:off x="5025364" y="2134753"/>
            <a:ext cx="3373476" cy="1448834"/>
          </a:xfrm>
          <a:prstGeom prst="line">
            <a:avLst/>
          </a:prstGeom>
          <a:ln w="19050">
            <a:solidFill>
              <a:srgbClr val="FF2600"/>
            </a:solidFill>
            <a:miter/>
            <a:tailEnd type="triangle"/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Aptos"/>
              <a:sym typeface="Aptos"/>
            </a:endParaRPr>
          </a:p>
        </p:txBody>
      </p:sp>
      <p:sp>
        <p:nvSpPr>
          <p:cNvPr id="57" name="Line"/>
          <p:cNvSpPr/>
          <p:nvPr/>
        </p:nvSpPr>
        <p:spPr>
          <a:xfrm flipH="1" flipV="1">
            <a:off x="6500812" y="5653901"/>
            <a:ext cx="1390028" cy="88686"/>
          </a:xfrm>
          <a:prstGeom prst="line">
            <a:avLst/>
          </a:prstGeom>
          <a:ln w="19050">
            <a:solidFill>
              <a:srgbClr val="156082"/>
            </a:solidFill>
            <a:miter/>
            <a:tailEnd type="triangle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sym typeface="Aptos"/>
            </a:endParaRPr>
          </a:p>
        </p:txBody>
      </p:sp>
      <p:sp>
        <p:nvSpPr>
          <p:cNvPr id="58" name="Line"/>
          <p:cNvSpPr/>
          <p:nvPr/>
        </p:nvSpPr>
        <p:spPr>
          <a:xfrm flipH="1" flipV="1">
            <a:off x="7213868" y="5126779"/>
            <a:ext cx="676972" cy="615808"/>
          </a:xfrm>
          <a:prstGeom prst="line">
            <a:avLst/>
          </a:prstGeom>
          <a:ln w="19050">
            <a:solidFill>
              <a:srgbClr val="156082"/>
            </a:solidFill>
            <a:miter/>
            <a:tailEnd type="triangle"/>
          </a:ln>
        </p:spPr>
        <p:txBody>
          <a:bodyPr lIns="45719" rIns="45719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sym typeface="Apto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1772" y="738144"/>
            <a:ext cx="2201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BIFROST </a:t>
            </a:r>
            <a:r>
              <a:rPr lang="fr-FR" sz="2000" dirty="0" err="1" smtClean="0"/>
              <a:t>like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06387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6366" y="193717"/>
            <a:ext cx="10998617" cy="535531"/>
          </a:xfrm>
        </p:spPr>
        <p:txBody>
          <a:bodyPr/>
          <a:lstStyle/>
          <a:p>
            <a:r>
              <a:rPr lang="fr-FR" dirty="0" smtClean="0"/>
              <a:t>FANTASTIC : </a:t>
            </a:r>
            <a:r>
              <a:rPr lang="fr-FR" dirty="0" err="1" smtClean="0"/>
              <a:t>resolution</a:t>
            </a:r>
            <a:r>
              <a:rPr lang="fr-FR" dirty="0" smtClean="0"/>
              <a:t> and Q range</a:t>
            </a:r>
            <a:endParaRPr lang="fr-FR" dirty="0"/>
          </a:p>
        </p:txBody>
      </p:sp>
      <p:pic>
        <p:nvPicPr>
          <p:cNvPr id="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8360" y="1199992"/>
            <a:ext cx="5753980" cy="418680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(Q,E) accessible"/>
          <p:cNvSpPr txBox="1"/>
          <p:nvPr/>
        </p:nvSpPr>
        <p:spPr>
          <a:xfrm>
            <a:off x="8617305" y="1540791"/>
            <a:ext cx="174418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282A"/>
                </a:solidFill>
              </a:defRPr>
            </a:lvl1pPr>
          </a:lstStyle>
          <a:p>
            <a:r>
              <a:t>(Q,E) accessible </a:t>
            </a:r>
          </a:p>
        </p:txBody>
      </p:sp>
      <p:sp>
        <p:nvSpPr>
          <p:cNvPr id="6" name="Line"/>
          <p:cNvSpPr/>
          <p:nvPr/>
        </p:nvSpPr>
        <p:spPr>
          <a:xfrm rot="18563619">
            <a:off x="5651044" y="3279409"/>
            <a:ext cx="3531370" cy="76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600" y="0"/>
                  <a:pt x="7184" y="21600"/>
                  <a:pt x="10784" y="21600"/>
                </a:cubicBezTo>
                <a:cubicBezTo>
                  <a:pt x="14384" y="21600"/>
                  <a:pt x="18000" y="0"/>
                  <a:pt x="21600" y="0"/>
                </a:cubicBezTo>
              </a:path>
            </a:pathLst>
          </a:custGeom>
          <a:ln w="19050">
            <a:solidFill>
              <a:srgbClr val="FF282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Line"/>
          <p:cNvSpPr/>
          <p:nvPr/>
        </p:nvSpPr>
        <p:spPr>
          <a:xfrm flipV="1">
            <a:off x="9888741" y="4223714"/>
            <a:ext cx="498085" cy="548475"/>
          </a:xfrm>
          <a:prstGeom prst="line">
            <a:avLst/>
          </a:prstGeom>
          <a:ln w="19050">
            <a:solidFill>
              <a:srgbClr val="FF282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ZoneTexte 1"/>
          <p:cNvSpPr txBox="1"/>
          <p:nvPr/>
        </p:nvSpPr>
        <p:spPr>
          <a:xfrm>
            <a:off x="6880993" y="860506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30 </a:t>
            </a:r>
            <a:r>
              <a:rPr lang="fr-FR" dirty="0" err="1" smtClean="0"/>
              <a:t>counts</a:t>
            </a:r>
            <a:r>
              <a:rPr lang="fr-FR" dirty="0" smtClean="0"/>
              <a:t>/sec </a:t>
            </a:r>
            <a:r>
              <a:rPr lang="fr-FR" dirty="0" err="1" smtClean="0"/>
              <a:t>expected</a:t>
            </a:r>
            <a:endParaRPr lang="fr-FR" dirty="0"/>
          </a:p>
          <a:p>
            <a:endParaRPr lang="fr-FR" dirty="0"/>
          </a:p>
        </p:txBody>
      </p:sp>
      <p:sp>
        <p:nvSpPr>
          <p:cNvPr id="8" name="Line"/>
          <p:cNvSpPr/>
          <p:nvPr/>
        </p:nvSpPr>
        <p:spPr>
          <a:xfrm flipV="1">
            <a:off x="8043119" y="1421772"/>
            <a:ext cx="1" cy="3426421"/>
          </a:xfrm>
          <a:prstGeom prst="line">
            <a:avLst/>
          </a:prstGeom>
          <a:ln w="1905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6898" y="1257548"/>
            <a:ext cx="5018776" cy="3636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=&gt; σinst = 0.4 meV"/>
          <p:cNvSpPr txBox="1"/>
          <p:nvPr/>
        </p:nvSpPr>
        <p:spPr>
          <a:xfrm>
            <a:off x="1173050" y="5089551"/>
            <a:ext cx="2347757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700"/>
            </a:pPr>
            <a:r>
              <a:rPr dirty="0" err="1" smtClean="0"/>
              <a:t>σ</a:t>
            </a:r>
            <a:r>
              <a:rPr baseline="-5999" dirty="0" err="1" smtClean="0"/>
              <a:t>inst</a:t>
            </a:r>
            <a:r>
              <a:rPr dirty="0" smtClean="0"/>
              <a:t> </a:t>
            </a:r>
            <a:r>
              <a:rPr dirty="0"/>
              <a:t>= 0.4 </a:t>
            </a:r>
            <a:r>
              <a:rPr dirty="0" err="1"/>
              <a:t>meV</a:t>
            </a:r>
            <a:endParaRPr dirty="0"/>
          </a:p>
        </p:txBody>
      </p:sp>
      <p:sp>
        <p:nvSpPr>
          <p:cNvPr id="11" name="ZoneTexte 10"/>
          <p:cNvSpPr txBox="1"/>
          <p:nvPr/>
        </p:nvSpPr>
        <p:spPr>
          <a:xfrm>
            <a:off x="6266561" y="5534377"/>
            <a:ext cx="436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Phonons and magnons </a:t>
            </a:r>
            <a:r>
              <a:rPr lang="fr-FR" dirty="0" err="1" smtClean="0"/>
              <a:t>measurements</a:t>
            </a:r>
            <a:r>
              <a:rPr lang="fr-FR" dirty="0" smtClean="0"/>
              <a:t> (hard </a:t>
            </a:r>
            <a:r>
              <a:rPr lang="fr-FR" dirty="0" err="1" smtClean="0"/>
              <a:t>matter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058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23888" y="314037"/>
            <a:ext cx="8552385" cy="978729"/>
          </a:xfrm>
        </p:spPr>
        <p:txBody>
          <a:bodyPr/>
          <a:lstStyle/>
          <a:p>
            <a:r>
              <a:rPr lang="fr-FR" dirty="0" smtClean="0"/>
              <a:t>Possible </a:t>
            </a:r>
            <a:r>
              <a:rPr lang="fr-FR" dirty="0" err="1" smtClean="0"/>
              <a:t>layout</a:t>
            </a:r>
            <a:r>
              <a:rPr lang="fr-FR" dirty="0" smtClean="0"/>
              <a:t> for ICONE Phase </a:t>
            </a:r>
            <a:r>
              <a:rPr lang="fr-FR" dirty="0" smtClean="0"/>
              <a:t>1</a:t>
            </a:r>
            <a:br>
              <a:rPr lang="fr-FR" dirty="0" smtClean="0"/>
            </a:br>
            <a:r>
              <a:rPr lang="fr-FR" dirty="0" smtClean="0"/>
              <a:t>2032</a:t>
            </a:r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CF2F7A8-3BD3-4C6C-98A7-8D05B56EE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54551" y="1659713"/>
            <a:ext cx="9099248" cy="4670654"/>
          </a:xfrm>
          <a:prstGeom prst="rect">
            <a:avLst/>
          </a:prstGeom>
        </p:spPr>
      </p:pic>
      <p:cxnSp>
        <p:nvCxnSpPr>
          <p:cNvPr id="26" name="Ligne 0"/>
          <p:cNvCxnSpPr>
            <a:cxnSpLocks/>
          </p:cNvCxnSpPr>
          <p:nvPr/>
        </p:nvCxnSpPr>
        <p:spPr bwMode="auto">
          <a:xfrm>
            <a:off x="2660822" y="4027992"/>
            <a:ext cx="5461686" cy="2342964"/>
          </a:xfrm>
          <a:prstGeom prst="line">
            <a:avLst/>
          </a:prstGeom>
          <a:ln w="38099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 type="triangle" w="med" len="med"/>
            <a:tailEnd type="triangle" w="med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ne 0"/>
          <p:cNvCxnSpPr>
            <a:cxnSpLocks/>
          </p:cNvCxnSpPr>
          <p:nvPr/>
        </p:nvCxnSpPr>
        <p:spPr bwMode="auto">
          <a:xfrm flipH="1">
            <a:off x="8476735" y="5373384"/>
            <a:ext cx="2949148" cy="963161"/>
          </a:xfrm>
          <a:prstGeom prst="line">
            <a:avLst/>
          </a:prstGeom>
          <a:ln w="38099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 type="triangle" w="med" len="med"/>
            <a:tailEnd type="triangle" w="med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 bwMode="auto">
          <a:xfrm>
            <a:off x="3647018" y="5373385"/>
            <a:ext cx="776529" cy="45756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/>
              <a:t>40m</a:t>
            </a:r>
          </a:p>
        </p:txBody>
      </p:sp>
      <p:sp>
        <p:nvSpPr>
          <p:cNvPr id="29" name="ZoneTexte 28"/>
          <p:cNvSpPr txBox="1"/>
          <p:nvPr/>
        </p:nvSpPr>
        <p:spPr bwMode="auto">
          <a:xfrm>
            <a:off x="9937449" y="5800902"/>
            <a:ext cx="776529" cy="45756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dirty="0"/>
              <a:t>20m</a:t>
            </a:r>
          </a:p>
        </p:txBody>
      </p:sp>
      <p:sp>
        <p:nvSpPr>
          <p:cNvPr id="30" name="ZoneTexte 29"/>
          <p:cNvSpPr txBox="1"/>
          <p:nvPr/>
        </p:nvSpPr>
        <p:spPr bwMode="auto">
          <a:xfrm>
            <a:off x="8381986" y="4239683"/>
            <a:ext cx="1123552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PRESTO</a:t>
            </a:r>
          </a:p>
        </p:txBody>
      </p:sp>
      <p:sp>
        <p:nvSpPr>
          <p:cNvPr id="31" name="ZoneTexte 30"/>
          <p:cNvSpPr txBox="1"/>
          <p:nvPr/>
        </p:nvSpPr>
        <p:spPr bwMode="auto">
          <a:xfrm>
            <a:off x="6314843" y="5031729"/>
            <a:ext cx="1453612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dirty="0"/>
              <a:t>FANTASTIC</a:t>
            </a:r>
          </a:p>
        </p:txBody>
      </p:sp>
      <p:sp>
        <p:nvSpPr>
          <p:cNvPr id="32" name="ZoneTexte 31"/>
          <p:cNvSpPr txBox="1"/>
          <p:nvPr/>
        </p:nvSpPr>
        <p:spPr bwMode="auto">
          <a:xfrm>
            <a:off x="4738612" y="4355158"/>
            <a:ext cx="983914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SAMBA</a:t>
            </a:r>
          </a:p>
        </p:txBody>
      </p:sp>
      <p:sp>
        <p:nvSpPr>
          <p:cNvPr id="33" name="ZoneTexte 32"/>
          <p:cNvSpPr txBox="1"/>
          <p:nvPr/>
        </p:nvSpPr>
        <p:spPr bwMode="auto">
          <a:xfrm>
            <a:off x="7187647" y="3437341"/>
            <a:ext cx="1161615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dirty="0"/>
              <a:t>HERMES</a:t>
            </a:r>
          </a:p>
        </p:txBody>
      </p:sp>
      <p:sp>
        <p:nvSpPr>
          <p:cNvPr id="34" name="ZoneTexte 33"/>
          <p:cNvSpPr txBox="1"/>
          <p:nvPr/>
        </p:nvSpPr>
        <p:spPr bwMode="auto">
          <a:xfrm>
            <a:off x="5686951" y="2892754"/>
            <a:ext cx="117423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dirty="0"/>
              <a:t>IMAGING</a:t>
            </a:r>
          </a:p>
        </p:txBody>
      </p:sp>
      <p:sp>
        <p:nvSpPr>
          <p:cNvPr id="35" name="ZoneTexte 34"/>
          <p:cNvSpPr txBox="1"/>
          <p:nvPr/>
        </p:nvSpPr>
        <p:spPr bwMode="auto">
          <a:xfrm>
            <a:off x="3577258" y="3813284"/>
            <a:ext cx="767817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TEST</a:t>
            </a:r>
          </a:p>
        </p:txBody>
      </p:sp>
      <p:sp>
        <p:nvSpPr>
          <p:cNvPr id="36" name="ZoneTexte 35"/>
          <p:cNvSpPr txBox="1"/>
          <p:nvPr/>
        </p:nvSpPr>
        <p:spPr bwMode="auto">
          <a:xfrm>
            <a:off x="7288861" y="1691798"/>
            <a:ext cx="2521203" cy="906338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 dirty="0"/>
              <a:t>GUIDE HALL</a:t>
            </a:r>
            <a:endParaRPr sz="2400" dirty="0"/>
          </a:p>
          <a:p>
            <a:pPr>
              <a:defRPr/>
            </a:pPr>
            <a:r>
              <a:rPr sz="2400" dirty="0"/>
              <a:t>9° between guides</a:t>
            </a:r>
          </a:p>
        </p:txBody>
      </p:sp>
      <p:sp>
        <p:nvSpPr>
          <p:cNvPr id="37" name="ZoneTexte 36"/>
          <p:cNvSpPr txBox="1"/>
          <p:nvPr/>
        </p:nvSpPr>
        <p:spPr bwMode="auto">
          <a:xfrm>
            <a:off x="2489553" y="1250985"/>
            <a:ext cx="2661210" cy="48803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dirty="0"/>
              <a:t>Target casemate</a:t>
            </a:r>
            <a:endParaRPr sz="2200" dirty="0"/>
          </a:p>
        </p:txBody>
      </p:sp>
      <p:sp>
        <p:nvSpPr>
          <p:cNvPr id="38" name="ZoneTexte 37"/>
          <p:cNvSpPr txBox="1"/>
          <p:nvPr/>
        </p:nvSpPr>
        <p:spPr bwMode="auto">
          <a:xfrm>
            <a:off x="891558" y="2313454"/>
            <a:ext cx="1362993" cy="7623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200" b="1" dirty="0">
                <a:solidFill>
                  <a:srgbClr val="00B050"/>
                </a:solidFill>
              </a:rPr>
              <a:t>Target</a:t>
            </a:r>
            <a:br>
              <a:rPr sz="2200" b="1" dirty="0">
                <a:solidFill>
                  <a:srgbClr val="00B050"/>
                </a:solidFill>
              </a:rPr>
            </a:br>
            <a:r>
              <a:rPr sz="2200" b="1" dirty="0">
                <a:solidFill>
                  <a:srgbClr val="00B050"/>
                </a:solidFill>
              </a:rPr>
              <a:t>monolith</a:t>
            </a:r>
            <a:endParaRPr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8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67663" y="1423539"/>
            <a:ext cx="5980033" cy="2086725"/>
          </a:xfrm>
        </p:spPr>
        <p:txBody>
          <a:bodyPr/>
          <a:lstStyle/>
          <a:p>
            <a:r>
              <a:rPr lang="fr-FR" sz="7200" dirty="0" err="1" smtClean="0"/>
              <a:t>Thank</a:t>
            </a:r>
            <a:r>
              <a:rPr lang="fr-FR" sz="7200" dirty="0" smtClean="0"/>
              <a:t> </a:t>
            </a:r>
            <a:r>
              <a:rPr lang="fr-FR" sz="7200" dirty="0" err="1" smtClean="0"/>
              <a:t>you</a:t>
            </a:r>
            <a:endParaRPr lang="fr-FR" sz="7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96" y="3949176"/>
            <a:ext cx="3998507" cy="196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23888" y="314037"/>
            <a:ext cx="8552385" cy="535531"/>
          </a:xfrm>
        </p:spPr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ICONE French </a:t>
            </a:r>
            <a:r>
              <a:rPr lang="fr-FR" dirty="0" err="1" smtClean="0"/>
              <a:t>project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91263" y="1206358"/>
            <a:ext cx="1069852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A project to provide France with a national neutron scattering user facility for the next 50 years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ble to do similar experiments than what was done on the </a:t>
            </a:r>
            <a:r>
              <a:rPr lang="en-US" dirty="0" err="1" smtClean="0"/>
              <a:t>Orphée</a:t>
            </a:r>
            <a:r>
              <a:rPr lang="en-US" dirty="0" smtClean="0"/>
              <a:t> reactor (shutdown end of 2019)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Able to do any type of neutron scattering experiment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Able to provide an experimental capacity of about 300 experiments per year open to users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Able to train and prepare the French community for the use of ESS with the best possible efficiency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Reach these goals within a limited budget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Do it without the construction of a new nuclear reactor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Do it with available technologies in France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107680" y="5598580"/>
            <a:ext cx="4084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ICONE</a:t>
            </a:r>
          </a:p>
          <a:p>
            <a:r>
              <a:rPr lang="fr-FR" dirty="0" err="1" smtClean="0"/>
              <a:t>Innovative</a:t>
            </a:r>
            <a:r>
              <a:rPr lang="fr-FR" dirty="0" smtClean="0"/>
              <a:t> </a:t>
            </a:r>
            <a:r>
              <a:rPr lang="fr-FR" dirty="0" err="1" smtClean="0"/>
              <a:t>COmpact</a:t>
            </a:r>
            <a:r>
              <a:rPr lang="fr-FR" dirty="0" smtClean="0"/>
              <a:t> </a:t>
            </a:r>
            <a:r>
              <a:rPr lang="fr-FR" dirty="0" err="1" smtClean="0"/>
              <a:t>NEutron</a:t>
            </a:r>
            <a:r>
              <a:rPr lang="fr-FR" dirty="0" smtClean="0"/>
              <a:t> </a:t>
            </a:r>
            <a:r>
              <a:rPr lang="fr-FR" dirty="0" err="1" smtClean="0"/>
              <a:t>facility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040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SPARE1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92480" y="1011936"/>
            <a:ext cx="385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Detailed</a:t>
            </a:r>
            <a:r>
              <a:rPr lang="fr-FR" dirty="0" smtClean="0"/>
              <a:t> </a:t>
            </a:r>
            <a:r>
              <a:rPr lang="fr-FR" dirty="0" err="1" smtClean="0"/>
              <a:t>specifications</a:t>
            </a:r>
            <a:r>
              <a:rPr lang="fr-FR" dirty="0" smtClean="0"/>
              <a:t> of ICONE</a:t>
            </a:r>
            <a:endParaRPr lang="fr-FR" dirty="0"/>
          </a:p>
        </p:txBody>
      </p:sp>
      <p:graphicFrame>
        <p:nvGraphicFramePr>
          <p:cNvPr id="7" name="Tableau 2"/>
          <p:cNvGraphicFramePr/>
          <p:nvPr>
            <p:extLst>
              <p:ext uri="{D42A27DB-BD31-4B8C-83A1-F6EECF244321}">
                <p14:modId xmlns:p14="http://schemas.microsoft.com/office/powerpoint/2010/main" val="1459460019"/>
              </p:ext>
            </p:extLst>
          </p:nvPr>
        </p:nvGraphicFramePr>
        <p:xfrm>
          <a:off x="234527" y="1574535"/>
          <a:ext cx="6953906" cy="3868149"/>
        </p:xfrm>
        <a:graphic>
          <a:graphicData uri="http://schemas.openxmlformats.org/drawingml/2006/table">
            <a:tbl>
              <a:tblPr firstRow="1" bandRow="1"/>
              <a:tblGrid>
                <a:gridCol w="31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4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5413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SOURCES requirements</a:t>
                      </a:r>
                    </a:p>
                  </a:txBody>
                  <a:tcPr marL="58133" marR="58133" marT="58133" marB="58133" horzOverflow="overflow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Flux</a:t>
                      </a:r>
                    </a:p>
                  </a:txBody>
                  <a:tcPr marL="58133" marR="58133" marT="58133" marB="58133" horzOverflow="overflow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Resolution</a:t>
                      </a:r>
                    </a:p>
                  </a:txBody>
                  <a:tcPr marL="58133" marR="58133" marT="58133" marB="58133" horzOverflow="overflow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107">
                <a:tc>
                  <a:txBody>
                    <a:bodyPr/>
                    <a:lstStyle/>
                    <a:p>
                      <a:pPr algn="l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Energy p</a:t>
                      </a:r>
                      <a:r>
                        <a:rPr baseline="30000"/>
                        <a:t>+</a:t>
                      </a:r>
                      <a:r>
                        <a:t> [MeV]</a:t>
                      </a:r>
                    </a:p>
                  </a:txBody>
                  <a:tcPr marL="58133" marR="58133" marT="58133" marB="58133" horzOverflow="overflow">
                    <a:solidFill>
                      <a:srgbClr val="CDD4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</a:p>
                  </a:txBody>
                  <a:tcPr marL="58133" marR="58133" marT="58133" marB="58133" horzOverflow="overflow">
                    <a:solidFill>
                      <a:srgbClr val="CDD4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107">
                <a:tc>
                  <a:txBody>
                    <a:bodyPr/>
                    <a:lstStyle/>
                    <a:p>
                      <a:pPr algn="l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Peak Intensity p</a:t>
                      </a:r>
                      <a:r>
                        <a:rPr baseline="30000"/>
                        <a:t>+</a:t>
                      </a:r>
                      <a:r>
                        <a:t> [mA]</a:t>
                      </a:r>
                    </a:p>
                  </a:txBody>
                  <a:tcPr marL="58133" marR="58133" marT="58133" marB="58133" horzOverflow="overflow">
                    <a:solidFill>
                      <a:srgbClr val="E8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</a:t>
                      </a:r>
                    </a:p>
                  </a:txBody>
                  <a:tcPr marL="58133" marR="58133" marT="58133" marB="58133" horzOverflow="overflow">
                    <a:solidFill>
                      <a:srgbClr val="E8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10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Pulse Duration [ms] (Rate [Hz])</a:t>
                      </a:r>
                    </a:p>
                  </a:txBody>
                  <a:tcPr marL="58133" marR="58133" marT="58133" marB="58133" horzOverflow="overflow"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0.8(50) - 2(20)</a:t>
                      </a:r>
                    </a:p>
                  </a:txBody>
                  <a:tcPr marL="58133" marR="58133" marT="58133" marB="58133" horzOverflow="overflow"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 (100) - 0.4(50)</a:t>
                      </a:r>
                    </a:p>
                  </a:txBody>
                  <a:tcPr marL="58133" marR="58133" marT="58133" marB="58133" horzOverflow="overflow"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10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Duty Cycle</a:t>
                      </a:r>
                    </a:p>
                  </a:txBody>
                  <a:tcPr marL="58133" marR="58133" marT="58133" marB="58133" horzOverflow="overflow"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4%</a:t>
                      </a:r>
                    </a:p>
                  </a:txBody>
                  <a:tcPr marL="58133" marR="58133" marT="58133" marB="58133" horzOverflow="overflow"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2%</a:t>
                      </a:r>
                    </a:p>
                  </a:txBody>
                  <a:tcPr marL="58133" marR="58133" marT="58133" marB="58133" horzOverflow="overflow"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107">
                <a:tc>
                  <a:txBody>
                    <a:bodyPr/>
                    <a:lstStyle/>
                    <a:p>
                      <a:pPr algn="l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Average Flow p</a:t>
                      </a:r>
                      <a:r>
                        <a:rPr baseline="30000"/>
                        <a:t>+</a:t>
                      </a:r>
                      <a:r>
                        <a:t> [/s]</a:t>
                      </a:r>
                    </a:p>
                  </a:txBody>
                  <a:tcPr marL="58133" marR="58133" marT="58133" marB="58133" horzOverflow="overflow"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~2 10</a:t>
                      </a:r>
                      <a:r>
                        <a:rPr baseline="30000"/>
                        <a:t>16</a:t>
                      </a:r>
                    </a:p>
                  </a:txBody>
                  <a:tcPr marL="58133" marR="58133" marT="58133" marB="58133" horzOverflow="overflow"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~10</a:t>
                      </a:r>
                      <a:r>
                        <a:rPr baseline="30000"/>
                        <a:t>16</a:t>
                      </a:r>
                    </a:p>
                  </a:txBody>
                  <a:tcPr marL="58133" marR="58133" marT="58133" marB="58133" horzOverflow="overflow"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047">
                <a:tc>
                  <a:txBody>
                    <a:bodyPr/>
                    <a:lstStyle/>
                    <a:p>
                      <a:pPr algn="l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Average Flow n</a:t>
                      </a:r>
                      <a:r>
                        <a:rPr baseline="-25000"/>
                        <a:t>fast</a:t>
                      </a:r>
                      <a:r>
                        <a:t> [/s]</a:t>
                      </a:r>
                    </a:p>
                  </a:txBody>
                  <a:tcPr marL="58133" marR="58133" marT="58133" marB="58133" horzOverflow="overflow"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~4 10</a:t>
                      </a:r>
                      <a:r>
                        <a:rPr baseline="30000"/>
                        <a:t>14</a:t>
                      </a:r>
                    </a:p>
                  </a:txBody>
                  <a:tcPr marL="58133" marR="58133" marT="58133" marB="58133" horzOverflow="overflow"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~2 10</a:t>
                      </a:r>
                      <a:r>
                        <a:rPr baseline="30000"/>
                        <a:t>14</a:t>
                      </a:r>
                    </a:p>
                  </a:txBody>
                  <a:tcPr marL="58133" marR="58133" marT="58133" marB="58133" horzOverflow="overflow"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047">
                <a:tc>
                  <a:txBody>
                    <a:bodyPr/>
                    <a:lstStyle/>
                    <a:p>
                      <a:pPr algn="l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Average Flow n</a:t>
                      </a:r>
                      <a:r>
                        <a:rPr baseline="-25000"/>
                        <a:t>u</a:t>
                      </a:r>
                      <a:r>
                        <a:t> [/s/cm</a:t>
                      </a:r>
                      <a:r>
                        <a:rPr baseline="30000"/>
                        <a:t>2</a:t>
                      </a:r>
                      <a:r>
                        <a:t>/sr]</a:t>
                      </a:r>
                    </a:p>
                  </a:txBody>
                  <a:tcPr marL="58133" marR="58133" marT="58133" marB="58133" horzOverflow="overflow"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~4 10</a:t>
                      </a:r>
                      <a:r>
                        <a:rPr baseline="30000"/>
                        <a:t>10</a:t>
                      </a:r>
                    </a:p>
                  </a:txBody>
                  <a:tcPr marL="58133" marR="58133" marT="58133" marB="58133" horzOverflow="overflow"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~2 10</a:t>
                      </a:r>
                      <a:r>
                        <a:rPr baseline="30000"/>
                        <a:t>10</a:t>
                      </a:r>
                    </a:p>
                  </a:txBody>
                  <a:tcPr marL="58133" marR="58133" marT="58133" marB="58133" horzOverflow="overflow"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10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Neutron beam ports</a:t>
                      </a:r>
                    </a:p>
                  </a:txBody>
                  <a:tcPr marL="58133" marR="58133" marT="58133" marB="58133" horzOverflow="overflow"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5+2</a:t>
                      </a:r>
                    </a:p>
                  </a:txBody>
                  <a:tcPr marL="58133" marR="58133" marT="58133" marB="58133" horzOverflow="overflow"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5+2</a:t>
                      </a:r>
                    </a:p>
                  </a:txBody>
                  <a:tcPr marL="58133" marR="58133" marT="58133" marB="58133" horzOverflow="overflow"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1"/>
          <p:cNvSpPr txBox="1"/>
          <p:nvPr/>
        </p:nvSpPr>
        <p:spPr>
          <a:xfrm>
            <a:off x="216173" y="5700262"/>
            <a:ext cx="4022413" cy="376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n</a:t>
            </a:r>
            <a:r>
              <a:rPr baseline="-25000"/>
              <a:t>u</a:t>
            </a:r>
            <a:r>
              <a:t> : useful neutrons (&lt;100 meV i.e. &gt;0.9 Å)</a:t>
            </a:r>
          </a:p>
        </p:txBody>
      </p:sp>
      <p:grpSp>
        <p:nvGrpSpPr>
          <p:cNvPr id="9" name="Group"/>
          <p:cNvGrpSpPr/>
          <p:nvPr/>
        </p:nvGrpSpPr>
        <p:grpSpPr>
          <a:xfrm>
            <a:off x="7933285" y="2081863"/>
            <a:ext cx="3614594" cy="1281114"/>
            <a:chOff x="0" y="0"/>
            <a:chExt cx="3614593" cy="1281112"/>
          </a:xfrm>
        </p:grpSpPr>
        <p:sp>
          <p:nvSpPr>
            <p:cNvPr id="10" name="Line"/>
            <p:cNvSpPr/>
            <p:nvPr/>
          </p:nvSpPr>
          <p:spPr>
            <a:xfrm flipV="1">
              <a:off x="-1" y="0"/>
              <a:ext cx="2" cy="1281114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1" name="Line"/>
            <p:cNvSpPr/>
            <p:nvPr/>
          </p:nvSpPr>
          <p:spPr>
            <a:xfrm>
              <a:off x="0" y="1273849"/>
              <a:ext cx="3614594" cy="1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grpSp>
          <p:nvGrpSpPr>
            <p:cNvPr id="12" name="Group"/>
            <p:cNvGrpSpPr/>
            <p:nvPr/>
          </p:nvGrpSpPr>
          <p:grpSpPr>
            <a:xfrm>
              <a:off x="17729" y="370089"/>
              <a:ext cx="3158061" cy="902399"/>
              <a:chOff x="0" y="0"/>
              <a:chExt cx="3158059" cy="902397"/>
            </a:xfrm>
          </p:grpSpPr>
          <p:sp>
            <p:nvSpPr>
              <p:cNvPr id="23" name="Line"/>
              <p:cNvSpPr/>
              <p:nvPr/>
            </p:nvSpPr>
            <p:spPr>
              <a:xfrm flipV="1">
                <a:off x="-1" y="-1"/>
                <a:ext cx="2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4" name="Line"/>
              <p:cNvSpPr/>
              <p:nvPr/>
            </p:nvSpPr>
            <p:spPr>
              <a:xfrm flipV="1">
                <a:off x="116965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5" name="Line"/>
              <p:cNvSpPr/>
              <p:nvPr/>
            </p:nvSpPr>
            <p:spPr>
              <a:xfrm flipV="1">
                <a:off x="233930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6" name="Line"/>
              <p:cNvSpPr/>
              <p:nvPr/>
            </p:nvSpPr>
            <p:spPr>
              <a:xfrm flipV="1">
                <a:off x="350895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7" name="Line"/>
              <p:cNvSpPr/>
              <p:nvPr/>
            </p:nvSpPr>
            <p:spPr>
              <a:xfrm flipV="1">
                <a:off x="467860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8" name="Line"/>
              <p:cNvSpPr/>
              <p:nvPr/>
            </p:nvSpPr>
            <p:spPr>
              <a:xfrm flipV="1">
                <a:off x="584825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9" name="Line"/>
              <p:cNvSpPr/>
              <p:nvPr/>
            </p:nvSpPr>
            <p:spPr>
              <a:xfrm flipV="1">
                <a:off x="701791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0" name="Line"/>
              <p:cNvSpPr/>
              <p:nvPr/>
            </p:nvSpPr>
            <p:spPr>
              <a:xfrm flipV="1">
                <a:off x="818756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1" name="Line"/>
              <p:cNvSpPr/>
              <p:nvPr/>
            </p:nvSpPr>
            <p:spPr>
              <a:xfrm flipV="1">
                <a:off x="935721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2" name="Line"/>
              <p:cNvSpPr/>
              <p:nvPr/>
            </p:nvSpPr>
            <p:spPr>
              <a:xfrm flipV="1">
                <a:off x="1052686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3" name="Line"/>
              <p:cNvSpPr/>
              <p:nvPr/>
            </p:nvSpPr>
            <p:spPr>
              <a:xfrm flipV="1">
                <a:off x="1169651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4" name="Line"/>
              <p:cNvSpPr/>
              <p:nvPr/>
            </p:nvSpPr>
            <p:spPr>
              <a:xfrm flipV="1">
                <a:off x="1286616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5" name="Line"/>
              <p:cNvSpPr/>
              <p:nvPr/>
            </p:nvSpPr>
            <p:spPr>
              <a:xfrm flipV="1">
                <a:off x="1403582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6" name="Line"/>
              <p:cNvSpPr/>
              <p:nvPr/>
            </p:nvSpPr>
            <p:spPr>
              <a:xfrm flipV="1">
                <a:off x="1520547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7" name="Line"/>
              <p:cNvSpPr/>
              <p:nvPr/>
            </p:nvSpPr>
            <p:spPr>
              <a:xfrm flipV="1">
                <a:off x="1637512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8" name="Line"/>
              <p:cNvSpPr/>
              <p:nvPr/>
            </p:nvSpPr>
            <p:spPr>
              <a:xfrm flipV="1">
                <a:off x="1754477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9" name="Line"/>
              <p:cNvSpPr/>
              <p:nvPr/>
            </p:nvSpPr>
            <p:spPr>
              <a:xfrm flipV="1">
                <a:off x="1871442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0" name="Line"/>
              <p:cNvSpPr/>
              <p:nvPr/>
            </p:nvSpPr>
            <p:spPr>
              <a:xfrm flipV="1">
                <a:off x="1988407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1" name="Line"/>
              <p:cNvSpPr/>
              <p:nvPr/>
            </p:nvSpPr>
            <p:spPr>
              <a:xfrm flipV="1">
                <a:off x="2105372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2" name="Line"/>
              <p:cNvSpPr/>
              <p:nvPr/>
            </p:nvSpPr>
            <p:spPr>
              <a:xfrm flipV="1">
                <a:off x="2222338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3" name="Line"/>
              <p:cNvSpPr/>
              <p:nvPr/>
            </p:nvSpPr>
            <p:spPr>
              <a:xfrm flipV="1">
                <a:off x="2339303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4" name="Line"/>
              <p:cNvSpPr/>
              <p:nvPr/>
            </p:nvSpPr>
            <p:spPr>
              <a:xfrm flipV="1">
                <a:off x="2456268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5" name="Line"/>
              <p:cNvSpPr/>
              <p:nvPr/>
            </p:nvSpPr>
            <p:spPr>
              <a:xfrm flipV="1">
                <a:off x="2573233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6" name="Line"/>
              <p:cNvSpPr/>
              <p:nvPr/>
            </p:nvSpPr>
            <p:spPr>
              <a:xfrm flipV="1">
                <a:off x="2690198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7" name="Line"/>
              <p:cNvSpPr/>
              <p:nvPr/>
            </p:nvSpPr>
            <p:spPr>
              <a:xfrm flipV="1">
                <a:off x="2807163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8" name="Line"/>
              <p:cNvSpPr/>
              <p:nvPr/>
            </p:nvSpPr>
            <p:spPr>
              <a:xfrm flipV="1">
                <a:off x="2924129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9" name="Line"/>
              <p:cNvSpPr/>
              <p:nvPr/>
            </p:nvSpPr>
            <p:spPr>
              <a:xfrm flipV="1">
                <a:off x="3041094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50" name="Line"/>
              <p:cNvSpPr/>
              <p:nvPr/>
            </p:nvSpPr>
            <p:spPr>
              <a:xfrm flipV="1">
                <a:off x="3158059" y="-1"/>
                <a:ext cx="1" cy="902399"/>
              </a:xfrm>
              <a:prstGeom prst="lin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3" name="Group"/>
            <p:cNvGrpSpPr/>
            <p:nvPr/>
          </p:nvGrpSpPr>
          <p:grpSpPr>
            <a:xfrm>
              <a:off x="345232" y="369232"/>
              <a:ext cx="2807166" cy="902398"/>
              <a:chOff x="0" y="0"/>
              <a:chExt cx="2807165" cy="902397"/>
            </a:xfrm>
          </p:grpSpPr>
          <p:sp>
            <p:nvSpPr>
              <p:cNvPr id="14" name="Line"/>
              <p:cNvSpPr/>
              <p:nvPr/>
            </p:nvSpPr>
            <p:spPr>
              <a:xfrm flipV="1">
                <a:off x="-1" y="0"/>
                <a:ext cx="2" cy="902398"/>
              </a:xfrm>
              <a:prstGeom prst="line">
                <a:avLst/>
              </a:prstGeom>
              <a:noFill/>
              <a:ln w="63500" cap="flat">
                <a:solidFill>
                  <a:schemeClr val="accent6">
                    <a:lumOff val="-8352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5" name="Line"/>
              <p:cNvSpPr/>
              <p:nvPr/>
            </p:nvSpPr>
            <p:spPr>
              <a:xfrm flipV="1">
                <a:off x="350895" y="0"/>
                <a:ext cx="1" cy="902398"/>
              </a:xfrm>
              <a:prstGeom prst="line">
                <a:avLst/>
              </a:prstGeom>
              <a:noFill/>
              <a:ln w="63500" cap="flat">
                <a:solidFill>
                  <a:schemeClr val="accent6">
                    <a:lumOff val="-8352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6" name="Line"/>
              <p:cNvSpPr/>
              <p:nvPr/>
            </p:nvSpPr>
            <p:spPr>
              <a:xfrm flipV="1">
                <a:off x="701790" y="0"/>
                <a:ext cx="1" cy="902398"/>
              </a:xfrm>
              <a:prstGeom prst="line">
                <a:avLst/>
              </a:prstGeom>
              <a:noFill/>
              <a:ln w="63500" cap="flat">
                <a:solidFill>
                  <a:schemeClr val="accent6">
                    <a:lumOff val="-8352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7" name="Line"/>
              <p:cNvSpPr/>
              <p:nvPr/>
            </p:nvSpPr>
            <p:spPr>
              <a:xfrm flipV="1">
                <a:off x="1052687" y="0"/>
                <a:ext cx="1" cy="902398"/>
              </a:xfrm>
              <a:prstGeom prst="line">
                <a:avLst/>
              </a:prstGeom>
              <a:noFill/>
              <a:ln w="63500" cap="flat">
                <a:solidFill>
                  <a:schemeClr val="accent6">
                    <a:lumOff val="-8352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8" name="Line"/>
              <p:cNvSpPr/>
              <p:nvPr/>
            </p:nvSpPr>
            <p:spPr>
              <a:xfrm flipV="1">
                <a:off x="1403582" y="0"/>
                <a:ext cx="1" cy="902398"/>
              </a:xfrm>
              <a:prstGeom prst="line">
                <a:avLst/>
              </a:prstGeom>
              <a:noFill/>
              <a:ln w="63500" cap="flat">
                <a:solidFill>
                  <a:schemeClr val="accent6">
                    <a:lumOff val="-8352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9" name="Line"/>
              <p:cNvSpPr/>
              <p:nvPr/>
            </p:nvSpPr>
            <p:spPr>
              <a:xfrm flipV="1">
                <a:off x="1754478" y="0"/>
                <a:ext cx="1" cy="902398"/>
              </a:xfrm>
              <a:prstGeom prst="line">
                <a:avLst/>
              </a:prstGeom>
              <a:noFill/>
              <a:ln w="63500" cap="flat">
                <a:solidFill>
                  <a:schemeClr val="accent6">
                    <a:lumOff val="-8352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0" name="Line"/>
              <p:cNvSpPr/>
              <p:nvPr/>
            </p:nvSpPr>
            <p:spPr>
              <a:xfrm flipV="1">
                <a:off x="2105373" y="0"/>
                <a:ext cx="1" cy="902398"/>
              </a:xfrm>
              <a:prstGeom prst="line">
                <a:avLst/>
              </a:prstGeom>
              <a:noFill/>
              <a:ln w="63500" cap="flat">
                <a:solidFill>
                  <a:schemeClr val="accent6">
                    <a:lumOff val="-8352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1" name="Line"/>
              <p:cNvSpPr/>
              <p:nvPr/>
            </p:nvSpPr>
            <p:spPr>
              <a:xfrm flipV="1">
                <a:off x="2456269" y="0"/>
                <a:ext cx="1" cy="902398"/>
              </a:xfrm>
              <a:prstGeom prst="line">
                <a:avLst/>
              </a:prstGeom>
              <a:noFill/>
              <a:ln w="63500" cap="flat">
                <a:solidFill>
                  <a:schemeClr val="accent6">
                    <a:lumOff val="-8352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2" name="Line"/>
              <p:cNvSpPr/>
              <p:nvPr/>
            </p:nvSpPr>
            <p:spPr>
              <a:xfrm flipV="1">
                <a:off x="2807165" y="0"/>
                <a:ext cx="1" cy="902398"/>
              </a:xfrm>
              <a:prstGeom prst="line">
                <a:avLst/>
              </a:prstGeom>
              <a:noFill/>
              <a:ln w="63500" cap="flat">
                <a:solidFill>
                  <a:schemeClr val="accent6">
                    <a:lumOff val="-8352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</p:grpSp>
      </p:grpSp>
      <p:sp>
        <p:nvSpPr>
          <p:cNvPr id="51" name="Pulse"/>
          <p:cNvSpPr txBox="1"/>
          <p:nvPr/>
        </p:nvSpPr>
        <p:spPr>
          <a:xfrm>
            <a:off x="7633422" y="1650381"/>
            <a:ext cx="67597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25345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Pulse</a:t>
            </a:r>
          </a:p>
        </p:txBody>
      </p:sp>
      <p:sp>
        <p:nvSpPr>
          <p:cNvPr id="52" name="Time"/>
          <p:cNvSpPr txBox="1"/>
          <p:nvPr/>
        </p:nvSpPr>
        <p:spPr>
          <a:xfrm>
            <a:off x="10762702" y="3423618"/>
            <a:ext cx="60375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25345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Time</a:t>
            </a:r>
          </a:p>
        </p:txBody>
      </p:sp>
      <p:sp>
        <p:nvSpPr>
          <p:cNvPr id="53" name="ZoneTexte 37"/>
          <p:cNvSpPr txBox="1"/>
          <p:nvPr/>
        </p:nvSpPr>
        <p:spPr>
          <a:xfrm>
            <a:off x="7935397" y="4051469"/>
            <a:ext cx="3350105" cy="183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00526" indent="-200526" defTabSz="584200">
              <a:buSzPct val="100000"/>
              <a:buChar char="•"/>
              <a:defRPr sz="2000" b="1">
                <a:solidFill>
                  <a:srgbClr val="2E6CB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High resolution pulse</a:t>
            </a:r>
          </a:p>
          <a:p>
            <a:pPr marL="200526" indent="-200526" defTabSz="584200">
              <a:buSzPct val="100000"/>
              <a:buChar char="•"/>
              <a:defRPr sz="2000" b="1">
                <a:solidFill>
                  <a:srgbClr val="2E6CB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High flux pulse</a:t>
            </a:r>
          </a:p>
          <a:p>
            <a:pPr marL="200526" indent="-200526" defTabSz="584200">
              <a:buSzPct val="100000"/>
              <a:buChar char="•"/>
              <a:defRPr sz="2000" b="1">
                <a:solidFill>
                  <a:srgbClr val="2E6CB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Flexible pulse rate and duration</a:t>
            </a:r>
          </a:p>
        </p:txBody>
      </p:sp>
    </p:spTree>
    <p:extLst>
      <p:ext uri="{BB962C8B-B14F-4D97-AF65-F5344CB8AC3E}">
        <p14:creationId xmlns:p14="http://schemas.microsoft.com/office/powerpoint/2010/main" val="150477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SPARE2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8672" y="978937"/>
            <a:ext cx="367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ICONE </a:t>
            </a:r>
            <a:r>
              <a:rPr lang="fr-FR" dirty="0" err="1" smtClean="0"/>
              <a:t>current</a:t>
            </a:r>
            <a:r>
              <a:rPr lang="fr-FR" dirty="0" smtClean="0"/>
              <a:t> possible </a:t>
            </a:r>
            <a:r>
              <a:rPr lang="fr-FR" dirty="0" err="1" smtClean="0"/>
              <a:t>layout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2AEC32-9C8F-4587-8367-012A3C777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85211" y="0"/>
            <a:ext cx="6624639" cy="703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40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SPARE3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759DDA4-5463-42EF-9E65-A0EA82EE1FCD}"/>
              </a:ext>
            </a:extLst>
          </p:cNvPr>
          <p:cNvSpPr txBox="1">
            <a:spLocks/>
          </p:cNvSpPr>
          <p:nvPr/>
        </p:nvSpPr>
        <p:spPr bwMode="auto">
          <a:xfrm>
            <a:off x="838200" y="75345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rgbClr val="20355B"/>
                </a:solidFill>
                <a:latin typeface="Arial"/>
                <a:ea typeface="Inter"/>
                <a:cs typeface="Arial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rgbClr val="20355B"/>
                </a:solidFill>
                <a:latin typeface="Arial"/>
                <a:ea typeface="Inter"/>
                <a:cs typeface="Arial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rgbClr val="20355B"/>
                </a:solidFill>
                <a:latin typeface="Arial"/>
                <a:ea typeface="Inter"/>
                <a:cs typeface="Arial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rgbClr val="20355B"/>
                </a:solidFill>
                <a:latin typeface="Arial"/>
                <a:ea typeface="Inter"/>
                <a:cs typeface="Arial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rgbClr val="20355B"/>
                </a:solidFill>
                <a:latin typeface="Arial"/>
                <a:ea typeface="Inter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20355B"/>
                </a:solidFill>
                <a:effectLst/>
                <a:uLnTx/>
                <a:uFillTx/>
                <a:latin typeface="Arial"/>
                <a:cs typeface="Arial"/>
              </a:rPr>
              <a:t>Estimate the lambda dependance of the thermal and cold spectra</a:t>
            </a:r>
          </a:p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20355B"/>
                </a:solidFill>
                <a:effectLst/>
                <a:uLnTx/>
                <a:uFillTx/>
                <a:latin typeface="Arial"/>
                <a:cs typeface="Arial"/>
              </a:rPr>
              <a:t>NOTA : at JNP, Mariano mesured this (on the JCNS moderators PE Vs pH2)</a:t>
            </a:r>
            <a:br>
              <a:rPr kumimoji="0" 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20355B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fr-FR" sz="2000" b="0" i="0" u="none" strike="noStrike" kern="0" cap="none" spc="0" normalizeH="0" baseline="0" noProof="0" smtClean="0">
                <a:ln>
                  <a:noFill/>
                </a:ln>
                <a:solidFill>
                  <a:srgbClr val="20355B"/>
                </a:solidFill>
                <a:effectLst/>
                <a:uLnTx/>
                <a:uFillTx/>
                <a:latin typeface="Arial"/>
                <a:cs typeface="Arial"/>
              </a:rPr>
              <a:t>Beware, there was a m=1.5 guide between the moderators and the detector</a:t>
            </a:r>
          </a:p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2000" b="0" i="0" u="none" strike="noStrike" kern="0" cap="none" spc="0" normalizeH="0" baseline="0" noProof="0" smtClean="0">
              <a:ln>
                <a:noFill/>
              </a:ln>
              <a:solidFill>
                <a:srgbClr val="20355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20355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70B0E98-C79C-47AB-97D0-3D09C4799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735" y="2005517"/>
            <a:ext cx="66226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01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SPARE4 : Target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247" y="147828"/>
            <a:ext cx="6600825" cy="2514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2828636"/>
            <a:ext cx="5048250" cy="34194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20" y="2779347"/>
            <a:ext cx="3057144" cy="392942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75488" y="1036320"/>
            <a:ext cx="421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Various</a:t>
            </a:r>
            <a:r>
              <a:rPr lang="fr-FR" dirty="0" smtClean="0"/>
              <a:t> type of Be plates</a:t>
            </a:r>
          </a:p>
          <a:p>
            <a:r>
              <a:rPr lang="fr-FR" dirty="0" err="1" smtClean="0"/>
              <a:t>Tested</a:t>
            </a:r>
            <a:r>
              <a:rPr lang="fr-FR" dirty="0" smtClean="0"/>
              <a:t> 100h at 3MeV &gt;25kW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625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23888" y="314037"/>
            <a:ext cx="8552385" cy="535531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smtClean="0"/>
              <a:t>ICONE </a:t>
            </a:r>
            <a:r>
              <a:rPr lang="fr-FR" dirty="0" err="1" smtClean="0"/>
              <a:t>HiCANS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23889" y="1498966"/>
            <a:ext cx="6459664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Technical solution proposed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Not a reactor : build an accelerator based neutron source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Limited budget : use a low energy accelerator (25 MeV for low cost, low activation)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Orphée</a:t>
            </a:r>
            <a:r>
              <a:rPr lang="en-US" dirty="0" smtClean="0"/>
              <a:t> performances : Be target and high peak current (80 mA), compact design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Capacity of 300 experiments/year : 2 targets, 5/6 instruments per target, 200 beam days / year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Thermal (water) and cold liquid H</a:t>
            </a:r>
            <a:r>
              <a:rPr lang="en-US" baseline="-25000" dirty="0" smtClean="0"/>
              <a:t>2</a:t>
            </a:r>
            <a:r>
              <a:rPr lang="en-US" dirty="0" smtClean="0"/>
              <a:t> moderators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94" y="2499361"/>
            <a:ext cx="4805329" cy="3438122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794" y="374710"/>
            <a:ext cx="3443014" cy="15991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623888" y="610666"/>
            <a:ext cx="2988498" cy="80103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>
              <a:defRPr sz="2200"/>
            </a:pPr>
            <a:r>
              <a:rPr lang="fr-FR" u="sng" dirty="0" smtClean="0">
                <a:solidFill>
                  <a:srgbClr val="467886"/>
                </a:solidFill>
                <a:uFill>
                  <a:solidFill>
                    <a:srgbClr val="467886"/>
                  </a:solidFill>
                </a:uFill>
                <a:hlinkClick r:id="rId4"/>
              </a:rPr>
              <a:t>https://icone-neutron.fr</a:t>
            </a:r>
          </a:p>
        </p:txBody>
      </p:sp>
      <p:pic>
        <p:nvPicPr>
          <p:cNvPr id="8" name="vidéo-collée.png" descr="vidéo-collée.png"/>
          <p:cNvPicPr>
            <a:picLocks noChangeAspect="1"/>
          </p:cNvPicPr>
          <p:nvPr/>
        </p:nvPicPr>
        <p:blipFill>
          <a:blip r:embed="rId5">
            <a:extLst/>
          </a:blip>
          <a:srcRect l="141" t="1846" r="7" b="1859"/>
          <a:stretch>
            <a:fillRect/>
          </a:stretch>
        </p:blipFill>
        <p:spPr>
          <a:xfrm>
            <a:off x="5915469" y="2060356"/>
            <a:ext cx="924243" cy="439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600" extrusionOk="0">
                <a:moveTo>
                  <a:pt x="9740" y="0"/>
                </a:moveTo>
                <a:lnTo>
                  <a:pt x="5227" y="96"/>
                </a:lnTo>
                <a:lnTo>
                  <a:pt x="64" y="204"/>
                </a:lnTo>
                <a:lnTo>
                  <a:pt x="13" y="10373"/>
                </a:lnTo>
                <a:cubicBezTo>
                  <a:pt x="-16" y="15966"/>
                  <a:pt x="6" y="20781"/>
                  <a:pt x="59" y="21071"/>
                </a:cubicBezTo>
                <a:cubicBezTo>
                  <a:pt x="132" y="21474"/>
                  <a:pt x="1312" y="21598"/>
                  <a:pt x="5176" y="21600"/>
                </a:cubicBezTo>
                <a:lnTo>
                  <a:pt x="10385" y="21600"/>
                </a:lnTo>
                <a:lnTo>
                  <a:pt x="10385" y="10806"/>
                </a:lnTo>
                <a:lnTo>
                  <a:pt x="10385" y="10794"/>
                </a:lnTo>
                <a:lnTo>
                  <a:pt x="10385" y="0"/>
                </a:lnTo>
                <a:lnTo>
                  <a:pt x="9740" y="0"/>
                </a:lnTo>
                <a:close/>
                <a:moveTo>
                  <a:pt x="16278" y="5048"/>
                </a:moveTo>
                <a:cubicBezTo>
                  <a:pt x="16024" y="5133"/>
                  <a:pt x="15718" y="5529"/>
                  <a:pt x="15594" y="6130"/>
                </a:cubicBezTo>
                <a:cubicBezTo>
                  <a:pt x="15487" y="6644"/>
                  <a:pt x="15334" y="7068"/>
                  <a:pt x="15251" y="7068"/>
                </a:cubicBezTo>
                <a:cubicBezTo>
                  <a:pt x="15244" y="7068"/>
                  <a:pt x="15235" y="7076"/>
                  <a:pt x="15229" y="7080"/>
                </a:cubicBezTo>
                <a:cubicBezTo>
                  <a:pt x="15220" y="7096"/>
                  <a:pt x="15208" y="7140"/>
                  <a:pt x="15200" y="7152"/>
                </a:cubicBezTo>
                <a:cubicBezTo>
                  <a:pt x="15171" y="7196"/>
                  <a:pt x="15151" y="7242"/>
                  <a:pt x="15137" y="7296"/>
                </a:cubicBezTo>
                <a:cubicBezTo>
                  <a:pt x="15126" y="7351"/>
                  <a:pt x="15126" y="7433"/>
                  <a:pt x="15120" y="7501"/>
                </a:cubicBezTo>
                <a:cubicBezTo>
                  <a:pt x="15128" y="7638"/>
                  <a:pt x="15173" y="7793"/>
                  <a:pt x="15251" y="7957"/>
                </a:cubicBezTo>
                <a:cubicBezTo>
                  <a:pt x="15291" y="8041"/>
                  <a:pt x="15327" y="8217"/>
                  <a:pt x="15360" y="8426"/>
                </a:cubicBezTo>
                <a:cubicBezTo>
                  <a:pt x="15438" y="8703"/>
                  <a:pt x="15497" y="9473"/>
                  <a:pt x="15497" y="10385"/>
                </a:cubicBezTo>
                <a:cubicBezTo>
                  <a:pt x="15497" y="10603"/>
                  <a:pt x="15499" y="10760"/>
                  <a:pt x="15502" y="10938"/>
                </a:cubicBezTo>
                <a:cubicBezTo>
                  <a:pt x="15505" y="11091"/>
                  <a:pt x="15503" y="11269"/>
                  <a:pt x="15508" y="11395"/>
                </a:cubicBezTo>
                <a:cubicBezTo>
                  <a:pt x="15529" y="11918"/>
                  <a:pt x="15576" y="12214"/>
                  <a:pt x="15651" y="12357"/>
                </a:cubicBezTo>
                <a:cubicBezTo>
                  <a:pt x="15670" y="12393"/>
                  <a:pt x="15690" y="12424"/>
                  <a:pt x="15713" y="12441"/>
                </a:cubicBezTo>
                <a:cubicBezTo>
                  <a:pt x="15737" y="12457"/>
                  <a:pt x="15760" y="12465"/>
                  <a:pt x="15788" y="12465"/>
                </a:cubicBezTo>
                <a:cubicBezTo>
                  <a:pt x="15898" y="12465"/>
                  <a:pt x="15970" y="12336"/>
                  <a:pt x="16016" y="12020"/>
                </a:cubicBezTo>
                <a:cubicBezTo>
                  <a:pt x="16025" y="11955"/>
                  <a:pt x="16031" y="11838"/>
                  <a:pt x="16039" y="11756"/>
                </a:cubicBezTo>
                <a:cubicBezTo>
                  <a:pt x="16049" y="11633"/>
                  <a:pt x="16061" y="11534"/>
                  <a:pt x="16067" y="11371"/>
                </a:cubicBezTo>
                <a:cubicBezTo>
                  <a:pt x="16077" y="11114"/>
                  <a:pt x="16084" y="10803"/>
                  <a:pt x="16084" y="10433"/>
                </a:cubicBezTo>
                <a:cubicBezTo>
                  <a:pt x="16084" y="10417"/>
                  <a:pt x="16084" y="10402"/>
                  <a:pt x="16084" y="10385"/>
                </a:cubicBezTo>
                <a:cubicBezTo>
                  <a:pt x="16084" y="9172"/>
                  <a:pt x="16127" y="8602"/>
                  <a:pt x="16250" y="8402"/>
                </a:cubicBezTo>
                <a:cubicBezTo>
                  <a:pt x="16297" y="8277"/>
                  <a:pt x="16354" y="8173"/>
                  <a:pt x="16427" y="8114"/>
                </a:cubicBezTo>
                <a:cubicBezTo>
                  <a:pt x="16745" y="7852"/>
                  <a:pt x="16745" y="7782"/>
                  <a:pt x="16381" y="7188"/>
                </a:cubicBezTo>
                <a:cubicBezTo>
                  <a:pt x="16346" y="7131"/>
                  <a:pt x="16323" y="7095"/>
                  <a:pt x="16295" y="7044"/>
                </a:cubicBezTo>
                <a:cubicBezTo>
                  <a:pt x="16174" y="6992"/>
                  <a:pt x="16084" y="6834"/>
                  <a:pt x="16084" y="6647"/>
                </a:cubicBezTo>
                <a:cubicBezTo>
                  <a:pt x="16084" y="6451"/>
                  <a:pt x="16183" y="6294"/>
                  <a:pt x="16312" y="6250"/>
                </a:cubicBezTo>
                <a:cubicBezTo>
                  <a:pt x="16407" y="6089"/>
                  <a:pt x="16478" y="5809"/>
                  <a:pt x="16478" y="5541"/>
                </a:cubicBezTo>
                <a:cubicBezTo>
                  <a:pt x="16478" y="5222"/>
                  <a:pt x="16394" y="5067"/>
                  <a:pt x="16278" y="5048"/>
                </a:cubicBezTo>
                <a:close/>
                <a:moveTo>
                  <a:pt x="12530" y="5096"/>
                </a:moveTo>
                <a:cubicBezTo>
                  <a:pt x="12301" y="5126"/>
                  <a:pt x="12089" y="5678"/>
                  <a:pt x="12239" y="6190"/>
                </a:cubicBezTo>
                <a:cubicBezTo>
                  <a:pt x="12291" y="6367"/>
                  <a:pt x="12377" y="6501"/>
                  <a:pt x="12456" y="6575"/>
                </a:cubicBezTo>
                <a:cubicBezTo>
                  <a:pt x="12471" y="6571"/>
                  <a:pt x="12479" y="6570"/>
                  <a:pt x="12496" y="6563"/>
                </a:cubicBezTo>
                <a:cubicBezTo>
                  <a:pt x="12685" y="6486"/>
                  <a:pt x="12844" y="6154"/>
                  <a:pt x="12844" y="5818"/>
                </a:cubicBezTo>
                <a:cubicBezTo>
                  <a:pt x="12844" y="5502"/>
                  <a:pt x="12703" y="5198"/>
                  <a:pt x="12530" y="5096"/>
                </a:cubicBezTo>
                <a:close/>
                <a:moveTo>
                  <a:pt x="12450" y="7068"/>
                </a:moveTo>
                <a:cubicBezTo>
                  <a:pt x="12218" y="7068"/>
                  <a:pt x="12153" y="7637"/>
                  <a:pt x="12153" y="9760"/>
                </a:cubicBezTo>
                <a:cubicBezTo>
                  <a:pt x="12153" y="11883"/>
                  <a:pt x="12218" y="12465"/>
                  <a:pt x="12450" y="12465"/>
                </a:cubicBezTo>
                <a:cubicBezTo>
                  <a:pt x="12682" y="12465"/>
                  <a:pt x="12741" y="11883"/>
                  <a:pt x="12741" y="9760"/>
                </a:cubicBezTo>
                <a:cubicBezTo>
                  <a:pt x="12741" y="7637"/>
                  <a:pt x="12682" y="7068"/>
                  <a:pt x="12450" y="7068"/>
                </a:cubicBezTo>
                <a:close/>
                <a:moveTo>
                  <a:pt x="17351" y="7068"/>
                </a:moveTo>
                <a:cubicBezTo>
                  <a:pt x="17226" y="7087"/>
                  <a:pt x="17140" y="7533"/>
                  <a:pt x="17094" y="8150"/>
                </a:cubicBezTo>
                <a:cubicBezTo>
                  <a:pt x="17089" y="8486"/>
                  <a:pt x="17092" y="8893"/>
                  <a:pt x="17105" y="9448"/>
                </a:cubicBezTo>
                <a:cubicBezTo>
                  <a:pt x="17137" y="10720"/>
                  <a:pt x="17178" y="11348"/>
                  <a:pt x="17305" y="11756"/>
                </a:cubicBezTo>
                <a:cubicBezTo>
                  <a:pt x="17311" y="11775"/>
                  <a:pt x="17316" y="11786"/>
                  <a:pt x="17322" y="11804"/>
                </a:cubicBezTo>
                <a:cubicBezTo>
                  <a:pt x="17381" y="11973"/>
                  <a:pt x="17468" y="12101"/>
                  <a:pt x="17568" y="12224"/>
                </a:cubicBezTo>
                <a:cubicBezTo>
                  <a:pt x="17749" y="12391"/>
                  <a:pt x="18010" y="12465"/>
                  <a:pt x="18446" y="12465"/>
                </a:cubicBezTo>
                <a:lnTo>
                  <a:pt x="19045" y="12465"/>
                </a:lnTo>
                <a:cubicBezTo>
                  <a:pt x="19378" y="12465"/>
                  <a:pt x="19427" y="12145"/>
                  <a:pt x="19427" y="9760"/>
                </a:cubicBezTo>
                <a:cubicBezTo>
                  <a:pt x="19427" y="8219"/>
                  <a:pt x="19387" y="7492"/>
                  <a:pt x="19279" y="7212"/>
                </a:cubicBezTo>
                <a:cubicBezTo>
                  <a:pt x="19278" y="7208"/>
                  <a:pt x="19281" y="7192"/>
                  <a:pt x="19279" y="7188"/>
                </a:cubicBezTo>
                <a:cubicBezTo>
                  <a:pt x="19278" y="7185"/>
                  <a:pt x="19275" y="7191"/>
                  <a:pt x="19273" y="7188"/>
                </a:cubicBezTo>
                <a:cubicBezTo>
                  <a:pt x="19270" y="7179"/>
                  <a:pt x="19266" y="7172"/>
                  <a:pt x="19262" y="7164"/>
                </a:cubicBezTo>
                <a:cubicBezTo>
                  <a:pt x="19246" y="7133"/>
                  <a:pt x="19230" y="7108"/>
                  <a:pt x="19211" y="7092"/>
                </a:cubicBezTo>
                <a:cubicBezTo>
                  <a:pt x="19208" y="7090"/>
                  <a:pt x="19202" y="7094"/>
                  <a:pt x="19199" y="7092"/>
                </a:cubicBezTo>
                <a:cubicBezTo>
                  <a:pt x="19180" y="7078"/>
                  <a:pt x="19160" y="7069"/>
                  <a:pt x="19137" y="7068"/>
                </a:cubicBezTo>
                <a:cubicBezTo>
                  <a:pt x="19012" y="7075"/>
                  <a:pt x="18925" y="7342"/>
                  <a:pt x="18868" y="7873"/>
                </a:cubicBezTo>
                <a:cubicBezTo>
                  <a:pt x="18847" y="8180"/>
                  <a:pt x="18834" y="8561"/>
                  <a:pt x="18834" y="9099"/>
                </a:cubicBezTo>
                <a:cubicBezTo>
                  <a:pt x="18834" y="10593"/>
                  <a:pt x="18750" y="11192"/>
                  <a:pt x="18515" y="11383"/>
                </a:cubicBezTo>
                <a:cubicBezTo>
                  <a:pt x="17991" y="11808"/>
                  <a:pt x="17653" y="10835"/>
                  <a:pt x="17653" y="8883"/>
                </a:cubicBezTo>
                <a:cubicBezTo>
                  <a:pt x="17653" y="8552"/>
                  <a:pt x="17652" y="8273"/>
                  <a:pt x="17642" y="8041"/>
                </a:cubicBezTo>
                <a:cubicBezTo>
                  <a:pt x="17641" y="8037"/>
                  <a:pt x="17642" y="8033"/>
                  <a:pt x="17642" y="8029"/>
                </a:cubicBezTo>
                <a:cubicBezTo>
                  <a:pt x="17597" y="7500"/>
                  <a:pt x="17525" y="7202"/>
                  <a:pt x="17425" y="7104"/>
                </a:cubicBezTo>
                <a:cubicBezTo>
                  <a:pt x="17412" y="7095"/>
                  <a:pt x="17405" y="7083"/>
                  <a:pt x="17391" y="7080"/>
                </a:cubicBezTo>
                <a:cubicBezTo>
                  <a:pt x="17379" y="7074"/>
                  <a:pt x="17363" y="7069"/>
                  <a:pt x="17351" y="7068"/>
                </a:cubicBezTo>
                <a:close/>
                <a:moveTo>
                  <a:pt x="14167" y="7164"/>
                </a:moveTo>
                <a:cubicBezTo>
                  <a:pt x="13434" y="7281"/>
                  <a:pt x="13429" y="7296"/>
                  <a:pt x="13369" y="9304"/>
                </a:cubicBezTo>
                <a:cubicBezTo>
                  <a:pt x="13335" y="10413"/>
                  <a:pt x="13359" y="11590"/>
                  <a:pt x="13420" y="11924"/>
                </a:cubicBezTo>
                <a:cubicBezTo>
                  <a:pt x="13636" y="13115"/>
                  <a:pt x="14024" y="12158"/>
                  <a:pt x="14082" y="10289"/>
                </a:cubicBezTo>
                <a:cubicBezTo>
                  <a:pt x="14128" y="8818"/>
                  <a:pt x="14224" y="8350"/>
                  <a:pt x="14521" y="8186"/>
                </a:cubicBezTo>
                <a:cubicBezTo>
                  <a:pt x="14776" y="8045"/>
                  <a:pt x="14899" y="7850"/>
                  <a:pt x="14915" y="7669"/>
                </a:cubicBezTo>
                <a:cubicBezTo>
                  <a:pt x="14884" y="7491"/>
                  <a:pt x="14791" y="7325"/>
                  <a:pt x="14629" y="7212"/>
                </a:cubicBezTo>
                <a:cubicBezTo>
                  <a:pt x="14572" y="7186"/>
                  <a:pt x="14508" y="7173"/>
                  <a:pt x="14436" y="7164"/>
                </a:cubicBezTo>
                <a:cubicBezTo>
                  <a:pt x="14355" y="7154"/>
                  <a:pt x="14264" y="7148"/>
                  <a:pt x="14167" y="7164"/>
                </a:cubicBezTo>
                <a:close/>
                <a:moveTo>
                  <a:pt x="21390" y="13703"/>
                </a:moveTo>
                <a:cubicBezTo>
                  <a:pt x="21274" y="13703"/>
                  <a:pt x="21190" y="15160"/>
                  <a:pt x="21190" y="17237"/>
                </a:cubicBezTo>
                <a:lnTo>
                  <a:pt x="21190" y="20771"/>
                </a:lnTo>
                <a:lnTo>
                  <a:pt x="19524" y="20771"/>
                </a:lnTo>
                <a:cubicBezTo>
                  <a:pt x="18542" y="20771"/>
                  <a:pt x="17853" y="20935"/>
                  <a:pt x="17853" y="21179"/>
                </a:cubicBezTo>
                <a:cubicBezTo>
                  <a:pt x="17853" y="21427"/>
                  <a:pt x="18605" y="21600"/>
                  <a:pt x="19718" y="21600"/>
                </a:cubicBezTo>
                <a:lnTo>
                  <a:pt x="21584" y="21600"/>
                </a:lnTo>
                <a:lnTo>
                  <a:pt x="21584" y="17657"/>
                </a:lnTo>
                <a:cubicBezTo>
                  <a:pt x="21584" y="15304"/>
                  <a:pt x="21507" y="13703"/>
                  <a:pt x="21390" y="13703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2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23888" y="314037"/>
            <a:ext cx="8552385" cy="535531"/>
          </a:xfrm>
        </p:spPr>
        <p:txBody>
          <a:bodyPr/>
          <a:lstStyle/>
          <a:p>
            <a:r>
              <a:rPr lang="fr-FR" dirty="0" smtClean="0"/>
              <a:t>TMR </a:t>
            </a:r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geometry</a:t>
            </a:r>
            <a:endParaRPr lang="fr-FR" dirty="0"/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273" y="5913297"/>
            <a:ext cx="1942479" cy="944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09395" y="1809533"/>
            <a:ext cx="4369358" cy="4124099"/>
          </a:xfrm>
          <a:prstGeom prst="rect">
            <a:avLst/>
          </a:prstGeom>
        </p:spPr>
      </p:pic>
      <p:cxnSp>
        <p:nvCxnSpPr>
          <p:cNvPr id="10" name="Connecteur droit avec flèche 7"/>
          <p:cNvCxnSpPr>
            <a:cxnSpLocks/>
          </p:cNvCxnSpPr>
          <p:nvPr/>
        </p:nvCxnSpPr>
        <p:spPr bwMode="auto">
          <a:xfrm flipH="1" flipV="1">
            <a:off x="5124039" y="4267360"/>
            <a:ext cx="2398425" cy="9142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 bwMode="auto">
          <a:xfrm>
            <a:off x="6960775" y="5099228"/>
            <a:ext cx="1480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3200" dirty="0">
                <a:latin typeface="Calibri"/>
                <a:cs typeface="Calibri"/>
              </a:rPr>
              <a:t>protons</a:t>
            </a:r>
          </a:p>
        </p:txBody>
      </p:sp>
      <p:cxnSp>
        <p:nvCxnSpPr>
          <p:cNvPr id="12" name="Connecteur droit avec flèche 11"/>
          <p:cNvCxnSpPr>
            <a:cxnSpLocks/>
          </p:cNvCxnSpPr>
          <p:nvPr/>
        </p:nvCxnSpPr>
        <p:spPr bwMode="auto">
          <a:xfrm flipH="1">
            <a:off x="1382720" y="3574734"/>
            <a:ext cx="2895409" cy="35780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5"/>
          <p:cNvCxnSpPr>
            <a:cxnSpLocks/>
          </p:cNvCxnSpPr>
          <p:nvPr/>
        </p:nvCxnSpPr>
        <p:spPr bwMode="auto">
          <a:xfrm flipH="1">
            <a:off x="1669528" y="3566783"/>
            <a:ext cx="2569846" cy="76153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8"/>
          <p:cNvCxnSpPr>
            <a:cxnSpLocks/>
          </p:cNvCxnSpPr>
          <p:nvPr/>
        </p:nvCxnSpPr>
        <p:spPr bwMode="auto">
          <a:xfrm flipH="1">
            <a:off x="2110608" y="3542930"/>
            <a:ext cx="2167521" cy="109727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21"/>
          <p:cNvSpPr txBox="1"/>
          <p:nvPr/>
        </p:nvSpPr>
        <p:spPr bwMode="auto">
          <a:xfrm>
            <a:off x="201977" y="3294866"/>
            <a:ext cx="1688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3200" dirty="0">
                <a:latin typeface="Calibri"/>
                <a:cs typeface="Calibri"/>
              </a:rPr>
              <a:t>neutrons</a:t>
            </a:r>
          </a:p>
        </p:txBody>
      </p:sp>
      <p:sp>
        <p:nvSpPr>
          <p:cNvPr id="16" name="ZoneTexte 22"/>
          <p:cNvSpPr txBox="1"/>
          <p:nvPr/>
        </p:nvSpPr>
        <p:spPr bwMode="auto">
          <a:xfrm>
            <a:off x="345206" y="4579248"/>
            <a:ext cx="1797018" cy="884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2600">
                <a:latin typeface="Calibri"/>
                <a:cs typeface="Calibri"/>
              </a:rPr>
              <a:t>Illumination</a:t>
            </a:r>
            <a:br>
              <a:rPr lang="fr-FR" sz="2600">
                <a:latin typeface="Calibri"/>
                <a:cs typeface="Calibri"/>
              </a:rPr>
            </a:br>
            <a:r>
              <a:rPr lang="fr-FR" sz="2600">
                <a:latin typeface="Calibri"/>
                <a:cs typeface="Calibri"/>
              </a:rPr>
              <a:t>over 45°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632447" y="1434929"/>
            <a:ext cx="3814594" cy="194706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 bwMode="auto">
          <a:xfrm>
            <a:off x="6607705" y="916409"/>
            <a:ext cx="2515647" cy="5185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/>
              <a:t>Cold cell insert</a:t>
            </a:r>
          </a:p>
        </p:txBody>
      </p:sp>
      <p:cxnSp>
        <p:nvCxnSpPr>
          <p:cNvPr id="20" name="Ligne 0"/>
          <p:cNvCxnSpPr>
            <a:cxnSpLocks/>
          </p:cNvCxnSpPr>
          <p:nvPr/>
        </p:nvCxnSpPr>
        <p:spPr bwMode="auto">
          <a:xfrm flipH="1">
            <a:off x="7409447" y="1985217"/>
            <a:ext cx="3291738" cy="1588888"/>
          </a:xfrm>
          <a:prstGeom prst="line">
            <a:avLst/>
          </a:prstGeom>
          <a:ln w="38099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 type="triangle" w="med" len="med"/>
            <a:tailEnd type="triangle" w="med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 bwMode="auto">
          <a:xfrm>
            <a:off x="6925585" y="3586544"/>
            <a:ext cx="4915903" cy="56425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600" dirty="0"/>
              <a:t>Insertion / extraction from the « back »</a:t>
            </a:r>
          </a:p>
          <a:p>
            <a:pPr>
              <a:defRPr/>
            </a:pPr>
            <a:r>
              <a:rPr lang="fr-FR" sz="1600" b="0" i="0" u="none" strike="noStrike" cap="none" spc="0" dirty="0">
                <a:solidFill>
                  <a:schemeClr val="tx1"/>
                </a:solidFill>
                <a:latin typeface="Wingdings"/>
                <a:ea typeface="Wingdings"/>
                <a:cs typeface="Wingdings"/>
              </a:rPr>
              <a:t>è</a:t>
            </a:r>
            <a:r>
              <a:rPr sz="1600" dirty="0"/>
              <a:t> No interference </a:t>
            </a:r>
            <a:r>
              <a:rPr sz="1600" dirty="0" smtClean="0"/>
              <a:t>with </a:t>
            </a:r>
            <a:r>
              <a:rPr sz="1600" dirty="0"/>
              <a:t>the guide / chopper system</a:t>
            </a:r>
          </a:p>
        </p:txBody>
      </p:sp>
    </p:spTree>
    <p:extLst>
      <p:ext uri="{BB962C8B-B14F-4D97-AF65-F5344CB8AC3E}">
        <p14:creationId xmlns:p14="http://schemas.microsoft.com/office/powerpoint/2010/main" val="219172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999334" y="6477762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99381" y="347331"/>
            <a:ext cx="5996368" cy="978729"/>
          </a:xfrm>
        </p:spPr>
        <p:txBody>
          <a:bodyPr/>
          <a:lstStyle/>
          <a:p>
            <a:r>
              <a:rPr lang="fr-FR" dirty="0" err="1" smtClean="0"/>
              <a:t>Within</a:t>
            </a:r>
            <a:r>
              <a:rPr lang="fr-FR" dirty="0" smtClean="0"/>
              <a:t> a </a:t>
            </a:r>
            <a:r>
              <a:rPr lang="fr-FR" dirty="0"/>
              <a:t>E</a:t>
            </a:r>
            <a:r>
              <a:rPr lang="fr-FR" dirty="0" smtClean="0"/>
              <a:t>uropean </a:t>
            </a:r>
            <a:r>
              <a:rPr lang="fr-FR" dirty="0" err="1" smtClean="0"/>
              <a:t>momentum</a:t>
            </a:r>
            <a:endParaRPr lang="fr-FR" dirty="0"/>
          </a:p>
        </p:txBody>
      </p:sp>
      <p:grpSp>
        <p:nvGrpSpPr>
          <p:cNvPr id="11" name="Group"/>
          <p:cNvGrpSpPr/>
          <p:nvPr/>
        </p:nvGrpSpPr>
        <p:grpSpPr>
          <a:xfrm>
            <a:off x="8266274" y="5072976"/>
            <a:ext cx="3392345" cy="1857850"/>
            <a:chOff x="0" y="0"/>
            <a:chExt cx="3392344" cy="1857848"/>
          </a:xfrm>
        </p:grpSpPr>
        <p:pic>
          <p:nvPicPr>
            <p:cNvPr id="12" name="vidéo-collée.png" descr="vidéo-collé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001" t="11570"/>
            <a:stretch>
              <a:fillRect/>
            </a:stretch>
          </p:blipFill>
          <p:spPr>
            <a:xfrm>
              <a:off x="0" y="158252"/>
              <a:ext cx="3392345" cy="1699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" name="Rectangle"/>
            <p:cNvSpPr/>
            <p:nvPr/>
          </p:nvSpPr>
          <p:spPr>
            <a:xfrm>
              <a:off x="10443" y="0"/>
              <a:ext cx="1468338" cy="7906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pic>
        <p:nvPicPr>
          <p:cNvPr id="14" name="image-collée.jpeg" descr="image-collée.jpeg"/>
          <p:cNvPicPr>
            <a:picLocks noChangeAspect="1"/>
          </p:cNvPicPr>
          <p:nvPr/>
        </p:nvPicPr>
        <p:blipFill>
          <a:blip r:embed="rId3">
            <a:extLst/>
          </a:blip>
          <a:srcRect l="6180" t="169" r="7302" b="169"/>
          <a:stretch>
            <a:fillRect/>
          </a:stretch>
        </p:blipFill>
        <p:spPr>
          <a:xfrm>
            <a:off x="9123263" y="1955748"/>
            <a:ext cx="2341564" cy="1494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1" extrusionOk="0">
                <a:moveTo>
                  <a:pt x="15230" y="23"/>
                </a:moveTo>
                <a:cubicBezTo>
                  <a:pt x="15150" y="-21"/>
                  <a:pt x="15076" y="2"/>
                  <a:pt x="14948" y="63"/>
                </a:cubicBezTo>
                <a:cubicBezTo>
                  <a:pt x="14892" y="90"/>
                  <a:pt x="14808" y="117"/>
                  <a:pt x="14765" y="126"/>
                </a:cubicBezTo>
                <a:cubicBezTo>
                  <a:pt x="14721" y="135"/>
                  <a:pt x="14684" y="158"/>
                  <a:pt x="14684" y="172"/>
                </a:cubicBezTo>
                <a:cubicBezTo>
                  <a:pt x="14684" y="186"/>
                  <a:pt x="14673" y="194"/>
                  <a:pt x="14655" y="195"/>
                </a:cubicBezTo>
                <a:cubicBezTo>
                  <a:pt x="14637" y="195"/>
                  <a:pt x="14562" y="233"/>
                  <a:pt x="14490" y="275"/>
                </a:cubicBezTo>
                <a:cubicBezTo>
                  <a:pt x="14370" y="344"/>
                  <a:pt x="14120" y="469"/>
                  <a:pt x="14055" y="492"/>
                </a:cubicBezTo>
                <a:cubicBezTo>
                  <a:pt x="14039" y="498"/>
                  <a:pt x="14023" y="510"/>
                  <a:pt x="14018" y="521"/>
                </a:cubicBezTo>
                <a:cubicBezTo>
                  <a:pt x="14013" y="532"/>
                  <a:pt x="13976" y="551"/>
                  <a:pt x="13941" y="561"/>
                </a:cubicBezTo>
                <a:cubicBezTo>
                  <a:pt x="13906" y="571"/>
                  <a:pt x="13873" y="588"/>
                  <a:pt x="13868" y="601"/>
                </a:cubicBezTo>
                <a:cubicBezTo>
                  <a:pt x="13863" y="614"/>
                  <a:pt x="13822" y="636"/>
                  <a:pt x="13776" y="653"/>
                </a:cubicBezTo>
                <a:cubicBezTo>
                  <a:pt x="13730" y="669"/>
                  <a:pt x="13616" y="724"/>
                  <a:pt x="13524" y="773"/>
                </a:cubicBezTo>
                <a:cubicBezTo>
                  <a:pt x="13432" y="821"/>
                  <a:pt x="13299" y="887"/>
                  <a:pt x="13227" y="922"/>
                </a:cubicBezTo>
                <a:cubicBezTo>
                  <a:pt x="13156" y="956"/>
                  <a:pt x="13071" y="1003"/>
                  <a:pt x="13041" y="1025"/>
                </a:cubicBezTo>
                <a:cubicBezTo>
                  <a:pt x="13010" y="1046"/>
                  <a:pt x="12930" y="1083"/>
                  <a:pt x="12861" y="1110"/>
                </a:cubicBezTo>
                <a:cubicBezTo>
                  <a:pt x="12792" y="1138"/>
                  <a:pt x="12733" y="1177"/>
                  <a:pt x="12733" y="1191"/>
                </a:cubicBezTo>
                <a:cubicBezTo>
                  <a:pt x="12733" y="1204"/>
                  <a:pt x="12714" y="1213"/>
                  <a:pt x="12689" y="1213"/>
                </a:cubicBezTo>
                <a:cubicBezTo>
                  <a:pt x="12639" y="1213"/>
                  <a:pt x="12399" y="1337"/>
                  <a:pt x="12323" y="1402"/>
                </a:cubicBezTo>
                <a:cubicBezTo>
                  <a:pt x="12296" y="1425"/>
                  <a:pt x="12249" y="1450"/>
                  <a:pt x="12217" y="1454"/>
                </a:cubicBezTo>
                <a:cubicBezTo>
                  <a:pt x="12185" y="1458"/>
                  <a:pt x="12158" y="1470"/>
                  <a:pt x="12158" y="1482"/>
                </a:cubicBezTo>
                <a:cubicBezTo>
                  <a:pt x="12158" y="1495"/>
                  <a:pt x="12135" y="1505"/>
                  <a:pt x="12107" y="1505"/>
                </a:cubicBezTo>
                <a:cubicBezTo>
                  <a:pt x="12062" y="1505"/>
                  <a:pt x="11948" y="1563"/>
                  <a:pt x="11752" y="1694"/>
                </a:cubicBezTo>
                <a:cubicBezTo>
                  <a:pt x="11718" y="1717"/>
                  <a:pt x="11676" y="1734"/>
                  <a:pt x="11657" y="1734"/>
                </a:cubicBezTo>
                <a:cubicBezTo>
                  <a:pt x="11638" y="1734"/>
                  <a:pt x="11596" y="1752"/>
                  <a:pt x="11561" y="1774"/>
                </a:cubicBezTo>
                <a:cubicBezTo>
                  <a:pt x="11527" y="1796"/>
                  <a:pt x="11486" y="1810"/>
                  <a:pt x="11474" y="1803"/>
                </a:cubicBezTo>
                <a:cubicBezTo>
                  <a:pt x="11461" y="1796"/>
                  <a:pt x="11452" y="1806"/>
                  <a:pt x="11452" y="1826"/>
                </a:cubicBezTo>
                <a:cubicBezTo>
                  <a:pt x="11452" y="1846"/>
                  <a:pt x="11447" y="1853"/>
                  <a:pt x="11441" y="1843"/>
                </a:cubicBezTo>
                <a:cubicBezTo>
                  <a:pt x="11435" y="1833"/>
                  <a:pt x="11406" y="1843"/>
                  <a:pt x="11378" y="1860"/>
                </a:cubicBezTo>
                <a:cubicBezTo>
                  <a:pt x="11228" y="1954"/>
                  <a:pt x="10976" y="2083"/>
                  <a:pt x="10946" y="2083"/>
                </a:cubicBezTo>
                <a:cubicBezTo>
                  <a:pt x="10928" y="2083"/>
                  <a:pt x="10913" y="2097"/>
                  <a:pt x="10913" y="2112"/>
                </a:cubicBezTo>
                <a:cubicBezTo>
                  <a:pt x="10913" y="2127"/>
                  <a:pt x="10874" y="2147"/>
                  <a:pt x="10826" y="2158"/>
                </a:cubicBezTo>
                <a:cubicBezTo>
                  <a:pt x="10777" y="2169"/>
                  <a:pt x="10726" y="2192"/>
                  <a:pt x="10716" y="2204"/>
                </a:cubicBezTo>
                <a:cubicBezTo>
                  <a:pt x="10706" y="2216"/>
                  <a:pt x="10587" y="2283"/>
                  <a:pt x="10449" y="2352"/>
                </a:cubicBezTo>
                <a:cubicBezTo>
                  <a:pt x="10311" y="2422"/>
                  <a:pt x="10194" y="2481"/>
                  <a:pt x="10189" y="2490"/>
                </a:cubicBezTo>
                <a:cubicBezTo>
                  <a:pt x="10183" y="2498"/>
                  <a:pt x="10168" y="2509"/>
                  <a:pt x="10156" y="2513"/>
                </a:cubicBezTo>
                <a:cubicBezTo>
                  <a:pt x="10072" y="2538"/>
                  <a:pt x="9730" y="2714"/>
                  <a:pt x="9610" y="2793"/>
                </a:cubicBezTo>
                <a:cubicBezTo>
                  <a:pt x="9595" y="2803"/>
                  <a:pt x="9565" y="2816"/>
                  <a:pt x="9544" y="2822"/>
                </a:cubicBezTo>
                <a:cubicBezTo>
                  <a:pt x="9451" y="2847"/>
                  <a:pt x="9271" y="2937"/>
                  <a:pt x="9068" y="3056"/>
                </a:cubicBezTo>
                <a:cubicBezTo>
                  <a:pt x="8999" y="3097"/>
                  <a:pt x="8940" y="3123"/>
                  <a:pt x="8940" y="3114"/>
                </a:cubicBezTo>
                <a:cubicBezTo>
                  <a:pt x="8940" y="3104"/>
                  <a:pt x="8930" y="3111"/>
                  <a:pt x="8915" y="3131"/>
                </a:cubicBezTo>
                <a:cubicBezTo>
                  <a:pt x="8899" y="3151"/>
                  <a:pt x="8885" y="3160"/>
                  <a:pt x="8885" y="3148"/>
                </a:cubicBezTo>
                <a:cubicBezTo>
                  <a:pt x="8885" y="3136"/>
                  <a:pt x="8876" y="3139"/>
                  <a:pt x="8863" y="3154"/>
                </a:cubicBezTo>
                <a:cubicBezTo>
                  <a:pt x="8851" y="3168"/>
                  <a:pt x="8811" y="3183"/>
                  <a:pt x="8775" y="3188"/>
                </a:cubicBezTo>
                <a:cubicBezTo>
                  <a:pt x="8702" y="3197"/>
                  <a:pt x="8525" y="3276"/>
                  <a:pt x="8343" y="3383"/>
                </a:cubicBezTo>
                <a:cubicBezTo>
                  <a:pt x="8276" y="3422"/>
                  <a:pt x="8202" y="3461"/>
                  <a:pt x="8179" y="3468"/>
                </a:cubicBezTo>
                <a:cubicBezTo>
                  <a:pt x="8110" y="3489"/>
                  <a:pt x="7878" y="3632"/>
                  <a:pt x="7827" y="3686"/>
                </a:cubicBezTo>
                <a:cubicBezTo>
                  <a:pt x="7802" y="3713"/>
                  <a:pt x="7746" y="3741"/>
                  <a:pt x="7706" y="3749"/>
                </a:cubicBezTo>
                <a:cubicBezTo>
                  <a:pt x="7667" y="3757"/>
                  <a:pt x="7626" y="3777"/>
                  <a:pt x="7615" y="3795"/>
                </a:cubicBezTo>
                <a:cubicBezTo>
                  <a:pt x="7604" y="3812"/>
                  <a:pt x="7582" y="3829"/>
                  <a:pt x="7564" y="3829"/>
                </a:cubicBezTo>
                <a:cubicBezTo>
                  <a:pt x="7545" y="3829"/>
                  <a:pt x="7478" y="3860"/>
                  <a:pt x="7414" y="3898"/>
                </a:cubicBezTo>
                <a:cubicBezTo>
                  <a:pt x="7313" y="3957"/>
                  <a:pt x="7094" y="4073"/>
                  <a:pt x="7066" y="4081"/>
                </a:cubicBezTo>
                <a:cubicBezTo>
                  <a:pt x="7048" y="4086"/>
                  <a:pt x="6981" y="4126"/>
                  <a:pt x="6952" y="4150"/>
                </a:cubicBezTo>
                <a:cubicBezTo>
                  <a:pt x="6937" y="4162"/>
                  <a:pt x="6896" y="4179"/>
                  <a:pt x="6861" y="4190"/>
                </a:cubicBezTo>
                <a:cubicBezTo>
                  <a:pt x="6825" y="4201"/>
                  <a:pt x="6779" y="4221"/>
                  <a:pt x="6758" y="4235"/>
                </a:cubicBezTo>
                <a:cubicBezTo>
                  <a:pt x="6675" y="4293"/>
                  <a:pt x="6434" y="4413"/>
                  <a:pt x="6399" y="4413"/>
                </a:cubicBezTo>
                <a:cubicBezTo>
                  <a:pt x="6379" y="4413"/>
                  <a:pt x="6359" y="4425"/>
                  <a:pt x="6356" y="4441"/>
                </a:cubicBezTo>
                <a:cubicBezTo>
                  <a:pt x="6352" y="4458"/>
                  <a:pt x="6324" y="4479"/>
                  <a:pt x="6293" y="4487"/>
                </a:cubicBezTo>
                <a:cubicBezTo>
                  <a:pt x="6263" y="4495"/>
                  <a:pt x="6216" y="4521"/>
                  <a:pt x="6191" y="4550"/>
                </a:cubicBezTo>
                <a:cubicBezTo>
                  <a:pt x="6145" y="4602"/>
                  <a:pt x="6145" y="4613"/>
                  <a:pt x="6140" y="5020"/>
                </a:cubicBezTo>
                <a:cubicBezTo>
                  <a:pt x="6135" y="5369"/>
                  <a:pt x="6138" y="5445"/>
                  <a:pt x="6161" y="5466"/>
                </a:cubicBezTo>
                <a:cubicBezTo>
                  <a:pt x="6183" y="5485"/>
                  <a:pt x="6191" y="5542"/>
                  <a:pt x="6191" y="5729"/>
                </a:cubicBezTo>
                <a:cubicBezTo>
                  <a:pt x="6191" y="5918"/>
                  <a:pt x="6198" y="5979"/>
                  <a:pt x="6220" y="5992"/>
                </a:cubicBezTo>
                <a:cubicBezTo>
                  <a:pt x="6238" y="6004"/>
                  <a:pt x="6246" y="6047"/>
                  <a:pt x="6246" y="6124"/>
                </a:cubicBezTo>
                <a:cubicBezTo>
                  <a:pt x="6246" y="6189"/>
                  <a:pt x="6255" y="6244"/>
                  <a:pt x="6264" y="6244"/>
                </a:cubicBezTo>
                <a:cubicBezTo>
                  <a:pt x="6273" y="6244"/>
                  <a:pt x="6284" y="6262"/>
                  <a:pt x="6290" y="6290"/>
                </a:cubicBezTo>
                <a:cubicBezTo>
                  <a:pt x="6308" y="6375"/>
                  <a:pt x="6383" y="6575"/>
                  <a:pt x="6436" y="6674"/>
                </a:cubicBezTo>
                <a:cubicBezTo>
                  <a:pt x="6464" y="6725"/>
                  <a:pt x="6487" y="6788"/>
                  <a:pt x="6487" y="6811"/>
                </a:cubicBezTo>
                <a:cubicBezTo>
                  <a:pt x="6487" y="6834"/>
                  <a:pt x="6496" y="6851"/>
                  <a:pt x="6506" y="6851"/>
                </a:cubicBezTo>
                <a:cubicBezTo>
                  <a:pt x="6515" y="6851"/>
                  <a:pt x="6528" y="6884"/>
                  <a:pt x="6535" y="6920"/>
                </a:cubicBezTo>
                <a:cubicBezTo>
                  <a:pt x="6542" y="6956"/>
                  <a:pt x="6564" y="7017"/>
                  <a:pt x="6586" y="7057"/>
                </a:cubicBezTo>
                <a:cubicBezTo>
                  <a:pt x="6608" y="7097"/>
                  <a:pt x="6643" y="7173"/>
                  <a:pt x="6663" y="7229"/>
                </a:cubicBezTo>
                <a:cubicBezTo>
                  <a:pt x="6683" y="7285"/>
                  <a:pt x="6714" y="7351"/>
                  <a:pt x="6733" y="7372"/>
                </a:cubicBezTo>
                <a:cubicBezTo>
                  <a:pt x="6751" y="7393"/>
                  <a:pt x="6765" y="7431"/>
                  <a:pt x="6766" y="7458"/>
                </a:cubicBezTo>
                <a:cubicBezTo>
                  <a:pt x="6766" y="7485"/>
                  <a:pt x="6804" y="7572"/>
                  <a:pt x="6850" y="7652"/>
                </a:cubicBezTo>
                <a:cubicBezTo>
                  <a:pt x="6896" y="7732"/>
                  <a:pt x="6944" y="7841"/>
                  <a:pt x="6956" y="7893"/>
                </a:cubicBezTo>
                <a:cubicBezTo>
                  <a:pt x="6968" y="7945"/>
                  <a:pt x="6985" y="7984"/>
                  <a:pt x="6993" y="7984"/>
                </a:cubicBezTo>
                <a:cubicBezTo>
                  <a:pt x="7011" y="7984"/>
                  <a:pt x="7176" y="8323"/>
                  <a:pt x="7176" y="8362"/>
                </a:cubicBezTo>
                <a:cubicBezTo>
                  <a:pt x="7176" y="8379"/>
                  <a:pt x="7184" y="8391"/>
                  <a:pt x="7194" y="8391"/>
                </a:cubicBezTo>
                <a:cubicBezTo>
                  <a:pt x="7204" y="8391"/>
                  <a:pt x="7212" y="8412"/>
                  <a:pt x="7212" y="8436"/>
                </a:cubicBezTo>
                <a:cubicBezTo>
                  <a:pt x="7212" y="8460"/>
                  <a:pt x="7220" y="8482"/>
                  <a:pt x="7231" y="8482"/>
                </a:cubicBezTo>
                <a:cubicBezTo>
                  <a:pt x="7241" y="8482"/>
                  <a:pt x="7257" y="8500"/>
                  <a:pt x="7263" y="8528"/>
                </a:cubicBezTo>
                <a:cubicBezTo>
                  <a:pt x="7270" y="8556"/>
                  <a:pt x="7297" y="8631"/>
                  <a:pt x="7326" y="8688"/>
                </a:cubicBezTo>
                <a:cubicBezTo>
                  <a:pt x="7354" y="8746"/>
                  <a:pt x="7388" y="8822"/>
                  <a:pt x="7399" y="8860"/>
                </a:cubicBezTo>
                <a:cubicBezTo>
                  <a:pt x="7440" y="9003"/>
                  <a:pt x="7477" y="9089"/>
                  <a:pt x="7494" y="9089"/>
                </a:cubicBezTo>
                <a:cubicBezTo>
                  <a:pt x="7504" y="9089"/>
                  <a:pt x="7509" y="9110"/>
                  <a:pt x="7509" y="9135"/>
                </a:cubicBezTo>
                <a:cubicBezTo>
                  <a:pt x="7509" y="9224"/>
                  <a:pt x="7697" y="9615"/>
                  <a:pt x="7739" y="9615"/>
                </a:cubicBezTo>
                <a:cubicBezTo>
                  <a:pt x="7764" y="9615"/>
                  <a:pt x="7845" y="9737"/>
                  <a:pt x="7846" y="9776"/>
                </a:cubicBezTo>
                <a:cubicBezTo>
                  <a:pt x="7846" y="9794"/>
                  <a:pt x="7856" y="9818"/>
                  <a:pt x="7871" y="9827"/>
                </a:cubicBezTo>
                <a:cubicBezTo>
                  <a:pt x="7889" y="9838"/>
                  <a:pt x="7900" y="9879"/>
                  <a:pt x="7900" y="9942"/>
                </a:cubicBezTo>
                <a:cubicBezTo>
                  <a:pt x="7900" y="10065"/>
                  <a:pt x="8007" y="10269"/>
                  <a:pt x="8087" y="10296"/>
                </a:cubicBezTo>
                <a:cubicBezTo>
                  <a:pt x="8117" y="10307"/>
                  <a:pt x="8142" y="10326"/>
                  <a:pt x="8142" y="10337"/>
                </a:cubicBezTo>
                <a:cubicBezTo>
                  <a:pt x="8141" y="10363"/>
                  <a:pt x="7862" y="10573"/>
                  <a:pt x="7831" y="10571"/>
                </a:cubicBezTo>
                <a:cubicBezTo>
                  <a:pt x="7817" y="10571"/>
                  <a:pt x="7791" y="10593"/>
                  <a:pt x="7776" y="10617"/>
                </a:cubicBezTo>
                <a:cubicBezTo>
                  <a:pt x="7761" y="10641"/>
                  <a:pt x="7728" y="10657"/>
                  <a:pt x="7703" y="10657"/>
                </a:cubicBezTo>
                <a:cubicBezTo>
                  <a:pt x="7678" y="10657"/>
                  <a:pt x="7659" y="10670"/>
                  <a:pt x="7659" y="10686"/>
                </a:cubicBezTo>
                <a:cubicBezTo>
                  <a:pt x="7659" y="10702"/>
                  <a:pt x="7642" y="10720"/>
                  <a:pt x="7622" y="10720"/>
                </a:cubicBezTo>
                <a:cubicBezTo>
                  <a:pt x="7586" y="10720"/>
                  <a:pt x="7485" y="10772"/>
                  <a:pt x="7370" y="10852"/>
                </a:cubicBezTo>
                <a:cubicBezTo>
                  <a:pt x="7339" y="10873"/>
                  <a:pt x="7275" y="10906"/>
                  <a:pt x="7227" y="10926"/>
                </a:cubicBezTo>
                <a:cubicBezTo>
                  <a:pt x="7179" y="10946"/>
                  <a:pt x="7139" y="10971"/>
                  <a:pt x="7139" y="10983"/>
                </a:cubicBezTo>
                <a:cubicBezTo>
                  <a:pt x="7139" y="10996"/>
                  <a:pt x="7122" y="11006"/>
                  <a:pt x="7102" y="11006"/>
                </a:cubicBezTo>
                <a:cubicBezTo>
                  <a:pt x="7083" y="11006"/>
                  <a:pt x="7027" y="11036"/>
                  <a:pt x="6978" y="11069"/>
                </a:cubicBezTo>
                <a:cubicBezTo>
                  <a:pt x="6884" y="11132"/>
                  <a:pt x="6797" y="11183"/>
                  <a:pt x="6656" y="11258"/>
                </a:cubicBezTo>
                <a:cubicBezTo>
                  <a:pt x="6610" y="11282"/>
                  <a:pt x="6558" y="11311"/>
                  <a:pt x="6542" y="11321"/>
                </a:cubicBezTo>
                <a:cubicBezTo>
                  <a:pt x="6527" y="11330"/>
                  <a:pt x="6505" y="11340"/>
                  <a:pt x="6495" y="11344"/>
                </a:cubicBezTo>
                <a:cubicBezTo>
                  <a:pt x="6484" y="11348"/>
                  <a:pt x="6426" y="11387"/>
                  <a:pt x="6367" y="11430"/>
                </a:cubicBezTo>
                <a:cubicBezTo>
                  <a:pt x="6232" y="11526"/>
                  <a:pt x="6118" y="11589"/>
                  <a:pt x="6077" y="11590"/>
                </a:cubicBezTo>
                <a:cubicBezTo>
                  <a:pt x="6060" y="11590"/>
                  <a:pt x="6040" y="11604"/>
                  <a:pt x="6037" y="11619"/>
                </a:cubicBezTo>
                <a:cubicBezTo>
                  <a:pt x="6034" y="11633"/>
                  <a:pt x="6006" y="11651"/>
                  <a:pt x="5975" y="11659"/>
                </a:cubicBezTo>
                <a:cubicBezTo>
                  <a:pt x="5900" y="11677"/>
                  <a:pt x="5816" y="11744"/>
                  <a:pt x="5737" y="11853"/>
                </a:cubicBezTo>
                <a:cubicBezTo>
                  <a:pt x="5701" y="11902"/>
                  <a:pt x="5651" y="11948"/>
                  <a:pt x="5623" y="11956"/>
                </a:cubicBezTo>
                <a:cubicBezTo>
                  <a:pt x="5596" y="11964"/>
                  <a:pt x="5551" y="11987"/>
                  <a:pt x="5524" y="12008"/>
                </a:cubicBezTo>
                <a:cubicBezTo>
                  <a:pt x="5435" y="12079"/>
                  <a:pt x="5137" y="12260"/>
                  <a:pt x="5107" y="12260"/>
                </a:cubicBezTo>
                <a:cubicBezTo>
                  <a:pt x="5091" y="12260"/>
                  <a:pt x="5073" y="12272"/>
                  <a:pt x="5067" y="12288"/>
                </a:cubicBezTo>
                <a:cubicBezTo>
                  <a:pt x="5061" y="12304"/>
                  <a:pt x="5041" y="12317"/>
                  <a:pt x="5023" y="12317"/>
                </a:cubicBezTo>
                <a:cubicBezTo>
                  <a:pt x="4992" y="12317"/>
                  <a:pt x="4691" y="12494"/>
                  <a:pt x="4624" y="12551"/>
                </a:cubicBezTo>
                <a:cubicBezTo>
                  <a:pt x="4606" y="12566"/>
                  <a:pt x="4559" y="12587"/>
                  <a:pt x="4518" y="12597"/>
                </a:cubicBezTo>
                <a:cubicBezTo>
                  <a:pt x="4476" y="12608"/>
                  <a:pt x="4444" y="12623"/>
                  <a:pt x="4444" y="12637"/>
                </a:cubicBezTo>
                <a:cubicBezTo>
                  <a:pt x="4444" y="12651"/>
                  <a:pt x="4432" y="12666"/>
                  <a:pt x="4419" y="12666"/>
                </a:cubicBezTo>
                <a:cubicBezTo>
                  <a:pt x="4406" y="12666"/>
                  <a:pt x="4336" y="12704"/>
                  <a:pt x="4265" y="12752"/>
                </a:cubicBezTo>
                <a:cubicBezTo>
                  <a:pt x="4076" y="12878"/>
                  <a:pt x="4092" y="12890"/>
                  <a:pt x="4009" y="12574"/>
                </a:cubicBezTo>
                <a:cubicBezTo>
                  <a:pt x="3993" y="12516"/>
                  <a:pt x="3972" y="12459"/>
                  <a:pt x="3961" y="12448"/>
                </a:cubicBezTo>
                <a:cubicBezTo>
                  <a:pt x="3951" y="12438"/>
                  <a:pt x="3939" y="12406"/>
                  <a:pt x="3939" y="12374"/>
                </a:cubicBezTo>
                <a:cubicBezTo>
                  <a:pt x="3939" y="12343"/>
                  <a:pt x="3929" y="12309"/>
                  <a:pt x="3914" y="12300"/>
                </a:cubicBezTo>
                <a:cubicBezTo>
                  <a:pt x="3898" y="12290"/>
                  <a:pt x="3884" y="12268"/>
                  <a:pt x="3884" y="12248"/>
                </a:cubicBezTo>
                <a:cubicBezTo>
                  <a:pt x="3884" y="12188"/>
                  <a:pt x="3777" y="11898"/>
                  <a:pt x="3727" y="11825"/>
                </a:cubicBezTo>
                <a:cubicBezTo>
                  <a:pt x="3667" y="11737"/>
                  <a:pt x="3482" y="11702"/>
                  <a:pt x="3416" y="11767"/>
                </a:cubicBezTo>
                <a:cubicBezTo>
                  <a:pt x="3393" y="11790"/>
                  <a:pt x="3337" y="11831"/>
                  <a:pt x="3291" y="11853"/>
                </a:cubicBezTo>
                <a:cubicBezTo>
                  <a:pt x="3245" y="11876"/>
                  <a:pt x="3185" y="11907"/>
                  <a:pt x="3159" y="11928"/>
                </a:cubicBezTo>
                <a:cubicBezTo>
                  <a:pt x="3134" y="11948"/>
                  <a:pt x="3095" y="11968"/>
                  <a:pt x="3072" y="11968"/>
                </a:cubicBezTo>
                <a:cubicBezTo>
                  <a:pt x="3049" y="11968"/>
                  <a:pt x="3031" y="11980"/>
                  <a:pt x="3031" y="11996"/>
                </a:cubicBezTo>
                <a:cubicBezTo>
                  <a:pt x="3031" y="12012"/>
                  <a:pt x="3024" y="12022"/>
                  <a:pt x="3017" y="12019"/>
                </a:cubicBezTo>
                <a:cubicBezTo>
                  <a:pt x="2993" y="12009"/>
                  <a:pt x="2862" y="12084"/>
                  <a:pt x="2662" y="12220"/>
                </a:cubicBezTo>
                <a:cubicBezTo>
                  <a:pt x="2628" y="12242"/>
                  <a:pt x="2586" y="12260"/>
                  <a:pt x="2566" y="12260"/>
                </a:cubicBezTo>
                <a:cubicBezTo>
                  <a:pt x="2546" y="12260"/>
                  <a:pt x="2530" y="12269"/>
                  <a:pt x="2530" y="12282"/>
                </a:cubicBezTo>
                <a:cubicBezTo>
                  <a:pt x="2530" y="12296"/>
                  <a:pt x="2501" y="12314"/>
                  <a:pt x="2468" y="12323"/>
                </a:cubicBezTo>
                <a:cubicBezTo>
                  <a:pt x="2434" y="12331"/>
                  <a:pt x="2366" y="12364"/>
                  <a:pt x="2321" y="12397"/>
                </a:cubicBezTo>
                <a:cubicBezTo>
                  <a:pt x="2211" y="12476"/>
                  <a:pt x="1970" y="12606"/>
                  <a:pt x="1970" y="12586"/>
                </a:cubicBezTo>
                <a:cubicBezTo>
                  <a:pt x="1970" y="12577"/>
                  <a:pt x="1951" y="12594"/>
                  <a:pt x="1926" y="12620"/>
                </a:cubicBezTo>
                <a:cubicBezTo>
                  <a:pt x="1900" y="12646"/>
                  <a:pt x="1878" y="12662"/>
                  <a:pt x="1878" y="12655"/>
                </a:cubicBezTo>
                <a:cubicBezTo>
                  <a:pt x="1878" y="12647"/>
                  <a:pt x="1833" y="12673"/>
                  <a:pt x="1779" y="12712"/>
                </a:cubicBezTo>
                <a:cubicBezTo>
                  <a:pt x="1726" y="12751"/>
                  <a:pt x="1672" y="12780"/>
                  <a:pt x="1658" y="12780"/>
                </a:cubicBezTo>
                <a:cubicBezTo>
                  <a:pt x="1645" y="12781"/>
                  <a:pt x="1598" y="12806"/>
                  <a:pt x="1556" y="12838"/>
                </a:cubicBezTo>
                <a:cubicBezTo>
                  <a:pt x="1514" y="12870"/>
                  <a:pt x="1462" y="12895"/>
                  <a:pt x="1439" y="12895"/>
                </a:cubicBezTo>
                <a:cubicBezTo>
                  <a:pt x="1416" y="12895"/>
                  <a:pt x="1395" y="12906"/>
                  <a:pt x="1391" y="12918"/>
                </a:cubicBezTo>
                <a:cubicBezTo>
                  <a:pt x="1388" y="12930"/>
                  <a:pt x="1321" y="12973"/>
                  <a:pt x="1245" y="13015"/>
                </a:cubicBezTo>
                <a:cubicBezTo>
                  <a:pt x="1168" y="13057"/>
                  <a:pt x="1027" y="13139"/>
                  <a:pt x="930" y="13193"/>
                </a:cubicBezTo>
                <a:cubicBezTo>
                  <a:pt x="833" y="13246"/>
                  <a:pt x="747" y="13302"/>
                  <a:pt x="740" y="13318"/>
                </a:cubicBezTo>
                <a:cubicBezTo>
                  <a:pt x="732" y="13334"/>
                  <a:pt x="725" y="13336"/>
                  <a:pt x="725" y="13324"/>
                </a:cubicBezTo>
                <a:cubicBezTo>
                  <a:pt x="725" y="13303"/>
                  <a:pt x="567" y="13389"/>
                  <a:pt x="454" y="13467"/>
                </a:cubicBezTo>
                <a:cubicBezTo>
                  <a:pt x="423" y="13489"/>
                  <a:pt x="360" y="13517"/>
                  <a:pt x="311" y="13536"/>
                </a:cubicBezTo>
                <a:cubicBezTo>
                  <a:pt x="262" y="13555"/>
                  <a:pt x="218" y="13585"/>
                  <a:pt x="212" y="13599"/>
                </a:cubicBezTo>
                <a:cubicBezTo>
                  <a:pt x="207" y="13613"/>
                  <a:pt x="181" y="13622"/>
                  <a:pt x="157" y="13622"/>
                </a:cubicBezTo>
                <a:cubicBezTo>
                  <a:pt x="134" y="13622"/>
                  <a:pt x="90" y="13661"/>
                  <a:pt x="59" y="13708"/>
                </a:cubicBezTo>
                <a:cubicBezTo>
                  <a:pt x="10" y="13778"/>
                  <a:pt x="0" y="13815"/>
                  <a:pt x="0" y="13925"/>
                </a:cubicBezTo>
                <a:cubicBezTo>
                  <a:pt x="0" y="13998"/>
                  <a:pt x="8" y="14064"/>
                  <a:pt x="18" y="14074"/>
                </a:cubicBezTo>
                <a:cubicBezTo>
                  <a:pt x="29" y="14084"/>
                  <a:pt x="37" y="14126"/>
                  <a:pt x="37" y="14165"/>
                </a:cubicBezTo>
                <a:cubicBezTo>
                  <a:pt x="37" y="14205"/>
                  <a:pt x="51" y="14242"/>
                  <a:pt x="66" y="14251"/>
                </a:cubicBezTo>
                <a:cubicBezTo>
                  <a:pt x="83" y="14262"/>
                  <a:pt x="92" y="14310"/>
                  <a:pt x="92" y="14372"/>
                </a:cubicBezTo>
                <a:cubicBezTo>
                  <a:pt x="92" y="14433"/>
                  <a:pt x="104" y="14476"/>
                  <a:pt x="121" y="14486"/>
                </a:cubicBezTo>
                <a:cubicBezTo>
                  <a:pt x="136" y="14495"/>
                  <a:pt x="150" y="14526"/>
                  <a:pt x="150" y="14555"/>
                </a:cubicBezTo>
                <a:cubicBezTo>
                  <a:pt x="150" y="14584"/>
                  <a:pt x="162" y="14650"/>
                  <a:pt x="179" y="14703"/>
                </a:cubicBezTo>
                <a:cubicBezTo>
                  <a:pt x="238" y="14885"/>
                  <a:pt x="242" y="14901"/>
                  <a:pt x="242" y="14972"/>
                </a:cubicBezTo>
                <a:cubicBezTo>
                  <a:pt x="242" y="15012"/>
                  <a:pt x="250" y="15054"/>
                  <a:pt x="260" y="15064"/>
                </a:cubicBezTo>
                <a:cubicBezTo>
                  <a:pt x="270" y="15074"/>
                  <a:pt x="278" y="15113"/>
                  <a:pt x="278" y="15150"/>
                </a:cubicBezTo>
                <a:cubicBezTo>
                  <a:pt x="278" y="15187"/>
                  <a:pt x="292" y="15233"/>
                  <a:pt x="308" y="15253"/>
                </a:cubicBezTo>
                <a:cubicBezTo>
                  <a:pt x="323" y="15273"/>
                  <a:pt x="333" y="15323"/>
                  <a:pt x="333" y="15367"/>
                </a:cubicBezTo>
                <a:cubicBezTo>
                  <a:pt x="333" y="15411"/>
                  <a:pt x="347" y="15462"/>
                  <a:pt x="362" y="15482"/>
                </a:cubicBezTo>
                <a:cubicBezTo>
                  <a:pt x="378" y="15502"/>
                  <a:pt x="392" y="15546"/>
                  <a:pt x="392" y="15573"/>
                </a:cubicBezTo>
                <a:cubicBezTo>
                  <a:pt x="392" y="15601"/>
                  <a:pt x="410" y="15681"/>
                  <a:pt x="436" y="15757"/>
                </a:cubicBezTo>
                <a:cubicBezTo>
                  <a:pt x="461" y="15832"/>
                  <a:pt x="483" y="15929"/>
                  <a:pt x="483" y="15968"/>
                </a:cubicBezTo>
                <a:cubicBezTo>
                  <a:pt x="483" y="16008"/>
                  <a:pt x="507" y="16091"/>
                  <a:pt x="538" y="16157"/>
                </a:cubicBezTo>
                <a:cubicBezTo>
                  <a:pt x="569" y="16223"/>
                  <a:pt x="593" y="16309"/>
                  <a:pt x="593" y="16346"/>
                </a:cubicBezTo>
                <a:cubicBezTo>
                  <a:pt x="593" y="16384"/>
                  <a:pt x="600" y="16415"/>
                  <a:pt x="608" y="16415"/>
                </a:cubicBezTo>
                <a:cubicBezTo>
                  <a:pt x="626" y="16415"/>
                  <a:pt x="670" y="16559"/>
                  <a:pt x="670" y="16621"/>
                </a:cubicBezTo>
                <a:cubicBezTo>
                  <a:pt x="670" y="16648"/>
                  <a:pt x="680" y="16687"/>
                  <a:pt x="696" y="16707"/>
                </a:cubicBezTo>
                <a:cubicBezTo>
                  <a:pt x="711" y="16727"/>
                  <a:pt x="725" y="16768"/>
                  <a:pt x="725" y="16804"/>
                </a:cubicBezTo>
                <a:cubicBezTo>
                  <a:pt x="725" y="16840"/>
                  <a:pt x="739" y="16887"/>
                  <a:pt x="754" y="16907"/>
                </a:cubicBezTo>
                <a:cubicBezTo>
                  <a:pt x="770" y="16927"/>
                  <a:pt x="780" y="16983"/>
                  <a:pt x="780" y="17027"/>
                </a:cubicBezTo>
                <a:cubicBezTo>
                  <a:pt x="780" y="17071"/>
                  <a:pt x="794" y="17122"/>
                  <a:pt x="809" y="17142"/>
                </a:cubicBezTo>
                <a:cubicBezTo>
                  <a:pt x="824" y="17162"/>
                  <a:pt x="838" y="17198"/>
                  <a:pt x="838" y="17228"/>
                </a:cubicBezTo>
                <a:cubicBezTo>
                  <a:pt x="838" y="17257"/>
                  <a:pt x="846" y="17292"/>
                  <a:pt x="857" y="17302"/>
                </a:cubicBezTo>
                <a:cubicBezTo>
                  <a:pt x="867" y="17312"/>
                  <a:pt x="875" y="17354"/>
                  <a:pt x="875" y="17399"/>
                </a:cubicBezTo>
                <a:cubicBezTo>
                  <a:pt x="875" y="17446"/>
                  <a:pt x="885" y="17493"/>
                  <a:pt x="901" y="17502"/>
                </a:cubicBezTo>
                <a:cubicBezTo>
                  <a:pt x="916" y="17511"/>
                  <a:pt x="930" y="17545"/>
                  <a:pt x="930" y="17577"/>
                </a:cubicBezTo>
                <a:cubicBezTo>
                  <a:pt x="930" y="17608"/>
                  <a:pt x="938" y="17641"/>
                  <a:pt x="948" y="17651"/>
                </a:cubicBezTo>
                <a:cubicBezTo>
                  <a:pt x="958" y="17661"/>
                  <a:pt x="967" y="17694"/>
                  <a:pt x="967" y="17725"/>
                </a:cubicBezTo>
                <a:cubicBezTo>
                  <a:pt x="967" y="17757"/>
                  <a:pt x="980" y="17791"/>
                  <a:pt x="996" y="17800"/>
                </a:cubicBezTo>
                <a:cubicBezTo>
                  <a:pt x="1011" y="17809"/>
                  <a:pt x="1021" y="17844"/>
                  <a:pt x="1021" y="17880"/>
                </a:cubicBezTo>
                <a:cubicBezTo>
                  <a:pt x="1021" y="17916"/>
                  <a:pt x="1035" y="17963"/>
                  <a:pt x="1051" y="17983"/>
                </a:cubicBezTo>
                <a:cubicBezTo>
                  <a:pt x="1066" y="18003"/>
                  <a:pt x="1080" y="18057"/>
                  <a:pt x="1080" y="18103"/>
                </a:cubicBezTo>
                <a:cubicBezTo>
                  <a:pt x="1080" y="18149"/>
                  <a:pt x="1088" y="18189"/>
                  <a:pt x="1098" y="18189"/>
                </a:cubicBezTo>
                <a:cubicBezTo>
                  <a:pt x="1109" y="18189"/>
                  <a:pt x="1117" y="18220"/>
                  <a:pt x="1117" y="18258"/>
                </a:cubicBezTo>
                <a:cubicBezTo>
                  <a:pt x="1117" y="18296"/>
                  <a:pt x="1127" y="18341"/>
                  <a:pt x="1142" y="18361"/>
                </a:cubicBezTo>
                <a:cubicBezTo>
                  <a:pt x="1158" y="18381"/>
                  <a:pt x="1172" y="18437"/>
                  <a:pt x="1172" y="18481"/>
                </a:cubicBezTo>
                <a:cubicBezTo>
                  <a:pt x="1172" y="18526"/>
                  <a:pt x="1185" y="18569"/>
                  <a:pt x="1201" y="18578"/>
                </a:cubicBezTo>
                <a:cubicBezTo>
                  <a:pt x="1216" y="18587"/>
                  <a:pt x="1226" y="18621"/>
                  <a:pt x="1226" y="18653"/>
                </a:cubicBezTo>
                <a:cubicBezTo>
                  <a:pt x="1226" y="18685"/>
                  <a:pt x="1243" y="18756"/>
                  <a:pt x="1263" y="18813"/>
                </a:cubicBezTo>
                <a:cubicBezTo>
                  <a:pt x="1283" y="18870"/>
                  <a:pt x="1300" y="18943"/>
                  <a:pt x="1300" y="18973"/>
                </a:cubicBezTo>
                <a:cubicBezTo>
                  <a:pt x="1300" y="19003"/>
                  <a:pt x="1311" y="19043"/>
                  <a:pt x="1325" y="19065"/>
                </a:cubicBezTo>
                <a:cubicBezTo>
                  <a:pt x="1339" y="19087"/>
                  <a:pt x="1358" y="19133"/>
                  <a:pt x="1366" y="19168"/>
                </a:cubicBezTo>
                <a:cubicBezTo>
                  <a:pt x="1373" y="19203"/>
                  <a:pt x="1385" y="19236"/>
                  <a:pt x="1395" y="19236"/>
                </a:cubicBezTo>
                <a:cubicBezTo>
                  <a:pt x="1404" y="19236"/>
                  <a:pt x="1413" y="19274"/>
                  <a:pt x="1413" y="19322"/>
                </a:cubicBezTo>
                <a:cubicBezTo>
                  <a:pt x="1413" y="19374"/>
                  <a:pt x="1426" y="19416"/>
                  <a:pt x="1442" y="19425"/>
                </a:cubicBezTo>
                <a:cubicBezTo>
                  <a:pt x="1458" y="19435"/>
                  <a:pt x="1468" y="19465"/>
                  <a:pt x="1468" y="19494"/>
                </a:cubicBezTo>
                <a:cubicBezTo>
                  <a:pt x="1468" y="19523"/>
                  <a:pt x="1476" y="19559"/>
                  <a:pt x="1486" y="19568"/>
                </a:cubicBezTo>
                <a:cubicBezTo>
                  <a:pt x="1497" y="19578"/>
                  <a:pt x="1505" y="19630"/>
                  <a:pt x="1505" y="19683"/>
                </a:cubicBezTo>
                <a:cubicBezTo>
                  <a:pt x="1505" y="19742"/>
                  <a:pt x="1517" y="19787"/>
                  <a:pt x="1534" y="19797"/>
                </a:cubicBezTo>
                <a:cubicBezTo>
                  <a:pt x="1549" y="19807"/>
                  <a:pt x="1563" y="19841"/>
                  <a:pt x="1563" y="19877"/>
                </a:cubicBezTo>
                <a:cubicBezTo>
                  <a:pt x="1564" y="19914"/>
                  <a:pt x="1574" y="19972"/>
                  <a:pt x="1589" y="20003"/>
                </a:cubicBezTo>
                <a:cubicBezTo>
                  <a:pt x="1604" y="20034"/>
                  <a:pt x="1618" y="20083"/>
                  <a:pt x="1618" y="20112"/>
                </a:cubicBezTo>
                <a:cubicBezTo>
                  <a:pt x="1618" y="20141"/>
                  <a:pt x="1626" y="20164"/>
                  <a:pt x="1636" y="20164"/>
                </a:cubicBezTo>
                <a:cubicBezTo>
                  <a:pt x="1647" y="20164"/>
                  <a:pt x="1654" y="20191"/>
                  <a:pt x="1655" y="20227"/>
                </a:cubicBezTo>
                <a:cubicBezTo>
                  <a:pt x="1655" y="20263"/>
                  <a:pt x="1669" y="20321"/>
                  <a:pt x="1684" y="20352"/>
                </a:cubicBezTo>
                <a:cubicBezTo>
                  <a:pt x="1699" y="20384"/>
                  <a:pt x="1710" y="20436"/>
                  <a:pt x="1710" y="20473"/>
                </a:cubicBezTo>
                <a:cubicBezTo>
                  <a:pt x="1710" y="20510"/>
                  <a:pt x="1718" y="20541"/>
                  <a:pt x="1728" y="20541"/>
                </a:cubicBezTo>
                <a:cubicBezTo>
                  <a:pt x="1738" y="20541"/>
                  <a:pt x="1746" y="20579"/>
                  <a:pt x="1746" y="20627"/>
                </a:cubicBezTo>
                <a:cubicBezTo>
                  <a:pt x="1746" y="20679"/>
                  <a:pt x="1759" y="20726"/>
                  <a:pt x="1776" y="20736"/>
                </a:cubicBezTo>
                <a:cubicBezTo>
                  <a:pt x="1791" y="20745"/>
                  <a:pt x="1805" y="20780"/>
                  <a:pt x="1805" y="20816"/>
                </a:cubicBezTo>
                <a:cubicBezTo>
                  <a:pt x="1805" y="20852"/>
                  <a:pt x="1815" y="20899"/>
                  <a:pt x="1831" y="20919"/>
                </a:cubicBezTo>
                <a:cubicBezTo>
                  <a:pt x="1846" y="20939"/>
                  <a:pt x="1860" y="20984"/>
                  <a:pt x="1860" y="21022"/>
                </a:cubicBezTo>
                <a:cubicBezTo>
                  <a:pt x="1860" y="21060"/>
                  <a:pt x="1866" y="21097"/>
                  <a:pt x="1874" y="21097"/>
                </a:cubicBezTo>
                <a:cubicBezTo>
                  <a:pt x="1883" y="21097"/>
                  <a:pt x="1898" y="21156"/>
                  <a:pt x="1911" y="21234"/>
                </a:cubicBezTo>
                <a:cubicBezTo>
                  <a:pt x="1935" y="21382"/>
                  <a:pt x="1986" y="21474"/>
                  <a:pt x="2065" y="21526"/>
                </a:cubicBezTo>
                <a:cubicBezTo>
                  <a:pt x="2146" y="21579"/>
                  <a:pt x="2310" y="21546"/>
                  <a:pt x="2438" y="21451"/>
                </a:cubicBezTo>
                <a:cubicBezTo>
                  <a:pt x="2503" y="21403"/>
                  <a:pt x="2602" y="21343"/>
                  <a:pt x="2658" y="21314"/>
                </a:cubicBezTo>
                <a:cubicBezTo>
                  <a:pt x="2714" y="21285"/>
                  <a:pt x="2817" y="21219"/>
                  <a:pt x="2889" y="21165"/>
                </a:cubicBezTo>
                <a:cubicBezTo>
                  <a:pt x="2960" y="21111"/>
                  <a:pt x="3027" y="21062"/>
                  <a:pt x="3039" y="21062"/>
                </a:cubicBezTo>
                <a:cubicBezTo>
                  <a:pt x="3050" y="21062"/>
                  <a:pt x="3094" y="21041"/>
                  <a:pt x="3134" y="21011"/>
                </a:cubicBezTo>
                <a:cubicBezTo>
                  <a:pt x="3315" y="20876"/>
                  <a:pt x="3454" y="20778"/>
                  <a:pt x="3540" y="20730"/>
                </a:cubicBezTo>
                <a:cubicBezTo>
                  <a:pt x="3638" y="20676"/>
                  <a:pt x="3682" y="20652"/>
                  <a:pt x="3848" y="20536"/>
                </a:cubicBezTo>
                <a:cubicBezTo>
                  <a:pt x="3950" y="20464"/>
                  <a:pt x="4029" y="20412"/>
                  <a:pt x="4056" y="20410"/>
                </a:cubicBezTo>
                <a:cubicBezTo>
                  <a:pt x="4064" y="20409"/>
                  <a:pt x="4078" y="20397"/>
                  <a:pt x="4086" y="20381"/>
                </a:cubicBezTo>
                <a:cubicBezTo>
                  <a:pt x="4093" y="20365"/>
                  <a:pt x="4111" y="20346"/>
                  <a:pt x="4126" y="20341"/>
                </a:cubicBezTo>
                <a:cubicBezTo>
                  <a:pt x="4141" y="20336"/>
                  <a:pt x="4200" y="20300"/>
                  <a:pt x="4254" y="20261"/>
                </a:cubicBezTo>
                <a:cubicBezTo>
                  <a:pt x="4308" y="20222"/>
                  <a:pt x="4362" y="20192"/>
                  <a:pt x="4375" y="20192"/>
                </a:cubicBezTo>
                <a:cubicBezTo>
                  <a:pt x="4387" y="20192"/>
                  <a:pt x="4433" y="20158"/>
                  <a:pt x="4477" y="20118"/>
                </a:cubicBezTo>
                <a:cubicBezTo>
                  <a:pt x="4522" y="20078"/>
                  <a:pt x="4572" y="20049"/>
                  <a:pt x="4587" y="20049"/>
                </a:cubicBezTo>
                <a:cubicBezTo>
                  <a:pt x="4603" y="20049"/>
                  <a:pt x="4653" y="20019"/>
                  <a:pt x="4701" y="19980"/>
                </a:cubicBezTo>
                <a:cubicBezTo>
                  <a:pt x="4835" y="19873"/>
                  <a:pt x="5012" y="19757"/>
                  <a:pt x="5045" y="19757"/>
                </a:cubicBezTo>
                <a:cubicBezTo>
                  <a:pt x="5061" y="19757"/>
                  <a:pt x="5074" y="19747"/>
                  <a:pt x="5074" y="19734"/>
                </a:cubicBezTo>
                <a:cubicBezTo>
                  <a:pt x="5074" y="19722"/>
                  <a:pt x="5105" y="19694"/>
                  <a:pt x="5144" y="19677"/>
                </a:cubicBezTo>
                <a:cubicBezTo>
                  <a:pt x="5222" y="19642"/>
                  <a:pt x="5488" y="19459"/>
                  <a:pt x="5503" y="19431"/>
                </a:cubicBezTo>
                <a:cubicBezTo>
                  <a:pt x="5508" y="19421"/>
                  <a:pt x="5540" y="19408"/>
                  <a:pt x="5576" y="19397"/>
                </a:cubicBezTo>
                <a:cubicBezTo>
                  <a:pt x="5612" y="19385"/>
                  <a:pt x="5680" y="19342"/>
                  <a:pt x="5726" y="19305"/>
                </a:cubicBezTo>
                <a:cubicBezTo>
                  <a:pt x="5867" y="19191"/>
                  <a:pt x="5979" y="19116"/>
                  <a:pt x="6011" y="19116"/>
                </a:cubicBezTo>
                <a:cubicBezTo>
                  <a:pt x="6029" y="19116"/>
                  <a:pt x="6080" y="19087"/>
                  <a:pt x="6129" y="19048"/>
                </a:cubicBezTo>
                <a:cubicBezTo>
                  <a:pt x="6258" y="18941"/>
                  <a:pt x="6430" y="18826"/>
                  <a:pt x="6491" y="18807"/>
                </a:cubicBezTo>
                <a:cubicBezTo>
                  <a:pt x="6520" y="18798"/>
                  <a:pt x="6542" y="18784"/>
                  <a:pt x="6542" y="18773"/>
                </a:cubicBezTo>
                <a:cubicBezTo>
                  <a:pt x="6542" y="18762"/>
                  <a:pt x="6581" y="18734"/>
                  <a:pt x="6626" y="18716"/>
                </a:cubicBezTo>
                <a:cubicBezTo>
                  <a:pt x="6671" y="18697"/>
                  <a:pt x="6719" y="18667"/>
                  <a:pt x="6733" y="18647"/>
                </a:cubicBezTo>
                <a:cubicBezTo>
                  <a:pt x="6746" y="18626"/>
                  <a:pt x="6796" y="18587"/>
                  <a:pt x="6842" y="18561"/>
                </a:cubicBezTo>
                <a:cubicBezTo>
                  <a:pt x="6888" y="18535"/>
                  <a:pt x="6953" y="18496"/>
                  <a:pt x="6989" y="18475"/>
                </a:cubicBezTo>
                <a:cubicBezTo>
                  <a:pt x="7090" y="18418"/>
                  <a:pt x="7177" y="18359"/>
                  <a:pt x="7278" y="18281"/>
                </a:cubicBezTo>
                <a:cubicBezTo>
                  <a:pt x="7329" y="18241"/>
                  <a:pt x="7456" y="18159"/>
                  <a:pt x="7560" y="18097"/>
                </a:cubicBezTo>
                <a:cubicBezTo>
                  <a:pt x="7664" y="18036"/>
                  <a:pt x="7803" y="17946"/>
                  <a:pt x="7868" y="17897"/>
                </a:cubicBezTo>
                <a:cubicBezTo>
                  <a:pt x="7932" y="17848"/>
                  <a:pt x="7991" y="17811"/>
                  <a:pt x="7999" y="17811"/>
                </a:cubicBezTo>
                <a:cubicBezTo>
                  <a:pt x="8008" y="17811"/>
                  <a:pt x="8022" y="17849"/>
                  <a:pt x="8032" y="17897"/>
                </a:cubicBezTo>
                <a:cubicBezTo>
                  <a:pt x="8043" y="17945"/>
                  <a:pt x="8060" y="17983"/>
                  <a:pt x="8069" y="17983"/>
                </a:cubicBezTo>
                <a:cubicBezTo>
                  <a:pt x="8078" y="17983"/>
                  <a:pt x="8087" y="17997"/>
                  <a:pt x="8087" y="18012"/>
                </a:cubicBezTo>
                <a:cubicBezTo>
                  <a:pt x="8087" y="18026"/>
                  <a:pt x="8116" y="18104"/>
                  <a:pt x="8153" y="18189"/>
                </a:cubicBezTo>
                <a:cubicBezTo>
                  <a:pt x="8190" y="18275"/>
                  <a:pt x="8228" y="18376"/>
                  <a:pt x="8237" y="18412"/>
                </a:cubicBezTo>
                <a:cubicBezTo>
                  <a:pt x="8246" y="18448"/>
                  <a:pt x="8260" y="18475"/>
                  <a:pt x="8270" y="18475"/>
                </a:cubicBezTo>
                <a:cubicBezTo>
                  <a:pt x="8281" y="18475"/>
                  <a:pt x="8292" y="18502"/>
                  <a:pt x="8292" y="18532"/>
                </a:cubicBezTo>
                <a:cubicBezTo>
                  <a:pt x="8292" y="18562"/>
                  <a:pt x="8302" y="18604"/>
                  <a:pt x="8318" y="18624"/>
                </a:cubicBezTo>
                <a:cubicBezTo>
                  <a:pt x="8333" y="18644"/>
                  <a:pt x="8347" y="18676"/>
                  <a:pt x="8347" y="18698"/>
                </a:cubicBezTo>
                <a:cubicBezTo>
                  <a:pt x="8347" y="18720"/>
                  <a:pt x="8356" y="18738"/>
                  <a:pt x="8365" y="18738"/>
                </a:cubicBezTo>
                <a:cubicBezTo>
                  <a:pt x="8375" y="18738"/>
                  <a:pt x="8396" y="18799"/>
                  <a:pt x="8413" y="18870"/>
                </a:cubicBezTo>
                <a:cubicBezTo>
                  <a:pt x="8441" y="18987"/>
                  <a:pt x="8493" y="19055"/>
                  <a:pt x="8537" y="19036"/>
                </a:cubicBezTo>
                <a:cubicBezTo>
                  <a:pt x="8545" y="19033"/>
                  <a:pt x="8552" y="19043"/>
                  <a:pt x="8552" y="19059"/>
                </a:cubicBezTo>
                <a:cubicBezTo>
                  <a:pt x="8552" y="19097"/>
                  <a:pt x="8731" y="19097"/>
                  <a:pt x="8746" y="19059"/>
                </a:cubicBezTo>
                <a:cubicBezTo>
                  <a:pt x="8752" y="19043"/>
                  <a:pt x="8770" y="19030"/>
                  <a:pt x="8786" y="19030"/>
                </a:cubicBezTo>
                <a:cubicBezTo>
                  <a:pt x="8815" y="19030"/>
                  <a:pt x="8977" y="18926"/>
                  <a:pt x="9076" y="18842"/>
                </a:cubicBezTo>
                <a:cubicBezTo>
                  <a:pt x="9103" y="18818"/>
                  <a:pt x="9139" y="18796"/>
                  <a:pt x="9156" y="18796"/>
                </a:cubicBezTo>
                <a:cubicBezTo>
                  <a:pt x="9174" y="18796"/>
                  <a:pt x="9226" y="18766"/>
                  <a:pt x="9273" y="18727"/>
                </a:cubicBezTo>
                <a:cubicBezTo>
                  <a:pt x="9472" y="18565"/>
                  <a:pt x="9637" y="18447"/>
                  <a:pt x="9669" y="18447"/>
                </a:cubicBezTo>
                <a:cubicBezTo>
                  <a:pt x="9688" y="18447"/>
                  <a:pt x="9705" y="18437"/>
                  <a:pt x="9705" y="18424"/>
                </a:cubicBezTo>
                <a:cubicBezTo>
                  <a:pt x="9705" y="18410"/>
                  <a:pt x="9717" y="18401"/>
                  <a:pt x="9731" y="18401"/>
                </a:cubicBezTo>
                <a:cubicBezTo>
                  <a:pt x="9745" y="18401"/>
                  <a:pt x="9810" y="18360"/>
                  <a:pt x="9877" y="18309"/>
                </a:cubicBezTo>
                <a:cubicBezTo>
                  <a:pt x="9945" y="18259"/>
                  <a:pt x="10004" y="18218"/>
                  <a:pt x="10009" y="18218"/>
                </a:cubicBezTo>
                <a:cubicBezTo>
                  <a:pt x="10015" y="18218"/>
                  <a:pt x="10063" y="18183"/>
                  <a:pt x="10119" y="18143"/>
                </a:cubicBezTo>
                <a:cubicBezTo>
                  <a:pt x="10175" y="18103"/>
                  <a:pt x="10232" y="18069"/>
                  <a:pt x="10244" y="18069"/>
                </a:cubicBezTo>
                <a:cubicBezTo>
                  <a:pt x="10255" y="18069"/>
                  <a:pt x="10306" y="18039"/>
                  <a:pt x="10353" y="18000"/>
                </a:cubicBezTo>
                <a:cubicBezTo>
                  <a:pt x="10492" y="17886"/>
                  <a:pt x="10608" y="17810"/>
                  <a:pt x="10665" y="17794"/>
                </a:cubicBezTo>
                <a:cubicBezTo>
                  <a:pt x="10693" y="17786"/>
                  <a:pt x="10721" y="17766"/>
                  <a:pt x="10727" y="17754"/>
                </a:cubicBezTo>
                <a:cubicBezTo>
                  <a:pt x="10732" y="17743"/>
                  <a:pt x="10770" y="17710"/>
                  <a:pt x="10815" y="17680"/>
                </a:cubicBezTo>
                <a:cubicBezTo>
                  <a:pt x="10950" y="17586"/>
                  <a:pt x="10950" y="17602"/>
                  <a:pt x="10950" y="16724"/>
                </a:cubicBezTo>
                <a:cubicBezTo>
                  <a:pt x="10950" y="16036"/>
                  <a:pt x="10952" y="15935"/>
                  <a:pt x="10979" y="15888"/>
                </a:cubicBezTo>
                <a:cubicBezTo>
                  <a:pt x="10996" y="15859"/>
                  <a:pt x="11022" y="15831"/>
                  <a:pt x="11034" y="15831"/>
                </a:cubicBezTo>
                <a:cubicBezTo>
                  <a:pt x="11046" y="15831"/>
                  <a:pt x="11086" y="15810"/>
                  <a:pt x="11126" y="15779"/>
                </a:cubicBezTo>
                <a:cubicBezTo>
                  <a:pt x="11381" y="15589"/>
                  <a:pt x="11576" y="15453"/>
                  <a:pt x="11598" y="15453"/>
                </a:cubicBezTo>
                <a:cubicBezTo>
                  <a:pt x="11609" y="15453"/>
                  <a:pt x="11678" y="15410"/>
                  <a:pt x="11752" y="15356"/>
                </a:cubicBezTo>
                <a:cubicBezTo>
                  <a:pt x="11826" y="15302"/>
                  <a:pt x="11933" y="15234"/>
                  <a:pt x="11990" y="15201"/>
                </a:cubicBezTo>
                <a:cubicBezTo>
                  <a:pt x="12046" y="15169"/>
                  <a:pt x="12163" y="15092"/>
                  <a:pt x="12250" y="15030"/>
                </a:cubicBezTo>
                <a:cubicBezTo>
                  <a:pt x="12336" y="14967"/>
                  <a:pt x="12458" y="14888"/>
                  <a:pt x="12517" y="14858"/>
                </a:cubicBezTo>
                <a:cubicBezTo>
                  <a:pt x="12576" y="14828"/>
                  <a:pt x="12623" y="14797"/>
                  <a:pt x="12623" y="14784"/>
                </a:cubicBezTo>
                <a:cubicBezTo>
                  <a:pt x="12623" y="14770"/>
                  <a:pt x="12635" y="14755"/>
                  <a:pt x="12649" y="14755"/>
                </a:cubicBezTo>
                <a:cubicBezTo>
                  <a:pt x="12663" y="14755"/>
                  <a:pt x="12711" y="14726"/>
                  <a:pt x="12759" y="14686"/>
                </a:cubicBezTo>
                <a:lnTo>
                  <a:pt x="12847" y="14612"/>
                </a:lnTo>
                <a:lnTo>
                  <a:pt x="12912" y="14715"/>
                </a:lnTo>
                <a:cubicBezTo>
                  <a:pt x="12948" y="14771"/>
                  <a:pt x="12975" y="14827"/>
                  <a:pt x="12975" y="14835"/>
                </a:cubicBezTo>
                <a:cubicBezTo>
                  <a:pt x="12975" y="14858"/>
                  <a:pt x="13075" y="15058"/>
                  <a:pt x="13092" y="15070"/>
                </a:cubicBezTo>
                <a:cubicBezTo>
                  <a:pt x="13099" y="15075"/>
                  <a:pt x="13106" y="15097"/>
                  <a:pt x="13106" y="15116"/>
                </a:cubicBezTo>
                <a:cubicBezTo>
                  <a:pt x="13107" y="15134"/>
                  <a:pt x="13129" y="15186"/>
                  <a:pt x="13158" y="15230"/>
                </a:cubicBezTo>
                <a:cubicBezTo>
                  <a:pt x="13186" y="15274"/>
                  <a:pt x="13224" y="15346"/>
                  <a:pt x="13238" y="15390"/>
                </a:cubicBezTo>
                <a:cubicBezTo>
                  <a:pt x="13252" y="15434"/>
                  <a:pt x="13280" y="15496"/>
                  <a:pt x="13304" y="15528"/>
                </a:cubicBezTo>
                <a:cubicBezTo>
                  <a:pt x="13328" y="15560"/>
                  <a:pt x="13358" y="15614"/>
                  <a:pt x="13370" y="15648"/>
                </a:cubicBezTo>
                <a:cubicBezTo>
                  <a:pt x="13430" y="15811"/>
                  <a:pt x="13505" y="15972"/>
                  <a:pt x="13553" y="16043"/>
                </a:cubicBezTo>
                <a:cubicBezTo>
                  <a:pt x="13582" y="16086"/>
                  <a:pt x="13608" y="16130"/>
                  <a:pt x="13608" y="16140"/>
                </a:cubicBezTo>
                <a:cubicBezTo>
                  <a:pt x="13608" y="16150"/>
                  <a:pt x="13630" y="16202"/>
                  <a:pt x="13656" y="16255"/>
                </a:cubicBezTo>
                <a:cubicBezTo>
                  <a:pt x="13681" y="16307"/>
                  <a:pt x="13700" y="16359"/>
                  <a:pt x="13700" y="16375"/>
                </a:cubicBezTo>
                <a:cubicBezTo>
                  <a:pt x="13700" y="16391"/>
                  <a:pt x="13734" y="16452"/>
                  <a:pt x="13773" y="16506"/>
                </a:cubicBezTo>
                <a:cubicBezTo>
                  <a:pt x="13811" y="16561"/>
                  <a:pt x="13857" y="16652"/>
                  <a:pt x="13875" y="16712"/>
                </a:cubicBezTo>
                <a:cubicBezTo>
                  <a:pt x="13893" y="16772"/>
                  <a:pt x="13917" y="16821"/>
                  <a:pt x="13927" y="16821"/>
                </a:cubicBezTo>
                <a:cubicBezTo>
                  <a:pt x="13936" y="16821"/>
                  <a:pt x="13944" y="16836"/>
                  <a:pt x="13945" y="16855"/>
                </a:cubicBezTo>
                <a:cubicBezTo>
                  <a:pt x="13945" y="16875"/>
                  <a:pt x="13977" y="16947"/>
                  <a:pt x="14018" y="17010"/>
                </a:cubicBezTo>
                <a:cubicBezTo>
                  <a:pt x="14059" y="17074"/>
                  <a:pt x="14091" y="17141"/>
                  <a:pt x="14091" y="17159"/>
                </a:cubicBezTo>
                <a:cubicBezTo>
                  <a:pt x="14091" y="17176"/>
                  <a:pt x="14113" y="17219"/>
                  <a:pt x="14139" y="17256"/>
                </a:cubicBezTo>
                <a:cubicBezTo>
                  <a:pt x="14164" y="17294"/>
                  <a:pt x="14183" y="17339"/>
                  <a:pt x="14183" y="17353"/>
                </a:cubicBezTo>
                <a:cubicBezTo>
                  <a:pt x="14183" y="17368"/>
                  <a:pt x="14219" y="17441"/>
                  <a:pt x="14260" y="17514"/>
                </a:cubicBezTo>
                <a:cubicBezTo>
                  <a:pt x="14301" y="17586"/>
                  <a:pt x="14333" y="17658"/>
                  <a:pt x="14333" y="17680"/>
                </a:cubicBezTo>
                <a:cubicBezTo>
                  <a:pt x="14333" y="17701"/>
                  <a:pt x="14357" y="17747"/>
                  <a:pt x="14388" y="17783"/>
                </a:cubicBezTo>
                <a:cubicBezTo>
                  <a:pt x="14418" y="17818"/>
                  <a:pt x="14443" y="17865"/>
                  <a:pt x="14443" y="17886"/>
                </a:cubicBezTo>
                <a:cubicBezTo>
                  <a:pt x="14443" y="17907"/>
                  <a:pt x="14451" y="17926"/>
                  <a:pt x="14461" y="17926"/>
                </a:cubicBezTo>
                <a:cubicBezTo>
                  <a:pt x="14471" y="17926"/>
                  <a:pt x="14488" y="17973"/>
                  <a:pt x="14501" y="18029"/>
                </a:cubicBezTo>
                <a:cubicBezTo>
                  <a:pt x="14514" y="18085"/>
                  <a:pt x="14536" y="18132"/>
                  <a:pt x="14549" y="18132"/>
                </a:cubicBezTo>
                <a:cubicBezTo>
                  <a:pt x="14562" y="18132"/>
                  <a:pt x="14575" y="18146"/>
                  <a:pt x="14575" y="18166"/>
                </a:cubicBezTo>
                <a:cubicBezTo>
                  <a:pt x="14575" y="18202"/>
                  <a:pt x="14613" y="18251"/>
                  <a:pt x="14703" y="18326"/>
                </a:cubicBezTo>
                <a:cubicBezTo>
                  <a:pt x="14753" y="18369"/>
                  <a:pt x="14903" y="18377"/>
                  <a:pt x="14919" y="18338"/>
                </a:cubicBezTo>
                <a:cubicBezTo>
                  <a:pt x="14940" y="18283"/>
                  <a:pt x="15073" y="18268"/>
                  <a:pt x="15131" y="18315"/>
                </a:cubicBezTo>
                <a:cubicBezTo>
                  <a:pt x="15162" y="18340"/>
                  <a:pt x="15214" y="18361"/>
                  <a:pt x="15248" y="18361"/>
                </a:cubicBezTo>
                <a:cubicBezTo>
                  <a:pt x="15330" y="18360"/>
                  <a:pt x="15501" y="18271"/>
                  <a:pt x="15596" y="18178"/>
                </a:cubicBezTo>
                <a:cubicBezTo>
                  <a:pt x="15638" y="18136"/>
                  <a:pt x="15678" y="18097"/>
                  <a:pt x="15687" y="18097"/>
                </a:cubicBezTo>
                <a:cubicBezTo>
                  <a:pt x="15720" y="18097"/>
                  <a:pt x="15969" y="17916"/>
                  <a:pt x="15969" y="17891"/>
                </a:cubicBezTo>
                <a:cubicBezTo>
                  <a:pt x="15969" y="17878"/>
                  <a:pt x="15981" y="17869"/>
                  <a:pt x="15999" y="17869"/>
                </a:cubicBezTo>
                <a:cubicBezTo>
                  <a:pt x="16042" y="17869"/>
                  <a:pt x="16158" y="17800"/>
                  <a:pt x="16185" y="17760"/>
                </a:cubicBezTo>
                <a:cubicBezTo>
                  <a:pt x="16198" y="17741"/>
                  <a:pt x="16250" y="17702"/>
                  <a:pt x="16299" y="17674"/>
                </a:cubicBezTo>
                <a:cubicBezTo>
                  <a:pt x="16348" y="17646"/>
                  <a:pt x="16417" y="17596"/>
                  <a:pt x="16453" y="17559"/>
                </a:cubicBezTo>
                <a:cubicBezTo>
                  <a:pt x="16488" y="17523"/>
                  <a:pt x="16530" y="17491"/>
                  <a:pt x="16548" y="17491"/>
                </a:cubicBezTo>
                <a:cubicBezTo>
                  <a:pt x="16583" y="17491"/>
                  <a:pt x="16600" y="17479"/>
                  <a:pt x="16720" y="17376"/>
                </a:cubicBezTo>
                <a:cubicBezTo>
                  <a:pt x="16761" y="17341"/>
                  <a:pt x="16827" y="17291"/>
                  <a:pt x="16863" y="17268"/>
                </a:cubicBezTo>
                <a:cubicBezTo>
                  <a:pt x="17008" y="17171"/>
                  <a:pt x="17064" y="17128"/>
                  <a:pt x="17064" y="17107"/>
                </a:cubicBezTo>
                <a:cubicBezTo>
                  <a:pt x="17064" y="17095"/>
                  <a:pt x="17086" y="17084"/>
                  <a:pt x="17112" y="17084"/>
                </a:cubicBezTo>
                <a:cubicBezTo>
                  <a:pt x="17137" y="17084"/>
                  <a:pt x="17219" y="17028"/>
                  <a:pt x="17291" y="16964"/>
                </a:cubicBezTo>
                <a:cubicBezTo>
                  <a:pt x="17363" y="16900"/>
                  <a:pt x="17440" y="16850"/>
                  <a:pt x="17459" y="16850"/>
                </a:cubicBezTo>
                <a:cubicBezTo>
                  <a:pt x="17479" y="16850"/>
                  <a:pt x="17492" y="16837"/>
                  <a:pt x="17492" y="16821"/>
                </a:cubicBezTo>
                <a:cubicBezTo>
                  <a:pt x="17492" y="16805"/>
                  <a:pt x="17511" y="16793"/>
                  <a:pt x="17533" y="16793"/>
                </a:cubicBezTo>
                <a:cubicBezTo>
                  <a:pt x="17554" y="16793"/>
                  <a:pt x="17595" y="16768"/>
                  <a:pt x="17624" y="16735"/>
                </a:cubicBezTo>
                <a:cubicBezTo>
                  <a:pt x="17653" y="16703"/>
                  <a:pt x="17704" y="16662"/>
                  <a:pt x="17738" y="16644"/>
                </a:cubicBezTo>
                <a:cubicBezTo>
                  <a:pt x="17771" y="16626"/>
                  <a:pt x="17820" y="16587"/>
                  <a:pt x="17847" y="16558"/>
                </a:cubicBezTo>
                <a:cubicBezTo>
                  <a:pt x="17875" y="16528"/>
                  <a:pt x="17909" y="16501"/>
                  <a:pt x="17924" y="16501"/>
                </a:cubicBezTo>
                <a:cubicBezTo>
                  <a:pt x="17939" y="16501"/>
                  <a:pt x="18020" y="16453"/>
                  <a:pt x="18100" y="16392"/>
                </a:cubicBezTo>
                <a:cubicBezTo>
                  <a:pt x="18180" y="16331"/>
                  <a:pt x="18285" y="16256"/>
                  <a:pt x="18331" y="16226"/>
                </a:cubicBezTo>
                <a:cubicBezTo>
                  <a:pt x="18377" y="16196"/>
                  <a:pt x="18418" y="16156"/>
                  <a:pt x="18426" y="16140"/>
                </a:cubicBezTo>
                <a:cubicBezTo>
                  <a:pt x="18433" y="16124"/>
                  <a:pt x="18440" y="16120"/>
                  <a:pt x="18441" y="16134"/>
                </a:cubicBezTo>
                <a:cubicBezTo>
                  <a:pt x="18441" y="16148"/>
                  <a:pt x="18453" y="16146"/>
                  <a:pt x="18466" y="16129"/>
                </a:cubicBezTo>
                <a:cubicBezTo>
                  <a:pt x="18480" y="16111"/>
                  <a:pt x="18528" y="16073"/>
                  <a:pt x="18572" y="16048"/>
                </a:cubicBezTo>
                <a:cubicBezTo>
                  <a:pt x="18617" y="16024"/>
                  <a:pt x="18691" y="15970"/>
                  <a:pt x="18741" y="15923"/>
                </a:cubicBezTo>
                <a:cubicBezTo>
                  <a:pt x="18790" y="15875"/>
                  <a:pt x="18852" y="15831"/>
                  <a:pt x="18876" y="15831"/>
                </a:cubicBezTo>
                <a:cubicBezTo>
                  <a:pt x="18901" y="15831"/>
                  <a:pt x="18924" y="15826"/>
                  <a:pt x="18927" y="15814"/>
                </a:cubicBezTo>
                <a:cubicBezTo>
                  <a:pt x="18931" y="15802"/>
                  <a:pt x="18981" y="15757"/>
                  <a:pt x="19037" y="15717"/>
                </a:cubicBezTo>
                <a:cubicBezTo>
                  <a:pt x="19094" y="15676"/>
                  <a:pt x="19186" y="15605"/>
                  <a:pt x="19242" y="15562"/>
                </a:cubicBezTo>
                <a:cubicBezTo>
                  <a:pt x="19299" y="15519"/>
                  <a:pt x="19365" y="15478"/>
                  <a:pt x="19389" y="15470"/>
                </a:cubicBezTo>
                <a:cubicBezTo>
                  <a:pt x="19413" y="15463"/>
                  <a:pt x="19482" y="15412"/>
                  <a:pt x="19543" y="15356"/>
                </a:cubicBezTo>
                <a:cubicBezTo>
                  <a:pt x="19603" y="15300"/>
                  <a:pt x="19668" y="15253"/>
                  <a:pt x="19685" y="15253"/>
                </a:cubicBezTo>
                <a:cubicBezTo>
                  <a:pt x="19703" y="15253"/>
                  <a:pt x="19726" y="15236"/>
                  <a:pt x="19737" y="15219"/>
                </a:cubicBezTo>
                <a:cubicBezTo>
                  <a:pt x="19747" y="15202"/>
                  <a:pt x="19766" y="15188"/>
                  <a:pt x="19780" y="15184"/>
                </a:cubicBezTo>
                <a:cubicBezTo>
                  <a:pt x="19795" y="15180"/>
                  <a:pt x="19914" y="15094"/>
                  <a:pt x="20044" y="14995"/>
                </a:cubicBezTo>
                <a:cubicBezTo>
                  <a:pt x="20174" y="14897"/>
                  <a:pt x="20289" y="14818"/>
                  <a:pt x="20300" y="14818"/>
                </a:cubicBezTo>
                <a:cubicBezTo>
                  <a:pt x="20312" y="14818"/>
                  <a:pt x="20356" y="14782"/>
                  <a:pt x="20399" y="14744"/>
                </a:cubicBezTo>
                <a:cubicBezTo>
                  <a:pt x="20442" y="14705"/>
                  <a:pt x="20508" y="14659"/>
                  <a:pt x="20546" y="14641"/>
                </a:cubicBezTo>
                <a:cubicBezTo>
                  <a:pt x="20583" y="14622"/>
                  <a:pt x="20625" y="14589"/>
                  <a:pt x="20637" y="14566"/>
                </a:cubicBezTo>
                <a:cubicBezTo>
                  <a:pt x="20649" y="14543"/>
                  <a:pt x="20673" y="14526"/>
                  <a:pt x="20692" y="14526"/>
                </a:cubicBezTo>
                <a:cubicBezTo>
                  <a:pt x="20711" y="14526"/>
                  <a:pt x="20729" y="14516"/>
                  <a:pt x="20729" y="14503"/>
                </a:cubicBezTo>
                <a:cubicBezTo>
                  <a:pt x="20729" y="14490"/>
                  <a:pt x="20738" y="14475"/>
                  <a:pt x="20751" y="14475"/>
                </a:cubicBezTo>
                <a:cubicBezTo>
                  <a:pt x="20794" y="14475"/>
                  <a:pt x="21212" y="14164"/>
                  <a:pt x="21212" y="14131"/>
                </a:cubicBezTo>
                <a:cubicBezTo>
                  <a:pt x="21212" y="14113"/>
                  <a:pt x="21228" y="14074"/>
                  <a:pt x="21249" y="14045"/>
                </a:cubicBezTo>
                <a:cubicBezTo>
                  <a:pt x="21269" y="14016"/>
                  <a:pt x="21285" y="13970"/>
                  <a:pt x="21285" y="13942"/>
                </a:cubicBezTo>
                <a:cubicBezTo>
                  <a:pt x="21285" y="13915"/>
                  <a:pt x="21299" y="13876"/>
                  <a:pt x="21314" y="13856"/>
                </a:cubicBezTo>
                <a:cubicBezTo>
                  <a:pt x="21330" y="13837"/>
                  <a:pt x="21340" y="13777"/>
                  <a:pt x="21340" y="13725"/>
                </a:cubicBezTo>
                <a:cubicBezTo>
                  <a:pt x="21340" y="13673"/>
                  <a:pt x="21354" y="13613"/>
                  <a:pt x="21369" y="13593"/>
                </a:cubicBezTo>
                <a:cubicBezTo>
                  <a:pt x="21385" y="13573"/>
                  <a:pt x="21399" y="13527"/>
                  <a:pt x="21399" y="13490"/>
                </a:cubicBezTo>
                <a:cubicBezTo>
                  <a:pt x="21399" y="13453"/>
                  <a:pt x="21407" y="13414"/>
                  <a:pt x="21417" y="13404"/>
                </a:cubicBezTo>
                <a:cubicBezTo>
                  <a:pt x="21427" y="13394"/>
                  <a:pt x="21435" y="13351"/>
                  <a:pt x="21435" y="13307"/>
                </a:cubicBezTo>
                <a:cubicBezTo>
                  <a:pt x="21435" y="13263"/>
                  <a:pt x="21446" y="13201"/>
                  <a:pt x="21461" y="13170"/>
                </a:cubicBezTo>
                <a:cubicBezTo>
                  <a:pt x="21476" y="13139"/>
                  <a:pt x="21490" y="13080"/>
                  <a:pt x="21490" y="13038"/>
                </a:cubicBezTo>
                <a:cubicBezTo>
                  <a:pt x="21490" y="12996"/>
                  <a:pt x="21504" y="12949"/>
                  <a:pt x="21519" y="12929"/>
                </a:cubicBezTo>
                <a:cubicBezTo>
                  <a:pt x="21535" y="12909"/>
                  <a:pt x="21545" y="12857"/>
                  <a:pt x="21545" y="12815"/>
                </a:cubicBezTo>
                <a:cubicBezTo>
                  <a:pt x="21545" y="12773"/>
                  <a:pt x="21559" y="12714"/>
                  <a:pt x="21574" y="12683"/>
                </a:cubicBezTo>
                <a:cubicBezTo>
                  <a:pt x="21589" y="12652"/>
                  <a:pt x="21600" y="12588"/>
                  <a:pt x="21600" y="12540"/>
                </a:cubicBezTo>
                <a:cubicBezTo>
                  <a:pt x="21600" y="12442"/>
                  <a:pt x="21534" y="12267"/>
                  <a:pt x="21487" y="12242"/>
                </a:cubicBezTo>
                <a:cubicBezTo>
                  <a:pt x="21458" y="12228"/>
                  <a:pt x="21399" y="12076"/>
                  <a:pt x="21399" y="12019"/>
                </a:cubicBezTo>
                <a:cubicBezTo>
                  <a:pt x="21399" y="12006"/>
                  <a:pt x="21358" y="11944"/>
                  <a:pt x="21311" y="11876"/>
                </a:cubicBezTo>
                <a:cubicBezTo>
                  <a:pt x="21264" y="11808"/>
                  <a:pt x="21218" y="11731"/>
                  <a:pt x="21212" y="11704"/>
                </a:cubicBezTo>
                <a:cubicBezTo>
                  <a:pt x="21205" y="11678"/>
                  <a:pt x="21165" y="11609"/>
                  <a:pt x="21120" y="11556"/>
                </a:cubicBezTo>
                <a:cubicBezTo>
                  <a:pt x="21075" y="11502"/>
                  <a:pt x="21029" y="11433"/>
                  <a:pt x="21018" y="11401"/>
                </a:cubicBezTo>
                <a:cubicBezTo>
                  <a:pt x="21007" y="11369"/>
                  <a:pt x="20986" y="11333"/>
                  <a:pt x="20974" y="11321"/>
                </a:cubicBezTo>
                <a:cubicBezTo>
                  <a:pt x="20921" y="11268"/>
                  <a:pt x="20765" y="11014"/>
                  <a:pt x="20765" y="10983"/>
                </a:cubicBezTo>
                <a:cubicBezTo>
                  <a:pt x="20765" y="10965"/>
                  <a:pt x="20757" y="10949"/>
                  <a:pt x="20747" y="10949"/>
                </a:cubicBezTo>
                <a:cubicBezTo>
                  <a:pt x="20737" y="10949"/>
                  <a:pt x="20581" y="10727"/>
                  <a:pt x="20403" y="10451"/>
                </a:cubicBezTo>
                <a:cubicBezTo>
                  <a:pt x="20224" y="10175"/>
                  <a:pt x="20019" y="9853"/>
                  <a:pt x="19945" y="9741"/>
                </a:cubicBezTo>
                <a:cubicBezTo>
                  <a:pt x="19872" y="9629"/>
                  <a:pt x="19783" y="9483"/>
                  <a:pt x="19748" y="9415"/>
                </a:cubicBezTo>
                <a:cubicBezTo>
                  <a:pt x="19712" y="9347"/>
                  <a:pt x="19678" y="9299"/>
                  <a:pt x="19671" y="9306"/>
                </a:cubicBezTo>
                <a:cubicBezTo>
                  <a:pt x="19657" y="9320"/>
                  <a:pt x="19643" y="9295"/>
                  <a:pt x="19543" y="9095"/>
                </a:cubicBezTo>
                <a:cubicBezTo>
                  <a:pt x="19508" y="9027"/>
                  <a:pt x="19468" y="8974"/>
                  <a:pt x="19455" y="8974"/>
                </a:cubicBezTo>
                <a:cubicBezTo>
                  <a:pt x="19441" y="8974"/>
                  <a:pt x="19409" y="8933"/>
                  <a:pt x="19385" y="8883"/>
                </a:cubicBezTo>
                <a:cubicBezTo>
                  <a:pt x="19334" y="8776"/>
                  <a:pt x="19274" y="8673"/>
                  <a:pt x="19180" y="8551"/>
                </a:cubicBezTo>
                <a:cubicBezTo>
                  <a:pt x="19143" y="8503"/>
                  <a:pt x="19111" y="8453"/>
                  <a:pt x="19111" y="8442"/>
                </a:cubicBezTo>
                <a:cubicBezTo>
                  <a:pt x="19110" y="8431"/>
                  <a:pt x="19064" y="8353"/>
                  <a:pt x="19008" y="8265"/>
                </a:cubicBezTo>
                <a:cubicBezTo>
                  <a:pt x="18952" y="8176"/>
                  <a:pt x="18905" y="8089"/>
                  <a:pt x="18905" y="8076"/>
                </a:cubicBezTo>
                <a:cubicBezTo>
                  <a:pt x="18905" y="8037"/>
                  <a:pt x="18963" y="7871"/>
                  <a:pt x="18982" y="7853"/>
                </a:cubicBezTo>
                <a:cubicBezTo>
                  <a:pt x="18992" y="7843"/>
                  <a:pt x="19001" y="7779"/>
                  <a:pt x="19001" y="7710"/>
                </a:cubicBezTo>
                <a:cubicBezTo>
                  <a:pt x="19001" y="7633"/>
                  <a:pt x="19009" y="7571"/>
                  <a:pt x="19026" y="7549"/>
                </a:cubicBezTo>
                <a:cubicBezTo>
                  <a:pt x="19044" y="7526"/>
                  <a:pt x="19056" y="7465"/>
                  <a:pt x="19056" y="7378"/>
                </a:cubicBezTo>
                <a:cubicBezTo>
                  <a:pt x="19056" y="7290"/>
                  <a:pt x="19064" y="7223"/>
                  <a:pt x="19081" y="7200"/>
                </a:cubicBezTo>
                <a:cubicBezTo>
                  <a:pt x="19098" y="7178"/>
                  <a:pt x="19111" y="7116"/>
                  <a:pt x="19111" y="7040"/>
                </a:cubicBezTo>
                <a:cubicBezTo>
                  <a:pt x="19111" y="6971"/>
                  <a:pt x="19119" y="6907"/>
                  <a:pt x="19129" y="6897"/>
                </a:cubicBezTo>
                <a:cubicBezTo>
                  <a:pt x="19139" y="6887"/>
                  <a:pt x="19147" y="6817"/>
                  <a:pt x="19147" y="6742"/>
                </a:cubicBezTo>
                <a:cubicBezTo>
                  <a:pt x="19147" y="6667"/>
                  <a:pt x="19161" y="6579"/>
                  <a:pt x="19176" y="6548"/>
                </a:cubicBezTo>
                <a:cubicBezTo>
                  <a:pt x="19191" y="6517"/>
                  <a:pt x="19202" y="6473"/>
                  <a:pt x="19202" y="6450"/>
                </a:cubicBezTo>
                <a:cubicBezTo>
                  <a:pt x="19202" y="6400"/>
                  <a:pt x="19139" y="6271"/>
                  <a:pt x="19056" y="6147"/>
                </a:cubicBezTo>
                <a:cubicBezTo>
                  <a:pt x="19021" y="6096"/>
                  <a:pt x="18940" y="5974"/>
                  <a:pt x="18876" y="5878"/>
                </a:cubicBezTo>
                <a:cubicBezTo>
                  <a:pt x="18813" y="5782"/>
                  <a:pt x="18742" y="5675"/>
                  <a:pt x="18715" y="5643"/>
                </a:cubicBezTo>
                <a:cubicBezTo>
                  <a:pt x="18688" y="5611"/>
                  <a:pt x="18664" y="5572"/>
                  <a:pt x="18664" y="5552"/>
                </a:cubicBezTo>
                <a:cubicBezTo>
                  <a:pt x="18664" y="5532"/>
                  <a:pt x="18657" y="5517"/>
                  <a:pt x="18649" y="5517"/>
                </a:cubicBezTo>
                <a:cubicBezTo>
                  <a:pt x="18641" y="5517"/>
                  <a:pt x="18580" y="5435"/>
                  <a:pt x="18514" y="5340"/>
                </a:cubicBezTo>
                <a:cubicBezTo>
                  <a:pt x="18448" y="5245"/>
                  <a:pt x="18390" y="5169"/>
                  <a:pt x="18382" y="5168"/>
                </a:cubicBezTo>
                <a:cubicBezTo>
                  <a:pt x="18374" y="5168"/>
                  <a:pt x="18367" y="5145"/>
                  <a:pt x="18367" y="5123"/>
                </a:cubicBezTo>
                <a:cubicBezTo>
                  <a:pt x="18367" y="5100"/>
                  <a:pt x="18359" y="5082"/>
                  <a:pt x="18349" y="5077"/>
                </a:cubicBezTo>
                <a:cubicBezTo>
                  <a:pt x="18328" y="5065"/>
                  <a:pt x="18070" y="4687"/>
                  <a:pt x="17522" y="3863"/>
                </a:cubicBezTo>
                <a:cubicBezTo>
                  <a:pt x="17432" y="3728"/>
                  <a:pt x="17419" y="3674"/>
                  <a:pt x="17463" y="3583"/>
                </a:cubicBezTo>
                <a:cubicBezTo>
                  <a:pt x="17507" y="3492"/>
                  <a:pt x="17498" y="3342"/>
                  <a:pt x="17441" y="3222"/>
                </a:cubicBezTo>
                <a:cubicBezTo>
                  <a:pt x="17413" y="3163"/>
                  <a:pt x="17384" y="3112"/>
                  <a:pt x="17375" y="3102"/>
                </a:cubicBezTo>
                <a:cubicBezTo>
                  <a:pt x="17367" y="3092"/>
                  <a:pt x="17310" y="3008"/>
                  <a:pt x="17247" y="2913"/>
                </a:cubicBezTo>
                <a:cubicBezTo>
                  <a:pt x="17184" y="2819"/>
                  <a:pt x="17104" y="2707"/>
                  <a:pt x="17071" y="2667"/>
                </a:cubicBezTo>
                <a:cubicBezTo>
                  <a:pt x="17038" y="2627"/>
                  <a:pt x="17009" y="2577"/>
                  <a:pt x="17009" y="2558"/>
                </a:cubicBezTo>
                <a:cubicBezTo>
                  <a:pt x="17009" y="2540"/>
                  <a:pt x="16986" y="2506"/>
                  <a:pt x="16958" y="2478"/>
                </a:cubicBezTo>
                <a:cubicBezTo>
                  <a:pt x="16930" y="2451"/>
                  <a:pt x="16864" y="2360"/>
                  <a:pt x="16811" y="2278"/>
                </a:cubicBezTo>
                <a:cubicBezTo>
                  <a:pt x="16631" y="1994"/>
                  <a:pt x="16482" y="1778"/>
                  <a:pt x="16431" y="1729"/>
                </a:cubicBezTo>
                <a:cubicBezTo>
                  <a:pt x="16403" y="1701"/>
                  <a:pt x="16376" y="1662"/>
                  <a:pt x="16376" y="1643"/>
                </a:cubicBezTo>
                <a:cubicBezTo>
                  <a:pt x="16375" y="1623"/>
                  <a:pt x="16350" y="1574"/>
                  <a:pt x="16317" y="1534"/>
                </a:cubicBezTo>
                <a:cubicBezTo>
                  <a:pt x="16285" y="1494"/>
                  <a:pt x="16221" y="1400"/>
                  <a:pt x="16174" y="1328"/>
                </a:cubicBezTo>
                <a:cubicBezTo>
                  <a:pt x="16127" y="1256"/>
                  <a:pt x="15987" y="1057"/>
                  <a:pt x="15867" y="881"/>
                </a:cubicBezTo>
                <a:cubicBezTo>
                  <a:pt x="15746" y="706"/>
                  <a:pt x="15598" y="479"/>
                  <a:pt x="15534" y="384"/>
                </a:cubicBezTo>
                <a:cubicBezTo>
                  <a:pt x="15395" y="176"/>
                  <a:pt x="15310" y="67"/>
                  <a:pt x="15230" y="23"/>
                </a:cubicBezTo>
                <a:close/>
                <a:moveTo>
                  <a:pt x="18627" y="10863"/>
                </a:moveTo>
                <a:cubicBezTo>
                  <a:pt x="18644" y="10881"/>
                  <a:pt x="18676" y="10942"/>
                  <a:pt x="18737" y="11069"/>
                </a:cubicBezTo>
                <a:cubicBezTo>
                  <a:pt x="18781" y="11160"/>
                  <a:pt x="18837" y="11255"/>
                  <a:pt x="18862" y="11281"/>
                </a:cubicBezTo>
                <a:cubicBezTo>
                  <a:pt x="18886" y="11306"/>
                  <a:pt x="18905" y="11343"/>
                  <a:pt x="18905" y="11361"/>
                </a:cubicBezTo>
                <a:cubicBezTo>
                  <a:pt x="18905" y="11379"/>
                  <a:pt x="19006" y="11551"/>
                  <a:pt x="19129" y="11739"/>
                </a:cubicBezTo>
                <a:cubicBezTo>
                  <a:pt x="19252" y="11926"/>
                  <a:pt x="19352" y="12087"/>
                  <a:pt x="19352" y="12099"/>
                </a:cubicBezTo>
                <a:cubicBezTo>
                  <a:pt x="19352" y="12111"/>
                  <a:pt x="19391" y="12182"/>
                  <a:pt x="19440" y="12260"/>
                </a:cubicBezTo>
                <a:cubicBezTo>
                  <a:pt x="19606" y="12524"/>
                  <a:pt x="19650" y="12609"/>
                  <a:pt x="19627" y="12620"/>
                </a:cubicBezTo>
                <a:cubicBezTo>
                  <a:pt x="19396" y="12731"/>
                  <a:pt x="19339" y="12762"/>
                  <a:pt x="19301" y="12809"/>
                </a:cubicBezTo>
                <a:cubicBezTo>
                  <a:pt x="19276" y="12839"/>
                  <a:pt x="19224" y="12878"/>
                  <a:pt x="19187" y="12889"/>
                </a:cubicBezTo>
                <a:cubicBezTo>
                  <a:pt x="19150" y="12900"/>
                  <a:pt x="19109" y="12921"/>
                  <a:pt x="19096" y="12941"/>
                </a:cubicBezTo>
                <a:cubicBezTo>
                  <a:pt x="19068" y="12985"/>
                  <a:pt x="18803" y="12980"/>
                  <a:pt x="18774" y="12935"/>
                </a:cubicBezTo>
                <a:cubicBezTo>
                  <a:pt x="18761" y="12915"/>
                  <a:pt x="18732" y="12921"/>
                  <a:pt x="18686" y="12946"/>
                </a:cubicBezTo>
                <a:cubicBezTo>
                  <a:pt x="18648" y="12967"/>
                  <a:pt x="18597" y="12980"/>
                  <a:pt x="18572" y="12981"/>
                </a:cubicBezTo>
                <a:cubicBezTo>
                  <a:pt x="18496" y="12983"/>
                  <a:pt x="18338" y="13075"/>
                  <a:pt x="18316" y="13130"/>
                </a:cubicBezTo>
                <a:cubicBezTo>
                  <a:pt x="18298" y="13174"/>
                  <a:pt x="18305" y="13189"/>
                  <a:pt x="18364" y="13233"/>
                </a:cubicBezTo>
                <a:cubicBezTo>
                  <a:pt x="18402" y="13261"/>
                  <a:pt x="18473" y="13294"/>
                  <a:pt x="18521" y="13301"/>
                </a:cubicBezTo>
                <a:cubicBezTo>
                  <a:pt x="18570" y="13309"/>
                  <a:pt x="18609" y="13320"/>
                  <a:pt x="18609" y="13330"/>
                </a:cubicBezTo>
                <a:cubicBezTo>
                  <a:pt x="18608" y="13385"/>
                  <a:pt x="18571" y="13416"/>
                  <a:pt x="18488" y="13433"/>
                </a:cubicBezTo>
                <a:cubicBezTo>
                  <a:pt x="18437" y="13443"/>
                  <a:pt x="18327" y="13458"/>
                  <a:pt x="18243" y="13467"/>
                </a:cubicBezTo>
                <a:lnTo>
                  <a:pt x="18089" y="13484"/>
                </a:lnTo>
                <a:lnTo>
                  <a:pt x="18078" y="13404"/>
                </a:lnTo>
                <a:cubicBezTo>
                  <a:pt x="18063" y="13313"/>
                  <a:pt x="18121" y="13111"/>
                  <a:pt x="18181" y="13044"/>
                </a:cubicBezTo>
                <a:cubicBezTo>
                  <a:pt x="18203" y="13019"/>
                  <a:pt x="18217" y="12970"/>
                  <a:pt x="18217" y="12924"/>
                </a:cubicBezTo>
                <a:cubicBezTo>
                  <a:pt x="18217" y="12880"/>
                  <a:pt x="18231" y="12822"/>
                  <a:pt x="18247" y="12798"/>
                </a:cubicBezTo>
                <a:cubicBezTo>
                  <a:pt x="18262" y="12774"/>
                  <a:pt x="18272" y="12746"/>
                  <a:pt x="18272" y="12735"/>
                </a:cubicBezTo>
                <a:cubicBezTo>
                  <a:pt x="18272" y="12692"/>
                  <a:pt x="18339" y="12639"/>
                  <a:pt x="18393" y="12637"/>
                </a:cubicBezTo>
                <a:cubicBezTo>
                  <a:pt x="18480" y="12635"/>
                  <a:pt x="18533" y="12575"/>
                  <a:pt x="18583" y="12426"/>
                </a:cubicBezTo>
                <a:cubicBezTo>
                  <a:pt x="18619" y="12318"/>
                  <a:pt x="18640" y="12288"/>
                  <a:pt x="18675" y="12288"/>
                </a:cubicBezTo>
                <a:cubicBezTo>
                  <a:pt x="18727" y="12288"/>
                  <a:pt x="18806" y="12218"/>
                  <a:pt x="18821" y="12157"/>
                </a:cubicBezTo>
                <a:cubicBezTo>
                  <a:pt x="18835" y="12103"/>
                  <a:pt x="18815" y="12025"/>
                  <a:pt x="18788" y="12025"/>
                </a:cubicBezTo>
                <a:cubicBezTo>
                  <a:pt x="18777" y="12025"/>
                  <a:pt x="18732" y="11966"/>
                  <a:pt x="18689" y="11893"/>
                </a:cubicBezTo>
                <a:lnTo>
                  <a:pt x="18613" y="11762"/>
                </a:lnTo>
                <a:lnTo>
                  <a:pt x="18664" y="11722"/>
                </a:lnTo>
                <a:cubicBezTo>
                  <a:pt x="18725" y="11672"/>
                  <a:pt x="18777" y="11596"/>
                  <a:pt x="18777" y="11556"/>
                </a:cubicBezTo>
                <a:cubicBezTo>
                  <a:pt x="18777" y="11496"/>
                  <a:pt x="18667" y="11355"/>
                  <a:pt x="18620" y="11355"/>
                </a:cubicBezTo>
                <a:cubicBezTo>
                  <a:pt x="18574" y="11355"/>
                  <a:pt x="18572" y="11347"/>
                  <a:pt x="18572" y="11195"/>
                </a:cubicBezTo>
                <a:cubicBezTo>
                  <a:pt x="18572" y="11107"/>
                  <a:pt x="18580" y="11035"/>
                  <a:pt x="18591" y="11035"/>
                </a:cubicBezTo>
                <a:cubicBezTo>
                  <a:pt x="18601" y="11035"/>
                  <a:pt x="18609" y="10989"/>
                  <a:pt x="18609" y="10932"/>
                </a:cubicBezTo>
                <a:cubicBezTo>
                  <a:pt x="18609" y="10871"/>
                  <a:pt x="18611" y="10845"/>
                  <a:pt x="18627" y="10863"/>
                </a:cubicBezTo>
                <a:close/>
                <a:moveTo>
                  <a:pt x="17588" y="13742"/>
                </a:moveTo>
                <a:cubicBezTo>
                  <a:pt x="17734" y="13736"/>
                  <a:pt x="17729" y="13730"/>
                  <a:pt x="17719" y="13811"/>
                </a:cubicBezTo>
                <a:cubicBezTo>
                  <a:pt x="17714" y="13853"/>
                  <a:pt x="17722" y="13885"/>
                  <a:pt x="17734" y="13885"/>
                </a:cubicBezTo>
                <a:cubicBezTo>
                  <a:pt x="17745" y="13885"/>
                  <a:pt x="17752" y="13902"/>
                  <a:pt x="17752" y="13925"/>
                </a:cubicBezTo>
                <a:cubicBezTo>
                  <a:pt x="17752" y="13948"/>
                  <a:pt x="17779" y="14001"/>
                  <a:pt x="17811" y="14040"/>
                </a:cubicBezTo>
                <a:lnTo>
                  <a:pt x="17869" y="14108"/>
                </a:lnTo>
                <a:lnTo>
                  <a:pt x="17825" y="14160"/>
                </a:lnTo>
                <a:cubicBezTo>
                  <a:pt x="17802" y="14186"/>
                  <a:pt x="17773" y="14206"/>
                  <a:pt x="17760" y="14206"/>
                </a:cubicBezTo>
                <a:cubicBezTo>
                  <a:pt x="17747" y="14206"/>
                  <a:pt x="17734" y="14218"/>
                  <a:pt x="17734" y="14234"/>
                </a:cubicBezTo>
                <a:cubicBezTo>
                  <a:pt x="17734" y="14250"/>
                  <a:pt x="17720" y="14263"/>
                  <a:pt x="17701" y="14263"/>
                </a:cubicBezTo>
                <a:cubicBezTo>
                  <a:pt x="17682" y="14263"/>
                  <a:pt x="17655" y="14285"/>
                  <a:pt x="17642" y="14309"/>
                </a:cubicBezTo>
                <a:cubicBezTo>
                  <a:pt x="17630" y="14333"/>
                  <a:pt x="17605" y="14349"/>
                  <a:pt x="17588" y="14349"/>
                </a:cubicBezTo>
                <a:cubicBezTo>
                  <a:pt x="17570" y="14349"/>
                  <a:pt x="17525" y="14380"/>
                  <a:pt x="17485" y="14412"/>
                </a:cubicBezTo>
                <a:cubicBezTo>
                  <a:pt x="17399" y="14480"/>
                  <a:pt x="17401" y="14476"/>
                  <a:pt x="17401" y="14429"/>
                </a:cubicBezTo>
                <a:cubicBezTo>
                  <a:pt x="17401" y="14377"/>
                  <a:pt x="17332" y="14291"/>
                  <a:pt x="17291" y="14291"/>
                </a:cubicBezTo>
                <a:cubicBezTo>
                  <a:pt x="17272" y="14291"/>
                  <a:pt x="17237" y="14265"/>
                  <a:pt x="17214" y="14234"/>
                </a:cubicBezTo>
                <a:lnTo>
                  <a:pt x="17174" y="14183"/>
                </a:lnTo>
                <a:lnTo>
                  <a:pt x="17229" y="14097"/>
                </a:lnTo>
                <a:cubicBezTo>
                  <a:pt x="17258" y="14052"/>
                  <a:pt x="17287" y="13991"/>
                  <a:pt x="17298" y="13959"/>
                </a:cubicBezTo>
                <a:cubicBezTo>
                  <a:pt x="17310" y="13927"/>
                  <a:pt x="17337" y="13890"/>
                  <a:pt x="17357" y="13874"/>
                </a:cubicBezTo>
                <a:cubicBezTo>
                  <a:pt x="17376" y="13857"/>
                  <a:pt x="17412" y="13820"/>
                  <a:pt x="17437" y="13793"/>
                </a:cubicBezTo>
                <a:cubicBezTo>
                  <a:pt x="17465" y="13765"/>
                  <a:pt x="17527" y="13745"/>
                  <a:pt x="17588" y="1374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" name="image-collée.tiff" descr="image-collé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8893" y="1556447"/>
            <a:ext cx="4297219" cy="3426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69.tif" descr="image69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9381" y="4876136"/>
            <a:ext cx="1426955" cy="65087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Espace réservé du contenu 2"/>
          <p:cNvSpPr txBox="1"/>
          <p:nvPr/>
        </p:nvSpPr>
        <p:spPr>
          <a:xfrm>
            <a:off x="5954755" y="1947600"/>
            <a:ext cx="243927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defRPr sz="1900" b="1">
                <a:solidFill>
                  <a:srgbClr val="2035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ARGITU@Bilbao</a:t>
            </a:r>
          </a:p>
        </p:txBody>
      </p:sp>
      <p:sp>
        <p:nvSpPr>
          <p:cNvPr id="18" name="Espace réservé du contenu 2"/>
          <p:cNvSpPr txBox="1"/>
          <p:nvPr/>
        </p:nvSpPr>
        <p:spPr>
          <a:xfrm>
            <a:off x="5996919" y="5088112"/>
            <a:ext cx="449830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defRPr sz="1900" b="1">
                <a:solidFill>
                  <a:srgbClr val="2035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High Brillant Source HBS@Julich</a:t>
            </a:r>
          </a:p>
        </p:txBody>
      </p:sp>
      <p:pic>
        <p:nvPicPr>
          <p:cNvPr id="19" name="inconnu.jpg" descr="inconnu.jpg"/>
          <p:cNvPicPr>
            <a:picLocks noChangeAspect="1"/>
          </p:cNvPicPr>
          <p:nvPr/>
        </p:nvPicPr>
        <p:blipFill>
          <a:blip r:embed="rId6">
            <a:extLst/>
          </a:blip>
          <a:srcRect l="3334" t="27956" r="8470" b="2910"/>
          <a:stretch>
            <a:fillRect/>
          </a:stretch>
        </p:blipFill>
        <p:spPr>
          <a:xfrm>
            <a:off x="7893372" y="3627767"/>
            <a:ext cx="3586197" cy="1408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84" extrusionOk="0">
                <a:moveTo>
                  <a:pt x="14892" y="0"/>
                </a:moveTo>
                <a:lnTo>
                  <a:pt x="14756" y="249"/>
                </a:lnTo>
                <a:cubicBezTo>
                  <a:pt x="14680" y="386"/>
                  <a:pt x="14617" y="564"/>
                  <a:pt x="14617" y="651"/>
                </a:cubicBezTo>
                <a:cubicBezTo>
                  <a:pt x="14617" y="737"/>
                  <a:pt x="14593" y="784"/>
                  <a:pt x="14562" y="754"/>
                </a:cubicBezTo>
                <a:cubicBezTo>
                  <a:pt x="14489" y="683"/>
                  <a:pt x="14132" y="1349"/>
                  <a:pt x="14132" y="1556"/>
                </a:cubicBezTo>
                <a:cubicBezTo>
                  <a:pt x="14132" y="1646"/>
                  <a:pt x="14091" y="1715"/>
                  <a:pt x="14034" y="1715"/>
                </a:cubicBezTo>
                <a:cubicBezTo>
                  <a:pt x="13979" y="1715"/>
                  <a:pt x="13880" y="1840"/>
                  <a:pt x="13814" y="1994"/>
                </a:cubicBezTo>
                <a:cubicBezTo>
                  <a:pt x="13749" y="2149"/>
                  <a:pt x="13685" y="2280"/>
                  <a:pt x="13671" y="2280"/>
                </a:cubicBezTo>
                <a:cubicBezTo>
                  <a:pt x="13609" y="2280"/>
                  <a:pt x="13384" y="2785"/>
                  <a:pt x="13384" y="2925"/>
                </a:cubicBezTo>
                <a:cubicBezTo>
                  <a:pt x="13384" y="3009"/>
                  <a:pt x="13363" y="3048"/>
                  <a:pt x="13339" y="3010"/>
                </a:cubicBezTo>
                <a:cubicBezTo>
                  <a:pt x="13282" y="2919"/>
                  <a:pt x="12900" y="3617"/>
                  <a:pt x="12900" y="3812"/>
                </a:cubicBezTo>
                <a:cubicBezTo>
                  <a:pt x="12900" y="3894"/>
                  <a:pt x="12861" y="3964"/>
                  <a:pt x="12816" y="3964"/>
                </a:cubicBezTo>
                <a:cubicBezTo>
                  <a:pt x="12674" y="3964"/>
                  <a:pt x="12501" y="4395"/>
                  <a:pt x="12501" y="4749"/>
                </a:cubicBezTo>
                <a:cubicBezTo>
                  <a:pt x="12501" y="5151"/>
                  <a:pt x="12394" y="5251"/>
                  <a:pt x="12149" y="5083"/>
                </a:cubicBezTo>
                <a:cubicBezTo>
                  <a:pt x="12051" y="5015"/>
                  <a:pt x="11951" y="4991"/>
                  <a:pt x="11927" y="5028"/>
                </a:cubicBezTo>
                <a:cubicBezTo>
                  <a:pt x="11904" y="5066"/>
                  <a:pt x="11884" y="5331"/>
                  <a:pt x="11884" y="5612"/>
                </a:cubicBezTo>
                <a:cubicBezTo>
                  <a:pt x="11884" y="6048"/>
                  <a:pt x="11872" y="6106"/>
                  <a:pt x="11808" y="6044"/>
                </a:cubicBezTo>
                <a:cubicBezTo>
                  <a:pt x="11766" y="6003"/>
                  <a:pt x="11619" y="5886"/>
                  <a:pt x="11481" y="5782"/>
                </a:cubicBezTo>
                <a:cubicBezTo>
                  <a:pt x="11248" y="5607"/>
                  <a:pt x="11226" y="5562"/>
                  <a:pt x="11196" y="5198"/>
                </a:cubicBezTo>
                <a:cubicBezTo>
                  <a:pt x="11179" y="4981"/>
                  <a:pt x="11169" y="4695"/>
                  <a:pt x="11175" y="4560"/>
                </a:cubicBezTo>
                <a:cubicBezTo>
                  <a:pt x="11198" y="3973"/>
                  <a:pt x="10833" y="3646"/>
                  <a:pt x="10537" y="3989"/>
                </a:cubicBezTo>
                <a:cubicBezTo>
                  <a:pt x="10429" y="4114"/>
                  <a:pt x="10420" y="4165"/>
                  <a:pt x="10439" y="4663"/>
                </a:cubicBezTo>
                <a:cubicBezTo>
                  <a:pt x="10456" y="5122"/>
                  <a:pt x="10449" y="5191"/>
                  <a:pt x="10389" y="5144"/>
                </a:cubicBezTo>
                <a:cubicBezTo>
                  <a:pt x="10350" y="5113"/>
                  <a:pt x="9073" y="4255"/>
                  <a:pt x="7551" y="3235"/>
                </a:cubicBezTo>
                <a:lnTo>
                  <a:pt x="4783" y="1380"/>
                </a:lnTo>
                <a:lnTo>
                  <a:pt x="4486" y="1927"/>
                </a:lnTo>
                <a:cubicBezTo>
                  <a:pt x="4323" y="2227"/>
                  <a:pt x="4134" y="2506"/>
                  <a:pt x="4066" y="2548"/>
                </a:cubicBezTo>
                <a:cubicBezTo>
                  <a:pt x="3998" y="2589"/>
                  <a:pt x="3928" y="2716"/>
                  <a:pt x="3911" y="2833"/>
                </a:cubicBezTo>
                <a:cubicBezTo>
                  <a:pt x="3894" y="2950"/>
                  <a:pt x="3000" y="4676"/>
                  <a:pt x="1926" y="6664"/>
                </a:cubicBezTo>
                <a:cubicBezTo>
                  <a:pt x="851" y="8652"/>
                  <a:pt x="-15" y="10309"/>
                  <a:pt x="0" y="10348"/>
                </a:cubicBezTo>
                <a:cubicBezTo>
                  <a:pt x="16" y="10388"/>
                  <a:pt x="3764" y="12930"/>
                  <a:pt x="8327" y="15997"/>
                </a:cubicBezTo>
                <a:cubicBezTo>
                  <a:pt x="12891" y="19064"/>
                  <a:pt x="16636" y="21578"/>
                  <a:pt x="16650" y="21584"/>
                </a:cubicBezTo>
                <a:cubicBezTo>
                  <a:pt x="16686" y="21600"/>
                  <a:pt x="21475" y="12729"/>
                  <a:pt x="21475" y="12647"/>
                </a:cubicBezTo>
                <a:cubicBezTo>
                  <a:pt x="21475" y="12609"/>
                  <a:pt x="21287" y="12445"/>
                  <a:pt x="21057" y="12282"/>
                </a:cubicBezTo>
                <a:cubicBezTo>
                  <a:pt x="20641" y="11987"/>
                  <a:pt x="20636" y="11983"/>
                  <a:pt x="20649" y="11649"/>
                </a:cubicBezTo>
                <a:cubicBezTo>
                  <a:pt x="20670" y="11061"/>
                  <a:pt x="20603" y="10975"/>
                  <a:pt x="19844" y="10646"/>
                </a:cubicBezTo>
                <a:cubicBezTo>
                  <a:pt x="19456" y="10478"/>
                  <a:pt x="19111" y="10320"/>
                  <a:pt x="19077" y="10294"/>
                </a:cubicBezTo>
                <a:cubicBezTo>
                  <a:pt x="19040" y="10265"/>
                  <a:pt x="19158" y="9982"/>
                  <a:pt x="19363" y="9600"/>
                </a:cubicBezTo>
                <a:cubicBezTo>
                  <a:pt x="19555" y="9245"/>
                  <a:pt x="20133" y="8175"/>
                  <a:pt x="20649" y="7223"/>
                </a:cubicBezTo>
                <a:cubicBezTo>
                  <a:pt x="21164" y="6272"/>
                  <a:pt x="21585" y="5456"/>
                  <a:pt x="21585" y="5405"/>
                </a:cubicBezTo>
                <a:cubicBezTo>
                  <a:pt x="21585" y="5354"/>
                  <a:pt x="21557" y="5308"/>
                  <a:pt x="21521" y="5308"/>
                </a:cubicBezTo>
                <a:cubicBezTo>
                  <a:pt x="21471" y="5308"/>
                  <a:pt x="21454" y="5173"/>
                  <a:pt x="21454" y="4749"/>
                </a:cubicBezTo>
                <a:cubicBezTo>
                  <a:pt x="21454" y="4383"/>
                  <a:pt x="21435" y="4182"/>
                  <a:pt x="21399" y="4171"/>
                </a:cubicBezTo>
                <a:cubicBezTo>
                  <a:pt x="21304" y="4142"/>
                  <a:pt x="21258" y="4112"/>
                  <a:pt x="21167" y="4025"/>
                </a:cubicBezTo>
                <a:cubicBezTo>
                  <a:pt x="20993" y="3859"/>
                  <a:pt x="20962" y="3850"/>
                  <a:pt x="20878" y="3964"/>
                </a:cubicBezTo>
                <a:cubicBezTo>
                  <a:pt x="20811" y="4055"/>
                  <a:pt x="20792" y="4043"/>
                  <a:pt x="20792" y="3909"/>
                </a:cubicBezTo>
                <a:cubicBezTo>
                  <a:pt x="20792" y="3725"/>
                  <a:pt x="20628" y="3580"/>
                  <a:pt x="20498" y="3648"/>
                </a:cubicBezTo>
                <a:cubicBezTo>
                  <a:pt x="20454" y="3671"/>
                  <a:pt x="20396" y="3621"/>
                  <a:pt x="20372" y="3539"/>
                </a:cubicBezTo>
                <a:cubicBezTo>
                  <a:pt x="20347" y="3456"/>
                  <a:pt x="20251" y="3380"/>
                  <a:pt x="20161" y="3368"/>
                </a:cubicBezTo>
                <a:cubicBezTo>
                  <a:pt x="20071" y="3356"/>
                  <a:pt x="19999" y="3313"/>
                  <a:pt x="19999" y="3271"/>
                </a:cubicBezTo>
                <a:cubicBezTo>
                  <a:pt x="19999" y="3229"/>
                  <a:pt x="19887" y="3136"/>
                  <a:pt x="19753" y="3064"/>
                </a:cubicBezTo>
                <a:cubicBezTo>
                  <a:pt x="19545" y="2954"/>
                  <a:pt x="19492" y="2962"/>
                  <a:pt x="19402" y="3113"/>
                </a:cubicBezTo>
                <a:cubicBezTo>
                  <a:pt x="19343" y="3211"/>
                  <a:pt x="19287" y="3289"/>
                  <a:pt x="19275" y="3289"/>
                </a:cubicBezTo>
                <a:cubicBezTo>
                  <a:pt x="19263" y="3289"/>
                  <a:pt x="19264" y="2915"/>
                  <a:pt x="19277" y="2456"/>
                </a:cubicBezTo>
                <a:lnTo>
                  <a:pt x="19304" y="1617"/>
                </a:lnTo>
                <a:lnTo>
                  <a:pt x="19110" y="1490"/>
                </a:lnTo>
                <a:cubicBezTo>
                  <a:pt x="19004" y="1420"/>
                  <a:pt x="18857" y="1326"/>
                  <a:pt x="18783" y="1277"/>
                </a:cubicBezTo>
                <a:cubicBezTo>
                  <a:pt x="18611" y="1162"/>
                  <a:pt x="18456" y="1448"/>
                  <a:pt x="18456" y="1885"/>
                </a:cubicBezTo>
                <a:cubicBezTo>
                  <a:pt x="18456" y="2098"/>
                  <a:pt x="18437" y="2170"/>
                  <a:pt x="18394" y="2128"/>
                </a:cubicBezTo>
                <a:cubicBezTo>
                  <a:pt x="18383" y="2118"/>
                  <a:pt x="18363" y="2129"/>
                  <a:pt x="18341" y="2146"/>
                </a:cubicBezTo>
                <a:cubicBezTo>
                  <a:pt x="18338" y="2227"/>
                  <a:pt x="18336" y="2334"/>
                  <a:pt x="18336" y="2450"/>
                </a:cubicBezTo>
                <a:cubicBezTo>
                  <a:pt x="18336" y="2881"/>
                  <a:pt x="18336" y="2888"/>
                  <a:pt x="18296" y="2888"/>
                </a:cubicBezTo>
                <a:cubicBezTo>
                  <a:pt x="18273" y="2888"/>
                  <a:pt x="18237" y="2848"/>
                  <a:pt x="18214" y="2803"/>
                </a:cubicBezTo>
                <a:cubicBezTo>
                  <a:pt x="18192" y="2758"/>
                  <a:pt x="18143" y="2699"/>
                  <a:pt x="18107" y="2669"/>
                </a:cubicBezTo>
                <a:cubicBezTo>
                  <a:pt x="18088" y="2654"/>
                  <a:pt x="18070" y="2623"/>
                  <a:pt x="18052" y="2590"/>
                </a:cubicBezTo>
                <a:lnTo>
                  <a:pt x="17968" y="2748"/>
                </a:lnTo>
                <a:lnTo>
                  <a:pt x="17882" y="2475"/>
                </a:lnTo>
                <a:cubicBezTo>
                  <a:pt x="17832" y="2312"/>
                  <a:pt x="17713" y="2142"/>
                  <a:pt x="17596" y="2067"/>
                </a:cubicBezTo>
                <a:cubicBezTo>
                  <a:pt x="17452" y="1975"/>
                  <a:pt x="17398" y="1883"/>
                  <a:pt x="17398" y="1739"/>
                </a:cubicBezTo>
                <a:cubicBezTo>
                  <a:pt x="17398" y="1495"/>
                  <a:pt x="17314" y="1265"/>
                  <a:pt x="17226" y="1265"/>
                </a:cubicBezTo>
                <a:cubicBezTo>
                  <a:pt x="17190" y="1265"/>
                  <a:pt x="17073" y="1371"/>
                  <a:pt x="16968" y="1502"/>
                </a:cubicBezTo>
                <a:cubicBezTo>
                  <a:pt x="16794" y="1716"/>
                  <a:pt x="16768" y="1723"/>
                  <a:pt x="16700" y="1569"/>
                </a:cubicBezTo>
                <a:cubicBezTo>
                  <a:pt x="16659" y="1474"/>
                  <a:pt x="16549" y="1363"/>
                  <a:pt x="16456" y="1319"/>
                </a:cubicBezTo>
                <a:cubicBezTo>
                  <a:pt x="16364" y="1275"/>
                  <a:pt x="16253" y="1150"/>
                  <a:pt x="16213" y="1040"/>
                </a:cubicBezTo>
                <a:cubicBezTo>
                  <a:pt x="16169" y="922"/>
                  <a:pt x="15882" y="665"/>
                  <a:pt x="15515" y="420"/>
                </a:cubicBezTo>
                <a:lnTo>
                  <a:pt x="14892" y="0"/>
                </a:lnTo>
                <a:close/>
                <a:moveTo>
                  <a:pt x="4792" y="1496"/>
                </a:moveTo>
                <a:cubicBezTo>
                  <a:pt x="4803" y="1498"/>
                  <a:pt x="4816" y="1505"/>
                  <a:pt x="4828" y="1514"/>
                </a:cubicBezTo>
                <a:cubicBezTo>
                  <a:pt x="4852" y="1533"/>
                  <a:pt x="4886" y="1559"/>
                  <a:pt x="4904" y="1569"/>
                </a:cubicBezTo>
                <a:cubicBezTo>
                  <a:pt x="4922" y="1578"/>
                  <a:pt x="4978" y="1614"/>
                  <a:pt x="5029" y="1648"/>
                </a:cubicBezTo>
                <a:cubicBezTo>
                  <a:pt x="5079" y="1682"/>
                  <a:pt x="5187" y="1751"/>
                  <a:pt x="5270" y="1806"/>
                </a:cubicBezTo>
                <a:cubicBezTo>
                  <a:pt x="5352" y="1861"/>
                  <a:pt x="5676" y="2082"/>
                  <a:pt x="5989" y="2292"/>
                </a:cubicBezTo>
                <a:cubicBezTo>
                  <a:pt x="6301" y="2502"/>
                  <a:pt x="6638" y="2730"/>
                  <a:pt x="6739" y="2797"/>
                </a:cubicBezTo>
                <a:cubicBezTo>
                  <a:pt x="6840" y="2864"/>
                  <a:pt x="6975" y="2952"/>
                  <a:pt x="7040" y="2997"/>
                </a:cubicBezTo>
                <a:cubicBezTo>
                  <a:pt x="7105" y="3043"/>
                  <a:pt x="7172" y="3091"/>
                  <a:pt x="7190" y="3101"/>
                </a:cubicBezTo>
                <a:cubicBezTo>
                  <a:pt x="7208" y="3111"/>
                  <a:pt x="7342" y="3196"/>
                  <a:pt x="7489" y="3295"/>
                </a:cubicBezTo>
                <a:cubicBezTo>
                  <a:pt x="7636" y="3395"/>
                  <a:pt x="7824" y="3526"/>
                  <a:pt x="7907" y="3581"/>
                </a:cubicBezTo>
                <a:cubicBezTo>
                  <a:pt x="7990" y="3636"/>
                  <a:pt x="8246" y="3804"/>
                  <a:pt x="8476" y="3958"/>
                </a:cubicBezTo>
                <a:cubicBezTo>
                  <a:pt x="8705" y="4112"/>
                  <a:pt x="8953" y="4275"/>
                  <a:pt x="9025" y="4323"/>
                </a:cubicBezTo>
                <a:cubicBezTo>
                  <a:pt x="9097" y="4371"/>
                  <a:pt x="9193" y="4436"/>
                  <a:pt x="9240" y="4469"/>
                </a:cubicBezTo>
                <a:cubicBezTo>
                  <a:pt x="9287" y="4501"/>
                  <a:pt x="9387" y="4571"/>
                  <a:pt x="9462" y="4621"/>
                </a:cubicBezTo>
                <a:cubicBezTo>
                  <a:pt x="9538" y="4671"/>
                  <a:pt x="9641" y="4744"/>
                  <a:pt x="9691" y="4779"/>
                </a:cubicBezTo>
                <a:cubicBezTo>
                  <a:pt x="9742" y="4814"/>
                  <a:pt x="9935" y="4941"/>
                  <a:pt x="10121" y="5065"/>
                </a:cubicBezTo>
                <a:cubicBezTo>
                  <a:pt x="10473" y="5299"/>
                  <a:pt x="10504" y="5336"/>
                  <a:pt x="10473" y="5466"/>
                </a:cubicBezTo>
                <a:cubicBezTo>
                  <a:pt x="10453" y="5547"/>
                  <a:pt x="10445" y="6200"/>
                  <a:pt x="10463" y="6287"/>
                </a:cubicBezTo>
                <a:cubicBezTo>
                  <a:pt x="10471" y="6323"/>
                  <a:pt x="10475" y="6364"/>
                  <a:pt x="10473" y="6384"/>
                </a:cubicBezTo>
                <a:cubicBezTo>
                  <a:pt x="10470" y="6404"/>
                  <a:pt x="10476" y="6445"/>
                  <a:pt x="10487" y="6469"/>
                </a:cubicBezTo>
                <a:cubicBezTo>
                  <a:pt x="10503" y="6503"/>
                  <a:pt x="10519" y="6499"/>
                  <a:pt x="10559" y="6469"/>
                </a:cubicBezTo>
                <a:cubicBezTo>
                  <a:pt x="10586" y="6448"/>
                  <a:pt x="10627" y="6446"/>
                  <a:pt x="10649" y="6457"/>
                </a:cubicBezTo>
                <a:cubicBezTo>
                  <a:pt x="10680" y="6473"/>
                  <a:pt x="10691" y="6461"/>
                  <a:pt x="10697" y="6421"/>
                </a:cubicBezTo>
                <a:cubicBezTo>
                  <a:pt x="10702" y="6391"/>
                  <a:pt x="10714" y="6366"/>
                  <a:pt x="10726" y="6366"/>
                </a:cubicBezTo>
                <a:cubicBezTo>
                  <a:pt x="10742" y="6366"/>
                  <a:pt x="10743" y="6377"/>
                  <a:pt x="10731" y="6408"/>
                </a:cubicBezTo>
                <a:cubicBezTo>
                  <a:pt x="10706" y="6471"/>
                  <a:pt x="10712" y="6532"/>
                  <a:pt x="10747" y="6573"/>
                </a:cubicBezTo>
                <a:cubicBezTo>
                  <a:pt x="10772" y="6601"/>
                  <a:pt x="10786" y="6603"/>
                  <a:pt x="10800" y="6573"/>
                </a:cubicBezTo>
                <a:cubicBezTo>
                  <a:pt x="10815" y="6541"/>
                  <a:pt x="10823" y="6541"/>
                  <a:pt x="10843" y="6573"/>
                </a:cubicBezTo>
                <a:cubicBezTo>
                  <a:pt x="10874" y="6622"/>
                  <a:pt x="10938" y="6584"/>
                  <a:pt x="10938" y="6518"/>
                </a:cubicBezTo>
                <a:cubicBezTo>
                  <a:pt x="10938" y="6492"/>
                  <a:pt x="10931" y="6462"/>
                  <a:pt x="10924" y="6451"/>
                </a:cubicBezTo>
                <a:cubicBezTo>
                  <a:pt x="10896" y="6407"/>
                  <a:pt x="10915" y="6373"/>
                  <a:pt x="10955" y="6396"/>
                </a:cubicBezTo>
                <a:cubicBezTo>
                  <a:pt x="11046" y="6449"/>
                  <a:pt x="11199" y="6575"/>
                  <a:pt x="11199" y="6597"/>
                </a:cubicBezTo>
                <a:cubicBezTo>
                  <a:pt x="11199" y="6610"/>
                  <a:pt x="11191" y="6667"/>
                  <a:pt x="11180" y="6725"/>
                </a:cubicBezTo>
                <a:cubicBezTo>
                  <a:pt x="11154" y="6857"/>
                  <a:pt x="11160" y="6891"/>
                  <a:pt x="11232" y="6937"/>
                </a:cubicBezTo>
                <a:cubicBezTo>
                  <a:pt x="11264" y="6958"/>
                  <a:pt x="11290" y="6988"/>
                  <a:pt x="11290" y="7004"/>
                </a:cubicBezTo>
                <a:cubicBezTo>
                  <a:pt x="11290" y="7039"/>
                  <a:pt x="11275" y="7038"/>
                  <a:pt x="11213" y="6998"/>
                </a:cubicBezTo>
                <a:cubicBezTo>
                  <a:pt x="11188" y="6982"/>
                  <a:pt x="11136" y="6958"/>
                  <a:pt x="11098" y="6950"/>
                </a:cubicBezTo>
                <a:cubicBezTo>
                  <a:pt x="11061" y="6941"/>
                  <a:pt x="11019" y="6920"/>
                  <a:pt x="11005" y="6901"/>
                </a:cubicBezTo>
                <a:cubicBezTo>
                  <a:pt x="10991" y="6882"/>
                  <a:pt x="10960" y="6864"/>
                  <a:pt x="10938" y="6864"/>
                </a:cubicBezTo>
                <a:cubicBezTo>
                  <a:pt x="10916" y="6864"/>
                  <a:pt x="10873" y="6852"/>
                  <a:pt x="10843" y="6834"/>
                </a:cubicBezTo>
                <a:cubicBezTo>
                  <a:pt x="10759" y="6786"/>
                  <a:pt x="10633" y="6725"/>
                  <a:pt x="10611" y="6725"/>
                </a:cubicBezTo>
                <a:cubicBezTo>
                  <a:pt x="10600" y="6724"/>
                  <a:pt x="10571" y="6711"/>
                  <a:pt x="10544" y="6694"/>
                </a:cubicBezTo>
                <a:cubicBezTo>
                  <a:pt x="10517" y="6677"/>
                  <a:pt x="10464" y="6656"/>
                  <a:pt x="10427" y="6646"/>
                </a:cubicBezTo>
                <a:cubicBezTo>
                  <a:pt x="10390" y="6635"/>
                  <a:pt x="10286" y="6587"/>
                  <a:pt x="10195" y="6542"/>
                </a:cubicBezTo>
                <a:cubicBezTo>
                  <a:pt x="10105" y="6497"/>
                  <a:pt x="10019" y="6463"/>
                  <a:pt x="10004" y="6463"/>
                </a:cubicBezTo>
                <a:cubicBezTo>
                  <a:pt x="9990" y="6463"/>
                  <a:pt x="9946" y="6440"/>
                  <a:pt x="9906" y="6414"/>
                </a:cubicBezTo>
                <a:cubicBezTo>
                  <a:pt x="9867" y="6389"/>
                  <a:pt x="9815" y="6362"/>
                  <a:pt x="9789" y="6354"/>
                </a:cubicBezTo>
                <a:cubicBezTo>
                  <a:pt x="9638" y="6303"/>
                  <a:pt x="9559" y="6275"/>
                  <a:pt x="9443" y="6220"/>
                </a:cubicBezTo>
                <a:cubicBezTo>
                  <a:pt x="9421" y="6210"/>
                  <a:pt x="9386" y="6193"/>
                  <a:pt x="9364" y="6183"/>
                </a:cubicBezTo>
                <a:cubicBezTo>
                  <a:pt x="9343" y="6174"/>
                  <a:pt x="9283" y="6142"/>
                  <a:pt x="9233" y="6117"/>
                </a:cubicBezTo>
                <a:cubicBezTo>
                  <a:pt x="9183" y="6091"/>
                  <a:pt x="9103" y="6057"/>
                  <a:pt x="9056" y="6038"/>
                </a:cubicBezTo>
                <a:cubicBezTo>
                  <a:pt x="9009" y="6018"/>
                  <a:pt x="8920" y="5975"/>
                  <a:pt x="8855" y="5946"/>
                </a:cubicBezTo>
                <a:cubicBezTo>
                  <a:pt x="8791" y="5918"/>
                  <a:pt x="8703" y="5884"/>
                  <a:pt x="8660" y="5867"/>
                </a:cubicBezTo>
                <a:cubicBezTo>
                  <a:pt x="8444" y="5781"/>
                  <a:pt x="8411" y="5761"/>
                  <a:pt x="8394" y="5727"/>
                </a:cubicBezTo>
                <a:cubicBezTo>
                  <a:pt x="8386" y="5710"/>
                  <a:pt x="8369" y="5705"/>
                  <a:pt x="8356" y="5715"/>
                </a:cubicBezTo>
                <a:cubicBezTo>
                  <a:pt x="8343" y="5725"/>
                  <a:pt x="8308" y="5715"/>
                  <a:pt x="8280" y="5697"/>
                </a:cubicBezTo>
                <a:cubicBezTo>
                  <a:pt x="8251" y="5679"/>
                  <a:pt x="8195" y="5658"/>
                  <a:pt x="8155" y="5648"/>
                </a:cubicBezTo>
                <a:cubicBezTo>
                  <a:pt x="8116" y="5638"/>
                  <a:pt x="8075" y="5617"/>
                  <a:pt x="8062" y="5600"/>
                </a:cubicBezTo>
                <a:cubicBezTo>
                  <a:pt x="8050" y="5583"/>
                  <a:pt x="8022" y="5569"/>
                  <a:pt x="8000" y="5569"/>
                </a:cubicBezTo>
                <a:cubicBezTo>
                  <a:pt x="7978" y="5569"/>
                  <a:pt x="7935" y="5557"/>
                  <a:pt x="7905" y="5539"/>
                </a:cubicBezTo>
                <a:cubicBezTo>
                  <a:pt x="7828" y="5494"/>
                  <a:pt x="7713" y="5437"/>
                  <a:pt x="7666" y="5423"/>
                </a:cubicBezTo>
                <a:cubicBezTo>
                  <a:pt x="7612" y="5408"/>
                  <a:pt x="7380" y="5314"/>
                  <a:pt x="7293" y="5271"/>
                </a:cubicBezTo>
                <a:cubicBezTo>
                  <a:pt x="7156" y="5204"/>
                  <a:pt x="6921" y="5096"/>
                  <a:pt x="6882" y="5083"/>
                </a:cubicBezTo>
                <a:cubicBezTo>
                  <a:pt x="6861" y="5076"/>
                  <a:pt x="6836" y="5063"/>
                  <a:pt x="6825" y="5053"/>
                </a:cubicBezTo>
                <a:cubicBezTo>
                  <a:pt x="6814" y="5042"/>
                  <a:pt x="6778" y="5025"/>
                  <a:pt x="6746" y="5016"/>
                </a:cubicBezTo>
                <a:cubicBezTo>
                  <a:pt x="6681" y="4998"/>
                  <a:pt x="6538" y="4936"/>
                  <a:pt x="6366" y="4852"/>
                </a:cubicBezTo>
                <a:cubicBezTo>
                  <a:pt x="6201" y="4771"/>
                  <a:pt x="6126" y="4745"/>
                  <a:pt x="6115" y="4761"/>
                </a:cubicBezTo>
                <a:cubicBezTo>
                  <a:pt x="6110" y="4769"/>
                  <a:pt x="6106" y="4761"/>
                  <a:pt x="6106" y="4742"/>
                </a:cubicBezTo>
                <a:cubicBezTo>
                  <a:pt x="6106" y="4724"/>
                  <a:pt x="6090" y="4711"/>
                  <a:pt x="6070" y="4712"/>
                </a:cubicBezTo>
                <a:cubicBezTo>
                  <a:pt x="6024" y="4715"/>
                  <a:pt x="5846" y="4639"/>
                  <a:pt x="5812" y="4603"/>
                </a:cubicBezTo>
                <a:cubicBezTo>
                  <a:pt x="5798" y="4587"/>
                  <a:pt x="5757" y="4564"/>
                  <a:pt x="5721" y="4554"/>
                </a:cubicBezTo>
                <a:cubicBezTo>
                  <a:pt x="5592" y="4517"/>
                  <a:pt x="5563" y="4506"/>
                  <a:pt x="5499" y="4469"/>
                </a:cubicBezTo>
                <a:cubicBezTo>
                  <a:pt x="5463" y="4448"/>
                  <a:pt x="5416" y="4427"/>
                  <a:pt x="5394" y="4420"/>
                </a:cubicBezTo>
                <a:cubicBezTo>
                  <a:pt x="5373" y="4413"/>
                  <a:pt x="5337" y="4396"/>
                  <a:pt x="5315" y="4384"/>
                </a:cubicBezTo>
                <a:cubicBezTo>
                  <a:pt x="5294" y="4372"/>
                  <a:pt x="5255" y="4357"/>
                  <a:pt x="5229" y="4353"/>
                </a:cubicBezTo>
                <a:cubicBezTo>
                  <a:pt x="5204" y="4349"/>
                  <a:pt x="5155" y="4331"/>
                  <a:pt x="5119" y="4311"/>
                </a:cubicBezTo>
                <a:cubicBezTo>
                  <a:pt x="4962" y="4220"/>
                  <a:pt x="4929" y="4207"/>
                  <a:pt x="4897" y="4207"/>
                </a:cubicBezTo>
                <a:cubicBezTo>
                  <a:pt x="4864" y="4207"/>
                  <a:pt x="4864" y="4206"/>
                  <a:pt x="4866" y="3934"/>
                </a:cubicBezTo>
                <a:cubicBezTo>
                  <a:pt x="4868" y="3667"/>
                  <a:pt x="4868" y="3661"/>
                  <a:pt x="4828" y="3569"/>
                </a:cubicBezTo>
                <a:cubicBezTo>
                  <a:pt x="4787" y="3476"/>
                  <a:pt x="4786" y="3472"/>
                  <a:pt x="4787" y="3168"/>
                </a:cubicBezTo>
                <a:cubicBezTo>
                  <a:pt x="4788" y="2999"/>
                  <a:pt x="4785" y="2831"/>
                  <a:pt x="4780" y="2797"/>
                </a:cubicBezTo>
                <a:cubicBezTo>
                  <a:pt x="4772" y="2741"/>
                  <a:pt x="4656" y="2587"/>
                  <a:pt x="4582" y="2529"/>
                </a:cubicBezTo>
                <a:cubicBezTo>
                  <a:pt x="4565" y="2516"/>
                  <a:pt x="4551" y="2480"/>
                  <a:pt x="4551" y="2444"/>
                </a:cubicBezTo>
                <a:cubicBezTo>
                  <a:pt x="4551" y="2410"/>
                  <a:pt x="4548" y="2375"/>
                  <a:pt x="4541" y="2365"/>
                </a:cubicBezTo>
                <a:cubicBezTo>
                  <a:pt x="4517" y="2326"/>
                  <a:pt x="4493" y="2461"/>
                  <a:pt x="4486" y="2687"/>
                </a:cubicBezTo>
                <a:cubicBezTo>
                  <a:pt x="4481" y="2875"/>
                  <a:pt x="4476" y="2922"/>
                  <a:pt x="4460" y="2912"/>
                </a:cubicBezTo>
                <a:cubicBezTo>
                  <a:pt x="4413" y="2883"/>
                  <a:pt x="4401" y="2896"/>
                  <a:pt x="4393" y="2991"/>
                </a:cubicBezTo>
                <a:cubicBezTo>
                  <a:pt x="4388" y="3053"/>
                  <a:pt x="4383" y="2948"/>
                  <a:pt x="4379" y="2724"/>
                </a:cubicBezTo>
                <a:cubicBezTo>
                  <a:pt x="4375" y="2523"/>
                  <a:pt x="4370" y="2334"/>
                  <a:pt x="4367" y="2304"/>
                </a:cubicBezTo>
                <a:cubicBezTo>
                  <a:pt x="4363" y="2266"/>
                  <a:pt x="4419" y="2148"/>
                  <a:pt x="4558" y="1891"/>
                </a:cubicBezTo>
                <a:cubicBezTo>
                  <a:pt x="4666" y="1691"/>
                  <a:pt x="4760" y="1514"/>
                  <a:pt x="4768" y="1502"/>
                </a:cubicBezTo>
                <a:cubicBezTo>
                  <a:pt x="4772" y="1496"/>
                  <a:pt x="4781" y="1494"/>
                  <a:pt x="4792" y="1496"/>
                </a:cubicBezTo>
                <a:close/>
                <a:moveTo>
                  <a:pt x="3899" y="3107"/>
                </a:moveTo>
                <a:lnTo>
                  <a:pt x="3899" y="3265"/>
                </a:lnTo>
                <a:cubicBezTo>
                  <a:pt x="3899" y="3286"/>
                  <a:pt x="3899" y="3297"/>
                  <a:pt x="3899" y="3314"/>
                </a:cubicBezTo>
                <a:cubicBezTo>
                  <a:pt x="3900" y="3313"/>
                  <a:pt x="3903" y="3312"/>
                  <a:pt x="3904" y="3314"/>
                </a:cubicBezTo>
                <a:cubicBezTo>
                  <a:pt x="3905" y="3320"/>
                  <a:pt x="3903" y="3333"/>
                  <a:pt x="3899" y="3350"/>
                </a:cubicBezTo>
                <a:cubicBezTo>
                  <a:pt x="3898" y="3384"/>
                  <a:pt x="3890" y="3429"/>
                  <a:pt x="3875" y="3466"/>
                </a:cubicBezTo>
                <a:cubicBezTo>
                  <a:pt x="3875" y="3466"/>
                  <a:pt x="3873" y="3471"/>
                  <a:pt x="3872" y="3472"/>
                </a:cubicBezTo>
                <a:cubicBezTo>
                  <a:pt x="3865" y="3491"/>
                  <a:pt x="3858" y="3507"/>
                  <a:pt x="3846" y="3533"/>
                </a:cubicBezTo>
                <a:lnTo>
                  <a:pt x="3825" y="3575"/>
                </a:lnTo>
                <a:cubicBezTo>
                  <a:pt x="3809" y="3622"/>
                  <a:pt x="3799" y="3669"/>
                  <a:pt x="3794" y="3727"/>
                </a:cubicBezTo>
                <a:lnTo>
                  <a:pt x="3798" y="4250"/>
                </a:lnTo>
                <a:lnTo>
                  <a:pt x="3801" y="4402"/>
                </a:lnTo>
                <a:cubicBezTo>
                  <a:pt x="3811" y="4660"/>
                  <a:pt x="3821" y="4812"/>
                  <a:pt x="3837" y="4870"/>
                </a:cubicBezTo>
                <a:lnTo>
                  <a:pt x="3870" y="4888"/>
                </a:lnTo>
                <a:cubicBezTo>
                  <a:pt x="3910" y="4909"/>
                  <a:pt x="3931" y="4936"/>
                  <a:pt x="3927" y="4961"/>
                </a:cubicBezTo>
                <a:cubicBezTo>
                  <a:pt x="3927" y="4967"/>
                  <a:pt x="3929" y="4974"/>
                  <a:pt x="3930" y="4980"/>
                </a:cubicBezTo>
                <a:cubicBezTo>
                  <a:pt x="3933" y="4997"/>
                  <a:pt x="3945" y="5013"/>
                  <a:pt x="3961" y="5022"/>
                </a:cubicBezTo>
                <a:cubicBezTo>
                  <a:pt x="3969" y="5027"/>
                  <a:pt x="3972" y="5029"/>
                  <a:pt x="3980" y="5034"/>
                </a:cubicBezTo>
                <a:cubicBezTo>
                  <a:pt x="3995" y="5039"/>
                  <a:pt x="4009" y="5045"/>
                  <a:pt x="4028" y="5046"/>
                </a:cubicBezTo>
                <a:cubicBezTo>
                  <a:pt x="4033" y="5040"/>
                  <a:pt x="4038" y="5034"/>
                  <a:pt x="4042" y="5022"/>
                </a:cubicBezTo>
                <a:cubicBezTo>
                  <a:pt x="4058" y="4974"/>
                  <a:pt x="4149" y="4987"/>
                  <a:pt x="4157" y="5040"/>
                </a:cubicBezTo>
                <a:cubicBezTo>
                  <a:pt x="4159" y="5056"/>
                  <a:pt x="4176" y="5071"/>
                  <a:pt x="4193" y="5071"/>
                </a:cubicBezTo>
                <a:cubicBezTo>
                  <a:pt x="4213" y="5071"/>
                  <a:pt x="4222" y="5087"/>
                  <a:pt x="4221" y="5126"/>
                </a:cubicBezTo>
                <a:cubicBezTo>
                  <a:pt x="4221" y="5127"/>
                  <a:pt x="4221" y="5130"/>
                  <a:pt x="4221" y="5132"/>
                </a:cubicBezTo>
                <a:cubicBezTo>
                  <a:pt x="4225" y="5142"/>
                  <a:pt x="4228" y="5150"/>
                  <a:pt x="4231" y="5162"/>
                </a:cubicBezTo>
                <a:cubicBezTo>
                  <a:pt x="4234" y="5175"/>
                  <a:pt x="4237" y="5189"/>
                  <a:pt x="4240" y="5198"/>
                </a:cubicBezTo>
                <a:cubicBezTo>
                  <a:pt x="4243" y="5203"/>
                  <a:pt x="4244" y="5207"/>
                  <a:pt x="4247" y="5211"/>
                </a:cubicBezTo>
                <a:cubicBezTo>
                  <a:pt x="4260" y="5220"/>
                  <a:pt x="4275" y="5225"/>
                  <a:pt x="4290" y="5229"/>
                </a:cubicBezTo>
                <a:cubicBezTo>
                  <a:pt x="4300" y="5227"/>
                  <a:pt x="4311" y="5223"/>
                  <a:pt x="4319" y="5211"/>
                </a:cubicBezTo>
                <a:cubicBezTo>
                  <a:pt x="4340" y="5178"/>
                  <a:pt x="4350" y="5173"/>
                  <a:pt x="4365" y="5205"/>
                </a:cubicBezTo>
                <a:cubicBezTo>
                  <a:pt x="4370" y="5216"/>
                  <a:pt x="4375" y="5222"/>
                  <a:pt x="4384" y="5223"/>
                </a:cubicBezTo>
                <a:cubicBezTo>
                  <a:pt x="4403" y="5208"/>
                  <a:pt x="4422" y="5188"/>
                  <a:pt x="4439" y="5168"/>
                </a:cubicBezTo>
                <a:cubicBezTo>
                  <a:pt x="4444" y="5154"/>
                  <a:pt x="4448" y="5142"/>
                  <a:pt x="4448" y="5126"/>
                </a:cubicBezTo>
                <a:cubicBezTo>
                  <a:pt x="4448" y="5119"/>
                  <a:pt x="4449" y="5108"/>
                  <a:pt x="4451" y="5101"/>
                </a:cubicBezTo>
                <a:cubicBezTo>
                  <a:pt x="4450" y="5095"/>
                  <a:pt x="4452" y="5087"/>
                  <a:pt x="4451" y="5083"/>
                </a:cubicBezTo>
                <a:cubicBezTo>
                  <a:pt x="4446" y="5071"/>
                  <a:pt x="4451" y="5071"/>
                  <a:pt x="4460" y="5077"/>
                </a:cubicBezTo>
                <a:cubicBezTo>
                  <a:pt x="4465" y="5067"/>
                  <a:pt x="4470" y="5058"/>
                  <a:pt x="4477" y="5053"/>
                </a:cubicBezTo>
                <a:cubicBezTo>
                  <a:pt x="4545" y="4994"/>
                  <a:pt x="4584" y="4980"/>
                  <a:pt x="4596" y="5004"/>
                </a:cubicBezTo>
                <a:cubicBezTo>
                  <a:pt x="4606" y="5022"/>
                  <a:pt x="4625" y="5038"/>
                  <a:pt x="4639" y="5046"/>
                </a:cubicBezTo>
                <a:cubicBezTo>
                  <a:pt x="4641" y="5047"/>
                  <a:pt x="4642" y="5046"/>
                  <a:pt x="4644" y="5046"/>
                </a:cubicBezTo>
                <a:cubicBezTo>
                  <a:pt x="4651" y="5047"/>
                  <a:pt x="4657" y="5047"/>
                  <a:pt x="4663" y="5046"/>
                </a:cubicBezTo>
                <a:cubicBezTo>
                  <a:pt x="4664" y="5044"/>
                  <a:pt x="4664" y="5038"/>
                  <a:pt x="4663" y="5034"/>
                </a:cubicBezTo>
                <a:cubicBezTo>
                  <a:pt x="4659" y="5019"/>
                  <a:pt x="4668" y="5004"/>
                  <a:pt x="4685" y="4998"/>
                </a:cubicBezTo>
                <a:cubicBezTo>
                  <a:pt x="4701" y="4992"/>
                  <a:pt x="4713" y="4974"/>
                  <a:pt x="4711" y="4955"/>
                </a:cubicBezTo>
                <a:cubicBezTo>
                  <a:pt x="4709" y="4937"/>
                  <a:pt x="4721" y="4912"/>
                  <a:pt x="4737" y="4901"/>
                </a:cubicBezTo>
                <a:cubicBezTo>
                  <a:pt x="4803" y="4853"/>
                  <a:pt x="4806" y="4859"/>
                  <a:pt x="4802" y="5034"/>
                </a:cubicBezTo>
                <a:cubicBezTo>
                  <a:pt x="4800" y="5107"/>
                  <a:pt x="4793" y="5173"/>
                  <a:pt x="4785" y="5211"/>
                </a:cubicBezTo>
                <a:cubicBezTo>
                  <a:pt x="4781" y="5343"/>
                  <a:pt x="4781" y="5414"/>
                  <a:pt x="4792" y="5454"/>
                </a:cubicBezTo>
                <a:cubicBezTo>
                  <a:pt x="4808" y="5464"/>
                  <a:pt x="4835" y="5474"/>
                  <a:pt x="4869" y="5484"/>
                </a:cubicBezTo>
                <a:cubicBezTo>
                  <a:pt x="4938" y="5506"/>
                  <a:pt x="4942" y="5508"/>
                  <a:pt x="4969" y="5411"/>
                </a:cubicBezTo>
                <a:cubicBezTo>
                  <a:pt x="4974" y="5392"/>
                  <a:pt x="4977" y="5373"/>
                  <a:pt x="4981" y="5357"/>
                </a:cubicBezTo>
                <a:cubicBezTo>
                  <a:pt x="4985" y="5312"/>
                  <a:pt x="4985" y="5257"/>
                  <a:pt x="4983" y="5192"/>
                </a:cubicBezTo>
                <a:cubicBezTo>
                  <a:pt x="4982" y="5188"/>
                  <a:pt x="4983" y="5178"/>
                  <a:pt x="4981" y="5174"/>
                </a:cubicBezTo>
                <a:cubicBezTo>
                  <a:pt x="4972" y="5151"/>
                  <a:pt x="4967" y="5070"/>
                  <a:pt x="4969" y="4974"/>
                </a:cubicBezTo>
                <a:cubicBezTo>
                  <a:pt x="4972" y="4847"/>
                  <a:pt x="4968" y="4800"/>
                  <a:pt x="4952" y="4785"/>
                </a:cubicBezTo>
                <a:cubicBezTo>
                  <a:pt x="4941" y="4774"/>
                  <a:pt x="4934" y="4753"/>
                  <a:pt x="4938" y="4736"/>
                </a:cubicBezTo>
                <a:cubicBezTo>
                  <a:pt x="4942" y="4720"/>
                  <a:pt x="4949" y="4709"/>
                  <a:pt x="4955" y="4718"/>
                </a:cubicBezTo>
                <a:cubicBezTo>
                  <a:pt x="4964" y="4733"/>
                  <a:pt x="5066" y="4784"/>
                  <a:pt x="5165" y="4822"/>
                </a:cubicBezTo>
                <a:cubicBezTo>
                  <a:pt x="5190" y="4831"/>
                  <a:pt x="5246" y="4852"/>
                  <a:pt x="5289" y="4870"/>
                </a:cubicBezTo>
                <a:cubicBezTo>
                  <a:pt x="5425" y="4928"/>
                  <a:pt x="5451" y="4946"/>
                  <a:pt x="5432" y="5028"/>
                </a:cubicBezTo>
                <a:cubicBezTo>
                  <a:pt x="5432" y="5046"/>
                  <a:pt x="5428" y="5065"/>
                  <a:pt x="5420" y="5089"/>
                </a:cubicBezTo>
                <a:cubicBezTo>
                  <a:pt x="5412" y="5114"/>
                  <a:pt x="5403" y="5170"/>
                  <a:pt x="5394" y="5235"/>
                </a:cubicBezTo>
                <a:cubicBezTo>
                  <a:pt x="5392" y="5264"/>
                  <a:pt x="5387" y="5295"/>
                  <a:pt x="5387" y="5326"/>
                </a:cubicBezTo>
                <a:cubicBezTo>
                  <a:pt x="5387" y="5403"/>
                  <a:pt x="5382" y="5473"/>
                  <a:pt x="5375" y="5484"/>
                </a:cubicBezTo>
                <a:cubicBezTo>
                  <a:pt x="5372" y="5489"/>
                  <a:pt x="5368" y="5508"/>
                  <a:pt x="5365" y="5527"/>
                </a:cubicBezTo>
                <a:cubicBezTo>
                  <a:pt x="5364" y="5557"/>
                  <a:pt x="5361" y="5584"/>
                  <a:pt x="5361" y="5606"/>
                </a:cubicBezTo>
                <a:cubicBezTo>
                  <a:pt x="5361" y="5680"/>
                  <a:pt x="5371" y="5702"/>
                  <a:pt x="5420" y="5734"/>
                </a:cubicBezTo>
                <a:cubicBezTo>
                  <a:pt x="5452" y="5754"/>
                  <a:pt x="5488" y="5770"/>
                  <a:pt x="5502" y="5770"/>
                </a:cubicBezTo>
                <a:cubicBezTo>
                  <a:pt x="5534" y="5770"/>
                  <a:pt x="5570" y="5633"/>
                  <a:pt x="5580" y="5521"/>
                </a:cubicBezTo>
                <a:cubicBezTo>
                  <a:pt x="5581" y="5488"/>
                  <a:pt x="5580" y="5451"/>
                  <a:pt x="5578" y="5411"/>
                </a:cubicBezTo>
                <a:cubicBezTo>
                  <a:pt x="5576" y="5401"/>
                  <a:pt x="5575" y="5393"/>
                  <a:pt x="5571" y="5387"/>
                </a:cubicBezTo>
                <a:cubicBezTo>
                  <a:pt x="5564" y="5376"/>
                  <a:pt x="5557" y="5289"/>
                  <a:pt x="5557" y="5198"/>
                </a:cubicBezTo>
                <a:cubicBezTo>
                  <a:pt x="5557" y="5108"/>
                  <a:pt x="5552" y="5034"/>
                  <a:pt x="5545" y="5034"/>
                </a:cubicBezTo>
                <a:cubicBezTo>
                  <a:pt x="5537" y="5034"/>
                  <a:pt x="5530" y="5026"/>
                  <a:pt x="5530" y="5010"/>
                </a:cubicBezTo>
                <a:cubicBezTo>
                  <a:pt x="5530" y="4994"/>
                  <a:pt x="5565" y="4997"/>
                  <a:pt x="5607" y="5016"/>
                </a:cubicBezTo>
                <a:cubicBezTo>
                  <a:pt x="5648" y="5035"/>
                  <a:pt x="5705" y="5051"/>
                  <a:pt x="5733" y="5053"/>
                </a:cubicBezTo>
                <a:cubicBezTo>
                  <a:pt x="5743" y="5053"/>
                  <a:pt x="5748" y="5053"/>
                  <a:pt x="5755" y="5053"/>
                </a:cubicBezTo>
                <a:cubicBezTo>
                  <a:pt x="5764" y="5047"/>
                  <a:pt x="5774" y="5038"/>
                  <a:pt x="5781" y="5028"/>
                </a:cubicBezTo>
                <a:cubicBezTo>
                  <a:pt x="5786" y="5013"/>
                  <a:pt x="5789" y="4986"/>
                  <a:pt x="5791" y="4943"/>
                </a:cubicBezTo>
                <a:cubicBezTo>
                  <a:pt x="5795" y="4818"/>
                  <a:pt x="5799" y="4818"/>
                  <a:pt x="5932" y="4882"/>
                </a:cubicBezTo>
                <a:cubicBezTo>
                  <a:pt x="6052" y="4941"/>
                  <a:pt x="6059" y="4952"/>
                  <a:pt x="6049" y="5089"/>
                </a:cubicBezTo>
                <a:cubicBezTo>
                  <a:pt x="6047" y="5111"/>
                  <a:pt x="6044" y="5129"/>
                  <a:pt x="6044" y="5144"/>
                </a:cubicBezTo>
                <a:cubicBezTo>
                  <a:pt x="6048" y="5170"/>
                  <a:pt x="6056" y="5191"/>
                  <a:pt x="6065" y="5211"/>
                </a:cubicBezTo>
                <a:cubicBezTo>
                  <a:pt x="6067" y="5212"/>
                  <a:pt x="6068" y="5216"/>
                  <a:pt x="6070" y="5217"/>
                </a:cubicBezTo>
                <a:cubicBezTo>
                  <a:pt x="6077" y="5220"/>
                  <a:pt x="6097" y="5228"/>
                  <a:pt x="6111" y="5235"/>
                </a:cubicBezTo>
                <a:cubicBezTo>
                  <a:pt x="6132" y="5240"/>
                  <a:pt x="6150" y="5249"/>
                  <a:pt x="6158" y="5259"/>
                </a:cubicBezTo>
                <a:cubicBezTo>
                  <a:pt x="6163" y="5262"/>
                  <a:pt x="6164" y="5263"/>
                  <a:pt x="6168" y="5265"/>
                </a:cubicBezTo>
                <a:cubicBezTo>
                  <a:pt x="6206" y="5285"/>
                  <a:pt x="6253" y="5302"/>
                  <a:pt x="6271" y="5302"/>
                </a:cubicBezTo>
                <a:cubicBezTo>
                  <a:pt x="6295" y="5302"/>
                  <a:pt x="6308" y="5327"/>
                  <a:pt x="6309" y="5369"/>
                </a:cubicBezTo>
                <a:cubicBezTo>
                  <a:pt x="6312" y="5377"/>
                  <a:pt x="6312" y="5386"/>
                  <a:pt x="6307" y="5393"/>
                </a:cubicBezTo>
                <a:cubicBezTo>
                  <a:pt x="6305" y="5424"/>
                  <a:pt x="6301" y="5462"/>
                  <a:pt x="6290" y="5509"/>
                </a:cubicBezTo>
                <a:cubicBezTo>
                  <a:pt x="6285" y="5528"/>
                  <a:pt x="6282" y="5552"/>
                  <a:pt x="6278" y="5575"/>
                </a:cubicBezTo>
                <a:cubicBezTo>
                  <a:pt x="6274" y="5631"/>
                  <a:pt x="6267" y="5696"/>
                  <a:pt x="6259" y="5776"/>
                </a:cubicBezTo>
                <a:cubicBezTo>
                  <a:pt x="6258" y="5794"/>
                  <a:pt x="6258" y="5806"/>
                  <a:pt x="6256" y="5819"/>
                </a:cubicBezTo>
                <a:cubicBezTo>
                  <a:pt x="6252" y="5866"/>
                  <a:pt x="6246" y="5913"/>
                  <a:pt x="6240" y="5971"/>
                </a:cubicBezTo>
                <a:cubicBezTo>
                  <a:pt x="6234" y="6021"/>
                  <a:pt x="6258" y="6078"/>
                  <a:pt x="6295" y="6123"/>
                </a:cubicBezTo>
                <a:cubicBezTo>
                  <a:pt x="6320" y="6133"/>
                  <a:pt x="6349" y="6145"/>
                  <a:pt x="6364" y="6153"/>
                </a:cubicBezTo>
                <a:cubicBezTo>
                  <a:pt x="6410" y="6177"/>
                  <a:pt x="6464" y="6016"/>
                  <a:pt x="6452" y="5886"/>
                </a:cubicBezTo>
                <a:cubicBezTo>
                  <a:pt x="6447" y="5830"/>
                  <a:pt x="6440" y="5712"/>
                  <a:pt x="6438" y="5624"/>
                </a:cubicBezTo>
                <a:cubicBezTo>
                  <a:pt x="6436" y="5537"/>
                  <a:pt x="6428" y="5444"/>
                  <a:pt x="6419" y="5417"/>
                </a:cubicBezTo>
                <a:cubicBezTo>
                  <a:pt x="6400" y="5359"/>
                  <a:pt x="6397" y="5361"/>
                  <a:pt x="6486" y="5405"/>
                </a:cubicBezTo>
                <a:cubicBezTo>
                  <a:pt x="6524" y="5425"/>
                  <a:pt x="6574" y="5446"/>
                  <a:pt x="6596" y="5454"/>
                </a:cubicBezTo>
                <a:cubicBezTo>
                  <a:pt x="6663" y="5477"/>
                  <a:pt x="6740" y="5514"/>
                  <a:pt x="6789" y="5539"/>
                </a:cubicBezTo>
                <a:cubicBezTo>
                  <a:pt x="6790" y="5539"/>
                  <a:pt x="6791" y="5539"/>
                  <a:pt x="6792" y="5539"/>
                </a:cubicBezTo>
                <a:cubicBezTo>
                  <a:pt x="6803" y="5538"/>
                  <a:pt x="6809" y="5543"/>
                  <a:pt x="6815" y="5551"/>
                </a:cubicBezTo>
                <a:cubicBezTo>
                  <a:pt x="6820" y="5554"/>
                  <a:pt x="6835" y="5561"/>
                  <a:pt x="6837" y="5563"/>
                </a:cubicBezTo>
                <a:cubicBezTo>
                  <a:pt x="6848" y="5573"/>
                  <a:pt x="6864" y="5579"/>
                  <a:pt x="6873" y="5575"/>
                </a:cubicBezTo>
                <a:cubicBezTo>
                  <a:pt x="6895" y="5566"/>
                  <a:pt x="6903" y="5616"/>
                  <a:pt x="6894" y="5685"/>
                </a:cubicBezTo>
                <a:cubicBezTo>
                  <a:pt x="6900" y="5712"/>
                  <a:pt x="6893" y="5745"/>
                  <a:pt x="6875" y="5776"/>
                </a:cubicBezTo>
                <a:cubicBezTo>
                  <a:pt x="6860" y="5835"/>
                  <a:pt x="6851" y="5914"/>
                  <a:pt x="6851" y="5989"/>
                </a:cubicBezTo>
                <a:cubicBezTo>
                  <a:pt x="6851" y="6060"/>
                  <a:pt x="6845" y="6139"/>
                  <a:pt x="6837" y="6159"/>
                </a:cubicBezTo>
                <a:cubicBezTo>
                  <a:pt x="6830" y="6176"/>
                  <a:pt x="6827" y="6213"/>
                  <a:pt x="6827" y="6250"/>
                </a:cubicBezTo>
                <a:cubicBezTo>
                  <a:pt x="6828" y="6265"/>
                  <a:pt x="6828" y="6280"/>
                  <a:pt x="6830" y="6293"/>
                </a:cubicBezTo>
                <a:cubicBezTo>
                  <a:pt x="6836" y="6341"/>
                  <a:pt x="6851" y="6359"/>
                  <a:pt x="6906" y="6390"/>
                </a:cubicBezTo>
                <a:cubicBezTo>
                  <a:pt x="6981" y="6433"/>
                  <a:pt x="6982" y="6433"/>
                  <a:pt x="7014" y="6342"/>
                </a:cubicBezTo>
                <a:cubicBezTo>
                  <a:pt x="7028" y="6299"/>
                  <a:pt x="7038" y="6237"/>
                  <a:pt x="7042" y="6183"/>
                </a:cubicBezTo>
                <a:cubicBezTo>
                  <a:pt x="7043" y="6173"/>
                  <a:pt x="7044" y="6164"/>
                  <a:pt x="7045" y="6153"/>
                </a:cubicBezTo>
                <a:cubicBezTo>
                  <a:pt x="7045" y="6135"/>
                  <a:pt x="7046" y="6118"/>
                  <a:pt x="7045" y="6104"/>
                </a:cubicBezTo>
                <a:cubicBezTo>
                  <a:pt x="7043" y="6084"/>
                  <a:pt x="7041" y="6067"/>
                  <a:pt x="7035" y="6062"/>
                </a:cubicBezTo>
                <a:cubicBezTo>
                  <a:pt x="7027" y="6054"/>
                  <a:pt x="7006" y="5636"/>
                  <a:pt x="7014" y="5636"/>
                </a:cubicBezTo>
                <a:cubicBezTo>
                  <a:pt x="7014" y="5636"/>
                  <a:pt x="7063" y="5658"/>
                  <a:pt x="7124" y="5685"/>
                </a:cubicBezTo>
                <a:cubicBezTo>
                  <a:pt x="7133" y="5689"/>
                  <a:pt x="7138" y="5687"/>
                  <a:pt x="7147" y="5691"/>
                </a:cubicBezTo>
                <a:cubicBezTo>
                  <a:pt x="7203" y="5699"/>
                  <a:pt x="7238" y="5692"/>
                  <a:pt x="7253" y="5667"/>
                </a:cubicBezTo>
                <a:cubicBezTo>
                  <a:pt x="7255" y="5643"/>
                  <a:pt x="7255" y="5612"/>
                  <a:pt x="7255" y="5582"/>
                </a:cubicBezTo>
                <a:cubicBezTo>
                  <a:pt x="7255" y="5519"/>
                  <a:pt x="7259" y="5472"/>
                  <a:pt x="7264" y="5472"/>
                </a:cubicBezTo>
                <a:cubicBezTo>
                  <a:pt x="7270" y="5472"/>
                  <a:pt x="7322" y="5494"/>
                  <a:pt x="7379" y="5521"/>
                </a:cubicBezTo>
                <a:cubicBezTo>
                  <a:pt x="7437" y="5547"/>
                  <a:pt x="7491" y="5569"/>
                  <a:pt x="7501" y="5569"/>
                </a:cubicBezTo>
                <a:cubicBezTo>
                  <a:pt x="7513" y="5570"/>
                  <a:pt x="7517" y="5611"/>
                  <a:pt x="7515" y="5697"/>
                </a:cubicBezTo>
                <a:cubicBezTo>
                  <a:pt x="7519" y="5716"/>
                  <a:pt x="7520" y="5736"/>
                  <a:pt x="7520" y="5758"/>
                </a:cubicBezTo>
                <a:cubicBezTo>
                  <a:pt x="7520" y="5810"/>
                  <a:pt x="7531" y="5845"/>
                  <a:pt x="7551" y="5873"/>
                </a:cubicBezTo>
                <a:cubicBezTo>
                  <a:pt x="7571" y="5884"/>
                  <a:pt x="7597" y="5893"/>
                  <a:pt x="7628" y="5904"/>
                </a:cubicBezTo>
                <a:cubicBezTo>
                  <a:pt x="7685" y="5925"/>
                  <a:pt x="7745" y="5963"/>
                  <a:pt x="7761" y="5989"/>
                </a:cubicBezTo>
                <a:lnTo>
                  <a:pt x="7792" y="6038"/>
                </a:lnTo>
                <a:lnTo>
                  <a:pt x="7764" y="6123"/>
                </a:lnTo>
                <a:cubicBezTo>
                  <a:pt x="7749" y="6171"/>
                  <a:pt x="7737" y="6260"/>
                  <a:pt x="7737" y="6323"/>
                </a:cubicBezTo>
                <a:cubicBezTo>
                  <a:pt x="7737" y="6376"/>
                  <a:pt x="7732" y="6440"/>
                  <a:pt x="7723" y="6487"/>
                </a:cubicBezTo>
                <a:cubicBezTo>
                  <a:pt x="7718" y="6644"/>
                  <a:pt x="7719" y="6720"/>
                  <a:pt x="7737" y="6755"/>
                </a:cubicBezTo>
                <a:cubicBezTo>
                  <a:pt x="7750" y="6763"/>
                  <a:pt x="7764" y="6771"/>
                  <a:pt x="7788" y="6779"/>
                </a:cubicBezTo>
                <a:cubicBezTo>
                  <a:pt x="7822" y="6791"/>
                  <a:pt x="7840" y="6796"/>
                  <a:pt x="7854" y="6791"/>
                </a:cubicBezTo>
                <a:cubicBezTo>
                  <a:pt x="7861" y="6788"/>
                  <a:pt x="7866" y="6779"/>
                  <a:pt x="7871" y="6773"/>
                </a:cubicBezTo>
                <a:cubicBezTo>
                  <a:pt x="7881" y="6761"/>
                  <a:pt x="7888" y="6746"/>
                  <a:pt x="7900" y="6712"/>
                </a:cubicBezTo>
                <a:cubicBezTo>
                  <a:pt x="7905" y="6698"/>
                  <a:pt x="7908" y="6683"/>
                  <a:pt x="7912" y="6670"/>
                </a:cubicBezTo>
                <a:cubicBezTo>
                  <a:pt x="7919" y="6624"/>
                  <a:pt x="7922" y="6562"/>
                  <a:pt x="7921" y="6487"/>
                </a:cubicBezTo>
                <a:cubicBezTo>
                  <a:pt x="7919" y="6479"/>
                  <a:pt x="7918" y="6471"/>
                  <a:pt x="7914" y="6463"/>
                </a:cubicBezTo>
                <a:cubicBezTo>
                  <a:pt x="7898" y="6430"/>
                  <a:pt x="7896" y="6386"/>
                  <a:pt x="7902" y="6275"/>
                </a:cubicBezTo>
                <a:cubicBezTo>
                  <a:pt x="7908" y="6181"/>
                  <a:pt x="7905" y="6111"/>
                  <a:pt x="7895" y="6080"/>
                </a:cubicBezTo>
                <a:cubicBezTo>
                  <a:pt x="7883" y="6043"/>
                  <a:pt x="7882" y="6031"/>
                  <a:pt x="7895" y="6031"/>
                </a:cubicBezTo>
                <a:cubicBezTo>
                  <a:pt x="7933" y="6031"/>
                  <a:pt x="8309" y="6206"/>
                  <a:pt x="8342" y="6238"/>
                </a:cubicBezTo>
                <a:lnTo>
                  <a:pt x="8378" y="6275"/>
                </a:lnTo>
                <a:lnTo>
                  <a:pt x="8366" y="6329"/>
                </a:lnTo>
                <a:cubicBezTo>
                  <a:pt x="8365" y="6343"/>
                  <a:pt x="8362" y="6361"/>
                  <a:pt x="8356" y="6378"/>
                </a:cubicBezTo>
                <a:cubicBezTo>
                  <a:pt x="8353" y="6387"/>
                  <a:pt x="8350" y="6404"/>
                  <a:pt x="8347" y="6421"/>
                </a:cubicBezTo>
                <a:cubicBezTo>
                  <a:pt x="8335" y="6481"/>
                  <a:pt x="8325" y="6558"/>
                  <a:pt x="8325" y="6615"/>
                </a:cubicBezTo>
                <a:cubicBezTo>
                  <a:pt x="8325" y="6683"/>
                  <a:pt x="8317" y="6758"/>
                  <a:pt x="8306" y="6785"/>
                </a:cubicBezTo>
                <a:cubicBezTo>
                  <a:pt x="8304" y="6790"/>
                  <a:pt x="8303" y="6798"/>
                  <a:pt x="8301" y="6804"/>
                </a:cubicBezTo>
                <a:cubicBezTo>
                  <a:pt x="8295" y="6905"/>
                  <a:pt x="8297" y="6963"/>
                  <a:pt x="8308" y="6998"/>
                </a:cubicBezTo>
                <a:cubicBezTo>
                  <a:pt x="8320" y="7015"/>
                  <a:pt x="8349" y="7035"/>
                  <a:pt x="8380" y="7047"/>
                </a:cubicBezTo>
                <a:cubicBezTo>
                  <a:pt x="8384" y="7041"/>
                  <a:pt x="8388" y="7041"/>
                  <a:pt x="8390" y="7047"/>
                </a:cubicBezTo>
                <a:cubicBezTo>
                  <a:pt x="8439" y="7064"/>
                  <a:pt x="8452" y="7060"/>
                  <a:pt x="8478" y="6998"/>
                </a:cubicBezTo>
                <a:cubicBezTo>
                  <a:pt x="8510" y="6922"/>
                  <a:pt x="8522" y="6700"/>
                  <a:pt x="8495" y="6700"/>
                </a:cubicBezTo>
                <a:cubicBezTo>
                  <a:pt x="8487" y="6700"/>
                  <a:pt x="8484" y="6628"/>
                  <a:pt x="8488" y="6518"/>
                </a:cubicBezTo>
                <a:cubicBezTo>
                  <a:pt x="8491" y="6399"/>
                  <a:pt x="8488" y="6329"/>
                  <a:pt x="8478" y="6317"/>
                </a:cubicBezTo>
                <a:cubicBezTo>
                  <a:pt x="8470" y="6307"/>
                  <a:pt x="8496" y="6313"/>
                  <a:pt x="8535" y="6323"/>
                </a:cubicBezTo>
                <a:cubicBezTo>
                  <a:pt x="8537" y="6315"/>
                  <a:pt x="8544" y="6315"/>
                  <a:pt x="8552" y="6323"/>
                </a:cubicBezTo>
                <a:cubicBezTo>
                  <a:pt x="8594" y="6334"/>
                  <a:pt x="8645" y="6346"/>
                  <a:pt x="8671" y="6348"/>
                </a:cubicBezTo>
                <a:cubicBezTo>
                  <a:pt x="8691" y="6349"/>
                  <a:pt x="8702" y="6347"/>
                  <a:pt x="8710" y="6342"/>
                </a:cubicBezTo>
                <a:cubicBezTo>
                  <a:pt x="8713" y="6334"/>
                  <a:pt x="8717" y="6327"/>
                  <a:pt x="8719" y="6317"/>
                </a:cubicBezTo>
                <a:cubicBezTo>
                  <a:pt x="8720" y="6308"/>
                  <a:pt x="8722" y="6296"/>
                  <a:pt x="8722" y="6281"/>
                </a:cubicBezTo>
                <a:cubicBezTo>
                  <a:pt x="8721" y="6266"/>
                  <a:pt x="8720" y="6253"/>
                  <a:pt x="8719" y="6232"/>
                </a:cubicBezTo>
                <a:lnTo>
                  <a:pt x="8717" y="6110"/>
                </a:lnTo>
                <a:lnTo>
                  <a:pt x="8772" y="6135"/>
                </a:lnTo>
                <a:cubicBezTo>
                  <a:pt x="8803" y="6151"/>
                  <a:pt x="8854" y="6178"/>
                  <a:pt x="8886" y="6190"/>
                </a:cubicBezTo>
                <a:cubicBezTo>
                  <a:pt x="8978" y="6224"/>
                  <a:pt x="8995" y="6255"/>
                  <a:pt x="8987" y="6384"/>
                </a:cubicBezTo>
                <a:cubicBezTo>
                  <a:pt x="8985" y="6412"/>
                  <a:pt x="8987" y="6433"/>
                  <a:pt x="8987" y="6451"/>
                </a:cubicBezTo>
                <a:cubicBezTo>
                  <a:pt x="8992" y="6473"/>
                  <a:pt x="8997" y="6489"/>
                  <a:pt x="9003" y="6506"/>
                </a:cubicBezTo>
                <a:cubicBezTo>
                  <a:pt x="9013" y="6517"/>
                  <a:pt x="9028" y="6532"/>
                  <a:pt x="9051" y="6542"/>
                </a:cubicBezTo>
                <a:cubicBezTo>
                  <a:pt x="9053" y="6540"/>
                  <a:pt x="9054" y="6536"/>
                  <a:pt x="9056" y="6536"/>
                </a:cubicBezTo>
                <a:cubicBezTo>
                  <a:pt x="9060" y="6536"/>
                  <a:pt x="9063" y="6535"/>
                  <a:pt x="9066" y="6542"/>
                </a:cubicBezTo>
                <a:cubicBezTo>
                  <a:pt x="9083" y="6549"/>
                  <a:pt x="9100" y="6557"/>
                  <a:pt x="9125" y="6566"/>
                </a:cubicBezTo>
                <a:cubicBezTo>
                  <a:pt x="9167" y="6583"/>
                  <a:pt x="9194" y="6603"/>
                  <a:pt x="9214" y="6621"/>
                </a:cubicBezTo>
                <a:cubicBezTo>
                  <a:pt x="9220" y="6626"/>
                  <a:pt x="9224" y="6627"/>
                  <a:pt x="9228" y="6633"/>
                </a:cubicBezTo>
                <a:cubicBezTo>
                  <a:pt x="9252" y="6667"/>
                  <a:pt x="9252" y="6712"/>
                  <a:pt x="9228" y="6779"/>
                </a:cubicBezTo>
                <a:cubicBezTo>
                  <a:pt x="9214" y="6818"/>
                  <a:pt x="9201" y="6914"/>
                  <a:pt x="9197" y="6992"/>
                </a:cubicBezTo>
                <a:cubicBezTo>
                  <a:pt x="9193" y="7070"/>
                  <a:pt x="9185" y="7194"/>
                  <a:pt x="9180" y="7266"/>
                </a:cubicBezTo>
                <a:cubicBezTo>
                  <a:pt x="9172" y="7396"/>
                  <a:pt x="9173" y="7391"/>
                  <a:pt x="9223" y="7412"/>
                </a:cubicBezTo>
                <a:cubicBezTo>
                  <a:pt x="9239" y="7418"/>
                  <a:pt x="9251" y="7429"/>
                  <a:pt x="9266" y="7436"/>
                </a:cubicBezTo>
                <a:cubicBezTo>
                  <a:pt x="9270" y="7437"/>
                  <a:pt x="9272" y="7435"/>
                  <a:pt x="9276" y="7436"/>
                </a:cubicBezTo>
                <a:cubicBezTo>
                  <a:pt x="9297" y="7438"/>
                  <a:pt x="9313" y="7438"/>
                  <a:pt x="9326" y="7436"/>
                </a:cubicBezTo>
                <a:cubicBezTo>
                  <a:pt x="9342" y="7418"/>
                  <a:pt x="9358" y="7381"/>
                  <a:pt x="9371" y="7339"/>
                </a:cubicBezTo>
                <a:cubicBezTo>
                  <a:pt x="9377" y="7288"/>
                  <a:pt x="9380" y="7217"/>
                  <a:pt x="9383" y="7095"/>
                </a:cubicBezTo>
                <a:cubicBezTo>
                  <a:pt x="9376" y="7090"/>
                  <a:pt x="9371" y="7010"/>
                  <a:pt x="9371" y="6913"/>
                </a:cubicBezTo>
                <a:cubicBezTo>
                  <a:pt x="9371" y="6812"/>
                  <a:pt x="9364" y="6731"/>
                  <a:pt x="9357" y="6731"/>
                </a:cubicBezTo>
                <a:cubicBezTo>
                  <a:pt x="9350" y="6731"/>
                  <a:pt x="9345" y="6717"/>
                  <a:pt x="9345" y="6700"/>
                </a:cubicBezTo>
                <a:cubicBezTo>
                  <a:pt x="9345" y="6683"/>
                  <a:pt x="9358" y="6675"/>
                  <a:pt x="9374" y="6682"/>
                </a:cubicBezTo>
                <a:cubicBezTo>
                  <a:pt x="9390" y="6689"/>
                  <a:pt x="9494" y="6732"/>
                  <a:pt x="9605" y="6779"/>
                </a:cubicBezTo>
                <a:cubicBezTo>
                  <a:pt x="9717" y="6826"/>
                  <a:pt x="9816" y="6874"/>
                  <a:pt x="9825" y="6883"/>
                </a:cubicBezTo>
                <a:cubicBezTo>
                  <a:pt x="9849" y="6904"/>
                  <a:pt x="9845" y="6990"/>
                  <a:pt x="9818" y="7041"/>
                </a:cubicBezTo>
                <a:cubicBezTo>
                  <a:pt x="9805" y="7065"/>
                  <a:pt x="9794" y="7135"/>
                  <a:pt x="9792" y="7199"/>
                </a:cubicBezTo>
                <a:cubicBezTo>
                  <a:pt x="9790" y="7263"/>
                  <a:pt x="9782" y="7357"/>
                  <a:pt x="9775" y="7406"/>
                </a:cubicBezTo>
                <a:cubicBezTo>
                  <a:pt x="9771" y="7430"/>
                  <a:pt x="9770" y="7446"/>
                  <a:pt x="9768" y="7466"/>
                </a:cubicBezTo>
                <a:cubicBezTo>
                  <a:pt x="9767" y="7520"/>
                  <a:pt x="9765" y="7565"/>
                  <a:pt x="9768" y="7594"/>
                </a:cubicBezTo>
                <a:cubicBezTo>
                  <a:pt x="9776" y="7628"/>
                  <a:pt x="9794" y="7653"/>
                  <a:pt x="9820" y="7673"/>
                </a:cubicBezTo>
                <a:cubicBezTo>
                  <a:pt x="9833" y="7675"/>
                  <a:pt x="9845" y="7673"/>
                  <a:pt x="9863" y="7673"/>
                </a:cubicBezTo>
                <a:lnTo>
                  <a:pt x="9933" y="7673"/>
                </a:lnTo>
                <a:cubicBezTo>
                  <a:pt x="9938" y="7663"/>
                  <a:pt x="9943" y="7652"/>
                  <a:pt x="9949" y="7637"/>
                </a:cubicBezTo>
                <a:cubicBezTo>
                  <a:pt x="9957" y="7619"/>
                  <a:pt x="9963" y="7600"/>
                  <a:pt x="9969" y="7576"/>
                </a:cubicBezTo>
                <a:lnTo>
                  <a:pt x="9966" y="7351"/>
                </a:lnTo>
                <a:cubicBezTo>
                  <a:pt x="9961" y="7326"/>
                  <a:pt x="9959" y="7263"/>
                  <a:pt x="9959" y="7187"/>
                </a:cubicBezTo>
                <a:cubicBezTo>
                  <a:pt x="9959" y="7090"/>
                  <a:pt x="9951" y="6991"/>
                  <a:pt x="9942" y="6968"/>
                </a:cubicBezTo>
                <a:cubicBezTo>
                  <a:pt x="9925" y="6922"/>
                  <a:pt x="9924" y="6924"/>
                  <a:pt x="10093" y="6998"/>
                </a:cubicBezTo>
                <a:cubicBezTo>
                  <a:pt x="10129" y="7014"/>
                  <a:pt x="10161" y="7015"/>
                  <a:pt x="10174" y="7010"/>
                </a:cubicBezTo>
                <a:cubicBezTo>
                  <a:pt x="10186" y="6995"/>
                  <a:pt x="10191" y="6968"/>
                  <a:pt x="10191" y="6919"/>
                </a:cubicBezTo>
                <a:cubicBezTo>
                  <a:pt x="10191" y="6894"/>
                  <a:pt x="10191" y="6874"/>
                  <a:pt x="10193" y="6858"/>
                </a:cubicBezTo>
                <a:cubicBezTo>
                  <a:pt x="10193" y="6762"/>
                  <a:pt x="10197" y="6759"/>
                  <a:pt x="10236" y="6779"/>
                </a:cubicBezTo>
                <a:cubicBezTo>
                  <a:pt x="10259" y="6791"/>
                  <a:pt x="10318" y="6819"/>
                  <a:pt x="10367" y="6840"/>
                </a:cubicBezTo>
                <a:lnTo>
                  <a:pt x="10456" y="6877"/>
                </a:lnTo>
                <a:lnTo>
                  <a:pt x="10453" y="7004"/>
                </a:lnTo>
                <a:cubicBezTo>
                  <a:pt x="10451" y="7074"/>
                  <a:pt x="10452" y="7134"/>
                  <a:pt x="10456" y="7144"/>
                </a:cubicBezTo>
                <a:cubicBezTo>
                  <a:pt x="10460" y="7154"/>
                  <a:pt x="10520" y="7188"/>
                  <a:pt x="10587" y="7217"/>
                </a:cubicBezTo>
                <a:cubicBezTo>
                  <a:pt x="10655" y="7247"/>
                  <a:pt x="10714" y="7289"/>
                  <a:pt x="10719" y="7308"/>
                </a:cubicBezTo>
                <a:cubicBezTo>
                  <a:pt x="10723" y="7328"/>
                  <a:pt x="10712" y="7389"/>
                  <a:pt x="10695" y="7442"/>
                </a:cubicBezTo>
                <a:cubicBezTo>
                  <a:pt x="10674" y="7506"/>
                  <a:pt x="10664" y="7578"/>
                  <a:pt x="10664" y="7661"/>
                </a:cubicBezTo>
                <a:cubicBezTo>
                  <a:pt x="10664" y="7729"/>
                  <a:pt x="10657" y="7799"/>
                  <a:pt x="10649" y="7819"/>
                </a:cubicBezTo>
                <a:cubicBezTo>
                  <a:pt x="10647" y="7824"/>
                  <a:pt x="10646" y="7834"/>
                  <a:pt x="10645" y="7843"/>
                </a:cubicBezTo>
                <a:lnTo>
                  <a:pt x="10640" y="7916"/>
                </a:lnTo>
                <a:cubicBezTo>
                  <a:pt x="10640" y="7928"/>
                  <a:pt x="10639" y="7941"/>
                  <a:pt x="10640" y="7953"/>
                </a:cubicBezTo>
                <a:cubicBezTo>
                  <a:pt x="10644" y="8041"/>
                  <a:pt x="10649" y="8046"/>
                  <a:pt x="10719" y="8074"/>
                </a:cubicBezTo>
                <a:cubicBezTo>
                  <a:pt x="10722" y="8076"/>
                  <a:pt x="10723" y="8079"/>
                  <a:pt x="10726" y="8080"/>
                </a:cubicBezTo>
                <a:lnTo>
                  <a:pt x="10742" y="8074"/>
                </a:lnTo>
                <a:lnTo>
                  <a:pt x="10812" y="8062"/>
                </a:lnTo>
                <a:cubicBezTo>
                  <a:pt x="10817" y="8053"/>
                  <a:pt x="10820" y="8046"/>
                  <a:pt x="10826" y="8032"/>
                </a:cubicBezTo>
                <a:cubicBezTo>
                  <a:pt x="10840" y="8000"/>
                  <a:pt x="10850" y="7954"/>
                  <a:pt x="10855" y="7910"/>
                </a:cubicBezTo>
                <a:lnTo>
                  <a:pt x="10850" y="7758"/>
                </a:lnTo>
                <a:cubicBezTo>
                  <a:pt x="10849" y="7753"/>
                  <a:pt x="10849" y="7750"/>
                  <a:pt x="10848" y="7746"/>
                </a:cubicBezTo>
                <a:cubicBezTo>
                  <a:pt x="10835" y="7713"/>
                  <a:pt x="10822" y="7332"/>
                  <a:pt x="10833" y="7333"/>
                </a:cubicBezTo>
                <a:cubicBezTo>
                  <a:pt x="10837" y="7333"/>
                  <a:pt x="10909" y="7362"/>
                  <a:pt x="10996" y="7399"/>
                </a:cubicBezTo>
                <a:cubicBezTo>
                  <a:pt x="11082" y="7437"/>
                  <a:pt x="11177" y="7474"/>
                  <a:pt x="11206" y="7485"/>
                </a:cubicBezTo>
                <a:cubicBezTo>
                  <a:pt x="11299" y="7518"/>
                  <a:pt x="11329" y="7603"/>
                  <a:pt x="11285" y="7697"/>
                </a:cubicBezTo>
                <a:cubicBezTo>
                  <a:pt x="11273" y="7722"/>
                  <a:pt x="11263" y="7795"/>
                  <a:pt x="11263" y="7880"/>
                </a:cubicBezTo>
                <a:cubicBezTo>
                  <a:pt x="11263" y="7935"/>
                  <a:pt x="11262" y="7984"/>
                  <a:pt x="11256" y="8020"/>
                </a:cubicBezTo>
                <a:cubicBezTo>
                  <a:pt x="11253" y="8038"/>
                  <a:pt x="11248" y="8053"/>
                  <a:pt x="11244" y="8062"/>
                </a:cubicBezTo>
                <a:cubicBezTo>
                  <a:pt x="11241" y="8068"/>
                  <a:pt x="11239" y="8082"/>
                  <a:pt x="11237" y="8093"/>
                </a:cubicBezTo>
                <a:cubicBezTo>
                  <a:pt x="11230" y="8200"/>
                  <a:pt x="11233" y="8266"/>
                  <a:pt x="11251" y="8305"/>
                </a:cubicBezTo>
                <a:cubicBezTo>
                  <a:pt x="11266" y="8320"/>
                  <a:pt x="11289" y="8332"/>
                  <a:pt x="11328" y="8348"/>
                </a:cubicBezTo>
                <a:cubicBezTo>
                  <a:pt x="11376" y="8367"/>
                  <a:pt x="11389" y="8357"/>
                  <a:pt x="11416" y="8293"/>
                </a:cubicBezTo>
                <a:cubicBezTo>
                  <a:pt x="11449" y="8216"/>
                  <a:pt x="11459" y="8040"/>
                  <a:pt x="11435" y="7977"/>
                </a:cubicBezTo>
                <a:cubicBezTo>
                  <a:pt x="11429" y="7960"/>
                  <a:pt x="11421" y="7868"/>
                  <a:pt x="11419" y="7770"/>
                </a:cubicBezTo>
                <a:lnTo>
                  <a:pt x="11414" y="7588"/>
                </a:lnTo>
                <a:lnTo>
                  <a:pt x="11473" y="7612"/>
                </a:lnTo>
                <a:cubicBezTo>
                  <a:pt x="11601" y="7658"/>
                  <a:pt x="11638" y="7670"/>
                  <a:pt x="11650" y="7649"/>
                </a:cubicBezTo>
                <a:cubicBezTo>
                  <a:pt x="11653" y="7638"/>
                  <a:pt x="11655" y="7622"/>
                  <a:pt x="11657" y="7606"/>
                </a:cubicBezTo>
                <a:cubicBezTo>
                  <a:pt x="11658" y="7572"/>
                  <a:pt x="11658" y="7517"/>
                  <a:pt x="11657" y="7485"/>
                </a:cubicBezTo>
                <a:cubicBezTo>
                  <a:pt x="11657" y="7460"/>
                  <a:pt x="11662" y="7448"/>
                  <a:pt x="11674" y="7442"/>
                </a:cubicBezTo>
                <a:cubicBezTo>
                  <a:pt x="11676" y="7435"/>
                  <a:pt x="11678" y="7430"/>
                  <a:pt x="11681" y="7430"/>
                </a:cubicBezTo>
                <a:cubicBezTo>
                  <a:pt x="11683" y="7430"/>
                  <a:pt x="11685" y="7433"/>
                  <a:pt x="11686" y="7436"/>
                </a:cubicBezTo>
                <a:cubicBezTo>
                  <a:pt x="11708" y="7436"/>
                  <a:pt x="11746" y="7449"/>
                  <a:pt x="11813" y="7478"/>
                </a:cubicBezTo>
                <a:cubicBezTo>
                  <a:pt x="11922" y="7528"/>
                  <a:pt x="11918" y="7521"/>
                  <a:pt x="11918" y="7661"/>
                </a:cubicBezTo>
                <a:cubicBezTo>
                  <a:pt x="11918" y="7809"/>
                  <a:pt x="11914" y="7805"/>
                  <a:pt x="12066" y="7868"/>
                </a:cubicBezTo>
                <a:cubicBezTo>
                  <a:pt x="12181" y="7915"/>
                  <a:pt x="12211" y="7978"/>
                  <a:pt x="12166" y="8080"/>
                </a:cubicBezTo>
                <a:cubicBezTo>
                  <a:pt x="12150" y="8117"/>
                  <a:pt x="12140" y="8182"/>
                  <a:pt x="12140" y="8251"/>
                </a:cubicBezTo>
                <a:cubicBezTo>
                  <a:pt x="12140" y="8312"/>
                  <a:pt x="12128" y="8415"/>
                  <a:pt x="12114" y="8482"/>
                </a:cubicBezTo>
                <a:lnTo>
                  <a:pt x="12087" y="8603"/>
                </a:lnTo>
                <a:lnTo>
                  <a:pt x="12075" y="8603"/>
                </a:lnTo>
                <a:cubicBezTo>
                  <a:pt x="12075" y="8605"/>
                  <a:pt x="12076" y="8608"/>
                  <a:pt x="12075" y="8609"/>
                </a:cubicBezTo>
                <a:cubicBezTo>
                  <a:pt x="12068" y="8620"/>
                  <a:pt x="12062" y="8618"/>
                  <a:pt x="12061" y="8603"/>
                </a:cubicBezTo>
                <a:lnTo>
                  <a:pt x="11765" y="8597"/>
                </a:lnTo>
                <a:cubicBezTo>
                  <a:pt x="11607" y="8593"/>
                  <a:pt x="11357" y="8584"/>
                  <a:pt x="11165" y="8579"/>
                </a:cubicBezTo>
                <a:cubicBezTo>
                  <a:pt x="11162" y="8580"/>
                  <a:pt x="11159" y="8579"/>
                  <a:pt x="11156" y="8579"/>
                </a:cubicBezTo>
                <a:cubicBezTo>
                  <a:pt x="11135" y="8578"/>
                  <a:pt x="11108" y="8579"/>
                  <a:pt x="11089" y="8579"/>
                </a:cubicBezTo>
                <a:cubicBezTo>
                  <a:pt x="10895" y="8574"/>
                  <a:pt x="10443" y="8561"/>
                  <a:pt x="10088" y="8549"/>
                </a:cubicBezTo>
                <a:cubicBezTo>
                  <a:pt x="9732" y="8536"/>
                  <a:pt x="9223" y="8520"/>
                  <a:pt x="8953" y="8512"/>
                </a:cubicBezTo>
                <a:cubicBezTo>
                  <a:pt x="8496" y="8499"/>
                  <a:pt x="7978" y="8478"/>
                  <a:pt x="7379" y="8457"/>
                </a:cubicBezTo>
                <a:cubicBezTo>
                  <a:pt x="7377" y="8458"/>
                  <a:pt x="7375" y="8464"/>
                  <a:pt x="7372" y="8463"/>
                </a:cubicBezTo>
                <a:cubicBezTo>
                  <a:pt x="7368" y="8463"/>
                  <a:pt x="7366" y="8458"/>
                  <a:pt x="7362" y="8457"/>
                </a:cubicBezTo>
                <a:cubicBezTo>
                  <a:pt x="7289" y="8455"/>
                  <a:pt x="7238" y="8454"/>
                  <a:pt x="7169" y="8451"/>
                </a:cubicBezTo>
                <a:cubicBezTo>
                  <a:pt x="7163" y="8453"/>
                  <a:pt x="7156" y="8453"/>
                  <a:pt x="7150" y="8451"/>
                </a:cubicBezTo>
                <a:cubicBezTo>
                  <a:pt x="7102" y="8450"/>
                  <a:pt x="7059" y="8447"/>
                  <a:pt x="7014" y="8445"/>
                </a:cubicBezTo>
                <a:cubicBezTo>
                  <a:pt x="6973" y="8455"/>
                  <a:pt x="6904" y="8461"/>
                  <a:pt x="6815" y="8451"/>
                </a:cubicBezTo>
                <a:cubicBezTo>
                  <a:pt x="6779" y="8448"/>
                  <a:pt x="6744" y="8443"/>
                  <a:pt x="6703" y="8439"/>
                </a:cubicBezTo>
                <a:cubicBezTo>
                  <a:pt x="6569" y="8434"/>
                  <a:pt x="6265" y="8424"/>
                  <a:pt x="6201" y="8421"/>
                </a:cubicBezTo>
                <a:cubicBezTo>
                  <a:pt x="6092" y="8416"/>
                  <a:pt x="6001" y="8424"/>
                  <a:pt x="6001" y="8439"/>
                </a:cubicBezTo>
                <a:cubicBezTo>
                  <a:pt x="6001" y="8454"/>
                  <a:pt x="5996" y="8457"/>
                  <a:pt x="5989" y="8445"/>
                </a:cubicBezTo>
                <a:cubicBezTo>
                  <a:pt x="5981" y="8433"/>
                  <a:pt x="5910" y="8421"/>
                  <a:pt x="5834" y="8415"/>
                </a:cubicBezTo>
                <a:cubicBezTo>
                  <a:pt x="5757" y="8409"/>
                  <a:pt x="5683" y="8398"/>
                  <a:pt x="5671" y="8397"/>
                </a:cubicBezTo>
                <a:cubicBezTo>
                  <a:pt x="5668" y="8396"/>
                  <a:pt x="5666" y="8393"/>
                  <a:pt x="5664" y="8391"/>
                </a:cubicBezTo>
                <a:lnTo>
                  <a:pt x="5647" y="8391"/>
                </a:lnTo>
                <a:lnTo>
                  <a:pt x="5652" y="8287"/>
                </a:lnTo>
                <a:cubicBezTo>
                  <a:pt x="5650" y="8248"/>
                  <a:pt x="5646" y="8211"/>
                  <a:pt x="5645" y="8135"/>
                </a:cubicBezTo>
                <a:cubicBezTo>
                  <a:pt x="5641" y="7903"/>
                  <a:pt x="5639" y="7879"/>
                  <a:pt x="5611" y="7849"/>
                </a:cubicBezTo>
                <a:cubicBezTo>
                  <a:pt x="5601" y="7838"/>
                  <a:pt x="5596" y="7822"/>
                  <a:pt x="5592" y="7801"/>
                </a:cubicBezTo>
                <a:cubicBezTo>
                  <a:pt x="5591" y="7796"/>
                  <a:pt x="5591" y="7794"/>
                  <a:pt x="5590" y="7789"/>
                </a:cubicBezTo>
                <a:cubicBezTo>
                  <a:pt x="5589" y="7782"/>
                  <a:pt x="5588" y="7773"/>
                  <a:pt x="5588" y="7764"/>
                </a:cubicBezTo>
                <a:cubicBezTo>
                  <a:pt x="5588" y="7763"/>
                  <a:pt x="5588" y="7759"/>
                  <a:pt x="5588" y="7758"/>
                </a:cubicBezTo>
                <a:cubicBezTo>
                  <a:pt x="5586" y="7711"/>
                  <a:pt x="5586" y="7641"/>
                  <a:pt x="5590" y="7497"/>
                </a:cubicBezTo>
                <a:cubicBezTo>
                  <a:pt x="5596" y="7283"/>
                  <a:pt x="5595" y="7149"/>
                  <a:pt x="5585" y="7102"/>
                </a:cubicBezTo>
                <a:cubicBezTo>
                  <a:pt x="5565" y="7007"/>
                  <a:pt x="5492" y="6957"/>
                  <a:pt x="5327" y="6913"/>
                </a:cubicBezTo>
                <a:cubicBezTo>
                  <a:pt x="5263" y="6896"/>
                  <a:pt x="5246" y="6879"/>
                  <a:pt x="5236" y="6822"/>
                </a:cubicBezTo>
                <a:cubicBezTo>
                  <a:pt x="5231" y="6791"/>
                  <a:pt x="5227" y="6772"/>
                  <a:pt x="5222" y="6761"/>
                </a:cubicBezTo>
                <a:cubicBezTo>
                  <a:pt x="5211" y="6758"/>
                  <a:pt x="5203" y="6785"/>
                  <a:pt x="5196" y="6828"/>
                </a:cubicBezTo>
                <a:cubicBezTo>
                  <a:pt x="5188" y="6892"/>
                  <a:pt x="5180" y="6987"/>
                  <a:pt x="5179" y="7132"/>
                </a:cubicBezTo>
                <a:cubicBezTo>
                  <a:pt x="5178" y="7297"/>
                  <a:pt x="5175" y="7323"/>
                  <a:pt x="5146" y="7357"/>
                </a:cubicBezTo>
                <a:cubicBezTo>
                  <a:pt x="5136" y="7390"/>
                  <a:pt x="5126" y="7397"/>
                  <a:pt x="5117" y="7381"/>
                </a:cubicBezTo>
                <a:cubicBezTo>
                  <a:pt x="5111" y="7385"/>
                  <a:pt x="5103" y="7399"/>
                  <a:pt x="5100" y="7399"/>
                </a:cubicBezTo>
                <a:cubicBezTo>
                  <a:pt x="5093" y="7399"/>
                  <a:pt x="5086" y="7296"/>
                  <a:pt x="5086" y="7168"/>
                </a:cubicBezTo>
                <a:cubicBezTo>
                  <a:pt x="5086" y="7000"/>
                  <a:pt x="5080" y="6875"/>
                  <a:pt x="5067" y="6822"/>
                </a:cubicBezTo>
                <a:cubicBezTo>
                  <a:pt x="5066" y="6822"/>
                  <a:pt x="5065" y="6821"/>
                  <a:pt x="5064" y="6822"/>
                </a:cubicBezTo>
                <a:cubicBezTo>
                  <a:pt x="5049" y="6841"/>
                  <a:pt x="5038" y="6859"/>
                  <a:pt x="5024" y="6877"/>
                </a:cubicBezTo>
                <a:cubicBezTo>
                  <a:pt x="5024" y="6879"/>
                  <a:pt x="5021" y="6880"/>
                  <a:pt x="5021" y="6883"/>
                </a:cubicBezTo>
                <a:cubicBezTo>
                  <a:pt x="5021" y="6889"/>
                  <a:pt x="5020" y="6899"/>
                  <a:pt x="5017" y="6907"/>
                </a:cubicBezTo>
                <a:cubicBezTo>
                  <a:pt x="5016" y="6915"/>
                  <a:pt x="5013" y="6917"/>
                  <a:pt x="5010" y="6919"/>
                </a:cubicBezTo>
                <a:cubicBezTo>
                  <a:pt x="4998" y="6941"/>
                  <a:pt x="4981" y="6966"/>
                  <a:pt x="4959" y="6986"/>
                </a:cubicBezTo>
                <a:cubicBezTo>
                  <a:pt x="4940" y="7004"/>
                  <a:pt x="4923" y="7021"/>
                  <a:pt x="4907" y="7041"/>
                </a:cubicBezTo>
                <a:cubicBezTo>
                  <a:pt x="4853" y="7129"/>
                  <a:pt x="4817" y="7214"/>
                  <a:pt x="4795" y="7308"/>
                </a:cubicBezTo>
                <a:cubicBezTo>
                  <a:pt x="4779" y="7398"/>
                  <a:pt x="4773" y="7507"/>
                  <a:pt x="4773" y="7643"/>
                </a:cubicBezTo>
                <a:cubicBezTo>
                  <a:pt x="4773" y="7839"/>
                  <a:pt x="4770" y="7868"/>
                  <a:pt x="4728" y="7995"/>
                </a:cubicBezTo>
                <a:cubicBezTo>
                  <a:pt x="4716" y="8030"/>
                  <a:pt x="4706" y="8068"/>
                  <a:pt x="4697" y="8105"/>
                </a:cubicBezTo>
                <a:cubicBezTo>
                  <a:pt x="4682" y="8234"/>
                  <a:pt x="4676" y="8440"/>
                  <a:pt x="4675" y="8749"/>
                </a:cubicBezTo>
                <a:cubicBezTo>
                  <a:pt x="4679" y="9093"/>
                  <a:pt x="4686" y="9472"/>
                  <a:pt x="4692" y="9497"/>
                </a:cubicBezTo>
                <a:cubicBezTo>
                  <a:pt x="4695" y="9511"/>
                  <a:pt x="4723" y="9527"/>
                  <a:pt x="4754" y="9527"/>
                </a:cubicBezTo>
                <a:cubicBezTo>
                  <a:pt x="4786" y="9527"/>
                  <a:pt x="4806" y="9540"/>
                  <a:pt x="4814" y="9564"/>
                </a:cubicBezTo>
                <a:cubicBezTo>
                  <a:pt x="4855" y="9575"/>
                  <a:pt x="4897" y="9576"/>
                  <a:pt x="4928" y="9564"/>
                </a:cubicBezTo>
                <a:cubicBezTo>
                  <a:pt x="4946" y="9518"/>
                  <a:pt x="5055" y="9510"/>
                  <a:pt x="5067" y="9558"/>
                </a:cubicBezTo>
                <a:cubicBezTo>
                  <a:pt x="5070" y="9572"/>
                  <a:pt x="5082" y="9574"/>
                  <a:pt x="5093" y="9570"/>
                </a:cubicBezTo>
                <a:cubicBezTo>
                  <a:pt x="5097" y="9560"/>
                  <a:pt x="5102" y="9561"/>
                  <a:pt x="5107" y="9570"/>
                </a:cubicBezTo>
                <a:cubicBezTo>
                  <a:pt x="5118" y="9571"/>
                  <a:pt x="5128" y="9578"/>
                  <a:pt x="5131" y="9600"/>
                </a:cubicBezTo>
                <a:cubicBezTo>
                  <a:pt x="5134" y="9619"/>
                  <a:pt x="5146" y="9640"/>
                  <a:pt x="5160" y="9655"/>
                </a:cubicBezTo>
                <a:cubicBezTo>
                  <a:pt x="5179" y="9668"/>
                  <a:pt x="5195" y="9680"/>
                  <a:pt x="5213" y="9686"/>
                </a:cubicBezTo>
                <a:cubicBezTo>
                  <a:pt x="5224" y="9681"/>
                  <a:pt x="5233" y="9665"/>
                  <a:pt x="5241" y="9637"/>
                </a:cubicBezTo>
                <a:cubicBezTo>
                  <a:pt x="5255" y="9588"/>
                  <a:pt x="5259" y="9584"/>
                  <a:pt x="5267" y="9619"/>
                </a:cubicBezTo>
                <a:cubicBezTo>
                  <a:pt x="5268" y="9619"/>
                  <a:pt x="5269" y="9624"/>
                  <a:pt x="5270" y="9625"/>
                </a:cubicBezTo>
                <a:cubicBezTo>
                  <a:pt x="5277" y="9651"/>
                  <a:pt x="5290" y="9658"/>
                  <a:pt x="5308" y="9643"/>
                </a:cubicBezTo>
                <a:cubicBezTo>
                  <a:pt x="5330" y="9625"/>
                  <a:pt x="5337" y="9600"/>
                  <a:pt x="5332" y="9540"/>
                </a:cubicBezTo>
                <a:cubicBezTo>
                  <a:pt x="5328" y="9488"/>
                  <a:pt x="5333" y="9461"/>
                  <a:pt x="5344" y="9461"/>
                </a:cubicBezTo>
                <a:cubicBezTo>
                  <a:pt x="5353" y="9461"/>
                  <a:pt x="5364" y="9437"/>
                  <a:pt x="5370" y="9412"/>
                </a:cubicBezTo>
                <a:cubicBezTo>
                  <a:pt x="5385" y="9349"/>
                  <a:pt x="5415" y="9328"/>
                  <a:pt x="5442" y="9363"/>
                </a:cubicBezTo>
                <a:cubicBezTo>
                  <a:pt x="5448" y="9371"/>
                  <a:pt x="5457" y="9373"/>
                  <a:pt x="5466" y="9369"/>
                </a:cubicBezTo>
                <a:cubicBezTo>
                  <a:pt x="5484" y="9349"/>
                  <a:pt x="5503" y="9323"/>
                  <a:pt x="5523" y="9290"/>
                </a:cubicBezTo>
                <a:cubicBezTo>
                  <a:pt x="5528" y="9276"/>
                  <a:pt x="5530" y="9262"/>
                  <a:pt x="5530" y="9248"/>
                </a:cubicBezTo>
                <a:cubicBezTo>
                  <a:pt x="5530" y="9226"/>
                  <a:pt x="5551" y="9187"/>
                  <a:pt x="5576" y="9163"/>
                </a:cubicBezTo>
                <a:cubicBezTo>
                  <a:pt x="5590" y="9149"/>
                  <a:pt x="5599" y="9131"/>
                  <a:pt x="5607" y="9114"/>
                </a:cubicBezTo>
                <a:cubicBezTo>
                  <a:pt x="5609" y="9108"/>
                  <a:pt x="5612" y="9101"/>
                  <a:pt x="5614" y="9096"/>
                </a:cubicBezTo>
                <a:cubicBezTo>
                  <a:pt x="5621" y="9073"/>
                  <a:pt x="5625" y="9046"/>
                  <a:pt x="5628" y="9005"/>
                </a:cubicBezTo>
                <a:cubicBezTo>
                  <a:pt x="5636" y="8895"/>
                  <a:pt x="5637" y="8895"/>
                  <a:pt x="5707" y="8895"/>
                </a:cubicBezTo>
                <a:cubicBezTo>
                  <a:pt x="5773" y="8895"/>
                  <a:pt x="5798" y="8931"/>
                  <a:pt x="5767" y="8980"/>
                </a:cubicBezTo>
                <a:cubicBezTo>
                  <a:pt x="5760" y="8992"/>
                  <a:pt x="5752" y="9059"/>
                  <a:pt x="5752" y="9138"/>
                </a:cubicBezTo>
                <a:cubicBezTo>
                  <a:pt x="5752" y="9225"/>
                  <a:pt x="5745" y="9302"/>
                  <a:pt x="5733" y="9327"/>
                </a:cubicBezTo>
                <a:cubicBezTo>
                  <a:pt x="5728" y="9339"/>
                  <a:pt x="5725" y="9364"/>
                  <a:pt x="5721" y="9394"/>
                </a:cubicBezTo>
                <a:cubicBezTo>
                  <a:pt x="5721" y="9410"/>
                  <a:pt x="5717" y="9427"/>
                  <a:pt x="5717" y="9442"/>
                </a:cubicBezTo>
                <a:cubicBezTo>
                  <a:pt x="5716" y="9464"/>
                  <a:pt x="5716" y="9482"/>
                  <a:pt x="5717" y="9509"/>
                </a:cubicBezTo>
                <a:cubicBezTo>
                  <a:pt x="5717" y="9524"/>
                  <a:pt x="5716" y="9539"/>
                  <a:pt x="5717" y="9552"/>
                </a:cubicBezTo>
                <a:cubicBezTo>
                  <a:pt x="5719" y="9615"/>
                  <a:pt x="5729" y="9660"/>
                  <a:pt x="5743" y="9692"/>
                </a:cubicBezTo>
                <a:lnTo>
                  <a:pt x="5810" y="9686"/>
                </a:lnTo>
                <a:cubicBezTo>
                  <a:pt x="5870" y="9679"/>
                  <a:pt x="5891" y="9675"/>
                  <a:pt x="5901" y="9649"/>
                </a:cubicBezTo>
                <a:cubicBezTo>
                  <a:pt x="5904" y="9631"/>
                  <a:pt x="5906" y="9612"/>
                  <a:pt x="5908" y="9588"/>
                </a:cubicBezTo>
                <a:cubicBezTo>
                  <a:pt x="5908" y="9579"/>
                  <a:pt x="5908" y="9568"/>
                  <a:pt x="5908" y="9558"/>
                </a:cubicBezTo>
                <a:cubicBezTo>
                  <a:pt x="5907" y="9508"/>
                  <a:pt x="5902" y="9442"/>
                  <a:pt x="5893" y="9382"/>
                </a:cubicBezTo>
                <a:cubicBezTo>
                  <a:pt x="5883" y="9306"/>
                  <a:pt x="5871" y="9165"/>
                  <a:pt x="5867" y="9071"/>
                </a:cubicBezTo>
                <a:lnTo>
                  <a:pt x="5862" y="8968"/>
                </a:lnTo>
                <a:lnTo>
                  <a:pt x="5860" y="8901"/>
                </a:lnTo>
                <a:lnTo>
                  <a:pt x="6118" y="8919"/>
                </a:lnTo>
                <a:lnTo>
                  <a:pt x="6125" y="8919"/>
                </a:lnTo>
                <a:lnTo>
                  <a:pt x="6385" y="8919"/>
                </a:lnTo>
                <a:lnTo>
                  <a:pt x="6383" y="8950"/>
                </a:lnTo>
                <a:cubicBezTo>
                  <a:pt x="6407" y="8959"/>
                  <a:pt x="6414" y="8971"/>
                  <a:pt x="6397" y="8986"/>
                </a:cubicBezTo>
                <a:cubicBezTo>
                  <a:pt x="6387" y="8995"/>
                  <a:pt x="6381" y="9063"/>
                  <a:pt x="6381" y="9163"/>
                </a:cubicBezTo>
                <a:cubicBezTo>
                  <a:pt x="6381" y="9275"/>
                  <a:pt x="6373" y="9331"/>
                  <a:pt x="6359" y="9351"/>
                </a:cubicBezTo>
                <a:cubicBezTo>
                  <a:pt x="6352" y="9361"/>
                  <a:pt x="6347" y="9378"/>
                  <a:pt x="6345" y="9406"/>
                </a:cubicBezTo>
                <a:cubicBezTo>
                  <a:pt x="6345" y="9409"/>
                  <a:pt x="6345" y="9414"/>
                  <a:pt x="6345" y="9418"/>
                </a:cubicBezTo>
                <a:cubicBezTo>
                  <a:pt x="6343" y="9448"/>
                  <a:pt x="6341" y="9488"/>
                  <a:pt x="6342" y="9546"/>
                </a:cubicBezTo>
                <a:lnTo>
                  <a:pt x="6347" y="9686"/>
                </a:lnTo>
                <a:cubicBezTo>
                  <a:pt x="6349" y="9693"/>
                  <a:pt x="6352" y="9704"/>
                  <a:pt x="6354" y="9710"/>
                </a:cubicBezTo>
                <a:lnTo>
                  <a:pt x="6433" y="9716"/>
                </a:lnTo>
                <a:lnTo>
                  <a:pt x="6505" y="9728"/>
                </a:lnTo>
                <a:cubicBezTo>
                  <a:pt x="6507" y="9726"/>
                  <a:pt x="6511" y="9724"/>
                  <a:pt x="6512" y="9722"/>
                </a:cubicBezTo>
                <a:cubicBezTo>
                  <a:pt x="6516" y="9717"/>
                  <a:pt x="6519" y="9707"/>
                  <a:pt x="6522" y="9692"/>
                </a:cubicBezTo>
                <a:lnTo>
                  <a:pt x="6526" y="9570"/>
                </a:lnTo>
                <a:cubicBezTo>
                  <a:pt x="6531" y="9458"/>
                  <a:pt x="6530" y="9394"/>
                  <a:pt x="6517" y="9357"/>
                </a:cubicBezTo>
                <a:cubicBezTo>
                  <a:pt x="6506" y="9328"/>
                  <a:pt x="6498" y="9237"/>
                  <a:pt x="6498" y="9151"/>
                </a:cubicBezTo>
                <a:cubicBezTo>
                  <a:pt x="6498" y="9049"/>
                  <a:pt x="6492" y="8993"/>
                  <a:pt x="6481" y="8992"/>
                </a:cubicBezTo>
                <a:cubicBezTo>
                  <a:pt x="6470" y="8992"/>
                  <a:pt x="6470" y="8984"/>
                  <a:pt x="6483" y="8962"/>
                </a:cubicBezTo>
                <a:cubicBezTo>
                  <a:pt x="6484" y="8961"/>
                  <a:pt x="6489" y="8957"/>
                  <a:pt x="6491" y="8956"/>
                </a:cubicBezTo>
                <a:lnTo>
                  <a:pt x="6488" y="8919"/>
                </a:lnTo>
                <a:lnTo>
                  <a:pt x="6634" y="8919"/>
                </a:lnTo>
                <a:cubicBezTo>
                  <a:pt x="6713" y="8919"/>
                  <a:pt x="6751" y="8900"/>
                  <a:pt x="6768" y="8859"/>
                </a:cubicBezTo>
                <a:lnTo>
                  <a:pt x="6770" y="8798"/>
                </a:lnTo>
                <a:lnTo>
                  <a:pt x="6772" y="8664"/>
                </a:lnTo>
                <a:lnTo>
                  <a:pt x="6909" y="8664"/>
                </a:lnTo>
                <a:lnTo>
                  <a:pt x="7045" y="8664"/>
                </a:lnTo>
                <a:lnTo>
                  <a:pt x="7049" y="8804"/>
                </a:lnTo>
                <a:lnTo>
                  <a:pt x="7052" y="8919"/>
                </a:lnTo>
                <a:cubicBezTo>
                  <a:pt x="7055" y="8930"/>
                  <a:pt x="7059" y="8936"/>
                  <a:pt x="7064" y="8944"/>
                </a:cubicBezTo>
                <a:lnTo>
                  <a:pt x="7193" y="8956"/>
                </a:lnTo>
                <a:cubicBezTo>
                  <a:pt x="7281" y="8962"/>
                  <a:pt x="7332" y="8972"/>
                  <a:pt x="7327" y="8992"/>
                </a:cubicBezTo>
                <a:cubicBezTo>
                  <a:pt x="7322" y="9010"/>
                  <a:pt x="7315" y="9025"/>
                  <a:pt x="7310" y="9017"/>
                </a:cubicBezTo>
                <a:cubicBezTo>
                  <a:pt x="7307" y="9012"/>
                  <a:pt x="7306" y="9032"/>
                  <a:pt x="7305" y="9065"/>
                </a:cubicBezTo>
                <a:cubicBezTo>
                  <a:pt x="7311" y="9091"/>
                  <a:pt x="7312" y="9130"/>
                  <a:pt x="7312" y="9181"/>
                </a:cubicBezTo>
                <a:cubicBezTo>
                  <a:pt x="7312" y="9282"/>
                  <a:pt x="7301" y="9383"/>
                  <a:pt x="7286" y="9406"/>
                </a:cubicBezTo>
                <a:cubicBezTo>
                  <a:pt x="7280" y="9415"/>
                  <a:pt x="7277" y="9436"/>
                  <a:pt x="7274" y="9461"/>
                </a:cubicBezTo>
                <a:cubicBezTo>
                  <a:pt x="7274" y="9490"/>
                  <a:pt x="7273" y="9519"/>
                  <a:pt x="7276" y="9576"/>
                </a:cubicBezTo>
                <a:lnTo>
                  <a:pt x="7281" y="9643"/>
                </a:lnTo>
                <a:cubicBezTo>
                  <a:pt x="7292" y="9700"/>
                  <a:pt x="7313" y="9729"/>
                  <a:pt x="7346" y="9740"/>
                </a:cubicBezTo>
                <a:lnTo>
                  <a:pt x="7372" y="9740"/>
                </a:lnTo>
                <a:lnTo>
                  <a:pt x="7458" y="9740"/>
                </a:lnTo>
                <a:lnTo>
                  <a:pt x="7460" y="9637"/>
                </a:lnTo>
                <a:lnTo>
                  <a:pt x="7446" y="9388"/>
                </a:lnTo>
                <a:cubicBezTo>
                  <a:pt x="7439" y="9354"/>
                  <a:pt x="7433" y="9294"/>
                  <a:pt x="7432" y="9236"/>
                </a:cubicBezTo>
                <a:cubicBezTo>
                  <a:pt x="7430" y="9167"/>
                  <a:pt x="7425" y="9076"/>
                  <a:pt x="7420" y="9035"/>
                </a:cubicBezTo>
                <a:lnTo>
                  <a:pt x="7410" y="8962"/>
                </a:lnTo>
                <a:lnTo>
                  <a:pt x="7685" y="8962"/>
                </a:lnTo>
                <a:cubicBezTo>
                  <a:pt x="7953" y="8962"/>
                  <a:pt x="7961" y="8960"/>
                  <a:pt x="7948" y="9023"/>
                </a:cubicBezTo>
                <a:cubicBezTo>
                  <a:pt x="7940" y="9058"/>
                  <a:pt x="7933" y="9145"/>
                  <a:pt x="7933" y="9217"/>
                </a:cubicBezTo>
                <a:cubicBezTo>
                  <a:pt x="7933" y="9237"/>
                  <a:pt x="7932" y="9254"/>
                  <a:pt x="7931" y="9272"/>
                </a:cubicBezTo>
                <a:lnTo>
                  <a:pt x="7929" y="9388"/>
                </a:lnTo>
                <a:cubicBezTo>
                  <a:pt x="7924" y="9618"/>
                  <a:pt x="7925" y="9713"/>
                  <a:pt x="7943" y="9759"/>
                </a:cubicBezTo>
                <a:lnTo>
                  <a:pt x="7981" y="9765"/>
                </a:lnTo>
                <a:cubicBezTo>
                  <a:pt x="8054" y="9774"/>
                  <a:pt x="8070" y="9768"/>
                  <a:pt x="8081" y="9716"/>
                </a:cubicBezTo>
                <a:cubicBezTo>
                  <a:pt x="8083" y="9708"/>
                  <a:pt x="8083" y="9686"/>
                  <a:pt x="8084" y="9673"/>
                </a:cubicBezTo>
                <a:lnTo>
                  <a:pt x="8069" y="9418"/>
                </a:lnTo>
                <a:cubicBezTo>
                  <a:pt x="8068" y="9411"/>
                  <a:pt x="8067" y="9397"/>
                  <a:pt x="8065" y="9394"/>
                </a:cubicBezTo>
                <a:cubicBezTo>
                  <a:pt x="8059" y="9385"/>
                  <a:pt x="8052" y="9283"/>
                  <a:pt x="8048" y="9169"/>
                </a:cubicBezTo>
                <a:lnTo>
                  <a:pt x="8041" y="8962"/>
                </a:lnTo>
                <a:lnTo>
                  <a:pt x="8179" y="8968"/>
                </a:lnTo>
                <a:lnTo>
                  <a:pt x="8280" y="8974"/>
                </a:lnTo>
                <a:cubicBezTo>
                  <a:pt x="8309" y="8958"/>
                  <a:pt x="8320" y="8931"/>
                  <a:pt x="8320" y="8883"/>
                </a:cubicBezTo>
                <a:cubicBezTo>
                  <a:pt x="8320" y="8875"/>
                  <a:pt x="8322" y="8865"/>
                  <a:pt x="8323" y="8859"/>
                </a:cubicBezTo>
                <a:lnTo>
                  <a:pt x="8323" y="8853"/>
                </a:lnTo>
                <a:cubicBezTo>
                  <a:pt x="8326" y="8762"/>
                  <a:pt x="8335" y="8733"/>
                  <a:pt x="8356" y="8719"/>
                </a:cubicBezTo>
                <a:cubicBezTo>
                  <a:pt x="8371" y="8709"/>
                  <a:pt x="8387" y="8708"/>
                  <a:pt x="8394" y="8719"/>
                </a:cubicBezTo>
                <a:cubicBezTo>
                  <a:pt x="8401" y="8729"/>
                  <a:pt x="8449" y="8734"/>
                  <a:pt x="8502" y="8731"/>
                </a:cubicBezTo>
                <a:lnTo>
                  <a:pt x="8569" y="8725"/>
                </a:lnTo>
                <a:lnTo>
                  <a:pt x="8600" y="8725"/>
                </a:lnTo>
                <a:lnTo>
                  <a:pt x="8607" y="8725"/>
                </a:lnTo>
                <a:lnTo>
                  <a:pt x="8607" y="8853"/>
                </a:lnTo>
                <a:lnTo>
                  <a:pt x="8607" y="8950"/>
                </a:lnTo>
                <a:cubicBezTo>
                  <a:pt x="8615" y="8962"/>
                  <a:pt x="8626" y="8974"/>
                  <a:pt x="8640" y="8980"/>
                </a:cubicBezTo>
                <a:lnTo>
                  <a:pt x="8753" y="8986"/>
                </a:lnTo>
                <a:cubicBezTo>
                  <a:pt x="8774" y="8988"/>
                  <a:pt x="8786" y="8990"/>
                  <a:pt x="8803" y="8992"/>
                </a:cubicBezTo>
                <a:lnTo>
                  <a:pt x="8882" y="8992"/>
                </a:lnTo>
                <a:lnTo>
                  <a:pt x="8879" y="9011"/>
                </a:lnTo>
                <a:cubicBezTo>
                  <a:pt x="8892" y="9017"/>
                  <a:pt x="8901" y="9021"/>
                  <a:pt x="8901" y="9029"/>
                </a:cubicBezTo>
                <a:cubicBezTo>
                  <a:pt x="8901" y="9049"/>
                  <a:pt x="8889" y="9062"/>
                  <a:pt x="8877" y="9053"/>
                </a:cubicBezTo>
                <a:cubicBezTo>
                  <a:pt x="8875" y="9052"/>
                  <a:pt x="8876" y="9054"/>
                  <a:pt x="8874" y="9053"/>
                </a:cubicBezTo>
                <a:lnTo>
                  <a:pt x="8860" y="9187"/>
                </a:lnTo>
                <a:cubicBezTo>
                  <a:pt x="8860" y="9206"/>
                  <a:pt x="8860" y="9204"/>
                  <a:pt x="8860" y="9230"/>
                </a:cubicBezTo>
                <a:cubicBezTo>
                  <a:pt x="8863" y="9340"/>
                  <a:pt x="8858" y="9424"/>
                  <a:pt x="8851" y="9424"/>
                </a:cubicBezTo>
                <a:cubicBezTo>
                  <a:pt x="8834" y="9424"/>
                  <a:pt x="8820" y="9602"/>
                  <a:pt x="8829" y="9704"/>
                </a:cubicBezTo>
                <a:cubicBezTo>
                  <a:pt x="8834" y="9736"/>
                  <a:pt x="8842" y="9765"/>
                  <a:pt x="8853" y="9783"/>
                </a:cubicBezTo>
                <a:cubicBezTo>
                  <a:pt x="8866" y="9791"/>
                  <a:pt x="8885" y="9787"/>
                  <a:pt x="8925" y="9783"/>
                </a:cubicBezTo>
                <a:lnTo>
                  <a:pt x="9011" y="9777"/>
                </a:lnTo>
                <a:lnTo>
                  <a:pt x="9015" y="9643"/>
                </a:lnTo>
                <a:cubicBezTo>
                  <a:pt x="9018" y="9571"/>
                  <a:pt x="9013" y="9480"/>
                  <a:pt x="9006" y="9442"/>
                </a:cubicBezTo>
                <a:cubicBezTo>
                  <a:pt x="8999" y="9405"/>
                  <a:pt x="8992" y="9315"/>
                  <a:pt x="8989" y="9242"/>
                </a:cubicBezTo>
                <a:cubicBezTo>
                  <a:pt x="8986" y="9169"/>
                  <a:pt x="8980" y="9087"/>
                  <a:pt x="8975" y="9059"/>
                </a:cubicBezTo>
                <a:cubicBezTo>
                  <a:pt x="8967" y="9016"/>
                  <a:pt x="9000" y="9014"/>
                  <a:pt x="9242" y="9023"/>
                </a:cubicBezTo>
                <a:cubicBezTo>
                  <a:pt x="9452" y="9030"/>
                  <a:pt x="9514" y="9042"/>
                  <a:pt x="9503" y="9071"/>
                </a:cubicBezTo>
                <a:cubicBezTo>
                  <a:pt x="9494" y="9093"/>
                  <a:pt x="9488" y="9179"/>
                  <a:pt x="9488" y="9266"/>
                </a:cubicBezTo>
                <a:cubicBezTo>
                  <a:pt x="9488" y="9371"/>
                  <a:pt x="9482" y="9430"/>
                  <a:pt x="9469" y="9448"/>
                </a:cubicBezTo>
                <a:cubicBezTo>
                  <a:pt x="9466" y="9453"/>
                  <a:pt x="9464" y="9460"/>
                  <a:pt x="9462" y="9467"/>
                </a:cubicBezTo>
                <a:lnTo>
                  <a:pt x="9457" y="9570"/>
                </a:lnTo>
                <a:cubicBezTo>
                  <a:pt x="9457" y="9583"/>
                  <a:pt x="9457" y="9596"/>
                  <a:pt x="9457" y="9613"/>
                </a:cubicBezTo>
                <a:cubicBezTo>
                  <a:pt x="9459" y="9632"/>
                  <a:pt x="9459" y="9647"/>
                  <a:pt x="9457" y="9649"/>
                </a:cubicBezTo>
                <a:cubicBezTo>
                  <a:pt x="9457" y="9650"/>
                  <a:pt x="9457" y="9654"/>
                  <a:pt x="9457" y="9655"/>
                </a:cubicBezTo>
                <a:lnTo>
                  <a:pt x="9465" y="9813"/>
                </a:lnTo>
                <a:cubicBezTo>
                  <a:pt x="9466" y="9817"/>
                  <a:pt x="9468" y="9823"/>
                  <a:pt x="9469" y="9825"/>
                </a:cubicBezTo>
                <a:lnTo>
                  <a:pt x="9505" y="9825"/>
                </a:lnTo>
                <a:lnTo>
                  <a:pt x="9553" y="9819"/>
                </a:lnTo>
                <a:lnTo>
                  <a:pt x="9639" y="9807"/>
                </a:lnTo>
                <a:lnTo>
                  <a:pt x="9641" y="9673"/>
                </a:lnTo>
                <a:cubicBezTo>
                  <a:pt x="9644" y="9593"/>
                  <a:pt x="9639" y="9518"/>
                  <a:pt x="9629" y="9491"/>
                </a:cubicBezTo>
                <a:cubicBezTo>
                  <a:pt x="9620" y="9466"/>
                  <a:pt x="9613" y="9391"/>
                  <a:pt x="9613" y="9327"/>
                </a:cubicBezTo>
                <a:cubicBezTo>
                  <a:pt x="9613" y="9263"/>
                  <a:pt x="9608" y="9170"/>
                  <a:pt x="9603" y="9120"/>
                </a:cubicBezTo>
                <a:lnTo>
                  <a:pt x="9598" y="9090"/>
                </a:lnTo>
                <a:cubicBezTo>
                  <a:pt x="9595" y="9080"/>
                  <a:pt x="9593" y="9071"/>
                  <a:pt x="9596" y="9065"/>
                </a:cubicBezTo>
                <a:lnTo>
                  <a:pt x="9591" y="9029"/>
                </a:lnTo>
                <a:lnTo>
                  <a:pt x="9737" y="9029"/>
                </a:lnTo>
                <a:lnTo>
                  <a:pt x="9854" y="9029"/>
                </a:lnTo>
                <a:cubicBezTo>
                  <a:pt x="9865" y="9026"/>
                  <a:pt x="9876" y="9022"/>
                  <a:pt x="9880" y="9017"/>
                </a:cubicBezTo>
                <a:lnTo>
                  <a:pt x="9880" y="8895"/>
                </a:lnTo>
                <a:lnTo>
                  <a:pt x="9880" y="8761"/>
                </a:lnTo>
                <a:lnTo>
                  <a:pt x="10021" y="8767"/>
                </a:lnTo>
                <a:lnTo>
                  <a:pt x="10023" y="8767"/>
                </a:lnTo>
                <a:cubicBezTo>
                  <a:pt x="10024" y="8767"/>
                  <a:pt x="10025" y="8768"/>
                  <a:pt x="10026" y="8767"/>
                </a:cubicBezTo>
                <a:cubicBezTo>
                  <a:pt x="10051" y="8767"/>
                  <a:pt x="10071" y="8770"/>
                  <a:pt x="10088" y="8774"/>
                </a:cubicBezTo>
                <a:cubicBezTo>
                  <a:pt x="10090" y="8774"/>
                  <a:pt x="10094" y="8773"/>
                  <a:pt x="10095" y="8774"/>
                </a:cubicBezTo>
                <a:lnTo>
                  <a:pt x="10162" y="8780"/>
                </a:lnTo>
                <a:lnTo>
                  <a:pt x="10157" y="8883"/>
                </a:lnTo>
                <a:cubicBezTo>
                  <a:pt x="10158" y="8896"/>
                  <a:pt x="10160" y="8904"/>
                  <a:pt x="10160" y="8919"/>
                </a:cubicBezTo>
                <a:cubicBezTo>
                  <a:pt x="10160" y="8968"/>
                  <a:pt x="10164" y="9000"/>
                  <a:pt x="10174" y="9023"/>
                </a:cubicBezTo>
                <a:lnTo>
                  <a:pt x="10234" y="9041"/>
                </a:lnTo>
                <a:cubicBezTo>
                  <a:pt x="10278" y="9053"/>
                  <a:pt x="10348" y="9059"/>
                  <a:pt x="10387" y="9059"/>
                </a:cubicBezTo>
                <a:cubicBezTo>
                  <a:pt x="10457" y="9059"/>
                  <a:pt x="10457" y="9059"/>
                  <a:pt x="10437" y="9132"/>
                </a:cubicBezTo>
                <a:cubicBezTo>
                  <a:pt x="10426" y="9173"/>
                  <a:pt x="10415" y="9261"/>
                  <a:pt x="10415" y="9327"/>
                </a:cubicBezTo>
                <a:cubicBezTo>
                  <a:pt x="10415" y="9392"/>
                  <a:pt x="10408" y="9459"/>
                  <a:pt x="10401" y="9479"/>
                </a:cubicBezTo>
                <a:cubicBezTo>
                  <a:pt x="10393" y="9498"/>
                  <a:pt x="10389" y="9590"/>
                  <a:pt x="10391" y="9679"/>
                </a:cubicBezTo>
                <a:lnTo>
                  <a:pt x="10396" y="9844"/>
                </a:lnTo>
                <a:lnTo>
                  <a:pt x="10480" y="9844"/>
                </a:lnTo>
                <a:lnTo>
                  <a:pt x="10539" y="9844"/>
                </a:lnTo>
                <a:cubicBezTo>
                  <a:pt x="10558" y="9799"/>
                  <a:pt x="10556" y="9703"/>
                  <a:pt x="10551" y="9467"/>
                </a:cubicBezTo>
                <a:lnTo>
                  <a:pt x="10551" y="9418"/>
                </a:lnTo>
                <a:cubicBezTo>
                  <a:pt x="10548" y="9381"/>
                  <a:pt x="10547" y="9334"/>
                  <a:pt x="10547" y="9284"/>
                </a:cubicBezTo>
                <a:cubicBezTo>
                  <a:pt x="10547" y="9194"/>
                  <a:pt x="10540" y="9126"/>
                  <a:pt x="10532" y="9126"/>
                </a:cubicBezTo>
                <a:cubicBezTo>
                  <a:pt x="10525" y="9126"/>
                  <a:pt x="10523" y="9114"/>
                  <a:pt x="10528" y="9096"/>
                </a:cubicBezTo>
                <a:cubicBezTo>
                  <a:pt x="10529" y="9092"/>
                  <a:pt x="10535" y="9087"/>
                  <a:pt x="10544" y="9084"/>
                </a:cubicBezTo>
                <a:lnTo>
                  <a:pt x="10544" y="9071"/>
                </a:lnTo>
                <a:lnTo>
                  <a:pt x="10604" y="9071"/>
                </a:lnTo>
                <a:cubicBezTo>
                  <a:pt x="10651" y="9066"/>
                  <a:pt x="10718" y="9059"/>
                  <a:pt x="10800" y="9059"/>
                </a:cubicBezTo>
                <a:cubicBezTo>
                  <a:pt x="10880" y="9059"/>
                  <a:pt x="10946" y="9066"/>
                  <a:pt x="10993" y="9071"/>
                </a:cubicBezTo>
                <a:cubicBezTo>
                  <a:pt x="10994" y="9072"/>
                  <a:pt x="10997" y="9071"/>
                  <a:pt x="10998" y="9071"/>
                </a:cubicBezTo>
                <a:cubicBezTo>
                  <a:pt x="11013" y="9068"/>
                  <a:pt x="11028" y="9066"/>
                  <a:pt x="11034" y="9071"/>
                </a:cubicBezTo>
                <a:lnTo>
                  <a:pt x="11043" y="9071"/>
                </a:lnTo>
                <a:lnTo>
                  <a:pt x="11043" y="9078"/>
                </a:lnTo>
                <a:cubicBezTo>
                  <a:pt x="11061" y="9082"/>
                  <a:pt x="11073" y="9090"/>
                  <a:pt x="11075" y="9096"/>
                </a:cubicBezTo>
                <a:cubicBezTo>
                  <a:pt x="11079" y="9114"/>
                  <a:pt x="11076" y="9126"/>
                  <a:pt x="11065" y="9126"/>
                </a:cubicBezTo>
                <a:cubicBezTo>
                  <a:pt x="11046" y="9126"/>
                  <a:pt x="11040" y="9197"/>
                  <a:pt x="11022" y="9667"/>
                </a:cubicBezTo>
                <a:lnTo>
                  <a:pt x="11015" y="9825"/>
                </a:lnTo>
                <a:cubicBezTo>
                  <a:pt x="11018" y="9839"/>
                  <a:pt x="11022" y="9852"/>
                  <a:pt x="11027" y="9862"/>
                </a:cubicBezTo>
                <a:lnTo>
                  <a:pt x="11103" y="9850"/>
                </a:lnTo>
                <a:lnTo>
                  <a:pt x="11192" y="9844"/>
                </a:lnTo>
                <a:lnTo>
                  <a:pt x="11196" y="9710"/>
                </a:lnTo>
                <a:cubicBezTo>
                  <a:pt x="11199" y="9638"/>
                  <a:pt x="11194" y="9547"/>
                  <a:pt x="11187" y="9509"/>
                </a:cubicBezTo>
                <a:cubicBezTo>
                  <a:pt x="11180" y="9471"/>
                  <a:pt x="11173" y="9382"/>
                  <a:pt x="11170" y="9309"/>
                </a:cubicBezTo>
                <a:cubicBezTo>
                  <a:pt x="11167" y="9235"/>
                  <a:pt x="11161" y="9154"/>
                  <a:pt x="11156" y="9126"/>
                </a:cubicBezTo>
                <a:cubicBezTo>
                  <a:pt x="11148" y="9084"/>
                  <a:pt x="11167" y="9078"/>
                  <a:pt x="11287" y="9078"/>
                </a:cubicBezTo>
                <a:lnTo>
                  <a:pt x="11421" y="9078"/>
                </a:lnTo>
                <a:cubicBezTo>
                  <a:pt x="11423" y="9076"/>
                  <a:pt x="11426" y="9073"/>
                  <a:pt x="11428" y="9071"/>
                </a:cubicBezTo>
                <a:lnTo>
                  <a:pt x="11430" y="8938"/>
                </a:lnTo>
                <a:lnTo>
                  <a:pt x="11435" y="8792"/>
                </a:lnTo>
                <a:lnTo>
                  <a:pt x="11516" y="8798"/>
                </a:lnTo>
                <a:cubicBezTo>
                  <a:pt x="11561" y="8799"/>
                  <a:pt x="11625" y="8810"/>
                  <a:pt x="11657" y="8822"/>
                </a:cubicBezTo>
                <a:cubicBezTo>
                  <a:pt x="11665" y="8825"/>
                  <a:pt x="11668" y="8825"/>
                  <a:pt x="11674" y="8828"/>
                </a:cubicBezTo>
                <a:cubicBezTo>
                  <a:pt x="11688" y="8831"/>
                  <a:pt x="11703" y="8835"/>
                  <a:pt x="11705" y="8840"/>
                </a:cubicBezTo>
                <a:cubicBezTo>
                  <a:pt x="11706" y="8842"/>
                  <a:pt x="11707" y="8855"/>
                  <a:pt x="11708" y="8859"/>
                </a:cubicBezTo>
                <a:cubicBezTo>
                  <a:pt x="11714" y="8873"/>
                  <a:pt x="11716" y="8893"/>
                  <a:pt x="11717" y="8926"/>
                </a:cubicBezTo>
                <a:cubicBezTo>
                  <a:pt x="11718" y="8971"/>
                  <a:pt x="11719" y="9030"/>
                  <a:pt x="11719" y="9053"/>
                </a:cubicBezTo>
                <a:cubicBezTo>
                  <a:pt x="11720" y="9084"/>
                  <a:pt x="11759" y="9096"/>
                  <a:pt x="11860" y="9096"/>
                </a:cubicBezTo>
                <a:cubicBezTo>
                  <a:pt x="11986" y="9096"/>
                  <a:pt x="11998" y="9098"/>
                  <a:pt x="11992" y="9151"/>
                </a:cubicBezTo>
                <a:cubicBezTo>
                  <a:pt x="11988" y="9183"/>
                  <a:pt x="11980" y="9281"/>
                  <a:pt x="11975" y="9369"/>
                </a:cubicBezTo>
                <a:cubicBezTo>
                  <a:pt x="11969" y="9478"/>
                  <a:pt x="11964" y="9515"/>
                  <a:pt x="11956" y="9485"/>
                </a:cubicBezTo>
                <a:cubicBezTo>
                  <a:pt x="11953" y="9475"/>
                  <a:pt x="11950" y="9476"/>
                  <a:pt x="11949" y="9473"/>
                </a:cubicBezTo>
                <a:cubicBezTo>
                  <a:pt x="11945" y="9486"/>
                  <a:pt x="11942" y="9507"/>
                  <a:pt x="11942" y="9534"/>
                </a:cubicBezTo>
                <a:lnTo>
                  <a:pt x="11942" y="9607"/>
                </a:lnTo>
                <a:lnTo>
                  <a:pt x="11934" y="9558"/>
                </a:lnTo>
                <a:cubicBezTo>
                  <a:pt x="11909" y="9644"/>
                  <a:pt x="11833" y="9748"/>
                  <a:pt x="11767" y="9771"/>
                </a:cubicBezTo>
                <a:cubicBezTo>
                  <a:pt x="11708" y="9791"/>
                  <a:pt x="11584" y="9822"/>
                  <a:pt x="11519" y="9838"/>
                </a:cubicBezTo>
                <a:cubicBezTo>
                  <a:pt x="11504" y="9841"/>
                  <a:pt x="11477" y="9856"/>
                  <a:pt x="11459" y="9868"/>
                </a:cubicBezTo>
                <a:cubicBezTo>
                  <a:pt x="11441" y="9880"/>
                  <a:pt x="11392" y="9896"/>
                  <a:pt x="11349" y="9904"/>
                </a:cubicBezTo>
                <a:cubicBezTo>
                  <a:pt x="11306" y="9913"/>
                  <a:pt x="11210" y="9946"/>
                  <a:pt x="11134" y="9971"/>
                </a:cubicBezTo>
                <a:cubicBezTo>
                  <a:pt x="11110" y="9980"/>
                  <a:pt x="11106" y="9976"/>
                  <a:pt x="11084" y="9983"/>
                </a:cubicBezTo>
                <a:cubicBezTo>
                  <a:pt x="11068" y="9990"/>
                  <a:pt x="11046" y="10001"/>
                  <a:pt x="11022" y="10008"/>
                </a:cubicBezTo>
                <a:cubicBezTo>
                  <a:pt x="11010" y="10012"/>
                  <a:pt x="10980" y="10019"/>
                  <a:pt x="10977" y="10020"/>
                </a:cubicBezTo>
                <a:cubicBezTo>
                  <a:pt x="10966" y="10023"/>
                  <a:pt x="10918" y="10040"/>
                  <a:pt x="10871" y="10056"/>
                </a:cubicBezTo>
                <a:cubicBezTo>
                  <a:pt x="10634" y="10138"/>
                  <a:pt x="10549" y="10163"/>
                  <a:pt x="10513" y="10172"/>
                </a:cubicBezTo>
                <a:cubicBezTo>
                  <a:pt x="10492" y="10177"/>
                  <a:pt x="10412" y="10206"/>
                  <a:pt x="10336" y="10233"/>
                </a:cubicBezTo>
                <a:cubicBezTo>
                  <a:pt x="10261" y="10260"/>
                  <a:pt x="10188" y="10280"/>
                  <a:pt x="10174" y="10281"/>
                </a:cubicBezTo>
                <a:cubicBezTo>
                  <a:pt x="10113" y="10287"/>
                  <a:pt x="10010" y="10320"/>
                  <a:pt x="10000" y="10336"/>
                </a:cubicBezTo>
                <a:cubicBezTo>
                  <a:pt x="9993" y="10346"/>
                  <a:pt x="9950" y="10362"/>
                  <a:pt x="9904" y="10373"/>
                </a:cubicBezTo>
                <a:cubicBezTo>
                  <a:pt x="9858" y="10383"/>
                  <a:pt x="9784" y="10410"/>
                  <a:pt x="9737" y="10427"/>
                </a:cubicBezTo>
                <a:cubicBezTo>
                  <a:pt x="9711" y="10437"/>
                  <a:pt x="9663" y="10451"/>
                  <a:pt x="9620" y="10464"/>
                </a:cubicBezTo>
                <a:cubicBezTo>
                  <a:pt x="9614" y="10467"/>
                  <a:pt x="9607" y="10470"/>
                  <a:pt x="9601" y="10470"/>
                </a:cubicBezTo>
                <a:cubicBezTo>
                  <a:pt x="9573" y="10478"/>
                  <a:pt x="9551" y="10481"/>
                  <a:pt x="9527" y="10488"/>
                </a:cubicBezTo>
                <a:cubicBezTo>
                  <a:pt x="9458" y="10507"/>
                  <a:pt x="9389" y="10533"/>
                  <a:pt x="9371" y="10543"/>
                </a:cubicBezTo>
                <a:cubicBezTo>
                  <a:pt x="9363" y="10547"/>
                  <a:pt x="9329" y="10559"/>
                  <a:pt x="9307" y="10567"/>
                </a:cubicBezTo>
                <a:cubicBezTo>
                  <a:pt x="9303" y="10575"/>
                  <a:pt x="9300" y="10572"/>
                  <a:pt x="9295" y="10567"/>
                </a:cubicBezTo>
                <a:cubicBezTo>
                  <a:pt x="9272" y="10575"/>
                  <a:pt x="9259" y="10584"/>
                  <a:pt x="9233" y="10591"/>
                </a:cubicBezTo>
                <a:cubicBezTo>
                  <a:pt x="9175" y="10609"/>
                  <a:pt x="9107" y="10635"/>
                  <a:pt x="9080" y="10646"/>
                </a:cubicBezTo>
                <a:cubicBezTo>
                  <a:pt x="9040" y="10663"/>
                  <a:pt x="9024" y="10653"/>
                  <a:pt x="9003" y="10598"/>
                </a:cubicBezTo>
                <a:cubicBezTo>
                  <a:pt x="8990" y="10560"/>
                  <a:pt x="8980" y="10495"/>
                  <a:pt x="8980" y="10458"/>
                </a:cubicBezTo>
                <a:cubicBezTo>
                  <a:pt x="8980" y="10450"/>
                  <a:pt x="8978" y="10446"/>
                  <a:pt x="8977" y="10439"/>
                </a:cubicBezTo>
                <a:cubicBezTo>
                  <a:pt x="8970" y="10416"/>
                  <a:pt x="8963" y="10399"/>
                  <a:pt x="8958" y="10391"/>
                </a:cubicBezTo>
                <a:cubicBezTo>
                  <a:pt x="8947" y="10393"/>
                  <a:pt x="8934" y="10417"/>
                  <a:pt x="8927" y="10464"/>
                </a:cubicBezTo>
                <a:cubicBezTo>
                  <a:pt x="8921" y="10505"/>
                  <a:pt x="8903" y="10570"/>
                  <a:pt x="8889" y="10604"/>
                </a:cubicBezTo>
                <a:cubicBezTo>
                  <a:pt x="8862" y="10664"/>
                  <a:pt x="8864" y="10659"/>
                  <a:pt x="8863" y="10482"/>
                </a:cubicBezTo>
                <a:cubicBezTo>
                  <a:pt x="8862" y="10392"/>
                  <a:pt x="8858" y="10297"/>
                  <a:pt x="8855" y="10245"/>
                </a:cubicBezTo>
                <a:cubicBezTo>
                  <a:pt x="8855" y="10238"/>
                  <a:pt x="8856" y="10229"/>
                  <a:pt x="8855" y="10221"/>
                </a:cubicBezTo>
                <a:cubicBezTo>
                  <a:pt x="8854" y="10194"/>
                  <a:pt x="8852" y="10172"/>
                  <a:pt x="8851" y="10148"/>
                </a:cubicBezTo>
                <a:cubicBezTo>
                  <a:pt x="8842" y="10106"/>
                  <a:pt x="8832" y="10082"/>
                  <a:pt x="8817" y="10069"/>
                </a:cubicBezTo>
                <a:cubicBezTo>
                  <a:pt x="8794" y="10060"/>
                  <a:pt x="8767" y="10053"/>
                  <a:pt x="8743" y="10063"/>
                </a:cubicBezTo>
                <a:cubicBezTo>
                  <a:pt x="8726" y="10077"/>
                  <a:pt x="8712" y="10108"/>
                  <a:pt x="8703" y="10148"/>
                </a:cubicBezTo>
                <a:cubicBezTo>
                  <a:pt x="8698" y="10196"/>
                  <a:pt x="8695" y="10268"/>
                  <a:pt x="8693" y="10403"/>
                </a:cubicBezTo>
                <a:lnTo>
                  <a:pt x="8691" y="10537"/>
                </a:lnTo>
                <a:lnTo>
                  <a:pt x="8662" y="10464"/>
                </a:lnTo>
                <a:cubicBezTo>
                  <a:pt x="8642" y="10417"/>
                  <a:pt x="8608" y="10394"/>
                  <a:pt x="8571" y="10391"/>
                </a:cubicBezTo>
                <a:cubicBezTo>
                  <a:pt x="8569" y="10391"/>
                  <a:pt x="8566" y="10391"/>
                  <a:pt x="8564" y="10391"/>
                </a:cubicBezTo>
                <a:cubicBezTo>
                  <a:pt x="8559" y="10391"/>
                  <a:pt x="8557" y="10391"/>
                  <a:pt x="8552" y="10391"/>
                </a:cubicBezTo>
                <a:cubicBezTo>
                  <a:pt x="8519" y="10395"/>
                  <a:pt x="8489" y="10411"/>
                  <a:pt x="8468" y="10452"/>
                </a:cubicBezTo>
                <a:cubicBezTo>
                  <a:pt x="8464" y="10461"/>
                  <a:pt x="8458" y="10476"/>
                  <a:pt x="8454" y="10488"/>
                </a:cubicBezTo>
                <a:cubicBezTo>
                  <a:pt x="8449" y="10524"/>
                  <a:pt x="8447" y="10572"/>
                  <a:pt x="8445" y="10640"/>
                </a:cubicBezTo>
                <a:cubicBezTo>
                  <a:pt x="8441" y="10743"/>
                  <a:pt x="8446" y="10846"/>
                  <a:pt x="8459" y="10926"/>
                </a:cubicBezTo>
                <a:cubicBezTo>
                  <a:pt x="8468" y="10967"/>
                  <a:pt x="8481" y="11003"/>
                  <a:pt x="8495" y="11035"/>
                </a:cubicBezTo>
                <a:cubicBezTo>
                  <a:pt x="8530" y="11117"/>
                  <a:pt x="8530" y="11151"/>
                  <a:pt x="8490" y="11260"/>
                </a:cubicBezTo>
                <a:cubicBezTo>
                  <a:pt x="8468" y="11321"/>
                  <a:pt x="8458" y="11367"/>
                  <a:pt x="8459" y="11394"/>
                </a:cubicBezTo>
                <a:cubicBezTo>
                  <a:pt x="8461" y="11401"/>
                  <a:pt x="8463" y="11411"/>
                  <a:pt x="8466" y="11418"/>
                </a:cubicBezTo>
                <a:cubicBezTo>
                  <a:pt x="8468" y="11419"/>
                  <a:pt x="8469" y="11418"/>
                  <a:pt x="8471" y="11418"/>
                </a:cubicBezTo>
                <a:cubicBezTo>
                  <a:pt x="8488" y="11418"/>
                  <a:pt x="8521" y="11503"/>
                  <a:pt x="8521" y="11546"/>
                </a:cubicBezTo>
                <a:cubicBezTo>
                  <a:pt x="8521" y="11564"/>
                  <a:pt x="8514" y="11585"/>
                  <a:pt x="8504" y="11595"/>
                </a:cubicBezTo>
                <a:cubicBezTo>
                  <a:pt x="8487" y="11612"/>
                  <a:pt x="8475" y="11713"/>
                  <a:pt x="8478" y="11777"/>
                </a:cubicBezTo>
                <a:cubicBezTo>
                  <a:pt x="8482" y="11797"/>
                  <a:pt x="8489" y="11815"/>
                  <a:pt x="8497" y="11832"/>
                </a:cubicBezTo>
                <a:cubicBezTo>
                  <a:pt x="8507" y="11838"/>
                  <a:pt x="8520" y="11840"/>
                  <a:pt x="8533" y="11832"/>
                </a:cubicBezTo>
                <a:cubicBezTo>
                  <a:pt x="8553" y="11819"/>
                  <a:pt x="8562" y="11822"/>
                  <a:pt x="8557" y="11844"/>
                </a:cubicBezTo>
                <a:cubicBezTo>
                  <a:pt x="8550" y="11871"/>
                  <a:pt x="8557" y="11891"/>
                  <a:pt x="8566" y="11899"/>
                </a:cubicBezTo>
                <a:cubicBezTo>
                  <a:pt x="8585" y="11899"/>
                  <a:pt x="8600" y="11885"/>
                  <a:pt x="8612" y="11862"/>
                </a:cubicBezTo>
                <a:cubicBezTo>
                  <a:pt x="8625" y="11816"/>
                  <a:pt x="8633" y="11780"/>
                  <a:pt x="8638" y="11753"/>
                </a:cubicBezTo>
                <a:cubicBezTo>
                  <a:pt x="8640" y="11727"/>
                  <a:pt x="8639" y="11699"/>
                  <a:pt x="8638" y="11668"/>
                </a:cubicBezTo>
                <a:cubicBezTo>
                  <a:pt x="8636" y="11656"/>
                  <a:pt x="8633" y="11644"/>
                  <a:pt x="8628" y="11631"/>
                </a:cubicBezTo>
                <a:cubicBezTo>
                  <a:pt x="8598" y="11543"/>
                  <a:pt x="8597" y="11507"/>
                  <a:pt x="8626" y="11461"/>
                </a:cubicBezTo>
                <a:cubicBezTo>
                  <a:pt x="8650" y="11424"/>
                  <a:pt x="8670" y="11452"/>
                  <a:pt x="8679" y="11510"/>
                </a:cubicBezTo>
                <a:lnTo>
                  <a:pt x="8681" y="11516"/>
                </a:lnTo>
                <a:cubicBezTo>
                  <a:pt x="8685" y="11545"/>
                  <a:pt x="8687" y="11579"/>
                  <a:pt x="8683" y="11619"/>
                </a:cubicBezTo>
                <a:cubicBezTo>
                  <a:pt x="8681" y="11644"/>
                  <a:pt x="8683" y="11670"/>
                  <a:pt x="8686" y="11698"/>
                </a:cubicBezTo>
                <a:cubicBezTo>
                  <a:pt x="8698" y="11760"/>
                  <a:pt x="8723" y="11827"/>
                  <a:pt x="8750" y="11880"/>
                </a:cubicBezTo>
                <a:cubicBezTo>
                  <a:pt x="8755" y="11882"/>
                  <a:pt x="8758" y="11878"/>
                  <a:pt x="8762" y="11874"/>
                </a:cubicBezTo>
                <a:cubicBezTo>
                  <a:pt x="8775" y="11862"/>
                  <a:pt x="8784" y="11871"/>
                  <a:pt x="8784" y="11899"/>
                </a:cubicBezTo>
                <a:cubicBezTo>
                  <a:pt x="8784" y="11917"/>
                  <a:pt x="8789" y="11934"/>
                  <a:pt x="8796" y="11947"/>
                </a:cubicBezTo>
                <a:cubicBezTo>
                  <a:pt x="8801" y="11954"/>
                  <a:pt x="8805" y="11961"/>
                  <a:pt x="8810" y="11966"/>
                </a:cubicBezTo>
                <a:cubicBezTo>
                  <a:pt x="8833" y="11977"/>
                  <a:pt x="8863" y="11951"/>
                  <a:pt x="8863" y="11911"/>
                </a:cubicBezTo>
                <a:cubicBezTo>
                  <a:pt x="8863" y="11893"/>
                  <a:pt x="8868" y="11885"/>
                  <a:pt x="8877" y="11893"/>
                </a:cubicBezTo>
                <a:cubicBezTo>
                  <a:pt x="8883" y="11898"/>
                  <a:pt x="8888" y="11913"/>
                  <a:pt x="8891" y="11929"/>
                </a:cubicBezTo>
                <a:cubicBezTo>
                  <a:pt x="8894" y="11930"/>
                  <a:pt x="8894" y="11938"/>
                  <a:pt x="8894" y="11947"/>
                </a:cubicBezTo>
                <a:cubicBezTo>
                  <a:pt x="8894" y="11950"/>
                  <a:pt x="8894" y="11951"/>
                  <a:pt x="8894" y="11953"/>
                </a:cubicBezTo>
                <a:cubicBezTo>
                  <a:pt x="8894" y="11986"/>
                  <a:pt x="8909" y="11999"/>
                  <a:pt x="8944" y="11996"/>
                </a:cubicBezTo>
                <a:cubicBezTo>
                  <a:pt x="8959" y="11995"/>
                  <a:pt x="8971" y="11995"/>
                  <a:pt x="8982" y="11990"/>
                </a:cubicBezTo>
                <a:cubicBezTo>
                  <a:pt x="8989" y="11963"/>
                  <a:pt x="8993" y="11923"/>
                  <a:pt x="8994" y="11868"/>
                </a:cubicBezTo>
                <a:cubicBezTo>
                  <a:pt x="8992" y="11848"/>
                  <a:pt x="8990" y="11830"/>
                  <a:pt x="8987" y="11808"/>
                </a:cubicBezTo>
                <a:cubicBezTo>
                  <a:pt x="8976" y="11725"/>
                  <a:pt x="8972" y="11646"/>
                  <a:pt x="8977" y="11637"/>
                </a:cubicBezTo>
                <a:cubicBezTo>
                  <a:pt x="8982" y="11630"/>
                  <a:pt x="8985" y="11530"/>
                  <a:pt x="8984" y="11412"/>
                </a:cubicBezTo>
                <a:cubicBezTo>
                  <a:pt x="8984" y="11395"/>
                  <a:pt x="8984" y="11378"/>
                  <a:pt x="8984" y="11364"/>
                </a:cubicBezTo>
                <a:cubicBezTo>
                  <a:pt x="8984" y="11360"/>
                  <a:pt x="8984" y="11356"/>
                  <a:pt x="8984" y="11352"/>
                </a:cubicBezTo>
                <a:cubicBezTo>
                  <a:pt x="8982" y="11130"/>
                  <a:pt x="8984" y="11096"/>
                  <a:pt x="8999" y="11127"/>
                </a:cubicBezTo>
                <a:cubicBezTo>
                  <a:pt x="9012" y="11154"/>
                  <a:pt x="9042" y="11153"/>
                  <a:pt x="9109" y="11127"/>
                </a:cubicBezTo>
                <a:cubicBezTo>
                  <a:pt x="9120" y="11122"/>
                  <a:pt x="9126" y="11118"/>
                  <a:pt x="9137" y="11114"/>
                </a:cubicBezTo>
                <a:cubicBezTo>
                  <a:pt x="9148" y="11109"/>
                  <a:pt x="9158" y="11107"/>
                  <a:pt x="9166" y="11108"/>
                </a:cubicBezTo>
                <a:cubicBezTo>
                  <a:pt x="9190" y="11101"/>
                  <a:pt x="9222" y="11090"/>
                  <a:pt x="9230" y="11090"/>
                </a:cubicBezTo>
                <a:cubicBezTo>
                  <a:pt x="9257" y="11091"/>
                  <a:pt x="9258" y="11096"/>
                  <a:pt x="9238" y="11127"/>
                </a:cubicBezTo>
                <a:cubicBezTo>
                  <a:pt x="9221" y="11152"/>
                  <a:pt x="9214" y="11198"/>
                  <a:pt x="9214" y="11321"/>
                </a:cubicBezTo>
                <a:cubicBezTo>
                  <a:pt x="9214" y="11402"/>
                  <a:pt x="9210" y="11457"/>
                  <a:pt x="9204" y="11485"/>
                </a:cubicBezTo>
                <a:lnTo>
                  <a:pt x="9199" y="11735"/>
                </a:lnTo>
                <a:cubicBezTo>
                  <a:pt x="9202" y="11746"/>
                  <a:pt x="9203" y="11759"/>
                  <a:pt x="9207" y="11771"/>
                </a:cubicBezTo>
                <a:cubicBezTo>
                  <a:pt x="9214" y="11796"/>
                  <a:pt x="9219" y="11811"/>
                  <a:pt x="9226" y="11826"/>
                </a:cubicBezTo>
                <a:lnTo>
                  <a:pt x="9312" y="11844"/>
                </a:lnTo>
                <a:cubicBezTo>
                  <a:pt x="9319" y="11846"/>
                  <a:pt x="9322" y="11849"/>
                  <a:pt x="9328" y="11850"/>
                </a:cubicBezTo>
                <a:cubicBezTo>
                  <a:pt x="9341" y="11846"/>
                  <a:pt x="9350" y="11838"/>
                  <a:pt x="9367" y="11832"/>
                </a:cubicBezTo>
                <a:cubicBezTo>
                  <a:pt x="9403" y="11818"/>
                  <a:pt x="9410" y="11803"/>
                  <a:pt x="9410" y="11722"/>
                </a:cubicBezTo>
                <a:cubicBezTo>
                  <a:pt x="9410" y="11671"/>
                  <a:pt x="9401" y="11612"/>
                  <a:pt x="9390" y="11589"/>
                </a:cubicBezTo>
                <a:cubicBezTo>
                  <a:pt x="9376" y="11559"/>
                  <a:pt x="9372" y="11513"/>
                  <a:pt x="9379" y="11431"/>
                </a:cubicBezTo>
                <a:cubicBezTo>
                  <a:pt x="9385" y="11342"/>
                  <a:pt x="9380" y="11296"/>
                  <a:pt x="9357" y="11218"/>
                </a:cubicBezTo>
                <a:cubicBezTo>
                  <a:pt x="9335" y="11142"/>
                  <a:pt x="9331" y="11107"/>
                  <a:pt x="9343" y="11078"/>
                </a:cubicBezTo>
                <a:cubicBezTo>
                  <a:pt x="9344" y="11074"/>
                  <a:pt x="9354" y="11065"/>
                  <a:pt x="9362" y="11060"/>
                </a:cubicBezTo>
                <a:cubicBezTo>
                  <a:pt x="9363" y="11057"/>
                  <a:pt x="9363" y="11056"/>
                  <a:pt x="9364" y="11054"/>
                </a:cubicBezTo>
                <a:cubicBezTo>
                  <a:pt x="9375" y="11031"/>
                  <a:pt x="9399" y="11020"/>
                  <a:pt x="9417" y="11029"/>
                </a:cubicBezTo>
                <a:cubicBezTo>
                  <a:pt x="9418" y="11030"/>
                  <a:pt x="9420" y="11029"/>
                  <a:pt x="9422" y="11029"/>
                </a:cubicBezTo>
                <a:cubicBezTo>
                  <a:pt x="9553" y="10972"/>
                  <a:pt x="9805" y="10898"/>
                  <a:pt x="9820" y="10920"/>
                </a:cubicBezTo>
                <a:cubicBezTo>
                  <a:pt x="9827" y="10929"/>
                  <a:pt x="9827" y="10943"/>
                  <a:pt x="9818" y="10950"/>
                </a:cubicBezTo>
                <a:cubicBezTo>
                  <a:pt x="9808" y="10958"/>
                  <a:pt x="9801" y="11028"/>
                  <a:pt x="9801" y="11139"/>
                </a:cubicBezTo>
                <a:cubicBezTo>
                  <a:pt x="9801" y="11238"/>
                  <a:pt x="9796" y="11321"/>
                  <a:pt x="9789" y="11321"/>
                </a:cubicBezTo>
                <a:cubicBezTo>
                  <a:pt x="9788" y="11321"/>
                  <a:pt x="9788" y="11320"/>
                  <a:pt x="9787" y="11321"/>
                </a:cubicBezTo>
                <a:cubicBezTo>
                  <a:pt x="9783" y="11424"/>
                  <a:pt x="9784" y="11515"/>
                  <a:pt x="9794" y="11576"/>
                </a:cubicBezTo>
                <a:cubicBezTo>
                  <a:pt x="9796" y="11582"/>
                  <a:pt x="9797" y="11590"/>
                  <a:pt x="9799" y="11595"/>
                </a:cubicBezTo>
                <a:cubicBezTo>
                  <a:pt x="9830" y="11687"/>
                  <a:pt x="9837" y="11694"/>
                  <a:pt x="9892" y="11674"/>
                </a:cubicBezTo>
                <a:cubicBezTo>
                  <a:pt x="9997" y="11636"/>
                  <a:pt x="10002" y="11627"/>
                  <a:pt x="9992" y="11510"/>
                </a:cubicBezTo>
                <a:cubicBezTo>
                  <a:pt x="9988" y="11452"/>
                  <a:pt x="9980" y="11337"/>
                  <a:pt x="9976" y="11254"/>
                </a:cubicBezTo>
                <a:cubicBezTo>
                  <a:pt x="9972" y="11172"/>
                  <a:pt x="9958" y="11064"/>
                  <a:pt x="9945" y="11017"/>
                </a:cubicBezTo>
                <a:cubicBezTo>
                  <a:pt x="9932" y="10970"/>
                  <a:pt x="9925" y="10921"/>
                  <a:pt x="9930" y="10902"/>
                </a:cubicBezTo>
                <a:cubicBezTo>
                  <a:pt x="9937" y="10874"/>
                  <a:pt x="10034" y="10824"/>
                  <a:pt x="10136" y="10792"/>
                </a:cubicBezTo>
                <a:cubicBezTo>
                  <a:pt x="10166" y="10768"/>
                  <a:pt x="10186" y="10738"/>
                  <a:pt x="10198" y="10701"/>
                </a:cubicBezTo>
                <a:cubicBezTo>
                  <a:pt x="10199" y="10684"/>
                  <a:pt x="10200" y="10665"/>
                  <a:pt x="10200" y="10640"/>
                </a:cubicBezTo>
                <a:cubicBezTo>
                  <a:pt x="10201" y="10492"/>
                  <a:pt x="10205" y="10485"/>
                  <a:pt x="10372" y="10439"/>
                </a:cubicBezTo>
                <a:lnTo>
                  <a:pt x="10453" y="10421"/>
                </a:lnTo>
                <a:lnTo>
                  <a:pt x="10453" y="10494"/>
                </a:lnTo>
                <a:cubicBezTo>
                  <a:pt x="10457" y="10514"/>
                  <a:pt x="10462" y="10535"/>
                  <a:pt x="10465" y="10567"/>
                </a:cubicBezTo>
                <a:cubicBezTo>
                  <a:pt x="10471" y="10623"/>
                  <a:pt x="10479" y="10656"/>
                  <a:pt x="10496" y="10671"/>
                </a:cubicBezTo>
                <a:cubicBezTo>
                  <a:pt x="10510" y="10671"/>
                  <a:pt x="10530" y="10662"/>
                  <a:pt x="10554" y="10652"/>
                </a:cubicBezTo>
                <a:cubicBezTo>
                  <a:pt x="10590" y="10637"/>
                  <a:pt x="10636" y="10623"/>
                  <a:pt x="10659" y="10622"/>
                </a:cubicBezTo>
                <a:cubicBezTo>
                  <a:pt x="10699" y="10620"/>
                  <a:pt x="10702" y="10626"/>
                  <a:pt x="10690" y="10707"/>
                </a:cubicBezTo>
                <a:cubicBezTo>
                  <a:pt x="10683" y="10754"/>
                  <a:pt x="10676" y="10846"/>
                  <a:pt x="10676" y="10908"/>
                </a:cubicBezTo>
                <a:cubicBezTo>
                  <a:pt x="10676" y="10969"/>
                  <a:pt x="10669" y="11029"/>
                  <a:pt x="10661" y="11041"/>
                </a:cubicBezTo>
                <a:cubicBezTo>
                  <a:pt x="10653" y="11055"/>
                  <a:pt x="10650" y="11117"/>
                  <a:pt x="10654" y="11193"/>
                </a:cubicBezTo>
                <a:cubicBezTo>
                  <a:pt x="10660" y="11310"/>
                  <a:pt x="10657" y="11326"/>
                  <a:pt x="10618" y="11388"/>
                </a:cubicBezTo>
                <a:cubicBezTo>
                  <a:pt x="10608" y="11404"/>
                  <a:pt x="10599" y="11419"/>
                  <a:pt x="10592" y="11437"/>
                </a:cubicBezTo>
                <a:cubicBezTo>
                  <a:pt x="10583" y="11489"/>
                  <a:pt x="10578" y="11575"/>
                  <a:pt x="10573" y="11668"/>
                </a:cubicBezTo>
                <a:cubicBezTo>
                  <a:pt x="10574" y="11678"/>
                  <a:pt x="10574" y="11687"/>
                  <a:pt x="10575" y="11698"/>
                </a:cubicBezTo>
                <a:cubicBezTo>
                  <a:pt x="10590" y="11796"/>
                  <a:pt x="10587" y="12213"/>
                  <a:pt x="10570" y="12355"/>
                </a:cubicBezTo>
                <a:cubicBezTo>
                  <a:pt x="10573" y="12400"/>
                  <a:pt x="10577" y="12435"/>
                  <a:pt x="10582" y="12458"/>
                </a:cubicBezTo>
                <a:cubicBezTo>
                  <a:pt x="10586" y="12464"/>
                  <a:pt x="10587" y="12471"/>
                  <a:pt x="10592" y="12476"/>
                </a:cubicBezTo>
                <a:cubicBezTo>
                  <a:pt x="10599" y="12484"/>
                  <a:pt x="10604" y="12491"/>
                  <a:pt x="10609" y="12495"/>
                </a:cubicBezTo>
                <a:cubicBezTo>
                  <a:pt x="10618" y="12492"/>
                  <a:pt x="10628" y="12477"/>
                  <a:pt x="10640" y="12464"/>
                </a:cubicBezTo>
                <a:cubicBezTo>
                  <a:pt x="10643" y="12455"/>
                  <a:pt x="10647" y="12447"/>
                  <a:pt x="10652" y="12434"/>
                </a:cubicBezTo>
                <a:cubicBezTo>
                  <a:pt x="10687" y="12332"/>
                  <a:pt x="10757" y="12272"/>
                  <a:pt x="10807" y="12300"/>
                </a:cubicBezTo>
                <a:cubicBezTo>
                  <a:pt x="10814" y="12304"/>
                  <a:pt x="10818" y="12305"/>
                  <a:pt x="10824" y="12306"/>
                </a:cubicBezTo>
                <a:cubicBezTo>
                  <a:pt x="10832" y="12303"/>
                  <a:pt x="10840" y="12299"/>
                  <a:pt x="10848" y="12294"/>
                </a:cubicBezTo>
                <a:cubicBezTo>
                  <a:pt x="10851" y="12288"/>
                  <a:pt x="10852" y="12280"/>
                  <a:pt x="10855" y="12270"/>
                </a:cubicBezTo>
                <a:cubicBezTo>
                  <a:pt x="10861" y="12241"/>
                  <a:pt x="10915" y="12147"/>
                  <a:pt x="10972" y="12057"/>
                </a:cubicBezTo>
                <a:lnTo>
                  <a:pt x="11075" y="11893"/>
                </a:lnTo>
                <a:lnTo>
                  <a:pt x="11075" y="11935"/>
                </a:lnTo>
                <a:lnTo>
                  <a:pt x="11086" y="11923"/>
                </a:lnTo>
                <a:lnTo>
                  <a:pt x="11079" y="12416"/>
                </a:lnTo>
                <a:cubicBezTo>
                  <a:pt x="11080" y="12597"/>
                  <a:pt x="11076" y="12766"/>
                  <a:pt x="11072" y="12872"/>
                </a:cubicBezTo>
                <a:cubicBezTo>
                  <a:pt x="11072" y="13035"/>
                  <a:pt x="11075" y="13115"/>
                  <a:pt x="11086" y="13151"/>
                </a:cubicBezTo>
                <a:cubicBezTo>
                  <a:pt x="11098" y="13163"/>
                  <a:pt x="11113" y="13169"/>
                  <a:pt x="11125" y="13163"/>
                </a:cubicBezTo>
                <a:cubicBezTo>
                  <a:pt x="11125" y="13162"/>
                  <a:pt x="11126" y="13165"/>
                  <a:pt x="11127" y="13163"/>
                </a:cubicBezTo>
                <a:cubicBezTo>
                  <a:pt x="11140" y="13135"/>
                  <a:pt x="11148" y="13027"/>
                  <a:pt x="11153" y="12878"/>
                </a:cubicBezTo>
                <a:cubicBezTo>
                  <a:pt x="11155" y="12785"/>
                  <a:pt x="11157" y="12718"/>
                  <a:pt x="11158" y="12525"/>
                </a:cubicBezTo>
                <a:cubicBezTo>
                  <a:pt x="11159" y="12364"/>
                  <a:pt x="11161" y="12220"/>
                  <a:pt x="11163" y="12105"/>
                </a:cubicBezTo>
                <a:cubicBezTo>
                  <a:pt x="11163" y="12105"/>
                  <a:pt x="11163" y="12100"/>
                  <a:pt x="11163" y="12099"/>
                </a:cubicBezTo>
                <a:cubicBezTo>
                  <a:pt x="11165" y="11972"/>
                  <a:pt x="11166" y="11888"/>
                  <a:pt x="11168" y="11880"/>
                </a:cubicBezTo>
                <a:cubicBezTo>
                  <a:pt x="11171" y="11866"/>
                  <a:pt x="11181" y="11861"/>
                  <a:pt x="11189" y="11874"/>
                </a:cubicBezTo>
                <a:cubicBezTo>
                  <a:pt x="11198" y="11888"/>
                  <a:pt x="11214" y="11904"/>
                  <a:pt x="11225" y="11905"/>
                </a:cubicBezTo>
                <a:cubicBezTo>
                  <a:pt x="11241" y="11905"/>
                  <a:pt x="11246" y="11961"/>
                  <a:pt x="11249" y="12209"/>
                </a:cubicBezTo>
                <a:cubicBezTo>
                  <a:pt x="11251" y="12378"/>
                  <a:pt x="11248" y="12621"/>
                  <a:pt x="11242" y="12744"/>
                </a:cubicBezTo>
                <a:cubicBezTo>
                  <a:pt x="11239" y="12791"/>
                  <a:pt x="11238" y="12821"/>
                  <a:pt x="11237" y="12853"/>
                </a:cubicBezTo>
                <a:cubicBezTo>
                  <a:pt x="11241" y="12922"/>
                  <a:pt x="11249" y="12977"/>
                  <a:pt x="11261" y="13011"/>
                </a:cubicBezTo>
                <a:cubicBezTo>
                  <a:pt x="11269" y="13016"/>
                  <a:pt x="11277" y="13017"/>
                  <a:pt x="11290" y="13017"/>
                </a:cubicBezTo>
                <a:cubicBezTo>
                  <a:pt x="11319" y="13018"/>
                  <a:pt x="11319" y="13022"/>
                  <a:pt x="11313" y="13230"/>
                </a:cubicBezTo>
                <a:cubicBezTo>
                  <a:pt x="11308" y="13459"/>
                  <a:pt x="11315" y="13480"/>
                  <a:pt x="11376" y="13480"/>
                </a:cubicBezTo>
                <a:cubicBezTo>
                  <a:pt x="11380" y="13480"/>
                  <a:pt x="11382" y="13481"/>
                  <a:pt x="11385" y="13480"/>
                </a:cubicBezTo>
                <a:cubicBezTo>
                  <a:pt x="11392" y="13458"/>
                  <a:pt x="11396" y="13420"/>
                  <a:pt x="11399" y="13370"/>
                </a:cubicBezTo>
                <a:cubicBezTo>
                  <a:pt x="11399" y="13355"/>
                  <a:pt x="11400" y="13342"/>
                  <a:pt x="11399" y="13321"/>
                </a:cubicBezTo>
                <a:cubicBezTo>
                  <a:pt x="11396" y="13235"/>
                  <a:pt x="11398" y="13035"/>
                  <a:pt x="11404" y="12872"/>
                </a:cubicBezTo>
                <a:lnTo>
                  <a:pt x="11414" y="12574"/>
                </a:lnTo>
                <a:lnTo>
                  <a:pt x="11564" y="12446"/>
                </a:lnTo>
                <a:cubicBezTo>
                  <a:pt x="11595" y="12420"/>
                  <a:pt x="11599" y="12418"/>
                  <a:pt x="11624" y="12397"/>
                </a:cubicBezTo>
                <a:cubicBezTo>
                  <a:pt x="11627" y="12394"/>
                  <a:pt x="11629" y="12393"/>
                  <a:pt x="11633" y="12391"/>
                </a:cubicBezTo>
                <a:cubicBezTo>
                  <a:pt x="11660" y="12370"/>
                  <a:pt x="11690" y="12343"/>
                  <a:pt x="11700" y="12336"/>
                </a:cubicBezTo>
                <a:cubicBezTo>
                  <a:pt x="11704" y="12315"/>
                  <a:pt x="11707" y="12317"/>
                  <a:pt x="11710" y="12330"/>
                </a:cubicBezTo>
                <a:cubicBezTo>
                  <a:pt x="11711" y="12330"/>
                  <a:pt x="11724" y="12318"/>
                  <a:pt x="11724" y="12318"/>
                </a:cubicBezTo>
                <a:cubicBezTo>
                  <a:pt x="11725" y="12318"/>
                  <a:pt x="11726" y="12322"/>
                  <a:pt x="11727" y="12324"/>
                </a:cubicBezTo>
                <a:lnTo>
                  <a:pt x="11741" y="12318"/>
                </a:lnTo>
                <a:lnTo>
                  <a:pt x="11734" y="12513"/>
                </a:lnTo>
                <a:cubicBezTo>
                  <a:pt x="11736" y="12700"/>
                  <a:pt x="11731" y="12958"/>
                  <a:pt x="11722" y="13024"/>
                </a:cubicBezTo>
                <a:cubicBezTo>
                  <a:pt x="11724" y="13073"/>
                  <a:pt x="11729" y="13098"/>
                  <a:pt x="11736" y="13115"/>
                </a:cubicBezTo>
                <a:cubicBezTo>
                  <a:pt x="11751" y="13132"/>
                  <a:pt x="11770" y="13144"/>
                  <a:pt x="11789" y="13133"/>
                </a:cubicBezTo>
                <a:cubicBezTo>
                  <a:pt x="11803" y="13119"/>
                  <a:pt x="11811" y="13079"/>
                  <a:pt x="11815" y="13005"/>
                </a:cubicBezTo>
                <a:cubicBezTo>
                  <a:pt x="11816" y="12944"/>
                  <a:pt x="11818" y="12852"/>
                  <a:pt x="11817" y="12695"/>
                </a:cubicBezTo>
                <a:cubicBezTo>
                  <a:pt x="11817" y="12667"/>
                  <a:pt x="11815" y="12650"/>
                  <a:pt x="11815" y="12622"/>
                </a:cubicBezTo>
                <a:lnTo>
                  <a:pt x="11815" y="12330"/>
                </a:lnTo>
                <a:cubicBezTo>
                  <a:pt x="11815" y="12325"/>
                  <a:pt x="11813" y="12323"/>
                  <a:pt x="11813" y="12312"/>
                </a:cubicBezTo>
                <a:cubicBezTo>
                  <a:pt x="11813" y="12308"/>
                  <a:pt x="11815" y="12304"/>
                  <a:pt x="11815" y="12300"/>
                </a:cubicBezTo>
                <a:lnTo>
                  <a:pt x="11813" y="12233"/>
                </a:lnTo>
                <a:lnTo>
                  <a:pt x="11958" y="12112"/>
                </a:lnTo>
                <a:cubicBezTo>
                  <a:pt x="12038" y="12042"/>
                  <a:pt x="12103" y="11984"/>
                  <a:pt x="12104" y="11990"/>
                </a:cubicBezTo>
                <a:cubicBezTo>
                  <a:pt x="12104" y="11991"/>
                  <a:pt x="12108" y="12004"/>
                  <a:pt x="12109" y="12008"/>
                </a:cubicBezTo>
                <a:cubicBezTo>
                  <a:pt x="12112" y="12023"/>
                  <a:pt x="12116" y="12047"/>
                  <a:pt x="12123" y="12081"/>
                </a:cubicBezTo>
                <a:cubicBezTo>
                  <a:pt x="12135" y="12135"/>
                  <a:pt x="12140" y="12259"/>
                  <a:pt x="12138" y="12464"/>
                </a:cubicBezTo>
                <a:cubicBezTo>
                  <a:pt x="12134" y="12784"/>
                  <a:pt x="12138" y="12810"/>
                  <a:pt x="12195" y="12774"/>
                </a:cubicBezTo>
                <a:cubicBezTo>
                  <a:pt x="12201" y="12770"/>
                  <a:pt x="12205" y="12763"/>
                  <a:pt x="12209" y="12756"/>
                </a:cubicBezTo>
                <a:cubicBezTo>
                  <a:pt x="12210" y="12753"/>
                  <a:pt x="12213" y="12754"/>
                  <a:pt x="12214" y="12750"/>
                </a:cubicBezTo>
                <a:cubicBezTo>
                  <a:pt x="12215" y="12746"/>
                  <a:pt x="12215" y="12737"/>
                  <a:pt x="12216" y="12732"/>
                </a:cubicBezTo>
                <a:cubicBezTo>
                  <a:pt x="12218" y="12725"/>
                  <a:pt x="12217" y="12715"/>
                  <a:pt x="12219" y="12707"/>
                </a:cubicBezTo>
                <a:cubicBezTo>
                  <a:pt x="12221" y="12667"/>
                  <a:pt x="12223" y="12602"/>
                  <a:pt x="12221" y="12476"/>
                </a:cubicBezTo>
                <a:lnTo>
                  <a:pt x="12216" y="12197"/>
                </a:lnTo>
                <a:lnTo>
                  <a:pt x="12262" y="12172"/>
                </a:lnTo>
                <a:cubicBezTo>
                  <a:pt x="12267" y="12170"/>
                  <a:pt x="12269" y="12163"/>
                  <a:pt x="12274" y="12160"/>
                </a:cubicBezTo>
                <a:cubicBezTo>
                  <a:pt x="12280" y="12151"/>
                  <a:pt x="12287" y="12147"/>
                  <a:pt x="12295" y="12142"/>
                </a:cubicBezTo>
                <a:cubicBezTo>
                  <a:pt x="12299" y="12139"/>
                  <a:pt x="12304" y="12133"/>
                  <a:pt x="12307" y="12130"/>
                </a:cubicBezTo>
                <a:cubicBezTo>
                  <a:pt x="12327" y="12095"/>
                  <a:pt x="12335" y="12034"/>
                  <a:pt x="12338" y="11917"/>
                </a:cubicBezTo>
                <a:cubicBezTo>
                  <a:pt x="12339" y="11890"/>
                  <a:pt x="12341" y="11872"/>
                  <a:pt x="12343" y="11850"/>
                </a:cubicBezTo>
                <a:cubicBezTo>
                  <a:pt x="12341" y="11838"/>
                  <a:pt x="12342" y="11824"/>
                  <a:pt x="12345" y="11814"/>
                </a:cubicBezTo>
                <a:cubicBezTo>
                  <a:pt x="12348" y="11786"/>
                  <a:pt x="12351" y="11766"/>
                  <a:pt x="12355" y="11765"/>
                </a:cubicBezTo>
                <a:cubicBezTo>
                  <a:pt x="12362" y="11763"/>
                  <a:pt x="12378" y="11753"/>
                  <a:pt x="12388" y="11741"/>
                </a:cubicBezTo>
                <a:cubicBezTo>
                  <a:pt x="12430" y="11694"/>
                  <a:pt x="12486" y="11650"/>
                  <a:pt x="12527" y="11625"/>
                </a:cubicBezTo>
                <a:cubicBezTo>
                  <a:pt x="12537" y="11616"/>
                  <a:pt x="12546" y="11606"/>
                  <a:pt x="12560" y="11595"/>
                </a:cubicBezTo>
                <a:cubicBezTo>
                  <a:pt x="12568" y="11589"/>
                  <a:pt x="12571" y="11593"/>
                  <a:pt x="12577" y="11589"/>
                </a:cubicBezTo>
                <a:cubicBezTo>
                  <a:pt x="12573" y="11568"/>
                  <a:pt x="12581" y="11552"/>
                  <a:pt x="12596" y="11552"/>
                </a:cubicBezTo>
                <a:cubicBezTo>
                  <a:pt x="12608" y="11552"/>
                  <a:pt x="12614" y="11562"/>
                  <a:pt x="12618" y="11601"/>
                </a:cubicBezTo>
                <a:cubicBezTo>
                  <a:pt x="12621" y="11621"/>
                  <a:pt x="12623" y="11657"/>
                  <a:pt x="12622" y="11704"/>
                </a:cubicBezTo>
                <a:cubicBezTo>
                  <a:pt x="12623" y="11749"/>
                  <a:pt x="12622" y="11811"/>
                  <a:pt x="12622" y="11887"/>
                </a:cubicBezTo>
                <a:cubicBezTo>
                  <a:pt x="12622" y="12071"/>
                  <a:pt x="12618" y="12222"/>
                  <a:pt x="12610" y="12233"/>
                </a:cubicBezTo>
                <a:cubicBezTo>
                  <a:pt x="12607" y="12238"/>
                  <a:pt x="12605" y="12246"/>
                  <a:pt x="12603" y="12251"/>
                </a:cubicBezTo>
                <a:cubicBezTo>
                  <a:pt x="12604" y="12282"/>
                  <a:pt x="12603" y="12306"/>
                  <a:pt x="12606" y="12324"/>
                </a:cubicBezTo>
                <a:cubicBezTo>
                  <a:pt x="12623" y="12364"/>
                  <a:pt x="12660" y="12392"/>
                  <a:pt x="12687" y="12355"/>
                </a:cubicBezTo>
                <a:cubicBezTo>
                  <a:pt x="12694" y="12345"/>
                  <a:pt x="12696" y="12333"/>
                  <a:pt x="12699" y="12324"/>
                </a:cubicBezTo>
                <a:cubicBezTo>
                  <a:pt x="12700" y="12309"/>
                  <a:pt x="12701" y="12295"/>
                  <a:pt x="12701" y="12270"/>
                </a:cubicBezTo>
                <a:cubicBezTo>
                  <a:pt x="12687" y="12223"/>
                  <a:pt x="12688" y="11974"/>
                  <a:pt x="12704" y="11935"/>
                </a:cubicBezTo>
                <a:cubicBezTo>
                  <a:pt x="12709" y="11922"/>
                  <a:pt x="12721" y="11930"/>
                  <a:pt x="12732" y="11953"/>
                </a:cubicBezTo>
                <a:cubicBezTo>
                  <a:pt x="12748" y="11988"/>
                  <a:pt x="12766" y="11988"/>
                  <a:pt x="12816" y="11953"/>
                </a:cubicBezTo>
                <a:cubicBezTo>
                  <a:pt x="12848" y="11932"/>
                  <a:pt x="12875" y="11906"/>
                  <a:pt x="12883" y="11893"/>
                </a:cubicBezTo>
                <a:cubicBezTo>
                  <a:pt x="12885" y="11888"/>
                  <a:pt x="12886" y="11885"/>
                  <a:pt x="12888" y="11880"/>
                </a:cubicBezTo>
                <a:cubicBezTo>
                  <a:pt x="12892" y="11859"/>
                  <a:pt x="12892" y="11741"/>
                  <a:pt x="12888" y="11607"/>
                </a:cubicBezTo>
                <a:cubicBezTo>
                  <a:pt x="12885" y="11532"/>
                  <a:pt x="12884" y="11481"/>
                  <a:pt x="12880" y="11437"/>
                </a:cubicBezTo>
                <a:cubicBezTo>
                  <a:pt x="12872" y="11373"/>
                  <a:pt x="12864" y="11318"/>
                  <a:pt x="12857" y="11297"/>
                </a:cubicBezTo>
                <a:cubicBezTo>
                  <a:pt x="12855" y="11293"/>
                  <a:pt x="12855" y="11289"/>
                  <a:pt x="12854" y="11285"/>
                </a:cubicBezTo>
                <a:cubicBezTo>
                  <a:pt x="12853" y="11282"/>
                  <a:pt x="12851" y="11281"/>
                  <a:pt x="12849" y="11279"/>
                </a:cubicBezTo>
                <a:cubicBezTo>
                  <a:pt x="12832" y="11234"/>
                  <a:pt x="12825" y="11186"/>
                  <a:pt x="12830" y="11163"/>
                </a:cubicBezTo>
                <a:cubicBezTo>
                  <a:pt x="12836" y="11141"/>
                  <a:pt x="12897" y="11072"/>
                  <a:pt x="12969" y="11011"/>
                </a:cubicBezTo>
                <a:cubicBezTo>
                  <a:pt x="12973" y="11007"/>
                  <a:pt x="12977" y="11008"/>
                  <a:pt x="12981" y="11005"/>
                </a:cubicBezTo>
                <a:cubicBezTo>
                  <a:pt x="12983" y="11002"/>
                  <a:pt x="12984" y="10999"/>
                  <a:pt x="12986" y="10999"/>
                </a:cubicBezTo>
                <a:cubicBezTo>
                  <a:pt x="13024" y="10967"/>
                  <a:pt x="13055" y="10943"/>
                  <a:pt x="13079" y="10932"/>
                </a:cubicBezTo>
                <a:cubicBezTo>
                  <a:pt x="13091" y="10922"/>
                  <a:pt x="13114" y="10907"/>
                  <a:pt x="13119" y="10902"/>
                </a:cubicBezTo>
                <a:cubicBezTo>
                  <a:pt x="13144" y="10877"/>
                  <a:pt x="13151" y="10894"/>
                  <a:pt x="13150" y="10981"/>
                </a:cubicBezTo>
                <a:cubicBezTo>
                  <a:pt x="13155" y="11007"/>
                  <a:pt x="13158" y="11039"/>
                  <a:pt x="13158" y="11084"/>
                </a:cubicBezTo>
                <a:cubicBezTo>
                  <a:pt x="13158" y="11151"/>
                  <a:pt x="13151" y="11222"/>
                  <a:pt x="13143" y="11242"/>
                </a:cubicBezTo>
                <a:cubicBezTo>
                  <a:pt x="13141" y="11249"/>
                  <a:pt x="13140" y="11259"/>
                  <a:pt x="13138" y="11266"/>
                </a:cubicBezTo>
                <a:cubicBezTo>
                  <a:pt x="13137" y="11290"/>
                  <a:pt x="13134" y="11321"/>
                  <a:pt x="13134" y="11339"/>
                </a:cubicBezTo>
                <a:cubicBezTo>
                  <a:pt x="13137" y="11399"/>
                  <a:pt x="13158" y="11460"/>
                  <a:pt x="13193" y="11510"/>
                </a:cubicBezTo>
                <a:cubicBezTo>
                  <a:pt x="13198" y="11516"/>
                  <a:pt x="13199" y="11523"/>
                  <a:pt x="13203" y="11528"/>
                </a:cubicBezTo>
                <a:cubicBezTo>
                  <a:pt x="13232" y="11544"/>
                  <a:pt x="13270" y="11549"/>
                  <a:pt x="13301" y="11540"/>
                </a:cubicBezTo>
                <a:cubicBezTo>
                  <a:pt x="13305" y="11536"/>
                  <a:pt x="13306" y="11532"/>
                  <a:pt x="13310" y="11528"/>
                </a:cubicBezTo>
                <a:cubicBezTo>
                  <a:pt x="13339" y="11501"/>
                  <a:pt x="13355" y="11476"/>
                  <a:pt x="13365" y="11449"/>
                </a:cubicBezTo>
                <a:cubicBezTo>
                  <a:pt x="13369" y="11408"/>
                  <a:pt x="13372" y="11356"/>
                  <a:pt x="13372" y="11297"/>
                </a:cubicBezTo>
                <a:cubicBezTo>
                  <a:pt x="13371" y="11290"/>
                  <a:pt x="13369" y="11283"/>
                  <a:pt x="13368" y="11279"/>
                </a:cubicBezTo>
                <a:cubicBezTo>
                  <a:pt x="13360" y="11259"/>
                  <a:pt x="13353" y="11175"/>
                  <a:pt x="13353" y="11096"/>
                </a:cubicBezTo>
                <a:cubicBezTo>
                  <a:pt x="13353" y="10998"/>
                  <a:pt x="13345" y="10932"/>
                  <a:pt x="13327" y="10883"/>
                </a:cubicBezTo>
                <a:cubicBezTo>
                  <a:pt x="13280" y="10754"/>
                  <a:pt x="13285" y="10739"/>
                  <a:pt x="13461" y="10585"/>
                </a:cubicBezTo>
                <a:cubicBezTo>
                  <a:pt x="13466" y="10581"/>
                  <a:pt x="13469" y="10577"/>
                  <a:pt x="13473" y="10573"/>
                </a:cubicBezTo>
                <a:cubicBezTo>
                  <a:pt x="13494" y="10536"/>
                  <a:pt x="13508" y="10493"/>
                  <a:pt x="13511" y="10446"/>
                </a:cubicBezTo>
                <a:cubicBezTo>
                  <a:pt x="13511" y="10436"/>
                  <a:pt x="13511" y="10427"/>
                  <a:pt x="13511" y="10415"/>
                </a:cubicBezTo>
                <a:cubicBezTo>
                  <a:pt x="13511" y="10309"/>
                  <a:pt x="13516" y="10282"/>
                  <a:pt x="13549" y="10239"/>
                </a:cubicBezTo>
                <a:cubicBezTo>
                  <a:pt x="13586" y="10191"/>
                  <a:pt x="13590" y="10193"/>
                  <a:pt x="13590" y="10251"/>
                </a:cubicBezTo>
                <a:cubicBezTo>
                  <a:pt x="13590" y="10285"/>
                  <a:pt x="13602" y="10346"/>
                  <a:pt x="13619" y="10385"/>
                </a:cubicBezTo>
                <a:cubicBezTo>
                  <a:pt x="13621" y="10391"/>
                  <a:pt x="13623" y="10392"/>
                  <a:pt x="13626" y="10397"/>
                </a:cubicBezTo>
                <a:cubicBezTo>
                  <a:pt x="13648" y="10413"/>
                  <a:pt x="13676" y="10427"/>
                  <a:pt x="13707" y="10427"/>
                </a:cubicBezTo>
                <a:cubicBezTo>
                  <a:pt x="13715" y="10427"/>
                  <a:pt x="13723" y="10423"/>
                  <a:pt x="13731" y="10421"/>
                </a:cubicBezTo>
                <a:cubicBezTo>
                  <a:pt x="13752" y="10413"/>
                  <a:pt x="13775" y="10406"/>
                  <a:pt x="13786" y="10397"/>
                </a:cubicBezTo>
                <a:cubicBezTo>
                  <a:pt x="13790" y="10393"/>
                  <a:pt x="13797" y="10390"/>
                  <a:pt x="13800" y="10385"/>
                </a:cubicBezTo>
                <a:cubicBezTo>
                  <a:pt x="13801" y="10384"/>
                  <a:pt x="13799" y="10380"/>
                  <a:pt x="13800" y="10379"/>
                </a:cubicBezTo>
                <a:cubicBezTo>
                  <a:pt x="13805" y="10370"/>
                  <a:pt x="13810" y="10364"/>
                  <a:pt x="13810" y="10354"/>
                </a:cubicBezTo>
                <a:cubicBezTo>
                  <a:pt x="13810" y="10322"/>
                  <a:pt x="13817" y="10292"/>
                  <a:pt x="13829" y="10281"/>
                </a:cubicBezTo>
                <a:cubicBezTo>
                  <a:pt x="13834" y="10272"/>
                  <a:pt x="13839" y="10263"/>
                  <a:pt x="13845" y="10257"/>
                </a:cubicBezTo>
                <a:cubicBezTo>
                  <a:pt x="13890" y="10214"/>
                  <a:pt x="13895" y="10213"/>
                  <a:pt x="13879" y="10263"/>
                </a:cubicBezTo>
                <a:cubicBezTo>
                  <a:pt x="13872" y="10286"/>
                  <a:pt x="13864" y="10375"/>
                  <a:pt x="13860" y="10458"/>
                </a:cubicBezTo>
                <a:cubicBezTo>
                  <a:pt x="13856" y="10532"/>
                  <a:pt x="13850" y="10627"/>
                  <a:pt x="13845" y="10689"/>
                </a:cubicBezTo>
                <a:cubicBezTo>
                  <a:pt x="13843" y="10742"/>
                  <a:pt x="13842" y="10787"/>
                  <a:pt x="13845" y="10816"/>
                </a:cubicBezTo>
                <a:cubicBezTo>
                  <a:pt x="13852" y="10840"/>
                  <a:pt x="13865" y="10861"/>
                  <a:pt x="13893" y="10895"/>
                </a:cubicBezTo>
                <a:cubicBezTo>
                  <a:pt x="13906" y="10911"/>
                  <a:pt x="13916" y="10923"/>
                  <a:pt x="13924" y="10932"/>
                </a:cubicBezTo>
                <a:cubicBezTo>
                  <a:pt x="13943" y="10942"/>
                  <a:pt x="13961" y="10944"/>
                  <a:pt x="13977" y="10944"/>
                </a:cubicBezTo>
                <a:cubicBezTo>
                  <a:pt x="13988" y="10939"/>
                  <a:pt x="14000" y="10933"/>
                  <a:pt x="14017" y="10920"/>
                </a:cubicBezTo>
                <a:cubicBezTo>
                  <a:pt x="14029" y="10911"/>
                  <a:pt x="14036" y="10903"/>
                  <a:pt x="14044" y="10895"/>
                </a:cubicBezTo>
                <a:cubicBezTo>
                  <a:pt x="14066" y="10852"/>
                  <a:pt x="14079" y="10780"/>
                  <a:pt x="14082" y="10683"/>
                </a:cubicBezTo>
                <a:cubicBezTo>
                  <a:pt x="14080" y="10667"/>
                  <a:pt x="14076" y="10658"/>
                  <a:pt x="14072" y="10658"/>
                </a:cubicBezTo>
                <a:cubicBezTo>
                  <a:pt x="14064" y="10658"/>
                  <a:pt x="14058" y="10586"/>
                  <a:pt x="14058" y="10494"/>
                </a:cubicBezTo>
                <a:cubicBezTo>
                  <a:pt x="14058" y="10382"/>
                  <a:pt x="14050" y="10305"/>
                  <a:pt x="14032" y="10245"/>
                </a:cubicBezTo>
                <a:lnTo>
                  <a:pt x="14006" y="10160"/>
                </a:lnTo>
                <a:lnTo>
                  <a:pt x="14037" y="10105"/>
                </a:lnTo>
                <a:cubicBezTo>
                  <a:pt x="14082" y="10029"/>
                  <a:pt x="14155" y="9984"/>
                  <a:pt x="14161" y="10026"/>
                </a:cubicBezTo>
                <a:cubicBezTo>
                  <a:pt x="14163" y="10045"/>
                  <a:pt x="14181" y="10104"/>
                  <a:pt x="14199" y="10160"/>
                </a:cubicBezTo>
                <a:cubicBezTo>
                  <a:pt x="14225" y="10239"/>
                  <a:pt x="14242" y="10262"/>
                  <a:pt x="14271" y="10251"/>
                </a:cubicBezTo>
                <a:cubicBezTo>
                  <a:pt x="14302" y="10239"/>
                  <a:pt x="14306" y="10245"/>
                  <a:pt x="14309" y="10318"/>
                </a:cubicBezTo>
                <a:cubicBezTo>
                  <a:pt x="14311" y="10327"/>
                  <a:pt x="14314" y="10338"/>
                  <a:pt x="14314" y="10348"/>
                </a:cubicBezTo>
                <a:cubicBezTo>
                  <a:pt x="14314" y="10352"/>
                  <a:pt x="14313" y="10357"/>
                  <a:pt x="14314" y="10360"/>
                </a:cubicBezTo>
                <a:cubicBezTo>
                  <a:pt x="14314" y="10362"/>
                  <a:pt x="14316" y="10365"/>
                  <a:pt x="14316" y="10367"/>
                </a:cubicBezTo>
                <a:cubicBezTo>
                  <a:pt x="14324" y="10408"/>
                  <a:pt x="14339" y="10440"/>
                  <a:pt x="14369" y="10482"/>
                </a:cubicBezTo>
                <a:cubicBezTo>
                  <a:pt x="14379" y="10497"/>
                  <a:pt x="14388" y="10509"/>
                  <a:pt x="14395" y="10519"/>
                </a:cubicBezTo>
                <a:cubicBezTo>
                  <a:pt x="14417" y="10531"/>
                  <a:pt x="14441" y="10532"/>
                  <a:pt x="14464" y="10525"/>
                </a:cubicBezTo>
                <a:cubicBezTo>
                  <a:pt x="14473" y="10518"/>
                  <a:pt x="14481" y="10516"/>
                  <a:pt x="14493" y="10506"/>
                </a:cubicBezTo>
                <a:lnTo>
                  <a:pt x="14524" y="10476"/>
                </a:lnTo>
                <a:cubicBezTo>
                  <a:pt x="14538" y="10458"/>
                  <a:pt x="14551" y="10444"/>
                  <a:pt x="14557" y="10421"/>
                </a:cubicBezTo>
                <a:lnTo>
                  <a:pt x="14550" y="10300"/>
                </a:lnTo>
                <a:cubicBezTo>
                  <a:pt x="14546" y="10217"/>
                  <a:pt x="14543" y="10097"/>
                  <a:pt x="14543" y="10038"/>
                </a:cubicBezTo>
                <a:cubicBezTo>
                  <a:pt x="14543" y="10021"/>
                  <a:pt x="14542" y="10006"/>
                  <a:pt x="14541" y="9990"/>
                </a:cubicBezTo>
                <a:cubicBezTo>
                  <a:pt x="14540" y="9987"/>
                  <a:pt x="14538" y="9986"/>
                  <a:pt x="14538" y="9983"/>
                </a:cubicBezTo>
                <a:cubicBezTo>
                  <a:pt x="14535" y="9963"/>
                  <a:pt x="14534" y="9946"/>
                  <a:pt x="14531" y="9929"/>
                </a:cubicBezTo>
                <a:cubicBezTo>
                  <a:pt x="14526" y="9902"/>
                  <a:pt x="14518" y="9873"/>
                  <a:pt x="14510" y="9850"/>
                </a:cubicBezTo>
                <a:cubicBezTo>
                  <a:pt x="14479" y="9772"/>
                  <a:pt x="14479" y="9765"/>
                  <a:pt x="14500" y="9716"/>
                </a:cubicBezTo>
                <a:cubicBezTo>
                  <a:pt x="14501" y="9713"/>
                  <a:pt x="14505" y="9707"/>
                  <a:pt x="14507" y="9704"/>
                </a:cubicBezTo>
                <a:cubicBezTo>
                  <a:pt x="14511" y="9687"/>
                  <a:pt x="14517" y="9682"/>
                  <a:pt x="14526" y="9679"/>
                </a:cubicBezTo>
                <a:cubicBezTo>
                  <a:pt x="14544" y="9657"/>
                  <a:pt x="14566" y="9629"/>
                  <a:pt x="14588" y="9613"/>
                </a:cubicBezTo>
                <a:cubicBezTo>
                  <a:pt x="14624" y="9585"/>
                  <a:pt x="14664" y="9553"/>
                  <a:pt x="14677" y="9540"/>
                </a:cubicBezTo>
                <a:cubicBezTo>
                  <a:pt x="14692" y="9524"/>
                  <a:pt x="14694" y="9555"/>
                  <a:pt x="14696" y="9625"/>
                </a:cubicBezTo>
                <a:cubicBezTo>
                  <a:pt x="14696" y="9629"/>
                  <a:pt x="14698" y="9639"/>
                  <a:pt x="14698" y="9643"/>
                </a:cubicBezTo>
                <a:cubicBezTo>
                  <a:pt x="14699" y="9665"/>
                  <a:pt x="14698" y="9670"/>
                  <a:pt x="14698" y="9704"/>
                </a:cubicBezTo>
                <a:cubicBezTo>
                  <a:pt x="14698" y="9729"/>
                  <a:pt x="14700" y="9749"/>
                  <a:pt x="14701" y="9771"/>
                </a:cubicBezTo>
                <a:cubicBezTo>
                  <a:pt x="14701" y="9781"/>
                  <a:pt x="14700" y="9792"/>
                  <a:pt x="14701" y="9801"/>
                </a:cubicBezTo>
                <a:cubicBezTo>
                  <a:pt x="14709" y="9964"/>
                  <a:pt x="14747" y="10052"/>
                  <a:pt x="14882" y="10287"/>
                </a:cubicBezTo>
                <a:cubicBezTo>
                  <a:pt x="14949" y="10404"/>
                  <a:pt x="14979" y="10458"/>
                  <a:pt x="14987" y="10494"/>
                </a:cubicBezTo>
                <a:lnTo>
                  <a:pt x="14999" y="10512"/>
                </a:lnTo>
                <a:lnTo>
                  <a:pt x="14987" y="10537"/>
                </a:lnTo>
                <a:cubicBezTo>
                  <a:pt x="14986" y="10546"/>
                  <a:pt x="14983" y="10556"/>
                  <a:pt x="14980" y="10567"/>
                </a:cubicBezTo>
                <a:cubicBezTo>
                  <a:pt x="14969" y="10607"/>
                  <a:pt x="14955" y="10670"/>
                  <a:pt x="14949" y="10707"/>
                </a:cubicBezTo>
                <a:cubicBezTo>
                  <a:pt x="14943" y="10744"/>
                  <a:pt x="14927" y="10798"/>
                  <a:pt x="14916" y="10823"/>
                </a:cubicBezTo>
                <a:cubicBezTo>
                  <a:pt x="14904" y="10847"/>
                  <a:pt x="14894" y="10874"/>
                  <a:pt x="14894" y="10889"/>
                </a:cubicBezTo>
                <a:cubicBezTo>
                  <a:pt x="14894" y="10895"/>
                  <a:pt x="14883" y="10949"/>
                  <a:pt x="14877" y="10975"/>
                </a:cubicBezTo>
                <a:cubicBezTo>
                  <a:pt x="14880" y="10979"/>
                  <a:pt x="14879" y="10985"/>
                  <a:pt x="14875" y="10987"/>
                </a:cubicBezTo>
                <a:cubicBezTo>
                  <a:pt x="14853" y="11091"/>
                  <a:pt x="14812" y="11275"/>
                  <a:pt x="14775" y="11418"/>
                </a:cubicBezTo>
                <a:cubicBezTo>
                  <a:pt x="14762" y="11466"/>
                  <a:pt x="14744" y="11544"/>
                  <a:pt x="14736" y="11595"/>
                </a:cubicBezTo>
                <a:cubicBezTo>
                  <a:pt x="14729" y="11645"/>
                  <a:pt x="14719" y="11686"/>
                  <a:pt x="14713" y="11686"/>
                </a:cubicBezTo>
                <a:cubicBezTo>
                  <a:pt x="14708" y="11686"/>
                  <a:pt x="14701" y="11707"/>
                  <a:pt x="14693" y="11735"/>
                </a:cubicBezTo>
                <a:cubicBezTo>
                  <a:pt x="14690" y="11748"/>
                  <a:pt x="14684" y="11765"/>
                  <a:pt x="14679" y="11783"/>
                </a:cubicBezTo>
                <a:cubicBezTo>
                  <a:pt x="14668" y="11831"/>
                  <a:pt x="14657" y="11892"/>
                  <a:pt x="14646" y="11960"/>
                </a:cubicBezTo>
                <a:cubicBezTo>
                  <a:pt x="14638" y="12008"/>
                  <a:pt x="14623" y="12053"/>
                  <a:pt x="14612" y="12063"/>
                </a:cubicBezTo>
                <a:cubicBezTo>
                  <a:pt x="14609" y="12066"/>
                  <a:pt x="14607" y="12076"/>
                  <a:pt x="14605" y="12081"/>
                </a:cubicBezTo>
                <a:lnTo>
                  <a:pt x="14596" y="12124"/>
                </a:lnTo>
                <a:cubicBezTo>
                  <a:pt x="14595" y="12129"/>
                  <a:pt x="14596" y="12131"/>
                  <a:pt x="14596" y="12136"/>
                </a:cubicBezTo>
                <a:cubicBezTo>
                  <a:pt x="14596" y="12165"/>
                  <a:pt x="14585" y="12216"/>
                  <a:pt x="14574" y="12245"/>
                </a:cubicBezTo>
                <a:cubicBezTo>
                  <a:pt x="14571" y="12252"/>
                  <a:pt x="14567" y="12253"/>
                  <a:pt x="14564" y="12257"/>
                </a:cubicBezTo>
                <a:cubicBezTo>
                  <a:pt x="14562" y="12268"/>
                  <a:pt x="14556" y="12275"/>
                  <a:pt x="14548" y="12276"/>
                </a:cubicBezTo>
                <a:cubicBezTo>
                  <a:pt x="14528" y="12286"/>
                  <a:pt x="14496" y="12280"/>
                  <a:pt x="14421" y="12257"/>
                </a:cubicBezTo>
                <a:cubicBezTo>
                  <a:pt x="14348" y="12236"/>
                  <a:pt x="14274" y="12207"/>
                  <a:pt x="14259" y="12197"/>
                </a:cubicBezTo>
                <a:cubicBezTo>
                  <a:pt x="14235" y="12180"/>
                  <a:pt x="14219" y="12231"/>
                  <a:pt x="14137" y="12568"/>
                </a:cubicBezTo>
                <a:cubicBezTo>
                  <a:pt x="14081" y="12798"/>
                  <a:pt x="14037" y="13016"/>
                  <a:pt x="14032" y="13096"/>
                </a:cubicBezTo>
                <a:cubicBezTo>
                  <a:pt x="14027" y="13172"/>
                  <a:pt x="14020" y="13553"/>
                  <a:pt x="14015" y="13942"/>
                </a:cubicBezTo>
                <a:lnTo>
                  <a:pt x="14008" y="14452"/>
                </a:lnTo>
                <a:cubicBezTo>
                  <a:pt x="14008" y="14541"/>
                  <a:pt x="14010" y="14621"/>
                  <a:pt x="14013" y="14653"/>
                </a:cubicBezTo>
                <a:lnTo>
                  <a:pt x="14037" y="14677"/>
                </a:lnTo>
                <a:cubicBezTo>
                  <a:pt x="14054" y="14694"/>
                  <a:pt x="14101" y="14719"/>
                  <a:pt x="14144" y="14732"/>
                </a:cubicBezTo>
                <a:cubicBezTo>
                  <a:pt x="14187" y="14745"/>
                  <a:pt x="14279" y="14773"/>
                  <a:pt x="14347" y="14799"/>
                </a:cubicBezTo>
                <a:lnTo>
                  <a:pt x="14471" y="14848"/>
                </a:lnTo>
                <a:lnTo>
                  <a:pt x="14498" y="14762"/>
                </a:lnTo>
                <a:cubicBezTo>
                  <a:pt x="14512" y="14717"/>
                  <a:pt x="14558" y="14525"/>
                  <a:pt x="14603" y="14337"/>
                </a:cubicBezTo>
                <a:lnTo>
                  <a:pt x="14655" y="14124"/>
                </a:lnTo>
                <a:cubicBezTo>
                  <a:pt x="14669" y="14047"/>
                  <a:pt x="14677" y="13973"/>
                  <a:pt x="14684" y="13899"/>
                </a:cubicBezTo>
                <a:lnTo>
                  <a:pt x="14689" y="13516"/>
                </a:lnTo>
                <a:cubicBezTo>
                  <a:pt x="14691" y="13202"/>
                  <a:pt x="14690" y="13052"/>
                  <a:pt x="14698" y="12981"/>
                </a:cubicBezTo>
                <a:lnTo>
                  <a:pt x="14698" y="12957"/>
                </a:lnTo>
                <a:lnTo>
                  <a:pt x="14703" y="12957"/>
                </a:lnTo>
                <a:cubicBezTo>
                  <a:pt x="14709" y="12928"/>
                  <a:pt x="14721" y="12921"/>
                  <a:pt x="14734" y="12920"/>
                </a:cubicBezTo>
                <a:cubicBezTo>
                  <a:pt x="14740" y="12909"/>
                  <a:pt x="14747" y="12902"/>
                  <a:pt x="14756" y="12896"/>
                </a:cubicBezTo>
                <a:cubicBezTo>
                  <a:pt x="14798" y="12868"/>
                  <a:pt x="14814" y="12777"/>
                  <a:pt x="14822" y="12513"/>
                </a:cubicBezTo>
                <a:cubicBezTo>
                  <a:pt x="14823" y="12491"/>
                  <a:pt x="14822" y="12467"/>
                  <a:pt x="14822" y="12446"/>
                </a:cubicBezTo>
                <a:cubicBezTo>
                  <a:pt x="14820" y="12217"/>
                  <a:pt x="14816" y="12169"/>
                  <a:pt x="14799" y="12160"/>
                </a:cubicBezTo>
                <a:cubicBezTo>
                  <a:pt x="14773" y="12147"/>
                  <a:pt x="14770" y="12040"/>
                  <a:pt x="14794" y="11978"/>
                </a:cubicBezTo>
                <a:cubicBezTo>
                  <a:pt x="14803" y="11954"/>
                  <a:pt x="14817" y="11902"/>
                  <a:pt x="14825" y="11856"/>
                </a:cubicBezTo>
                <a:cubicBezTo>
                  <a:pt x="14839" y="11778"/>
                  <a:pt x="14841" y="11777"/>
                  <a:pt x="14842" y="11844"/>
                </a:cubicBezTo>
                <a:cubicBezTo>
                  <a:pt x="14842" y="11905"/>
                  <a:pt x="14856" y="11916"/>
                  <a:pt x="14925" y="11947"/>
                </a:cubicBezTo>
                <a:cubicBezTo>
                  <a:pt x="15005" y="11983"/>
                  <a:pt x="15007" y="11983"/>
                  <a:pt x="15035" y="11893"/>
                </a:cubicBezTo>
                <a:cubicBezTo>
                  <a:pt x="15036" y="11889"/>
                  <a:pt x="15036" y="11884"/>
                  <a:pt x="15037" y="11880"/>
                </a:cubicBezTo>
                <a:cubicBezTo>
                  <a:pt x="15049" y="11815"/>
                  <a:pt x="15054" y="11718"/>
                  <a:pt x="15054" y="11576"/>
                </a:cubicBezTo>
                <a:cubicBezTo>
                  <a:pt x="15054" y="11566"/>
                  <a:pt x="15056" y="11561"/>
                  <a:pt x="15057" y="11552"/>
                </a:cubicBezTo>
                <a:lnTo>
                  <a:pt x="15047" y="11297"/>
                </a:lnTo>
                <a:lnTo>
                  <a:pt x="15107" y="11309"/>
                </a:lnTo>
                <a:cubicBezTo>
                  <a:pt x="15124" y="11314"/>
                  <a:pt x="15135" y="11316"/>
                  <a:pt x="15145" y="11315"/>
                </a:cubicBezTo>
                <a:cubicBezTo>
                  <a:pt x="15158" y="11305"/>
                  <a:pt x="15171" y="11292"/>
                  <a:pt x="15181" y="11272"/>
                </a:cubicBezTo>
                <a:cubicBezTo>
                  <a:pt x="15184" y="11262"/>
                  <a:pt x="15186" y="11252"/>
                  <a:pt x="15190" y="11236"/>
                </a:cubicBezTo>
                <a:cubicBezTo>
                  <a:pt x="15205" y="11178"/>
                  <a:pt x="15213" y="11093"/>
                  <a:pt x="15214" y="10981"/>
                </a:cubicBezTo>
                <a:cubicBezTo>
                  <a:pt x="15214" y="10970"/>
                  <a:pt x="15214" y="10960"/>
                  <a:pt x="15214" y="10950"/>
                </a:cubicBezTo>
                <a:cubicBezTo>
                  <a:pt x="15214" y="10945"/>
                  <a:pt x="15214" y="10943"/>
                  <a:pt x="15214" y="10938"/>
                </a:cubicBezTo>
                <a:lnTo>
                  <a:pt x="15214" y="10902"/>
                </a:lnTo>
                <a:cubicBezTo>
                  <a:pt x="15207" y="10828"/>
                  <a:pt x="15205" y="10779"/>
                  <a:pt x="15214" y="10756"/>
                </a:cubicBezTo>
                <a:lnTo>
                  <a:pt x="15214" y="10737"/>
                </a:lnTo>
                <a:lnTo>
                  <a:pt x="15231" y="10737"/>
                </a:lnTo>
                <a:cubicBezTo>
                  <a:pt x="15244" y="10729"/>
                  <a:pt x="15261" y="10731"/>
                  <a:pt x="15288" y="10731"/>
                </a:cubicBezTo>
                <a:cubicBezTo>
                  <a:pt x="15313" y="10731"/>
                  <a:pt x="15332" y="10729"/>
                  <a:pt x="15346" y="10737"/>
                </a:cubicBezTo>
                <a:lnTo>
                  <a:pt x="15391" y="10737"/>
                </a:lnTo>
                <a:lnTo>
                  <a:pt x="15389" y="10975"/>
                </a:lnTo>
                <a:cubicBezTo>
                  <a:pt x="15388" y="11145"/>
                  <a:pt x="15388" y="11232"/>
                  <a:pt x="15393" y="11285"/>
                </a:cubicBezTo>
                <a:cubicBezTo>
                  <a:pt x="15403" y="11323"/>
                  <a:pt x="15418" y="11333"/>
                  <a:pt x="15444" y="11333"/>
                </a:cubicBezTo>
                <a:cubicBezTo>
                  <a:pt x="15449" y="11333"/>
                  <a:pt x="15453" y="11332"/>
                  <a:pt x="15458" y="11333"/>
                </a:cubicBezTo>
                <a:lnTo>
                  <a:pt x="15460" y="11333"/>
                </a:lnTo>
                <a:lnTo>
                  <a:pt x="15496" y="11321"/>
                </a:lnTo>
                <a:lnTo>
                  <a:pt x="15496" y="11333"/>
                </a:lnTo>
                <a:lnTo>
                  <a:pt x="15498" y="11333"/>
                </a:lnTo>
                <a:lnTo>
                  <a:pt x="15496" y="11431"/>
                </a:lnTo>
                <a:cubicBezTo>
                  <a:pt x="15496" y="11436"/>
                  <a:pt x="15496" y="11442"/>
                  <a:pt x="15496" y="11449"/>
                </a:cubicBezTo>
                <a:lnTo>
                  <a:pt x="15496" y="11467"/>
                </a:lnTo>
                <a:lnTo>
                  <a:pt x="15496" y="11583"/>
                </a:lnTo>
                <a:cubicBezTo>
                  <a:pt x="15496" y="11728"/>
                  <a:pt x="15502" y="11893"/>
                  <a:pt x="15510" y="11941"/>
                </a:cubicBezTo>
                <a:cubicBezTo>
                  <a:pt x="15513" y="11954"/>
                  <a:pt x="15515" y="11956"/>
                  <a:pt x="15518" y="11966"/>
                </a:cubicBezTo>
                <a:cubicBezTo>
                  <a:pt x="15533" y="11992"/>
                  <a:pt x="15552" y="12008"/>
                  <a:pt x="15577" y="12008"/>
                </a:cubicBezTo>
                <a:cubicBezTo>
                  <a:pt x="15581" y="12008"/>
                  <a:pt x="15586" y="12014"/>
                  <a:pt x="15589" y="12014"/>
                </a:cubicBezTo>
                <a:cubicBezTo>
                  <a:pt x="15591" y="12014"/>
                  <a:pt x="15592" y="12015"/>
                  <a:pt x="15594" y="12014"/>
                </a:cubicBezTo>
                <a:lnTo>
                  <a:pt x="15659" y="11996"/>
                </a:lnTo>
                <a:lnTo>
                  <a:pt x="15654" y="12178"/>
                </a:lnTo>
                <a:cubicBezTo>
                  <a:pt x="15650" y="12313"/>
                  <a:pt x="15641" y="12382"/>
                  <a:pt x="15618" y="12446"/>
                </a:cubicBezTo>
                <a:cubicBezTo>
                  <a:pt x="15612" y="12462"/>
                  <a:pt x="15610" y="12476"/>
                  <a:pt x="15606" y="12488"/>
                </a:cubicBezTo>
                <a:cubicBezTo>
                  <a:pt x="15599" y="12547"/>
                  <a:pt x="15596" y="12599"/>
                  <a:pt x="15599" y="12659"/>
                </a:cubicBezTo>
                <a:cubicBezTo>
                  <a:pt x="15604" y="12687"/>
                  <a:pt x="15609" y="12719"/>
                  <a:pt x="15618" y="12762"/>
                </a:cubicBezTo>
                <a:cubicBezTo>
                  <a:pt x="15631" y="12828"/>
                  <a:pt x="15640" y="12897"/>
                  <a:pt x="15642" y="12944"/>
                </a:cubicBezTo>
                <a:cubicBezTo>
                  <a:pt x="15652" y="12989"/>
                  <a:pt x="15662" y="13028"/>
                  <a:pt x="15670" y="13048"/>
                </a:cubicBezTo>
                <a:cubicBezTo>
                  <a:pt x="15674" y="13048"/>
                  <a:pt x="15676" y="13048"/>
                  <a:pt x="15680" y="13048"/>
                </a:cubicBezTo>
                <a:cubicBezTo>
                  <a:pt x="15725" y="13048"/>
                  <a:pt x="15730" y="13071"/>
                  <a:pt x="15716" y="13315"/>
                </a:cubicBezTo>
                <a:cubicBezTo>
                  <a:pt x="15719" y="13353"/>
                  <a:pt x="15721" y="13393"/>
                  <a:pt x="15728" y="13443"/>
                </a:cubicBezTo>
                <a:cubicBezTo>
                  <a:pt x="15741" y="13472"/>
                  <a:pt x="15769" y="13606"/>
                  <a:pt x="15802" y="13808"/>
                </a:cubicBezTo>
                <a:cubicBezTo>
                  <a:pt x="15831" y="13986"/>
                  <a:pt x="15851" y="14098"/>
                  <a:pt x="15864" y="14161"/>
                </a:cubicBezTo>
                <a:cubicBezTo>
                  <a:pt x="15882" y="14217"/>
                  <a:pt x="15901" y="14263"/>
                  <a:pt x="15921" y="14288"/>
                </a:cubicBezTo>
                <a:cubicBezTo>
                  <a:pt x="15926" y="14291"/>
                  <a:pt x="15929" y="14292"/>
                  <a:pt x="15933" y="14294"/>
                </a:cubicBezTo>
                <a:cubicBezTo>
                  <a:pt x="15934" y="14294"/>
                  <a:pt x="15935" y="14294"/>
                  <a:pt x="15936" y="14294"/>
                </a:cubicBezTo>
                <a:cubicBezTo>
                  <a:pt x="15948" y="14304"/>
                  <a:pt x="15961" y="14313"/>
                  <a:pt x="15967" y="14313"/>
                </a:cubicBezTo>
                <a:cubicBezTo>
                  <a:pt x="15969" y="14313"/>
                  <a:pt x="15970" y="14320"/>
                  <a:pt x="15971" y="14325"/>
                </a:cubicBezTo>
                <a:cubicBezTo>
                  <a:pt x="15987" y="14327"/>
                  <a:pt x="16006" y="14320"/>
                  <a:pt x="16024" y="14313"/>
                </a:cubicBezTo>
                <a:cubicBezTo>
                  <a:pt x="16025" y="14311"/>
                  <a:pt x="16025" y="14314"/>
                  <a:pt x="16026" y="14313"/>
                </a:cubicBezTo>
                <a:cubicBezTo>
                  <a:pt x="16053" y="14278"/>
                  <a:pt x="16088" y="14246"/>
                  <a:pt x="16100" y="14246"/>
                </a:cubicBezTo>
                <a:cubicBezTo>
                  <a:pt x="16104" y="14246"/>
                  <a:pt x="16105" y="14247"/>
                  <a:pt x="16108" y="14246"/>
                </a:cubicBezTo>
                <a:cubicBezTo>
                  <a:pt x="16114" y="14231"/>
                  <a:pt x="16117" y="14210"/>
                  <a:pt x="16117" y="14185"/>
                </a:cubicBezTo>
                <a:cubicBezTo>
                  <a:pt x="16113" y="14146"/>
                  <a:pt x="16095" y="14033"/>
                  <a:pt x="16069" y="13881"/>
                </a:cubicBezTo>
                <a:cubicBezTo>
                  <a:pt x="16011" y="13536"/>
                  <a:pt x="16010" y="13501"/>
                  <a:pt x="16038" y="13473"/>
                </a:cubicBezTo>
                <a:cubicBezTo>
                  <a:pt x="16046" y="13466"/>
                  <a:pt x="16050" y="13446"/>
                  <a:pt x="16053" y="13407"/>
                </a:cubicBezTo>
                <a:cubicBezTo>
                  <a:pt x="16053" y="13366"/>
                  <a:pt x="16053" y="13325"/>
                  <a:pt x="16055" y="13285"/>
                </a:cubicBezTo>
                <a:cubicBezTo>
                  <a:pt x="16056" y="13258"/>
                  <a:pt x="16057" y="13228"/>
                  <a:pt x="16057" y="13200"/>
                </a:cubicBezTo>
                <a:cubicBezTo>
                  <a:pt x="16057" y="13032"/>
                  <a:pt x="16044" y="12837"/>
                  <a:pt x="16024" y="12665"/>
                </a:cubicBezTo>
                <a:cubicBezTo>
                  <a:pt x="16003" y="12485"/>
                  <a:pt x="15976" y="12326"/>
                  <a:pt x="15945" y="12233"/>
                </a:cubicBezTo>
                <a:cubicBezTo>
                  <a:pt x="15904" y="12110"/>
                  <a:pt x="15900" y="12107"/>
                  <a:pt x="15893" y="12172"/>
                </a:cubicBezTo>
                <a:cubicBezTo>
                  <a:pt x="15886" y="12234"/>
                  <a:pt x="15882" y="12241"/>
                  <a:pt x="15854" y="12209"/>
                </a:cubicBezTo>
                <a:cubicBezTo>
                  <a:pt x="15823" y="12172"/>
                  <a:pt x="15810" y="12087"/>
                  <a:pt x="15835" y="12087"/>
                </a:cubicBezTo>
                <a:cubicBezTo>
                  <a:pt x="15843" y="12087"/>
                  <a:pt x="15847" y="11989"/>
                  <a:pt x="15847" y="11856"/>
                </a:cubicBezTo>
                <a:cubicBezTo>
                  <a:pt x="15847" y="11798"/>
                  <a:pt x="15850" y="11745"/>
                  <a:pt x="15852" y="11704"/>
                </a:cubicBezTo>
                <a:cubicBezTo>
                  <a:pt x="15851" y="11696"/>
                  <a:pt x="15849" y="11691"/>
                  <a:pt x="15850" y="11680"/>
                </a:cubicBezTo>
                <a:cubicBezTo>
                  <a:pt x="15850" y="11664"/>
                  <a:pt x="15851" y="11657"/>
                  <a:pt x="15852" y="11649"/>
                </a:cubicBezTo>
                <a:cubicBezTo>
                  <a:pt x="15849" y="11574"/>
                  <a:pt x="15845" y="11505"/>
                  <a:pt x="15840" y="11449"/>
                </a:cubicBezTo>
                <a:cubicBezTo>
                  <a:pt x="15838" y="11437"/>
                  <a:pt x="15838" y="11430"/>
                  <a:pt x="15835" y="11418"/>
                </a:cubicBezTo>
                <a:cubicBezTo>
                  <a:pt x="15795" y="11205"/>
                  <a:pt x="15791" y="11189"/>
                  <a:pt x="15814" y="11187"/>
                </a:cubicBezTo>
                <a:cubicBezTo>
                  <a:pt x="15817" y="11182"/>
                  <a:pt x="15820" y="11181"/>
                  <a:pt x="15826" y="11181"/>
                </a:cubicBezTo>
                <a:cubicBezTo>
                  <a:pt x="15830" y="11181"/>
                  <a:pt x="15833" y="11176"/>
                  <a:pt x="15835" y="11169"/>
                </a:cubicBezTo>
                <a:cubicBezTo>
                  <a:pt x="15837" y="11164"/>
                  <a:pt x="15839" y="11160"/>
                  <a:pt x="15840" y="11151"/>
                </a:cubicBezTo>
                <a:cubicBezTo>
                  <a:pt x="15842" y="11125"/>
                  <a:pt x="15839" y="11062"/>
                  <a:pt x="15838" y="10993"/>
                </a:cubicBezTo>
                <a:cubicBezTo>
                  <a:pt x="15832" y="10930"/>
                  <a:pt x="15832" y="10879"/>
                  <a:pt x="15835" y="10847"/>
                </a:cubicBezTo>
                <a:lnTo>
                  <a:pt x="15831" y="10707"/>
                </a:lnTo>
                <a:lnTo>
                  <a:pt x="15866" y="10786"/>
                </a:lnTo>
                <a:cubicBezTo>
                  <a:pt x="15874" y="10804"/>
                  <a:pt x="15880" y="10831"/>
                  <a:pt x="15885" y="10853"/>
                </a:cubicBezTo>
                <a:cubicBezTo>
                  <a:pt x="15895" y="10869"/>
                  <a:pt x="15901" y="10891"/>
                  <a:pt x="15900" y="10908"/>
                </a:cubicBezTo>
                <a:cubicBezTo>
                  <a:pt x="15899" y="10917"/>
                  <a:pt x="15900" y="10924"/>
                  <a:pt x="15900" y="10932"/>
                </a:cubicBezTo>
                <a:cubicBezTo>
                  <a:pt x="15900" y="10935"/>
                  <a:pt x="15900" y="10942"/>
                  <a:pt x="15900" y="10944"/>
                </a:cubicBezTo>
                <a:cubicBezTo>
                  <a:pt x="15900" y="10996"/>
                  <a:pt x="15914" y="11024"/>
                  <a:pt x="15952" y="11054"/>
                </a:cubicBezTo>
                <a:cubicBezTo>
                  <a:pt x="16005" y="11094"/>
                  <a:pt x="16034" y="11157"/>
                  <a:pt x="16000" y="11157"/>
                </a:cubicBezTo>
                <a:cubicBezTo>
                  <a:pt x="15969" y="11157"/>
                  <a:pt x="15944" y="11290"/>
                  <a:pt x="15936" y="11497"/>
                </a:cubicBezTo>
                <a:cubicBezTo>
                  <a:pt x="15928" y="11679"/>
                  <a:pt x="15932" y="11698"/>
                  <a:pt x="15964" y="11771"/>
                </a:cubicBezTo>
                <a:cubicBezTo>
                  <a:pt x="15978" y="11801"/>
                  <a:pt x="15988" y="11819"/>
                  <a:pt x="16000" y="11832"/>
                </a:cubicBezTo>
                <a:cubicBezTo>
                  <a:pt x="16009" y="11839"/>
                  <a:pt x="16020" y="11842"/>
                  <a:pt x="16031" y="11844"/>
                </a:cubicBezTo>
                <a:cubicBezTo>
                  <a:pt x="16049" y="11844"/>
                  <a:pt x="16070" y="11835"/>
                  <a:pt x="16103" y="11814"/>
                </a:cubicBezTo>
                <a:lnTo>
                  <a:pt x="16143" y="11789"/>
                </a:lnTo>
                <a:cubicBezTo>
                  <a:pt x="16151" y="11776"/>
                  <a:pt x="16157" y="11761"/>
                  <a:pt x="16160" y="11741"/>
                </a:cubicBezTo>
                <a:lnTo>
                  <a:pt x="16153" y="11564"/>
                </a:lnTo>
                <a:cubicBezTo>
                  <a:pt x="16148" y="11421"/>
                  <a:pt x="16151" y="11352"/>
                  <a:pt x="16160" y="11352"/>
                </a:cubicBezTo>
                <a:cubicBezTo>
                  <a:pt x="16168" y="11352"/>
                  <a:pt x="16177" y="11370"/>
                  <a:pt x="16182" y="11388"/>
                </a:cubicBezTo>
                <a:cubicBezTo>
                  <a:pt x="16186" y="11406"/>
                  <a:pt x="16206" y="11411"/>
                  <a:pt x="16227" y="11400"/>
                </a:cubicBezTo>
                <a:cubicBezTo>
                  <a:pt x="16265" y="11381"/>
                  <a:pt x="16282" y="11428"/>
                  <a:pt x="16253" y="11473"/>
                </a:cubicBezTo>
                <a:cubicBezTo>
                  <a:pt x="16244" y="11487"/>
                  <a:pt x="16241" y="11513"/>
                  <a:pt x="16241" y="11546"/>
                </a:cubicBezTo>
                <a:cubicBezTo>
                  <a:pt x="16241" y="11565"/>
                  <a:pt x="16244" y="11587"/>
                  <a:pt x="16246" y="11607"/>
                </a:cubicBezTo>
                <a:cubicBezTo>
                  <a:pt x="16251" y="11642"/>
                  <a:pt x="16259" y="11674"/>
                  <a:pt x="16270" y="11704"/>
                </a:cubicBezTo>
                <a:cubicBezTo>
                  <a:pt x="16352" y="11919"/>
                  <a:pt x="16349" y="11895"/>
                  <a:pt x="16339" y="12178"/>
                </a:cubicBezTo>
                <a:cubicBezTo>
                  <a:pt x="16331" y="12430"/>
                  <a:pt x="16330" y="12443"/>
                  <a:pt x="16358" y="12495"/>
                </a:cubicBezTo>
                <a:cubicBezTo>
                  <a:pt x="16367" y="12510"/>
                  <a:pt x="16379" y="12522"/>
                  <a:pt x="16389" y="12531"/>
                </a:cubicBezTo>
                <a:cubicBezTo>
                  <a:pt x="16399" y="12533"/>
                  <a:pt x="16408" y="12537"/>
                  <a:pt x="16421" y="12537"/>
                </a:cubicBezTo>
                <a:cubicBezTo>
                  <a:pt x="16490" y="12537"/>
                  <a:pt x="16509" y="12502"/>
                  <a:pt x="16509" y="12385"/>
                </a:cubicBezTo>
                <a:cubicBezTo>
                  <a:pt x="16509" y="12329"/>
                  <a:pt x="16511" y="12296"/>
                  <a:pt x="16516" y="12270"/>
                </a:cubicBezTo>
                <a:cubicBezTo>
                  <a:pt x="16518" y="12223"/>
                  <a:pt x="16521" y="12184"/>
                  <a:pt x="16526" y="12184"/>
                </a:cubicBezTo>
                <a:cubicBezTo>
                  <a:pt x="16529" y="12184"/>
                  <a:pt x="16544" y="12212"/>
                  <a:pt x="16561" y="12251"/>
                </a:cubicBezTo>
                <a:cubicBezTo>
                  <a:pt x="16565" y="12258"/>
                  <a:pt x="16568" y="12267"/>
                  <a:pt x="16571" y="12276"/>
                </a:cubicBezTo>
                <a:cubicBezTo>
                  <a:pt x="16584" y="12304"/>
                  <a:pt x="16597" y="12331"/>
                  <a:pt x="16612" y="12367"/>
                </a:cubicBezTo>
                <a:lnTo>
                  <a:pt x="16679" y="12537"/>
                </a:lnTo>
                <a:cubicBezTo>
                  <a:pt x="16680" y="12539"/>
                  <a:pt x="16681" y="12542"/>
                  <a:pt x="16681" y="12543"/>
                </a:cubicBezTo>
                <a:lnTo>
                  <a:pt x="16686" y="12549"/>
                </a:lnTo>
                <a:lnTo>
                  <a:pt x="16683" y="12762"/>
                </a:lnTo>
                <a:cubicBezTo>
                  <a:pt x="16682" y="12866"/>
                  <a:pt x="16677" y="12969"/>
                  <a:pt x="16671" y="13017"/>
                </a:cubicBezTo>
                <a:cubicBezTo>
                  <a:pt x="16675" y="13069"/>
                  <a:pt x="16680" y="13110"/>
                  <a:pt x="16688" y="13133"/>
                </a:cubicBezTo>
                <a:cubicBezTo>
                  <a:pt x="16697" y="13145"/>
                  <a:pt x="16710" y="13162"/>
                  <a:pt x="16726" y="13176"/>
                </a:cubicBezTo>
                <a:cubicBezTo>
                  <a:pt x="16736" y="13179"/>
                  <a:pt x="16746" y="13182"/>
                  <a:pt x="16760" y="13182"/>
                </a:cubicBezTo>
                <a:cubicBezTo>
                  <a:pt x="16793" y="13182"/>
                  <a:pt x="16815" y="13166"/>
                  <a:pt x="16831" y="13139"/>
                </a:cubicBezTo>
                <a:cubicBezTo>
                  <a:pt x="16845" y="13099"/>
                  <a:pt x="16853" y="13048"/>
                  <a:pt x="16853" y="12981"/>
                </a:cubicBezTo>
                <a:cubicBezTo>
                  <a:pt x="16853" y="12908"/>
                  <a:pt x="16860" y="12853"/>
                  <a:pt x="16867" y="12853"/>
                </a:cubicBezTo>
                <a:cubicBezTo>
                  <a:pt x="16869" y="12853"/>
                  <a:pt x="16874" y="12857"/>
                  <a:pt x="16877" y="12859"/>
                </a:cubicBezTo>
                <a:lnTo>
                  <a:pt x="16879" y="12829"/>
                </a:lnTo>
                <a:lnTo>
                  <a:pt x="16903" y="12896"/>
                </a:lnTo>
                <a:cubicBezTo>
                  <a:pt x="16934" y="12949"/>
                  <a:pt x="16972" y="13031"/>
                  <a:pt x="16972" y="13060"/>
                </a:cubicBezTo>
                <a:cubicBezTo>
                  <a:pt x="16972" y="13081"/>
                  <a:pt x="16983" y="13121"/>
                  <a:pt x="16999" y="13145"/>
                </a:cubicBezTo>
                <a:cubicBezTo>
                  <a:pt x="17024" y="13186"/>
                  <a:pt x="17028" y="13207"/>
                  <a:pt x="17020" y="13437"/>
                </a:cubicBezTo>
                <a:cubicBezTo>
                  <a:pt x="17015" y="13577"/>
                  <a:pt x="17015" y="13714"/>
                  <a:pt x="17022" y="13747"/>
                </a:cubicBezTo>
                <a:cubicBezTo>
                  <a:pt x="17029" y="13779"/>
                  <a:pt x="17046" y="13800"/>
                  <a:pt x="17065" y="13814"/>
                </a:cubicBezTo>
                <a:cubicBezTo>
                  <a:pt x="17075" y="13816"/>
                  <a:pt x="17082" y="13820"/>
                  <a:pt x="17094" y="13820"/>
                </a:cubicBezTo>
                <a:cubicBezTo>
                  <a:pt x="17104" y="13820"/>
                  <a:pt x="17114" y="13822"/>
                  <a:pt x="17123" y="13826"/>
                </a:cubicBezTo>
                <a:cubicBezTo>
                  <a:pt x="17133" y="13824"/>
                  <a:pt x="17144" y="13821"/>
                  <a:pt x="17154" y="13814"/>
                </a:cubicBezTo>
                <a:cubicBezTo>
                  <a:pt x="17194" y="13785"/>
                  <a:pt x="17194" y="13788"/>
                  <a:pt x="17194" y="13911"/>
                </a:cubicBezTo>
                <a:cubicBezTo>
                  <a:pt x="17194" y="13921"/>
                  <a:pt x="17194" y="13932"/>
                  <a:pt x="17194" y="13942"/>
                </a:cubicBezTo>
                <a:cubicBezTo>
                  <a:pt x="17199" y="13957"/>
                  <a:pt x="17203" y="13971"/>
                  <a:pt x="17206" y="13990"/>
                </a:cubicBezTo>
                <a:cubicBezTo>
                  <a:pt x="17225" y="14098"/>
                  <a:pt x="17259" y="14158"/>
                  <a:pt x="17302" y="14154"/>
                </a:cubicBezTo>
                <a:cubicBezTo>
                  <a:pt x="17325" y="14152"/>
                  <a:pt x="17339" y="14157"/>
                  <a:pt x="17347" y="14173"/>
                </a:cubicBezTo>
                <a:cubicBezTo>
                  <a:pt x="17388" y="14177"/>
                  <a:pt x="17395" y="14221"/>
                  <a:pt x="17364" y="14313"/>
                </a:cubicBezTo>
                <a:cubicBezTo>
                  <a:pt x="17360" y="14326"/>
                  <a:pt x="17357" y="14337"/>
                  <a:pt x="17355" y="14349"/>
                </a:cubicBezTo>
                <a:cubicBezTo>
                  <a:pt x="17358" y="14383"/>
                  <a:pt x="17365" y="14416"/>
                  <a:pt x="17376" y="14452"/>
                </a:cubicBezTo>
                <a:cubicBezTo>
                  <a:pt x="17383" y="14460"/>
                  <a:pt x="17392" y="14475"/>
                  <a:pt x="17395" y="14495"/>
                </a:cubicBezTo>
                <a:cubicBezTo>
                  <a:pt x="17396" y="14501"/>
                  <a:pt x="17396" y="14508"/>
                  <a:pt x="17398" y="14513"/>
                </a:cubicBezTo>
                <a:cubicBezTo>
                  <a:pt x="17401" y="14522"/>
                  <a:pt x="17405" y="14529"/>
                  <a:pt x="17409" y="14537"/>
                </a:cubicBezTo>
                <a:cubicBezTo>
                  <a:pt x="17413" y="14542"/>
                  <a:pt x="17415" y="14550"/>
                  <a:pt x="17419" y="14550"/>
                </a:cubicBezTo>
                <a:cubicBezTo>
                  <a:pt x="17429" y="14550"/>
                  <a:pt x="17443" y="14570"/>
                  <a:pt x="17448" y="14598"/>
                </a:cubicBezTo>
                <a:cubicBezTo>
                  <a:pt x="17453" y="14633"/>
                  <a:pt x="17464" y="14643"/>
                  <a:pt x="17481" y="14629"/>
                </a:cubicBezTo>
                <a:cubicBezTo>
                  <a:pt x="17500" y="14613"/>
                  <a:pt x="17507" y="14626"/>
                  <a:pt x="17507" y="14665"/>
                </a:cubicBezTo>
                <a:cubicBezTo>
                  <a:pt x="17507" y="14695"/>
                  <a:pt x="17503" y="14710"/>
                  <a:pt x="17498" y="14702"/>
                </a:cubicBezTo>
                <a:cubicBezTo>
                  <a:pt x="17477" y="14669"/>
                  <a:pt x="17489" y="14847"/>
                  <a:pt x="17510" y="14921"/>
                </a:cubicBezTo>
                <a:cubicBezTo>
                  <a:pt x="17531" y="14955"/>
                  <a:pt x="17564" y="14961"/>
                  <a:pt x="17593" y="14927"/>
                </a:cubicBezTo>
                <a:cubicBezTo>
                  <a:pt x="17601" y="14912"/>
                  <a:pt x="17608" y="14898"/>
                  <a:pt x="17617" y="14878"/>
                </a:cubicBezTo>
                <a:cubicBezTo>
                  <a:pt x="17621" y="14870"/>
                  <a:pt x="17630" y="14862"/>
                  <a:pt x="17636" y="14854"/>
                </a:cubicBezTo>
                <a:cubicBezTo>
                  <a:pt x="17641" y="14847"/>
                  <a:pt x="17645" y="14841"/>
                  <a:pt x="17651" y="14835"/>
                </a:cubicBezTo>
                <a:cubicBezTo>
                  <a:pt x="17654" y="14832"/>
                  <a:pt x="17659" y="14826"/>
                  <a:pt x="17663" y="14823"/>
                </a:cubicBezTo>
                <a:cubicBezTo>
                  <a:pt x="17668" y="14820"/>
                  <a:pt x="17674" y="14820"/>
                  <a:pt x="17679" y="14817"/>
                </a:cubicBezTo>
                <a:cubicBezTo>
                  <a:pt x="17690" y="14811"/>
                  <a:pt x="17700" y="14802"/>
                  <a:pt x="17710" y="14799"/>
                </a:cubicBezTo>
                <a:cubicBezTo>
                  <a:pt x="17766" y="14784"/>
                  <a:pt x="17781" y="14793"/>
                  <a:pt x="17813" y="14860"/>
                </a:cubicBezTo>
                <a:lnTo>
                  <a:pt x="17849" y="14939"/>
                </a:lnTo>
                <a:lnTo>
                  <a:pt x="17828" y="15097"/>
                </a:lnTo>
                <a:cubicBezTo>
                  <a:pt x="17808" y="15241"/>
                  <a:pt x="17803" y="15376"/>
                  <a:pt x="17811" y="15456"/>
                </a:cubicBezTo>
                <a:cubicBezTo>
                  <a:pt x="17818" y="15502"/>
                  <a:pt x="17831" y="15525"/>
                  <a:pt x="17847" y="15535"/>
                </a:cubicBezTo>
                <a:cubicBezTo>
                  <a:pt x="17849" y="15536"/>
                  <a:pt x="17850" y="15540"/>
                  <a:pt x="17851" y="15541"/>
                </a:cubicBezTo>
                <a:cubicBezTo>
                  <a:pt x="17855" y="15542"/>
                  <a:pt x="17860" y="15541"/>
                  <a:pt x="17863" y="15541"/>
                </a:cubicBezTo>
                <a:cubicBezTo>
                  <a:pt x="17866" y="15541"/>
                  <a:pt x="17868" y="15541"/>
                  <a:pt x="17871" y="15541"/>
                </a:cubicBezTo>
                <a:cubicBezTo>
                  <a:pt x="17876" y="15540"/>
                  <a:pt x="17880" y="15538"/>
                  <a:pt x="17885" y="15535"/>
                </a:cubicBezTo>
                <a:cubicBezTo>
                  <a:pt x="17887" y="15533"/>
                  <a:pt x="17890" y="15531"/>
                  <a:pt x="17892" y="15529"/>
                </a:cubicBezTo>
                <a:cubicBezTo>
                  <a:pt x="17894" y="15527"/>
                  <a:pt x="17895" y="15525"/>
                  <a:pt x="17897" y="15522"/>
                </a:cubicBezTo>
                <a:cubicBezTo>
                  <a:pt x="17901" y="15515"/>
                  <a:pt x="17906" y="15509"/>
                  <a:pt x="17909" y="15498"/>
                </a:cubicBezTo>
                <a:cubicBezTo>
                  <a:pt x="17911" y="15487"/>
                  <a:pt x="17917" y="15473"/>
                  <a:pt x="17925" y="15462"/>
                </a:cubicBezTo>
                <a:cubicBezTo>
                  <a:pt x="17939" y="15434"/>
                  <a:pt x="17963" y="15414"/>
                  <a:pt x="17990" y="15407"/>
                </a:cubicBezTo>
                <a:cubicBezTo>
                  <a:pt x="18035" y="15379"/>
                  <a:pt x="18081" y="15365"/>
                  <a:pt x="18085" y="15395"/>
                </a:cubicBezTo>
                <a:cubicBezTo>
                  <a:pt x="18089" y="15418"/>
                  <a:pt x="18090" y="15444"/>
                  <a:pt x="18085" y="15456"/>
                </a:cubicBezTo>
                <a:cubicBezTo>
                  <a:pt x="18081" y="15467"/>
                  <a:pt x="18075" y="15503"/>
                  <a:pt x="18074" y="15535"/>
                </a:cubicBezTo>
                <a:cubicBezTo>
                  <a:pt x="18072" y="15566"/>
                  <a:pt x="18063" y="15657"/>
                  <a:pt x="18054" y="15735"/>
                </a:cubicBezTo>
                <a:cubicBezTo>
                  <a:pt x="18042" y="15850"/>
                  <a:pt x="18043" y="15894"/>
                  <a:pt x="18057" y="15960"/>
                </a:cubicBezTo>
                <a:cubicBezTo>
                  <a:pt x="18058" y="15966"/>
                  <a:pt x="18058" y="15973"/>
                  <a:pt x="18059" y="15978"/>
                </a:cubicBezTo>
                <a:cubicBezTo>
                  <a:pt x="18083" y="16007"/>
                  <a:pt x="18119" y="16012"/>
                  <a:pt x="18148" y="15991"/>
                </a:cubicBezTo>
                <a:cubicBezTo>
                  <a:pt x="18157" y="15976"/>
                  <a:pt x="18165" y="15957"/>
                  <a:pt x="18169" y="15942"/>
                </a:cubicBezTo>
                <a:cubicBezTo>
                  <a:pt x="18187" y="15877"/>
                  <a:pt x="18296" y="15798"/>
                  <a:pt x="18320" y="15833"/>
                </a:cubicBezTo>
                <a:cubicBezTo>
                  <a:pt x="18328" y="15845"/>
                  <a:pt x="18363" y="15903"/>
                  <a:pt x="18396" y="15966"/>
                </a:cubicBezTo>
                <a:cubicBezTo>
                  <a:pt x="18431" y="16033"/>
                  <a:pt x="18445" y="16062"/>
                  <a:pt x="18449" y="16100"/>
                </a:cubicBezTo>
                <a:lnTo>
                  <a:pt x="18451" y="16112"/>
                </a:lnTo>
                <a:lnTo>
                  <a:pt x="18451" y="16124"/>
                </a:lnTo>
                <a:cubicBezTo>
                  <a:pt x="18451" y="16145"/>
                  <a:pt x="18450" y="16169"/>
                  <a:pt x="18446" y="16203"/>
                </a:cubicBezTo>
                <a:cubicBezTo>
                  <a:pt x="18420" y="16473"/>
                  <a:pt x="18414" y="16637"/>
                  <a:pt x="18427" y="16672"/>
                </a:cubicBezTo>
                <a:cubicBezTo>
                  <a:pt x="18428" y="16673"/>
                  <a:pt x="18427" y="16677"/>
                  <a:pt x="18427" y="16678"/>
                </a:cubicBezTo>
                <a:cubicBezTo>
                  <a:pt x="18433" y="16685"/>
                  <a:pt x="18441" y="16684"/>
                  <a:pt x="18451" y="16684"/>
                </a:cubicBezTo>
                <a:cubicBezTo>
                  <a:pt x="18471" y="16684"/>
                  <a:pt x="18502" y="16663"/>
                  <a:pt x="18530" y="16635"/>
                </a:cubicBezTo>
                <a:cubicBezTo>
                  <a:pt x="18530" y="16629"/>
                  <a:pt x="18528" y="16627"/>
                  <a:pt x="18530" y="16623"/>
                </a:cubicBezTo>
                <a:cubicBezTo>
                  <a:pt x="18532" y="16618"/>
                  <a:pt x="18536" y="16620"/>
                  <a:pt x="18539" y="16623"/>
                </a:cubicBezTo>
                <a:cubicBezTo>
                  <a:pt x="18552" y="16603"/>
                  <a:pt x="18566" y="16587"/>
                  <a:pt x="18580" y="16580"/>
                </a:cubicBezTo>
                <a:cubicBezTo>
                  <a:pt x="18585" y="16576"/>
                  <a:pt x="18590" y="16576"/>
                  <a:pt x="18594" y="16574"/>
                </a:cubicBezTo>
                <a:cubicBezTo>
                  <a:pt x="18598" y="16573"/>
                  <a:pt x="18601" y="16573"/>
                  <a:pt x="18604" y="16574"/>
                </a:cubicBezTo>
                <a:lnTo>
                  <a:pt x="18633" y="16574"/>
                </a:lnTo>
                <a:lnTo>
                  <a:pt x="18609" y="16684"/>
                </a:lnTo>
                <a:cubicBezTo>
                  <a:pt x="18595" y="16743"/>
                  <a:pt x="18566" y="16812"/>
                  <a:pt x="18547" y="16836"/>
                </a:cubicBezTo>
                <a:cubicBezTo>
                  <a:pt x="18531" y="16855"/>
                  <a:pt x="18523" y="16875"/>
                  <a:pt x="18518" y="16890"/>
                </a:cubicBezTo>
                <a:cubicBezTo>
                  <a:pt x="18519" y="16910"/>
                  <a:pt x="18525" y="16933"/>
                  <a:pt x="18535" y="16963"/>
                </a:cubicBezTo>
                <a:cubicBezTo>
                  <a:pt x="18568" y="17032"/>
                  <a:pt x="18629" y="17124"/>
                  <a:pt x="18659" y="17140"/>
                </a:cubicBezTo>
                <a:cubicBezTo>
                  <a:pt x="18660" y="17140"/>
                  <a:pt x="18660" y="17140"/>
                  <a:pt x="18661" y="17140"/>
                </a:cubicBezTo>
                <a:cubicBezTo>
                  <a:pt x="18683" y="17140"/>
                  <a:pt x="18716" y="17129"/>
                  <a:pt x="18750" y="17115"/>
                </a:cubicBezTo>
                <a:cubicBezTo>
                  <a:pt x="18774" y="17104"/>
                  <a:pt x="18799" y="17089"/>
                  <a:pt x="18826" y="17073"/>
                </a:cubicBezTo>
                <a:cubicBezTo>
                  <a:pt x="18876" y="17043"/>
                  <a:pt x="18902" y="17026"/>
                  <a:pt x="18926" y="17012"/>
                </a:cubicBezTo>
                <a:cubicBezTo>
                  <a:pt x="18983" y="16972"/>
                  <a:pt x="19031" y="16932"/>
                  <a:pt x="19031" y="16909"/>
                </a:cubicBezTo>
                <a:cubicBezTo>
                  <a:pt x="19031" y="16895"/>
                  <a:pt x="19024" y="16853"/>
                  <a:pt x="19015" y="16799"/>
                </a:cubicBezTo>
                <a:cubicBezTo>
                  <a:pt x="19012" y="16792"/>
                  <a:pt x="19011" y="16789"/>
                  <a:pt x="19008" y="16781"/>
                </a:cubicBezTo>
                <a:cubicBezTo>
                  <a:pt x="18993" y="16750"/>
                  <a:pt x="18980" y="16683"/>
                  <a:pt x="18979" y="16635"/>
                </a:cubicBezTo>
                <a:cubicBezTo>
                  <a:pt x="18978" y="16587"/>
                  <a:pt x="18974" y="16555"/>
                  <a:pt x="18969" y="16562"/>
                </a:cubicBezTo>
                <a:cubicBezTo>
                  <a:pt x="18965" y="16569"/>
                  <a:pt x="18953" y="16520"/>
                  <a:pt x="18945" y="16453"/>
                </a:cubicBezTo>
                <a:cubicBezTo>
                  <a:pt x="18942" y="16427"/>
                  <a:pt x="18942" y="16401"/>
                  <a:pt x="18941" y="16380"/>
                </a:cubicBezTo>
                <a:cubicBezTo>
                  <a:pt x="18940" y="16372"/>
                  <a:pt x="18938" y="16367"/>
                  <a:pt x="18938" y="16361"/>
                </a:cubicBezTo>
                <a:cubicBezTo>
                  <a:pt x="18938" y="16356"/>
                  <a:pt x="18941" y="16354"/>
                  <a:pt x="18941" y="16349"/>
                </a:cubicBezTo>
                <a:cubicBezTo>
                  <a:pt x="18941" y="16331"/>
                  <a:pt x="18941" y="16311"/>
                  <a:pt x="18943" y="16307"/>
                </a:cubicBezTo>
                <a:cubicBezTo>
                  <a:pt x="18949" y="16297"/>
                  <a:pt x="18970" y="16220"/>
                  <a:pt x="18988" y="16130"/>
                </a:cubicBezTo>
                <a:cubicBezTo>
                  <a:pt x="19025" y="15954"/>
                  <a:pt x="19034" y="15696"/>
                  <a:pt x="19008" y="15565"/>
                </a:cubicBezTo>
                <a:cubicBezTo>
                  <a:pt x="19002" y="15538"/>
                  <a:pt x="18994" y="15512"/>
                  <a:pt x="18986" y="15486"/>
                </a:cubicBezTo>
                <a:cubicBezTo>
                  <a:pt x="18968" y="15433"/>
                  <a:pt x="18943" y="15379"/>
                  <a:pt x="18914" y="15322"/>
                </a:cubicBezTo>
                <a:cubicBezTo>
                  <a:pt x="18907" y="15311"/>
                  <a:pt x="18900" y="15301"/>
                  <a:pt x="18893" y="15297"/>
                </a:cubicBezTo>
                <a:cubicBezTo>
                  <a:pt x="18874" y="15287"/>
                  <a:pt x="18840" y="15238"/>
                  <a:pt x="18816" y="15188"/>
                </a:cubicBezTo>
                <a:cubicBezTo>
                  <a:pt x="18806" y="15165"/>
                  <a:pt x="18761" y="15077"/>
                  <a:pt x="18730" y="15018"/>
                </a:cubicBezTo>
                <a:cubicBezTo>
                  <a:pt x="18726" y="15010"/>
                  <a:pt x="18722" y="15001"/>
                  <a:pt x="18719" y="14993"/>
                </a:cubicBezTo>
                <a:cubicBezTo>
                  <a:pt x="18686" y="14932"/>
                  <a:pt x="18669" y="14898"/>
                  <a:pt x="18633" y="14829"/>
                </a:cubicBezTo>
                <a:cubicBezTo>
                  <a:pt x="18621" y="14809"/>
                  <a:pt x="18614" y="14794"/>
                  <a:pt x="18604" y="14775"/>
                </a:cubicBezTo>
                <a:cubicBezTo>
                  <a:pt x="18597" y="14770"/>
                  <a:pt x="18592" y="14762"/>
                  <a:pt x="18592" y="14750"/>
                </a:cubicBezTo>
                <a:cubicBezTo>
                  <a:pt x="18543" y="14654"/>
                  <a:pt x="18504" y="14570"/>
                  <a:pt x="18499" y="14544"/>
                </a:cubicBezTo>
                <a:cubicBezTo>
                  <a:pt x="18497" y="14541"/>
                  <a:pt x="18495" y="14540"/>
                  <a:pt x="18494" y="14537"/>
                </a:cubicBezTo>
                <a:cubicBezTo>
                  <a:pt x="18491" y="14532"/>
                  <a:pt x="18489" y="14524"/>
                  <a:pt x="18487" y="14519"/>
                </a:cubicBezTo>
                <a:cubicBezTo>
                  <a:pt x="18478" y="14525"/>
                  <a:pt x="18456" y="14505"/>
                  <a:pt x="18434" y="14465"/>
                </a:cubicBezTo>
                <a:cubicBezTo>
                  <a:pt x="18405" y="14410"/>
                  <a:pt x="18362" y="14300"/>
                  <a:pt x="18329" y="14209"/>
                </a:cubicBezTo>
                <a:cubicBezTo>
                  <a:pt x="18304" y="14162"/>
                  <a:pt x="18271" y="14096"/>
                  <a:pt x="18262" y="14081"/>
                </a:cubicBezTo>
                <a:cubicBezTo>
                  <a:pt x="18257" y="14074"/>
                  <a:pt x="18255" y="14070"/>
                  <a:pt x="18250" y="14063"/>
                </a:cubicBezTo>
                <a:cubicBezTo>
                  <a:pt x="18249" y="14063"/>
                  <a:pt x="18247" y="14064"/>
                  <a:pt x="18246" y="14063"/>
                </a:cubicBezTo>
                <a:cubicBezTo>
                  <a:pt x="18232" y="14068"/>
                  <a:pt x="18220" y="14054"/>
                  <a:pt x="18198" y="14015"/>
                </a:cubicBezTo>
                <a:cubicBezTo>
                  <a:pt x="18193" y="14007"/>
                  <a:pt x="18192" y="13998"/>
                  <a:pt x="18188" y="13990"/>
                </a:cubicBezTo>
                <a:cubicBezTo>
                  <a:pt x="18153" y="13935"/>
                  <a:pt x="18111" y="13853"/>
                  <a:pt x="18076" y="13771"/>
                </a:cubicBezTo>
                <a:cubicBezTo>
                  <a:pt x="18062" y="13739"/>
                  <a:pt x="18046" y="13717"/>
                  <a:pt x="18040" y="13717"/>
                </a:cubicBezTo>
                <a:cubicBezTo>
                  <a:pt x="18034" y="13717"/>
                  <a:pt x="18034" y="13676"/>
                  <a:pt x="18038" y="13625"/>
                </a:cubicBezTo>
                <a:cubicBezTo>
                  <a:pt x="18042" y="13573"/>
                  <a:pt x="18036" y="13509"/>
                  <a:pt x="18026" y="13473"/>
                </a:cubicBezTo>
                <a:cubicBezTo>
                  <a:pt x="18010" y="13420"/>
                  <a:pt x="18015" y="13383"/>
                  <a:pt x="18054" y="13188"/>
                </a:cubicBezTo>
                <a:cubicBezTo>
                  <a:pt x="18089" y="13019"/>
                  <a:pt x="18097" y="12941"/>
                  <a:pt x="18090" y="12872"/>
                </a:cubicBezTo>
                <a:cubicBezTo>
                  <a:pt x="18085" y="12816"/>
                  <a:pt x="18074" y="12779"/>
                  <a:pt x="18059" y="12756"/>
                </a:cubicBezTo>
                <a:cubicBezTo>
                  <a:pt x="18058" y="12754"/>
                  <a:pt x="18056" y="12752"/>
                  <a:pt x="18054" y="12750"/>
                </a:cubicBezTo>
                <a:cubicBezTo>
                  <a:pt x="18026" y="12717"/>
                  <a:pt x="17978" y="12729"/>
                  <a:pt x="17890" y="12780"/>
                </a:cubicBezTo>
                <a:cubicBezTo>
                  <a:pt x="17809" y="12828"/>
                  <a:pt x="17760" y="12857"/>
                  <a:pt x="17727" y="12884"/>
                </a:cubicBezTo>
                <a:cubicBezTo>
                  <a:pt x="17711" y="12901"/>
                  <a:pt x="17692" y="12924"/>
                  <a:pt x="17675" y="12944"/>
                </a:cubicBezTo>
                <a:cubicBezTo>
                  <a:pt x="17668" y="12957"/>
                  <a:pt x="17665" y="12971"/>
                  <a:pt x="17660" y="12987"/>
                </a:cubicBezTo>
                <a:cubicBezTo>
                  <a:pt x="17651" y="13022"/>
                  <a:pt x="17637" y="13037"/>
                  <a:pt x="17632" y="13024"/>
                </a:cubicBezTo>
                <a:cubicBezTo>
                  <a:pt x="17626" y="13010"/>
                  <a:pt x="17616" y="13020"/>
                  <a:pt x="17608" y="13048"/>
                </a:cubicBezTo>
                <a:cubicBezTo>
                  <a:pt x="17599" y="13075"/>
                  <a:pt x="17565" y="13138"/>
                  <a:pt x="17531" y="13182"/>
                </a:cubicBezTo>
                <a:lnTo>
                  <a:pt x="17469" y="13261"/>
                </a:lnTo>
                <a:lnTo>
                  <a:pt x="17405" y="13121"/>
                </a:lnTo>
                <a:cubicBezTo>
                  <a:pt x="17397" y="13104"/>
                  <a:pt x="17392" y="13092"/>
                  <a:pt x="17386" y="13078"/>
                </a:cubicBezTo>
                <a:cubicBezTo>
                  <a:pt x="17346" y="12988"/>
                  <a:pt x="17339" y="12945"/>
                  <a:pt x="17335" y="12823"/>
                </a:cubicBezTo>
                <a:lnTo>
                  <a:pt x="17331" y="12677"/>
                </a:lnTo>
                <a:cubicBezTo>
                  <a:pt x="17329" y="12673"/>
                  <a:pt x="17327" y="12668"/>
                  <a:pt x="17326" y="12665"/>
                </a:cubicBezTo>
                <a:lnTo>
                  <a:pt x="17271" y="12665"/>
                </a:lnTo>
                <a:cubicBezTo>
                  <a:pt x="17218" y="12665"/>
                  <a:pt x="17200" y="12642"/>
                  <a:pt x="17073" y="12397"/>
                </a:cubicBezTo>
                <a:cubicBezTo>
                  <a:pt x="17036" y="12326"/>
                  <a:pt x="17003" y="12262"/>
                  <a:pt x="16979" y="12209"/>
                </a:cubicBezTo>
                <a:cubicBezTo>
                  <a:pt x="16974" y="12206"/>
                  <a:pt x="16970" y="12201"/>
                  <a:pt x="16970" y="12191"/>
                </a:cubicBezTo>
                <a:cubicBezTo>
                  <a:pt x="16970" y="12188"/>
                  <a:pt x="16970" y="12187"/>
                  <a:pt x="16970" y="12184"/>
                </a:cubicBezTo>
                <a:cubicBezTo>
                  <a:pt x="16968" y="12179"/>
                  <a:pt x="16965" y="12171"/>
                  <a:pt x="16963" y="12166"/>
                </a:cubicBezTo>
                <a:cubicBezTo>
                  <a:pt x="16950" y="12140"/>
                  <a:pt x="16939" y="12116"/>
                  <a:pt x="16929" y="12093"/>
                </a:cubicBezTo>
                <a:cubicBezTo>
                  <a:pt x="16920" y="12095"/>
                  <a:pt x="16909" y="12090"/>
                  <a:pt x="16898" y="12069"/>
                </a:cubicBezTo>
                <a:cubicBezTo>
                  <a:pt x="16875" y="12024"/>
                  <a:pt x="16876" y="12014"/>
                  <a:pt x="16896" y="11984"/>
                </a:cubicBezTo>
                <a:cubicBezTo>
                  <a:pt x="16896" y="11954"/>
                  <a:pt x="16903" y="11945"/>
                  <a:pt x="16913" y="11941"/>
                </a:cubicBezTo>
                <a:cubicBezTo>
                  <a:pt x="16913" y="11934"/>
                  <a:pt x="16914" y="11923"/>
                  <a:pt x="16913" y="11917"/>
                </a:cubicBezTo>
                <a:cubicBezTo>
                  <a:pt x="16908" y="11900"/>
                  <a:pt x="16917" y="11887"/>
                  <a:pt x="16932" y="11887"/>
                </a:cubicBezTo>
                <a:cubicBezTo>
                  <a:pt x="16947" y="11887"/>
                  <a:pt x="16958" y="11910"/>
                  <a:pt x="16958" y="11935"/>
                </a:cubicBezTo>
                <a:cubicBezTo>
                  <a:pt x="16958" y="11961"/>
                  <a:pt x="16972" y="11985"/>
                  <a:pt x="16989" y="11996"/>
                </a:cubicBezTo>
                <a:cubicBezTo>
                  <a:pt x="17008" y="12008"/>
                  <a:pt x="17021" y="12042"/>
                  <a:pt x="17020" y="12075"/>
                </a:cubicBezTo>
                <a:cubicBezTo>
                  <a:pt x="17020" y="12084"/>
                  <a:pt x="17019" y="12091"/>
                  <a:pt x="17020" y="12099"/>
                </a:cubicBezTo>
                <a:cubicBezTo>
                  <a:pt x="17047" y="12139"/>
                  <a:pt x="17079" y="12144"/>
                  <a:pt x="17123" y="12124"/>
                </a:cubicBezTo>
                <a:cubicBezTo>
                  <a:pt x="17123" y="12116"/>
                  <a:pt x="17124" y="12109"/>
                  <a:pt x="17123" y="12099"/>
                </a:cubicBezTo>
                <a:cubicBezTo>
                  <a:pt x="17117" y="12058"/>
                  <a:pt x="17125" y="12058"/>
                  <a:pt x="17168" y="12075"/>
                </a:cubicBezTo>
                <a:cubicBezTo>
                  <a:pt x="17176" y="12078"/>
                  <a:pt x="17181" y="12074"/>
                  <a:pt x="17187" y="12075"/>
                </a:cubicBezTo>
                <a:cubicBezTo>
                  <a:pt x="17202" y="12055"/>
                  <a:pt x="17208" y="12031"/>
                  <a:pt x="17209" y="11996"/>
                </a:cubicBezTo>
                <a:cubicBezTo>
                  <a:pt x="17205" y="11976"/>
                  <a:pt x="17202" y="11958"/>
                  <a:pt x="17194" y="11929"/>
                </a:cubicBezTo>
                <a:cubicBezTo>
                  <a:pt x="17180" y="11870"/>
                  <a:pt x="17173" y="11820"/>
                  <a:pt x="17180" y="11820"/>
                </a:cubicBezTo>
                <a:cubicBezTo>
                  <a:pt x="17186" y="11820"/>
                  <a:pt x="17190" y="11806"/>
                  <a:pt x="17192" y="11789"/>
                </a:cubicBezTo>
                <a:cubicBezTo>
                  <a:pt x="17186" y="11731"/>
                  <a:pt x="17181" y="11685"/>
                  <a:pt x="17178" y="11649"/>
                </a:cubicBezTo>
                <a:cubicBezTo>
                  <a:pt x="17177" y="11645"/>
                  <a:pt x="17177" y="11641"/>
                  <a:pt x="17175" y="11637"/>
                </a:cubicBezTo>
                <a:cubicBezTo>
                  <a:pt x="17169" y="11615"/>
                  <a:pt x="17164" y="11598"/>
                  <a:pt x="17161" y="11583"/>
                </a:cubicBezTo>
                <a:cubicBezTo>
                  <a:pt x="17157" y="11578"/>
                  <a:pt x="17154" y="11569"/>
                  <a:pt x="17154" y="11558"/>
                </a:cubicBezTo>
                <a:cubicBezTo>
                  <a:pt x="17154" y="11557"/>
                  <a:pt x="17156" y="11559"/>
                  <a:pt x="17156" y="11558"/>
                </a:cubicBezTo>
                <a:cubicBezTo>
                  <a:pt x="17149" y="11507"/>
                  <a:pt x="17167" y="11505"/>
                  <a:pt x="17216" y="11546"/>
                </a:cubicBezTo>
                <a:cubicBezTo>
                  <a:pt x="17250" y="11575"/>
                  <a:pt x="17296" y="11597"/>
                  <a:pt x="17319" y="11595"/>
                </a:cubicBezTo>
                <a:cubicBezTo>
                  <a:pt x="17353" y="11592"/>
                  <a:pt x="17373" y="11619"/>
                  <a:pt x="17381" y="11680"/>
                </a:cubicBezTo>
                <a:cubicBezTo>
                  <a:pt x="17382" y="11684"/>
                  <a:pt x="17383" y="11686"/>
                  <a:pt x="17383" y="11692"/>
                </a:cubicBezTo>
                <a:cubicBezTo>
                  <a:pt x="17386" y="11724"/>
                  <a:pt x="17388" y="11760"/>
                  <a:pt x="17386" y="11808"/>
                </a:cubicBezTo>
                <a:cubicBezTo>
                  <a:pt x="17382" y="11877"/>
                  <a:pt x="17376" y="11985"/>
                  <a:pt x="17376" y="12045"/>
                </a:cubicBezTo>
                <a:cubicBezTo>
                  <a:pt x="17376" y="12128"/>
                  <a:pt x="17368" y="12162"/>
                  <a:pt x="17343" y="12191"/>
                </a:cubicBezTo>
                <a:cubicBezTo>
                  <a:pt x="17323" y="12214"/>
                  <a:pt x="17315" y="12239"/>
                  <a:pt x="17314" y="12264"/>
                </a:cubicBezTo>
                <a:cubicBezTo>
                  <a:pt x="17318" y="12288"/>
                  <a:pt x="17325" y="12309"/>
                  <a:pt x="17338" y="12330"/>
                </a:cubicBezTo>
                <a:cubicBezTo>
                  <a:pt x="17345" y="12340"/>
                  <a:pt x="17352" y="12351"/>
                  <a:pt x="17362" y="12361"/>
                </a:cubicBezTo>
                <a:cubicBezTo>
                  <a:pt x="17377" y="12376"/>
                  <a:pt x="17396" y="12385"/>
                  <a:pt x="17414" y="12385"/>
                </a:cubicBezTo>
                <a:cubicBezTo>
                  <a:pt x="17425" y="12385"/>
                  <a:pt x="17434" y="12383"/>
                  <a:pt x="17443" y="12379"/>
                </a:cubicBezTo>
                <a:cubicBezTo>
                  <a:pt x="17448" y="12373"/>
                  <a:pt x="17451" y="12370"/>
                  <a:pt x="17457" y="12361"/>
                </a:cubicBezTo>
                <a:cubicBezTo>
                  <a:pt x="17512" y="12280"/>
                  <a:pt x="17515" y="12243"/>
                  <a:pt x="17467" y="12197"/>
                </a:cubicBezTo>
                <a:cubicBezTo>
                  <a:pt x="17437" y="12168"/>
                  <a:pt x="17427" y="12138"/>
                  <a:pt x="17433" y="12099"/>
                </a:cubicBezTo>
                <a:cubicBezTo>
                  <a:pt x="17438" y="12070"/>
                  <a:pt x="17443" y="11957"/>
                  <a:pt x="17443" y="11844"/>
                </a:cubicBezTo>
                <a:cubicBezTo>
                  <a:pt x="17443" y="11646"/>
                  <a:pt x="17443" y="11633"/>
                  <a:pt x="17484" y="11583"/>
                </a:cubicBezTo>
                <a:cubicBezTo>
                  <a:pt x="17492" y="11571"/>
                  <a:pt x="17499" y="11562"/>
                  <a:pt x="17505" y="11552"/>
                </a:cubicBezTo>
                <a:cubicBezTo>
                  <a:pt x="17512" y="11533"/>
                  <a:pt x="17519" y="11511"/>
                  <a:pt x="17524" y="11485"/>
                </a:cubicBezTo>
                <a:cubicBezTo>
                  <a:pt x="17528" y="11447"/>
                  <a:pt x="17530" y="11394"/>
                  <a:pt x="17531" y="11297"/>
                </a:cubicBezTo>
                <a:cubicBezTo>
                  <a:pt x="17535" y="11088"/>
                  <a:pt x="17531" y="11054"/>
                  <a:pt x="17507" y="11017"/>
                </a:cubicBezTo>
                <a:cubicBezTo>
                  <a:pt x="17489" y="10988"/>
                  <a:pt x="17481" y="10939"/>
                  <a:pt x="17481" y="10865"/>
                </a:cubicBezTo>
                <a:cubicBezTo>
                  <a:pt x="17481" y="10757"/>
                  <a:pt x="17481" y="10754"/>
                  <a:pt x="17531" y="10774"/>
                </a:cubicBezTo>
                <a:cubicBezTo>
                  <a:pt x="17537" y="10776"/>
                  <a:pt x="17539" y="10779"/>
                  <a:pt x="17543" y="10780"/>
                </a:cubicBezTo>
                <a:cubicBezTo>
                  <a:pt x="17549" y="10772"/>
                  <a:pt x="17555" y="10764"/>
                  <a:pt x="17562" y="10756"/>
                </a:cubicBezTo>
                <a:cubicBezTo>
                  <a:pt x="17586" y="10728"/>
                  <a:pt x="17602" y="10712"/>
                  <a:pt x="17613" y="10713"/>
                </a:cubicBezTo>
                <a:cubicBezTo>
                  <a:pt x="17613" y="10712"/>
                  <a:pt x="17612" y="10708"/>
                  <a:pt x="17613" y="10707"/>
                </a:cubicBezTo>
                <a:lnTo>
                  <a:pt x="17646" y="10622"/>
                </a:lnTo>
                <a:lnTo>
                  <a:pt x="17639" y="11023"/>
                </a:lnTo>
                <a:cubicBezTo>
                  <a:pt x="17637" y="11117"/>
                  <a:pt x="17639" y="11188"/>
                  <a:pt x="17639" y="11248"/>
                </a:cubicBezTo>
                <a:cubicBezTo>
                  <a:pt x="17642" y="11385"/>
                  <a:pt x="17653" y="11448"/>
                  <a:pt x="17672" y="11479"/>
                </a:cubicBezTo>
                <a:cubicBezTo>
                  <a:pt x="17682" y="11485"/>
                  <a:pt x="17693" y="11485"/>
                  <a:pt x="17708" y="11485"/>
                </a:cubicBezTo>
                <a:cubicBezTo>
                  <a:pt x="17724" y="11485"/>
                  <a:pt x="17743" y="11496"/>
                  <a:pt x="17758" y="11510"/>
                </a:cubicBezTo>
                <a:cubicBezTo>
                  <a:pt x="17801" y="11484"/>
                  <a:pt x="17813" y="11361"/>
                  <a:pt x="17813" y="11078"/>
                </a:cubicBezTo>
                <a:cubicBezTo>
                  <a:pt x="17813" y="10969"/>
                  <a:pt x="17816" y="10893"/>
                  <a:pt x="17820" y="10829"/>
                </a:cubicBezTo>
                <a:lnTo>
                  <a:pt x="17820" y="10658"/>
                </a:lnTo>
                <a:lnTo>
                  <a:pt x="17868" y="10604"/>
                </a:lnTo>
                <a:cubicBezTo>
                  <a:pt x="17871" y="10599"/>
                  <a:pt x="17873" y="10596"/>
                  <a:pt x="17875" y="10591"/>
                </a:cubicBezTo>
                <a:cubicBezTo>
                  <a:pt x="17885" y="10576"/>
                  <a:pt x="17895" y="10564"/>
                  <a:pt x="17906" y="10555"/>
                </a:cubicBezTo>
                <a:cubicBezTo>
                  <a:pt x="17916" y="10541"/>
                  <a:pt x="17923" y="10527"/>
                  <a:pt x="17925" y="10519"/>
                </a:cubicBezTo>
                <a:cubicBezTo>
                  <a:pt x="17931" y="10497"/>
                  <a:pt x="17958" y="10500"/>
                  <a:pt x="18002" y="10525"/>
                </a:cubicBezTo>
                <a:cubicBezTo>
                  <a:pt x="18068" y="10561"/>
                  <a:pt x="18069" y="10563"/>
                  <a:pt x="18069" y="10677"/>
                </a:cubicBezTo>
                <a:cubicBezTo>
                  <a:pt x="18069" y="10763"/>
                  <a:pt x="18061" y="10798"/>
                  <a:pt x="18042" y="10810"/>
                </a:cubicBezTo>
                <a:cubicBezTo>
                  <a:pt x="18024" y="10822"/>
                  <a:pt x="18018" y="10868"/>
                  <a:pt x="18014" y="10968"/>
                </a:cubicBezTo>
                <a:cubicBezTo>
                  <a:pt x="18011" y="11045"/>
                  <a:pt x="18012" y="11121"/>
                  <a:pt x="18019" y="11139"/>
                </a:cubicBezTo>
                <a:cubicBezTo>
                  <a:pt x="18035" y="11185"/>
                  <a:pt x="18031" y="11270"/>
                  <a:pt x="18011" y="11339"/>
                </a:cubicBezTo>
                <a:cubicBezTo>
                  <a:pt x="17995" y="11398"/>
                  <a:pt x="17993" y="11394"/>
                  <a:pt x="17954" y="11321"/>
                </a:cubicBezTo>
                <a:cubicBezTo>
                  <a:pt x="17942" y="11298"/>
                  <a:pt x="17932" y="11281"/>
                  <a:pt x="17923" y="11272"/>
                </a:cubicBezTo>
                <a:cubicBezTo>
                  <a:pt x="17915" y="11265"/>
                  <a:pt x="17909" y="11264"/>
                  <a:pt x="17904" y="11266"/>
                </a:cubicBezTo>
                <a:cubicBezTo>
                  <a:pt x="17903" y="11266"/>
                  <a:pt x="17903" y="11266"/>
                  <a:pt x="17902" y="11266"/>
                </a:cubicBezTo>
                <a:cubicBezTo>
                  <a:pt x="17892" y="11276"/>
                  <a:pt x="17891" y="11312"/>
                  <a:pt x="17902" y="11370"/>
                </a:cubicBezTo>
                <a:cubicBezTo>
                  <a:pt x="17910" y="11415"/>
                  <a:pt x="17923" y="11455"/>
                  <a:pt x="17933" y="11455"/>
                </a:cubicBezTo>
                <a:cubicBezTo>
                  <a:pt x="17945" y="11455"/>
                  <a:pt x="17955" y="11533"/>
                  <a:pt x="17954" y="11619"/>
                </a:cubicBezTo>
                <a:cubicBezTo>
                  <a:pt x="17962" y="11637"/>
                  <a:pt x="17970" y="11652"/>
                  <a:pt x="17978" y="11662"/>
                </a:cubicBezTo>
                <a:cubicBezTo>
                  <a:pt x="17981" y="11663"/>
                  <a:pt x="17985" y="11661"/>
                  <a:pt x="17988" y="11662"/>
                </a:cubicBezTo>
                <a:cubicBezTo>
                  <a:pt x="18050" y="11635"/>
                  <a:pt x="18108" y="11653"/>
                  <a:pt x="18128" y="11704"/>
                </a:cubicBezTo>
                <a:cubicBezTo>
                  <a:pt x="18133" y="11716"/>
                  <a:pt x="18139" y="11721"/>
                  <a:pt x="18143" y="11728"/>
                </a:cubicBezTo>
                <a:cubicBezTo>
                  <a:pt x="18166" y="11735"/>
                  <a:pt x="18186" y="11703"/>
                  <a:pt x="18214" y="11625"/>
                </a:cubicBezTo>
                <a:cubicBezTo>
                  <a:pt x="18217" y="11619"/>
                  <a:pt x="18220" y="11619"/>
                  <a:pt x="18222" y="11613"/>
                </a:cubicBezTo>
                <a:cubicBezTo>
                  <a:pt x="18232" y="11583"/>
                  <a:pt x="18238" y="11555"/>
                  <a:pt x="18243" y="11534"/>
                </a:cubicBezTo>
                <a:cubicBezTo>
                  <a:pt x="18254" y="11483"/>
                  <a:pt x="18249" y="11450"/>
                  <a:pt x="18226" y="11418"/>
                </a:cubicBezTo>
                <a:cubicBezTo>
                  <a:pt x="18209" y="11395"/>
                  <a:pt x="18200" y="11349"/>
                  <a:pt x="18200" y="11285"/>
                </a:cubicBezTo>
                <a:cubicBezTo>
                  <a:pt x="18200" y="11236"/>
                  <a:pt x="18201" y="11216"/>
                  <a:pt x="18205" y="11206"/>
                </a:cubicBezTo>
                <a:cubicBezTo>
                  <a:pt x="18205" y="11204"/>
                  <a:pt x="18207" y="11200"/>
                  <a:pt x="18207" y="11200"/>
                </a:cubicBezTo>
                <a:cubicBezTo>
                  <a:pt x="18209" y="11198"/>
                  <a:pt x="18210" y="11198"/>
                  <a:pt x="18212" y="11200"/>
                </a:cubicBezTo>
                <a:cubicBezTo>
                  <a:pt x="18212" y="11200"/>
                  <a:pt x="18214" y="11199"/>
                  <a:pt x="18214" y="11200"/>
                </a:cubicBezTo>
                <a:cubicBezTo>
                  <a:pt x="18222" y="11207"/>
                  <a:pt x="18232" y="11228"/>
                  <a:pt x="18248" y="11272"/>
                </a:cubicBezTo>
                <a:cubicBezTo>
                  <a:pt x="18249" y="11276"/>
                  <a:pt x="18249" y="11276"/>
                  <a:pt x="18250" y="11279"/>
                </a:cubicBezTo>
                <a:cubicBezTo>
                  <a:pt x="18267" y="11303"/>
                  <a:pt x="18290" y="11327"/>
                  <a:pt x="18312" y="11345"/>
                </a:cubicBezTo>
                <a:cubicBezTo>
                  <a:pt x="18323" y="11341"/>
                  <a:pt x="18331" y="11342"/>
                  <a:pt x="18336" y="11345"/>
                </a:cubicBezTo>
                <a:cubicBezTo>
                  <a:pt x="18338" y="11345"/>
                  <a:pt x="18338" y="11344"/>
                  <a:pt x="18339" y="11345"/>
                </a:cubicBezTo>
                <a:cubicBezTo>
                  <a:pt x="18339" y="11347"/>
                  <a:pt x="18343" y="11350"/>
                  <a:pt x="18343" y="11352"/>
                </a:cubicBezTo>
                <a:cubicBezTo>
                  <a:pt x="18343" y="11359"/>
                  <a:pt x="18351" y="11374"/>
                  <a:pt x="18363" y="11388"/>
                </a:cubicBezTo>
                <a:cubicBezTo>
                  <a:pt x="18368" y="11389"/>
                  <a:pt x="18374" y="11392"/>
                  <a:pt x="18377" y="11400"/>
                </a:cubicBezTo>
                <a:cubicBezTo>
                  <a:pt x="18379" y="11403"/>
                  <a:pt x="18380" y="11410"/>
                  <a:pt x="18382" y="11412"/>
                </a:cubicBezTo>
                <a:cubicBezTo>
                  <a:pt x="18382" y="11413"/>
                  <a:pt x="18384" y="11412"/>
                  <a:pt x="18384" y="11412"/>
                </a:cubicBezTo>
                <a:cubicBezTo>
                  <a:pt x="18398" y="11426"/>
                  <a:pt x="18406" y="11444"/>
                  <a:pt x="18413" y="11461"/>
                </a:cubicBezTo>
                <a:cubicBezTo>
                  <a:pt x="18414" y="11463"/>
                  <a:pt x="18415" y="11465"/>
                  <a:pt x="18415" y="11467"/>
                </a:cubicBezTo>
                <a:cubicBezTo>
                  <a:pt x="18417" y="11474"/>
                  <a:pt x="18422" y="11480"/>
                  <a:pt x="18422" y="11485"/>
                </a:cubicBezTo>
                <a:cubicBezTo>
                  <a:pt x="18422" y="11506"/>
                  <a:pt x="18416" y="11518"/>
                  <a:pt x="18410" y="11510"/>
                </a:cubicBezTo>
                <a:cubicBezTo>
                  <a:pt x="18405" y="11501"/>
                  <a:pt x="18403" y="11540"/>
                  <a:pt x="18406" y="11601"/>
                </a:cubicBezTo>
                <a:cubicBezTo>
                  <a:pt x="18408" y="11661"/>
                  <a:pt x="18406" y="11723"/>
                  <a:pt x="18398" y="11735"/>
                </a:cubicBezTo>
                <a:cubicBezTo>
                  <a:pt x="18396" y="11739"/>
                  <a:pt x="18393" y="11741"/>
                  <a:pt x="18391" y="11747"/>
                </a:cubicBezTo>
                <a:cubicBezTo>
                  <a:pt x="18391" y="11784"/>
                  <a:pt x="18395" y="11818"/>
                  <a:pt x="18398" y="11844"/>
                </a:cubicBezTo>
                <a:cubicBezTo>
                  <a:pt x="18406" y="11870"/>
                  <a:pt x="18416" y="11891"/>
                  <a:pt x="18429" y="11893"/>
                </a:cubicBezTo>
                <a:cubicBezTo>
                  <a:pt x="18443" y="11895"/>
                  <a:pt x="18457" y="11896"/>
                  <a:pt x="18468" y="11899"/>
                </a:cubicBezTo>
                <a:cubicBezTo>
                  <a:pt x="18487" y="11876"/>
                  <a:pt x="18508" y="11836"/>
                  <a:pt x="18530" y="11771"/>
                </a:cubicBezTo>
                <a:cubicBezTo>
                  <a:pt x="18542" y="11683"/>
                  <a:pt x="18607" y="11476"/>
                  <a:pt x="18616" y="11510"/>
                </a:cubicBezTo>
                <a:cubicBezTo>
                  <a:pt x="18622" y="11534"/>
                  <a:pt x="18633" y="11551"/>
                  <a:pt x="18644" y="11558"/>
                </a:cubicBezTo>
                <a:cubicBezTo>
                  <a:pt x="18657" y="11552"/>
                  <a:pt x="18670" y="11549"/>
                  <a:pt x="18685" y="11546"/>
                </a:cubicBezTo>
                <a:cubicBezTo>
                  <a:pt x="18689" y="11542"/>
                  <a:pt x="18691" y="11540"/>
                  <a:pt x="18695" y="11534"/>
                </a:cubicBezTo>
                <a:cubicBezTo>
                  <a:pt x="18712" y="11504"/>
                  <a:pt x="18732" y="11495"/>
                  <a:pt x="18764" y="11504"/>
                </a:cubicBezTo>
                <a:cubicBezTo>
                  <a:pt x="18778" y="11507"/>
                  <a:pt x="18789" y="11512"/>
                  <a:pt x="18812" y="11522"/>
                </a:cubicBezTo>
                <a:cubicBezTo>
                  <a:pt x="18860" y="11544"/>
                  <a:pt x="18918" y="11573"/>
                  <a:pt x="18943" y="11589"/>
                </a:cubicBezTo>
                <a:cubicBezTo>
                  <a:pt x="18943" y="11589"/>
                  <a:pt x="18945" y="11589"/>
                  <a:pt x="18945" y="11589"/>
                </a:cubicBezTo>
                <a:cubicBezTo>
                  <a:pt x="18955" y="11592"/>
                  <a:pt x="18962" y="11593"/>
                  <a:pt x="18972" y="11595"/>
                </a:cubicBezTo>
                <a:cubicBezTo>
                  <a:pt x="18981" y="11596"/>
                  <a:pt x="18986" y="11607"/>
                  <a:pt x="18988" y="11619"/>
                </a:cubicBezTo>
                <a:lnTo>
                  <a:pt x="18988" y="11874"/>
                </a:lnTo>
                <a:lnTo>
                  <a:pt x="18988" y="12112"/>
                </a:lnTo>
                <a:cubicBezTo>
                  <a:pt x="18991" y="12122"/>
                  <a:pt x="18995" y="12129"/>
                  <a:pt x="18998" y="12136"/>
                </a:cubicBezTo>
                <a:lnTo>
                  <a:pt x="19041" y="12142"/>
                </a:lnTo>
                <a:cubicBezTo>
                  <a:pt x="19057" y="12123"/>
                  <a:pt x="19072" y="12084"/>
                  <a:pt x="19091" y="12026"/>
                </a:cubicBezTo>
                <a:cubicBezTo>
                  <a:pt x="19114" y="11900"/>
                  <a:pt x="19187" y="11709"/>
                  <a:pt x="19215" y="11741"/>
                </a:cubicBezTo>
                <a:cubicBezTo>
                  <a:pt x="19228" y="11754"/>
                  <a:pt x="19283" y="11767"/>
                  <a:pt x="19340" y="11771"/>
                </a:cubicBezTo>
                <a:cubicBezTo>
                  <a:pt x="19383" y="11774"/>
                  <a:pt x="19404" y="11784"/>
                  <a:pt x="19421" y="11789"/>
                </a:cubicBezTo>
                <a:cubicBezTo>
                  <a:pt x="19426" y="11791"/>
                  <a:pt x="19444" y="11788"/>
                  <a:pt x="19445" y="11789"/>
                </a:cubicBezTo>
                <a:cubicBezTo>
                  <a:pt x="19447" y="11796"/>
                  <a:pt x="19443" y="11914"/>
                  <a:pt x="19438" y="12051"/>
                </a:cubicBezTo>
                <a:cubicBezTo>
                  <a:pt x="19436" y="12093"/>
                  <a:pt x="19436" y="12121"/>
                  <a:pt x="19435" y="12154"/>
                </a:cubicBezTo>
                <a:cubicBezTo>
                  <a:pt x="19439" y="12261"/>
                  <a:pt x="19455" y="12328"/>
                  <a:pt x="19473" y="12361"/>
                </a:cubicBezTo>
                <a:cubicBezTo>
                  <a:pt x="19485" y="12362"/>
                  <a:pt x="19500" y="12358"/>
                  <a:pt x="19516" y="12355"/>
                </a:cubicBezTo>
                <a:cubicBezTo>
                  <a:pt x="19522" y="12348"/>
                  <a:pt x="19529" y="12345"/>
                  <a:pt x="19533" y="12336"/>
                </a:cubicBezTo>
                <a:cubicBezTo>
                  <a:pt x="19541" y="12314"/>
                  <a:pt x="19548" y="12282"/>
                  <a:pt x="19555" y="12245"/>
                </a:cubicBezTo>
                <a:cubicBezTo>
                  <a:pt x="19555" y="12243"/>
                  <a:pt x="19557" y="12241"/>
                  <a:pt x="19557" y="12239"/>
                </a:cubicBezTo>
                <a:cubicBezTo>
                  <a:pt x="19558" y="12231"/>
                  <a:pt x="19560" y="12223"/>
                  <a:pt x="19562" y="12215"/>
                </a:cubicBezTo>
                <a:cubicBezTo>
                  <a:pt x="19562" y="12213"/>
                  <a:pt x="19561" y="12211"/>
                  <a:pt x="19562" y="12209"/>
                </a:cubicBezTo>
                <a:cubicBezTo>
                  <a:pt x="19581" y="12079"/>
                  <a:pt x="19601" y="12014"/>
                  <a:pt x="19638" y="11984"/>
                </a:cubicBezTo>
                <a:cubicBezTo>
                  <a:pt x="19651" y="11963"/>
                  <a:pt x="19662" y="11948"/>
                  <a:pt x="19674" y="11941"/>
                </a:cubicBezTo>
                <a:cubicBezTo>
                  <a:pt x="19692" y="11931"/>
                  <a:pt x="19803" y="11958"/>
                  <a:pt x="19918" y="12008"/>
                </a:cubicBezTo>
                <a:lnTo>
                  <a:pt x="20090" y="12087"/>
                </a:lnTo>
                <a:cubicBezTo>
                  <a:pt x="20090" y="12087"/>
                  <a:pt x="20092" y="12087"/>
                  <a:pt x="20092" y="12087"/>
                </a:cubicBezTo>
                <a:cubicBezTo>
                  <a:pt x="20093" y="12087"/>
                  <a:pt x="20093" y="12087"/>
                  <a:pt x="20094" y="12087"/>
                </a:cubicBezTo>
                <a:lnTo>
                  <a:pt x="20125" y="12105"/>
                </a:lnTo>
                <a:lnTo>
                  <a:pt x="20118" y="12306"/>
                </a:lnTo>
                <a:cubicBezTo>
                  <a:pt x="20115" y="12418"/>
                  <a:pt x="20114" y="12531"/>
                  <a:pt x="20116" y="12561"/>
                </a:cubicBezTo>
                <a:cubicBezTo>
                  <a:pt x="20120" y="12614"/>
                  <a:pt x="20143" y="12640"/>
                  <a:pt x="20166" y="12640"/>
                </a:cubicBezTo>
                <a:cubicBezTo>
                  <a:pt x="20186" y="12618"/>
                  <a:pt x="20209" y="12561"/>
                  <a:pt x="20235" y="12476"/>
                </a:cubicBezTo>
                <a:cubicBezTo>
                  <a:pt x="20263" y="12377"/>
                  <a:pt x="20331" y="12221"/>
                  <a:pt x="20352" y="12221"/>
                </a:cubicBezTo>
                <a:cubicBezTo>
                  <a:pt x="20393" y="12221"/>
                  <a:pt x="20419" y="12258"/>
                  <a:pt x="20419" y="12312"/>
                </a:cubicBezTo>
                <a:cubicBezTo>
                  <a:pt x="20419" y="12340"/>
                  <a:pt x="20392" y="12455"/>
                  <a:pt x="20360" y="12574"/>
                </a:cubicBezTo>
                <a:cubicBezTo>
                  <a:pt x="20339" y="12650"/>
                  <a:pt x="20324" y="12708"/>
                  <a:pt x="20314" y="12750"/>
                </a:cubicBezTo>
                <a:cubicBezTo>
                  <a:pt x="20310" y="12779"/>
                  <a:pt x="20310" y="12799"/>
                  <a:pt x="20312" y="12805"/>
                </a:cubicBezTo>
                <a:cubicBezTo>
                  <a:pt x="20313" y="12807"/>
                  <a:pt x="20323" y="12814"/>
                  <a:pt x="20326" y="12817"/>
                </a:cubicBezTo>
                <a:cubicBezTo>
                  <a:pt x="20327" y="12817"/>
                  <a:pt x="20328" y="12817"/>
                  <a:pt x="20329" y="12817"/>
                </a:cubicBezTo>
                <a:cubicBezTo>
                  <a:pt x="20334" y="12817"/>
                  <a:pt x="20335" y="12825"/>
                  <a:pt x="20338" y="12829"/>
                </a:cubicBezTo>
                <a:cubicBezTo>
                  <a:pt x="20393" y="12857"/>
                  <a:pt x="20501" y="12889"/>
                  <a:pt x="20524" y="12884"/>
                </a:cubicBezTo>
                <a:cubicBezTo>
                  <a:pt x="20539" y="12881"/>
                  <a:pt x="20552" y="12880"/>
                  <a:pt x="20563" y="12878"/>
                </a:cubicBezTo>
                <a:cubicBezTo>
                  <a:pt x="20574" y="12862"/>
                  <a:pt x="20587" y="12833"/>
                  <a:pt x="20598" y="12799"/>
                </a:cubicBezTo>
                <a:cubicBezTo>
                  <a:pt x="20605" y="12769"/>
                  <a:pt x="20617" y="12729"/>
                  <a:pt x="20634" y="12677"/>
                </a:cubicBezTo>
                <a:cubicBezTo>
                  <a:pt x="20670" y="12544"/>
                  <a:pt x="20684" y="12434"/>
                  <a:pt x="20677" y="12336"/>
                </a:cubicBezTo>
                <a:cubicBezTo>
                  <a:pt x="20675" y="12319"/>
                  <a:pt x="20672" y="12308"/>
                  <a:pt x="20670" y="12288"/>
                </a:cubicBezTo>
                <a:cubicBezTo>
                  <a:pt x="20661" y="12199"/>
                  <a:pt x="20661" y="12154"/>
                  <a:pt x="20670" y="12154"/>
                </a:cubicBezTo>
                <a:cubicBezTo>
                  <a:pt x="20683" y="12154"/>
                  <a:pt x="20995" y="12359"/>
                  <a:pt x="21298" y="12568"/>
                </a:cubicBezTo>
                <a:lnTo>
                  <a:pt x="21454" y="12671"/>
                </a:lnTo>
                <a:lnTo>
                  <a:pt x="21286" y="12981"/>
                </a:lnTo>
                <a:cubicBezTo>
                  <a:pt x="21194" y="13151"/>
                  <a:pt x="21092" y="13339"/>
                  <a:pt x="21059" y="13400"/>
                </a:cubicBezTo>
                <a:cubicBezTo>
                  <a:pt x="21053" y="13413"/>
                  <a:pt x="20690" y="14087"/>
                  <a:pt x="20610" y="14233"/>
                </a:cubicBezTo>
                <a:cubicBezTo>
                  <a:pt x="20609" y="14236"/>
                  <a:pt x="20610" y="14237"/>
                  <a:pt x="20608" y="14240"/>
                </a:cubicBezTo>
                <a:cubicBezTo>
                  <a:pt x="20549" y="14349"/>
                  <a:pt x="20367" y="14681"/>
                  <a:pt x="20274" y="14854"/>
                </a:cubicBezTo>
                <a:cubicBezTo>
                  <a:pt x="20272" y="14864"/>
                  <a:pt x="20270" y="14876"/>
                  <a:pt x="20264" y="14878"/>
                </a:cubicBezTo>
                <a:cubicBezTo>
                  <a:pt x="20200" y="14996"/>
                  <a:pt x="20116" y="15149"/>
                  <a:pt x="20039" y="15291"/>
                </a:cubicBezTo>
                <a:cubicBezTo>
                  <a:pt x="20038" y="15296"/>
                  <a:pt x="20037" y="15303"/>
                  <a:pt x="20035" y="15304"/>
                </a:cubicBezTo>
                <a:cubicBezTo>
                  <a:pt x="19627" y="16058"/>
                  <a:pt x="19481" y="16326"/>
                  <a:pt x="18845" y="17505"/>
                </a:cubicBezTo>
                <a:cubicBezTo>
                  <a:pt x="18634" y="17896"/>
                  <a:pt x="18508" y="18126"/>
                  <a:pt x="18317" y="18477"/>
                </a:cubicBezTo>
                <a:cubicBezTo>
                  <a:pt x="18316" y="18489"/>
                  <a:pt x="18309" y="18500"/>
                  <a:pt x="18303" y="18502"/>
                </a:cubicBezTo>
                <a:cubicBezTo>
                  <a:pt x="17715" y="19587"/>
                  <a:pt x="17188" y="20557"/>
                  <a:pt x="16922" y="21037"/>
                </a:cubicBezTo>
                <a:cubicBezTo>
                  <a:pt x="16895" y="21090"/>
                  <a:pt x="16857" y="21161"/>
                  <a:pt x="16851" y="21177"/>
                </a:cubicBezTo>
                <a:cubicBezTo>
                  <a:pt x="16838" y="21206"/>
                  <a:pt x="16825" y="21232"/>
                  <a:pt x="16822" y="21232"/>
                </a:cubicBezTo>
                <a:cubicBezTo>
                  <a:pt x="16818" y="21232"/>
                  <a:pt x="16787" y="21280"/>
                  <a:pt x="16753" y="21341"/>
                </a:cubicBezTo>
                <a:cubicBezTo>
                  <a:pt x="16743" y="21358"/>
                  <a:pt x="16735" y="21369"/>
                  <a:pt x="16726" y="21384"/>
                </a:cubicBezTo>
                <a:cubicBezTo>
                  <a:pt x="16711" y="21409"/>
                  <a:pt x="16666" y="21493"/>
                  <a:pt x="16664" y="21493"/>
                </a:cubicBezTo>
                <a:cubicBezTo>
                  <a:pt x="16661" y="21493"/>
                  <a:pt x="16648" y="21483"/>
                  <a:pt x="16643" y="21481"/>
                </a:cubicBezTo>
                <a:cubicBezTo>
                  <a:pt x="16638" y="21482"/>
                  <a:pt x="16635" y="21479"/>
                  <a:pt x="16633" y="21475"/>
                </a:cubicBezTo>
                <a:cubicBezTo>
                  <a:pt x="16611" y="21464"/>
                  <a:pt x="16588" y="21456"/>
                  <a:pt x="16554" y="21432"/>
                </a:cubicBezTo>
                <a:cubicBezTo>
                  <a:pt x="16445" y="21356"/>
                  <a:pt x="16149" y="21151"/>
                  <a:pt x="15940" y="21013"/>
                </a:cubicBezTo>
                <a:cubicBezTo>
                  <a:pt x="15851" y="20953"/>
                  <a:pt x="15503" y="20720"/>
                  <a:pt x="15169" y="20496"/>
                </a:cubicBezTo>
                <a:cubicBezTo>
                  <a:pt x="14835" y="20272"/>
                  <a:pt x="14230" y="19868"/>
                  <a:pt x="13824" y="19596"/>
                </a:cubicBezTo>
                <a:cubicBezTo>
                  <a:pt x="13418" y="19324"/>
                  <a:pt x="13045" y="19078"/>
                  <a:pt x="12995" y="19043"/>
                </a:cubicBezTo>
                <a:cubicBezTo>
                  <a:pt x="12989" y="19039"/>
                  <a:pt x="12976" y="19029"/>
                  <a:pt x="12969" y="19025"/>
                </a:cubicBezTo>
                <a:cubicBezTo>
                  <a:pt x="12967" y="19025"/>
                  <a:pt x="12965" y="19022"/>
                  <a:pt x="12964" y="19018"/>
                </a:cubicBezTo>
                <a:cubicBezTo>
                  <a:pt x="12913" y="18984"/>
                  <a:pt x="12843" y="18939"/>
                  <a:pt x="12780" y="18897"/>
                </a:cubicBezTo>
                <a:cubicBezTo>
                  <a:pt x="12779" y="18897"/>
                  <a:pt x="12776" y="18896"/>
                  <a:pt x="12775" y="18897"/>
                </a:cubicBezTo>
                <a:cubicBezTo>
                  <a:pt x="12772" y="18899"/>
                  <a:pt x="12770" y="18891"/>
                  <a:pt x="12768" y="18885"/>
                </a:cubicBezTo>
                <a:cubicBezTo>
                  <a:pt x="12767" y="18884"/>
                  <a:pt x="12767" y="18885"/>
                  <a:pt x="12766" y="18885"/>
                </a:cubicBezTo>
                <a:cubicBezTo>
                  <a:pt x="12690" y="18835"/>
                  <a:pt x="12590" y="18771"/>
                  <a:pt x="12544" y="18739"/>
                </a:cubicBezTo>
                <a:cubicBezTo>
                  <a:pt x="12497" y="18706"/>
                  <a:pt x="12400" y="18635"/>
                  <a:pt x="12329" y="18587"/>
                </a:cubicBezTo>
                <a:cubicBezTo>
                  <a:pt x="12257" y="18539"/>
                  <a:pt x="11908" y="18308"/>
                  <a:pt x="11552" y="18070"/>
                </a:cubicBezTo>
                <a:cubicBezTo>
                  <a:pt x="11363" y="17943"/>
                  <a:pt x="11222" y="17846"/>
                  <a:pt x="11039" y="17723"/>
                </a:cubicBezTo>
                <a:cubicBezTo>
                  <a:pt x="11038" y="17723"/>
                  <a:pt x="11037" y="17724"/>
                  <a:pt x="11036" y="17723"/>
                </a:cubicBezTo>
                <a:cubicBezTo>
                  <a:pt x="10876" y="17616"/>
                  <a:pt x="10667" y="17474"/>
                  <a:pt x="10585" y="17419"/>
                </a:cubicBezTo>
                <a:cubicBezTo>
                  <a:pt x="10098" y="17093"/>
                  <a:pt x="10078" y="17085"/>
                  <a:pt x="9945" y="16994"/>
                </a:cubicBezTo>
                <a:cubicBezTo>
                  <a:pt x="9880" y="16950"/>
                  <a:pt x="9615" y="16766"/>
                  <a:pt x="9355" y="16593"/>
                </a:cubicBezTo>
                <a:cubicBezTo>
                  <a:pt x="9353" y="16592"/>
                  <a:pt x="9353" y="16594"/>
                  <a:pt x="9352" y="16593"/>
                </a:cubicBezTo>
                <a:cubicBezTo>
                  <a:pt x="9341" y="16585"/>
                  <a:pt x="9337" y="16582"/>
                  <a:pt x="9326" y="16574"/>
                </a:cubicBezTo>
                <a:cubicBezTo>
                  <a:pt x="8638" y="16114"/>
                  <a:pt x="8484" y="16015"/>
                  <a:pt x="8234" y="15845"/>
                </a:cubicBezTo>
                <a:cubicBezTo>
                  <a:pt x="8180" y="15808"/>
                  <a:pt x="7845" y="15584"/>
                  <a:pt x="7489" y="15346"/>
                </a:cubicBezTo>
                <a:cubicBezTo>
                  <a:pt x="7133" y="15108"/>
                  <a:pt x="6780" y="14865"/>
                  <a:pt x="6701" y="14811"/>
                </a:cubicBezTo>
                <a:cubicBezTo>
                  <a:pt x="6622" y="14757"/>
                  <a:pt x="6501" y="14680"/>
                  <a:pt x="6433" y="14635"/>
                </a:cubicBezTo>
                <a:cubicBezTo>
                  <a:pt x="6305" y="14550"/>
                  <a:pt x="6120" y="14422"/>
                  <a:pt x="5948" y="14306"/>
                </a:cubicBezTo>
                <a:cubicBezTo>
                  <a:pt x="5894" y="14270"/>
                  <a:pt x="5782" y="14197"/>
                  <a:pt x="5700" y="14142"/>
                </a:cubicBezTo>
                <a:cubicBezTo>
                  <a:pt x="5617" y="14087"/>
                  <a:pt x="5409" y="13948"/>
                  <a:pt x="5236" y="13832"/>
                </a:cubicBezTo>
                <a:cubicBezTo>
                  <a:pt x="5064" y="13716"/>
                  <a:pt x="4843" y="13565"/>
                  <a:pt x="4742" y="13498"/>
                </a:cubicBezTo>
                <a:cubicBezTo>
                  <a:pt x="4641" y="13430"/>
                  <a:pt x="4429" y="13287"/>
                  <a:pt x="4271" y="13182"/>
                </a:cubicBezTo>
                <a:cubicBezTo>
                  <a:pt x="4165" y="13111"/>
                  <a:pt x="4058" y="13039"/>
                  <a:pt x="3954" y="12969"/>
                </a:cubicBezTo>
                <a:cubicBezTo>
                  <a:pt x="3903" y="12935"/>
                  <a:pt x="3833" y="12894"/>
                  <a:pt x="3801" y="12872"/>
                </a:cubicBezTo>
                <a:cubicBezTo>
                  <a:pt x="2744" y="12160"/>
                  <a:pt x="2047" y="11688"/>
                  <a:pt x="1770" y="11504"/>
                </a:cubicBezTo>
                <a:cubicBezTo>
                  <a:pt x="1703" y="11459"/>
                  <a:pt x="1506" y="11327"/>
                  <a:pt x="1424" y="11272"/>
                </a:cubicBezTo>
                <a:cubicBezTo>
                  <a:pt x="1307" y="11193"/>
                  <a:pt x="1276" y="11173"/>
                  <a:pt x="927" y="10938"/>
                </a:cubicBezTo>
                <a:cubicBezTo>
                  <a:pt x="691" y="10779"/>
                  <a:pt x="658" y="10758"/>
                  <a:pt x="535" y="10677"/>
                </a:cubicBezTo>
                <a:cubicBezTo>
                  <a:pt x="534" y="10676"/>
                  <a:pt x="534" y="10679"/>
                  <a:pt x="533" y="10677"/>
                </a:cubicBezTo>
                <a:cubicBezTo>
                  <a:pt x="412" y="10596"/>
                  <a:pt x="201" y="10452"/>
                  <a:pt x="144" y="10415"/>
                </a:cubicBezTo>
                <a:cubicBezTo>
                  <a:pt x="86" y="10378"/>
                  <a:pt x="32" y="10342"/>
                  <a:pt x="24" y="10330"/>
                </a:cubicBezTo>
                <a:cubicBezTo>
                  <a:pt x="16" y="10318"/>
                  <a:pt x="395" y="9596"/>
                  <a:pt x="872" y="8713"/>
                </a:cubicBezTo>
                <a:cubicBezTo>
                  <a:pt x="1308" y="7907"/>
                  <a:pt x="1640" y="7291"/>
                  <a:pt x="1732" y="7120"/>
                </a:cubicBezTo>
                <a:cubicBezTo>
                  <a:pt x="1733" y="7111"/>
                  <a:pt x="1734" y="7107"/>
                  <a:pt x="1737" y="7108"/>
                </a:cubicBezTo>
                <a:cubicBezTo>
                  <a:pt x="1744" y="7094"/>
                  <a:pt x="1806" y="6986"/>
                  <a:pt x="1809" y="6980"/>
                </a:cubicBezTo>
                <a:cubicBezTo>
                  <a:pt x="1901" y="6807"/>
                  <a:pt x="3119" y="4550"/>
                  <a:pt x="3397" y="4037"/>
                </a:cubicBezTo>
                <a:cubicBezTo>
                  <a:pt x="3512" y="3825"/>
                  <a:pt x="3670" y="3531"/>
                  <a:pt x="3751" y="3381"/>
                </a:cubicBezTo>
                <a:lnTo>
                  <a:pt x="3899" y="3107"/>
                </a:lnTo>
                <a:close/>
                <a:moveTo>
                  <a:pt x="19211" y="4894"/>
                </a:moveTo>
                <a:lnTo>
                  <a:pt x="19414" y="5034"/>
                </a:lnTo>
                <a:cubicBezTo>
                  <a:pt x="19525" y="5110"/>
                  <a:pt x="19794" y="5289"/>
                  <a:pt x="20013" y="5436"/>
                </a:cubicBezTo>
                <a:cubicBezTo>
                  <a:pt x="20232" y="5582"/>
                  <a:pt x="20488" y="5755"/>
                  <a:pt x="20582" y="5819"/>
                </a:cubicBezTo>
                <a:cubicBezTo>
                  <a:pt x="20956" y="6072"/>
                  <a:pt x="20998" y="6095"/>
                  <a:pt x="21012" y="6074"/>
                </a:cubicBezTo>
                <a:cubicBezTo>
                  <a:pt x="21045" y="6024"/>
                  <a:pt x="21356" y="5451"/>
                  <a:pt x="21382" y="5393"/>
                </a:cubicBezTo>
                <a:cubicBezTo>
                  <a:pt x="21408" y="5335"/>
                  <a:pt x="21415" y="5336"/>
                  <a:pt x="21482" y="5375"/>
                </a:cubicBezTo>
                <a:cubicBezTo>
                  <a:pt x="21523" y="5398"/>
                  <a:pt x="21554" y="5422"/>
                  <a:pt x="21552" y="5436"/>
                </a:cubicBezTo>
                <a:cubicBezTo>
                  <a:pt x="21548" y="5457"/>
                  <a:pt x="19049" y="10098"/>
                  <a:pt x="18965" y="10239"/>
                </a:cubicBezTo>
                <a:cubicBezTo>
                  <a:pt x="18941" y="10277"/>
                  <a:pt x="18918" y="10286"/>
                  <a:pt x="18883" y="10269"/>
                </a:cubicBezTo>
                <a:lnTo>
                  <a:pt x="18836" y="10251"/>
                </a:lnTo>
                <a:lnTo>
                  <a:pt x="18845" y="10026"/>
                </a:lnTo>
                <a:cubicBezTo>
                  <a:pt x="18866" y="9471"/>
                  <a:pt x="18866" y="9405"/>
                  <a:pt x="18852" y="9357"/>
                </a:cubicBezTo>
                <a:cubicBezTo>
                  <a:pt x="18840" y="9315"/>
                  <a:pt x="18831" y="9326"/>
                  <a:pt x="18797" y="9424"/>
                </a:cubicBezTo>
                <a:cubicBezTo>
                  <a:pt x="18721" y="9644"/>
                  <a:pt x="18683" y="9802"/>
                  <a:pt x="18683" y="9880"/>
                </a:cubicBezTo>
                <a:cubicBezTo>
                  <a:pt x="18683" y="9941"/>
                  <a:pt x="18676" y="9959"/>
                  <a:pt x="18652" y="9959"/>
                </a:cubicBezTo>
                <a:cubicBezTo>
                  <a:pt x="18632" y="9959"/>
                  <a:pt x="18610" y="9996"/>
                  <a:pt x="18594" y="10050"/>
                </a:cubicBezTo>
                <a:cubicBezTo>
                  <a:pt x="18569" y="10138"/>
                  <a:pt x="18567" y="10133"/>
                  <a:pt x="18558" y="10063"/>
                </a:cubicBezTo>
                <a:cubicBezTo>
                  <a:pt x="18548" y="9975"/>
                  <a:pt x="18486" y="9943"/>
                  <a:pt x="18394" y="9971"/>
                </a:cubicBezTo>
                <a:cubicBezTo>
                  <a:pt x="18323" y="9993"/>
                  <a:pt x="18304" y="10029"/>
                  <a:pt x="18236" y="10300"/>
                </a:cubicBezTo>
                <a:cubicBezTo>
                  <a:pt x="18198" y="10449"/>
                  <a:pt x="18165" y="10517"/>
                  <a:pt x="18181" y="10409"/>
                </a:cubicBezTo>
                <a:cubicBezTo>
                  <a:pt x="18186" y="10377"/>
                  <a:pt x="18177" y="10349"/>
                  <a:pt x="18157" y="10330"/>
                </a:cubicBezTo>
                <a:cubicBezTo>
                  <a:pt x="18123" y="10297"/>
                  <a:pt x="18094" y="10309"/>
                  <a:pt x="18074" y="10373"/>
                </a:cubicBezTo>
                <a:cubicBezTo>
                  <a:pt x="18063" y="10404"/>
                  <a:pt x="18045" y="10412"/>
                  <a:pt x="18002" y="10391"/>
                </a:cubicBezTo>
                <a:cubicBezTo>
                  <a:pt x="17970" y="10375"/>
                  <a:pt x="17888" y="10336"/>
                  <a:pt x="17818" y="10306"/>
                </a:cubicBezTo>
                <a:lnTo>
                  <a:pt x="17689" y="10251"/>
                </a:lnTo>
                <a:lnTo>
                  <a:pt x="17689" y="10142"/>
                </a:lnTo>
                <a:cubicBezTo>
                  <a:pt x="17689" y="9997"/>
                  <a:pt x="17668" y="9963"/>
                  <a:pt x="17629" y="10056"/>
                </a:cubicBezTo>
                <a:lnTo>
                  <a:pt x="17598" y="10135"/>
                </a:lnTo>
                <a:lnTo>
                  <a:pt x="17393" y="10044"/>
                </a:lnTo>
                <a:cubicBezTo>
                  <a:pt x="17280" y="9995"/>
                  <a:pt x="17160" y="9939"/>
                  <a:pt x="17128" y="9923"/>
                </a:cubicBezTo>
                <a:cubicBezTo>
                  <a:pt x="17095" y="9906"/>
                  <a:pt x="17011" y="9868"/>
                  <a:pt x="16941" y="9838"/>
                </a:cubicBezTo>
                <a:cubicBezTo>
                  <a:pt x="16823" y="9786"/>
                  <a:pt x="16815" y="9782"/>
                  <a:pt x="16815" y="9710"/>
                </a:cubicBezTo>
                <a:cubicBezTo>
                  <a:pt x="16815" y="9596"/>
                  <a:pt x="16793" y="9577"/>
                  <a:pt x="16760" y="9667"/>
                </a:cubicBezTo>
                <a:cubicBezTo>
                  <a:pt x="16736" y="9732"/>
                  <a:pt x="16720" y="9746"/>
                  <a:pt x="16681" y="9734"/>
                </a:cubicBezTo>
                <a:cubicBezTo>
                  <a:pt x="16654" y="9726"/>
                  <a:pt x="16631" y="9706"/>
                  <a:pt x="16631" y="9692"/>
                </a:cubicBezTo>
                <a:cubicBezTo>
                  <a:pt x="16631" y="9678"/>
                  <a:pt x="16747" y="9455"/>
                  <a:pt x="16889" y="9193"/>
                </a:cubicBezTo>
                <a:cubicBezTo>
                  <a:pt x="17031" y="8931"/>
                  <a:pt x="17222" y="8576"/>
                  <a:pt x="17312" y="8409"/>
                </a:cubicBezTo>
                <a:cubicBezTo>
                  <a:pt x="17401" y="8241"/>
                  <a:pt x="17864" y="7382"/>
                  <a:pt x="18341" y="6500"/>
                </a:cubicBezTo>
                <a:lnTo>
                  <a:pt x="19211" y="4894"/>
                </a:lnTo>
                <a:close/>
                <a:moveTo>
                  <a:pt x="11402" y="6269"/>
                </a:moveTo>
                <a:cubicBezTo>
                  <a:pt x="11406" y="6271"/>
                  <a:pt x="11411" y="6277"/>
                  <a:pt x="11419" y="6287"/>
                </a:cubicBezTo>
                <a:cubicBezTo>
                  <a:pt x="11435" y="6309"/>
                  <a:pt x="11494" y="6352"/>
                  <a:pt x="11547" y="6384"/>
                </a:cubicBezTo>
                <a:cubicBezTo>
                  <a:pt x="11601" y="6416"/>
                  <a:pt x="11643" y="6454"/>
                  <a:pt x="11643" y="6469"/>
                </a:cubicBezTo>
                <a:cubicBezTo>
                  <a:pt x="11643" y="6484"/>
                  <a:pt x="11652" y="6491"/>
                  <a:pt x="11662" y="6481"/>
                </a:cubicBezTo>
                <a:cubicBezTo>
                  <a:pt x="11672" y="6472"/>
                  <a:pt x="11684" y="6480"/>
                  <a:pt x="11688" y="6500"/>
                </a:cubicBezTo>
                <a:cubicBezTo>
                  <a:pt x="11693" y="6519"/>
                  <a:pt x="11712" y="6536"/>
                  <a:pt x="11729" y="6536"/>
                </a:cubicBezTo>
                <a:cubicBezTo>
                  <a:pt x="11753" y="6536"/>
                  <a:pt x="11757" y="6551"/>
                  <a:pt x="11753" y="6603"/>
                </a:cubicBezTo>
                <a:cubicBezTo>
                  <a:pt x="11750" y="6640"/>
                  <a:pt x="11740" y="6690"/>
                  <a:pt x="11729" y="6718"/>
                </a:cubicBezTo>
                <a:cubicBezTo>
                  <a:pt x="11717" y="6750"/>
                  <a:pt x="11708" y="6828"/>
                  <a:pt x="11708" y="6919"/>
                </a:cubicBezTo>
                <a:cubicBezTo>
                  <a:pt x="11708" y="7001"/>
                  <a:pt x="11702" y="7091"/>
                  <a:pt x="11693" y="7114"/>
                </a:cubicBezTo>
                <a:cubicBezTo>
                  <a:pt x="11675" y="7159"/>
                  <a:pt x="11563" y="7182"/>
                  <a:pt x="11547" y="7144"/>
                </a:cubicBezTo>
                <a:cubicBezTo>
                  <a:pt x="11537" y="7118"/>
                  <a:pt x="11526" y="7110"/>
                  <a:pt x="11428" y="7083"/>
                </a:cubicBezTo>
                <a:cubicBezTo>
                  <a:pt x="11392" y="7073"/>
                  <a:pt x="11361" y="7049"/>
                  <a:pt x="11359" y="7029"/>
                </a:cubicBezTo>
                <a:cubicBezTo>
                  <a:pt x="11355" y="7002"/>
                  <a:pt x="11349" y="7006"/>
                  <a:pt x="11342" y="7035"/>
                </a:cubicBezTo>
                <a:cubicBezTo>
                  <a:pt x="11335" y="7065"/>
                  <a:pt x="11330" y="7064"/>
                  <a:pt x="11323" y="7035"/>
                </a:cubicBezTo>
                <a:cubicBezTo>
                  <a:pt x="11317" y="7011"/>
                  <a:pt x="11325" y="6985"/>
                  <a:pt x="11342" y="6974"/>
                </a:cubicBezTo>
                <a:cubicBezTo>
                  <a:pt x="11357" y="6964"/>
                  <a:pt x="11368" y="6942"/>
                  <a:pt x="11368" y="6925"/>
                </a:cubicBezTo>
                <a:cubicBezTo>
                  <a:pt x="11368" y="6908"/>
                  <a:pt x="11374" y="6903"/>
                  <a:pt x="11380" y="6913"/>
                </a:cubicBezTo>
                <a:cubicBezTo>
                  <a:pt x="11408" y="6956"/>
                  <a:pt x="11420" y="6725"/>
                  <a:pt x="11395" y="6646"/>
                </a:cubicBezTo>
                <a:cubicBezTo>
                  <a:pt x="11388" y="6625"/>
                  <a:pt x="11383" y="6527"/>
                  <a:pt x="11385" y="6427"/>
                </a:cubicBezTo>
                <a:cubicBezTo>
                  <a:pt x="11387" y="6292"/>
                  <a:pt x="11389" y="6261"/>
                  <a:pt x="11402" y="6269"/>
                </a:cubicBezTo>
                <a:close/>
                <a:moveTo>
                  <a:pt x="12095" y="6536"/>
                </a:moveTo>
                <a:cubicBezTo>
                  <a:pt x="12097" y="6536"/>
                  <a:pt x="12102" y="6538"/>
                  <a:pt x="12106" y="6542"/>
                </a:cubicBezTo>
                <a:cubicBezTo>
                  <a:pt x="12118" y="6554"/>
                  <a:pt x="12169" y="6595"/>
                  <a:pt x="12219" y="6633"/>
                </a:cubicBezTo>
                <a:lnTo>
                  <a:pt x="12310" y="6706"/>
                </a:lnTo>
                <a:lnTo>
                  <a:pt x="12310" y="6846"/>
                </a:lnTo>
                <a:lnTo>
                  <a:pt x="12310" y="6986"/>
                </a:lnTo>
                <a:lnTo>
                  <a:pt x="12410" y="7065"/>
                </a:lnTo>
                <a:cubicBezTo>
                  <a:pt x="12532" y="7161"/>
                  <a:pt x="12552" y="7215"/>
                  <a:pt x="12510" y="7314"/>
                </a:cubicBezTo>
                <a:cubicBezTo>
                  <a:pt x="12494" y="7353"/>
                  <a:pt x="12479" y="7421"/>
                  <a:pt x="12477" y="7466"/>
                </a:cubicBezTo>
                <a:cubicBezTo>
                  <a:pt x="12471" y="7567"/>
                  <a:pt x="12458" y="7562"/>
                  <a:pt x="12159" y="7412"/>
                </a:cubicBezTo>
                <a:cubicBezTo>
                  <a:pt x="12109" y="7386"/>
                  <a:pt x="12031" y="7349"/>
                  <a:pt x="11987" y="7326"/>
                </a:cubicBezTo>
                <a:cubicBezTo>
                  <a:pt x="11918" y="7292"/>
                  <a:pt x="11908" y="7277"/>
                  <a:pt x="11918" y="7229"/>
                </a:cubicBezTo>
                <a:cubicBezTo>
                  <a:pt x="11924" y="7199"/>
                  <a:pt x="11927" y="7167"/>
                  <a:pt x="11923" y="7156"/>
                </a:cubicBezTo>
                <a:cubicBezTo>
                  <a:pt x="11911" y="7128"/>
                  <a:pt x="11896" y="6664"/>
                  <a:pt x="11906" y="6664"/>
                </a:cubicBezTo>
                <a:cubicBezTo>
                  <a:pt x="11910" y="6664"/>
                  <a:pt x="11945" y="6696"/>
                  <a:pt x="11985" y="6731"/>
                </a:cubicBezTo>
                <a:cubicBezTo>
                  <a:pt x="12070" y="6806"/>
                  <a:pt x="12096" y="6778"/>
                  <a:pt x="12090" y="6627"/>
                </a:cubicBezTo>
                <a:cubicBezTo>
                  <a:pt x="12087" y="6563"/>
                  <a:pt x="12087" y="6537"/>
                  <a:pt x="12095" y="6536"/>
                </a:cubicBezTo>
                <a:close/>
                <a:moveTo>
                  <a:pt x="13105" y="7071"/>
                </a:moveTo>
                <a:cubicBezTo>
                  <a:pt x="13128" y="7078"/>
                  <a:pt x="13171" y="7100"/>
                  <a:pt x="13234" y="7144"/>
                </a:cubicBezTo>
                <a:cubicBezTo>
                  <a:pt x="13296" y="7188"/>
                  <a:pt x="13465" y="7304"/>
                  <a:pt x="13609" y="7399"/>
                </a:cubicBezTo>
                <a:cubicBezTo>
                  <a:pt x="13753" y="7495"/>
                  <a:pt x="13874" y="7582"/>
                  <a:pt x="13879" y="7594"/>
                </a:cubicBezTo>
                <a:cubicBezTo>
                  <a:pt x="13883" y="7606"/>
                  <a:pt x="13891" y="7650"/>
                  <a:pt x="13896" y="7691"/>
                </a:cubicBezTo>
                <a:cubicBezTo>
                  <a:pt x="13901" y="7732"/>
                  <a:pt x="13899" y="7760"/>
                  <a:pt x="13893" y="7758"/>
                </a:cubicBezTo>
                <a:cubicBezTo>
                  <a:pt x="13875" y="7752"/>
                  <a:pt x="13792" y="7683"/>
                  <a:pt x="13779" y="7661"/>
                </a:cubicBezTo>
                <a:cubicBezTo>
                  <a:pt x="13771" y="7649"/>
                  <a:pt x="13740" y="7625"/>
                  <a:pt x="13709" y="7612"/>
                </a:cubicBezTo>
                <a:cubicBezTo>
                  <a:pt x="13679" y="7599"/>
                  <a:pt x="13651" y="7580"/>
                  <a:pt x="13647" y="7564"/>
                </a:cubicBezTo>
                <a:cubicBezTo>
                  <a:pt x="13643" y="7547"/>
                  <a:pt x="13631" y="7533"/>
                  <a:pt x="13619" y="7533"/>
                </a:cubicBezTo>
                <a:cubicBezTo>
                  <a:pt x="13606" y="7533"/>
                  <a:pt x="13517" y="7464"/>
                  <a:pt x="13420" y="7381"/>
                </a:cubicBezTo>
                <a:cubicBezTo>
                  <a:pt x="13323" y="7298"/>
                  <a:pt x="13213" y="7211"/>
                  <a:pt x="13174" y="7187"/>
                </a:cubicBezTo>
                <a:cubicBezTo>
                  <a:pt x="13136" y="7162"/>
                  <a:pt x="13096" y="7122"/>
                  <a:pt x="13088" y="7102"/>
                </a:cubicBezTo>
                <a:cubicBezTo>
                  <a:pt x="13077" y="7072"/>
                  <a:pt x="13082" y="7064"/>
                  <a:pt x="13105" y="7071"/>
                </a:cubicBezTo>
                <a:close/>
                <a:moveTo>
                  <a:pt x="12639" y="7278"/>
                </a:moveTo>
                <a:cubicBezTo>
                  <a:pt x="12644" y="7267"/>
                  <a:pt x="12705" y="7301"/>
                  <a:pt x="12775" y="7357"/>
                </a:cubicBezTo>
                <a:cubicBezTo>
                  <a:pt x="12846" y="7413"/>
                  <a:pt x="12937" y="7489"/>
                  <a:pt x="12978" y="7521"/>
                </a:cubicBezTo>
                <a:cubicBezTo>
                  <a:pt x="13058" y="7583"/>
                  <a:pt x="13068" y="7619"/>
                  <a:pt x="13031" y="7728"/>
                </a:cubicBezTo>
                <a:cubicBezTo>
                  <a:pt x="13019" y="7765"/>
                  <a:pt x="13006" y="7791"/>
                  <a:pt x="13002" y="7789"/>
                </a:cubicBezTo>
                <a:cubicBezTo>
                  <a:pt x="12998" y="7786"/>
                  <a:pt x="12978" y="7783"/>
                  <a:pt x="12957" y="7776"/>
                </a:cubicBezTo>
                <a:cubicBezTo>
                  <a:pt x="12935" y="7770"/>
                  <a:pt x="12889" y="7748"/>
                  <a:pt x="12857" y="7728"/>
                </a:cubicBezTo>
                <a:cubicBezTo>
                  <a:pt x="12824" y="7708"/>
                  <a:pt x="12773" y="7680"/>
                  <a:pt x="12742" y="7673"/>
                </a:cubicBezTo>
                <a:cubicBezTo>
                  <a:pt x="12710" y="7666"/>
                  <a:pt x="12679" y="7653"/>
                  <a:pt x="12673" y="7643"/>
                </a:cubicBezTo>
                <a:cubicBezTo>
                  <a:pt x="12666" y="7633"/>
                  <a:pt x="12661" y="7551"/>
                  <a:pt x="12661" y="7460"/>
                </a:cubicBezTo>
                <a:cubicBezTo>
                  <a:pt x="12661" y="7357"/>
                  <a:pt x="12656" y="7296"/>
                  <a:pt x="12646" y="7296"/>
                </a:cubicBezTo>
                <a:cubicBezTo>
                  <a:pt x="12638" y="7296"/>
                  <a:pt x="12635" y="7289"/>
                  <a:pt x="12639" y="7278"/>
                </a:cubicBezTo>
                <a:close/>
                <a:moveTo>
                  <a:pt x="13377" y="7564"/>
                </a:moveTo>
                <a:cubicBezTo>
                  <a:pt x="13383" y="7564"/>
                  <a:pt x="13431" y="7602"/>
                  <a:pt x="13487" y="7649"/>
                </a:cubicBezTo>
                <a:lnTo>
                  <a:pt x="13590" y="7734"/>
                </a:lnTo>
                <a:lnTo>
                  <a:pt x="13590" y="7880"/>
                </a:lnTo>
                <a:cubicBezTo>
                  <a:pt x="13590" y="8017"/>
                  <a:pt x="13588" y="8018"/>
                  <a:pt x="13547" y="8020"/>
                </a:cubicBezTo>
                <a:cubicBezTo>
                  <a:pt x="13524" y="8021"/>
                  <a:pt x="13488" y="8009"/>
                  <a:pt x="13470" y="7995"/>
                </a:cubicBezTo>
                <a:cubicBezTo>
                  <a:pt x="13452" y="7982"/>
                  <a:pt x="13382" y="7953"/>
                  <a:pt x="13313" y="7928"/>
                </a:cubicBezTo>
                <a:cubicBezTo>
                  <a:pt x="13189" y="7885"/>
                  <a:pt x="13187" y="7881"/>
                  <a:pt x="13181" y="7789"/>
                </a:cubicBezTo>
                <a:cubicBezTo>
                  <a:pt x="13175" y="7679"/>
                  <a:pt x="13174" y="7682"/>
                  <a:pt x="13258" y="7746"/>
                </a:cubicBezTo>
                <a:cubicBezTo>
                  <a:pt x="13356" y="7822"/>
                  <a:pt x="13368" y="7814"/>
                  <a:pt x="13368" y="7679"/>
                </a:cubicBezTo>
                <a:cubicBezTo>
                  <a:pt x="13368" y="7615"/>
                  <a:pt x="13372" y="7564"/>
                  <a:pt x="13377" y="7564"/>
                </a:cubicBezTo>
                <a:close/>
                <a:moveTo>
                  <a:pt x="13953" y="7770"/>
                </a:moveTo>
                <a:cubicBezTo>
                  <a:pt x="13960" y="7768"/>
                  <a:pt x="13971" y="7769"/>
                  <a:pt x="13989" y="7776"/>
                </a:cubicBezTo>
                <a:cubicBezTo>
                  <a:pt x="14017" y="7788"/>
                  <a:pt x="14068" y="7804"/>
                  <a:pt x="14103" y="7813"/>
                </a:cubicBezTo>
                <a:cubicBezTo>
                  <a:pt x="14150" y="7824"/>
                  <a:pt x="14178" y="7851"/>
                  <a:pt x="14201" y="7910"/>
                </a:cubicBezTo>
                <a:lnTo>
                  <a:pt x="14235" y="7995"/>
                </a:lnTo>
                <a:lnTo>
                  <a:pt x="14204" y="7995"/>
                </a:lnTo>
                <a:cubicBezTo>
                  <a:pt x="14170" y="7993"/>
                  <a:pt x="14154" y="7979"/>
                  <a:pt x="14092" y="7910"/>
                </a:cubicBezTo>
                <a:cubicBezTo>
                  <a:pt x="14070" y="7887"/>
                  <a:pt x="14030" y="7861"/>
                  <a:pt x="14003" y="7849"/>
                </a:cubicBezTo>
                <a:cubicBezTo>
                  <a:pt x="13976" y="7838"/>
                  <a:pt x="13951" y="7808"/>
                  <a:pt x="13946" y="7789"/>
                </a:cubicBezTo>
                <a:cubicBezTo>
                  <a:pt x="13943" y="7776"/>
                  <a:pt x="13946" y="7773"/>
                  <a:pt x="13953" y="7770"/>
                </a:cubicBezTo>
                <a:close/>
                <a:moveTo>
                  <a:pt x="12278" y="7965"/>
                </a:moveTo>
                <a:cubicBezTo>
                  <a:pt x="12289" y="7966"/>
                  <a:pt x="12315" y="7979"/>
                  <a:pt x="12362" y="8007"/>
                </a:cubicBezTo>
                <a:cubicBezTo>
                  <a:pt x="12380" y="8018"/>
                  <a:pt x="12417" y="8035"/>
                  <a:pt x="12446" y="8044"/>
                </a:cubicBezTo>
                <a:cubicBezTo>
                  <a:pt x="12598" y="8092"/>
                  <a:pt x="12749" y="8173"/>
                  <a:pt x="12766" y="8214"/>
                </a:cubicBezTo>
                <a:cubicBezTo>
                  <a:pt x="12782" y="8255"/>
                  <a:pt x="12781" y="8268"/>
                  <a:pt x="12756" y="8336"/>
                </a:cubicBezTo>
                <a:cubicBezTo>
                  <a:pt x="12739" y="8381"/>
                  <a:pt x="12728" y="8458"/>
                  <a:pt x="12728" y="8518"/>
                </a:cubicBezTo>
                <a:lnTo>
                  <a:pt x="12728" y="8622"/>
                </a:lnTo>
                <a:lnTo>
                  <a:pt x="12524" y="8622"/>
                </a:lnTo>
                <a:lnTo>
                  <a:pt x="12321" y="8622"/>
                </a:lnTo>
                <a:lnTo>
                  <a:pt x="12321" y="8506"/>
                </a:lnTo>
                <a:cubicBezTo>
                  <a:pt x="12321" y="8444"/>
                  <a:pt x="12317" y="8397"/>
                  <a:pt x="12310" y="8397"/>
                </a:cubicBezTo>
                <a:cubicBezTo>
                  <a:pt x="12302" y="8397"/>
                  <a:pt x="12295" y="8317"/>
                  <a:pt x="12295" y="8220"/>
                </a:cubicBezTo>
                <a:cubicBezTo>
                  <a:pt x="12295" y="8123"/>
                  <a:pt x="12290" y="8026"/>
                  <a:pt x="12281" y="8001"/>
                </a:cubicBezTo>
                <a:cubicBezTo>
                  <a:pt x="12272" y="7978"/>
                  <a:pt x="12268" y="7963"/>
                  <a:pt x="12278" y="7965"/>
                </a:cubicBezTo>
                <a:close/>
                <a:moveTo>
                  <a:pt x="13208" y="8105"/>
                </a:moveTo>
                <a:cubicBezTo>
                  <a:pt x="13220" y="8098"/>
                  <a:pt x="13245" y="8111"/>
                  <a:pt x="13296" y="8135"/>
                </a:cubicBezTo>
                <a:cubicBezTo>
                  <a:pt x="13384" y="8176"/>
                  <a:pt x="13394" y="8194"/>
                  <a:pt x="13384" y="8342"/>
                </a:cubicBezTo>
                <a:lnTo>
                  <a:pt x="13377" y="8451"/>
                </a:lnTo>
                <a:lnTo>
                  <a:pt x="13516" y="8512"/>
                </a:lnTo>
                <a:cubicBezTo>
                  <a:pt x="13612" y="8554"/>
                  <a:pt x="13654" y="8584"/>
                  <a:pt x="13654" y="8615"/>
                </a:cubicBezTo>
                <a:cubicBezTo>
                  <a:pt x="13654" y="8640"/>
                  <a:pt x="13649" y="8664"/>
                  <a:pt x="13642" y="8664"/>
                </a:cubicBezTo>
                <a:cubicBezTo>
                  <a:pt x="13636" y="8664"/>
                  <a:pt x="13621" y="8667"/>
                  <a:pt x="13611" y="8676"/>
                </a:cubicBezTo>
                <a:cubicBezTo>
                  <a:pt x="13601" y="8686"/>
                  <a:pt x="13592" y="8687"/>
                  <a:pt x="13587" y="8676"/>
                </a:cubicBezTo>
                <a:cubicBezTo>
                  <a:pt x="13583" y="8666"/>
                  <a:pt x="13423" y="8656"/>
                  <a:pt x="13232" y="8652"/>
                </a:cubicBezTo>
                <a:lnTo>
                  <a:pt x="12883" y="8646"/>
                </a:lnTo>
                <a:lnTo>
                  <a:pt x="12892" y="8500"/>
                </a:lnTo>
                <a:cubicBezTo>
                  <a:pt x="12899" y="8387"/>
                  <a:pt x="12895" y="8342"/>
                  <a:pt x="12876" y="8287"/>
                </a:cubicBezTo>
                <a:lnTo>
                  <a:pt x="12852" y="8220"/>
                </a:lnTo>
                <a:lnTo>
                  <a:pt x="12904" y="8245"/>
                </a:lnTo>
                <a:cubicBezTo>
                  <a:pt x="12933" y="8258"/>
                  <a:pt x="12958" y="8283"/>
                  <a:pt x="12962" y="8299"/>
                </a:cubicBezTo>
                <a:cubicBezTo>
                  <a:pt x="12972" y="8344"/>
                  <a:pt x="13082" y="8431"/>
                  <a:pt x="13112" y="8421"/>
                </a:cubicBezTo>
                <a:cubicBezTo>
                  <a:pt x="13156" y="8406"/>
                  <a:pt x="13198" y="8293"/>
                  <a:pt x="13198" y="8190"/>
                </a:cubicBezTo>
                <a:cubicBezTo>
                  <a:pt x="13198" y="8136"/>
                  <a:pt x="13196" y="8112"/>
                  <a:pt x="13208" y="8105"/>
                </a:cubicBezTo>
                <a:close/>
                <a:moveTo>
                  <a:pt x="14791" y="8196"/>
                </a:moveTo>
                <a:cubicBezTo>
                  <a:pt x="14792" y="8192"/>
                  <a:pt x="14797" y="8200"/>
                  <a:pt x="14806" y="8208"/>
                </a:cubicBezTo>
                <a:cubicBezTo>
                  <a:pt x="14818" y="8219"/>
                  <a:pt x="14849" y="8232"/>
                  <a:pt x="14875" y="8245"/>
                </a:cubicBezTo>
                <a:cubicBezTo>
                  <a:pt x="14901" y="8257"/>
                  <a:pt x="14924" y="8280"/>
                  <a:pt x="14928" y="8293"/>
                </a:cubicBezTo>
                <a:cubicBezTo>
                  <a:pt x="14936" y="8328"/>
                  <a:pt x="14885" y="8463"/>
                  <a:pt x="14863" y="8463"/>
                </a:cubicBezTo>
                <a:cubicBezTo>
                  <a:pt x="14853" y="8463"/>
                  <a:pt x="14837" y="8468"/>
                  <a:pt x="14827" y="8476"/>
                </a:cubicBezTo>
                <a:cubicBezTo>
                  <a:pt x="14818" y="8483"/>
                  <a:pt x="14795" y="8478"/>
                  <a:pt x="14777" y="8463"/>
                </a:cubicBezTo>
                <a:lnTo>
                  <a:pt x="14744" y="8433"/>
                </a:lnTo>
                <a:lnTo>
                  <a:pt x="14782" y="8433"/>
                </a:lnTo>
                <a:cubicBezTo>
                  <a:pt x="14810" y="8430"/>
                  <a:pt x="14818" y="8414"/>
                  <a:pt x="14818" y="8354"/>
                </a:cubicBezTo>
                <a:cubicBezTo>
                  <a:pt x="14818" y="8312"/>
                  <a:pt x="14810" y="8257"/>
                  <a:pt x="14801" y="8232"/>
                </a:cubicBezTo>
                <a:cubicBezTo>
                  <a:pt x="14794" y="8214"/>
                  <a:pt x="14791" y="8200"/>
                  <a:pt x="14791" y="8196"/>
                </a:cubicBezTo>
                <a:close/>
                <a:moveTo>
                  <a:pt x="12988" y="8859"/>
                </a:moveTo>
                <a:lnTo>
                  <a:pt x="13129" y="8865"/>
                </a:lnTo>
                <a:lnTo>
                  <a:pt x="13270" y="8877"/>
                </a:lnTo>
                <a:lnTo>
                  <a:pt x="13272" y="9005"/>
                </a:lnTo>
                <a:lnTo>
                  <a:pt x="13277" y="9126"/>
                </a:lnTo>
                <a:lnTo>
                  <a:pt x="13420" y="9126"/>
                </a:lnTo>
                <a:cubicBezTo>
                  <a:pt x="13507" y="9126"/>
                  <a:pt x="13564" y="9143"/>
                  <a:pt x="13564" y="9163"/>
                </a:cubicBezTo>
                <a:cubicBezTo>
                  <a:pt x="13564" y="9181"/>
                  <a:pt x="13559" y="9193"/>
                  <a:pt x="13554" y="9193"/>
                </a:cubicBezTo>
                <a:cubicBezTo>
                  <a:pt x="13549" y="9194"/>
                  <a:pt x="13500" y="9211"/>
                  <a:pt x="13447" y="9230"/>
                </a:cubicBezTo>
                <a:cubicBezTo>
                  <a:pt x="13358" y="9260"/>
                  <a:pt x="13069" y="9351"/>
                  <a:pt x="12988" y="9375"/>
                </a:cubicBezTo>
                <a:cubicBezTo>
                  <a:pt x="12970" y="9381"/>
                  <a:pt x="12934" y="9395"/>
                  <a:pt x="12909" y="9406"/>
                </a:cubicBezTo>
                <a:cubicBezTo>
                  <a:pt x="12884" y="9417"/>
                  <a:pt x="12832" y="9429"/>
                  <a:pt x="12794" y="9436"/>
                </a:cubicBezTo>
                <a:lnTo>
                  <a:pt x="12728" y="9455"/>
                </a:lnTo>
                <a:lnTo>
                  <a:pt x="12728" y="9339"/>
                </a:lnTo>
                <a:cubicBezTo>
                  <a:pt x="12728" y="9278"/>
                  <a:pt x="12720" y="9223"/>
                  <a:pt x="12713" y="9211"/>
                </a:cubicBezTo>
                <a:cubicBezTo>
                  <a:pt x="12676" y="9152"/>
                  <a:pt x="12714" y="9126"/>
                  <a:pt x="12845" y="9126"/>
                </a:cubicBezTo>
                <a:lnTo>
                  <a:pt x="12988" y="9126"/>
                </a:lnTo>
                <a:lnTo>
                  <a:pt x="12988" y="8992"/>
                </a:lnTo>
                <a:lnTo>
                  <a:pt x="12988" y="8859"/>
                </a:lnTo>
                <a:close/>
                <a:moveTo>
                  <a:pt x="12161" y="9096"/>
                </a:moveTo>
                <a:cubicBezTo>
                  <a:pt x="12189" y="9094"/>
                  <a:pt x="12223" y="9094"/>
                  <a:pt x="12264" y="9096"/>
                </a:cubicBezTo>
                <a:cubicBezTo>
                  <a:pt x="12319" y="9099"/>
                  <a:pt x="12389" y="9104"/>
                  <a:pt x="12470" y="9114"/>
                </a:cubicBezTo>
                <a:cubicBezTo>
                  <a:pt x="12634" y="9135"/>
                  <a:pt x="12634" y="9137"/>
                  <a:pt x="12615" y="9205"/>
                </a:cubicBezTo>
                <a:cubicBezTo>
                  <a:pt x="12605" y="9243"/>
                  <a:pt x="12596" y="9331"/>
                  <a:pt x="12596" y="9400"/>
                </a:cubicBezTo>
                <a:lnTo>
                  <a:pt x="12596" y="9527"/>
                </a:lnTo>
                <a:lnTo>
                  <a:pt x="12534" y="9534"/>
                </a:lnTo>
                <a:cubicBezTo>
                  <a:pt x="12450" y="9542"/>
                  <a:pt x="12426" y="9548"/>
                  <a:pt x="12388" y="9570"/>
                </a:cubicBezTo>
                <a:cubicBezTo>
                  <a:pt x="12370" y="9581"/>
                  <a:pt x="12327" y="9596"/>
                  <a:pt x="12293" y="9607"/>
                </a:cubicBezTo>
                <a:lnTo>
                  <a:pt x="12231" y="9625"/>
                </a:lnTo>
                <a:lnTo>
                  <a:pt x="12233" y="9473"/>
                </a:lnTo>
                <a:cubicBezTo>
                  <a:pt x="12234" y="9391"/>
                  <a:pt x="12232" y="9318"/>
                  <a:pt x="12228" y="9309"/>
                </a:cubicBezTo>
                <a:cubicBezTo>
                  <a:pt x="12225" y="9299"/>
                  <a:pt x="12197" y="9317"/>
                  <a:pt x="12166" y="9345"/>
                </a:cubicBezTo>
                <a:cubicBezTo>
                  <a:pt x="12096" y="9409"/>
                  <a:pt x="12099" y="9411"/>
                  <a:pt x="12099" y="9296"/>
                </a:cubicBezTo>
                <a:cubicBezTo>
                  <a:pt x="12099" y="9243"/>
                  <a:pt x="12095" y="9186"/>
                  <a:pt x="12087" y="9175"/>
                </a:cubicBezTo>
                <a:cubicBezTo>
                  <a:pt x="12057" y="9127"/>
                  <a:pt x="12079" y="9103"/>
                  <a:pt x="12161" y="9096"/>
                </a:cubicBezTo>
                <a:close/>
                <a:moveTo>
                  <a:pt x="13368" y="9491"/>
                </a:moveTo>
                <a:cubicBezTo>
                  <a:pt x="13395" y="9499"/>
                  <a:pt x="13396" y="9532"/>
                  <a:pt x="13389" y="9600"/>
                </a:cubicBezTo>
                <a:cubicBezTo>
                  <a:pt x="13380" y="9694"/>
                  <a:pt x="13396" y="9722"/>
                  <a:pt x="13458" y="9722"/>
                </a:cubicBezTo>
                <a:cubicBezTo>
                  <a:pt x="13492" y="9722"/>
                  <a:pt x="13497" y="9740"/>
                  <a:pt x="13497" y="9825"/>
                </a:cubicBezTo>
                <a:cubicBezTo>
                  <a:pt x="13497" y="9896"/>
                  <a:pt x="13505" y="9924"/>
                  <a:pt x="13525" y="9941"/>
                </a:cubicBezTo>
                <a:cubicBezTo>
                  <a:pt x="13552" y="9963"/>
                  <a:pt x="13552" y="9970"/>
                  <a:pt x="13516" y="10008"/>
                </a:cubicBezTo>
                <a:cubicBezTo>
                  <a:pt x="13495" y="10030"/>
                  <a:pt x="13443" y="10068"/>
                  <a:pt x="13401" y="10093"/>
                </a:cubicBezTo>
                <a:cubicBezTo>
                  <a:pt x="13360" y="10118"/>
                  <a:pt x="13323" y="10146"/>
                  <a:pt x="13320" y="10160"/>
                </a:cubicBezTo>
                <a:cubicBezTo>
                  <a:pt x="13317" y="10174"/>
                  <a:pt x="13287" y="10196"/>
                  <a:pt x="13253" y="10208"/>
                </a:cubicBezTo>
                <a:cubicBezTo>
                  <a:pt x="13219" y="10221"/>
                  <a:pt x="13167" y="10260"/>
                  <a:pt x="13138" y="10294"/>
                </a:cubicBezTo>
                <a:cubicBezTo>
                  <a:pt x="13109" y="10327"/>
                  <a:pt x="13070" y="10354"/>
                  <a:pt x="13050" y="10354"/>
                </a:cubicBezTo>
                <a:cubicBezTo>
                  <a:pt x="13030" y="10355"/>
                  <a:pt x="13014" y="10377"/>
                  <a:pt x="13014" y="10397"/>
                </a:cubicBezTo>
                <a:cubicBezTo>
                  <a:pt x="13014" y="10418"/>
                  <a:pt x="13005" y="10421"/>
                  <a:pt x="12993" y="10409"/>
                </a:cubicBezTo>
                <a:cubicBezTo>
                  <a:pt x="12981" y="10397"/>
                  <a:pt x="12967" y="10406"/>
                  <a:pt x="12962" y="10427"/>
                </a:cubicBezTo>
                <a:cubicBezTo>
                  <a:pt x="12955" y="10454"/>
                  <a:pt x="12948" y="10452"/>
                  <a:pt x="12943" y="10427"/>
                </a:cubicBezTo>
                <a:cubicBezTo>
                  <a:pt x="12938" y="10408"/>
                  <a:pt x="12926" y="10399"/>
                  <a:pt x="12916" y="10409"/>
                </a:cubicBezTo>
                <a:cubicBezTo>
                  <a:pt x="12902" y="10423"/>
                  <a:pt x="12901" y="10402"/>
                  <a:pt x="12907" y="10306"/>
                </a:cubicBezTo>
                <a:cubicBezTo>
                  <a:pt x="12913" y="10211"/>
                  <a:pt x="12908" y="10165"/>
                  <a:pt x="12885" y="10087"/>
                </a:cubicBezTo>
                <a:cubicBezTo>
                  <a:pt x="12853" y="9976"/>
                  <a:pt x="12862" y="9918"/>
                  <a:pt x="12914" y="9904"/>
                </a:cubicBezTo>
                <a:cubicBezTo>
                  <a:pt x="12930" y="9900"/>
                  <a:pt x="12971" y="9887"/>
                  <a:pt x="13007" y="9874"/>
                </a:cubicBezTo>
                <a:cubicBezTo>
                  <a:pt x="13043" y="9861"/>
                  <a:pt x="13082" y="9849"/>
                  <a:pt x="13095" y="9850"/>
                </a:cubicBezTo>
                <a:cubicBezTo>
                  <a:pt x="13123" y="9852"/>
                  <a:pt x="13146" y="9731"/>
                  <a:pt x="13136" y="9631"/>
                </a:cubicBezTo>
                <a:cubicBezTo>
                  <a:pt x="13132" y="9592"/>
                  <a:pt x="13135" y="9559"/>
                  <a:pt x="13141" y="9558"/>
                </a:cubicBezTo>
                <a:cubicBezTo>
                  <a:pt x="13147" y="9556"/>
                  <a:pt x="13166" y="9547"/>
                  <a:pt x="13184" y="9540"/>
                </a:cubicBezTo>
                <a:cubicBezTo>
                  <a:pt x="13285" y="9499"/>
                  <a:pt x="13340" y="9483"/>
                  <a:pt x="13368" y="9491"/>
                </a:cubicBezTo>
                <a:close/>
                <a:moveTo>
                  <a:pt x="14070" y="9527"/>
                </a:moveTo>
                <a:cubicBezTo>
                  <a:pt x="14079" y="9528"/>
                  <a:pt x="14084" y="9528"/>
                  <a:pt x="14084" y="9534"/>
                </a:cubicBezTo>
                <a:cubicBezTo>
                  <a:pt x="14084" y="9543"/>
                  <a:pt x="14035" y="9593"/>
                  <a:pt x="13972" y="9643"/>
                </a:cubicBezTo>
                <a:cubicBezTo>
                  <a:pt x="13909" y="9693"/>
                  <a:pt x="13842" y="9751"/>
                  <a:pt x="13824" y="9771"/>
                </a:cubicBezTo>
                <a:cubicBezTo>
                  <a:pt x="13806" y="9790"/>
                  <a:pt x="13788" y="9808"/>
                  <a:pt x="13783" y="9813"/>
                </a:cubicBezTo>
                <a:cubicBezTo>
                  <a:pt x="13770" y="9829"/>
                  <a:pt x="13730" y="9701"/>
                  <a:pt x="13738" y="9667"/>
                </a:cubicBezTo>
                <a:cubicBezTo>
                  <a:pt x="13748" y="9624"/>
                  <a:pt x="14006" y="9522"/>
                  <a:pt x="14070" y="9527"/>
                </a:cubicBezTo>
                <a:close/>
                <a:moveTo>
                  <a:pt x="12761" y="9941"/>
                </a:moveTo>
                <a:cubicBezTo>
                  <a:pt x="12766" y="9942"/>
                  <a:pt x="12771" y="9945"/>
                  <a:pt x="12773" y="9953"/>
                </a:cubicBezTo>
                <a:cubicBezTo>
                  <a:pt x="12777" y="9969"/>
                  <a:pt x="12769" y="9991"/>
                  <a:pt x="12759" y="10002"/>
                </a:cubicBezTo>
                <a:cubicBezTo>
                  <a:pt x="12745" y="10015"/>
                  <a:pt x="12739" y="10072"/>
                  <a:pt x="12739" y="10190"/>
                </a:cubicBezTo>
                <a:cubicBezTo>
                  <a:pt x="12739" y="10370"/>
                  <a:pt x="12734" y="10386"/>
                  <a:pt x="12699" y="10294"/>
                </a:cubicBezTo>
                <a:cubicBezTo>
                  <a:pt x="12655" y="10181"/>
                  <a:pt x="12677" y="10013"/>
                  <a:pt x="12744" y="9947"/>
                </a:cubicBezTo>
                <a:cubicBezTo>
                  <a:pt x="12750" y="9941"/>
                  <a:pt x="12756" y="9940"/>
                  <a:pt x="12761" y="9941"/>
                </a:cubicBezTo>
                <a:close/>
                <a:moveTo>
                  <a:pt x="11275" y="10421"/>
                </a:moveTo>
                <a:cubicBezTo>
                  <a:pt x="11304" y="10421"/>
                  <a:pt x="11305" y="10428"/>
                  <a:pt x="11282" y="10488"/>
                </a:cubicBezTo>
                <a:cubicBezTo>
                  <a:pt x="11240" y="10600"/>
                  <a:pt x="11128" y="10753"/>
                  <a:pt x="11115" y="10719"/>
                </a:cubicBezTo>
                <a:cubicBezTo>
                  <a:pt x="11093" y="10663"/>
                  <a:pt x="11066" y="10687"/>
                  <a:pt x="10972" y="10835"/>
                </a:cubicBezTo>
                <a:cubicBezTo>
                  <a:pt x="10921" y="10914"/>
                  <a:pt x="10871" y="10992"/>
                  <a:pt x="10862" y="11005"/>
                </a:cubicBezTo>
                <a:cubicBezTo>
                  <a:pt x="10850" y="11022"/>
                  <a:pt x="10848" y="10994"/>
                  <a:pt x="10848" y="10920"/>
                </a:cubicBezTo>
                <a:cubicBezTo>
                  <a:pt x="10848" y="10862"/>
                  <a:pt x="10835" y="10775"/>
                  <a:pt x="10821" y="10725"/>
                </a:cubicBezTo>
                <a:cubicBezTo>
                  <a:pt x="10807" y="10676"/>
                  <a:pt x="10800" y="10623"/>
                  <a:pt x="10805" y="10604"/>
                </a:cubicBezTo>
                <a:cubicBezTo>
                  <a:pt x="10809" y="10585"/>
                  <a:pt x="10846" y="10555"/>
                  <a:pt x="10886" y="10543"/>
                </a:cubicBezTo>
                <a:cubicBezTo>
                  <a:pt x="10925" y="10531"/>
                  <a:pt x="11022" y="10503"/>
                  <a:pt x="11101" y="10476"/>
                </a:cubicBezTo>
                <a:cubicBezTo>
                  <a:pt x="11180" y="10449"/>
                  <a:pt x="11259" y="10421"/>
                  <a:pt x="11275" y="10421"/>
                </a:cubicBezTo>
                <a:close/>
                <a:moveTo>
                  <a:pt x="11650" y="10500"/>
                </a:moveTo>
                <a:cubicBezTo>
                  <a:pt x="11656" y="10509"/>
                  <a:pt x="11655" y="10541"/>
                  <a:pt x="11653" y="10610"/>
                </a:cubicBezTo>
                <a:cubicBezTo>
                  <a:pt x="11649" y="10711"/>
                  <a:pt x="11642" y="10740"/>
                  <a:pt x="11595" y="10810"/>
                </a:cubicBezTo>
                <a:lnTo>
                  <a:pt x="11538" y="10895"/>
                </a:lnTo>
                <a:lnTo>
                  <a:pt x="11538" y="10798"/>
                </a:lnTo>
                <a:cubicBezTo>
                  <a:pt x="11538" y="10689"/>
                  <a:pt x="11556" y="10624"/>
                  <a:pt x="11607" y="10543"/>
                </a:cubicBezTo>
                <a:cubicBezTo>
                  <a:pt x="11632" y="10505"/>
                  <a:pt x="11644" y="10492"/>
                  <a:pt x="11650" y="10500"/>
                </a:cubicBezTo>
                <a:close/>
                <a:moveTo>
                  <a:pt x="16846" y="10500"/>
                </a:moveTo>
                <a:cubicBezTo>
                  <a:pt x="16848" y="10494"/>
                  <a:pt x="16864" y="10496"/>
                  <a:pt x="16886" y="10500"/>
                </a:cubicBezTo>
                <a:cubicBezTo>
                  <a:pt x="16953" y="10514"/>
                  <a:pt x="17075" y="10569"/>
                  <a:pt x="17075" y="10591"/>
                </a:cubicBezTo>
                <a:cubicBezTo>
                  <a:pt x="17075" y="10621"/>
                  <a:pt x="16988" y="10725"/>
                  <a:pt x="16963" y="10725"/>
                </a:cubicBezTo>
                <a:cubicBezTo>
                  <a:pt x="16952" y="10725"/>
                  <a:pt x="16946" y="10737"/>
                  <a:pt x="16951" y="10756"/>
                </a:cubicBezTo>
                <a:cubicBezTo>
                  <a:pt x="16955" y="10774"/>
                  <a:pt x="16950" y="10786"/>
                  <a:pt x="16939" y="10786"/>
                </a:cubicBezTo>
                <a:cubicBezTo>
                  <a:pt x="16925" y="10786"/>
                  <a:pt x="16920" y="10760"/>
                  <a:pt x="16920" y="10695"/>
                </a:cubicBezTo>
                <a:cubicBezTo>
                  <a:pt x="16920" y="10616"/>
                  <a:pt x="16913" y="10591"/>
                  <a:pt x="16879" y="10561"/>
                </a:cubicBezTo>
                <a:cubicBezTo>
                  <a:pt x="16856" y="10541"/>
                  <a:pt x="16841" y="10512"/>
                  <a:pt x="16846" y="10500"/>
                </a:cubicBezTo>
                <a:close/>
                <a:moveTo>
                  <a:pt x="16246" y="10512"/>
                </a:moveTo>
                <a:cubicBezTo>
                  <a:pt x="16251" y="10510"/>
                  <a:pt x="16263" y="10520"/>
                  <a:pt x="16282" y="10537"/>
                </a:cubicBezTo>
                <a:cubicBezTo>
                  <a:pt x="16306" y="10558"/>
                  <a:pt x="16332" y="10581"/>
                  <a:pt x="16339" y="10591"/>
                </a:cubicBezTo>
                <a:cubicBezTo>
                  <a:pt x="16346" y="10602"/>
                  <a:pt x="16378" y="10634"/>
                  <a:pt x="16411" y="10658"/>
                </a:cubicBezTo>
                <a:cubicBezTo>
                  <a:pt x="16455" y="10691"/>
                  <a:pt x="16471" y="10714"/>
                  <a:pt x="16466" y="10750"/>
                </a:cubicBezTo>
                <a:cubicBezTo>
                  <a:pt x="16461" y="10781"/>
                  <a:pt x="16463" y="10789"/>
                  <a:pt x="16473" y="10774"/>
                </a:cubicBezTo>
                <a:cubicBezTo>
                  <a:pt x="16502" y="10729"/>
                  <a:pt x="16489" y="10793"/>
                  <a:pt x="16456" y="10859"/>
                </a:cubicBezTo>
                <a:cubicBezTo>
                  <a:pt x="16438" y="10895"/>
                  <a:pt x="16423" y="10948"/>
                  <a:pt x="16423" y="10975"/>
                </a:cubicBezTo>
                <a:cubicBezTo>
                  <a:pt x="16423" y="11001"/>
                  <a:pt x="16418" y="11023"/>
                  <a:pt x="16411" y="11023"/>
                </a:cubicBezTo>
                <a:cubicBezTo>
                  <a:pt x="16404" y="11023"/>
                  <a:pt x="16402" y="11002"/>
                  <a:pt x="16406" y="10975"/>
                </a:cubicBezTo>
                <a:cubicBezTo>
                  <a:pt x="16410" y="10947"/>
                  <a:pt x="16404" y="10917"/>
                  <a:pt x="16394" y="10908"/>
                </a:cubicBezTo>
                <a:cubicBezTo>
                  <a:pt x="16365" y="10880"/>
                  <a:pt x="16265" y="10865"/>
                  <a:pt x="16265" y="10889"/>
                </a:cubicBezTo>
                <a:cubicBezTo>
                  <a:pt x="16265" y="10902"/>
                  <a:pt x="16252" y="10904"/>
                  <a:pt x="16234" y="10895"/>
                </a:cubicBezTo>
                <a:cubicBezTo>
                  <a:pt x="16203" y="10880"/>
                  <a:pt x="16188" y="10823"/>
                  <a:pt x="16215" y="10823"/>
                </a:cubicBezTo>
                <a:cubicBezTo>
                  <a:pt x="16222" y="10823"/>
                  <a:pt x="16227" y="10801"/>
                  <a:pt x="16227" y="10774"/>
                </a:cubicBezTo>
                <a:cubicBezTo>
                  <a:pt x="16227" y="10746"/>
                  <a:pt x="16234" y="10734"/>
                  <a:pt x="16244" y="10743"/>
                </a:cubicBezTo>
                <a:cubicBezTo>
                  <a:pt x="16262" y="10762"/>
                  <a:pt x="16264" y="10661"/>
                  <a:pt x="16246" y="10549"/>
                </a:cubicBezTo>
                <a:cubicBezTo>
                  <a:pt x="16242" y="10524"/>
                  <a:pt x="16241" y="10515"/>
                  <a:pt x="16246" y="10512"/>
                </a:cubicBezTo>
                <a:close/>
                <a:moveTo>
                  <a:pt x="17108" y="10591"/>
                </a:moveTo>
                <a:lnTo>
                  <a:pt x="17161" y="10610"/>
                </a:lnTo>
                <a:cubicBezTo>
                  <a:pt x="17190" y="10621"/>
                  <a:pt x="17233" y="10652"/>
                  <a:pt x="17257" y="10677"/>
                </a:cubicBezTo>
                <a:cubicBezTo>
                  <a:pt x="17298" y="10719"/>
                  <a:pt x="17297" y="10727"/>
                  <a:pt x="17297" y="10920"/>
                </a:cubicBezTo>
                <a:cubicBezTo>
                  <a:pt x="17297" y="11029"/>
                  <a:pt x="17294" y="11140"/>
                  <a:pt x="17290" y="11169"/>
                </a:cubicBezTo>
                <a:cubicBezTo>
                  <a:pt x="17282" y="11222"/>
                  <a:pt x="17247" y="11245"/>
                  <a:pt x="17242" y="11200"/>
                </a:cubicBezTo>
                <a:cubicBezTo>
                  <a:pt x="17241" y="11186"/>
                  <a:pt x="17240" y="11079"/>
                  <a:pt x="17240" y="10962"/>
                </a:cubicBezTo>
                <a:cubicBezTo>
                  <a:pt x="17239" y="10736"/>
                  <a:pt x="17239" y="10731"/>
                  <a:pt x="17154" y="10640"/>
                </a:cubicBezTo>
                <a:lnTo>
                  <a:pt x="17108" y="10591"/>
                </a:lnTo>
                <a:close/>
                <a:moveTo>
                  <a:pt x="16858" y="11023"/>
                </a:moveTo>
                <a:cubicBezTo>
                  <a:pt x="16878" y="11009"/>
                  <a:pt x="16893" y="11082"/>
                  <a:pt x="16894" y="11218"/>
                </a:cubicBezTo>
                <a:cubicBezTo>
                  <a:pt x="16894" y="11310"/>
                  <a:pt x="16888" y="11388"/>
                  <a:pt x="16882" y="11388"/>
                </a:cubicBezTo>
                <a:cubicBezTo>
                  <a:pt x="16866" y="11388"/>
                  <a:pt x="16829" y="11484"/>
                  <a:pt x="16829" y="11522"/>
                </a:cubicBezTo>
                <a:cubicBezTo>
                  <a:pt x="16829" y="11537"/>
                  <a:pt x="16835" y="11568"/>
                  <a:pt x="16846" y="11595"/>
                </a:cubicBezTo>
                <a:cubicBezTo>
                  <a:pt x="16861" y="11635"/>
                  <a:pt x="16862" y="11656"/>
                  <a:pt x="16848" y="11704"/>
                </a:cubicBezTo>
                <a:cubicBezTo>
                  <a:pt x="16818" y="11811"/>
                  <a:pt x="16763" y="11792"/>
                  <a:pt x="16688" y="11656"/>
                </a:cubicBezTo>
                <a:cubicBezTo>
                  <a:pt x="16598" y="11490"/>
                  <a:pt x="16595" y="11486"/>
                  <a:pt x="16621" y="11449"/>
                </a:cubicBezTo>
                <a:cubicBezTo>
                  <a:pt x="16646" y="11414"/>
                  <a:pt x="16653" y="11240"/>
                  <a:pt x="16631" y="11206"/>
                </a:cubicBezTo>
                <a:cubicBezTo>
                  <a:pt x="16624" y="11194"/>
                  <a:pt x="16619" y="11145"/>
                  <a:pt x="16619" y="11096"/>
                </a:cubicBezTo>
                <a:cubicBezTo>
                  <a:pt x="16619" y="11046"/>
                  <a:pt x="16623" y="11020"/>
                  <a:pt x="16628" y="11041"/>
                </a:cubicBezTo>
                <a:cubicBezTo>
                  <a:pt x="16638" y="11081"/>
                  <a:pt x="16733" y="11132"/>
                  <a:pt x="16788" y="11127"/>
                </a:cubicBezTo>
                <a:cubicBezTo>
                  <a:pt x="16806" y="11125"/>
                  <a:pt x="16828" y="11095"/>
                  <a:pt x="16836" y="11066"/>
                </a:cubicBezTo>
                <a:cubicBezTo>
                  <a:pt x="16844" y="11040"/>
                  <a:pt x="16851" y="11028"/>
                  <a:pt x="16858" y="11023"/>
                </a:cubicBezTo>
                <a:close/>
                <a:moveTo>
                  <a:pt x="12515" y="11127"/>
                </a:moveTo>
                <a:cubicBezTo>
                  <a:pt x="12530" y="11123"/>
                  <a:pt x="12532" y="11147"/>
                  <a:pt x="12532" y="11236"/>
                </a:cubicBezTo>
                <a:cubicBezTo>
                  <a:pt x="12532" y="11359"/>
                  <a:pt x="12531" y="11361"/>
                  <a:pt x="12577" y="11339"/>
                </a:cubicBezTo>
                <a:cubicBezTo>
                  <a:pt x="12669" y="11296"/>
                  <a:pt x="12620" y="11380"/>
                  <a:pt x="12486" y="11497"/>
                </a:cubicBezTo>
                <a:cubicBezTo>
                  <a:pt x="12411" y="11564"/>
                  <a:pt x="12347" y="11619"/>
                  <a:pt x="12343" y="11619"/>
                </a:cubicBezTo>
                <a:cubicBezTo>
                  <a:pt x="12329" y="11619"/>
                  <a:pt x="12335" y="11259"/>
                  <a:pt x="12350" y="11236"/>
                </a:cubicBezTo>
                <a:cubicBezTo>
                  <a:pt x="12359" y="11223"/>
                  <a:pt x="12387" y="11200"/>
                  <a:pt x="12412" y="11187"/>
                </a:cubicBezTo>
                <a:cubicBezTo>
                  <a:pt x="12438" y="11174"/>
                  <a:pt x="12476" y="11152"/>
                  <a:pt x="12496" y="11139"/>
                </a:cubicBezTo>
                <a:cubicBezTo>
                  <a:pt x="12504" y="11133"/>
                  <a:pt x="12510" y="11128"/>
                  <a:pt x="12515" y="11127"/>
                </a:cubicBezTo>
                <a:close/>
                <a:moveTo>
                  <a:pt x="16798" y="11157"/>
                </a:moveTo>
                <a:cubicBezTo>
                  <a:pt x="16789" y="11157"/>
                  <a:pt x="16791" y="11168"/>
                  <a:pt x="16803" y="11187"/>
                </a:cubicBezTo>
                <a:cubicBezTo>
                  <a:pt x="16828" y="11229"/>
                  <a:pt x="16832" y="11229"/>
                  <a:pt x="16822" y="11187"/>
                </a:cubicBezTo>
                <a:cubicBezTo>
                  <a:pt x="16817" y="11169"/>
                  <a:pt x="16807" y="11157"/>
                  <a:pt x="16798" y="11157"/>
                </a:cubicBezTo>
                <a:close/>
                <a:moveTo>
                  <a:pt x="12126" y="11424"/>
                </a:moveTo>
                <a:lnTo>
                  <a:pt x="12126" y="11613"/>
                </a:lnTo>
                <a:lnTo>
                  <a:pt x="12126" y="11808"/>
                </a:lnTo>
                <a:lnTo>
                  <a:pt x="11970" y="11941"/>
                </a:lnTo>
                <a:lnTo>
                  <a:pt x="11813" y="12081"/>
                </a:lnTo>
                <a:lnTo>
                  <a:pt x="11813" y="11923"/>
                </a:lnTo>
                <a:cubicBezTo>
                  <a:pt x="11813" y="11741"/>
                  <a:pt x="11828" y="11674"/>
                  <a:pt x="11887" y="11625"/>
                </a:cubicBezTo>
                <a:cubicBezTo>
                  <a:pt x="11929" y="11589"/>
                  <a:pt x="11953" y="11619"/>
                  <a:pt x="11937" y="11686"/>
                </a:cubicBezTo>
                <a:cubicBezTo>
                  <a:pt x="11932" y="11704"/>
                  <a:pt x="11945" y="11737"/>
                  <a:pt x="11963" y="11759"/>
                </a:cubicBezTo>
                <a:cubicBezTo>
                  <a:pt x="12006" y="11809"/>
                  <a:pt x="12027" y="11759"/>
                  <a:pt x="12028" y="11613"/>
                </a:cubicBezTo>
                <a:cubicBezTo>
                  <a:pt x="12028" y="11522"/>
                  <a:pt x="12035" y="11504"/>
                  <a:pt x="12078" y="11467"/>
                </a:cubicBezTo>
                <a:lnTo>
                  <a:pt x="12126" y="11424"/>
                </a:lnTo>
                <a:close/>
                <a:moveTo>
                  <a:pt x="11739" y="11753"/>
                </a:moveTo>
                <a:cubicBezTo>
                  <a:pt x="11744" y="11752"/>
                  <a:pt x="11748" y="11835"/>
                  <a:pt x="11748" y="11935"/>
                </a:cubicBezTo>
                <a:cubicBezTo>
                  <a:pt x="11748" y="12148"/>
                  <a:pt x="11756" y="12132"/>
                  <a:pt x="11567" y="12300"/>
                </a:cubicBezTo>
                <a:cubicBezTo>
                  <a:pt x="11492" y="12366"/>
                  <a:pt x="11425" y="12416"/>
                  <a:pt x="11419" y="12416"/>
                </a:cubicBezTo>
                <a:cubicBezTo>
                  <a:pt x="11412" y="12416"/>
                  <a:pt x="11409" y="12333"/>
                  <a:pt x="11411" y="12227"/>
                </a:cubicBezTo>
                <a:lnTo>
                  <a:pt x="11414" y="12039"/>
                </a:lnTo>
                <a:lnTo>
                  <a:pt x="11571" y="11899"/>
                </a:lnTo>
                <a:cubicBezTo>
                  <a:pt x="11658" y="11822"/>
                  <a:pt x="11733" y="11754"/>
                  <a:pt x="11739" y="11753"/>
                </a:cubicBezTo>
                <a:close/>
                <a:moveTo>
                  <a:pt x="8779" y="12081"/>
                </a:moveTo>
                <a:cubicBezTo>
                  <a:pt x="8772" y="12084"/>
                  <a:pt x="8755" y="12089"/>
                  <a:pt x="8738" y="12093"/>
                </a:cubicBezTo>
                <a:cubicBezTo>
                  <a:pt x="8733" y="12099"/>
                  <a:pt x="8728" y="12101"/>
                  <a:pt x="8724" y="12099"/>
                </a:cubicBezTo>
                <a:cubicBezTo>
                  <a:pt x="8717" y="12102"/>
                  <a:pt x="8709" y="12110"/>
                  <a:pt x="8700" y="12118"/>
                </a:cubicBezTo>
                <a:cubicBezTo>
                  <a:pt x="8684" y="12139"/>
                  <a:pt x="8657" y="12176"/>
                  <a:pt x="8609" y="12257"/>
                </a:cubicBezTo>
                <a:cubicBezTo>
                  <a:pt x="8609" y="12259"/>
                  <a:pt x="8608" y="12262"/>
                  <a:pt x="8607" y="12264"/>
                </a:cubicBezTo>
                <a:cubicBezTo>
                  <a:pt x="8579" y="12315"/>
                  <a:pt x="8557" y="12358"/>
                  <a:pt x="8523" y="12422"/>
                </a:cubicBezTo>
                <a:cubicBezTo>
                  <a:pt x="8289" y="12859"/>
                  <a:pt x="8168" y="13084"/>
                  <a:pt x="8058" y="13285"/>
                </a:cubicBezTo>
                <a:cubicBezTo>
                  <a:pt x="7993" y="13403"/>
                  <a:pt x="7906" y="13567"/>
                  <a:pt x="7862" y="13650"/>
                </a:cubicBezTo>
                <a:cubicBezTo>
                  <a:pt x="7818" y="13732"/>
                  <a:pt x="7732" y="13887"/>
                  <a:pt x="7673" y="13996"/>
                </a:cubicBezTo>
                <a:cubicBezTo>
                  <a:pt x="7649" y="14040"/>
                  <a:pt x="7641" y="14060"/>
                  <a:pt x="7620" y="14100"/>
                </a:cubicBezTo>
                <a:cubicBezTo>
                  <a:pt x="7620" y="14108"/>
                  <a:pt x="7618" y="14108"/>
                  <a:pt x="7616" y="14106"/>
                </a:cubicBezTo>
                <a:cubicBezTo>
                  <a:pt x="7586" y="14162"/>
                  <a:pt x="7548" y="14233"/>
                  <a:pt x="7539" y="14252"/>
                </a:cubicBezTo>
                <a:cubicBezTo>
                  <a:pt x="7524" y="14284"/>
                  <a:pt x="7510" y="14312"/>
                  <a:pt x="7506" y="14313"/>
                </a:cubicBezTo>
                <a:cubicBezTo>
                  <a:pt x="7501" y="14313"/>
                  <a:pt x="7479" y="14352"/>
                  <a:pt x="7458" y="14398"/>
                </a:cubicBezTo>
                <a:cubicBezTo>
                  <a:pt x="7437" y="14443"/>
                  <a:pt x="7417" y="14483"/>
                  <a:pt x="7413" y="14483"/>
                </a:cubicBezTo>
                <a:cubicBezTo>
                  <a:pt x="7408" y="14483"/>
                  <a:pt x="7389" y="14515"/>
                  <a:pt x="7370" y="14556"/>
                </a:cubicBezTo>
                <a:cubicBezTo>
                  <a:pt x="7363" y="14569"/>
                  <a:pt x="7345" y="14606"/>
                  <a:pt x="7334" y="14629"/>
                </a:cubicBezTo>
                <a:cubicBezTo>
                  <a:pt x="7332" y="14632"/>
                  <a:pt x="7331" y="14632"/>
                  <a:pt x="7329" y="14635"/>
                </a:cubicBezTo>
                <a:cubicBezTo>
                  <a:pt x="7305" y="14681"/>
                  <a:pt x="7283" y="14724"/>
                  <a:pt x="7255" y="14775"/>
                </a:cubicBezTo>
                <a:cubicBezTo>
                  <a:pt x="7208" y="14861"/>
                  <a:pt x="7184" y="14921"/>
                  <a:pt x="7178" y="14963"/>
                </a:cubicBezTo>
                <a:cubicBezTo>
                  <a:pt x="7182" y="14989"/>
                  <a:pt x="7192" y="15004"/>
                  <a:pt x="7212" y="15024"/>
                </a:cubicBezTo>
                <a:cubicBezTo>
                  <a:pt x="7231" y="15024"/>
                  <a:pt x="7242" y="15011"/>
                  <a:pt x="7243" y="14987"/>
                </a:cubicBezTo>
                <a:cubicBezTo>
                  <a:pt x="7239" y="14984"/>
                  <a:pt x="7234" y="14981"/>
                  <a:pt x="7229" y="14981"/>
                </a:cubicBezTo>
                <a:cubicBezTo>
                  <a:pt x="7214" y="14981"/>
                  <a:pt x="7205" y="14963"/>
                  <a:pt x="7210" y="14945"/>
                </a:cubicBezTo>
                <a:cubicBezTo>
                  <a:pt x="7211" y="14941"/>
                  <a:pt x="7226" y="14913"/>
                  <a:pt x="7233" y="14896"/>
                </a:cubicBezTo>
                <a:cubicBezTo>
                  <a:pt x="7235" y="14892"/>
                  <a:pt x="7236" y="14887"/>
                  <a:pt x="7238" y="14884"/>
                </a:cubicBezTo>
                <a:cubicBezTo>
                  <a:pt x="7266" y="14826"/>
                  <a:pt x="7313" y="14738"/>
                  <a:pt x="7377" y="14623"/>
                </a:cubicBezTo>
                <a:cubicBezTo>
                  <a:pt x="7427" y="14531"/>
                  <a:pt x="7442" y="14500"/>
                  <a:pt x="7475" y="14440"/>
                </a:cubicBezTo>
                <a:cubicBezTo>
                  <a:pt x="7478" y="14431"/>
                  <a:pt x="7483" y="14426"/>
                  <a:pt x="7487" y="14422"/>
                </a:cubicBezTo>
                <a:cubicBezTo>
                  <a:pt x="7505" y="14388"/>
                  <a:pt x="7546" y="14312"/>
                  <a:pt x="7549" y="14306"/>
                </a:cubicBezTo>
                <a:cubicBezTo>
                  <a:pt x="7666" y="14070"/>
                  <a:pt x="7928" y="13605"/>
                  <a:pt x="7952" y="13589"/>
                </a:cubicBezTo>
                <a:cubicBezTo>
                  <a:pt x="7963" y="13569"/>
                  <a:pt x="7970" y="13556"/>
                  <a:pt x="7979" y="13540"/>
                </a:cubicBezTo>
                <a:cubicBezTo>
                  <a:pt x="7987" y="13510"/>
                  <a:pt x="8056" y="13368"/>
                  <a:pt x="8146" y="13200"/>
                </a:cubicBezTo>
                <a:cubicBezTo>
                  <a:pt x="8147" y="13195"/>
                  <a:pt x="8150" y="13191"/>
                  <a:pt x="8153" y="13188"/>
                </a:cubicBezTo>
                <a:cubicBezTo>
                  <a:pt x="8158" y="13178"/>
                  <a:pt x="8160" y="13173"/>
                  <a:pt x="8165" y="13163"/>
                </a:cubicBezTo>
                <a:cubicBezTo>
                  <a:pt x="8271" y="12966"/>
                  <a:pt x="8363" y="12795"/>
                  <a:pt x="8370" y="12780"/>
                </a:cubicBezTo>
                <a:cubicBezTo>
                  <a:pt x="8378" y="12766"/>
                  <a:pt x="8456" y="12622"/>
                  <a:pt x="8542" y="12464"/>
                </a:cubicBezTo>
                <a:cubicBezTo>
                  <a:pt x="8603" y="12352"/>
                  <a:pt x="8644" y="12286"/>
                  <a:pt x="8679" y="12239"/>
                </a:cubicBezTo>
                <a:lnTo>
                  <a:pt x="8707" y="12172"/>
                </a:lnTo>
                <a:lnTo>
                  <a:pt x="8724" y="12184"/>
                </a:lnTo>
                <a:cubicBezTo>
                  <a:pt x="8747" y="12166"/>
                  <a:pt x="8763" y="12167"/>
                  <a:pt x="8777" y="12191"/>
                </a:cubicBezTo>
                <a:cubicBezTo>
                  <a:pt x="8780" y="12196"/>
                  <a:pt x="8790" y="12207"/>
                  <a:pt x="8800" y="12215"/>
                </a:cubicBezTo>
                <a:cubicBezTo>
                  <a:pt x="8805" y="12216"/>
                  <a:pt x="8810" y="12213"/>
                  <a:pt x="8815" y="12215"/>
                </a:cubicBezTo>
                <a:cubicBezTo>
                  <a:pt x="8855" y="12231"/>
                  <a:pt x="8885" y="12232"/>
                  <a:pt x="8901" y="12221"/>
                </a:cubicBezTo>
                <a:cubicBezTo>
                  <a:pt x="8901" y="12218"/>
                  <a:pt x="8901" y="12212"/>
                  <a:pt x="8901" y="12209"/>
                </a:cubicBezTo>
                <a:cubicBezTo>
                  <a:pt x="8901" y="12161"/>
                  <a:pt x="8811" y="12069"/>
                  <a:pt x="8779" y="12081"/>
                </a:cubicBezTo>
                <a:close/>
                <a:moveTo>
                  <a:pt x="8220" y="14063"/>
                </a:moveTo>
                <a:cubicBezTo>
                  <a:pt x="8215" y="14068"/>
                  <a:pt x="8204" y="14086"/>
                  <a:pt x="8198" y="14094"/>
                </a:cubicBezTo>
                <a:lnTo>
                  <a:pt x="8139" y="14203"/>
                </a:lnTo>
                <a:cubicBezTo>
                  <a:pt x="8138" y="14205"/>
                  <a:pt x="8137" y="14208"/>
                  <a:pt x="8136" y="14209"/>
                </a:cubicBezTo>
                <a:lnTo>
                  <a:pt x="8019" y="14422"/>
                </a:lnTo>
                <a:cubicBezTo>
                  <a:pt x="7909" y="14625"/>
                  <a:pt x="7820" y="14801"/>
                  <a:pt x="7819" y="14817"/>
                </a:cubicBezTo>
                <a:cubicBezTo>
                  <a:pt x="7819" y="14819"/>
                  <a:pt x="7818" y="14821"/>
                  <a:pt x="7819" y="14823"/>
                </a:cubicBezTo>
                <a:cubicBezTo>
                  <a:pt x="7819" y="14826"/>
                  <a:pt x="7820" y="14832"/>
                  <a:pt x="7821" y="14835"/>
                </a:cubicBezTo>
                <a:cubicBezTo>
                  <a:pt x="7826" y="14850"/>
                  <a:pt x="7840" y="14868"/>
                  <a:pt x="7862" y="14890"/>
                </a:cubicBezTo>
                <a:cubicBezTo>
                  <a:pt x="7890" y="14916"/>
                  <a:pt x="7940" y="14952"/>
                  <a:pt x="8194" y="15121"/>
                </a:cubicBezTo>
                <a:cubicBezTo>
                  <a:pt x="8195" y="15122"/>
                  <a:pt x="8197" y="15120"/>
                  <a:pt x="8198" y="15121"/>
                </a:cubicBezTo>
                <a:cubicBezTo>
                  <a:pt x="8200" y="15122"/>
                  <a:pt x="8199" y="15126"/>
                  <a:pt x="8201" y="15127"/>
                </a:cubicBezTo>
                <a:cubicBezTo>
                  <a:pt x="8273" y="15175"/>
                  <a:pt x="8456" y="15293"/>
                  <a:pt x="8607" y="15395"/>
                </a:cubicBezTo>
                <a:cubicBezTo>
                  <a:pt x="8758" y="15496"/>
                  <a:pt x="8971" y="15643"/>
                  <a:pt x="9082" y="15717"/>
                </a:cubicBezTo>
                <a:cubicBezTo>
                  <a:pt x="9189" y="15788"/>
                  <a:pt x="9308" y="15865"/>
                  <a:pt x="9359" y="15899"/>
                </a:cubicBezTo>
                <a:cubicBezTo>
                  <a:pt x="9382" y="15911"/>
                  <a:pt x="9408" y="15923"/>
                  <a:pt x="9414" y="15924"/>
                </a:cubicBezTo>
                <a:cubicBezTo>
                  <a:pt x="9441" y="15926"/>
                  <a:pt x="9511" y="15836"/>
                  <a:pt x="9589" y="15717"/>
                </a:cubicBezTo>
                <a:lnTo>
                  <a:pt x="9598" y="15699"/>
                </a:lnTo>
                <a:cubicBezTo>
                  <a:pt x="9677" y="15554"/>
                  <a:pt x="9765" y="15390"/>
                  <a:pt x="9797" y="15334"/>
                </a:cubicBezTo>
                <a:cubicBezTo>
                  <a:pt x="9828" y="15278"/>
                  <a:pt x="9854" y="15215"/>
                  <a:pt x="9854" y="15194"/>
                </a:cubicBezTo>
                <a:cubicBezTo>
                  <a:pt x="9854" y="15158"/>
                  <a:pt x="9809" y="15124"/>
                  <a:pt x="9527" y="14933"/>
                </a:cubicBezTo>
                <a:cubicBezTo>
                  <a:pt x="9466" y="14891"/>
                  <a:pt x="9369" y="14820"/>
                  <a:pt x="9312" y="14781"/>
                </a:cubicBezTo>
                <a:cubicBezTo>
                  <a:pt x="9254" y="14742"/>
                  <a:pt x="8986" y="14561"/>
                  <a:pt x="8714" y="14379"/>
                </a:cubicBezTo>
                <a:lnTo>
                  <a:pt x="8246" y="14069"/>
                </a:lnTo>
                <a:cubicBezTo>
                  <a:pt x="8243" y="14067"/>
                  <a:pt x="8233" y="14065"/>
                  <a:pt x="8232" y="14063"/>
                </a:cubicBezTo>
                <a:cubicBezTo>
                  <a:pt x="8230" y="14060"/>
                  <a:pt x="8225" y="14060"/>
                  <a:pt x="8220" y="14063"/>
                </a:cubicBezTo>
                <a:close/>
                <a:moveTo>
                  <a:pt x="7281" y="15024"/>
                </a:moveTo>
                <a:cubicBezTo>
                  <a:pt x="7281" y="15041"/>
                  <a:pt x="7292" y="15065"/>
                  <a:pt x="7310" y="15097"/>
                </a:cubicBezTo>
                <a:cubicBezTo>
                  <a:pt x="7313" y="15099"/>
                  <a:pt x="7314" y="15101"/>
                  <a:pt x="7317" y="15103"/>
                </a:cubicBezTo>
                <a:cubicBezTo>
                  <a:pt x="7374" y="15141"/>
                  <a:pt x="7413" y="15152"/>
                  <a:pt x="7413" y="15127"/>
                </a:cubicBezTo>
                <a:cubicBezTo>
                  <a:pt x="7413" y="15114"/>
                  <a:pt x="7391" y="15094"/>
                  <a:pt x="7365" y="15073"/>
                </a:cubicBezTo>
                <a:cubicBezTo>
                  <a:pt x="7364" y="15072"/>
                  <a:pt x="7365" y="15067"/>
                  <a:pt x="7365" y="15066"/>
                </a:cubicBezTo>
                <a:cubicBezTo>
                  <a:pt x="7348" y="15053"/>
                  <a:pt x="7331" y="15041"/>
                  <a:pt x="7310" y="15030"/>
                </a:cubicBezTo>
                <a:cubicBezTo>
                  <a:pt x="7297" y="15023"/>
                  <a:pt x="7288" y="15023"/>
                  <a:pt x="7281" y="15024"/>
                </a:cubicBezTo>
                <a:close/>
                <a:moveTo>
                  <a:pt x="7489" y="15158"/>
                </a:moveTo>
                <a:cubicBezTo>
                  <a:pt x="7479" y="15161"/>
                  <a:pt x="7471" y="15166"/>
                  <a:pt x="7468" y="15176"/>
                </a:cubicBezTo>
                <a:cubicBezTo>
                  <a:pt x="7472" y="15192"/>
                  <a:pt x="7487" y="15218"/>
                  <a:pt x="7513" y="15237"/>
                </a:cubicBezTo>
                <a:cubicBezTo>
                  <a:pt x="7570" y="15277"/>
                  <a:pt x="7608" y="15286"/>
                  <a:pt x="7608" y="15261"/>
                </a:cubicBezTo>
                <a:cubicBezTo>
                  <a:pt x="7608" y="15239"/>
                  <a:pt x="7560" y="15194"/>
                  <a:pt x="7506" y="15164"/>
                </a:cubicBezTo>
                <a:cubicBezTo>
                  <a:pt x="7498" y="15159"/>
                  <a:pt x="7495" y="15159"/>
                  <a:pt x="7489" y="15158"/>
                </a:cubicBezTo>
                <a:close/>
                <a:moveTo>
                  <a:pt x="7625" y="15249"/>
                </a:moveTo>
                <a:cubicBezTo>
                  <a:pt x="7611" y="15257"/>
                  <a:pt x="7628" y="15305"/>
                  <a:pt x="7663" y="15334"/>
                </a:cubicBezTo>
                <a:cubicBezTo>
                  <a:pt x="7698" y="15362"/>
                  <a:pt x="7729" y="15375"/>
                  <a:pt x="7747" y="15370"/>
                </a:cubicBezTo>
                <a:cubicBezTo>
                  <a:pt x="7752" y="15359"/>
                  <a:pt x="7756" y="15350"/>
                  <a:pt x="7757" y="15340"/>
                </a:cubicBezTo>
                <a:cubicBezTo>
                  <a:pt x="7746" y="15324"/>
                  <a:pt x="7725" y="15301"/>
                  <a:pt x="7702" y="15285"/>
                </a:cubicBezTo>
                <a:cubicBezTo>
                  <a:pt x="7683" y="15275"/>
                  <a:pt x="7661" y="15270"/>
                  <a:pt x="7649" y="15261"/>
                </a:cubicBezTo>
                <a:cubicBezTo>
                  <a:pt x="7637" y="15252"/>
                  <a:pt x="7630" y="15246"/>
                  <a:pt x="7625" y="15249"/>
                </a:cubicBezTo>
                <a:close/>
                <a:moveTo>
                  <a:pt x="7835" y="15383"/>
                </a:moveTo>
                <a:cubicBezTo>
                  <a:pt x="7829" y="15387"/>
                  <a:pt x="7823" y="15396"/>
                  <a:pt x="7821" y="15407"/>
                </a:cubicBezTo>
                <a:cubicBezTo>
                  <a:pt x="7821" y="15409"/>
                  <a:pt x="7819" y="15411"/>
                  <a:pt x="7819" y="15413"/>
                </a:cubicBezTo>
                <a:cubicBezTo>
                  <a:pt x="7822" y="15429"/>
                  <a:pt x="7839" y="15451"/>
                  <a:pt x="7859" y="15468"/>
                </a:cubicBezTo>
                <a:cubicBezTo>
                  <a:pt x="7914" y="15512"/>
                  <a:pt x="7948" y="15517"/>
                  <a:pt x="7948" y="15480"/>
                </a:cubicBezTo>
                <a:cubicBezTo>
                  <a:pt x="7948" y="15464"/>
                  <a:pt x="7922" y="15433"/>
                  <a:pt x="7890" y="15413"/>
                </a:cubicBezTo>
                <a:cubicBezTo>
                  <a:pt x="7860" y="15394"/>
                  <a:pt x="7846" y="15386"/>
                  <a:pt x="7835" y="15383"/>
                </a:cubicBezTo>
                <a:close/>
                <a:moveTo>
                  <a:pt x="10000" y="15383"/>
                </a:moveTo>
                <a:cubicBezTo>
                  <a:pt x="9985" y="15387"/>
                  <a:pt x="9965" y="15401"/>
                  <a:pt x="9940" y="15431"/>
                </a:cubicBezTo>
                <a:cubicBezTo>
                  <a:pt x="9923" y="15451"/>
                  <a:pt x="9912" y="15477"/>
                  <a:pt x="9904" y="15498"/>
                </a:cubicBezTo>
                <a:cubicBezTo>
                  <a:pt x="9904" y="15511"/>
                  <a:pt x="9904" y="15522"/>
                  <a:pt x="9906" y="15535"/>
                </a:cubicBezTo>
                <a:cubicBezTo>
                  <a:pt x="9908" y="15547"/>
                  <a:pt x="9908" y="15556"/>
                  <a:pt x="9909" y="15565"/>
                </a:cubicBezTo>
                <a:cubicBezTo>
                  <a:pt x="9913" y="15565"/>
                  <a:pt x="9916" y="15569"/>
                  <a:pt x="9923" y="15565"/>
                </a:cubicBezTo>
                <a:cubicBezTo>
                  <a:pt x="9951" y="15547"/>
                  <a:pt x="9993" y="15607"/>
                  <a:pt x="9978" y="15644"/>
                </a:cubicBezTo>
                <a:cubicBezTo>
                  <a:pt x="9975" y="15652"/>
                  <a:pt x="9999" y="15662"/>
                  <a:pt x="10028" y="15662"/>
                </a:cubicBezTo>
                <a:cubicBezTo>
                  <a:pt x="10059" y="15662"/>
                  <a:pt x="10082" y="15644"/>
                  <a:pt x="10086" y="15620"/>
                </a:cubicBezTo>
                <a:cubicBezTo>
                  <a:pt x="10089" y="15596"/>
                  <a:pt x="10079" y="15577"/>
                  <a:pt x="10064" y="15577"/>
                </a:cubicBezTo>
                <a:cubicBezTo>
                  <a:pt x="10050" y="15577"/>
                  <a:pt x="10035" y="15559"/>
                  <a:pt x="10031" y="15541"/>
                </a:cubicBezTo>
                <a:cubicBezTo>
                  <a:pt x="10021" y="15500"/>
                  <a:pt x="10075" y="15500"/>
                  <a:pt x="10100" y="15541"/>
                </a:cubicBezTo>
                <a:cubicBezTo>
                  <a:pt x="10110" y="15557"/>
                  <a:pt x="10115" y="15586"/>
                  <a:pt x="10109" y="15608"/>
                </a:cubicBezTo>
                <a:cubicBezTo>
                  <a:pt x="10092" y="15679"/>
                  <a:pt x="10129" y="15741"/>
                  <a:pt x="10188" y="15741"/>
                </a:cubicBezTo>
                <a:cubicBezTo>
                  <a:pt x="10222" y="15741"/>
                  <a:pt x="10246" y="15762"/>
                  <a:pt x="10246" y="15784"/>
                </a:cubicBezTo>
                <a:cubicBezTo>
                  <a:pt x="10246" y="15794"/>
                  <a:pt x="10248" y="15798"/>
                  <a:pt x="10253" y="15802"/>
                </a:cubicBezTo>
                <a:cubicBezTo>
                  <a:pt x="10255" y="15803"/>
                  <a:pt x="10256" y="15801"/>
                  <a:pt x="10258" y="15802"/>
                </a:cubicBezTo>
                <a:cubicBezTo>
                  <a:pt x="10264" y="15804"/>
                  <a:pt x="10273" y="15802"/>
                  <a:pt x="10284" y="15796"/>
                </a:cubicBezTo>
                <a:cubicBezTo>
                  <a:pt x="10311" y="15782"/>
                  <a:pt x="10324" y="15795"/>
                  <a:pt x="10329" y="15833"/>
                </a:cubicBezTo>
                <a:cubicBezTo>
                  <a:pt x="10330" y="15837"/>
                  <a:pt x="10333" y="15835"/>
                  <a:pt x="10334" y="15839"/>
                </a:cubicBezTo>
                <a:cubicBezTo>
                  <a:pt x="10336" y="15841"/>
                  <a:pt x="10337" y="15847"/>
                  <a:pt x="10336" y="15851"/>
                </a:cubicBezTo>
                <a:cubicBezTo>
                  <a:pt x="10343" y="15867"/>
                  <a:pt x="10351" y="15877"/>
                  <a:pt x="10363" y="15869"/>
                </a:cubicBezTo>
                <a:cubicBezTo>
                  <a:pt x="10377" y="15859"/>
                  <a:pt x="10389" y="15860"/>
                  <a:pt x="10389" y="15875"/>
                </a:cubicBezTo>
                <a:cubicBezTo>
                  <a:pt x="10389" y="15890"/>
                  <a:pt x="10400" y="15909"/>
                  <a:pt x="10413" y="15918"/>
                </a:cubicBezTo>
                <a:cubicBezTo>
                  <a:pt x="10442" y="15937"/>
                  <a:pt x="10464" y="15941"/>
                  <a:pt x="10475" y="15930"/>
                </a:cubicBezTo>
                <a:cubicBezTo>
                  <a:pt x="10476" y="15926"/>
                  <a:pt x="10476" y="15927"/>
                  <a:pt x="10477" y="15924"/>
                </a:cubicBezTo>
                <a:cubicBezTo>
                  <a:pt x="10478" y="15921"/>
                  <a:pt x="10480" y="15916"/>
                  <a:pt x="10480" y="15912"/>
                </a:cubicBezTo>
                <a:cubicBezTo>
                  <a:pt x="10480" y="15895"/>
                  <a:pt x="10499" y="15869"/>
                  <a:pt x="10520" y="15857"/>
                </a:cubicBezTo>
                <a:cubicBezTo>
                  <a:pt x="10535" y="15848"/>
                  <a:pt x="10545" y="15838"/>
                  <a:pt x="10551" y="15826"/>
                </a:cubicBezTo>
                <a:cubicBezTo>
                  <a:pt x="10555" y="15814"/>
                  <a:pt x="10555" y="15802"/>
                  <a:pt x="10556" y="15790"/>
                </a:cubicBezTo>
                <a:cubicBezTo>
                  <a:pt x="10552" y="15762"/>
                  <a:pt x="10532" y="15732"/>
                  <a:pt x="10494" y="15711"/>
                </a:cubicBezTo>
                <a:cubicBezTo>
                  <a:pt x="10448" y="15686"/>
                  <a:pt x="10418" y="15687"/>
                  <a:pt x="10401" y="15711"/>
                </a:cubicBezTo>
                <a:cubicBezTo>
                  <a:pt x="10380" y="15740"/>
                  <a:pt x="10377" y="15737"/>
                  <a:pt x="10377" y="15681"/>
                </a:cubicBezTo>
                <a:cubicBezTo>
                  <a:pt x="10377" y="15605"/>
                  <a:pt x="10360" y="15593"/>
                  <a:pt x="10322" y="15644"/>
                </a:cubicBezTo>
                <a:cubicBezTo>
                  <a:pt x="10302" y="15671"/>
                  <a:pt x="10298" y="15671"/>
                  <a:pt x="10298" y="15632"/>
                </a:cubicBezTo>
                <a:cubicBezTo>
                  <a:pt x="10298" y="15583"/>
                  <a:pt x="10198" y="15486"/>
                  <a:pt x="10184" y="15522"/>
                </a:cubicBezTo>
                <a:cubicBezTo>
                  <a:pt x="10180" y="15532"/>
                  <a:pt x="10165" y="15519"/>
                  <a:pt x="10150" y="15492"/>
                </a:cubicBezTo>
                <a:cubicBezTo>
                  <a:pt x="10135" y="15465"/>
                  <a:pt x="10101" y="15443"/>
                  <a:pt x="10074" y="15443"/>
                </a:cubicBezTo>
                <a:cubicBezTo>
                  <a:pt x="10047" y="15443"/>
                  <a:pt x="10023" y="15431"/>
                  <a:pt x="10023" y="15413"/>
                </a:cubicBezTo>
                <a:cubicBezTo>
                  <a:pt x="10023" y="15401"/>
                  <a:pt x="10023" y="15388"/>
                  <a:pt x="10019" y="15383"/>
                </a:cubicBezTo>
                <a:cubicBezTo>
                  <a:pt x="10012" y="15381"/>
                  <a:pt x="10006" y="15384"/>
                  <a:pt x="10000" y="15383"/>
                </a:cubicBezTo>
                <a:close/>
                <a:moveTo>
                  <a:pt x="7979" y="15486"/>
                </a:moveTo>
                <a:cubicBezTo>
                  <a:pt x="7975" y="15488"/>
                  <a:pt x="7974" y="15494"/>
                  <a:pt x="7974" y="15504"/>
                </a:cubicBezTo>
                <a:cubicBezTo>
                  <a:pt x="7974" y="15524"/>
                  <a:pt x="7994" y="15554"/>
                  <a:pt x="8017" y="15571"/>
                </a:cubicBezTo>
                <a:cubicBezTo>
                  <a:pt x="8056" y="15600"/>
                  <a:pt x="8091" y="15610"/>
                  <a:pt x="8105" y="15601"/>
                </a:cubicBezTo>
                <a:cubicBezTo>
                  <a:pt x="8105" y="15586"/>
                  <a:pt x="8089" y="15564"/>
                  <a:pt x="8072" y="15541"/>
                </a:cubicBezTo>
                <a:cubicBezTo>
                  <a:pt x="8068" y="15539"/>
                  <a:pt x="8066" y="15536"/>
                  <a:pt x="8062" y="15535"/>
                </a:cubicBezTo>
                <a:cubicBezTo>
                  <a:pt x="8039" y="15525"/>
                  <a:pt x="8008" y="15505"/>
                  <a:pt x="7995" y="15492"/>
                </a:cubicBezTo>
                <a:cubicBezTo>
                  <a:pt x="7989" y="15485"/>
                  <a:pt x="7983" y="15484"/>
                  <a:pt x="7979" y="15486"/>
                </a:cubicBezTo>
                <a:close/>
                <a:moveTo>
                  <a:pt x="8196" y="15626"/>
                </a:moveTo>
                <a:cubicBezTo>
                  <a:pt x="8186" y="15629"/>
                  <a:pt x="8178" y="15641"/>
                  <a:pt x="8175" y="15650"/>
                </a:cubicBezTo>
                <a:cubicBezTo>
                  <a:pt x="8175" y="15654"/>
                  <a:pt x="8176" y="15653"/>
                  <a:pt x="8177" y="15656"/>
                </a:cubicBezTo>
                <a:cubicBezTo>
                  <a:pt x="8182" y="15668"/>
                  <a:pt x="8191" y="15681"/>
                  <a:pt x="8203" y="15693"/>
                </a:cubicBezTo>
                <a:cubicBezTo>
                  <a:pt x="8212" y="15699"/>
                  <a:pt x="8221" y="15705"/>
                  <a:pt x="8232" y="15705"/>
                </a:cubicBezTo>
                <a:cubicBezTo>
                  <a:pt x="8248" y="15705"/>
                  <a:pt x="8262" y="15704"/>
                  <a:pt x="8273" y="15699"/>
                </a:cubicBezTo>
                <a:cubicBezTo>
                  <a:pt x="8269" y="15673"/>
                  <a:pt x="8256" y="15660"/>
                  <a:pt x="8206" y="15632"/>
                </a:cubicBezTo>
                <a:cubicBezTo>
                  <a:pt x="8201" y="15630"/>
                  <a:pt x="8200" y="15627"/>
                  <a:pt x="8196" y="15626"/>
                </a:cubicBezTo>
                <a:close/>
                <a:moveTo>
                  <a:pt x="9851" y="15632"/>
                </a:moveTo>
                <a:cubicBezTo>
                  <a:pt x="9826" y="15641"/>
                  <a:pt x="9754" y="15745"/>
                  <a:pt x="9751" y="15784"/>
                </a:cubicBezTo>
                <a:cubicBezTo>
                  <a:pt x="9753" y="15790"/>
                  <a:pt x="9757" y="15796"/>
                  <a:pt x="9761" y="15802"/>
                </a:cubicBezTo>
                <a:cubicBezTo>
                  <a:pt x="9765" y="15803"/>
                  <a:pt x="9770" y="15806"/>
                  <a:pt x="9775" y="15802"/>
                </a:cubicBezTo>
                <a:cubicBezTo>
                  <a:pt x="9789" y="15793"/>
                  <a:pt x="9804" y="15801"/>
                  <a:pt x="9806" y="15820"/>
                </a:cubicBezTo>
                <a:cubicBezTo>
                  <a:pt x="9809" y="15844"/>
                  <a:pt x="9819" y="15840"/>
                  <a:pt x="9837" y="15814"/>
                </a:cubicBezTo>
                <a:cubicBezTo>
                  <a:pt x="9860" y="15783"/>
                  <a:pt x="9865" y="15785"/>
                  <a:pt x="9871" y="15839"/>
                </a:cubicBezTo>
                <a:cubicBezTo>
                  <a:pt x="9873" y="15857"/>
                  <a:pt x="9875" y="15873"/>
                  <a:pt x="9880" y="15881"/>
                </a:cubicBezTo>
                <a:cubicBezTo>
                  <a:pt x="9884" y="15882"/>
                  <a:pt x="9888" y="15881"/>
                  <a:pt x="9892" y="15881"/>
                </a:cubicBezTo>
                <a:cubicBezTo>
                  <a:pt x="9907" y="15882"/>
                  <a:pt x="9920" y="15890"/>
                  <a:pt x="9933" y="15893"/>
                </a:cubicBezTo>
                <a:cubicBezTo>
                  <a:pt x="9936" y="15893"/>
                  <a:pt x="9938" y="15888"/>
                  <a:pt x="9942" y="15887"/>
                </a:cubicBezTo>
                <a:cubicBezTo>
                  <a:pt x="9999" y="15874"/>
                  <a:pt x="10008" y="15883"/>
                  <a:pt x="10014" y="15942"/>
                </a:cubicBezTo>
                <a:cubicBezTo>
                  <a:pt x="10016" y="15963"/>
                  <a:pt x="10021" y="15974"/>
                  <a:pt x="10026" y="15985"/>
                </a:cubicBezTo>
                <a:cubicBezTo>
                  <a:pt x="10041" y="15998"/>
                  <a:pt x="10067" y="16003"/>
                  <a:pt x="10100" y="15991"/>
                </a:cubicBezTo>
                <a:cubicBezTo>
                  <a:pt x="10108" y="15988"/>
                  <a:pt x="10115" y="15992"/>
                  <a:pt x="10121" y="15991"/>
                </a:cubicBezTo>
                <a:cubicBezTo>
                  <a:pt x="10171" y="15956"/>
                  <a:pt x="10217" y="15887"/>
                  <a:pt x="10193" y="15863"/>
                </a:cubicBezTo>
                <a:cubicBezTo>
                  <a:pt x="10182" y="15852"/>
                  <a:pt x="10154" y="15865"/>
                  <a:pt x="10133" y="15893"/>
                </a:cubicBezTo>
                <a:cubicBezTo>
                  <a:pt x="10081" y="15963"/>
                  <a:pt x="10067" y="15955"/>
                  <a:pt x="10095" y="15875"/>
                </a:cubicBezTo>
                <a:cubicBezTo>
                  <a:pt x="10126" y="15789"/>
                  <a:pt x="10117" y="15773"/>
                  <a:pt x="10040" y="15766"/>
                </a:cubicBezTo>
                <a:cubicBezTo>
                  <a:pt x="10005" y="15763"/>
                  <a:pt x="9971" y="15742"/>
                  <a:pt x="9964" y="15717"/>
                </a:cubicBezTo>
                <a:cubicBezTo>
                  <a:pt x="9956" y="15692"/>
                  <a:pt x="9932" y="15667"/>
                  <a:pt x="9909" y="15662"/>
                </a:cubicBezTo>
                <a:cubicBezTo>
                  <a:pt x="9886" y="15658"/>
                  <a:pt x="9863" y="15643"/>
                  <a:pt x="9859" y="15632"/>
                </a:cubicBezTo>
                <a:cubicBezTo>
                  <a:pt x="9857" y="15629"/>
                  <a:pt x="9855" y="15631"/>
                  <a:pt x="9851" y="15632"/>
                </a:cubicBezTo>
                <a:close/>
                <a:moveTo>
                  <a:pt x="8349" y="15729"/>
                </a:moveTo>
                <a:cubicBezTo>
                  <a:pt x="8333" y="15735"/>
                  <a:pt x="8333" y="15749"/>
                  <a:pt x="8349" y="15778"/>
                </a:cubicBezTo>
                <a:cubicBezTo>
                  <a:pt x="8360" y="15791"/>
                  <a:pt x="8372" y="15802"/>
                  <a:pt x="8387" y="15814"/>
                </a:cubicBezTo>
                <a:cubicBezTo>
                  <a:pt x="8421" y="15842"/>
                  <a:pt x="8456" y="15858"/>
                  <a:pt x="8461" y="15851"/>
                </a:cubicBezTo>
                <a:cubicBezTo>
                  <a:pt x="8480" y="15825"/>
                  <a:pt x="8456" y="15784"/>
                  <a:pt x="8413" y="15766"/>
                </a:cubicBezTo>
                <a:cubicBezTo>
                  <a:pt x="8390" y="15756"/>
                  <a:pt x="8362" y="15742"/>
                  <a:pt x="8349" y="15729"/>
                </a:cubicBezTo>
                <a:close/>
                <a:moveTo>
                  <a:pt x="8492" y="15772"/>
                </a:moveTo>
                <a:cubicBezTo>
                  <a:pt x="8489" y="15782"/>
                  <a:pt x="8487" y="15800"/>
                  <a:pt x="8485" y="15820"/>
                </a:cubicBezTo>
                <a:cubicBezTo>
                  <a:pt x="8482" y="15858"/>
                  <a:pt x="8500" y="15883"/>
                  <a:pt x="8545" y="15918"/>
                </a:cubicBezTo>
                <a:cubicBezTo>
                  <a:pt x="8580" y="15945"/>
                  <a:pt x="8595" y="15961"/>
                  <a:pt x="8607" y="15966"/>
                </a:cubicBezTo>
                <a:cubicBezTo>
                  <a:pt x="8610" y="15942"/>
                  <a:pt x="8611" y="15919"/>
                  <a:pt x="8609" y="15899"/>
                </a:cubicBezTo>
                <a:cubicBezTo>
                  <a:pt x="8605" y="15892"/>
                  <a:pt x="8600" y="15884"/>
                  <a:pt x="8595" y="15881"/>
                </a:cubicBezTo>
                <a:cubicBezTo>
                  <a:pt x="8582" y="15875"/>
                  <a:pt x="8561" y="15838"/>
                  <a:pt x="8547" y="15802"/>
                </a:cubicBezTo>
                <a:cubicBezTo>
                  <a:pt x="8543" y="15792"/>
                  <a:pt x="8537" y="15791"/>
                  <a:pt x="8533" y="15784"/>
                </a:cubicBezTo>
                <a:cubicBezTo>
                  <a:pt x="8521" y="15777"/>
                  <a:pt x="8508" y="15772"/>
                  <a:pt x="8492" y="15772"/>
                </a:cubicBezTo>
                <a:close/>
                <a:moveTo>
                  <a:pt x="10621" y="15820"/>
                </a:moveTo>
                <a:cubicBezTo>
                  <a:pt x="10612" y="15829"/>
                  <a:pt x="10606" y="15841"/>
                  <a:pt x="10604" y="15857"/>
                </a:cubicBezTo>
                <a:cubicBezTo>
                  <a:pt x="10600" y="15884"/>
                  <a:pt x="10581" y="15912"/>
                  <a:pt x="10563" y="15912"/>
                </a:cubicBezTo>
                <a:cubicBezTo>
                  <a:pt x="10547" y="15912"/>
                  <a:pt x="10538" y="15920"/>
                  <a:pt x="10535" y="15936"/>
                </a:cubicBezTo>
                <a:cubicBezTo>
                  <a:pt x="10534" y="15938"/>
                  <a:pt x="10535" y="15939"/>
                  <a:pt x="10535" y="15942"/>
                </a:cubicBezTo>
                <a:cubicBezTo>
                  <a:pt x="10534" y="15958"/>
                  <a:pt x="10538" y="15979"/>
                  <a:pt x="10549" y="15997"/>
                </a:cubicBezTo>
                <a:cubicBezTo>
                  <a:pt x="10564" y="16021"/>
                  <a:pt x="10634" y="16062"/>
                  <a:pt x="10709" y="16094"/>
                </a:cubicBezTo>
                <a:cubicBezTo>
                  <a:pt x="10731" y="16103"/>
                  <a:pt x="10759" y="16122"/>
                  <a:pt x="10774" y="16137"/>
                </a:cubicBezTo>
                <a:cubicBezTo>
                  <a:pt x="10850" y="16212"/>
                  <a:pt x="10892" y="16235"/>
                  <a:pt x="10910" y="16209"/>
                </a:cubicBezTo>
                <a:cubicBezTo>
                  <a:pt x="10923" y="16191"/>
                  <a:pt x="10937" y="16205"/>
                  <a:pt x="10953" y="16246"/>
                </a:cubicBezTo>
                <a:cubicBezTo>
                  <a:pt x="10978" y="16311"/>
                  <a:pt x="11043" y="16333"/>
                  <a:pt x="11043" y="16276"/>
                </a:cubicBezTo>
                <a:cubicBezTo>
                  <a:pt x="11043" y="16258"/>
                  <a:pt x="11047" y="16240"/>
                  <a:pt x="11053" y="16240"/>
                </a:cubicBezTo>
                <a:cubicBezTo>
                  <a:pt x="11059" y="16240"/>
                  <a:pt x="11064" y="16270"/>
                  <a:pt x="11063" y="16301"/>
                </a:cubicBezTo>
                <a:cubicBezTo>
                  <a:pt x="11061" y="16334"/>
                  <a:pt x="11074" y="16366"/>
                  <a:pt x="11094" y="16380"/>
                </a:cubicBezTo>
                <a:cubicBezTo>
                  <a:pt x="11102" y="16386"/>
                  <a:pt x="11113" y="16384"/>
                  <a:pt x="11122" y="16386"/>
                </a:cubicBezTo>
                <a:cubicBezTo>
                  <a:pt x="11127" y="16385"/>
                  <a:pt x="11128" y="16386"/>
                  <a:pt x="11134" y="16386"/>
                </a:cubicBezTo>
                <a:cubicBezTo>
                  <a:pt x="11143" y="16386"/>
                  <a:pt x="11153" y="16385"/>
                  <a:pt x="11161" y="16380"/>
                </a:cubicBezTo>
                <a:cubicBezTo>
                  <a:pt x="11184" y="16365"/>
                  <a:pt x="11199" y="16328"/>
                  <a:pt x="11199" y="16289"/>
                </a:cubicBezTo>
                <a:cubicBezTo>
                  <a:pt x="11199" y="16272"/>
                  <a:pt x="11182" y="16245"/>
                  <a:pt x="11158" y="16216"/>
                </a:cubicBezTo>
                <a:cubicBezTo>
                  <a:pt x="11151" y="16212"/>
                  <a:pt x="11143" y="16209"/>
                  <a:pt x="11134" y="16209"/>
                </a:cubicBezTo>
                <a:cubicBezTo>
                  <a:pt x="11108" y="16209"/>
                  <a:pt x="11080" y="16192"/>
                  <a:pt x="11072" y="16173"/>
                </a:cubicBezTo>
                <a:cubicBezTo>
                  <a:pt x="11065" y="16154"/>
                  <a:pt x="11044" y="16136"/>
                  <a:pt x="11027" y="16130"/>
                </a:cubicBezTo>
                <a:cubicBezTo>
                  <a:pt x="11010" y="16125"/>
                  <a:pt x="10980" y="16103"/>
                  <a:pt x="10960" y="16082"/>
                </a:cubicBezTo>
                <a:cubicBezTo>
                  <a:pt x="10940" y="16061"/>
                  <a:pt x="10906" y="16045"/>
                  <a:pt x="10886" y="16045"/>
                </a:cubicBezTo>
                <a:cubicBezTo>
                  <a:pt x="10865" y="16045"/>
                  <a:pt x="10845" y="16027"/>
                  <a:pt x="10840" y="16009"/>
                </a:cubicBezTo>
                <a:cubicBezTo>
                  <a:pt x="10839" y="16003"/>
                  <a:pt x="10835" y="16000"/>
                  <a:pt x="10833" y="15997"/>
                </a:cubicBezTo>
                <a:cubicBezTo>
                  <a:pt x="10829" y="15996"/>
                  <a:pt x="10820" y="15994"/>
                  <a:pt x="10819" y="15997"/>
                </a:cubicBezTo>
                <a:cubicBezTo>
                  <a:pt x="10818" y="15998"/>
                  <a:pt x="10816" y="15991"/>
                  <a:pt x="10814" y="15991"/>
                </a:cubicBezTo>
                <a:cubicBezTo>
                  <a:pt x="10805" y="15991"/>
                  <a:pt x="10790" y="15982"/>
                  <a:pt x="10774" y="15960"/>
                </a:cubicBezTo>
                <a:cubicBezTo>
                  <a:pt x="10753" y="15933"/>
                  <a:pt x="10729" y="15912"/>
                  <a:pt x="10721" y="15912"/>
                </a:cubicBezTo>
                <a:cubicBezTo>
                  <a:pt x="10713" y="15911"/>
                  <a:pt x="10699" y="15884"/>
                  <a:pt x="10690" y="15857"/>
                </a:cubicBezTo>
                <a:cubicBezTo>
                  <a:pt x="10688" y="15852"/>
                  <a:pt x="10685" y="15849"/>
                  <a:pt x="10683" y="15845"/>
                </a:cubicBezTo>
                <a:cubicBezTo>
                  <a:pt x="10668" y="15839"/>
                  <a:pt x="10653" y="15835"/>
                  <a:pt x="10642" y="15833"/>
                </a:cubicBezTo>
                <a:cubicBezTo>
                  <a:pt x="10634" y="15831"/>
                  <a:pt x="10627" y="15825"/>
                  <a:pt x="10621" y="15820"/>
                </a:cubicBezTo>
                <a:close/>
                <a:moveTo>
                  <a:pt x="8691" y="15960"/>
                </a:moveTo>
                <a:cubicBezTo>
                  <a:pt x="8689" y="15961"/>
                  <a:pt x="8689" y="15965"/>
                  <a:pt x="8688" y="15966"/>
                </a:cubicBezTo>
                <a:cubicBezTo>
                  <a:pt x="8688" y="15976"/>
                  <a:pt x="8688" y="15989"/>
                  <a:pt x="8691" y="16003"/>
                </a:cubicBezTo>
                <a:cubicBezTo>
                  <a:pt x="8700" y="16018"/>
                  <a:pt x="8716" y="16031"/>
                  <a:pt x="8734" y="16045"/>
                </a:cubicBezTo>
                <a:cubicBezTo>
                  <a:pt x="8736" y="16045"/>
                  <a:pt x="8738" y="16046"/>
                  <a:pt x="8741" y="16045"/>
                </a:cubicBezTo>
                <a:cubicBezTo>
                  <a:pt x="8749" y="16043"/>
                  <a:pt x="8754" y="16049"/>
                  <a:pt x="8755" y="16064"/>
                </a:cubicBezTo>
                <a:cubicBezTo>
                  <a:pt x="8772" y="16077"/>
                  <a:pt x="8784" y="16088"/>
                  <a:pt x="8791" y="16094"/>
                </a:cubicBezTo>
                <a:cubicBezTo>
                  <a:pt x="8795" y="16094"/>
                  <a:pt x="8800" y="16098"/>
                  <a:pt x="8805" y="16100"/>
                </a:cubicBezTo>
                <a:cubicBezTo>
                  <a:pt x="8807" y="16097"/>
                  <a:pt x="8810" y="16085"/>
                  <a:pt x="8810" y="16064"/>
                </a:cubicBezTo>
                <a:cubicBezTo>
                  <a:pt x="8810" y="16037"/>
                  <a:pt x="8789" y="16010"/>
                  <a:pt x="8762" y="15997"/>
                </a:cubicBezTo>
                <a:cubicBezTo>
                  <a:pt x="8741" y="15987"/>
                  <a:pt x="8723" y="15970"/>
                  <a:pt x="8710" y="15960"/>
                </a:cubicBezTo>
                <a:cubicBezTo>
                  <a:pt x="8704" y="15960"/>
                  <a:pt x="8694" y="15958"/>
                  <a:pt x="8691" y="15960"/>
                </a:cubicBezTo>
                <a:close/>
                <a:moveTo>
                  <a:pt x="10210" y="15985"/>
                </a:moveTo>
                <a:cubicBezTo>
                  <a:pt x="10203" y="15984"/>
                  <a:pt x="10198" y="15983"/>
                  <a:pt x="10195" y="15991"/>
                </a:cubicBezTo>
                <a:cubicBezTo>
                  <a:pt x="10191" y="16002"/>
                  <a:pt x="10196" y="16023"/>
                  <a:pt x="10205" y="16039"/>
                </a:cubicBezTo>
                <a:cubicBezTo>
                  <a:pt x="10206" y="16040"/>
                  <a:pt x="10207" y="16044"/>
                  <a:pt x="10207" y="16045"/>
                </a:cubicBezTo>
                <a:cubicBezTo>
                  <a:pt x="10226" y="16074"/>
                  <a:pt x="10244" y="16084"/>
                  <a:pt x="10253" y="16070"/>
                </a:cubicBezTo>
                <a:cubicBezTo>
                  <a:pt x="10254" y="16067"/>
                  <a:pt x="10255" y="16059"/>
                  <a:pt x="10255" y="16057"/>
                </a:cubicBezTo>
                <a:cubicBezTo>
                  <a:pt x="10256" y="16051"/>
                  <a:pt x="10257" y="16046"/>
                  <a:pt x="10258" y="16039"/>
                </a:cubicBezTo>
                <a:cubicBezTo>
                  <a:pt x="10254" y="16012"/>
                  <a:pt x="10228" y="15986"/>
                  <a:pt x="10210" y="15985"/>
                </a:cubicBezTo>
                <a:close/>
                <a:moveTo>
                  <a:pt x="10403" y="15997"/>
                </a:moveTo>
                <a:cubicBezTo>
                  <a:pt x="10392" y="15989"/>
                  <a:pt x="10367" y="16002"/>
                  <a:pt x="10336" y="16045"/>
                </a:cubicBezTo>
                <a:cubicBezTo>
                  <a:pt x="10311" y="16081"/>
                  <a:pt x="10294" y="16119"/>
                  <a:pt x="10289" y="16137"/>
                </a:cubicBezTo>
                <a:cubicBezTo>
                  <a:pt x="10289" y="16141"/>
                  <a:pt x="10288" y="16144"/>
                  <a:pt x="10289" y="16149"/>
                </a:cubicBezTo>
                <a:cubicBezTo>
                  <a:pt x="10317" y="16178"/>
                  <a:pt x="10352" y="16206"/>
                  <a:pt x="10384" y="16234"/>
                </a:cubicBezTo>
                <a:cubicBezTo>
                  <a:pt x="10392" y="16240"/>
                  <a:pt x="10397" y="16246"/>
                  <a:pt x="10406" y="16252"/>
                </a:cubicBezTo>
                <a:cubicBezTo>
                  <a:pt x="10554" y="16356"/>
                  <a:pt x="10570" y="16357"/>
                  <a:pt x="10611" y="16270"/>
                </a:cubicBezTo>
                <a:cubicBezTo>
                  <a:pt x="10643" y="16204"/>
                  <a:pt x="10643" y="16200"/>
                  <a:pt x="10618" y="16155"/>
                </a:cubicBezTo>
                <a:cubicBezTo>
                  <a:pt x="10587" y="16096"/>
                  <a:pt x="10562" y="16100"/>
                  <a:pt x="10520" y="16161"/>
                </a:cubicBezTo>
                <a:cubicBezTo>
                  <a:pt x="10502" y="16187"/>
                  <a:pt x="10475" y="16209"/>
                  <a:pt x="10461" y="16209"/>
                </a:cubicBezTo>
                <a:cubicBezTo>
                  <a:pt x="10437" y="16210"/>
                  <a:pt x="10438" y="16201"/>
                  <a:pt x="10468" y="16143"/>
                </a:cubicBezTo>
                <a:cubicBezTo>
                  <a:pt x="10511" y="16057"/>
                  <a:pt x="10489" y="16015"/>
                  <a:pt x="10439" y="16088"/>
                </a:cubicBezTo>
                <a:cubicBezTo>
                  <a:pt x="10384" y="16169"/>
                  <a:pt x="10347" y="16164"/>
                  <a:pt x="10389" y="16082"/>
                </a:cubicBezTo>
                <a:cubicBezTo>
                  <a:pt x="10413" y="16034"/>
                  <a:pt x="10414" y="16004"/>
                  <a:pt x="10403" y="15997"/>
                </a:cubicBezTo>
                <a:close/>
                <a:moveTo>
                  <a:pt x="8841" y="16051"/>
                </a:moveTo>
                <a:cubicBezTo>
                  <a:pt x="8838" y="16054"/>
                  <a:pt x="8836" y="16060"/>
                  <a:pt x="8836" y="16070"/>
                </a:cubicBezTo>
                <a:cubicBezTo>
                  <a:pt x="8836" y="16089"/>
                  <a:pt x="8864" y="16128"/>
                  <a:pt x="8898" y="16155"/>
                </a:cubicBezTo>
                <a:cubicBezTo>
                  <a:pt x="8919" y="16171"/>
                  <a:pt x="8925" y="16176"/>
                  <a:pt x="8937" y="16185"/>
                </a:cubicBezTo>
                <a:cubicBezTo>
                  <a:pt x="8942" y="16181"/>
                  <a:pt x="8946" y="16188"/>
                  <a:pt x="8949" y="16197"/>
                </a:cubicBezTo>
                <a:cubicBezTo>
                  <a:pt x="8951" y="16199"/>
                  <a:pt x="8960" y="16203"/>
                  <a:pt x="8960" y="16203"/>
                </a:cubicBezTo>
                <a:cubicBezTo>
                  <a:pt x="8964" y="16178"/>
                  <a:pt x="8959" y="16155"/>
                  <a:pt x="8949" y="16130"/>
                </a:cubicBezTo>
                <a:cubicBezTo>
                  <a:pt x="8942" y="16123"/>
                  <a:pt x="8936" y="16112"/>
                  <a:pt x="8927" y="16106"/>
                </a:cubicBezTo>
                <a:cubicBezTo>
                  <a:pt x="8922" y="16102"/>
                  <a:pt x="8918" y="16104"/>
                  <a:pt x="8913" y="16100"/>
                </a:cubicBezTo>
                <a:cubicBezTo>
                  <a:pt x="8911" y="16099"/>
                  <a:pt x="8910" y="16096"/>
                  <a:pt x="8908" y="16094"/>
                </a:cubicBezTo>
                <a:cubicBezTo>
                  <a:pt x="8887" y="16078"/>
                  <a:pt x="8861" y="16059"/>
                  <a:pt x="8853" y="16051"/>
                </a:cubicBezTo>
                <a:cubicBezTo>
                  <a:pt x="8848" y="16046"/>
                  <a:pt x="8844" y="16048"/>
                  <a:pt x="8841" y="16051"/>
                </a:cubicBezTo>
                <a:close/>
                <a:moveTo>
                  <a:pt x="9039" y="16185"/>
                </a:moveTo>
                <a:cubicBezTo>
                  <a:pt x="9039" y="16197"/>
                  <a:pt x="9043" y="16211"/>
                  <a:pt x="9049" y="16234"/>
                </a:cubicBezTo>
                <a:cubicBezTo>
                  <a:pt x="9050" y="16237"/>
                  <a:pt x="9049" y="16237"/>
                  <a:pt x="9049" y="16240"/>
                </a:cubicBezTo>
                <a:cubicBezTo>
                  <a:pt x="9061" y="16258"/>
                  <a:pt x="9077" y="16276"/>
                  <a:pt x="9097" y="16289"/>
                </a:cubicBezTo>
                <a:cubicBezTo>
                  <a:pt x="9127" y="16308"/>
                  <a:pt x="9152" y="16321"/>
                  <a:pt x="9156" y="16319"/>
                </a:cubicBezTo>
                <a:cubicBezTo>
                  <a:pt x="9157" y="16315"/>
                  <a:pt x="9158" y="16312"/>
                  <a:pt x="9159" y="16307"/>
                </a:cubicBezTo>
                <a:cubicBezTo>
                  <a:pt x="9159" y="16301"/>
                  <a:pt x="9159" y="16300"/>
                  <a:pt x="9159" y="16295"/>
                </a:cubicBezTo>
                <a:cubicBezTo>
                  <a:pt x="9152" y="16272"/>
                  <a:pt x="9135" y="16245"/>
                  <a:pt x="9113" y="16234"/>
                </a:cubicBezTo>
                <a:cubicBezTo>
                  <a:pt x="9093" y="16224"/>
                  <a:pt x="9065" y="16205"/>
                  <a:pt x="9051" y="16191"/>
                </a:cubicBezTo>
                <a:cubicBezTo>
                  <a:pt x="9045" y="16185"/>
                  <a:pt x="9043" y="16185"/>
                  <a:pt x="9039" y="16185"/>
                </a:cubicBezTo>
                <a:close/>
                <a:moveTo>
                  <a:pt x="10735" y="16209"/>
                </a:moveTo>
                <a:cubicBezTo>
                  <a:pt x="10718" y="16208"/>
                  <a:pt x="10702" y="16222"/>
                  <a:pt x="10695" y="16252"/>
                </a:cubicBezTo>
                <a:cubicBezTo>
                  <a:pt x="10692" y="16283"/>
                  <a:pt x="10683" y="16306"/>
                  <a:pt x="10666" y="16307"/>
                </a:cubicBezTo>
                <a:cubicBezTo>
                  <a:pt x="10664" y="16307"/>
                  <a:pt x="10661" y="16312"/>
                  <a:pt x="10659" y="16313"/>
                </a:cubicBezTo>
                <a:cubicBezTo>
                  <a:pt x="10628" y="16328"/>
                  <a:pt x="10622" y="16368"/>
                  <a:pt x="10640" y="16398"/>
                </a:cubicBezTo>
                <a:cubicBezTo>
                  <a:pt x="10643" y="16402"/>
                  <a:pt x="10665" y="16421"/>
                  <a:pt x="10673" y="16428"/>
                </a:cubicBezTo>
                <a:cubicBezTo>
                  <a:pt x="10697" y="16439"/>
                  <a:pt x="10711" y="16434"/>
                  <a:pt x="10714" y="16410"/>
                </a:cubicBezTo>
                <a:cubicBezTo>
                  <a:pt x="10717" y="16385"/>
                  <a:pt x="10726" y="16398"/>
                  <a:pt x="10738" y="16441"/>
                </a:cubicBezTo>
                <a:cubicBezTo>
                  <a:pt x="10748" y="16478"/>
                  <a:pt x="10771" y="16507"/>
                  <a:pt x="10788" y="16507"/>
                </a:cubicBezTo>
                <a:cubicBezTo>
                  <a:pt x="10805" y="16507"/>
                  <a:pt x="10839" y="16529"/>
                  <a:pt x="10864" y="16556"/>
                </a:cubicBezTo>
                <a:cubicBezTo>
                  <a:pt x="10888" y="16581"/>
                  <a:pt x="10907" y="16601"/>
                  <a:pt x="10914" y="16605"/>
                </a:cubicBezTo>
                <a:cubicBezTo>
                  <a:pt x="10917" y="16605"/>
                  <a:pt x="10919" y="16604"/>
                  <a:pt x="10922" y="16605"/>
                </a:cubicBezTo>
                <a:cubicBezTo>
                  <a:pt x="10924" y="16599"/>
                  <a:pt x="10923" y="16579"/>
                  <a:pt x="10919" y="16556"/>
                </a:cubicBezTo>
                <a:cubicBezTo>
                  <a:pt x="10915" y="16529"/>
                  <a:pt x="10918" y="16507"/>
                  <a:pt x="10924" y="16507"/>
                </a:cubicBezTo>
                <a:cubicBezTo>
                  <a:pt x="10930" y="16507"/>
                  <a:pt x="10937" y="16538"/>
                  <a:pt x="10941" y="16574"/>
                </a:cubicBezTo>
                <a:cubicBezTo>
                  <a:pt x="10949" y="16658"/>
                  <a:pt x="11025" y="16665"/>
                  <a:pt x="11070" y="16593"/>
                </a:cubicBezTo>
                <a:cubicBezTo>
                  <a:pt x="11085" y="16552"/>
                  <a:pt x="11095" y="16507"/>
                  <a:pt x="11094" y="16471"/>
                </a:cubicBezTo>
                <a:cubicBezTo>
                  <a:pt x="11086" y="16455"/>
                  <a:pt x="11073" y="16441"/>
                  <a:pt x="11051" y="16441"/>
                </a:cubicBezTo>
                <a:cubicBezTo>
                  <a:pt x="11028" y="16440"/>
                  <a:pt x="10999" y="16417"/>
                  <a:pt x="10986" y="16392"/>
                </a:cubicBezTo>
                <a:cubicBezTo>
                  <a:pt x="10973" y="16366"/>
                  <a:pt x="10953" y="16352"/>
                  <a:pt x="10943" y="16361"/>
                </a:cubicBezTo>
                <a:cubicBezTo>
                  <a:pt x="10933" y="16371"/>
                  <a:pt x="10905" y="16361"/>
                  <a:pt x="10881" y="16331"/>
                </a:cubicBezTo>
                <a:cubicBezTo>
                  <a:pt x="10857" y="16302"/>
                  <a:pt x="10827" y="16285"/>
                  <a:pt x="10817" y="16295"/>
                </a:cubicBezTo>
                <a:cubicBezTo>
                  <a:pt x="10806" y="16305"/>
                  <a:pt x="10790" y="16286"/>
                  <a:pt x="10781" y="16258"/>
                </a:cubicBezTo>
                <a:cubicBezTo>
                  <a:pt x="10770" y="16226"/>
                  <a:pt x="10753" y="16211"/>
                  <a:pt x="10735" y="16209"/>
                </a:cubicBezTo>
                <a:close/>
                <a:moveTo>
                  <a:pt x="9204" y="16289"/>
                </a:moveTo>
                <a:cubicBezTo>
                  <a:pt x="9200" y="16290"/>
                  <a:pt x="9196" y="16291"/>
                  <a:pt x="9192" y="16295"/>
                </a:cubicBezTo>
                <a:cubicBezTo>
                  <a:pt x="9191" y="16296"/>
                  <a:pt x="9191" y="16294"/>
                  <a:pt x="9190" y="16295"/>
                </a:cubicBezTo>
                <a:cubicBezTo>
                  <a:pt x="9190" y="16299"/>
                  <a:pt x="9189" y="16307"/>
                  <a:pt x="9190" y="16313"/>
                </a:cubicBezTo>
                <a:cubicBezTo>
                  <a:pt x="9193" y="16338"/>
                  <a:pt x="9222" y="16371"/>
                  <a:pt x="9254" y="16392"/>
                </a:cubicBezTo>
                <a:cubicBezTo>
                  <a:pt x="9286" y="16412"/>
                  <a:pt x="9314" y="16427"/>
                  <a:pt x="9316" y="16422"/>
                </a:cubicBezTo>
                <a:cubicBezTo>
                  <a:pt x="9328" y="16399"/>
                  <a:pt x="9304" y="16348"/>
                  <a:pt x="9271" y="16331"/>
                </a:cubicBezTo>
                <a:cubicBezTo>
                  <a:pt x="9251" y="16321"/>
                  <a:pt x="9222" y="16302"/>
                  <a:pt x="9209" y="16289"/>
                </a:cubicBezTo>
                <a:cubicBezTo>
                  <a:pt x="9207" y="16286"/>
                  <a:pt x="9206" y="16290"/>
                  <a:pt x="9204" y="16289"/>
                </a:cubicBezTo>
                <a:close/>
                <a:moveTo>
                  <a:pt x="11340" y="16301"/>
                </a:moveTo>
                <a:cubicBezTo>
                  <a:pt x="11304" y="16302"/>
                  <a:pt x="11267" y="16322"/>
                  <a:pt x="11251" y="16361"/>
                </a:cubicBezTo>
                <a:cubicBezTo>
                  <a:pt x="11243" y="16382"/>
                  <a:pt x="11239" y="16396"/>
                  <a:pt x="11239" y="16410"/>
                </a:cubicBezTo>
                <a:cubicBezTo>
                  <a:pt x="11240" y="16417"/>
                  <a:pt x="11242" y="16426"/>
                  <a:pt x="11244" y="16434"/>
                </a:cubicBezTo>
                <a:cubicBezTo>
                  <a:pt x="11247" y="16443"/>
                  <a:pt x="11249" y="16453"/>
                  <a:pt x="11254" y="16465"/>
                </a:cubicBezTo>
                <a:cubicBezTo>
                  <a:pt x="11266" y="16495"/>
                  <a:pt x="11296" y="16522"/>
                  <a:pt x="11321" y="16526"/>
                </a:cubicBezTo>
                <a:cubicBezTo>
                  <a:pt x="11345" y="16529"/>
                  <a:pt x="11376" y="16549"/>
                  <a:pt x="11390" y="16568"/>
                </a:cubicBezTo>
                <a:cubicBezTo>
                  <a:pt x="11404" y="16587"/>
                  <a:pt x="11442" y="16610"/>
                  <a:pt x="11476" y="16623"/>
                </a:cubicBezTo>
                <a:cubicBezTo>
                  <a:pt x="11495" y="16630"/>
                  <a:pt x="11513" y="16642"/>
                  <a:pt x="11526" y="16653"/>
                </a:cubicBezTo>
                <a:cubicBezTo>
                  <a:pt x="11532" y="16654"/>
                  <a:pt x="11536" y="16657"/>
                  <a:pt x="11538" y="16665"/>
                </a:cubicBezTo>
                <a:cubicBezTo>
                  <a:pt x="11541" y="16669"/>
                  <a:pt x="11544" y="16675"/>
                  <a:pt x="11545" y="16678"/>
                </a:cubicBezTo>
                <a:cubicBezTo>
                  <a:pt x="11549" y="16694"/>
                  <a:pt x="11566" y="16708"/>
                  <a:pt x="11583" y="16708"/>
                </a:cubicBezTo>
                <a:cubicBezTo>
                  <a:pt x="11600" y="16708"/>
                  <a:pt x="11624" y="16727"/>
                  <a:pt x="11633" y="16751"/>
                </a:cubicBezTo>
                <a:cubicBezTo>
                  <a:pt x="11643" y="16774"/>
                  <a:pt x="11681" y="16795"/>
                  <a:pt x="11719" y="16799"/>
                </a:cubicBezTo>
                <a:cubicBezTo>
                  <a:pt x="11758" y="16803"/>
                  <a:pt x="11798" y="16827"/>
                  <a:pt x="11808" y="16848"/>
                </a:cubicBezTo>
                <a:cubicBezTo>
                  <a:pt x="11818" y="16869"/>
                  <a:pt x="11847" y="16887"/>
                  <a:pt x="11870" y="16890"/>
                </a:cubicBezTo>
                <a:cubicBezTo>
                  <a:pt x="11893" y="16894"/>
                  <a:pt x="11923" y="16914"/>
                  <a:pt x="11937" y="16933"/>
                </a:cubicBezTo>
                <a:cubicBezTo>
                  <a:pt x="11951" y="16952"/>
                  <a:pt x="11992" y="16975"/>
                  <a:pt x="12028" y="16988"/>
                </a:cubicBezTo>
                <a:cubicBezTo>
                  <a:pt x="12039" y="16992"/>
                  <a:pt x="12052" y="16998"/>
                  <a:pt x="12063" y="17006"/>
                </a:cubicBezTo>
                <a:cubicBezTo>
                  <a:pt x="12067" y="17005"/>
                  <a:pt x="12073" y="17012"/>
                  <a:pt x="12080" y="17018"/>
                </a:cubicBezTo>
                <a:cubicBezTo>
                  <a:pt x="12097" y="17032"/>
                  <a:pt x="12111" y="17047"/>
                  <a:pt x="12118" y="17061"/>
                </a:cubicBezTo>
                <a:cubicBezTo>
                  <a:pt x="12123" y="17070"/>
                  <a:pt x="12131" y="17074"/>
                  <a:pt x="12138" y="17079"/>
                </a:cubicBezTo>
                <a:cubicBezTo>
                  <a:pt x="12163" y="17095"/>
                  <a:pt x="12190" y="17090"/>
                  <a:pt x="12209" y="17061"/>
                </a:cubicBezTo>
                <a:cubicBezTo>
                  <a:pt x="12230" y="17029"/>
                  <a:pt x="12235" y="16993"/>
                  <a:pt x="12231" y="16957"/>
                </a:cubicBezTo>
                <a:cubicBezTo>
                  <a:pt x="12221" y="16930"/>
                  <a:pt x="12205" y="16909"/>
                  <a:pt x="12190" y="16909"/>
                </a:cubicBezTo>
                <a:cubicBezTo>
                  <a:pt x="12177" y="16909"/>
                  <a:pt x="12166" y="16886"/>
                  <a:pt x="12166" y="16860"/>
                </a:cubicBezTo>
                <a:cubicBezTo>
                  <a:pt x="12166" y="16851"/>
                  <a:pt x="12164" y="16842"/>
                  <a:pt x="12161" y="16836"/>
                </a:cubicBezTo>
                <a:cubicBezTo>
                  <a:pt x="12153" y="16829"/>
                  <a:pt x="12143" y="16823"/>
                  <a:pt x="12133" y="16817"/>
                </a:cubicBezTo>
                <a:cubicBezTo>
                  <a:pt x="12123" y="16814"/>
                  <a:pt x="12113" y="16812"/>
                  <a:pt x="12097" y="16811"/>
                </a:cubicBezTo>
                <a:cubicBezTo>
                  <a:pt x="11980" y="16806"/>
                  <a:pt x="11956" y="16797"/>
                  <a:pt x="11956" y="16769"/>
                </a:cubicBezTo>
                <a:cubicBezTo>
                  <a:pt x="11956" y="16738"/>
                  <a:pt x="11869" y="16688"/>
                  <a:pt x="11841" y="16702"/>
                </a:cubicBezTo>
                <a:cubicBezTo>
                  <a:pt x="11831" y="16707"/>
                  <a:pt x="11818" y="16694"/>
                  <a:pt x="11813" y="16672"/>
                </a:cubicBezTo>
                <a:cubicBezTo>
                  <a:pt x="11807" y="16649"/>
                  <a:pt x="11781" y="16627"/>
                  <a:pt x="11755" y="16623"/>
                </a:cubicBezTo>
                <a:cubicBezTo>
                  <a:pt x="11730" y="16619"/>
                  <a:pt x="11699" y="16597"/>
                  <a:pt x="11688" y="16574"/>
                </a:cubicBezTo>
                <a:cubicBezTo>
                  <a:pt x="11678" y="16552"/>
                  <a:pt x="11661" y="16540"/>
                  <a:pt x="11650" y="16550"/>
                </a:cubicBezTo>
                <a:cubicBezTo>
                  <a:pt x="11640" y="16560"/>
                  <a:pt x="11631" y="16554"/>
                  <a:pt x="11629" y="16538"/>
                </a:cubicBezTo>
                <a:cubicBezTo>
                  <a:pt x="11626" y="16521"/>
                  <a:pt x="11604" y="16505"/>
                  <a:pt x="11579" y="16501"/>
                </a:cubicBezTo>
                <a:cubicBezTo>
                  <a:pt x="11553" y="16498"/>
                  <a:pt x="11526" y="16484"/>
                  <a:pt x="11519" y="16471"/>
                </a:cubicBezTo>
                <a:cubicBezTo>
                  <a:pt x="11512" y="16458"/>
                  <a:pt x="11491" y="16436"/>
                  <a:pt x="11473" y="16422"/>
                </a:cubicBezTo>
                <a:cubicBezTo>
                  <a:pt x="11456" y="16408"/>
                  <a:pt x="11433" y="16380"/>
                  <a:pt x="11423" y="16355"/>
                </a:cubicBezTo>
                <a:cubicBezTo>
                  <a:pt x="11419" y="16344"/>
                  <a:pt x="11412" y="16333"/>
                  <a:pt x="11404" y="16325"/>
                </a:cubicBezTo>
                <a:cubicBezTo>
                  <a:pt x="11397" y="16321"/>
                  <a:pt x="11389" y="16316"/>
                  <a:pt x="11383" y="16313"/>
                </a:cubicBezTo>
                <a:cubicBezTo>
                  <a:pt x="11369" y="16306"/>
                  <a:pt x="11355" y="16300"/>
                  <a:pt x="11340" y="16301"/>
                </a:cubicBezTo>
                <a:close/>
                <a:moveTo>
                  <a:pt x="9405" y="16422"/>
                </a:moveTo>
                <a:cubicBezTo>
                  <a:pt x="9399" y="16424"/>
                  <a:pt x="9394" y="16430"/>
                  <a:pt x="9390" y="16434"/>
                </a:cubicBezTo>
                <a:cubicBezTo>
                  <a:pt x="9389" y="16441"/>
                  <a:pt x="9391" y="16445"/>
                  <a:pt x="9390" y="16453"/>
                </a:cubicBezTo>
                <a:cubicBezTo>
                  <a:pt x="9396" y="16476"/>
                  <a:pt x="9409" y="16503"/>
                  <a:pt x="9424" y="16513"/>
                </a:cubicBezTo>
                <a:cubicBezTo>
                  <a:pt x="9436" y="16522"/>
                  <a:pt x="9442" y="16522"/>
                  <a:pt x="9450" y="16526"/>
                </a:cubicBezTo>
                <a:cubicBezTo>
                  <a:pt x="9462" y="16515"/>
                  <a:pt x="9469" y="16497"/>
                  <a:pt x="9465" y="16471"/>
                </a:cubicBezTo>
                <a:cubicBezTo>
                  <a:pt x="9462" y="16468"/>
                  <a:pt x="9460" y="16467"/>
                  <a:pt x="9457" y="16465"/>
                </a:cubicBezTo>
                <a:cubicBezTo>
                  <a:pt x="9441" y="16455"/>
                  <a:pt x="9420" y="16434"/>
                  <a:pt x="9407" y="16422"/>
                </a:cubicBezTo>
                <a:cubicBezTo>
                  <a:pt x="9407" y="16422"/>
                  <a:pt x="9405" y="16422"/>
                  <a:pt x="9405" y="16422"/>
                </a:cubicBezTo>
                <a:close/>
                <a:moveTo>
                  <a:pt x="9555" y="16532"/>
                </a:moveTo>
                <a:cubicBezTo>
                  <a:pt x="9546" y="16530"/>
                  <a:pt x="9542" y="16537"/>
                  <a:pt x="9543" y="16550"/>
                </a:cubicBezTo>
                <a:cubicBezTo>
                  <a:pt x="9546" y="16571"/>
                  <a:pt x="9572" y="16607"/>
                  <a:pt x="9601" y="16629"/>
                </a:cubicBezTo>
                <a:cubicBezTo>
                  <a:pt x="9633" y="16655"/>
                  <a:pt x="9648" y="16663"/>
                  <a:pt x="9658" y="16665"/>
                </a:cubicBezTo>
                <a:cubicBezTo>
                  <a:pt x="9664" y="16663"/>
                  <a:pt x="9669" y="16659"/>
                  <a:pt x="9670" y="16647"/>
                </a:cubicBezTo>
                <a:cubicBezTo>
                  <a:pt x="9670" y="16646"/>
                  <a:pt x="9670" y="16643"/>
                  <a:pt x="9670" y="16641"/>
                </a:cubicBezTo>
                <a:cubicBezTo>
                  <a:pt x="9670" y="16628"/>
                  <a:pt x="9668" y="16618"/>
                  <a:pt x="9663" y="16605"/>
                </a:cubicBezTo>
                <a:cubicBezTo>
                  <a:pt x="9657" y="16601"/>
                  <a:pt x="9632" y="16580"/>
                  <a:pt x="9601" y="16556"/>
                </a:cubicBezTo>
                <a:cubicBezTo>
                  <a:pt x="9579" y="16539"/>
                  <a:pt x="9565" y="16533"/>
                  <a:pt x="9555" y="16532"/>
                </a:cubicBezTo>
                <a:close/>
                <a:moveTo>
                  <a:pt x="11196" y="16544"/>
                </a:moveTo>
                <a:cubicBezTo>
                  <a:pt x="11183" y="16547"/>
                  <a:pt x="11168" y="16561"/>
                  <a:pt x="11144" y="16593"/>
                </a:cubicBezTo>
                <a:cubicBezTo>
                  <a:pt x="11096" y="16654"/>
                  <a:pt x="11091" y="16664"/>
                  <a:pt x="11098" y="16696"/>
                </a:cubicBezTo>
                <a:cubicBezTo>
                  <a:pt x="11103" y="16709"/>
                  <a:pt x="11108" y="16716"/>
                  <a:pt x="11115" y="16720"/>
                </a:cubicBezTo>
                <a:cubicBezTo>
                  <a:pt x="11120" y="16719"/>
                  <a:pt x="11126" y="16719"/>
                  <a:pt x="11134" y="16708"/>
                </a:cubicBezTo>
                <a:cubicBezTo>
                  <a:pt x="11164" y="16667"/>
                  <a:pt x="11213" y="16693"/>
                  <a:pt x="11208" y="16751"/>
                </a:cubicBezTo>
                <a:cubicBezTo>
                  <a:pt x="11208" y="16759"/>
                  <a:pt x="11209" y="16768"/>
                  <a:pt x="11211" y="16775"/>
                </a:cubicBezTo>
                <a:cubicBezTo>
                  <a:pt x="11216" y="16781"/>
                  <a:pt x="11223" y="16786"/>
                  <a:pt x="11230" y="16793"/>
                </a:cubicBezTo>
                <a:cubicBezTo>
                  <a:pt x="11241" y="16797"/>
                  <a:pt x="11258" y="16811"/>
                  <a:pt x="11270" y="16830"/>
                </a:cubicBezTo>
                <a:cubicBezTo>
                  <a:pt x="11272" y="16832"/>
                  <a:pt x="11274" y="16834"/>
                  <a:pt x="11275" y="16836"/>
                </a:cubicBezTo>
                <a:cubicBezTo>
                  <a:pt x="11286" y="16845"/>
                  <a:pt x="11297" y="16856"/>
                  <a:pt x="11309" y="16866"/>
                </a:cubicBezTo>
                <a:cubicBezTo>
                  <a:pt x="11328" y="16875"/>
                  <a:pt x="11342" y="16870"/>
                  <a:pt x="11342" y="16842"/>
                </a:cubicBezTo>
                <a:cubicBezTo>
                  <a:pt x="11342" y="16824"/>
                  <a:pt x="11334" y="16806"/>
                  <a:pt x="11325" y="16805"/>
                </a:cubicBezTo>
                <a:cubicBezTo>
                  <a:pt x="11316" y="16805"/>
                  <a:pt x="11324" y="16779"/>
                  <a:pt x="11342" y="16745"/>
                </a:cubicBezTo>
                <a:cubicBezTo>
                  <a:pt x="11351" y="16728"/>
                  <a:pt x="11355" y="16714"/>
                  <a:pt x="11359" y="16702"/>
                </a:cubicBezTo>
                <a:cubicBezTo>
                  <a:pt x="11359" y="16685"/>
                  <a:pt x="11358" y="16671"/>
                  <a:pt x="11356" y="16659"/>
                </a:cubicBezTo>
                <a:cubicBezTo>
                  <a:pt x="11346" y="16660"/>
                  <a:pt x="11330" y="16671"/>
                  <a:pt x="11306" y="16702"/>
                </a:cubicBezTo>
                <a:cubicBezTo>
                  <a:pt x="11298" y="16713"/>
                  <a:pt x="11294" y="16719"/>
                  <a:pt x="11287" y="16726"/>
                </a:cubicBezTo>
                <a:cubicBezTo>
                  <a:pt x="11284" y="16733"/>
                  <a:pt x="11280" y="16737"/>
                  <a:pt x="11275" y="16738"/>
                </a:cubicBezTo>
                <a:cubicBezTo>
                  <a:pt x="11247" y="16763"/>
                  <a:pt x="11238" y="16744"/>
                  <a:pt x="11254" y="16690"/>
                </a:cubicBezTo>
                <a:cubicBezTo>
                  <a:pt x="11254" y="16687"/>
                  <a:pt x="11255" y="16686"/>
                  <a:pt x="11256" y="16684"/>
                </a:cubicBezTo>
                <a:cubicBezTo>
                  <a:pt x="11258" y="16679"/>
                  <a:pt x="11256" y="16677"/>
                  <a:pt x="11258" y="16672"/>
                </a:cubicBezTo>
                <a:cubicBezTo>
                  <a:pt x="11278" y="16615"/>
                  <a:pt x="11279" y="16606"/>
                  <a:pt x="11247" y="16574"/>
                </a:cubicBezTo>
                <a:cubicBezTo>
                  <a:pt x="11223" y="16552"/>
                  <a:pt x="11210" y="16541"/>
                  <a:pt x="11196" y="16544"/>
                </a:cubicBezTo>
                <a:close/>
                <a:moveTo>
                  <a:pt x="9966" y="16550"/>
                </a:moveTo>
                <a:cubicBezTo>
                  <a:pt x="9931" y="16549"/>
                  <a:pt x="9883" y="16640"/>
                  <a:pt x="9880" y="16720"/>
                </a:cubicBezTo>
                <a:cubicBezTo>
                  <a:pt x="9881" y="16770"/>
                  <a:pt x="9885" y="16794"/>
                  <a:pt x="9894" y="16799"/>
                </a:cubicBezTo>
                <a:cubicBezTo>
                  <a:pt x="9906" y="16794"/>
                  <a:pt x="9925" y="16764"/>
                  <a:pt x="9954" y="16696"/>
                </a:cubicBezTo>
                <a:cubicBezTo>
                  <a:pt x="9994" y="16603"/>
                  <a:pt x="10000" y="16573"/>
                  <a:pt x="9983" y="16556"/>
                </a:cubicBezTo>
                <a:cubicBezTo>
                  <a:pt x="9978" y="16552"/>
                  <a:pt x="9971" y="16550"/>
                  <a:pt x="9966" y="16550"/>
                </a:cubicBezTo>
                <a:close/>
                <a:moveTo>
                  <a:pt x="9749" y="16665"/>
                </a:moveTo>
                <a:cubicBezTo>
                  <a:pt x="9742" y="16667"/>
                  <a:pt x="9738" y="16672"/>
                  <a:pt x="9739" y="16684"/>
                </a:cubicBezTo>
                <a:cubicBezTo>
                  <a:pt x="9742" y="16705"/>
                  <a:pt x="9760" y="16732"/>
                  <a:pt x="9777" y="16745"/>
                </a:cubicBezTo>
                <a:cubicBezTo>
                  <a:pt x="9790" y="16754"/>
                  <a:pt x="9795" y="16752"/>
                  <a:pt x="9804" y="16757"/>
                </a:cubicBezTo>
                <a:cubicBezTo>
                  <a:pt x="9814" y="16751"/>
                  <a:pt x="9819" y="16738"/>
                  <a:pt x="9820" y="16720"/>
                </a:cubicBezTo>
                <a:cubicBezTo>
                  <a:pt x="9800" y="16687"/>
                  <a:pt x="9766" y="16663"/>
                  <a:pt x="9749" y="16665"/>
                </a:cubicBezTo>
                <a:close/>
                <a:moveTo>
                  <a:pt x="11447" y="16757"/>
                </a:moveTo>
                <a:cubicBezTo>
                  <a:pt x="11418" y="16752"/>
                  <a:pt x="11390" y="16759"/>
                  <a:pt x="11376" y="16787"/>
                </a:cubicBezTo>
                <a:lnTo>
                  <a:pt x="11349" y="16842"/>
                </a:lnTo>
                <a:lnTo>
                  <a:pt x="11376" y="16890"/>
                </a:lnTo>
                <a:cubicBezTo>
                  <a:pt x="11393" y="16926"/>
                  <a:pt x="11417" y="16938"/>
                  <a:pt x="11450" y="16927"/>
                </a:cubicBezTo>
                <a:cubicBezTo>
                  <a:pt x="11487" y="16915"/>
                  <a:pt x="11500" y="16926"/>
                  <a:pt x="11500" y="16963"/>
                </a:cubicBezTo>
                <a:cubicBezTo>
                  <a:pt x="11500" y="16975"/>
                  <a:pt x="11500" y="16982"/>
                  <a:pt x="11502" y="16988"/>
                </a:cubicBezTo>
                <a:cubicBezTo>
                  <a:pt x="11504" y="16990"/>
                  <a:pt x="11507" y="16991"/>
                  <a:pt x="11509" y="16994"/>
                </a:cubicBezTo>
                <a:cubicBezTo>
                  <a:pt x="11515" y="16997"/>
                  <a:pt x="11524" y="16996"/>
                  <a:pt x="11538" y="16988"/>
                </a:cubicBezTo>
                <a:cubicBezTo>
                  <a:pt x="11564" y="16973"/>
                  <a:pt x="11579" y="16979"/>
                  <a:pt x="11579" y="17006"/>
                </a:cubicBezTo>
                <a:cubicBezTo>
                  <a:pt x="11579" y="17029"/>
                  <a:pt x="11588" y="17040"/>
                  <a:pt x="11602" y="17030"/>
                </a:cubicBezTo>
                <a:cubicBezTo>
                  <a:pt x="11617" y="17020"/>
                  <a:pt x="11632" y="17033"/>
                  <a:pt x="11636" y="17061"/>
                </a:cubicBezTo>
                <a:cubicBezTo>
                  <a:pt x="11645" y="17125"/>
                  <a:pt x="11757" y="17109"/>
                  <a:pt x="11767" y="17042"/>
                </a:cubicBezTo>
                <a:cubicBezTo>
                  <a:pt x="11775" y="16989"/>
                  <a:pt x="11751" y="16940"/>
                  <a:pt x="11717" y="16939"/>
                </a:cubicBezTo>
                <a:cubicBezTo>
                  <a:pt x="11705" y="16939"/>
                  <a:pt x="11696" y="16918"/>
                  <a:pt x="11696" y="16890"/>
                </a:cubicBezTo>
                <a:cubicBezTo>
                  <a:pt x="11696" y="16838"/>
                  <a:pt x="11680" y="16826"/>
                  <a:pt x="11665" y="16866"/>
                </a:cubicBezTo>
                <a:cubicBezTo>
                  <a:pt x="11650" y="16902"/>
                  <a:pt x="11559" y="16873"/>
                  <a:pt x="11547" y="16830"/>
                </a:cubicBezTo>
                <a:cubicBezTo>
                  <a:pt x="11542" y="16809"/>
                  <a:pt x="11538" y="16802"/>
                  <a:pt x="11538" y="16817"/>
                </a:cubicBezTo>
                <a:cubicBezTo>
                  <a:pt x="11538" y="16833"/>
                  <a:pt x="11531" y="16831"/>
                  <a:pt x="11521" y="16811"/>
                </a:cubicBezTo>
                <a:cubicBezTo>
                  <a:pt x="11505" y="16778"/>
                  <a:pt x="11476" y="16762"/>
                  <a:pt x="11447" y="1675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" name="Espace réservé du contenu 2"/>
          <p:cNvSpPr txBox="1"/>
          <p:nvPr/>
        </p:nvSpPr>
        <p:spPr>
          <a:xfrm>
            <a:off x="5954755" y="3490631"/>
            <a:ext cx="243927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lnSpc>
                <a:spcPct val="90000"/>
              </a:lnSpc>
              <a:spcBef>
                <a:spcPts val="1000"/>
              </a:spcBef>
              <a:buFont typeface="Arial"/>
              <a:defRPr sz="1900" b="1">
                <a:solidFill>
                  <a:srgbClr val="2035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ICONE@Saclay</a:t>
            </a:r>
          </a:p>
        </p:txBody>
      </p:sp>
      <p:sp>
        <p:nvSpPr>
          <p:cNvPr id="21" name="Proton: 32mA, 31.5MeV…"/>
          <p:cNvSpPr txBox="1"/>
          <p:nvPr/>
        </p:nvSpPr>
        <p:spPr>
          <a:xfrm>
            <a:off x="5886135" y="2232165"/>
            <a:ext cx="3302105" cy="123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6" tIns="48766" rIns="48766" bIns="48766">
            <a:spAutoFit/>
          </a:bodyPr>
          <a:lstStyle/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Proton: 32mA, 31.5MeV</a:t>
            </a:r>
          </a:p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Single proton pulse</a:t>
            </a:r>
          </a:p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1 target</a:t>
            </a:r>
          </a:p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3 instruments</a:t>
            </a:r>
          </a:p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Brilliance@2.2Å: ~5.10</a:t>
            </a:r>
            <a:r>
              <a:rPr sz="1200" baseline="31999" dirty="0"/>
              <a:t>11 </a:t>
            </a:r>
            <a:r>
              <a:rPr sz="1200" dirty="0"/>
              <a:t>n/cm</a:t>
            </a:r>
            <a:r>
              <a:rPr sz="1200" baseline="31999" dirty="0"/>
              <a:t>2/</a:t>
            </a:r>
            <a:r>
              <a:rPr sz="1200" dirty="0"/>
              <a:t>s/Å/</a:t>
            </a:r>
            <a:r>
              <a:rPr sz="1200" dirty="0" err="1"/>
              <a:t>sr</a:t>
            </a:r>
            <a:endParaRPr sz="1200" dirty="0"/>
          </a:p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~15M€</a:t>
            </a:r>
          </a:p>
        </p:txBody>
      </p:sp>
      <p:sp>
        <p:nvSpPr>
          <p:cNvPr id="22" name="Proton: 80mA, 25MeV…"/>
          <p:cNvSpPr txBox="1"/>
          <p:nvPr/>
        </p:nvSpPr>
        <p:spPr>
          <a:xfrm>
            <a:off x="5886135" y="3772990"/>
            <a:ext cx="3392345" cy="123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6" tIns="48766" rIns="48766" bIns="48766">
            <a:spAutoFit/>
          </a:bodyPr>
          <a:lstStyle/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Proton: 80mA, 25MeV</a:t>
            </a:r>
          </a:p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Multiplexed proton beam</a:t>
            </a:r>
          </a:p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2 targets</a:t>
            </a:r>
          </a:p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10-12 instruments</a:t>
            </a:r>
          </a:p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Brilliance@2.2Å: ~10</a:t>
            </a:r>
            <a:r>
              <a:rPr sz="1200" baseline="31999" dirty="0"/>
              <a:t>12 </a:t>
            </a:r>
            <a:r>
              <a:rPr sz="1200" dirty="0"/>
              <a:t>n/cm</a:t>
            </a:r>
            <a:r>
              <a:rPr sz="1200" baseline="31999" dirty="0"/>
              <a:t>2</a:t>
            </a:r>
            <a:r>
              <a:rPr sz="1200" dirty="0"/>
              <a:t>/s/Å/</a:t>
            </a:r>
            <a:r>
              <a:rPr sz="1200" dirty="0" err="1"/>
              <a:t>sr</a:t>
            </a:r>
            <a:r>
              <a:rPr sz="1200" dirty="0"/>
              <a:t> </a:t>
            </a:r>
          </a:p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~150M€</a:t>
            </a:r>
          </a:p>
        </p:txBody>
      </p:sp>
      <p:sp>
        <p:nvSpPr>
          <p:cNvPr id="23" name="Proton: 100mA, 70MeV…"/>
          <p:cNvSpPr txBox="1"/>
          <p:nvPr/>
        </p:nvSpPr>
        <p:spPr>
          <a:xfrm>
            <a:off x="5910519" y="5413384"/>
            <a:ext cx="3169501" cy="1052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6" tIns="48766" rIns="48766" bIns="48766">
            <a:spAutoFit/>
          </a:bodyPr>
          <a:lstStyle/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Proton: 100mA, 70MeV</a:t>
            </a:r>
          </a:p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3 targets</a:t>
            </a:r>
          </a:p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23 instruments</a:t>
            </a:r>
          </a:p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Brilliance@2.2Å: ~10</a:t>
            </a:r>
            <a:r>
              <a:rPr sz="1200" baseline="31999" dirty="0"/>
              <a:t>13 </a:t>
            </a:r>
            <a:r>
              <a:rPr sz="1200" dirty="0"/>
              <a:t>n/cm</a:t>
            </a:r>
            <a:r>
              <a:rPr sz="1200" baseline="31999" dirty="0"/>
              <a:t>2/</a:t>
            </a:r>
            <a:r>
              <a:rPr sz="1200" dirty="0"/>
              <a:t>s/Å/</a:t>
            </a:r>
            <a:r>
              <a:rPr sz="1200" dirty="0" err="1"/>
              <a:t>sr</a:t>
            </a:r>
            <a:endParaRPr sz="1200" dirty="0"/>
          </a:p>
          <a:p>
            <a:pPr marL="200526" indent="-200526" defTabSz="1300480">
              <a:buSzPct val="100000"/>
              <a:buChar char="•"/>
              <a:defRPr sz="1400">
                <a:solidFill>
                  <a:srgbClr val="2233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~500M€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/>
          <a:stretch/>
        </p:blipFill>
        <p:spPr>
          <a:xfrm>
            <a:off x="8170961" y="48746"/>
            <a:ext cx="1818117" cy="1907002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6096000" y="347331"/>
            <a:ext cx="1914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LLB, JCNS, ESS-B agreement on </a:t>
            </a:r>
            <a:r>
              <a:rPr lang="fr-FR" sz="1400" dirty="0" err="1" smtClean="0"/>
              <a:t>HiCANS</a:t>
            </a:r>
            <a:r>
              <a:rPr lang="fr-FR" sz="1400" dirty="0" smtClean="0"/>
              <a:t> </a:t>
            </a:r>
            <a:r>
              <a:rPr lang="fr-FR" sz="1400" dirty="0" err="1" smtClean="0"/>
              <a:t>development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60907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23888" y="314037"/>
            <a:ext cx="9836848" cy="978729"/>
          </a:xfrm>
        </p:spPr>
        <p:txBody>
          <a:bodyPr/>
          <a:lstStyle/>
          <a:p>
            <a:r>
              <a:rPr lang="fr-FR" dirty="0" smtClean="0"/>
              <a:t>Scientific case </a:t>
            </a:r>
            <a:r>
              <a:rPr lang="fr-FR" dirty="0" err="1" smtClean="0"/>
              <a:t>supporting</a:t>
            </a:r>
            <a:r>
              <a:rPr lang="fr-FR" dirty="0" smtClean="0"/>
              <a:t> the </a:t>
            </a:r>
            <a:r>
              <a:rPr lang="fr-FR" dirty="0" err="1" smtClean="0"/>
              <a:t>project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47674" y="849568"/>
            <a:ext cx="1069852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Be able to address societal challenges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Health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Medicine vectorization studied by SANS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drugs characterization by diffraction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US" dirty="0" smtClean="0"/>
              <a:t>uel cells operations improvement by life imaging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Better diffusion in batteries with quasi-elastic scattering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Hydrogen storage with neutron diffraction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Tc superconductors with inelastic scattering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Improved metallurgy with strain scanner and texture determination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Information technology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Development and understanding of new quantum materials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Climate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Studies of clathrates stability by diffraction and inelastic scattering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700" y="3434891"/>
            <a:ext cx="1620423" cy="14991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01" y="746187"/>
            <a:ext cx="2259405" cy="154456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626" y="4790340"/>
            <a:ext cx="1808798" cy="19347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50" y="2648215"/>
            <a:ext cx="2163890" cy="169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23888" y="314037"/>
            <a:ext cx="8552385" cy="535531"/>
          </a:xfrm>
        </p:spPr>
        <p:txBody>
          <a:bodyPr/>
          <a:lstStyle/>
          <a:p>
            <a:r>
              <a:rPr lang="fr-FR" dirty="0" smtClean="0"/>
              <a:t>The Icone instrument suite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47674" y="849568"/>
            <a:ext cx="10698529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Provide users with all necessary neutrons scattering techniques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Diffraction (high resolution / high flux, powder and single crystal)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SANS (multipurpose) and VSANS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Reflectivity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Technological diffractometer (Texture, strain scanner)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Inelastic spectrometer (direct or indirect geometry)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Quasi-elastic spectrometers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Imaging : complementary to SANS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PGAA : elemental analysis technique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Test beam line for technical developments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29" y="4552491"/>
            <a:ext cx="1597883" cy="158515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347" y="4946332"/>
            <a:ext cx="781050" cy="13239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760" y="1740916"/>
            <a:ext cx="3004312" cy="83677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077" y="4047616"/>
            <a:ext cx="2157504" cy="21207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864" y="2883656"/>
            <a:ext cx="2732024" cy="85799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70" y="2505595"/>
            <a:ext cx="1907823" cy="127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6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23888" y="314037"/>
            <a:ext cx="8552385" cy="535531"/>
          </a:xfrm>
        </p:spPr>
        <p:txBody>
          <a:bodyPr/>
          <a:lstStyle/>
          <a:p>
            <a:r>
              <a:rPr lang="fr-FR" dirty="0" smtClean="0"/>
              <a:t>Flux </a:t>
            </a:r>
            <a:r>
              <a:rPr lang="fr-FR" dirty="0" err="1" smtClean="0"/>
              <a:t>available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47674" y="849568"/>
            <a:ext cx="10698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A comparison to known and future neutron sources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74" y="1488034"/>
            <a:ext cx="7898918" cy="47393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266432" y="4110519"/>
            <a:ext cx="4584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Roughly</a:t>
            </a:r>
            <a:r>
              <a:rPr lang="fr-FR" dirty="0" smtClean="0"/>
              <a:t> </a:t>
            </a:r>
            <a:r>
              <a:rPr lang="fr-FR" dirty="0" err="1" smtClean="0"/>
              <a:t>speaking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ICONE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/>
              <a:t>b</a:t>
            </a:r>
            <a:r>
              <a:rPr lang="fr-FR" dirty="0" err="1" smtClean="0"/>
              <a:t>etween</a:t>
            </a:r>
            <a:r>
              <a:rPr lang="fr-FR" dirty="0" smtClean="0"/>
              <a:t> Orphée and </a:t>
            </a:r>
            <a:r>
              <a:rPr lang="fr-FR" dirty="0" smtClean="0"/>
              <a:t>PSI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559040" y="5864352"/>
            <a:ext cx="4632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(*) </a:t>
            </a:r>
            <a:r>
              <a:rPr lang="fr-FR" sz="1600" i="1" dirty="0" err="1" smtClean="0"/>
              <a:t>Recent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improvement</a:t>
            </a:r>
            <a:r>
              <a:rPr lang="fr-FR" sz="1600" i="1" dirty="0" smtClean="0"/>
              <a:t> in </a:t>
            </a:r>
            <a:r>
              <a:rPr lang="fr-FR" sz="1600" i="1" dirty="0" err="1" smtClean="0"/>
              <a:t>moderator</a:t>
            </a:r>
            <a:r>
              <a:rPr lang="fr-FR" sz="1600" i="1" dirty="0" smtClean="0"/>
              <a:t> design to </a:t>
            </a:r>
            <a:r>
              <a:rPr lang="fr-FR" sz="1600" i="1" dirty="0" err="1" smtClean="0"/>
              <a:t>provide</a:t>
            </a:r>
            <a:r>
              <a:rPr lang="fr-FR" sz="1600" i="1" dirty="0" smtClean="0"/>
              <a:t> a </a:t>
            </a:r>
            <a:r>
              <a:rPr lang="fr-FR" sz="1600" i="1" dirty="0" err="1" smtClean="0"/>
              <a:t>bispectral</a:t>
            </a:r>
            <a:r>
              <a:rPr lang="fr-FR" sz="1600" i="1" dirty="0" smtClean="0"/>
              <a:t> distribution of flux at ICONE </a:t>
            </a:r>
            <a:endParaRPr lang="fr-FR" sz="16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6300640" y="2972239"/>
            <a:ext cx="2516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(</a:t>
            </a:r>
            <a:r>
              <a:rPr lang="fr-FR" sz="1400" i="1" dirty="0" err="1" smtClean="0"/>
              <a:t>peak</a:t>
            </a:r>
            <a:r>
              <a:rPr lang="fr-FR" sz="1400" i="1" dirty="0" smtClean="0"/>
              <a:t> flux for </a:t>
            </a:r>
            <a:r>
              <a:rPr lang="fr-FR" sz="1400" i="1" dirty="0" err="1" smtClean="0"/>
              <a:t>pulsed</a:t>
            </a:r>
            <a:r>
              <a:rPr lang="fr-FR" sz="1400" i="1" dirty="0" smtClean="0"/>
              <a:t> sources)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1235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23888" y="314037"/>
            <a:ext cx="9934384" cy="535531"/>
          </a:xfrm>
        </p:spPr>
        <p:txBody>
          <a:bodyPr/>
          <a:lstStyle/>
          <a:p>
            <a:r>
              <a:rPr lang="fr-FR" dirty="0" smtClean="0"/>
              <a:t>PRESTO </a:t>
            </a:r>
            <a:r>
              <a:rPr lang="fr-FR" dirty="0" err="1" smtClean="0"/>
              <a:t>our</a:t>
            </a:r>
            <a:r>
              <a:rPr lang="fr-FR" dirty="0" smtClean="0"/>
              <a:t> first </a:t>
            </a:r>
            <a:r>
              <a:rPr lang="fr-FR" dirty="0" err="1" smtClean="0"/>
              <a:t>powder</a:t>
            </a:r>
            <a:r>
              <a:rPr lang="fr-FR" dirty="0" smtClean="0"/>
              <a:t> </a:t>
            </a:r>
            <a:r>
              <a:rPr lang="fr-FR" dirty="0" err="1" smtClean="0"/>
              <a:t>diffractometer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47674" y="849568"/>
            <a:ext cx="106985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Low cost powder diffractometer with re-use of 7C2 detector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Large </a:t>
            </a:r>
            <a:r>
              <a:rPr lang="en-US" baseline="30000" dirty="0" smtClean="0"/>
              <a:t>3</a:t>
            </a:r>
            <a:r>
              <a:rPr lang="en-US" dirty="0" smtClean="0"/>
              <a:t>He position sensitive </a:t>
            </a:r>
            <a:r>
              <a:rPr lang="en-US" dirty="0" err="1" smtClean="0"/>
              <a:t>multitube</a:t>
            </a:r>
            <a:r>
              <a:rPr lang="en-US" dirty="0" smtClean="0"/>
              <a:t> detector (256 tubes, diam. 1.25 cm, length 50 cm, 30 bars)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Position resolution improved by adding more </a:t>
            </a:r>
            <a:r>
              <a:rPr lang="en-US" dirty="0" err="1" smtClean="0"/>
              <a:t>Mesytec</a:t>
            </a:r>
            <a:r>
              <a:rPr lang="en-US" dirty="0" smtClean="0"/>
              <a:t> electronics in order to provide some SANS capabilities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chopper as close as possible to the target to be able to adapt resolution</a:t>
            </a:r>
          </a:p>
        </p:txBody>
      </p:sp>
      <p:pic>
        <p:nvPicPr>
          <p:cNvPr id="6" name="PRESTO_full v3.png" descr="PRESTO_full v3.png"/>
          <p:cNvPicPr>
            <a:picLocks noChangeAspect="1"/>
          </p:cNvPicPr>
          <p:nvPr/>
        </p:nvPicPr>
        <p:blipFill>
          <a:blip r:embed="rId2">
            <a:extLst/>
          </a:blip>
          <a:srcRect l="7779" t="32260" r="16547"/>
          <a:stretch>
            <a:fillRect/>
          </a:stretch>
        </p:blipFill>
        <p:spPr>
          <a:xfrm>
            <a:off x="4242081" y="3493423"/>
            <a:ext cx="7815807" cy="4469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458" t="1459" r="51570" b="1459"/>
          <a:stretch>
            <a:fillRect/>
          </a:stretch>
        </p:blipFill>
        <p:spPr>
          <a:xfrm>
            <a:off x="384508" y="3493423"/>
            <a:ext cx="3700188" cy="266019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8" name="Détecteur 7C2"/>
          <p:cNvSpPr txBox="1"/>
          <p:nvPr/>
        </p:nvSpPr>
        <p:spPr>
          <a:xfrm>
            <a:off x="387883" y="5824644"/>
            <a:ext cx="1587441" cy="322579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914400">
              <a:defRPr sz="16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 smtClean="0"/>
              <a:t>7C2</a:t>
            </a:r>
            <a:r>
              <a:rPr lang="fr-FR" dirty="0" smtClean="0"/>
              <a:t> Detector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967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CEA Bear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4B5C9B"/>
      </a:accent4>
      <a:accent5>
        <a:srgbClr val="FFE18D"/>
      </a:accent5>
      <a:accent6>
        <a:srgbClr val="5F78C1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3.potx" id="{FF3E4A79-542B-4447-9264-4A72F8F32B27}" vid="{8D9C846C-C83C-4B86-9F21-714C58A0D37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1772</TotalTime>
  <Words>1314</Words>
  <Application>Microsoft Office PowerPoint</Application>
  <PresentationFormat>Grand écran</PresentationFormat>
  <Paragraphs>308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Aptos</vt:lpstr>
      <vt:lpstr>Arial</vt:lpstr>
      <vt:lpstr>Arial Black</vt:lpstr>
      <vt:lpstr>Calibri</vt:lpstr>
      <vt:lpstr>Helvetica</vt:lpstr>
      <vt:lpstr>Helvetica Neue</vt:lpstr>
      <vt:lpstr>Inter</vt:lpstr>
      <vt:lpstr>Wingdings</vt:lpstr>
      <vt:lpstr>1_Thème Office</vt:lpstr>
      <vt:lpstr>The French ICONE Instruments Suite</vt:lpstr>
      <vt:lpstr>What is the ICONE French project ?</vt:lpstr>
      <vt:lpstr>The ICONE HiCANS project</vt:lpstr>
      <vt:lpstr>TMR assembly geometry</vt:lpstr>
      <vt:lpstr>Within a European momentum</vt:lpstr>
      <vt:lpstr>Scientific case supporting the project</vt:lpstr>
      <vt:lpstr>The Icone instrument suite</vt:lpstr>
      <vt:lpstr>Flux available</vt:lpstr>
      <vt:lpstr>PRESTO our first powder diffractometer</vt:lpstr>
      <vt:lpstr>PRESTO detailed parameters</vt:lpstr>
      <vt:lpstr>PRESTO calculated performances</vt:lpstr>
      <vt:lpstr>SAMBA : a SANS instrument</vt:lpstr>
      <vt:lpstr>HERMES the horizontal reflectometer</vt:lpstr>
      <vt:lpstr>INEDIT : direct geometry inelastic spectrometer</vt:lpstr>
      <vt:lpstr>INEDIT : resolution and Q range</vt:lpstr>
      <vt:lpstr>FANTASTIC : spectrometer in indirect geometry</vt:lpstr>
      <vt:lpstr>FANTASTIC : resolution and Q range</vt:lpstr>
      <vt:lpstr>Possible layout for ICONE Phase 1 2032</vt:lpstr>
      <vt:lpstr>Thank you</vt:lpstr>
      <vt:lpstr>SPARE1</vt:lpstr>
      <vt:lpstr>SPARE2</vt:lpstr>
      <vt:lpstr>SPARE3</vt:lpstr>
      <vt:lpstr>SPARE4 : Target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temperature Be target for the French HiCANS</dc:title>
  <dc:creator>MENELLE Alain</dc:creator>
  <cp:lastModifiedBy>MENELLE Alain</cp:lastModifiedBy>
  <cp:revision>135</cp:revision>
  <dcterms:created xsi:type="dcterms:W3CDTF">2023-03-12T20:24:52Z</dcterms:created>
  <dcterms:modified xsi:type="dcterms:W3CDTF">2025-02-24T13:16:32Z</dcterms:modified>
</cp:coreProperties>
</file>