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1" r:id="rId2"/>
    <p:sldId id="400" r:id="rId3"/>
    <p:sldId id="401" r:id="rId4"/>
    <p:sldId id="412" r:id="rId5"/>
    <p:sldId id="413" r:id="rId6"/>
    <p:sldId id="420" r:id="rId7"/>
    <p:sldId id="419" r:id="rId8"/>
    <p:sldId id="402" r:id="rId9"/>
    <p:sldId id="394" r:id="rId10"/>
    <p:sldId id="421" r:id="rId11"/>
    <p:sldId id="407" r:id="rId12"/>
    <p:sldId id="423" r:id="rId13"/>
    <p:sldId id="408" r:id="rId14"/>
    <p:sldId id="374" r:id="rId15"/>
    <p:sldId id="409" r:id="rId16"/>
    <p:sldId id="424" r:id="rId17"/>
    <p:sldId id="425" r:id="rId18"/>
    <p:sldId id="411" r:id="rId19"/>
    <p:sldId id="410" r:id="rId20"/>
    <p:sldId id="422" r:id="rId21"/>
    <p:sldId id="417" r:id="rId22"/>
    <p:sldId id="392" r:id="rId23"/>
    <p:sldId id="388" r:id="rId24"/>
    <p:sldId id="414" r:id="rId25"/>
    <p:sldId id="415" r:id="rId26"/>
    <p:sldId id="403" r:id="rId27"/>
  </p:sldIdLst>
  <p:sldSz cx="12192000" cy="6858000"/>
  <p:notesSz cx="6797675" cy="9928225"/>
  <p:defaultTextStyle>
    <a:defPPr>
      <a:defRPr lang="de-DE"/>
    </a:defPPr>
    <a:lvl1pPr algn="l" defTabSz="41751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087563" indent="-1630363" algn="l" defTabSz="41751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4175125" indent="-3260725" algn="l" defTabSz="41751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6264275" indent="-4892675" algn="l" defTabSz="41751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8351838" indent="-6523038" algn="l" defTabSz="41751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33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24EBE"/>
    <a:srgbClr val="B3062C"/>
    <a:srgbClr val="00618F"/>
    <a:srgbClr val="4D4B46"/>
    <a:srgbClr val="000000"/>
    <a:srgbClr val="000099"/>
    <a:srgbClr val="7F7F7F"/>
    <a:srgbClr val="00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80" d="100"/>
          <a:sy n="80" d="100"/>
        </p:scale>
        <p:origin x="722" y="142"/>
      </p:cViewPr>
      <p:guideLst>
        <p:guide orient="horz" pos="3339"/>
        <p:guide pos="3840"/>
        <p:guide orient="horz" pos="22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663"/>
    </p:cViewPr>
  </p:sorterViewPr>
  <p:notesViewPr>
    <p:cSldViewPr snapToGrid="0">
      <p:cViewPr varScale="1">
        <p:scale>
          <a:sx n="66" d="100"/>
          <a:sy n="66" d="100"/>
        </p:scale>
        <p:origin x="-2760" y="-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5872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 defTabSz="4029838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294" y="1"/>
            <a:ext cx="2945862" cy="495872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 defTabSz="4029838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B93F95D-688C-42E7-B2EC-2F838023D361}" type="datetimeFigureOut">
              <a:rPr lang="de-DE"/>
              <a:pPr>
                <a:defRPr/>
              </a:pPr>
              <a:t>24.02.2025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1" tIns="47786" rIns="95571" bIns="47786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64" y="4715406"/>
            <a:ext cx="5438748" cy="4467471"/>
          </a:xfrm>
          <a:prstGeom prst="rect">
            <a:avLst/>
          </a:prstGeom>
        </p:spPr>
        <p:txBody>
          <a:bodyPr vert="horz" lIns="95571" tIns="47786" rIns="95571" bIns="47786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813"/>
            <a:ext cx="2945862" cy="495872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 defTabSz="4029838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294" y="9430813"/>
            <a:ext cx="2945862" cy="495872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 defTabSz="4029838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F7F42A61-E22C-4826-837C-220D1FFF9E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3163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+mn-ea"/>
        <a:cs typeface="+mn-cs"/>
      </a:defRPr>
    </a:lvl1pPr>
    <a:lvl2pPr marL="2087563"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+mn-ea"/>
        <a:cs typeface="+mn-cs"/>
      </a:defRPr>
    </a:lvl2pPr>
    <a:lvl3pPr marL="4175125"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+mn-ea"/>
        <a:cs typeface="+mn-cs"/>
      </a:defRPr>
    </a:lvl3pPr>
    <a:lvl4pPr marL="6264275"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+mn-ea"/>
        <a:cs typeface="+mn-cs"/>
      </a:defRPr>
    </a:lvl4pPr>
    <a:lvl5pPr marL="8351838"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+mn-ea"/>
        <a:cs typeface="+mn-cs"/>
      </a:defRPr>
    </a:lvl5pPr>
    <a:lvl6pPr marL="10441076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F13FDC-C2F8-479C-98FE-5FC55F31B773}" type="slidenum">
              <a:rPr lang="de-DE"/>
              <a:pPr/>
              <a:t>1</a:t>
            </a:fld>
            <a:endParaRPr lang="de-DE"/>
          </a:p>
        </p:txBody>
      </p:sp>
      <p:sp>
        <p:nvSpPr>
          <p:cNvPr id="116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13525" cy="3721100"/>
          </a:xfrm>
          <a:ln/>
        </p:spPr>
      </p:sp>
      <p:sp>
        <p:nvSpPr>
          <p:cNvPr id="116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34271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F5E1B-FC55-4265-A945-00D208F770FC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8610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55646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066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6241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563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601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881"/>
          <a:stretch/>
        </p:blipFill>
        <p:spPr>
          <a:xfrm>
            <a:off x="-5454" y="0"/>
            <a:ext cx="12194441" cy="514453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" b="-10170"/>
          <a:stretch/>
        </p:blipFill>
        <p:spPr>
          <a:xfrm>
            <a:off x="2700209" y="98503"/>
            <a:ext cx="1350736" cy="73969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578" y="71250"/>
            <a:ext cx="1354247" cy="693647"/>
          </a:xfrm>
          <a:prstGeom prst="rect">
            <a:avLst/>
          </a:prstGeom>
        </p:spPr>
      </p:pic>
      <p:sp>
        <p:nvSpPr>
          <p:cNvPr id="17" name="Rechteck 16"/>
          <p:cNvSpPr/>
          <p:nvPr userDrawn="1"/>
        </p:nvSpPr>
        <p:spPr>
          <a:xfrm>
            <a:off x="0" y="838200"/>
            <a:ext cx="12192000" cy="6019801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5</a:t>
            </a:r>
            <a:endParaRPr lang="de-DE" dirty="0"/>
          </a:p>
        </p:txBody>
      </p:sp>
      <p:sp>
        <p:nvSpPr>
          <p:cNvPr id="20" name="Datumsplatzhalter 3"/>
          <p:cNvSpPr>
            <a:spLocks/>
          </p:cNvSpPr>
          <p:nvPr userDrawn="1"/>
        </p:nvSpPr>
        <p:spPr bwMode="auto">
          <a:xfrm>
            <a:off x="177991" y="6626889"/>
            <a:ext cx="2805679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016" tIns="10008" rIns="20016" bIns="10008"/>
          <a:lstStyle/>
          <a:p>
            <a:pPr defTabSz="914400">
              <a:defRPr/>
            </a:pPr>
            <a:r>
              <a:rPr lang="de-DE" sz="1200" dirty="0" smtClean="0">
                <a:solidFill>
                  <a:schemeClr val="tx1"/>
                </a:solidFill>
                <a:latin typeface="Calibri" pitchFamily="34" charset="0"/>
              </a:rPr>
              <a:t>Holger Podlech</a:t>
            </a:r>
            <a:endParaRPr lang="de-DE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1" name="Rectangle 23"/>
          <p:cNvSpPr>
            <a:spLocks noChangeArrowheads="1"/>
          </p:cNvSpPr>
          <p:nvPr userDrawn="1"/>
        </p:nvSpPr>
        <p:spPr bwMode="auto">
          <a:xfrm>
            <a:off x="5367867" y="6588952"/>
            <a:ext cx="1447800" cy="26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fld id="{AB356BE6-797D-44AB-B568-C73E14627BDF}" type="slidenum">
              <a:rPr lang="de-DE" sz="1400">
                <a:solidFill>
                  <a:schemeClr val="tx1"/>
                </a:solidFill>
                <a:latin typeface="+mj-lt"/>
              </a:rPr>
              <a:pPr algn="ctr">
                <a:defRPr/>
              </a:pPr>
              <a:t>‹Nr.›</a:t>
            </a:fld>
            <a:endParaRPr lang="de-DE" sz="1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08" y="163043"/>
            <a:ext cx="1881980" cy="54885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9" y="-29934"/>
            <a:ext cx="1889807" cy="79483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35" y="57517"/>
            <a:ext cx="1757851" cy="75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02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838200"/>
            <a:ext cx="12192000" cy="6019801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34935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3"/>
          <p:cNvSpPr>
            <a:spLocks/>
          </p:cNvSpPr>
          <p:nvPr userDrawn="1"/>
        </p:nvSpPr>
        <p:spPr bwMode="auto">
          <a:xfrm>
            <a:off x="334434" y="6635750"/>
            <a:ext cx="230293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016" tIns="10008" rIns="20016" bIns="10008"/>
          <a:lstStyle/>
          <a:p>
            <a:pPr defTabSz="914400">
              <a:defRPr/>
            </a:pPr>
            <a:r>
              <a:rPr lang="de-DE" sz="1200" dirty="0" smtClean="0">
                <a:solidFill>
                  <a:schemeClr val="bg1"/>
                </a:solidFill>
                <a:latin typeface="Calibri" pitchFamily="34" charset="0"/>
              </a:rPr>
              <a:t>H</a:t>
            </a:r>
            <a:r>
              <a:rPr lang="de-DE" sz="1200" dirty="0">
                <a:solidFill>
                  <a:schemeClr val="bg1"/>
                </a:solidFill>
                <a:latin typeface="Calibri" pitchFamily="34" charset="0"/>
              </a:rPr>
              <a:t>. Podlech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27998" y="13298393"/>
            <a:ext cx="34317305" cy="917608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55995" y="24258164"/>
            <a:ext cx="28261311" cy="109399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8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1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9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7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23" name="Text Box 21"/>
          <p:cNvSpPr txBox="1">
            <a:spLocks noChangeArrowheads="1"/>
          </p:cNvSpPr>
          <p:nvPr userDrawn="1"/>
        </p:nvSpPr>
        <p:spPr bwMode="auto">
          <a:xfrm>
            <a:off x="1231818" y="77843"/>
            <a:ext cx="3119967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3043" tIns="11521" rIns="23043" bIns="11521">
            <a:spAutoFit/>
          </a:bodyPr>
          <a:lstStyle/>
          <a:p>
            <a:pPr defTabSz="230188">
              <a:defRPr/>
            </a:pPr>
            <a:r>
              <a:rPr lang="de-DE" sz="1100" b="1" dirty="0">
                <a:solidFill>
                  <a:schemeClr val="bg1"/>
                </a:solidFill>
              </a:rPr>
              <a:t>Institut für Angewandte Physik</a:t>
            </a:r>
          </a:p>
          <a:p>
            <a:pPr defTabSz="230188">
              <a:defRPr/>
            </a:pPr>
            <a:r>
              <a:rPr lang="de-DE" sz="1100" b="1" dirty="0">
                <a:solidFill>
                  <a:schemeClr val="bg1"/>
                </a:solidFill>
              </a:rPr>
              <a:t>LINAC AG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/>
          <a:srcRect t="28511" b="53433"/>
          <a:stretch/>
        </p:blipFill>
        <p:spPr>
          <a:xfrm>
            <a:off x="0" y="0"/>
            <a:ext cx="12192000" cy="895350"/>
          </a:xfrm>
          <a:prstGeom prst="rect">
            <a:avLst/>
          </a:prstGeom>
        </p:spPr>
      </p:pic>
      <p:sp>
        <p:nvSpPr>
          <p:cNvPr id="16" name="Rechteck 15"/>
          <p:cNvSpPr/>
          <p:nvPr userDrawn="1"/>
        </p:nvSpPr>
        <p:spPr>
          <a:xfrm>
            <a:off x="0" y="1216406"/>
            <a:ext cx="12192000" cy="540030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5</a:t>
            </a:r>
            <a:endParaRPr lang="de-DE" dirty="0"/>
          </a:p>
        </p:txBody>
      </p:sp>
      <p:sp>
        <p:nvSpPr>
          <p:cNvPr id="9" name="Datumsplatzhalter 3"/>
          <p:cNvSpPr>
            <a:spLocks/>
          </p:cNvSpPr>
          <p:nvPr userDrawn="1"/>
        </p:nvSpPr>
        <p:spPr bwMode="auto">
          <a:xfrm>
            <a:off x="177991" y="6626889"/>
            <a:ext cx="2805679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016" tIns="10008" rIns="20016" bIns="10008"/>
          <a:lstStyle/>
          <a:p>
            <a:pPr defTabSz="914400">
              <a:defRPr/>
            </a:pPr>
            <a:r>
              <a:rPr lang="de-DE" sz="1200" dirty="0" smtClean="0">
                <a:solidFill>
                  <a:schemeClr val="tx1"/>
                </a:solidFill>
                <a:latin typeface="Calibri" pitchFamily="34" charset="0"/>
              </a:rPr>
              <a:t>Holger Podlech</a:t>
            </a:r>
            <a:endParaRPr lang="de-DE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1" name="Rectangle 23"/>
          <p:cNvSpPr>
            <a:spLocks noChangeArrowheads="1"/>
          </p:cNvSpPr>
          <p:nvPr userDrawn="1"/>
        </p:nvSpPr>
        <p:spPr bwMode="auto">
          <a:xfrm>
            <a:off x="5367867" y="6588952"/>
            <a:ext cx="1447800" cy="26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fld id="{AB356BE6-797D-44AB-B568-C73E14627BDF}" type="slidenum">
              <a:rPr lang="de-DE" sz="1400">
                <a:solidFill>
                  <a:schemeClr val="tx1"/>
                </a:solidFill>
                <a:latin typeface="+mj-lt"/>
              </a:rPr>
              <a:pPr algn="ctr">
                <a:defRPr/>
              </a:pPr>
              <a:t>‹Nr.›</a:t>
            </a:fld>
            <a:endParaRPr lang="de-DE" sz="1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" b="-10170"/>
          <a:stretch/>
        </p:blipFill>
        <p:spPr>
          <a:xfrm>
            <a:off x="2700209" y="98503"/>
            <a:ext cx="1350736" cy="73969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578" y="71250"/>
            <a:ext cx="1354247" cy="6936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08" y="163043"/>
            <a:ext cx="1881980" cy="54885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9" y="-29934"/>
            <a:ext cx="1889807" cy="79483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35" y="57517"/>
            <a:ext cx="1757851" cy="75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03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3"/>
          <p:cNvSpPr>
            <a:spLocks noChangeArrowheads="1"/>
          </p:cNvSpPr>
          <p:nvPr userDrawn="1"/>
        </p:nvSpPr>
        <p:spPr bwMode="auto">
          <a:xfrm>
            <a:off x="5367867" y="6588952"/>
            <a:ext cx="1447800" cy="26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fld id="{AB356BE6-797D-44AB-B568-C73E14627BDF}" type="slidenum">
              <a:rPr lang="de-DE" sz="1400">
                <a:solidFill>
                  <a:schemeClr val="tx1"/>
                </a:solidFill>
                <a:latin typeface="+mj-lt"/>
              </a:rPr>
              <a:pPr algn="ctr">
                <a:defRPr/>
              </a:pPr>
              <a:t>‹Nr.›</a:t>
            </a:fld>
            <a:endParaRPr lang="de-DE" sz="1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50" name="Picture 2" descr="D:\Podlech\BILDER\LOGO\Goethe-Logo\GU-Logo-weiss.pn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186459" y="23751"/>
            <a:ext cx="1143000" cy="460887"/>
          </a:xfrm>
          <a:prstGeom prst="rect">
            <a:avLst/>
          </a:prstGeom>
          <a:noFill/>
        </p:spPr>
      </p:pic>
      <p:sp>
        <p:nvSpPr>
          <p:cNvPr id="11" name="Text Box 21"/>
          <p:cNvSpPr txBox="1">
            <a:spLocks noChangeArrowheads="1"/>
          </p:cNvSpPr>
          <p:nvPr userDrawn="1"/>
        </p:nvSpPr>
        <p:spPr bwMode="auto">
          <a:xfrm>
            <a:off x="4909486" y="71250"/>
            <a:ext cx="3119967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3043" tIns="11521" rIns="23043" bIns="11521">
            <a:spAutoFit/>
          </a:bodyPr>
          <a:lstStyle/>
          <a:p>
            <a:pPr defTabSz="230188">
              <a:defRPr/>
            </a:pPr>
            <a:r>
              <a:rPr lang="de-DE" sz="1100" b="1" dirty="0">
                <a:solidFill>
                  <a:schemeClr val="bg1"/>
                </a:solidFill>
              </a:rPr>
              <a:t>Institut für Angewandte Physik</a:t>
            </a:r>
          </a:p>
          <a:p>
            <a:pPr defTabSz="230188">
              <a:defRPr/>
            </a:pPr>
            <a:r>
              <a:rPr lang="de-DE" sz="1100" b="1" dirty="0">
                <a:solidFill>
                  <a:schemeClr val="bg1"/>
                </a:solidFill>
              </a:rPr>
              <a:t>LINAC AG</a:t>
            </a:r>
          </a:p>
        </p:txBody>
      </p:sp>
      <p:sp>
        <p:nvSpPr>
          <p:cNvPr id="12" name="Datumsplatzhalter 3"/>
          <p:cNvSpPr>
            <a:spLocks/>
          </p:cNvSpPr>
          <p:nvPr userDrawn="1"/>
        </p:nvSpPr>
        <p:spPr bwMode="auto">
          <a:xfrm>
            <a:off x="177992" y="6626889"/>
            <a:ext cx="2860819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016" tIns="10008" rIns="20016" bIns="10008"/>
          <a:lstStyle/>
          <a:p>
            <a:pPr defTabSz="914400">
              <a:defRPr/>
            </a:pPr>
            <a:r>
              <a:rPr lang="de-DE" sz="1200" dirty="0" smtClean="0">
                <a:solidFill>
                  <a:schemeClr val="tx1"/>
                </a:solidFill>
                <a:latin typeface="Calibri" pitchFamily="34" charset="0"/>
              </a:rPr>
              <a:t>Holger Podlech</a:t>
            </a:r>
            <a:endParaRPr lang="de-DE" sz="12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21" r:id="rId2"/>
    <p:sldLayoutId id="2147483922" r:id="rId3"/>
    <p:sldLayoutId id="2147483923" r:id="rId4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5184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399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615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830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215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43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64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86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107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29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507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72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881"/>
          <a:stretch/>
        </p:blipFill>
        <p:spPr>
          <a:xfrm>
            <a:off x="0" y="-41939"/>
            <a:ext cx="12192000" cy="689993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24000" y="386587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Development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Scalable</a:t>
            </a:r>
            <a:r>
              <a:rPr lang="de-DE" sz="2800" b="1" dirty="0" smtClean="0"/>
              <a:t> High </a:t>
            </a:r>
            <a:r>
              <a:rPr lang="de-DE" sz="2800" b="1" dirty="0" err="1" smtClean="0"/>
              <a:t>Current</a:t>
            </a:r>
            <a:r>
              <a:rPr lang="de-DE" sz="2800" b="1" dirty="0" smtClean="0"/>
              <a:t> </a:t>
            </a:r>
          </a:p>
          <a:p>
            <a:pPr algn="ctr"/>
            <a:r>
              <a:rPr lang="de-DE" sz="2800" b="1" dirty="0" err="1" smtClean="0"/>
              <a:t>Accelerator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Based</a:t>
            </a:r>
            <a:r>
              <a:rPr lang="de-DE" sz="2800" b="1" dirty="0" smtClean="0"/>
              <a:t> Neutron </a:t>
            </a:r>
            <a:r>
              <a:rPr lang="de-DE" sz="2800" b="1" dirty="0" err="1" smtClean="0"/>
              <a:t>Sources</a:t>
            </a:r>
            <a:endParaRPr lang="de-DE" sz="2800" b="1" dirty="0"/>
          </a:p>
          <a:p>
            <a:pPr algn="ctr"/>
            <a:endParaRPr lang="de-DE" sz="2800" b="1" dirty="0"/>
          </a:p>
          <a:p>
            <a:pPr algn="ctr"/>
            <a:r>
              <a:rPr lang="de-DE" sz="2000" b="1" dirty="0" smtClean="0"/>
              <a:t>UCANS 2025 - Vancouver</a:t>
            </a:r>
            <a:endParaRPr lang="de-DE" sz="20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1434539" y="3451709"/>
            <a:ext cx="93239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cap="small" dirty="0" smtClean="0"/>
              <a:t>Holger Podlech</a:t>
            </a:r>
          </a:p>
          <a:p>
            <a:pPr algn="ctr"/>
            <a:endParaRPr lang="de-DE" cap="small" dirty="0" smtClean="0"/>
          </a:p>
          <a:p>
            <a:pPr algn="ctr"/>
            <a:r>
              <a:rPr lang="de-DE" cap="small" dirty="0" smtClean="0"/>
              <a:t>Institute </a:t>
            </a:r>
            <a:r>
              <a:rPr lang="de-DE" cap="small" dirty="0" err="1" smtClean="0"/>
              <a:t>for</a:t>
            </a:r>
            <a:r>
              <a:rPr lang="de-DE" cap="small" dirty="0" smtClean="0"/>
              <a:t> Applied Physics, Goethe University </a:t>
            </a:r>
            <a:r>
              <a:rPr lang="de-DE" cap="small" dirty="0" smtClean="0"/>
              <a:t>Frankfurt</a:t>
            </a:r>
          </a:p>
          <a:p>
            <a:pPr algn="ctr"/>
            <a:r>
              <a:rPr lang="de-DE" cap="small" dirty="0" smtClean="0"/>
              <a:t>Helmholtz Research Academy Hesse </a:t>
            </a:r>
            <a:r>
              <a:rPr lang="de-DE" cap="small" dirty="0" err="1" smtClean="0"/>
              <a:t>for</a:t>
            </a:r>
            <a:r>
              <a:rPr lang="de-DE" cap="small" dirty="0" smtClean="0"/>
              <a:t> FAIR (HFHF)</a:t>
            </a:r>
          </a:p>
          <a:p>
            <a:pPr algn="ctr"/>
            <a:r>
              <a:rPr lang="de-DE" cap="small" dirty="0" err="1" smtClean="0"/>
              <a:t>Bevatech</a:t>
            </a:r>
            <a:r>
              <a:rPr lang="de-DE" cap="small" dirty="0" smtClean="0"/>
              <a:t> GmbH</a:t>
            </a:r>
            <a:endParaRPr lang="de-DE" cap="small" dirty="0" smtClean="0"/>
          </a:p>
          <a:p>
            <a:pPr algn="ctr"/>
            <a:endParaRPr lang="de-DE" cap="small" dirty="0"/>
          </a:p>
          <a:p>
            <a:pPr algn="ctr"/>
            <a:r>
              <a:rPr lang="de-DE" sz="1600" cap="small" dirty="0" smtClean="0"/>
              <a:t>Martin </a:t>
            </a:r>
            <a:r>
              <a:rPr lang="de-DE" sz="1600" cap="small" dirty="0" err="1" smtClean="0"/>
              <a:t>Droba</a:t>
            </a:r>
            <a:r>
              <a:rPr lang="de-DE" sz="1600" dirty="0" smtClean="0"/>
              <a:t>, </a:t>
            </a:r>
            <a:r>
              <a:rPr lang="de-DE" sz="1600" cap="small" dirty="0"/>
              <a:t>Klaus </a:t>
            </a:r>
            <a:r>
              <a:rPr lang="de-DE" sz="1600" cap="small" dirty="0" err="1" smtClean="0"/>
              <a:t>Kümpel</a:t>
            </a:r>
            <a:r>
              <a:rPr lang="de-DE" sz="1600" dirty="0" smtClean="0"/>
              <a:t>, </a:t>
            </a:r>
            <a:r>
              <a:rPr lang="de-DE" sz="1600" cap="small" dirty="0"/>
              <a:t>Sarah </a:t>
            </a:r>
            <a:r>
              <a:rPr lang="de-DE" sz="1600" cap="small" dirty="0" smtClean="0"/>
              <a:t>Lamprecht</a:t>
            </a:r>
            <a:r>
              <a:rPr lang="de-DE" sz="1600" dirty="0" smtClean="0"/>
              <a:t>, </a:t>
            </a:r>
            <a:r>
              <a:rPr lang="de-DE" sz="1600" cap="small" dirty="0"/>
              <a:t>Oliver </a:t>
            </a:r>
            <a:r>
              <a:rPr lang="de-DE" sz="1600" cap="small" dirty="0" err="1" smtClean="0"/>
              <a:t>Meusel</a:t>
            </a:r>
            <a:r>
              <a:rPr lang="de-DE" sz="1600" dirty="0" smtClean="0"/>
              <a:t>, </a:t>
            </a:r>
            <a:r>
              <a:rPr lang="de-DE" sz="1600" cap="small" dirty="0"/>
              <a:t>Nils </a:t>
            </a:r>
            <a:r>
              <a:rPr lang="de-DE" sz="1600" cap="small" dirty="0" smtClean="0"/>
              <a:t>Petry</a:t>
            </a:r>
            <a:r>
              <a:rPr lang="de-DE" sz="1600" dirty="0" smtClean="0"/>
              <a:t>, Stephan Wagner, </a:t>
            </a:r>
            <a:r>
              <a:rPr lang="de-DE" sz="1600" cap="small" dirty="0"/>
              <a:t>Malte </a:t>
            </a:r>
            <a:r>
              <a:rPr lang="de-DE" sz="1600" cap="small" dirty="0" smtClean="0"/>
              <a:t>Schwarz</a:t>
            </a:r>
            <a:r>
              <a:rPr lang="de-DE" sz="1600" dirty="0" smtClean="0"/>
              <a:t>, </a:t>
            </a:r>
            <a:r>
              <a:rPr lang="de-DE" sz="1600" cap="small" dirty="0" smtClean="0"/>
              <a:t>Chuan Zhang</a:t>
            </a:r>
            <a:r>
              <a:rPr lang="de-DE" sz="1600" dirty="0" smtClean="0"/>
              <a:t>, </a:t>
            </a:r>
            <a:r>
              <a:rPr lang="de-DE" sz="1600" cap="small" dirty="0"/>
              <a:t>Johannes </a:t>
            </a:r>
            <a:r>
              <a:rPr lang="de-DE" sz="1600" cap="small" dirty="0" err="1" smtClean="0"/>
              <a:t>Baggemann</a:t>
            </a:r>
            <a:r>
              <a:rPr lang="de-DE" sz="1600" dirty="0" smtClean="0"/>
              <a:t>, </a:t>
            </a:r>
            <a:r>
              <a:rPr lang="de-DE" sz="1600" cap="small" dirty="0"/>
              <a:t>Thomas </a:t>
            </a:r>
            <a:r>
              <a:rPr lang="de-DE" sz="1600" cap="small" dirty="0" err="1" smtClean="0"/>
              <a:t>Brückel</a:t>
            </a:r>
            <a:r>
              <a:rPr lang="de-DE" sz="1600" dirty="0" smtClean="0"/>
              <a:t>, </a:t>
            </a:r>
            <a:r>
              <a:rPr lang="de-DE" sz="1600" cap="small" dirty="0" smtClean="0"/>
              <a:t>Thomas </a:t>
            </a:r>
            <a:r>
              <a:rPr lang="de-DE" sz="1600" cap="small" dirty="0" smtClean="0"/>
              <a:t>Gutberlet</a:t>
            </a:r>
            <a:r>
              <a:rPr lang="de-DE" sz="1600" dirty="0" smtClean="0"/>
              <a:t>, </a:t>
            </a:r>
            <a:r>
              <a:rPr lang="de-DE" sz="1600" cap="small" dirty="0"/>
              <a:t>Eric </a:t>
            </a:r>
            <a:r>
              <a:rPr lang="de-DE" sz="1600" cap="small" dirty="0" err="1" smtClean="0"/>
              <a:t>Mauerhofer</a:t>
            </a:r>
            <a:r>
              <a:rPr lang="de-DE" sz="1600" dirty="0" smtClean="0"/>
              <a:t>, </a:t>
            </a:r>
            <a:r>
              <a:rPr lang="de-DE" sz="1600" cap="small" dirty="0"/>
              <a:t>Ulrich </a:t>
            </a:r>
            <a:r>
              <a:rPr lang="de-DE" sz="1600" cap="small" dirty="0" smtClean="0"/>
              <a:t>Rücker</a:t>
            </a:r>
            <a:r>
              <a:rPr lang="de-DE" sz="1600" dirty="0" smtClean="0"/>
              <a:t>, </a:t>
            </a:r>
            <a:r>
              <a:rPr lang="de-DE" sz="1600" cap="small" dirty="0"/>
              <a:t>Paul </a:t>
            </a:r>
            <a:r>
              <a:rPr lang="de-DE" sz="1600" cap="small" dirty="0" err="1" smtClean="0"/>
              <a:t>Zakalek</a:t>
            </a:r>
            <a:r>
              <a:rPr lang="de-DE" sz="1600" dirty="0" smtClean="0"/>
              <a:t>, </a:t>
            </a:r>
            <a:r>
              <a:rPr lang="de-DE" sz="1600" cap="small" dirty="0"/>
              <a:t>Sarah </a:t>
            </a:r>
            <a:r>
              <a:rPr lang="de-DE" sz="1600" cap="small" dirty="0" smtClean="0"/>
              <a:t>Böhm, Stephan Wagner, Julius Storch</a:t>
            </a:r>
            <a:endParaRPr lang="de-DE" sz="16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971" y="2467100"/>
            <a:ext cx="1881980" cy="54885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922" y="2344113"/>
            <a:ext cx="1889807" cy="79483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334" y="2248816"/>
            <a:ext cx="1562100" cy="8510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8" y="2491498"/>
            <a:ext cx="3833689" cy="360633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316609" y="907316"/>
            <a:ext cx="9543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State-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-</a:t>
            </a:r>
            <a:r>
              <a:rPr lang="de-DE" sz="2400" b="1" dirty="0" err="1" smtClean="0"/>
              <a:t>the</a:t>
            </a:r>
            <a:r>
              <a:rPr lang="de-DE" sz="2400" b="1" dirty="0"/>
              <a:t>-</a:t>
            </a:r>
            <a:r>
              <a:rPr lang="de-DE" sz="2400" b="1" dirty="0" smtClean="0"/>
              <a:t>Art </a:t>
            </a:r>
            <a:r>
              <a:rPr lang="de-DE" sz="2400" b="1" dirty="0" err="1" smtClean="0"/>
              <a:t>proven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Accelerator</a:t>
            </a:r>
            <a:r>
              <a:rPr lang="de-DE" sz="2400" b="1" dirty="0" smtClean="0"/>
              <a:t> Technology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HiCANS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26" r="70028"/>
          <a:stretch/>
        </p:blipFill>
        <p:spPr>
          <a:xfrm>
            <a:off x="47625" y="1537593"/>
            <a:ext cx="3654165" cy="841405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80988" y="6158520"/>
            <a:ext cx="2181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/>
              <a:t>176 MHz </a:t>
            </a:r>
            <a:r>
              <a:rPr lang="de-DE" sz="1200" b="1" dirty="0" err="1"/>
              <a:t>cw</a:t>
            </a:r>
            <a:r>
              <a:rPr lang="de-DE" sz="1200" b="1" dirty="0"/>
              <a:t> </a:t>
            </a:r>
            <a:r>
              <a:rPr lang="de-DE" sz="1200" b="1" dirty="0" smtClean="0"/>
              <a:t>CH-</a:t>
            </a:r>
            <a:r>
              <a:rPr lang="de-DE" sz="1200" b="1" dirty="0" err="1" smtClean="0"/>
              <a:t>Cavity</a:t>
            </a:r>
            <a:endParaRPr lang="de-DE" sz="1200" b="1" dirty="0"/>
          </a:p>
        </p:txBody>
      </p:sp>
      <p:cxnSp>
        <p:nvCxnSpPr>
          <p:cNvPr id="18" name="Gerade Verbindung mit Pfeil 17"/>
          <p:cNvCxnSpPr/>
          <p:nvPr/>
        </p:nvCxnSpPr>
        <p:spPr>
          <a:xfrm flipH="1">
            <a:off x="2257425" y="1881187"/>
            <a:ext cx="890588" cy="16203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5979924" y="5159318"/>
            <a:ext cx="4945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CH-</a:t>
            </a:r>
            <a:r>
              <a:rPr lang="de-DE" sz="1600" dirty="0" err="1" smtClean="0"/>
              <a:t>cavities</a:t>
            </a:r>
            <a:r>
              <a:rPr lang="de-DE" sz="1600" dirty="0" smtClean="0"/>
              <a:t> </a:t>
            </a:r>
            <a:r>
              <a:rPr lang="de-DE" sz="1600" dirty="0" err="1" smtClean="0"/>
              <a:t>based</a:t>
            </a:r>
            <a:r>
              <a:rPr lang="de-DE" sz="1600" dirty="0" smtClean="0"/>
              <a:t> </a:t>
            </a:r>
            <a:r>
              <a:rPr lang="de-DE" sz="1600" dirty="0"/>
              <a:t>on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smtClean="0"/>
              <a:t>MYRRHA RF design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err="1" smtClean="0"/>
              <a:t>Independently</a:t>
            </a:r>
            <a:r>
              <a:rPr lang="de-DE" sz="1600" dirty="0" smtClean="0"/>
              <a:t> </a:t>
            </a:r>
            <a:r>
              <a:rPr lang="de-DE" sz="1600" dirty="0" err="1" smtClean="0"/>
              <a:t>phased</a:t>
            </a:r>
            <a:r>
              <a:rPr lang="de-DE" sz="1600" dirty="0" smtClean="0"/>
              <a:t> </a:t>
            </a:r>
            <a:r>
              <a:rPr lang="de-DE" sz="1600" dirty="0" err="1" smtClean="0"/>
              <a:t>cavities</a:t>
            </a:r>
            <a:endParaRPr lang="de-DE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err="1">
                <a:sym typeface="Wingdings" panose="05000000000000000000" pitchFamily="2" charset="2"/>
              </a:rPr>
              <a:t>Proven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technology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smtClean="0">
                <a:sym typeface="Wingdings" panose="05000000000000000000" pitchFamily="2" charset="2"/>
              </a:rPr>
              <a:t>(&gt;50 </a:t>
            </a:r>
            <a:r>
              <a:rPr lang="de-DE" sz="1600" dirty="0">
                <a:sym typeface="Wingdings" panose="05000000000000000000" pitchFamily="2" charset="2"/>
              </a:rPr>
              <a:t>kW/m thermal</a:t>
            </a:r>
            <a:r>
              <a:rPr lang="de-DE" sz="1600" dirty="0" smtClean="0">
                <a:sym typeface="Wingdings" panose="05000000000000000000" pitchFamily="2" charset="2"/>
              </a:rPr>
              <a:t>)</a:t>
            </a:r>
            <a:endParaRPr lang="de-DE" sz="16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ym typeface="Wingdings" panose="05000000000000000000" pitchFamily="2" charset="2"/>
              </a:rPr>
              <a:t>Easy </a:t>
            </a:r>
            <a:r>
              <a:rPr lang="de-DE" sz="1600" dirty="0" err="1">
                <a:sym typeface="Wingdings" panose="05000000000000000000" pitchFamily="2" charset="2"/>
              </a:rPr>
              <a:t>access</a:t>
            </a:r>
            <a:r>
              <a:rPr lang="de-DE" sz="1600" dirty="0">
                <a:sym typeface="Wingdings" panose="05000000000000000000" pitchFamily="2" charset="2"/>
              </a:rPr>
              <a:t>, </a:t>
            </a:r>
            <a:r>
              <a:rPr lang="de-DE" sz="1600" dirty="0" err="1">
                <a:sym typeface="Wingdings" panose="05000000000000000000" pitchFamily="2" charset="2"/>
              </a:rPr>
              <a:t>repair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and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maintenance</a:t>
            </a:r>
            <a:endParaRPr lang="de-DE" sz="1600" dirty="0" smtClean="0">
              <a:sym typeface="Wingdings" panose="05000000000000000000" pitchFamily="2" charset="2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979924" y="1459304"/>
            <a:ext cx="4148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Crossbar H-Mode (CH) </a:t>
            </a:r>
            <a:r>
              <a:rPr lang="de-DE" b="1" dirty="0" err="1" smtClean="0"/>
              <a:t>Cavities</a:t>
            </a:r>
            <a:endParaRPr lang="de-DE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/>
          <a:srcRect l="774" t="6770" r="1268" b="4699"/>
          <a:stretch/>
        </p:blipFill>
        <p:spPr>
          <a:xfrm>
            <a:off x="4622611" y="1918959"/>
            <a:ext cx="7414596" cy="30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95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395086" y="832482"/>
            <a:ext cx="3904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Technology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sym typeface="Wingdings" pitchFamily="2" charset="2"/>
              </a:rPr>
              <a:t> Development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79228" y="1468717"/>
            <a:ext cx="104718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smtClean="0">
                <a:solidFill>
                  <a:srgbClr val="C00000"/>
                </a:solidFill>
              </a:rPr>
              <a:t>Additive </a:t>
            </a:r>
            <a:r>
              <a:rPr lang="de-DE" b="1" dirty="0" err="1" smtClean="0">
                <a:solidFill>
                  <a:srgbClr val="C00000"/>
                </a:solidFill>
              </a:rPr>
              <a:t>manufacturing</a:t>
            </a:r>
            <a:r>
              <a:rPr lang="de-DE" b="1" dirty="0" smtClean="0">
                <a:solidFill>
                  <a:srgbClr val="C00000"/>
                </a:solidFill>
              </a:rPr>
              <a:t> in </a:t>
            </a:r>
            <a:r>
              <a:rPr lang="de-DE" b="1" dirty="0" err="1" smtClean="0">
                <a:solidFill>
                  <a:srgbClr val="C00000"/>
                </a:solidFill>
              </a:rPr>
              <a:t>one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of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the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hot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topics</a:t>
            </a:r>
            <a:endParaRPr lang="de-DE" b="1" dirty="0" smtClean="0">
              <a:solidFill>
                <a:srgbClr val="C00000"/>
              </a:solidFill>
            </a:endParaRPr>
          </a:p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prstClr val="black"/>
                </a:solidFill>
              </a:rPr>
              <a:t>IAP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has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started</a:t>
            </a:r>
            <a:r>
              <a:rPr lang="de-DE" dirty="0" smtClean="0">
                <a:solidFill>
                  <a:prstClr val="black"/>
                </a:solidFill>
              </a:rPr>
              <a:t> a </a:t>
            </a:r>
            <a:r>
              <a:rPr lang="de-DE" dirty="0" err="1" smtClean="0">
                <a:solidFill>
                  <a:prstClr val="black"/>
                </a:solidFill>
              </a:rPr>
              <a:t>research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program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for</a:t>
            </a:r>
            <a:r>
              <a:rPr lang="de-DE" dirty="0" smtClean="0">
                <a:solidFill>
                  <a:prstClr val="black"/>
                </a:solidFill>
              </a:rPr>
              <a:t> additive </a:t>
            </a:r>
            <a:r>
              <a:rPr lang="de-DE" dirty="0" err="1" smtClean="0">
                <a:solidFill>
                  <a:prstClr val="black"/>
                </a:solidFill>
              </a:rPr>
              <a:t>manufacturing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of</a:t>
            </a:r>
            <a:r>
              <a:rPr lang="de-DE" dirty="0" smtClean="0">
                <a:solidFill>
                  <a:prstClr val="black"/>
                </a:solidFill>
              </a:rPr>
              <a:t> RF </a:t>
            </a:r>
            <a:r>
              <a:rPr lang="de-DE" dirty="0" err="1" smtClean="0">
                <a:solidFill>
                  <a:prstClr val="black"/>
                </a:solidFill>
              </a:rPr>
              <a:t>cavities</a:t>
            </a:r>
            <a:r>
              <a:rPr lang="de-DE" dirty="0" smtClean="0">
                <a:solidFill>
                  <a:prstClr val="black"/>
                </a:solidFill>
              </a:rPr>
              <a:t>/</a:t>
            </a:r>
            <a:r>
              <a:rPr lang="de-DE" dirty="0" err="1" smtClean="0">
                <a:solidFill>
                  <a:prstClr val="black"/>
                </a:solidFill>
              </a:rPr>
              <a:t>cavity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components</a:t>
            </a:r>
            <a:endParaRPr lang="de-DE" dirty="0" smtClean="0">
              <a:solidFill>
                <a:prstClr val="black"/>
              </a:solidFill>
            </a:endParaRP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 smtClean="0">
              <a:solidFill>
                <a:prstClr val="black"/>
              </a:solidFill>
            </a:endParaRP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solidFill>
                <a:prstClr val="black"/>
              </a:solidFill>
            </a:endParaRPr>
          </a:p>
          <a:p>
            <a:pPr marL="285750" marR="0" lvl="0" indent="-28575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 smtClean="0">
                <a:solidFill>
                  <a:prstClr val="black"/>
                </a:solidFill>
              </a:rPr>
              <a:t>RFQ</a:t>
            </a:r>
          </a:p>
          <a:p>
            <a:pPr marL="285750" marR="0" lvl="0" indent="-28575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 smtClean="0">
                <a:solidFill>
                  <a:prstClr val="black"/>
                </a:solidFill>
              </a:rPr>
              <a:t>IH/CH-</a:t>
            </a:r>
            <a:r>
              <a:rPr lang="de-DE" dirty="0" err="1" smtClean="0">
                <a:solidFill>
                  <a:prstClr val="black"/>
                </a:solidFill>
              </a:rPr>
              <a:t>cavities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endParaRPr kumimoji="0" lang="de-DE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l="54033"/>
          <a:stretch/>
        </p:blipFill>
        <p:spPr>
          <a:xfrm>
            <a:off x="588396" y="3713289"/>
            <a:ext cx="3152030" cy="284643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846" y="3930496"/>
            <a:ext cx="3816427" cy="222523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692" y="3930496"/>
            <a:ext cx="3961361" cy="2230046"/>
          </a:xfrm>
          <a:prstGeom prst="rect">
            <a:avLst/>
          </a:prstGeom>
        </p:spPr>
      </p:pic>
      <p:sp>
        <p:nvSpPr>
          <p:cNvPr id="12" name="Pfeil nach rechts 11"/>
          <p:cNvSpPr/>
          <p:nvPr/>
        </p:nvSpPr>
        <p:spPr>
          <a:xfrm>
            <a:off x="2862470" y="2775003"/>
            <a:ext cx="1486893" cy="7954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Goals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4625059" y="2868843"/>
            <a:ext cx="3615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Faster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cheaper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Optimzed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r>
              <a:rPr lang="de-DE" dirty="0" smtClean="0"/>
              <a:t> </a:t>
            </a:r>
            <a:r>
              <a:rPr lang="de-DE" dirty="0" err="1" smtClean="0"/>
              <a:t>channels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810539" y="6251948"/>
            <a:ext cx="2282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/>
              <a:t>J. Storch, K. Kümpel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9034877" y="6283219"/>
            <a:ext cx="2282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H. Hähnel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615019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554278" y="848577"/>
            <a:ext cx="5697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High Brilliance Neutron Source HBS at Jülich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87" y="5601612"/>
            <a:ext cx="11766300" cy="9205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24" y="1334492"/>
            <a:ext cx="5378889" cy="4017395"/>
          </a:xfrm>
          <a:prstGeom prst="rect">
            <a:avLst/>
          </a:prstGeom>
        </p:spPr>
      </p:pic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515838"/>
              </p:ext>
            </p:extLst>
          </p:nvPr>
        </p:nvGraphicFramePr>
        <p:xfrm>
          <a:off x="7070726" y="1391198"/>
          <a:ext cx="4064003" cy="4082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887">
                  <a:extLst>
                    <a:ext uri="{9D8B030D-6E8A-4147-A177-3AD203B41FA5}">
                      <a16:colId xmlns:a16="http://schemas.microsoft.com/office/drawing/2014/main" val="256214364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410493052"/>
                    </a:ext>
                  </a:extLst>
                </a:gridCol>
                <a:gridCol w="1128716">
                  <a:extLst>
                    <a:ext uri="{9D8B030D-6E8A-4147-A177-3AD203B41FA5}">
                      <a16:colId xmlns:a16="http://schemas.microsoft.com/office/drawing/2014/main" val="280882364"/>
                    </a:ext>
                  </a:extLst>
                </a:gridCol>
              </a:tblGrid>
              <a:tr h="324054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Parameter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Specification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Unit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678413"/>
                  </a:ext>
                </a:extLst>
              </a:tr>
              <a:tr h="324054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Type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RF Linac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N/A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783221"/>
                  </a:ext>
                </a:extLst>
              </a:tr>
              <a:tr h="324054"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Frequency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176.1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MHz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747427"/>
                  </a:ext>
                </a:extLst>
              </a:tr>
              <a:tr h="324054"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Amplifier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Solid State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N/A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63379"/>
                  </a:ext>
                </a:extLst>
              </a:tr>
              <a:tr h="324054"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Particles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Protons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N/A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91364"/>
                  </a:ext>
                </a:extLst>
              </a:tr>
              <a:tr h="324054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Beam </a:t>
                      </a:r>
                      <a:r>
                        <a:rPr lang="de-DE" sz="1400" dirty="0" err="1" smtClean="0"/>
                        <a:t>current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100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mA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271597"/>
                  </a:ext>
                </a:extLst>
              </a:tr>
              <a:tr h="324054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Beam </a:t>
                      </a:r>
                      <a:r>
                        <a:rPr lang="de-DE" sz="1400" dirty="0" err="1" smtClean="0"/>
                        <a:t>energy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70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MeV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763326"/>
                  </a:ext>
                </a:extLst>
              </a:tr>
              <a:tr h="324054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Peak Beam Power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7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MW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31762"/>
                  </a:ext>
                </a:extLst>
              </a:tr>
              <a:tr h="324054"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Duty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factor</a:t>
                      </a:r>
                      <a:r>
                        <a:rPr lang="de-DE" sz="1400" dirty="0" smtClean="0"/>
                        <a:t> Beam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%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310390"/>
                  </a:ext>
                </a:extLst>
              </a:tr>
              <a:tr h="324054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Ave. Beam Power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1.4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MW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487226"/>
                  </a:ext>
                </a:extLst>
              </a:tr>
              <a:tr h="324054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Rep rate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variable</a:t>
                      </a:r>
                      <a:endParaRPr lang="de-DE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N/A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497490"/>
                  </a:ext>
                </a:extLst>
              </a:tr>
              <a:tr h="435372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Pulse </a:t>
                      </a:r>
                      <a:r>
                        <a:rPr lang="de-DE" sz="1400" dirty="0" err="1" smtClean="0"/>
                        <a:t>length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aseline="0" dirty="0" smtClean="0"/>
                        <a:t>Variable, </a:t>
                      </a:r>
                      <a:r>
                        <a:rPr lang="de-DE" sz="1400" baseline="0" dirty="0" err="1" smtClean="0"/>
                        <a:t>max</a:t>
                      </a:r>
                      <a:r>
                        <a:rPr lang="de-DE" sz="1400" baseline="0" dirty="0" smtClean="0"/>
                        <a:t> T=2</a:t>
                      </a:r>
                      <a:endParaRPr lang="de-DE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ms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828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0195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321" y="1347421"/>
            <a:ext cx="6286679" cy="536494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013122" y="848996"/>
            <a:ext cx="4165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charset="0"/>
              </a:rPr>
              <a:t>DTL </a:t>
            </a:r>
            <a:r>
              <a:rPr lang="en-US" sz="2400" b="1" dirty="0" smtClean="0">
                <a:latin typeface="Arial" charset="0"/>
              </a:rPr>
              <a:t>Beam </a:t>
            </a:r>
            <a:r>
              <a:rPr lang="en-US" sz="2400" b="1" dirty="0" smtClean="0">
                <a:latin typeface="Arial" charset="0"/>
              </a:rPr>
              <a:t>Dynamics - HBS</a:t>
            </a:r>
            <a:endParaRPr lang="de-DE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9738902" y="6479222"/>
            <a:ext cx="2310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S. Lamprecht, IAP</a:t>
            </a:r>
            <a:endParaRPr lang="de-DE" sz="1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6" y="1347421"/>
            <a:ext cx="5822185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72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723394" y="851604"/>
            <a:ext cx="47452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charset="0"/>
              </a:rPr>
              <a:t>Required RF </a:t>
            </a:r>
            <a:r>
              <a:rPr lang="en-US" sz="2000" b="1" dirty="0" smtClean="0">
                <a:latin typeface="Arial" charset="0"/>
              </a:rPr>
              <a:t>Power HBS CH-Cavities</a:t>
            </a:r>
            <a:endParaRPr lang="de-DE" sz="2000" dirty="0"/>
          </a:p>
        </p:txBody>
      </p:sp>
      <p:sp>
        <p:nvSpPr>
          <p:cNvPr id="8" name="Textfeld 7"/>
          <p:cNvSpPr txBox="1"/>
          <p:nvPr/>
        </p:nvSpPr>
        <p:spPr>
          <a:xfrm>
            <a:off x="10087250" y="6384803"/>
            <a:ext cx="1753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N. Petry, IAP</a:t>
            </a:r>
            <a:endParaRPr lang="de-DE" sz="1400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1967754" y="1320278"/>
            <a:ext cx="8256492" cy="5285648"/>
            <a:chOff x="5781800" y="1979483"/>
            <a:chExt cx="6127175" cy="3626287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1800" y="1979483"/>
              <a:ext cx="6127175" cy="3626287"/>
            </a:xfrm>
            <a:prstGeom prst="rect">
              <a:avLst/>
            </a:prstGeom>
          </p:spPr>
        </p:pic>
        <p:cxnSp>
          <p:nvCxnSpPr>
            <p:cNvPr id="10" name="Gerade Verbindung mit Pfeil 9"/>
            <p:cNvCxnSpPr/>
            <p:nvPr/>
          </p:nvCxnSpPr>
          <p:spPr>
            <a:xfrm>
              <a:off x="8845387" y="2572871"/>
              <a:ext cx="0" cy="147917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8809531" y="3254188"/>
              <a:ext cx="18332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/>
                <a:t>Beam </a:t>
              </a:r>
              <a:r>
                <a:rPr lang="de-DE" b="1" dirty="0" err="1" smtClean="0"/>
                <a:t>loading</a:t>
              </a:r>
              <a:endParaRPr lang="de-D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55697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78100" y="844700"/>
            <a:ext cx="703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400" b="1" dirty="0" smtClean="0"/>
              <a:t>Frankfurt Neutron Source FRANZ</a:t>
            </a:r>
            <a:endParaRPr lang="de-DE" sz="2400" b="1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810225"/>
              </p:ext>
            </p:extLst>
          </p:nvPr>
        </p:nvGraphicFramePr>
        <p:xfrm>
          <a:off x="8570916" y="2381789"/>
          <a:ext cx="3392487" cy="3664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660">
                  <a:extLst>
                    <a:ext uri="{9D8B030D-6E8A-4147-A177-3AD203B41FA5}">
                      <a16:colId xmlns:a16="http://schemas.microsoft.com/office/drawing/2014/main" val="2562143645"/>
                    </a:ext>
                  </a:extLst>
                </a:gridCol>
                <a:gridCol w="995362">
                  <a:extLst>
                    <a:ext uri="{9D8B030D-6E8A-4147-A177-3AD203B41FA5}">
                      <a16:colId xmlns:a16="http://schemas.microsoft.com/office/drawing/2014/main" val="2410493052"/>
                    </a:ext>
                  </a:extLst>
                </a:gridCol>
                <a:gridCol w="1033465">
                  <a:extLst>
                    <a:ext uri="{9D8B030D-6E8A-4147-A177-3AD203B41FA5}">
                      <a16:colId xmlns:a16="http://schemas.microsoft.com/office/drawing/2014/main" val="280882364"/>
                    </a:ext>
                  </a:extLst>
                </a:gridCol>
              </a:tblGrid>
              <a:tr h="38567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Parameter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Specification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Unit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678413"/>
                  </a:ext>
                </a:extLst>
              </a:tr>
              <a:tr h="385674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Particles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Protons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N/A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91364"/>
                  </a:ext>
                </a:extLst>
              </a:tr>
              <a:tr h="38567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Beam </a:t>
                      </a:r>
                      <a:r>
                        <a:rPr lang="de-DE" sz="1600" dirty="0" err="1" smtClean="0"/>
                        <a:t>current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30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mA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271597"/>
                  </a:ext>
                </a:extLst>
              </a:tr>
              <a:tr h="38567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Beam </a:t>
                      </a:r>
                      <a:r>
                        <a:rPr lang="de-DE" sz="1600" dirty="0" err="1" smtClean="0"/>
                        <a:t>energy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1.8-2.3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MeV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763326"/>
                  </a:ext>
                </a:extLst>
              </a:tr>
              <a:tr h="38567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Target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Li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N/A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31762"/>
                  </a:ext>
                </a:extLst>
              </a:tr>
              <a:tr h="385674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Duty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factor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0-100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%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310390"/>
                  </a:ext>
                </a:extLst>
              </a:tr>
              <a:tr h="38567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Pulse </a:t>
                      </a:r>
                      <a:r>
                        <a:rPr lang="de-DE" sz="1600" dirty="0" err="1" smtClean="0"/>
                        <a:t>length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&lt;1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de-DE" sz="1600" dirty="0" err="1" smtClean="0"/>
                        <a:t>s</a:t>
                      </a:r>
                      <a:r>
                        <a:rPr lang="de-DE" sz="1600" dirty="0" smtClean="0"/>
                        <a:t> - </a:t>
                      </a:r>
                      <a:r>
                        <a:rPr lang="de-DE" sz="1600" dirty="0" err="1" smtClean="0"/>
                        <a:t>cw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487226"/>
                  </a:ext>
                </a:extLst>
              </a:tr>
              <a:tr h="38567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Rep rate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Up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to</a:t>
                      </a:r>
                      <a:r>
                        <a:rPr lang="de-DE" sz="1600" dirty="0" smtClean="0"/>
                        <a:t> 10</a:t>
                      </a:r>
                      <a:r>
                        <a:rPr lang="de-DE" sz="1600" baseline="30000" dirty="0" smtClean="0"/>
                        <a:t>5</a:t>
                      </a:r>
                      <a:endParaRPr lang="de-DE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N/A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497490"/>
                  </a:ext>
                </a:extLst>
              </a:tr>
              <a:tr h="38567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Linac </a:t>
                      </a:r>
                      <a:r>
                        <a:rPr lang="de-DE" sz="1600" dirty="0" err="1" smtClean="0"/>
                        <a:t>Length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aseline="0" dirty="0" smtClean="0"/>
                        <a:t>2.5</a:t>
                      </a:r>
                      <a:endParaRPr lang="de-DE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m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733180"/>
                  </a:ext>
                </a:extLst>
              </a:tr>
            </a:tbl>
          </a:graphicData>
        </a:graphic>
      </p:graphicFrame>
      <p:grpSp>
        <p:nvGrpSpPr>
          <p:cNvPr id="27" name="Gruppieren 26"/>
          <p:cNvGrpSpPr/>
          <p:nvPr/>
        </p:nvGrpSpPr>
        <p:grpSpPr>
          <a:xfrm>
            <a:off x="33486" y="1632418"/>
            <a:ext cx="8677274" cy="4478991"/>
            <a:chOff x="33486" y="1632418"/>
            <a:chExt cx="8677274" cy="4478991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330" y="1632418"/>
              <a:ext cx="8397586" cy="4478991"/>
            </a:xfrm>
            <a:prstGeom prst="rect">
              <a:avLst/>
            </a:prstGeom>
          </p:spPr>
        </p:pic>
        <p:sp>
          <p:nvSpPr>
            <p:cNvPr id="10" name="Rechteck 9"/>
            <p:cNvSpPr/>
            <p:nvPr/>
          </p:nvSpPr>
          <p:spPr>
            <a:xfrm>
              <a:off x="871537" y="1809750"/>
              <a:ext cx="2066925" cy="4810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Beam </a:t>
              </a:r>
              <a:r>
                <a:rPr lang="de-DE" sz="1600" dirty="0" err="1" smtClean="0">
                  <a:solidFill>
                    <a:schemeClr val="tx1"/>
                  </a:solidFill>
                </a:rPr>
                <a:t>Diagnostics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33486" y="3525832"/>
              <a:ext cx="1523852" cy="298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Volume </a:t>
              </a:r>
              <a:r>
                <a:rPr lang="de-DE" sz="1600" dirty="0">
                  <a:solidFill>
                    <a:schemeClr val="tx1"/>
                  </a:solidFill>
                </a:rPr>
                <a:t>S</a:t>
              </a:r>
              <a:r>
                <a:rPr lang="de-DE" sz="1600" dirty="0" smtClean="0">
                  <a:solidFill>
                    <a:schemeClr val="tx1"/>
                  </a:solidFill>
                </a:rPr>
                <a:t>ource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1445417" y="3385780"/>
              <a:ext cx="919163" cy="2670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 smtClean="0">
                  <a:solidFill>
                    <a:schemeClr val="tx1"/>
                  </a:solidFill>
                </a:rPr>
                <a:t>Chopper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2369843" y="3193729"/>
              <a:ext cx="863895" cy="2639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 smtClean="0">
                  <a:solidFill>
                    <a:schemeClr val="tx1"/>
                  </a:solidFill>
                </a:rPr>
                <a:t>Steerer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4192984" y="3001678"/>
              <a:ext cx="504033" cy="3841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 smtClean="0">
                  <a:solidFill>
                    <a:schemeClr val="tx1"/>
                  </a:solidFill>
                </a:rPr>
                <a:t>IH</a:t>
              </a: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3233738" y="3017579"/>
              <a:ext cx="638175" cy="3209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3579809" y="3330447"/>
              <a:ext cx="863895" cy="2639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 smtClean="0">
                  <a:solidFill>
                    <a:schemeClr val="tx1"/>
                  </a:solidFill>
                </a:rPr>
                <a:t>Steerer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091652" y="2553812"/>
              <a:ext cx="9763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 smtClean="0"/>
                <a:t>RFQ</a:t>
              </a:r>
              <a:endParaRPr lang="de-DE" sz="1600" b="1" dirty="0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4372123" y="1888756"/>
              <a:ext cx="1542902" cy="249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CH-</a:t>
              </a:r>
              <a:r>
                <a:rPr lang="de-DE" sz="1600" dirty="0" err="1" smtClean="0">
                  <a:solidFill>
                    <a:schemeClr val="tx1"/>
                  </a:solidFill>
                </a:rPr>
                <a:t>Rebuncher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6010276" y="2033587"/>
              <a:ext cx="1195388" cy="257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Dipole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7167858" y="2093959"/>
              <a:ext cx="1542902" cy="249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Beam </a:t>
              </a:r>
              <a:r>
                <a:rPr lang="de-DE" sz="1600" dirty="0" err="1" smtClean="0">
                  <a:solidFill>
                    <a:schemeClr val="tx1"/>
                  </a:solidFill>
                </a:rPr>
                <a:t>Dump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5557839" y="4210052"/>
              <a:ext cx="1695450" cy="209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Beam </a:t>
              </a:r>
              <a:r>
                <a:rPr lang="de-DE" sz="1600" dirty="0" err="1" smtClean="0">
                  <a:solidFill>
                    <a:schemeClr val="tx1"/>
                  </a:solidFill>
                </a:rPr>
                <a:t>Diagnostics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871535" y="4393944"/>
              <a:ext cx="1243015" cy="3447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600" dirty="0" smtClean="0">
                  <a:solidFill>
                    <a:schemeClr val="tx1"/>
                  </a:solidFill>
                </a:rPr>
                <a:t>Solenoid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hteck 23"/>
            <p:cNvSpPr/>
            <p:nvPr/>
          </p:nvSpPr>
          <p:spPr>
            <a:xfrm>
              <a:off x="871535" y="4904748"/>
              <a:ext cx="1919290" cy="3447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600" dirty="0" smtClean="0">
                  <a:solidFill>
                    <a:schemeClr val="tx1"/>
                  </a:solidFill>
                </a:rPr>
                <a:t>Quadrupole </a:t>
              </a:r>
              <a:r>
                <a:rPr lang="de-DE" sz="1600" dirty="0" err="1" smtClean="0">
                  <a:solidFill>
                    <a:schemeClr val="tx1"/>
                  </a:solidFill>
                </a:rPr>
                <a:t>Doublet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25" name="Rechteck 24"/>
            <p:cNvSpPr/>
            <p:nvPr/>
          </p:nvSpPr>
          <p:spPr>
            <a:xfrm>
              <a:off x="871535" y="5406026"/>
              <a:ext cx="1919290" cy="3447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600" dirty="0" smtClean="0">
                  <a:solidFill>
                    <a:schemeClr val="tx1"/>
                  </a:solidFill>
                </a:rPr>
                <a:t>Quadrupole Triplet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hteck 25"/>
            <p:cNvSpPr/>
            <p:nvPr/>
          </p:nvSpPr>
          <p:spPr>
            <a:xfrm>
              <a:off x="2801935" y="3896732"/>
              <a:ext cx="2755903" cy="21754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7547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1" r="10179"/>
          <a:stretch/>
        </p:blipFill>
        <p:spPr>
          <a:xfrm>
            <a:off x="0" y="838199"/>
            <a:ext cx="12192000" cy="6097903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92462" y="6332139"/>
            <a:ext cx="88070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400" b="1" dirty="0" smtClean="0">
                <a:solidFill>
                  <a:srgbClr val="FFFF00"/>
                </a:solidFill>
              </a:rPr>
              <a:t>Frankfurt Neutron Source FRANZ - LEBT</a:t>
            </a:r>
            <a:endParaRPr lang="de-DE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56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703" r="12091"/>
          <a:stretch/>
        </p:blipFill>
        <p:spPr>
          <a:xfrm>
            <a:off x="0" y="804863"/>
            <a:ext cx="12192000" cy="6053137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92462" y="845739"/>
            <a:ext cx="88070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400" b="1" dirty="0" smtClean="0">
                <a:solidFill>
                  <a:srgbClr val="FFFF00"/>
                </a:solidFill>
              </a:rPr>
              <a:t>Frankfurt Neutron Source FRANZ - RFQ</a:t>
            </a:r>
            <a:endParaRPr lang="de-DE" sz="2400" b="1" dirty="0">
              <a:solidFill>
                <a:srgbClr val="FFFF0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14492" t="12634" r="25494" b="22720"/>
          <a:stretch/>
        </p:blipFill>
        <p:spPr>
          <a:xfrm>
            <a:off x="7891467" y="4229099"/>
            <a:ext cx="4300533" cy="261461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7891467" y="4229100"/>
            <a:ext cx="4300537" cy="26289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597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92462" y="845739"/>
            <a:ext cx="88070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400" b="1" dirty="0" smtClean="0"/>
              <a:t>Frankfurt Neutron Source FRANZ - </a:t>
            </a:r>
            <a:r>
              <a:rPr lang="de-DE" sz="2400" b="1" dirty="0" err="1" smtClean="0"/>
              <a:t>Commissioning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441" y="1447517"/>
            <a:ext cx="6230563" cy="260453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871" y="4160626"/>
            <a:ext cx="6276134" cy="263910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79"/>
          <a:stretch/>
        </p:blipFill>
        <p:spPr>
          <a:xfrm>
            <a:off x="1021977" y="1724271"/>
            <a:ext cx="4271681" cy="219716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r="12091"/>
          <a:stretch/>
        </p:blipFill>
        <p:spPr>
          <a:xfrm>
            <a:off x="1021977" y="4101891"/>
            <a:ext cx="4271681" cy="227793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61364" y="2711824"/>
            <a:ext cx="739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LEBT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161364" y="4902303"/>
            <a:ext cx="739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RFQ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1466850" y="6466885"/>
            <a:ext cx="3662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H. Hähnel, A. Ates, L. Bauer, </a:t>
            </a:r>
            <a:r>
              <a:rPr lang="de-DE" sz="1400" dirty="0" err="1" smtClean="0"/>
              <a:t>Ch</a:t>
            </a:r>
            <a:r>
              <a:rPr lang="de-DE" sz="1400" dirty="0" smtClean="0"/>
              <a:t>. Wagner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63141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107151" y="844700"/>
            <a:ext cx="9968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400" b="1" dirty="0" smtClean="0"/>
              <a:t>HiCANS-Linac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</a:t>
            </a:r>
            <a:r>
              <a:rPr lang="de-DE" sz="2400" b="1" dirty="0"/>
              <a:t>I</a:t>
            </a:r>
            <a:r>
              <a:rPr lang="de-DE" sz="2400" b="1" dirty="0" smtClean="0"/>
              <a:t>ndustrial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BNCT </a:t>
            </a:r>
            <a:r>
              <a:rPr lang="de-DE" sz="2400" b="1" dirty="0" err="1" smtClean="0"/>
              <a:t>Applications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3744" r="9127"/>
          <a:stretch/>
        </p:blipFill>
        <p:spPr>
          <a:xfrm>
            <a:off x="364873" y="1457702"/>
            <a:ext cx="7855762" cy="4490135"/>
          </a:xfrm>
          <a:prstGeom prst="rect">
            <a:avLst/>
          </a:prstGeom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759273"/>
              </p:ext>
            </p:extLst>
          </p:nvPr>
        </p:nvGraphicFramePr>
        <p:xfrm>
          <a:off x="8683814" y="1756429"/>
          <a:ext cx="3221315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398">
                  <a:extLst>
                    <a:ext uri="{9D8B030D-6E8A-4147-A177-3AD203B41FA5}">
                      <a16:colId xmlns:a16="http://schemas.microsoft.com/office/drawing/2014/main" val="1516499995"/>
                    </a:ext>
                  </a:extLst>
                </a:gridCol>
                <a:gridCol w="1290917">
                  <a:extLst>
                    <a:ext uri="{9D8B030D-6E8A-4147-A177-3AD203B41FA5}">
                      <a16:colId xmlns:a16="http://schemas.microsoft.com/office/drawing/2014/main" val="2601880814"/>
                    </a:ext>
                  </a:extLst>
                </a:gridCol>
              </a:tblGrid>
              <a:tr h="243612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Parameter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120932"/>
                  </a:ext>
                </a:extLst>
              </a:tr>
              <a:tr h="243612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Linac </a:t>
                      </a:r>
                      <a:r>
                        <a:rPr lang="de-DE" sz="1600" dirty="0" err="1" smtClean="0"/>
                        <a:t>length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≤ 10 m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503156"/>
                  </a:ext>
                </a:extLst>
              </a:tr>
              <a:tr h="243612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Linac </a:t>
                      </a:r>
                      <a:r>
                        <a:rPr lang="de-DE" sz="1600" dirty="0" err="1" smtClean="0"/>
                        <a:t>energy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8 MeV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32705"/>
                  </a:ext>
                </a:extLst>
              </a:tr>
              <a:tr h="243612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Proton </a:t>
                      </a:r>
                      <a:r>
                        <a:rPr lang="de-DE" sz="1600" dirty="0" err="1" smtClean="0"/>
                        <a:t>current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dirty="0" smtClean="0"/>
                        <a:t>(</a:t>
                      </a:r>
                      <a:r>
                        <a:rPr lang="de-DE" sz="1600" dirty="0" err="1" smtClean="0"/>
                        <a:t>ave</a:t>
                      </a:r>
                      <a:r>
                        <a:rPr lang="de-DE" sz="1600" dirty="0" smtClean="0"/>
                        <a:t>)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8-15 mA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411204"/>
                  </a:ext>
                </a:extLst>
              </a:tr>
              <a:tr h="243612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Duty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factor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50%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897363"/>
                  </a:ext>
                </a:extLst>
              </a:tr>
              <a:tr h="243612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Ave. Beam power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64-120 kW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451533"/>
                  </a:ext>
                </a:extLst>
              </a:tr>
              <a:tr h="243612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Amplifier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Solid State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745137"/>
                  </a:ext>
                </a:extLst>
              </a:tr>
              <a:tr h="243612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Target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Beryllium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180840"/>
                  </a:ext>
                </a:extLst>
              </a:tr>
              <a:tr h="243612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Scalable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Yes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1572703"/>
                  </a:ext>
                </a:extLst>
              </a:tr>
            </a:tbl>
          </a:graphicData>
        </a:graphic>
      </p:graphicFrame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7"/>
          <a:stretch/>
        </p:blipFill>
        <p:spPr>
          <a:xfrm>
            <a:off x="10294471" y="5864077"/>
            <a:ext cx="1703295" cy="89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53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Text Box 2"/>
          <p:cNvSpPr txBox="1">
            <a:spLocks noChangeArrowheads="1"/>
          </p:cNvSpPr>
          <p:nvPr/>
        </p:nvSpPr>
        <p:spPr bwMode="auto">
          <a:xfrm>
            <a:off x="2582482" y="849284"/>
            <a:ext cx="703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400" b="1" dirty="0" smtClean="0"/>
              <a:t>Outline</a:t>
            </a:r>
            <a:endParaRPr lang="de-DE" sz="2400" b="1" dirty="0"/>
          </a:p>
        </p:txBody>
      </p:sp>
      <p:sp>
        <p:nvSpPr>
          <p:cNvPr id="7" name="Abgerundetes Rechteck 6"/>
          <p:cNvSpPr/>
          <p:nvPr/>
        </p:nvSpPr>
        <p:spPr>
          <a:xfrm>
            <a:off x="7709603" y="3667085"/>
            <a:ext cx="1651743" cy="9541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de-DE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4967360" y="2372491"/>
            <a:ext cx="1752456" cy="10416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Accelerator</a:t>
            </a:r>
            <a:r>
              <a:rPr lang="de-DE" b="1" dirty="0" smtClean="0">
                <a:solidFill>
                  <a:schemeClr val="tx1"/>
                </a:solidFill>
              </a:rPr>
              <a:t> Technology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2366940" y="1264209"/>
            <a:ext cx="1508374" cy="10416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Design </a:t>
            </a:r>
            <a:r>
              <a:rPr lang="de-DE" b="1" dirty="0" err="1" smtClean="0">
                <a:solidFill>
                  <a:schemeClr val="tx1"/>
                </a:solidFill>
              </a:rPr>
              <a:t>Philosophy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" name="Sechseck 2"/>
          <p:cNvSpPr/>
          <p:nvPr/>
        </p:nvSpPr>
        <p:spPr>
          <a:xfrm>
            <a:off x="6522896" y="5153024"/>
            <a:ext cx="1419225" cy="110966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HBS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7" name="Sechseck 16"/>
          <p:cNvSpPr/>
          <p:nvPr/>
        </p:nvSpPr>
        <p:spPr>
          <a:xfrm>
            <a:off x="7942121" y="5153025"/>
            <a:ext cx="1419225" cy="110966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FRANZ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8" name="Sechseck 17"/>
          <p:cNvSpPr/>
          <p:nvPr/>
        </p:nvSpPr>
        <p:spPr>
          <a:xfrm>
            <a:off x="9361346" y="5153025"/>
            <a:ext cx="1419225" cy="110966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BNCT</a:t>
            </a:r>
            <a:endParaRPr lang="de-D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2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t="13913" b="8870"/>
          <a:stretch/>
        </p:blipFill>
        <p:spPr>
          <a:xfrm>
            <a:off x="-1" y="1"/>
            <a:ext cx="12217481" cy="68580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78100" y="528818"/>
            <a:ext cx="703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400" b="1" dirty="0" smtClean="0">
                <a:solidFill>
                  <a:schemeClr val="bg1"/>
                </a:solidFill>
              </a:rPr>
              <a:t>Summary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76979" y="1636258"/>
            <a:ext cx="75355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sz="1600" b="1" i="1" dirty="0" err="1" smtClean="0">
                <a:solidFill>
                  <a:schemeClr val="bg1"/>
                </a:solidFill>
              </a:rPr>
              <a:t>There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is</a:t>
            </a:r>
            <a:r>
              <a:rPr lang="de-DE" sz="1600" b="1" i="1" dirty="0" smtClean="0">
                <a:solidFill>
                  <a:schemeClr val="bg1"/>
                </a:solidFill>
              </a:rPr>
              <a:t> a </a:t>
            </a:r>
            <a:r>
              <a:rPr lang="de-DE" sz="1600" b="1" i="1" dirty="0" err="1" smtClean="0">
                <a:solidFill>
                  <a:schemeClr val="bg1"/>
                </a:solidFill>
              </a:rPr>
              <a:t>demand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for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new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accelerator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based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neutron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sources</a:t>
            </a:r>
            <a:endParaRPr lang="de-DE" sz="1600" b="1" i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de-DE" sz="1600" b="1" i="1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sz="1600" b="1" i="1" dirty="0" smtClean="0">
                <a:solidFill>
                  <a:schemeClr val="bg1"/>
                </a:solidFill>
              </a:rPr>
              <a:t>HiCANS </a:t>
            </a:r>
            <a:r>
              <a:rPr lang="de-DE" sz="1600" b="1" i="1" dirty="0" err="1" smtClean="0">
                <a:solidFill>
                  <a:schemeClr val="bg1"/>
                </a:solidFill>
              </a:rPr>
              <a:t>facilities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provide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smtClean="0">
                <a:solidFill>
                  <a:schemeClr val="bg1"/>
                </a:solidFill>
              </a:rPr>
              <a:t>a </a:t>
            </a:r>
            <a:r>
              <a:rPr lang="de-DE" sz="1600" b="1" i="1" dirty="0" smtClean="0">
                <a:solidFill>
                  <a:schemeClr val="bg1"/>
                </a:solidFill>
              </a:rPr>
              <a:t>flexible </a:t>
            </a:r>
            <a:r>
              <a:rPr lang="de-DE" sz="1600" b="1" i="1" dirty="0" err="1" smtClean="0">
                <a:solidFill>
                  <a:schemeClr val="bg1"/>
                </a:solidFill>
              </a:rPr>
              <a:t>possibility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to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deliver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neutrons</a:t>
            </a:r>
            <a:endParaRPr lang="de-DE" sz="1600" b="1" i="1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endParaRPr lang="de-DE" sz="1600" b="1" i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sz="1600" b="1" i="1" dirty="0" err="1" smtClean="0">
                <a:solidFill>
                  <a:schemeClr val="bg1"/>
                </a:solidFill>
              </a:rPr>
              <a:t>Scalable</a:t>
            </a:r>
            <a:r>
              <a:rPr lang="de-DE" sz="1600" b="1" i="1" dirty="0" smtClean="0">
                <a:solidFill>
                  <a:schemeClr val="bg1"/>
                </a:solidFill>
              </a:rPr>
              <a:t> HiCANS Linacs </a:t>
            </a:r>
            <a:r>
              <a:rPr lang="de-DE" sz="1600" b="1" i="1" dirty="0" err="1" smtClean="0">
                <a:solidFill>
                  <a:schemeClr val="bg1"/>
                </a:solidFill>
              </a:rPr>
              <a:t>can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provide</a:t>
            </a:r>
            <a:r>
              <a:rPr lang="de-DE" sz="1600" b="1" i="1" dirty="0" smtClean="0">
                <a:solidFill>
                  <a:schemeClr val="bg1"/>
                </a:solidFill>
              </a:rPr>
              <a:t> a </a:t>
            </a:r>
            <a:r>
              <a:rPr lang="de-DE" sz="1600" b="1" i="1" dirty="0" err="1" smtClean="0">
                <a:solidFill>
                  <a:schemeClr val="bg1"/>
                </a:solidFill>
              </a:rPr>
              <a:t>wide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range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of</a:t>
            </a:r>
            <a:r>
              <a:rPr lang="de-DE" sz="1600" b="1" i="1" dirty="0" smtClean="0">
                <a:solidFill>
                  <a:schemeClr val="bg1"/>
                </a:solidFill>
              </a:rPr>
              <a:t> beam power </a:t>
            </a:r>
            <a:r>
              <a:rPr lang="de-DE" sz="1600" b="1" i="1" dirty="0" err="1" smtClean="0">
                <a:solidFill>
                  <a:schemeClr val="bg1"/>
                </a:solidFill>
              </a:rPr>
              <a:t>using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proven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state</a:t>
            </a:r>
            <a:r>
              <a:rPr lang="de-DE" sz="1600" b="1" i="1" dirty="0" smtClean="0">
                <a:solidFill>
                  <a:schemeClr val="bg1"/>
                </a:solidFill>
              </a:rPr>
              <a:t>-</a:t>
            </a:r>
            <a:r>
              <a:rPr lang="de-DE" sz="1600" b="1" i="1" dirty="0" err="1" smtClean="0">
                <a:solidFill>
                  <a:schemeClr val="bg1"/>
                </a:solidFill>
              </a:rPr>
              <a:t>of</a:t>
            </a:r>
            <a:r>
              <a:rPr lang="de-DE" sz="1600" b="1" i="1" dirty="0" smtClean="0">
                <a:solidFill>
                  <a:schemeClr val="bg1"/>
                </a:solidFill>
              </a:rPr>
              <a:t>-</a:t>
            </a:r>
            <a:r>
              <a:rPr lang="de-DE" sz="1600" b="1" i="1" dirty="0" err="1" smtClean="0">
                <a:solidFill>
                  <a:schemeClr val="bg1"/>
                </a:solidFill>
              </a:rPr>
              <a:t>the</a:t>
            </a:r>
            <a:r>
              <a:rPr lang="de-DE" sz="1600" b="1" i="1" dirty="0" smtClean="0">
                <a:solidFill>
                  <a:schemeClr val="bg1"/>
                </a:solidFill>
              </a:rPr>
              <a:t>-Art </a:t>
            </a:r>
            <a:r>
              <a:rPr lang="de-DE" sz="1600" b="1" i="1" dirty="0" err="1" smtClean="0">
                <a:solidFill>
                  <a:schemeClr val="bg1"/>
                </a:solidFill>
              </a:rPr>
              <a:t>accelerator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technology</a:t>
            </a:r>
            <a:endParaRPr lang="de-DE" sz="1600" b="1" i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de-DE" sz="1600" b="1" i="1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sz="1600" b="1" i="1" dirty="0" smtClean="0">
                <a:solidFill>
                  <a:schemeClr val="bg1"/>
                </a:solidFill>
              </a:rPr>
              <a:t>Projects</a:t>
            </a:r>
          </a:p>
          <a:p>
            <a:pPr marL="108000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1600" dirty="0" smtClean="0">
                <a:solidFill>
                  <a:schemeClr val="bg1"/>
                </a:solidFill>
              </a:rPr>
              <a:t>FRANZ</a:t>
            </a:r>
          </a:p>
          <a:p>
            <a:pPr marL="108000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1600" dirty="0" smtClean="0">
                <a:solidFill>
                  <a:schemeClr val="bg1"/>
                </a:solidFill>
              </a:rPr>
              <a:t>HBS</a:t>
            </a:r>
          </a:p>
          <a:p>
            <a:pPr marL="108000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1600" dirty="0" smtClean="0">
                <a:solidFill>
                  <a:schemeClr val="bg1"/>
                </a:solidFill>
              </a:rPr>
              <a:t>Industrial/BNCT Linac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19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347552" y="1945178"/>
            <a:ext cx="3507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Backup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2398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Text Box 2"/>
          <p:cNvSpPr txBox="1">
            <a:spLocks noChangeArrowheads="1"/>
          </p:cNvSpPr>
          <p:nvPr/>
        </p:nvSpPr>
        <p:spPr bwMode="auto">
          <a:xfrm>
            <a:off x="2590795" y="849289"/>
            <a:ext cx="703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400" b="1" dirty="0" err="1"/>
              <a:t>Room</a:t>
            </a:r>
            <a:r>
              <a:rPr lang="de-DE" sz="2400" b="1" dirty="0"/>
              <a:t> </a:t>
            </a:r>
            <a:r>
              <a:rPr lang="de-DE" sz="2400" b="1" dirty="0" err="1"/>
              <a:t>Temperature</a:t>
            </a:r>
            <a:r>
              <a:rPr lang="de-DE" sz="2400" b="1" dirty="0"/>
              <a:t> HBS-</a:t>
            </a:r>
            <a:r>
              <a:rPr lang="de-DE" sz="2400" b="1" dirty="0" err="1"/>
              <a:t>Accelerator</a:t>
            </a:r>
            <a:endParaRPr lang="de-DE" sz="2400" b="1" dirty="0"/>
          </a:p>
        </p:txBody>
      </p:sp>
      <p:sp>
        <p:nvSpPr>
          <p:cNvPr id="40" name="Rechteck 39"/>
          <p:cNvSpPr/>
          <p:nvPr/>
        </p:nvSpPr>
        <p:spPr>
          <a:xfrm>
            <a:off x="1794770" y="5523529"/>
            <a:ext cx="8627850" cy="6604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A </a:t>
            </a:r>
            <a:r>
              <a:rPr lang="de-DE" sz="2400" dirty="0" err="1">
                <a:solidFill>
                  <a:schemeClr val="tx1"/>
                </a:solidFill>
              </a:rPr>
              <a:t>room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temperature</a:t>
            </a:r>
            <a:r>
              <a:rPr lang="de-DE" sz="2400" dirty="0">
                <a:solidFill>
                  <a:schemeClr val="tx1"/>
                </a:solidFill>
              </a:rPr>
              <a:t> linac </a:t>
            </a:r>
            <a:r>
              <a:rPr lang="de-DE" sz="2400" dirty="0" err="1">
                <a:solidFill>
                  <a:schemeClr val="tx1"/>
                </a:solidFill>
              </a:rPr>
              <a:t>is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the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most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reasonable</a:t>
            </a:r>
            <a:r>
              <a:rPr lang="de-DE" sz="2400" dirty="0">
                <a:solidFill>
                  <a:schemeClr val="tx1"/>
                </a:solidFill>
              </a:rPr>
              <a:t> and </a:t>
            </a:r>
            <a:r>
              <a:rPr lang="de-DE" sz="2400" dirty="0" err="1">
                <a:solidFill>
                  <a:schemeClr val="tx1"/>
                </a:solidFill>
              </a:rPr>
              <a:t>safe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solution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590795" y="1793555"/>
            <a:ext cx="6067430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Blip>
                <a:blip r:embed="rId2"/>
              </a:buBlip>
            </a:pPr>
            <a:r>
              <a:rPr lang="de-DE" dirty="0" smtClean="0"/>
              <a:t>Much simpler </a:t>
            </a:r>
            <a:r>
              <a:rPr lang="de-DE" dirty="0" err="1" smtClean="0"/>
              <a:t>technology</a:t>
            </a:r>
            <a:endParaRPr lang="de-DE" dirty="0" smtClean="0"/>
          </a:p>
          <a:p>
            <a:pPr marL="285750" indent="-285750">
              <a:lnSpc>
                <a:spcPct val="90000"/>
              </a:lnSpc>
              <a:buBlip>
                <a:blip r:embed="rId2"/>
              </a:buBlip>
            </a:pPr>
            <a:endParaRPr lang="de-DE" dirty="0"/>
          </a:p>
          <a:p>
            <a:pPr marL="285750" indent="-285750">
              <a:lnSpc>
                <a:spcPct val="90000"/>
              </a:lnSpc>
              <a:buBlip>
                <a:blip r:embed="rId2"/>
              </a:buBlip>
            </a:pPr>
            <a:r>
              <a:rPr lang="de-DE" dirty="0" smtClean="0"/>
              <a:t>Easy </a:t>
            </a:r>
            <a:r>
              <a:rPr lang="de-DE" dirty="0" err="1" smtClean="0"/>
              <a:t>access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all </a:t>
            </a:r>
            <a:r>
              <a:rPr lang="de-DE" dirty="0" err="1" smtClean="0"/>
              <a:t>components</a:t>
            </a:r>
            <a:endParaRPr lang="de-DE" dirty="0" smtClean="0"/>
          </a:p>
          <a:p>
            <a:pPr marL="285750" indent="-285750">
              <a:lnSpc>
                <a:spcPct val="90000"/>
              </a:lnSpc>
              <a:buBlip>
                <a:blip r:embed="rId2"/>
              </a:buBlip>
            </a:pPr>
            <a:endParaRPr lang="de-DE" dirty="0"/>
          </a:p>
          <a:p>
            <a:pPr marL="285750" indent="-285750">
              <a:lnSpc>
                <a:spcPct val="90000"/>
              </a:lnSpc>
              <a:buBlip>
                <a:blip r:embed="rId2"/>
              </a:buBlip>
            </a:pP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cryo</a:t>
            </a:r>
            <a:r>
              <a:rPr lang="de-DE" dirty="0" smtClean="0"/>
              <a:t>-plant</a:t>
            </a:r>
          </a:p>
          <a:p>
            <a:pPr marL="285750" indent="-285750">
              <a:lnSpc>
                <a:spcPct val="90000"/>
              </a:lnSpc>
              <a:buBlip>
                <a:blip r:embed="rId2"/>
              </a:buBlip>
            </a:pPr>
            <a:endParaRPr lang="de-DE" dirty="0"/>
          </a:p>
          <a:p>
            <a:pPr marL="285750" indent="-285750">
              <a:lnSpc>
                <a:spcPct val="90000"/>
              </a:lnSpc>
              <a:buBlip>
                <a:blip r:embed="rId2"/>
              </a:buBlip>
            </a:pP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cryo</a:t>
            </a:r>
            <a:r>
              <a:rPr lang="de-DE" dirty="0" smtClean="0"/>
              <a:t>-modules</a:t>
            </a:r>
          </a:p>
          <a:p>
            <a:pPr>
              <a:lnSpc>
                <a:spcPct val="90000"/>
              </a:lnSpc>
            </a:pPr>
            <a:endParaRPr lang="de-DE" dirty="0"/>
          </a:p>
          <a:p>
            <a:pPr marL="285750" indent="-285750">
              <a:lnSpc>
                <a:spcPct val="90000"/>
              </a:lnSpc>
              <a:buBlip>
                <a:blip r:embed="rId2"/>
              </a:buBlip>
            </a:pPr>
            <a:r>
              <a:rPr lang="de-DE" dirty="0" smtClean="0"/>
              <a:t>Beam </a:t>
            </a:r>
            <a:r>
              <a:rPr lang="de-DE" dirty="0" err="1" smtClean="0"/>
              <a:t>losses</a:t>
            </a:r>
            <a:r>
              <a:rPr lang="de-DE" dirty="0" smtClean="0"/>
              <a:t> </a:t>
            </a:r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severe</a:t>
            </a:r>
            <a:r>
              <a:rPr lang="de-DE" dirty="0" smtClean="0"/>
              <a:t> (</a:t>
            </a:r>
            <a:r>
              <a:rPr lang="de-DE" dirty="0" err="1" smtClean="0"/>
              <a:t>quenches</a:t>
            </a:r>
            <a:r>
              <a:rPr lang="de-DE" dirty="0" smtClean="0"/>
              <a:t>):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reliable</a:t>
            </a:r>
            <a:r>
              <a:rPr lang="de-DE" dirty="0" smtClean="0"/>
              <a:t>... </a:t>
            </a:r>
          </a:p>
          <a:p>
            <a:pPr marL="285750" indent="-285750">
              <a:lnSpc>
                <a:spcPct val="90000"/>
              </a:lnSpc>
              <a:buBlip>
                <a:blip r:embed="rId2"/>
              </a:buBlip>
            </a:pPr>
            <a:endParaRPr lang="de-DE" dirty="0"/>
          </a:p>
          <a:p>
            <a:pPr marL="285750" indent="-285750">
              <a:lnSpc>
                <a:spcPct val="90000"/>
              </a:lnSpc>
              <a:buBlip>
                <a:blip r:embed="rId2"/>
              </a:buBlip>
            </a:pPr>
            <a:r>
              <a:rPr lang="de-DE" dirty="0" err="1" smtClean="0"/>
              <a:t>Easier</a:t>
            </a:r>
            <a:r>
              <a:rPr lang="de-DE" dirty="0" smtClean="0"/>
              <a:t> beam </a:t>
            </a:r>
            <a:r>
              <a:rPr lang="de-DE" dirty="0" err="1" smtClean="0"/>
              <a:t>dynamics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(</a:t>
            </a:r>
            <a:r>
              <a:rPr lang="de-DE" dirty="0" err="1" smtClean="0"/>
              <a:t>no</a:t>
            </a:r>
            <a:r>
              <a:rPr lang="de-DE" dirty="0" smtClean="0"/>
              <a:t> additional </a:t>
            </a:r>
            <a:r>
              <a:rPr lang="de-DE" dirty="0" err="1" smtClean="0"/>
              <a:t>drifts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cold</a:t>
            </a:r>
            <a:r>
              <a:rPr lang="de-DE" dirty="0" smtClean="0"/>
              <a:t>-warm-</a:t>
            </a:r>
            <a:r>
              <a:rPr lang="de-DE" dirty="0" err="1" smtClean="0"/>
              <a:t>transitions</a:t>
            </a:r>
            <a:r>
              <a:rPr lang="de-DE" dirty="0" smtClean="0"/>
              <a:t>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938010" y="1388745"/>
            <a:ext cx="291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Peak beam power: 7 MW</a:t>
            </a:r>
          </a:p>
          <a:p>
            <a:endParaRPr lang="de-DE" dirty="0"/>
          </a:p>
          <a:p>
            <a:r>
              <a:rPr lang="de-DE" dirty="0" smtClean="0"/>
              <a:t>Peak RF power: ≈12 MW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116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Text Box 2"/>
          <p:cNvSpPr txBox="1">
            <a:spLocks noChangeArrowheads="1"/>
          </p:cNvSpPr>
          <p:nvPr/>
        </p:nvSpPr>
        <p:spPr bwMode="auto">
          <a:xfrm>
            <a:off x="2582482" y="849284"/>
            <a:ext cx="703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400" b="1" dirty="0"/>
              <a:t>HBS-</a:t>
            </a:r>
            <a:r>
              <a:rPr lang="de-DE" sz="2400" b="1" dirty="0" err="1"/>
              <a:t>Accelerator</a:t>
            </a:r>
            <a:r>
              <a:rPr lang="de-DE" sz="2400" b="1" dirty="0"/>
              <a:t> – Design </a:t>
            </a:r>
            <a:r>
              <a:rPr lang="de-DE" sz="2400" b="1" dirty="0" err="1"/>
              <a:t>Philosophy</a:t>
            </a:r>
            <a:endParaRPr lang="de-DE" sz="2400" b="1" dirty="0"/>
          </a:p>
        </p:txBody>
      </p:sp>
      <p:sp>
        <p:nvSpPr>
          <p:cNvPr id="37" name="Textfeld 36"/>
          <p:cNvSpPr txBox="1"/>
          <p:nvPr/>
        </p:nvSpPr>
        <p:spPr>
          <a:xfrm>
            <a:off x="3565520" y="1330325"/>
            <a:ext cx="694373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As </a:t>
            </a:r>
            <a:r>
              <a:rPr lang="de-DE" sz="2000" b="1" dirty="0" err="1">
                <a:solidFill>
                  <a:srgbClr val="024EBE"/>
                </a:solidFill>
              </a:rPr>
              <a:t>efficient</a:t>
            </a:r>
            <a:r>
              <a:rPr lang="de-DE" sz="2000" dirty="0"/>
              <a:t> </a:t>
            </a:r>
            <a:r>
              <a:rPr lang="de-DE" sz="2000" dirty="0" err="1"/>
              <a:t>as</a:t>
            </a:r>
            <a:r>
              <a:rPr lang="de-DE" sz="2000" dirty="0"/>
              <a:t> </a:t>
            </a:r>
            <a:r>
              <a:rPr lang="de-DE" sz="2000" dirty="0" err="1"/>
              <a:t>possible</a:t>
            </a:r>
            <a:endParaRPr lang="de-DE" sz="2000" dirty="0"/>
          </a:p>
          <a:p>
            <a:endParaRPr lang="de-DE" dirty="0"/>
          </a:p>
          <a:p>
            <a:r>
              <a:rPr lang="de-DE" dirty="0" smtClean="0">
                <a:sym typeface="Wingdings" panose="05000000000000000000" pitchFamily="2" charset="2"/>
              </a:rPr>
              <a:t>      „</a:t>
            </a:r>
            <a:r>
              <a:rPr lang="de-DE" dirty="0" err="1" smtClean="0">
                <a:sym typeface="Wingdings" panose="05000000000000000000" pitchFamily="2" charset="2"/>
              </a:rPr>
              <a:t>short</a:t>
            </a:r>
            <a:r>
              <a:rPr lang="de-DE" dirty="0" smtClean="0">
                <a:sym typeface="Wingdings" panose="05000000000000000000" pitchFamily="2" charset="2"/>
              </a:rPr>
              <a:t>“ CH multi</a:t>
            </a:r>
            <a:r>
              <a:rPr lang="de-DE" dirty="0">
                <a:sym typeface="Wingdings" panose="05000000000000000000" pitchFamily="2" charset="2"/>
              </a:rPr>
              <a:t>-</a:t>
            </a:r>
            <a:r>
              <a:rPr lang="de-DE" dirty="0" err="1" smtClean="0">
                <a:sym typeface="Wingdings" panose="05000000000000000000" pitchFamily="2" charset="2"/>
              </a:rPr>
              <a:t>cell</a:t>
            </a:r>
            <a:r>
              <a:rPr lang="de-DE" dirty="0" smtClean="0">
                <a:sym typeface="Wingdings" panose="05000000000000000000" pitchFamily="2" charset="2"/>
              </a:rPr>
              <a:t> cavities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sz="2000" dirty="0">
                <a:sym typeface="Wingdings" panose="05000000000000000000" pitchFamily="2" charset="2"/>
              </a:rPr>
              <a:t>As </a:t>
            </a:r>
            <a:r>
              <a:rPr lang="de-DE" sz="2000" b="1" dirty="0" err="1">
                <a:solidFill>
                  <a:srgbClr val="024EBE"/>
                </a:solidFill>
                <a:sym typeface="Wingdings" panose="05000000000000000000" pitchFamily="2" charset="2"/>
              </a:rPr>
              <a:t>reliable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as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possible</a:t>
            </a:r>
            <a:endParaRPr lang="de-DE" sz="2000" dirty="0">
              <a:sym typeface="Wingdings" panose="05000000000000000000" pitchFamily="2" charset="2"/>
            </a:endParaRPr>
          </a:p>
          <a:p>
            <a:endParaRPr lang="de-DE" sz="2000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smtClean="0">
                <a:sym typeface="Wingdings" panose="05000000000000000000" pitchFamily="2" charset="2"/>
              </a:rPr>
              <a:t>     </a:t>
            </a:r>
            <a:r>
              <a:rPr lang="de-DE" dirty="0" err="1" smtClean="0">
                <a:sym typeface="Wingdings" panose="05000000000000000000" pitchFamily="2" charset="2"/>
              </a:rPr>
              <a:t>use</a:t>
            </a:r>
            <a:r>
              <a:rPr lang="de-DE" dirty="0" smtClean="0">
                <a:sym typeface="Wingdings" panose="05000000000000000000" pitchFamily="2" charset="2"/>
              </a:rPr>
              <a:t> of Solid State </a:t>
            </a:r>
            <a:r>
              <a:rPr lang="de-DE" dirty="0" err="1" smtClean="0">
                <a:sym typeface="Wingdings" panose="05000000000000000000" pitchFamily="2" charset="2"/>
              </a:rPr>
              <a:t>Amplifiers</a:t>
            </a:r>
            <a:r>
              <a:rPr lang="de-DE" dirty="0" smtClean="0">
                <a:sym typeface="Wingdings" panose="05000000000000000000" pitchFamily="2" charset="2"/>
              </a:rPr>
              <a:t> (</a:t>
            </a:r>
            <a:r>
              <a:rPr lang="de-DE" dirty="0" err="1" smtClean="0">
                <a:sym typeface="Wingdings" panose="05000000000000000000" pitchFamily="2" charset="2"/>
              </a:rPr>
              <a:t>up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600 kW)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      </a:t>
            </a:r>
            <a:r>
              <a:rPr lang="de-DE" dirty="0" err="1">
                <a:sym typeface="Wingdings" panose="05000000000000000000" pitchFamily="2" charset="2"/>
              </a:rPr>
              <a:t>o</a:t>
            </a:r>
            <a:r>
              <a:rPr lang="de-DE" dirty="0" err="1" smtClean="0">
                <a:sym typeface="Wingdings" panose="05000000000000000000" pitchFamily="2" charset="2"/>
              </a:rPr>
              <a:t>perate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components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well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below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limits</a:t>
            </a:r>
            <a:endParaRPr lang="de-DE" dirty="0" smtClean="0">
              <a:sym typeface="Wingdings" panose="05000000000000000000" pitchFamily="2" charset="2"/>
            </a:endParaRPr>
          </a:p>
          <a:p>
            <a:endParaRPr lang="de-DE" dirty="0" smtClean="0">
              <a:sym typeface="Wingdings" panose="05000000000000000000" pitchFamily="2" charset="2"/>
            </a:endParaRPr>
          </a:p>
          <a:p>
            <a:r>
              <a:rPr lang="de-DE" sz="2000" dirty="0">
                <a:sym typeface="Wingdings" panose="05000000000000000000" pitchFamily="2" charset="2"/>
              </a:rPr>
              <a:t>As </a:t>
            </a:r>
            <a:r>
              <a:rPr lang="de-DE" sz="2000" b="1" dirty="0" err="1">
                <a:solidFill>
                  <a:srgbClr val="024EBE"/>
                </a:solidFill>
                <a:sym typeface="Wingdings" panose="05000000000000000000" pitchFamily="2" charset="2"/>
              </a:rPr>
              <a:t>conservative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as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necessary</a:t>
            </a:r>
            <a:endParaRPr lang="de-DE" sz="2000" dirty="0">
              <a:sym typeface="Wingdings" panose="05000000000000000000" pitchFamily="2" charset="2"/>
            </a:endParaRPr>
          </a:p>
          <a:p>
            <a:endParaRPr lang="de-DE" dirty="0" smtClean="0">
              <a:sym typeface="Wingdings" panose="05000000000000000000" pitchFamily="2" charset="2"/>
            </a:endParaRPr>
          </a:p>
          <a:p>
            <a:r>
              <a:rPr lang="de-DE" dirty="0" smtClean="0">
                <a:sym typeface="Wingdings" panose="05000000000000000000" pitchFamily="2" charset="2"/>
              </a:rPr>
              <a:t>      </a:t>
            </a:r>
            <a:r>
              <a:rPr lang="de-DE" dirty="0" err="1" smtClean="0">
                <a:sym typeface="Wingdings" panose="05000000000000000000" pitchFamily="2" charset="2"/>
              </a:rPr>
              <a:t>conventional</a:t>
            </a:r>
            <a:r>
              <a:rPr lang="de-DE" dirty="0" smtClean="0">
                <a:sym typeface="Wingdings" panose="05000000000000000000" pitchFamily="2" charset="2"/>
              </a:rPr>
              <a:t> beam </a:t>
            </a:r>
            <a:r>
              <a:rPr lang="de-DE" dirty="0" err="1" smtClean="0">
                <a:sym typeface="Wingdings" panose="05000000000000000000" pitchFamily="2" charset="2"/>
              </a:rPr>
              <a:t>dynamics</a:t>
            </a:r>
            <a:r>
              <a:rPr lang="de-DE" dirty="0" smtClean="0">
                <a:sym typeface="Wingdings" panose="05000000000000000000" pitchFamily="2" charset="2"/>
              </a:rPr>
              <a:t> (</a:t>
            </a:r>
            <a:r>
              <a:rPr lang="de-DE" i="1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j</a:t>
            </a:r>
            <a:r>
              <a:rPr lang="de-DE" baseline="-25000" dirty="0" err="1" smtClean="0">
                <a:sym typeface="Wingdings" panose="05000000000000000000" pitchFamily="2" charset="2"/>
              </a:rPr>
              <a:t>s</a:t>
            </a:r>
            <a:r>
              <a:rPr lang="de-DE" dirty="0" smtClean="0">
                <a:sym typeface="Wingdings" panose="05000000000000000000" pitchFamily="2" charset="2"/>
              </a:rPr>
              <a:t> = </a:t>
            </a:r>
            <a:r>
              <a:rPr lang="de-DE" dirty="0" err="1" smtClean="0">
                <a:sym typeface="Wingdings" panose="05000000000000000000" pitchFamily="2" charset="2"/>
              </a:rPr>
              <a:t>const</a:t>
            </a:r>
            <a:r>
              <a:rPr lang="de-DE" dirty="0" smtClean="0">
                <a:sym typeface="Wingdings" panose="05000000000000000000" pitchFamily="2" charset="2"/>
              </a:rPr>
              <a:t>)</a:t>
            </a:r>
          </a:p>
          <a:p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smtClean="0">
                <a:sym typeface="Wingdings" panose="05000000000000000000" pitchFamily="2" charset="2"/>
              </a:rPr>
              <a:t>     quasi </a:t>
            </a:r>
            <a:r>
              <a:rPr lang="de-DE" dirty="0" err="1" smtClean="0">
                <a:sym typeface="Wingdings" panose="05000000000000000000" pitchFamily="2" charset="2"/>
              </a:rPr>
              <a:t>periodic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lattice</a:t>
            </a:r>
            <a:endParaRPr lang="de-DE" dirty="0" smtClean="0">
              <a:sym typeface="Wingdings" panose="05000000000000000000" pitchFamily="2" charset="2"/>
            </a:endParaRPr>
          </a:p>
          <a:p>
            <a:r>
              <a:rPr lang="de-DE" dirty="0" smtClean="0">
                <a:sym typeface="Wingdings" panose="05000000000000000000" pitchFamily="2" charset="2"/>
              </a:rPr>
              <a:t>      </a:t>
            </a:r>
            <a:r>
              <a:rPr lang="de-DE" dirty="0" err="1" smtClean="0">
                <a:sym typeface="Wingdings" panose="05000000000000000000" pitchFamily="2" charset="2"/>
              </a:rPr>
              <a:t>use</a:t>
            </a:r>
            <a:r>
              <a:rPr lang="de-DE" dirty="0" smtClean="0">
                <a:sym typeface="Wingdings" panose="05000000000000000000" pitchFamily="2" charset="2"/>
              </a:rPr>
              <a:t> of </a:t>
            </a:r>
            <a:r>
              <a:rPr lang="de-DE" dirty="0" err="1" smtClean="0">
                <a:sym typeface="Wingdings" panose="05000000000000000000" pitchFamily="2" charset="2"/>
              </a:rPr>
              <a:t>proven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state</a:t>
            </a:r>
            <a:r>
              <a:rPr lang="de-DE" dirty="0" smtClean="0">
                <a:sym typeface="Wingdings" panose="05000000000000000000" pitchFamily="2" charset="2"/>
              </a:rPr>
              <a:t> of the </a:t>
            </a:r>
            <a:r>
              <a:rPr lang="de-DE" dirty="0" err="1" smtClean="0">
                <a:sym typeface="Wingdings" panose="05000000000000000000" pitchFamily="2" charset="2"/>
              </a:rPr>
              <a:t>art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cavity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technology</a:t>
            </a:r>
            <a:r>
              <a:rPr lang="de-DE" dirty="0" smtClean="0">
                <a:sym typeface="Wingdings" panose="05000000000000000000" pitchFamily="2" charset="2"/>
              </a:rPr>
              <a:t> (RFQ, DTL)</a:t>
            </a:r>
          </a:p>
        </p:txBody>
      </p:sp>
      <p:sp>
        <p:nvSpPr>
          <p:cNvPr id="38" name="Geschweifte Klammer links 37"/>
          <p:cNvSpPr/>
          <p:nvPr/>
        </p:nvSpPr>
        <p:spPr>
          <a:xfrm>
            <a:off x="3149600" y="2466975"/>
            <a:ext cx="266700" cy="2867025"/>
          </a:xfrm>
          <a:prstGeom prst="leftBrace">
            <a:avLst>
              <a:gd name="adj1" fmla="val 94047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618F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1625600" y="3454440"/>
            <a:ext cx="1454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Risk</a:t>
            </a:r>
            <a:r>
              <a:rPr lang="de-DE" dirty="0" smtClean="0"/>
              <a:t> </a:t>
            </a:r>
            <a:r>
              <a:rPr lang="de-DE" dirty="0" err="1" smtClean="0"/>
              <a:t>minimization</a:t>
            </a:r>
            <a:endParaRPr lang="de-DE" dirty="0"/>
          </a:p>
        </p:txBody>
      </p:sp>
      <p:sp>
        <p:nvSpPr>
          <p:cNvPr id="40" name="Rechteck 39"/>
          <p:cNvSpPr/>
          <p:nvPr/>
        </p:nvSpPr>
        <p:spPr>
          <a:xfrm>
            <a:off x="2451095" y="5721350"/>
            <a:ext cx="7302500" cy="635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Beam Dynamics </a:t>
            </a:r>
            <a:r>
              <a:rPr lang="de-DE" sz="2400" dirty="0" err="1">
                <a:solidFill>
                  <a:schemeClr val="tx1"/>
                </a:solidFill>
              </a:rPr>
              <a:t>layout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requires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special</a:t>
            </a:r>
            <a:r>
              <a:rPr lang="de-DE" sz="2400" dirty="0">
                <a:solidFill>
                  <a:schemeClr val="tx1"/>
                </a:solidFill>
              </a:rPr>
              <a:t> care (100 mA) </a:t>
            </a:r>
          </a:p>
        </p:txBody>
      </p:sp>
    </p:spTree>
    <p:extLst>
      <p:ext uri="{BB962C8B-B14F-4D97-AF65-F5344CB8AC3E}">
        <p14:creationId xmlns:p14="http://schemas.microsoft.com/office/powerpoint/2010/main" val="21490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59" y="1346528"/>
            <a:ext cx="6543682" cy="5194677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21547" y="844799"/>
            <a:ext cx="87489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000" b="1" dirty="0" smtClean="0"/>
              <a:t>Transition </a:t>
            </a:r>
            <a:r>
              <a:rPr lang="de-DE" sz="2000" b="1" dirty="0" err="1" smtClean="0"/>
              <a:t>Energy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vs</a:t>
            </a:r>
            <a:r>
              <a:rPr lang="de-DE" sz="2000" b="1" dirty="0" smtClean="0"/>
              <a:t> </a:t>
            </a:r>
            <a:r>
              <a:rPr lang="de-DE" sz="2000" b="1" dirty="0"/>
              <a:t>P</a:t>
            </a:r>
            <a:r>
              <a:rPr lang="de-DE" sz="2000" b="1" dirty="0" smtClean="0"/>
              <a:t>eak Beam </a:t>
            </a:r>
            <a:r>
              <a:rPr lang="de-DE" sz="2000" b="1" dirty="0" err="1" smtClean="0"/>
              <a:t>Current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10571022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984" y="1363140"/>
            <a:ext cx="6279683" cy="514949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21547" y="844799"/>
            <a:ext cx="87489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000" b="1" dirty="0" smtClean="0"/>
              <a:t>Transition </a:t>
            </a:r>
            <a:r>
              <a:rPr lang="de-DE" sz="2000" b="1" dirty="0" err="1" smtClean="0"/>
              <a:t>Energy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vs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Duty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Factor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4821970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Text Box 2"/>
          <p:cNvSpPr txBox="1">
            <a:spLocks noChangeArrowheads="1"/>
          </p:cNvSpPr>
          <p:nvPr/>
        </p:nvSpPr>
        <p:spPr bwMode="auto">
          <a:xfrm>
            <a:off x="2582482" y="849284"/>
            <a:ext cx="703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400" b="1" dirty="0" smtClean="0"/>
              <a:t>HBS Front-End</a:t>
            </a:r>
            <a:endParaRPr lang="de-DE" sz="2400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9" y="3768918"/>
            <a:ext cx="4976816" cy="23786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225" y="2625132"/>
            <a:ext cx="6668550" cy="375518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192696" y="2078268"/>
            <a:ext cx="2266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ECR Source</a:t>
            </a:r>
          </a:p>
          <a:p>
            <a:endParaRPr lang="de-DE" dirty="0"/>
          </a:p>
          <a:p>
            <a:r>
              <a:rPr lang="de-DE" dirty="0" smtClean="0"/>
              <a:t>120 mA @95 </a:t>
            </a:r>
            <a:r>
              <a:rPr lang="de-DE" dirty="0" err="1" smtClean="0"/>
              <a:t>keV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5670606" y="1893602"/>
            <a:ext cx="226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LEBT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chopper</a:t>
            </a:r>
            <a:endParaRPr lang="de-DE" dirty="0" smtClean="0"/>
          </a:p>
        </p:txBody>
      </p:sp>
      <p:sp>
        <p:nvSpPr>
          <p:cNvPr id="2" name="Textfeld 1"/>
          <p:cNvSpPr txBox="1"/>
          <p:nvPr/>
        </p:nvSpPr>
        <p:spPr>
          <a:xfrm>
            <a:off x="9438198" y="1550504"/>
            <a:ext cx="2313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O. </a:t>
            </a:r>
            <a:r>
              <a:rPr lang="de-DE" sz="1400" dirty="0" err="1" smtClean="0"/>
              <a:t>Meusel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27234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Text Box 2"/>
          <p:cNvSpPr txBox="1">
            <a:spLocks noChangeArrowheads="1"/>
          </p:cNvSpPr>
          <p:nvPr/>
        </p:nvSpPr>
        <p:spPr bwMode="auto">
          <a:xfrm>
            <a:off x="1721547" y="844799"/>
            <a:ext cx="87489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000" b="1" dirty="0" smtClean="0"/>
              <a:t>Design </a:t>
            </a:r>
            <a:r>
              <a:rPr lang="de-DE" sz="2000" b="1" dirty="0" err="1" smtClean="0"/>
              <a:t>Philosophy</a:t>
            </a:r>
            <a:r>
              <a:rPr lang="de-DE" sz="2000" b="1" dirty="0" smtClean="0"/>
              <a:t> </a:t>
            </a:r>
            <a:r>
              <a:rPr lang="de-DE" sz="2000" b="1" dirty="0" smtClean="0"/>
              <a:t>High Power </a:t>
            </a:r>
            <a:r>
              <a:rPr lang="de-DE" sz="2000" b="1" dirty="0" err="1" smtClean="0"/>
              <a:t>Scalable</a:t>
            </a:r>
            <a:r>
              <a:rPr lang="de-DE" sz="2000" b="1" dirty="0" smtClean="0"/>
              <a:t> HiCANS Linacs</a:t>
            </a:r>
            <a:endParaRPr lang="de-DE" sz="20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r="4346"/>
          <a:stretch/>
        </p:blipFill>
        <p:spPr>
          <a:xfrm>
            <a:off x="5119604" y="1574072"/>
            <a:ext cx="6754140" cy="5021991"/>
          </a:xfrm>
          <a:prstGeom prst="rect">
            <a:avLst/>
          </a:prstGeom>
        </p:spPr>
      </p:pic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373081"/>
              </p:ext>
            </p:extLst>
          </p:nvPr>
        </p:nvGraphicFramePr>
        <p:xfrm>
          <a:off x="537428" y="1889841"/>
          <a:ext cx="3987801" cy="4095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965">
                  <a:extLst>
                    <a:ext uri="{9D8B030D-6E8A-4147-A177-3AD203B41FA5}">
                      <a16:colId xmlns:a16="http://schemas.microsoft.com/office/drawing/2014/main" val="893732072"/>
                    </a:ext>
                  </a:extLst>
                </a:gridCol>
                <a:gridCol w="1394011">
                  <a:extLst>
                    <a:ext uri="{9D8B030D-6E8A-4147-A177-3AD203B41FA5}">
                      <a16:colId xmlns:a16="http://schemas.microsoft.com/office/drawing/2014/main" val="3659101498"/>
                    </a:ext>
                  </a:extLst>
                </a:gridCol>
                <a:gridCol w="806825">
                  <a:extLst>
                    <a:ext uri="{9D8B030D-6E8A-4147-A177-3AD203B41FA5}">
                      <a16:colId xmlns:a16="http://schemas.microsoft.com/office/drawing/2014/main" val="2492014930"/>
                    </a:ext>
                  </a:extLst>
                </a:gridCol>
              </a:tblGrid>
              <a:tr h="372284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Required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Specifications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Unit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763777"/>
                  </a:ext>
                </a:extLst>
              </a:tr>
              <a:tr h="372284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Particle</a:t>
                      </a:r>
                      <a:r>
                        <a:rPr lang="de-DE" sz="1600" dirty="0" smtClean="0"/>
                        <a:t> type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Protons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N/A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380536"/>
                  </a:ext>
                </a:extLst>
              </a:tr>
              <a:tr h="372284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Accelerator</a:t>
                      </a:r>
                      <a:r>
                        <a:rPr lang="de-DE" sz="1600" dirty="0" smtClean="0"/>
                        <a:t> type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RF Linac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N/A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917057"/>
                  </a:ext>
                </a:extLst>
              </a:tr>
              <a:tr h="37228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Beam </a:t>
                      </a:r>
                      <a:r>
                        <a:rPr lang="de-DE" sz="1600" dirty="0" err="1" smtClean="0"/>
                        <a:t>energy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2-100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MeV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709459"/>
                  </a:ext>
                </a:extLst>
              </a:tr>
              <a:tr h="37228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Beam </a:t>
                      </a:r>
                      <a:r>
                        <a:rPr lang="de-DE" sz="1600" dirty="0" err="1" smtClean="0"/>
                        <a:t>current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peak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1-100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mA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319457"/>
                  </a:ext>
                </a:extLst>
              </a:tr>
              <a:tr h="37228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Beam </a:t>
                      </a:r>
                      <a:r>
                        <a:rPr lang="de-DE" sz="1600" dirty="0" err="1" smtClean="0"/>
                        <a:t>duty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factor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1-50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%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458342"/>
                  </a:ext>
                </a:extLst>
              </a:tr>
              <a:tr h="37228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Ave. Beam </a:t>
                      </a:r>
                      <a:r>
                        <a:rPr lang="de-DE" sz="1600" dirty="0" err="1" smtClean="0"/>
                        <a:t>current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1-30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mA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574106"/>
                  </a:ext>
                </a:extLst>
              </a:tr>
              <a:tr h="37228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Pulse </a:t>
                      </a:r>
                      <a:r>
                        <a:rPr lang="de-DE" sz="1600" dirty="0" err="1" smtClean="0"/>
                        <a:t>length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5-5000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de-DE" sz="1600" dirty="0" err="1" smtClean="0"/>
                        <a:t>s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053915"/>
                  </a:ext>
                </a:extLst>
              </a:tr>
              <a:tr h="37228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Ave.</a:t>
                      </a:r>
                      <a:r>
                        <a:rPr lang="de-DE" sz="1600" baseline="0" dirty="0" smtClean="0"/>
                        <a:t> Beam power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1-1400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kW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876141"/>
                  </a:ext>
                </a:extLst>
              </a:tr>
              <a:tr h="37228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Peak Beam power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2-10000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kW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63320"/>
                  </a:ext>
                </a:extLst>
              </a:tr>
              <a:tr h="372284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Availability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&gt;95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%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195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024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76" y="1523818"/>
            <a:ext cx="6334704" cy="4950712"/>
          </a:xfrm>
          <a:prstGeom prst="rect">
            <a:avLst/>
          </a:prstGeom>
        </p:spPr>
      </p:pic>
      <p:sp>
        <p:nvSpPr>
          <p:cNvPr id="3" name="Freihandform 2"/>
          <p:cNvSpPr/>
          <p:nvPr/>
        </p:nvSpPr>
        <p:spPr>
          <a:xfrm>
            <a:off x="4729163" y="3752849"/>
            <a:ext cx="2671762" cy="1833563"/>
          </a:xfrm>
          <a:custGeom>
            <a:avLst/>
            <a:gdLst>
              <a:gd name="connsiteX0" fmla="*/ 0 w 2671762"/>
              <a:gd name="connsiteY0" fmla="*/ 1771650 h 1785938"/>
              <a:gd name="connsiteX1" fmla="*/ 2647950 w 2671762"/>
              <a:gd name="connsiteY1" fmla="*/ 1785938 h 1785938"/>
              <a:gd name="connsiteX2" fmla="*/ 2671762 w 2671762"/>
              <a:gd name="connsiteY2" fmla="*/ 0 h 1785938"/>
              <a:gd name="connsiteX3" fmla="*/ 1743075 w 2671762"/>
              <a:gd name="connsiteY3" fmla="*/ 9525 h 1785938"/>
              <a:gd name="connsiteX4" fmla="*/ 14287 w 2671762"/>
              <a:gd name="connsiteY4" fmla="*/ 1295400 h 1785938"/>
              <a:gd name="connsiteX5" fmla="*/ 0 w 2671762"/>
              <a:gd name="connsiteY5" fmla="*/ 1771650 h 178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762" h="1785938">
                <a:moveTo>
                  <a:pt x="0" y="1771650"/>
                </a:moveTo>
                <a:lnTo>
                  <a:pt x="2647950" y="1785938"/>
                </a:lnTo>
                <a:lnTo>
                  <a:pt x="2671762" y="0"/>
                </a:lnTo>
                <a:lnTo>
                  <a:pt x="1743075" y="9525"/>
                </a:lnTo>
                <a:lnTo>
                  <a:pt x="14287" y="1295400"/>
                </a:lnTo>
                <a:lnTo>
                  <a:pt x="0" y="1771650"/>
                </a:lnTo>
                <a:close/>
              </a:path>
            </a:pathLst>
          </a:custGeom>
          <a:solidFill>
            <a:srgbClr val="FF00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Stern mit 5 Zacken 3"/>
          <p:cNvSpPr/>
          <p:nvPr/>
        </p:nvSpPr>
        <p:spPr>
          <a:xfrm>
            <a:off x="6605608" y="5486418"/>
            <a:ext cx="214292" cy="166670"/>
          </a:xfrm>
          <a:prstGeom prst="star5">
            <a:avLst>
              <a:gd name="adj" fmla="val 22016"/>
              <a:gd name="hf" fmla="val 105146"/>
              <a:gd name="vf" fmla="val 110557"/>
            </a:avLst>
          </a:prstGeom>
          <a:solidFill>
            <a:srgbClr val="024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Stern mit 5 Zacken 4"/>
          <p:cNvSpPr/>
          <p:nvPr/>
        </p:nvSpPr>
        <p:spPr>
          <a:xfrm>
            <a:off x="6596071" y="4853019"/>
            <a:ext cx="214292" cy="166670"/>
          </a:xfrm>
          <a:prstGeom prst="star5">
            <a:avLst>
              <a:gd name="adj" fmla="val 22016"/>
              <a:gd name="hf" fmla="val 105146"/>
              <a:gd name="vf" fmla="val 110557"/>
            </a:avLst>
          </a:prstGeom>
          <a:solidFill>
            <a:srgbClr val="024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953125" y="5340191"/>
            <a:ext cx="7715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smtClean="0"/>
              <a:t>FRANZ</a:t>
            </a:r>
            <a:endParaRPr lang="de-DE" sz="10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6069807" y="4588782"/>
            <a:ext cx="1221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smtClean="0"/>
              <a:t>BNCT/Industrial</a:t>
            </a:r>
            <a:endParaRPr lang="de-DE" sz="1000" b="1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21547" y="844799"/>
            <a:ext cx="87489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000" b="1" dirty="0" err="1" smtClean="0"/>
              <a:t>Energy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Peak </a:t>
            </a:r>
            <a:r>
              <a:rPr lang="de-DE" sz="2000" b="1" dirty="0" err="1" smtClean="0"/>
              <a:t>Current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Hadron</a:t>
            </a:r>
            <a:r>
              <a:rPr lang="de-DE" sz="2000" b="1" dirty="0" smtClean="0"/>
              <a:t> Linacs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182500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1412437"/>
            <a:ext cx="6544254" cy="5114480"/>
          </a:xfrm>
          <a:prstGeom prst="rect">
            <a:avLst/>
          </a:prstGeom>
        </p:spPr>
      </p:pic>
      <p:sp>
        <p:nvSpPr>
          <p:cNvPr id="4" name="Freihandform 3"/>
          <p:cNvSpPr/>
          <p:nvPr/>
        </p:nvSpPr>
        <p:spPr>
          <a:xfrm>
            <a:off x="5514084" y="3719765"/>
            <a:ext cx="1810540" cy="1857121"/>
          </a:xfrm>
          <a:custGeom>
            <a:avLst/>
            <a:gdLst>
              <a:gd name="connsiteX0" fmla="*/ 0 w 2671762"/>
              <a:gd name="connsiteY0" fmla="*/ 1771650 h 1785938"/>
              <a:gd name="connsiteX1" fmla="*/ 2647950 w 2671762"/>
              <a:gd name="connsiteY1" fmla="*/ 1785938 h 1785938"/>
              <a:gd name="connsiteX2" fmla="*/ 2671762 w 2671762"/>
              <a:gd name="connsiteY2" fmla="*/ 0 h 1785938"/>
              <a:gd name="connsiteX3" fmla="*/ 1743075 w 2671762"/>
              <a:gd name="connsiteY3" fmla="*/ 9525 h 1785938"/>
              <a:gd name="connsiteX4" fmla="*/ 14287 w 2671762"/>
              <a:gd name="connsiteY4" fmla="*/ 1295400 h 1785938"/>
              <a:gd name="connsiteX5" fmla="*/ 0 w 2671762"/>
              <a:gd name="connsiteY5" fmla="*/ 1771650 h 1785938"/>
              <a:gd name="connsiteX0" fmla="*/ 0 w 2671762"/>
              <a:gd name="connsiteY0" fmla="*/ 1771650 h 1785938"/>
              <a:gd name="connsiteX1" fmla="*/ 2647950 w 2671762"/>
              <a:gd name="connsiteY1" fmla="*/ 1785938 h 1785938"/>
              <a:gd name="connsiteX2" fmla="*/ 2671762 w 2671762"/>
              <a:gd name="connsiteY2" fmla="*/ 0 h 1785938"/>
              <a:gd name="connsiteX3" fmla="*/ 726386 w 2671762"/>
              <a:gd name="connsiteY3" fmla="*/ 247 h 1785938"/>
              <a:gd name="connsiteX4" fmla="*/ 14287 w 2671762"/>
              <a:gd name="connsiteY4" fmla="*/ 1295400 h 1785938"/>
              <a:gd name="connsiteX5" fmla="*/ 0 w 2671762"/>
              <a:gd name="connsiteY5" fmla="*/ 1771650 h 1785938"/>
              <a:gd name="connsiteX0" fmla="*/ 1476 w 2673238"/>
              <a:gd name="connsiteY0" fmla="*/ 1771650 h 1785938"/>
              <a:gd name="connsiteX1" fmla="*/ 2649426 w 2673238"/>
              <a:gd name="connsiteY1" fmla="*/ 1785938 h 1785938"/>
              <a:gd name="connsiteX2" fmla="*/ 2673238 w 2673238"/>
              <a:gd name="connsiteY2" fmla="*/ 0 h 1785938"/>
              <a:gd name="connsiteX3" fmla="*/ 727862 w 2673238"/>
              <a:gd name="connsiteY3" fmla="*/ 247 h 1785938"/>
              <a:gd name="connsiteX4" fmla="*/ 0 w 2673238"/>
              <a:gd name="connsiteY4" fmla="*/ 887186 h 1785938"/>
              <a:gd name="connsiteX5" fmla="*/ 1476 w 2673238"/>
              <a:gd name="connsiteY5" fmla="*/ 1771650 h 1785938"/>
              <a:gd name="connsiteX0" fmla="*/ 1476 w 2673238"/>
              <a:gd name="connsiteY0" fmla="*/ 1808513 h 1822801"/>
              <a:gd name="connsiteX1" fmla="*/ 2649426 w 2673238"/>
              <a:gd name="connsiteY1" fmla="*/ 1822801 h 1822801"/>
              <a:gd name="connsiteX2" fmla="*/ 2673238 w 2673238"/>
              <a:gd name="connsiteY2" fmla="*/ 36863 h 1822801"/>
              <a:gd name="connsiteX3" fmla="*/ 727862 w 2673238"/>
              <a:gd name="connsiteY3" fmla="*/ 0 h 1822801"/>
              <a:gd name="connsiteX4" fmla="*/ 0 w 2673238"/>
              <a:gd name="connsiteY4" fmla="*/ 924049 h 1822801"/>
              <a:gd name="connsiteX5" fmla="*/ 1476 w 2673238"/>
              <a:gd name="connsiteY5" fmla="*/ 1808513 h 1822801"/>
              <a:gd name="connsiteX0" fmla="*/ 1476 w 2673238"/>
              <a:gd name="connsiteY0" fmla="*/ 1808513 h 1822801"/>
              <a:gd name="connsiteX1" fmla="*/ 2649426 w 2673238"/>
              <a:gd name="connsiteY1" fmla="*/ 1822801 h 1822801"/>
              <a:gd name="connsiteX2" fmla="*/ 2673238 w 2673238"/>
              <a:gd name="connsiteY2" fmla="*/ 4392 h 1822801"/>
              <a:gd name="connsiteX3" fmla="*/ 727862 w 2673238"/>
              <a:gd name="connsiteY3" fmla="*/ 0 h 1822801"/>
              <a:gd name="connsiteX4" fmla="*/ 0 w 2673238"/>
              <a:gd name="connsiteY4" fmla="*/ 924049 h 1822801"/>
              <a:gd name="connsiteX5" fmla="*/ 1476 w 2673238"/>
              <a:gd name="connsiteY5" fmla="*/ 1808513 h 1822801"/>
              <a:gd name="connsiteX0" fmla="*/ 1476 w 2649426"/>
              <a:gd name="connsiteY0" fmla="*/ 1808513 h 1822801"/>
              <a:gd name="connsiteX1" fmla="*/ 2649426 w 2649426"/>
              <a:gd name="connsiteY1" fmla="*/ 1822801 h 1822801"/>
              <a:gd name="connsiteX2" fmla="*/ 2389511 w 2649426"/>
              <a:gd name="connsiteY2" fmla="*/ 9030 h 1822801"/>
              <a:gd name="connsiteX3" fmla="*/ 727862 w 2649426"/>
              <a:gd name="connsiteY3" fmla="*/ 0 h 1822801"/>
              <a:gd name="connsiteX4" fmla="*/ 0 w 2649426"/>
              <a:gd name="connsiteY4" fmla="*/ 924049 h 1822801"/>
              <a:gd name="connsiteX5" fmla="*/ 1476 w 2649426"/>
              <a:gd name="connsiteY5" fmla="*/ 1808513 h 1822801"/>
              <a:gd name="connsiteX0" fmla="*/ 1476 w 2412987"/>
              <a:gd name="connsiteY0" fmla="*/ 1808513 h 1822801"/>
              <a:gd name="connsiteX1" fmla="*/ 2412987 w 2412987"/>
              <a:gd name="connsiteY1" fmla="*/ 1822801 h 1822801"/>
              <a:gd name="connsiteX2" fmla="*/ 2389511 w 2412987"/>
              <a:gd name="connsiteY2" fmla="*/ 9030 h 1822801"/>
              <a:gd name="connsiteX3" fmla="*/ 727862 w 2412987"/>
              <a:gd name="connsiteY3" fmla="*/ 0 h 1822801"/>
              <a:gd name="connsiteX4" fmla="*/ 0 w 2412987"/>
              <a:gd name="connsiteY4" fmla="*/ 924049 h 1822801"/>
              <a:gd name="connsiteX5" fmla="*/ 1476 w 2412987"/>
              <a:gd name="connsiteY5" fmla="*/ 1808513 h 1822801"/>
              <a:gd name="connsiteX0" fmla="*/ 1476 w 2720359"/>
              <a:gd name="connsiteY0" fmla="*/ 1808513 h 1822801"/>
              <a:gd name="connsiteX1" fmla="*/ 2720359 w 2720359"/>
              <a:gd name="connsiteY1" fmla="*/ 1822801 h 1822801"/>
              <a:gd name="connsiteX2" fmla="*/ 2389511 w 2720359"/>
              <a:gd name="connsiteY2" fmla="*/ 9030 h 1822801"/>
              <a:gd name="connsiteX3" fmla="*/ 727862 w 2720359"/>
              <a:gd name="connsiteY3" fmla="*/ 0 h 1822801"/>
              <a:gd name="connsiteX4" fmla="*/ 0 w 2720359"/>
              <a:gd name="connsiteY4" fmla="*/ 924049 h 1822801"/>
              <a:gd name="connsiteX5" fmla="*/ 1476 w 2720359"/>
              <a:gd name="connsiteY5" fmla="*/ 1808513 h 1822801"/>
              <a:gd name="connsiteX0" fmla="*/ 1476 w 2996204"/>
              <a:gd name="connsiteY0" fmla="*/ 1808513 h 1808884"/>
              <a:gd name="connsiteX1" fmla="*/ 2996204 w 2996204"/>
              <a:gd name="connsiteY1" fmla="*/ 1808884 h 1808884"/>
              <a:gd name="connsiteX2" fmla="*/ 2389511 w 2996204"/>
              <a:gd name="connsiteY2" fmla="*/ 9030 h 1808884"/>
              <a:gd name="connsiteX3" fmla="*/ 727862 w 2996204"/>
              <a:gd name="connsiteY3" fmla="*/ 0 h 1808884"/>
              <a:gd name="connsiteX4" fmla="*/ 0 w 2996204"/>
              <a:gd name="connsiteY4" fmla="*/ 924049 h 1808884"/>
              <a:gd name="connsiteX5" fmla="*/ 1476 w 2996204"/>
              <a:gd name="connsiteY5" fmla="*/ 1808513 h 1808884"/>
              <a:gd name="connsiteX0" fmla="*/ 1476 w 2996204"/>
              <a:gd name="connsiteY0" fmla="*/ 1808513 h 1808884"/>
              <a:gd name="connsiteX1" fmla="*/ 2996204 w 2996204"/>
              <a:gd name="connsiteY1" fmla="*/ 1808884 h 1808884"/>
              <a:gd name="connsiteX2" fmla="*/ 2822984 w 2996204"/>
              <a:gd name="connsiteY2" fmla="*/ 4392 h 1808884"/>
              <a:gd name="connsiteX3" fmla="*/ 727862 w 2996204"/>
              <a:gd name="connsiteY3" fmla="*/ 0 h 1808884"/>
              <a:gd name="connsiteX4" fmla="*/ 0 w 2996204"/>
              <a:gd name="connsiteY4" fmla="*/ 924049 h 1808884"/>
              <a:gd name="connsiteX5" fmla="*/ 1476 w 2996204"/>
              <a:gd name="connsiteY5" fmla="*/ 1808513 h 1808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6204" h="1808884">
                <a:moveTo>
                  <a:pt x="1476" y="1808513"/>
                </a:moveTo>
                <a:lnTo>
                  <a:pt x="2996204" y="1808884"/>
                </a:lnTo>
                <a:lnTo>
                  <a:pt x="2822984" y="4392"/>
                </a:lnTo>
                <a:lnTo>
                  <a:pt x="727862" y="0"/>
                </a:lnTo>
                <a:lnTo>
                  <a:pt x="0" y="924049"/>
                </a:lnTo>
                <a:lnTo>
                  <a:pt x="1476" y="1808513"/>
                </a:lnTo>
                <a:close/>
              </a:path>
            </a:pathLst>
          </a:custGeom>
          <a:solidFill>
            <a:srgbClr val="FF00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Stern mit 5 Zacken 4"/>
          <p:cNvSpPr/>
          <p:nvPr/>
        </p:nvSpPr>
        <p:spPr>
          <a:xfrm>
            <a:off x="6815159" y="3771900"/>
            <a:ext cx="280966" cy="223844"/>
          </a:xfrm>
          <a:prstGeom prst="star5">
            <a:avLst>
              <a:gd name="adj" fmla="val 22016"/>
              <a:gd name="hf" fmla="val 105146"/>
              <a:gd name="vf" fmla="val 110557"/>
            </a:avLst>
          </a:prstGeom>
          <a:solidFill>
            <a:srgbClr val="024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6172200" y="3733796"/>
            <a:ext cx="957263" cy="328613"/>
          </a:xfrm>
          <a:prstGeom prst="ellipse">
            <a:avLst/>
          </a:prstGeom>
          <a:solidFill>
            <a:srgbClr val="024EBE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Stern mit 5 Zacken 6"/>
          <p:cNvSpPr/>
          <p:nvPr/>
        </p:nvSpPr>
        <p:spPr>
          <a:xfrm>
            <a:off x="6677036" y="4862557"/>
            <a:ext cx="214292" cy="166670"/>
          </a:xfrm>
          <a:prstGeom prst="star5">
            <a:avLst>
              <a:gd name="adj" fmla="val 22016"/>
              <a:gd name="hf" fmla="val 105146"/>
              <a:gd name="vf" fmla="val 110557"/>
            </a:avLst>
          </a:prstGeom>
          <a:solidFill>
            <a:srgbClr val="024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Stern mit 5 Zacken 7"/>
          <p:cNvSpPr/>
          <p:nvPr/>
        </p:nvSpPr>
        <p:spPr>
          <a:xfrm>
            <a:off x="7000900" y="5519791"/>
            <a:ext cx="214292" cy="166670"/>
          </a:xfrm>
          <a:prstGeom prst="star5">
            <a:avLst>
              <a:gd name="adj" fmla="val 22016"/>
              <a:gd name="hf" fmla="val 105146"/>
              <a:gd name="vf" fmla="val 110557"/>
            </a:avLst>
          </a:prstGeom>
          <a:solidFill>
            <a:srgbClr val="024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398419" y="5330015"/>
            <a:ext cx="7715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smtClean="0"/>
              <a:t>FRANZ</a:t>
            </a:r>
            <a:endParaRPr lang="de-DE" sz="10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5993611" y="4667365"/>
            <a:ext cx="1221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smtClean="0"/>
              <a:t>BNCT/Industrial</a:t>
            </a:r>
            <a:endParaRPr lang="de-DE" sz="1000" b="1" dirty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721547" y="844799"/>
            <a:ext cx="87489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000" b="1" dirty="0" err="1" smtClean="0"/>
              <a:t>Energy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Average </a:t>
            </a:r>
            <a:r>
              <a:rPr lang="de-DE" sz="2000" b="1" dirty="0" err="1" smtClean="0"/>
              <a:t>Current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Hadron</a:t>
            </a:r>
            <a:r>
              <a:rPr lang="de-DE" sz="2000" b="1" dirty="0" smtClean="0"/>
              <a:t> Linacs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562091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721547" y="844799"/>
            <a:ext cx="87489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000" b="1" dirty="0" err="1" smtClean="0"/>
              <a:t>What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does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Scalability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means</a:t>
            </a:r>
            <a:r>
              <a:rPr lang="de-DE" sz="2000" b="1" dirty="0" smtClean="0"/>
              <a:t>?</a:t>
            </a:r>
            <a:endParaRPr lang="de-DE" sz="20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2219325" y="1505908"/>
            <a:ext cx="7753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Large </a:t>
            </a:r>
            <a:r>
              <a:rPr lang="de-DE" b="1" dirty="0" err="1" smtClean="0"/>
              <a:t>parameter</a:t>
            </a:r>
            <a:r>
              <a:rPr lang="de-DE" b="1" dirty="0" smtClean="0"/>
              <a:t> </a:t>
            </a:r>
            <a:r>
              <a:rPr lang="de-DE" b="1" dirty="0" err="1" smtClean="0"/>
              <a:t>range</a:t>
            </a:r>
            <a:r>
              <a:rPr lang="de-DE" b="1" dirty="0" smtClean="0"/>
              <a:t>: I=1-100 mA, E=2-100 MeV, DF=1-50%</a:t>
            </a:r>
          </a:p>
          <a:p>
            <a:endParaRPr lang="de-DE" dirty="0" smtClean="0"/>
          </a:p>
          <a:p>
            <a:r>
              <a:rPr lang="de-DE" dirty="0" err="1" smtClean="0"/>
              <a:t>Ideally</a:t>
            </a:r>
            <a:r>
              <a:rPr lang="de-DE" dirty="0" smtClean="0"/>
              <a:t>,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design </a:t>
            </a:r>
            <a:r>
              <a:rPr lang="de-DE" dirty="0" err="1" smtClean="0"/>
              <a:t>for</a:t>
            </a:r>
            <a:r>
              <a:rPr lang="de-DE" dirty="0" smtClean="0"/>
              <a:t> all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cases</a:t>
            </a:r>
            <a:r>
              <a:rPr lang="de-DE" dirty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 </a:t>
            </a:r>
            <a:r>
              <a:rPr lang="de-DE" dirty="0" err="1" smtClean="0"/>
              <a:t>few</a:t>
            </a:r>
            <a:r>
              <a:rPr lang="de-DE" dirty="0" smtClean="0"/>
              <a:t> MeV</a:t>
            </a:r>
          </a:p>
          <a:p>
            <a:endParaRPr lang="de-DE" dirty="0"/>
          </a:p>
          <a:p>
            <a:r>
              <a:rPr lang="de-DE" dirty="0" smtClean="0"/>
              <a:t>But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not </a:t>
            </a:r>
            <a:r>
              <a:rPr lang="de-DE" dirty="0" err="1" smtClean="0"/>
              <a:t>working</a:t>
            </a:r>
            <a:r>
              <a:rPr lang="de-DE" dirty="0"/>
              <a:t> </a:t>
            </a:r>
            <a:r>
              <a:rPr lang="de-DE" dirty="0" err="1" smtClean="0"/>
              <a:t>because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beam </a:t>
            </a:r>
            <a:r>
              <a:rPr lang="de-DE" dirty="0" err="1" smtClean="0"/>
              <a:t>dynamics</a:t>
            </a:r>
            <a:r>
              <a:rPr lang="de-DE" dirty="0" smtClean="0"/>
              <a:t> (</a:t>
            </a:r>
            <a:r>
              <a:rPr lang="de-DE" dirty="0" err="1" smtClean="0"/>
              <a:t>current</a:t>
            </a:r>
            <a:r>
              <a:rPr lang="de-DE" dirty="0" smtClean="0"/>
              <a:t>)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duty</a:t>
            </a:r>
            <a:r>
              <a:rPr lang="de-DE" dirty="0" smtClean="0"/>
              <a:t> </a:t>
            </a:r>
            <a:r>
              <a:rPr lang="de-DE" dirty="0" err="1" smtClean="0"/>
              <a:t>factor</a:t>
            </a:r>
            <a:endParaRPr lang="de-DE" dirty="0" smtClean="0"/>
          </a:p>
        </p:txBody>
      </p:sp>
      <p:grpSp>
        <p:nvGrpSpPr>
          <p:cNvPr id="16" name="Gruppieren 15"/>
          <p:cNvGrpSpPr/>
          <p:nvPr/>
        </p:nvGrpSpPr>
        <p:grpSpPr>
          <a:xfrm>
            <a:off x="468898" y="3428996"/>
            <a:ext cx="3293477" cy="2838875"/>
            <a:chOff x="1273761" y="3371841"/>
            <a:chExt cx="3293477" cy="2838875"/>
          </a:xfrm>
        </p:grpSpPr>
        <p:cxnSp>
          <p:nvCxnSpPr>
            <p:cNvPr id="4" name="Gerade Verbindung mit Pfeil 3"/>
            <p:cNvCxnSpPr/>
            <p:nvPr/>
          </p:nvCxnSpPr>
          <p:spPr>
            <a:xfrm flipV="1">
              <a:off x="1685925" y="3400425"/>
              <a:ext cx="0" cy="238125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mit Pfeil 5"/>
            <p:cNvCxnSpPr/>
            <p:nvPr/>
          </p:nvCxnSpPr>
          <p:spPr>
            <a:xfrm>
              <a:off x="1685925" y="5781675"/>
              <a:ext cx="263842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feld 6"/>
            <p:cNvSpPr txBox="1"/>
            <p:nvPr/>
          </p:nvSpPr>
          <p:spPr>
            <a:xfrm>
              <a:off x="3071813" y="5872162"/>
              <a:ext cx="1495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smtClean="0">
                  <a:solidFill>
                    <a:srgbClr val="C00000"/>
                  </a:solidFill>
                </a:rPr>
                <a:t>Beam </a:t>
              </a:r>
              <a:r>
                <a:rPr lang="de-DE" sz="1600" b="1" dirty="0" err="1" smtClean="0">
                  <a:solidFill>
                    <a:srgbClr val="C00000"/>
                  </a:solidFill>
                </a:rPr>
                <a:t>current</a:t>
              </a:r>
              <a:endParaRPr lang="de-DE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 rot="16200000">
              <a:off x="728659" y="3916943"/>
              <a:ext cx="14287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err="1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Duty</a:t>
              </a:r>
              <a:r>
                <a:rPr lang="de-DE" sz="16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factor</a:t>
              </a:r>
              <a:endParaRPr lang="de-DE" sz="16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" name="Pfeil nach rechts 9"/>
            <p:cNvSpPr/>
            <p:nvPr/>
          </p:nvSpPr>
          <p:spPr>
            <a:xfrm>
              <a:off x="1928813" y="4071938"/>
              <a:ext cx="2395537" cy="895350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RFQ </a:t>
              </a:r>
              <a:r>
                <a:rPr lang="de-DE" dirty="0" err="1" smtClean="0">
                  <a:solidFill>
                    <a:schemeClr val="bg1"/>
                  </a:solidFill>
                </a:rPr>
                <a:t>Energy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1928813" y="3452813"/>
              <a:ext cx="2343150" cy="47148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 smtClean="0">
                  <a:solidFill>
                    <a:schemeClr val="tx1"/>
                  </a:solidFill>
                </a:rPr>
                <a:t>Lower</a:t>
              </a:r>
              <a:r>
                <a:rPr lang="de-DE" dirty="0" smtClean="0">
                  <a:solidFill>
                    <a:schemeClr val="tx1"/>
                  </a:solidFill>
                </a:rPr>
                <a:t> </a:t>
              </a:r>
              <a:r>
                <a:rPr lang="de-DE" dirty="0" err="1" smtClean="0">
                  <a:solidFill>
                    <a:schemeClr val="tx1"/>
                  </a:solidFill>
                </a:rPr>
                <a:t>gradients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1928813" y="5129808"/>
              <a:ext cx="2343150" cy="47148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Higher </a:t>
              </a:r>
              <a:r>
                <a:rPr lang="de-DE" dirty="0" err="1" smtClean="0">
                  <a:solidFill>
                    <a:schemeClr val="tx1"/>
                  </a:solidFill>
                </a:rPr>
                <a:t>gradients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4681537" y="3532138"/>
            <a:ext cx="66389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But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provide</a:t>
            </a:r>
            <a:r>
              <a:rPr lang="de-DE" dirty="0" smtClean="0"/>
              <a:t> a </a:t>
            </a:r>
            <a:r>
              <a:rPr lang="de-DE" dirty="0" err="1" smtClean="0"/>
              <a:t>few</a:t>
            </a:r>
            <a:r>
              <a:rPr lang="de-DE" dirty="0" smtClean="0"/>
              <a:t> </a:t>
            </a:r>
            <a:r>
              <a:rPr lang="de-DE" dirty="0" err="1" smtClean="0"/>
              <a:t>basic</a:t>
            </a:r>
            <a:r>
              <a:rPr lang="de-DE" dirty="0" smtClean="0"/>
              <a:t> </a:t>
            </a:r>
            <a:r>
              <a:rPr lang="de-DE" dirty="0" err="1" smtClean="0"/>
              <a:t>designs</a:t>
            </a:r>
            <a:r>
              <a:rPr lang="de-DE" dirty="0" smtClean="0"/>
              <a:t> </a:t>
            </a:r>
            <a:r>
              <a:rPr lang="de-DE" dirty="0" err="1" smtClean="0"/>
              <a:t>depending</a:t>
            </a:r>
            <a:r>
              <a:rPr lang="de-DE" dirty="0" smtClean="0"/>
              <a:t> on beam </a:t>
            </a:r>
            <a:r>
              <a:rPr lang="de-DE" dirty="0" err="1" smtClean="0"/>
              <a:t>current</a:t>
            </a:r>
            <a:r>
              <a:rPr lang="de-DE" dirty="0" smtClean="0"/>
              <a:t> (1-25 mA, 25-75 mA, &gt;75 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scalable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adding</a:t>
            </a:r>
            <a:r>
              <a:rPr lang="de-DE" dirty="0" smtClean="0"/>
              <a:t> </a:t>
            </a:r>
            <a:r>
              <a:rPr lang="de-DE" dirty="0" err="1" smtClean="0"/>
              <a:t>cavities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For</a:t>
            </a:r>
            <a:r>
              <a:rPr lang="de-DE" dirty="0" smtClean="0"/>
              <a:t> proper design, a large </a:t>
            </a:r>
            <a:r>
              <a:rPr lang="de-DE" dirty="0" err="1" smtClean="0"/>
              <a:t>variation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duty</a:t>
            </a:r>
            <a:r>
              <a:rPr lang="de-DE" dirty="0" smtClean="0"/>
              <a:t> </a:t>
            </a:r>
            <a:r>
              <a:rPr lang="de-DE" dirty="0" err="1" smtClean="0"/>
              <a:t>factor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(all RF </a:t>
            </a:r>
            <a:r>
              <a:rPr lang="de-DE" dirty="0" err="1" smtClean="0"/>
              <a:t>structures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optimized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identical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r>
              <a:rPr lang="de-DE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For</a:t>
            </a:r>
            <a:r>
              <a:rPr lang="de-DE" dirty="0" smtClean="0"/>
              <a:t> all </a:t>
            </a:r>
            <a:r>
              <a:rPr lang="de-DE" dirty="0" err="1" smtClean="0"/>
              <a:t>designs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fundamental RF </a:t>
            </a:r>
            <a:r>
              <a:rPr lang="de-DE" dirty="0" err="1" smtClean="0"/>
              <a:t>structures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0764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721547" y="844799"/>
            <a:ext cx="87489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000" b="1" dirty="0" err="1" smtClean="0"/>
              <a:t>Energy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Average </a:t>
            </a:r>
            <a:r>
              <a:rPr lang="de-DE" sz="2000" b="1" dirty="0" err="1" smtClean="0"/>
              <a:t>Current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Hadron</a:t>
            </a:r>
            <a:r>
              <a:rPr lang="de-DE" sz="2000" b="1" dirty="0" smtClean="0"/>
              <a:t> Linacs</a:t>
            </a:r>
            <a:endParaRPr lang="de-DE" sz="20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7" y="1348464"/>
            <a:ext cx="5548313" cy="2856017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5292659" y="2219989"/>
            <a:ext cx="468663" cy="446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69727" y="2044657"/>
            <a:ext cx="892303" cy="446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Proton </a:t>
            </a:r>
            <a:r>
              <a:rPr lang="de-DE" sz="1200" dirty="0" err="1" smtClean="0">
                <a:solidFill>
                  <a:schemeClr val="tx1"/>
                </a:solidFill>
              </a:rPr>
              <a:t>source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1012676" y="2017364"/>
            <a:ext cx="697500" cy="446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LEBT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1689179" y="2017364"/>
            <a:ext cx="1118753" cy="446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RFQ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2908204" y="1305585"/>
            <a:ext cx="605909" cy="1299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smtClean="0">
              <a:solidFill>
                <a:schemeClr val="tx1"/>
              </a:solidFill>
            </a:endParaRPr>
          </a:p>
          <a:p>
            <a:pPr algn="ctr"/>
            <a:endParaRPr lang="de-DE" sz="1200" dirty="0">
              <a:solidFill>
                <a:schemeClr val="tx1"/>
              </a:solidFill>
            </a:endParaRPr>
          </a:p>
          <a:p>
            <a:pPr algn="ctr"/>
            <a:endParaRPr lang="de-DE" sz="1200" dirty="0" smtClean="0">
              <a:solidFill>
                <a:schemeClr val="tx1"/>
              </a:solidFill>
            </a:endParaRPr>
          </a:p>
          <a:p>
            <a:pPr algn="ctr"/>
            <a:r>
              <a:rPr lang="de-DE" sz="1200" dirty="0">
                <a:solidFill>
                  <a:schemeClr val="tx1"/>
                </a:solidFill>
              </a:rPr>
              <a:t>M</a:t>
            </a:r>
            <a:r>
              <a:rPr lang="de-DE" sz="1200" dirty="0" smtClean="0">
                <a:solidFill>
                  <a:schemeClr val="tx1"/>
                </a:solidFill>
              </a:rPr>
              <a:t>EBT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3509054" y="1917598"/>
            <a:ext cx="1851854" cy="620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CH-DTL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 rot="16200000">
            <a:off x="2275822" y="1759330"/>
            <a:ext cx="1091044" cy="446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0.7-2 MeV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 rot="16200000">
            <a:off x="537084" y="1827525"/>
            <a:ext cx="892303" cy="446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20-60 </a:t>
            </a:r>
            <a:r>
              <a:rPr lang="de-DE" sz="1200" dirty="0" err="1" smtClean="0">
                <a:solidFill>
                  <a:schemeClr val="tx1"/>
                </a:solidFill>
              </a:rPr>
              <a:t>keV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1132819" y="1397106"/>
            <a:ext cx="302644" cy="620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smtClean="0">
              <a:solidFill>
                <a:schemeClr val="tx1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5139701" y="1244909"/>
            <a:ext cx="254474" cy="31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 smtClean="0">
              <a:solidFill>
                <a:schemeClr val="tx1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4946336" y="1534259"/>
            <a:ext cx="558330" cy="51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chemeClr val="tx1"/>
              </a:solidFill>
            </a:endParaRPr>
          </a:p>
        </p:txBody>
      </p:sp>
      <p:pic>
        <p:nvPicPr>
          <p:cNvPr id="43" name="Grafik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03" y="1534259"/>
            <a:ext cx="6334704" cy="4950712"/>
          </a:xfrm>
          <a:prstGeom prst="rect">
            <a:avLst/>
          </a:prstGeom>
        </p:spPr>
      </p:pic>
      <p:sp>
        <p:nvSpPr>
          <p:cNvPr id="45" name="Stern mit 5 Zacken 44"/>
          <p:cNvSpPr/>
          <p:nvPr/>
        </p:nvSpPr>
        <p:spPr>
          <a:xfrm>
            <a:off x="9701035" y="5496859"/>
            <a:ext cx="214292" cy="166670"/>
          </a:xfrm>
          <a:prstGeom prst="star5">
            <a:avLst>
              <a:gd name="adj" fmla="val 22016"/>
              <a:gd name="hf" fmla="val 105146"/>
              <a:gd name="vf" fmla="val 110557"/>
            </a:avLst>
          </a:prstGeom>
          <a:solidFill>
            <a:srgbClr val="024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Stern mit 5 Zacken 45"/>
          <p:cNvSpPr/>
          <p:nvPr/>
        </p:nvSpPr>
        <p:spPr>
          <a:xfrm>
            <a:off x="9691498" y="4863460"/>
            <a:ext cx="214292" cy="166670"/>
          </a:xfrm>
          <a:prstGeom prst="star5">
            <a:avLst>
              <a:gd name="adj" fmla="val 22016"/>
              <a:gd name="hf" fmla="val 105146"/>
              <a:gd name="vf" fmla="val 110557"/>
            </a:avLst>
          </a:prstGeom>
          <a:solidFill>
            <a:srgbClr val="024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/>
          <p:cNvSpPr txBox="1"/>
          <p:nvPr/>
        </p:nvSpPr>
        <p:spPr>
          <a:xfrm>
            <a:off x="9048552" y="5350632"/>
            <a:ext cx="7715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smtClean="0"/>
              <a:t>FRANZ</a:t>
            </a:r>
            <a:endParaRPr lang="de-DE" sz="1000" b="1" dirty="0"/>
          </a:p>
        </p:txBody>
      </p:sp>
      <p:sp>
        <p:nvSpPr>
          <p:cNvPr id="48" name="Textfeld 47"/>
          <p:cNvSpPr txBox="1"/>
          <p:nvPr/>
        </p:nvSpPr>
        <p:spPr>
          <a:xfrm>
            <a:off x="9165234" y="4599223"/>
            <a:ext cx="1221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smtClean="0"/>
              <a:t>BNCT/Industrial</a:t>
            </a:r>
            <a:endParaRPr lang="de-DE" sz="1000" b="1" dirty="0"/>
          </a:p>
        </p:txBody>
      </p:sp>
      <p:sp>
        <p:nvSpPr>
          <p:cNvPr id="14" name="Rechteck 13"/>
          <p:cNvSpPr/>
          <p:nvPr/>
        </p:nvSpPr>
        <p:spPr>
          <a:xfrm>
            <a:off x="4946335" y="2075602"/>
            <a:ext cx="982977" cy="330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2-100 MeV</a:t>
            </a:r>
          </a:p>
        </p:txBody>
      </p:sp>
      <p:sp>
        <p:nvSpPr>
          <p:cNvPr id="50" name="Freihandform 49"/>
          <p:cNvSpPr/>
          <p:nvPr/>
        </p:nvSpPr>
        <p:spPr>
          <a:xfrm>
            <a:off x="7823126" y="3768415"/>
            <a:ext cx="2433638" cy="1823784"/>
          </a:xfrm>
          <a:custGeom>
            <a:avLst/>
            <a:gdLst>
              <a:gd name="connsiteX0" fmla="*/ 0 w 2671762"/>
              <a:gd name="connsiteY0" fmla="*/ 1771650 h 1785938"/>
              <a:gd name="connsiteX1" fmla="*/ 2647950 w 2671762"/>
              <a:gd name="connsiteY1" fmla="*/ 1785938 h 1785938"/>
              <a:gd name="connsiteX2" fmla="*/ 2671762 w 2671762"/>
              <a:gd name="connsiteY2" fmla="*/ 0 h 1785938"/>
              <a:gd name="connsiteX3" fmla="*/ 1743075 w 2671762"/>
              <a:gd name="connsiteY3" fmla="*/ 9525 h 1785938"/>
              <a:gd name="connsiteX4" fmla="*/ 14287 w 2671762"/>
              <a:gd name="connsiteY4" fmla="*/ 1295400 h 1785938"/>
              <a:gd name="connsiteX5" fmla="*/ 0 w 2671762"/>
              <a:gd name="connsiteY5" fmla="*/ 1771650 h 1785938"/>
              <a:gd name="connsiteX0" fmla="*/ 0 w 2647950"/>
              <a:gd name="connsiteY0" fmla="*/ 1762125 h 1776413"/>
              <a:gd name="connsiteX1" fmla="*/ 2647950 w 2647950"/>
              <a:gd name="connsiteY1" fmla="*/ 1776413 h 1776413"/>
              <a:gd name="connsiteX2" fmla="*/ 2414587 w 2647950"/>
              <a:gd name="connsiteY2" fmla="*/ 4391 h 1776413"/>
              <a:gd name="connsiteX3" fmla="*/ 1743075 w 2647950"/>
              <a:gd name="connsiteY3" fmla="*/ 0 h 1776413"/>
              <a:gd name="connsiteX4" fmla="*/ 14287 w 2647950"/>
              <a:gd name="connsiteY4" fmla="*/ 1285875 h 1776413"/>
              <a:gd name="connsiteX5" fmla="*/ 0 w 2647950"/>
              <a:gd name="connsiteY5" fmla="*/ 1762125 h 1776413"/>
              <a:gd name="connsiteX0" fmla="*/ 0 w 2433638"/>
              <a:gd name="connsiteY0" fmla="*/ 1762125 h 1776413"/>
              <a:gd name="connsiteX1" fmla="*/ 2433638 w 2433638"/>
              <a:gd name="connsiteY1" fmla="*/ 1776413 h 1776413"/>
              <a:gd name="connsiteX2" fmla="*/ 2414587 w 2433638"/>
              <a:gd name="connsiteY2" fmla="*/ 4391 h 1776413"/>
              <a:gd name="connsiteX3" fmla="*/ 1743075 w 2433638"/>
              <a:gd name="connsiteY3" fmla="*/ 0 h 1776413"/>
              <a:gd name="connsiteX4" fmla="*/ 14287 w 2433638"/>
              <a:gd name="connsiteY4" fmla="*/ 1285875 h 1776413"/>
              <a:gd name="connsiteX5" fmla="*/ 0 w 2433638"/>
              <a:gd name="connsiteY5" fmla="*/ 1762125 h 1776413"/>
              <a:gd name="connsiteX0" fmla="*/ 0 w 2433638"/>
              <a:gd name="connsiteY0" fmla="*/ 1762125 h 1776413"/>
              <a:gd name="connsiteX1" fmla="*/ 2433638 w 2433638"/>
              <a:gd name="connsiteY1" fmla="*/ 1776413 h 1776413"/>
              <a:gd name="connsiteX2" fmla="*/ 2424112 w 2433638"/>
              <a:gd name="connsiteY2" fmla="*/ 4391 h 1776413"/>
              <a:gd name="connsiteX3" fmla="*/ 1743075 w 2433638"/>
              <a:gd name="connsiteY3" fmla="*/ 0 h 1776413"/>
              <a:gd name="connsiteX4" fmla="*/ 14287 w 2433638"/>
              <a:gd name="connsiteY4" fmla="*/ 1285875 h 1776413"/>
              <a:gd name="connsiteX5" fmla="*/ 0 w 2433638"/>
              <a:gd name="connsiteY5" fmla="*/ 1762125 h 1776413"/>
              <a:gd name="connsiteX0" fmla="*/ 0 w 2433638"/>
              <a:gd name="connsiteY0" fmla="*/ 1762125 h 1776413"/>
              <a:gd name="connsiteX1" fmla="*/ 2433638 w 2433638"/>
              <a:gd name="connsiteY1" fmla="*/ 1776413 h 1776413"/>
              <a:gd name="connsiteX2" fmla="*/ 2428874 w 2433638"/>
              <a:gd name="connsiteY2" fmla="*/ 4391 h 1776413"/>
              <a:gd name="connsiteX3" fmla="*/ 1743075 w 2433638"/>
              <a:gd name="connsiteY3" fmla="*/ 0 h 1776413"/>
              <a:gd name="connsiteX4" fmla="*/ 14287 w 2433638"/>
              <a:gd name="connsiteY4" fmla="*/ 1285875 h 1776413"/>
              <a:gd name="connsiteX5" fmla="*/ 0 w 2433638"/>
              <a:gd name="connsiteY5" fmla="*/ 1762125 h 17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3638" h="1776413">
                <a:moveTo>
                  <a:pt x="0" y="1762125"/>
                </a:moveTo>
                <a:lnTo>
                  <a:pt x="2433638" y="1776413"/>
                </a:lnTo>
                <a:cubicBezTo>
                  <a:pt x="2430463" y="1185739"/>
                  <a:pt x="2432049" y="595065"/>
                  <a:pt x="2428874" y="4391"/>
                </a:cubicBezTo>
                <a:lnTo>
                  <a:pt x="1743075" y="0"/>
                </a:lnTo>
                <a:lnTo>
                  <a:pt x="14287" y="1285875"/>
                </a:lnTo>
                <a:lnTo>
                  <a:pt x="0" y="1762125"/>
                </a:lnTo>
                <a:close/>
              </a:path>
            </a:pathLst>
          </a:custGeom>
          <a:solidFill>
            <a:srgbClr val="FF00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Rechteck 50"/>
          <p:cNvSpPr/>
          <p:nvPr/>
        </p:nvSpPr>
        <p:spPr>
          <a:xfrm>
            <a:off x="10256764" y="3787468"/>
            <a:ext cx="235454" cy="1618130"/>
          </a:xfrm>
          <a:prstGeom prst="rect">
            <a:avLst/>
          </a:prstGeom>
          <a:solidFill>
            <a:srgbClr val="024EBE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4" name="Gruppieren 53"/>
          <p:cNvGrpSpPr/>
          <p:nvPr/>
        </p:nvGrpSpPr>
        <p:grpSpPr>
          <a:xfrm>
            <a:off x="187837" y="3813092"/>
            <a:ext cx="5722075" cy="2714979"/>
            <a:chOff x="187837" y="3813092"/>
            <a:chExt cx="5722075" cy="2714979"/>
          </a:xfrm>
        </p:grpSpPr>
        <p:sp>
          <p:nvSpPr>
            <p:cNvPr id="15" name="Rechteck 14"/>
            <p:cNvSpPr/>
            <p:nvPr/>
          </p:nvSpPr>
          <p:spPr>
            <a:xfrm>
              <a:off x="3578157" y="3813092"/>
              <a:ext cx="912010" cy="2876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EM Triplets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pic>
          <p:nvPicPr>
            <p:cNvPr id="28" name="Grafik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8" r="69139"/>
            <a:stretch/>
          </p:blipFill>
          <p:spPr>
            <a:xfrm>
              <a:off x="245601" y="4499436"/>
              <a:ext cx="4823985" cy="1920284"/>
            </a:xfrm>
            <a:prstGeom prst="rect">
              <a:avLst/>
            </a:prstGeom>
          </p:spPr>
        </p:pic>
        <p:sp>
          <p:nvSpPr>
            <p:cNvPr id="29" name="Rechteck 28"/>
            <p:cNvSpPr/>
            <p:nvPr/>
          </p:nvSpPr>
          <p:spPr>
            <a:xfrm>
              <a:off x="187837" y="4437923"/>
              <a:ext cx="5272840" cy="6202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30" name="Rechteck 29"/>
            <p:cNvSpPr/>
            <p:nvPr/>
          </p:nvSpPr>
          <p:spPr>
            <a:xfrm>
              <a:off x="5441249" y="4916127"/>
              <a:ext cx="468663" cy="446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31" name="Rechteck 30"/>
            <p:cNvSpPr/>
            <p:nvPr/>
          </p:nvSpPr>
          <p:spPr>
            <a:xfrm>
              <a:off x="187837" y="4740795"/>
              <a:ext cx="892303" cy="446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Proton </a:t>
              </a:r>
              <a:r>
                <a:rPr lang="de-DE" sz="1200" dirty="0" err="1" smtClean="0">
                  <a:solidFill>
                    <a:schemeClr val="tx1"/>
                  </a:solidFill>
                </a:rPr>
                <a:t>source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32" name="Rechteck 31"/>
            <p:cNvSpPr/>
            <p:nvPr/>
          </p:nvSpPr>
          <p:spPr>
            <a:xfrm>
              <a:off x="1389866" y="4713502"/>
              <a:ext cx="697500" cy="446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LEBT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hteck 34"/>
            <p:cNvSpPr/>
            <p:nvPr/>
          </p:nvSpPr>
          <p:spPr>
            <a:xfrm>
              <a:off x="3652812" y="4626777"/>
              <a:ext cx="1851854" cy="6202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CH-DTL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36" name="Rechteck 35"/>
            <p:cNvSpPr/>
            <p:nvPr/>
          </p:nvSpPr>
          <p:spPr>
            <a:xfrm>
              <a:off x="4866178" y="4939737"/>
              <a:ext cx="959428" cy="446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3-100 MeV</a:t>
              </a:r>
            </a:p>
          </p:txBody>
        </p:sp>
        <p:sp>
          <p:nvSpPr>
            <p:cNvPr id="37" name="Rechteck 36"/>
            <p:cNvSpPr/>
            <p:nvPr/>
          </p:nvSpPr>
          <p:spPr>
            <a:xfrm>
              <a:off x="2107446" y="5035451"/>
              <a:ext cx="956242" cy="256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1.25 MeV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hteck 37"/>
            <p:cNvSpPr/>
            <p:nvPr/>
          </p:nvSpPr>
          <p:spPr>
            <a:xfrm rot="16200000">
              <a:off x="647574" y="4523663"/>
              <a:ext cx="892303" cy="446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80-100 </a:t>
              </a:r>
              <a:r>
                <a:rPr lang="de-DE" sz="1200" dirty="0" err="1" smtClean="0">
                  <a:solidFill>
                    <a:schemeClr val="tx1"/>
                  </a:solidFill>
                </a:rPr>
                <a:t>keV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hteck 38"/>
            <p:cNvSpPr/>
            <p:nvPr/>
          </p:nvSpPr>
          <p:spPr>
            <a:xfrm>
              <a:off x="1281409" y="4093244"/>
              <a:ext cx="302644" cy="6202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41" name="Rechteck 40"/>
            <p:cNvSpPr/>
            <p:nvPr/>
          </p:nvSpPr>
          <p:spPr>
            <a:xfrm>
              <a:off x="3191466" y="4712164"/>
              <a:ext cx="835066" cy="446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RFQ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34" name="Rechteck 33"/>
            <p:cNvSpPr/>
            <p:nvPr/>
          </p:nvSpPr>
          <p:spPr>
            <a:xfrm>
              <a:off x="2777470" y="4809719"/>
              <a:ext cx="605909" cy="2652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MEBT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hteck 39"/>
            <p:cNvSpPr/>
            <p:nvPr/>
          </p:nvSpPr>
          <p:spPr>
            <a:xfrm>
              <a:off x="3427192" y="5046816"/>
              <a:ext cx="728933" cy="256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2.5 MeV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42" name="Rechteck 41"/>
            <p:cNvSpPr/>
            <p:nvPr/>
          </p:nvSpPr>
          <p:spPr>
            <a:xfrm>
              <a:off x="2297689" y="4796635"/>
              <a:ext cx="479781" cy="273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RFQ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52" name="Rechteck 51"/>
            <p:cNvSpPr/>
            <p:nvPr/>
          </p:nvSpPr>
          <p:spPr>
            <a:xfrm>
              <a:off x="1754105" y="6098557"/>
              <a:ext cx="1612720" cy="429514"/>
            </a:xfrm>
            <a:prstGeom prst="rect">
              <a:avLst/>
            </a:prstGeom>
            <a:solidFill>
              <a:srgbClr val="024EBE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I ≈ 100 mA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  <p:sp>
        <p:nvSpPr>
          <p:cNvPr id="53" name="Rechteck 52"/>
          <p:cNvSpPr/>
          <p:nvPr/>
        </p:nvSpPr>
        <p:spPr>
          <a:xfrm>
            <a:off x="1754105" y="3378141"/>
            <a:ext cx="1612720" cy="429514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I &lt; 75 mA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80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16609" y="907316"/>
            <a:ext cx="9543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State-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-</a:t>
            </a:r>
            <a:r>
              <a:rPr lang="de-DE" sz="2400" b="1" dirty="0" err="1" smtClean="0"/>
              <a:t>the</a:t>
            </a:r>
            <a:r>
              <a:rPr lang="de-DE" sz="2400" b="1" dirty="0"/>
              <a:t>-</a:t>
            </a:r>
            <a:r>
              <a:rPr lang="de-DE" sz="2400" b="1" dirty="0" smtClean="0"/>
              <a:t>Art </a:t>
            </a:r>
            <a:r>
              <a:rPr lang="de-DE" sz="2400" b="1" dirty="0" err="1" smtClean="0"/>
              <a:t>proven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Accelerator</a:t>
            </a:r>
            <a:r>
              <a:rPr lang="de-DE" sz="2400" b="1" dirty="0" smtClean="0"/>
              <a:t> Technology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HiCANS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26" r="70028"/>
          <a:stretch/>
        </p:blipFill>
        <p:spPr>
          <a:xfrm>
            <a:off x="47625" y="1537593"/>
            <a:ext cx="3654165" cy="841405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09550" y="5520336"/>
            <a:ext cx="17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/>
              <a:t>176 MHz cw RFQ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63" y="2547610"/>
            <a:ext cx="4700588" cy="2871889"/>
          </a:xfrm>
          <a:prstGeom prst="rect">
            <a:avLst/>
          </a:prstGeom>
        </p:spPr>
      </p:pic>
      <p:cxnSp>
        <p:nvCxnSpPr>
          <p:cNvPr id="18" name="Gerade Verbindung mit Pfeil 17"/>
          <p:cNvCxnSpPr/>
          <p:nvPr/>
        </p:nvCxnSpPr>
        <p:spPr>
          <a:xfrm>
            <a:off x="1976438" y="1847850"/>
            <a:ext cx="228600" cy="14525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5232211" y="3418345"/>
            <a:ext cx="67585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4-Rod </a:t>
            </a:r>
            <a:r>
              <a:rPr lang="de-DE" sz="1600" dirty="0"/>
              <a:t>RFQ </a:t>
            </a:r>
            <a:r>
              <a:rPr lang="de-DE" sz="1600" dirty="0" err="1"/>
              <a:t>based</a:t>
            </a:r>
            <a:r>
              <a:rPr lang="de-DE" sz="1600" dirty="0"/>
              <a:t> on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smtClean="0"/>
              <a:t>MYRRHA RF design</a:t>
            </a:r>
            <a:endParaRPr lang="de-DE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err="1">
                <a:sym typeface="Wingdings" panose="05000000000000000000" pitchFamily="2" charset="2"/>
              </a:rPr>
              <a:t>Proven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technology</a:t>
            </a:r>
            <a:r>
              <a:rPr lang="de-DE" sz="1600" dirty="0">
                <a:sym typeface="Wingdings" panose="05000000000000000000" pitchFamily="2" charset="2"/>
              </a:rPr>
              <a:t> (&gt;100 kW/m thermal)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6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ym typeface="Wingdings" panose="05000000000000000000" pitchFamily="2" charset="2"/>
              </a:rPr>
              <a:t>Easy </a:t>
            </a:r>
            <a:r>
              <a:rPr lang="de-DE" sz="1600" dirty="0" err="1">
                <a:sym typeface="Wingdings" panose="05000000000000000000" pitchFamily="2" charset="2"/>
              </a:rPr>
              <a:t>access</a:t>
            </a:r>
            <a:r>
              <a:rPr lang="de-DE" sz="1600" dirty="0">
                <a:sym typeface="Wingdings" panose="05000000000000000000" pitchFamily="2" charset="2"/>
              </a:rPr>
              <a:t>, </a:t>
            </a:r>
            <a:r>
              <a:rPr lang="de-DE" sz="1600" dirty="0" err="1">
                <a:sym typeface="Wingdings" panose="05000000000000000000" pitchFamily="2" charset="2"/>
              </a:rPr>
              <a:t>repair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and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maintenance</a:t>
            </a:r>
            <a:endParaRPr lang="de-DE" sz="1600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6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err="1" smtClean="0">
                <a:sym typeface="Wingdings" panose="05000000000000000000" pitchFamily="2" charset="2"/>
              </a:rPr>
              <a:t>Full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dipole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compensation</a:t>
            </a:r>
            <a:endParaRPr lang="de-DE" sz="1600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6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err="1" smtClean="0">
                <a:sym typeface="Wingdings" panose="05000000000000000000" pitchFamily="2" charset="2"/>
              </a:rPr>
              <a:t>Full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entrance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and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exit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field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compensation</a:t>
            </a:r>
            <a:endParaRPr lang="de-DE" sz="1600" dirty="0">
              <a:sym typeface="Wingdings" panose="05000000000000000000" pitchFamily="2" charset="2"/>
            </a:endParaRPr>
          </a:p>
          <a:p>
            <a:endParaRPr lang="de-DE" sz="16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err="1" smtClean="0">
                <a:sym typeface="Wingdings" panose="05000000000000000000" pitchFamily="2" charset="2"/>
              </a:rPr>
              <a:t>Use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of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new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smtClean="0">
                <a:sym typeface="Wingdings" panose="05000000000000000000" pitchFamily="2" charset="2"/>
              </a:rPr>
              <a:t>beam </a:t>
            </a:r>
            <a:r>
              <a:rPr lang="de-DE" sz="1600" dirty="0" err="1" smtClean="0">
                <a:sym typeface="Wingdings" panose="05000000000000000000" pitchFamily="2" charset="2"/>
              </a:rPr>
              <a:t>dynamics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concepts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with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dedicated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emittance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transfer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to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minimize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emittance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growth</a:t>
            </a:r>
            <a:r>
              <a:rPr lang="de-DE" sz="1600" dirty="0" smtClean="0"/>
              <a:t> </a:t>
            </a:r>
            <a:endParaRPr lang="de-DE" sz="1600" dirty="0"/>
          </a:p>
        </p:txBody>
      </p:sp>
      <p:sp>
        <p:nvSpPr>
          <p:cNvPr id="20" name="Textfeld 19"/>
          <p:cNvSpPr txBox="1"/>
          <p:nvPr/>
        </p:nvSpPr>
        <p:spPr>
          <a:xfrm>
            <a:off x="5232211" y="1773629"/>
            <a:ext cx="414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Radio-</a:t>
            </a:r>
            <a:r>
              <a:rPr lang="de-DE" b="1" dirty="0" err="1" smtClean="0"/>
              <a:t>Frequency</a:t>
            </a:r>
            <a:r>
              <a:rPr lang="de-DE" b="1" dirty="0" smtClean="0"/>
              <a:t> Quadrupole</a:t>
            </a:r>
          </a:p>
          <a:p>
            <a:pPr algn="ctr"/>
            <a:r>
              <a:rPr lang="de-DE" b="1" dirty="0" smtClean="0"/>
              <a:t>(RFQ)</a:t>
            </a:r>
            <a:endParaRPr lang="de-DE" b="1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5"/>
          <a:srcRect l="2618" t="3724" r="55933" b="14362"/>
          <a:stretch/>
        </p:blipFill>
        <p:spPr>
          <a:xfrm>
            <a:off x="9728568" y="1278860"/>
            <a:ext cx="2262187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21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353215" y="847876"/>
            <a:ext cx="34775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000" b="1" dirty="0">
                <a:latin typeface="Arial" charset="0"/>
              </a:rPr>
              <a:t>MYRRHA </a:t>
            </a:r>
            <a:r>
              <a:rPr lang="en-US" sz="2000" b="1" dirty="0" smtClean="0">
                <a:latin typeface="Arial" charset="0"/>
              </a:rPr>
              <a:t>RFQ – Beam Test</a:t>
            </a:r>
            <a:endParaRPr lang="de-DE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540326" y="1554480"/>
            <a:ext cx="5370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c</a:t>
            </a:r>
            <a:r>
              <a:rPr lang="de-DE" dirty="0" err="1" smtClean="0"/>
              <a:t>w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, I=4 mA, </a:t>
            </a:r>
            <a:r>
              <a:rPr lang="de-DE" b="1" dirty="0" smtClean="0">
                <a:solidFill>
                  <a:srgbClr val="FF0000"/>
                </a:solidFill>
              </a:rPr>
              <a:t>T=98%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57" y="2136690"/>
            <a:ext cx="6195700" cy="427071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406" y="2343989"/>
            <a:ext cx="5323437" cy="400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27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918</Words>
  <Application>Microsoft Office PowerPoint</Application>
  <PresentationFormat>Breitbild</PresentationFormat>
  <Paragraphs>303</Paragraphs>
  <Slides>26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2" baseType="lpstr">
      <vt:lpstr>Arial</vt:lpstr>
      <vt:lpstr>Calibri</vt:lpstr>
      <vt:lpstr>Courier New</vt:lpstr>
      <vt:lpstr>Symbol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Dynamics in Terms of E-Field-Asymmetries at the FRANZ / MYRRHA CH-Rebuncher</dc:title>
  <dc:creator>lpc</dc:creator>
  <cp:lastModifiedBy>LINAC</cp:lastModifiedBy>
  <cp:revision>1177</cp:revision>
  <cp:lastPrinted>2025-02-25T18:42:17Z</cp:lastPrinted>
  <dcterms:created xsi:type="dcterms:W3CDTF">2010-08-30T14:55:50Z</dcterms:created>
  <dcterms:modified xsi:type="dcterms:W3CDTF">2025-02-26T20:02:32Z</dcterms:modified>
</cp:coreProperties>
</file>