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50" r:id="rId2"/>
    <p:sldMasterId id="2147483962" r:id="rId3"/>
  </p:sldMasterIdLst>
  <p:notesMasterIdLst>
    <p:notesMasterId r:id="rId22"/>
  </p:notesMasterIdLst>
  <p:handoutMasterIdLst>
    <p:handoutMasterId r:id="rId23"/>
  </p:handoutMasterIdLst>
  <p:sldIdLst>
    <p:sldId id="262" r:id="rId4"/>
    <p:sldId id="267" r:id="rId5"/>
    <p:sldId id="263" r:id="rId6"/>
    <p:sldId id="266" r:id="rId7"/>
    <p:sldId id="270" r:id="rId8"/>
    <p:sldId id="269" r:id="rId9"/>
    <p:sldId id="272" r:id="rId10"/>
    <p:sldId id="273" r:id="rId11"/>
    <p:sldId id="291" r:id="rId12"/>
    <p:sldId id="284" r:id="rId13"/>
    <p:sldId id="286" r:id="rId14"/>
    <p:sldId id="261" r:id="rId15"/>
    <p:sldId id="264" r:id="rId16"/>
    <p:sldId id="287" r:id="rId17"/>
    <p:sldId id="285" r:id="rId18"/>
    <p:sldId id="271" r:id="rId19"/>
    <p:sldId id="288" r:id="rId20"/>
    <p:sldId id="289" r:id="rId21"/>
  </p:sldIdLst>
  <p:sldSz cx="9144000" cy="5143500" type="screen16x9"/>
  <p:notesSz cx="9144000" cy="6858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9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07" d="100"/>
          <a:sy n="107" d="100"/>
        </p:scale>
        <p:origin x="758" y="46"/>
      </p:cViewPr>
      <p:guideLst>
        <p:guide orient="horz" pos="15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67" d="100"/>
          <a:sy n="167" d="100"/>
        </p:scale>
        <p:origin x="1976" y="8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bham-my.sharepoint.com/personal/ldp570_student_bham_ac_uk/Documents/PhD/Results/Neutrons/Re-analysis%20of%20clonogenics/A253/A253%20Compiled%20BA%20and%20BPA%20neutron%20clonogenic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bham-my.sharepoint.com/personal/ldp570_student_bham_ac_uk/Documents/PhD/Results/Neutrons/Re-analysis%20of%20clonogenics/FaDu/FaDu%20Compiled%20BA%20and%20BPA%20neutron%20clonogenic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bham-my.sharepoint.com/personal/ldp570_student_bham_ac_uk/Documents/PhD/Results/Neutrons/Re-analysis%20of%20clonogenics/UMSCC6/UMSCC6%20Compiled%20BA%20and%20BPA%20neutron%20clonogenic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bham-my.sharepoint.com/personal/ldp570_student_bham_ac_uk/Documents/PhD/Results/Neutrons/Re-analysis%20of%20clonogenics/UMSCC17A/UMSCC17A%20Compiled%20BA%20and%20BPA%20neutron%20clonogenic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A253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0 BA</c:v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Graph!$E$3:$E$8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8.2570899766172032E-2</c:v>
                  </c:pt>
                  <c:pt idx="2">
                    <c:v>0.16358415798380779</c:v>
                  </c:pt>
                  <c:pt idx="3">
                    <c:v>0.38110402819713557</c:v>
                  </c:pt>
                  <c:pt idx="4">
                    <c:v>0.22626444159882456</c:v>
                  </c:pt>
                  <c:pt idx="5">
                    <c:v>0.15886415557479588</c:v>
                  </c:pt>
                </c:numCache>
              </c:numRef>
            </c:plus>
            <c:minus>
              <c:numRef>
                <c:f>Graph!$E$3:$E$8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8.2570899766172032E-2</c:v>
                  </c:pt>
                  <c:pt idx="2">
                    <c:v>0.16358415798380779</c:v>
                  </c:pt>
                  <c:pt idx="3">
                    <c:v>0.38110402819713557</c:v>
                  </c:pt>
                  <c:pt idx="4">
                    <c:v>0.22626444159882456</c:v>
                  </c:pt>
                  <c:pt idx="5">
                    <c:v>0.15886415557479588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General</c:formatCode>
                <c:ptCount val="6"/>
                <c:pt idx="0">
                  <c:v>0</c:v>
                </c:pt>
                <c:pt idx="1">
                  <c:v>19625000000</c:v>
                </c:pt>
                <c:pt idx="2">
                  <c:v>49062500000</c:v>
                </c:pt>
                <c:pt idx="3">
                  <c:v>98125000000</c:v>
                </c:pt>
                <c:pt idx="4">
                  <c:v>196250000000</c:v>
                </c:pt>
                <c:pt idx="5">
                  <c:v>392500000000</c:v>
                </c:pt>
              </c:numCache>
            </c:numRef>
          </c:xVal>
          <c:yVal>
            <c:numRef>
              <c:f>Graph!$D$3:$D$8</c:f>
              <c:numCache>
                <c:formatCode>General</c:formatCode>
                <c:ptCount val="6"/>
                <c:pt idx="0">
                  <c:v>1</c:v>
                </c:pt>
                <c:pt idx="1">
                  <c:v>1.0641155257775698</c:v>
                </c:pt>
                <c:pt idx="2">
                  <c:v>1.1678361730485214</c:v>
                </c:pt>
                <c:pt idx="3">
                  <c:v>0.92533356814182433</c:v>
                </c:pt>
                <c:pt idx="4">
                  <c:v>1.1160546303300527</c:v>
                </c:pt>
                <c:pt idx="5">
                  <c:v>1.0376760896915072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140-B245-9FA5-3396DEB4F0D1}"/>
            </c:ext>
          </c:extLst>
        </c:ser>
        <c:ser>
          <c:idx val="1"/>
          <c:order val="1"/>
          <c:tx>
            <c:v>20 BA</c:v>
          </c:tx>
          <c:spPr>
            <a:ln w="12700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Graph!$E$9:$E$14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0.15402154283293168</c:v>
                  </c:pt>
                  <c:pt idx="2">
                    <c:v>0.10715346537603636</c:v>
                  </c:pt>
                  <c:pt idx="3">
                    <c:v>0.13791999615503084</c:v>
                  </c:pt>
                  <c:pt idx="4">
                    <c:v>0.10602240317175154</c:v>
                  </c:pt>
                  <c:pt idx="5">
                    <c:v>2.5801885836226161E-2</c:v>
                  </c:pt>
                </c:numCache>
              </c:numRef>
            </c:plus>
            <c:minus>
              <c:numRef>
                <c:f>Graph!$E$9:$E$14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0.15402154283293168</c:v>
                  </c:pt>
                  <c:pt idx="2">
                    <c:v>0.10715346537603636</c:v>
                  </c:pt>
                  <c:pt idx="3">
                    <c:v>0.13791999615503084</c:v>
                  </c:pt>
                  <c:pt idx="4">
                    <c:v>0.10602240317175154</c:v>
                  </c:pt>
                  <c:pt idx="5">
                    <c:v>2.5801885836226161E-2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General</c:formatCode>
                <c:ptCount val="6"/>
                <c:pt idx="0">
                  <c:v>0</c:v>
                </c:pt>
                <c:pt idx="1">
                  <c:v>19625000000</c:v>
                </c:pt>
                <c:pt idx="2">
                  <c:v>49062500000</c:v>
                </c:pt>
                <c:pt idx="3">
                  <c:v>98125000000</c:v>
                </c:pt>
                <c:pt idx="4">
                  <c:v>196250000000</c:v>
                </c:pt>
                <c:pt idx="5">
                  <c:v>392500000000</c:v>
                </c:pt>
              </c:numCache>
            </c:numRef>
          </c:xVal>
          <c:yVal>
            <c:numRef>
              <c:f>Graph!$D$9:$D$14</c:f>
              <c:numCache>
                <c:formatCode>General</c:formatCode>
                <c:ptCount val="6"/>
                <c:pt idx="0">
                  <c:v>1</c:v>
                </c:pt>
                <c:pt idx="1">
                  <c:v>0.98336958097723637</c:v>
                </c:pt>
                <c:pt idx="2">
                  <c:v>0.88117644092264447</c:v>
                </c:pt>
                <c:pt idx="3">
                  <c:v>0.76473450964817724</c:v>
                </c:pt>
                <c:pt idx="4">
                  <c:v>0.36874591557345876</c:v>
                </c:pt>
                <c:pt idx="5">
                  <c:v>3.2909918826290789E-2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140-B245-9FA5-3396DEB4F0D1}"/>
            </c:ext>
          </c:extLst>
        </c:ser>
        <c:ser>
          <c:idx val="2"/>
          <c:order val="2"/>
          <c:tx>
            <c:v>50 BA</c:v>
          </c:tx>
          <c:spPr>
            <a:ln w="12700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Graph!$E$15:$E$20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3.2342909093384067E-2</c:v>
                  </c:pt>
                  <c:pt idx="2">
                    <c:v>5.9028559391841567E-2</c:v>
                  </c:pt>
                  <c:pt idx="3">
                    <c:v>4.0420901473133132E-2</c:v>
                  </c:pt>
                  <c:pt idx="4">
                    <c:v>2.6104291388561171E-2</c:v>
                  </c:pt>
                  <c:pt idx="5">
                    <c:v>0</c:v>
                  </c:pt>
                </c:numCache>
              </c:numRef>
            </c:plus>
            <c:minus>
              <c:numRef>
                <c:f>Graph!$E$15:$E$20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3.2342909093384067E-2</c:v>
                  </c:pt>
                  <c:pt idx="2">
                    <c:v>5.9028559391841567E-2</c:v>
                  </c:pt>
                  <c:pt idx="3">
                    <c:v>4.0420901473133132E-2</c:v>
                  </c:pt>
                  <c:pt idx="4">
                    <c:v>2.6104291388561171E-2</c:v>
                  </c:pt>
                  <c:pt idx="5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General</c:formatCode>
                <c:ptCount val="6"/>
                <c:pt idx="0">
                  <c:v>0</c:v>
                </c:pt>
                <c:pt idx="1">
                  <c:v>19625000000</c:v>
                </c:pt>
                <c:pt idx="2">
                  <c:v>49062500000</c:v>
                </c:pt>
                <c:pt idx="3">
                  <c:v>98125000000</c:v>
                </c:pt>
                <c:pt idx="4">
                  <c:v>196250000000</c:v>
                </c:pt>
                <c:pt idx="5">
                  <c:v>392500000000</c:v>
                </c:pt>
              </c:numCache>
            </c:numRef>
          </c:xVal>
          <c:yVal>
            <c:numRef>
              <c:f>Graph!$D$15:$D$20</c:f>
              <c:numCache>
                <c:formatCode>General</c:formatCode>
                <c:ptCount val="6"/>
                <c:pt idx="0">
                  <c:v>1</c:v>
                </c:pt>
                <c:pt idx="1">
                  <c:v>0.77112001233386529</c:v>
                </c:pt>
                <c:pt idx="2">
                  <c:v>0.35213046923835883</c:v>
                </c:pt>
                <c:pt idx="3">
                  <c:v>0.14207442152598204</c:v>
                </c:pt>
                <c:pt idx="4">
                  <c:v>2.3987668230446346E-2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140-B245-9FA5-3396DEB4F0D1}"/>
            </c:ext>
          </c:extLst>
        </c:ser>
        <c:ser>
          <c:idx val="3"/>
          <c:order val="3"/>
          <c:tx>
            <c:v>100 BA</c:v>
          </c:tx>
          <c:spPr>
            <a:ln w="127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Graph!$E$21:$E$26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7.8438219979729426E-2</c:v>
                  </c:pt>
                  <c:pt idx="2">
                    <c:v>2.9662369542518877E-3</c:v>
                  </c:pt>
                  <c:pt idx="3">
                    <c:v>1.1437478191746273E-2</c:v>
                  </c:pt>
                  <c:pt idx="4">
                    <c:v>0</c:v>
                  </c:pt>
                  <c:pt idx="5">
                    <c:v>0</c:v>
                  </c:pt>
                </c:numCache>
              </c:numRef>
            </c:plus>
            <c:minus>
              <c:numRef>
                <c:f>Graph!$E$21:$E$26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7.8438219979729426E-2</c:v>
                  </c:pt>
                  <c:pt idx="2">
                    <c:v>2.9662369542518877E-3</c:v>
                  </c:pt>
                  <c:pt idx="3">
                    <c:v>1.1437478191746273E-2</c:v>
                  </c:pt>
                  <c:pt idx="4">
                    <c:v>0</c:v>
                  </c:pt>
                  <c:pt idx="5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General</c:formatCode>
                <c:ptCount val="6"/>
                <c:pt idx="0">
                  <c:v>0</c:v>
                </c:pt>
                <c:pt idx="1">
                  <c:v>19625000000</c:v>
                </c:pt>
                <c:pt idx="2">
                  <c:v>49062500000</c:v>
                </c:pt>
                <c:pt idx="3">
                  <c:v>98125000000</c:v>
                </c:pt>
                <c:pt idx="4">
                  <c:v>196250000000</c:v>
                </c:pt>
                <c:pt idx="5">
                  <c:v>392500000000</c:v>
                </c:pt>
              </c:numCache>
            </c:numRef>
          </c:xVal>
          <c:yVal>
            <c:numRef>
              <c:f>Graph!$D$21:$D$26</c:f>
              <c:numCache>
                <c:formatCode>General</c:formatCode>
                <c:ptCount val="6"/>
                <c:pt idx="0">
                  <c:v>1</c:v>
                </c:pt>
                <c:pt idx="1">
                  <c:v>0.4127526682600422</c:v>
                </c:pt>
                <c:pt idx="2">
                  <c:v>6.6935320053704103E-2</c:v>
                </c:pt>
                <c:pt idx="3">
                  <c:v>1.6126257175480579E-2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140-B245-9FA5-3396DEB4F0D1}"/>
            </c:ext>
          </c:extLst>
        </c:ser>
        <c:ser>
          <c:idx val="4"/>
          <c:order val="4"/>
          <c:tx>
            <c:v>0 BPA</c:v>
          </c:tx>
          <c:spPr>
            <a:ln w="127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Graph!$G$3:$G$8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8.2002508752087883E-3</c:v>
                  </c:pt>
                  <c:pt idx="2">
                    <c:v>5.5080488542366045E-2</c:v>
                  </c:pt>
                  <c:pt idx="3">
                    <c:v>4.011925176528891E-2</c:v>
                  </c:pt>
                  <c:pt idx="4">
                    <c:v>4.7408040304041027E-2</c:v>
                  </c:pt>
                  <c:pt idx="5">
                    <c:v>4.9831297634954239E-2</c:v>
                  </c:pt>
                </c:numCache>
              </c:numRef>
            </c:plus>
            <c:minus>
              <c:numRef>
                <c:f>Graph!$G$3:$G$8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8.2002508752087883E-3</c:v>
                  </c:pt>
                  <c:pt idx="2">
                    <c:v>5.5080488542366045E-2</c:v>
                  </c:pt>
                  <c:pt idx="3">
                    <c:v>4.011925176528891E-2</c:v>
                  </c:pt>
                  <c:pt idx="4">
                    <c:v>4.7408040304041027E-2</c:v>
                  </c:pt>
                  <c:pt idx="5">
                    <c:v>4.9831297634954239E-2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General</c:formatCode>
                <c:ptCount val="6"/>
                <c:pt idx="0">
                  <c:v>0</c:v>
                </c:pt>
                <c:pt idx="1">
                  <c:v>19625000000</c:v>
                </c:pt>
                <c:pt idx="2">
                  <c:v>49062500000</c:v>
                </c:pt>
                <c:pt idx="3">
                  <c:v>98125000000</c:v>
                </c:pt>
                <c:pt idx="4">
                  <c:v>196250000000</c:v>
                </c:pt>
                <c:pt idx="5">
                  <c:v>392500000000</c:v>
                </c:pt>
              </c:numCache>
            </c:numRef>
          </c:xVal>
          <c:yVal>
            <c:numRef>
              <c:f>Graph!$F$3:$F$8</c:f>
              <c:numCache>
                <c:formatCode>General</c:formatCode>
                <c:ptCount val="6"/>
                <c:pt idx="0">
                  <c:v>1</c:v>
                </c:pt>
                <c:pt idx="1">
                  <c:v>0.97962618856301054</c:v>
                </c:pt>
                <c:pt idx="2">
                  <c:v>0.97068141489219217</c:v>
                </c:pt>
                <c:pt idx="3">
                  <c:v>0.72281413218159907</c:v>
                </c:pt>
                <c:pt idx="4">
                  <c:v>0.73920667604124812</c:v>
                </c:pt>
                <c:pt idx="5">
                  <c:v>0.69282007499665188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140-B245-9FA5-3396DEB4F0D1}"/>
            </c:ext>
          </c:extLst>
        </c:ser>
        <c:ser>
          <c:idx val="5"/>
          <c:order val="5"/>
          <c:tx>
            <c:v>20 BPA</c:v>
          </c:tx>
          <c:spPr>
            <a:ln w="12700" cap="rnd">
              <a:solidFill>
                <a:schemeClr val="accent4">
                  <a:lumMod val="60000"/>
                  <a:lumOff val="40000"/>
                </a:schemeClr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Graph!$G$9:$G$14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0.12051022443530206</c:v>
                  </c:pt>
                  <c:pt idx="2">
                    <c:v>6.6532653151313528E-2</c:v>
                  </c:pt>
                  <c:pt idx="3">
                    <c:v>5.5475065148332024E-2</c:v>
                  </c:pt>
                  <c:pt idx="4">
                    <c:v>1.0032034933452911E-2</c:v>
                  </c:pt>
                  <c:pt idx="5">
                    <c:v>2.5725611410547179E-2</c:v>
                  </c:pt>
                </c:numCache>
              </c:numRef>
            </c:plus>
            <c:minus>
              <c:numRef>
                <c:f>Graph!$G$9:$G$14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0.12051022443530206</c:v>
                  </c:pt>
                  <c:pt idx="2">
                    <c:v>6.6532653151313528E-2</c:v>
                  </c:pt>
                  <c:pt idx="3">
                    <c:v>5.5475065148332024E-2</c:v>
                  </c:pt>
                  <c:pt idx="4">
                    <c:v>1.0032034933452911E-2</c:v>
                  </c:pt>
                  <c:pt idx="5">
                    <c:v>2.5725611410547179E-2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General</c:formatCode>
                <c:ptCount val="6"/>
                <c:pt idx="0">
                  <c:v>0</c:v>
                </c:pt>
                <c:pt idx="1">
                  <c:v>19625000000</c:v>
                </c:pt>
                <c:pt idx="2">
                  <c:v>49062500000</c:v>
                </c:pt>
                <c:pt idx="3">
                  <c:v>98125000000</c:v>
                </c:pt>
                <c:pt idx="4">
                  <c:v>196250000000</c:v>
                </c:pt>
                <c:pt idx="5">
                  <c:v>392500000000</c:v>
                </c:pt>
              </c:numCache>
            </c:numRef>
          </c:xVal>
          <c:yVal>
            <c:numRef>
              <c:f>Graph!$F$9:$F$14</c:f>
              <c:numCache>
                <c:formatCode>General</c:formatCode>
                <c:ptCount val="6"/>
                <c:pt idx="0">
                  <c:v>1</c:v>
                </c:pt>
                <c:pt idx="1">
                  <c:v>0.78779351654563656</c:v>
                </c:pt>
                <c:pt idx="2">
                  <c:v>0.60905563251521422</c:v>
                </c:pt>
                <c:pt idx="3">
                  <c:v>0.37021434084570037</c:v>
                </c:pt>
                <c:pt idx="4">
                  <c:v>9.2888241634001945E-2</c:v>
                </c:pt>
                <c:pt idx="5">
                  <c:v>2.4274329519171235E-2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140-B245-9FA5-3396DEB4F0D1}"/>
            </c:ext>
          </c:extLst>
        </c:ser>
        <c:ser>
          <c:idx val="6"/>
          <c:order val="6"/>
          <c:tx>
            <c:v>50 BPA</c:v>
          </c:tx>
          <c:spPr>
            <a:ln w="12700" cap="rnd">
              <a:solidFill>
                <a:schemeClr val="accent3">
                  <a:lumMod val="60000"/>
                  <a:lumOff val="40000"/>
                </a:schemeClr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Graph!$G$15:$G$20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0.12490780232362773</c:v>
                  </c:pt>
                  <c:pt idx="2">
                    <c:v>4.0550496678412942E-2</c:v>
                  </c:pt>
                  <c:pt idx="3">
                    <c:v>3.1304388309109039E-2</c:v>
                  </c:pt>
                  <c:pt idx="4">
                    <c:v>2.5341437604715312E-3</c:v>
                  </c:pt>
                  <c:pt idx="5">
                    <c:v>0</c:v>
                  </c:pt>
                </c:numCache>
              </c:numRef>
            </c:plus>
            <c:minus>
              <c:numRef>
                <c:f>Graph!$G$15:$G$20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0.12490780232362773</c:v>
                  </c:pt>
                  <c:pt idx="2">
                    <c:v>4.0550496678412942E-2</c:v>
                  </c:pt>
                  <c:pt idx="3">
                    <c:v>3.1304388309109039E-2</c:v>
                  </c:pt>
                  <c:pt idx="4">
                    <c:v>2.5341437604715312E-3</c:v>
                  </c:pt>
                  <c:pt idx="5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General</c:formatCode>
                <c:ptCount val="6"/>
                <c:pt idx="0">
                  <c:v>0</c:v>
                </c:pt>
                <c:pt idx="1">
                  <c:v>19625000000</c:v>
                </c:pt>
                <c:pt idx="2">
                  <c:v>49062500000</c:v>
                </c:pt>
                <c:pt idx="3">
                  <c:v>98125000000</c:v>
                </c:pt>
                <c:pt idx="4">
                  <c:v>196250000000</c:v>
                </c:pt>
                <c:pt idx="5">
                  <c:v>392500000000</c:v>
                </c:pt>
              </c:numCache>
            </c:numRef>
          </c:xVal>
          <c:yVal>
            <c:numRef>
              <c:f>Graph!$F$15:$F$20</c:f>
              <c:numCache>
                <c:formatCode>General</c:formatCode>
                <c:ptCount val="6"/>
                <c:pt idx="0">
                  <c:v>1</c:v>
                </c:pt>
                <c:pt idx="1">
                  <c:v>0.64356111135277272</c:v>
                </c:pt>
                <c:pt idx="2">
                  <c:v>0.32746343661944599</c:v>
                </c:pt>
                <c:pt idx="3">
                  <c:v>0.12323647541577858</c:v>
                </c:pt>
                <c:pt idx="4">
                  <c:v>1.0582476643418834E-2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6140-B245-9FA5-3396DEB4F0D1}"/>
            </c:ext>
          </c:extLst>
        </c:ser>
        <c:ser>
          <c:idx val="7"/>
          <c:order val="7"/>
          <c:tx>
            <c:v>100 BPA</c:v>
          </c:tx>
          <c:spPr>
            <a:ln w="12700" cap="rnd">
              <a:solidFill>
                <a:srgbClr val="FFC00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Graph!$G$21:$G$26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2.7190757300632688E-2</c:v>
                  </c:pt>
                  <c:pt idx="2">
                    <c:v>3.7134151889850205E-2</c:v>
                  </c:pt>
                  <c:pt idx="3">
                    <c:v>3.0360600356921217E-3</c:v>
                  </c:pt>
                  <c:pt idx="4">
                    <c:v>0</c:v>
                  </c:pt>
                  <c:pt idx="5">
                    <c:v>0</c:v>
                  </c:pt>
                </c:numCache>
              </c:numRef>
            </c:plus>
            <c:minus>
              <c:numRef>
                <c:f>Graph!$G$21:$G$26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2.7190757300632688E-2</c:v>
                  </c:pt>
                  <c:pt idx="2">
                    <c:v>3.7134151889850205E-2</c:v>
                  </c:pt>
                  <c:pt idx="3">
                    <c:v>3.0360600356921217E-3</c:v>
                  </c:pt>
                  <c:pt idx="4">
                    <c:v>0</c:v>
                  </c:pt>
                  <c:pt idx="5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General</c:formatCode>
                <c:ptCount val="6"/>
                <c:pt idx="0">
                  <c:v>0</c:v>
                </c:pt>
                <c:pt idx="1">
                  <c:v>19625000000</c:v>
                </c:pt>
                <c:pt idx="2">
                  <c:v>49062500000</c:v>
                </c:pt>
                <c:pt idx="3">
                  <c:v>98125000000</c:v>
                </c:pt>
                <c:pt idx="4">
                  <c:v>196250000000</c:v>
                </c:pt>
                <c:pt idx="5">
                  <c:v>392500000000</c:v>
                </c:pt>
              </c:numCache>
            </c:numRef>
          </c:xVal>
          <c:yVal>
            <c:numRef>
              <c:f>Graph!$F$21:$F$26</c:f>
              <c:numCache>
                <c:formatCode>General</c:formatCode>
                <c:ptCount val="6"/>
                <c:pt idx="0">
                  <c:v>1</c:v>
                </c:pt>
                <c:pt idx="1">
                  <c:v>0.42773659610452802</c:v>
                </c:pt>
                <c:pt idx="2">
                  <c:v>0.13626776982086861</c:v>
                </c:pt>
                <c:pt idx="3">
                  <c:v>8.4199793515807222E-3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6140-B245-9FA5-3396DEB4F0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8299567"/>
        <c:axId val="1684573871"/>
      </c:scatterChart>
      <c:valAx>
        <c:axId val="1418299567"/>
        <c:scaling>
          <c:orientation val="minMax"/>
          <c:max val="4000000000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Neutron fluence (thermal neutrons/cm2)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4573871"/>
        <c:crossesAt val="0"/>
        <c:crossBetween val="midCat"/>
        <c:majorUnit val="100000000000"/>
      </c:valAx>
      <c:valAx>
        <c:axId val="1684573871"/>
        <c:scaling>
          <c:logBase val="10"/>
          <c:orientation val="minMax"/>
          <c:max val="1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Surviving Fraction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82995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1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FaDu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0 BA</c:v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Graph!$E$3:$E$8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6.1625918078417316E-2</c:v>
                  </c:pt>
                  <c:pt idx="2">
                    <c:v>6.4313021867684877E-3</c:v>
                  </c:pt>
                  <c:pt idx="3">
                    <c:v>5.244123675091085E-2</c:v>
                  </c:pt>
                  <c:pt idx="4">
                    <c:v>7.6616260276245227E-2</c:v>
                  </c:pt>
                  <c:pt idx="5">
                    <c:v>5.6484107948475387E-2</c:v>
                  </c:pt>
                </c:numCache>
              </c:numRef>
            </c:plus>
            <c:minus>
              <c:numRef>
                <c:f>Graph!$E$3:$E$8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6.1625918078417316E-2</c:v>
                  </c:pt>
                  <c:pt idx="2">
                    <c:v>6.4313021867684877E-3</c:v>
                  </c:pt>
                  <c:pt idx="3">
                    <c:v>5.244123675091085E-2</c:v>
                  </c:pt>
                  <c:pt idx="4">
                    <c:v>7.6616260276245227E-2</c:v>
                  </c:pt>
                  <c:pt idx="5">
                    <c:v>5.6484107948475387E-2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20000000000</c:v>
                </c:pt>
                <c:pt idx="2">
                  <c:v>49000000000</c:v>
                </c:pt>
                <c:pt idx="3">
                  <c:v>98000000000</c:v>
                </c:pt>
                <c:pt idx="4">
                  <c:v>200000000000</c:v>
                </c:pt>
                <c:pt idx="5">
                  <c:v>390000000000</c:v>
                </c:pt>
              </c:numCache>
            </c:numRef>
          </c:xVal>
          <c:yVal>
            <c:numRef>
              <c:f>Graph!$D$3:$D$8</c:f>
              <c:numCache>
                <c:formatCode>General</c:formatCode>
                <c:ptCount val="6"/>
                <c:pt idx="0">
                  <c:v>1</c:v>
                </c:pt>
                <c:pt idx="1">
                  <c:v>0.95375228235924758</c:v>
                </c:pt>
                <c:pt idx="2">
                  <c:v>1.0114226845570127</c:v>
                </c:pt>
                <c:pt idx="3">
                  <c:v>0.81434201048628918</c:v>
                </c:pt>
                <c:pt idx="4">
                  <c:v>0.80998249493274377</c:v>
                </c:pt>
                <c:pt idx="5">
                  <c:v>0.77400162487227175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35D-6244-B8AF-2F7DA0BE7DB8}"/>
            </c:ext>
          </c:extLst>
        </c:ser>
        <c:ser>
          <c:idx val="1"/>
          <c:order val="1"/>
          <c:tx>
            <c:v>20 BA</c:v>
          </c:tx>
          <c:spPr>
            <a:ln w="12700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Graph!$E$9:$E$14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5.5420581543054584E-2</c:v>
                  </c:pt>
                  <c:pt idx="2">
                    <c:v>2.7134592876847344E-2</c:v>
                  </c:pt>
                  <c:pt idx="3">
                    <c:v>8.3858125433366501E-2</c:v>
                  </c:pt>
                  <c:pt idx="4">
                    <c:v>0.16328119687793372</c:v>
                  </c:pt>
                  <c:pt idx="5">
                    <c:v>3.9386446261676478E-2</c:v>
                  </c:pt>
                </c:numCache>
              </c:numRef>
            </c:plus>
            <c:minus>
              <c:numRef>
                <c:f>Graph!$E$9:$E$14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5.5420581543054584E-2</c:v>
                  </c:pt>
                  <c:pt idx="2">
                    <c:v>2.7134592876847344E-2</c:v>
                  </c:pt>
                  <c:pt idx="3">
                    <c:v>8.3858125433366501E-2</c:v>
                  </c:pt>
                  <c:pt idx="4">
                    <c:v>0.16328119687793372</c:v>
                  </c:pt>
                  <c:pt idx="5">
                    <c:v>3.9386446261676478E-2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20000000000</c:v>
                </c:pt>
                <c:pt idx="2">
                  <c:v>49000000000</c:v>
                </c:pt>
                <c:pt idx="3">
                  <c:v>98000000000</c:v>
                </c:pt>
                <c:pt idx="4">
                  <c:v>200000000000</c:v>
                </c:pt>
                <c:pt idx="5">
                  <c:v>390000000000</c:v>
                </c:pt>
              </c:numCache>
            </c:numRef>
          </c:xVal>
          <c:yVal>
            <c:numRef>
              <c:f>Graph!$D$9:$D$14</c:f>
              <c:numCache>
                <c:formatCode>General</c:formatCode>
                <c:ptCount val="6"/>
                <c:pt idx="0">
                  <c:v>1</c:v>
                </c:pt>
                <c:pt idx="1">
                  <c:v>0.9226525024190394</c:v>
                </c:pt>
                <c:pt idx="2">
                  <c:v>0.7326131453659267</c:v>
                </c:pt>
                <c:pt idx="3">
                  <c:v>0.55522994816668658</c:v>
                </c:pt>
                <c:pt idx="4">
                  <c:v>0.29440719350932903</c:v>
                </c:pt>
                <c:pt idx="5">
                  <c:v>2.8817522515116642E-2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35D-6244-B8AF-2F7DA0BE7DB8}"/>
            </c:ext>
          </c:extLst>
        </c:ser>
        <c:ser>
          <c:idx val="2"/>
          <c:order val="2"/>
          <c:tx>
            <c:v>50 BA</c:v>
          </c:tx>
          <c:spPr>
            <a:ln w="12700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Graph!$E$15:$E$20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0.12729216465906465</c:v>
                  </c:pt>
                  <c:pt idx="2">
                    <c:v>7.4561385654241571E-2</c:v>
                  </c:pt>
                  <c:pt idx="3">
                    <c:v>3.7747817754569021E-2</c:v>
                  </c:pt>
                  <c:pt idx="4">
                    <c:v>2.7729677693590096E-2</c:v>
                  </c:pt>
                  <c:pt idx="5">
                    <c:v>0</c:v>
                  </c:pt>
                </c:numCache>
              </c:numRef>
            </c:plus>
            <c:minus>
              <c:numRef>
                <c:f>Graph!$E$15:$E$20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0.12729216465906465</c:v>
                  </c:pt>
                  <c:pt idx="2">
                    <c:v>7.4561385654241571E-2</c:v>
                  </c:pt>
                  <c:pt idx="3">
                    <c:v>3.7747817754569021E-2</c:v>
                  </c:pt>
                  <c:pt idx="4">
                    <c:v>2.7729677693590096E-2</c:v>
                  </c:pt>
                  <c:pt idx="5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20000000000</c:v>
                </c:pt>
                <c:pt idx="2">
                  <c:v>49000000000</c:v>
                </c:pt>
                <c:pt idx="3">
                  <c:v>98000000000</c:v>
                </c:pt>
                <c:pt idx="4">
                  <c:v>200000000000</c:v>
                </c:pt>
                <c:pt idx="5">
                  <c:v>390000000000</c:v>
                </c:pt>
              </c:numCache>
            </c:numRef>
          </c:xVal>
          <c:yVal>
            <c:numRef>
              <c:f>Graph!$D$15:$D$20</c:f>
              <c:numCache>
                <c:formatCode>General</c:formatCode>
                <c:ptCount val="6"/>
                <c:pt idx="0">
                  <c:v>1</c:v>
                </c:pt>
                <c:pt idx="1">
                  <c:v>0.76208832717397967</c:v>
                </c:pt>
                <c:pt idx="2">
                  <c:v>0.40588235294117653</c:v>
                </c:pt>
                <c:pt idx="3">
                  <c:v>0.13541083910134691</c:v>
                </c:pt>
                <c:pt idx="4">
                  <c:v>1.9607843137254902E-2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35D-6244-B8AF-2F7DA0BE7DB8}"/>
            </c:ext>
          </c:extLst>
        </c:ser>
        <c:ser>
          <c:idx val="3"/>
          <c:order val="3"/>
          <c:tx>
            <c:v>100 BA</c:v>
          </c:tx>
          <c:spPr>
            <a:ln w="127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Graph!$E$21:$E$26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0.1049250575898079</c:v>
                  </c:pt>
                  <c:pt idx="2">
                    <c:v>3.4761381598834538E-2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</c:numCache>
              </c:numRef>
            </c:plus>
            <c:minus>
              <c:numRef>
                <c:f>Graph!$E$21:$E$26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0.1049250575898079</c:v>
                  </c:pt>
                  <c:pt idx="2">
                    <c:v>3.4761381598834538E-2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20000000000</c:v>
                </c:pt>
                <c:pt idx="2">
                  <c:v>49000000000</c:v>
                </c:pt>
                <c:pt idx="3">
                  <c:v>98000000000</c:v>
                </c:pt>
                <c:pt idx="4">
                  <c:v>200000000000</c:v>
                </c:pt>
                <c:pt idx="5">
                  <c:v>390000000000</c:v>
                </c:pt>
              </c:numCache>
            </c:numRef>
          </c:xVal>
          <c:yVal>
            <c:numRef>
              <c:f>Graph!$D$21:$D$26</c:f>
              <c:numCache>
                <c:formatCode>General</c:formatCode>
                <c:ptCount val="6"/>
                <c:pt idx="0">
                  <c:v>1</c:v>
                </c:pt>
                <c:pt idx="1">
                  <c:v>0.30617834353809531</c:v>
                </c:pt>
                <c:pt idx="2">
                  <c:v>7.3901186935323965E-2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35D-6244-B8AF-2F7DA0BE7DB8}"/>
            </c:ext>
          </c:extLst>
        </c:ser>
        <c:ser>
          <c:idx val="4"/>
          <c:order val="4"/>
          <c:tx>
            <c:v>0 BPA</c:v>
          </c:tx>
          <c:spPr>
            <a:ln w="127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Graph!$G$3:$G$8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6.8888881519564155E-2</c:v>
                  </c:pt>
                  <c:pt idx="2">
                    <c:v>0.15430432631138699</c:v>
                  </c:pt>
                  <c:pt idx="3">
                    <c:v>9.1566399716361879E-2</c:v>
                  </c:pt>
                  <c:pt idx="4">
                    <c:v>7.0426729224636969E-2</c:v>
                  </c:pt>
                  <c:pt idx="5">
                    <c:v>6.3508671808081285E-2</c:v>
                  </c:pt>
                </c:numCache>
              </c:numRef>
            </c:plus>
            <c:minus>
              <c:numRef>
                <c:f>Graph!$G$3:$G$8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6.8888881519564155E-2</c:v>
                  </c:pt>
                  <c:pt idx="2">
                    <c:v>0.15430432631138699</c:v>
                  </c:pt>
                  <c:pt idx="3">
                    <c:v>9.1566399716361879E-2</c:v>
                  </c:pt>
                  <c:pt idx="4">
                    <c:v>7.0426729224636969E-2</c:v>
                  </c:pt>
                  <c:pt idx="5">
                    <c:v>6.3508671808081285E-2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20000000000</c:v>
                </c:pt>
                <c:pt idx="2">
                  <c:v>49000000000</c:v>
                </c:pt>
                <c:pt idx="3">
                  <c:v>98000000000</c:v>
                </c:pt>
                <c:pt idx="4">
                  <c:v>200000000000</c:v>
                </c:pt>
                <c:pt idx="5">
                  <c:v>390000000000</c:v>
                </c:pt>
              </c:numCache>
            </c:numRef>
          </c:xVal>
          <c:yVal>
            <c:numRef>
              <c:f>Graph!$F$3:$F$8</c:f>
              <c:numCache>
                <c:formatCode>General</c:formatCode>
                <c:ptCount val="6"/>
                <c:pt idx="0">
                  <c:v>1</c:v>
                </c:pt>
                <c:pt idx="1">
                  <c:v>0.95994976393268239</c:v>
                </c:pt>
                <c:pt idx="2">
                  <c:v>0.85718884109642024</c:v>
                </c:pt>
                <c:pt idx="3">
                  <c:v>0.94527173502363626</c:v>
                </c:pt>
                <c:pt idx="4">
                  <c:v>0.92845727480865847</c:v>
                </c:pt>
                <c:pt idx="5">
                  <c:v>0.93895125462590856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35D-6244-B8AF-2F7DA0BE7DB8}"/>
            </c:ext>
          </c:extLst>
        </c:ser>
        <c:ser>
          <c:idx val="5"/>
          <c:order val="5"/>
          <c:tx>
            <c:v>20 BPA</c:v>
          </c:tx>
          <c:spPr>
            <a:ln w="12700" cap="rnd">
              <a:solidFill>
                <a:schemeClr val="accent4">
                  <a:lumMod val="60000"/>
                  <a:lumOff val="40000"/>
                </a:schemeClr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Graph!$G$9:$G$14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0.12744149067175675</c:v>
                  </c:pt>
                  <c:pt idx="2">
                    <c:v>5.9521035410697642E-2</c:v>
                  </c:pt>
                  <c:pt idx="3">
                    <c:v>5.6264234772344393E-2</c:v>
                  </c:pt>
                  <c:pt idx="4">
                    <c:v>7.2497772617431802E-2</c:v>
                  </c:pt>
                  <c:pt idx="5">
                    <c:v>1.7826291628091212E-2</c:v>
                  </c:pt>
                </c:numCache>
              </c:numRef>
            </c:plus>
            <c:minus>
              <c:numRef>
                <c:f>Graph!$G$9:$G$14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0.12744149067175675</c:v>
                  </c:pt>
                  <c:pt idx="2">
                    <c:v>5.9521035410697642E-2</c:v>
                  </c:pt>
                  <c:pt idx="3">
                    <c:v>5.6264234772344393E-2</c:v>
                  </c:pt>
                  <c:pt idx="4">
                    <c:v>7.2497772617431802E-2</c:v>
                  </c:pt>
                  <c:pt idx="5">
                    <c:v>1.7826291628091212E-2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20000000000</c:v>
                </c:pt>
                <c:pt idx="2">
                  <c:v>49000000000</c:v>
                </c:pt>
                <c:pt idx="3">
                  <c:v>98000000000</c:v>
                </c:pt>
                <c:pt idx="4">
                  <c:v>200000000000</c:v>
                </c:pt>
                <c:pt idx="5">
                  <c:v>390000000000</c:v>
                </c:pt>
              </c:numCache>
            </c:numRef>
          </c:xVal>
          <c:yVal>
            <c:numRef>
              <c:f>Graph!$F$9:$F$14</c:f>
              <c:numCache>
                <c:formatCode>General</c:formatCode>
                <c:ptCount val="6"/>
                <c:pt idx="0">
                  <c:v>1</c:v>
                </c:pt>
                <c:pt idx="1">
                  <c:v>0.80639216538277081</c:v>
                </c:pt>
                <c:pt idx="2">
                  <c:v>0.60642808893723854</c:v>
                </c:pt>
                <c:pt idx="3">
                  <c:v>0.47698385159377893</c:v>
                </c:pt>
                <c:pt idx="4">
                  <c:v>0.19910688677203026</c:v>
                </c:pt>
                <c:pt idx="5">
                  <c:v>2.4755145417454365E-2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35D-6244-B8AF-2F7DA0BE7DB8}"/>
            </c:ext>
          </c:extLst>
        </c:ser>
        <c:ser>
          <c:idx val="6"/>
          <c:order val="6"/>
          <c:tx>
            <c:v>50 BPA</c:v>
          </c:tx>
          <c:spPr>
            <a:ln w="12700" cap="rnd">
              <a:solidFill>
                <a:schemeClr val="accent3">
                  <a:lumMod val="60000"/>
                  <a:lumOff val="40000"/>
                </a:schemeClr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Graph!$G$15:$G$20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7.2938940738753677E-2</c:v>
                  </c:pt>
                  <c:pt idx="2">
                    <c:v>5.1288296936858324E-2</c:v>
                  </c:pt>
                  <c:pt idx="3">
                    <c:v>5.7954512625164718E-2</c:v>
                  </c:pt>
                  <c:pt idx="4">
                    <c:v>2.8537744667316598E-2</c:v>
                  </c:pt>
                  <c:pt idx="5">
                    <c:v>0</c:v>
                  </c:pt>
                </c:numCache>
              </c:numRef>
            </c:plus>
            <c:minus>
              <c:numRef>
                <c:f>Graph!$G$15:$G$20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7.2938940738753677E-2</c:v>
                  </c:pt>
                  <c:pt idx="2">
                    <c:v>5.1288296936858324E-2</c:v>
                  </c:pt>
                  <c:pt idx="3">
                    <c:v>5.7954512625164718E-2</c:v>
                  </c:pt>
                  <c:pt idx="4">
                    <c:v>2.8537744667316598E-2</c:v>
                  </c:pt>
                  <c:pt idx="5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20000000000</c:v>
                </c:pt>
                <c:pt idx="2">
                  <c:v>49000000000</c:v>
                </c:pt>
                <c:pt idx="3">
                  <c:v>98000000000</c:v>
                </c:pt>
                <c:pt idx="4">
                  <c:v>200000000000</c:v>
                </c:pt>
                <c:pt idx="5">
                  <c:v>390000000000</c:v>
                </c:pt>
              </c:numCache>
            </c:numRef>
          </c:xVal>
          <c:yVal>
            <c:numRef>
              <c:f>Graph!$F$15:$F$20</c:f>
              <c:numCache>
                <c:formatCode>General</c:formatCode>
                <c:ptCount val="6"/>
                <c:pt idx="0">
                  <c:v>1</c:v>
                </c:pt>
                <c:pt idx="1">
                  <c:v>0.75730036337703377</c:v>
                </c:pt>
                <c:pt idx="2">
                  <c:v>0.44981534940023465</c:v>
                </c:pt>
                <c:pt idx="3">
                  <c:v>0.24532880952763811</c:v>
                </c:pt>
                <c:pt idx="4">
                  <c:v>4.6539412768495179E-2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035D-6244-B8AF-2F7DA0BE7DB8}"/>
            </c:ext>
          </c:extLst>
        </c:ser>
        <c:ser>
          <c:idx val="7"/>
          <c:order val="7"/>
          <c:tx>
            <c:v>100 BPA</c:v>
          </c:tx>
          <c:spPr>
            <a:ln w="12700" cap="rnd">
              <a:solidFill>
                <a:srgbClr val="FFC00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Graph!$G$21:$G$26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2.6756955564974635E-2</c:v>
                  </c:pt>
                  <c:pt idx="2">
                    <c:v>7.1906336701049775E-2</c:v>
                  </c:pt>
                  <c:pt idx="3">
                    <c:v>1.1548266223536038E-2</c:v>
                  </c:pt>
                  <c:pt idx="4">
                    <c:v>0</c:v>
                  </c:pt>
                  <c:pt idx="5">
                    <c:v>0</c:v>
                  </c:pt>
                </c:numCache>
              </c:numRef>
            </c:plus>
            <c:minus>
              <c:numRef>
                <c:f>Graph!$G$21:$G$26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2.6756955564974635E-2</c:v>
                  </c:pt>
                  <c:pt idx="2">
                    <c:v>7.1906336701049775E-2</c:v>
                  </c:pt>
                  <c:pt idx="3">
                    <c:v>1.1548266223536038E-2</c:v>
                  </c:pt>
                  <c:pt idx="4">
                    <c:v>0</c:v>
                  </c:pt>
                  <c:pt idx="5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20000000000</c:v>
                </c:pt>
                <c:pt idx="2">
                  <c:v>49000000000</c:v>
                </c:pt>
                <c:pt idx="3">
                  <c:v>98000000000</c:v>
                </c:pt>
                <c:pt idx="4">
                  <c:v>200000000000</c:v>
                </c:pt>
                <c:pt idx="5">
                  <c:v>390000000000</c:v>
                </c:pt>
              </c:numCache>
            </c:numRef>
          </c:xVal>
          <c:yVal>
            <c:numRef>
              <c:f>Graph!$F$21:$F$26</c:f>
              <c:numCache>
                <c:formatCode>General</c:formatCode>
                <c:ptCount val="6"/>
                <c:pt idx="0">
                  <c:v>1</c:v>
                </c:pt>
                <c:pt idx="1">
                  <c:v>0.56219404186795485</c:v>
                </c:pt>
                <c:pt idx="2">
                  <c:v>0.19700991609458429</c:v>
                </c:pt>
                <c:pt idx="3">
                  <c:v>3.843493092634969E-2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35D-6244-B8AF-2F7DA0BE7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2690448"/>
        <c:axId val="672501008"/>
      </c:scatterChart>
      <c:valAx>
        <c:axId val="672690448"/>
        <c:scaling>
          <c:orientation val="minMax"/>
          <c:max val="400000000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Neutron fluence (thermal neutrons/cm2)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2501008"/>
        <c:crossesAt val="1E-3"/>
        <c:crossBetween val="midCat"/>
      </c:valAx>
      <c:valAx>
        <c:axId val="672501008"/>
        <c:scaling>
          <c:logBase val="10"/>
          <c:orientation val="minMax"/>
          <c:max val="1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Surviving Fraction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26904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1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UMSCC6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0 BA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Graph!$E$3:$E$8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0.13690052147234663</c:v>
                  </c:pt>
                  <c:pt idx="2">
                    <c:v>3.996607839835592E-2</c:v>
                  </c:pt>
                  <c:pt idx="3">
                    <c:v>0.16247302360707006</c:v>
                  </c:pt>
                  <c:pt idx="4">
                    <c:v>0.17250285903992682</c:v>
                  </c:pt>
                  <c:pt idx="5">
                    <c:v>0.10359184629257905</c:v>
                  </c:pt>
                </c:numCache>
              </c:numRef>
            </c:plus>
            <c:minus>
              <c:numRef>
                <c:f>Graph!$E$3:$E$8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0.13690052147234663</c:v>
                  </c:pt>
                  <c:pt idx="2">
                    <c:v>3.996607839835592E-2</c:v>
                  </c:pt>
                  <c:pt idx="3">
                    <c:v>0.16247302360707006</c:v>
                  </c:pt>
                  <c:pt idx="4">
                    <c:v>0.17250285903992682</c:v>
                  </c:pt>
                  <c:pt idx="5">
                    <c:v>0.10359184629257905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General</c:formatCode>
                <c:ptCount val="6"/>
                <c:pt idx="0">
                  <c:v>0</c:v>
                </c:pt>
                <c:pt idx="1">
                  <c:v>19625000000</c:v>
                </c:pt>
                <c:pt idx="2">
                  <c:v>49062500000</c:v>
                </c:pt>
                <c:pt idx="3">
                  <c:v>98125000000</c:v>
                </c:pt>
                <c:pt idx="4">
                  <c:v>196250000000</c:v>
                </c:pt>
                <c:pt idx="5">
                  <c:v>392500000000</c:v>
                </c:pt>
              </c:numCache>
            </c:numRef>
          </c:xVal>
          <c:yVal>
            <c:numRef>
              <c:f>Graph!$D$3:$D$8</c:f>
              <c:numCache>
                <c:formatCode>General</c:formatCode>
                <c:ptCount val="6"/>
                <c:pt idx="0">
                  <c:v>1</c:v>
                </c:pt>
                <c:pt idx="1">
                  <c:v>1.0863262061248564</c:v>
                </c:pt>
                <c:pt idx="2">
                  <c:v>1.2803156704031566</c:v>
                </c:pt>
                <c:pt idx="3">
                  <c:v>1.201028616298548</c:v>
                </c:pt>
                <c:pt idx="4">
                  <c:v>1.3231572300151533</c:v>
                </c:pt>
                <c:pt idx="5">
                  <c:v>1.1182201325932228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2B8-2B40-B4B6-0CFC85C22875}"/>
            </c:ext>
          </c:extLst>
        </c:ser>
        <c:ser>
          <c:idx val="1"/>
          <c:order val="1"/>
          <c:tx>
            <c:v>20 BA</c:v>
          </c:tx>
          <c:spPr>
            <a:ln w="19050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Graph!$E$9:$E$14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0.38903686894565659</c:v>
                  </c:pt>
                  <c:pt idx="2">
                    <c:v>0.51764169279676442</c:v>
                  </c:pt>
                  <c:pt idx="3">
                    <c:v>0.36168765285528498</c:v>
                  </c:pt>
                  <c:pt idx="4">
                    <c:v>0.46299499142248463</c:v>
                  </c:pt>
                  <c:pt idx="5">
                    <c:v>8.1647505599505343E-2</c:v>
                  </c:pt>
                </c:numCache>
              </c:numRef>
            </c:plus>
            <c:minus>
              <c:numRef>
                <c:f>Graph!$E$9:$E$14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0.38903686894565659</c:v>
                  </c:pt>
                  <c:pt idx="2">
                    <c:v>0.51764169279676442</c:v>
                  </c:pt>
                  <c:pt idx="3">
                    <c:v>0.36168765285528498</c:v>
                  </c:pt>
                  <c:pt idx="4">
                    <c:v>0.46299499142248463</c:v>
                  </c:pt>
                  <c:pt idx="5">
                    <c:v>8.1647505599505343E-2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General</c:formatCode>
                <c:ptCount val="6"/>
                <c:pt idx="0">
                  <c:v>0</c:v>
                </c:pt>
                <c:pt idx="1">
                  <c:v>19625000000</c:v>
                </c:pt>
                <c:pt idx="2">
                  <c:v>49062500000</c:v>
                </c:pt>
                <c:pt idx="3">
                  <c:v>98125000000</c:v>
                </c:pt>
                <c:pt idx="4">
                  <c:v>196250000000</c:v>
                </c:pt>
                <c:pt idx="5">
                  <c:v>392500000000</c:v>
                </c:pt>
              </c:numCache>
            </c:numRef>
          </c:xVal>
          <c:yVal>
            <c:numRef>
              <c:f>Graph!$D$9:$D$14</c:f>
              <c:numCache>
                <c:formatCode>General</c:formatCode>
                <c:ptCount val="6"/>
                <c:pt idx="0">
                  <c:v>1</c:v>
                </c:pt>
                <c:pt idx="1">
                  <c:v>1.256026616229813</c:v>
                </c:pt>
                <c:pt idx="2">
                  <c:v>1.1622137194576159</c:v>
                </c:pt>
                <c:pt idx="3">
                  <c:v>1.152192239777962</c:v>
                </c:pt>
                <c:pt idx="4">
                  <c:v>0.91133304722389286</c:v>
                </c:pt>
                <c:pt idx="5">
                  <c:v>0.111551950469249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2B8-2B40-B4B6-0CFC85C22875}"/>
            </c:ext>
          </c:extLst>
        </c:ser>
        <c:ser>
          <c:idx val="2"/>
          <c:order val="2"/>
          <c:tx>
            <c:v>50 BA</c:v>
          </c:tx>
          <c:spPr>
            <a:ln w="19050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Graph!$E$15:$E$20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1.88271480020255E-2</c:v>
                  </c:pt>
                  <c:pt idx="2">
                    <c:v>0.19793300062354924</c:v>
                  </c:pt>
                  <c:pt idx="3">
                    <c:v>0.1454183214862011</c:v>
                  </c:pt>
                  <c:pt idx="4">
                    <c:v>5.0882299554879523E-2</c:v>
                  </c:pt>
                  <c:pt idx="5">
                    <c:v>0</c:v>
                  </c:pt>
                </c:numCache>
              </c:numRef>
            </c:plus>
            <c:minus>
              <c:numRef>
                <c:f>Graph!$E$15:$E$20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1.88271480020255E-2</c:v>
                  </c:pt>
                  <c:pt idx="2">
                    <c:v>0.19793300062354924</c:v>
                  </c:pt>
                  <c:pt idx="3">
                    <c:v>0.1454183214862011</c:v>
                  </c:pt>
                  <c:pt idx="4">
                    <c:v>5.0882299554879523E-2</c:v>
                  </c:pt>
                  <c:pt idx="5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General</c:formatCode>
                <c:ptCount val="6"/>
                <c:pt idx="0">
                  <c:v>0</c:v>
                </c:pt>
                <c:pt idx="1">
                  <c:v>19625000000</c:v>
                </c:pt>
                <c:pt idx="2">
                  <c:v>49062500000</c:v>
                </c:pt>
                <c:pt idx="3">
                  <c:v>98125000000</c:v>
                </c:pt>
                <c:pt idx="4">
                  <c:v>196250000000</c:v>
                </c:pt>
                <c:pt idx="5">
                  <c:v>392500000000</c:v>
                </c:pt>
              </c:numCache>
            </c:numRef>
          </c:xVal>
          <c:yVal>
            <c:numRef>
              <c:f>Graph!$D$15:$D$20</c:f>
              <c:numCache>
                <c:formatCode>General</c:formatCode>
                <c:ptCount val="6"/>
                <c:pt idx="0">
                  <c:v>1</c:v>
                </c:pt>
                <c:pt idx="1">
                  <c:v>0.74387936279081313</c:v>
                </c:pt>
                <c:pt idx="2">
                  <c:v>0.6924027699108799</c:v>
                </c:pt>
                <c:pt idx="3">
                  <c:v>0.36035579356497299</c:v>
                </c:pt>
                <c:pt idx="4">
                  <c:v>6.4451920381272773E-2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2B8-2B40-B4B6-0CFC85C22875}"/>
            </c:ext>
          </c:extLst>
        </c:ser>
        <c:ser>
          <c:idx val="3"/>
          <c:order val="3"/>
          <c:tx>
            <c:v>100 BA</c:v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Graph!$E$21:$E$26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0.23573227579022735</c:v>
                  </c:pt>
                  <c:pt idx="2">
                    <c:v>8.2060471121456219E-3</c:v>
                  </c:pt>
                  <c:pt idx="3">
                    <c:v>2.3998508963210131E-2</c:v>
                  </c:pt>
                  <c:pt idx="4">
                    <c:v>0</c:v>
                  </c:pt>
                  <c:pt idx="5">
                    <c:v>0</c:v>
                  </c:pt>
                </c:numCache>
              </c:numRef>
            </c:plus>
            <c:minus>
              <c:numRef>
                <c:f>Graph!$E$21:$E$26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0.23573227579022735</c:v>
                  </c:pt>
                  <c:pt idx="2">
                    <c:v>8.2060471121456219E-3</c:v>
                  </c:pt>
                  <c:pt idx="3">
                    <c:v>2.3998508963210131E-2</c:v>
                  </c:pt>
                  <c:pt idx="4">
                    <c:v>0</c:v>
                  </c:pt>
                  <c:pt idx="5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General</c:formatCode>
                <c:ptCount val="6"/>
                <c:pt idx="0">
                  <c:v>0</c:v>
                </c:pt>
                <c:pt idx="1">
                  <c:v>19625000000</c:v>
                </c:pt>
                <c:pt idx="2">
                  <c:v>49062500000</c:v>
                </c:pt>
                <c:pt idx="3">
                  <c:v>98125000000</c:v>
                </c:pt>
                <c:pt idx="4">
                  <c:v>196250000000</c:v>
                </c:pt>
                <c:pt idx="5">
                  <c:v>392500000000</c:v>
                </c:pt>
              </c:numCache>
            </c:numRef>
          </c:xVal>
          <c:yVal>
            <c:numRef>
              <c:f>Graph!$D$21:$D$26</c:f>
              <c:numCache>
                <c:formatCode>General</c:formatCode>
                <c:ptCount val="6"/>
                <c:pt idx="0">
                  <c:v>1</c:v>
                </c:pt>
                <c:pt idx="1">
                  <c:v>0.58664315993045657</c:v>
                </c:pt>
                <c:pt idx="2">
                  <c:v>0.26382046323246927</c:v>
                </c:pt>
                <c:pt idx="3">
                  <c:v>3.389224234294657E-2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2B8-2B40-B4B6-0CFC85C22875}"/>
            </c:ext>
          </c:extLst>
        </c:ser>
        <c:ser>
          <c:idx val="4"/>
          <c:order val="4"/>
          <c:tx>
            <c:v>0 BPA</c:v>
          </c:tx>
          <c:spPr>
            <a:ln w="1905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Graph!$G$3:$G$8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0.13575415827610673</c:v>
                  </c:pt>
                  <c:pt idx="2">
                    <c:v>0.23965161350278377</c:v>
                  </c:pt>
                  <c:pt idx="3">
                    <c:v>0.33120175854827832</c:v>
                  </c:pt>
                  <c:pt idx="4">
                    <c:v>0.31503746319143833</c:v>
                  </c:pt>
                  <c:pt idx="5">
                    <c:v>0.20373838268596198</c:v>
                  </c:pt>
                </c:numCache>
              </c:numRef>
            </c:plus>
            <c:minus>
              <c:numRef>
                <c:f>Graph!$G$3:$G$8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0.13575415827610673</c:v>
                  </c:pt>
                  <c:pt idx="2">
                    <c:v>0.23965161350278377</c:v>
                  </c:pt>
                  <c:pt idx="3">
                    <c:v>0.33120175854827832</c:v>
                  </c:pt>
                  <c:pt idx="4">
                    <c:v>0.31503746319143833</c:v>
                  </c:pt>
                  <c:pt idx="5">
                    <c:v>0.20373838268596198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General</c:formatCode>
                <c:ptCount val="6"/>
                <c:pt idx="0">
                  <c:v>0</c:v>
                </c:pt>
                <c:pt idx="1">
                  <c:v>19625000000</c:v>
                </c:pt>
                <c:pt idx="2">
                  <c:v>49062500000</c:v>
                </c:pt>
                <c:pt idx="3">
                  <c:v>98125000000</c:v>
                </c:pt>
                <c:pt idx="4">
                  <c:v>196250000000</c:v>
                </c:pt>
                <c:pt idx="5">
                  <c:v>392500000000</c:v>
                </c:pt>
              </c:numCache>
            </c:numRef>
          </c:xVal>
          <c:yVal>
            <c:numRef>
              <c:f>Graph!$F$3:$F$8</c:f>
              <c:numCache>
                <c:formatCode>General</c:formatCode>
                <c:ptCount val="6"/>
                <c:pt idx="0">
                  <c:v>1</c:v>
                </c:pt>
                <c:pt idx="1">
                  <c:v>1.0639242183359829</c:v>
                </c:pt>
                <c:pt idx="2">
                  <c:v>0.97729641406112</c:v>
                </c:pt>
                <c:pt idx="3">
                  <c:v>0.80481805334746515</c:v>
                </c:pt>
                <c:pt idx="4">
                  <c:v>0.96259053170817876</c:v>
                </c:pt>
                <c:pt idx="5">
                  <c:v>0.95553789083200835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2B8-2B40-B4B6-0CFC85C22875}"/>
            </c:ext>
          </c:extLst>
        </c:ser>
        <c:ser>
          <c:idx val="5"/>
          <c:order val="5"/>
          <c:tx>
            <c:v>20 BPA</c:v>
          </c:tx>
          <c:spPr>
            <a:ln w="19050" cap="rnd">
              <a:solidFill>
                <a:schemeClr val="accent4">
                  <a:lumMod val="60000"/>
                  <a:lumOff val="40000"/>
                </a:schemeClr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Graph!$G$9:$G$14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0.36602779533952717</c:v>
                  </c:pt>
                  <c:pt idx="2">
                    <c:v>0.24477862300414016</c:v>
                  </c:pt>
                  <c:pt idx="3">
                    <c:v>0.11847489129934904</c:v>
                  </c:pt>
                  <c:pt idx="4">
                    <c:v>0.1868510414894429</c:v>
                  </c:pt>
                  <c:pt idx="5">
                    <c:v>9.9862528376083969E-3</c:v>
                  </c:pt>
                </c:numCache>
              </c:numRef>
            </c:plus>
            <c:minus>
              <c:numRef>
                <c:f>Graph!$G$9:$G$14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0.36602779533952717</c:v>
                  </c:pt>
                  <c:pt idx="2">
                    <c:v>0.24477862300414016</c:v>
                  </c:pt>
                  <c:pt idx="3">
                    <c:v>0.11847489129934904</c:v>
                  </c:pt>
                  <c:pt idx="4">
                    <c:v>0.1868510414894429</c:v>
                  </c:pt>
                  <c:pt idx="5">
                    <c:v>9.9862528376083969E-3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General</c:formatCode>
                <c:ptCount val="6"/>
                <c:pt idx="0">
                  <c:v>0</c:v>
                </c:pt>
                <c:pt idx="1">
                  <c:v>19625000000</c:v>
                </c:pt>
                <c:pt idx="2">
                  <c:v>49062500000</c:v>
                </c:pt>
                <c:pt idx="3">
                  <c:v>98125000000</c:v>
                </c:pt>
                <c:pt idx="4">
                  <c:v>196250000000</c:v>
                </c:pt>
                <c:pt idx="5">
                  <c:v>392500000000</c:v>
                </c:pt>
              </c:numCache>
            </c:numRef>
          </c:xVal>
          <c:yVal>
            <c:numRef>
              <c:f>Graph!$F$9:$F$14</c:f>
              <c:numCache>
                <c:formatCode>General</c:formatCode>
                <c:ptCount val="6"/>
                <c:pt idx="0">
                  <c:v>1</c:v>
                </c:pt>
                <c:pt idx="1">
                  <c:v>1.1095625402077014</c:v>
                </c:pt>
                <c:pt idx="2">
                  <c:v>0.75188401801305016</c:v>
                </c:pt>
                <c:pt idx="3">
                  <c:v>0.64819295101553165</c:v>
                </c:pt>
                <c:pt idx="4">
                  <c:v>0.2455587721716754</c:v>
                </c:pt>
                <c:pt idx="5">
                  <c:v>8.4045584045584053E-3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22B8-2B40-B4B6-0CFC85C22875}"/>
            </c:ext>
          </c:extLst>
        </c:ser>
        <c:ser>
          <c:idx val="6"/>
          <c:order val="6"/>
          <c:tx>
            <c:v>50 BPA</c:v>
          </c:tx>
          <c:spPr>
            <a:ln w="19050" cap="rnd">
              <a:solidFill>
                <a:schemeClr val="accent3">
                  <a:lumMod val="60000"/>
                  <a:lumOff val="40000"/>
                </a:schemeClr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Graph!$G$15:$G$20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0.18326049180669338</c:v>
                  </c:pt>
                  <c:pt idx="2">
                    <c:v>0.23667229283836569</c:v>
                  </c:pt>
                  <c:pt idx="3">
                    <c:v>0.23359525588481991</c:v>
                  </c:pt>
                  <c:pt idx="4">
                    <c:v>92513137205.212784</c:v>
                  </c:pt>
                  <c:pt idx="5">
                    <c:v>0</c:v>
                  </c:pt>
                </c:numCache>
              </c:numRef>
            </c:plus>
            <c:minus>
              <c:numRef>
                <c:f>Graph!$G$15:$G$20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0.18326049180669338</c:v>
                  </c:pt>
                  <c:pt idx="2">
                    <c:v>0.23667229283836569</c:v>
                  </c:pt>
                  <c:pt idx="3">
                    <c:v>0.23359525588481991</c:v>
                  </c:pt>
                  <c:pt idx="4">
                    <c:v>92513137205.212784</c:v>
                  </c:pt>
                  <c:pt idx="5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General</c:formatCode>
                <c:ptCount val="6"/>
                <c:pt idx="0">
                  <c:v>0</c:v>
                </c:pt>
                <c:pt idx="1">
                  <c:v>19625000000</c:v>
                </c:pt>
                <c:pt idx="2">
                  <c:v>49062500000</c:v>
                </c:pt>
                <c:pt idx="3">
                  <c:v>98125000000</c:v>
                </c:pt>
                <c:pt idx="4">
                  <c:v>196250000000</c:v>
                </c:pt>
                <c:pt idx="5">
                  <c:v>392500000000</c:v>
                </c:pt>
              </c:numCache>
            </c:numRef>
          </c:xVal>
          <c:yVal>
            <c:numRef>
              <c:f>Graph!$F$15:$F$20</c:f>
              <c:numCache>
                <c:formatCode>General</c:formatCode>
                <c:ptCount val="6"/>
                <c:pt idx="0">
                  <c:v>1</c:v>
                </c:pt>
                <c:pt idx="1">
                  <c:v>0.69288579891716473</c:v>
                </c:pt>
                <c:pt idx="2">
                  <c:v>0.55534744000741709</c:v>
                </c:pt>
                <c:pt idx="3">
                  <c:v>0.34505380194646901</c:v>
                </c:pt>
                <c:pt idx="4">
                  <c:v>65416666666.705109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22B8-2B40-B4B6-0CFC85C22875}"/>
            </c:ext>
          </c:extLst>
        </c:ser>
        <c:ser>
          <c:idx val="7"/>
          <c:order val="7"/>
          <c:tx>
            <c:v>100 BPA</c:v>
          </c:tx>
          <c:spPr>
            <a:ln w="19050" cap="rnd">
              <a:solidFill>
                <a:srgbClr val="FFC00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Graph!$G$21:$G$26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0.13572747568848481</c:v>
                  </c:pt>
                  <c:pt idx="2">
                    <c:v>0.11170142015444225</c:v>
                  </c:pt>
                  <c:pt idx="3">
                    <c:v>3.2603507904434302E-2</c:v>
                  </c:pt>
                  <c:pt idx="4">
                    <c:v>0</c:v>
                  </c:pt>
                  <c:pt idx="5">
                    <c:v>0</c:v>
                  </c:pt>
                </c:numCache>
              </c:numRef>
            </c:plus>
            <c:minus>
              <c:numRef>
                <c:f>Graph!$G$21:$G$26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0.13572747568848481</c:v>
                  </c:pt>
                  <c:pt idx="2">
                    <c:v>0.11170142015444225</c:v>
                  </c:pt>
                  <c:pt idx="3">
                    <c:v>3.2603507904434302E-2</c:v>
                  </c:pt>
                  <c:pt idx="4">
                    <c:v>0</c:v>
                  </c:pt>
                  <c:pt idx="5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General</c:formatCode>
                <c:ptCount val="6"/>
                <c:pt idx="0">
                  <c:v>0</c:v>
                </c:pt>
                <c:pt idx="1">
                  <c:v>19625000000</c:v>
                </c:pt>
                <c:pt idx="2">
                  <c:v>49062500000</c:v>
                </c:pt>
                <c:pt idx="3">
                  <c:v>98125000000</c:v>
                </c:pt>
                <c:pt idx="4">
                  <c:v>196250000000</c:v>
                </c:pt>
                <c:pt idx="5">
                  <c:v>392500000000</c:v>
                </c:pt>
              </c:numCache>
            </c:numRef>
          </c:xVal>
          <c:yVal>
            <c:numRef>
              <c:f>Graph!$F$21:$F$26</c:f>
              <c:numCache>
                <c:formatCode>General</c:formatCode>
                <c:ptCount val="6"/>
                <c:pt idx="0">
                  <c:v>1</c:v>
                </c:pt>
                <c:pt idx="1">
                  <c:v>0.54394785354537678</c:v>
                </c:pt>
                <c:pt idx="2">
                  <c:v>0.27991320684819138</c:v>
                </c:pt>
                <c:pt idx="3">
                  <c:v>7.091018143649723E-2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22B8-2B40-B4B6-0CFC85C228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7120336"/>
        <c:axId val="1426840784"/>
      </c:scatterChart>
      <c:valAx>
        <c:axId val="1487120336"/>
        <c:scaling>
          <c:orientation val="minMax"/>
          <c:max val="400000000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Neutron fluence</a:t>
                </a:r>
                <a:r>
                  <a:rPr lang="en-GB" baseline="0" dirty="0"/>
                  <a:t> (thermal neutrons/cm2)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6840784"/>
        <c:crossesAt val="9.9999999999999995E-7"/>
        <c:crossBetween val="midCat"/>
      </c:valAx>
      <c:valAx>
        <c:axId val="1426840784"/>
        <c:scaling>
          <c:logBase val="10"/>
          <c:orientation val="minMax"/>
          <c:max val="1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Surviving fractiom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71203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UMSCC17A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5830140118548"/>
          <c:y val="0.14640527060590397"/>
          <c:w val="0.58967617658423954"/>
          <c:h val="0.67863744257381209"/>
        </c:manualLayout>
      </c:layout>
      <c:scatterChart>
        <c:scatterStyle val="lineMarker"/>
        <c:varyColors val="0"/>
        <c:ser>
          <c:idx val="0"/>
          <c:order val="0"/>
          <c:tx>
            <c:v>0 BA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Graph!$E$3:$E$8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9.6600684683040242E-2</c:v>
                  </c:pt>
                  <c:pt idx="2">
                    <c:v>0.23121946565732066</c:v>
                  </c:pt>
                  <c:pt idx="3">
                    <c:v>0.11614908229606283</c:v>
                  </c:pt>
                  <c:pt idx="4">
                    <c:v>0.11637461721350989</c:v>
                  </c:pt>
                  <c:pt idx="5">
                    <c:v>0.14735361527374227</c:v>
                  </c:pt>
                </c:numCache>
              </c:numRef>
            </c:plus>
            <c:minus>
              <c:numRef>
                <c:f>Graph!$E$3:$E$8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9.6600684683040242E-2</c:v>
                  </c:pt>
                  <c:pt idx="2">
                    <c:v>0.23121946565732066</c:v>
                  </c:pt>
                  <c:pt idx="3">
                    <c:v>0.11614908229606283</c:v>
                  </c:pt>
                  <c:pt idx="4">
                    <c:v>0.11637461721350989</c:v>
                  </c:pt>
                  <c:pt idx="5">
                    <c:v>0.14735361527374227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20000000000</c:v>
                </c:pt>
                <c:pt idx="2">
                  <c:v>49000000000</c:v>
                </c:pt>
                <c:pt idx="3">
                  <c:v>98000000000</c:v>
                </c:pt>
                <c:pt idx="4">
                  <c:v>200000000000</c:v>
                </c:pt>
                <c:pt idx="5">
                  <c:v>390000000000</c:v>
                </c:pt>
              </c:numCache>
            </c:numRef>
          </c:xVal>
          <c:yVal>
            <c:numRef>
              <c:f>Graph!$D$3:$D$8</c:f>
              <c:numCache>
                <c:formatCode>General</c:formatCode>
                <c:ptCount val="6"/>
                <c:pt idx="0">
                  <c:v>1</c:v>
                </c:pt>
                <c:pt idx="1">
                  <c:v>1.0845204446956849</c:v>
                </c:pt>
                <c:pt idx="2">
                  <c:v>1.2708184159286477</c:v>
                </c:pt>
                <c:pt idx="3">
                  <c:v>1.2258903335217637</c:v>
                </c:pt>
                <c:pt idx="4">
                  <c:v>0.90940895672382371</c:v>
                </c:pt>
                <c:pt idx="5">
                  <c:v>0.43614879718610639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AE9-A34F-9499-8726254F2059}"/>
            </c:ext>
          </c:extLst>
        </c:ser>
        <c:ser>
          <c:idx val="1"/>
          <c:order val="1"/>
          <c:tx>
            <c:v>20 BA</c:v>
          </c:tx>
          <c:spPr>
            <a:ln w="19050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Graph!$E$9:$E$14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0.13091809702330315</c:v>
                  </c:pt>
                  <c:pt idx="2">
                    <c:v>4.9951553647738012E-2</c:v>
                  </c:pt>
                  <c:pt idx="3">
                    <c:v>8.9157012790528858E-2</c:v>
                  </c:pt>
                  <c:pt idx="4">
                    <c:v>4.3528380079009381E-2</c:v>
                  </c:pt>
                  <c:pt idx="5">
                    <c:v>0</c:v>
                  </c:pt>
                </c:numCache>
              </c:numRef>
            </c:plus>
            <c:minus>
              <c:numRef>
                <c:f>Graph!$E$9:$E$14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0.13091809702330315</c:v>
                  </c:pt>
                  <c:pt idx="2">
                    <c:v>4.9951553647738012E-2</c:v>
                  </c:pt>
                  <c:pt idx="3">
                    <c:v>8.9157012790528858E-2</c:v>
                  </c:pt>
                  <c:pt idx="4">
                    <c:v>4.3528380079009381E-2</c:v>
                  </c:pt>
                  <c:pt idx="5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20000000000</c:v>
                </c:pt>
                <c:pt idx="2">
                  <c:v>49000000000</c:v>
                </c:pt>
                <c:pt idx="3">
                  <c:v>98000000000</c:v>
                </c:pt>
                <c:pt idx="4">
                  <c:v>200000000000</c:v>
                </c:pt>
                <c:pt idx="5">
                  <c:v>390000000000</c:v>
                </c:pt>
              </c:numCache>
            </c:numRef>
          </c:xVal>
          <c:yVal>
            <c:numRef>
              <c:f>Graph!$D$9:$D$14</c:f>
              <c:numCache>
                <c:formatCode>General</c:formatCode>
                <c:ptCount val="6"/>
                <c:pt idx="0">
                  <c:v>1</c:v>
                </c:pt>
                <c:pt idx="1">
                  <c:v>0.93037086288416082</c:v>
                </c:pt>
                <c:pt idx="2">
                  <c:v>0.48876329787234035</c:v>
                </c:pt>
                <c:pt idx="3">
                  <c:v>0.37463800236406614</c:v>
                </c:pt>
                <c:pt idx="4">
                  <c:v>5.5252659574468087E-2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AE9-A34F-9499-8726254F2059}"/>
            </c:ext>
          </c:extLst>
        </c:ser>
        <c:ser>
          <c:idx val="2"/>
          <c:order val="2"/>
          <c:tx>
            <c:v>50 BA</c:v>
          </c:tx>
          <c:spPr>
            <a:ln w="19050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Graph!$E$15:$E$20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7.5443440886234489E-2</c:v>
                  </c:pt>
                  <c:pt idx="2">
                    <c:v>7.4923614541019951E-2</c:v>
                  </c:pt>
                  <c:pt idx="3">
                    <c:v>1.7841747327332902E-2</c:v>
                  </c:pt>
                  <c:pt idx="4">
                    <c:v>1.6143990438049031E-3</c:v>
                  </c:pt>
                  <c:pt idx="5">
                    <c:v>0</c:v>
                  </c:pt>
                </c:numCache>
              </c:numRef>
            </c:plus>
            <c:minus>
              <c:numRef>
                <c:f>Graph!$E$15:$E$20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7.5443440886234489E-2</c:v>
                  </c:pt>
                  <c:pt idx="2">
                    <c:v>7.4923614541019951E-2</c:v>
                  </c:pt>
                  <c:pt idx="3">
                    <c:v>1.7841747327332902E-2</c:v>
                  </c:pt>
                  <c:pt idx="4">
                    <c:v>1.6143990438049031E-3</c:v>
                  </c:pt>
                  <c:pt idx="5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20000000000</c:v>
                </c:pt>
                <c:pt idx="2">
                  <c:v>49000000000</c:v>
                </c:pt>
                <c:pt idx="3">
                  <c:v>98000000000</c:v>
                </c:pt>
                <c:pt idx="4">
                  <c:v>200000000000</c:v>
                </c:pt>
                <c:pt idx="5">
                  <c:v>390000000000</c:v>
                </c:pt>
              </c:numCache>
            </c:numRef>
          </c:xVal>
          <c:yVal>
            <c:numRef>
              <c:f>Graph!$D$15:$D$20</c:f>
              <c:numCache>
                <c:formatCode>General</c:formatCode>
                <c:ptCount val="6"/>
                <c:pt idx="0">
                  <c:v>1</c:v>
                </c:pt>
                <c:pt idx="1">
                  <c:v>0.68672702234346061</c:v>
                </c:pt>
                <c:pt idx="2">
                  <c:v>0.21163230478298969</c:v>
                </c:pt>
                <c:pt idx="3">
                  <c:v>5.9467473166103298E-2</c:v>
                </c:pt>
                <c:pt idx="4">
                  <c:v>1.1415525114155253E-3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AE9-A34F-9499-8726254F2059}"/>
            </c:ext>
          </c:extLst>
        </c:ser>
        <c:ser>
          <c:idx val="3"/>
          <c:order val="3"/>
          <c:tx>
            <c:v>100 BA</c:v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Graph!$E$21:$E$26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7.8305422457583554E-2</c:v>
                  </c:pt>
                  <c:pt idx="2">
                    <c:v>3.7803546267165096E-2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</c:numCache>
              </c:numRef>
            </c:plus>
            <c:minus>
              <c:numRef>
                <c:f>Graph!$E$21:$E$26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7.8305422457583554E-2</c:v>
                  </c:pt>
                  <c:pt idx="2">
                    <c:v>3.7803546267165096E-2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20000000000</c:v>
                </c:pt>
                <c:pt idx="2">
                  <c:v>49000000000</c:v>
                </c:pt>
                <c:pt idx="3">
                  <c:v>98000000000</c:v>
                </c:pt>
                <c:pt idx="4">
                  <c:v>200000000000</c:v>
                </c:pt>
                <c:pt idx="5">
                  <c:v>390000000000</c:v>
                </c:pt>
              </c:numCache>
            </c:numRef>
          </c:xVal>
          <c:yVal>
            <c:numRef>
              <c:f>Graph!$D$21:$D$26</c:f>
              <c:numCache>
                <c:formatCode>General</c:formatCode>
                <c:ptCount val="6"/>
                <c:pt idx="0">
                  <c:v>1</c:v>
                </c:pt>
                <c:pt idx="1">
                  <c:v>0.27491030658838883</c:v>
                </c:pt>
                <c:pt idx="2">
                  <c:v>4.2482061317677761E-2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AE9-A34F-9499-8726254F2059}"/>
            </c:ext>
          </c:extLst>
        </c:ser>
        <c:ser>
          <c:idx val="4"/>
          <c:order val="4"/>
          <c:tx>
            <c:v>0 BPA</c:v>
          </c:tx>
          <c:spPr>
            <a:ln w="1905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Graph!$G$3:$G$8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0.20060494910201934</c:v>
                  </c:pt>
                  <c:pt idx="2">
                    <c:v>0.42287410888429156</c:v>
                  </c:pt>
                  <c:pt idx="3">
                    <c:v>0.28141341403367209</c:v>
                  </c:pt>
                  <c:pt idx="4">
                    <c:v>8.4468639130828124E-2</c:v>
                  </c:pt>
                  <c:pt idx="5">
                    <c:v>0.14557290336034973</c:v>
                  </c:pt>
                </c:numCache>
              </c:numRef>
            </c:plus>
            <c:minus>
              <c:numRef>
                <c:f>Graph!$G$3:$G$8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0.20060494910201934</c:v>
                  </c:pt>
                  <c:pt idx="2">
                    <c:v>0.42287410888429156</c:v>
                  </c:pt>
                  <c:pt idx="3">
                    <c:v>0.28141341403367209</c:v>
                  </c:pt>
                  <c:pt idx="4">
                    <c:v>8.4468639130828124E-2</c:v>
                  </c:pt>
                  <c:pt idx="5">
                    <c:v>0.14557290336034973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20000000000</c:v>
                </c:pt>
                <c:pt idx="2">
                  <c:v>49000000000</c:v>
                </c:pt>
                <c:pt idx="3">
                  <c:v>98000000000</c:v>
                </c:pt>
                <c:pt idx="4">
                  <c:v>200000000000</c:v>
                </c:pt>
                <c:pt idx="5">
                  <c:v>390000000000</c:v>
                </c:pt>
              </c:numCache>
            </c:numRef>
          </c:xVal>
          <c:yVal>
            <c:numRef>
              <c:f>Graph!$F$3:$F$8</c:f>
              <c:numCache>
                <c:formatCode>General</c:formatCode>
                <c:ptCount val="6"/>
                <c:pt idx="0">
                  <c:v>1</c:v>
                </c:pt>
                <c:pt idx="1">
                  <c:v>1.2458826556870817</c:v>
                </c:pt>
                <c:pt idx="2">
                  <c:v>1.3448672074765744</c:v>
                </c:pt>
                <c:pt idx="3">
                  <c:v>0.80602161605764289</c:v>
                </c:pt>
                <c:pt idx="4">
                  <c:v>1.0415218652223286</c:v>
                </c:pt>
                <c:pt idx="5">
                  <c:v>0.83613561911297385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AE9-A34F-9499-8726254F2059}"/>
            </c:ext>
          </c:extLst>
        </c:ser>
        <c:ser>
          <c:idx val="5"/>
          <c:order val="5"/>
          <c:tx>
            <c:v>20 BPA</c:v>
          </c:tx>
          <c:spPr>
            <a:ln w="19050" cap="rnd">
              <a:solidFill>
                <a:schemeClr val="accent4">
                  <a:lumMod val="60000"/>
                  <a:lumOff val="40000"/>
                </a:schemeClr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Graph!$G$9:$G$14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4.7545305346236112E-2</c:v>
                  </c:pt>
                  <c:pt idx="2">
                    <c:v>0.15522164862218357</c:v>
                  </c:pt>
                  <c:pt idx="3">
                    <c:v>0.10292020631264059</c:v>
                  </c:pt>
                  <c:pt idx="4">
                    <c:v>3.8348025403001772E-2</c:v>
                  </c:pt>
                  <c:pt idx="5">
                    <c:v>0</c:v>
                  </c:pt>
                </c:numCache>
              </c:numRef>
            </c:plus>
            <c:minus>
              <c:numRef>
                <c:f>Graph!$G$9:$G$14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4.7545305346236112E-2</c:v>
                  </c:pt>
                  <c:pt idx="2">
                    <c:v>0.15522164862218357</c:v>
                  </c:pt>
                  <c:pt idx="3">
                    <c:v>0.10292020631264059</c:v>
                  </c:pt>
                  <c:pt idx="4">
                    <c:v>3.8348025403001772E-2</c:v>
                  </c:pt>
                  <c:pt idx="5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20000000000</c:v>
                </c:pt>
                <c:pt idx="2">
                  <c:v>49000000000</c:v>
                </c:pt>
                <c:pt idx="3">
                  <c:v>98000000000</c:v>
                </c:pt>
                <c:pt idx="4">
                  <c:v>200000000000</c:v>
                </c:pt>
                <c:pt idx="5">
                  <c:v>390000000000</c:v>
                </c:pt>
              </c:numCache>
            </c:numRef>
          </c:xVal>
          <c:yVal>
            <c:numRef>
              <c:f>Graph!$F$9:$F$14</c:f>
              <c:numCache>
                <c:formatCode>General</c:formatCode>
                <c:ptCount val="6"/>
                <c:pt idx="0">
                  <c:v>1</c:v>
                </c:pt>
                <c:pt idx="1">
                  <c:v>0.70702461974215292</c:v>
                </c:pt>
                <c:pt idx="2">
                  <c:v>0.39191350726676344</c:v>
                </c:pt>
                <c:pt idx="3">
                  <c:v>0.13471007128958182</c:v>
                </c:pt>
                <c:pt idx="4">
                  <c:v>3.5410935221515658E-2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AE9-A34F-9499-8726254F2059}"/>
            </c:ext>
          </c:extLst>
        </c:ser>
        <c:ser>
          <c:idx val="6"/>
          <c:order val="6"/>
          <c:tx>
            <c:v>50 BPA</c:v>
          </c:tx>
          <c:spPr>
            <a:ln w="19050" cap="rnd">
              <a:solidFill>
                <a:schemeClr val="accent3">
                  <a:lumMod val="60000"/>
                  <a:lumOff val="40000"/>
                </a:schemeClr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Graph!$G$15:$G$20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0.13045494369684155</c:v>
                  </c:pt>
                  <c:pt idx="2">
                    <c:v>0.17213491291292451</c:v>
                  </c:pt>
                  <c:pt idx="3">
                    <c:v>4.243946516816767E-2</c:v>
                  </c:pt>
                  <c:pt idx="4">
                    <c:v>5.2233187899283287E-3</c:v>
                  </c:pt>
                  <c:pt idx="5">
                    <c:v>0</c:v>
                  </c:pt>
                </c:numCache>
              </c:numRef>
            </c:plus>
            <c:minus>
              <c:numRef>
                <c:f>Graph!$G$15:$G$20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0.13045494369684155</c:v>
                  </c:pt>
                  <c:pt idx="2">
                    <c:v>0.17213491291292451</c:v>
                  </c:pt>
                  <c:pt idx="3">
                    <c:v>4.243946516816767E-2</c:v>
                  </c:pt>
                  <c:pt idx="4">
                    <c:v>5.2233187899283287E-3</c:v>
                  </c:pt>
                  <c:pt idx="5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20000000000</c:v>
                </c:pt>
                <c:pt idx="2">
                  <c:v>49000000000</c:v>
                </c:pt>
                <c:pt idx="3">
                  <c:v>98000000000</c:v>
                </c:pt>
                <c:pt idx="4">
                  <c:v>200000000000</c:v>
                </c:pt>
                <c:pt idx="5">
                  <c:v>390000000000</c:v>
                </c:pt>
              </c:numCache>
            </c:numRef>
          </c:xVal>
          <c:yVal>
            <c:numRef>
              <c:f>Graph!$F$15:$F$20</c:f>
              <c:numCache>
                <c:formatCode>General</c:formatCode>
                <c:ptCount val="6"/>
                <c:pt idx="0">
                  <c:v>1</c:v>
                </c:pt>
                <c:pt idx="1">
                  <c:v>0.48043945913358099</c:v>
                </c:pt>
                <c:pt idx="2">
                  <c:v>0.17488669439289559</c:v>
                </c:pt>
                <c:pt idx="3">
                  <c:v>3.0009233610341645E-2</c:v>
                </c:pt>
                <c:pt idx="4">
                  <c:v>3.6934441366574329E-3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1AE9-A34F-9499-8726254F2059}"/>
            </c:ext>
          </c:extLst>
        </c:ser>
        <c:ser>
          <c:idx val="7"/>
          <c:order val="7"/>
          <c:tx>
            <c:v>100 BPA</c:v>
          </c:tx>
          <c:spPr>
            <a:ln w="19050" cap="rnd">
              <a:solidFill>
                <a:srgbClr val="FFC00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Graph!$G$21:$G$26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0.14933250596242667</c:v>
                  </c:pt>
                  <c:pt idx="2">
                    <c:v>4.1308643574471851E-2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</c:numCache>
              </c:numRef>
            </c:plus>
            <c:minus>
              <c:numRef>
                <c:f>Graph!$G$21:$G$26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0.14933250596242667</c:v>
                  </c:pt>
                  <c:pt idx="2">
                    <c:v>4.1308643574471851E-2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Graph!$C$3:$C$8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20000000000</c:v>
                </c:pt>
                <c:pt idx="2">
                  <c:v>49000000000</c:v>
                </c:pt>
                <c:pt idx="3">
                  <c:v>98000000000</c:v>
                </c:pt>
                <c:pt idx="4">
                  <c:v>200000000000</c:v>
                </c:pt>
                <c:pt idx="5">
                  <c:v>390000000000</c:v>
                </c:pt>
              </c:numCache>
            </c:numRef>
          </c:xVal>
          <c:yVal>
            <c:numRef>
              <c:f>Graph!$F$21:$F$26</c:f>
              <c:numCache>
                <c:formatCode>General</c:formatCode>
                <c:ptCount val="6"/>
                <c:pt idx="0">
                  <c:v>1</c:v>
                </c:pt>
                <c:pt idx="1">
                  <c:v>0.22083058928586854</c:v>
                </c:pt>
                <c:pt idx="2">
                  <c:v>2.9209621993127152E-2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1AE9-A34F-9499-8726254F20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5300783"/>
        <c:axId val="1805302495"/>
      </c:scatterChart>
      <c:valAx>
        <c:axId val="1805300783"/>
        <c:scaling>
          <c:orientation val="minMax"/>
          <c:max val="400000000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Neutron fluence (thermal neutrons/cm</a:t>
                </a:r>
                <a:r>
                  <a:rPr lang="en-GB" baseline="30000" dirty="0"/>
                  <a:t>2</a:t>
                </a:r>
                <a:r>
                  <a:rPr lang="en-GB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5302495"/>
        <c:crossesAt val="1E-4"/>
        <c:crossBetween val="midCat"/>
      </c:valAx>
      <c:valAx>
        <c:axId val="1805302495"/>
        <c:scaling>
          <c:logBase val="10"/>
          <c:orientation val="minMax"/>
          <c:max val="2"/>
          <c:min val="1E-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Surviving fraction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53007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988980902564776"/>
          <c:y val="0.18241830103956902"/>
          <c:w val="0.19716174042129025"/>
          <c:h val="0.635518654711224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Alive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Sheet1!$Z$2:$Z$6</c:f>
              <c:numCache>
                <c:formatCode>General</c:formatCode>
                <c:ptCount val="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100</c:v>
                </c:pt>
              </c:numCache>
            </c:numRef>
          </c:cat>
          <c:val>
            <c:numRef>
              <c:f>(Sheet1!$B$14,Sheet1!$F$14,Sheet1!$J$14,Sheet1!$N$14,Sheet1!$R$14)</c:f>
              <c:numCache>
                <c:formatCode>0.0</c:formatCode>
                <c:ptCount val="5"/>
                <c:pt idx="0">
                  <c:v>83.333333333333343</c:v>
                </c:pt>
                <c:pt idx="1">
                  <c:v>73.91304347826086</c:v>
                </c:pt>
                <c:pt idx="2">
                  <c:v>84.615384615384613</c:v>
                </c:pt>
                <c:pt idx="3">
                  <c:v>53.846153846153847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AE-46C6-8FEF-986DCD390EB8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Dead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Sheet1!$Z$2:$Z$6</c:f>
              <c:numCache>
                <c:formatCode>General</c:formatCode>
                <c:ptCount val="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100</c:v>
                </c:pt>
              </c:numCache>
            </c:numRef>
          </c:cat>
          <c:val>
            <c:numRef>
              <c:f>(Sheet1!$C$14,Sheet1!$G$14,Sheet1!$K$14,Sheet1!$O$14,Sheet1!$S$14)</c:f>
              <c:numCache>
                <c:formatCode>0.0</c:formatCode>
                <c:ptCount val="5"/>
                <c:pt idx="0">
                  <c:v>16.666666666666664</c:v>
                </c:pt>
                <c:pt idx="1">
                  <c:v>26.086956521739129</c:v>
                </c:pt>
                <c:pt idx="2">
                  <c:v>15.384615384615385</c:v>
                </c:pt>
                <c:pt idx="3">
                  <c:v>46.153846153846153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AE-46C6-8FEF-986DCD390E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06661279"/>
        <c:axId val="2006661759"/>
      </c:barChart>
      <c:catAx>
        <c:axId val="200666127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100" b="1"/>
                  <a:t>[BPA</a:t>
                </a:r>
                <a:r>
                  <a:rPr lang="en-GB" sz="1100" b="1" baseline="0"/>
                  <a:t> (ppm x 10</a:t>
                </a:r>
                <a:r>
                  <a:rPr lang="en-GB" sz="1100" b="1" baseline="30000"/>
                  <a:t>3</a:t>
                </a:r>
                <a:r>
                  <a:rPr lang="en-GB" sz="1100" b="1" baseline="0"/>
                  <a:t>])</a:t>
                </a:r>
                <a:endParaRPr lang="en-GB" sz="11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6661759"/>
        <c:crosses val="autoZero"/>
        <c:auto val="1"/>
        <c:lblAlgn val="ctr"/>
        <c:lblOffset val="100"/>
        <c:noMultiLvlLbl val="0"/>
      </c:catAx>
      <c:valAx>
        <c:axId val="2006661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100" b="1"/>
                  <a:t>Embryo viability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66612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8000E5-E1BF-1B49-8B13-714438104D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6E7D2-FA68-9F43-935B-5C4FB410B5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3251F9C-DD71-D44B-BC61-B9FFF09B63D6}" type="datetimeFigureOut">
              <a:rPr lang="en-US" altLang="en-US"/>
              <a:pPr>
                <a:defRPr/>
              </a:pPr>
              <a:t>2/17/2025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5D875-A649-3A4B-8E3B-058149450C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201212-A529-7F40-936E-A515A995FD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870662C-C48F-D348-A8B1-EF16E88601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4C16E-B00C-4FA4-8953-2E262D1684AF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8C3CB-3118-423E-861A-757A9737E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356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543050"/>
            <a:ext cx="6552728" cy="5966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2211388"/>
            <a:ext cx="6551612" cy="360362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98038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549CB-F288-D7D0-DCA0-4A0A6282B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2CDB7-4CAF-384B-7C05-6E659BA6D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361506-B1E1-4735-759A-17BF2BABD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98C80B-D287-94FB-A6CF-D26D62FC6C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39C6D0-0588-6FC7-29BC-1A624BD71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780E61-25F4-3D0B-6362-A3F187B64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3598-D578-594B-A90B-1013591F329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D6956C-B647-79F3-F94F-69A5D1045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AA6648-A9B0-B711-B70B-FD177432A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022B-720D-2D46-81E6-235C69697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911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638A4-31AC-3DD9-BEE9-AD5D25E85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BB5C47-2E5F-BAEC-3C8A-9381044BE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3598-D578-594B-A90B-1013591F329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60111-4AAE-2E0A-D8AD-09DAA00A3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591CDC-6A3E-64B0-7317-504373616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022B-720D-2D46-81E6-235C69697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9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6E81E0-F400-75F0-7B7A-85B29F631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3598-D578-594B-A90B-1013591F329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D1BA1D-43F4-065F-A268-21CF892E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5F033-5178-6A85-AC25-AE69D2C31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022B-720D-2D46-81E6-235C69697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973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A9925-5FF4-25BE-E49E-B62AF61DD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DCA82-4B0E-3A22-BAF9-7E66F4E3D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D8ED2E-0077-C7A7-08CD-9B103B93F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C2A1D-FF9A-DA27-E2F2-B79ED86D7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3598-D578-594B-A90B-1013591F329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C634BE-DF73-0506-B44D-61BBB43B7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DC4FA-7492-4AF5-D010-4654430E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022B-720D-2D46-81E6-235C69697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953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5569C-EF46-5F43-FAFD-70941CFC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D7642-135F-A454-0CDE-1244A0E8A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9DAC3-9DAF-C1E1-EB14-550EA565D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38CC84-E80A-58B0-BEB8-92AF07DFF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3598-D578-594B-A90B-1013591F329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CABAA-334D-A772-8853-4A500C5C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F6B6B-65BA-FFC7-752C-50A1189C4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022B-720D-2D46-81E6-235C69697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079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D99CA-1D95-B14B-4441-AAAA282EC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BEC59A-F94A-1CF0-6D28-7FA601180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C58AB-401F-DB4A-43BD-87EA5368E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3598-D578-594B-A90B-1013591F329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668BA-E3AE-556E-F43D-DDDEF4115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ADAE6-8B2B-6AF1-4837-797F678B9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022B-720D-2D46-81E6-235C69697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387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7145BA-8DF1-44BE-A157-E8534BF7C4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6C671C-5074-E4C2-EF9D-4F2D1AE92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A7CD2-6D4F-7236-16E2-759387FC8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3598-D578-594B-A90B-1013591F329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5E10A-7DD6-69B1-8782-FBC6EA06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42D18-552B-3492-3815-E5D4CB37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022B-720D-2D46-81E6-235C69697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770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4B4F-253F-4610-9BF2-7D82E4A6E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50674-9599-4AF0-9967-A5CF59E0B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DEE2B-638A-493A-B2CB-143BA307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34B5-B2D6-4D8B-A81F-01A3584F75C3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9E854-EFB7-460A-A65F-2E50693C2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28D5A-5C0B-46A0-A777-8A939E72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B26A-1E8E-40E4-BDDD-956457A4F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874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199B-43C6-46B1-8BD6-47B21982F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58454-47A5-4466-B88C-B6B4483FF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E2EB4-6E2C-4C93-927A-9D0C9B76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34B5-B2D6-4D8B-A81F-01A3584F75C3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BFB4A-C78E-4410-8DB2-E8ABC6A17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5EDC2-A6A9-4FDA-83B2-F1DC1949F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B26A-1E8E-40E4-BDDD-956457A4F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422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727DD-4F89-4F8E-9147-0E1262874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7DEA7-DCC4-4CE0-8C78-74BD9F805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413B6-F053-46CB-8413-22D0F282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34B5-B2D6-4D8B-A81F-01A3584F75C3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77E4C-BDD5-462C-9332-8F4FE3CD6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135DA-5CF7-42BD-B84A-26B775F34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B26A-1E8E-40E4-BDDD-956457A4F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121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536" y="411510"/>
            <a:ext cx="7772400" cy="85725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 dirty="0"/>
              <a:t>Click to edit 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347614"/>
            <a:ext cx="7772400" cy="295232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Wingdings" panose="05000000000000000000" pitchFamily="2" charset="2"/>
              <a:buChar char="§"/>
              <a:defRPr b="0" baseline="0">
                <a:solidFill>
                  <a:schemeClr val="tx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37515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A038-CC75-48B5-B4D0-AAEBD54F1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22F2C-3877-4548-944C-89278DE0D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6F2C5-1002-4ED2-BE75-27B270DEF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ED734F-8368-400E-BCE2-793A1066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34B5-B2D6-4D8B-A81F-01A3584F75C3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FA6543-4DC3-4139-834D-1F390CF68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64EDC-6D07-4B42-A212-6B949E4D6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B26A-1E8E-40E4-BDDD-956457A4F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867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E1AF8-1D19-4E83-88A4-2BB60207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50380-429F-4F76-A00E-77C4A0099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8693-A3F8-48E9-98D4-E0450F5F9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0E705E-5E40-4776-ADD8-F1254E52D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47B56-F8EE-427E-B4B2-C283564EF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0ED602-5E88-4F1C-9D09-A28C4ED3E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34B5-B2D6-4D8B-A81F-01A3584F75C3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CA2AFF-C255-4062-8B37-D3EECE46D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65772C-1BC3-46A1-BE96-DFF1C145A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B26A-1E8E-40E4-BDDD-956457A4F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598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BD561-C573-4E29-8577-F4212FB55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281AE7-A8B7-4CE4-939D-2040BFA96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34B5-B2D6-4D8B-A81F-01A3584F75C3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872D7A-2794-4EC9-A183-6E415B2E8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0211D-2601-4E20-83C0-442894437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B26A-1E8E-40E4-BDDD-956457A4F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877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7A18D3-255E-45A2-82ED-278E34C4F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34B5-B2D6-4D8B-A81F-01A3584F75C3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CBDAB5-543E-4FCA-80DA-F7594AC0D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B9260-D020-4F1D-95A2-7C616CD5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B26A-1E8E-40E4-BDDD-956457A4F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186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2B491-94EA-46E2-AEE6-C96C484F4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B3D8E-18C6-40BB-8CBD-C1EB3392F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1B3FB-56BC-48EB-AF9D-EDD364FD7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B1DF9-6754-43D4-91AF-047054927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34B5-B2D6-4D8B-A81F-01A3584F75C3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E5B00-05FE-4E31-BEC8-A80C0B7BE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D1181-6B37-42D2-8FF2-47DF14ECA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B26A-1E8E-40E4-BDDD-956457A4F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699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3CAED-7017-4D90-9EC9-DBCB4469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170822-C43A-4934-8AD2-141B66349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17208-E960-43DB-A37A-66F206546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EA437-A8E0-4A8E-9634-1D2109215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34B5-B2D6-4D8B-A81F-01A3584F75C3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301F67-5C19-4864-895E-1783679D6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86B91-599E-47EB-BF62-DDCAB75D9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B26A-1E8E-40E4-BDDD-956457A4F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278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77EDB-836D-4FBE-9F3A-F8A4F81DF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937BC1-A453-4C10-8434-D5B6E9ED3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18029-7B86-4357-AFD2-95256AF72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34B5-B2D6-4D8B-A81F-01A3584F75C3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C9BB7-9F6C-4804-9560-5C2880D1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5C79E-EB08-4FAC-99F9-8BD3603C8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B26A-1E8E-40E4-BDDD-956457A4F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5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F8F078-4B12-42BA-AC73-BD0D1E865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463D2-0CC8-4E80-A514-85910CC6E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5AFE6-0F0E-49CA-84C8-099A6041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34B5-B2D6-4D8B-A81F-01A3584F75C3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924C7-55F6-4B9A-A4AD-D55C0D3EF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442F7-07A0-4401-A011-9BB1BA904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B26A-1E8E-40E4-BDDD-956457A4F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233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536" y="411510"/>
            <a:ext cx="7772400" cy="85725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 dirty="0"/>
              <a:t>Click to edit 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347614"/>
            <a:ext cx="7772400" cy="3384376"/>
          </a:xfrm>
          <a:prstGeom prst="rect">
            <a:avLst/>
          </a:prstGeom>
        </p:spPr>
        <p:txBody>
          <a:bodyPr/>
          <a:lstStyle>
            <a:lvl1pPr marL="342892" indent="-342892">
              <a:buClr>
                <a:schemeClr val="tx1"/>
              </a:buClr>
              <a:buFont typeface="Wingdings" panose="05000000000000000000" pitchFamily="2" charset="2"/>
              <a:buChar char="§"/>
              <a:defRPr b="0" baseline="0">
                <a:solidFill>
                  <a:schemeClr val="tx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527582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536" y="411510"/>
            <a:ext cx="7772400" cy="85725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 dirty="0"/>
              <a:t>Click to edit 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347615"/>
            <a:ext cx="7772400" cy="2952328"/>
          </a:xfrm>
          <a:prstGeom prst="rect">
            <a:avLst/>
          </a:prstGeom>
        </p:spPr>
        <p:txBody>
          <a:bodyPr/>
          <a:lstStyle>
            <a:lvl1pPr marL="342892" indent="-342892">
              <a:buClr>
                <a:schemeClr val="tx1"/>
              </a:buClr>
              <a:buFont typeface="Wingdings" panose="05000000000000000000" pitchFamily="2" charset="2"/>
              <a:buChar char="§"/>
              <a:defRPr b="0" baseline="0">
                <a:solidFill>
                  <a:schemeClr val="tx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64133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536" y="411510"/>
            <a:ext cx="7772400" cy="85725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 dirty="0"/>
              <a:t>Click to edit 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347614"/>
            <a:ext cx="7772400" cy="338437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Wingdings" panose="05000000000000000000" pitchFamily="2" charset="2"/>
              <a:buChar char="§"/>
              <a:defRPr b="0" baseline="0">
                <a:solidFill>
                  <a:schemeClr val="tx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998955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536" y="411907"/>
            <a:ext cx="4535165" cy="91826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 dirty="0"/>
              <a:t>Click to edit 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440607"/>
            <a:ext cx="4535165" cy="271531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Wingdings" panose="05000000000000000000" pitchFamily="2" charset="2"/>
              <a:buChar char="§"/>
              <a:defRPr b="0" baseline="0">
                <a:solidFill>
                  <a:schemeClr val="tx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129032" y="411510"/>
            <a:ext cx="1657350" cy="16573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946925" y="2215474"/>
            <a:ext cx="1657350" cy="16573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946925" y="411510"/>
            <a:ext cx="1657350" cy="16573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5126154" y="2221260"/>
            <a:ext cx="1657350" cy="16573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38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536" y="411510"/>
            <a:ext cx="7772400" cy="85725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 dirty="0"/>
              <a:t>Click to edit 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347614"/>
            <a:ext cx="7772400" cy="274200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Wingdings" panose="05000000000000000000" pitchFamily="2" charset="2"/>
              <a:buChar char="§"/>
              <a:defRPr b="0" baseline="0">
                <a:solidFill>
                  <a:schemeClr val="tx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083941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D360B-AAA9-721F-ED6E-6962C3FA8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D167EE-B8E5-D66D-78C6-00F47DCAA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8AD72-5CB4-BF14-708D-0F132EAB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3598-D578-594B-A90B-1013591F329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7AC10-9B6A-D31A-B1D4-6DEE37E61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C75A-AADD-B539-72D9-6A52A5D96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022B-720D-2D46-81E6-235C69697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754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E67B-2E9A-059A-DDC2-21F83E9DF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E3E0B-8AD6-560F-F7ED-F9FBE2624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20623-89D9-3380-A58A-23B520B05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3598-D578-594B-A90B-1013591F329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EE372-F8D7-4ADD-5E25-2A1DE6FD3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568C0-3F73-1D2A-56AE-731FB766E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022B-720D-2D46-81E6-235C69697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535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46CF-6A66-DF85-C376-3552FA0D9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3E6CC-4F71-9716-C358-39FB07DC3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A4BF7-E4FA-D897-DE77-51938FB8E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3598-D578-594B-A90B-1013591F329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ECA33-4061-34D6-2D80-CFCCDDC43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621DB-29A2-DED8-4F9A-693FED33F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022B-720D-2D46-81E6-235C69697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31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828EB-02A2-C719-AE0B-BA7311C0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81788-E779-D1F2-624F-4AA9838AE8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DA4CCD-D939-045B-2A08-21C1FB6A0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19F157-4DFD-C801-E499-6010BA3FC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3598-D578-594B-A90B-1013591F329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C0965-2E55-13AE-EB9C-B48258D5E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1A6DD-3C2C-FF11-1440-A78AB0D4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022B-720D-2D46-81E6-235C69697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12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6" r:id="rId2"/>
    <p:sldLayoutId id="2147483949" r:id="rId3"/>
    <p:sldLayoutId id="2147483948" r:id="rId4"/>
    <p:sldLayoutId id="2147483947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489EBD"/>
          </a:solidFill>
          <a:latin typeface="Georgia"/>
          <a:ea typeface="ＭＳ Ｐゴシック" charset="0"/>
          <a:cs typeface="Georgi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eorgia" charset="0"/>
          <a:ea typeface="ＭＳ Ｐゴシック" charset="0"/>
          <a:cs typeface="Georgia" panose="020405020504050203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eorgia" charset="0"/>
          <a:ea typeface="ＭＳ Ｐゴシック" charset="0"/>
          <a:cs typeface="Georgia" panose="020405020504050203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eorgia" charset="0"/>
          <a:ea typeface="ＭＳ Ｐゴシック" charset="0"/>
          <a:cs typeface="Georgia" panose="020405020504050203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eorgia" charset="0"/>
          <a:ea typeface="ＭＳ Ｐゴシック" charset="0"/>
          <a:cs typeface="Georgia" panose="020405020504050203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80000"/>
        <a:buFont typeface="Wingdings" pitchFamily="2" charset="2"/>
        <a:buNone/>
        <a:defRPr sz="20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None/>
        <a:defRPr sz="16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65000"/>
        <a:buFont typeface="Wingdings" pitchFamily="2" charset="2"/>
        <a:buChar char="o"/>
        <a:defRPr sz="2800">
          <a:solidFill>
            <a:schemeClr val="bg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80000"/>
        <a:buChar char="–"/>
        <a:defRPr sz="2800">
          <a:solidFill>
            <a:schemeClr val="bg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90000"/>
        <a:buChar char="»"/>
        <a:defRPr sz="2800">
          <a:solidFill>
            <a:schemeClr val="bg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28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28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28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EA4E98-85E6-1DB7-EC1C-C8EEAFEA7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9BD18-020F-FBE1-2BEB-D4AF25ED4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134F9-9E52-7376-1C38-5ACAD7CA13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923598-D578-594B-A90B-1013591F3294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35A30-A363-E2DB-B158-5A559CD6D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E7A87-2DD2-41D1-9469-46A7640F0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7E022B-720D-2D46-81E6-235C696978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88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A79E3D-47A1-432B-9E89-51D74251C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A3372-B5E1-4577-ADC4-DC3C532C1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DC2E7-061B-4C67-82A3-72E92DA5B7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734B5-B2D6-4D8B-A81F-01A3584F75C3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228B5-D83D-4E23-BD68-B8F110D5A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F67E6-B3C4-432A-AE6B-00042DC71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6B26A-1E8E-40E4-BDDD-956457A4F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35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emf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"/><Relationship Id="rId13" Type="http://schemas.openxmlformats.org/officeDocument/2006/relationships/image" Target="../media/image31.tif"/><Relationship Id="rId18" Type="http://schemas.openxmlformats.org/officeDocument/2006/relationships/image" Target="../media/image36.tif"/><Relationship Id="rId3" Type="http://schemas.openxmlformats.org/officeDocument/2006/relationships/image" Target="../media/image21.tiff"/><Relationship Id="rId21" Type="http://schemas.openxmlformats.org/officeDocument/2006/relationships/image" Target="../media/image39.tif"/><Relationship Id="rId7" Type="http://schemas.openxmlformats.org/officeDocument/2006/relationships/image" Target="../media/image25.tif"/><Relationship Id="rId12" Type="http://schemas.openxmlformats.org/officeDocument/2006/relationships/image" Target="../media/image30.tif"/><Relationship Id="rId17" Type="http://schemas.openxmlformats.org/officeDocument/2006/relationships/image" Target="../media/image35.tif"/><Relationship Id="rId2" Type="http://schemas.openxmlformats.org/officeDocument/2006/relationships/image" Target="../media/image20.tiff"/><Relationship Id="rId16" Type="http://schemas.openxmlformats.org/officeDocument/2006/relationships/image" Target="../media/image34.tif"/><Relationship Id="rId20" Type="http://schemas.openxmlformats.org/officeDocument/2006/relationships/image" Target="../media/image38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tif"/><Relationship Id="rId11" Type="http://schemas.openxmlformats.org/officeDocument/2006/relationships/image" Target="../media/image29.tif"/><Relationship Id="rId5" Type="http://schemas.openxmlformats.org/officeDocument/2006/relationships/image" Target="../media/image23.tiff"/><Relationship Id="rId15" Type="http://schemas.openxmlformats.org/officeDocument/2006/relationships/image" Target="../media/image33.tif"/><Relationship Id="rId10" Type="http://schemas.openxmlformats.org/officeDocument/2006/relationships/image" Target="../media/image28.tif"/><Relationship Id="rId19" Type="http://schemas.openxmlformats.org/officeDocument/2006/relationships/image" Target="../media/image37.tif"/><Relationship Id="rId4" Type="http://schemas.openxmlformats.org/officeDocument/2006/relationships/image" Target="../media/image22.tiff"/><Relationship Id="rId9" Type="http://schemas.openxmlformats.org/officeDocument/2006/relationships/image" Target="../media/image27.tif"/><Relationship Id="rId14" Type="http://schemas.openxmlformats.org/officeDocument/2006/relationships/image" Target="../media/image32.t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8.xml"/><Relationship Id="rId4" Type="http://schemas.openxmlformats.org/officeDocument/2006/relationships/hyperlink" Target="mailto:b.phoenix@bham.ac.u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1203598"/>
            <a:ext cx="6984776" cy="1964804"/>
          </a:xfrm>
        </p:spPr>
        <p:txBody>
          <a:bodyPr/>
          <a:lstStyle/>
          <a:p>
            <a:r>
              <a:rPr lang="en-GB" dirty="0"/>
              <a:t>The University of Birmingham’s High-Flux Accelerator-Driven Neutron Facility (HF-</a:t>
            </a:r>
            <a:r>
              <a:rPr lang="en-GB" dirty="0" err="1"/>
              <a:t>ADNeF</a:t>
            </a:r>
            <a:r>
              <a:rPr lang="en-GB" dirty="0"/>
              <a:t>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23528" y="3291830"/>
            <a:ext cx="4751759" cy="792410"/>
          </a:xfrm>
        </p:spPr>
        <p:txBody>
          <a:bodyPr/>
          <a:lstStyle/>
          <a:p>
            <a:r>
              <a:rPr lang="en-GB" sz="2000" dirty="0"/>
              <a:t>Dr Ben Phoenix</a:t>
            </a:r>
          </a:p>
          <a:p>
            <a:r>
              <a:rPr lang="en-GB" sz="2000" dirty="0"/>
              <a:t>University of Birmingham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5887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17246-D5EF-4447-8B05-EE9CC4E27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Graphite stack for thermal neutron irradiations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4BEB3-68B4-44F9-A0F1-2D57C5FE2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3" y="1345293"/>
            <a:ext cx="2288042" cy="3050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A63810-B270-4A70-BE4A-27C60F4AB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46" y="1345293"/>
            <a:ext cx="2288041" cy="3050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26936-1B5A-485A-8AD6-669735060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218" y="1345293"/>
            <a:ext cx="2288041" cy="305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43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17246-D5EF-4447-8B05-EE9CC4E27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Radiobiology experiments for Boron Neutron Capture Therapy (BNCT)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AB5578-2D98-43FF-A587-CC9C158A9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9622"/>
            <a:ext cx="3881250" cy="29109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8BB674-559D-41F2-B91C-33946821FA37}"/>
              </a:ext>
            </a:extLst>
          </p:cNvPr>
          <p:cNvSpPr txBox="1"/>
          <p:nvPr/>
        </p:nvSpPr>
        <p:spPr>
          <a:xfrm>
            <a:off x="5076056" y="1491630"/>
            <a:ext cx="3436105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500" dirty="0"/>
              <a:t>Thermal flux of ~1.5e9 n/cm^2/sec with almost no fast contamination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500" dirty="0"/>
              <a:t>At 50ppm boron, ~0.25 </a:t>
            </a:r>
            <a:r>
              <a:rPr lang="en-GB" sz="1500" dirty="0" err="1"/>
              <a:t>Gy</a:t>
            </a:r>
            <a:r>
              <a:rPr lang="en-GB" sz="1500" dirty="0"/>
              <a:t>/min dose rate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500" dirty="0"/>
              <a:t>Uniform to +/- 3% over the cell plate  </a:t>
            </a:r>
          </a:p>
          <a:p>
            <a:endParaRPr lang="en-GB" sz="2100" dirty="0"/>
          </a:p>
          <a:p>
            <a:r>
              <a:rPr lang="en-GB" sz="1500" dirty="0"/>
              <a:t>We currently run cell irradiations one or two days a week supporting a large radiobiology research group</a:t>
            </a:r>
          </a:p>
        </p:txBody>
      </p:sp>
    </p:spTree>
    <p:extLst>
      <p:ext uri="{BB962C8B-B14F-4D97-AF65-F5344CB8AC3E}">
        <p14:creationId xmlns:p14="http://schemas.microsoft.com/office/powerpoint/2010/main" val="2993567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093EE0A-A4DA-C91D-FFCA-131616AAE30E}"/>
              </a:ext>
            </a:extLst>
          </p:cNvPr>
          <p:cNvGraphicFramePr>
            <a:graphicFrameLocks/>
          </p:cNvGraphicFramePr>
          <p:nvPr/>
        </p:nvGraphicFramePr>
        <p:xfrm>
          <a:off x="4134687" y="322048"/>
          <a:ext cx="3566662" cy="2413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9129D92-C36D-F5C9-3A4C-B95A8584A5E1}"/>
              </a:ext>
            </a:extLst>
          </p:cNvPr>
          <p:cNvGraphicFramePr>
            <a:graphicFrameLocks/>
          </p:cNvGraphicFramePr>
          <p:nvPr/>
        </p:nvGraphicFramePr>
        <p:xfrm>
          <a:off x="408500" y="322047"/>
          <a:ext cx="3566662" cy="2413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FB1F7A6-0874-D49F-5E8D-07AC822DD575}"/>
              </a:ext>
            </a:extLst>
          </p:cNvPr>
          <p:cNvGraphicFramePr>
            <a:graphicFrameLocks/>
          </p:cNvGraphicFramePr>
          <p:nvPr/>
        </p:nvGraphicFramePr>
        <p:xfrm>
          <a:off x="423131" y="2735090"/>
          <a:ext cx="3631793" cy="2413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5AED0A3-9AFD-43F1-59A8-99E4C7C39D83}"/>
              </a:ext>
            </a:extLst>
          </p:cNvPr>
          <p:cNvGraphicFramePr>
            <a:graphicFrameLocks/>
          </p:cNvGraphicFramePr>
          <p:nvPr/>
        </p:nvGraphicFramePr>
        <p:xfrm>
          <a:off x="4214449" y="2730457"/>
          <a:ext cx="4413656" cy="2413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825F36D-9279-6AA8-CAFA-7963ED81D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1349" y="183327"/>
            <a:ext cx="1287182" cy="10871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149F3A-BDDB-2600-FA03-EFA38BCA96A1}"/>
              </a:ext>
            </a:extLst>
          </p:cNvPr>
          <p:cNvSpPr txBox="1"/>
          <p:nvPr/>
        </p:nvSpPr>
        <p:spPr>
          <a:xfrm>
            <a:off x="155469" y="45047"/>
            <a:ext cx="80564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0" dirty="0" err="1">
                <a:solidFill>
                  <a:prstClr val="black"/>
                </a:solidFill>
                <a:latin typeface="Aptos" panose="02110004020202020204"/>
                <a:ea typeface="+mn-ea"/>
              </a:rPr>
              <a:t>Clonogenic</a:t>
            </a:r>
            <a:r>
              <a:rPr lang="en-GB" sz="1350" b="0" dirty="0">
                <a:solidFill>
                  <a:prstClr val="black"/>
                </a:solidFill>
                <a:latin typeface="Aptos" panose="02110004020202020204"/>
                <a:ea typeface="+mn-ea"/>
              </a:rPr>
              <a:t> survival of various cell lines exposed to neutrons + Boric Acid or Boronophenylalanine(BPA) - Mannitol</a:t>
            </a:r>
          </a:p>
        </p:txBody>
      </p:sp>
    </p:spTree>
    <p:extLst>
      <p:ext uri="{BB962C8B-B14F-4D97-AF65-F5344CB8AC3E}">
        <p14:creationId xmlns:p14="http://schemas.microsoft.com/office/powerpoint/2010/main" val="4133681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06C12B-1561-767D-C6EE-3A0E32856A6F}"/>
              </a:ext>
            </a:extLst>
          </p:cNvPr>
          <p:cNvSpPr/>
          <p:nvPr/>
        </p:nvSpPr>
        <p:spPr>
          <a:xfrm>
            <a:off x="2404989" y="3020614"/>
            <a:ext cx="633047" cy="103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b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C01C66-2A66-1614-CF7D-A32EF2E064B4}"/>
              </a:ext>
            </a:extLst>
          </p:cNvPr>
          <p:cNvSpPr txBox="1"/>
          <p:nvPr/>
        </p:nvSpPr>
        <p:spPr>
          <a:xfrm>
            <a:off x="7982164" y="4135848"/>
            <a:ext cx="6672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0" dirty="0">
                <a:solidFill>
                  <a:srgbClr val="CBC0D3"/>
                </a:solidFill>
                <a:latin typeface="Aptos" panose="02110004020202020204"/>
                <a:ea typeface="+mn-ea"/>
              </a:rPr>
              <a:t>n=1</a:t>
            </a:r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FE61C113-82EE-E642-E31F-1E996410E7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85"/>
          <a:stretch/>
        </p:blipFill>
        <p:spPr>
          <a:xfrm>
            <a:off x="697912" y="1253173"/>
            <a:ext cx="2026034" cy="1331342"/>
          </a:xfrm>
          <a:prstGeom prst="rect">
            <a:avLst/>
          </a:prstGeom>
        </p:spPr>
      </p:pic>
      <p:pic>
        <p:nvPicPr>
          <p:cNvPr id="5" name="Picture 4" descr="A graph of a graph of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B1AE3A4B-4A7C-50DF-585A-3DCADC1015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72"/>
          <a:stretch/>
        </p:blipFill>
        <p:spPr>
          <a:xfrm>
            <a:off x="2673567" y="1223942"/>
            <a:ext cx="2103437" cy="1343321"/>
          </a:xfrm>
          <a:prstGeom prst="rect">
            <a:avLst/>
          </a:prstGeom>
        </p:spPr>
      </p:pic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F5F7336-1989-A5B3-55D5-9515EA7527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172"/>
          <a:stretch/>
        </p:blipFill>
        <p:spPr>
          <a:xfrm>
            <a:off x="744173" y="3059776"/>
            <a:ext cx="1977775" cy="1305740"/>
          </a:xfrm>
          <a:prstGeom prst="rect">
            <a:avLst/>
          </a:prstGeom>
        </p:spPr>
      </p:pic>
      <p:pic>
        <p:nvPicPr>
          <p:cNvPr id="7" name="Picture 6" descr="A graph of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EE90DD6C-E5AF-9473-B808-B79AC0B21F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172"/>
          <a:stretch/>
        </p:blipFill>
        <p:spPr>
          <a:xfrm>
            <a:off x="2750407" y="2976379"/>
            <a:ext cx="2087959" cy="13784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35BC5DB-B733-8C8F-7E2E-4040E9818F2A}"/>
              </a:ext>
            </a:extLst>
          </p:cNvPr>
          <p:cNvSpPr/>
          <p:nvPr/>
        </p:nvSpPr>
        <p:spPr>
          <a:xfrm>
            <a:off x="645246" y="1024271"/>
            <a:ext cx="4169314" cy="1573979"/>
          </a:xfrm>
          <a:prstGeom prst="roundRect">
            <a:avLst/>
          </a:prstGeom>
          <a:noFill/>
          <a:ln>
            <a:solidFill>
              <a:srgbClr val="9420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b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64ACE7-D75E-EB2D-EB8E-08A439D5BB6F}"/>
              </a:ext>
            </a:extLst>
          </p:cNvPr>
          <p:cNvSpPr/>
          <p:nvPr/>
        </p:nvSpPr>
        <p:spPr>
          <a:xfrm>
            <a:off x="645246" y="2805860"/>
            <a:ext cx="4169314" cy="1573979"/>
          </a:xfrm>
          <a:prstGeom prst="roundRect">
            <a:avLst/>
          </a:prstGeom>
          <a:noFill/>
          <a:ln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b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6862DC7-6AA0-B2D5-E273-33FF910FBE26}"/>
              </a:ext>
            </a:extLst>
          </p:cNvPr>
          <p:cNvSpPr/>
          <p:nvPr/>
        </p:nvSpPr>
        <p:spPr>
          <a:xfrm>
            <a:off x="474638" y="2753854"/>
            <a:ext cx="876203" cy="276533"/>
          </a:xfrm>
          <a:prstGeom prst="roundRect">
            <a:avLst/>
          </a:prstGeom>
          <a:solidFill>
            <a:srgbClr val="005493"/>
          </a:solidFill>
          <a:ln>
            <a:solidFill>
              <a:srgbClr val="CBC0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b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CEEB1A-8A06-FAC5-2D30-680248E0887E}"/>
              </a:ext>
            </a:extLst>
          </p:cNvPr>
          <p:cNvSpPr txBox="1"/>
          <p:nvPr/>
        </p:nvSpPr>
        <p:spPr>
          <a:xfrm>
            <a:off x="666576" y="2775977"/>
            <a:ext cx="998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A253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7DB2652-7938-61E5-7920-650486C533E3}"/>
              </a:ext>
            </a:extLst>
          </p:cNvPr>
          <p:cNvSpPr/>
          <p:nvPr/>
        </p:nvSpPr>
        <p:spPr>
          <a:xfrm>
            <a:off x="438946" y="955013"/>
            <a:ext cx="876203" cy="276533"/>
          </a:xfrm>
          <a:prstGeom prst="roundRect">
            <a:avLst/>
          </a:prstGeom>
          <a:solidFill>
            <a:srgbClr val="942093"/>
          </a:solidFill>
          <a:ln>
            <a:solidFill>
              <a:srgbClr val="CBC0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b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91FC14-800A-68FE-FBE3-CC1347A51C78}"/>
              </a:ext>
            </a:extLst>
          </p:cNvPr>
          <p:cNvSpPr txBox="1"/>
          <p:nvPr/>
        </p:nvSpPr>
        <p:spPr>
          <a:xfrm>
            <a:off x="630883" y="977136"/>
            <a:ext cx="998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FaDu</a:t>
            </a:r>
            <a:endParaRPr lang="en-GB" sz="1200" dirty="0">
              <a:solidFill>
                <a:prstClr val="white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A29902-AD68-92D9-F692-C9BE47EBEB54}"/>
              </a:ext>
            </a:extLst>
          </p:cNvPr>
          <p:cNvSpPr txBox="1"/>
          <p:nvPr/>
        </p:nvSpPr>
        <p:spPr>
          <a:xfrm>
            <a:off x="1236269" y="829242"/>
            <a:ext cx="12078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Boric acid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8F2876-1107-87C9-35E0-54B016ABABEF}"/>
              </a:ext>
            </a:extLst>
          </p:cNvPr>
          <p:cNvSpPr txBox="1"/>
          <p:nvPr/>
        </p:nvSpPr>
        <p:spPr>
          <a:xfrm>
            <a:off x="1236269" y="2601992"/>
            <a:ext cx="12078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Boric acid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6A5256-4D0C-EA62-10C4-18C10CB5CA1C}"/>
              </a:ext>
            </a:extLst>
          </p:cNvPr>
          <p:cNvSpPr txBox="1"/>
          <p:nvPr/>
        </p:nvSpPr>
        <p:spPr>
          <a:xfrm>
            <a:off x="3269598" y="830930"/>
            <a:ext cx="12078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BPA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823123-D06B-489B-49A4-771170022262}"/>
              </a:ext>
            </a:extLst>
          </p:cNvPr>
          <p:cNvSpPr txBox="1"/>
          <p:nvPr/>
        </p:nvSpPr>
        <p:spPr>
          <a:xfrm>
            <a:off x="3269598" y="2613544"/>
            <a:ext cx="12078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BPA</a:t>
            </a:r>
          </a:p>
        </p:txBody>
      </p:sp>
      <p:pic>
        <p:nvPicPr>
          <p:cNvPr id="18" name="Picture 17" descr="A black circle with a white background&#10;&#10;Description automatically generated">
            <a:extLst>
              <a:ext uri="{FF2B5EF4-FFF2-40B4-BE49-F238E27FC236}">
                <a16:creationId xmlns:a16="http://schemas.microsoft.com/office/drawing/2014/main" id="{F0D9F9D8-197E-3788-65EC-D8ABACE92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3028" y="1159711"/>
            <a:ext cx="713298" cy="535496"/>
          </a:xfrm>
          <a:prstGeom prst="rect">
            <a:avLst/>
          </a:prstGeom>
        </p:spPr>
      </p:pic>
      <p:pic>
        <p:nvPicPr>
          <p:cNvPr id="19" name="Picture 18" descr="A black circle on a white surface&#10;&#10;Description automatically generated">
            <a:extLst>
              <a:ext uri="{FF2B5EF4-FFF2-40B4-BE49-F238E27FC236}">
                <a16:creationId xmlns:a16="http://schemas.microsoft.com/office/drawing/2014/main" id="{913C3F4A-FBB6-08FD-8BF6-A1D66125DA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2970" y="1159711"/>
            <a:ext cx="713298" cy="535496"/>
          </a:xfrm>
          <a:prstGeom prst="rect">
            <a:avLst/>
          </a:prstGeom>
        </p:spPr>
      </p:pic>
      <p:pic>
        <p:nvPicPr>
          <p:cNvPr id="20" name="Picture 19" descr="A black circle in a white surface&#10;&#10;Description automatically generated">
            <a:extLst>
              <a:ext uri="{FF2B5EF4-FFF2-40B4-BE49-F238E27FC236}">
                <a16:creationId xmlns:a16="http://schemas.microsoft.com/office/drawing/2014/main" id="{8693D469-322E-5A8A-F9F3-EDEDA41E07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2912" y="1159710"/>
            <a:ext cx="713298" cy="535496"/>
          </a:xfrm>
          <a:prstGeom prst="rect">
            <a:avLst/>
          </a:prstGeom>
        </p:spPr>
      </p:pic>
      <p:pic>
        <p:nvPicPr>
          <p:cNvPr id="21" name="Picture 20" descr="A black circle on a white surface&#10;&#10;Description automatically generated">
            <a:extLst>
              <a:ext uri="{FF2B5EF4-FFF2-40B4-BE49-F238E27FC236}">
                <a16:creationId xmlns:a16="http://schemas.microsoft.com/office/drawing/2014/main" id="{DE4C5F88-C0AC-2035-735D-0CEB4F8528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2854" y="1159708"/>
            <a:ext cx="713298" cy="535496"/>
          </a:xfrm>
          <a:prstGeom prst="rect">
            <a:avLst/>
          </a:prstGeom>
        </p:spPr>
      </p:pic>
      <p:pic>
        <p:nvPicPr>
          <p:cNvPr id="22" name="Picture 21" descr="A black circle on a white surface&#10;&#10;Description automatically generated">
            <a:extLst>
              <a:ext uri="{FF2B5EF4-FFF2-40B4-BE49-F238E27FC236}">
                <a16:creationId xmlns:a16="http://schemas.microsoft.com/office/drawing/2014/main" id="{B883B3F2-E7EE-E8DE-1897-177EFD4E9A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3026" y="1746119"/>
            <a:ext cx="713298" cy="535496"/>
          </a:xfrm>
          <a:prstGeom prst="rect">
            <a:avLst/>
          </a:prstGeom>
        </p:spPr>
      </p:pic>
      <p:pic>
        <p:nvPicPr>
          <p:cNvPr id="23" name="Picture 22" descr="A black circle on a white surface&#10;&#10;Description automatically generated">
            <a:extLst>
              <a:ext uri="{FF2B5EF4-FFF2-40B4-BE49-F238E27FC236}">
                <a16:creationId xmlns:a16="http://schemas.microsoft.com/office/drawing/2014/main" id="{A08CCA0E-EBE7-2C82-EC07-D096DEA4A2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2969" y="1746118"/>
            <a:ext cx="713299" cy="535497"/>
          </a:xfrm>
          <a:prstGeom prst="rect">
            <a:avLst/>
          </a:prstGeom>
        </p:spPr>
      </p:pic>
      <p:pic>
        <p:nvPicPr>
          <p:cNvPr id="24" name="Picture 23" descr="A black circle on a white surface&#10;&#10;Description automatically generated">
            <a:extLst>
              <a:ext uri="{FF2B5EF4-FFF2-40B4-BE49-F238E27FC236}">
                <a16:creationId xmlns:a16="http://schemas.microsoft.com/office/drawing/2014/main" id="{0C3D7C21-B5D5-2712-B030-F90C130753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2911" y="1746118"/>
            <a:ext cx="713299" cy="535497"/>
          </a:xfrm>
          <a:prstGeom prst="rect">
            <a:avLst/>
          </a:prstGeom>
        </p:spPr>
      </p:pic>
      <p:pic>
        <p:nvPicPr>
          <p:cNvPr id="25" name="Picture 24" descr="A black circle on a white surface&#10;&#10;Description automatically generated">
            <a:extLst>
              <a:ext uri="{FF2B5EF4-FFF2-40B4-BE49-F238E27FC236}">
                <a16:creationId xmlns:a16="http://schemas.microsoft.com/office/drawing/2014/main" id="{10EDF8EE-4728-BFFA-D678-91F967B170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02853" y="1746118"/>
            <a:ext cx="713299" cy="535497"/>
          </a:xfrm>
          <a:prstGeom prst="rect">
            <a:avLst/>
          </a:prstGeom>
        </p:spPr>
      </p:pic>
      <p:pic>
        <p:nvPicPr>
          <p:cNvPr id="26" name="Picture 25" descr="A black circle in a white surface&#10;&#10;Description automatically generated">
            <a:extLst>
              <a:ext uri="{FF2B5EF4-FFF2-40B4-BE49-F238E27FC236}">
                <a16:creationId xmlns:a16="http://schemas.microsoft.com/office/drawing/2014/main" id="{1AA34AFC-B74C-0013-1FB6-70CE17ADCE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23025" y="2332527"/>
            <a:ext cx="713299" cy="535497"/>
          </a:xfrm>
          <a:prstGeom prst="rect">
            <a:avLst/>
          </a:prstGeom>
        </p:spPr>
      </p:pic>
      <p:pic>
        <p:nvPicPr>
          <p:cNvPr id="27" name="Picture 26" descr="A black circle in a white surface&#10;&#10;Description automatically generated">
            <a:extLst>
              <a:ext uri="{FF2B5EF4-FFF2-40B4-BE49-F238E27FC236}">
                <a16:creationId xmlns:a16="http://schemas.microsoft.com/office/drawing/2014/main" id="{4DBD7104-2E12-AC33-C026-05A8545AE4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82969" y="2332527"/>
            <a:ext cx="713299" cy="535497"/>
          </a:xfrm>
          <a:prstGeom prst="rect">
            <a:avLst/>
          </a:prstGeom>
        </p:spPr>
      </p:pic>
      <p:pic>
        <p:nvPicPr>
          <p:cNvPr id="28" name="Picture 27" descr="A black circle in a white surface&#10;&#10;Description automatically generated">
            <a:extLst>
              <a:ext uri="{FF2B5EF4-FFF2-40B4-BE49-F238E27FC236}">
                <a16:creationId xmlns:a16="http://schemas.microsoft.com/office/drawing/2014/main" id="{0FEAAE88-431C-51C6-05A8-C164A61C44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42911" y="2332527"/>
            <a:ext cx="713299" cy="535497"/>
          </a:xfrm>
          <a:prstGeom prst="rect">
            <a:avLst/>
          </a:prstGeom>
        </p:spPr>
      </p:pic>
      <p:pic>
        <p:nvPicPr>
          <p:cNvPr id="29" name="Picture 28" descr="A black circle in a white surface&#10;&#10;Description automatically generated">
            <a:extLst>
              <a:ext uri="{FF2B5EF4-FFF2-40B4-BE49-F238E27FC236}">
                <a16:creationId xmlns:a16="http://schemas.microsoft.com/office/drawing/2014/main" id="{0D4FE803-DD0A-7A0D-9065-E61252D220E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02853" y="2332527"/>
            <a:ext cx="713299" cy="535497"/>
          </a:xfrm>
          <a:prstGeom prst="rect">
            <a:avLst/>
          </a:prstGeom>
        </p:spPr>
      </p:pic>
      <p:pic>
        <p:nvPicPr>
          <p:cNvPr id="30" name="Picture 29" descr="A black circle on a white surface&#10;&#10;Description automatically generated">
            <a:extLst>
              <a:ext uri="{FF2B5EF4-FFF2-40B4-BE49-F238E27FC236}">
                <a16:creationId xmlns:a16="http://schemas.microsoft.com/office/drawing/2014/main" id="{F72501F3-3877-11D0-CF21-96567B7F68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23024" y="2918936"/>
            <a:ext cx="713300" cy="535498"/>
          </a:xfrm>
          <a:prstGeom prst="rect">
            <a:avLst/>
          </a:prstGeom>
        </p:spPr>
      </p:pic>
      <p:pic>
        <p:nvPicPr>
          <p:cNvPr id="31" name="Picture 30" descr="A black circle on a white surface&#10;&#10;Description automatically generated">
            <a:extLst>
              <a:ext uri="{FF2B5EF4-FFF2-40B4-BE49-F238E27FC236}">
                <a16:creationId xmlns:a16="http://schemas.microsoft.com/office/drawing/2014/main" id="{342A4EBF-0A72-F9F0-6054-101BACC5AFE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82968" y="2918936"/>
            <a:ext cx="713299" cy="535497"/>
          </a:xfrm>
          <a:prstGeom prst="rect">
            <a:avLst/>
          </a:prstGeom>
        </p:spPr>
      </p:pic>
      <p:pic>
        <p:nvPicPr>
          <p:cNvPr id="32" name="Picture 31" descr="A black circle in a white surface&#10;&#10;Description automatically generated">
            <a:extLst>
              <a:ext uri="{FF2B5EF4-FFF2-40B4-BE49-F238E27FC236}">
                <a16:creationId xmlns:a16="http://schemas.microsoft.com/office/drawing/2014/main" id="{5A3BD5DC-4E4E-8D1D-8F99-FA3F9E1E3CB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42911" y="2918935"/>
            <a:ext cx="713300" cy="535498"/>
          </a:xfrm>
          <a:prstGeom prst="rect">
            <a:avLst/>
          </a:prstGeom>
        </p:spPr>
      </p:pic>
      <p:pic>
        <p:nvPicPr>
          <p:cNvPr id="33" name="Picture 32" descr="A black circle on a white surface&#10;&#10;Description automatically generated">
            <a:extLst>
              <a:ext uri="{FF2B5EF4-FFF2-40B4-BE49-F238E27FC236}">
                <a16:creationId xmlns:a16="http://schemas.microsoft.com/office/drawing/2014/main" id="{9286F275-0091-1261-3999-AD47155CE8E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02852" y="2918935"/>
            <a:ext cx="713300" cy="53549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000CEA5-33AA-727A-1859-333756A04A0D}"/>
              </a:ext>
            </a:extLst>
          </p:cNvPr>
          <p:cNvSpPr txBox="1"/>
          <p:nvPr/>
        </p:nvSpPr>
        <p:spPr>
          <a:xfrm>
            <a:off x="5381193" y="1288957"/>
            <a:ext cx="16306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825" b="0" dirty="0">
                <a:solidFill>
                  <a:prstClr val="black"/>
                </a:solidFill>
                <a:latin typeface="Aptos" panose="02110004020202020204"/>
                <a:ea typeface="+mn-ea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D012B2-4936-A3A8-BBB4-1CBE5563567C}"/>
              </a:ext>
            </a:extLst>
          </p:cNvPr>
          <p:cNvSpPr txBox="1"/>
          <p:nvPr/>
        </p:nvSpPr>
        <p:spPr>
          <a:xfrm>
            <a:off x="4960123" y="1890813"/>
            <a:ext cx="72131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825" b="0" dirty="0">
                <a:solidFill>
                  <a:prstClr val="black"/>
                </a:solidFill>
                <a:latin typeface="Aptos" panose="02110004020202020204"/>
                <a:ea typeface="+mn-ea"/>
              </a:rPr>
              <a:t>9.81x10</a:t>
            </a:r>
            <a:r>
              <a:rPr lang="en-GB" sz="825" b="0" baseline="30000" dirty="0">
                <a:solidFill>
                  <a:prstClr val="black"/>
                </a:solidFill>
                <a:latin typeface="Aptos" panose="02110004020202020204"/>
                <a:ea typeface="+mn-ea"/>
              </a:rPr>
              <a:t>10</a:t>
            </a:r>
            <a:endParaRPr lang="en-GB" sz="825" b="0" dirty="0">
              <a:solidFill>
                <a:prstClr val="black"/>
              </a:solidFill>
              <a:latin typeface="Aptos" panose="02110004020202020204"/>
              <a:ea typeface="+mn-e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DD21A7-F3DE-8644-5E6D-AA7CE3A69B1B}"/>
              </a:ext>
            </a:extLst>
          </p:cNvPr>
          <p:cNvSpPr txBox="1"/>
          <p:nvPr/>
        </p:nvSpPr>
        <p:spPr>
          <a:xfrm>
            <a:off x="4960123" y="2486898"/>
            <a:ext cx="72131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825" b="0" dirty="0">
                <a:solidFill>
                  <a:prstClr val="black"/>
                </a:solidFill>
                <a:latin typeface="Aptos" panose="02110004020202020204"/>
                <a:ea typeface="+mn-ea"/>
              </a:rPr>
              <a:t>1.96x10</a:t>
            </a:r>
            <a:r>
              <a:rPr lang="en-GB" sz="825" b="0" baseline="30000" dirty="0">
                <a:solidFill>
                  <a:prstClr val="black"/>
                </a:solidFill>
                <a:latin typeface="Aptos" panose="02110004020202020204"/>
                <a:ea typeface="+mn-ea"/>
              </a:rPr>
              <a:t>11</a:t>
            </a:r>
            <a:endParaRPr lang="en-GB" sz="825" b="0" dirty="0">
              <a:solidFill>
                <a:prstClr val="black"/>
              </a:solidFill>
              <a:latin typeface="Aptos" panose="02110004020202020204"/>
              <a:ea typeface="+mn-e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A09B76-3EB1-D5B8-0894-5F8356CE6E23}"/>
              </a:ext>
            </a:extLst>
          </p:cNvPr>
          <p:cNvSpPr txBox="1"/>
          <p:nvPr/>
        </p:nvSpPr>
        <p:spPr>
          <a:xfrm>
            <a:off x="4962500" y="3080440"/>
            <a:ext cx="72131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825" b="0" dirty="0">
                <a:solidFill>
                  <a:prstClr val="black"/>
                </a:solidFill>
                <a:latin typeface="Aptos" panose="02110004020202020204"/>
                <a:ea typeface="+mn-ea"/>
              </a:rPr>
              <a:t>3.93x10</a:t>
            </a:r>
            <a:r>
              <a:rPr lang="en-GB" sz="825" b="0" baseline="30000" dirty="0">
                <a:solidFill>
                  <a:prstClr val="black"/>
                </a:solidFill>
                <a:latin typeface="Aptos" panose="02110004020202020204"/>
                <a:ea typeface="+mn-ea"/>
              </a:rPr>
              <a:t>11</a:t>
            </a:r>
            <a:endParaRPr lang="en-GB" sz="825" b="0" dirty="0">
              <a:solidFill>
                <a:prstClr val="black"/>
              </a:solidFill>
              <a:latin typeface="Aptos" panose="02110004020202020204"/>
              <a:ea typeface="+mn-ea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648A12-C115-9ECA-40A2-B00F6C6075ED}"/>
              </a:ext>
            </a:extLst>
          </p:cNvPr>
          <p:cNvSpPr txBox="1"/>
          <p:nvPr/>
        </p:nvSpPr>
        <p:spPr>
          <a:xfrm>
            <a:off x="5871885" y="921766"/>
            <a:ext cx="261600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825" b="0" dirty="0">
                <a:solidFill>
                  <a:prstClr val="black"/>
                </a:solidFill>
                <a:latin typeface="Aptos" panose="02110004020202020204"/>
                <a:ea typeface="+mn-ea"/>
              </a:rPr>
              <a:t>0                                 20                             50                             100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0BF3C4-D739-0898-0EBE-E9EF1070240C}"/>
              </a:ext>
            </a:extLst>
          </p:cNvPr>
          <p:cNvSpPr txBox="1"/>
          <p:nvPr/>
        </p:nvSpPr>
        <p:spPr>
          <a:xfrm rot="16200000">
            <a:off x="4107286" y="1927483"/>
            <a:ext cx="19078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50" b="0" dirty="0">
                <a:solidFill>
                  <a:prstClr val="black"/>
                </a:solidFill>
                <a:latin typeface="Aptos" panose="02110004020202020204"/>
                <a:ea typeface="+mn-ea"/>
              </a:rPr>
              <a:t>Thermal neutrons/cm</a:t>
            </a:r>
            <a:r>
              <a:rPr lang="en-GB" sz="1050" b="0" baseline="30000" dirty="0">
                <a:solidFill>
                  <a:prstClr val="black"/>
                </a:solidFill>
                <a:latin typeface="Aptos" panose="02110004020202020204"/>
                <a:ea typeface="+mn-ea"/>
              </a:rPr>
              <a:t>2</a:t>
            </a:r>
            <a:endParaRPr lang="en-GB" sz="1050" b="0" dirty="0">
              <a:solidFill>
                <a:prstClr val="black"/>
              </a:solidFill>
              <a:latin typeface="Aptos" panose="02110004020202020204"/>
              <a:ea typeface="+mn-e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843D1C-2311-EF70-5D21-61B67DD9AD9F}"/>
              </a:ext>
            </a:extLst>
          </p:cNvPr>
          <p:cNvSpPr txBox="1"/>
          <p:nvPr/>
        </p:nvSpPr>
        <p:spPr>
          <a:xfrm>
            <a:off x="6189003" y="683822"/>
            <a:ext cx="19078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50" b="0" dirty="0">
                <a:solidFill>
                  <a:prstClr val="black"/>
                </a:solidFill>
                <a:latin typeface="Aptos" panose="02110004020202020204"/>
                <a:ea typeface="+mn-ea"/>
              </a:rPr>
              <a:t>Boron dose (ppm)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05C02B-98E8-9567-02F9-2453F9878482}"/>
              </a:ext>
            </a:extLst>
          </p:cNvPr>
          <p:cNvSpPr txBox="1"/>
          <p:nvPr/>
        </p:nvSpPr>
        <p:spPr>
          <a:xfrm>
            <a:off x="6821920" y="3504896"/>
            <a:ext cx="1818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900" b="0" dirty="0">
                <a:solidFill>
                  <a:prstClr val="black"/>
                </a:solidFill>
                <a:latin typeface="Aptos" panose="02110004020202020204"/>
                <a:ea typeface="+mn-ea"/>
              </a:rPr>
              <a:t>Representative images - </a:t>
            </a:r>
            <a:r>
              <a:rPr lang="en-GB" sz="900" b="0" dirty="0" err="1">
                <a:solidFill>
                  <a:prstClr val="black"/>
                </a:solidFill>
                <a:latin typeface="Aptos" panose="02110004020202020204"/>
                <a:ea typeface="+mn-ea"/>
              </a:rPr>
              <a:t>FaDu</a:t>
            </a:r>
            <a:r>
              <a:rPr lang="en-GB" sz="900" b="0" dirty="0">
                <a:solidFill>
                  <a:prstClr val="black"/>
                </a:solidFill>
                <a:latin typeface="Aptos" panose="02110004020202020204"/>
                <a:ea typeface="+mn-ea"/>
              </a:rPr>
              <a:t> Day 15 with boric acid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F67749-8D00-C33C-258E-F5251171A161}"/>
              </a:ext>
            </a:extLst>
          </p:cNvPr>
          <p:cNvSpPr txBox="1"/>
          <p:nvPr/>
        </p:nvSpPr>
        <p:spPr>
          <a:xfrm>
            <a:off x="155469" y="45047"/>
            <a:ext cx="64055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0" dirty="0">
                <a:solidFill>
                  <a:prstClr val="black"/>
                </a:solidFill>
                <a:latin typeface="Aptos" panose="02110004020202020204"/>
                <a:ea typeface="+mn-ea"/>
              </a:rPr>
              <a:t>Growth assay of cell-spheroid clusters incubated in BPA / boric acid + neutrons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81871ED-F87E-4E25-982A-E7B8AD5DE757}"/>
              </a:ext>
            </a:extLst>
          </p:cNvPr>
          <p:cNvSpPr txBox="1"/>
          <p:nvPr/>
        </p:nvSpPr>
        <p:spPr>
          <a:xfrm>
            <a:off x="5623024" y="3851144"/>
            <a:ext cx="186421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0" dirty="0">
                <a:solidFill>
                  <a:prstClr val="black"/>
                </a:solidFill>
                <a:latin typeface="Aptos" panose="02110004020202020204"/>
                <a:ea typeface="+mn-ea"/>
              </a:rPr>
              <a:t>Cell and spheroid data from Maria Rita Fabbrizi and Leah Punshon.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0" dirty="0">
                <a:solidFill>
                  <a:prstClr val="black"/>
                </a:solidFill>
                <a:latin typeface="Aptos" panose="02110004020202020204"/>
                <a:ea typeface="+mn-ea"/>
              </a:rPr>
              <a:t>First publications in preparation now.</a:t>
            </a:r>
          </a:p>
        </p:txBody>
      </p:sp>
    </p:spTree>
    <p:extLst>
      <p:ext uri="{BB962C8B-B14F-4D97-AF65-F5344CB8AC3E}">
        <p14:creationId xmlns:p14="http://schemas.microsoft.com/office/powerpoint/2010/main" val="889881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17246-D5EF-4447-8B05-EE9CC4E27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Upcoming radiobiology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E60DA-E2A2-4198-AD46-AB54B29F3B8E}"/>
              </a:ext>
            </a:extLst>
          </p:cNvPr>
          <p:cNvSpPr txBox="1"/>
          <p:nvPr/>
        </p:nvSpPr>
        <p:spPr>
          <a:xfrm>
            <a:off x="251520" y="1188748"/>
            <a:ext cx="561662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/>
              <a:t>Lots more compounds; different BPA formulations (BPA-PVA), BSH, novel porphyrins etc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/>
              <a:t>More survival studies but also radiation damage / repair (gamma-H2AX, Comet etc)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/>
              <a:t>Combination of BNCT with DNA repair inhibitor drugs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/>
              <a:t>Uptake and washout ICPMS studies using new rapid ICPMS techniques developed in Birmingham (technique paper from James Coverdale’s group coming over the next couple of months)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/>
              <a:t>BNCT irradiations in chicken embryo model – currently doing the unirradiated control toxicity studies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90A2488-94EF-4D00-ACED-7F9D031EBF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0019102"/>
              </p:ext>
            </p:extLst>
          </p:nvPr>
        </p:nvGraphicFramePr>
        <p:xfrm>
          <a:off x="5868144" y="632371"/>
          <a:ext cx="3003646" cy="1872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237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2A933-4FF5-40F4-B09B-8370CA377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5703"/>
            <a:ext cx="7772400" cy="857250"/>
          </a:xfrm>
        </p:spPr>
        <p:txBody>
          <a:bodyPr>
            <a:normAutofit fontScale="90000"/>
          </a:bodyPr>
          <a:lstStyle/>
          <a:p>
            <a:r>
              <a:rPr lang="en-GB" dirty="0"/>
              <a:t>BSA for NECTAR (</a:t>
            </a:r>
            <a:r>
              <a:rPr lang="en-GB" dirty="0" err="1">
                <a:solidFill>
                  <a:srgbClr val="212529"/>
                </a:solidFill>
                <a:latin typeface="system-ui"/>
              </a:rPr>
              <a:t>NEutron</a:t>
            </a:r>
            <a:r>
              <a:rPr lang="en-GB" dirty="0">
                <a:solidFill>
                  <a:srgbClr val="212529"/>
                </a:solidFill>
                <a:latin typeface="system-ui"/>
              </a:rPr>
              <a:t> Capture- enhanced Treatment of neurotoxic Amyloid </a:t>
            </a:r>
            <a:r>
              <a:rPr lang="en-GB" dirty="0" err="1">
                <a:solidFill>
                  <a:srgbClr val="212529"/>
                </a:solidFill>
                <a:latin typeface="system-ui"/>
              </a:rPr>
              <a:t>aggRegates</a:t>
            </a:r>
            <a:r>
              <a:rPr lang="en-GB" dirty="0">
                <a:solidFill>
                  <a:srgbClr val="212529"/>
                </a:solidFill>
                <a:latin typeface="system-ui"/>
              </a:rPr>
              <a:t>)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E91E5-E5AB-43B9-888E-429BC7CA4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94" y="1230795"/>
            <a:ext cx="2363992" cy="3099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251A42-2FBE-48F2-B348-06705BCA267B}"/>
              </a:ext>
            </a:extLst>
          </p:cNvPr>
          <p:cNvSpPr txBox="1"/>
          <p:nvPr/>
        </p:nvSpPr>
        <p:spPr>
          <a:xfrm>
            <a:off x="3187725" y="1230795"/>
            <a:ext cx="208645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Design by Valeria Pascali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from the University of Pavia as part of the NECTAR project. (paper submitted for publication)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9D6334-AB81-44C9-92F6-02F724375587}"/>
              </a:ext>
            </a:extLst>
          </p:cNvPr>
          <p:cNvSpPr txBox="1"/>
          <p:nvPr/>
        </p:nvSpPr>
        <p:spPr>
          <a:xfrm>
            <a:off x="3243503" y="2391706"/>
            <a:ext cx="206465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22cm of </a:t>
            </a:r>
            <a:r>
              <a:rPr lang="en-GB" sz="1350" b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Fluental</a:t>
            </a:r>
            <a:r>
              <a:rPr lang="en-GB" sz="135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as a moderator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12.24cm of Lead / 10.76cm graphite as a reflector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2.5cm lithium loaded polyethylene delimiter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Materials re-used from Dynamitron BSA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E7C228-D8B1-467C-88BD-559EB872B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161" y="964253"/>
            <a:ext cx="3676645" cy="34825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897011-56C6-4FBF-B261-116DB0FD09A1}"/>
              </a:ext>
            </a:extLst>
          </p:cNvPr>
          <p:cNvSpPr txBox="1"/>
          <p:nvPr/>
        </p:nvSpPr>
        <p:spPr>
          <a:xfrm>
            <a:off x="5783944" y="4604657"/>
            <a:ext cx="24855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(MCNP6 simulation)</a:t>
            </a:r>
          </a:p>
        </p:txBody>
      </p:sp>
    </p:spTree>
    <p:extLst>
      <p:ext uri="{BB962C8B-B14F-4D97-AF65-F5344CB8AC3E}">
        <p14:creationId xmlns:p14="http://schemas.microsoft.com/office/powerpoint/2010/main" val="1055235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70E6-87A8-4304-AA3B-6C6B465EE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status…oops</a:t>
            </a:r>
            <a:br>
              <a:rPr lang="en-GB" dirty="0"/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BA781-9979-4688-9842-EBFC83F5C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57883"/>
            <a:ext cx="3235598" cy="242773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5E2AC8B-598C-447F-8B94-C5552F073664}"/>
              </a:ext>
            </a:extLst>
          </p:cNvPr>
          <p:cNvCxnSpPr>
            <a:cxnSpLocks/>
          </p:cNvCxnSpPr>
          <p:nvPr/>
        </p:nvCxnSpPr>
        <p:spPr bwMode="auto">
          <a:xfrm flipV="1">
            <a:off x="3779912" y="2331597"/>
            <a:ext cx="936104" cy="2401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C4C712F-F49D-4DB0-A3CD-BDA21AA9B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431" y="195486"/>
            <a:ext cx="1982067" cy="26437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283C7E-69AC-4DAD-9E73-113E5F97C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814" y="1945912"/>
            <a:ext cx="2072097" cy="27638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7FA353-C35B-4F16-B841-535A3AFD282F}"/>
              </a:ext>
            </a:extLst>
          </p:cNvPr>
          <p:cNvSpPr txBox="1"/>
          <p:nvPr/>
        </p:nvSpPr>
        <p:spPr>
          <a:xfrm>
            <a:off x="2267744" y="4083918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New beamline section arrives in a couple of weeks time…</a:t>
            </a:r>
          </a:p>
          <a:p>
            <a:r>
              <a:rPr lang="en-GB" sz="1800" dirty="0"/>
              <a:t>We will also do our first target exchange </a:t>
            </a:r>
          </a:p>
        </p:txBody>
      </p:sp>
    </p:spTree>
    <p:extLst>
      <p:ext uri="{BB962C8B-B14F-4D97-AF65-F5344CB8AC3E}">
        <p14:creationId xmlns:p14="http://schemas.microsoft.com/office/powerpoint/2010/main" val="3706870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9B257-8BAC-467F-8F43-D6B26AA1D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Upcoming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86028-01FE-4837-9A63-AAF3B3943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028433"/>
            <a:ext cx="8640960" cy="2952328"/>
          </a:xfrm>
        </p:spPr>
        <p:txBody>
          <a:bodyPr/>
          <a:lstStyle/>
          <a:p>
            <a:r>
              <a:rPr lang="en-GB" sz="1400" dirty="0"/>
              <a:t>(BNCT) Testing / characterisation of a beam shaping assembly from the University of Granada (lead reflector / </a:t>
            </a:r>
            <a:r>
              <a:rPr lang="en-GB" sz="1400" dirty="0" err="1"/>
              <a:t>MgF</a:t>
            </a:r>
            <a:r>
              <a:rPr lang="en-GB" sz="1400" dirty="0"/>
              <a:t> moderator) </a:t>
            </a:r>
          </a:p>
          <a:p>
            <a:r>
              <a:rPr lang="en-GB" sz="1400" dirty="0"/>
              <a:t>(BNCT) Boron imaging – testing of several different technologies; "Imaging Total Energy Detector“ i-TED</a:t>
            </a:r>
            <a:r>
              <a:rPr lang="en-GB" sz="1400" baseline="30000" dirty="0"/>
              <a:t>1</a:t>
            </a:r>
            <a:r>
              <a:rPr lang="en-GB" sz="1400" dirty="0"/>
              <a:t> (University of Granada/CERN), “Fusion Gamma Ray Spectrometry”  FUGAS  (UKAEA), </a:t>
            </a:r>
            <a:r>
              <a:rPr lang="en-GB" sz="1400" dirty="0" err="1"/>
              <a:t>LaBr</a:t>
            </a:r>
            <a:r>
              <a:rPr lang="en-GB" sz="1400" dirty="0"/>
              <a:t> array</a:t>
            </a:r>
            <a:r>
              <a:rPr lang="en-GB" sz="1400" baseline="30000" dirty="0"/>
              <a:t>2</a:t>
            </a:r>
            <a:r>
              <a:rPr lang="en-GB" sz="1400" dirty="0"/>
              <a:t> (UoB), HEXITEC (UCL)</a:t>
            </a:r>
          </a:p>
          <a:p>
            <a:r>
              <a:rPr lang="en-GB" sz="1400" dirty="0"/>
              <a:t>Measurement of the high energy (17 MeV) </a:t>
            </a:r>
            <a:r>
              <a:rPr lang="en-GB" sz="1400" dirty="0" err="1"/>
              <a:t>p,gamma</a:t>
            </a:r>
            <a:r>
              <a:rPr lang="en-GB" sz="1400" dirty="0"/>
              <a:t> yields from lithium.</a:t>
            </a:r>
          </a:p>
          <a:p>
            <a:r>
              <a:rPr lang="en-GB" sz="1400" dirty="0"/>
              <a:t>Radiation damage in high temperature superconductors for fusion applications– initially 20 days of 24/7 irradiation.</a:t>
            </a:r>
          </a:p>
          <a:p>
            <a:r>
              <a:rPr lang="en-GB" sz="1400" dirty="0"/>
              <a:t>DD beams – testing of deuterium loaded target</a:t>
            </a:r>
          </a:p>
          <a:p>
            <a:r>
              <a:rPr lang="en-GB" sz="1400" dirty="0"/>
              <a:t>Corrosion in zirconium alloys (supercritical water loop)</a:t>
            </a:r>
          </a:p>
          <a:p>
            <a:r>
              <a:rPr lang="en-GB" sz="1400" dirty="0"/>
              <a:t>Radiation induced creep (in-situ creep measurement rig can measure down to sub nm)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Anything you want to do – we are a user facility and open for access! </a:t>
            </a:r>
          </a:p>
          <a:p>
            <a:endParaRPr lang="en-GB" sz="1400" dirty="0">
              <a:highlight>
                <a:srgbClr val="FFFF00"/>
              </a:highlight>
            </a:endParaRPr>
          </a:p>
          <a:p>
            <a:endParaRPr lang="en-GB" sz="1400" dirty="0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3BAEED-3818-4437-A817-B21853E69F76}"/>
              </a:ext>
            </a:extLst>
          </p:cNvPr>
          <p:cNvSpPr txBox="1"/>
          <p:nvPr/>
        </p:nvSpPr>
        <p:spPr>
          <a:xfrm>
            <a:off x="2627784" y="4218334"/>
            <a:ext cx="5976664" cy="79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5E019C-2529-4F55-81C2-60E7E9674BE7}"/>
              </a:ext>
            </a:extLst>
          </p:cNvPr>
          <p:cNvSpPr txBox="1"/>
          <p:nvPr/>
        </p:nvSpPr>
        <p:spPr>
          <a:xfrm>
            <a:off x="2699792" y="4089852"/>
            <a:ext cx="597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en-GB" sz="1000" b="0" dirty="0">
                <a:solidFill>
                  <a:srgbClr val="222222"/>
                </a:solidFill>
              </a:rPr>
              <a:t>Torres-Sánchez, Pablo, et al. "The potential of the </a:t>
            </a:r>
            <a:r>
              <a:rPr lang="en-GB" sz="1000" b="0" dirty="0" err="1">
                <a:solidFill>
                  <a:srgbClr val="222222"/>
                </a:solidFill>
              </a:rPr>
              <a:t>i</a:t>
            </a:r>
            <a:r>
              <a:rPr lang="en-GB" sz="1000" b="0" dirty="0">
                <a:solidFill>
                  <a:srgbClr val="222222"/>
                </a:solidFill>
              </a:rPr>
              <a:t>-TED Compton camera array for real-time boron imaging and determination during treatments in Boron Neutron Capture Therapy." </a:t>
            </a:r>
            <a:r>
              <a:rPr lang="en-GB" sz="1000" b="0" i="1" dirty="0">
                <a:solidFill>
                  <a:srgbClr val="222222"/>
                </a:solidFill>
              </a:rPr>
              <a:t>Applied Radiation and Isotopes</a:t>
            </a:r>
            <a:r>
              <a:rPr lang="en-GB" sz="1000" b="0" dirty="0">
                <a:solidFill>
                  <a:srgbClr val="222222"/>
                </a:solidFill>
              </a:rPr>
              <a:t> 217 (2025): 111649.</a:t>
            </a:r>
          </a:p>
          <a:p>
            <a:pPr marL="228600" indent="-228600">
              <a:buAutoNum type="arabicParenR"/>
            </a:pPr>
            <a:r>
              <a:rPr lang="en-GB" sz="1000" b="0" dirty="0"/>
              <a:t>Nutter, Kiran, et al. "A feasibility study using an array of LaBr3 (Ce) scintillation detectors as a Compton camera for prompt gamma imaging during BNCT." Frontiers in Physics 12 (2024): 1347929.</a:t>
            </a:r>
          </a:p>
        </p:txBody>
      </p:sp>
    </p:spTree>
    <p:extLst>
      <p:ext uri="{BB962C8B-B14F-4D97-AF65-F5344CB8AC3E}">
        <p14:creationId xmlns:p14="http://schemas.microsoft.com/office/powerpoint/2010/main" val="261653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EC4946-8569-4FBA-968D-38757176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320410"/>
            <a:ext cx="3754022" cy="2502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79D9A4-FE10-43D1-8C85-F389407AE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1" y="230871"/>
            <a:ext cx="7217852" cy="89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3C8A8E-22CA-4DD4-B146-F8E564F9C7D9}"/>
              </a:ext>
            </a:extLst>
          </p:cNvPr>
          <p:cNvSpPr txBox="1"/>
          <p:nvPr/>
        </p:nvSpPr>
        <p:spPr>
          <a:xfrm>
            <a:off x="611560" y="3817930"/>
            <a:ext cx="8676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Thanks for listening and please do get in contact if you need neutrons! (</a:t>
            </a:r>
            <a:r>
              <a:rPr lang="en-GB" dirty="0">
                <a:hlinkClick r:id="rId4"/>
              </a:rPr>
              <a:t>b.phoenix@bham.ac.uk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5918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72FE5-C0C0-4C88-AB3B-11D957C59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34671"/>
            <a:ext cx="3901161" cy="3237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9D7688-AC1C-47E8-83F3-13A46F41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58718"/>
            <a:ext cx="8352928" cy="857250"/>
          </a:xfrm>
        </p:spPr>
        <p:txBody>
          <a:bodyPr/>
          <a:lstStyle/>
          <a:p>
            <a:r>
              <a:rPr lang="en-GB" dirty="0"/>
              <a:t>History of intense accelerator driven neutron sources at Birmingham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7993A2-0CF9-4CA5-968D-9858E3993360}"/>
              </a:ext>
            </a:extLst>
          </p:cNvPr>
          <p:cNvSpPr txBox="1"/>
          <p:nvPr/>
        </p:nvSpPr>
        <p:spPr>
          <a:xfrm>
            <a:off x="4378250" y="1199038"/>
            <a:ext cx="43924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Radiation Dynamics (later IBA) 3MV, 1.5mA Dynamitron installed vertically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Mostly used as a proton machine, but also accelerated helium ions and deuterons.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In the final two decades of it’s life used purely as a high intensity neutron source via (</a:t>
            </a:r>
            <a:r>
              <a:rPr lang="en-GB" sz="1400" dirty="0" err="1"/>
              <a:t>p,n</a:t>
            </a:r>
            <a:r>
              <a:rPr lang="en-GB" sz="1400" dirty="0"/>
              <a:t>) onto thick lithium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Lithium/copper bonding technique developed ‘in-house’ at Birmingham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Heavily optimised submerged (heavy) water jet cooling system allowed full beam current on a ~3cm diameter Li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Finally decommissioned in June 2023 after &gt;50 years of operation.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E2FE4A-69CD-4A46-AE2D-925B90A20BBD}"/>
              </a:ext>
            </a:extLst>
          </p:cNvPr>
          <p:cNvSpPr txBox="1"/>
          <p:nvPr/>
        </p:nvSpPr>
        <p:spPr>
          <a:xfrm>
            <a:off x="3766182" y="4409402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Li target references; Brown, Scott, Penetrating Radiation Systems &amp; Applications, 4142 (2000);</a:t>
            </a:r>
          </a:p>
          <a:p>
            <a:r>
              <a:rPr lang="en-GB" sz="1200" dirty="0"/>
              <a:t>Phoenix, et al., Applied Radiation and Isotopes, 106 (2015), 49.</a:t>
            </a:r>
          </a:p>
        </p:txBody>
      </p:sp>
    </p:spTree>
    <p:extLst>
      <p:ext uri="{BB962C8B-B14F-4D97-AF65-F5344CB8AC3E}">
        <p14:creationId xmlns:p14="http://schemas.microsoft.com/office/powerpoint/2010/main" val="3565892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11E01EB-3A34-4AF2-9EBF-026A3574C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699542"/>
            <a:ext cx="2275845" cy="3277387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FDF5B8F-5734-47B8-BEDF-994351FD8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372243"/>
              </p:ext>
            </p:extLst>
          </p:nvPr>
        </p:nvGraphicFramePr>
        <p:xfrm>
          <a:off x="323528" y="1419622"/>
          <a:ext cx="4752528" cy="2977966"/>
        </p:xfrm>
        <a:graphic>
          <a:graphicData uri="http://schemas.openxmlformats.org/drawingml/2006/table">
            <a:tbl>
              <a:tblPr/>
              <a:tblGrid>
                <a:gridCol w="1584176">
                  <a:extLst>
                    <a:ext uri="{9D8B030D-6E8A-4147-A177-3AD203B41FA5}">
                      <a16:colId xmlns:a16="http://schemas.microsoft.com/office/drawing/2014/main" val="529037795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425560472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58135298"/>
                    </a:ext>
                  </a:extLst>
                </a:gridCol>
              </a:tblGrid>
              <a:tr h="417646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effectLst/>
                        </a:rPr>
                        <a:t>Beam Ion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effectLst/>
                        </a:rPr>
                        <a:t> Energy (N=1)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effectLst/>
                        </a:rPr>
                        <a:t> Energy (N=2)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535882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 fontAlgn="t"/>
                      <a:r>
                        <a:rPr lang="en-GB">
                          <a:effectLst/>
                        </a:rPr>
                        <a:t> Protons (1H)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dirty="0">
                          <a:effectLst/>
                        </a:rPr>
                        <a:t> 10.8-38 MeV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>
                          <a:effectLst/>
                        </a:rPr>
                        <a:t> 2.7-10 MeV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667333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 fontAlgn="t"/>
                      <a:r>
                        <a:rPr lang="en-GB">
                          <a:effectLst/>
                        </a:rPr>
                        <a:t> Deuterons (2H)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>
                          <a:effectLst/>
                        </a:rPr>
                        <a:t> 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>
                          <a:effectLst/>
                        </a:rPr>
                        <a:t> 5.4-20 MeV 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384525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 fontAlgn="t"/>
                      <a:r>
                        <a:rPr lang="en-GB">
                          <a:effectLst/>
                        </a:rPr>
                        <a:t> Helium-3 (3He)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>
                          <a:effectLst/>
                        </a:rPr>
                        <a:t> 33-50 MeV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>
                          <a:effectLst/>
                        </a:rPr>
                        <a:t> 8-28 MeV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258408"/>
                  </a:ext>
                </a:extLst>
              </a:tr>
              <a:tr h="417646">
                <a:tc>
                  <a:txBody>
                    <a:bodyPr/>
                    <a:lstStyle/>
                    <a:p>
                      <a:pPr algn="ctr" fontAlgn="t"/>
                      <a:r>
                        <a:rPr lang="en-GB">
                          <a:effectLst/>
                        </a:rPr>
                        <a:t> Helium-4 (4He)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>
                          <a:effectLst/>
                        </a:rPr>
                        <a:t> - 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dirty="0">
                          <a:effectLst/>
                        </a:rPr>
                        <a:t> 10.8-40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67207"/>
                  </a:ext>
                </a:extLst>
              </a:tr>
            </a:tbl>
          </a:graphicData>
        </a:graphic>
      </p:graphicFrame>
      <p:sp>
        <p:nvSpPr>
          <p:cNvPr id="19" name="Title 7">
            <a:extLst>
              <a:ext uri="{FF2B5EF4-FFF2-40B4-BE49-F238E27FC236}">
                <a16:creationId xmlns:a16="http://schemas.microsoft.com/office/drawing/2014/main" id="{F7C0A2A0-66EE-4E1D-9C1E-857BF53B2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11510"/>
            <a:ext cx="5040560" cy="857250"/>
          </a:xfrm>
        </p:spPr>
        <p:txBody>
          <a:bodyPr/>
          <a:lstStyle/>
          <a:p>
            <a:r>
              <a:rPr lang="en-GB" dirty="0"/>
              <a:t>Birmingham MC40 Cyclotron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02997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1BA2FA-168B-4E81-9B30-02A71FABD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3478"/>
            <a:ext cx="7776864" cy="4879824"/>
          </a:xfrm>
          <a:prstGeom prst="rect">
            <a:avLst/>
          </a:prstGeom>
        </p:spPr>
      </p:pic>
      <p:sp>
        <p:nvSpPr>
          <p:cNvPr id="3" name="Title 7">
            <a:extLst>
              <a:ext uri="{FF2B5EF4-FFF2-40B4-BE49-F238E27FC236}">
                <a16:creationId xmlns:a16="http://schemas.microsoft.com/office/drawing/2014/main" id="{D8B3CE1A-6CA4-43A7-9B42-A905D9F0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11510"/>
            <a:ext cx="5040560" cy="857250"/>
          </a:xfrm>
          <a:solidFill>
            <a:schemeClr val="bg1"/>
          </a:solidFill>
        </p:spPr>
        <p:txBody>
          <a:bodyPr/>
          <a:lstStyle/>
          <a:p>
            <a:r>
              <a:rPr lang="en-GB" dirty="0"/>
              <a:t>Cyclotron facility layout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73948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838B2C-40CC-433C-8C5A-14CAFAD76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 choice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7FDC53-DC4F-4B2A-B02F-91A0FAC2F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9582"/>
            <a:ext cx="4073649" cy="27157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FA8C21-1C86-4C64-93C4-30DEC5DAAB60}"/>
              </a:ext>
            </a:extLst>
          </p:cNvPr>
          <p:cNvSpPr txBox="1"/>
          <p:nvPr/>
        </p:nvSpPr>
        <p:spPr>
          <a:xfrm>
            <a:off x="5228779" y="840135"/>
            <a:ext cx="31683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2.6 MV+ electrostatic from Neutron Therapeutics</a:t>
            </a:r>
          </a:p>
          <a:p>
            <a:r>
              <a:rPr lang="en-GB" sz="2000" dirty="0"/>
              <a:t>Very high power (&gt;30mA beam current)</a:t>
            </a:r>
          </a:p>
          <a:p>
            <a:r>
              <a:rPr lang="en-GB" sz="2000" dirty="0"/>
              <a:t>Protons on to Lithium target (for now)</a:t>
            </a:r>
          </a:p>
          <a:p>
            <a:r>
              <a:rPr lang="en-GB" sz="2000" dirty="0"/>
              <a:t>Commercial 50mA ECR ion source </a:t>
            </a:r>
          </a:p>
          <a:p>
            <a:r>
              <a:rPr lang="en-GB" sz="2000" dirty="0"/>
              <a:t>One beamline currently (plus a beam dump)</a:t>
            </a:r>
          </a:p>
        </p:txBody>
      </p:sp>
    </p:spTree>
    <p:extLst>
      <p:ext uri="{BB962C8B-B14F-4D97-AF65-F5344CB8AC3E}">
        <p14:creationId xmlns:p14="http://schemas.microsoft.com/office/powerpoint/2010/main" val="1881605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4AC00-D8F3-45CA-889C-5F895200F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ADNeF</a:t>
            </a:r>
            <a:r>
              <a:rPr lang="en-GB" dirty="0"/>
              <a:t> layout and 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9346F-3456-4AE9-8061-AAB381A4D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84" y="987574"/>
            <a:ext cx="4516617" cy="2664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258671-05F8-4BD1-9C11-E4A09CDE9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03598"/>
            <a:ext cx="3840427" cy="21602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ED197E-7B31-42CA-9293-B429BAE09E08}"/>
              </a:ext>
            </a:extLst>
          </p:cNvPr>
          <p:cNvSpPr txBox="1"/>
          <p:nvPr/>
        </p:nvSpPr>
        <p:spPr>
          <a:xfrm>
            <a:off x="2771800" y="3507854"/>
            <a:ext cx="56166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Total budget of ~£11m of which the building was ~£2m</a:t>
            </a:r>
          </a:p>
          <a:p>
            <a:r>
              <a:rPr lang="en-GB" sz="1400" dirty="0"/>
              <a:t>Main contractor GF Tomlinson</a:t>
            </a:r>
          </a:p>
          <a:p>
            <a:endParaRPr lang="en-GB" sz="1400" b="0" dirty="0"/>
          </a:p>
          <a:p>
            <a:r>
              <a:rPr lang="en-GB" sz="1400" dirty="0"/>
              <a:t>Required some aggressive cost saving – minimising floor areas, in house shielding designs, no HD concrete, direct purchasing of specialist materials like boron loaded poly etc.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331456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49FA-CB19-48E1-87DA-5E55B7F46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07442"/>
            <a:ext cx="7772400" cy="857250"/>
          </a:xfrm>
        </p:spPr>
        <p:txBody>
          <a:bodyPr/>
          <a:lstStyle/>
          <a:p>
            <a:r>
              <a:rPr lang="en-GB" dirty="0"/>
              <a:t>Target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AC93A-CFBD-4505-B6CB-76A0A3659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83" y="1282452"/>
            <a:ext cx="3459535" cy="259228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8612F01-0011-4DC6-8D54-A72C9F6E08EA}"/>
              </a:ext>
            </a:extLst>
          </p:cNvPr>
          <p:cNvCxnSpPr/>
          <p:nvPr/>
        </p:nvCxnSpPr>
        <p:spPr bwMode="auto">
          <a:xfrm flipV="1">
            <a:off x="2354144" y="1491630"/>
            <a:ext cx="2232248" cy="10081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E6CB2ED-A0D6-4C14-ACDB-46E1A217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997" y="633465"/>
            <a:ext cx="1944216" cy="14581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993960-A35D-45CC-9EF5-EFFFF972A7F0}"/>
              </a:ext>
            </a:extLst>
          </p:cNvPr>
          <p:cNvSpPr txBox="1"/>
          <p:nvPr/>
        </p:nvSpPr>
        <p:spPr>
          <a:xfrm>
            <a:off x="4355976" y="2427734"/>
            <a:ext cx="44253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Thick lithium target on a copper backing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16 individual petals making up a lithium surface ~1m in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Rotates at 600rpm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Water cooled (~300L / min)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&gt;1000 hour target life at full beam power without any significant yield drop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3 x 10^13 n/s yield at 2.6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Beam approx. 10cm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Target can reach ~6 </a:t>
            </a:r>
            <a:r>
              <a:rPr lang="en-GB" sz="1600" dirty="0" err="1"/>
              <a:t>TBq</a:t>
            </a:r>
            <a:r>
              <a:rPr lang="en-GB" sz="1600" dirty="0"/>
              <a:t> of 7Be…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F2F514-DE8E-4DC8-83E2-F87314927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216559"/>
            <a:ext cx="1589286" cy="21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18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17246-D5EF-4447-8B05-EE9CC4E27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Full proton beam energy/current (2.6MeV/30+mA) achieved in March 2023, first neutrons 7</a:t>
            </a:r>
            <a:r>
              <a:rPr lang="en-GB" baseline="30000" dirty="0"/>
              <a:t>th</a:t>
            </a:r>
            <a:r>
              <a:rPr lang="en-GB" dirty="0"/>
              <a:t> December 2023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4D75C99-2202-43EB-843F-210B1A319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851670"/>
            <a:ext cx="4464496" cy="2383547"/>
          </a:xfrm>
        </p:spPr>
      </p:pic>
    </p:spTree>
    <p:extLst>
      <p:ext uri="{BB962C8B-B14F-4D97-AF65-F5344CB8AC3E}">
        <p14:creationId xmlns:p14="http://schemas.microsoft.com/office/powerpoint/2010/main" val="475561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4AC00-D8F3-45CA-889C-5F895200F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‘serious’ experimental running - Radiation damage in optical fibres for </a:t>
            </a:r>
            <a:r>
              <a:rPr lang="en-GB" dirty="0" err="1"/>
              <a:t>cryo</a:t>
            </a:r>
            <a:r>
              <a:rPr lang="en-GB" dirty="0"/>
              <a:t> applications</a:t>
            </a:r>
            <a:br>
              <a:rPr lang="en-GB" dirty="0">
                <a:highlight>
                  <a:srgbClr val="FFFF00"/>
                </a:highlight>
              </a:rPr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A1727C-C915-4D41-B3A0-64808C5B9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63638"/>
            <a:ext cx="3737123" cy="28597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D990D7-AD86-4A4E-AF51-57163261E4F1}"/>
              </a:ext>
            </a:extLst>
          </p:cNvPr>
          <p:cNvSpPr txBox="1"/>
          <p:nvPr/>
        </p:nvSpPr>
        <p:spPr>
          <a:xfrm>
            <a:off x="4247133" y="1419622"/>
            <a:ext cx="309634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/>
              <a:t>Evolution of the radiation-induced attenuation of a set of five</a:t>
            </a:r>
          </a:p>
          <a:p>
            <a:r>
              <a:rPr lang="en-GB" sz="1200" b="0" dirty="0"/>
              <a:t>standard optical </a:t>
            </a:r>
            <a:r>
              <a:rPr lang="en-GB" sz="1200" b="0" dirty="0" err="1"/>
              <a:t>fibers</a:t>
            </a:r>
            <a:r>
              <a:rPr lang="en-GB" sz="1200" b="0" dirty="0"/>
              <a:t> with different photobleaching light power levels at</a:t>
            </a:r>
          </a:p>
          <a:p>
            <a:r>
              <a:rPr lang="en-GB" sz="1200" b="0" dirty="0"/>
              <a:t>liquid nitrogen temperature.</a:t>
            </a:r>
          </a:p>
          <a:p>
            <a:r>
              <a:rPr lang="en-GB" sz="1200" b="0" dirty="0"/>
              <a:t>From “Photobleaching of Neutron Radiation Induced Attenuation of Optical </a:t>
            </a:r>
            <a:r>
              <a:rPr lang="en-GB" sz="1200" b="0" dirty="0" err="1"/>
              <a:t>Fibers</a:t>
            </a:r>
            <a:r>
              <a:rPr lang="en-GB" sz="1200" b="0" dirty="0"/>
              <a:t> at Liquid Nitrogen Temperature”, Fernandez et al, IEEE Transactions on Nuclear Science 2025 (paper in press)</a:t>
            </a:r>
          </a:p>
          <a:p>
            <a:endParaRPr lang="en-GB" sz="1200" b="0" dirty="0"/>
          </a:p>
          <a:p>
            <a:r>
              <a:rPr lang="en-GB" sz="1200" b="0" dirty="0"/>
              <a:t>Also Ludbrook, B.M., Fernandez, F.S., Ramesh, M., Phoenix, B., Moseley, D.A., Schuyt, J.J., Fernando, G. and Badcock, R.A., 2024. Resilience of </a:t>
            </a:r>
            <a:r>
              <a:rPr lang="en-GB" sz="1200" b="0" dirty="0" err="1"/>
              <a:t>Fiber</a:t>
            </a:r>
            <a:r>
              <a:rPr lang="en-GB" sz="1200" b="0" dirty="0"/>
              <a:t>-Bragg Grating Optical Sensors Under Neutron Irradiation At 77 K. </a:t>
            </a:r>
            <a:r>
              <a:rPr lang="en-GB" sz="1200" b="0" i="1" dirty="0"/>
              <a:t>IEEE Transactions on Applied Superconductivity</a:t>
            </a:r>
            <a:r>
              <a:rPr lang="en-GB" sz="1200" b="0" dirty="0"/>
              <a:t>.</a:t>
            </a:r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93441334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10981</TotalTime>
  <Words>1183</Words>
  <Application>Microsoft Office PowerPoint</Application>
  <PresentationFormat>On-screen Show (16:9)</PresentationFormat>
  <Paragraphs>129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ＭＳ Ｐゴシック</vt:lpstr>
      <vt:lpstr>Aptos</vt:lpstr>
      <vt:lpstr>Aptos Display</vt:lpstr>
      <vt:lpstr>Arial</vt:lpstr>
      <vt:lpstr>Calibri</vt:lpstr>
      <vt:lpstr>Calibri Light</vt:lpstr>
      <vt:lpstr>Georgia</vt:lpstr>
      <vt:lpstr>system-ui</vt:lpstr>
      <vt:lpstr>Times New Roman</vt:lpstr>
      <vt:lpstr>Wingdings</vt:lpstr>
      <vt:lpstr>Default Design</vt:lpstr>
      <vt:lpstr>Office Theme</vt:lpstr>
      <vt:lpstr>1_Office Theme</vt:lpstr>
      <vt:lpstr>The University of Birmingham’s High-Flux Accelerator-Driven Neutron Facility (HF-ADNeF)</vt:lpstr>
      <vt:lpstr>History of intense accelerator driven neutron sources at Birmingham</vt:lpstr>
      <vt:lpstr>Birmingham MC40 Cyclotron</vt:lpstr>
      <vt:lpstr>Cyclotron facility layout</vt:lpstr>
      <vt:lpstr>Accelerator choice</vt:lpstr>
      <vt:lpstr>ADNeF layout and construction</vt:lpstr>
      <vt:lpstr>Target</vt:lpstr>
      <vt:lpstr>Full proton beam energy/current (2.6MeV/30+mA) achieved in March 2023, first neutrons 7th December 2023</vt:lpstr>
      <vt:lpstr>First ‘serious’ experimental running - Radiation damage in optical fibres for cryo applications </vt:lpstr>
      <vt:lpstr>Graphite stack for thermal neutron irradiations</vt:lpstr>
      <vt:lpstr>Radiobiology experiments for Boron Neutron Capture Therapy (BNCT)</vt:lpstr>
      <vt:lpstr>PowerPoint Presentation</vt:lpstr>
      <vt:lpstr>PowerPoint Presentation</vt:lpstr>
      <vt:lpstr>Upcoming radiobiology work</vt:lpstr>
      <vt:lpstr>BSA for NECTAR (NEutron Capture- enhanced Treatment of neurotoxic Amyloid aggRegates)</vt:lpstr>
      <vt:lpstr>Current status…oops </vt:lpstr>
      <vt:lpstr>Upcoming work</vt:lpstr>
      <vt:lpstr>PowerPoint Presentation</vt:lpstr>
    </vt:vector>
  </TitlesOfParts>
  <Company>The University of Birmingham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Design and Publications</dc:creator>
  <cp:lastModifiedBy>Ben Phoenix (Physics and Astronomy)</cp:lastModifiedBy>
  <cp:revision>104</cp:revision>
  <cp:lastPrinted>2019-07-31T08:58:40Z</cp:lastPrinted>
  <dcterms:created xsi:type="dcterms:W3CDTF">2005-06-08T11:15:47Z</dcterms:created>
  <dcterms:modified xsi:type="dcterms:W3CDTF">2025-02-24T20:00:10Z</dcterms:modified>
</cp:coreProperties>
</file>