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2" r:id="rId3"/>
    <p:sldId id="272" r:id="rId4"/>
    <p:sldId id="295" r:id="rId5"/>
    <p:sldId id="273" r:id="rId6"/>
    <p:sldId id="274" r:id="rId7"/>
    <p:sldId id="275" r:id="rId8"/>
    <p:sldId id="276" r:id="rId9"/>
    <p:sldId id="277" r:id="rId10"/>
    <p:sldId id="278" r:id="rId11"/>
    <p:sldId id="294" r:id="rId12"/>
    <p:sldId id="279" r:id="rId13"/>
    <p:sldId id="280" r:id="rId14"/>
    <p:sldId id="281" r:id="rId15"/>
    <p:sldId id="282" r:id="rId16"/>
    <p:sldId id="293" r:id="rId17"/>
    <p:sldId id="283" r:id="rId18"/>
    <p:sldId id="286" r:id="rId19"/>
    <p:sldId id="285" r:id="rId20"/>
    <p:sldId id="287" r:id="rId21"/>
    <p:sldId id="288" r:id="rId22"/>
    <p:sldId id="289" r:id="rId23"/>
    <p:sldId id="290" r:id="rId24"/>
    <p:sldId id="292" r:id="rId25"/>
    <p:sldId id="271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789C9BC-D7AE-5477-C19D-EF6FA34329B6}" name="Daniel Banks" initials="DB" userId="S::Daniel.Banks@tvbassociates.ca::efd1c9dd-0eb7-47fc-9ef6-955e7ac62e8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72A6"/>
    <a:srgbClr val="00CEC4"/>
    <a:srgbClr val="D3DFEE"/>
    <a:srgbClr val="3A9EE2"/>
    <a:srgbClr val="349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1FC37C-4C34-40D1-940E-B7A402D37F95}" v="588" dt="2025-02-26T04:15:20.6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2" autoAdjust="0"/>
    <p:restoredTop sz="89492" autoAdjust="0"/>
  </p:normalViewPr>
  <p:slideViewPr>
    <p:cSldViewPr snapToGrid="0">
      <p:cViewPr varScale="1">
        <p:scale>
          <a:sx n="74" d="100"/>
          <a:sy n="74" d="100"/>
        </p:scale>
        <p:origin x="782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Banks" userId="451b27e86b83ba95" providerId="LiveId" clId="{D6FAAFF1-A9D4-4489-891A-8628EA5F471F}"/>
    <pc:docChg chg="undo custSel modSld">
      <pc:chgData name="Daniel Banks" userId="451b27e86b83ba95" providerId="LiveId" clId="{D6FAAFF1-A9D4-4489-891A-8628EA5F471F}" dt="2025-02-26T04:23:08.848" v="41" actId="1035"/>
      <pc:docMkLst>
        <pc:docMk/>
      </pc:docMkLst>
      <pc:sldChg chg="modSp mod">
        <pc:chgData name="Daniel Banks" userId="451b27e86b83ba95" providerId="LiveId" clId="{D6FAAFF1-A9D4-4489-891A-8628EA5F471F}" dt="2025-02-26T04:21:04.885" v="16" actId="20577"/>
        <pc:sldMkLst>
          <pc:docMk/>
          <pc:sldMk cId="1886568850" sldId="282"/>
        </pc:sldMkLst>
        <pc:spChg chg="mod">
          <ac:chgData name="Daniel Banks" userId="451b27e86b83ba95" providerId="LiveId" clId="{D6FAAFF1-A9D4-4489-891A-8628EA5F471F}" dt="2025-02-26T04:21:04.885" v="16" actId="20577"/>
          <ac:spMkLst>
            <pc:docMk/>
            <pc:sldMk cId="1886568850" sldId="282"/>
            <ac:spMk id="3" creationId="{432ED0CF-3EC3-3A9B-6400-BEE3F4AEB48F}"/>
          </ac:spMkLst>
        </pc:spChg>
      </pc:sldChg>
      <pc:sldChg chg="modSp mod">
        <pc:chgData name="Daniel Banks" userId="451b27e86b83ba95" providerId="LiveId" clId="{D6FAAFF1-A9D4-4489-891A-8628EA5F471F}" dt="2025-02-26T04:22:43.779" v="33" actId="1036"/>
        <pc:sldMkLst>
          <pc:docMk/>
          <pc:sldMk cId="3534494942" sldId="283"/>
        </pc:sldMkLst>
        <pc:picChg chg="mod">
          <ac:chgData name="Daniel Banks" userId="451b27e86b83ba95" providerId="LiveId" clId="{D6FAAFF1-A9D4-4489-891A-8628EA5F471F}" dt="2025-02-26T04:22:43.779" v="33" actId="1036"/>
          <ac:picMkLst>
            <pc:docMk/>
            <pc:sldMk cId="3534494942" sldId="283"/>
            <ac:picMk id="10" creationId="{F512AA41-63DF-DD5B-4890-1A1DFA647F5C}"/>
          </ac:picMkLst>
        </pc:picChg>
      </pc:sldChg>
      <pc:sldChg chg="modSp mod">
        <pc:chgData name="Daniel Banks" userId="451b27e86b83ba95" providerId="LiveId" clId="{D6FAAFF1-A9D4-4489-891A-8628EA5F471F}" dt="2025-02-26T04:22:55.669" v="37" actId="1036"/>
        <pc:sldMkLst>
          <pc:docMk/>
          <pc:sldMk cId="1538374517" sldId="285"/>
        </pc:sldMkLst>
        <pc:picChg chg="mod">
          <ac:chgData name="Daniel Banks" userId="451b27e86b83ba95" providerId="LiveId" clId="{D6FAAFF1-A9D4-4489-891A-8628EA5F471F}" dt="2025-02-26T04:22:55.669" v="37" actId="1036"/>
          <ac:picMkLst>
            <pc:docMk/>
            <pc:sldMk cId="1538374517" sldId="285"/>
            <ac:picMk id="7" creationId="{1F405345-1E58-1A99-F980-10E94AA96766}"/>
          </ac:picMkLst>
        </pc:picChg>
      </pc:sldChg>
      <pc:sldChg chg="modSp mod">
        <pc:chgData name="Daniel Banks" userId="451b27e86b83ba95" providerId="LiveId" clId="{D6FAAFF1-A9D4-4489-891A-8628EA5F471F}" dt="2025-02-26T04:22:47.512" v="34" actId="1035"/>
        <pc:sldMkLst>
          <pc:docMk/>
          <pc:sldMk cId="817540679" sldId="286"/>
        </pc:sldMkLst>
        <pc:picChg chg="mod">
          <ac:chgData name="Daniel Banks" userId="451b27e86b83ba95" providerId="LiveId" clId="{D6FAAFF1-A9D4-4489-891A-8628EA5F471F}" dt="2025-02-26T04:22:47.512" v="34" actId="1035"/>
          <ac:picMkLst>
            <pc:docMk/>
            <pc:sldMk cId="817540679" sldId="286"/>
            <ac:picMk id="10" creationId="{7CB1D398-4FF0-D204-5617-35311BB7BD5F}"/>
          </ac:picMkLst>
        </pc:picChg>
      </pc:sldChg>
      <pc:sldChg chg="modSp mod">
        <pc:chgData name="Daniel Banks" userId="451b27e86b83ba95" providerId="LiveId" clId="{D6FAAFF1-A9D4-4489-891A-8628EA5F471F}" dt="2025-02-26T04:22:59.141" v="38" actId="1035"/>
        <pc:sldMkLst>
          <pc:docMk/>
          <pc:sldMk cId="2768727377" sldId="287"/>
        </pc:sldMkLst>
        <pc:picChg chg="mod">
          <ac:chgData name="Daniel Banks" userId="451b27e86b83ba95" providerId="LiveId" clId="{D6FAAFF1-A9D4-4489-891A-8628EA5F471F}" dt="2025-02-26T04:22:59.141" v="38" actId="1035"/>
          <ac:picMkLst>
            <pc:docMk/>
            <pc:sldMk cId="2768727377" sldId="287"/>
            <ac:picMk id="8" creationId="{C147557F-6F0F-6782-ECB3-C70AC6BBE659}"/>
          </ac:picMkLst>
        </pc:picChg>
      </pc:sldChg>
      <pc:sldChg chg="modSp mod">
        <pc:chgData name="Daniel Banks" userId="451b27e86b83ba95" providerId="LiveId" clId="{D6FAAFF1-A9D4-4489-891A-8628EA5F471F}" dt="2025-02-26T04:23:02.142" v="39" actId="1035"/>
        <pc:sldMkLst>
          <pc:docMk/>
          <pc:sldMk cId="998152477" sldId="288"/>
        </pc:sldMkLst>
        <pc:picChg chg="mod">
          <ac:chgData name="Daniel Banks" userId="451b27e86b83ba95" providerId="LiveId" clId="{D6FAAFF1-A9D4-4489-891A-8628EA5F471F}" dt="2025-02-26T04:23:02.142" v="39" actId="1035"/>
          <ac:picMkLst>
            <pc:docMk/>
            <pc:sldMk cId="998152477" sldId="288"/>
            <ac:picMk id="8" creationId="{F1551424-01EE-F756-1601-D3B634786B90}"/>
          </ac:picMkLst>
        </pc:picChg>
      </pc:sldChg>
      <pc:sldChg chg="modSp mod">
        <pc:chgData name="Daniel Banks" userId="451b27e86b83ba95" providerId="LiveId" clId="{D6FAAFF1-A9D4-4489-891A-8628EA5F471F}" dt="2025-02-26T04:23:06.692" v="40" actId="1035"/>
        <pc:sldMkLst>
          <pc:docMk/>
          <pc:sldMk cId="1154408906" sldId="289"/>
        </pc:sldMkLst>
        <pc:picChg chg="mod">
          <ac:chgData name="Daniel Banks" userId="451b27e86b83ba95" providerId="LiveId" clId="{D6FAAFF1-A9D4-4489-891A-8628EA5F471F}" dt="2025-02-26T04:23:06.692" v="40" actId="1035"/>
          <ac:picMkLst>
            <pc:docMk/>
            <pc:sldMk cId="1154408906" sldId="289"/>
            <ac:picMk id="8" creationId="{674C3830-3A24-8916-5BF4-944EAB96189A}"/>
          </ac:picMkLst>
        </pc:picChg>
      </pc:sldChg>
      <pc:sldChg chg="modSp mod">
        <pc:chgData name="Daniel Banks" userId="451b27e86b83ba95" providerId="LiveId" clId="{D6FAAFF1-A9D4-4489-891A-8628EA5F471F}" dt="2025-02-26T04:23:08.848" v="41" actId="1035"/>
        <pc:sldMkLst>
          <pc:docMk/>
          <pc:sldMk cId="2452296561" sldId="290"/>
        </pc:sldMkLst>
        <pc:picChg chg="mod">
          <ac:chgData name="Daniel Banks" userId="451b27e86b83ba95" providerId="LiveId" clId="{D6FAAFF1-A9D4-4489-891A-8628EA5F471F}" dt="2025-02-26T04:23:08.848" v="41" actId="1035"/>
          <ac:picMkLst>
            <pc:docMk/>
            <pc:sldMk cId="2452296561" sldId="290"/>
            <ac:picMk id="8" creationId="{8B7A42C8-CB25-6C5E-C89D-73DBD765302A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58157D-7E13-4F60-9B54-DC9FD21674A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08414EC-6547-45FD-9FBA-0E495D0F716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+mn-lt"/>
            </a:rPr>
            <a:t>Neutron beam instrument design</a:t>
          </a:r>
        </a:p>
      </dgm:t>
    </dgm:pt>
    <dgm:pt modelId="{9283AF53-272C-4AA1-AD99-A7057E21C4E1}" type="parTrans" cxnId="{5C52627E-B447-42A7-83A9-DDAAAF88E6C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433FF06-C665-428B-B190-3674F49E0E95}" type="sibTrans" cxnId="{5C52627E-B447-42A7-83A9-DDAAAF88E6C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DB87BD3-E5D4-4F33-9143-C2751273222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+mn-lt"/>
            </a:rPr>
            <a:t>Scientific and technical design</a:t>
          </a:r>
        </a:p>
      </dgm:t>
    </dgm:pt>
    <dgm:pt modelId="{4D75CC17-B8C4-4E9D-B141-927AF567C202}" type="parTrans" cxnId="{ED0E15E4-26A5-4AD8-A291-8483EA14AFA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212BFB8-6819-43EB-9517-BAF1429150C8}" type="sibTrans" cxnId="{ED0E15E4-26A5-4AD8-A291-8483EA14AFA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1429FD2-066F-4136-8DE0-9BAACFBCFB0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+mn-lt"/>
            </a:rPr>
            <a:t>Project Management</a:t>
          </a:r>
        </a:p>
      </dgm:t>
    </dgm:pt>
    <dgm:pt modelId="{12C0C0EC-19FE-41BC-8273-A38F664A8AEB}" type="parTrans" cxnId="{CBD8AB5F-D8FB-4095-AFA9-E1E328BF6C1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1A05E67-CA39-4A1D-8531-0B04EB1C486C}" type="sibTrans" cxnId="{CBD8AB5F-D8FB-4095-AFA9-E1E328BF6C1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3F94747-CF75-4EFA-B9A2-24C1A58CC7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+mn-lt"/>
            </a:rPr>
            <a:t>Research infrastructure strategy</a:t>
          </a:r>
        </a:p>
      </dgm:t>
    </dgm:pt>
    <dgm:pt modelId="{4A905F19-B5EC-472A-9301-5414AEC0295E}" type="parTrans" cxnId="{F49A8874-708E-46B2-A591-0F50791946E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3908AF5-A7DC-4DF6-9CCF-EE9BB800E34D}" type="sibTrans" cxnId="{F49A8874-708E-46B2-A591-0F50791946E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716D8B7-8862-4F9C-A231-7CCB71AB2F5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+mn-lt"/>
            </a:rPr>
            <a:t>Strategic and long-range planning</a:t>
          </a:r>
        </a:p>
        <a:p>
          <a:pPr>
            <a:lnSpc>
              <a:spcPct val="100000"/>
            </a:lnSpc>
          </a:pPr>
          <a:r>
            <a:rPr lang="en-US" dirty="0">
              <a:latin typeface="+mn-lt"/>
            </a:rPr>
            <a:t>Management consulting for facilities</a:t>
          </a:r>
        </a:p>
        <a:p>
          <a:pPr>
            <a:lnSpc>
              <a:spcPct val="100000"/>
            </a:lnSpc>
          </a:pPr>
          <a:r>
            <a:rPr lang="en-US" dirty="0">
              <a:latin typeface="+mn-lt"/>
            </a:rPr>
            <a:t>Grant proposals</a:t>
          </a:r>
        </a:p>
      </dgm:t>
    </dgm:pt>
    <dgm:pt modelId="{18BF0AE2-910E-4421-BD45-4A579F6917E7}" type="parTrans" cxnId="{9E452C24-3330-403F-9A37-3484DE384D0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7683882-D5A2-4C0D-A0C3-BDBB8DBBD60C}" type="sibTrans" cxnId="{9E452C24-3330-403F-9A37-3484DE384D0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55C9613-3C64-482D-9E93-4A0FD7F3D8B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+mn-lt"/>
            </a:rPr>
            <a:t>Alumni Analyzer </a:t>
          </a:r>
        </a:p>
      </dgm:t>
    </dgm:pt>
    <dgm:pt modelId="{5D160522-DB7D-46A5-9FD6-10068548D238}" type="parTrans" cxnId="{1B7FADBD-4136-4A5C-96AD-69CF8620A139}">
      <dgm:prSet/>
      <dgm:spPr/>
      <dgm:t>
        <a:bodyPr/>
        <a:lstStyle/>
        <a:p>
          <a:endParaRPr lang="en-CA"/>
        </a:p>
      </dgm:t>
    </dgm:pt>
    <dgm:pt modelId="{1A5E0D77-1083-4DBD-85AE-6966CD92A345}" type="sibTrans" cxnId="{1B7FADBD-4136-4A5C-96AD-69CF8620A139}">
      <dgm:prSet/>
      <dgm:spPr/>
      <dgm:t>
        <a:bodyPr/>
        <a:lstStyle/>
        <a:p>
          <a:endParaRPr lang="en-CA"/>
        </a:p>
      </dgm:t>
    </dgm:pt>
    <dgm:pt modelId="{F9A6E658-C7BF-409A-BD41-1BBA33B7C58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+mn-lt"/>
            </a:rPr>
            <a:t>Career data analysis of facility alumni to show socioeconomic impact</a:t>
          </a:r>
        </a:p>
        <a:p>
          <a:pPr>
            <a:lnSpc>
              <a:spcPct val="100000"/>
            </a:lnSpc>
          </a:pPr>
          <a:r>
            <a:rPr lang="en-US" dirty="0">
              <a:latin typeface="+mn-lt"/>
            </a:rPr>
            <a:t>- Former students, postdocs, or staff </a:t>
          </a:r>
        </a:p>
      </dgm:t>
    </dgm:pt>
    <dgm:pt modelId="{2BB96F52-DD4A-4C42-8DF8-B26D25C67901}" type="parTrans" cxnId="{EF30027D-18B8-4E19-87C2-1CD8AD6BBB3A}">
      <dgm:prSet/>
      <dgm:spPr/>
      <dgm:t>
        <a:bodyPr/>
        <a:lstStyle/>
        <a:p>
          <a:endParaRPr lang="en-CA"/>
        </a:p>
      </dgm:t>
    </dgm:pt>
    <dgm:pt modelId="{22FD8A67-6AC1-4529-801F-D0D3DCA209AA}" type="sibTrans" cxnId="{EF30027D-18B8-4E19-87C2-1CD8AD6BBB3A}">
      <dgm:prSet/>
      <dgm:spPr/>
      <dgm:t>
        <a:bodyPr/>
        <a:lstStyle/>
        <a:p>
          <a:endParaRPr lang="en-CA"/>
        </a:p>
      </dgm:t>
    </dgm:pt>
    <dgm:pt modelId="{6D3549B1-F46B-4F8F-8592-F8AB59627E1F}" type="pres">
      <dgm:prSet presAssocID="{7458157D-7E13-4F60-9B54-DC9FD21674A8}" presName="root" presStyleCnt="0">
        <dgm:presLayoutVars>
          <dgm:dir/>
          <dgm:resizeHandles val="exact"/>
        </dgm:presLayoutVars>
      </dgm:prSet>
      <dgm:spPr/>
    </dgm:pt>
    <dgm:pt modelId="{A4134618-5E58-4F1B-8AE9-EBDC875A0C94}" type="pres">
      <dgm:prSet presAssocID="{008414EC-6547-45FD-9FBA-0E495D0F716F}" presName="compNode" presStyleCnt="0"/>
      <dgm:spPr/>
    </dgm:pt>
    <dgm:pt modelId="{C21FAD5B-CC0D-4616-8BF2-F2AD6BB81CD7}" type="pres">
      <dgm:prSet presAssocID="{008414EC-6547-45FD-9FBA-0E495D0F716F}" presName="bgRect" presStyleLbl="bgShp" presStyleIdx="0" presStyleCnt="3"/>
      <dgm:spPr>
        <a:solidFill>
          <a:srgbClr val="D3DFEE"/>
        </a:solidFill>
      </dgm:spPr>
    </dgm:pt>
    <dgm:pt modelId="{64EA87F4-DF11-49F7-BB94-69B1C6545247}" type="pres">
      <dgm:prSet presAssocID="{008414EC-6547-45FD-9FBA-0E495D0F716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 Hand with solid fill"/>
        </a:ext>
      </dgm:extLst>
    </dgm:pt>
    <dgm:pt modelId="{90BC98C8-7784-4A8B-9F70-10AAF9166763}" type="pres">
      <dgm:prSet presAssocID="{008414EC-6547-45FD-9FBA-0E495D0F716F}" presName="spaceRect" presStyleCnt="0"/>
      <dgm:spPr/>
    </dgm:pt>
    <dgm:pt modelId="{E3D3B062-2ED3-4AD5-B9B1-BB4FC2504448}" type="pres">
      <dgm:prSet presAssocID="{008414EC-6547-45FD-9FBA-0E495D0F716F}" presName="parTx" presStyleLbl="revTx" presStyleIdx="0" presStyleCnt="6">
        <dgm:presLayoutVars>
          <dgm:chMax val="0"/>
          <dgm:chPref val="0"/>
        </dgm:presLayoutVars>
      </dgm:prSet>
      <dgm:spPr/>
    </dgm:pt>
    <dgm:pt modelId="{EBE38BC9-0FD3-419F-9406-802971DE507E}" type="pres">
      <dgm:prSet presAssocID="{008414EC-6547-45FD-9FBA-0E495D0F716F}" presName="desTx" presStyleLbl="revTx" presStyleIdx="1" presStyleCnt="6">
        <dgm:presLayoutVars/>
      </dgm:prSet>
      <dgm:spPr/>
    </dgm:pt>
    <dgm:pt modelId="{3150E050-5984-490D-A09C-FC9E5F97620A}" type="pres">
      <dgm:prSet presAssocID="{E433FF06-C665-428B-B190-3674F49E0E95}" presName="sibTrans" presStyleCnt="0"/>
      <dgm:spPr/>
    </dgm:pt>
    <dgm:pt modelId="{DBB53C0F-D021-4FF4-B1BB-9F6195385878}" type="pres">
      <dgm:prSet presAssocID="{83F94747-CF75-4EFA-B9A2-24C1A58CC757}" presName="compNode" presStyleCnt="0"/>
      <dgm:spPr/>
    </dgm:pt>
    <dgm:pt modelId="{A385AAB0-AA8F-434E-B091-BE1CEA159D06}" type="pres">
      <dgm:prSet presAssocID="{83F94747-CF75-4EFA-B9A2-24C1A58CC757}" presName="bgRect" presStyleLbl="bgShp" presStyleIdx="1" presStyleCnt="3"/>
      <dgm:spPr>
        <a:solidFill>
          <a:srgbClr val="D3DFEE"/>
        </a:solidFill>
      </dgm:spPr>
    </dgm:pt>
    <dgm:pt modelId="{DA10C798-65B6-4E7F-9AFE-5C93EEF738A8}" type="pres">
      <dgm:prSet presAssocID="{83F94747-CF75-4EFA-B9A2-24C1A58CC75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upward trend with solid fill"/>
        </a:ext>
      </dgm:extLst>
    </dgm:pt>
    <dgm:pt modelId="{470B0DE7-B397-438A-99E4-5EC1E9B126C0}" type="pres">
      <dgm:prSet presAssocID="{83F94747-CF75-4EFA-B9A2-24C1A58CC757}" presName="spaceRect" presStyleCnt="0"/>
      <dgm:spPr/>
    </dgm:pt>
    <dgm:pt modelId="{6F4A2723-8BA0-47CC-9532-DBF2061306BD}" type="pres">
      <dgm:prSet presAssocID="{83F94747-CF75-4EFA-B9A2-24C1A58CC757}" presName="parTx" presStyleLbl="revTx" presStyleIdx="2" presStyleCnt="6">
        <dgm:presLayoutVars>
          <dgm:chMax val="0"/>
          <dgm:chPref val="0"/>
        </dgm:presLayoutVars>
      </dgm:prSet>
      <dgm:spPr/>
    </dgm:pt>
    <dgm:pt modelId="{0F05EA6D-99A5-4FAD-AD59-315375E48924}" type="pres">
      <dgm:prSet presAssocID="{83F94747-CF75-4EFA-B9A2-24C1A58CC757}" presName="desTx" presStyleLbl="revTx" presStyleIdx="3" presStyleCnt="6">
        <dgm:presLayoutVars/>
      </dgm:prSet>
      <dgm:spPr/>
    </dgm:pt>
    <dgm:pt modelId="{94718695-1DD2-42D1-B37D-FF1863257D6F}" type="pres">
      <dgm:prSet presAssocID="{A3908AF5-A7DC-4DF6-9CCF-EE9BB800E34D}" presName="sibTrans" presStyleCnt="0"/>
      <dgm:spPr/>
    </dgm:pt>
    <dgm:pt modelId="{769391C1-B48C-40D4-A75F-8D9F434FC16A}" type="pres">
      <dgm:prSet presAssocID="{955C9613-3C64-482D-9E93-4A0FD7F3D8B2}" presName="compNode" presStyleCnt="0"/>
      <dgm:spPr/>
    </dgm:pt>
    <dgm:pt modelId="{3721C257-D3AC-4DFC-9BE9-DFCCF2F94071}" type="pres">
      <dgm:prSet presAssocID="{955C9613-3C64-482D-9E93-4A0FD7F3D8B2}" presName="bgRect" presStyleLbl="bgShp" presStyleIdx="2" presStyleCnt="3"/>
      <dgm:spPr>
        <a:solidFill>
          <a:srgbClr val="D3DFEE"/>
        </a:solidFill>
      </dgm:spPr>
    </dgm:pt>
    <dgm:pt modelId="{DE5E85DC-0921-4CE5-9EDE-1E95707938F9}" type="pres">
      <dgm:prSet presAssocID="{955C9613-3C64-482D-9E93-4A0FD7F3D8B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 with solid fill"/>
        </a:ext>
      </dgm:extLst>
    </dgm:pt>
    <dgm:pt modelId="{59F5993D-A06B-4933-AF48-03F91B785EBC}" type="pres">
      <dgm:prSet presAssocID="{955C9613-3C64-482D-9E93-4A0FD7F3D8B2}" presName="spaceRect" presStyleCnt="0"/>
      <dgm:spPr/>
    </dgm:pt>
    <dgm:pt modelId="{D08D6AC5-1A22-481B-9D53-8E8086E49B3C}" type="pres">
      <dgm:prSet presAssocID="{955C9613-3C64-482D-9E93-4A0FD7F3D8B2}" presName="parTx" presStyleLbl="revTx" presStyleIdx="4" presStyleCnt="6">
        <dgm:presLayoutVars>
          <dgm:chMax val="0"/>
          <dgm:chPref val="0"/>
        </dgm:presLayoutVars>
      </dgm:prSet>
      <dgm:spPr/>
    </dgm:pt>
    <dgm:pt modelId="{47CF47EB-C1DF-4F48-8FCF-39B67D76AF1B}" type="pres">
      <dgm:prSet presAssocID="{955C9613-3C64-482D-9E93-4A0FD7F3D8B2}" presName="desTx" presStyleLbl="revTx" presStyleIdx="5" presStyleCnt="6">
        <dgm:presLayoutVars/>
      </dgm:prSet>
      <dgm:spPr/>
    </dgm:pt>
  </dgm:ptLst>
  <dgm:cxnLst>
    <dgm:cxn modelId="{9E452C24-3330-403F-9A37-3484DE384D0B}" srcId="{83F94747-CF75-4EFA-B9A2-24C1A58CC757}" destId="{0716D8B7-8862-4F9C-A231-7CCB71AB2F52}" srcOrd="0" destOrd="0" parTransId="{18BF0AE2-910E-4421-BD45-4A579F6917E7}" sibTransId="{E7683882-D5A2-4C0D-A0C3-BDBB8DBBD60C}"/>
    <dgm:cxn modelId="{CBD8AB5F-D8FB-4095-AFA9-E1E328BF6C13}" srcId="{008414EC-6547-45FD-9FBA-0E495D0F716F}" destId="{61429FD2-066F-4136-8DE0-9BAACFBCFB00}" srcOrd="1" destOrd="0" parTransId="{12C0C0EC-19FE-41BC-8273-A38F664A8AEB}" sibTransId="{71A05E67-CA39-4A1D-8531-0B04EB1C486C}"/>
    <dgm:cxn modelId="{054D2A45-B24A-427A-9282-0C6335F57110}" type="presOf" srcId="{F9A6E658-C7BF-409A-BD41-1BBA33B7C58B}" destId="{47CF47EB-C1DF-4F48-8FCF-39B67D76AF1B}" srcOrd="0" destOrd="0" presId="urn:microsoft.com/office/officeart/2018/2/layout/IconVerticalSolidList"/>
    <dgm:cxn modelId="{B332FE46-C809-45A6-8BBE-582FAF3B8DFA}" type="presOf" srcId="{955C9613-3C64-482D-9E93-4A0FD7F3D8B2}" destId="{D08D6AC5-1A22-481B-9D53-8E8086E49B3C}" srcOrd="0" destOrd="0" presId="urn:microsoft.com/office/officeart/2018/2/layout/IconVerticalSolidList"/>
    <dgm:cxn modelId="{791EEF50-B2E9-479F-9A7A-42C4A1B27D81}" type="presOf" srcId="{7458157D-7E13-4F60-9B54-DC9FD21674A8}" destId="{6D3549B1-F46B-4F8F-8592-F8AB59627E1F}" srcOrd="0" destOrd="0" presId="urn:microsoft.com/office/officeart/2018/2/layout/IconVerticalSolidList"/>
    <dgm:cxn modelId="{F49A8874-708E-46B2-A591-0F50791946EA}" srcId="{7458157D-7E13-4F60-9B54-DC9FD21674A8}" destId="{83F94747-CF75-4EFA-B9A2-24C1A58CC757}" srcOrd="1" destOrd="0" parTransId="{4A905F19-B5EC-472A-9301-5414AEC0295E}" sibTransId="{A3908AF5-A7DC-4DF6-9CCF-EE9BB800E34D}"/>
    <dgm:cxn modelId="{EF30027D-18B8-4E19-87C2-1CD8AD6BBB3A}" srcId="{955C9613-3C64-482D-9E93-4A0FD7F3D8B2}" destId="{F9A6E658-C7BF-409A-BD41-1BBA33B7C58B}" srcOrd="0" destOrd="0" parTransId="{2BB96F52-DD4A-4C42-8DF8-B26D25C67901}" sibTransId="{22FD8A67-6AC1-4529-801F-D0D3DCA209AA}"/>
    <dgm:cxn modelId="{5C52627E-B447-42A7-83A9-DDAAAF88E6C7}" srcId="{7458157D-7E13-4F60-9B54-DC9FD21674A8}" destId="{008414EC-6547-45FD-9FBA-0E495D0F716F}" srcOrd="0" destOrd="0" parTransId="{9283AF53-272C-4AA1-AD99-A7057E21C4E1}" sibTransId="{E433FF06-C665-428B-B190-3674F49E0E95}"/>
    <dgm:cxn modelId="{C26EE088-7EAE-446B-85D5-F23009B15313}" type="presOf" srcId="{0716D8B7-8862-4F9C-A231-7CCB71AB2F52}" destId="{0F05EA6D-99A5-4FAD-AD59-315375E48924}" srcOrd="0" destOrd="0" presId="urn:microsoft.com/office/officeart/2018/2/layout/IconVerticalSolidList"/>
    <dgm:cxn modelId="{435FD3AF-A8C3-4979-AA53-9884FEC3E418}" type="presOf" srcId="{7DB87BD3-E5D4-4F33-9143-C2751273222C}" destId="{EBE38BC9-0FD3-419F-9406-802971DE507E}" srcOrd="0" destOrd="0" presId="urn:microsoft.com/office/officeart/2018/2/layout/IconVerticalSolidList"/>
    <dgm:cxn modelId="{111529BD-FF6A-4611-AC44-EBAFD199377D}" type="presOf" srcId="{61429FD2-066F-4136-8DE0-9BAACFBCFB00}" destId="{EBE38BC9-0FD3-419F-9406-802971DE507E}" srcOrd="0" destOrd="1" presId="urn:microsoft.com/office/officeart/2018/2/layout/IconVerticalSolidList"/>
    <dgm:cxn modelId="{F3D597BD-B308-41E8-9D68-42650041DD91}" type="presOf" srcId="{008414EC-6547-45FD-9FBA-0E495D0F716F}" destId="{E3D3B062-2ED3-4AD5-B9B1-BB4FC2504448}" srcOrd="0" destOrd="0" presId="urn:microsoft.com/office/officeart/2018/2/layout/IconVerticalSolidList"/>
    <dgm:cxn modelId="{1B7FADBD-4136-4A5C-96AD-69CF8620A139}" srcId="{7458157D-7E13-4F60-9B54-DC9FD21674A8}" destId="{955C9613-3C64-482D-9E93-4A0FD7F3D8B2}" srcOrd="2" destOrd="0" parTransId="{5D160522-DB7D-46A5-9FD6-10068548D238}" sibTransId="{1A5E0D77-1083-4DBD-85AE-6966CD92A345}"/>
    <dgm:cxn modelId="{B23B6DCE-39F1-4FE5-945B-F46B330D9646}" type="presOf" srcId="{83F94747-CF75-4EFA-B9A2-24C1A58CC757}" destId="{6F4A2723-8BA0-47CC-9532-DBF2061306BD}" srcOrd="0" destOrd="0" presId="urn:microsoft.com/office/officeart/2018/2/layout/IconVerticalSolidList"/>
    <dgm:cxn modelId="{ED0E15E4-26A5-4AD8-A291-8483EA14AFAF}" srcId="{008414EC-6547-45FD-9FBA-0E495D0F716F}" destId="{7DB87BD3-E5D4-4F33-9143-C2751273222C}" srcOrd="0" destOrd="0" parTransId="{4D75CC17-B8C4-4E9D-B141-927AF567C202}" sibTransId="{3212BFB8-6819-43EB-9517-BAF1429150C8}"/>
    <dgm:cxn modelId="{5A5961B1-3DEA-4A42-BAED-4F1A6DF6B35E}" type="presParOf" srcId="{6D3549B1-F46B-4F8F-8592-F8AB59627E1F}" destId="{A4134618-5E58-4F1B-8AE9-EBDC875A0C94}" srcOrd="0" destOrd="0" presId="urn:microsoft.com/office/officeart/2018/2/layout/IconVerticalSolidList"/>
    <dgm:cxn modelId="{482F4E01-9602-4F48-B9DC-5EC338D49055}" type="presParOf" srcId="{A4134618-5E58-4F1B-8AE9-EBDC875A0C94}" destId="{C21FAD5B-CC0D-4616-8BF2-F2AD6BB81CD7}" srcOrd="0" destOrd="0" presId="urn:microsoft.com/office/officeart/2018/2/layout/IconVerticalSolidList"/>
    <dgm:cxn modelId="{17289F40-CD70-4727-AFA8-024EAB88CC9E}" type="presParOf" srcId="{A4134618-5E58-4F1B-8AE9-EBDC875A0C94}" destId="{64EA87F4-DF11-49F7-BB94-69B1C6545247}" srcOrd="1" destOrd="0" presId="urn:microsoft.com/office/officeart/2018/2/layout/IconVerticalSolidList"/>
    <dgm:cxn modelId="{4044C98F-7495-4AE3-8110-A6A896C2875F}" type="presParOf" srcId="{A4134618-5E58-4F1B-8AE9-EBDC875A0C94}" destId="{90BC98C8-7784-4A8B-9F70-10AAF9166763}" srcOrd="2" destOrd="0" presId="urn:microsoft.com/office/officeart/2018/2/layout/IconVerticalSolidList"/>
    <dgm:cxn modelId="{D25B1D82-C10E-4AF7-A59B-AEEC04AB0C1F}" type="presParOf" srcId="{A4134618-5E58-4F1B-8AE9-EBDC875A0C94}" destId="{E3D3B062-2ED3-4AD5-B9B1-BB4FC2504448}" srcOrd="3" destOrd="0" presId="urn:microsoft.com/office/officeart/2018/2/layout/IconVerticalSolidList"/>
    <dgm:cxn modelId="{A63B6C0B-6F22-481B-8A5D-682279007DAC}" type="presParOf" srcId="{A4134618-5E58-4F1B-8AE9-EBDC875A0C94}" destId="{EBE38BC9-0FD3-419F-9406-802971DE507E}" srcOrd="4" destOrd="0" presId="urn:microsoft.com/office/officeart/2018/2/layout/IconVerticalSolidList"/>
    <dgm:cxn modelId="{80495D8A-2B01-4DBE-B61A-C43012051D65}" type="presParOf" srcId="{6D3549B1-F46B-4F8F-8592-F8AB59627E1F}" destId="{3150E050-5984-490D-A09C-FC9E5F97620A}" srcOrd="1" destOrd="0" presId="urn:microsoft.com/office/officeart/2018/2/layout/IconVerticalSolidList"/>
    <dgm:cxn modelId="{CBD2CB3B-749B-4001-8143-3535B0917646}" type="presParOf" srcId="{6D3549B1-F46B-4F8F-8592-F8AB59627E1F}" destId="{DBB53C0F-D021-4FF4-B1BB-9F6195385878}" srcOrd="2" destOrd="0" presId="urn:microsoft.com/office/officeart/2018/2/layout/IconVerticalSolidList"/>
    <dgm:cxn modelId="{A86E78F1-6A3C-4A39-88B1-DB8E2DC8F8FD}" type="presParOf" srcId="{DBB53C0F-D021-4FF4-B1BB-9F6195385878}" destId="{A385AAB0-AA8F-434E-B091-BE1CEA159D06}" srcOrd="0" destOrd="0" presId="urn:microsoft.com/office/officeart/2018/2/layout/IconVerticalSolidList"/>
    <dgm:cxn modelId="{2DBBAC37-FA45-4B90-B42A-5AB9E9D73EC9}" type="presParOf" srcId="{DBB53C0F-D021-4FF4-B1BB-9F6195385878}" destId="{DA10C798-65B6-4E7F-9AFE-5C93EEF738A8}" srcOrd="1" destOrd="0" presId="urn:microsoft.com/office/officeart/2018/2/layout/IconVerticalSolidList"/>
    <dgm:cxn modelId="{9E8F3F53-8429-49B3-BA1A-E4B9F9DECD9C}" type="presParOf" srcId="{DBB53C0F-D021-4FF4-B1BB-9F6195385878}" destId="{470B0DE7-B397-438A-99E4-5EC1E9B126C0}" srcOrd="2" destOrd="0" presId="urn:microsoft.com/office/officeart/2018/2/layout/IconVerticalSolidList"/>
    <dgm:cxn modelId="{3AAAD309-20FC-4C01-AC40-D164C74C051C}" type="presParOf" srcId="{DBB53C0F-D021-4FF4-B1BB-9F6195385878}" destId="{6F4A2723-8BA0-47CC-9532-DBF2061306BD}" srcOrd="3" destOrd="0" presId="urn:microsoft.com/office/officeart/2018/2/layout/IconVerticalSolidList"/>
    <dgm:cxn modelId="{4B02F3E3-C22E-4C6F-AA7E-A88B47B5E784}" type="presParOf" srcId="{DBB53C0F-D021-4FF4-B1BB-9F6195385878}" destId="{0F05EA6D-99A5-4FAD-AD59-315375E48924}" srcOrd="4" destOrd="0" presId="urn:microsoft.com/office/officeart/2018/2/layout/IconVerticalSolidList"/>
    <dgm:cxn modelId="{B2C51615-3426-4B8F-AC2D-24536B82F93C}" type="presParOf" srcId="{6D3549B1-F46B-4F8F-8592-F8AB59627E1F}" destId="{94718695-1DD2-42D1-B37D-FF1863257D6F}" srcOrd="3" destOrd="0" presId="urn:microsoft.com/office/officeart/2018/2/layout/IconVerticalSolidList"/>
    <dgm:cxn modelId="{B0D80EDF-762E-4310-82E6-CA472AAF79BF}" type="presParOf" srcId="{6D3549B1-F46B-4F8F-8592-F8AB59627E1F}" destId="{769391C1-B48C-40D4-A75F-8D9F434FC16A}" srcOrd="4" destOrd="0" presId="urn:microsoft.com/office/officeart/2018/2/layout/IconVerticalSolidList"/>
    <dgm:cxn modelId="{F74A94AB-B5D0-43F9-97BE-6C19E3F61A6B}" type="presParOf" srcId="{769391C1-B48C-40D4-A75F-8D9F434FC16A}" destId="{3721C257-D3AC-4DFC-9BE9-DFCCF2F94071}" srcOrd="0" destOrd="0" presId="urn:microsoft.com/office/officeart/2018/2/layout/IconVerticalSolidList"/>
    <dgm:cxn modelId="{3ECEC2C8-EB78-4C44-94E6-3523232729BD}" type="presParOf" srcId="{769391C1-B48C-40D4-A75F-8D9F434FC16A}" destId="{DE5E85DC-0921-4CE5-9EDE-1E95707938F9}" srcOrd="1" destOrd="0" presId="urn:microsoft.com/office/officeart/2018/2/layout/IconVerticalSolidList"/>
    <dgm:cxn modelId="{44AACFAA-6ACC-4994-8381-F292239CF43C}" type="presParOf" srcId="{769391C1-B48C-40D4-A75F-8D9F434FC16A}" destId="{59F5993D-A06B-4933-AF48-03F91B785EBC}" srcOrd="2" destOrd="0" presId="urn:microsoft.com/office/officeart/2018/2/layout/IconVerticalSolidList"/>
    <dgm:cxn modelId="{035847FE-BE83-43CB-8E71-D163AB7AB3F7}" type="presParOf" srcId="{769391C1-B48C-40D4-A75F-8D9F434FC16A}" destId="{D08D6AC5-1A22-481B-9D53-8E8086E49B3C}" srcOrd="3" destOrd="0" presId="urn:microsoft.com/office/officeart/2018/2/layout/IconVerticalSolidList"/>
    <dgm:cxn modelId="{AEAA57F6-7F75-4266-937A-104EA4C95C98}" type="presParOf" srcId="{769391C1-B48C-40D4-A75F-8D9F434FC16A}" destId="{47CF47EB-C1DF-4F48-8FCF-39B67D76AF1B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854BFC-E831-4F65-AA49-42870A88A4BF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9BECEF1-0B0F-49B7-B3CC-F8DD34D68D58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COLLECT</a:t>
          </a:r>
          <a:endParaRPr lang="en-US" dirty="0"/>
        </a:p>
      </dgm:t>
    </dgm:pt>
    <dgm:pt modelId="{887EEBED-4587-48DC-AF49-279C913824C8}" type="parTrans" cxnId="{E4819DA6-09BC-4384-8579-D32788BE8906}">
      <dgm:prSet/>
      <dgm:spPr/>
      <dgm:t>
        <a:bodyPr/>
        <a:lstStyle/>
        <a:p>
          <a:endParaRPr lang="en-US"/>
        </a:p>
      </dgm:t>
    </dgm:pt>
    <dgm:pt modelId="{B41C754E-8763-4328-B168-949C21B790C9}" type="sibTrans" cxnId="{E4819DA6-09BC-4384-8579-D32788BE8906}">
      <dgm:prSet/>
      <dgm:spPr/>
      <dgm:t>
        <a:bodyPr/>
        <a:lstStyle/>
        <a:p>
          <a:endParaRPr lang="en-US"/>
        </a:p>
      </dgm:t>
    </dgm:pt>
    <dgm:pt modelId="{40447E54-2839-44A6-AEB8-41AFF3E31F2B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ANALYZE</a:t>
          </a:r>
          <a:endParaRPr lang="en-US" dirty="0"/>
        </a:p>
      </dgm:t>
    </dgm:pt>
    <dgm:pt modelId="{B819B2D5-1F3E-4FA2-B883-FA6A27F7BA2D}" type="parTrans" cxnId="{B2B143B3-6201-4F7D-9F99-483433654F0C}">
      <dgm:prSet/>
      <dgm:spPr/>
      <dgm:t>
        <a:bodyPr/>
        <a:lstStyle/>
        <a:p>
          <a:endParaRPr lang="en-US"/>
        </a:p>
      </dgm:t>
    </dgm:pt>
    <dgm:pt modelId="{0600428E-F5B5-4CCB-9B2A-5EE44C58E5BA}" type="sibTrans" cxnId="{B2B143B3-6201-4F7D-9F99-483433654F0C}">
      <dgm:prSet/>
      <dgm:spPr/>
      <dgm:t>
        <a:bodyPr/>
        <a:lstStyle/>
        <a:p>
          <a:endParaRPr lang="en-US"/>
        </a:p>
      </dgm:t>
    </dgm:pt>
    <dgm:pt modelId="{8C94C7F6-A561-46A7-8C1D-4A8408C3F890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BENCHMARK</a:t>
          </a:r>
          <a:endParaRPr lang="en-US" dirty="0"/>
        </a:p>
      </dgm:t>
    </dgm:pt>
    <dgm:pt modelId="{1559950F-4C47-4343-87DC-160185907FE7}" type="parTrans" cxnId="{F0629CB5-8697-458A-92EB-20689D9A4293}">
      <dgm:prSet/>
      <dgm:spPr/>
      <dgm:t>
        <a:bodyPr/>
        <a:lstStyle/>
        <a:p>
          <a:endParaRPr lang="en-US"/>
        </a:p>
      </dgm:t>
    </dgm:pt>
    <dgm:pt modelId="{8CB076CA-8557-4EB4-8EA2-B64618714583}" type="sibTrans" cxnId="{F0629CB5-8697-458A-92EB-20689D9A4293}">
      <dgm:prSet/>
      <dgm:spPr/>
      <dgm:t>
        <a:bodyPr/>
        <a:lstStyle/>
        <a:p>
          <a:endParaRPr lang="en-US"/>
        </a:p>
      </dgm:t>
    </dgm:pt>
    <dgm:pt modelId="{309D60E0-F2E0-4537-A295-EB2CCD8AF7F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SHARE</a:t>
          </a:r>
        </a:p>
      </dgm:t>
    </dgm:pt>
    <dgm:pt modelId="{43BF3602-387F-40CD-B121-4F96C78DCBD1}" type="parTrans" cxnId="{CF4873B4-E8E5-4CE8-A1E5-A2C043B39575}">
      <dgm:prSet/>
      <dgm:spPr/>
      <dgm:t>
        <a:bodyPr/>
        <a:lstStyle/>
        <a:p>
          <a:endParaRPr lang="en-US"/>
        </a:p>
      </dgm:t>
    </dgm:pt>
    <dgm:pt modelId="{4477B2A7-201E-4C46-895E-1BA9FD3EA5D2}" type="sibTrans" cxnId="{CF4873B4-E8E5-4CE8-A1E5-A2C043B39575}">
      <dgm:prSet/>
      <dgm:spPr/>
      <dgm:t>
        <a:bodyPr/>
        <a:lstStyle/>
        <a:p>
          <a:endParaRPr lang="en-US"/>
        </a:p>
      </dgm:t>
    </dgm:pt>
    <dgm:pt modelId="{2F6BCF64-302A-4D6C-8119-083609D3D0E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0" i="0" dirty="0">
              <a:effectLst/>
              <a:latin typeface="M PLUS Rounded 1c"/>
            </a:rPr>
            <a:t>Our findings help you share impactful stories with funders, potential recruits and employers about the value your alumni bring.</a:t>
          </a:r>
          <a:endParaRPr lang="en-US" sz="1800" dirty="0"/>
        </a:p>
      </dgm:t>
    </dgm:pt>
    <dgm:pt modelId="{3112B36C-8F05-4AB3-8869-48D00DDA6840}" type="parTrans" cxnId="{360BC362-3ACF-405E-83BD-01A84B958612}">
      <dgm:prSet/>
      <dgm:spPr/>
      <dgm:t>
        <a:bodyPr/>
        <a:lstStyle/>
        <a:p>
          <a:endParaRPr lang="en-CA"/>
        </a:p>
      </dgm:t>
    </dgm:pt>
    <dgm:pt modelId="{78E3528B-7126-417F-BB76-FD76CDAF152F}" type="sibTrans" cxnId="{360BC362-3ACF-405E-83BD-01A84B958612}">
      <dgm:prSet/>
      <dgm:spPr/>
      <dgm:t>
        <a:bodyPr/>
        <a:lstStyle/>
        <a:p>
          <a:endParaRPr lang="en-CA"/>
        </a:p>
      </dgm:t>
    </dgm:pt>
    <dgm:pt modelId="{CFD019FD-0931-48B9-9C72-35B50B47DAD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0" i="0" dirty="0">
              <a:effectLst/>
              <a:latin typeface="M PLUS Rounded 1c"/>
            </a:rPr>
            <a:t>We provide benchmarking of our findings for comparison, measurement, and strategic decision-making.</a:t>
          </a:r>
          <a:endParaRPr lang="en-US" sz="1800" dirty="0"/>
        </a:p>
      </dgm:t>
    </dgm:pt>
    <dgm:pt modelId="{8518282B-8DE5-4580-9940-CF3EC3A3BE06}" type="parTrans" cxnId="{B3E1D8B8-BFEA-4670-889C-55F54FA8BC90}">
      <dgm:prSet/>
      <dgm:spPr/>
      <dgm:t>
        <a:bodyPr/>
        <a:lstStyle/>
        <a:p>
          <a:endParaRPr lang="en-CA"/>
        </a:p>
      </dgm:t>
    </dgm:pt>
    <dgm:pt modelId="{37850B41-5534-4A0C-B413-C250FA851D7B}" type="sibTrans" cxnId="{B3E1D8B8-BFEA-4670-889C-55F54FA8BC90}">
      <dgm:prSet/>
      <dgm:spPr/>
      <dgm:t>
        <a:bodyPr/>
        <a:lstStyle/>
        <a:p>
          <a:endParaRPr lang="en-CA"/>
        </a:p>
      </dgm:t>
    </dgm:pt>
    <dgm:pt modelId="{1A1F93BF-81D7-4B74-BBC5-DE87A5B0623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0" i="0" dirty="0">
              <a:effectLst/>
              <a:latin typeface="M PLUS Rounded 1c"/>
            </a:rPr>
            <a:t>We perform reliable analysis, extracting valuable insights from messy, self-reported alumni data from online sources.</a:t>
          </a:r>
          <a:endParaRPr lang="en-US" sz="1800" dirty="0"/>
        </a:p>
      </dgm:t>
    </dgm:pt>
    <dgm:pt modelId="{D5860726-E08E-4DB8-B151-1246F575D180}" type="parTrans" cxnId="{CCAD9283-8C41-466C-A975-F3E2EB781B19}">
      <dgm:prSet/>
      <dgm:spPr/>
      <dgm:t>
        <a:bodyPr/>
        <a:lstStyle/>
        <a:p>
          <a:endParaRPr lang="en-CA"/>
        </a:p>
      </dgm:t>
    </dgm:pt>
    <dgm:pt modelId="{F1129420-EBCB-459B-AC0E-546B8E136A78}" type="sibTrans" cxnId="{CCAD9283-8C41-466C-A975-F3E2EB781B19}">
      <dgm:prSet/>
      <dgm:spPr/>
      <dgm:t>
        <a:bodyPr/>
        <a:lstStyle/>
        <a:p>
          <a:endParaRPr lang="en-CA"/>
        </a:p>
      </dgm:t>
    </dgm:pt>
    <dgm:pt modelId="{923A79FB-994E-4A89-8E39-A2D3C7D7051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0" i="0" dirty="0">
              <a:effectLst/>
              <a:latin typeface="M PLUS Rounded 1c"/>
            </a:rPr>
            <a:t>We systematize and accelerate the collection of alumni data and its preparation for analysis.</a:t>
          </a:r>
          <a:endParaRPr lang="en-US" sz="1800" dirty="0"/>
        </a:p>
      </dgm:t>
    </dgm:pt>
    <dgm:pt modelId="{5F5DA57F-8F1D-4441-8C73-261322282CEF}" type="parTrans" cxnId="{86BEE020-3C9E-40F3-AD80-C947CB09871C}">
      <dgm:prSet/>
      <dgm:spPr/>
      <dgm:t>
        <a:bodyPr/>
        <a:lstStyle/>
        <a:p>
          <a:endParaRPr lang="en-CA"/>
        </a:p>
      </dgm:t>
    </dgm:pt>
    <dgm:pt modelId="{2CDD3B90-3495-4CA6-8D03-D488F87E63FD}" type="sibTrans" cxnId="{86BEE020-3C9E-40F3-AD80-C947CB09871C}">
      <dgm:prSet/>
      <dgm:spPr/>
      <dgm:t>
        <a:bodyPr/>
        <a:lstStyle/>
        <a:p>
          <a:endParaRPr lang="en-CA"/>
        </a:p>
      </dgm:t>
    </dgm:pt>
    <dgm:pt modelId="{D26D36FA-AEDC-49FF-AA32-2A553D78F05F}" type="pres">
      <dgm:prSet presAssocID="{64854BFC-E831-4F65-AA49-42870A88A4BF}" presName="root" presStyleCnt="0">
        <dgm:presLayoutVars>
          <dgm:dir/>
          <dgm:resizeHandles val="exact"/>
        </dgm:presLayoutVars>
      </dgm:prSet>
      <dgm:spPr/>
    </dgm:pt>
    <dgm:pt modelId="{EE1DBC51-F5D1-40F4-9099-E9206B9E033D}" type="pres">
      <dgm:prSet presAssocID="{99BECEF1-0B0F-49B7-B3CC-F8DD34D68D58}" presName="compNode" presStyleCnt="0"/>
      <dgm:spPr/>
    </dgm:pt>
    <dgm:pt modelId="{B6171671-8F5B-44EE-953D-1FAD155AC9D0}" type="pres">
      <dgm:prSet presAssocID="{99BECEF1-0B0F-49B7-B3CC-F8DD34D68D58}" presName="bgRect" presStyleLbl="bgShp" presStyleIdx="0" presStyleCnt="4"/>
      <dgm:spPr/>
    </dgm:pt>
    <dgm:pt modelId="{F45006ED-3C2D-41C4-A045-DCB2D402236A}" type="pres">
      <dgm:prSet presAssocID="{99BECEF1-0B0F-49B7-B3CC-F8DD34D68D58}" presName="iconRect" presStyleLbl="node1" presStyleIdx="0" presStyleCnt="4" custScaleX="166112" custScaleY="170227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ycle with people with solid fill"/>
        </a:ext>
      </dgm:extLst>
    </dgm:pt>
    <dgm:pt modelId="{2A96DAD6-4B98-47A9-8B4A-146AA3DCEE2E}" type="pres">
      <dgm:prSet presAssocID="{99BECEF1-0B0F-49B7-B3CC-F8DD34D68D58}" presName="spaceRect" presStyleCnt="0"/>
      <dgm:spPr/>
    </dgm:pt>
    <dgm:pt modelId="{C7A14FB2-760D-4373-B239-03346D95AA95}" type="pres">
      <dgm:prSet presAssocID="{99BECEF1-0B0F-49B7-B3CC-F8DD34D68D58}" presName="parTx" presStyleLbl="revTx" presStyleIdx="0" presStyleCnt="8">
        <dgm:presLayoutVars>
          <dgm:chMax val="0"/>
          <dgm:chPref val="0"/>
        </dgm:presLayoutVars>
      </dgm:prSet>
      <dgm:spPr/>
    </dgm:pt>
    <dgm:pt modelId="{53EF86C4-E431-4F6D-96F2-C5BCE6055243}" type="pres">
      <dgm:prSet presAssocID="{99BECEF1-0B0F-49B7-B3CC-F8DD34D68D58}" presName="desTx" presStyleLbl="revTx" presStyleIdx="1" presStyleCnt="8">
        <dgm:presLayoutVars/>
      </dgm:prSet>
      <dgm:spPr/>
    </dgm:pt>
    <dgm:pt modelId="{BB9FE82D-FF48-477D-A2F7-9A19ADBDF740}" type="pres">
      <dgm:prSet presAssocID="{B41C754E-8763-4328-B168-949C21B790C9}" presName="sibTrans" presStyleCnt="0"/>
      <dgm:spPr/>
    </dgm:pt>
    <dgm:pt modelId="{EEA2BC68-7C55-46E6-840B-F08E8209F59F}" type="pres">
      <dgm:prSet presAssocID="{40447E54-2839-44A6-AEB8-41AFF3E31F2B}" presName="compNode" presStyleCnt="0"/>
      <dgm:spPr/>
    </dgm:pt>
    <dgm:pt modelId="{77FA1429-39C9-4AA2-A35E-9B3B0BBFBF3E}" type="pres">
      <dgm:prSet presAssocID="{40447E54-2839-44A6-AEB8-41AFF3E31F2B}" presName="bgRect" presStyleLbl="bgShp" presStyleIdx="1" presStyleCnt="4" custLinFactNeighborX="-303" custLinFactNeighborY="1008"/>
      <dgm:spPr/>
    </dgm:pt>
    <dgm:pt modelId="{08EE6F27-9D6D-4E47-88AC-A95D3187509B}" type="pres">
      <dgm:prSet presAssocID="{40447E54-2839-44A6-AEB8-41AFF3E31F2B}" presName="iconRect" presStyleLbl="node1" presStyleIdx="1" presStyleCnt="4" custScaleX="170157" custScaleY="170157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circle with solid fill"/>
        </a:ext>
      </dgm:extLst>
    </dgm:pt>
    <dgm:pt modelId="{838A9CE4-57EC-4FD6-B8CB-D084A0B9DF44}" type="pres">
      <dgm:prSet presAssocID="{40447E54-2839-44A6-AEB8-41AFF3E31F2B}" presName="spaceRect" presStyleCnt="0"/>
      <dgm:spPr/>
    </dgm:pt>
    <dgm:pt modelId="{998B947C-C375-474C-A3EB-5EDD313718ED}" type="pres">
      <dgm:prSet presAssocID="{40447E54-2839-44A6-AEB8-41AFF3E31F2B}" presName="parTx" presStyleLbl="revTx" presStyleIdx="2" presStyleCnt="8">
        <dgm:presLayoutVars>
          <dgm:chMax val="0"/>
          <dgm:chPref val="0"/>
        </dgm:presLayoutVars>
      </dgm:prSet>
      <dgm:spPr/>
    </dgm:pt>
    <dgm:pt modelId="{41A11799-9E34-48FA-A940-A54FFCB18FA0}" type="pres">
      <dgm:prSet presAssocID="{40447E54-2839-44A6-AEB8-41AFF3E31F2B}" presName="desTx" presStyleLbl="revTx" presStyleIdx="3" presStyleCnt="8">
        <dgm:presLayoutVars/>
      </dgm:prSet>
      <dgm:spPr/>
    </dgm:pt>
    <dgm:pt modelId="{717F5E53-EF90-4809-8276-EFD85CF5BC54}" type="pres">
      <dgm:prSet presAssocID="{0600428E-F5B5-4CCB-9B2A-5EE44C58E5BA}" presName="sibTrans" presStyleCnt="0"/>
      <dgm:spPr/>
    </dgm:pt>
    <dgm:pt modelId="{414F9182-A797-474C-9B0F-D213C0AD4508}" type="pres">
      <dgm:prSet presAssocID="{8C94C7F6-A561-46A7-8C1D-4A8408C3F890}" presName="compNode" presStyleCnt="0"/>
      <dgm:spPr/>
    </dgm:pt>
    <dgm:pt modelId="{ECCEF7D8-4520-465D-99A4-6AAA8497A07D}" type="pres">
      <dgm:prSet presAssocID="{8C94C7F6-A561-46A7-8C1D-4A8408C3F890}" presName="bgRect" presStyleLbl="bgShp" presStyleIdx="2" presStyleCnt="4"/>
      <dgm:spPr/>
    </dgm:pt>
    <dgm:pt modelId="{22786F45-47CF-45EE-B9FD-458C2859148C}" type="pres">
      <dgm:prSet presAssocID="{8C94C7F6-A561-46A7-8C1D-4A8408C3F890}" presName="iconRect" presStyleLbl="node1" presStyleIdx="2" presStyleCnt="4" custScaleX="170157" custScaleY="170157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flection with solid fill"/>
        </a:ext>
      </dgm:extLst>
    </dgm:pt>
    <dgm:pt modelId="{C94B4706-770E-4E8D-B040-7C9E26F1E4F2}" type="pres">
      <dgm:prSet presAssocID="{8C94C7F6-A561-46A7-8C1D-4A8408C3F890}" presName="spaceRect" presStyleCnt="0"/>
      <dgm:spPr/>
    </dgm:pt>
    <dgm:pt modelId="{AE9DF66C-FCC6-4E8F-A314-073DE67EB1B2}" type="pres">
      <dgm:prSet presAssocID="{8C94C7F6-A561-46A7-8C1D-4A8408C3F890}" presName="parTx" presStyleLbl="revTx" presStyleIdx="4" presStyleCnt="8">
        <dgm:presLayoutVars>
          <dgm:chMax val="0"/>
          <dgm:chPref val="0"/>
        </dgm:presLayoutVars>
      </dgm:prSet>
      <dgm:spPr/>
    </dgm:pt>
    <dgm:pt modelId="{B00E7ED0-A78F-4D3F-B492-980770125975}" type="pres">
      <dgm:prSet presAssocID="{8C94C7F6-A561-46A7-8C1D-4A8408C3F890}" presName="desTx" presStyleLbl="revTx" presStyleIdx="5" presStyleCnt="8">
        <dgm:presLayoutVars/>
      </dgm:prSet>
      <dgm:spPr/>
    </dgm:pt>
    <dgm:pt modelId="{18FD8C93-79B3-4844-848E-EB729BD03E01}" type="pres">
      <dgm:prSet presAssocID="{8CB076CA-8557-4EB4-8EA2-B64618714583}" presName="sibTrans" presStyleCnt="0"/>
      <dgm:spPr/>
    </dgm:pt>
    <dgm:pt modelId="{8DE4CBC2-8948-4426-9D9B-747FA54DF850}" type="pres">
      <dgm:prSet presAssocID="{309D60E0-F2E0-4537-A295-EB2CCD8AF7F6}" presName="compNode" presStyleCnt="0"/>
      <dgm:spPr/>
    </dgm:pt>
    <dgm:pt modelId="{8BE55FC4-9ABA-43B8-A475-80B7BE168B7F}" type="pres">
      <dgm:prSet presAssocID="{309D60E0-F2E0-4537-A295-EB2CCD8AF7F6}" presName="bgRect" presStyleLbl="bgShp" presStyleIdx="3" presStyleCnt="4"/>
      <dgm:spPr/>
    </dgm:pt>
    <dgm:pt modelId="{C9035C48-2A2A-4763-8D8E-8AA7904218FA}" type="pres">
      <dgm:prSet presAssocID="{309D60E0-F2E0-4537-A295-EB2CCD8AF7F6}" presName="iconRect" presStyleLbl="node1" presStyleIdx="3" presStyleCnt="4" custScaleX="170157" custScaleY="170157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bar chart with solid fill"/>
        </a:ext>
      </dgm:extLst>
    </dgm:pt>
    <dgm:pt modelId="{DA568444-8480-4BBE-8F24-9D639CECE441}" type="pres">
      <dgm:prSet presAssocID="{309D60E0-F2E0-4537-A295-EB2CCD8AF7F6}" presName="spaceRect" presStyleCnt="0"/>
      <dgm:spPr/>
    </dgm:pt>
    <dgm:pt modelId="{F1E71311-F3B1-488B-A5AF-B771F2C52A49}" type="pres">
      <dgm:prSet presAssocID="{309D60E0-F2E0-4537-A295-EB2CCD8AF7F6}" presName="parTx" presStyleLbl="revTx" presStyleIdx="6" presStyleCnt="8">
        <dgm:presLayoutVars>
          <dgm:chMax val="0"/>
          <dgm:chPref val="0"/>
        </dgm:presLayoutVars>
      </dgm:prSet>
      <dgm:spPr/>
    </dgm:pt>
    <dgm:pt modelId="{23FBAE18-A3E1-4CCC-8553-6053AACD95D5}" type="pres">
      <dgm:prSet presAssocID="{309D60E0-F2E0-4537-A295-EB2CCD8AF7F6}" presName="desTx" presStyleLbl="revTx" presStyleIdx="7" presStyleCnt="8">
        <dgm:presLayoutVars/>
      </dgm:prSet>
      <dgm:spPr/>
    </dgm:pt>
  </dgm:ptLst>
  <dgm:cxnLst>
    <dgm:cxn modelId="{2C35FE0F-0305-46E6-B093-4AB8A656F91C}" type="presOf" srcId="{8C94C7F6-A561-46A7-8C1D-4A8408C3F890}" destId="{AE9DF66C-FCC6-4E8F-A314-073DE67EB1B2}" srcOrd="0" destOrd="0" presId="urn:microsoft.com/office/officeart/2018/2/layout/IconVerticalSolidList"/>
    <dgm:cxn modelId="{86BEE020-3C9E-40F3-AD80-C947CB09871C}" srcId="{99BECEF1-0B0F-49B7-B3CC-F8DD34D68D58}" destId="{923A79FB-994E-4A89-8E39-A2D3C7D7051F}" srcOrd="0" destOrd="0" parTransId="{5F5DA57F-8F1D-4441-8C73-261322282CEF}" sibTransId="{2CDD3B90-3495-4CA6-8D03-D488F87E63FD}"/>
    <dgm:cxn modelId="{A648FF31-376C-4E54-A1CA-8EA460362958}" type="presOf" srcId="{309D60E0-F2E0-4537-A295-EB2CCD8AF7F6}" destId="{F1E71311-F3B1-488B-A5AF-B771F2C52A49}" srcOrd="0" destOrd="0" presId="urn:microsoft.com/office/officeart/2018/2/layout/IconVerticalSolidList"/>
    <dgm:cxn modelId="{360BC362-3ACF-405E-83BD-01A84B958612}" srcId="{309D60E0-F2E0-4537-A295-EB2CCD8AF7F6}" destId="{2F6BCF64-302A-4D6C-8119-083609D3D0EC}" srcOrd="0" destOrd="0" parTransId="{3112B36C-8F05-4AB3-8869-48D00DDA6840}" sibTransId="{78E3528B-7126-417F-BB76-FD76CDAF152F}"/>
    <dgm:cxn modelId="{DF64844B-BFBB-426D-94C5-DAC28365ACC0}" type="presOf" srcId="{64854BFC-E831-4F65-AA49-42870A88A4BF}" destId="{D26D36FA-AEDC-49FF-AA32-2A553D78F05F}" srcOrd="0" destOrd="0" presId="urn:microsoft.com/office/officeart/2018/2/layout/IconVerticalSolidList"/>
    <dgm:cxn modelId="{5380626E-1721-4E26-82A9-3A5C74929AC7}" type="presOf" srcId="{1A1F93BF-81D7-4B74-BBC5-DE87A5B0623F}" destId="{41A11799-9E34-48FA-A940-A54FFCB18FA0}" srcOrd="0" destOrd="0" presId="urn:microsoft.com/office/officeart/2018/2/layout/IconVerticalSolidList"/>
    <dgm:cxn modelId="{4DBE834F-C670-433A-871B-296DD0D1CBD9}" type="presOf" srcId="{923A79FB-994E-4A89-8E39-A2D3C7D7051F}" destId="{53EF86C4-E431-4F6D-96F2-C5BCE6055243}" srcOrd="0" destOrd="0" presId="urn:microsoft.com/office/officeart/2018/2/layout/IconVerticalSolidList"/>
    <dgm:cxn modelId="{EF89EF72-F93A-42D2-B39E-02E3B87D7DDF}" type="presOf" srcId="{2F6BCF64-302A-4D6C-8119-083609D3D0EC}" destId="{23FBAE18-A3E1-4CCC-8553-6053AACD95D5}" srcOrd="0" destOrd="0" presId="urn:microsoft.com/office/officeart/2018/2/layout/IconVerticalSolidList"/>
    <dgm:cxn modelId="{CCAD9283-8C41-466C-A975-F3E2EB781B19}" srcId="{40447E54-2839-44A6-AEB8-41AFF3E31F2B}" destId="{1A1F93BF-81D7-4B74-BBC5-DE87A5B0623F}" srcOrd="0" destOrd="0" parTransId="{D5860726-E08E-4DB8-B151-1246F575D180}" sibTransId="{F1129420-EBCB-459B-AC0E-546B8E136A78}"/>
    <dgm:cxn modelId="{4EA2238E-A71A-41A3-A03E-5B4819F32CA9}" type="presOf" srcId="{CFD019FD-0931-48B9-9C72-35B50B47DAD2}" destId="{B00E7ED0-A78F-4D3F-B492-980770125975}" srcOrd="0" destOrd="0" presId="urn:microsoft.com/office/officeart/2018/2/layout/IconVerticalSolidList"/>
    <dgm:cxn modelId="{E4819DA6-09BC-4384-8579-D32788BE8906}" srcId="{64854BFC-E831-4F65-AA49-42870A88A4BF}" destId="{99BECEF1-0B0F-49B7-B3CC-F8DD34D68D58}" srcOrd="0" destOrd="0" parTransId="{887EEBED-4587-48DC-AF49-279C913824C8}" sibTransId="{B41C754E-8763-4328-B168-949C21B790C9}"/>
    <dgm:cxn modelId="{B2B143B3-6201-4F7D-9F99-483433654F0C}" srcId="{64854BFC-E831-4F65-AA49-42870A88A4BF}" destId="{40447E54-2839-44A6-AEB8-41AFF3E31F2B}" srcOrd="1" destOrd="0" parTransId="{B819B2D5-1F3E-4FA2-B883-FA6A27F7BA2D}" sibTransId="{0600428E-F5B5-4CCB-9B2A-5EE44C58E5BA}"/>
    <dgm:cxn modelId="{CF4873B4-E8E5-4CE8-A1E5-A2C043B39575}" srcId="{64854BFC-E831-4F65-AA49-42870A88A4BF}" destId="{309D60E0-F2E0-4537-A295-EB2CCD8AF7F6}" srcOrd="3" destOrd="0" parTransId="{43BF3602-387F-40CD-B121-4F96C78DCBD1}" sibTransId="{4477B2A7-201E-4C46-895E-1BA9FD3EA5D2}"/>
    <dgm:cxn modelId="{7096EAB4-1DC7-4215-97D9-B2BF963D5C24}" type="presOf" srcId="{40447E54-2839-44A6-AEB8-41AFF3E31F2B}" destId="{998B947C-C375-474C-A3EB-5EDD313718ED}" srcOrd="0" destOrd="0" presId="urn:microsoft.com/office/officeart/2018/2/layout/IconVerticalSolidList"/>
    <dgm:cxn modelId="{F0629CB5-8697-458A-92EB-20689D9A4293}" srcId="{64854BFC-E831-4F65-AA49-42870A88A4BF}" destId="{8C94C7F6-A561-46A7-8C1D-4A8408C3F890}" srcOrd="2" destOrd="0" parTransId="{1559950F-4C47-4343-87DC-160185907FE7}" sibTransId="{8CB076CA-8557-4EB4-8EA2-B64618714583}"/>
    <dgm:cxn modelId="{B3E1D8B8-BFEA-4670-889C-55F54FA8BC90}" srcId="{8C94C7F6-A561-46A7-8C1D-4A8408C3F890}" destId="{CFD019FD-0931-48B9-9C72-35B50B47DAD2}" srcOrd="0" destOrd="0" parTransId="{8518282B-8DE5-4580-9940-CF3EC3A3BE06}" sibTransId="{37850B41-5534-4A0C-B413-C250FA851D7B}"/>
    <dgm:cxn modelId="{E800B4E8-3E5D-4515-A439-107471B32BF3}" type="presOf" srcId="{99BECEF1-0B0F-49B7-B3CC-F8DD34D68D58}" destId="{C7A14FB2-760D-4373-B239-03346D95AA95}" srcOrd="0" destOrd="0" presId="urn:microsoft.com/office/officeart/2018/2/layout/IconVerticalSolidList"/>
    <dgm:cxn modelId="{733BDF87-3D46-46E8-B3FD-E61E121E1A5E}" type="presParOf" srcId="{D26D36FA-AEDC-49FF-AA32-2A553D78F05F}" destId="{EE1DBC51-F5D1-40F4-9099-E9206B9E033D}" srcOrd="0" destOrd="0" presId="urn:microsoft.com/office/officeart/2018/2/layout/IconVerticalSolidList"/>
    <dgm:cxn modelId="{DFF09ECB-0434-4EDB-8712-187B6445BE78}" type="presParOf" srcId="{EE1DBC51-F5D1-40F4-9099-E9206B9E033D}" destId="{B6171671-8F5B-44EE-953D-1FAD155AC9D0}" srcOrd="0" destOrd="0" presId="urn:microsoft.com/office/officeart/2018/2/layout/IconVerticalSolidList"/>
    <dgm:cxn modelId="{ECD36AC8-C834-4665-AE94-882CE5813B2E}" type="presParOf" srcId="{EE1DBC51-F5D1-40F4-9099-E9206B9E033D}" destId="{F45006ED-3C2D-41C4-A045-DCB2D402236A}" srcOrd="1" destOrd="0" presId="urn:microsoft.com/office/officeart/2018/2/layout/IconVerticalSolidList"/>
    <dgm:cxn modelId="{3A4BF9BA-D2AD-4FB6-8D93-7B1CB9B885CB}" type="presParOf" srcId="{EE1DBC51-F5D1-40F4-9099-E9206B9E033D}" destId="{2A96DAD6-4B98-47A9-8B4A-146AA3DCEE2E}" srcOrd="2" destOrd="0" presId="urn:microsoft.com/office/officeart/2018/2/layout/IconVerticalSolidList"/>
    <dgm:cxn modelId="{BE18AFC1-28D3-4A11-97FD-CC7AFBF8A7EA}" type="presParOf" srcId="{EE1DBC51-F5D1-40F4-9099-E9206B9E033D}" destId="{C7A14FB2-760D-4373-B239-03346D95AA95}" srcOrd="3" destOrd="0" presId="urn:microsoft.com/office/officeart/2018/2/layout/IconVerticalSolidList"/>
    <dgm:cxn modelId="{D9CCEB94-FB61-4DDC-AB64-F006877E183C}" type="presParOf" srcId="{EE1DBC51-F5D1-40F4-9099-E9206B9E033D}" destId="{53EF86C4-E431-4F6D-96F2-C5BCE6055243}" srcOrd="4" destOrd="0" presId="urn:microsoft.com/office/officeart/2018/2/layout/IconVerticalSolidList"/>
    <dgm:cxn modelId="{925598A7-C864-439B-AD3A-ECEA5FC46683}" type="presParOf" srcId="{D26D36FA-AEDC-49FF-AA32-2A553D78F05F}" destId="{BB9FE82D-FF48-477D-A2F7-9A19ADBDF740}" srcOrd="1" destOrd="0" presId="urn:microsoft.com/office/officeart/2018/2/layout/IconVerticalSolidList"/>
    <dgm:cxn modelId="{210E2A21-62F8-4050-9D8B-90287724E455}" type="presParOf" srcId="{D26D36FA-AEDC-49FF-AA32-2A553D78F05F}" destId="{EEA2BC68-7C55-46E6-840B-F08E8209F59F}" srcOrd="2" destOrd="0" presId="urn:microsoft.com/office/officeart/2018/2/layout/IconVerticalSolidList"/>
    <dgm:cxn modelId="{AA47B6A5-0624-40B1-8750-979BF211B88F}" type="presParOf" srcId="{EEA2BC68-7C55-46E6-840B-F08E8209F59F}" destId="{77FA1429-39C9-4AA2-A35E-9B3B0BBFBF3E}" srcOrd="0" destOrd="0" presId="urn:microsoft.com/office/officeart/2018/2/layout/IconVerticalSolidList"/>
    <dgm:cxn modelId="{30D9A624-7A52-4486-9116-6DC759D71F2A}" type="presParOf" srcId="{EEA2BC68-7C55-46E6-840B-F08E8209F59F}" destId="{08EE6F27-9D6D-4E47-88AC-A95D3187509B}" srcOrd="1" destOrd="0" presId="urn:microsoft.com/office/officeart/2018/2/layout/IconVerticalSolidList"/>
    <dgm:cxn modelId="{B1ACAE11-3711-456F-B8C3-890E4AEB0F14}" type="presParOf" srcId="{EEA2BC68-7C55-46E6-840B-F08E8209F59F}" destId="{838A9CE4-57EC-4FD6-B8CB-D084A0B9DF44}" srcOrd="2" destOrd="0" presId="urn:microsoft.com/office/officeart/2018/2/layout/IconVerticalSolidList"/>
    <dgm:cxn modelId="{2CFD75A7-7094-4200-BBE5-C36BB9124755}" type="presParOf" srcId="{EEA2BC68-7C55-46E6-840B-F08E8209F59F}" destId="{998B947C-C375-474C-A3EB-5EDD313718ED}" srcOrd="3" destOrd="0" presId="urn:microsoft.com/office/officeart/2018/2/layout/IconVerticalSolidList"/>
    <dgm:cxn modelId="{204B5CE4-7C74-450D-BD35-CE1720B7D38C}" type="presParOf" srcId="{EEA2BC68-7C55-46E6-840B-F08E8209F59F}" destId="{41A11799-9E34-48FA-A940-A54FFCB18FA0}" srcOrd="4" destOrd="0" presId="urn:microsoft.com/office/officeart/2018/2/layout/IconVerticalSolidList"/>
    <dgm:cxn modelId="{849DE520-86C8-4C52-A7EE-82BC3FEC1AD7}" type="presParOf" srcId="{D26D36FA-AEDC-49FF-AA32-2A553D78F05F}" destId="{717F5E53-EF90-4809-8276-EFD85CF5BC54}" srcOrd="3" destOrd="0" presId="urn:microsoft.com/office/officeart/2018/2/layout/IconVerticalSolidList"/>
    <dgm:cxn modelId="{731A271C-3326-4EE9-BC9F-E1D9D53D3BAE}" type="presParOf" srcId="{D26D36FA-AEDC-49FF-AA32-2A553D78F05F}" destId="{414F9182-A797-474C-9B0F-D213C0AD4508}" srcOrd="4" destOrd="0" presId="urn:microsoft.com/office/officeart/2018/2/layout/IconVerticalSolidList"/>
    <dgm:cxn modelId="{71D66267-B0A0-4826-98FD-D0F026108A6F}" type="presParOf" srcId="{414F9182-A797-474C-9B0F-D213C0AD4508}" destId="{ECCEF7D8-4520-465D-99A4-6AAA8497A07D}" srcOrd="0" destOrd="0" presId="urn:microsoft.com/office/officeart/2018/2/layout/IconVerticalSolidList"/>
    <dgm:cxn modelId="{5B73E78B-8F2A-4663-B0D7-7675584D23F4}" type="presParOf" srcId="{414F9182-A797-474C-9B0F-D213C0AD4508}" destId="{22786F45-47CF-45EE-B9FD-458C2859148C}" srcOrd="1" destOrd="0" presId="urn:microsoft.com/office/officeart/2018/2/layout/IconVerticalSolidList"/>
    <dgm:cxn modelId="{263A265C-7E33-4043-BB98-55CEEC5B91D9}" type="presParOf" srcId="{414F9182-A797-474C-9B0F-D213C0AD4508}" destId="{C94B4706-770E-4E8D-B040-7C9E26F1E4F2}" srcOrd="2" destOrd="0" presId="urn:microsoft.com/office/officeart/2018/2/layout/IconVerticalSolidList"/>
    <dgm:cxn modelId="{0C445914-E753-4155-9AD5-2911DB25F340}" type="presParOf" srcId="{414F9182-A797-474C-9B0F-D213C0AD4508}" destId="{AE9DF66C-FCC6-4E8F-A314-073DE67EB1B2}" srcOrd="3" destOrd="0" presId="urn:microsoft.com/office/officeart/2018/2/layout/IconVerticalSolidList"/>
    <dgm:cxn modelId="{8E334831-C8C1-45ED-AF63-B595D0C8D803}" type="presParOf" srcId="{414F9182-A797-474C-9B0F-D213C0AD4508}" destId="{B00E7ED0-A78F-4D3F-B492-980770125975}" srcOrd="4" destOrd="0" presId="urn:microsoft.com/office/officeart/2018/2/layout/IconVerticalSolidList"/>
    <dgm:cxn modelId="{D072C63C-8264-49DD-8C4D-2C40D4AF1308}" type="presParOf" srcId="{D26D36FA-AEDC-49FF-AA32-2A553D78F05F}" destId="{18FD8C93-79B3-4844-848E-EB729BD03E01}" srcOrd="5" destOrd="0" presId="urn:microsoft.com/office/officeart/2018/2/layout/IconVerticalSolidList"/>
    <dgm:cxn modelId="{C4A8BA2F-BE82-4E86-B872-DFFB6B3CB562}" type="presParOf" srcId="{D26D36FA-AEDC-49FF-AA32-2A553D78F05F}" destId="{8DE4CBC2-8948-4426-9D9B-747FA54DF850}" srcOrd="6" destOrd="0" presId="urn:microsoft.com/office/officeart/2018/2/layout/IconVerticalSolidList"/>
    <dgm:cxn modelId="{2B4C5BC9-FE93-492A-93F2-8A0140ACFA27}" type="presParOf" srcId="{8DE4CBC2-8948-4426-9D9B-747FA54DF850}" destId="{8BE55FC4-9ABA-43B8-A475-80B7BE168B7F}" srcOrd="0" destOrd="0" presId="urn:microsoft.com/office/officeart/2018/2/layout/IconVerticalSolidList"/>
    <dgm:cxn modelId="{A2C53DE7-C8A5-4E51-9791-2898858AC6BA}" type="presParOf" srcId="{8DE4CBC2-8948-4426-9D9B-747FA54DF850}" destId="{C9035C48-2A2A-4763-8D8E-8AA7904218FA}" srcOrd="1" destOrd="0" presId="urn:microsoft.com/office/officeart/2018/2/layout/IconVerticalSolidList"/>
    <dgm:cxn modelId="{30B4BA8C-D585-4FDE-9588-26ADB722F2FD}" type="presParOf" srcId="{8DE4CBC2-8948-4426-9D9B-747FA54DF850}" destId="{DA568444-8480-4BBE-8F24-9D639CECE441}" srcOrd="2" destOrd="0" presId="urn:microsoft.com/office/officeart/2018/2/layout/IconVerticalSolidList"/>
    <dgm:cxn modelId="{F809DE0E-C3DA-4AB3-9F1A-85394A54E5D8}" type="presParOf" srcId="{8DE4CBC2-8948-4426-9D9B-747FA54DF850}" destId="{F1E71311-F3B1-488B-A5AF-B771F2C52A49}" srcOrd="3" destOrd="0" presId="urn:microsoft.com/office/officeart/2018/2/layout/IconVerticalSolidList"/>
    <dgm:cxn modelId="{872F72B0-FB62-4CFE-93C2-F6A53D46A721}" type="presParOf" srcId="{8DE4CBC2-8948-4426-9D9B-747FA54DF850}" destId="{23FBAE18-A3E1-4CCC-8553-6053AACD95D5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FAD5B-CC0D-4616-8BF2-F2AD6BB81CD7}">
      <dsp:nvSpPr>
        <dsp:cNvPr id="0" name=""/>
        <dsp:cNvSpPr/>
      </dsp:nvSpPr>
      <dsp:spPr>
        <a:xfrm>
          <a:off x="0" y="443"/>
          <a:ext cx="7409873" cy="1038190"/>
        </a:xfrm>
        <a:prstGeom prst="roundRect">
          <a:avLst>
            <a:gd name="adj" fmla="val 10000"/>
          </a:avLst>
        </a:prstGeom>
        <a:solidFill>
          <a:srgbClr val="D3DFE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A87F4-DF11-49F7-BB94-69B1C6545247}">
      <dsp:nvSpPr>
        <dsp:cNvPr id="0" name=""/>
        <dsp:cNvSpPr/>
      </dsp:nvSpPr>
      <dsp:spPr>
        <a:xfrm>
          <a:off x="314052" y="234036"/>
          <a:ext cx="571004" cy="5710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D3B062-2ED3-4AD5-B9B1-BB4FC2504448}">
      <dsp:nvSpPr>
        <dsp:cNvPr id="0" name=""/>
        <dsp:cNvSpPr/>
      </dsp:nvSpPr>
      <dsp:spPr>
        <a:xfrm>
          <a:off x="1199110" y="443"/>
          <a:ext cx="3334442" cy="1038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875" tIns="109875" rIns="109875" bIns="10987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+mn-lt"/>
            </a:rPr>
            <a:t>Neutron beam instrument design</a:t>
          </a:r>
        </a:p>
      </dsp:txBody>
      <dsp:txXfrm>
        <a:off x="1199110" y="443"/>
        <a:ext cx="3334442" cy="1038190"/>
      </dsp:txXfrm>
    </dsp:sp>
    <dsp:sp modelId="{EBE38BC9-0FD3-419F-9406-802971DE507E}">
      <dsp:nvSpPr>
        <dsp:cNvPr id="0" name=""/>
        <dsp:cNvSpPr/>
      </dsp:nvSpPr>
      <dsp:spPr>
        <a:xfrm>
          <a:off x="4533553" y="443"/>
          <a:ext cx="2876319" cy="1038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875" tIns="109875" rIns="109875" bIns="109875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n-lt"/>
            </a:rPr>
            <a:t>Scientific and technical design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n-lt"/>
            </a:rPr>
            <a:t>Project Management</a:t>
          </a:r>
        </a:p>
      </dsp:txBody>
      <dsp:txXfrm>
        <a:off x="4533553" y="443"/>
        <a:ext cx="2876319" cy="1038190"/>
      </dsp:txXfrm>
    </dsp:sp>
    <dsp:sp modelId="{A385AAB0-AA8F-434E-B091-BE1CEA159D06}">
      <dsp:nvSpPr>
        <dsp:cNvPr id="0" name=""/>
        <dsp:cNvSpPr/>
      </dsp:nvSpPr>
      <dsp:spPr>
        <a:xfrm>
          <a:off x="0" y="1298182"/>
          <a:ext cx="7409873" cy="1038190"/>
        </a:xfrm>
        <a:prstGeom prst="roundRect">
          <a:avLst>
            <a:gd name="adj" fmla="val 10000"/>
          </a:avLst>
        </a:prstGeom>
        <a:solidFill>
          <a:srgbClr val="D3DFE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10C798-65B6-4E7F-9AFE-5C93EEF738A8}">
      <dsp:nvSpPr>
        <dsp:cNvPr id="0" name=""/>
        <dsp:cNvSpPr/>
      </dsp:nvSpPr>
      <dsp:spPr>
        <a:xfrm>
          <a:off x="314052" y="1531775"/>
          <a:ext cx="571004" cy="5710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4A2723-8BA0-47CC-9532-DBF2061306BD}">
      <dsp:nvSpPr>
        <dsp:cNvPr id="0" name=""/>
        <dsp:cNvSpPr/>
      </dsp:nvSpPr>
      <dsp:spPr>
        <a:xfrm>
          <a:off x="1199110" y="1298182"/>
          <a:ext cx="3334442" cy="1038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875" tIns="109875" rIns="109875" bIns="10987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+mn-lt"/>
            </a:rPr>
            <a:t>Research infrastructure strategy</a:t>
          </a:r>
        </a:p>
      </dsp:txBody>
      <dsp:txXfrm>
        <a:off x="1199110" y="1298182"/>
        <a:ext cx="3334442" cy="1038190"/>
      </dsp:txXfrm>
    </dsp:sp>
    <dsp:sp modelId="{0F05EA6D-99A5-4FAD-AD59-315375E48924}">
      <dsp:nvSpPr>
        <dsp:cNvPr id="0" name=""/>
        <dsp:cNvSpPr/>
      </dsp:nvSpPr>
      <dsp:spPr>
        <a:xfrm>
          <a:off x="4533553" y="1298182"/>
          <a:ext cx="2876319" cy="1038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875" tIns="109875" rIns="109875" bIns="109875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n-lt"/>
            </a:rPr>
            <a:t>Strategic and long-range planning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n-lt"/>
            </a:rPr>
            <a:t>Management consulting for facilities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n-lt"/>
            </a:rPr>
            <a:t>Grant proposals</a:t>
          </a:r>
        </a:p>
      </dsp:txBody>
      <dsp:txXfrm>
        <a:off x="4533553" y="1298182"/>
        <a:ext cx="2876319" cy="1038190"/>
      </dsp:txXfrm>
    </dsp:sp>
    <dsp:sp modelId="{3721C257-D3AC-4DFC-9BE9-DFCCF2F94071}">
      <dsp:nvSpPr>
        <dsp:cNvPr id="0" name=""/>
        <dsp:cNvSpPr/>
      </dsp:nvSpPr>
      <dsp:spPr>
        <a:xfrm>
          <a:off x="0" y="2595920"/>
          <a:ext cx="7409873" cy="1038190"/>
        </a:xfrm>
        <a:prstGeom prst="roundRect">
          <a:avLst>
            <a:gd name="adj" fmla="val 10000"/>
          </a:avLst>
        </a:prstGeom>
        <a:solidFill>
          <a:srgbClr val="D3DFE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5E85DC-0921-4CE5-9EDE-1E95707938F9}">
      <dsp:nvSpPr>
        <dsp:cNvPr id="0" name=""/>
        <dsp:cNvSpPr/>
      </dsp:nvSpPr>
      <dsp:spPr>
        <a:xfrm>
          <a:off x="314052" y="2829513"/>
          <a:ext cx="571004" cy="5710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D6AC5-1A22-481B-9D53-8E8086E49B3C}">
      <dsp:nvSpPr>
        <dsp:cNvPr id="0" name=""/>
        <dsp:cNvSpPr/>
      </dsp:nvSpPr>
      <dsp:spPr>
        <a:xfrm>
          <a:off x="1199110" y="2595920"/>
          <a:ext cx="3334442" cy="1038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875" tIns="109875" rIns="109875" bIns="10987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+mn-lt"/>
            </a:rPr>
            <a:t>Alumni Analyzer </a:t>
          </a:r>
        </a:p>
      </dsp:txBody>
      <dsp:txXfrm>
        <a:off x="1199110" y="2595920"/>
        <a:ext cx="3334442" cy="1038190"/>
      </dsp:txXfrm>
    </dsp:sp>
    <dsp:sp modelId="{47CF47EB-C1DF-4F48-8FCF-39B67D76AF1B}">
      <dsp:nvSpPr>
        <dsp:cNvPr id="0" name=""/>
        <dsp:cNvSpPr/>
      </dsp:nvSpPr>
      <dsp:spPr>
        <a:xfrm>
          <a:off x="4533553" y="2595920"/>
          <a:ext cx="2876319" cy="1038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875" tIns="109875" rIns="109875" bIns="109875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n-lt"/>
            </a:rPr>
            <a:t>Career data analysis of facility alumni to show socioeconomic impact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n-lt"/>
            </a:rPr>
            <a:t>- Former students, postdocs, or staff </a:t>
          </a:r>
        </a:p>
      </dsp:txBody>
      <dsp:txXfrm>
        <a:off x="4533553" y="2595920"/>
        <a:ext cx="2876319" cy="10381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71671-8F5B-44EE-953D-1FAD155AC9D0}">
      <dsp:nvSpPr>
        <dsp:cNvPr id="0" name=""/>
        <dsp:cNvSpPr/>
      </dsp:nvSpPr>
      <dsp:spPr>
        <a:xfrm>
          <a:off x="0" y="4429"/>
          <a:ext cx="10272633" cy="103091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5006ED-3C2D-41C4-A045-DCB2D402236A}">
      <dsp:nvSpPr>
        <dsp:cNvPr id="0" name=""/>
        <dsp:cNvSpPr/>
      </dsp:nvSpPr>
      <dsp:spPr>
        <a:xfrm>
          <a:off x="124423" y="37290"/>
          <a:ext cx="941864" cy="9651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A14FB2-760D-4373-B239-03346D95AA95}">
      <dsp:nvSpPr>
        <dsp:cNvPr id="0" name=""/>
        <dsp:cNvSpPr/>
      </dsp:nvSpPr>
      <dsp:spPr>
        <a:xfrm>
          <a:off x="1190711" y="4429"/>
          <a:ext cx="4622684" cy="1030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106" tIns="109106" rIns="109106" bIns="10910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COLLECT</a:t>
          </a:r>
          <a:endParaRPr lang="en-US" sz="2200" kern="1200" dirty="0"/>
        </a:p>
      </dsp:txBody>
      <dsp:txXfrm>
        <a:off x="1190711" y="4429"/>
        <a:ext cx="4622684" cy="1030918"/>
      </dsp:txXfrm>
    </dsp:sp>
    <dsp:sp modelId="{53EF86C4-E431-4F6D-96F2-C5BCE6055243}">
      <dsp:nvSpPr>
        <dsp:cNvPr id="0" name=""/>
        <dsp:cNvSpPr/>
      </dsp:nvSpPr>
      <dsp:spPr>
        <a:xfrm>
          <a:off x="5813396" y="4429"/>
          <a:ext cx="4458072" cy="1030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106" tIns="109106" rIns="109106" bIns="10910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effectLst/>
              <a:latin typeface="M PLUS Rounded 1c"/>
            </a:rPr>
            <a:t>We systematize and accelerate the collection of alumni data and its preparation for analysis.</a:t>
          </a:r>
          <a:endParaRPr lang="en-US" sz="1800" kern="1200" dirty="0"/>
        </a:p>
      </dsp:txBody>
      <dsp:txXfrm>
        <a:off x="5813396" y="4429"/>
        <a:ext cx="4458072" cy="1030918"/>
      </dsp:txXfrm>
    </dsp:sp>
    <dsp:sp modelId="{77FA1429-39C9-4AA2-A35E-9B3B0BBFBF3E}">
      <dsp:nvSpPr>
        <dsp:cNvPr id="0" name=""/>
        <dsp:cNvSpPr/>
      </dsp:nvSpPr>
      <dsp:spPr>
        <a:xfrm>
          <a:off x="0" y="1303469"/>
          <a:ext cx="10272633" cy="103091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EE6F27-9D6D-4E47-88AC-A95D3187509B}">
      <dsp:nvSpPr>
        <dsp:cNvPr id="0" name=""/>
        <dsp:cNvSpPr/>
      </dsp:nvSpPr>
      <dsp:spPr>
        <a:xfrm>
          <a:off x="112955" y="1326137"/>
          <a:ext cx="964799" cy="9647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8B947C-C375-474C-A3EB-5EDD313718ED}">
      <dsp:nvSpPr>
        <dsp:cNvPr id="0" name=""/>
        <dsp:cNvSpPr/>
      </dsp:nvSpPr>
      <dsp:spPr>
        <a:xfrm>
          <a:off x="1190711" y="1293078"/>
          <a:ext cx="4622684" cy="1030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106" tIns="109106" rIns="109106" bIns="10910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ANALYZE</a:t>
          </a:r>
          <a:endParaRPr lang="en-US" sz="2200" kern="1200" dirty="0"/>
        </a:p>
      </dsp:txBody>
      <dsp:txXfrm>
        <a:off x="1190711" y="1293078"/>
        <a:ext cx="4622684" cy="1030918"/>
      </dsp:txXfrm>
    </dsp:sp>
    <dsp:sp modelId="{41A11799-9E34-48FA-A940-A54FFCB18FA0}">
      <dsp:nvSpPr>
        <dsp:cNvPr id="0" name=""/>
        <dsp:cNvSpPr/>
      </dsp:nvSpPr>
      <dsp:spPr>
        <a:xfrm>
          <a:off x="5813396" y="1293078"/>
          <a:ext cx="4458072" cy="1030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106" tIns="109106" rIns="109106" bIns="10910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effectLst/>
              <a:latin typeface="M PLUS Rounded 1c"/>
            </a:rPr>
            <a:t>We perform reliable analysis, extracting valuable insights from messy, self-reported alumni data from online sources.</a:t>
          </a:r>
          <a:endParaRPr lang="en-US" sz="1800" kern="1200" dirty="0"/>
        </a:p>
      </dsp:txBody>
      <dsp:txXfrm>
        <a:off x="5813396" y="1293078"/>
        <a:ext cx="4458072" cy="1030918"/>
      </dsp:txXfrm>
    </dsp:sp>
    <dsp:sp modelId="{ECCEF7D8-4520-465D-99A4-6AAA8497A07D}">
      <dsp:nvSpPr>
        <dsp:cNvPr id="0" name=""/>
        <dsp:cNvSpPr/>
      </dsp:nvSpPr>
      <dsp:spPr>
        <a:xfrm>
          <a:off x="0" y="2581726"/>
          <a:ext cx="10272633" cy="103091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786F45-47CF-45EE-B9FD-458C2859148C}">
      <dsp:nvSpPr>
        <dsp:cNvPr id="0" name=""/>
        <dsp:cNvSpPr/>
      </dsp:nvSpPr>
      <dsp:spPr>
        <a:xfrm>
          <a:off x="112955" y="2614786"/>
          <a:ext cx="964799" cy="9647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9DF66C-FCC6-4E8F-A314-073DE67EB1B2}">
      <dsp:nvSpPr>
        <dsp:cNvPr id="0" name=""/>
        <dsp:cNvSpPr/>
      </dsp:nvSpPr>
      <dsp:spPr>
        <a:xfrm>
          <a:off x="1190711" y="2581726"/>
          <a:ext cx="4622684" cy="1030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106" tIns="109106" rIns="109106" bIns="10910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BENCHMARK</a:t>
          </a:r>
          <a:endParaRPr lang="en-US" sz="2200" kern="1200" dirty="0"/>
        </a:p>
      </dsp:txBody>
      <dsp:txXfrm>
        <a:off x="1190711" y="2581726"/>
        <a:ext cx="4622684" cy="1030918"/>
      </dsp:txXfrm>
    </dsp:sp>
    <dsp:sp modelId="{B00E7ED0-A78F-4D3F-B492-980770125975}">
      <dsp:nvSpPr>
        <dsp:cNvPr id="0" name=""/>
        <dsp:cNvSpPr/>
      </dsp:nvSpPr>
      <dsp:spPr>
        <a:xfrm>
          <a:off x="5813396" y="2581726"/>
          <a:ext cx="4458072" cy="1030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106" tIns="109106" rIns="109106" bIns="10910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effectLst/>
              <a:latin typeface="M PLUS Rounded 1c"/>
            </a:rPr>
            <a:t>We provide benchmarking of our findings for comparison, measurement, and strategic decision-making.</a:t>
          </a:r>
          <a:endParaRPr lang="en-US" sz="1800" kern="1200" dirty="0"/>
        </a:p>
      </dsp:txBody>
      <dsp:txXfrm>
        <a:off x="5813396" y="2581726"/>
        <a:ext cx="4458072" cy="1030918"/>
      </dsp:txXfrm>
    </dsp:sp>
    <dsp:sp modelId="{8BE55FC4-9ABA-43B8-A475-80B7BE168B7F}">
      <dsp:nvSpPr>
        <dsp:cNvPr id="0" name=""/>
        <dsp:cNvSpPr/>
      </dsp:nvSpPr>
      <dsp:spPr>
        <a:xfrm>
          <a:off x="0" y="3870375"/>
          <a:ext cx="10272633" cy="103091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035C48-2A2A-4763-8D8E-8AA7904218FA}">
      <dsp:nvSpPr>
        <dsp:cNvPr id="0" name=""/>
        <dsp:cNvSpPr/>
      </dsp:nvSpPr>
      <dsp:spPr>
        <a:xfrm>
          <a:off x="112955" y="3903435"/>
          <a:ext cx="964799" cy="96479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71311-F3B1-488B-A5AF-B771F2C52A49}">
      <dsp:nvSpPr>
        <dsp:cNvPr id="0" name=""/>
        <dsp:cNvSpPr/>
      </dsp:nvSpPr>
      <dsp:spPr>
        <a:xfrm>
          <a:off x="1190711" y="3870375"/>
          <a:ext cx="4622684" cy="1030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106" tIns="109106" rIns="109106" bIns="10910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SHARE</a:t>
          </a:r>
        </a:p>
      </dsp:txBody>
      <dsp:txXfrm>
        <a:off x="1190711" y="3870375"/>
        <a:ext cx="4622684" cy="1030918"/>
      </dsp:txXfrm>
    </dsp:sp>
    <dsp:sp modelId="{23FBAE18-A3E1-4CCC-8553-6053AACD95D5}">
      <dsp:nvSpPr>
        <dsp:cNvPr id="0" name=""/>
        <dsp:cNvSpPr/>
      </dsp:nvSpPr>
      <dsp:spPr>
        <a:xfrm>
          <a:off x="5813396" y="3870375"/>
          <a:ext cx="4458072" cy="1030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106" tIns="109106" rIns="109106" bIns="10910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effectLst/>
              <a:latin typeface="M PLUS Rounded 1c"/>
            </a:rPr>
            <a:t>Our findings help you share impactful stories with funders, potential recruits and employers about the value your alumni bring.</a:t>
          </a:r>
          <a:endParaRPr lang="en-US" sz="1800" kern="1200" dirty="0"/>
        </a:p>
      </dsp:txBody>
      <dsp:txXfrm>
        <a:off x="5813396" y="3870375"/>
        <a:ext cx="4458072" cy="1030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50635B-3466-4485-8754-593038F702A8}" type="datetimeFigureOut">
              <a:rPr lang="en-CA" smtClean="0"/>
              <a:t>2025-02-25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7FA9E83-ADBA-4848-A8C8-F0CB3801E3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931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A9E83-ADBA-4848-A8C8-F0CB3801E352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2323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A9E83-ADBA-4848-A8C8-F0CB3801E352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6470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6B151-0E64-E56E-61D4-88EEBEDE9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41F4E6-1C3F-38EE-600E-362326BF1F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0BF8E1-4F9D-A199-F82B-A9F7953398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A7039-86BB-62B8-D8DA-1AD73A270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A9E83-ADBA-4848-A8C8-F0CB3801E352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570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A9E83-ADBA-4848-A8C8-F0CB3801E352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9901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400" dirty="0"/>
              <a:t>Instruments – McMaster Nuclear Reactor</a:t>
            </a:r>
          </a:p>
          <a:p>
            <a:r>
              <a:rPr lang="en-CA" sz="1400" dirty="0"/>
              <a:t>Strategy – Heavily involved in all of Canada’s efforts for neutron beam facilities. NC. CANS. LRP.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A9E83-ADBA-4848-A8C8-F0CB3801E35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4942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52942-7544-9665-FCBB-B8423862C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1462E5-5471-045D-70BE-C678D1A24C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80862C-D874-C689-1C4F-8C8E2680AF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3A6FF-CED9-5420-B37F-D0FF00D6A5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A9E83-ADBA-4848-A8C8-F0CB3801E352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7109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FCB84-A571-1FF0-591B-50277994C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F65164-0615-E414-6211-7B292CD0C7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A122C5-26BF-7B5D-A28D-8C1E8D5AB7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6A9D1-1F0B-9C96-278E-4D1401123D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A9E83-ADBA-4848-A8C8-F0CB3801E352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9543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7CEDC-CD99-A012-B0D1-C1CEA73F6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3B639B-B448-D85F-2801-9AEE46B289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07692E-07EA-92B7-7373-CD9DC4C32C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4AA22-B13A-6EF5-5D9F-7D2E99D4B2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A9E83-ADBA-4848-A8C8-F0CB3801E352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1658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0BFDC-DA3A-96D7-9723-9CDB8A358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E36601-3611-61AE-22EA-3FC8C13A00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7B8DA9-8096-75B3-8349-6CB2C0500D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9CDEC-AD2B-DFE2-37EA-5D20BD6551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A9E83-ADBA-4848-A8C8-F0CB3801E352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6199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8940C-2E2F-A4BD-A236-3655744C3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352E4F-0E85-C40E-FAF2-DA15BAB49D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1DFC2A-9DD3-4890-7662-BCE4095059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81A70-99C2-27AF-62E5-CB0CEF9647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A9E83-ADBA-4848-A8C8-F0CB3801E352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6477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00828-9B4E-475C-992D-C9BB6FF44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1E5BF5-D7C9-9143-8ED5-8418A7656C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2708D7-5B47-C63C-EBF6-82B3FF2BEC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05159-938E-30EE-B6B4-298A91D1C3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A9E83-ADBA-4848-A8C8-F0CB3801E352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7219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A93CD-166D-6CBD-CF86-227FA104F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C4610B-B392-463D-AF37-E4001434D2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6296A2-ACEA-F9E3-BF13-A57C849E24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0C2434-506C-384F-866D-90DAE717D9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A9E83-ADBA-4848-A8C8-F0CB3801E352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554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5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2AA0B-2CFE-81B3-1F05-5E4698D6A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667" y="2868907"/>
            <a:ext cx="8465933" cy="1464234"/>
          </a:xfrm>
          <a:solidFill>
            <a:srgbClr val="3498DB"/>
          </a:solidFill>
        </p:spPr>
        <p:txBody>
          <a:bodyPr anchor="ctr" anchorCtr="0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F35922-9352-5FD2-64E5-F176D78DF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667" y="4333141"/>
            <a:ext cx="8465933" cy="793041"/>
          </a:xfrm>
          <a:solidFill>
            <a:srgbClr val="3498DB"/>
          </a:solidFill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EE07C-6753-FCFE-FCAB-9F5CCD00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ADC1-8C9B-4529-B27F-296EA740AABC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CB2B9D-AA32-C1F4-DBC9-FDF2C7BC767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64401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30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137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D69E9B-765C-6842-5AA8-DD3A5DB1CA7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6277674"/>
            <a:ext cx="12193200" cy="625483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30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137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C263E2-956F-19D7-F636-F36994A1D283}"/>
              </a:ext>
            </a:extLst>
          </p:cNvPr>
          <p:cNvGrpSpPr/>
          <p:nvPr userDrawn="1"/>
        </p:nvGrpSpPr>
        <p:grpSpPr>
          <a:xfrm>
            <a:off x="7921582" y="122783"/>
            <a:ext cx="4103938" cy="743867"/>
            <a:chOff x="6076591" y="67573"/>
            <a:chExt cx="4103938" cy="743867"/>
          </a:xfrm>
        </p:grpSpPr>
        <p:pic>
          <p:nvPicPr>
            <p:cNvPr id="16" name="Picture 15" descr="Logo&#10;&#10;Description automatically generated">
              <a:extLst>
                <a:ext uri="{FF2B5EF4-FFF2-40B4-BE49-F238E27FC236}">
                  <a16:creationId xmlns:a16="http://schemas.microsoft.com/office/drawing/2014/main" id="{74BD09F7-3B55-6B38-EA3F-DA6C6486F7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6591" y="67573"/>
              <a:ext cx="1048744" cy="74386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A485484-205A-89F9-067F-6DDBABD42918}"/>
                </a:ext>
              </a:extLst>
            </p:cNvPr>
            <p:cNvSpPr txBox="1"/>
            <p:nvPr userDrawn="1"/>
          </p:nvSpPr>
          <p:spPr>
            <a:xfrm>
              <a:off x="7291814" y="98088"/>
              <a:ext cx="2888715" cy="620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66303" rtl="0" eaLnBrk="0" fontAlgn="base" latinLnBrk="0" hangingPunct="0">
                <a:lnSpc>
                  <a:spcPts val="15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TVB Associates Inc.</a:t>
              </a:r>
            </a:p>
            <a:p>
              <a:pPr marL="0" marR="0" lvl="0" indent="0" algn="l" defTabSz="866303" rtl="0" eaLnBrk="0" fontAlgn="base" latinLnBrk="0" hangingPunct="0">
                <a:lnSpc>
                  <a:spcPts val="15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Scientific Consulting</a:t>
              </a:r>
            </a:p>
          </p:txBody>
        </p:sp>
      </p:grpSp>
      <p:sp>
        <p:nvSpPr>
          <p:cNvPr id="21" name="Text Box 11">
            <a:extLst>
              <a:ext uri="{FF2B5EF4-FFF2-40B4-BE49-F238E27FC236}">
                <a16:creationId xmlns:a16="http://schemas.microsoft.com/office/drawing/2014/main" id="{490A0253-388C-6129-8C10-E59DAB665C83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9786893" y="6385024"/>
            <a:ext cx="20447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6630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TVB Associates</a:t>
            </a:r>
          </a:p>
        </p:txBody>
      </p:sp>
    </p:spTree>
    <p:extLst>
      <p:ext uri="{BB962C8B-B14F-4D97-AF65-F5344CB8AC3E}">
        <p14:creationId xmlns:p14="http://schemas.microsoft.com/office/powerpoint/2010/main" val="144408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50882-F40C-249F-D1AD-9D222B1CF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4CFCE0-ACE7-D4DA-E846-1FA605888D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98F01-EE5C-7B03-E910-B670ECD0F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26CB-198D-4FB9-915C-3FC7C436CD0A}" type="datetimeFigureOut">
              <a:rPr lang="en-CA" smtClean="0"/>
              <a:t>2025-02-25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CF646-F97D-400F-93D8-D300B8B45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BFB8F-54C5-660F-8618-2EC8D705C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ADC1-8C9B-4529-B27F-296EA740AA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325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FCC3BC-0A12-F963-E0F0-BAB703436D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4D9805-4932-E603-9DE3-347B84608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F56DD-9051-69FE-C21E-B5CF2AC04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26CB-198D-4FB9-915C-3FC7C436CD0A}" type="datetimeFigureOut">
              <a:rPr lang="en-CA" smtClean="0"/>
              <a:t>2025-02-25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4A91C-FB49-85E1-FCC2-C622D80DD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4DF32-0D03-EAD5-A70E-FEF0C01B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ADC1-8C9B-4529-B27F-296EA740AA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0044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C01E3-D917-379B-8714-C0AB49552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90471-28AB-A2D7-BD9B-5E38F0778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F40D2-7725-77A9-3A6A-751A5C788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26CB-198D-4FB9-915C-3FC7C436CD0A}" type="datetimeFigureOut">
              <a:rPr lang="en-CA" smtClean="0"/>
              <a:t>2025-02-25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4A639-7CD2-F16E-93A0-EF5F72103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4DE82-A7A7-EF1A-2CEA-3373E954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ADC1-8C9B-4529-B27F-296EA740AAB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297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4CE05-417E-866E-7907-980541145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FB158-BA3B-B40D-A7E4-3C9025BE8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65CC2-D577-F1DD-C7D0-955D81412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26CB-198D-4FB9-915C-3FC7C436CD0A}" type="datetimeFigureOut">
              <a:rPr lang="en-CA" smtClean="0"/>
              <a:t>2025-02-25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73D3C-EC27-F548-6814-23F5130F5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14EF5-ABA5-B057-17D3-A8135DC30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ADC1-8C9B-4529-B27F-296EA740AA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1628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33337-1A59-1DFF-CD96-85A191150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A79FB-A56A-43E9-1F9B-6177D1E03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40913-7A95-4B3F-1830-F9A22DD15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0D943F-70F7-BE78-A9C4-40EBD7678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26CB-198D-4FB9-915C-3FC7C436CD0A}" type="datetimeFigureOut">
              <a:rPr lang="en-CA" smtClean="0"/>
              <a:t>2025-02-25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7C5A5-C50D-19E7-5876-0928350AA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F71472-4C0D-3E9E-6F18-B3458232F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ADC1-8C9B-4529-B27F-296EA740AA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9287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20188-E313-2F2A-B9FF-379F5777C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407C7-6F9C-F221-1F7E-8126408E2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9F522B-DF77-649E-C823-3F8CFB5CE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C941AE-7D5E-50FD-7B74-AE0288F806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43B5A-285C-17E1-253F-BB42524ED6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2422DF-D3F5-06CD-1F6E-476004FC0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26CB-198D-4FB9-915C-3FC7C436CD0A}" type="datetimeFigureOut">
              <a:rPr lang="en-CA" smtClean="0"/>
              <a:t>2025-02-25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B06B74-0D7B-482F-C562-A152912B6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7295CD-5223-26CF-5401-52CBFE60A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ADC1-8C9B-4529-B27F-296EA740AA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6395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674AB-BA8C-C112-1DAD-9C42C8BE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74B9CA-19DD-1805-F57F-C319AA939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26CB-198D-4FB9-915C-3FC7C436CD0A}" type="datetimeFigureOut">
              <a:rPr lang="en-CA" smtClean="0"/>
              <a:t>2025-02-25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63CD32-6FB5-2CF1-B664-8DAD74890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2D885E-4628-4413-4B7C-1C0EB5F59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ADC1-8C9B-4529-B27F-296EA740AA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129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84AF9E-482A-31BC-E1D9-37691B712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26CB-198D-4FB9-915C-3FC7C436CD0A}" type="datetimeFigureOut">
              <a:rPr lang="en-CA" smtClean="0"/>
              <a:t>2025-02-25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7F6C30-B817-30F6-5418-0A6B048D7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F0126-E045-6977-2E70-1F8BFDA85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ADC1-8C9B-4529-B27F-296EA740AA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015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43E78-2E6D-B79C-0E0E-1029832BC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5588A-7B78-34D3-C41C-BC91244AB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41357E-3F1F-F948-67B7-B3DAC5DD2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25B70-E074-F5AF-3996-6848A8EC5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26CB-198D-4FB9-915C-3FC7C436CD0A}" type="datetimeFigureOut">
              <a:rPr lang="en-CA" smtClean="0"/>
              <a:t>2025-02-25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68418-2803-4F3D-5B24-F691E4465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42F899-84B0-9357-60D7-77B731CD2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ADC1-8C9B-4529-B27F-296EA740AA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0206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E1994-A023-30F6-51C6-FE54554CA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083E10-8316-AD7F-447F-D771A18BEB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865AAE-1897-DCB0-F96B-AF01032DA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DE040-902D-EBFF-6474-EA0BFD9C1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26CB-198D-4FB9-915C-3FC7C436CD0A}" type="datetimeFigureOut">
              <a:rPr lang="en-CA" smtClean="0"/>
              <a:t>2025-02-25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F4D077-750D-DD57-A546-6C850C583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E0F35-4F8C-91B0-A5C5-EA951BB02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ADC1-8C9B-4529-B27F-296EA740AA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301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C5A810-5A8C-42CA-EA11-0749024D8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65B7D-6794-D315-FE10-424F8562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44775"/>
            <a:ext cx="10515600" cy="4889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4F322-F963-A8D6-AC09-3837C1491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0B26CB-198D-4FB9-915C-3FC7C436CD0A}" type="datetimeFigureOut">
              <a:rPr lang="en-CA" smtClean="0"/>
              <a:t>2025-02-25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6BA38-2648-D977-79F9-E304588C1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CA" b="1" dirty="0">
                <a:solidFill>
                  <a:srgbClr val="3498DB"/>
                </a:solidFill>
                <a:latin typeface="Arial" charset="0"/>
              </a:rPr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D2F5C-9446-50EE-C9EF-85270B36A4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33ADC1-8C9B-4529-B27F-296EA740AABC}" type="slidenum">
              <a:rPr lang="en-CA" smtClean="0"/>
              <a:t>‹#›</a:t>
            </a:fld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F46F41-F837-BF66-EC20-335AD75A1428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0" y="892401"/>
            <a:ext cx="12192000" cy="72000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30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137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AE8B0A-8584-050D-2649-6927F747B279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0" y="6232517"/>
            <a:ext cx="12193200" cy="54000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30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137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748310B-D022-E10C-888E-B276123583B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735" y="6407219"/>
            <a:ext cx="371334" cy="2633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303B7D-BF82-52D4-2554-C8CD8E66A9AF}"/>
              </a:ext>
            </a:extLst>
          </p:cNvPr>
          <p:cNvSpPr txBox="1"/>
          <p:nvPr userDrawn="1"/>
        </p:nvSpPr>
        <p:spPr>
          <a:xfrm>
            <a:off x="4586204" y="6379243"/>
            <a:ext cx="5670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3498D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TVB Associates Inc. | Scientific Consulting</a:t>
            </a:r>
          </a:p>
        </p:txBody>
      </p:sp>
    </p:spTree>
    <p:extLst>
      <p:ext uri="{BB962C8B-B14F-4D97-AF65-F5344CB8AC3E}">
        <p14:creationId xmlns:p14="http://schemas.microsoft.com/office/powerpoint/2010/main" val="382798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eutrons.ca/#impact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tvbassociates.ca/2023/07/10/business-case-for-medical-isotope-production-in-windsor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hyperlink" Target="https://nuclear.mcmaster.ca/neutron-beams/people/" TargetMode="Externa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neutrons.ca/hqp-leaders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lumnianalyzer.com/cmc-microsystems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g"/><Relationship Id="rId5" Type="http://schemas.openxmlformats.org/officeDocument/2006/relationships/image" Target="../media/image34.png"/><Relationship Id="rId4" Type="http://schemas.openxmlformats.org/officeDocument/2006/relationships/hyperlink" Target="https://alumnianalyzer.com/canadian-light-source-case-study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4.png"/><Relationship Id="rId4" Type="http://schemas.openxmlformats.org/officeDocument/2006/relationships/hyperlink" Target="https://alumnianalyzer.com/snolab-case-study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E1C1B-5113-4182-92C0-8CBE2D96E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471" y="2868907"/>
            <a:ext cx="8465933" cy="1464234"/>
          </a:xfrm>
        </p:spPr>
        <p:txBody>
          <a:bodyPr/>
          <a:lstStyle/>
          <a:p>
            <a:r>
              <a:rPr lang="en-US" dirty="0"/>
              <a:t>Contributions to measuring the value of </a:t>
            </a:r>
            <a:br>
              <a:rPr lang="en-US" dirty="0"/>
            </a:br>
            <a:r>
              <a:rPr lang="en-US" dirty="0"/>
              <a:t>neutron sources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E36622-47EC-A5FF-CCE1-838A8F476C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837" y="4322749"/>
            <a:ext cx="8467200" cy="8100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B49587-E937-0B51-DA31-4585C8A82A1E}"/>
              </a:ext>
            </a:extLst>
          </p:cNvPr>
          <p:cNvSpPr txBox="1"/>
          <p:nvPr/>
        </p:nvSpPr>
        <p:spPr>
          <a:xfrm>
            <a:off x="363556" y="6390361"/>
            <a:ext cx="5608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Feb 2025 – UCANS11, Vancouver, BC, Canada</a:t>
            </a:r>
          </a:p>
        </p:txBody>
      </p:sp>
    </p:spTree>
    <p:extLst>
      <p:ext uri="{BB962C8B-B14F-4D97-AF65-F5344CB8AC3E}">
        <p14:creationId xmlns:p14="http://schemas.microsoft.com/office/powerpoint/2010/main" val="942421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D5FF7-B670-9408-7777-3D0A05D66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06410-17D4-4B6E-012A-982142E11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Economic impact of knowledge: Impact for Canada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254775E-8545-D583-D1A6-8C0DF106F457}"/>
              </a:ext>
            </a:extLst>
          </p:cNvPr>
          <p:cNvSpPr txBox="1">
            <a:spLocks/>
          </p:cNvSpPr>
          <p:nvPr/>
        </p:nvSpPr>
        <p:spPr>
          <a:xfrm>
            <a:off x="11699912" y="6415566"/>
            <a:ext cx="360000" cy="257175"/>
          </a:xfrm>
          <a:prstGeom prst="rect">
            <a:avLst/>
          </a:prstGeom>
        </p:spPr>
        <p:txBody>
          <a:bodyPr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1pPr>
            <a:lvl2pPr marL="0" marR="0" indent="2286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2pPr>
            <a:lvl3pPr marL="0" marR="0" indent="4572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3pPr>
            <a:lvl4pPr marL="0" marR="0" indent="6858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4pPr>
            <a:lvl5pPr marL="0" marR="0" indent="9144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5pPr>
            <a:lvl6pPr marL="0" marR="0" indent="11430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6pPr>
            <a:lvl7pPr marL="0" marR="0" indent="13716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7pPr>
            <a:lvl8pPr marL="0" marR="0" indent="16002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8pPr>
            <a:lvl9pPr marL="0" marR="0" indent="18288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9pPr>
          </a:lstStyle>
          <a:p>
            <a:fld id="{86CB4B4D-7CA3-9044-876B-883B54F8677D}" type="slidenum">
              <a:rPr lang="en-CA" kern="0" smtClean="0">
                <a:latin typeface="Nunito" pitchFamily="2" charset="77"/>
              </a:rPr>
              <a:pPr/>
              <a:t>10</a:t>
            </a:fld>
            <a:endParaRPr lang="en-CA" kern="0">
              <a:latin typeface="Nunito" pitchFamily="2" charset="77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1F4E1E-72EC-434A-9C4F-B069E15C6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880" y="1361439"/>
            <a:ext cx="3315032" cy="3708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800" dirty="0"/>
              <a:t>Such stories of various impacts throughout the Canadian economy are a basis of government relations messaging.</a:t>
            </a:r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r>
              <a:rPr lang="en-CA" sz="1800" dirty="0"/>
              <a:t>See Neutrons Canada website:</a:t>
            </a:r>
          </a:p>
          <a:p>
            <a:pPr marL="0" indent="0">
              <a:buNone/>
            </a:pPr>
            <a:r>
              <a:rPr lang="en-CA" sz="1800" dirty="0">
                <a:hlinkClick r:id="rId3"/>
              </a:rPr>
              <a:t>https://neutrons.ca/#impacts</a:t>
            </a:r>
            <a:endParaRPr lang="en-CA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09D0BE-BA3F-EEBC-FE3B-9F752ED11227}"/>
              </a:ext>
            </a:extLst>
          </p:cNvPr>
          <p:cNvSpPr txBox="1"/>
          <p:nvPr/>
        </p:nvSpPr>
        <p:spPr>
          <a:xfrm>
            <a:off x="7979229" y="320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932330-81A2-D562-DE1B-1AC5B6741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19" y="1077791"/>
            <a:ext cx="8218784" cy="494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71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B6A529-1074-8433-9D31-35C30F2B7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29183"/>
            <a:ext cx="6088495" cy="2852737"/>
          </a:xfrm>
        </p:spPr>
        <p:txBody>
          <a:bodyPr/>
          <a:lstStyle/>
          <a:p>
            <a:r>
              <a:rPr lang="en-CA" dirty="0"/>
              <a:t>Isotope Production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AE46D1-92AC-C487-3D8C-3BE2C6CD74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301" r="4142" b="41330"/>
          <a:stretch/>
        </p:blipFill>
        <p:spPr>
          <a:xfrm>
            <a:off x="7017556" y="2002631"/>
            <a:ext cx="4883498" cy="285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36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449C-7762-ABA2-6764-8205B97A8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Business case for a Canadian CANS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E6F2A-F5BB-367B-4EFB-2A39D5D1B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0" y="1144775"/>
            <a:ext cx="5638800" cy="48890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1800" dirty="0"/>
              <a:t>University of Windsor is proposing a CANS for:</a:t>
            </a:r>
          </a:p>
          <a:p>
            <a:r>
              <a:rPr lang="en-CA" sz="1800" dirty="0"/>
              <a:t>HiCANS development</a:t>
            </a:r>
          </a:p>
          <a:p>
            <a:r>
              <a:rPr lang="en-CA" sz="1800" dirty="0"/>
              <a:t>Neutron scattering</a:t>
            </a:r>
          </a:p>
          <a:p>
            <a:r>
              <a:rPr lang="en-CA" sz="1800" dirty="0"/>
              <a:t>Boron Neutron Capture Therapy</a:t>
            </a:r>
          </a:p>
          <a:p>
            <a:r>
              <a:rPr lang="en-CA" sz="1800" dirty="0"/>
              <a:t>Medical isotope production</a:t>
            </a:r>
          </a:p>
          <a:p>
            <a:endParaRPr lang="en-CA" sz="1800" dirty="0"/>
          </a:p>
          <a:p>
            <a:pPr marL="0" indent="0">
              <a:buNone/>
            </a:pPr>
            <a:r>
              <a:rPr lang="en-CA" sz="1800" dirty="0"/>
              <a:t>TVB Associates produced an analysis of the economics of producing F-18 and FDG in Windsor using the proposed accelerator for the CANS </a:t>
            </a:r>
          </a:p>
          <a:p>
            <a:r>
              <a:rPr lang="en-US" sz="1800" dirty="0"/>
              <a:t>[F-18]fluorodeoxyglucose, known as FDG, </a:t>
            </a:r>
            <a:r>
              <a:rPr lang="en-CA" sz="1800" dirty="0"/>
              <a:t>is the radio-pharmaceutical needed for cancer diagnosis through positron emission tomography (PET)</a:t>
            </a:r>
          </a:p>
          <a:p>
            <a:endParaRPr lang="en-CA" sz="1800" dirty="0"/>
          </a:p>
          <a:p>
            <a:pPr marL="0" indent="0">
              <a:buNone/>
            </a:pPr>
            <a:r>
              <a:rPr lang="en-CA" sz="1800" dirty="0">
                <a:hlinkClick r:id="rId2"/>
              </a:rPr>
              <a:t>https://tvbassociates.ca/2023/07/10/business-case-for-medical-isotope-production-in-windsor/</a:t>
            </a:r>
            <a:r>
              <a:rPr lang="en-CA" sz="18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D18D21-17DF-3474-4DE1-C83379128A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301" r="4142" b="4653"/>
          <a:stretch/>
        </p:blipFill>
        <p:spPr>
          <a:xfrm>
            <a:off x="1" y="956428"/>
            <a:ext cx="4883498" cy="526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16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CDB5C-76E0-D0C0-58C0-537E848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Business case for a Canadian CANS: Isotopes for PET scans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AB949-3C11-40A9-359A-85A2866C0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1" y="1144542"/>
            <a:ext cx="6063343" cy="4889074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Canada’s small population is distributed over large areas</a:t>
            </a:r>
          </a:p>
          <a:p>
            <a:r>
              <a:rPr lang="en-US" sz="1800" dirty="0"/>
              <a:t>Equitable medical care across rural areas is challenging</a:t>
            </a:r>
          </a:p>
          <a:p>
            <a:pPr lvl="1"/>
            <a:r>
              <a:rPr lang="en-US" sz="1800" dirty="0"/>
              <a:t>PET scans use Fluorine-18 (F-18), half-life &lt; 2 hours</a:t>
            </a:r>
          </a:p>
          <a:p>
            <a:pPr lvl="1"/>
            <a:r>
              <a:rPr lang="en-US" sz="1800" dirty="0"/>
              <a:t>F-18 should be produced near the PET scanner</a:t>
            </a:r>
          </a:p>
          <a:p>
            <a:r>
              <a:rPr lang="en-US" sz="1800" dirty="0"/>
              <a:t>The city of Windsor has a PET scanner, but relies on F-18 produced 2 hours’ drive away</a:t>
            </a:r>
          </a:p>
          <a:p>
            <a:pPr lvl="1"/>
            <a:r>
              <a:rPr lang="en-US" sz="1800" dirty="0"/>
              <a:t>Radioactive decay losses drive up the per-patient cost of PET scans and limit the number of patients that can be served</a:t>
            </a:r>
          </a:p>
          <a:p>
            <a:r>
              <a:rPr lang="en-US" sz="1800" dirty="0"/>
              <a:t>TVB’s model of a F-18 production business in Windsor had the ability to vary inputs:</a:t>
            </a:r>
          </a:p>
          <a:p>
            <a:pPr lvl="1"/>
            <a:r>
              <a:rPr lang="en-US" sz="1800" dirty="0"/>
              <a:t>Costs of production and transportation</a:t>
            </a:r>
          </a:p>
          <a:p>
            <a:pPr lvl="1"/>
            <a:r>
              <a:rPr lang="en-US" sz="1800" dirty="0"/>
              <a:t>Prices of FDG</a:t>
            </a:r>
          </a:p>
          <a:p>
            <a:pPr lvl="1"/>
            <a:r>
              <a:rPr lang="en-US" sz="1800" dirty="0"/>
              <a:t>Demand for PET scans</a:t>
            </a:r>
          </a:p>
          <a:p>
            <a:r>
              <a:rPr lang="en-US" sz="1800" dirty="0"/>
              <a:t>Our model was based on expert insights from FDG suppliers, suppliers of FDG production equipment, and cancer care providers</a:t>
            </a:r>
            <a:endParaRPr lang="en-CA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AB20C7-E8C2-6A1E-DA1C-8F4675576C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301" r="4142" b="4653"/>
          <a:stretch/>
        </p:blipFill>
        <p:spPr>
          <a:xfrm>
            <a:off x="1" y="956428"/>
            <a:ext cx="4883498" cy="526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51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012F9-B93C-79B6-B4D9-8F16F81C0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99BD-EBDF-A3B4-30C8-552039560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Business case for a Canadian CANS: Isotopes for PET scans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38206-4B15-B92B-5590-70E1E2F20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2734" y="1144542"/>
            <a:ext cx="4921180" cy="48890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Key findings:</a:t>
            </a:r>
          </a:p>
          <a:p>
            <a:pPr marL="0" indent="0">
              <a:buNone/>
            </a:pPr>
            <a:r>
              <a:rPr lang="en-US" sz="1800" dirty="0"/>
              <a:t>(1) Sustainability could be reached in Windsor if:</a:t>
            </a:r>
          </a:p>
          <a:p>
            <a:r>
              <a:rPr lang="en-US" sz="1800" dirty="0"/>
              <a:t>If cost of accelerator &amp; building is covered</a:t>
            </a:r>
          </a:p>
          <a:p>
            <a:r>
              <a:rPr lang="en-US" sz="1800" dirty="0"/>
              <a:t>If the health payer (the government) agrees to pay 2x the cost of the FDG, offset by processing more patients per FDG batch, keeping the per-patient cost of a PET scan constant</a:t>
            </a:r>
          </a:p>
          <a:p>
            <a:r>
              <a:rPr lang="en-US" sz="1800" dirty="0"/>
              <a:t>If the local producer is a university or hospital that can employ FDG production staff elsewhere on days when FDG is not being produced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(2) Over time, growth PET scans in Windsor will make the business model more sustainable, ultimately enabling replacement of the accelerator and buildings.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04E53C-76F9-13D8-CDC9-045B33E61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97" t="15614" r="8649" b="17591"/>
          <a:stretch/>
        </p:blipFill>
        <p:spPr>
          <a:xfrm>
            <a:off x="241160" y="1798655"/>
            <a:ext cx="6513306" cy="35169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D855B7-A128-8F60-0FA1-0F5DB754DDA1}"/>
              </a:ext>
            </a:extLst>
          </p:cNvPr>
          <p:cNvSpPr txBox="1"/>
          <p:nvPr/>
        </p:nvSpPr>
        <p:spPr>
          <a:xfrm>
            <a:off x="2421653" y="5412007"/>
            <a:ext cx="2043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PET scans per year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0BCD2C-76B5-6A24-D0A3-4FC2BF95FD18}"/>
              </a:ext>
            </a:extLst>
          </p:cNvPr>
          <p:cNvSpPr txBox="1"/>
          <p:nvPr/>
        </p:nvSpPr>
        <p:spPr>
          <a:xfrm>
            <a:off x="676870" y="1429323"/>
            <a:ext cx="6125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0" i="0" baseline="0" dirty="0">
                <a:effectLst/>
              </a:rPr>
              <a:t>Sustainable FDG Scenario: Change in PET Scan Costs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34941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4A228-CA66-D95D-0B02-7F5F8FD77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10773-965D-D464-03DB-53E9B1095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Business case for a Canadian CANS: Economic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ED0CF-3EC3-3A9B-6400-BEE3F4AEB4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36825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1800" dirty="0"/>
              <a:t>Abdur Rahman (</a:t>
            </a:r>
            <a:r>
              <a:rPr lang="en-US" sz="1800" dirty="0"/>
              <a:t>Master’s degree student, University of Windsor Economics Department) built on this model to further determine economic impacts.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Local production of F-18 isotopes would:</a:t>
            </a:r>
          </a:p>
          <a:p>
            <a:r>
              <a:rPr lang="en-US" sz="1800" dirty="0"/>
              <a:t>generate gains from reduced decay-induced production losses of $21 million, and</a:t>
            </a:r>
          </a:p>
          <a:p>
            <a:r>
              <a:rPr lang="en-US" sz="1800" dirty="0"/>
              <a:t>save another $3 million in transportation costs.</a:t>
            </a:r>
          </a:p>
          <a:p>
            <a:pPr marL="0" indent="0">
              <a:buNone/>
            </a:pPr>
            <a:r>
              <a:rPr lang="en-US" sz="1800" dirty="0"/>
              <a:t>A small-scale, local Boron Neutron Capture Therapy station would produce a cumulative benefit of at least $5 million through extended survival times in Windsor alone. </a:t>
            </a:r>
          </a:p>
          <a:p>
            <a:pPr marL="0" indent="0">
              <a:buNone/>
            </a:pPr>
            <a:r>
              <a:rPr lang="en-US" sz="1800" dirty="0"/>
              <a:t>These are conservative, and additional benefits beyond other values from the CANS.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D5475E-3467-1528-2CB8-176C1AEA5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956" y="1776427"/>
            <a:ext cx="5542844" cy="367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68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DB522FC4-BCE9-0AC8-CABD-B06E00399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" t="656" r="717" b="-796"/>
          <a:stretch/>
        </p:blipFill>
        <p:spPr>
          <a:xfrm>
            <a:off x="1392062" y="1004712"/>
            <a:ext cx="9776177" cy="524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44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7C7F123-F606-FCB2-36CA-A0AD29662194}"/>
              </a:ext>
            </a:extLst>
          </p:cNvPr>
          <p:cNvSpPr txBox="1">
            <a:spLocks/>
          </p:cNvSpPr>
          <p:nvPr/>
        </p:nvSpPr>
        <p:spPr>
          <a:xfrm>
            <a:off x="692175" y="1523206"/>
            <a:ext cx="5218768" cy="3603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1800" dirty="0"/>
          </a:p>
        </p:txBody>
      </p:sp>
      <p:pic>
        <p:nvPicPr>
          <p:cNvPr id="10" name="Picture 9" descr="A close-up of a logo&#10;&#10;AI-generated content may be incorrect.">
            <a:extLst>
              <a:ext uri="{FF2B5EF4-FFF2-40B4-BE49-F238E27FC236}">
                <a16:creationId xmlns:a16="http://schemas.microsoft.com/office/drawing/2014/main" id="{F512AA41-63DF-DD5B-4890-1A1DFA647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7" t="37113" r="15894" b="31456"/>
          <a:stretch/>
        </p:blipFill>
        <p:spPr>
          <a:xfrm>
            <a:off x="589845" y="-10391"/>
            <a:ext cx="3576782" cy="895384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2149B85-FBAD-3573-21CA-8E3286F05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13514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CA" sz="1800" dirty="0"/>
              <a:t>Governments fund research, in part, because research is done by students who learn critical science and technology skills.</a:t>
            </a:r>
            <a:endParaRPr lang="en-US" sz="1800" dirty="0"/>
          </a:p>
          <a:p>
            <a:pPr marL="0" lvl="0" indent="0">
              <a:lnSpc>
                <a:spcPct val="100000"/>
              </a:lnSpc>
              <a:buNone/>
            </a:pPr>
            <a:r>
              <a:rPr lang="en-CA" sz="1800" dirty="0"/>
              <a:t>These alumni will enable innovation throughout the economy.</a:t>
            </a:r>
            <a:endParaRPr lang="en-US" sz="1800" dirty="0"/>
          </a:p>
          <a:p>
            <a:pPr marL="0" lvl="0" indent="0">
              <a:lnSpc>
                <a:spcPct val="100000"/>
              </a:lnSpc>
              <a:buNone/>
            </a:pPr>
            <a:r>
              <a:rPr lang="en-CA" sz="1800" dirty="0"/>
              <a:t>Today, to show impact, research organizations typically count numbers of students and showcase a few alumni examples.</a:t>
            </a:r>
            <a:endParaRPr lang="en-US" sz="1800" dirty="0"/>
          </a:p>
          <a:p>
            <a:pPr marL="0" lvl="0" indent="0">
              <a:buNone/>
            </a:pPr>
            <a:r>
              <a:rPr lang="en-CA" sz="1800" dirty="0"/>
              <a:t>Is there a better way?</a:t>
            </a:r>
          </a:p>
          <a:p>
            <a:endParaRPr lang="en-CA" sz="1800" dirty="0"/>
          </a:p>
          <a:p>
            <a:endParaRPr lang="en-CA" sz="1800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70541999-8ADE-33C1-E998-F5EC94B869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1800" dirty="0"/>
              <a:t>Social media for professional networking (e.g. LinkedIn) makes career data available </a:t>
            </a:r>
          </a:p>
          <a:p>
            <a:pPr marL="0" indent="0">
              <a:buNone/>
            </a:pPr>
            <a:r>
              <a:rPr lang="en-CA" sz="1800" dirty="0"/>
              <a:t>Why is this career data not often used to show impact from research?</a:t>
            </a:r>
          </a:p>
          <a:p>
            <a:pPr marL="0" indent="0">
              <a:buNone/>
            </a:pPr>
            <a:r>
              <a:rPr lang="en-CA" sz="1800" dirty="0"/>
              <a:t>Challenges:</a:t>
            </a:r>
          </a:p>
          <a:p>
            <a:r>
              <a:rPr lang="en-CA" sz="1800" dirty="0"/>
              <a:t>Time-consuming and laborious to collect the data</a:t>
            </a:r>
          </a:p>
          <a:p>
            <a:r>
              <a:rPr lang="en-CA" sz="1800" dirty="0"/>
              <a:t>Time-consuming and laborious to analyze the data to produce aggregate insights</a:t>
            </a:r>
          </a:p>
          <a:p>
            <a:r>
              <a:rPr lang="en-CA" sz="1800" dirty="0"/>
              <a:t>Hard to interpret the aggregate data in a meaningful way</a:t>
            </a:r>
          </a:p>
          <a:p>
            <a:pPr marL="0" indent="0">
              <a:buNone/>
            </a:pPr>
            <a:endParaRPr lang="en-CA" sz="1800" dirty="0"/>
          </a:p>
          <a:p>
            <a:endParaRPr lang="en-CA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90557F-0077-82C2-2DC6-9BB194C549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5" r="6160"/>
          <a:stretch/>
        </p:blipFill>
        <p:spPr bwMode="auto">
          <a:xfrm>
            <a:off x="5932714" y="978675"/>
            <a:ext cx="6259286" cy="526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494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7A050-EAAA-F41D-8BF8-ACBA64318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4E4E7DE-2206-BF83-2E6B-136E63782319}"/>
              </a:ext>
            </a:extLst>
          </p:cNvPr>
          <p:cNvSpPr txBox="1">
            <a:spLocks/>
          </p:cNvSpPr>
          <p:nvPr/>
        </p:nvSpPr>
        <p:spPr>
          <a:xfrm>
            <a:off x="692175" y="1523206"/>
            <a:ext cx="5218768" cy="3603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1800" dirty="0"/>
          </a:p>
        </p:txBody>
      </p:sp>
      <p:pic>
        <p:nvPicPr>
          <p:cNvPr id="10" name="Picture 9" descr="A close-up of a logo&#10;&#10;AI-generated content may be incorrect.">
            <a:extLst>
              <a:ext uri="{FF2B5EF4-FFF2-40B4-BE49-F238E27FC236}">
                <a16:creationId xmlns:a16="http://schemas.microsoft.com/office/drawing/2014/main" id="{7CB1D398-4FF0-D204-5617-35311BB7B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7" t="37113" r="15894" b="31456"/>
          <a:stretch/>
        </p:blipFill>
        <p:spPr>
          <a:xfrm>
            <a:off x="589845" y="-10391"/>
            <a:ext cx="3576782" cy="895384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1D10270-BF70-1803-0585-978294C461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1800" dirty="0"/>
              <a:t>Social media websites for professional networking now make career data available. </a:t>
            </a:r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r>
              <a:rPr lang="en-CA" sz="1800" dirty="0"/>
              <a:t>Why is this career data not often used to show impact from research?</a:t>
            </a:r>
          </a:p>
          <a:p>
            <a:pPr marL="0" indent="0">
              <a:buNone/>
            </a:pPr>
            <a:r>
              <a:rPr lang="en-CA" sz="1800" dirty="0"/>
              <a:t>Challenges:</a:t>
            </a:r>
          </a:p>
          <a:p>
            <a:r>
              <a:rPr lang="en-CA" sz="1800" dirty="0"/>
              <a:t>Time-consuming to collect the data</a:t>
            </a:r>
          </a:p>
          <a:p>
            <a:r>
              <a:rPr lang="en-CA" sz="1800" dirty="0"/>
              <a:t>Laborious to analyze the data to produce aggregate insights</a:t>
            </a:r>
          </a:p>
          <a:p>
            <a:r>
              <a:rPr lang="en-CA" sz="1800" dirty="0"/>
              <a:t>Hard to interpret the aggregate data in a meaningful way</a:t>
            </a:r>
          </a:p>
          <a:p>
            <a:pPr marL="0" indent="0">
              <a:buNone/>
            </a:pPr>
            <a:r>
              <a:rPr lang="en-CA" sz="1800" dirty="0"/>
              <a:t>Is it worth all that effort if the result is uncertain? </a:t>
            </a:r>
          </a:p>
          <a:p>
            <a:endParaRPr lang="en-CA" sz="1800" dirty="0"/>
          </a:p>
        </p:txBody>
      </p:sp>
      <p:pic>
        <p:nvPicPr>
          <p:cNvPr id="5" name="Content Placeholder 4" descr="A blue and black logo&#10;&#10;AI-generated content may be incorrect.">
            <a:extLst>
              <a:ext uri="{FF2B5EF4-FFF2-40B4-BE49-F238E27FC236}">
                <a16:creationId xmlns:a16="http://schemas.microsoft.com/office/drawing/2014/main" id="{68A55F10-F667-9A63-2237-E6B332A210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45" y="1825625"/>
            <a:ext cx="5181600" cy="126494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673A9D-BACA-6250-EFDC-D9A2607BB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45" y="3122074"/>
            <a:ext cx="4023709" cy="29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40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B0B1D-60AB-6C76-9023-3A07F2830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1F405345-1E58-1A99-F980-10E94AA96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7" t="37113" r="15894" b="31456"/>
          <a:stretch/>
        </p:blipFill>
        <p:spPr>
          <a:xfrm>
            <a:off x="589845" y="-10391"/>
            <a:ext cx="3576782" cy="895384"/>
          </a:xfrm>
          <a:prstGeom prst="rect">
            <a:avLst/>
          </a:prstGeom>
        </p:spPr>
      </p:pic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022939B7-2B4F-D941-0718-C4B512002F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080069"/>
              </p:ext>
            </p:extLst>
          </p:nvPr>
        </p:nvGraphicFramePr>
        <p:xfrm>
          <a:off x="1095022" y="1222933"/>
          <a:ext cx="10272633" cy="4905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8374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27685-1FB4-7863-0027-3F0C00887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About TVB Associates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31A779-9FC0-F1F2-6E6D-DFA2671283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4822768"/>
              </p:ext>
            </p:extLst>
          </p:nvPr>
        </p:nvGraphicFramePr>
        <p:xfrm>
          <a:off x="838200" y="2281381"/>
          <a:ext cx="7409873" cy="3634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841C04A-DF82-34EF-92A2-FC6EB954439C}"/>
              </a:ext>
            </a:extLst>
          </p:cNvPr>
          <p:cNvSpPr txBox="1">
            <a:spLocks/>
          </p:cNvSpPr>
          <p:nvPr/>
        </p:nvSpPr>
        <p:spPr>
          <a:xfrm>
            <a:off x="11699912" y="6415566"/>
            <a:ext cx="360000" cy="257175"/>
          </a:xfrm>
          <a:prstGeom prst="rect">
            <a:avLst/>
          </a:prstGeom>
        </p:spPr>
        <p:txBody>
          <a:bodyPr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1pPr>
            <a:lvl2pPr marL="0" marR="0" indent="2286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2pPr>
            <a:lvl3pPr marL="0" marR="0" indent="4572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3pPr>
            <a:lvl4pPr marL="0" marR="0" indent="6858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4pPr>
            <a:lvl5pPr marL="0" marR="0" indent="9144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5pPr>
            <a:lvl6pPr marL="0" marR="0" indent="11430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6pPr>
            <a:lvl7pPr marL="0" marR="0" indent="13716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7pPr>
            <a:lvl8pPr marL="0" marR="0" indent="16002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8pPr>
            <a:lvl9pPr marL="0" marR="0" indent="18288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9pPr>
          </a:lstStyle>
          <a:p>
            <a:fld id="{86CB4B4D-7CA3-9044-876B-883B54F8677D}" type="slidenum">
              <a:rPr lang="en-CA" kern="0" smtClean="0">
                <a:latin typeface="Nunito" pitchFamily="2" charset="77"/>
              </a:rPr>
              <a:pPr/>
              <a:t>2</a:t>
            </a:fld>
            <a:endParaRPr lang="en-CA" kern="0">
              <a:latin typeface="Nunito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636F0-4AE6-2D94-9256-054AA29D0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4775"/>
            <a:ext cx="8416635" cy="106271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16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Scientific Consulting Firm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Specializing in strategy and development of major research infrastructure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en-CA" sz="16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rincipal consultants hold 40+ years experience in operations of neutron beam facilities</a:t>
            </a:r>
          </a:p>
        </p:txBody>
      </p:sp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AAA062E5-AF62-4F05-7319-0273626A72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7" t="34486" r="15894" b="28286"/>
          <a:stretch/>
        </p:blipFill>
        <p:spPr>
          <a:xfrm>
            <a:off x="8483130" y="4855420"/>
            <a:ext cx="3576782" cy="106051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9145344-5B46-5EB0-5688-CE0F528F18B8}"/>
              </a:ext>
            </a:extLst>
          </p:cNvPr>
          <p:cNvGrpSpPr/>
          <p:nvPr/>
        </p:nvGrpSpPr>
        <p:grpSpPr>
          <a:xfrm>
            <a:off x="8658599" y="2281381"/>
            <a:ext cx="3221313" cy="2327404"/>
            <a:chOff x="8658599" y="1781789"/>
            <a:chExt cx="3221313" cy="232740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B2739EA-E9B9-4B7E-BF0D-099691C8B7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658599" y="2207491"/>
              <a:ext cx="1476000" cy="14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22F2F6FC-CF29-9014-6F9D-8EDC9C2F6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rcRect/>
            <a:stretch/>
          </p:blipFill>
          <p:spPr bwMode="auto">
            <a:xfrm>
              <a:off x="10403912" y="2207491"/>
              <a:ext cx="1476000" cy="14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EDD0DE4-45B2-D990-3476-5938CBABEF20}"/>
                </a:ext>
              </a:extLst>
            </p:cNvPr>
            <p:cNvSpPr txBox="1"/>
            <p:nvPr/>
          </p:nvSpPr>
          <p:spPr>
            <a:xfrm>
              <a:off x="9104791" y="1781789"/>
              <a:ext cx="2333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Principal Consultants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A3E41E-8707-0499-8A33-C5108AC644B1}"/>
                </a:ext>
              </a:extLst>
            </p:cNvPr>
            <p:cNvSpPr txBox="1"/>
            <p:nvPr/>
          </p:nvSpPr>
          <p:spPr>
            <a:xfrm>
              <a:off x="8658599" y="3739861"/>
              <a:ext cx="3060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Daniel Banks  	      Zin Tun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0038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AB64F-678D-2DED-984F-27B428E0F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ED100-8D23-06CC-E16C-965EB291B8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9845" y="1708601"/>
            <a:ext cx="5181600" cy="394289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&gt;80% are in the sectors where high-tech skills and innovation are most needed: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Manufacturing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Scientific and engineering services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Universities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3x as likely to upgrade their skills: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60% of undergrads who used neutron beams earned graduate degrees, with two-thirds earning a doctorate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By comparison, only 16% of Canadian university graduates earn graduate degrees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Over 50% of the Master’s students went on to earn a PhD</a:t>
            </a:r>
          </a:p>
        </p:txBody>
      </p:sp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C147557F-6F0F-6782-ECB3-C70AC6BBE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7" t="37113" r="15894" b="31456"/>
          <a:stretch/>
        </p:blipFill>
        <p:spPr>
          <a:xfrm>
            <a:off x="589845" y="-10391"/>
            <a:ext cx="3576782" cy="8953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BE103D-AD16-2402-7B55-1A827FA44D88}"/>
              </a:ext>
            </a:extLst>
          </p:cNvPr>
          <p:cNvSpPr txBox="1"/>
          <p:nvPr/>
        </p:nvSpPr>
        <p:spPr>
          <a:xfrm>
            <a:off x="589845" y="1206504"/>
            <a:ext cx="6579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Alumni from the Canadian Neutron Beam Centre (1985-2015)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818AFA-C6A0-CCB4-8141-9407B2CD7B17}"/>
              </a:ext>
            </a:extLst>
          </p:cNvPr>
          <p:cNvSpPr txBox="1"/>
          <p:nvPr/>
        </p:nvSpPr>
        <p:spPr>
          <a:xfrm>
            <a:off x="4905098" y="5550364"/>
            <a:ext cx="34786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hlinkClick r:id="rId3"/>
              </a:rPr>
              <a:t>https://neutrons.ca/hqp-leaders/</a:t>
            </a:r>
            <a:r>
              <a:rPr lang="en-CA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7AE16B-D932-8092-3C98-CE94163DB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28281"/>
            <a:ext cx="12192000" cy="92971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10208F9-028D-E37D-81A1-48C3A5C0FF1D}"/>
              </a:ext>
            </a:extLst>
          </p:cNvPr>
          <p:cNvGrpSpPr/>
          <p:nvPr/>
        </p:nvGrpSpPr>
        <p:grpSpPr>
          <a:xfrm>
            <a:off x="8383744" y="1053652"/>
            <a:ext cx="3478646" cy="4772713"/>
            <a:chOff x="8016672" y="987394"/>
            <a:chExt cx="3478646" cy="4772713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02759B5D-C6EA-F004-E5F6-54F9162C26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44"/>
            <a:stretch/>
          </p:blipFill>
          <p:spPr bwMode="auto">
            <a:xfrm>
              <a:off x="8016672" y="987394"/>
              <a:ext cx="3478646" cy="2358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F0018DF1-2D73-78AC-950F-1A244AAE77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6672" y="3447789"/>
              <a:ext cx="3478646" cy="2312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8727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4A718-030D-EA91-5A71-8BD30821B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F1551424-01EE-F756-1601-D3B634786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7" t="37113" r="15894" b="31456"/>
          <a:stretch/>
        </p:blipFill>
        <p:spPr>
          <a:xfrm>
            <a:off x="589845" y="-10391"/>
            <a:ext cx="3576782" cy="8953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AEFE41-6A04-A2DA-3E69-FFF358A46A5E}"/>
              </a:ext>
            </a:extLst>
          </p:cNvPr>
          <p:cNvSpPr txBox="1"/>
          <p:nvPr/>
        </p:nvSpPr>
        <p:spPr>
          <a:xfrm>
            <a:off x="589844" y="1126967"/>
            <a:ext cx="53859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CMC Microsystems</a:t>
            </a:r>
          </a:p>
          <a:p>
            <a:r>
              <a:rPr lang="en-US" sz="1800" dirty="0"/>
              <a:t>Delivers micro-device design and fabrication services to over 10,000 researchers in Canada through Canada’s National Design Network (CNDN).</a:t>
            </a:r>
          </a:p>
          <a:p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Alumni Analyzer findings: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CMC alumni enjoy accelerated career progression: 2x as likely to be in executive and management positions within 10 years.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Their employers enjoy greater employee retention and engagement: CMC alumni remain with their employers longer than peers, and this effect is seen for up to 20 years.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CMC alumni work in industry in greater proportions: 81% overall get employed by industry versus 75% for the control group.  </a:t>
            </a:r>
            <a:endParaRPr lang="en-CA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0281DD-0A08-CF8E-C304-4860BEF7A859}"/>
              </a:ext>
            </a:extLst>
          </p:cNvPr>
          <p:cNvSpPr txBox="1"/>
          <p:nvPr/>
        </p:nvSpPr>
        <p:spPr>
          <a:xfrm>
            <a:off x="6134102" y="5466831"/>
            <a:ext cx="5385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hlinkClick r:id="rId3"/>
              </a:rPr>
              <a:t>https://alumnianalyzer.com/cmc-microsystems</a:t>
            </a:r>
            <a:r>
              <a:rPr lang="en-CA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D3C827-9677-EB34-6697-4539450A1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28281"/>
            <a:ext cx="12192000" cy="929719"/>
          </a:xfrm>
          <a:prstGeom prst="rect">
            <a:avLst/>
          </a:prstGeom>
        </p:spPr>
      </p:pic>
      <p:pic>
        <p:nvPicPr>
          <p:cNvPr id="13" name="Picture 12" descr="Chart, bar chart, waterfall chart&#10;&#10;Description automatically generated">
            <a:extLst>
              <a:ext uri="{FF2B5EF4-FFF2-40B4-BE49-F238E27FC236}">
                <a16:creationId xmlns:a16="http://schemas.microsoft.com/office/drawing/2014/main" id="{A3FB7E04-C0CE-40C2-87CB-3F3B688655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746"/>
          <a:stretch/>
        </p:blipFill>
        <p:spPr>
          <a:xfrm>
            <a:off x="6057900" y="1866113"/>
            <a:ext cx="6052616" cy="355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52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50215-B959-A8DF-871B-CBB26F047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674C3830-3A24-8916-5BF4-944EAB961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7" t="37113" r="15894" b="31456"/>
          <a:stretch/>
        </p:blipFill>
        <p:spPr>
          <a:xfrm>
            <a:off x="589845" y="-10391"/>
            <a:ext cx="3576782" cy="8953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116E1B-610E-7B3F-172D-F1519A9ECF8B}"/>
              </a:ext>
            </a:extLst>
          </p:cNvPr>
          <p:cNvSpPr txBox="1"/>
          <p:nvPr/>
        </p:nvSpPr>
        <p:spPr>
          <a:xfrm>
            <a:off x="589844" y="1126967"/>
            <a:ext cx="53859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Canadian Light Source</a:t>
            </a:r>
          </a:p>
          <a:p>
            <a:r>
              <a:rPr lang="en-CA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 national synchrotron that has provided extremely bright x-rays for materials research by over 5,500 scientists, including over 3,000 students on site.</a:t>
            </a:r>
          </a:p>
          <a:p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Alumni Analyzer findings: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CLS alumni achieve higher leadership positions over time. After 10 years, CLS alumni are over 4x more likely to be in executive positions than the control group.</a:t>
            </a: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 strong majority of these alumni are employed in Canada’s top four most high-tech and research-intensive economic sectors.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CLS alumni have a strong tendency to pursue higher academic degrees, to stay in Canada, and to return to Canada if they study abroad.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E40BF0-8C01-BD99-6988-5B8703DE5CBB}"/>
              </a:ext>
            </a:extLst>
          </p:cNvPr>
          <p:cNvSpPr txBox="1"/>
          <p:nvPr/>
        </p:nvSpPr>
        <p:spPr>
          <a:xfrm>
            <a:off x="5887247" y="5466616"/>
            <a:ext cx="6304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hlinkClick r:id="rId4"/>
              </a:rPr>
              <a:t>https://alumnianalyzer.com/canadian-light-source-case-study</a:t>
            </a:r>
            <a:r>
              <a:rPr lang="en-CA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105BBD-F14E-CCB8-60E3-22DCCA2294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28281"/>
            <a:ext cx="12192000" cy="92971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06542DD-3B29-EA3A-4D1E-52B1FDCAA866}"/>
              </a:ext>
            </a:extLst>
          </p:cNvPr>
          <p:cNvGrpSpPr/>
          <p:nvPr/>
        </p:nvGrpSpPr>
        <p:grpSpPr>
          <a:xfrm>
            <a:off x="7245030" y="1616709"/>
            <a:ext cx="4357126" cy="3624581"/>
            <a:chOff x="7245030" y="1288379"/>
            <a:chExt cx="4357126" cy="362458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F7D833B-38BA-C628-2C1F-FF5E5121058C}"/>
                </a:ext>
              </a:extLst>
            </p:cNvPr>
            <p:cNvSpPr txBox="1"/>
            <p:nvPr/>
          </p:nvSpPr>
          <p:spPr>
            <a:xfrm>
              <a:off x="7245030" y="3158634"/>
              <a:ext cx="4318279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"Alumni Analyzer’s findings were immediately useful in CLS government relations’ activities, enabling us to tell objective, data-driven stories about our impact on the training of highly qualified personnel."</a:t>
              </a:r>
              <a:endParaRPr lang="en-CA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C7C8C95-49DF-A23F-F6DC-8B7AC3C2CF7B}"/>
                </a:ext>
              </a:extLst>
            </p:cNvPr>
            <p:cNvSpPr/>
            <p:nvPr/>
          </p:nvSpPr>
          <p:spPr>
            <a:xfrm>
              <a:off x="7245030" y="1288379"/>
              <a:ext cx="1798655" cy="1707954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4038" t="-74" r="-24038" b="-16218"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A7C2AC5-093C-D563-CC50-EC902350B360}"/>
                </a:ext>
              </a:extLst>
            </p:cNvPr>
            <p:cNvSpPr txBox="1"/>
            <p:nvPr/>
          </p:nvSpPr>
          <p:spPr>
            <a:xfrm>
              <a:off x="9170015" y="1876607"/>
              <a:ext cx="24321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- Bill Matiko, CEO</a:t>
              </a:r>
            </a:p>
            <a:p>
              <a:r>
                <a:rPr lang="en-CA" dirty="0"/>
                <a:t>Canadian Light Source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4408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F059E-4FFB-37AC-F410-7303C7001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8B7A42C8-CB25-6C5E-C89D-73DBD7653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7" t="37113" r="15894" b="31456"/>
          <a:stretch/>
        </p:blipFill>
        <p:spPr>
          <a:xfrm>
            <a:off x="589845" y="-10391"/>
            <a:ext cx="3576782" cy="8953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ADD6CB-34C4-1FF8-A35A-912BFB8F662A}"/>
              </a:ext>
            </a:extLst>
          </p:cNvPr>
          <p:cNvSpPr txBox="1"/>
          <p:nvPr/>
        </p:nvSpPr>
        <p:spPr>
          <a:xfrm>
            <a:off x="589844" y="1126967"/>
            <a:ext cx="53859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SNOLAB</a:t>
            </a:r>
          </a:p>
          <a:p>
            <a:r>
              <a:rPr lang="en-CA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The world’s leading deep underground clean lab, which hosts scientific experiments by large international research teams working on fundamental questions in astro-particle physics.</a:t>
            </a:r>
          </a:p>
          <a:p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Alumni Analyzer found </a:t>
            </a:r>
            <a:r>
              <a:rPr lang="en-CA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SNOLAB alumni: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tend to pursue higher educational achievements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have high rates of retention within Ontario and Canada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enjoy strong career progression, and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are more likely to work in high-tech and research-intensive sectors of the Canadian economy than other Canadian science graduates.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287188-4F11-7828-5A67-9FD8CCB7E371}"/>
              </a:ext>
            </a:extLst>
          </p:cNvPr>
          <p:cNvSpPr txBox="1"/>
          <p:nvPr/>
        </p:nvSpPr>
        <p:spPr>
          <a:xfrm>
            <a:off x="7245030" y="5466616"/>
            <a:ext cx="49469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hlinkClick r:id="rId4"/>
              </a:rPr>
              <a:t>https://alumnianalyzer.com/snolab-case-study</a:t>
            </a:r>
            <a:r>
              <a:rPr lang="en-CA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BB7656-7F8A-D878-1558-2D5861FB6D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28281"/>
            <a:ext cx="12192000" cy="92971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8A6EF8C-69B6-B11D-1931-D87E94937253}"/>
              </a:ext>
            </a:extLst>
          </p:cNvPr>
          <p:cNvGrpSpPr/>
          <p:nvPr/>
        </p:nvGrpSpPr>
        <p:grpSpPr>
          <a:xfrm>
            <a:off x="7245030" y="1616709"/>
            <a:ext cx="4318279" cy="3070584"/>
            <a:chOff x="7245030" y="1288379"/>
            <a:chExt cx="4318279" cy="307058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2FEB01F-146F-1214-4E05-86D74D11EA55}"/>
                </a:ext>
              </a:extLst>
            </p:cNvPr>
            <p:cNvSpPr txBox="1"/>
            <p:nvPr/>
          </p:nvSpPr>
          <p:spPr>
            <a:xfrm>
              <a:off x="7245030" y="3158634"/>
              <a:ext cx="431827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"The findings support our message to funding partners about our impact on the workforce of tomorrow. I look forward to using their services again!"</a:t>
              </a:r>
              <a:endParaRPr lang="en-CA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35765CA-F6F2-B967-8E30-AFE0B9EC293C}"/>
                </a:ext>
              </a:extLst>
            </p:cNvPr>
            <p:cNvSpPr/>
            <p:nvPr/>
          </p:nvSpPr>
          <p:spPr>
            <a:xfrm>
              <a:off x="7245030" y="1288379"/>
              <a:ext cx="1798655" cy="1707954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A244AD-02BD-3E74-9440-BD0D080D43A3}"/>
                </a:ext>
              </a:extLst>
            </p:cNvPr>
            <p:cNvSpPr txBox="1"/>
            <p:nvPr/>
          </p:nvSpPr>
          <p:spPr>
            <a:xfrm>
              <a:off x="9170015" y="1876607"/>
              <a:ext cx="23932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- Jodi Cooley, </a:t>
              </a:r>
              <a:br>
                <a:rPr lang="en-CA" dirty="0"/>
              </a:br>
              <a:r>
                <a:rPr lang="en-CA" dirty="0"/>
                <a:t>Executive Director, SNOLAB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2296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AFDFE-67DB-C438-C740-EECD7116C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66991-3BF6-D770-BD0D-847C281D9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6642"/>
            <a:ext cx="5181600" cy="4351338"/>
          </a:xfrm>
        </p:spPr>
        <p:txBody>
          <a:bodyPr/>
          <a:lstStyle/>
          <a:p>
            <a:r>
              <a:rPr lang="en-CA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Neutron sources produce immense socioeconomic impacts</a:t>
            </a:r>
          </a:p>
          <a:p>
            <a:r>
              <a:rPr lang="en-CA" sz="1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Quantifying the impacts are vital to </a:t>
            </a:r>
            <a:r>
              <a:rPr lang="en-CA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evidence-based decision-making about large investments in neutron sources</a:t>
            </a:r>
            <a:r>
              <a:rPr lang="en-CA" sz="1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C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CA" sz="1800" dirty="0">
                <a:latin typeface="Aptos" panose="020B0004020202020204" pitchFamily="34" charset="0"/>
                <a:cs typeface="Times New Roman" panose="02020603050405020304" pitchFamily="18" charset="0"/>
              </a:rPr>
              <a:t>With care and due diligence, some large impacts from knowledge generation can be quantified in dollar terms</a:t>
            </a:r>
          </a:p>
          <a:p>
            <a:r>
              <a:rPr lang="en-CA" sz="1800" dirty="0">
                <a:latin typeface="Aptos" panose="020B0004020202020204" pitchFamily="34" charset="0"/>
                <a:cs typeface="Times New Roman" panose="02020603050405020304" pitchFamily="18" charset="0"/>
              </a:rPr>
              <a:t>Neutron sources can produce quantifiable benefits from related missions such as F-18 isotope production and BNCT</a:t>
            </a:r>
          </a:p>
          <a:p>
            <a:r>
              <a:rPr lang="en-CA" sz="1800" dirty="0">
                <a:latin typeface="Aptos" panose="020B0004020202020204" pitchFamily="34" charset="0"/>
                <a:cs typeface="Times New Roman" panose="02020603050405020304" pitchFamily="18" charset="0"/>
              </a:rPr>
              <a:t>Neutron sources have strong impacts on the workforce through training of highly qualified people–and this impact can be quantified and benchmarked</a:t>
            </a:r>
          </a:p>
          <a:p>
            <a:pPr lvl="1"/>
            <a:endParaRPr lang="en-CA" sz="14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3CC2195-EB04-3106-DE73-BE86E7196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141" y="1645167"/>
            <a:ext cx="5807859" cy="395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990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7421C-61F4-3FFD-B9E8-39282603E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Thank you</a:t>
            </a:r>
          </a:p>
        </p:txBody>
      </p:sp>
      <p:pic>
        <p:nvPicPr>
          <p:cNvPr id="4" name="Content Placeholder 3" descr="Network with pins">
            <a:extLst>
              <a:ext uri="{FF2B5EF4-FFF2-40B4-BE49-F238E27FC236}">
                <a16:creationId xmlns:a16="http://schemas.microsoft.com/office/drawing/2014/main" id="{290846F8-4AF9-E273-A03F-AFF7EBC87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0" r="254" b="2"/>
          <a:stretch/>
        </p:blipFill>
        <p:spPr>
          <a:xfrm>
            <a:off x="2145020" y="965200"/>
            <a:ext cx="7901961" cy="5270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9243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9F693-882B-5D19-81D9-3B44761DE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BDC35-44A0-E035-8E93-0D0DFE476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Measuring the socioeconomic value of neutron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BEA80-B094-CC95-80E1-6A000B17D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421380"/>
            <a:ext cx="6113319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Ideally, impacts should be: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800" dirty="0">
                <a:ea typeface="Aptos" panose="020B0004020202020204" pitchFamily="34" charset="0"/>
                <a:cs typeface="Times New Roman" panose="02020603050405020304" pitchFamily="18" charset="0"/>
              </a:rPr>
              <a:t>Objective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Quantitative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800" dirty="0">
                <a:ea typeface="Aptos" panose="020B0004020202020204" pitchFamily="34" charset="0"/>
                <a:cs typeface="Times New Roman" panose="02020603050405020304" pitchFamily="18" charset="0"/>
              </a:rPr>
              <a:t>Monetized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en-CA" sz="1800" dirty="0">
                <a:ea typeface="Aptos" panose="020B0004020202020204" pitchFamily="34" charset="0"/>
                <a:cs typeface="Times New Roman" panose="02020603050405020304" pitchFamily="18" charset="0"/>
              </a:rPr>
              <a:t>asy to communicate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18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18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1800" dirty="0">
                <a:ea typeface="Aptos" panose="020B0004020202020204" pitchFamily="34" charset="0"/>
                <a:cs typeface="Times New Roman" panose="02020603050405020304" pitchFamily="18" charset="0"/>
              </a:rPr>
              <a:t>Challenges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Private companies’ use of knowledge is proprietary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800" dirty="0">
                <a:ea typeface="Aptos" panose="020B0004020202020204" pitchFamily="34" charset="0"/>
                <a:cs typeface="Times New Roman" panose="02020603050405020304" pitchFamily="18" charset="0"/>
              </a:rPr>
              <a:t>Many research activities contribute to an impact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800" dirty="0">
                <a:ea typeface="Aptos" panose="020B0004020202020204" pitchFamily="34" charset="0"/>
                <a:cs typeface="Times New Roman" panose="02020603050405020304" pitchFamily="18" charset="0"/>
              </a:rPr>
              <a:t>Outputs are often measured, impacts less frequently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800" dirty="0">
                <a:ea typeface="Aptos" panose="020B0004020202020204" pitchFamily="34" charset="0"/>
                <a:cs typeface="Times New Roman" panose="02020603050405020304" pitchFamily="18" charset="0"/>
              </a:rPr>
              <a:t>Data may be inaccessible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Economic expertise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Diverse kinds of impacts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18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8ADA6793-36C7-D176-91C5-C328511BDC2D}"/>
              </a:ext>
            </a:extLst>
          </p:cNvPr>
          <p:cNvSpPr txBox="1">
            <a:spLocks/>
          </p:cNvSpPr>
          <p:nvPr/>
        </p:nvSpPr>
        <p:spPr>
          <a:xfrm>
            <a:off x="11699912" y="6415566"/>
            <a:ext cx="360000" cy="257175"/>
          </a:xfrm>
          <a:prstGeom prst="rect">
            <a:avLst/>
          </a:prstGeom>
        </p:spPr>
        <p:txBody>
          <a:bodyPr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1pPr>
            <a:lvl2pPr marL="0" marR="0" indent="2286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2pPr>
            <a:lvl3pPr marL="0" marR="0" indent="4572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3pPr>
            <a:lvl4pPr marL="0" marR="0" indent="6858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4pPr>
            <a:lvl5pPr marL="0" marR="0" indent="9144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5pPr>
            <a:lvl6pPr marL="0" marR="0" indent="11430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6pPr>
            <a:lvl7pPr marL="0" marR="0" indent="13716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7pPr>
            <a:lvl8pPr marL="0" marR="0" indent="16002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8pPr>
            <a:lvl9pPr marL="0" marR="0" indent="18288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9pPr>
          </a:lstStyle>
          <a:p>
            <a:fld id="{86CB4B4D-7CA3-9044-876B-883B54F8677D}" type="slidenum">
              <a:rPr lang="en-CA" kern="0" smtClean="0">
                <a:latin typeface="Nunito" pitchFamily="2" charset="77"/>
              </a:rPr>
              <a:pPr/>
              <a:t>3</a:t>
            </a:fld>
            <a:endParaRPr lang="en-CA" kern="0">
              <a:latin typeface="Nunito" pitchFamily="2" charset="77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1C654520-D3D4-5116-5FE2-9736EFE0E3DA}"/>
              </a:ext>
            </a:extLst>
          </p:cNvPr>
          <p:cNvSpPr/>
          <p:nvPr/>
        </p:nvSpPr>
        <p:spPr>
          <a:xfrm>
            <a:off x="7951611" y="3155885"/>
            <a:ext cx="2348089" cy="2235200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9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71239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AC636-76F7-07EA-BF01-555EFACD8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C007D2-1D97-EE36-BED3-FEC8F3759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17511"/>
            <a:ext cx="5094817" cy="2857853"/>
          </a:xfrm>
        </p:spPr>
        <p:txBody>
          <a:bodyPr/>
          <a:lstStyle/>
          <a:p>
            <a:r>
              <a:rPr lang="en-CA" dirty="0"/>
              <a:t>Economic impact of knowledge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A10D11-45B0-02C7-6CCA-8ADFBA0A0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" t="301" r="-404"/>
          <a:stretch/>
        </p:blipFill>
        <p:spPr>
          <a:xfrm>
            <a:off x="6172204" y="1627414"/>
            <a:ext cx="6019796" cy="360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44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ABC00-CF27-0D82-DD9D-9FD427402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7AC8F-5E1E-98EF-01B2-E3A958436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Economic impact of knowledge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10158E1D-95F5-60BF-AA9A-F1ABA86BA57C}"/>
              </a:ext>
            </a:extLst>
          </p:cNvPr>
          <p:cNvSpPr txBox="1">
            <a:spLocks/>
          </p:cNvSpPr>
          <p:nvPr/>
        </p:nvSpPr>
        <p:spPr>
          <a:xfrm>
            <a:off x="11699912" y="6415566"/>
            <a:ext cx="360000" cy="257175"/>
          </a:xfrm>
          <a:prstGeom prst="rect">
            <a:avLst/>
          </a:prstGeom>
        </p:spPr>
        <p:txBody>
          <a:bodyPr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1pPr>
            <a:lvl2pPr marL="0" marR="0" indent="2286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2pPr>
            <a:lvl3pPr marL="0" marR="0" indent="4572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3pPr>
            <a:lvl4pPr marL="0" marR="0" indent="6858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4pPr>
            <a:lvl5pPr marL="0" marR="0" indent="9144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5pPr>
            <a:lvl6pPr marL="0" marR="0" indent="11430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6pPr>
            <a:lvl7pPr marL="0" marR="0" indent="13716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7pPr>
            <a:lvl8pPr marL="0" marR="0" indent="16002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8pPr>
            <a:lvl9pPr marL="0" marR="0" indent="18288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9pPr>
          </a:lstStyle>
          <a:p>
            <a:fld id="{86CB4B4D-7CA3-9044-876B-883B54F8677D}" type="slidenum">
              <a:rPr lang="en-CA" kern="0" smtClean="0">
                <a:latin typeface="Nunito" pitchFamily="2" charset="77"/>
              </a:rPr>
              <a:pPr/>
              <a:t>5</a:t>
            </a:fld>
            <a:endParaRPr lang="en-CA" kern="0">
              <a:latin typeface="Nunito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113E9-72D5-D6D2-6178-3743E8E7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1123" y="5093510"/>
            <a:ext cx="7967133" cy="109042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i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Assessment of the Retrospective and Prospective Economic Impacts of Investments in U.S. Neutron Research Sources and Facilities from 1960 to 2030.</a:t>
            </a:r>
            <a:r>
              <a:rPr lang="en-CA" sz="1600" i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Research Triangle Institute (RTI) International.</a:t>
            </a:r>
            <a:r>
              <a:rPr lang="en-US" sz="1600" i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May 2024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16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16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708F70-5258-F12C-D892-24A5D1621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90472"/>
            <a:ext cx="8211361" cy="3655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5C8351-99BF-F3F9-0588-5E37EB267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093510"/>
            <a:ext cx="1756472" cy="84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21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EAE5F-6409-2185-3445-A2CFB924E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E2582-937B-DDF4-2E51-F98AD7460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Hard drive case study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E11543D3-EA03-7130-428F-0B034EBB920A}"/>
              </a:ext>
            </a:extLst>
          </p:cNvPr>
          <p:cNvSpPr txBox="1">
            <a:spLocks/>
          </p:cNvSpPr>
          <p:nvPr/>
        </p:nvSpPr>
        <p:spPr>
          <a:xfrm>
            <a:off x="11699912" y="6415566"/>
            <a:ext cx="360000" cy="257175"/>
          </a:xfrm>
          <a:prstGeom prst="rect">
            <a:avLst/>
          </a:prstGeom>
        </p:spPr>
        <p:txBody>
          <a:bodyPr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1pPr>
            <a:lvl2pPr marL="0" marR="0" indent="2286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2pPr>
            <a:lvl3pPr marL="0" marR="0" indent="4572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3pPr>
            <a:lvl4pPr marL="0" marR="0" indent="6858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4pPr>
            <a:lvl5pPr marL="0" marR="0" indent="9144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5pPr>
            <a:lvl6pPr marL="0" marR="0" indent="11430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6pPr>
            <a:lvl7pPr marL="0" marR="0" indent="13716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7pPr>
            <a:lvl8pPr marL="0" marR="0" indent="16002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8pPr>
            <a:lvl9pPr marL="0" marR="0" indent="18288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9pPr>
          </a:lstStyle>
          <a:p>
            <a:fld id="{86CB4B4D-7CA3-9044-876B-883B54F8677D}" type="slidenum">
              <a:rPr lang="en-CA" kern="0" smtClean="0">
                <a:latin typeface="Nunito" pitchFamily="2" charset="77"/>
              </a:rPr>
              <a:pPr/>
              <a:t>6</a:t>
            </a:fld>
            <a:endParaRPr lang="en-CA" kern="0">
              <a:latin typeface="Nunito" pitchFamily="2" charset="77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8D8A6A-A402-35AF-E07F-7FFA17B85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7024" y="1169394"/>
            <a:ext cx="6182888" cy="4983882"/>
          </a:xfrm>
        </p:spPr>
        <p:txBody>
          <a:bodyPr>
            <a:norm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By developing a greater understanding of the properties of thin layers of magnetic film, computer scientists were able to store more information into smaller areas on hard drives: 200 MB (1992) -&gt; 1 GB </a:t>
            </a:r>
            <a:r>
              <a:rPr lang="en-US" sz="1800" dirty="0">
                <a:solidFill>
                  <a:srgbClr val="000000"/>
                </a:solidFill>
              </a:rPr>
              <a:t>(1999) -&gt; 1.5 TB (2008)</a:t>
            </a:r>
          </a:p>
          <a:p>
            <a:r>
              <a:rPr lang="en-US" sz="1800" dirty="0"/>
              <a:t>Neutron scattering was seminal to understanding of ferromagnetism, the basic principle on which hard drives operate [Fitzsimmons et al. (2004)] 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High-density magnetic recording of </a:t>
            </a:r>
            <a:r>
              <a:rPr lang="en-US" sz="1800" dirty="0"/>
              <a:t>hard drives depends on a thorough understanding of the </a:t>
            </a:r>
            <a:r>
              <a:rPr lang="en-CA" sz="1800" dirty="0"/>
              <a:t>giant magnetoresistance (GMR) </a:t>
            </a:r>
            <a:r>
              <a:rPr lang="en-US" sz="1800" dirty="0"/>
              <a:t>of each nanolayer in a hard drive. Polarized neutron reflectometry is uniquely suited for acquiring this understanding (Pessoa Barradas, 2017).</a:t>
            </a:r>
          </a:p>
          <a:p>
            <a:r>
              <a:rPr lang="en-US" sz="1800" dirty="0"/>
              <a:t>U.S. neutron sources frequently published work on hard drives and magnetic materials through this period.</a:t>
            </a:r>
          </a:p>
          <a:p>
            <a:r>
              <a:rPr lang="en-US" sz="1800" dirty="0"/>
              <a:t>IBM, which has used U.S. neutron scattering facilities, has 150 patents related to the GMR effect. </a:t>
            </a:r>
          </a:p>
          <a:p>
            <a:pPr marL="0" indent="0">
              <a:buNone/>
            </a:pPr>
            <a:r>
              <a:rPr lang="en-US" sz="1800" b="1" dirty="0"/>
              <a:t>Neutrons had a strong impact on hard drive development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94E986-4C4F-90DC-6734-28C537EF9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6" r="30814"/>
          <a:stretch/>
        </p:blipFill>
        <p:spPr>
          <a:xfrm>
            <a:off x="312088" y="1300949"/>
            <a:ext cx="4799141" cy="45175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5859E9-B5E8-0AC5-D7CE-1599CEE29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59" y="5604892"/>
            <a:ext cx="1756472" cy="84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84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134FE-696A-F995-660B-44CD8971D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6E47A-9AC4-80F9-D1D3-2E45C3BBE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Hard drive case study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12088D7-5598-089F-E6DC-C4CE838E4527}"/>
              </a:ext>
            </a:extLst>
          </p:cNvPr>
          <p:cNvSpPr txBox="1">
            <a:spLocks/>
          </p:cNvSpPr>
          <p:nvPr/>
        </p:nvSpPr>
        <p:spPr>
          <a:xfrm>
            <a:off x="11699912" y="6415566"/>
            <a:ext cx="360000" cy="257175"/>
          </a:xfrm>
          <a:prstGeom prst="rect">
            <a:avLst/>
          </a:prstGeom>
        </p:spPr>
        <p:txBody>
          <a:bodyPr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1pPr>
            <a:lvl2pPr marL="0" marR="0" indent="2286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2pPr>
            <a:lvl3pPr marL="0" marR="0" indent="4572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3pPr>
            <a:lvl4pPr marL="0" marR="0" indent="6858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4pPr>
            <a:lvl5pPr marL="0" marR="0" indent="9144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5pPr>
            <a:lvl6pPr marL="0" marR="0" indent="11430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6pPr>
            <a:lvl7pPr marL="0" marR="0" indent="13716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7pPr>
            <a:lvl8pPr marL="0" marR="0" indent="16002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8pPr>
            <a:lvl9pPr marL="0" marR="0" indent="18288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9pPr>
          </a:lstStyle>
          <a:p>
            <a:fld id="{86CB4B4D-7CA3-9044-876B-883B54F8677D}" type="slidenum">
              <a:rPr lang="en-CA" kern="0" smtClean="0">
                <a:latin typeface="Nunito" pitchFamily="2" charset="77"/>
              </a:rPr>
              <a:pPr/>
              <a:t>7</a:t>
            </a:fld>
            <a:endParaRPr lang="en-CA" kern="0">
              <a:latin typeface="Nunito" pitchFamily="2" charset="77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805ADA-16D1-8505-98B8-6A2BEF0FD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553" y="1175255"/>
            <a:ext cx="5166359" cy="4983882"/>
          </a:xfrm>
        </p:spPr>
        <p:txBody>
          <a:bodyPr>
            <a:norm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First GMR hard drive in 1997, first competing solid-state drive in 2005</a:t>
            </a:r>
          </a:p>
          <a:p>
            <a:r>
              <a:rPr lang="en-US" sz="1800" dirty="0"/>
              <a:t>RTI used the annual price and consumption levels from 1997 through 2005 to compile the long-run demand curve for hard drives in the United States</a:t>
            </a:r>
          </a:p>
          <a:p>
            <a:r>
              <a:rPr lang="en-CA" sz="1800" dirty="0"/>
              <a:t>The “consumer surplus”  = the value realized consumers from the drop in prices</a:t>
            </a:r>
          </a:p>
          <a:p>
            <a:r>
              <a:rPr lang="en-CA" sz="1800" dirty="0"/>
              <a:t>Impacts compounded t</a:t>
            </a:r>
            <a:r>
              <a:rPr lang="en-US" sz="1800" dirty="0"/>
              <a:t>o their present value using a discount rate of 2% </a:t>
            </a:r>
          </a:p>
          <a:p>
            <a:r>
              <a:rPr lang="en-CA" sz="1800" b="1" dirty="0"/>
              <a:t>$114 billion </a:t>
            </a:r>
            <a:r>
              <a:rPr lang="en-CA" sz="1800" dirty="0"/>
              <a:t>value to consumers</a:t>
            </a:r>
          </a:p>
          <a:p>
            <a:r>
              <a:rPr lang="en-CA" sz="1800" dirty="0"/>
              <a:t>Findings are conservative because:</a:t>
            </a:r>
          </a:p>
          <a:p>
            <a:pPr lvl="1"/>
            <a:r>
              <a:rPr lang="en-CA" sz="1800" dirty="0"/>
              <a:t>Neutron scattering informed, has continued to inform, memory storage development beyond the GMR-enabled improvements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17C4E4-94F6-8E8A-347C-75BBA8B5B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8" t="1542" r="-643"/>
          <a:stretch/>
        </p:blipFill>
        <p:spPr>
          <a:xfrm>
            <a:off x="312087" y="1444336"/>
            <a:ext cx="6352293" cy="38303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54A7ED-AB34-6ADB-79D2-86F8EAA54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59" y="5604892"/>
            <a:ext cx="1756472" cy="84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67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11FD3-B857-CC00-ADA9-EDEE6767B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89A0-BEAD-C360-DA27-42F06FA76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Hard drive case study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16FD9617-52AA-C159-1DF6-E3DB085D752E}"/>
              </a:ext>
            </a:extLst>
          </p:cNvPr>
          <p:cNvSpPr txBox="1">
            <a:spLocks/>
          </p:cNvSpPr>
          <p:nvPr/>
        </p:nvSpPr>
        <p:spPr>
          <a:xfrm>
            <a:off x="11699912" y="6415566"/>
            <a:ext cx="360000" cy="257175"/>
          </a:xfrm>
          <a:prstGeom prst="rect">
            <a:avLst/>
          </a:prstGeom>
        </p:spPr>
        <p:txBody>
          <a:bodyPr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1pPr>
            <a:lvl2pPr marL="0" marR="0" indent="2286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2pPr>
            <a:lvl3pPr marL="0" marR="0" indent="4572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3pPr>
            <a:lvl4pPr marL="0" marR="0" indent="6858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4pPr>
            <a:lvl5pPr marL="0" marR="0" indent="9144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5pPr>
            <a:lvl6pPr marL="0" marR="0" indent="11430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6pPr>
            <a:lvl7pPr marL="0" marR="0" indent="13716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7pPr>
            <a:lvl8pPr marL="0" marR="0" indent="16002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8pPr>
            <a:lvl9pPr marL="0" marR="0" indent="18288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9pPr>
          </a:lstStyle>
          <a:p>
            <a:fld id="{86CB4B4D-7CA3-9044-876B-883B54F8677D}" type="slidenum">
              <a:rPr lang="en-CA" kern="0" smtClean="0">
                <a:latin typeface="Nunito" pitchFamily="2" charset="77"/>
              </a:rPr>
              <a:pPr/>
              <a:t>8</a:t>
            </a:fld>
            <a:endParaRPr lang="en-CA" kern="0">
              <a:latin typeface="Nunito" pitchFamily="2" charset="77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A50361-21D7-B46B-CABE-3E41A9D1D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107"/>
            <a:ext cx="6182888" cy="4351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800" dirty="0"/>
              <a:t>Can the $114 billion impact be fully attributed to the neutron scattering experiments?</a:t>
            </a:r>
          </a:p>
          <a:p>
            <a:r>
              <a:rPr lang="en-CA" sz="1800" dirty="0"/>
              <a:t>No, many other research techniques were used to study these materials and technologies</a:t>
            </a:r>
          </a:p>
          <a:p>
            <a:pPr marL="0" indent="0">
              <a:buNone/>
            </a:pPr>
            <a:r>
              <a:rPr lang="en-CA" sz="1800" dirty="0"/>
              <a:t>RTI’s key step:</a:t>
            </a:r>
          </a:p>
          <a:p>
            <a:r>
              <a:rPr lang="en-CA" sz="1800" dirty="0"/>
              <a:t>Conservatively assume that the neutron scattering accelerated GMR hard drives by only 2 years</a:t>
            </a:r>
          </a:p>
          <a:p>
            <a:r>
              <a:rPr lang="en-CA" sz="1800" dirty="0"/>
              <a:t>Calculate the difference economic value between the historic scenario and one in which the technology was delayed by 2 years</a:t>
            </a:r>
          </a:p>
          <a:p>
            <a:r>
              <a:rPr lang="en-CA" sz="1800" b="1" dirty="0"/>
              <a:t>$10B impact attributable to U.S. neutron scattering facilities from hard drives over 1997-2005 alone</a:t>
            </a:r>
          </a:p>
          <a:p>
            <a:pPr marL="0" indent="0">
              <a:buNone/>
            </a:pPr>
            <a:r>
              <a:rPr lang="en-CA" sz="1800" dirty="0"/>
              <a:t>By comparison, RTI calculated costs of </a:t>
            </a:r>
            <a:r>
              <a:rPr lang="en-US" sz="1800" dirty="0"/>
              <a:t>three major U.S. neutron facilities over 70 years at $18B.</a:t>
            </a:r>
            <a:endParaRPr lang="en-CA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D4A7DF-1DAC-B864-AA8C-FED26E2A249C}"/>
              </a:ext>
            </a:extLst>
          </p:cNvPr>
          <p:cNvSpPr txBox="1"/>
          <p:nvPr/>
        </p:nvSpPr>
        <p:spPr>
          <a:xfrm>
            <a:off x="7979229" y="320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E983508-1EA8-51C5-6E2D-93A881EEB2D6}"/>
              </a:ext>
            </a:extLst>
          </p:cNvPr>
          <p:cNvGrpSpPr/>
          <p:nvPr/>
        </p:nvGrpSpPr>
        <p:grpSpPr>
          <a:xfrm>
            <a:off x="7384870" y="1720840"/>
            <a:ext cx="4315042" cy="3693319"/>
            <a:chOff x="7384870" y="1720840"/>
            <a:chExt cx="4315042" cy="369331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4C1A96-EFDD-AEA9-6CB4-4BE519C0CA19}"/>
                </a:ext>
              </a:extLst>
            </p:cNvPr>
            <p:cNvSpPr txBox="1"/>
            <p:nvPr/>
          </p:nvSpPr>
          <p:spPr>
            <a:xfrm>
              <a:off x="8071594" y="1720840"/>
              <a:ext cx="3628318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1" dirty="0">
                  <a:solidFill>
                    <a:srgbClr val="000000"/>
                  </a:solidFill>
                  <a:effectLst/>
                </a:rPr>
                <a:t>Combining benefits from their  cases studies in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i="1" dirty="0">
                  <a:solidFill>
                    <a:srgbClr val="000000"/>
                  </a:solidFill>
                </a:rPr>
                <a:t>Hard drives,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i="1" dirty="0">
                  <a:solidFill>
                    <a:srgbClr val="000000"/>
                  </a:solidFill>
                </a:rPr>
                <a:t>Electric vehicles,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i="1" dirty="0">
                  <a:solidFill>
                    <a:srgbClr val="000000"/>
                  </a:solidFill>
                </a:rPr>
                <a:t>GLP-1 drugs, and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i="1" dirty="0">
                  <a:solidFill>
                    <a:srgbClr val="000000"/>
                  </a:solidFill>
                </a:rPr>
                <a:t>Aircraft reliability,</a:t>
              </a:r>
            </a:p>
            <a:p>
              <a:r>
                <a:rPr lang="en-US" b="1" i="1" dirty="0">
                  <a:solidFill>
                    <a:srgbClr val="000000"/>
                  </a:solidFill>
                  <a:effectLst/>
                </a:rPr>
                <a:t>RTI found a benefit-to-cost ratio of 2.7 for U.S. neutron facilities. </a:t>
              </a:r>
            </a:p>
            <a:p>
              <a:endParaRPr lang="en-US" b="1" i="1" dirty="0">
                <a:solidFill>
                  <a:srgbClr val="000000"/>
                </a:solidFill>
              </a:endParaRPr>
            </a:p>
            <a:p>
              <a:r>
                <a:rPr lang="en-US" i="1" dirty="0">
                  <a:solidFill>
                    <a:srgbClr val="000000"/>
                  </a:solidFill>
                </a:rPr>
                <a:t>Results are conservative because they do not include many others benefits arising from neutron facilities over many years.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A4670D-A930-4CAE-BC56-FC33A750D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6315" r="92761"/>
            <a:stretch/>
          </p:blipFill>
          <p:spPr>
            <a:xfrm>
              <a:off x="7384870" y="2082363"/>
              <a:ext cx="594359" cy="2693271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ED78888-7FA4-C729-48F1-D2B067BEC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59" y="5604892"/>
            <a:ext cx="1756472" cy="84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9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9144C-8037-83AF-B4AE-8EE9C8C62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C9DF7-516B-5298-846C-DC8FC17D2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Calculating the impact for Canada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D9B8FE20-F4C9-0487-3952-2F03551AE0EF}"/>
              </a:ext>
            </a:extLst>
          </p:cNvPr>
          <p:cNvSpPr txBox="1">
            <a:spLocks/>
          </p:cNvSpPr>
          <p:nvPr/>
        </p:nvSpPr>
        <p:spPr>
          <a:xfrm>
            <a:off x="11699912" y="6415566"/>
            <a:ext cx="360000" cy="257175"/>
          </a:xfrm>
          <a:prstGeom prst="rect">
            <a:avLst/>
          </a:prstGeom>
        </p:spPr>
        <p:txBody>
          <a:bodyPr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1pPr>
            <a:lvl2pPr marL="0" marR="0" indent="2286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2pPr>
            <a:lvl3pPr marL="0" marR="0" indent="4572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3pPr>
            <a:lvl4pPr marL="0" marR="0" indent="6858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4pPr>
            <a:lvl5pPr marL="0" marR="0" indent="9144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5pPr>
            <a:lvl6pPr marL="0" marR="0" indent="11430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6pPr>
            <a:lvl7pPr marL="0" marR="0" indent="13716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7pPr>
            <a:lvl8pPr marL="0" marR="0" indent="16002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8pPr>
            <a:lvl9pPr marL="0" marR="0" indent="1828800" algn="ctr" defTabSz="1219169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7A829A"/>
                </a:solidFill>
                <a:effectLst/>
                <a:uFillTx/>
                <a:latin typeface="+mj-lt"/>
                <a:ea typeface="+mj-ea"/>
                <a:cs typeface="+mj-cs"/>
                <a:sym typeface="Optima"/>
              </a:defRPr>
            </a:lvl9pPr>
          </a:lstStyle>
          <a:p>
            <a:fld id="{86CB4B4D-7CA3-9044-876B-883B54F8677D}" type="slidenum">
              <a:rPr lang="en-CA" kern="0" smtClean="0">
                <a:latin typeface="Nunito" pitchFamily="2" charset="77"/>
              </a:rPr>
              <a:pPr/>
              <a:t>9</a:t>
            </a:fld>
            <a:endParaRPr lang="en-CA" kern="0">
              <a:latin typeface="Nunito" pitchFamily="2" charset="77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333F4-2A9D-765B-BEE9-E2D072C2B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144775"/>
            <a:ext cx="6182888" cy="4983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800" dirty="0"/>
              <a:t>Reasons for translating this impact calculation to Canada:</a:t>
            </a:r>
          </a:p>
          <a:p>
            <a:r>
              <a:rPr lang="en-CA" sz="1800" dirty="0"/>
              <a:t>In the years prior to the first GMR hard drives, Canadians were active contributors to GMR research through polarized neutron reflectometry at the NRU reactor</a:t>
            </a:r>
          </a:p>
          <a:p>
            <a:r>
              <a:rPr lang="en-CA" sz="1800" dirty="0"/>
              <a:t>Canadian PhD graduates from such research were hired by hard drive companies (e.g. Seagate) when they were developing the first hard drives</a:t>
            </a:r>
          </a:p>
          <a:p>
            <a:r>
              <a:rPr lang="en-CA" sz="1800" dirty="0"/>
              <a:t>Canada adopted higher-density hard drives along with the U.S.</a:t>
            </a:r>
          </a:p>
          <a:p>
            <a:pPr marL="0" indent="0">
              <a:buNone/>
            </a:pPr>
            <a:r>
              <a:rPr lang="en-CA" sz="1800" dirty="0"/>
              <a:t>These factors allow scaling the impacts in the U.S. to Canada based on size of the economy:</a:t>
            </a:r>
          </a:p>
          <a:p>
            <a:r>
              <a:rPr lang="en-CA" sz="1800" dirty="0"/>
              <a:t>$9B in economic impact from higher-density hard drives</a:t>
            </a:r>
          </a:p>
          <a:p>
            <a:r>
              <a:rPr lang="en-CA" sz="1800" dirty="0"/>
              <a:t>$800M is attributable to research using neutrons</a:t>
            </a:r>
          </a:p>
          <a:p>
            <a:r>
              <a:rPr lang="en-CA" sz="1800" dirty="0"/>
              <a:t>The present value of all investments in Canadian neutron facilities over 70 years is ~$750M.</a:t>
            </a:r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endParaRPr lang="en-CA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36F69D-892B-4C79-25B8-1D1443B5011E}"/>
              </a:ext>
            </a:extLst>
          </p:cNvPr>
          <p:cNvSpPr txBox="1"/>
          <p:nvPr/>
        </p:nvSpPr>
        <p:spPr>
          <a:xfrm>
            <a:off x="7979229" y="320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ECE36-C357-00FA-70F4-87D7791FC57E}"/>
              </a:ext>
            </a:extLst>
          </p:cNvPr>
          <p:cNvSpPr txBox="1"/>
          <p:nvPr/>
        </p:nvSpPr>
        <p:spPr>
          <a:xfrm>
            <a:off x="8071594" y="1720840"/>
            <a:ext cx="36283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>
                <a:solidFill>
                  <a:srgbClr val="000000"/>
                </a:solidFill>
                <a:effectLst/>
              </a:rPr>
              <a:t>The hard drive impacts alone repaid all of Canada’s investments.</a:t>
            </a:r>
          </a:p>
          <a:p>
            <a:endParaRPr lang="en-US" b="0" i="1" dirty="0">
              <a:solidFill>
                <a:srgbClr val="000000"/>
              </a:solidFill>
              <a:effectLst/>
            </a:endParaRPr>
          </a:p>
          <a:p>
            <a:r>
              <a:rPr lang="en-US" i="1" dirty="0">
                <a:solidFill>
                  <a:srgbClr val="000000"/>
                </a:solidFill>
              </a:rPr>
              <a:t>Similar arguments can be made for electric vehicles.</a:t>
            </a:r>
          </a:p>
          <a:p>
            <a:endParaRPr lang="en-US" b="1" i="1" dirty="0">
              <a:solidFill>
                <a:srgbClr val="000000"/>
              </a:solidFill>
              <a:effectLst/>
            </a:endParaRPr>
          </a:p>
          <a:p>
            <a:r>
              <a:rPr lang="en-US" i="1" dirty="0">
                <a:solidFill>
                  <a:srgbClr val="000000"/>
                </a:solidFill>
              </a:rPr>
              <a:t>TVB calculates that </a:t>
            </a:r>
            <a:r>
              <a:rPr lang="en-US" b="1" i="1" dirty="0">
                <a:solidFill>
                  <a:srgbClr val="000000"/>
                </a:solidFill>
              </a:rPr>
              <a:t>the economic returns </a:t>
            </a:r>
            <a:r>
              <a:rPr lang="en-US" b="1" i="1" dirty="0">
                <a:solidFill>
                  <a:srgbClr val="000000"/>
                </a:solidFill>
                <a:effectLst/>
              </a:rPr>
              <a:t>have been triple Canada’s investments </a:t>
            </a:r>
            <a:r>
              <a:rPr lang="en-US" i="1" dirty="0">
                <a:solidFill>
                  <a:srgbClr val="000000"/>
                </a:solidFill>
                <a:effectLst/>
              </a:rPr>
              <a:t>based on just these 2 lines of research.</a:t>
            </a:r>
            <a:endParaRPr lang="en-US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5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09bl.Q0UOS2cuhtykGu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bhbgnRjKk6J3O2vQuank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09bl.Q0UOS2cuhtykGu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bhbgnRjKk6J3O2vQuank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1erp.DLg0GhoSSyHHtLD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2533</TotalTime>
  <Words>2140</Words>
  <Application>Microsoft Office PowerPoint</Application>
  <PresentationFormat>Widescreen</PresentationFormat>
  <Paragraphs>225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Aptos</vt:lpstr>
      <vt:lpstr>Aptos Display</vt:lpstr>
      <vt:lpstr>Arial</vt:lpstr>
      <vt:lpstr>M PLUS Rounded 1c</vt:lpstr>
      <vt:lpstr>Nunito</vt:lpstr>
      <vt:lpstr>Office Theme</vt:lpstr>
      <vt:lpstr>Contributions to measuring the value of  neutron sources</vt:lpstr>
      <vt:lpstr>About TVB Associates</vt:lpstr>
      <vt:lpstr>Measuring the socioeconomic value of neutron sources</vt:lpstr>
      <vt:lpstr>Economic impact of knowledge</vt:lpstr>
      <vt:lpstr>Economic impact of knowledge</vt:lpstr>
      <vt:lpstr>Hard drive case study</vt:lpstr>
      <vt:lpstr>Hard drive case study</vt:lpstr>
      <vt:lpstr>Hard drive case study</vt:lpstr>
      <vt:lpstr>Calculating the impact for Canada</vt:lpstr>
      <vt:lpstr>Economic impact of knowledge: Impact for Canada</vt:lpstr>
      <vt:lpstr>Isotope Production</vt:lpstr>
      <vt:lpstr>Business case for a Canadian CANS </vt:lpstr>
      <vt:lpstr>Business case for a Canadian CANS: Isotopes for PET scans</vt:lpstr>
      <vt:lpstr>Business case for a Canadian CANS: Isotopes for PET scans</vt:lpstr>
      <vt:lpstr>Business case for a Canadian CANS: Economic impact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Banks</dc:creator>
  <cp:lastModifiedBy>Daniel Banks</cp:lastModifiedBy>
  <cp:revision>4</cp:revision>
  <cp:lastPrinted>2024-09-25T01:30:32Z</cp:lastPrinted>
  <dcterms:created xsi:type="dcterms:W3CDTF">2024-09-11T14:29:47Z</dcterms:created>
  <dcterms:modified xsi:type="dcterms:W3CDTF">2025-02-26T04:23:12Z</dcterms:modified>
</cp:coreProperties>
</file>