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Lst>
  <p:notesMasterIdLst>
    <p:notesMasterId r:id="rId24"/>
  </p:notesMasterIdLst>
  <p:handoutMasterIdLst>
    <p:handoutMasterId r:id="rId25"/>
  </p:handoutMasterIdLst>
  <p:sldIdLst>
    <p:sldId id="458" r:id="rId5"/>
    <p:sldId id="1503" r:id="rId6"/>
    <p:sldId id="1483" r:id="rId7"/>
    <p:sldId id="2241" r:id="rId8"/>
    <p:sldId id="2244" r:id="rId9"/>
    <p:sldId id="1506" r:id="rId10"/>
    <p:sldId id="2243" r:id="rId11"/>
    <p:sldId id="2169" r:id="rId12"/>
    <p:sldId id="2168" r:id="rId13"/>
    <p:sldId id="2093" r:id="rId14"/>
    <p:sldId id="377" r:id="rId15"/>
    <p:sldId id="1467" r:id="rId16"/>
    <p:sldId id="2240" r:id="rId17"/>
    <p:sldId id="276" r:id="rId18"/>
    <p:sldId id="2092" r:id="rId19"/>
    <p:sldId id="1728" r:id="rId20"/>
    <p:sldId id="1502" r:id="rId21"/>
    <p:sldId id="1505" r:id="rId22"/>
    <p:sldId id="2242" r:id="rId2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ADEF"/>
    <a:srgbClr val="00B0F0"/>
    <a:srgbClr val="0C9ED9"/>
    <a:srgbClr val="00A9FF"/>
    <a:srgbClr val="60B107"/>
    <a:srgbClr val="5CB800"/>
    <a:srgbClr val="75B503"/>
    <a:srgbClr val="68AC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A099E-BCC5-484B-9E61-6B4B011F1FD8}" v="237" dt="2025-02-24T01:49:21.485"/>
    <p1510:client id="{4502DC4F-5AB7-088C-557B-622696A40493}" v="934" dt="2025-02-24T18:46:12.777"/>
    <p1510:client id="{5FAEFADC-34C1-EEAC-E9B4-BBB35AD6E437}" v="2" dt="2025-02-23T17:35:45.494"/>
    <p1510:client id="{DF909C4F-7B20-25FE-0549-4233A593C54A}" v="3" dt="2025-02-24T00:06:46.40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23" autoAdjust="0"/>
  </p:normalViewPr>
  <p:slideViewPr>
    <p:cSldViewPr snapToGrid="0">
      <p:cViewPr varScale="1">
        <p:scale>
          <a:sx n="55" d="100"/>
          <a:sy n="55" d="100"/>
        </p:scale>
        <p:origin x="1642"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8F9C03A-79D8-174C-8A65-8B724BE9D7B5}" type="datetimeFigureOut">
              <a:rPr lang="en-US" smtClean="0"/>
              <a:t>2/24/2025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103967B-E13D-644C-B749-25F5E6C5117C}" type="datetimeFigureOut">
              <a:rPr lang="en-US" smtClean="0"/>
              <a:t>2/24/2025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AFA6A82-C43D-0E45-8BBC-3BA89641B414}" type="slidenum">
              <a:rPr lang="en-US" smtClean="0"/>
              <a:t>1</a:t>
            </a:fld>
            <a:endParaRPr lang="en-US"/>
          </a:p>
        </p:txBody>
      </p:sp>
    </p:spTree>
    <p:extLst>
      <p:ext uri="{BB962C8B-B14F-4D97-AF65-F5344CB8AC3E}">
        <p14:creationId xmlns:p14="http://schemas.microsoft.com/office/powerpoint/2010/main" val="365144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600"/>
              </a:spcBef>
              <a:buClr>
                <a:srgbClr val="00B0F0"/>
              </a:buClr>
              <a:buNone/>
            </a:pPr>
            <a:r>
              <a:rPr lang="en-US" sz="1200" dirty="0">
                <a:solidFill>
                  <a:schemeClr val="accent1">
                    <a:lumMod val="50000"/>
                  </a:schemeClr>
                </a:solidFill>
                <a:latin typeface="Freestyle Script" panose="030804020302050B0404" pitchFamily="66" charset="0"/>
              </a:rPr>
              <a:t>We respectfully acknowledge the original peoples of these lands and waters, specifically the Tsleil-Waututh, Squamish, and </a:t>
            </a:r>
            <a:r>
              <a:rPr lang="en-US" sz="1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the </a:t>
            </a:r>
            <a:r>
              <a:rPr lang="en-US" sz="1200" dirty="0">
                <a:solidFill>
                  <a:schemeClr val="accent1">
                    <a:lumMod val="50000"/>
                  </a:schemeClr>
                </a:solidFill>
                <a:latin typeface="Freestyle Script" panose="030804020302050B0404" pitchFamily="66" charset="0"/>
              </a:rPr>
              <a:t>Musqueam, on whose unceded ancestral lands the District of North Vancouver is located.</a:t>
            </a:r>
            <a:br>
              <a:rPr lang="en-US" sz="1200" dirty="0">
                <a:solidFill>
                  <a:schemeClr val="accent1">
                    <a:lumMod val="50000"/>
                  </a:schemeClr>
                </a:solidFill>
                <a:latin typeface="Freestyle Script" panose="030804020302050B0404" pitchFamily="66" charset="0"/>
              </a:rPr>
            </a:br>
            <a:r>
              <a:rPr lang="en-US" sz="900" dirty="0">
                <a:solidFill>
                  <a:schemeClr val="accent1">
                    <a:lumMod val="50000"/>
                  </a:schemeClr>
                </a:solidFill>
                <a:latin typeface="Freestyle Script" panose="030804020302050B0404" pitchFamily="66" charset="0"/>
              </a:rPr>
              <a:t> </a:t>
            </a:r>
            <a:endParaRPr lang="en-US" sz="1200" dirty="0">
              <a:solidFill>
                <a:schemeClr val="accent1">
                  <a:lumMod val="50000"/>
                </a:schemeClr>
              </a:solidFill>
              <a:latin typeface="Freestyle Script" panose="030804020302050B0404" pitchFamily="66" charset="0"/>
            </a:endParaRPr>
          </a:p>
          <a:p>
            <a:pPr marL="0" indent="0">
              <a:lnSpc>
                <a:spcPct val="100000"/>
              </a:lnSpc>
              <a:spcBef>
                <a:spcPts val="600"/>
              </a:spcBef>
              <a:buClr>
                <a:srgbClr val="00B0F0"/>
              </a:buClr>
              <a:buNone/>
            </a:pPr>
            <a:r>
              <a:rPr lang="en-US" sz="1200" dirty="0">
                <a:solidFill>
                  <a:schemeClr val="accent1">
                    <a:lumMod val="50000"/>
                  </a:schemeClr>
                </a:solidFill>
                <a:latin typeface="Freestyle Script" panose="030804020302050B0404" pitchFamily="66" charset="0"/>
              </a:rPr>
              <a:t>We value the opportunity to learn, share, and serve our community on these unceded lands.</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2</a:t>
            </a:fld>
            <a:endParaRPr lang="en-US"/>
          </a:p>
        </p:txBody>
      </p:sp>
    </p:spTree>
    <p:extLst>
      <p:ext uri="{BB962C8B-B14F-4D97-AF65-F5344CB8AC3E}">
        <p14:creationId xmlns:p14="http://schemas.microsoft.com/office/powerpoint/2010/main" val="247708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AFA6A82-C43D-0E45-8BBC-3BA89641B414}" type="slidenum">
              <a:rPr lang="en-US" smtClean="0"/>
              <a:t>3</a:t>
            </a:fld>
            <a:endParaRPr lang="en-US"/>
          </a:p>
        </p:txBody>
      </p:sp>
    </p:spTree>
    <p:extLst>
      <p:ext uri="{BB962C8B-B14F-4D97-AF65-F5344CB8AC3E}">
        <p14:creationId xmlns:p14="http://schemas.microsoft.com/office/powerpoint/2010/main" val="248600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Local Chairs: Oliver Kester and Bob Laxdal​</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Coordination: </a:t>
            </a:r>
            <a:r>
              <a:rPr lang="en-US" sz="1800" b="1" u="sng" kern="100" dirty="0">
                <a:effectLst/>
                <a:latin typeface="Times New Roman" panose="02020603050405020304" pitchFamily="18" charset="0"/>
                <a:ea typeface="Aptos" panose="020B0004020202020204" pitchFamily="34" charset="0"/>
                <a:cs typeface="Times New Roman" panose="02020603050405020304" pitchFamily="18" charset="0"/>
              </a:rPr>
              <a:t>Jana Thomson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and Lorraine King​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Times New Roman" panose="02020603050405020304" pitchFamily="18" charset="0"/>
                <a:ea typeface="Aptos" panose="020B0004020202020204" pitchFamily="34" charset="0"/>
              </a:rPr>
              <a:t>Science Program Committee: </a:t>
            </a:r>
            <a:r>
              <a:rPr lang="en-US" sz="1800" b="1" u="sng" dirty="0">
                <a:effectLst/>
                <a:latin typeface="Times New Roman" panose="02020603050405020304" pitchFamily="18" charset="0"/>
                <a:ea typeface="Aptos" panose="020B0004020202020204" pitchFamily="34" charset="0"/>
              </a:rPr>
              <a:t>Dalini Maharaj</a:t>
            </a:r>
            <a:r>
              <a:rPr lang="en-US" sz="1800" dirty="0">
                <a:effectLst/>
                <a:latin typeface="Times New Roman" panose="02020603050405020304" pitchFamily="18" charset="0"/>
                <a:ea typeface="Aptos" panose="020B0004020202020204" pitchFamily="34" charset="0"/>
              </a:rPr>
              <a:t>, Thomas Gutberlet, Rolando Granada, Oliver Kester and Bob Laxdal</a:t>
            </a:r>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7</a:t>
            </a:fld>
            <a:endParaRPr lang="en-US"/>
          </a:p>
        </p:txBody>
      </p:sp>
    </p:spTree>
    <p:extLst>
      <p:ext uri="{BB962C8B-B14F-4D97-AF65-F5344CB8AC3E}">
        <p14:creationId xmlns:p14="http://schemas.microsoft.com/office/powerpoint/2010/main" val="563597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F2B25-28E7-484E-AFA7-E2D6D08A0A48}" type="slidenum">
              <a:rPr lang="en-US" smtClean="0"/>
              <a:t>9</a:t>
            </a:fld>
            <a:endParaRPr lang="en-US"/>
          </a:p>
        </p:txBody>
      </p:sp>
    </p:spTree>
    <p:extLst>
      <p:ext uri="{BB962C8B-B14F-4D97-AF65-F5344CB8AC3E}">
        <p14:creationId xmlns:p14="http://schemas.microsoft.com/office/powerpoint/2010/main" val="204030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11</a:t>
            </a:fld>
            <a:endParaRPr lang="en-US"/>
          </a:p>
        </p:txBody>
      </p:sp>
    </p:spTree>
    <p:extLst>
      <p:ext uri="{BB962C8B-B14F-4D97-AF65-F5344CB8AC3E}">
        <p14:creationId xmlns:p14="http://schemas.microsoft.com/office/powerpoint/2010/main" val="77263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92020D0-FFB1-4BB8-89D8-2E5665C8E89B}" type="slidenum">
              <a:rPr lang="de-DE" altLang="de-DE" smtClean="0"/>
              <a:pPr/>
              <a:t>13</a:t>
            </a:fld>
            <a:endParaRPr lang="de-DE" altLang="de-DE"/>
          </a:p>
        </p:txBody>
      </p:sp>
      <p:sp>
        <p:nvSpPr>
          <p:cNvPr id="27651" name="Slide Image Placeholder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39738"/>
            <a:endParaRPr lang="en-CA" altLang="de-DE"/>
          </a:p>
        </p:txBody>
      </p:sp>
    </p:spTree>
    <p:extLst>
      <p:ext uri="{BB962C8B-B14F-4D97-AF65-F5344CB8AC3E}">
        <p14:creationId xmlns:p14="http://schemas.microsoft.com/office/powerpoint/2010/main" val="1662600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34959" lvl="1"/>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14</a:t>
            </a:fld>
            <a:endParaRPr lang="en-US"/>
          </a:p>
        </p:txBody>
      </p:sp>
    </p:spTree>
    <p:extLst>
      <p:ext uri="{BB962C8B-B14F-4D97-AF65-F5344CB8AC3E}">
        <p14:creationId xmlns:p14="http://schemas.microsoft.com/office/powerpoint/2010/main" val="60678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F08EE0-F671-5A48-AE26-ED94D7DF6D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07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2025-02-24</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pic>
        <p:nvPicPr>
          <p:cNvPr id="3" name="Picture 2">
            <a:extLst>
              <a:ext uri="{FF2B5EF4-FFF2-40B4-BE49-F238E27FC236}">
                <a16:creationId xmlns:a16="http://schemas.microsoft.com/office/drawing/2014/main" id="{C921B648-078D-92D6-14DC-7332C766B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4481" y="0"/>
            <a:ext cx="2063750" cy="800100"/>
          </a:xfrm>
          <a:prstGeom prst="rect">
            <a:avLst/>
          </a:prstGeom>
        </p:spPr>
      </p:pic>
      <p:pic>
        <p:nvPicPr>
          <p:cNvPr id="2" name="Picture 1">
            <a:extLst>
              <a:ext uri="{FF2B5EF4-FFF2-40B4-BE49-F238E27FC236}">
                <a16:creationId xmlns:a16="http://schemas.microsoft.com/office/drawing/2014/main" id="{D2C7454B-E058-7AD5-EAB1-B6ACFC5C92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191627"/>
            <a:ext cx="1947186" cy="350306"/>
          </a:xfrm>
          <a:prstGeom prst="rect">
            <a:avLst/>
          </a:prstGeom>
        </p:spPr>
      </p:pic>
      <p:pic>
        <p:nvPicPr>
          <p:cNvPr id="11" name="Picture 10">
            <a:extLst>
              <a:ext uri="{FF2B5EF4-FFF2-40B4-BE49-F238E27FC236}">
                <a16:creationId xmlns:a16="http://schemas.microsoft.com/office/drawing/2014/main" id="{64E7A7D8-BF3A-5BCB-CF5B-4CCFB21FF882}"/>
              </a:ext>
            </a:extLst>
          </p:cNvPr>
          <p:cNvPicPr>
            <a:picLocks noChangeAspect="1"/>
          </p:cNvPicPr>
          <p:nvPr userDrawn="1"/>
        </p:nvPicPr>
        <p:blipFill>
          <a:blip r:embed="rId4"/>
          <a:stretch>
            <a:fillRect/>
          </a:stretch>
        </p:blipFill>
        <p:spPr>
          <a:xfrm>
            <a:off x="323616" y="604346"/>
            <a:ext cx="1678697" cy="581379"/>
          </a:xfrm>
          <a:prstGeom prst="rect">
            <a:avLst/>
          </a:prstGeom>
        </p:spPr>
      </p:pic>
    </p:spTree>
    <p:extLst>
      <p:ext uri="{BB962C8B-B14F-4D97-AF65-F5344CB8AC3E}">
        <p14:creationId xmlns:p14="http://schemas.microsoft.com/office/powerpoint/2010/main" val="885934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9"/>
          <p:cNvSpPr>
            <a:spLocks noGrp="1"/>
          </p:cNvSpPr>
          <p:nvPr>
            <p:ph type="title"/>
          </p:nvPr>
        </p:nvSpPr>
        <p:spPr>
          <a:xfrm>
            <a:off x="2488246" y="462049"/>
            <a:ext cx="741114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pic>
        <p:nvPicPr>
          <p:cNvPr id="2" name="Picture 1">
            <a:extLst>
              <a:ext uri="{FF2B5EF4-FFF2-40B4-BE49-F238E27FC236}">
                <a16:creationId xmlns:a16="http://schemas.microsoft.com/office/drawing/2014/main" id="{E931EB06-BCCE-34C6-E95B-8D8D075C4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4481" y="0"/>
            <a:ext cx="2063750" cy="800100"/>
          </a:xfrm>
          <a:prstGeom prst="rect">
            <a:avLst/>
          </a:prstGeom>
        </p:spPr>
      </p:pic>
      <p:pic>
        <p:nvPicPr>
          <p:cNvPr id="7" name="Picture 6">
            <a:extLst>
              <a:ext uri="{FF2B5EF4-FFF2-40B4-BE49-F238E27FC236}">
                <a16:creationId xmlns:a16="http://schemas.microsoft.com/office/drawing/2014/main" id="{BA6A071E-4888-DAFB-B0C6-0A30BEB68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191627"/>
            <a:ext cx="1947186" cy="350306"/>
          </a:xfrm>
          <a:prstGeom prst="rect">
            <a:avLst/>
          </a:prstGeom>
        </p:spPr>
      </p:pic>
      <p:pic>
        <p:nvPicPr>
          <p:cNvPr id="8" name="Picture 7">
            <a:extLst>
              <a:ext uri="{FF2B5EF4-FFF2-40B4-BE49-F238E27FC236}">
                <a16:creationId xmlns:a16="http://schemas.microsoft.com/office/drawing/2014/main" id="{06C77999-E313-D18E-E390-7699B0682472}"/>
              </a:ext>
            </a:extLst>
          </p:cNvPr>
          <p:cNvPicPr>
            <a:picLocks noChangeAspect="1"/>
          </p:cNvPicPr>
          <p:nvPr userDrawn="1"/>
        </p:nvPicPr>
        <p:blipFill>
          <a:blip r:embed="rId4"/>
          <a:stretch>
            <a:fillRect/>
          </a:stretch>
        </p:blipFill>
        <p:spPr>
          <a:xfrm>
            <a:off x="323616" y="604346"/>
            <a:ext cx="1678697" cy="58137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0717073" y="631911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2025-02-24</a:t>
            </a:fld>
            <a:endParaRPr lang="en-US">
              <a:solidFill>
                <a:schemeClr val="bg2">
                  <a:lumMod val="10000"/>
                </a:schemeClr>
              </a:solidFill>
              <a:latin typeface="Arial" panose="020B0604020202020204"/>
            </a:endParaRP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2495014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103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2025-02-24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0F8E902-ADCA-455A-ADA8-458F2BD8F5B2}" type="datetimeFigureOut">
              <a:rPr lang="en-CA" smtClean="0"/>
              <a:t>2025-02-24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41DE15-18D3-4E2F-9E4A-A34F7A85E12A}" type="slidenum">
              <a:rPr lang="en-CA" smtClean="0"/>
              <a:t>‹#›</a:t>
            </a:fld>
            <a:endParaRPr lang="en-CA"/>
          </a:p>
        </p:txBody>
      </p:sp>
    </p:spTree>
    <p:extLst>
      <p:ext uri="{BB962C8B-B14F-4D97-AF65-F5344CB8AC3E}">
        <p14:creationId xmlns:p14="http://schemas.microsoft.com/office/powerpoint/2010/main" val="361449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2025-02-24</a:t>
            </a:fld>
            <a:endParaRPr lang="en-US">
              <a:solidFill>
                <a:schemeClr val="bg2">
                  <a:lumMod val="10000"/>
                </a:schemeClr>
              </a:solidFill>
              <a:latin typeface="Arial" panose="020B0604020202020204"/>
            </a:endParaRPr>
          </a:p>
        </p:txBody>
      </p:sp>
      <p:pic>
        <p:nvPicPr>
          <p:cNvPr id="4" name="Picture 3">
            <a:extLst>
              <a:ext uri="{FF2B5EF4-FFF2-40B4-BE49-F238E27FC236}">
                <a16:creationId xmlns:a16="http://schemas.microsoft.com/office/drawing/2014/main" id="{DACB1EA1-E8A7-71F5-091D-CF3EA6461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191627"/>
            <a:ext cx="1947186" cy="350306"/>
          </a:xfrm>
          <a:prstGeom prst="rect">
            <a:avLst/>
          </a:prstGeom>
        </p:spPr>
      </p:pic>
      <p:pic>
        <p:nvPicPr>
          <p:cNvPr id="5" name="Picture 4">
            <a:extLst>
              <a:ext uri="{FF2B5EF4-FFF2-40B4-BE49-F238E27FC236}">
                <a16:creationId xmlns:a16="http://schemas.microsoft.com/office/drawing/2014/main" id="{71005DA7-516B-F757-0495-6BE2888E9D8F}"/>
              </a:ext>
            </a:extLst>
          </p:cNvPr>
          <p:cNvPicPr>
            <a:picLocks noChangeAspect="1"/>
          </p:cNvPicPr>
          <p:nvPr userDrawn="1"/>
        </p:nvPicPr>
        <p:blipFill>
          <a:blip r:embed="rId4"/>
          <a:stretch>
            <a:fillRect/>
          </a:stretch>
        </p:blipFill>
        <p:spPr>
          <a:xfrm>
            <a:off x="323616" y="604346"/>
            <a:ext cx="1678697" cy="58137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191627"/>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2025-02-24</a:t>
            </a:fld>
            <a:endParaRPr lang="en-US">
              <a:solidFill>
                <a:schemeClr val="bg2">
                  <a:lumMod val="10000"/>
                </a:schemeClr>
              </a:solidFill>
              <a:latin typeface="Arial" panose="020B0604020202020204"/>
            </a:endParaRPr>
          </a:p>
        </p:txBody>
      </p:sp>
      <p:pic>
        <p:nvPicPr>
          <p:cNvPr id="3" name="Picture 2">
            <a:extLst>
              <a:ext uri="{FF2B5EF4-FFF2-40B4-BE49-F238E27FC236}">
                <a16:creationId xmlns:a16="http://schemas.microsoft.com/office/drawing/2014/main" id="{B2FA7032-669B-46E6-6AEF-CF4284A598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4481" y="0"/>
            <a:ext cx="2063750" cy="800100"/>
          </a:xfrm>
          <a:prstGeom prst="rect">
            <a:avLst/>
          </a:prstGeom>
        </p:spPr>
      </p:pic>
      <p:pic>
        <p:nvPicPr>
          <p:cNvPr id="11" name="Picture 10">
            <a:extLst>
              <a:ext uri="{FF2B5EF4-FFF2-40B4-BE49-F238E27FC236}">
                <a16:creationId xmlns:a16="http://schemas.microsoft.com/office/drawing/2014/main" id="{B250DF49-6415-DC07-B4E2-8B993348DBCA}"/>
              </a:ext>
            </a:extLst>
          </p:cNvPr>
          <p:cNvPicPr>
            <a:picLocks noChangeAspect="1"/>
          </p:cNvPicPr>
          <p:nvPr userDrawn="1"/>
        </p:nvPicPr>
        <p:blipFill>
          <a:blip r:embed="rId4"/>
          <a:stretch>
            <a:fillRect/>
          </a:stretch>
        </p:blipFill>
        <p:spPr>
          <a:xfrm>
            <a:off x="374072" y="663963"/>
            <a:ext cx="1678697" cy="581379"/>
          </a:xfrm>
          <a:prstGeom prst="rect">
            <a:avLst/>
          </a:prstGeom>
        </p:spPr>
      </p:pic>
    </p:spTree>
    <p:extLst>
      <p:ext uri="{BB962C8B-B14F-4D97-AF65-F5344CB8AC3E}">
        <p14:creationId xmlns:p14="http://schemas.microsoft.com/office/powerpoint/2010/main" val="820624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4" r:id="rId8"/>
    <p:sldLayoutId id="2147483775" r:id="rId9"/>
    <p:sldLayoutId id="2147483776" r:id="rId10"/>
    <p:sldLayoutId id="2147483777" r:id="rId11"/>
    <p:sldLayoutId id="2147483778" r:id="rId12"/>
    <p:sldLayoutId id="2147483779" r:id="rId13"/>
    <p:sldLayoutId id="2147483781" r:id="rId14"/>
    <p:sldLayoutId id="2147483782" r:id="rId15"/>
    <p:sldLayoutId id="2147483818" r:id="rId16"/>
    <p:sldLayoutId id="2147483825" r:id="rId17"/>
    <p:sldLayoutId id="2147483829" r:id="rId18"/>
    <p:sldLayoutId id="2147483827" r:id="rId19"/>
    <p:sldLayoutId id="2147483790" r:id="rId20"/>
    <p:sldLayoutId id="2147483791" r:id="rId21"/>
    <p:sldLayoutId id="2147483793" r:id="rId22"/>
    <p:sldLayoutId id="2147483794" r:id="rId23"/>
    <p:sldLayoutId id="2147483795" r:id="rId24"/>
    <p:sldLayoutId id="2147483798" r:id="rId25"/>
    <p:sldLayoutId id="2147483800" r:id="rId26"/>
    <p:sldLayoutId id="2147483802" r:id="rId27"/>
    <p:sldLayoutId id="2147483806" r:id="rId28"/>
    <p:sldLayoutId id="2147483812" r:id="rId29"/>
    <p:sldLayoutId id="2147483813" r:id="rId30"/>
    <p:sldLayoutId id="2147483796" r:id="rId31"/>
    <p:sldLayoutId id="2147483814" r:id="rId32"/>
    <p:sldLayoutId id="2147483815" r:id="rId33"/>
    <p:sldLayoutId id="2147483816" r:id="rId34"/>
    <p:sldLayoutId id="2147483824" r:id="rId35"/>
    <p:sldLayoutId id="2147483830" r:id="rId3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52.png"/><Relationship Id="rId10" Type="http://schemas.openxmlformats.org/officeDocument/2006/relationships/image" Target="../media/image30.png"/><Relationship Id="rId4" Type="http://schemas.openxmlformats.org/officeDocument/2006/relationships/image" Target="../media/image51.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8.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Vancouver ">
            <a:extLst>
              <a:ext uri="{FF2B5EF4-FFF2-40B4-BE49-F238E27FC236}">
                <a16:creationId xmlns:a16="http://schemas.microsoft.com/office/drawing/2014/main" id="{A4EDF992-8DB3-964D-22E7-FCB3F761F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7336"/>
            <a:ext cx="12213740" cy="5006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C57968-9652-48BA-938F-20354E8D0AFD}"/>
              </a:ext>
            </a:extLst>
          </p:cNvPr>
          <p:cNvSpPr>
            <a:spLocks noGrp="1"/>
          </p:cNvSpPr>
          <p:nvPr>
            <p:ph type="ctrTitle"/>
          </p:nvPr>
        </p:nvSpPr>
        <p:spPr>
          <a:xfrm>
            <a:off x="0" y="1968574"/>
            <a:ext cx="8018131" cy="2308324"/>
          </a:xfrm>
          <a:solidFill>
            <a:srgbClr val="000000">
              <a:alpha val="45098"/>
            </a:srgbClr>
          </a:solidFill>
        </p:spPr>
        <p:txBody>
          <a:bodyPr wrap="square">
            <a:spAutoFit/>
          </a:bodyPr>
          <a:lstStyle/>
          <a:p>
            <a:r>
              <a:rPr lang="en-US" sz="3600">
                <a:solidFill>
                  <a:schemeClr val="bg1"/>
                </a:solidFill>
              </a:rPr>
              <a:t>Welcome to the 11</a:t>
            </a:r>
            <a:r>
              <a:rPr lang="en-US" baseline="30000">
                <a:solidFill>
                  <a:schemeClr val="bg1"/>
                </a:solidFill>
              </a:rPr>
              <a:t>th</a:t>
            </a:r>
            <a:r>
              <a:rPr lang="en-US">
                <a:solidFill>
                  <a:schemeClr val="bg1"/>
                </a:solidFill>
              </a:rPr>
              <a:t> International Meeting of the Union for Compact Accelerator Driven Neutron Sources – UCANS’11</a:t>
            </a:r>
            <a:endParaRPr lang="en-CA">
              <a:solidFill>
                <a:schemeClr val="bg1"/>
              </a:solidFill>
            </a:endParaRPr>
          </a:p>
        </p:txBody>
      </p:sp>
      <p:sp>
        <p:nvSpPr>
          <p:cNvPr id="3" name="Subtitle 2">
            <a:extLst>
              <a:ext uri="{FF2B5EF4-FFF2-40B4-BE49-F238E27FC236}">
                <a16:creationId xmlns:a16="http://schemas.microsoft.com/office/drawing/2014/main" id="{79757E49-7A81-43B3-A0AB-B66A586C8A26}"/>
              </a:ext>
            </a:extLst>
          </p:cNvPr>
          <p:cNvSpPr>
            <a:spLocks noGrp="1"/>
          </p:cNvSpPr>
          <p:nvPr>
            <p:ph type="subTitle" idx="1"/>
          </p:nvPr>
        </p:nvSpPr>
        <p:spPr>
          <a:xfrm>
            <a:off x="8373868" y="5241589"/>
            <a:ext cx="3938833" cy="1511559"/>
          </a:xfrm>
        </p:spPr>
        <p:txBody>
          <a:bodyPr>
            <a:normAutofit/>
          </a:bodyPr>
          <a:lstStyle/>
          <a:p>
            <a:r>
              <a:rPr lang="en-US" sz="2000" b="1">
                <a:solidFill>
                  <a:schemeClr val="bg1"/>
                </a:solidFill>
              </a:rPr>
              <a:t>Opening session</a:t>
            </a:r>
          </a:p>
          <a:p>
            <a:r>
              <a:rPr lang="en-US" sz="2000" b="1">
                <a:solidFill>
                  <a:schemeClr val="bg1"/>
                </a:solidFill>
              </a:rPr>
              <a:t>D. Marquardt and O. Kester</a:t>
            </a:r>
          </a:p>
          <a:p>
            <a:r>
              <a:rPr lang="en-US" sz="2000" b="1">
                <a:solidFill>
                  <a:schemeClr val="bg1"/>
                </a:solidFill>
              </a:rPr>
              <a:t>February24, 2025</a:t>
            </a:r>
          </a:p>
        </p:txBody>
      </p:sp>
      <p:pic>
        <p:nvPicPr>
          <p:cNvPr id="16" name="Picture 15" descr="A logo with a blue circle and a black background&#10;&#10;Description automatically generated">
            <a:extLst>
              <a:ext uri="{FF2B5EF4-FFF2-40B4-BE49-F238E27FC236}">
                <a16:creationId xmlns:a16="http://schemas.microsoft.com/office/drawing/2014/main" id="{5E09C2CC-773B-AD1F-ED22-3F3ACF2CF2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5235" y="99468"/>
            <a:ext cx="831505" cy="968630"/>
          </a:xfrm>
          <a:prstGeom prst="rect">
            <a:avLst/>
          </a:prstGeom>
        </p:spPr>
      </p:pic>
      <p:pic>
        <p:nvPicPr>
          <p:cNvPr id="5" name="Picture 4">
            <a:extLst>
              <a:ext uri="{FF2B5EF4-FFF2-40B4-BE49-F238E27FC236}">
                <a16:creationId xmlns:a16="http://schemas.microsoft.com/office/drawing/2014/main" id="{155568C9-CE0A-543C-B32B-3C4A67A869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74643" y="69736"/>
            <a:ext cx="1182993" cy="1089600"/>
          </a:xfrm>
          <a:prstGeom prst="rect">
            <a:avLst/>
          </a:prstGeom>
        </p:spPr>
      </p:pic>
      <p:pic>
        <p:nvPicPr>
          <p:cNvPr id="6" name="Picture 5" descr="mirrotron_logo_tagline_duochrome">
            <a:extLst>
              <a:ext uri="{FF2B5EF4-FFF2-40B4-BE49-F238E27FC236}">
                <a16:creationId xmlns:a16="http://schemas.microsoft.com/office/drawing/2014/main" id="{D11DFEFC-AFF0-2DEE-B313-471CE36C7693}"/>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121253" y="33794"/>
            <a:ext cx="2419551" cy="521864"/>
          </a:xfrm>
          <a:prstGeom prst="rect">
            <a:avLst/>
          </a:prstGeom>
          <a:noFill/>
          <a:ln>
            <a:noFill/>
          </a:ln>
        </p:spPr>
      </p:pic>
      <p:pic>
        <p:nvPicPr>
          <p:cNvPr id="7" name="Picture 6">
            <a:extLst>
              <a:ext uri="{FF2B5EF4-FFF2-40B4-BE49-F238E27FC236}">
                <a16:creationId xmlns:a16="http://schemas.microsoft.com/office/drawing/2014/main" id="{1CB4CA22-6439-9F33-DFB0-0C47DE6399EF}"/>
              </a:ext>
            </a:extLst>
          </p:cNvPr>
          <p:cNvPicPr>
            <a:picLocks noChangeAspect="1"/>
          </p:cNvPicPr>
          <p:nvPr/>
        </p:nvPicPr>
        <p:blipFill>
          <a:blip r:embed="rId7"/>
          <a:stretch>
            <a:fillRect/>
          </a:stretch>
        </p:blipFill>
        <p:spPr>
          <a:xfrm>
            <a:off x="4457910" y="2248"/>
            <a:ext cx="1450684" cy="1364962"/>
          </a:xfrm>
          <a:prstGeom prst="rect">
            <a:avLst/>
          </a:prstGeom>
        </p:spPr>
      </p:pic>
      <p:pic>
        <p:nvPicPr>
          <p:cNvPr id="8" name="Picture 7">
            <a:extLst>
              <a:ext uri="{FF2B5EF4-FFF2-40B4-BE49-F238E27FC236}">
                <a16:creationId xmlns:a16="http://schemas.microsoft.com/office/drawing/2014/main" id="{D678E823-E756-4501-63F0-F507B4E8637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21253" y="1016679"/>
            <a:ext cx="1414404" cy="696433"/>
          </a:xfrm>
          <a:prstGeom prst="rect">
            <a:avLst/>
          </a:prstGeom>
        </p:spPr>
      </p:pic>
      <p:pic>
        <p:nvPicPr>
          <p:cNvPr id="9" name="Picture 8" descr="A red and black logo&#10;&#10;AI-generated content may be incorrect.">
            <a:extLst>
              <a:ext uri="{FF2B5EF4-FFF2-40B4-BE49-F238E27FC236}">
                <a16:creationId xmlns:a16="http://schemas.microsoft.com/office/drawing/2014/main" id="{39FD2AFD-2911-A5E9-51E0-A355EB45CCED}"/>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62794" y="663867"/>
            <a:ext cx="1510938" cy="594254"/>
          </a:xfrm>
          <a:prstGeom prst="rect">
            <a:avLst/>
          </a:prstGeom>
          <a:noFill/>
          <a:ln>
            <a:noFill/>
          </a:ln>
        </p:spPr>
      </p:pic>
      <p:pic>
        <p:nvPicPr>
          <p:cNvPr id="10" name="Picture 9" descr="A close-up of a logo&#10;&#10;AI-generated content may be incorrect.">
            <a:extLst>
              <a:ext uri="{FF2B5EF4-FFF2-40B4-BE49-F238E27FC236}">
                <a16:creationId xmlns:a16="http://schemas.microsoft.com/office/drawing/2014/main" id="{5006BC1B-30CE-193E-E848-E3B762B95FA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17143" y="1258824"/>
            <a:ext cx="1747499" cy="429967"/>
          </a:xfrm>
          <a:prstGeom prst="rect">
            <a:avLst/>
          </a:prstGeom>
        </p:spPr>
      </p:pic>
      <p:pic>
        <p:nvPicPr>
          <p:cNvPr id="11" name="Picture 10" descr="A logo of a university&#10;&#10;AI-generated content may be incorrect.">
            <a:extLst>
              <a:ext uri="{FF2B5EF4-FFF2-40B4-BE49-F238E27FC236}">
                <a16:creationId xmlns:a16="http://schemas.microsoft.com/office/drawing/2014/main" id="{FBA20C65-18F4-85B2-6A4C-8F3A13D66C8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05061" y="1133449"/>
            <a:ext cx="1245741" cy="536729"/>
          </a:xfrm>
          <a:prstGeom prst="rect">
            <a:avLst/>
          </a:prstGeom>
          <a:noFill/>
          <a:ln>
            <a:noFill/>
          </a:ln>
        </p:spPr>
      </p:pic>
      <p:pic>
        <p:nvPicPr>
          <p:cNvPr id="12" name="Picture 11" descr="A black background with blue text&#10;&#10;AI-generated content may be incorrect.">
            <a:extLst>
              <a:ext uri="{FF2B5EF4-FFF2-40B4-BE49-F238E27FC236}">
                <a16:creationId xmlns:a16="http://schemas.microsoft.com/office/drawing/2014/main" id="{5670CC4A-EC56-0BF2-A354-83C214B7785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43285" y="1068098"/>
            <a:ext cx="1648901" cy="624856"/>
          </a:xfrm>
          <a:prstGeom prst="rect">
            <a:avLst/>
          </a:prstGeom>
          <a:solidFill>
            <a:schemeClr val="bg1"/>
          </a:solidFill>
          <a:ln>
            <a:noFill/>
          </a:ln>
        </p:spPr>
      </p:pic>
    </p:spTree>
    <p:extLst>
      <p:ext uri="{BB962C8B-B14F-4D97-AF65-F5344CB8AC3E}">
        <p14:creationId xmlns:p14="http://schemas.microsoft.com/office/powerpoint/2010/main" val="187365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14797" y="0"/>
            <a:ext cx="7289074" cy="6858000"/>
          </a:xfrm>
          <a:prstGeom prst="rect">
            <a:avLst/>
          </a:prstGeom>
        </p:spPr>
      </p:pic>
      <p:sp>
        <p:nvSpPr>
          <p:cNvPr id="7" name="TextBox 6"/>
          <p:cNvSpPr txBox="1"/>
          <p:nvPr/>
        </p:nvSpPr>
        <p:spPr>
          <a:xfrm>
            <a:off x="293615" y="321825"/>
            <a:ext cx="4546833" cy="5878532"/>
          </a:xfrm>
          <a:prstGeom prst="rect">
            <a:avLst/>
          </a:prstGeom>
          <a:noFill/>
        </p:spPr>
        <p:txBody>
          <a:bodyPr wrap="square" lIns="91440" tIns="45720" rIns="91440" bIns="45720" rtlCol="0" anchor="t">
            <a:spAutoFit/>
          </a:bodyPr>
          <a:lstStyle/>
          <a:p>
            <a:r>
              <a:rPr lang="en-CA" sz="2800" b="1">
                <a:solidFill>
                  <a:srgbClr val="00B0F0"/>
                </a:solidFill>
                <a:latin typeface="Arial"/>
                <a:cs typeface="Arial"/>
              </a:rPr>
              <a:t>A warm welcome from TRIUMF, Canada’s particle accelerator centre. </a:t>
            </a:r>
          </a:p>
          <a:p>
            <a:endParaRPr lang="en-CA" sz="2200" b="1">
              <a:latin typeface="Arial"/>
              <a:cs typeface="Arial"/>
            </a:endParaRPr>
          </a:p>
          <a:p>
            <a:r>
              <a:rPr lang="en-CA" sz="2200">
                <a:latin typeface="Arial"/>
                <a:cs typeface="Arial"/>
              </a:rPr>
              <a:t>We are a world-class hub of research, education, and innovation that is home to ~700 staff, students and post doctoral fellows.</a:t>
            </a:r>
          </a:p>
          <a:p>
            <a:endParaRPr lang="en-CA" sz="2200">
              <a:latin typeface="Arial" panose="020B0604020202020204" pitchFamily="34" charset="0"/>
              <a:cs typeface="Arial" panose="020B0604020202020204" pitchFamily="34" charset="0"/>
            </a:endParaRPr>
          </a:p>
          <a:p>
            <a:r>
              <a:rPr lang="en-CA" sz="2200">
                <a:latin typeface="Arial "/>
                <a:cs typeface="Arial"/>
              </a:rPr>
              <a:t>Founded in 1968 by the University of British Columbia, Simon Fraser University, and the University of Victoria</a:t>
            </a:r>
            <a:r>
              <a:rPr lang="en-US" sz="2200">
                <a:latin typeface="Arial "/>
                <a:cs typeface="Arial"/>
              </a:rPr>
              <a:t>, TRIUMF is a cornerstone of BC’s innovation ecosystem.</a:t>
            </a:r>
            <a:endParaRPr lang="en-CA" sz="2200">
              <a:latin typeface="Arial "/>
              <a:cs typeface="Arial" panose="020B0604020202020204" pitchFamily="34" charset="0"/>
            </a:endParaRPr>
          </a:p>
        </p:txBody>
      </p:sp>
      <p:sp>
        <p:nvSpPr>
          <p:cNvPr id="4" name="Slide Number Placeholder 13">
            <a:extLst>
              <a:ext uri="{FF2B5EF4-FFF2-40B4-BE49-F238E27FC236}">
                <a16:creationId xmlns:a16="http://schemas.microsoft.com/office/drawing/2014/main" id="{4AB25E80-8D62-6783-EA45-CD3A0556184D}"/>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D41DE15-18D3-4E2F-9E4A-A34F7A85E12A}" type="slidenum">
              <a:rPr lang="en-CA" sz="1200" smtClean="0">
                <a:solidFill>
                  <a:schemeClr val="bg1"/>
                </a:solidFill>
              </a:rPr>
              <a:pPr algn="r"/>
              <a:t>10</a:t>
            </a:fld>
            <a:endParaRPr lang="en-CA" sz="1200">
              <a:solidFill>
                <a:schemeClr val="bg1"/>
              </a:solidFill>
            </a:endParaRPr>
          </a:p>
        </p:txBody>
      </p:sp>
    </p:spTree>
    <p:extLst>
      <p:ext uri="{BB962C8B-B14F-4D97-AF65-F5344CB8AC3E}">
        <p14:creationId xmlns:p14="http://schemas.microsoft.com/office/powerpoint/2010/main" val="225160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7556" y="5055142"/>
            <a:ext cx="531779" cy="4345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6" name="TextBox 5">
            <a:extLst>
              <a:ext uri="{FF2B5EF4-FFF2-40B4-BE49-F238E27FC236}">
                <a16:creationId xmlns:a16="http://schemas.microsoft.com/office/drawing/2014/main" id="{2B754BA2-8AF8-4758-A4B1-C0FC2DE8884C}"/>
              </a:ext>
            </a:extLst>
          </p:cNvPr>
          <p:cNvSpPr txBox="1"/>
          <p:nvPr/>
        </p:nvSpPr>
        <p:spPr>
          <a:xfrm>
            <a:off x="5925084" y="0"/>
            <a:ext cx="6266916" cy="6890308"/>
          </a:xfrm>
          <a:prstGeom prst="rect">
            <a:avLst/>
          </a:prstGeom>
          <a:solidFill>
            <a:srgbClr val="00B0F0"/>
          </a:solidFill>
          <a:effectLst/>
        </p:spPr>
        <p:txBody>
          <a:bodyPr wrap="square" lIns="180000" tIns="288000" rIns="180000" bIns="180000" rtlCol="0">
            <a:noAutofit/>
          </a:bodyPr>
          <a:lstStyle/>
          <a:p>
            <a:pPr marL="457200" indent="-457200">
              <a:buFont typeface="Arial" panose="020B0604020202020204" pitchFamily="34" charset="0"/>
              <a:buChar char="•"/>
            </a:pPr>
            <a:r>
              <a:rPr lang="en-US" sz="3200">
                <a:solidFill>
                  <a:srgbClr val="FFFFFF"/>
                </a:solidFill>
              </a:rPr>
              <a:t>Our laboratory is one of Canada's major investments</a:t>
            </a:r>
            <a:br>
              <a:rPr lang="en-US" sz="3200">
                <a:solidFill>
                  <a:srgbClr val="FFFFFF"/>
                </a:solidFill>
              </a:rPr>
            </a:br>
            <a:r>
              <a:rPr lang="en-US" sz="3200">
                <a:solidFill>
                  <a:srgbClr val="FFFFFF"/>
                </a:solidFill>
              </a:rPr>
              <a:t>in large-scale research infrastructure</a:t>
            </a:r>
          </a:p>
          <a:p>
            <a:pPr marL="457200" indent="-457200">
              <a:buFont typeface="Arial" panose="020B0604020202020204" pitchFamily="34" charset="0"/>
              <a:buChar char="•"/>
            </a:pPr>
            <a:r>
              <a:rPr lang="en-US" sz="3200">
                <a:solidFill>
                  <a:srgbClr val="FFFFFF"/>
                </a:solidFill>
              </a:rPr>
              <a:t>We collaborate across communities and disciplines, from nuclear and particle physics to the life and materials sciences </a:t>
            </a:r>
          </a:p>
          <a:p>
            <a:pPr marL="457200" indent="-457200">
              <a:buFont typeface="Arial" panose="020B0604020202020204" pitchFamily="34" charset="0"/>
              <a:buChar char="•"/>
            </a:pPr>
            <a:r>
              <a:rPr lang="en-CA" sz="3200">
                <a:solidFill>
                  <a:srgbClr val="FFFFFF"/>
                </a:solidFill>
              </a:rPr>
              <a:t>We advance isotope science and technology, both fundamental and applied. </a:t>
            </a:r>
          </a:p>
        </p:txBody>
      </p:sp>
      <p:pic>
        <p:nvPicPr>
          <p:cNvPr id="7" name="Picture 6" descr="A picture containing tree, outdoor, cake, building&#10;&#10;Description generated with high confidence">
            <a:extLst>
              <a:ext uri="{FF2B5EF4-FFF2-40B4-BE49-F238E27FC236}">
                <a16:creationId xmlns:a16="http://schemas.microsoft.com/office/drawing/2014/main" id="{D893B12C-5640-4EAE-AA12-6E9F6DA0CD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36"/>
          <a:stretch/>
        </p:blipFill>
        <p:spPr>
          <a:xfrm>
            <a:off x="-941" y="-4121"/>
            <a:ext cx="5931868" cy="6890308"/>
          </a:xfrm>
          <a:prstGeom prst="rect">
            <a:avLst/>
          </a:prstGeom>
          <a:solidFill>
            <a:srgbClr val="00B0F0"/>
          </a:solidFill>
        </p:spPr>
      </p:pic>
    </p:spTree>
    <p:extLst>
      <p:ext uri="{BB962C8B-B14F-4D97-AF65-F5344CB8AC3E}">
        <p14:creationId xmlns:p14="http://schemas.microsoft.com/office/powerpoint/2010/main" val="236457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9AA23-1252-415E-8472-E812FBF6F4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783572"/>
          </a:xfrm>
          <a:prstGeom prst="rect">
            <a:avLst/>
          </a:prstGeom>
        </p:spPr>
      </p:pic>
      <p:sp>
        <p:nvSpPr>
          <p:cNvPr id="4" name="Rectangle 3">
            <a:extLst>
              <a:ext uri="{FF2B5EF4-FFF2-40B4-BE49-F238E27FC236}">
                <a16:creationId xmlns:a16="http://schemas.microsoft.com/office/drawing/2014/main" id="{4DAC63CD-CFCA-47EA-B312-558FC9D9AEA7}"/>
              </a:ext>
            </a:extLst>
          </p:cNvPr>
          <p:cNvSpPr/>
          <p:nvPr/>
        </p:nvSpPr>
        <p:spPr>
          <a:xfrm>
            <a:off x="218768" y="5467916"/>
            <a:ext cx="11754464" cy="958646"/>
          </a:xfrm>
          <a:prstGeom prst="rect">
            <a:avLst/>
          </a:prstGeom>
          <a:solidFill>
            <a:srgbClr val="00B0F0">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a:t>TRIUMF has five decades of experience in building a rich particle accelerator infrastructure that enables cutting-edge research while growing accelerator expertise.</a:t>
            </a:r>
          </a:p>
        </p:txBody>
      </p:sp>
    </p:spTree>
    <p:extLst>
      <p:ext uri="{BB962C8B-B14F-4D97-AF65-F5344CB8AC3E}">
        <p14:creationId xmlns:p14="http://schemas.microsoft.com/office/powerpoint/2010/main" val="361546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D5D56-023C-85C4-3C88-37873F0A1981}"/>
              </a:ext>
            </a:extLst>
          </p:cNvPr>
          <p:cNvSpPr/>
          <p:nvPr/>
        </p:nvSpPr>
        <p:spPr>
          <a:xfrm>
            <a:off x="125016" y="6422628"/>
            <a:ext cx="8338760" cy="2829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90A04785-2123-40A7-A11B-9A945CCE45D6}"/>
              </a:ext>
            </a:extLst>
          </p:cNvPr>
          <p:cNvGrpSpPr/>
          <p:nvPr/>
        </p:nvGrpSpPr>
        <p:grpSpPr>
          <a:xfrm>
            <a:off x="47260" y="114605"/>
            <a:ext cx="6975698" cy="6133404"/>
            <a:chOff x="47260" y="700532"/>
            <a:chExt cx="6975698" cy="6133404"/>
          </a:xfrm>
        </p:grpSpPr>
        <p:pic>
          <p:nvPicPr>
            <p:cNvPr id="4" name="Picture 3">
              <a:extLst>
                <a:ext uri="{FF2B5EF4-FFF2-40B4-BE49-F238E27FC236}">
                  <a16:creationId xmlns:a16="http://schemas.microsoft.com/office/drawing/2014/main" id="{47F84217-935F-454C-AB88-5183FDBABAA3}"/>
                </a:ext>
              </a:extLst>
            </p:cNvPr>
            <p:cNvPicPr>
              <a:picLocks noChangeAspect="1"/>
            </p:cNvPicPr>
            <p:nvPr/>
          </p:nvPicPr>
          <p:blipFill rotWithShape="1">
            <a:blip r:embed="rId3"/>
            <a:srcRect l="6720" t="4971" r="4794" b="8709"/>
            <a:stretch/>
          </p:blipFill>
          <p:spPr>
            <a:xfrm>
              <a:off x="47260" y="700532"/>
              <a:ext cx="6975698" cy="6133404"/>
            </a:xfrm>
            <a:prstGeom prst="rect">
              <a:avLst/>
            </a:prstGeom>
          </p:spPr>
        </p:pic>
        <p:sp>
          <p:nvSpPr>
            <p:cNvPr id="5" name="Rectangle 4">
              <a:extLst>
                <a:ext uri="{FF2B5EF4-FFF2-40B4-BE49-F238E27FC236}">
                  <a16:creationId xmlns:a16="http://schemas.microsoft.com/office/drawing/2014/main" id="{A82C1FE3-C4D5-441C-BB81-6ADD523C3CA5}"/>
                </a:ext>
              </a:extLst>
            </p:cNvPr>
            <p:cNvSpPr/>
            <p:nvPr/>
          </p:nvSpPr>
          <p:spPr>
            <a:xfrm>
              <a:off x="47260" y="768088"/>
              <a:ext cx="1986858" cy="1318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 name="TextBox 5"/>
          <p:cNvSpPr txBox="1"/>
          <p:nvPr/>
        </p:nvSpPr>
        <p:spPr>
          <a:xfrm>
            <a:off x="2188307" y="5602848"/>
            <a:ext cx="3119332" cy="318924"/>
          </a:xfrm>
          <a:prstGeom prst="rect">
            <a:avLst/>
          </a:prstGeom>
          <a:solidFill>
            <a:schemeClr val="bg1">
              <a:alpha val="75000"/>
            </a:schemeClr>
          </a:solidFill>
        </p:spPr>
        <p:txBody>
          <a:bodyPr wrap="square" lIns="36000" tIns="36000" rIns="36000" bIns="36000">
            <a:spAutoFit/>
          </a:bodyPr>
          <a:lstStyle/>
          <a:p>
            <a:pPr>
              <a:defRPr/>
            </a:pPr>
            <a:r>
              <a:rPr lang="en-US" sz="1600" b="1">
                <a:solidFill>
                  <a:srgbClr val="002060"/>
                </a:solidFill>
              </a:rPr>
              <a:t>500 MeV Cyclotron and BL1A</a:t>
            </a:r>
          </a:p>
        </p:txBody>
      </p:sp>
      <p:sp>
        <p:nvSpPr>
          <p:cNvPr id="3" name="Rectangle 2"/>
          <p:cNvSpPr/>
          <p:nvPr/>
        </p:nvSpPr>
        <p:spPr>
          <a:xfrm>
            <a:off x="2188307" y="101990"/>
            <a:ext cx="3786716" cy="143510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26631" name="TextBox 3"/>
          <p:cNvSpPr txBox="1">
            <a:spLocks noChangeArrowheads="1"/>
          </p:cNvSpPr>
          <p:nvPr/>
        </p:nvSpPr>
        <p:spPr bwMode="auto">
          <a:xfrm>
            <a:off x="3097540" y="339430"/>
            <a:ext cx="1068553" cy="626701"/>
          </a:xfrm>
          <a:prstGeom prst="rect">
            <a:avLst/>
          </a:prstGeom>
          <a:solidFill>
            <a:srgbClr val="D9F1E2"/>
          </a:solidFill>
          <a:ln>
            <a:noFill/>
          </a:ln>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000" b="1">
                <a:solidFill>
                  <a:srgbClr val="FF0000"/>
                </a:solidFill>
                <a:latin typeface="Calibri" panose="020F0502020204030204" pitchFamily="34" charset="0"/>
                <a:cs typeface="Arial" panose="020B0604020202020204" pitchFamily="34" charset="0"/>
              </a:rPr>
              <a:t>ISAC-II</a:t>
            </a:r>
          </a:p>
          <a:p>
            <a:pPr algn="ctr">
              <a:spcBef>
                <a:spcPct val="0"/>
              </a:spcBef>
              <a:buFontTx/>
              <a:buNone/>
            </a:pPr>
            <a:r>
              <a:rPr lang="en-CA" altLang="en-US" sz="1600">
                <a:latin typeface="Calibri" panose="020F0502020204030204" pitchFamily="34" charset="0"/>
                <a:cs typeface="Arial" panose="020B0604020202020204" pitchFamily="34" charset="0"/>
              </a:rPr>
              <a:t>High energy</a:t>
            </a:r>
          </a:p>
        </p:txBody>
      </p:sp>
      <p:sp>
        <p:nvSpPr>
          <p:cNvPr id="11" name="Rectangle 10"/>
          <p:cNvSpPr/>
          <p:nvPr/>
        </p:nvSpPr>
        <p:spPr>
          <a:xfrm>
            <a:off x="2408647" y="1574379"/>
            <a:ext cx="2461683" cy="163406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26633" name="TextBox 11"/>
          <p:cNvSpPr txBox="1">
            <a:spLocks noChangeArrowheads="1"/>
          </p:cNvSpPr>
          <p:nvPr/>
        </p:nvSpPr>
        <p:spPr bwMode="auto">
          <a:xfrm>
            <a:off x="3900082" y="1921153"/>
            <a:ext cx="820472" cy="11191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000" b="1">
                <a:solidFill>
                  <a:srgbClr val="FF0000"/>
                </a:solidFill>
                <a:latin typeface="Calibri" panose="020F0502020204030204" pitchFamily="34" charset="0"/>
                <a:cs typeface="Arial" panose="020B0604020202020204" pitchFamily="34" charset="0"/>
              </a:rPr>
              <a:t>ISAC-I</a:t>
            </a:r>
          </a:p>
          <a:p>
            <a:pPr algn="ctr">
              <a:spcBef>
                <a:spcPct val="0"/>
              </a:spcBef>
              <a:buFontTx/>
              <a:buNone/>
            </a:pPr>
            <a:r>
              <a:rPr lang="en-CA" altLang="en-US" sz="1600">
                <a:latin typeface="Calibri" panose="020F0502020204030204" pitchFamily="34" charset="0"/>
                <a:cs typeface="Arial" panose="020B0604020202020204" pitchFamily="34" charset="0"/>
              </a:rPr>
              <a:t>Low and </a:t>
            </a:r>
          </a:p>
          <a:p>
            <a:pPr algn="ctr">
              <a:spcBef>
                <a:spcPct val="0"/>
              </a:spcBef>
              <a:buFontTx/>
              <a:buNone/>
            </a:pPr>
            <a:r>
              <a:rPr lang="en-CA" altLang="en-US" sz="1600">
                <a:latin typeface="Calibri" panose="020F0502020204030204" pitchFamily="34" charset="0"/>
                <a:cs typeface="Arial" panose="020B0604020202020204" pitchFamily="34" charset="0"/>
              </a:rPr>
              <a:t>medium </a:t>
            </a:r>
          </a:p>
          <a:p>
            <a:pPr algn="ctr">
              <a:spcBef>
                <a:spcPct val="0"/>
              </a:spcBef>
              <a:buFontTx/>
              <a:buNone/>
            </a:pPr>
            <a:r>
              <a:rPr lang="en-CA" altLang="en-US" sz="1600">
                <a:latin typeface="Calibri" panose="020F0502020204030204" pitchFamily="34" charset="0"/>
                <a:cs typeface="Arial" panose="020B0604020202020204" pitchFamily="34" charset="0"/>
              </a:rPr>
              <a:t>energy</a:t>
            </a:r>
            <a:endParaRPr lang="en-CA" altLang="en-US" sz="1800">
              <a:latin typeface="Calibri" panose="020F0502020204030204" pitchFamily="34" charset="0"/>
              <a:cs typeface="Arial" panose="020B0604020202020204" pitchFamily="34" charset="0"/>
            </a:endParaRPr>
          </a:p>
        </p:txBody>
      </p:sp>
      <p:sp>
        <p:nvSpPr>
          <p:cNvPr id="14" name="Rectangle 13"/>
          <p:cNvSpPr/>
          <p:nvPr/>
        </p:nvSpPr>
        <p:spPr>
          <a:xfrm>
            <a:off x="966711" y="1604647"/>
            <a:ext cx="1328736" cy="2737887"/>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26635" name="TextBox 14"/>
          <p:cNvSpPr txBox="1">
            <a:spLocks noChangeArrowheads="1"/>
          </p:cNvSpPr>
          <p:nvPr/>
        </p:nvSpPr>
        <p:spPr bwMode="auto">
          <a:xfrm>
            <a:off x="1040689" y="1126627"/>
            <a:ext cx="794054" cy="4420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400" b="1">
                <a:solidFill>
                  <a:srgbClr val="00B0F0"/>
                </a:solidFill>
                <a:latin typeface="Calibri" panose="020F0502020204030204" pitchFamily="34" charset="0"/>
                <a:cs typeface="Arial" panose="020B0604020202020204" pitchFamily="34" charset="0"/>
              </a:rPr>
              <a:t>ARIEL</a:t>
            </a:r>
          </a:p>
        </p:txBody>
      </p:sp>
      <p:sp>
        <p:nvSpPr>
          <p:cNvPr id="16" name="TextBox 11">
            <a:extLst>
              <a:ext uri="{FF2B5EF4-FFF2-40B4-BE49-F238E27FC236}">
                <a16:creationId xmlns:a16="http://schemas.microsoft.com/office/drawing/2014/main" id="{03669360-C9E2-4DA8-A362-7CE9B96AA786}"/>
              </a:ext>
            </a:extLst>
          </p:cNvPr>
          <p:cNvSpPr txBox="1">
            <a:spLocks noChangeArrowheads="1"/>
          </p:cNvSpPr>
          <p:nvPr/>
        </p:nvSpPr>
        <p:spPr bwMode="auto">
          <a:xfrm>
            <a:off x="5206612" y="2187864"/>
            <a:ext cx="1178691" cy="6267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1800" b="1">
                <a:solidFill>
                  <a:srgbClr val="00B050"/>
                </a:solidFill>
                <a:latin typeface="Calibri" panose="020F0502020204030204" pitchFamily="34" charset="0"/>
                <a:cs typeface="Arial" panose="020B0604020202020204" pitchFamily="34" charset="0"/>
              </a:rPr>
              <a:t>Isotope Cyclotrons</a:t>
            </a:r>
          </a:p>
        </p:txBody>
      </p:sp>
      <p:sp>
        <p:nvSpPr>
          <p:cNvPr id="2" name="Oval 1">
            <a:extLst>
              <a:ext uri="{FF2B5EF4-FFF2-40B4-BE49-F238E27FC236}">
                <a16:creationId xmlns:a16="http://schemas.microsoft.com/office/drawing/2014/main" id="{FDC0BF33-05FE-47BB-B00D-A3E405D52A19}"/>
              </a:ext>
            </a:extLst>
          </p:cNvPr>
          <p:cNvSpPr/>
          <p:nvPr/>
        </p:nvSpPr>
        <p:spPr>
          <a:xfrm>
            <a:off x="5307639" y="1604647"/>
            <a:ext cx="1054126" cy="30857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7E35664B-61B0-4E26-922D-0D4EC97B66CB}"/>
              </a:ext>
            </a:extLst>
          </p:cNvPr>
          <p:cNvSpPr/>
          <p:nvPr/>
        </p:nvSpPr>
        <p:spPr>
          <a:xfrm>
            <a:off x="2188307" y="4342534"/>
            <a:ext cx="3119332" cy="12113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CD6D590C-105C-4B01-8C0A-375444C107B0}"/>
              </a:ext>
            </a:extLst>
          </p:cNvPr>
          <p:cNvSpPr/>
          <p:nvPr/>
        </p:nvSpPr>
        <p:spPr>
          <a:xfrm>
            <a:off x="965295" y="4343110"/>
            <a:ext cx="976588" cy="1197435"/>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sz="2400"/>
          </a:p>
        </p:txBody>
      </p:sp>
      <p:sp>
        <p:nvSpPr>
          <p:cNvPr id="18" name="TextBox 14">
            <a:extLst>
              <a:ext uri="{FF2B5EF4-FFF2-40B4-BE49-F238E27FC236}">
                <a16:creationId xmlns:a16="http://schemas.microsoft.com/office/drawing/2014/main" id="{862E41C1-8FAB-462C-89FA-B4A791725AA6}"/>
              </a:ext>
            </a:extLst>
          </p:cNvPr>
          <p:cNvSpPr txBox="1">
            <a:spLocks noChangeArrowheads="1"/>
          </p:cNvSpPr>
          <p:nvPr/>
        </p:nvSpPr>
        <p:spPr bwMode="auto">
          <a:xfrm>
            <a:off x="125016" y="4632220"/>
            <a:ext cx="824512" cy="4420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2800">
                <a:solidFill>
                  <a:schemeClr val="tx1"/>
                </a:solidFill>
                <a:latin typeface="Myriad Pro"/>
                <a:ea typeface="Myriad Pro"/>
                <a:cs typeface="Myriad Pro"/>
              </a:defRPr>
            </a:lvl1pPr>
            <a:lvl2pPr marL="742950" indent="-285750">
              <a:spcBef>
                <a:spcPct val="20000"/>
              </a:spcBef>
              <a:buFont typeface="Arial" panose="020B0604020202020204" pitchFamily="34" charset="0"/>
              <a:buChar char="–"/>
              <a:defRPr sz="2400">
                <a:solidFill>
                  <a:schemeClr val="tx1"/>
                </a:solidFill>
                <a:latin typeface="Myriad Pro"/>
                <a:ea typeface="Myriad Pro"/>
                <a:cs typeface="Myriad Pro"/>
              </a:defRPr>
            </a:lvl2pPr>
            <a:lvl3pPr marL="1143000" indent="-228600">
              <a:spcBef>
                <a:spcPct val="20000"/>
              </a:spcBef>
              <a:buFont typeface="Arial" panose="020B0604020202020204" pitchFamily="34" charset="0"/>
              <a:buChar char="•"/>
              <a:defRPr sz="2000">
                <a:solidFill>
                  <a:schemeClr val="tx1"/>
                </a:solidFill>
                <a:latin typeface="Myriad Pro"/>
                <a:ea typeface="Myriad Pro"/>
                <a:cs typeface="Myriad Pro"/>
              </a:defRPr>
            </a:lvl3pPr>
            <a:lvl4pPr marL="1600200" indent="-228600">
              <a:spcBef>
                <a:spcPct val="20000"/>
              </a:spcBef>
              <a:buFont typeface="Arial" panose="020B0604020202020204" pitchFamily="34" charset="0"/>
              <a:buChar char="–"/>
              <a:defRPr>
                <a:solidFill>
                  <a:schemeClr val="tx1"/>
                </a:solidFill>
                <a:latin typeface="Myriad Pro"/>
                <a:ea typeface="Myriad Pro"/>
                <a:cs typeface="Myriad Pro"/>
              </a:defRPr>
            </a:lvl4pPr>
            <a:lvl5pPr marL="2057400" indent="-228600">
              <a:spcBef>
                <a:spcPct val="20000"/>
              </a:spcBef>
              <a:buFont typeface="Arial" panose="020B0604020202020204" pitchFamily="34" charset="0"/>
              <a:buChar char="»"/>
              <a:defRPr>
                <a:solidFill>
                  <a:schemeClr val="tx1"/>
                </a:solidFill>
                <a:latin typeface="Myriad Pro"/>
                <a:ea typeface="Myriad Pro"/>
                <a:cs typeface="Myriad Pro"/>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Myriad Pro"/>
                <a:ea typeface="Myriad Pro"/>
                <a:cs typeface="Myriad Pro"/>
              </a:defRPr>
            </a:lvl9pPr>
          </a:lstStyle>
          <a:p>
            <a:pPr algn="ctr">
              <a:spcBef>
                <a:spcPct val="0"/>
              </a:spcBef>
              <a:buFontTx/>
              <a:buNone/>
            </a:pPr>
            <a:r>
              <a:rPr lang="en-CA" altLang="en-US" sz="2400" b="1" err="1">
                <a:solidFill>
                  <a:srgbClr val="00B0F0"/>
                </a:solidFill>
                <a:latin typeface="Calibri" panose="020F0502020204030204" pitchFamily="34" charset="0"/>
                <a:cs typeface="Arial" panose="020B0604020202020204" pitchFamily="34" charset="0"/>
              </a:rPr>
              <a:t>elinac</a:t>
            </a:r>
            <a:endParaRPr lang="en-CA" altLang="en-US" sz="2400" b="1">
              <a:solidFill>
                <a:srgbClr val="00B0F0"/>
              </a:solidFill>
              <a:latin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027259E1-3344-B827-1D29-D0C77BBF68BD}"/>
              </a:ext>
            </a:extLst>
          </p:cNvPr>
          <p:cNvSpPr txBox="1">
            <a:spLocks/>
          </p:cNvSpPr>
          <p:nvPr/>
        </p:nvSpPr>
        <p:spPr>
          <a:xfrm>
            <a:off x="7231717" y="841633"/>
            <a:ext cx="4647830" cy="479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defPPr>
              <a:defRPr lang="en-US"/>
            </a:defPPr>
            <a:lvl1pPr marL="0" indent="0" eaLnBrk="1" fontAlgn="auto" hangingPunct="1">
              <a:spcBef>
                <a:spcPct val="20000"/>
              </a:spcBef>
              <a:spcAft>
                <a:spcPts val="0"/>
              </a:spcAft>
              <a:buFont typeface="Arial" pitchFamily="34" charset="0"/>
              <a:buNone/>
              <a:defRPr sz="1800">
                <a:solidFill>
                  <a:schemeClr val="accent1">
                    <a:lumMod val="75000"/>
                  </a:schemeClr>
                </a:solidFill>
                <a:latin typeface="Myriad Pro" pitchFamily="34" charset="0"/>
                <a:cs typeface="Myriad Pro" pitchFamily="34" charset="0"/>
              </a:defRPr>
            </a:lvl1pPr>
            <a:lvl2pPr marL="742950" indent="-285750" eaLnBrk="0" hangingPunct="0">
              <a:spcBef>
                <a:spcPct val="20000"/>
              </a:spcBef>
              <a:buFont typeface="Arial" pitchFamily="34" charset="0"/>
              <a:buChar char="–"/>
              <a:defRPr sz="2400">
                <a:latin typeface="Myriad Pro" pitchFamily="34" charset="0"/>
                <a:ea typeface="Myriad Pro"/>
                <a:cs typeface="Myriad Pro" pitchFamily="34" charset="0"/>
              </a:defRPr>
            </a:lvl2pPr>
            <a:lvl3pPr marL="1143000" indent="-228600" eaLnBrk="0" hangingPunct="0">
              <a:spcBef>
                <a:spcPct val="20000"/>
              </a:spcBef>
              <a:buFont typeface="Arial" pitchFamily="34" charset="0"/>
              <a:buChar char="•"/>
              <a:defRPr sz="2000">
                <a:latin typeface="Myriad Pro" pitchFamily="34" charset="0"/>
                <a:ea typeface="Myriad Pro"/>
                <a:cs typeface="Myriad Pro" pitchFamily="34" charset="0"/>
              </a:defRPr>
            </a:lvl3pPr>
            <a:lvl4pPr marL="1600200" indent="-228600" eaLnBrk="0" hangingPunct="0">
              <a:spcBef>
                <a:spcPct val="20000"/>
              </a:spcBef>
              <a:buFont typeface="Arial" pitchFamily="34" charset="0"/>
              <a:buChar char="–"/>
              <a:defRPr>
                <a:latin typeface="Myriad Pro" pitchFamily="34" charset="0"/>
                <a:ea typeface="Myriad Pro"/>
                <a:cs typeface="Myriad Pro" pitchFamily="34" charset="0"/>
              </a:defRPr>
            </a:lvl4pPr>
            <a:lvl5pPr marL="2057400" indent="-228600" eaLnBrk="0" hangingPunct="0">
              <a:spcBef>
                <a:spcPct val="20000"/>
              </a:spcBef>
              <a:buFont typeface="Arial" pitchFamily="34" charset="0"/>
              <a:buChar char="»"/>
              <a:defRPr>
                <a:latin typeface="Myriad Pro" pitchFamily="34" charset="0"/>
                <a:ea typeface="Myriad Pro"/>
                <a:cs typeface="Myriad Pro"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spcBef>
                <a:spcPts val="0"/>
              </a:spcBef>
              <a:defRPr/>
            </a:pPr>
            <a:r>
              <a:rPr lang="en-US" sz="2000">
                <a:solidFill>
                  <a:srgbClr val="0070C0"/>
                </a:solidFill>
                <a:latin typeface="+mn-lt"/>
              </a:rPr>
              <a:t>Primary beam driver (1974): </a:t>
            </a:r>
          </a:p>
          <a:p>
            <a:pPr>
              <a:spcBef>
                <a:spcPts val="0"/>
              </a:spcBef>
              <a:defRPr/>
            </a:pPr>
            <a:r>
              <a:rPr lang="en-US">
                <a:solidFill>
                  <a:schemeClr val="tx1"/>
                </a:solidFill>
                <a:latin typeface="+mn-lt"/>
              </a:rPr>
              <a:t>500 MeV Cyclotron, 300 </a:t>
            </a:r>
            <a:r>
              <a:rPr lang="en-US">
                <a:solidFill>
                  <a:schemeClr val="tx1"/>
                </a:solidFill>
                <a:latin typeface="+mn-lt"/>
                <a:sym typeface="Symbol" panose="05050102010706020507" pitchFamily="18" charset="2"/>
              </a:rPr>
              <a:t>A, </a:t>
            </a:r>
            <a:r>
              <a:rPr lang="en-US">
                <a:solidFill>
                  <a:schemeClr val="tx1"/>
                </a:solidFill>
                <a:latin typeface="+mn-lt"/>
              </a:rPr>
              <a:t>H</a:t>
            </a:r>
            <a:r>
              <a:rPr lang="en-US" baseline="30000">
                <a:solidFill>
                  <a:schemeClr val="tx1"/>
                </a:solidFill>
                <a:latin typeface="+mn-lt"/>
              </a:rPr>
              <a:t>-</a:t>
            </a:r>
            <a:endParaRPr lang="en-US" baseline="30000">
              <a:solidFill>
                <a:schemeClr val="tx1"/>
              </a:solidFill>
              <a:latin typeface="+mn-lt"/>
              <a:cs typeface="Arial"/>
            </a:endParaRPr>
          </a:p>
          <a:p>
            <a:pPr>
              <a:spcBef>
                <a:spcPts val="0"/>
              </a:spcBef>
              <a:defRPr/>
            </a:pPr>
            <a:r>
              <a:rPr lang="en-US">
                <a:solidFill>
                  <a:schemeClr val="tx1"/>
                </a:solidFill>
                <a:latin typeface="+mn-lt"/>
              </a:rPr>
              <a:t>Produces rare isotopes, neutrons and muons</a:t>
            </a:r>
            <a:br>
              <a:rPr lang="en-US">
                <a:solidFill>
                  <a:schemeClr val="tx1"/>
                </a:solidFill>
                <a:latin typeface="+mn-lt"/>
                <a:cs typeface="Arial"/>
              </a:rPr>
            </a:br>
            <a:endParaRPr lang="en-US">
              <a:solidFill>
                <a:schemeClr val="tx1"/>
              </a:solidFill>
              <a:latin typeface="+mn-lt"/>
            </a:endParaRPr>
          </a:p>
          <a:p>
            <a:pPr>
              <a:spcBef>
                <a:spcPts val="0"/>
              </a:spcBef>
              <a:defRPr/>
            </a:pPr>
            <a:r>
              <a:rPr lang="en-US" sz="2000">
                <a:solidFill>
                  <a:srgbClr val="FF0000"/>
                </a:solidFill>
                <a:latin typeface="+mn-lt"/>
              </a:rPr>
              <a:t>Isotope Separator and Accelerator facility – ISAC (1996)</a:t>
            </a:r>
            <a:endParaRPr lang="en-US">
              <a:solidFill>
                <a:schemeClr val="tx1"/>
              </a:solidFill>
              <a:latin typeface="+mn-lt"/>
              <a:cs typeface="Arial"/>
            </a:endParaRPr>
          </a:p>
          <a:p>
            <a:pPr marL="342900" indent="-342900">
              <a:spcBef>
                <a:spcPts val="0"/>
              </a:spcBef>
              <a:buFont typeface="Arial" panose="020B0604020202020204" pitchFamily="34" charset="0"/>
              <a:buChar char="•"/>
              <a:defRPr/>
            </a:pPr>
            <a:r>
              <a:rPr lang="en-US">
                <a:solidFill>
                  <a:schemeClr val="tx1"/>
                </a:solidFill>
                <a:latin typeface="+mn-lt"/>
              </a:rPr>
              <a:t>ISAC-I: Normal conducting-</a:t>
            </a:r>
            <a:r>
              <a:rPr lang="en-US" err="1">
                <a:solidFill>
                  <a:schemeClr val="tx1"/>
                </a:solidFill>
                <a:latin typeface="+mn-lt"/>
              </a:rPr>
              <a:t>linac</a:t>
            </a:r>
            <a:r>
              <a:rPr lang="en-US">
                <a:solidFill>
                  <a:schemeClr val="tx1"/>
                </a:solidFill>
                <a:latin typeface="+mn-lt"/>
                <a:cs typeface="Arial"/>
              </a:rPr>
              <a:t> </a:t>
            </a:r>
          </a:p>
          <a:p>
            <a:pPr marL="1085850" lvl="1" indent="-342900">
              <a:spcBef>
                <a:spcPts val="0"/>
              </a:spcBef>
              <a:buFont typeface="Arial" panose="020B0604020202020204" pitchFamily="34" charset="0"/>
              <a:buChar char="•"/>
              <a:defRPr/>
            </a:pPr>
            <a:r>
              <a:rPr lang="en-US" sz="1800">
                <a:solidFill>
                  <a:schemeClr val="tx1"/>
                </a:solidFill>
                <a:latin typeface="+mn-lt"/>
              </a:rPr>
              <a:t>0.15-1.8 MeV/u (2000)</a:t>
            </a:r>
            <a:endParaRPr lang="en-US" sz="1800">
              <a:solidFill>
                <a:schemeClr val="tx1"/>
              </a:solidFill>
              <a:latin typeface="+mn-lt"/>
              <a:cs typeface="Arial"/>
            </a:endParaRPr>
          </a:p>
          <a:p>
            <a:pPr marL="285750" indent="-285750">
              <a:spcBef>
                <a:spcPts val="0"/>
              </a:spcBef>
              <a:buFont typeface="Arial" panose="020B0604020202020204" pitchFamily="34" charset="0"/>
              <a:buChar char="•"/>
              <a:defRPr/>
            </a:pPr>
            <a:r>
              <a:rPr lang="en-US">
                <a:solidFill>
                  <a:schemeClr val="tx1"/>
                </a:solidFill>
                <a:latin typeface="+mn-lt"/>
              </a:rPr>
              <a:t>ISAC-II: Superconducting-</a:t>
            </a:r>
            <a:r>
              <a:rPr lang="en-US" err="1">
                <a:solidFill>
                  <a:schemeClr val="tx1"/>
                </a:solidFill>
                <a:latin typeface="+mn-lt"/>
              </a:rPr>
              <a:t>linac</a:t>
            </a:r>
            <a:endParaRPr lang="en-US">
              <a:solidFill>
                <a:schemeClr val="tx1"/>
              </a:solidFill>
              <a:latin typeface="+mn-lt"/>
            </a:endParaRPr>
          </a:p>
          <a:p>
            <a:pPr marL="1028700" lvl="1">
              <a:spcBef>
                <a:spcPts val="0"/>
              </a:spcBef>
              <a:buFont typeface="Arial" panose="020B0604020202020204" pitchFamily="34" charset="0"/>
              <a:buChar char="•"/>
              <a:defRPr/>
            </a:pPr>
            <a:r>
              <a:rPr lang="en-US" sz="1800">
                <a:solidFill>
                  <a:schemeClr val="tx1"/>
                </a:solidFill>
                <a:latin typeface="+mn-lt"/>
              </a:rPr>
              <a:t>1.5-16.5 MeV/u (2006)</a:t>
            </a:r>
            <a:endParaRPr lang="en-US" sz="1800">
              <a:solidFill>
                <a:schemeClr val="tx1"/>
              </a:solidFill>
              <a:latin typeface="+mn-lt"/>
              <a:cs typeface="Arial"/>
            </a:endParaRPr>
          </a:p>
          <a:p>
            <a:pPr>
              <a:spcBef>
                <a:spcPts val="0"/>
              </a:spcBef>
              <a:defRPr/>
            </a:pPr>
            <a:endParaRPr lang="en-US">
              <a:solidFill>
                <a:schemeClr val="tx1"/>
              </a:solidFill>
              <a:latin typeface="+mn-lt"/>
            </a:endParaRPr>
          </a:p>
          <a:p>
            <a:pPr>
              <a:spcBef>
                <a:spcPts val="0"/>
              </a:spcBef>
              <a:defRPr/>
            </a:pPr>
            <a:r>
              <a:rPr lang="en-US" sz="2000">
                <a:solidFill>
                  <a:srgbClr val="00AAFF"/>
                </a:solidFill>
                <a:latin typeface="+mn-lt"/>
              </a:rPr>
              <a:t>Advanced Rare Isotope Laboratory – ARIEL (in progress)</a:t>
            </a:r>
            <a:endParaRPr lang="en-US" sz="2000">
              <a:solidFill>
                <a:srgbClr val="00AAFF"/>
              </a:solidFill>
              <a:latin typeface="+mn-lt"/>
              <a:cs typeface="Arial"/>
            </a:endParaRPr>
          </a:p>
          <a:p>
            <a:pPr marL="342900" indent="-342900">
              <a:spcBef>
                <a:spcPts val="0"/>
              </a:spcBef>
              <a:buFont typeface="Arial" panose="020B0604020202020204" pitchFamily="34" charset="0"/>
              <a:buChar char="•"/>
              <a:defRPr/>
            </a:pPr>
            <a:r>
              <a:rPr lang="en-US">
                <a:solidFill>
                  <a:schemeClr val="tx1"/>
                </a:solidFill>
                <a:latin typeface="+mn-lt"/>
              </a:rPr>
              <a:t>Superconducting electron </a:t>
            </a:r>
            <a:r>
              <a:rPr lang="en-US" err="1">
                <a:solidFill>
                  <a:schemeClr val="tx1"/>
                </a:solidFill>
                <a:latin typeface="+mn-lt"/>
              </a:rPr>
              <a:t>linac</a:t>
            </a:r>
            <a:r>
              <a:rPr lang="en-US">
                <a:solidFill>
                  <a:schemeClr val="tx1"/>
                </a:solidFill>
                <a:latin typeface="+mn-lt"/>
              </a:rPr>
              <a:t> </a:t>
            </a:r>
          </a:p>
          <a:p>
            <a:pPr marL="1085850" lvl="1" indent="-342900">
              <a:spcBef>
                <a:spcPts val="0"/>
              </a:spcBef>
              <a:buFont typeface="Arial" panose="020B0604020202020204" pitchFamily="34" charset="0"/>
              <a:buChar char="•"/>
              <a:defRPr/>
            </a:pPr>
            <a:r>
              <a:rPr lang="en-US" sz="1800">
                <a:solidFill>
                  <a:schemeClr val="tx1"/>
                </a:solidFill>
                <a:latin typeface="+mn-lt"/>
              </a:rPr>
              <a:t>30 MeV, 10 mA, </a:t>
            </a:r>
            <a:r>
              <a:rPr lang="en-US" sz="1800" err="1">
                <a:solidFill>
                  <a:schemeClr val="tx1"/>
                </a:solidFill>
                <a:latin typeface="+mn-lt"/>
              </a:rPr>
              <a:t>cw</a:t>
            </a:r>
            <a:r>
              <a:rPr lang="en-US" sz="1800">
                <a:solidFill>
                  <a:schemeClr val="tx1"/>
                </a:solidFill>
                <a:latin typeface="+mn-lt"/>
              </a:rPr>
              <a:t> (2019)</a:t>
            </a:r>
          </a:p>
          <a:p>
            <a:pPr>
              <a:spcBef>
                <a:spcPts val="0"/>
              </a:spcBef>
              <a:defRPr/>
            </a:pPr>
            <a:endParaRPr lang="en-US">
              <a:solidFill>
                <a:schemeClr val="tx1"/>
              </a:solidFill>
              <a:latin typeface="+mn-lt"/>
            </a:endParaRPr>
          </a:p>
          <a:p>
            <a:pPr>
              <a:spcBef>
                <a:spcPts val="0"/>
              </a:spcBef>
              <a:defRPr/>
            </a:pPr>
            <a:r>
              <a:rPr lang="en-US">
                <a:solidFill>
                  <a:srgbClr val="00B050"/>
                </a:solidFill>
                <a:latin typeface="+mn-lt"/>
              </a:rPr>
              <a:t>4 (+1) Cyclotrons for medical isotope production – TR30 and TR13 designed by TRIUMF</a:t>
            </a:r>
            <a:endParaRPr lang="en-US">
              <a:solidFill>
                <a:srgbClr val="00B050"/>
              </a:solidFill>
              <a:latin typeface="+mn-lt"/>
              <a:cs typeface="Arial"/>
            </a:endParaRPr>
          </a:p>
        </p:txBody>
      </p:sp>
      <p:sp>
        <p:nvSpPr>
          <p:cNvPr id="10" name="Rectangle 28">
            <a:extLst>
              <a:ext uri="{FF2B5EF4-FFF2-40B4-BE49-F238E27FC236}">
                <a16:creationId xmlns:a16="http://schemas.microsoft.com/office/drawing/2014/main" id="{40888308-13B6-E2D1-1F07-EAC96DD8BBE0}"/>
              </a:ext>
            </a:extLst>
          </p:cNvPr>
          <p:cNvSpPr>
            <a:spLocks noGrp="1" noChangeArrowheads="1"/>
          </p:cNvSpPr>
          <p:nvPr>
            <p:ph type="title"/>
          </p:nvPr>
        </p:nvSpPr>
        <p:spPr>
          <a:xfrm>
            <a:off x="6516975" y="91985"/>
            <a:ext cx="5294059" cy="676102"/>
          </a:xfrm>
        </p:spPr>
        <p:txBody>
          <a:bodyPr/>
          <a:lstStyle/>
          <a:p>
            <a:pPr algn="r"/>
            <a:r>
              <a:rPr lang="de-DE" altLang="de-DE" sz="2800" b="0">
                <a:latin typeface="+mj-lt"/>
                <a:cs typeface="Myriad Pro SemiExt"/>
              </a:rPr>
              <a:t>TRIUMF </a:t>
            </a:r>
            <a:r>
              <a:rPr lang="en-CA" altLang="de-DE" sz="2800" b="0">
                <a:latin typeface="+mj-lt"/>
                <a:cs typeface="Myriad Pro SemiExt"/>
              </a:rPr>
              <a:t>accelerator complex</a:t>
            </a:r>
          </a:p>
        </p:txBody>
      </p:sp>
      <p:sp>
        <p:nvSpPr>
          <p:cNvPr id="12" name="Rectangle 11">
            <a:extLst>
              <a:ext uri="{FF2B5EF4-FFF2-40B4-BE49-F238E27FC236}">
                <a16:creationId xmlns:a16="http://schemas.microsoft.com/office/drawing/2014/main" id="{DA3E7E14-615B-366A-4B82-9606C586AC52}"/>
              </a:ext>
            </a:extLst>
          </p:cNvPr>
          <p:cNvSpPr/>
          <p:nvPr/>
        </p:nvSpPr>
        <p:spPr>
          <a:xfrm>
            <a:off x="4870329" y="6270629"/>
            <a:ext cx="1406183" cy="434910"/>
          </a:xfrm>
          <a:prstGeom prst="rect">
            <a:avLst/>
          </a:prstGeom>
          <a:noFill/>
          <a:ln w="254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a:solidFill>
                  <a:schemeClr val="tx1"/>
                </a:solidFill>
              </a:rPr>
              <a:t>IAMI</a:t>
            </a:r>
            <a:r>
              <a:rPr lang="en-US" sz="1050">
                <a:solidFill>
                  <a:schemeClr val="tx1"/>
                </a:solidFill>
              </a:rPr>
              <a:t>         		</a:t>
            </a:r>
          </a:p>
        </p:txBody>
      </p:sp>
      <p:pic>
        <p:nvPicPr>
          <p:cNvPr id="13" name="Picture 13">
            <a:extLst>
              <a:ext uri="{FF2B5EF4-FFF2-40B4-BE49-F238E27FC236}">
                <a16:creationId xmlns:a16="http://schemas.microsoft.com/office/drawing/2014/main" id="{2CB45887-ADC6-F214-A385-288CC97F4138}"/>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l="73621" t="29088" r="14222" b="68271"/>
          <a:stretch/>
        </p:blipFill>
        <p:spPr bwMode="auto">
          <a:xfrm>
            <a:off x="5279813" y="6370637"/>
            <a:ext cx="1063613" cy="20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B1BE3E1F-0B79-9781-1FB5-0A2B0DFC9070}"/>
              </a:ext>
            </a:extLst>
          </p:cNvPr>
          <p:cNvSpPr/>
          <p:nvPr/>
        </p:nvSpPr>
        <p:spPr>
          <a:xfrm>
            <a:off x="5542048" y="6224300"/>
            <a:ext cx="539142" cy="50021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Multiplication Sign 19">
            <a:extLst>
              <a:ext uri="{FF2B5EF4-FFF2-40B4-BE49-F238E27FC236}">
                <a16:creationId xmlns:a16="http://schemas.microsoft.com/office/drawing/2014/main" id="{CBC7A4D1-FFE8-3971-C13F-1243BBFEAD77}"/>
              </a:ext>
            </a:extLst>
          </p:cNvPr>
          <p:cNvSpPr/>
          <p:nvPr/>
        </p:nvSpPr>
        <p:spPr>
          <a:xfrm>
            <a:off x="5307160" y="3204603"/>
            <a:ext cx="909819" cy="891372"/>
          </a:xfrm>
          <a:prstGeom prst="mathMultiply">
            <a:avLst>
              <a:gd name="adj1" fmla="val 49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756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p:cTn id="7"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9">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 calcmode="lin" valueType="num">
                                      <p:cBhvr>
                                        <p:cTn id="12"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9">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 calcmode="lin" valueType="num">
                                      <p:cBhvr>
                                        <p:cTn id="1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19" dur="500"/>
                                        <p:tgtEl>
                                          <p:spTgt spid="9">
                                            <p:txEl>
                                              <p:pRg st="5" end="5"/>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p:cTn id="27" dur="500" fill="hold"/>
                                        <p:tgtEl>
                                          <p:spTgt spid="9">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9">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9">
                                            <p:txEl>
                                              <p:pRg st="6" end="6"/>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 calcmode="lin" valueType="num">
                                      <p:cBhvr>
                                        <p:cTn id="32" dur="500" fill="hold"/>
                                        <p:tgtEl>
                                          <p:spTgt spid="9">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9">
                                            <p:txEl>
                                              <p:pRg st="7" end="7"/>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xEl>
                                              <p:pRg st="9" end="9"/>
                                            </p:txEl>
                                          </p:spTgt>
                                        </p:tgtEl>
                                        <p:attrNameLst>
                                          <p:attrName>style.visibility</p:attrName>
                                        </p:attrNameLst>
                                      </p:cBhvr>
                                      <p:to>
                                        <p:strVal val="visible"/>
                                      </p:to>
                                    </p:set>
                                    <p:anim calcmode="lin" valueType="num">
                                      <p:cBhvr>
                                        <p:cTn id="44" dur="500" fill="hold"/>
                                        <p:tgtEl>
                                          <p:spTgt spid="9">
                                            <p:txEl>
                                              <p:pRg st="9" end="9"/>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9" end="9"/>
                                            </p:txEl>
                                          </p:spTgt>
                                        </p:tgtEl>
                                        <p:attrNameLst>
                                          <p:attrName>ppt_h</p:attrName>
                                        </p:attrNameLst>
                                      </p:cBhvr>
                                      <p:tavLst>
                                        <p:tav tm="0">
                                          <p:val>
                                            <p:fltVal val="0"/>
                                          </p:val>
                                        </p:tav>
                                        <p:tav tm="100000">
                                          <p:val>
                                            <p:strVal val="#ppt_h"/>
                                          </p:val>
                                        </p:tav>
                                      </p:tavLst>
                                    </p:anim>
                                    <p:animEffect transition="in" filter="fade">
                                      <p:cBhvr>
                                        <p:cTn id="46" dur="500"/>
                                        <p:tgtEl>
                                          <p:spTgt spid="9">
                                            <p:txEl>
                                              <p:pRg st="9" end="9"/>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6635"/>
                                        </p:tgtEl>
                                        <p:attrNameLst>
                                          <p:attrName>style.visibility</p:attrName>
                                        </p:attrNameLst>
                                      </p:cBhvr>
                                      <p:to>
                                        <p:strVal val="visible"/>
                                      </p:to>
                                    </p:set>
                                    <p:anim calcmode="lin" valueType="num">
                                      <p:cBhvr>
                                        <p:cTn id="54" dur="500" fill="hold"/>
                                        <p:tgtEl>
                                          <p:spTgt spid="26635"/>
                                        </p:tgtEl>
                                        <p:attrNameLst>
                                          <p:attrName>ppt_w</p:attrName>
                                        </p:attrNameLst>
                                      </p:cBhvr>
                                      <p:tavLst>
                                        <p:tav tm="0">
                                          <p:val>
                                            <p:fltVal val="0"/>
                                          </p:val>
                                        </p:tav>
                                        <p:tav tm="100000">
                                          <p:val>
                                            <p:strVal val="#ppt_w"/>
                                          </p:val>
                                        </p:tav>
                                      </p:tavLst>
                                    </p:anim>
                                    <p:anim calcmode="lin" valueType="num">
                                      <p:cBhvr>
                                        <p:cTn id="55" dur="500" fill="hold"/>
                                        <p:tgtEl>
                                          <p:spTgt spid="26635"/>
                                        </p:tgtEl>
                                        <p:attrNameLst>
                                          <p:attrName>ppt_h</p:attrName>
                                        </p:attrNameLst>
                                      </p:cBhvr>
                                      <p:tavLst>
                                        <p:tav tm="0">
                                          <p:val>
                                            <p:fltVal val="0"/>
                                          </p:val>
                                        </p:tav>
                                        <p:tav tm="100000">
                                          <p:val>
                                            <p:strVal val="#ppt_h"/>
                                          </p:val>
                                        </p:tav>
                                      </p:tavLst>
                                    </p:anim>
                                    <p:animEffect transition="in" filter="fade">
                                      <p:cBhvr>
                                        <p:cTn id="56" dur="500"/>
                                        <p:tgtEl>
                                          <p:spTgt spid="26635"/>
                                        </p:tgtEl>
                                      </p:cBhvr>
                                    </p:animEffect>
                                  </p:childTnLst>
                                </p:cTn>
                              </p:par>
                              <p:par>
                                <p:cTn id="57" presetID="53" presetClass="entr" presetSubtype="16" fill="hold" nodeType="withEffect">
                                  <p:stCondLst>
                                    <p:cond delay="0"/>
                                  </p:stCondLst>
                                  <p:childTnLst>
                                    <p:set>
                                      <p:cBhvr>
                                        <p:cTn id="58" dur="1" fill="hold">
                                          <p:stCondLst>
                                            <p:cond delay="0"/>
                                          </p:stCondLst>
                                        </p:cTn>
                                        <p:tgtEl>
                                          <p:spTgt spid="9">
                                            <p:txEl>
                                              <p:pRg st="10" end="10"/>
                                            </p:txEl>
                                          </p:spTgt>
                                        </p:tgtEl>
                                        <p:attrNameLst>
                                          <p:attrName>style.visibility</p:attrName>
                                        </p:attrNameLst>
                                      </p:cBhvr>
                                      <p:to>
                                        <p:strVal val="visible"/>
                                      </p:to>
                                    </p:set>
                                    <p:anim calcmode="lin" valueType="num">
                                      <p:cBhvr>
                                        <p:cTn id="59" dur="500" fill="hold"/>
                                        <p:tgtEl>
                                          <p:spTgt spid="9">
                                            <p:txEl>
                                              <p:pRg st="10" end="10"/>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10" end="10"/>
                                            </p:txEl>
                                          </p:spTgt>
                                        </p:tgtEl>
                                        <p:attrNameLst>
                                          <p:attrName>ppt_h</p:attrName>
                                        </p:attrNameLst>
                                      </p:cBhvr>
                                      <p:tavLst>
                                        <p:tav tm="0">
                                          <p:val>
                                            <p:fltVal val="0"/>
                                          </p:val>
                                        </p:tav>
                                        <p:tav tm="100000">
                                          <p:val>
                                            <p:strVal val="#ppt_h"/>
                                          </p:val>
                                        </p:tav>
                                      </p:tavLst>
                                    </p:anim>
                                    <p:animEffect transition="in" filter="fade">
                                      <p:cBhvr>
                                        <p:cTn id="61" dur="500"/>
                                        <p:tgtEl>
                                          <p:spTgt spid="9">
                                            <p:txEl>
                                              <p:pRg st="10" end="10"/>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9">
                                            <p:txEl>
                                              <p:pRg st="11" end="11"/>
                                            </p:txEl>
                                          </p:spTgt>
                                        </p:tgtEl>
                                        <p:attrNameLst>
                                          <p:attrName>style.visibility</p:attrName>
                                        </p:attrNameLst>
                                      </p:cBhvr>
                                      <p:to>
                                        <p:strVal val="visible"/>
                                      </p:to>
                                    </p:set>
                                    <p:anim calcmode="lin" valueType="num">
                                      <p:cBhvr>
                                        <p:cTn id="64" dur="500" fill="hold"/>
                                        <p:tgtEl>
                                          <p:spTgt spid="9">
                                            <p:txEl>
                                              <p:pRg st="11" end="11"/>
                                            </p:txEl>
                                          </p:spTgt>
                                        </p:tgtEl>
                                        <p:attrNameLst>
                                          <p:attrName>ppt_w</p:attrName>
                                        </p:attrNameLst>
                                      </p:cBhvr>
                                      <p:tavLst>
                                        <p:tav tm="0">
                                          <p:val>
                                            <p:fltVal val="0"/>
                                          </p:val>
                                        </p:tav>
                                        <p:tav tm="100000">
                                          <p:val>
                                            <p:strVal val="#ppt_w"/>
                                          </p:val>
                                        </p:tav>
                                      </p:tavLst>
                                    </p:anim>
                                    <p:anim calcmode="lin" valueType="num">
                                      <p:cBhvr>
                                        <p:cTn id="65" dur="500" fill="hold"/>
                                        <p:tgtEl>
                                          <p:spTgt spid="9">
                                            <p:txEl>
                                              <p:pRg st="11" end="11"/>
                                            </p:txEl>
                                          </p:spTgt>
                                        </p:tgtEl>
                                        <p:attrNameLst>
                                          <p:attrName>ppt_h</p:attrName>
                                        </p:attrNameLst>
                                      </p:cBhvr>
                                      <p:tavLst>
                                        <p:tav tm="0">
                                          <p:val>
                                            <p:fltVal val="0"/>
                                          </p:val>
                                        </p:tav>
                                        <p:tav tm="100000">
                                          <p:val>
                                            <p:strVal val="#ppt_h"/>
                                          </p:val>
                                        </p:tav>
                                      </p:tavLst>
                                    </p:anim>
                                    <p:animEffect transition="in" filter="fade">
                                      <p:cBhvr>
                                        <p:cTn id="66" dur="500"/>
                                        <p:tgtEl>
                                          <p:spTgt spid="9">
                                            <p:txEl>
                                              <p:pRg st="11" end="11"/>
                                            </p:txEl>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9">
                                            <p:txEl>
                                              <p:pRg st="13" end="13"/>
                                            </p:txEl>
                                          </p:spTgt>
                                        </p:tgtEl>
                                        <p:attrNameLst>
                                          <p:attrName>style.visibility</p:attrName>
                                        </p:attrNameLst>
                                      </p:cBhvr>
                                      <p:to>
                                        <p:strVal val="visible"/>
                                      </p:to>
                                    </p:set>
                                    <p:anim calcmode="lin" valueType="num">
                                      <p:cBhvr>
                                        <p:cTn id="81" dur="500" fill="hold"/>
                                        <p:tgtEl>
                                          <p:spTgt spid="9">
                                            <p:txEl>
                                              <p:pRg st="13" end="13"/>
                                            </p:txEl>
                                          </p:spTgt>
                                        </p:tgtEl>
                                        <p:attrNameLst>
                                          <p:attrName>ppt_w</p:attrName>
                                        </p:attrNameLst>
                                      </p:cBhvr>
                                      <p:tavLst>
                                        <p:tav tm="0">
                                          <p:val>
                                            <p:fltVal val="0"/>
                                          </p:val>
                                        </p:tav>
                                        <p:tav tm="100000">
                                          <p:val>
                                            <p:strVal val="#ppt_w"/>
                                          </p:val>
                                        </p:tav>
                                      </p:tavLst>
                                    </p:anim>
                                    <p:anim calcmode="lin" valueType="num">
                                      <p:cBhvr>
                                        <p:cTn id="82" dur="500" fill="hold"/>
                                        <p:tgtEl>
                                          <p:spTgt spid="9">
                                            <p:txEl>
                                              <p:pRg st="13" end="13"/>
                                            </p:txEl>
                                          </p:spTgt>
                                        </p:tgtEl>
                                        <p:attrNameLst>
                                          <p:attrName>ppt_h</p:attrName>
                                        </p:attrNameLst>
                                      </p:cBhvr>
                                      <p:tavLst>
                                        <p:tav tm="0">
                                          <p:val>
                                            <p:fltVal val="0"/>
                                          </p:val>
                                        </p:tav>
                                        <p:tav tm="100000">
                                          <p:val>
                                            <p:strVal val="#ppt_h"/>
                                          </p:val>
                                        </p:tav>
                                      </p:tavLst>
                                    </p:anim>
                                    <p:animEffect transition="in" filter="fade">
                                      <p:cBhvr>
                                        <p:cTn id="83" dur="500"/>
                                        <p:tgtEl>
                                          <p:spTgt spid="9">
                                            <p:txEl>
                                              <p:pRg st="13" end="13"/>
                                            </p:tx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4" grpId="0" animBg="1"/>
      <p:bldP spid="26635" grpId="0" animBg="1"/>
      <p:bldP spid="2"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4033AEB1-4C8A-B349-AC0E-F4A5B37E97E8}"/>
              </a:ext>
            </a:extLst>
          </p:cNvPr>
          <p:cNvSpPr/>
          <p:nvPr/>
        </p:nvSpPr>
        <p:spPr>
          <a:xfrm>
            <a:off x="8019" y="5226781"/>
            <a:ext cx="7308787" cy="1631217"/>
          </a:xfrm>
          <a:prstGeom prst="rect">
            <a:avLst/>
          </a:prstGeom>
          <a:solidFill>
            <a:srgbClr val="00B0F0">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F20197-9E4B-4104-B024-868C56BE5EFD}"/>
              </a:ext>
            </a:extLst>
          </p:cNvPr>
          <p:cNvSpPr txBox="1"/>
          <p:nvPr/>
        </p:nvSpPr>
        <p:spPr>
          <a:xfrm>
            <a:off x="8019" y="5226784"/>
            <a:ext cx="7316806" cy="1631216"/>
          </a:xfrm>
          <a:prstGeom prst="rect">
            <a:avLst/>
          </a:prstGeom>
          <a:noFill/>
        </p:spPr>
        <p:txBody>
          <a:bodyPr wrap="square">
            <a:spAutoFit/>
          </a:bodyPr>
          <a:lstStyle/>
          <a:p>
            <a:pPr marL="342900" indent="-342900">
              <a:lnSpc>
                <a:spcPct val="100000"/>
              </a:lnSpc>
              <a:buFont typeface="Arial" panose="020B0604020202020204" pitchFamily="34" charset="0"/>
              <a:buChar char="•"/>
            </a:pPr>
            <a:r>
              <a:rPr lang="en-US" sz="2000">
                <a:solidFill>
                  <a:schemeClr val="bg1"/>
                </a:solidFill>
              </a:rPr>
              <a:t>Constructed in the early 70</a:t>
            </a:r>
            <a:r>
              <a:rPr lang="en-US" sz="2000" baseline="30000">
                <a:solidFill>
                  <a:schemeClr val="bg1"/>
                </a:solidFill>
              </a:rPr>
              <a:t>th</a:t>
            </a:r>
            <a:r>
              <a:rPr lang="en-US" sz="2000">
                <a:solidFill>
                  <a:schemeClr val="bg1"/>
                </a:solidFill>
              </a:rPr>
              <a:t> of last century</a:t>
            </a:r>
          </a:p>
          <a:p>
            <a:pPr marL="342900" indent="-342900">
              <a:lnSpc>
                <a:spcPct val="100000"/>
              </a:lnSpc>
              <a:buFont typeface="Arial" panose="020B0604020202020204" pitchFamily="34" charset="0"/>
              <a:buChar char="•"/>
            </a:pPr>
            <a:r>
              <a:rPr lang="en-US" sz="2000">
                <a:solidFill>
                  <a:schemeClr val="bg1"/>
                </a:solidFill>
              </a:rPr>
              <a:t>Largest normal conducting Cyclotron in the world: D = 18 m</a:t>
            </a:r>
          </a:p>
          <a:p>
            <a:pPr marL="342900" indent="-342900">
              <a:lnSpc>
                <a:spcPct val="100000"/>
              </a:lnSpc>
              <a:buFont typeface="Arial" panose="020B0604020202020204" pitchFamily="34" charset="0"/>
              <a:buChar char="•"/>
            </a:pPr>
            <a:r>
              <a:rPr lang="en-US" sz="2000">
                <a:solidFill>
                  <a:schemeClr val="bg1"/>
                </a:solidFill>
              </a:rPr>
              <a:t>Magnet weight: 4000 t, Coil current:  18500 A</a:t>
            </a:r>
          </a:p>
          <a:p>
            <a:pPr marL="342900" indent="-342900">
              <a:lnSpc>
                <a:spcPct val="100000"/>
              </a:lnSpc>
              <a:buFont typeface="Arial" panose="020B0604020202020204" pitchFamily="34" charset="0"/>
              <a:buChar char="•"/>
              <a:defRPr/>
            </a:pPr>
            <a:r>
              <a:rPr lang="en-GB" sz="2000">
                <a:solidFill>
                  <a:schemeClr val="bg1"/>
                </a:solidFill>
              </a:rPr>
              <a:t>H- cyclotron (multiple extraction at different energies)</a:t>
            </a:r>
          </a:p>
          <a:p>
            <a:pPr marL="342900" indent="-342900">
              <a:lnSpc>
                <a:spcPct val="100000"/>
              </a:lnSpc>
              <a:buFont typeface="Arial" panose="020B0604020202020204" pitchFamily="34" charset="0"/>
              <a:buChar char="•"/>
              <a:defRPr/>
            </a:pPr>
            <a:r>
              <a:rPr lang="en-GB" sz="2000">
                <a:solidFill>
                  <a:schemeClr val="bg1"/>
                </a:solidFill>
              </a:rPr>
              <a:t>5500 hours of beam delivery per year</a:t>
            </a:r>
          </a:p>
        </p:txBody>
      </p:sp>
    </p:spTree>
    <p:extLst>
      <p:ext uri="{BB962C8B-B14F-4D97-AF65-F5344CB8AC3E}">
        <p14:creationId xmlns:p14="http://schemas.microsoft.com/office/powerpoint/2010/main" val="3896683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6458" y="1417816"/>
            <a:ext cx="6176954" cy="4154984"/>
          </a:xfrm>
          <a:prstGeom prst="rect">
            <a:avLst/>
          </a:prstGeom>
          <a:noFill/>
        </p:spPr>
        <p:txBody>
          <a:bodyPr wrap="square" lIns="91440" tIns="45720" rIns="91440" bIns="45720" rtlCol="0" anchor="t">
            <a:spAutoFit/>
          </a:bodyPr>
          <a:lstStyle/>
          <a:p>
            <a:r>
              <a:rPr lang="en-CA" sz="2400">
                <a:latin typeface="Arial"/>
                <a:cs typeface="Arial"/>
              </a:rPr>
              <a:t>TRIUMF’s work spans the entire continuum of research from fundamental science to commercialisation.</a:t>
            </a:r>
          </a:p>
          <a:p>
            <a:endParaRPr lang="en-CA" sz="2400">
              <a:latin typeface="Arial" panose="020B0604020202020204" pitchFamily="34" charset="0"/>
              <a:cs typeface="Arial" panose="020B0604020202020204" pitchFamily="34" charset="0"/>
            </a:endParaRPr>
          </a:p>
          <a:p>
            <a:r>
              <a:rPr lang="en-CA" sz="2400">
                <a:latin typeface="Arial"/>
                <a:cs typeface="Arial"/>
              </a:rPr>
              <a:t>TRIUMF has cultivated a hub of excellence around a core of expertise in accelerators and isotope research.</a:t>
            </a:r>
          </a:p>
          <a:p>
            <a:endParaRPr lang="en-CA" sz="2400">
              <a:latin typeface="Arial" panose="020B0604020202020204" pitchFamily="34" charset="0"/>
              <a:cs typeface="Arial" panose="020B0604020202020204" pitchFamily="34" charset="0"/>
            </a:endParaRPr>
          </a:p>
          <a:p>
            <a:r>
              <a:rPr lang="en-CA" sz="2400">
                <a:latin typeface="Arial"/>
                <a:cs typeface="Arial"/>
              </a:rPr>
              <a:t>From supporting Nobel-winning research in particle and nuclear physics to life sciences and industrial applications.</a:t>
            </a:r>
            <a:endParaRPr lang="en-CA" sz="200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E05F97B-CE4A-A213-EF0C-FB493454F08E}"/>
              </a:ext>
            </a:extLst>
          </p:cNvPr>
          <p:cNvPicPr>
            <a:picLocks noChangeAspect="1"/>
          </p:cNvPicPr>
          <p:nvPr/>
        </p:nvPicPr>
        <p:blipFill>
          <a:blip r:embed="rId2"/>
          <a:stretch>
            <a:fillRect/>
          </a:stretch>
        </p:blipFill>
        <p:spPr>
          <a:xfrm>
            <a:off x="7012808" y="656"/>
            <a:ext cx="5179192" cy="6857344"/>
          </a:xfrm>
          <a:prstGeom prst="rect">
            <a:avLst/>
          </a:prstGeom>
        </p:spPr>
      </p:pic>
      <p:sp>
        <p:nvSpPr>
          <p:cNvPr id="19" name="Slide Number Placeholder 13">
            <a:extLst>
              <a:ext uri="{FF2B5EF4-FFF2-40B4-BE49-F238E27FC236}">
                <a16:creationId xmlns:a16="http://schemas.microsoft.com/office/drawing/2014/main" id="{A9DD7D0E-43EB-F66A-3AB2-393E984FBB08}"/>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D41DE15-18D3-4E2F-9E4A-A34F7A85E12A}" type="slidenum">
              <a:rPr lang="en-CA" sz="1200" smtClean="0">
                <a:solidFill>
                  <a:schemeClr val="bg1"/>
                </a:solidFill>
              </a:rPr>
              <a:pPr algn="r"/>
              <a:t>15</a:t>
            </a:fld>
            <a:endParaRPr lang="en-CA" sz="1200">
              <a:solidFill>
                <a:schemeClr val="bg1"/>
              </a:solidFill>
            </a:endParaRPr>
          </a:p>
        </p:txBody>
      </p:sp>
      <p:sp>
        <p:nvSpPr>
          <p:cNvPr id="22" name="TextBox 21">
            <a:extLst>
              <a:ext uri="{FF2B5EF4-FFF2-40B4-BE49-F238E27FC236}">
                <a16:creationId xmlns:a16="http://schemas.microsoft.com/office/drawing/2014/main" id="{0B7C8F93-4086-1165-429C-E430831CF598}"/>
              </a:ext>
            </a:extLst>
          </p:cNvPr>
          <p:cNvSpPr txBox="1"/>
          <p:nvPr/>
        </p:nvSpPr>
        <p:spPr>
          <a:xfrm>
            <a:off x="173512" y="318141"/>
            <a:ext cx="5312888" cy="584775"/>
          </a:xfrm>
          <a:prstGeom prst="rect">
            <a:avLst/>
          </a:prstGeom>
          <a:noFill/>
        </p:spPr>
        <p:txBody>
          <a:bodyPr wrap="square" rtlCol="0">
            <a:spAutoFit/>
          </a:bodyPr>
          <a:lstStyle/>
          <a:p>
            <a:r>
              <a:rPr lang="en-CA" sz="3200" b="1">
                <a:solidFill>
                  <a:srgbClr val="00B0F0"/>
                </a:solidFill>
                <a:latin typeface="Arial" panose="020B0604020202020204" pitchFamily="34" charset="0"/>
                <a:cs typeface="Arial" panose="020B0604020202020204" pitchFamily="34" charset="0"/>
              </a:rPr>
              <a:t>What does TRIUMF do?</a:t>
            </a:r>
          </a:p>
        </p:txBody>
      </p:sp>
    </p:spTree>
    <p:extLst>
      <p:ext uri="{BB962C8B-B14F-4D97-AF65-F5344CB8AC3E}">
        <p14:creationId xmlns:p14="http://schemas.microsoft.com/office/powerpoint/2010/main" val="2755589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668C0F-B6D6-6644-A919-B35474909FFA}"/>
              </a:ext>
            </a:extLst>
          </p:cNvPr>
          <p:cNvSpPr/>
          <p:nvPr/>
        </p:nvSpPr>
        <p:spPr>
          <a:xfrm>
            <a:off x="127591" y="118320"/>
            <a:ext cx="2541181" cy="596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7D8E86C-D1A1-BD43-8FCB-61724E3EA467}"/>
              </a:ext>
            </a:extLst>
          </p:cNvPr>
          <p:cNvSpPr txBox="1"/>
          <p:nvPr/>
        </p:nvSpPr>
        <p:spPr>
          <a:xfrm>
            <a:off x="127591" y="1217818"/>
            <a:ext cx="5968409" cy="3867149"/>
          </a:xfrm>
          <a:prstGeom prst="rect">
            <a:avLst/>
          </a:prstGeom>
          <a:noFill/>
        </p:spPr>
        <p:txBody>
          <a:bodyPr wrap="square" rtlCol="0">
            <a:spAutoFit/>
          </a:bodyPr>
          <a:lstStyle/>
          <a:p>
            <a:pPr lvl="1" defTabSz="457200">
              <a:buClr>
                <a:srgbClr val="00B0F0"/>
              </a:buClr>
            </a:pPr>
            <a:r>
              <a:rPr lang="en-US" sz="2400">
                <a:solidFill>
                  <a:srgbClr val="009FDF"/>
                </a:solidFill>
                <a:latin typeface="Arial" panose="020B0604020202020204" pitchFamily="34" charset="0"/>
                <a:cs typeface="Arial" panose="020B0604020202020204" pitchFamily="34" charset="0"/>
              </a:rPr>
              <a:t>The real-world impact of TRIUMF’s reach spans well beyond its expertise in physics, with application in:</a:t>
            </a:r>
          </a:p>
          <a:p>
            <a:pPr lvl="1" defTabSz="457200">
              <a:buClr>
                <a:srgbClr val="00B0F0"/>
              </a:buClr>
            </a:pPr>
            <a:endParaRPr kumimoji="0" lang="en-US" sz="1600" b="0" i="0" u="none" strike="noStrike" kern="1200" cap="none" spc="0" normalizeH="0" baseline="0" noProof="0">
              <a:ln>
                <a:noFill/>
              </a:ln>
              <a:solidFill>
                <a:srgbClr val="00A3DA"/>
              </a:solidFill>
              <a:effectLst/>
              <a:uLnTx/>
              <a:uFillTx/>
              <a:latin typeface="Arial" panose="020B0604020202020204" pitchFamily="34" charset="0"/>
              <a:cs typeface="Arial" panose="020B0604020202020204" pitchFamily="34" charset="0"/>
            </a:endParaRPr>
          </a:p>
          <a:p>
            <a:pPr marL="1200150" marR="0" lvl="2" indent="-285750" algn="l" defTabSz="457200" rtl="0" eaLnBrk="1" fontAlgn="auto" latinLnBrk="0" hangingPunct="1">
              <a:lnSpc>
                <a:spcPct val="110000"/>
              </a:lnSpc>
              <a:spcBef>
                <a:spcPts val="60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Medicine and drug development</a:t>
            </a:r>
          </a:p>
          <a:p>
            <a:pPr marL="1200150" marR="0" lvl="2" indent="-285750" algn="l" defTabSz="457200" rtl="0" eaLnBrk="1" fontAlgn="auto" latinLnBrk="0" hangingPunct="1">
              <a:lnSpc>
                <a:spcPct val="110000"/>
              </a:lnSpc>
              <a:spcBef>
                <a:spcPts val="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Materials development and testing</a:t>
            </a:r>
          </a:p>
          <a:p>
            <a:pPr marL="1200150" marR="0" lvl="2" indent="-285750" algn="l" defTabSz="457200" rtl="0" eaLnBrk="1" fontAlgn="auto" latinLnBrk="0" hangingPunct="1">
              <a:lnSpc>
                <a:spcPct val="110000"/>
              </a:lnSpc>
              <a:spcBef>
                <a:spcPts val="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Accelerator and detector technologies</a:t>
            </a:r>
          </a:p>
          <a:p>
            <a:pPr marL="1200150" marR="0" lvl="2" indent="-285750" algn="l" defTabSz="457200" rtl="0" eaLnBrk="1" fontAlgn="auto" latinLnBrk="0" hangingPunct="1">
              <a:lnSpc>
                <a:spcPct val="110000"/>
              </a:lnSpc>
              <a:spcBef>
                <a:spcPts val="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Mining and natural resources</a:t>
            </a:r>
          </a:p>
          <a:p>
            <a:pPr marL="1200150" marR="0" lvl="2" indent="-285750" algn="l" defTabSz="457200" rtl="0" eaLnBrk="1" fontAlgn="auto" latinLnBrk="0" hangingPunct="1">
              <a:lnSpc>
                <a:spcPct val="110000"/>
              </a:lnSpc>
              <a:spcBef>
                <a:spcPts val="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Border security</a:t>
            </a:r>
          </a:p>
          <a:p>
            <a:pPr marL="1200150" marR="0" lvl="2" indent="-285750" algn="l" defTabSz="457200" rtl="0" eaLnBrk="1" fontAlgn="auto" latinLnBrk="0" hangingPunct="1">
              <a:lnSpc>
                <a:spcPct val="110000"/>
              </a:lnSpc>
              <a:spcBef>
                <a:spcPts val="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Oil and gas exploration</a:t>
            </a:r>
          </a:p>
          <a:p>
            <a:pPr marL="1200150" marR="0" lvl="2" indent="-285750" algn="l" defTabSz="457200" rtl="0" eaLnBrk="1" fontAlgn="auto" latinLnBrk="0" hangingPunct="1">
              <a:lnSpc>
                <a:spcPct val="110000"/>
              </a:lnSpc>
              <a:spcBef>
                <a:spcPts val="0"/>
              </a:spcBef>
              <a:spcAft>
                <a:spcPts val="0"/>
              </a:spcAft>
              <a:buClr>
                <a:srgbClr val="00B0F0"/>
              </a:buClr>
              <a:buSzTx/>
              <a:buFont typeface="Wingdings" pitchFamily="2" charset="2"/>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Data sciences</a:t>
            </a:r>
          </a:p>
        </p:txBody>
      </p:sp>
      <p:pic>
        <p:nvPicPr>
          <p:cNvPr id="8" name="Picture 7">
            <a:extLst>
              <a:ext uri="{FF2B5EF4-FFF2-40B4-BE49-F238E27FC236}">
                <a16:creationId xmlns:a16="http://schemas.microsoft.com/office/drawing/2014/main" id="{0E36D39A-8AB0-964D-9754-AA731DAC8B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2186" y="4097"/>
            <a:ext cx="5599814" cy="6892032"/>
          </a:xfrm>
          <a:prstGeom prst="rect">
            <a:avLst/>
          </a:prstGeom>
        </p:spPr>
      </p:pic>
      <p:sp>
        <p:nvSpPr>
          <p:cNvPr id="10" name="Rectangle 9">
            <a:extLst>
              <a:ext uri="{FF2B5EF4-FFF2-40B4-BE49-F238E27FC236}">
                <a16:creationId xmlns:a16="http://schemas.microsoft.com/office/drawing/2014/main" id="{8AD3711B-C1D1-C64C-AF2D-8E5AAEE40334}"/>
              </a:ext>
            </a:extLst>
          </p:cNvPr>
          <p:cNvSpPr/>
          <p:nvPr/>
        </p:nvSpPr>
        <p:spPr>
          <a:xfrm>
            <a:off x="566057" y="6411686"/>
            <a:ext cx="1132114"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F93AF69-081B-45AB-891D-94370263DEE6}"/>
              </a:ext>
            </a:extLst>
          </p:cNvPr>
          <p:cNvSpPr txBox="1"/>
          <p:nvPr/>
        </p:nvSpPr>
        <p:spPr>
          <a:xfrm>
            <a:off x="226686" y="318570"/>
            <a:ext cx="7368996" cy="584775"/>
          </a:xfrm>
          <a:prstGeom prst="rect">
            <a:avLst/>
          </a:prstGeom>
          <a:noFill/>
        </p:spPr>
        <p:txBody>
          <a:bodyPr wrap="square" rtlCol="0">
            <a:spAutoFit/>
          </a:bodyPr>
          <a:lstStyle/>
          <a:p>
            <a:pPr>
              <a:buClr>
                <a:srgbClr val="00B0F0"/>
              </a:buClr>
            </a:pPr>
            <a:r>
              <a:rPr lang="en-US" sz="3200" b="1">
                <a:solidFill>
                  <a:srgbClr val="00B0F0"/>
                </a:solidFill>
                <a:latin typeface="Arial" panose="020B0604020202020204" pitchFamily="34" charset="0"/>
                <a:cs typeface="Arial" panose="020B0604020202020204" pitchFamily="34" charset="0"/>
              </a:rPr>
              <a:t>Innovation and Collaboration</a:t>
            </a:r>
            <a:endParaRPr lang="en-US" sz="3200">
              <a:solidFill>
                <a:srgbClr val="00B0F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8E95497-D8C1-491A-92B1-91E8AA774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39" y="5554990"/>
            <a:ext cx="4791195" cy="1032058"/>
          </a:xfrm>
          <a:prstGeom prst="rect">
            <a:avLst/>
          </a:prstGeom>
        </p:spPr>
      </p:pic>
    </p:spTree>
    <p:extLst>
      <p:ext uri="{BB962C8B-B14F-4D97-AF65-F5344CB8AC3E}">
        <p14:creationId xmlns:p14="http://schemas.microsoft.com/office/powerpoint/2010/main" val="362540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E715-06A5-477D-BFC8-72E95791A5C6}"/>
              </a:ext>
            </a:extLst>
          </p:cNvPr>
          <p:cNvSpPr>
            <a:spLocks noGrp="1"/>
          </p:cNvSpPr>
          <p:nvPr>
            <p:ph type="title"/>
          </p:nvPr>
        </p:nvSpPr>
        <p:spPr>
          <a:xfrm>
            <a:off x="2805150" y="250840"/>
            <a:ext cx="6790747" cy="676102"/>
          </a:xfrm>
        </p:spPr>
        <p:txBody>
          <a:bodyPr/>
          <a:lstStyle/>
          <a:p>
            <a:r>
              <a:rPr lang="en-US"/>
              <a:t>Welcome and Information from the LOC</a:t>
            </a:r>
            <a:endParaRPr lang="en-CA"/>
          </a:p>
        </p:txBody>
      </p:sp>
      <p:sp>
        <p:nvSpPr>
          <p:cNvPr id="3" name="Content Placeholder 5">
            <a:extLst>
              <a:ext uri="{FF2B5EF4-FFF2-40B4-BE49-F238E27FC236}">
                <a16:creationId xmlns:a16="http://schemas.microsoft.com/office/drawing/2014/main" id="{B5D9ED82-7C6A-405B-9EE9-25CFDD3C5BB0}"/>
              </a:ext>
            </a:extLst>
          </p:cNvPr>
          <p:cNvSpPr txBox="1">
            <a:spLocks/>
          </p:cNvSpPr>
          <p:nvPr/>
        </p:nvSpPr>
        <p:spPr>
          <a:xfrm>
            <a:off x="192946" y="1530797"/>
            <a:ext cx="11778143" cy="5076363"/>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7345" indent="-347345">
              <a:lnSpc>
                <a:spcPct val="100000"/>
              </a:lnSpc>
              <a:buClr>
                <a:srgbClr val="00B0F0"/>
              </a:buClr>
              <a:buFont typeface="Wingdings" panose="05000000000000000000" pitchFamily="2" charset="2"/>
              <a:buChar char="§"/>
            </a:pPr>
            <a:r>
              <a:rPr lang="en-US" sz="2000">
                <a:cs typeface="Arial"/>
              </a:rPr>
              <a:t>The LOC members:</a:t>
            </a:r>
          </a:p>
          <a:p>
            <a:pPr marL="804545" lvl="1" indent="-347345" defTabSz="879475">
              <a:lnSpc>
                <a:spcPct val="100000"/>
              </a:lnSpc>
              <a:buClr>
                <a:srgbClr val="00B0F0"/>
              </a:buClr>
              <a:buFont typeface="Wingdings" panose="05000000000000000000" pitchFamily="2" charset="2"/>
              <a:buChar char="§"/>
            </a:pPr>
            <a:r>
              <a:rPr lang="en-US" sz="1600">
                <a:cs typeface="Arial"/>
              </a:rPr>
              <a:t>LOC Co-Chairs: 			Oliver Kester, Bob Laxdal</a:t>
            </a:r>
          </a:p>
          <a:p>
            <a:pPr marL="804545" lvl="1" indent="-347345" defTabSz="879475">
              <a:lnSpc>
                <a:spcPct val="100000"/>
              </a:lnSpc>
              <a:buClr>
                <a:srgbClr val="00B0F0"/>
              </a:buClr>
              <a:buFont typeface="Wingdings" panose="05000000000000000000" pitchFamily="2" charset="2"/>
              <a:buChar char="§"/>
            </a:pPr>
            <a:r>
              <a:rPr lang="en-US" sz="1600">
                <a:cs typeface="Arial"/>
              </a:rPr>
              <a:t>Meeting coordinator: 			Jana Thomson </a:t>
            </a:r>
          </a:p>
          <a:p>
            <a:pPr marL="804545" lvl="1" indent="-347345" defTabSz="879475">
              <a:lnSpc>
                <a:spcPct val="100000"/>
              </a:lnSpc>
              <a:buClr>
                <a:srgbClr val="00B0F0"/>
              </a:buClr>
              <a:buFont typeface="Wingdings" panose="05000000000000000000" pitchFamily="2" charset="2"/>
              <a:buChar char="§"/>
            </a:pPr>
            <a:r>
              <a:rPr lang="en-US" sz="1600">
                <a:cs typeface="Arial"/>
              </a:rPr>
              <a:t>IS&amp;T support:			Emile Vartanian</a:t>
            </a:r>
          </a:p>
          <a:p>
            <a:pPr marL="804545" lvl="1" indent="-347345" defTabSz="879475">
              <a:lnSpc>
                <a:spcPct val="100000"/>
              </a:lnSpc>
              <a:buClr>
                <a:srgbClr val="00B0F0"/>
              </a:buClr>
              <a:buFont typeface="Wingdings" panose="05000000000000000000" pitchFamily="2" charset="2"/>
              <a:buChar char="§"/>
            </a:pPr>
            <a:r>
              <a:rPr lang="en-US" sz="1600">
                <a:cs typeface="Arial"/>
              </a:rPr>
              <a:t>Admin and coordination support:	Lorraine King, Cynthia Reis, Pauline Dela Zilwa (ACC Division admin assistant)</a:t>
            </a:r>
          </a:p>
          <a:p>
            <a:pPr marL="0" indent="0">
              <a:lnSpc>
                <a:spcPct val="100000"/>
              </a:lnSpc>
              <a:buClr>
                <a:srgbClr val="00B0F0"/>
              </a:buClr>
              <a:buNone/>
            </a:pPr>
            <a:endParaRPr lang="en-US" sz="2000">
              <a:solidFill>
                <a:srgbClr val="000000"/>
              </a:solidFill>
              <a:ea typeface="+mn-lt"/>
              <a:cs typeface="+mn-lt"/>
            </a:endParaRPr>
          </a:p>
          <a:p>
            <a:pPr marL="0" indent="0">
              <a:lnSpc>
                <a:spcPct val="100000"/>
              </a:lnSpc>
              <a:buClr>
                <a:srgbClr val="00B0F0"/>
              </a:buClr>
              <a:buNone/>
            </a:pPr>
            <a:r>
              <a:rPr lang="en-US" sz="2000">
                <a:solidFill>
                  <a:srgbClr val="000000"/>
                </a:solidFill>
                <a:ea typeface="+mn-lt"/>
                <a:cs typeface="+mn-lt"/>
              </a:rPr>
              <a:t>Some information:</a:t>
            </a:r>
          </a:p>
          <a:p>
            <a:pPr marL="347345" indent="-347345">
              <a:lnSpc>
                <a:spcPct val="100000"/>
              </a:lnSpc>
              <a:buClr>
                <a:srgbClr val="00B0F0"/>
              </a:buClr>
              <a:buFont typeface="Wingdings,Sans-Serif" panose="05000000000000000000" pitchFamily="2" charset="2"/>
              <a:buChar char="§"/>
            </a:pPr>
            <a:r>
              <a:rPr lang="en-US" sz="2000">
                <a:solidFill>
                  <a:srgbClr val="000000"/>
                </a:solidFill>
                <a:ea typeface="+mn-lt"/>
                <a:cs typeface="+mn-lt"/>
              </a:rPr>
              <a:t>Coffee will be served in the Pinnacle Foyer and lunches in the Pier Salon</a:t>
            </a:r>
          </a:p>
          <a:p>
            <a:pPr marL="347345" indent="-347345">
              <a:lnSpc>
                <a:spcPct val="100000"/>
              </a:lnSpc>
              <a:buClr>
                <a:srgbClr val="00B0F0"/>
              </a:buClr>
              <a:buFont typeface="Wingdings" panose="05000000000000000000" pitchFamily="2" charset="2"/>
              <a:buChar char="§"/>
            </a:pPr>
            <a:r>
              <a:rPr lang="en-US" sz="2000">
                <a:solidFill>
                  <a:srgbClr val="000000"/>
                </a:solidFill>
                <a:ea typeface="+mn-lt"/>
                <a:cs typeface="+mn-lt"/>
              </a:rPr>
              <a:t>Posters can be put up at any time before the allocated poster sessions on the upper floor. Exact locations of your poster you can find in the Abstract Booklet. </a:t>
            </a:r>
          </a:p>
          <a:p>
            <a:pPr marL="804545" lvl="1" indent="-347345" defTabSz="879475">
              <a:lnSpc>
                <a:spcPct val="110000"/>
              </a:lnSpc>
              <a:buClr>
                <a:srgbClr val="00B0F0"/>
              </a:buClr>
              <a:buFont typeface="Wingdings" panose="05000000000000000000" pitchFamily="2" charset="2"/>
              <a:buChar char="§"/>
            </a:pPr>
            <a:r>
              <a:rPr lang="en-US" sz="1600">
                <a:cs typeface="Arial"/>
              </a:rPr>
              <a:t>Posters can stay on during the entire time up to Thursday</a:t>
            </a:r>
          </a:p>
          <a:p>
            <a:pPr marL="804545" lvl="1" indent="-347345" defTabSz="879475">
              <a:lnSpc>
                <a:spcPct val="110000"/>
              </a:lnSpc>
              <a:buClr>
                <a:srgbClr val="00B0F0"/>
              </a:buClr>
              <a:buFont typeface="Wingdings" panose="05000000000000000000" pitchFamily="2" charset="2"/>
              <a:buChar char="§"/>
            </a:pPr>
            <a:r>
              <a:rPr lang="en-US" sz="1600">
                <a:cs typeface="Arial"/>
              </a:rPr>
              <a:t>Posters should be taken down by NOON (12:00) THURSDAY, February 27. Any posters not removed by Thursday, 14:00  will be removed by staff and discarded. </a:t>
            </a:r>
          </a:p>
          <a:p>
            <a:pPr marL="347345" indent="-347345">
              <a:lnSpc>
                <a:spcPct val="100000"/>
              </a:lnSpc>
              <a:buClr>
                <a:srgbClr val="00B0F0"/>
              </a:buClr>
              <a:buFont typeface="Wingdings" panose="05000000000000000000" pitchFamily="2" charset="2"/>
              <a:buChar char="§"/>
            </a:pPr>
            <a:endParaRPr lang="en-US" sz="2000">
              <a:cs typeface="Arial"/>
            </a:endParaRPr>
          </a:p>
          <a:p>
            <a:pPr marL="347345" indent="-347345">
              <a:lnSpc>
                <a:spcPct val="100000"/>
              </a:lnSpc>
              <a:buClr>
                <a:srgbClr val="00B0F0"/>
              </a:buClr>
              <a:buFont typeface="Wingdings" panose="05000000000000000000" pitchFamily="2" charset="2"/>
              <a:buChar char="§"/>
            </a:pPr>
            <a:r>
              <a:rPr lang="en-US" sz="2400">
                <a:solidFill>
                  <a:srgbClr val="FF0000"/>
                </a:solidFill>
                <a:cs typeface="Arial"/>
              </a:rPr>
              <a:t>During the sessions, please make sure your phone is switched to silent mode. </a:t>
            </a:r>
            <a:br>
              <a:rPr lang="en-US" sz="2400">
                <a:solidFill>
                  <a:srgbClr val="FF0000"/>
                </a:solidFill>
                <a:cs typeface="Arial"/>
              </a:rPr>
            </a:br>
            <a:r>
              <a:rPr lang="en-US" sz="2400">
                <a:solidFill>
                  <a:srgbClr val="FF0000"/>
                </a:solidFill>
                <a:cs typeface="Arial"/>
              </a:rPr>
              <a:t>Enjoy the meeting!</a:t>
            </a:r>
          </a:p>
        </p:txBody>
      </p:sp>
    </p:spTree>
    <p:extLst>
      <p:ext uri="{BB962C8B-B14F-4D97-AF65-F5344CB8AC3E}">
        <p14:creationId xmlns:p14="http://schemas.microsoft.com/office/powerpoint/2010/main" val="2193002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F5D1-0EA9-BFC7-3D53-C71B6357D0C1}"/>
              </a:ext>
            </a:extLst>
          </p:cNvPr>
          <p:cNvSpPr>
            <a:spLocks noGrp="1"/>
          </p:cNvSpPr>
          <p:nvPr>
            <p:ph type="ctrTitle" idx="4294967295"/>
          </p:nvPr>
        </p:nvSpPr>
        <p:spPr>
          <a:xfrm>
            <a:off x="273530" y="6013094"/>
            <a:ext cx="7663970" cy="613131"/>
          </a:xfrm>
        </p:spPr>
        <p:txBody>
          <a:bodyPr>
            <a:normAutofit/>
          </a:bodyPr>
          <a:lstStyle/>
          <a:p>
            <a:r>
              <a:rPr lang="en-CA" sz="3600" b="1" u="sng">
                <a:solidFill>
                  <a:srgbClr val="0070C0"/>
                </a:solidFill>
                <a:latin typeface="Arial" panose="020B0604020202020204" pitchFamily="34" charset="0"/>
                <a:cs typeface="Arial" panose="020B0604020202020204" pitchFamily="34" charset="0"/>
              </a:rPr>
              <a:t>Thanks to our sponsors</a:t>
            </a:r>
            <a:endParaRPr lang="en-CA" sz="3200" b="1"/>
          </a:p>
        </p:txBody>
      </p:sp>
      <p:pic>
        <p:nvPicPr>
          <p:cNvPr id="6" name="Picture 5">
            <a:extLst>
              <a:ext uri="{FF2B5EF4-FFF2-40B4-BE49-F238E27FC236}">
                <a16:creationId xmlns:a16="http://schemas.microsoft.com/office/drawing/2014/main" id="{6C1F9299-A846-09CB-C7FF-A8AD23353BF2}"/>
              </a:ext>
            </a:extLst>
          </p:cNvPr>
          <p:cNvPicPr>
            <a:picLocks noChangeAspect="1"/>
          </p:cNvPicPr>
          <p:nvPr/>
        </p:nvPicPr>
        <p:blipFill>
          <a:blip r:embed="rId2"/>
          <a:stretch>
            <a:fillRect/>
          </a:stretch>
        </p:blipFill>
        <p:spPr>
          <a:xfrm>
            <a:off x="8029075" y="5883175"/>
            <a:ext cx="1857154" cy="702447"/>
          </a:xfrm>
          <a:prstGeom prst="rect">
            <a:avLst/>
          </a:prstGeom>
        </p:spPr>
      </p:pic>
      <p:cxnSp>
        <p:nvCxnSpPr>
          <p:cNvPr id="13" name="Straight Connector 12">
            <a:extLst>
              <a:ext uri="{FF2B5EF4-FFF2-40B4-BE49-F238E27FC236}">
                <a16:creationId xmlns:a16="http://schemas.microsoft.com/office/drawing/2014/main" id="{85254C0C-2CB1-BBD3-BE0D-E3B4B382A163}"/>
              </a:ext>
            </a:extLst>
          </p:cNvPr>
          <p:cNvCxnSpPr/>
          <p:nvPr/>
        </p:nvCxnSpPr>
        <p:spPr>
          <a:xfrm>
            <a:off x="326958" y="5335929"/>
            <a:ext cx="11560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24C92A5-91E0-DDF2-5814-0819D817DA93}"/>
              </a:ext>
            </a:extLst>
          </p:cNvPr>
          <p:cNvPicPr>
            <a:picLocks noChangeAspect="1"/>
          </p:cNvPicPr>
          <p:nvPr/>
        </p:nvPicPr>
        <p:blipFill>
          <a:blip r:embed="rId3"/>
          <a:stretch>
            <a:fillRect/>
          </a:stretch>
        </p:blipFill>
        <p:spPr>
          <a:xfrm>
            <a:off x="10230090" y="5972491"/>
            <a:ext cx="1657110" cy="613131"/>
          </a:xfrm>
          <a:prstGeom prst="rect">
            <a:avLst/>
          </a:prstGeom>
        </p:spPr>
      </p:pic>
      <p:pic>
        <p:nvPicPr>
          <p:cNvPr id="4" name="Picture 3" descr="A logo with a blue circle and a black background&#10;&#10;Description automatically generated">
            <a:extLst>
              <a:ext uri="{FF2B5EF4-FFF2-40B4-BE49-F238E27FC236}">
                <a16:creationId xmlns:a16="http://schemas.microsoft.com/office/drawing/2014/main" id="{2F91D0CC-2747-EA9B-4683-D06E12FCC149}"/>
              </a:ext>
            </a:extLst>
          </p:cNvPr>
          <p:cNvPicPr>
            <a:picLocks noChangeAspect="1"/>
          </p:cNvPicPr>
          <p:nvPr/>
        </p:nvPicPr>
        <p:blipFill>
          <a:blip r:embed="rId4"/>
          <a:stretch>
            <a:fillRect/>
          </a:stretch>
        </p:blipFill>
        <p:spPr>
          <a:xfrm>
            <a:off x="3178347" y="174162"/>
            <a:ext cx="1804713" cy="2102332"/>
          </a:xfrm>
          <a:prstGeom prst="rect">
            <a:avLst/>
          </a:prstGeom>
        </p:spPr>
      </p:pic>
      <p:pic>
        <p:nvPicPr>
          <p:cNvPr id="15" name="Picture 14">
            <a:extLst>
              <a:ext uri="{FF2B5EF4-FFF2-40B4-BE49-F238E27FC236}">
                <a16:creationId xmlns:a16="http://schemas.microsoft.com/office/drawing/2014/main" id="{321B4935-C833-2ABB-F0E5-88A119996CD3}"/>
              </a:ext>
            </a:extLst>
          </p:cNvPr>
          <p:cNvPicPr>
            <a:picLocks noChangeAspect="1"/>
          </p:cNvPicPr>
          <p:nvPr/>
        </p:nvPicPr>
        <p:blipFill>
          <a:blip r:embed="rId5"/>
          <a:stretch>
            <a:fillRect/>
          </a:stretch>
        </p:blipFill>
        <p:spPr>
          <a:xfrm>
            <a:off x="193332" y="120736"/>
            <a:ext cx="2583423" cy="2379469"/>
          </a:xfrm>
          <a:prstGeom prst="rect">
            <a:avLst/>
          </a:prstGeom>
        </p:spPr>
      </p:pic>
      <p:pic>
        <p:nvPicPr>
          <p:cNvPr id="17" name="Picture 16">
            <a:extLst>
              <a:ext uri="{FF2B5EF4-FFF2-40B4-BE49-F238E27FC236}">
                <a16:creationId xmlns:a16="http://schemas.microsoft.com/office/drawing/2014/main" id="{EF1E5CA0-3A37-EC5F-FAB3-238FAEA9BD55}"/>
              </a:ext>
            </a:extLst>
          </p:cNvPr>
          <p:cNvPicPr>
            <a:picLocks noChangeAspect="1"/>
          </p:cNvPicPr>
          <p:nvPr/>
        </p:nvPicPr>
        <p:blipFill>
          <a:blip r:embed="rId6"/>
          <a:stretch>
            <a:fillRect/>
          </a:stretch>
        </p:blipFill>
        <p:spPr>
          <a:xfrm>
            <a:off x="5186283" y="730055"/>
            <a:ext cx="2528904" cy="2379469"/>
          </a:xfrm>
          <a:prstGeom prst="rect">
            <a:avLst/>
          </a:prstGeom>
        </p:spPr>
      </p:pic>
      <p:pic>
        <p:nvPicPr>
          <p:cNvPr id="18" name="Picture 17">
            <a:extLst>
              <a:ext uri="{FF2B5EF4-FFF2-40B4-BE49-F238E27FC236}">
                <a16:creationId xmlns:a16="http://schemas.microsoft.com/office/drawing/2014/main" id="{CE7301D6-847A-9902-BE7B-CBBC33818B6D}"/>
              </a:ext>
            </a:extLst>
          </p:cNvPr>
          <p:cNvPicPr>
            <a:picLocks noChangeAspect="1"/>
          </p:cNvPicPr>
          <p:nvPr/>
        </p:nvPicPr>
        <p:blipFill>
          <a:blip r:embed="rId7"/>
          <a:stretch>
            <a:fillRect/>
          </a:stretch>
        </p:blipFill>
        <p:spPr>
          <a:xfrm>
            <a:off x="5270614" y="3688090"/>
            <a:ext cx="2592669" cy="1276594"/>
          </a:xfrm>
          <a:prstGeom prst="rect">
            <a:avLst/>
          </a:prstGeom>
        </p:spPr>
      </p:pic>
      <p:pic>
        <p:nvPicPr>
          <p:cNvPr id="19" name="Picture 18" descr="A red and black logo&#10;&#10;AI-generated content may be incorrect.">
            <a:extLst>
              <a:ext uri="{FF2B5EF4-FFF2-40B4-BE49-F238E27FC236}">
                <a16:creationId xmlns:a16="http://schemas.microsoft.com/office/drawing/2014/main" id="{A20AC7CC-8570-852A-BF39-00B437B960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8411" y="352157"/>
            <a:ext cx="3679544" cy="1447170"/>
          </a:xfrm>
          <a:prstGeom prst="rect">
            <a:avLst/>
          </a:prstGeom>
          <a:noFill/>
          <a:ln>
            <a:noFill/>
          </a:ln>
        </p:spPr>
      </p:pic>
      <p:pic>
        <p:nvPicPr>
          <p:cNvPr id="20" name="Picture 19" descr="A close-up of a logo&#10;&#10;AI-generated content may be incorrect.">
            <a:extLst>
              <a:ext uri="{FF2B5EF4-FFF2-40B4-BE49-F238E27FC236}">
                <a16:creationId xmlns:a16="http://schemas.microsoft.com/office/drawing/2014/main" id="{720C4213-6578-CFC0-A5B0-4FD69B437521}"/>
              </a:ext>
            </a:extLst>
          </p:cNvPr>
          <p:cNvPicPr>
            <a:picLocks noChangeAspect="1"/>
          </p:cNvPicPr>
          <p:nvPr/>
        </p:nvPicPr>
        <p:blipFill>
          <a:blip r:embed="rId9"/>
          <a:stretch>
            <a:fillRect/>
          </a:stretch>
        </p:blipFill>
        <p:spPr>
          <a:xfrm>
            <a:off x="550923" y="4067832"/>
            <a:ext cx="3777796" cy="929515"/>
          </a:xfrm>
          <a:prstGeom prst="rect">
            <a:avLst/>
          </a:prstGeom>
        </p:spPr>
      </p:pic>
      <p:pic>
        <p:nvPicPr>
          <p:cNvPr id="21" name="Picture 20" descr="A logo of a university&#10;&#10;AI-generated content may be incorrect.">
            <a:extLst>
              <a:ext uri="{FF2B5EF4-FFF2-40B4-BE49-F238E27FC236}">
                <a16:creationId xmlns:a16="http://schemas.microsoft.com/office/drawing/2014/main" id="{CEA60B9A-2E06-7026-7668-51C80AE1B33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64558" y="2368867"/>
            <a:ext cx="2457150" cy="1058666"/>
          </a:xfrm>
          <a:prstGeom prst="rect">
            <a:avLst/>
          </a:prstGeom>
          <a:noFill/>
          <a:ln>
            <a:noFill/>
          </a:ln>
        </p:spPr>
      </p:pic>
      <p:pic>
        <p:nvPicPr>
          <p:cNvPr id="22" name="Picture 21" descr="A black background with blue text&#10;&#10;AI-generated content may be incorrect.">
            <a:extLst>
              <a:ext uri="{FF2B5EF4-FFF2-40B4-BE49-F238E27FC236}">
                <a16:creationId xmlns:a16="http://schemas.microsoft.com/office/drawing/2014/main" id="{F5445F1A-00E4-89EA-E5E4-79E616C347F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57652" y="3527299"/>
            <a:ext cx="3093457" cy="1172275"/>
          </a:xfrm>
          <a:prstGeom prst="rect">
            <a:avLst/>
          </a:prstGeom>
          <a:solidFill>
            <a:schemeClr val="bg1"/>
          </a:solidFill>
          <a:ln>
            <a:noFill/>
          </a:ln>
        </p:spPr>
      </p:pic>
      <p:pic>
        <p:nvPicPr>
          <p:cNvPr id="23" name="Picture 22">
            <a:extLst>
              <a:ext uri="{FF2B5EF4-FFF2-40B4-BE49-F238E27FC236}">
                <a16:creationId xmlns:a16="http://schemas.microsoft.com/office/drawing/2014/main" id="{BB79A84F-0CCA-2451-8F79-75CECB252B15}"/>
              </a:ext>
            </a:extLst>
          </p:cNvPr>
          <p:cNvPicPr>
            <a:picLocks noChangeAspect="1"/>
          </p:cNvPicPr>
          <p:nvPr/>
        </p:nvPicPr>
        <p:blipFill>
          <a:blip r:embed="rId12"/>
          <a:stretch>
            <a:fillRect/>
          </a:stretch>
        </p:blipFill>
        <p:spPr>
          <a:xfrm>
            <a:off x="550923" y="2802847"/>
            <a:ext cx="3887317" cy="838441"/>
          </a:xfrm>
          <a:prstGeom prst="rect">
            <a:avLst/>
          </a:prstGeom>
        </p:spPr>
      </p:pic>
    </p:spTree>
    <p:extLst>
      <p:ext uri="{BB962C8B-B14F-4D97-AF65-F5344CB8AC3E}">
        <p14:creationId xmlns:p14="http://schemas.microsoft.com/office/powerpoint/2010/main" val="302374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90BB4-A18E-297D-3D99-931EE704C6C0}"/>
              </a:ext>
            </a:extLst>
          </p:cNvPr>
          <p:cNvSpPr>
            <a:spLocks noGrp="1"/>
          </p:cNvSpPr>
          <p:nvPr>
            <p:ph type="title"/>
          </p:nvPr>
        </p:nvSpPr>
        <p:spPr/>
        <p:txBody>
          <a:bodyPr/>
          <a:lstStyle/>
          <a:p>
            <a:r>
              <a:rPr lang="en-CA"/>
              <a:t>Thank you</a:t>
            </a:r>
            <a:br>
              <a:rPr lang="en-CA"/>
            </a:br>
            <a:r>
              <a:rPr lang="en-CA"/>
              <a:t>Merci</a:t>
            </a:r>
          </a:p>
        </p:txBody>
      </p:sp>
      <p:sp>
        <p:nvSpPr>
          <p:cNvPr id="4" name="Text Placeholder 3">
            <a:extLst>
              <a:ext uri="{FF2B5EF4-FFF2-40B4-BE49-F238E27FC236}">
                <a16:creationId xmlns:a16="http://schemas.microsoft.com/office/drawing/2014/main" id="{C8225A6B-0439-0222-669C-57F3DF83CCF2}"/>
              </a:ext>
            </a:extLst>
          </p:cNvPr>
          <p:cNvSpPr>
            <a:spLocks noGrp="1"/>
          </p:cNvSpPr>
          <p:nvPr>
            <p:ph type="body" sz="quarter" idx="11"/>
          </p:nvPr>
        </p:nvSpPr>
        <p:spPr/>
        <p:txBody>
          <a:bodyPr/>
          <a:lstStyle/>
          <a:p>
            <a:r>
              <a:rPr lang="en-CA"/>
              <a:t>www.triumf.ca</a:t>
            </a:r>
          </a:p>
        </p:txBody>
      </p:sp>
      <p:sp>
        <p:nvSpPr>
          <p:cNvPr id="6" name="Text Placeholder 5">
            <a:extLst>
              <a:ext uri="{FF2B5EF4-FFF2-40B4-BE49-F238E27FC236}">
                <a16:creationId xmlns:a16="http://schemas.microsoft.com/office/drawing/2014/main" id="{4445A23E-6021-B7B5-7C17-3747113C5816}"/>
              </a:ext>
            </a:extLst>
          </p:cNvPr>
          <p:cNvSpPr>
            <a:spLocks noGrp="1"/>
          </p:cNvSpPr>
          <p:nvPr>
            <p:ph type="body" sz="quarter" idx="10"/>
          </p:nvPr>
        </p:nvSpPr>
        <p:spPr>
          <a:xfrm>
            <a:off x="661988" y="4644176"/>
            <a:ext cx="3938587" cy="781188"/>
          </a:xfrm>
        </p:spPr>
        <p:txBody>
          <a:bodyPr/>
          <a:lstStyle/>
          <a:p>
            <a:r>
              <a:rPr lang="en-CA"/>
              <a:t>@TRIUMFLab</a:t>
            </a:r>
          </a:p>
          <a:p>
            <a:endParaRPr lang="en-CA"/>
          </a:p>
        </p:txBody>
      </p:sp>
      <p:pic>
        <p:nvPicPr>
          <p:cNvPr id="3" name="Picture 2">
            <a:extLst>
              <a:ext uri="{FF2B5EF4-FFF2-40B4-BE49-F238E27FC236}">
                <a16:creationId xmlns:a16="http://schemas.microsoft.com/office/drawing/2014/main" id="{59172D55-E233-23E5-2D35-073155654D5D}"/>
              </a:ext>
            </a:extLst>
          </p:cNvPr>
          <p:cNvPicPr>
            <a:picLocks noChangeAspect="1"/>
          </p:cNvPicPr>
          <p:nvPr/>
        </p:nvPicPr>
        <p:blipFill>
          <a:blip r:embed="rId2" cstate="print">
            <a:duotone>
              <a:prstClr val="black"/>
              <a:schemeClr val="tx1">
                <a:lumMod val="95000"/>
                <a:lumOff val="5000"/>
                <a:tint val="45000"/>
                <a:satMod val="400000"/>
              </a:schemeClr>
            </a:duotone>
            <a:alphaModFix/>
            <a:extLst>
              <a:ext uri="{28A0092B-C50C-407E-A947-70E740481C1C}">
                <a14:useLocalDpi xmlns:a14="http://schemas.microsoft.com/office/drawing/2010/main" val="0"/>
              </a:ext>
            </a:extLst>
          </a:blip>
          <a:stretch>
            <a:fillRect/>
          </a:stretch>
        </p:blipFill>
        <p:spPr>
          <a:xfrm>
            <a:off x="777547" y="5089935"/>
            <a:ext cx="411481" cy="411481"/>
          </a:xfrm>
          <a:prstGeom prst="rect">
            <a:avLst/>
          </a:prstGeom>
        </p:spPr>
      </p:pic>
      <p:pic>
        <p:nvPicPr>
          <p:cNvPr id="5" name="Picture 4">
            <a:extLst>
              <a:ext uri="{FF2B5EF4-FFF2-40B4-BE49-F238E27FC236}">
                <a16:creationId xmlns:a16="http://schemas.microsoft.com/office/drawing/2014/main" id="{F90321E4-1EFF-3DFC-DAD8-17309F58F06B}"/>
              </a:ext>
            </a:extLst>
          </p:cNvPr>
          <p:cNvPicPr>
            <a:picLocks noChangeAspect="1"/>
          </p:cNvPicPr>
          <p:nvPr/>
        </p:nvPicPr>
        <p:blipFill>
          <a:blip r:embed="rId3" cstate="print">
            <a:duotone>
              <a:prstClr val="black"/>
              <a:schemeClr val="tx1">
                <a:lumMod val="95000"/>
                <a:lumOff val="5000"/>
                <a:tint val="45000"/>
                <a:satMod val="400000"/>
              </a:schemeClr>
            </a:duotone>
            <a:alphaModFix/>
            <a:extLst>
              <a:ext uri="{28A0092B-C50C-407E-A947-70E740481C1C}">
                <a14:useLocalDpi xmlns:a14="http://schemas.microsoft.com/office/drawing/2010/main" val="0"/>
              </a:ext>
            </a:extLst>
          </a:blip>
          <a:stretch>
            <a:fillRect/>
          </a:stretch>
        </p:blipFill>
        <p:spPr>
          <a:xfrm>
            <a:off x="1329116" y="5092983"/>
            <a:ext cx="408433" cy="408433"/>
          </a:xfrm>
          <a:prstGeom prst="rect">
            <a:avLst/>
          </a:prstGeom>
        </p:spPr>
      </p:pic>
      <p:pic>
        <p:nvPicPr>
          <p:cNvPr id="7" name="Picture 6">
            <a:extLst>
              <a:ext uri="{FF2B5EF4-FFF2-40B4-BE49-F238E27FC236}">
                <a16:creationId xmlns:a16="http://schemas.microsoft.com/office/drawing/2014/main" id="{1DCDD234-A154-47F4-2642-3FCB3BCF3186}"/>
              </a:ext>
            </a:extLst>
          </p:cNvPr>
          <p:cNvPicPr>
            <a:picLocks noChangeAspect="1"/>
          </p:cNvPicPr>
          <p:nvPr/>
        </p:nvPicPr>
        <p:blipFill>
          <a:blip r:embed="rId4" cstate="print">
            <a:duotone>
              <a:prstClr val="black"/>
              <a:schemeClr val="tx1">
                <a:lumMod val="95000"/>
                <a:lumOff val="5000"/>
                <a:tint val="45000"/>
                <a:satMod val="400000"/>
              </a:schemeClr>
            </a:duotone>
            <a:alphaModFix/>
            <a:extLst>
              <a:ext uri="{28A0092B-C50C-407E-A947-70E740481C1C}">
                <a14:useLocalDpi xmlns:a14="http://schemas.microsoft.com/office/drawing/2010/main" val="0"/>
              </a:ext>
            </a:extLst>
          </a:blip>
          <a:stretch>
            <a:fillRect/>
          </a:stretch>
        </p:blipFill>
        <p:spPr>
          <a:xfrm>
            <a:off x="1877639" y="5089935"/>
            <a:ext cx="411481" cy="411481"/>
          </a:xfrm>
          <a:prstGeom prst="rect">
            <a:avLst/>
          </a:prstGeom>
        </p:spPr>
      </p:pic>
    </p:spTree>
    <p:extLst>
      <p:ext uri="{BB962C8B-B14F-4D97-AF65-F5344CB8AC3E}">
        <p14:creationId xmlns:p14="http://schemas.microsoft.com/office/powerpoint/2010/main" val="424142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E715-06A5-477D-BFC8-72E95791A5C6}"/>
              </a:ext>
            </a:extLst>
          </p:cNvPr>
          <p:cNvSpPr>
            <a:spLocks noGrp="1"/>
          </p:cNvSpPr>
          <p:nvPr>
            <p:ph type="title"/>
          </p:nvPr>
        </p:nvSpPr>
        <p:spPr>
          <a:xfrm>
            <a:off x="2572362" y="439630"/>
            <a:ext cx="7306322" cy="676102"/>
          </a:xfrm>
        </p:spPr>
        <p:txBody>
          <a:bodyPr/>
          <a:lstStyle/>
          <a:p>
            <a:r>
              <a:rPr lang="en-US" sz="4800">
                <a:solidFill>
                  <a:schemeClr val="tx1"/>
                </a:solidFill>
              </a:rPr>
              <a:t>Land Acknowledgement </a:t>
            </a:r>
            <a:endParaRPr lang="en-CA" sz="4800">
              <a:solidFill>
                <a:schemeClr val="tx1"/>
              </a:solidFill>
            </a:endParaRPr>
          </a:p>
        </p:txBody>
      </p:sp>
      <p:pic>
        <p:nvPicPr>
          <p:cNvPr id="7" name="Picture 6" descr="A building with a crane in the background&#10;&#10;AI-generated content may be incorrect.">
            <a:extLst>
              <a:ext uri="{FF2B5EF4-FFF2-40B4-BE49-F238E27FC236}">
                <a16:creationId xmlns:a16="http://schemas.microsoft.com/office/drawing/2014/main" id="{C21B746C-367B-A1AC-A564-1B112D1C62EA}"/>
              </a:ext>
            </a:extLst>
          </p:cNvPr>
          <p:cNvPicPr>
            <a:picLocks noChangeAspect="1"/>
          </p:cNvPicPr>
          <p:nvPr/>
        </p:nvPicPr>
        <p:blipFill>
          <a:blip r:embed="rId3"/>
          <a:srcRect t="10943" b="17696"/>
          <a:stretch/>
        </p:blipFill>
        <p:spPr>
          <a:xfrm>
            <a:off x="159390" y="1266738"/>
            <a:ext cx="11692445" cy="5591262"/>
          </a:xfrm>
          <a:prstGeom prst="rect">
            <a:avLst/>
          </a:prstGeom>
        </p:spPr>
      </p:pic>
      <p:sp>
        <p:nvSpPr>
          <p:cNvPr id="3" name="Content Placeholder 5">
            <a:extLst>
              <a:ext uri="{FF2B5EF4-FFF2-40B4-BE49-F238E27FC236}">
                <a16:creationId xmlns:a16="http://schemas.microsoft.com/office/drawing/2014/main" id="{B5D9ED82-7C6A-405B-9EE9-25CFDD3C5BB0}"/>
              </a:ext>
            </a:extLst>
          </p:cNvPr>
          <p:cNvSpPr txBox="1">
            <a:spLocks/>
          </p:cNvSpPr>
          <p:nvPr/>
        </p:nvSpPr>
        <p:spPr>
          <a:xfrm>
            <a:off x="290612" y="4062369"/>
            <a:ext cx="11430000" cy="2744341"/>
          </a:xfrm>
          <a:prstGeom prst="rect">
            <a:avLst/>
          </a:prstGeom>
          <a:solidFill>
            <a:srgbClr val="FFFFFF">
              <a:alpha val="80000"/>
            </a:srgbClr>
          </a:solidFill>
          <a:ln>
            <a:noFill/>
          </a:ln>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00B0F0"/>
              </a:buClr>
              <a:buNone/>
            </a:pPr>
            <a:r>
              <a:rPr lang="en-US" sz="3600" dirty="0">
                <a:solidFill>
                  <a:schemeClr val="accent1">
                    <a:lumMod val="50000"/>
                  </a:schemeClr>
                </a:solidFill>
                <a:latin typeface="Freestyle Script" panose="030804020302050B0404" pitchFamily="66" charset="0"/>
              </a:rPr>
              <a:t>We respectfully acknowledge the original peoples of these lands and waters, specifically the </a:t>
            </a:r>
            <a:r>
              <a:rPr lang="en-US" sz="2400"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səlilwətaɬ</a:t>
            </a:r>
            <a:r>
              <a:rPr lang="en-US"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accent1">
                    <a:lumMod val="50000"/>
                  </a:schemeClr>
                </a:solidFill>
                <a:latin typeface="Freestyle Script" panose="030804020302050B0404" pitchFamily="66" charset="0"/>
              </a:rPr>
              <a:t>(Tsleil-Waututh), </a:t>
            </a:r>
            <a:r>
              <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Sḵwx̱wú7mesh </a:t>
            </a:r>
            <a:r>
              <a:rPr lang="en-US" sz="2400"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Úxwumixw</a:t>
            </a:r>
            <a:r>
              <a:rPr lang="en-US" sz="3600" dirty="0">
                <a:solidFill>
                  <a:schemeClr val="accent1">
                    <a:lumMod val="50000"/>
                  </a:schemeClr>
                </a:solidFill>
                <a:latin typeface="Freestyle Script" panose="030804020302050B0404" pitchFamily="66" charset="0"/>
              </a:rPr>
              <a:t> (Squamish), and </a:t>
            </a:r>
            <a:r>
              <a:rPr lang="en-US" sz="2400"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xʷməθkʷəy̓əm</a:t>
            </a:r>
            <a:r>
              <a:rPr lang="en-US"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chemeClr val="accent1">
                    <a:lumMod val="50000"/>
                  </a:schemeClr>
                </a:solidFill>
                <a:latin typeface="Freestyle Script" panose="030804020302050B0404" pitchFamily="66" charset="0"/>
              </a:rPr>
              <a:t>(Musqueam), on whose unceded ancestral lands the District of North Vancouver is located.</a:t>
            </a:r>
            <a:br>
              <a:rPr lang="en-US" sz="3600" dirty="0">
                <a:solidFill>
                  <a:schemeClr val="accent1">
                    <a:lumMod val="50000"/>
                  </a:schemeClr>
                </a:solidFill>
                <a:latin typeface="Freestyle Script" panose="030804020302050B0404" pitchFamily="66" charset="0"/>
              </a:rPr>
            </a:br>
            <a:r>
              <a:rPr lang="en-US" sz="2000" dirty="0">
                <a:solidFill>
                  <a:schemeClr val="accent1">
                    <a:lumMod val="50000"/>
                  </a:schemeClr>
                </a:solidFill>
                <a:latin typeface="Freestyle Script" panose="030804020302050B0404" pitchFamily="66" charset="0"/>
              </a:rPr>
              <a:t> </a:t>
            </a:r>
            <a:endParaRPr lang="en-US" sz="3600" dirty="0">
              <a:solidFill>
                <a:schemeClr val="accent1">
                  <a:lumMod val="50000"/>
                </a:schemeClr>
              </a:solidFill>
              <a:latin typeface="Freestyle Script" panose="030804020302050B0404" pitchFamily="66" charset="0"/>
            </a:endParaRPr>
          </a:p>
          <a:p>
            <a:pPr marL="0" indent="0">
              <a:lnSpc>
                <a:spcPct val="100000"/>
              </a:lnSpc>
              <a:spcBef>
                <a:spcPts val="600"/>
              </a:spcBef>
              <a:buClr>
                <a:srgbClr val="00B0F0"/>
              </a:buClr>
              <a:buNone/>
            </a:pPr>
            <a:r>
              <a:rPr lang="en-US" sz="3600" dirty="0">
                <a:solidFill>
                  <a:schemeClr val="accent1">
                    <a:lumMod val="50000"/>
                  </a:schemeClr>
                </a:solidFill>
                <a:latin typeface="Freestyle Script" panose="030804020302050B0404" pitchFamily="66" charset="0"/>
              </a:rPr>
              <a:t>We value the opportunity to learn, share, and serve our community on these unceded lands.</a:t>
            </a:r>
          </a:p>
        </p:txBody>
      </p:sp>
    </p:spTree>
    <p:extLst>
      <p:ext uri="{BB962C8B-B14F-4D97-AF65-F5344CB8AC3E}">
        <p14:creationId xmlns:p14="http://schemas.microsoft.com/office/powerpoint/2010/main" val="189388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E715-06A5-477D-BFC8-72E95791A5C6}"/>
              </a:ext>
            </a:extLst>
          </p:cNvPr>
          <p:cNvSpPr>
            <a:spLocks noGrp="1"/>
          </p:cNvSpPr>
          <p:nvPr>
            <p:ph type="title"/>
          </p:nvPr>
        </p:nvSpPr>
        <p:spPr>
          <a:xfrm>
            <a:off x="2652510" y="351712"/>
            <a:ext cx="7306322" cy="676102"/>
          </a:xfrm>
        </p:spPr>
        <p:txBody>
          <a:bodyPr/>
          <a:lstStyle/>
          <a:p>
            <a:r>
              <a:rPr lang="en-US" sz="4800">
                <a:solidFill>
                  <a:schemeClr val="accent1">
                    <a:lumMod val="50000"/>
                  </a:schemeClr>
                </a:solidFill>
              </a:rPr>
              <a:t>USCANS11</a:t>
            </a:r>
            <a:endParaRPr lang="en-CA" sz="4800">
              <a:solidFill>
                <a:schemeClr val="accent1">
                  <a:lumMod val="50000"/>
                </a:schemeClr>
              </a:solidFill>
            </a:endParaRPr>
          </a:p>
        </p:txBody>
      </p:sp>
      <p:sp>
        <p:nvSpPr>
          <p:cNvPr id="3" name="Content Placeholder 5">
            <a:extLst>
              <a:ext uri="{FF2B5EF4-FFF2-40B4-BE49-F238E27FC236}">
                <a16:creationId xmlns:a16="http://schemas.microsoft.com/office/drawing/2014/main" id="{B5D9ED82-7C6A-405B-9EE9-25CFDD3C5BB0}"/>
              </a:ext>
            </a:extLst>
          </p:cNvPr>
          <p:cNvSpPr txBox="1">
            <a:spLocks/>
          </p:cNvSpPr>
          <p:nvPr/>
        </p:nvSpPr>
        <p:spPr>
          <a:xfrm>
            <a:off x="556016" y="1730053"/>
            <a:ext cx="11079967" cy="3087721"/>
          </a:xfrm>
          <a:prstGeom prst="rect">
            <a:avLst/>
          </a:prstGeom>
          <a:solidFill>
            <a:srgbClr val="FFFFFF">
              <a:alpha val="60000"/>
            </a:srgbClr>
          </a:solidFill>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7345" indent="-347345">
              <a:lnSpc>
                <a:spcPct val="100000"/>
              </a:lnSpc>
              <a:buClr>
                <a:srgbClr val="00B0F0"/>
              </a:buClr>
              <a:buFont typeface="Wingdings" panose="05000000000000000000" pitchFamily="2" charset="2"/>
              <a:buChar char="§"/>
            </a:pPr>
            <a:r>
              <a:rPr lang="en-US" sz="2400"/>
              <a:t>The Union for Compact Accelerator-driven Neutron Sources was formed in 2010 to support the ongoing development of small accelerator-based neutron sources around the world.</a:t>
            </a:r>
          </a:p>
          <a:p>
            <a:pPr marL="347345" indent="-347345">
              <a:lnSpc>
                <a:spcPct val="100000"/>
              </a:lnSpc>
              <a:buClr>
                <a:srgbClr val="00B0F0"/>
              </a:buClr>
              <a:buFont typeface="Wingdings" panose="05000000000000000000" pitchFamily="2" charset="2"/>
              <a:buChar char="§"/>
            </a:pPr>
            <a:r>
              <a:rPr lang="en-US" sz="2400"/>
              <a:t>UCANS11 is the 11</a:t>
            </a:r>
            <a:r>
              <a:rPr lang="en-US" sz="2400" baseline="30000"/>
              <a:t>th</a:t>
            </a:r>
            <a:r>
              <a:rPr lang="en-US" sz="2400"/>
              <a:t> meeting in a biennial series of meetings that are dedicated to ongoing development of CANS, technology challenges and emerging science and novel applications.</a:t>
            </a:r>
          </a:p>
          <a:p>
            <a:pPr marL="347345" indent="-347345">
              <a:lnSpc>
                <a:spcPct val="100000"/>
              </a:lnSpc>
              <a:buClr>
                <a:srgbClr val="00B0F0"/>
              </a:buClr>
              <a:buFont typeface="Wingdings" panose="05000000000000000000" pitchFamily="2" charset="2"/>
              <a:buChar char="§"/>
            </a:pPr>
            <a:r>
              <a:rPr lang="en-US" sz="2400"/>
              <a:t>UCANS 11 is committed to continue advancing the equal participation and collaboration between scientists in all countries in its activities and the principle of free and responsible practice of science.</a:t>
            </a:r>
          </a:p>
          <a:p>
            <a:pPr marL="347345" indent="-347345">
              <a:lnSpc>
                <a:spcPct val="100000"/>
              </a:lnSpc>
              <a:buClr>
                <a:srgbClr val="00B0F0"/>
              </a:buClr>
              <a:buFont typeface="Wingdings" panose="05000000000000000000" pitchFamily="2" charset="2"/>
              <a:buChar char="§"/>
            </a:pPr>
            <a:r>
              <a:rPr lang="en-US" b="1">
                <a:solidFill>
                  <a:srgbClr val="C00000"/>
                </a:solidFill>
              </a:rPr>
              <a:t>Welcome to Vancouver in British Columbia!!!</a:t>
            </a:r>
          </a:p>
        </p:txBody>
      </p:sp>
    </p:spTree>
    <p:extLst>
      <p:ext uri="{BB962C8B-B14F-4D97-AF65-F5344CB8AC3E}">
        <p14:creationId xmlns:p14="http://schemas.microsoft.com/office/powerpoint/2010/main" val="9079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9256-2437-E972-A5C2-8D33B2A3292C}"/>
              </a:ext>
            </a:extLst>
          </p:cNvPr>
          <p:cNvSpPr>
            <a:spLocks noGrp="1"/>
          </p:cNvSpPr>
          <p:nvPr>
            <p:ph type="title"/>
          </p:nvPr>
        </p:nvSpPr>
        <p:spPr/>
        <p:txBody>
          <a:bodyPr/>
          <a:lstStyle/>
          <a:p>
            <a:r>
              <a:rPr lang="en-CA"/>
              <a:t>Program at a glance</a:t>
            </a:r>
          </a:p>
        </p:txBody>
      </p:sp>
      <p:sp>
        <p:nvSpPr>
          <p:cNvPr id="5" name="Content Placeholder 5">
            <a:extLst>
              <a:ext uri="{FF2B5EF4-FFF2-40B4-BE49-F238E27FC236}">
                <a16:creationId xmlns:a16="http://schemas.microsoft.com/office/drawing/2014/main" id="{67D0BCCA-F653-79EA-DF3F-562F1D26AF06}"/>
              </a:ext>
            </a:extLst>
          </p:cNvPr>
          <p:cNvSpPr txBox="1">
            <a:spLocks/>
          </p:cNvSpPr>
          <p:nvPr/>
        </p:nvSpPr>
        <p:spPr>
          <a:xfrm>
            <a:off x="306719" y="1530797"/>
            <a:ext cx="3636107" cy="6203475"/>
          </a:xfrm>
          <a:prstGeom prst="rect">
            <a:avLst/>
          </a:prstGeom>
        </p:spPr>
        <p:txBody>
          <a:bodyPr wrap="square" lIns="72000" tIns="72000" rIns="72000" bIns="72000" anchor="t">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7345" indent="-347345">
              <a:lnSpc>
                <a:spcPct val="100000"/>
              </a:lnSpc>
              <a:buClr>
                <a:srgbClr val="00B0F0"/>
              </a:buClr>
              <a:buFont typeface="Wingdings" panose="05000000000000000000" pitchFamily="2" charset="2"/>
              <a:buChar char="§"/>
            </a:pPr>
            <a:r>
              <a:rPr lang="en-US" sz="2000"/>
              <a:t>We will have 8 program sessions, a poster session on Tuesday and special sessions on very cold neutron moderation and particle accelerators</a:t>
            </a:r>
          </a:p>
          <a:p>
            <a:pPr marL="347345" indent="-347345">
              <a:lnSpc>
                <a:spcPct val="100000"/>
              </a:lnSpc>
              <a:buClr>
                <a:srgbClr val="00B0F0"/>
              </a:buClr>
              <a:buFont typeface="Wingdings" panose="05000000000000000000" pitchFamily="2" charset="2"/>
              <a:buChar char="§"/>
            </a:pPr>
            <a:r>
              <a:rPr lang="en-US" sz="2000"/>
              <a:t>On Wednesday there is a visit to TRIUMF planned, the bus will leave at 2 pm from the conference hotel. </a:t>
            </a:r>
            <a:endParaRPr lang="en-US" sz="2000">
              <a:solidFill>
                <a:srgbClr val="000000"/>
              </a:solidFill>
              <a:ea typeface="+mn-lt"/>
              <a:cs typeface="+mn-lt"/>
            </a:endParaRPr>
          </a:p>
          <a:p>
            <a:pPr marL="347345" indent="-347345">
              <a:lnSpc>
                <a:spcPct val="100000"/>
              </a:lnSpc>
              <a:buClr>
                <a:srgbClr val="00B0F0"/>
              </a:buClr>
              <a:buFont typeface="Wingdings" panose="05000000000000000000" pitchFamily="2" charset="2"/>
              <a:buChar char="§"/>
            </a:pPr>
            <a:endParaRPr lang="en-US" sz="2000">
              <a:solidFill>
                <a:srgbClr val="000000"/>
              </a:solidFill>
              <a:ea typeface="+mn-lt"/>
              <a:cs typeface="+mn-lt"/>
            </a:endParaRPr>
          </a:p>
          <a:p>
            <a:pPr marL="347345" indent="-347345">
              <a:lnSpc>
                <a:spcPct val="100000"/>
              </a:lnSpc>
              <a:buClr>
                <a:srgbClr val="00B0F0"/>
              </a:buClr>
              <a:buFont typeface="Wingdings" panose="05000000000000000000" pitchFamily="2" charset="2"/>
              <a:buChar char="§"/>
            </a:pPr>
            <a:r>
              <a:rPr lang="en-US" sz="2400" b="1">
                <a:solidFill>
                  <a:srgbClr val="FF0000"/>
                </a:solidFill>
                <a:ea typeface="+mn-lt"/>
                <a:cs typeface="+mn-lt"/>
              </a:rPr>
              <a:t>Paper Submission deadline: March 7, 2025</a:t>
            </a:r>
            <a:br>
              <a:rPr lang="en-US" sz="2400">
                <a:ea typeface="+mn-lt"/>
                <a:cs typeface="+mn-lt"/>
              </a:rPr>
            </a:br>
            <a:endParaRPr lang="en-US" sz="2000">
              <a:cs typeface="Arial"/>
            </a:endParaRPr>
          </a:p>
          <a:p>
            <a:pPr marL="347345" indent="-347345">
              <a:lnSpc>
                <a:spcPct val="100000"/>
              </a:lnSpc>
              <a:buClr>
                <a:srgbClr val="00B0F0"/>
              </a:buClr>
              <a:buFont typeface="Wingdings" panose="05000000000000000000" pitchFamily="2" charset="2"/>
              <a:buChar char="§"/>
            </a:pPr>
            <a:endParaRPr lang="en-US" sz="2000">
              <a:cs typeface="Arial"/>
            </a:endParaRPr>
          </a:p>
          <a:p>
            <a:pPr marL="347345" indent="-347345">
              <a:lnSpc>
                <a:spcPct val="100000"/>
              </a:lnSpc>
              <a:buClr>
                <a:srgbClr val="00B0F0"/>
              </a:buClr>
              <a:buFont typeface="Wingdings" panose="05000000000000000000" pitchFamily="2" charset="2"/>
              <a:buChar char="§"/>
            </a:pPr>
            <a:endParaRPr lang="en-US" sz="2000">
              <a:cs typeface="Arial"/>
            </a:endParaRPr>
          </a:p>
        </p:txBody>
      </p:sp>
      <p:pic>
        <p:nvPicPr>
          <p:cNvPr id="7" name="Picture 6">
            <a:extLst>
              <a:ext uri="{FF2B5EF4-FFF2-40B4-BE49-F238E27FC236}">
                <a16:creationId xmlns:a16="http://schemas.microsoft.com/office/drawing/2014/main" id="{029A62DF-C6CA-779B-5264-ACAC48E53B86}"/>
              </a:ext>
            </a:extLst>
          </p:cNvPr>
          <p:cNvPicPr>
            <a:picLocks noChangeAspect="1"/>
          </p:cNvPicPr>
          <p:nvPr/>
        </p:nvPicPr>
        <p:blipFill>
          <a:blip r:embed="rId2"/>
          <a:stretch>
            <a:fillRect/>
          </a:stretch>
        </p:blipFill>
        <p:spPr>
          <a:xfrm>
            <a:off x="4091118" y="1530797"/>
            <a:ext cx="7794163" cy="4735779"/>
          </a:xfrm>
          <a:prstGeom prst="rect">
            <a:avLst/>
          </a:prstGeom>
        </p:spPr>
      </p:pic>
    </p:spTree>
    <p:extLst>
      <p:ext uri="{BB962C8B-B14F-4D97-AF65-F5344CB8AC3E}">
        <p14:creationId xmlns:p14="http://schemas.microsoft.com/office/powerpoint/2010/main" val="327369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F1156-6219-9104-AB38-06DA9A547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FB476-5157-8D46-B96C-18D8BA04DED6}"/>
              </a:ext>
            </a:extLst>
          </p:cNvPr>
          <p:cNvSpPr>
            <a:spLocks noGrp="1"/>
          </p:cNvSpPr>
          <p:nvPr>
            <p:ph type="title"/>
          </p:nvPr>
        </p:nvSpPr>
        <p:spPr/>
        <p:txBody>
          <a:bodyPr lIns="91440" tIns="45720" rIns="91440" bIns="45720" anchor="t"/>
          <a:lstStyle/>
          <a:p>
            <a:r>
              <a:rPr lang="en-CA" dirty="0"/>
              <a:t>Speaker instructions</a:t>
            </a:r>
            <a:endParaRPr lang="en-CA" dirty="0">
              <a:cs typeface="Arial"/>
            </a:endParaRPr>
          </a:p>
        </p:txBody>
      </p:sp>
      <p:sp>
        <p:nvSpPr>
          <p:cNvPr id="5" name="Content Placeholder 5">
            <a:extLst>
              <a:ext uri="{FF2B5EF4-FFF2-40B4-BE49-F238E27FC236}">
                <a16:creationId xmlns:a16="http://schemas.microsoft.com/office/drawing/2014/main" id="{EBD84877-F13C-1864-8825-142D0662FADC}"/>
              </a:ext>
            </a:extLst>
          </p:cNvPr>
          <p:cNvSpPr txBox="1">
            <a:spLocks/>
          </p:cNvSpPr>
          <p:nvPr/>
        </p:nvSpPr>
        <p:spPr>
          <a:xfrm>
            <a:off x="306719" y="1530797"/>
            <a:ext cx="11103706" cy="1325216"/>
          </a:xfrm>
          <a:prstGeom prst="rect">
            <a:avLst/>
          </a:prstGeom>
        </p:spPr>
        <p:txBody>
          <a:bodyPr wrap="square" lIns="72000" tIns="72000" rIns="72000" bIns="72000" anchor="t">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7345" indent="-347345">
              <a:lnSpc>
                <a:spcPct val="100000"/>
              </a:lnSpc>
              <a:buClr>
                <a:srgbClr val="00B0F0"/>
              </a:buClr>
              <a:buFont typeface="Wingdings" panose="05000000000000000000" pitchFamily="2" charset="2"/>
              <a:buChar char="§"/>
            </a:pPr>
            <a:r>
              <a:rPr lang="en-US" sz="2000" dirty="0">
                <a:cs typeface="Arial"/>
              </a:rPr>
              <a:t>Please upload your presentations to Indico 12 hours before your scheduled presentation!</a:t>
            </a:r>
          </a:p>
          <a:p>
            <a:pPr marL="347345" indent="-347345">
              <a:lnSpc>
                <a:spcPct val="100000"/>
              </a:lnSpc>
              <a:buClr>
                <a:srgbClr val="00B0F0"/>
              </a:buClr>
              <a:buFont typeface="Wingdings" panose="05000000000000000000" pitchFamily="2" charset="2"/>
              <a:buChar char="§"/>
            </a:pPr>
            <a:endParaRPr lang="en-US" sz="2000">
              <a:cs typeface="Arial"/>
            </a:endParaRPr>
          </a:p>
          <a:p>
            <a:pPr marL="347345" indent="-347345">
              <a:lnSpc>
                <a:spcPct val="100000"/>
              </a:lnSpc>
              <a:buClr>
                <a:srgbClr val="00B0F0"/>
              </a:buClr>
              <a:buFont typeface="Wingdings" panose="05000000000000000000" pitchFamily="2" charset="2"/>
              <a:buChar char="§"/>
            </a:pPr>
            <a:endParaRPr lang="en-US" sz="2000">
              <a:cs typeface="Arial"/>
            </a:endParaRPr>
          </a:p>
        </p:txBody>
      </p:sp>
      <p:pic>
        <p:nvPicPr>
          <p:cNvPr id="3" name="Picture 2" descr="A screenshot of a web page&#10;&#10;AI-generated content may be incorrect.">
            <a:extLst>
              <a:ext uri="{FF2B5EF4-FFF2-40B4-BE49-F238E27FC236}">
                <a16:creationId xmlns:a16="http://schemas.microsoft.com/office/drawing/2014/main" id="{78778CD9-2971-F2E0-6354-8829883C94E3}"/>
              </a:ext>
            </a:extLst>
          </p:cNvPr>
          <p:cNvPicPr>
            <a:picLocks noChangeAspect="1"/>
          </p:cNvPicPr>
          <p:nvPr/>
        </p:nvPicPr>
        <p:blipFill>
          <a:blip r:embed="rId2"/>
          <a:stretch>
            <a:fillRect/>
          </a:stretch>
        </p:blipFill>
        <p:spPr>
          <a:xfrm>
            <a:off x="1393371" y="2117272"/>
            <a:ext cx="9906000" cy="4735286"/>
          </a:xfrm>
          <a:prstGeom prst="rect">
            <a:avLst/>
          </a:prstGeom>
        </p:spPr>
      </p:pic>
    </p:spTree>
    <p:extLst>
      <p:ext uri="{BB962C8B-B14F-4D97-AF65-F5344CB8AC3E}">
        <p14:creationId xmlns:p14="http://schemas.microsoft.com/office/powerpoint/2010/main" val="26724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E5EF-FEDF-158F-D9A6-1D37B21A79C8}"/>
              </a:ext>
            </a:extLst>
          </p:cNvPr>
          <p:cNvSpPr>
            <a:spLocks noGrp="1"/>
          </p:cNvSpPr>
          <p:nvPr>
            <p:ph type="title"/>
          </p:nvPr>
        </p:nvSpPr>
        <p:spPr>
          <a:xfrm>
            <a:off x="2612573" y="321680"/>
            <a:ext cx="2252567" cy="676102"/>
          </a:xfrm>
        </p:spPr>
        <p:txBody>
          <a:bodyPr/>
          <a:lstStyle/>
          <a:p>
            <a:r>
              <a:rPr lang="en-CA"/>
              <a:t>The Venue</a:t>
            </a:r>
          </a:p>
        </p:txBody>
      </p:sp>
      <p:pic>
        <p:nvPicPr>
          <p:cNvPr id="6" name="Picture 5">
            <a:extLst>
              <a:ext uri="{FF2B5EF4-FFF2-40B4-BE49-F238E27FC236}">
                <a16:creationId xmlns:a16="http://schemas.microsoft.com/office/drawing/2014/main" id="{36970D3E-33C2-92AF-B1EC-E69DE64DC318}"/>
              </a:ext>
            </a:extLst>
          </p:cNvPr>
          <p:cNvPicPr>
            <a:picLocks noChangeAspect="1"/>
          </p:cNvPicPr>
          <p:nvPr/>
        </p:nvPicPr>
        <p:blipFill>
          <a:blip r:embed="rId2"/>
          <a:srcRect l="6594"/>
          <a:stretch/>
        </p:blipFill>
        <p:spPr>
          <a:xfrm>
            <a:off x="0" y="3320716"/>
            <a:ext cx="6023849" cy="3537284"/>
          </a:xfrm>
          <a:prstGeom prst="rect">
            <a:avLst/>
          </a:prstGeom>
        </p:spPr>
      </p:pic>
      <p:pic>
        <p:nvPicPr>
          <p:cNvPr id="4" name="Picture 3">
            <a:extLst>
              <a:ext uri="{FF2B5EF4-FFF2-40B4-BE49-F238E27FC236}">
                <a16:creationId xmlns:a16="http://schemas.microsoft.com/office/drawing/2014/main" id="{844451A3-47E1-2ED0-4C6A-0CD6AF263B41}"/>
              </a:ext>
            </a:extLst>
          </p:cNvPr>
          <p:cNvPicPr>
            <a:picLocks noChangeAspect="1"/>
          </p:cNvPicPr>
          <p:nvPr/>
        </p:nvPicPr>
        <p:blipFill>
          <a:blip r:embed="rId3"/>
          <a:stretch>
            <a:fillRect/>
          </a:stretch>
        </p:blipFill>
        <p:spPr>
          <a:xfrm>
            <a:off x="5494421" y="0"/>
            <a:ext cx="6732368" cy="3393662"/>
          </a:xfrm>
          <a:prstGeom prst="rect">
            <a:avLst/>
          </a:prstGeom>
        </p:spPr>
      </p:pic>
      <p:pic>
        <p:nvPicPr>
          <p:cNvPr id="8" name="Picture 7">
            <a:extLst>
              <a:ext uri="{FF2B5EF4-FFF2-40B4-BE49-F238E27FC236}">
                <a16:creationId xmlns:a16="http://schemas.microsoft.com/office/drawing/2014/main" id="{C17D671F-BD7F-7912-B325-0C05CE21F74E}"/>
              </a:ext>
            </a:extLst>
          </p:cNvPr>
          <p:cNvPicPr>
            <a:picLocks noChangeAspect="1"/>
          </p:cNvPicPr>
          <p:nvPr/>
        </p:nvPicPr>
        <p:blipFill>
          <a:blip r:embed="rId4"/>
          <a:stretch>
            <a:fillRect/>
          </a:stretch>
        </p:blipFill>
        <p:spPr>
          <a:xfrm>
            <a:off x="6168153" y="3429000"/>
            <a:ext cx="5423631" cy="3436623"/>
          </a:xfrm>
          <a:prstGeom prst="rect">
            <a:avLst/>
          </a:prstGeom>
        </p:spPr>
      </p:pic>
      <p:sp>
        <p:nvSpPr>
          <p:cNvPr id="5" name="Content Placeholder 5">
            <a:extLst>
              <a:ext uri="{FF2B5EF4-FFF2-40B4-BE49-F238E27FC236}">
                <a16:creationId xmlns:a16="http://schemas.microsoft.com/office/drawing/2014/main" id="{676CDC3B-486E-3628-D41B-606C7588A53E}"/>
              </a:ext>
            </a:extLst>
          </p:cNvPr>
          <p:cNvSpPr txBox="1">
            <a:spLocks/>
          </p:cNvSpPr>
          <p:nvPr/>
        </p:nvSpPr>
        <p:spPr>
          <a:xfrm>
            <a:off x="306719" y="1530797"/>
            <a:ext cx="5203649" cy="1761233"/>
          </a:xfrm>
          <a:prstGeom prst="rect">
            <a:avLst/>
          </a:prstGeom>
        </p:spPr>
        <p:txBody>
          <a:bodyPr wrap="square" lIns="72000" tIns="72000" rIns="72000" bIns="72000" anchor="t">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Clr>
                <a:srgbClr val="00B0F0"/>
              </a:buClr>
              <a:buNone/>
            </a:pPr>
            <a:r>
              <a:rPr lang="en-US" sz="2000" b="1" dirty="0">
                <a:cs typeface="Arial"/>
              </a:rPr>
              <a:t>Tickets</a:t>
            </a:r>
          </a:p>
          <a:p>
            <a:pPr marL="347345" indent="-347345">
              <a:lnSpc>
                <a:spcPct val="100000"/>
              </a:lnSpc>
              <a:buClr>
                <a:srgbClr val="00B0F0"/>
              </a:buClr>
              <a:buFont typeface="Wingdings" panose="05000000000000000000" pitchFamily="2" charset="2"/>
              <a:buChar char="§"/>
            </a:pPr>
            <a:r>
              <a:rPr lang="en-US" sz="2000" b="1" dirty="0">
                <a:solidFill>
                  <a:schemeClr val="accent1"/>
                </a:solidFill>
              </a:rPr>
              <a:t>Monday Reception: 2 Blue tickets </a:t>
            </a:r>
            <a:endParaRPr lang="en-US" sz="2000" b="1" dirty="0">
              <a:solidFill>
                <a:schemeClr val="accent1"/>
              </a:solidFill>
              <a:cs typeface="Arial"/>
            </a:endParaRPr>
          </a:p>
          <a:p>
            <a:pPr marL="347345" indent="-347345">
              <a:lnSpc>
                <a:spcPct val="100000"/>
              </a:lnSpc>
              <a:buClr>
                <a:srgbClr val="00B0F0"/>
              </a:buClr>
              <a:buFont typeface="Wingdings" panose="05000000000000000000" pitchFamily="2" charset="2"/>
              <a:buChar char="§"/>
            </a:pPr>
            <a:r>
              <a:rPr lang="en-US" sz="2000" b="1" dirty="0">
                <a:solidFill>
                  <a:srgbClr val="FF0000"/>
                </a:solidFill>
              </a:rPr>
              <a:t>Tuesday Poster Session: 1 Red ticket</a:t>
            </a:r>
            <a:endParaRPr lang="en-US" sz="2000" b="1">
              <a:solidFill>
                <a:srgbClr val="FF0000"/>
              </a:solidFill>
              <a:ea typeface="+mn-lt"/>
              <a:cs typeface="+mn-lt"/>
            </a:endParaRPr>
          </a:p>
          <a:p>
            <a:pPr marL="347345" indent="-347345">
              <a:lnSpc>
                <a:spcPct val="100000"/>
              </a:lnSpc>
              <a:buClr>
                <a:srgbClr val="00B0F0"/>
              </a:buClr>
              <a:buFont typeface="Wingdings" panose="05000000000000000000" pitchFamily="2" charset="2"/>
              <a:buChar char="§"/>
            </a:pPr>
            <a:r>
              <a:rPr lang="en-US" sz="2000" b="1" dirty="0">
                <a:solidFill>
                  <a:srgbClr val="000000"/>
                </a:solidFill>
                <a:ea typeface="+mn-lt"/>
                <a:cs typeface="+mn-lt"/>
              </a:rPr>
              <a:t>Wednesday Banquet: 2 Black tickets</a:t>
            </a:r>
          </a:p>
        </p:txBody>
      </p:sp>
    </p:spTree>
    <p:extLst>
      <p:ext uri="{BB962C8B-B14F-4D97-AF65-F5344CB8AC3E}">
        <p14:creationId xmlns:p14="http://schemas.microsoft.com/office/powerpoint/2010/main" val="410236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526C-E748-B2E6-8CDB-5757D722AC6B}"/>
              </a:ext>
            </a:extLst>
          </p:cNvPr>
          <p:cNvSpPr>
            <a:spLocks noGrp="1"/>
          </p:cNvSpPr>
          <p:nvPr>
            <p:ph type="title"/>
          </p:nvPr>
        </p:nvSpPr>
        <p:spPr/>
        <p:txBody>
          <a:bodyPr lIns="91440" tIns="45720" rIns="91440" bIns="45720" anchor="t"/>
          <a:lstStyle/>
          <a:p>
            <a:r>
              <a:rPr lang="en-CA">
                <a:cs typeface="Arial"/>
              </a:rPr>
              <a:t>Making this possible</a:t>
            </a:r>
          </a:p>
        </p:txBody>
      </p:sp>
      <p:sp>
        <p:nvSpPr>
          <p:cNvPr id="5" name="Content Placeholder 5">
            <a:extLst>
              <a:ext uri="{FF2B5EF4-FFF2-40B4-BE49-F238E27FC236}">
                <a16:creationId xmlns:a16="http://schemas.microsoft.com/office/drawing/2014/main" id="{2D180841-4C39-851C-470B-9CE58349CC50}"/>
              </a:ext>
            </a:extLst>
          </p:cNvPr>
          <p:cNvSpPr txBox="1">
            <a:spLocks/>
          </p:cNvSpPr>
          <p:nvPr/>
        </p:nvSpPr>
        <p:spPr>
          <a:xfrm>
            <a:off x="556016" y="1730053"/>
            <a:ext cx="11079967" cy="3087721"/>
          </a:xfrm>
          <a:prstGeom prst="rect">
            <a:avLst/>
          </a:prstGeom>
          <a:solidFill>
            <a:srgbClr val="FFFFFF">
              <a:alpha val="60000"/>
            </a:srgbClr>
          </a:solidFill>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4500" indent="-352425">
              <a:lnSpc>
                <a:spcPct val="100000"/>
              </a:lnSpc>
              <a:buClr>
                <a:srgbClr val="00B0F0"/>
              </a:buClr>
              <a:buFont typeface="Wingdings" panose="05000000000000000000" pitchFamily="2" charset="2"/>
              <a:buChar char="§"/>
            </a:pPr>
            <a:r>
              <a:rPr lang="en-US" sz="2400"/>
              <a:t>Local Chairs: Oliver Kester and Bob Laxdal</a:t>
            </a:r>
            <a:endParaRPr lang="en-US">
              <a:cs typeface="Arial"/>
            </a:endParaRPr>
          </a:p>
          <a:p>
            <a:pPr marL="444500" indent="-352425">
              <a:lnSpc>
                <a:spcPct val="100000"/>
              </a:lnSpc>
              <a:buClr>
                <a:srgbClr val="00B0F0"/>
              </a:buClr>
              <a:buFont typeface="Wingdings" panose="05000000000000000000" pitchFamily="2" charset="2"/>
              <a:buChar char="§"/>
            </a:pPr>
            <a:r>
              <a:rPr lang="en-US" sz="2400">
                <a:ea typeface="+mn-lt"/>
                <a:cs typeface="+mn-lt"/>
              </a:rPr>
              <a:t>Coordination: Jana Thomson </a:t>
            </a:r>
            <a:r>
              <a:rPr lang="en-US" sz="2400">
                <a:cs typeface="Arial"/>
              </a:rPr>
              <a:t>and</a:t>
            </a:r>
            <a:r>
              <a:rPr lang="en-US" sz="2400">
                <a:ea typeface="+mn-lt"/>
                <a:cs typeface="+mn-lt"/>
              </a:rPr>
              <a:t> Lorraine King</a:t>
            </a:r>
            <a:endParaRPr lang="en-US" sz="2400">
              <a:cs typeface="Arial"/>
            </a:endParaRPr>
          </a:p>
          <a:p>
            <a:pPr marL="444500" indent="-352425">
              <a:lnSpc>
                <a:spcPct val="100000"/>
              </a:lnSpc>
              <a:buClr>
                <a:srgbClr val="00B0F0"/>
              </a:buClr>
              <a:buFont typeface="Wingdings" panose="05000000000000000000" pitchFamily="2" charset="2"/>
              <a:buChar char="§"/>
            </a:pPr>
            <a:r>
              <a:rPr lang="en-US" sz="2400">
                <a:cs typeface="Arial"/>
              </a:rPr>
              <a:t>Science Program Committee: </a:t>
            </a:r>
            <a:r>
              <a:rPr lang="en-US" sz="2400" err="1">
                <a:ea typeface="+mn-lt"/>
                <a:cs typeface="+mn-lt"/>
              </a:rPr>
              <a:t>Dalini</a:t>
            </a:r>
            <a:r>
              <a:rPr lang="en-US" sz="2400">
                <a:ea typeface="+mn-lt"/>
                <a:cs typeface="+mn-lt"/>
              </a:rPr>
              <a:t> Maharaj, Thomas Gutberlet, Rolando Granada, Oliver Kester and Bob Laxdal</a:t>
            </a:r>
            <a:endParaRPr lang="en-US" sz="2400">
              <a:cs typeface="Arial"/>
            </a:endParaRPr>
          </a:p>
          <a:p>
            <a:pPr marL="444500" indent="-352425">
              <a:lnSpc>
                <a:spcPct val="100000"/>
              </a:lnSpc>
              <a:buClr>
                <a:srgbClr val="00B0F0"/>
              </a:buClr>
              <a:buFont typeface="Wingdings" panose="05000000000000000000" pitchFamily="2" charset="2"/>
              <a:buChar char="§"/>
            </a:pPr>
            <a:r>
              <a:rPr lang="en-US" sz="2400">
                <a:cs typeface="Arial"/>
              </a:rPr>
              <a:t>Sponsors:</a:t>
            </a:r>
          </a:p>
        </p:txBody>
      </p:sp>
      <p:pic>
        <p:nvPicPr>
          <p:cNvPr id="27" name="Picture 26" descr="A logo for a university&#10;&#10;AI-generated content may be incorrect.">
            <a:extLst>
              <a:ext uri="{FF2B5EF4-FFF2-40B4-BE49-F238E27FC236}">
                <a16:creationId xmlns:a16="http://schemas.microsoft.com/office/drawing/2014/main" id="{5AFF23F6-F761-E7ED-F9F3-923BD69EFA0A}"/>
              </a:ext>
            </a:extLst>
          </p:cNvPr>
          <p:cNvPicPr>
            <a:picLocks noChangeAspect="1"/>
          </p:cNvPicPr>
          <p:nvPr/>
        </p:nvPicPr>
        <p:blipFill>
          <a:blip r:embed="rId3"/>
          <a:stretch>
            <a:fillRect/>
          </a:stretch>
        </p:blipFill>
        <p:spPr>
          <a:xfrm>
            <a:off x="8619212" y="4305851"/>
            <a:ext cx="1374494" cy="1376423"/>
          </a:xfrm>
          <a:prstGeom prst="rect">
            <a:avLst/>
          </a:prstGeom>
        </p:spPr>
      </p:pic>
      <p:pic>
        <p:nvPicPr>
          <p:cNvPr id="28" name="Picture 27" descr="A logo for a university&#10;&#10;AI-generated content may be incorrect.">
            <a:extLst>
              <a:ext uri="{FF2B5EF4-FFF2-40B4-BE49-F238E27FC236}">
                <a16:creationId xmlns:a16="http://schemas.microsoft.com/office/drawing/2014/main" id="{C073F3EB-970F-7FEB-B447-1A3F93F7DEBA}"/>
              </a:ext>
            </a:extLst>
          </p:cNvPr>
          <p:cNvPicPr>
            <a:picLocks noChangeAspect="1"/>
          </p:cNvPicPr>
          <p:nvPr/>
        </p:nvPicPr>
        <p:blipFill>
          <a:blip r:embed="rId4"/>
          <a:stretch>
            <a:fillRect/>
          </a:stretch>
        </p:blipFill>
        <p:spPr>
          <a:xfrm>
            <a:off x="4230178" y="6003257"/>
            <a:ext cx="1462405" cy="678652"/>
          </a:xfrm>
          <a:prstGeom prst="rect">
            <a:avLst/>
          </a:prstGeom>
        </p:spPr>
      </p:pic>
      <p:pic>
        <p:nvPicPr>
          <p:cNvPr id="4" name="Picture 3" descr="A logo with a blue circle and a black background&#10;&#10;Description automatically generated">
            <a:extLst>
              <a:ext uri="{FF2B5EF4-FFF2-40B4-BE49-F238E27FC236}">
                <a16:creationId xmlns:a16="http://schemas.microsoft.com/office/drawing/2014/main" id="{85186A83-95B7-3832-5C8A-3D48B755E6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7520" y="4704125"/>
            <a:ext cx="831505" cy="968630"/>
          </a:xfrm>
          <a:prstGeom prst="rect">
            <a:avLst/>
          </a:prstGeom>
        </p:spPr>
      </p:pic>
      <p:pic>
        <p:nvPicPr>
          <p:cNvPr id="7" name="Picture 6" descr="A logo with text on it&#10;&#10;AI-generated content may be incorrect.">
            <a:extLst>
              <a:ext uri="{FF2B5EF4-FFF2-40B4-BE49-F238E27FC236}">
                <a16:creationId xmlns:a16="http://schemas.microsoft.com/office/drawing/2014/main" id="{7F1CC41D-E849-FE59-16D4-9EB3930406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56928" y="4674393"/>
            <a:ext cx="1182993" cy="1089600"/>
          </a:xfrm>
          <a:prstGeom prst="rect">
            <a:avLst/>
          </a:prstGeom>
        </p:spPr>
      </p:pic>
      <p:pic>
        <p:nvPicPr>
          <p:cNvPr id="11" name="Picture 10" descr="mirrotron_logo_tagline_duochrome">
            <a:extLst>
              <a:ext uri="{FF2B5EF4-FFF2-40B4-BE49-F238E27FC236}">
                <a16:creationId xmlns:a16="http://schemas.microsoft.com/office/drawing/2014/main" id="{DBA6EE39-0154-AED6-DCE6-25C78611D38F}"/>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03538" y="4638451"/>
            <a:ext cx="2419551" cy="521864"/>
          </a:xfrm>
          <a:prstGeom prst="rect">
            <a:avLst/>
          </a:prstGeom>
          <a:noFill/>
          <a:ln>
            <a:noFill/>
          </a:ln>
        </p:spPr>
      </p:pic>
      <p:pic>
        <p:nvPicPr>
          <p:cNvPr id="15" name="Picture 14" descr="A logo of a blue and green sphere&#10;&#10;AI-generated content may be incorrect.">
            <a:extLst>
              <a:ext uri="{FF2B5EF4-FFF2-40B4-BE49-F238E27FC236}">
                <a16:creationId xmlns:a16="http://schemas.microsoft.com/office/drawing/2014/main" id="{4738E18D-470B-C3CC-FAAD-7246FCFCE5DF}"/>
              </a:ext>
            </a:extLst>
          </p:cNvPr>
          <p:cNvPicPr>
            <a:picLocks noChangeAspect="1"/>
          </p:cNvPicPr>
          <p:nvPr/>
        </p:nvPicPr>
        <p:blipFill>
          <a:blip r:embed="rId8"/>
          <a:stretch>
            <a:fillRect/>
          </a:stretch>
        </p:blipFill>
        <p:spPr>
          <a:xfrm>
            <a:off x="4240195" y="4606905"/>
            <a:ext cx="1450684" cy="1364962"/>
          </a:xfrm>
          <a:prstGeom prst="rect">
            <a:avLst/>
          </a:prstGeom>
        </p:spPr>
      </p:pic>
      <p:pic>
        <p:nvPicPr>
          <p:cNvPr id="19" name="Picture 18" descr="A logo of a company&#10;&#10;AI-generated content may be incorrect.">
            <a:extLst>
              <a:ext uri="{FF2B5EF4-FFF2-40B4-BE49-F238E27FC236}">
                <a16:creationId xmlns:a16="http://schemas.microsoft.com/office/drawing/2014/main" id="{69A7FE98-9FE3-36AE-61A6-D3E1E685C56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03538" y="5621336"/>
            <a:ext cx="1414404" cy="696433"/>
          </a:xfrm>
          <a:prstGeom prst="rect">
            <a:avLst/>
          </a:prstGeom>
        </p:spPr>
      </p:pic>
      <p:pic>
        <p:nvPicPr>
          <p:cNvPr id="23" name="Picture 22" descr="A red and black logo&#10;&#10;AI-generated content may be incorrect.">
            <a:extLst>
              <a:ext uri="{FF2B5EF4-FFF2-40B4-BE49-F238E27FC236}">
                <a16:creationId xmlns:a16="http://schemas.microsoft.com/office/drawing/2014/main" id="{E96AEDBD-BF99-3A46-22A9-415F5DC795D2}"/>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745079" y="5268524"/>
            <a:ext cx="1510938" cy="594254"/>
          </a:xfrm>
          <a:prstGeom prst="rect">
            <a:avLst/>
          </a:prstGeom>
          <a:noFill/>
          <a:ln>
            <a:noFill/>
          </a:ln>
        </p:spPr>
      </p:pic>
      <p:pic>
        <p:nvPicPr>
          <p:cNvPr id="29" name="Picture 28" descr="A close-up of a logo&#10;&#10;AI-generated content may be incorrect.">
            <a:extLst>
              <a:ext uri="{FF2B5EF4-FFF2-40B4-BE49-F238E27FC236}">
                <a16:creationId xmlns:a16="http://schemas.microsoft.com/office/drawing/2014/main" id="{0341FF91-9BC2-5CAE-4AF9-FABBEF58CA0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99428" y="5863481"/>
            <a:ext cx="1747499" cy="429967"/>
          </a:xfrm>
          <a:prstGeom prst="rect">
            <a:avLst/>
          </a:prstGeom>
        </p:spPr>
      </p:pic>
      <p:pic>
        <p:nvPicPr>
          <p:cNvPr id="31" name="Picture 30" descr="A logo of a university&#10;&#10;AI-generated content may be incorrect.">
            <a:extLst>
              <a:ext uri="{FF2B5EF4-FFF2-40B4-BE49-F238E27FC236}">
                <a16:creationId xmlns:a16="http://schemas.microsoft.com/office/drawing/2014/main" id="{B9ECF416-64AB-6C1D-AFED-C16B03C55CE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87346" y="5738106"/>
            <a:ext cx="1245741" cy="536729"/>
          </a:xfrm>
          <a:prstGeom prst="rect">
            <a:avLst/>
          </a:prstGeom>
          <a:noFill/>
          <a:ln>
            <a:noFill/>
          </a:ln>
        </p:spPr>
      </p:pic>
    </p:spTree>
    <p:extLst>
      <p:ext uri="{BB962C8B-B14F-4D97-AF65-F5344CB8AC3E}">
        <p14:creationId xmlns:p14="http://schemas.microsoft.com/office/powerpoint/2010/main" val="29942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AAA6C-711B-AE24-29BB-72526521FFEE}"/>
              </a:ext>
            </a:extLst>
          </p:cNvPr>
          <p:cNvSpPr>
            <a:spLocks noGrp="1"/>
          </p:cNvSpPr>
          <p:nvPr>
            <p:ph type="ctrTitle"/>
          </p:nvPr>
        </p:nvSpPr>
        <p:spPr/>
        <p:txBody>
          <a:bodyPr>
            <a:normAutofit fontScale="90000"/>
          </a:bodyPr>
          <a:lstStyle/>
          <a:p>
            <a:r>
              <a:rPr lang="en-CA"/>
              <a:t>Welcome from the Local Organizing Committee</a:t>
            </a:r>
          </a:p>
        </p:txBody>
      </p:sp>
      <p:sp>
        <p:nvSpPr>
          <p:cNvPr id="4" name="Subtitle 3">
            <a:extLst>
              <a:ext uri="{FF2B5EF4-FFF2-40B4-BE49-F238E27FC236}">
                <a16:creationId xmlns:a16="http://schemas.microsoft.com/office/drawing/2014/main" id="{0D5B9A88-C7A2-8E45-7146-3F166E96E0BA}"/>
              </a:ext>
            </a:extLst>
          </p:cNvPr>
          <p:cNvSpPr>
            <a:spLocks noGrp="1"/>
          </p:cNvSpPr>
          <p:nvPr>
            <p:ph type="subTitle" idx="1"/>
          </p:nvPr>
        </p:nvSpPr>
        <p:spPr/>
        <p:txBody>
          <a:bodyPr/>
          <a:lstStyle/>
          <a:p>
            <a:r>
              <a:rPr lang="en-CA"/>
              <a:t>Oliver Kester for the LOC</a:t>
            </a:r>
          </a:p>
        </p:txBody>
      </p:sp>
    </p:spTree>
    <p:extLst>
      <p:ext uri="{BB962C8B-B14F-4D97-AF65-F5344CB8AC3E}">
        <p14:creationId xmlns:p14="http://schemas.microsoft.com/office/powerpoint/2010/main" val="261201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DF4D1-61A5-BC41-9590-7339DEA69430}"/>
              </a:ext>
            </a:extLst>
          </p:cNvPr>
          <p:cNvPicPr>
            <a:picLocks noChangeAspect="1"/>
          </p:cNvPicPr>
          <p:nvPr/>
        </p:nvPicPr>
        <p:blipFill rotWithShape="1">
          <a:blip r:embed="rId3"/>
          <a:srcRect l="16547" t="5185" r="20799" b="10102"/>
          <a:stretch/>
        </p:blipFill>
        <p:spPr>
          <a:xfrm>
            <a:off x="4782308" y="0"/>
            <a:ext cx="7638854" cy="6858000"/>
          </a:xfrm>
          <a:prstGeom prst="rect">
            <a:avLst/>
          </a:prstGeom>
        </p:spPr>
      </p:pic>
      <p:sp>
        <p:nvSpPr>
          <p:cNvPr id="2" name="Oval 1">
            <a:extLst>
              <a:ext uri="{FF2B5EF4-FFF2-40B4-BE49-F238E27FC236}">
                <a16:creationId xmlns:a16="http://schemas.microsoft.com/office/drawing/2014/main" id="{46E87732-9967-4B11-B379-FF057DEEB356}"/>
              </a:ext>
            </a:extLst>
          </p:cNvPr>
          <p:cNvSpPr/>
          <p:nvPr/>
        </p:nvSpPr>
        <p:spPr>
          <a:xfrm>
            <a:off x="9079843" y="5334382"/>
            <a:ext cx="1603841" cy="85225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4090B019-33A8-8229-187B-2B9A4D935E70}"/>
              </a:ext>
            </a:extLst>
          </p:cNvPr>
          <p:cNvSpPr/>
          <p:nvPr/>
        </p:nvSpPr>
        <p:spPr>
          <a:xfrm>
            <a:off x="-1" y="0"/>
            <a:ext cx="4782309"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a:solidFill>
                  <a:schemeClr val="bg1"/>
                </a:solidFill>
                <a:effectLst/>
                <a:latin typeface="Arial" panose="020B0604020202020204" pitchFamily="34" charset="0"/>
                <a:cs typeface="Arial" panose="020B0604020202020204" pitchFamily="34" charset="0"/>
              </a:rPr>
              <a:t>TRIUMF is located on the traditional, ancestral, and unceded territory of the Musqueam people, who for millennia have passed on their culture, history, and traditions from one generation to the next on this site. </a:t>
            </a:r>
          </a:p>
          <a:p>
            <a:pPr algn="ctr"/>
            <a:endParaRPr lang="en-US" sz="2400">
              <a:solidFill>
                <a:schemeClr val="bg1"/>
              </a:solidFill>
              <a:latin typeface="Arial" panose="020B0604020202020204" pitchFamily="34" charset="0"/>
              <a:cs typeface="Arial" panose="020B0604020202020204" pitchFamily="34" charset="0"/>
            </a:endParaRPr>
          </a:p>
          <a:p>
            <a:pPr algn="ctr"/>
            <a:r>
              <a:rPr lang="en-US" sz="2400" b="0" i="0">
                <a:solidFill>
                  <a:schemeClr val="bg1"/>
                </a:solidFill>
                <a:effectLst/>
                <a:latin typeface="Arial" panose="020B0604020202020204" pitchFamily="34" charset="0"/>
                <a:cs typeface="Arial" panose="020B0604020202020204" pitchFamily="34" charset="0"/>
              </a:rPr>
              <a:t>TRIUMF’s home has always been a seat of learning. </a:t>
            </a:r>
            <a:endParaRPr lang="en-CA"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28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EE5AD5872E0443B1100E40D9A9A241" ma:contentTypeVersion="8" ma:contentTypeDescription="Create a new document." ma:contentTypeScope="" ma:versionID="99bc7dc57afbe699ab5ac031689c500a">
  <xsd:schema xmlns:xsd="http://www.w3.org/2001/XMLSchema" xmlns:xs="http://www.w3.org/2001/XMLSchema" xmlns:p="http://schemas.microsoft.com/office/2006/metadata/properties" xmlns:ns2="c4ec9eeb-f5a3-4306-87f0-3a95892f2eb2" xmlns:ns3="e6cf6bd6-7284-4d82-8c92-c853760d1ba9" targetNamespace="http://schemas.microsoft.com/office/2006/metadata/properties" ma:root="true" ma:fieldsID="3490a5a18c5dda7e27e5b88fcce99060" ns2:_="" ns3:_="">
    <xsd:import namespace="c4ec9eeb-f5a3-4306-87f0-3a95892f2eb2"/>
    <xsd:import namespace="e6cf6bd6-7284-4d82-8c92-c853760d1b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ec9eeb-f5a3-4306-87f0-3a95892f2e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cf6bd6-7284-4d82-8c92-c853760d1b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DBE18B-3E07-4798-938C-9D22F0E055C6}">
  <ds:schemaRefs>
    <ds:schemaRef ds:uri="http://schemas.microsoft.com/sharepoint/v3/contenttype/forms"/>
  </ds:schemaRefs>
</ds:datastoreItem>
</file>

<file path=customXml/itemProps2.xml><?xml version="1.0" encoding="utf-8"?>
<ds:datastoreItem xmlns:ds="http://schemas.openxmlformats.org/officeDocument/2006/customXml" ds:itemID="{F1AEFBFA-2464-4A19-9AC2-49D62E17162B}">
  <ds:schemaRefs>
    <ds:schemaRef ds:uri="c4ec9eeb-f5a3-4306-87f0-3a95892f2eb2"/>
    <ds:schemaRef ds:uri="e6cf6bd6-7284-4d82-8c92-c853760d1b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FA1DC17-C76A-4186-8E28-060898E95481}">
  <ds:schemaRefs>
    <ds:schemaRef ds:uri="c4ec9eeb-f5a3-4306-87f0-3a95892f2eb2"/>
    <ds:schemaRef ds:uri="e6cf6bd6-7284-4d82-8c92-c853760d1b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1061</Words>
  <Application>Microsoft Office PowerPoint</Application>
  <PresentationFormat>Widescreen</PresentationFormat>
  <Paragraphs>124</Paragraphs>
  <Slides>19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Arial</vt:lpstr>
      <vt:lpstr>Arial </vt:lpstr>
      <vt:lpstr>Calibri</vt:lpstr>
      <vt:lpstr>Freestyle Script</vt:lpstr>
      <vt:lpstr>Symbol</vt:lpstr>
      <vt:lpstr>Times New Roman</vt:lpstr>
      <vt:lpstr>Wingdings</vt:lpstr>
      <vt:lpstr>Wingdings,Sans-Serif</vt:lpstr>
      <vt:lpstr>Custom Design</vt:lpstr>
      <vt:lpstr>Welcome to the 11th International Meeting of the Union for Compact Accelerator Driven Neutron Sources – UCANS’11</vt:lpstr>
      <vt:lpstr>Land Acknowledgement </vt:lpstr>
      <vt:lpstr>USCANS11</vt:lpstr>
      <vt:lpstr>Program at a glance</vt:lpstr>
      <vt:lpstr>Speaker instructions</vt:lpstr>
      <vt:lpstr>The Venue</vt:lpstr>
      <vt:lpstr>Making this possible</vt:lpstr>
      <vt:lpstr>Welcome from the Local Organizing Committee</vt:lpstr>
      <vt:lpstr>PowerPoint Presentation</vt:lpstr>
      <vt:lpstr>PowerPoint Presentation</vt:lpstr>
      <vt:lpstr>PowerPoint Presentation</vt:lpstr>
      <vt:lpstr>PowerPoint Presentation</vt:lpstr>
      <vt:lpstr>TRIUMF accelerator complex</vt:lpstr>
      <vt:lpstr>PowerPoint Presentation</vt:lpstr>
      <vt:lpstr>PowerPoint Presentation</vt:lpstr>
      <vt:lpstr>PowerPoint Presentation</vt:lpstr>
      <vt:lpstr>Welcome and Information from the LOC</vt:lpstr>
      <vt:lpstr>Thanks to our sponsors</vt:lpstr>
      <vt:lpstr>Thank you 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TRIUMF</dc:title>
  <dc:creator>Nicolas Zdunich</dc:creator>
  <cp:lastModifiedBy>Drew Marquardt</cp:lastModifiedBy>
  <cp:revision>232</cp:revision>
  <cp:lastPrinted>2018-01-31T01:56:16Z</cp:lastPrinted>
  <dcterms:modified xsi:type="dcterms:W3CDTF">2025-02-24T19:25:47Z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0x010100B2EE5AD5872E0443B1100E40D9A9A241</vt:lpwstr>
  </property>
</Properties>
</file>