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506" r:id="rId5"/>
    <p:sldId id="462" r:id="rId6"/>
    <p:sldId id="507" r:id="rId7"/>
    <p:sldId id="508" r:id="rId8"/>
    <p:sldId id="509" r:id="rId9"/>
    <p:sldId id="510" r:id="rId10"/>
    <p:sldId id="511" r:id="rId11"/>
  </p:sldIdLst>
  <p:sldSz cx="12192000" cy="6858000"/>
  <p:notesSz cx="7102475" cy="9388475"/>
  <p:embeddedFontLst>
    <p:embeddedFont>
      <p:font typeface="Roboto Thin" panose="020000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86" roundtripDataSignature="AMtx7mjM+Iz+GsOb9P952H7k4YcEUxRx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E9B"/>
    <a:srgbClr val="FF3300"/>
    <a:srgbClr val="CC99FF"/>
    <a:srgbClr val="A94D0F"/>
    <a:srgbClr val="CC0000"/>
    <a:srgbClr val="C00000"/>
    <a:srgbClr val="CCCCFF"/>
    <a:srgbClr val="91420D"/>
    <a:srgbClr val="1EC81E"/>
    <a:srgbClr val="C2FF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6163" autoAdjust="0"/>
  </p:normalViewPr>
  <p:slideViewPr>
    <p:cSldViewPr snapToGrid="0">
      <p:cViewPr varScale="1">
        <p:scale>
          <a:sx n="149" d="100"/>
          <a:sy n="149" d="100"/>
        </p:scale>
        <p:origin x="510" y="12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3" Type="http://schemas.openxmlformats.org/officeDocument/2006/relationships/customXml" Target="../customXml/item3.xml"/><Relationship Id="rId89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88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87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90" Type="http://schemas.openxmlformats.org/officeDocument/2006/relationships/tableStyles" Target="tableStyles.xml"/><Relationship Id="rId10" Type="http://schemas.openxmlformats.org/officeDocument/2006/relationships/slide" Target="slides/slide6.xml"/><Relationship Id="rId86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2" y="0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25" tIns="47100" rIns="94225" bIns="471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6F918A5B-8319-F93E-B869-7712CE381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>
            <a:extLst>
              <a:ext uri="{FF2B5EF4-FFF2-40B4-BE49-F238E27FC236}">
                <a16:creationId xmlns:a16="http://schemas.microsoft.com/office/drawing/2014/main" id="{96CAB0D5-70C8-B1EF-6EE9-42264D2C57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>
            <a:extLst>
              <a:ext uri="{FF2B5EF4-FFF2-40B4-BE49-F238E27FC236}">
                <a16:creationId xmlns:a16="http://schemas.microsoft.com/office/drawing/2014/main" id="{4882E69C-EB09-7D8B-29A2-7FFD000A91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39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271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E57C337B-9CEC-A988-3D49-A54D0ED62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>
            <a:extLst>
              <a:ext uri="{FF2B5EF4-FFF2-40B4-BE49-F238E27FC236}">
                <a16:creationId xmlns:a16="http://schemas.microsoft.com/office/drawing/2014/main" id="{4B135679-B967-4B8C-742C-B4538AD81A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>
            <a:extLst>
              <a:ext uri="{FF2B5EF4-FFF2-40B4-BE49-F238E27FC236}">
                <a16:creationId xmlns:a16="http://schemas.microsoft.com/office/drawing/2014/main" id="{C76B1CEF-96E7-950D-64B6-281953A088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714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F0509FAD-686C-A86B-B10F-8329AE485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>
            <a:extLst>
              <a:ext uri="{FF2B5EF4-FFF2-40B4-BE49-F238E27FC236}">
                <a16:creationId xmlns:a16="http://schemas.microsoft.com/office/drawing/2014/main" id="{2671917A-71E1-299E-EBC0-60D87081EE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>
            <a:extLst>
              <a:ext uri="{FF2B5EF4-FFF2-40B4-BE49-F238E27FC236}">
                <a16:creationId xmlns:a16="http://schemas.microsoft.com/office/drawing/2014/main" id="{7F5546BF-99BB-B485-0D3D-8A93BAA4C1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3631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A145ABEB-07C8-077C-499A-763303A8A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>
            <a:extLst>
              <a:ext uri="{FF2B5EF4-FFF2-40B4-BE49-F238E27FC236}">
                <a16:creationId xmlns:a16="http://schemas.microsoft.com/office/drawing/2014/main" id="{4CDCD8EE-7879-F82C-B13A-D0030E2902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>
            <a:extLst>
              <a:ext uri="{FF2B5EF4-FFF2-40B4-BE49-F238E27FC236}">
                <a16:creationId xmlns:a16="http://schemas.microsoft.com/office/drawing/2014/main" id="{D6782CCC-D195-8FA5-0FDA-80422EA0A2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044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0BAA2307-1C3E-21AB-DB8D-1DD2E22F7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>
            <a:extLst>
              <a:ext uri="{FF2B5EF4-FFF2-40B4-BE49-F238E27FC236}">
                <a16:creationId xmlns:a16="http://schemas.microsoft.com/office/drawing/2014/main" id="{763638D4-82EC-602E-A223-94E38A46FB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>
            <a:extLst>
              <a:ext uri="{FF2B5EF4-FFF2-40B4-BE49-F238E27FC236}">
                <a16:creationId xmlns:a16="http://schemas.microsoft.com/office/drawing/2014/main" id="{7F78058F-2AD6-F6C9-503D-2C0E625A66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11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>
          <a:extLst>
            <a:ext uri="{FF2B5EF4-FFF2-40B4-BE49-F238E27FC236}">
              <a16:creationId xmlns:a16="http://schemas.microsoft.com/office/drawing/2014/main" id="{4F10B954-C697-C02F-AC54-8778D03E7A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>
            <a:extLst>
              <a:ext uri="{FF2B5EF4-FFF2-40B4-BE49-F238E27FC236}">
                <a16:creationId xmlns:a16="http://schemas.microsoft.com/office/drawing/2014/main" id="{B7171F07-452A-CDA5-9E94-DEBEBB0B4C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spcFirstLastPara="1" wrap="square" lIns="94225" tIns="47100" rIns="94225" bIns="471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>
            <a:extLst>
              <a:ext uri="{FF2B5EF4-FFF2-40B4-BE49-F238E27FC236}">
                <a16:creationId xmlns:a16="http://schemas.microsoft.com/office/drawing/2014/main" id="{5B43539F-0355-C930-6818-AE9F3B00A1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414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0"/>
          <p:cNvSpPr txBox="1"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8" name="Google Shape;18;p40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0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sldNum" idx="12"/>
          </p:nvPr>
        </p:nvSpPr>
        <p:spPr>
          <a:xfrm>
            <a:off x="86106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3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16" lvl="2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4" lvl="3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0" lvl="4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4" lvl="5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39" lvl="6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45" lvl="7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2" lvl="8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36;p43"/>
          <p:cNvSpPr txBox="1">
            <a:spLocks noGrp="1"/>
          </p:cNvSpPr>
          <p:nvPr>
            <p:ph type="body" idx="2"/>
          </p:nvPr>
        </p:nvSpPr>
        <p:spPr>
          <a:xfrm>
            <a:off x="6172203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16" lvl="2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4" lvl="3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0" lvl="4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4" lvl="5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39" lvl="6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45" lvl="7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2" lvl="8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43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3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3"/>
          <p:cNvSpPr txBox="1">
            <a:spLocks noGrp="1"/>
          </p:cNvSpPr>
          <p:nvPr>
            <p:ph type="sldNum" idx="12"/>
          </p:nvPr>
        </p:nvSpPr>
        <p:spPr>
          <a:xfrm>
            <a:off x="86106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4"/>
          <p:cNvSpPr txBox="1"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44"/>
          <p:cNvSpPr txBox="1"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6" lvl="0" indent="-2286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12" lvl="1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16" lvl="2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24" lvl="3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30" lvl="4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34" lvl="5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39" lvl="6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45" lvl="7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52" lvl="8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44"/>
          <p:cNvSpPr txBox="1">
            <a:spLocks noGrp="1"/>
          </p:cNvSpPr>
          <p:nvPr>
            <p:ph type="body" idx="2"/>
          </p:nvPr>
        </p:nvSpPr>
        <p:spPr>
          <a:xfrm>
            <a:off x="839793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16" lvl="2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4" lvl="3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0" lvl="4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4" lvl="5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39" lvl="6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45" lvl="7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2" lvl="8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44"/>
          <p:cNvSpPr txBox="1">
            <a:spLocks noGrp="1"/>
          </p:cNvSpPr>
          <p:nvPr>
            <p:ph type="body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6" lvl="0" indent="-2286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12" lvl="1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16" lvl="2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24" lvl="3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30" lvl="4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34" lvl="5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39" lvl="6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45" lvl="7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52" lvl="8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44"/>
          <p:cNvSpPr txBox="1">
            <a:spLocks noGrp="1"/>
          </p:cNvSpPr>
          <p:nvPr>
            <p:ph type="body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16" lvl="2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4" lvl="3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0" lvl="4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4" lvl="5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39" lvl="6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45" lvl="7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2" lvl="8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44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4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4"/>
          <p:cNvSpPr txBox="1">
            <a:spLocks noGrp="1"/>
          </p:cNvSpPr>
          <p:nvPr>
            <p:ph type="sldNum" idx="12"/>
          </p:nvPr>
        </p:nvSpPr>
        <p:spPr>
          <a:xfrm>
            <a:off x="86106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" name="Google Shape;51;p45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5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5"/>
          <p:cNvSpPr txBox="1">
            <a:spLocks noGrp="1"/>
          </p:cNvSpPr>
          <p:nvPr>
            <p:ph type="sldNum" idx="12"/>
          </p:nvPr>
        </p:nvSpPr>
        <p:spPr>
          <a:xfrm>
            <a:off x="86106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6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6"/>
          <p:cNvSpPr txBox="1">
            <a:spLocks noGrp="1"/>
          </p:cNvSpPr>
          <p:nvPr>
            <p:ph type="sldNum" idx="12"/>
          </p:nvPr>
        </p:nvSpPr>
        <p:spPr>
          <a:xfrm>
            <a:off x="86106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7"/>
          <p:cNvSpPr txBox="1"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body" idx="1"/>
          </p:nvPr>
        </p:nvSpPr>
        <p:spPr>
          <a:xfrm>
            <a:off x="5183189" y="987439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43180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1"/>
            </a:lvl1pPr>
            <a:lvl2pPr marL="914412" lvl="1" indent="-4064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16" lvl="2" indent="-3810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24" lvl="3" indent="-355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30" lvl="4" indent="-355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34" lvl="5" indent="-355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39" lvl="6" indent="-355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45" lvl="7" indent="-355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52" lvl="8" indent="-35560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Google Shape;61;p47"/>
          <p:cNvSpPr txBox="1">
            <a:spLocks noGrp="1"/>
          </p:cNvSpPr>
          <p:nvPr>
            <p:ph type="body" idx="2"/>
          </p:nvPr>
        </p:nvSpPr>
        <p:spPr>
          <a:xfrm>
            <a:off x="839792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2286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12" lvl="1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16" lvl="2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24" lvl="3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30" lvl="4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34" lvl="5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39" lvl="6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45" lvl="7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52" lvl="8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62;p47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47"/>
          <p:cNvSpPr txBox="1">
            <a:spLocks noGrp="1"/>
          </p:cNvSpPr>
          <p:nvPr>
            <p:ph type="sldNum" idx="12"/>
          </p:nvPr>
        </p:nvSpPr>
        <p:spPr>
          <a:xfrm>
            <a:off x="86106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8"/>
          <p:cNvSpPr txBox="1"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" name="Google Shape;67;p48"/>
          <p:cNvSpPr>
            <a:spLocks noGrp="1"/>
          </p:cNvSpPr>
          <p:nvPr>
            <p:ph type="pic" idx="2"/>
          </p:nvPr>
        </p:nvSpPr>
        <p:spPr>
          <a:xfrm>
            <a:off x="5183189" y="987439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48"/>
          <p:cNvSpPr txBox="1">
            <a:spLocks noGrp="1"/>
          </p:cNvSpPr>
          <p:nvPr>
            <p:ph type="body" idx="1"/>
          </p:nvPr>
        </p:nvSpPr>
        <p:spPr>
          <a:xfrm>
            <a:off x="839792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228602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12" lvl="1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16" lvl="2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24" lvl="3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30" lvl="4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34" lvl="5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39" lvl="6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45" lvl="7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52" lvl="8" indent="-22860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69;p48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8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8"/>
          <p:cNvSpPr txBox="1">
            <a:spLocks noGrp="1"/>
          </p:cNvSpPr>
          <p:nvPr>
            <p:ph type="sldNum" idx="12"/>
          </p:nvPr>
        </p:nvSpPr>
        <p:spPr>
          <a:xfrm>
            <a:off x="86106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4" name="Google Shape;74;p4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16" lvl="2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4" lvl="3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0" lvl="4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4" lvl="5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39" lvl="6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45" lvl="7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2" lvl="8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75;p49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9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ldNum" idx="12"/>
          </p:nvPr>
        </p:nvSpPr>
        <p:spPr>
          <a:xfrm>
            <a:off x="86106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0"/>
          <p:cNvSpPr txBox="1">
            <a:spLocks noGrp="1"/>
          </p:cNvSpPr>
          <p:nvPr>
            <p:ph type="title"/>
          </p:nvPr>
        </p:nvSpPr>
        <p:spPr>
          <a:xfrm rot="5400000">
            <a:off x="7133432" y="1956600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0" name="Google Shape;80;p50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2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6" lvl="0" indent="-34290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12" lvl="1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16" lvl="2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24" lvl="3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30" lvl="4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34" lvl="5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39" lvl="6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45" lvl="7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52" lvl="8" indent="-34290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Google Shape;81;p50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0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0"/>
          <p:cNvSpPr txBox="1">
            <a:spLocks noGrp="1"/>
          </p:cNvSpPr>
          <p:nvPr>
            <p:ph type="sldNum" idx="12"/>
          </p:nvPr>
        </p:nvSpPr>
        <p:spPr>
          <a:xfrm>
            <a:off x="86106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8610601" y="6356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41D78EA0-DA3A-4770-5F71-CF54D53C9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>
            <a:extLst>
              <a:ext uri="{FF2B5EF4-FFF2-40B4-BE49-F238E27FC236}">
                <a16:creationId xmlns:a16="http://schemas.microsoft.com/office/drawing/2014/main" id="{19A01E79-0200-1BA9-3A51-FB6864AA5A1D}"/>
              </a:ext>
            </a:extLst>
          </p:cNvPr>
          <p:cNvSpPr txBox="1"/>
          <p:nvPr/>
        </p:nvSpPr>
        <p:spPr>
          <a:xfrm>
            <a:off x="2066759" y="633217"/>
            <a:ext cx="8097852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 err="1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UNet</a:t>
            </a:r>
            <a:r>
              <a:rPr lang="en-US" sz="24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 for CaloQVAE – Preliminary Results</a:t>
            </a:r>
          </a:p>
          <a:p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175" name="Google Shape;175;p5">
            <a:extLst>
              <a:ext uri="{FF2B5EF4-FFF2-40B4-BE49-F238E27FC236}">
                <a16:creationId xmlns:a16="http://schemas.microsoft.com/office/drawing/2014/main" id="{D117921C-C348-843D-9ED9-F59D11B67F3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99554" y="161577"/>
            <a:ext cx="6684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76" name="Google Shape;176;p5">
            <a:extLst>
              <a:ext uri="{FF2B5EF4-FFF2-40B4-BE49-F238E27FC236}">
                <a16:creationId xmlns:a16="http://schemas.microsoft.com/office/drawing/2014/main" id="{2B47C691-B463-F69E-1ECB-706D57FB878F}"/>
              </a:ext>
            </a:extLst>
          </p:cNvPr>
          <p:cNvSpPr/>
          <p:nvPr/>
        </p:nvSpPr>
        <p:spPr>
          <a:xfrm>
            <a:off x="2495551" y="293601"/>
            <a:ext cx="7503996" cy="127639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DC3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>
            <a:extLst>
              <a:ext uri="{FF2B5EF4-FFF2-40B4-BE49-F238E27FC236}">
                <a16:creationId xmlns:a16="http://schemas.microsoft.com/office/drawing/2014/main" id="{690AC1E1-857D-9DF5-1D4E-3FAAA3005A7A}"/>
              </a:ext>
            </a:extLst>
          </p:cNvPr>
          <p:cNvSpPr txBox="1"/>
          <p:nvPr/>
        </p:nvSpPr>
        <p:spPr>
          <a:xfrm>
            <a:off x="1524003" y="224233"/>
            <a:ext cx="9715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CaloQVAE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8F5069-E4C4-0978-BC18-EDFFE47E297E}"/>
              </a:ext>
            </a:extLst>
          </p:cNvPr>
          <p:cNvSpPr/>
          <p:nvPr/>
        </p:nvSpPr>
        <p:spPr>
          <a:xfrm>
            <a:off x="1235676" y="1310285"/>
            <a:ext cx="9545594" cy="537471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1C2FD3-5C35-3156-5A78-8F2504F68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537" y="1987353"/>
            <a:ext cx="8454074" cy="39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21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/>
          <p:cNvSpPr txBox="1"/>
          <p:nvPr/>
        </p:nvSpPr>
        <p:spPr>
          <a:xfrm>
            <a:off x="1784353" y="567512"/>
            <a:ext cx="85470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Sparsity Index Histograms – Model 538</a:t>
            </a:r>
          </a:p>
        </p:txBody>
      </p:sp>
      <p:sp>
        <p:nvSpPr>
          <p:cNvPr id="175" name="Google Shape;175;p5"/>
          <p:cNvSpPr txBox="1">
            <a:spLocks noGrp="1"/>
          </p:cNvSpPr>
          <p:nvPr>
            <p:ph type="sldNum" idx="12"/>
          </p:nvPr>
        </p:nvSpPr>
        <p:spPr>
          <a:xfrm>
            <a:off x="9999554" y="161577"/>
            <a:ext cx="6684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76" name="Google Shape;176;p5"/>
          <p:cNvSpPr/>
          <p:nvPr/>
        </p:nvSpPr>
        <p:spPr>
          <a:xfrm>
            <a:off x="2495551" y="293601"/>
            <a:ext cx="7503996" cy="127639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DC3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1524003" y="224233"/>
            <a:ext cx="9715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CaloQVAE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A61902-3A3B-EB65-8D49-EE2C143632FE}"/>
              </a:ext>
            </a:extLst>
          </p:cNvPr>
          <p:cNvSpPr/>
          <p:nvPr/>
        </p:nvSpPr>
        <p:spPr>
          <a:xfrm>
            <a:off x="1784353" y="1441868"/>
            <a:ext cx="8547099" cy="51225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64;p5">
            <a:extLst>
              <a:ext uri="{FF2B5EF4-FFF2-40B4-BE49-F238E27FC236}">
                <a16:creationId xmlns:a16="http://schemas.microsoft.com/office/drawing/2014/main" id="{C82297A3-09FB-6795-B662-6434BB238D64}"/>
              </a:ext>
            </a:extLst>
          </p:cNvPr>
          <p:cNvSpPr txBox="1"/>
          <p:nvPr/>
        </p:nvSpPr>
        <p:spPr>
          <a:xfrm>
            <a:off x="2047074" y="1598433"/>
            <a:ext cx="809785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First Implementation of </a:t>
            </a:r>
            <a:r>
              <a:rPr lang="en-US" sz="1200" b="1" dirty="0" err="1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UNet</a:t>
            </a:r>
            <a:r>
              <a:rPr lang="en-US" sz="12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-Like Architecture for CaloQVAE –Pegasus Topology (Zephyr Size) – 0.01 Coefficient</a:t>
            </a:r>
            <a:endParaRPr lang="en-US" sz="12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2D90A-8718-BAA4-0923-257E8308A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8" y="2829582"/>
            <a:ext cx="3250212" cy="23471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5CC6CC-5E7E-2C5D-7A47-9626F15F5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0345" y="1918792"/>
            <a:ext cx="4522131" cy="451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80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407EDDA8-9F28-599C-1A33-180EAFA7CB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>
            <a:extLst>
              <a:ext uri="{FF2B5EF4-FFF2-40B4-BE49-F238E27FC236}">
                <a16:creationId xmlns:a16="http://schemas.microsoft.com/office/drawing/2014/main" id="{58827ADC-3318-A580-D061-F2CD789B967E}"/>
              </a:ext>
            </a:extLst>
          </p:cNvPr>
          <p:cNvSpPr txBox="1"/>
          <p:nvPr/>
        </p:nvSpPr>
        <p:spPr>
          <a:xfrm>
            <a:off x="1784353" y="567512"/>
            <a:ext cx="85470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Energy Index Histograms – Model 538</a:t>
            </a:r>
          </a:p>
        </p:txBody>
      </p:sp>
      <p:sp>
        <p:nvSpPr>
          <p:cNvPr id="175" name="Google Shape;175;p5">
            <a:extLst>
              <a:ext uri="{FF2B5EF4-FFF2-40B4-BE49-F238E27FC236}">
                <a16:creationId xmlns:a16="http://schemas.microsoft.com/office/drawing/2014/main" id="{0B6E9AE1-3D5F-0FE9-89EA-CE75ED9778A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99554" y="161577"/>
            <a:ext cx="6684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76" name="Google Shape;176;p5">
            <a:extLst>
              <a:ext uri="{FF2B5EF4-FFF2-40B4-BE49-F238E27FC236}">
                <a16:creationId xmlns:a16="http://schemas.microsoft.com/office/drawing/2014/main" id="{C74B1D23-B6AF-288B-2A4D-C283EC6A1D51}"/>
              </a:ext>
            </a:extLst>
          </p:cNvPr>
          <p:cNvSpPr/>
          <p:nvPr/>
        </p:nvSpPr>
        <p:spPr>
          <a:xfrm>
            <a:off x="2495551" y="293601"/>
            <a:ext cx="7503996" cy="127639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DC3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>
            <a:extLst>
              <a:ext uri="{FF2B5EF4-FFF2-40B4-BE49-F238E27FC236}">
                <a16:creationId xmlns:a16="http://schemas.microsoft.com/office/drawing/2014/main" id="{919FAC45-F4DF-BF23-0DB5-C383CD44FA19}"/>
              </a:ext>
            </a:extLst>
          </p:cNvPr>
          <p:cNvSpPr txBox="1"/>
          <p:nvPr/>
        </p:nvSpPr>
        <p:spPr>
          <a:xfrm>
            <a:off x="1524003" y="224233"/>
            <a:ext cx="9715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CaloQVAE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0ACB97-E214-5796-1A2D-0414B4A677A6}"/>
              </a:ext>
            </a:extLst>
          </p:cNvPr>
          <p:cNvSpPr/>
          <p:nvPr/>
        </p:nvSpPr>
        <p:spPr>
          <a:xfrm>
            <a:off x="1784353" y="1441868"/>
            <a:ext cx="8547099" cy="51225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64;p5">
            <a:extLst>
              <a:ext uri="{FF2B5EF4-FFF2-40B4-BE49-F238E27FC236}">
                <a16:creationId xmlns:a16="http://schemas.microsoft.com/office/drawing/2014/main" id="{006EDBBE-646D-2866-BD21-52D82D299B78}"/>
              </a:ext>
            </a:extLst>
          </p:cNvPr>
          <p:cNvSpPr txBox="1"/>
          <p:nvPr/>
        </p:nvSpPr>
        <p:spPr>
          <a:xfrm>
            <a:off x="2047074" y="1598433"/>
            <a:ext cx="809785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First Implementation of </a:t>
            </a:r>
            <a:r>
              <a:rPr lang="en-US" sz="1200" b="1" dirty="0" err="1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UNet</a:t>
            </a:r>
            <a:r>
              <a:rPr lang="en-US" sz="12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-Like Architecture for CaloQVAE –Pegasus Topology (Zephyr Size) – 0.01 Coefficient</a:t>
            </a:r>
            <a:endParaRPr lang="en-US" sz="1200" dirty="0">
              <a:solidFill>
                <a:schemeClr val="dk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ECC355-3358-2CA0-8E8C-891D8046E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48" y="2790558"/>
            <a:ext cx="3657788" cy="2692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6E416E-AB34-9616-3634-6D7DAE018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836" y="2031957"/>
            <a:ext cx="4286116" cy="430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3FD02ABE-962D-6EB0-6743-118040259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>
            <a:extLst>
              <a:ext uri="{FF2B5EF4-FFF2-40B4-BE49-F238E27FC236}">
                <a16:creationId xmlns:a16="http://schemas.microsoft.com/office/drawing/2014/main" id="{9E5B20EB-E075-2576-8A26-0CECA069A0C4}"/>
              </a:ext>
            </a:extLst>
          </p:cNvPr>
          <p:cNvSpPr txBox="1"/>
          <p:nvPr/>
        </p:nvSpPr>
        <p:spPr>
          <a:xfrm>
            <a:off x="1784353" y="567512"/>
            <a:ext cx="85470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Energy Ratio Histogram– Model 538</a:t>
            </a:r>
          </a:p>
        </p:txBody>
      </p:sp>
      <p:sp>
        <p:nvSpPr>
          <p:cNvPr id="175" name="Google Shape;175;p5">
            <a:extLst>
              <a:ext uri="{FF2B5EF4-FFF2-40B4-BE49-F238E27FC236}">
                <a16:creationId xmlns:a16="http://schemas.microsoft.com/office/drawing/2014/main" id="{9768DD70-B0AC-08D8-6146-940911F0D1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99554" y="161577"/>
            <a:ext cx="6684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76" name="Google Shape;176;p5">
            <a:extLst>
              <a:ext uri="{FF2B5EF4-FFF2-40B4-BE49-F238E27FC236}">
                <a16:creationId xmlns:a16="http://schemas.microsoft.com/office/drawing/2014/main" id="{9D0476C0-2E05-89C3-F91F-9D9352583452}"/>
              </a:ext>
            </a:extLst>
          </p:cNvPr>
          <p:cNvSpPr/>
          <p:nvPr/>
        </p:nvSpPr>
        <p:spPr>
          <a:xfrm>
            <a:off x="2495551" y="293601"/>
            <a:ext cx="7503996" cy="127639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DC3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>
            <a:extLst>
              <a:ext uri="{FF2B5EF4-FFF2-40B4-BE49-F238E27FC236}">
                <a16:creationId xmlns:a16="http://schemas.microsoft.com/office/drawing/2014/main" id="{BEF71DD2-2A9B-A7D5-B75D-293ADC83D272}"/>
              </a:ext>
            </a:extLst>
          </p:cNvPr>
          <p:cNvSpPr txBox="1"/>
          <p:nvPr/>
        </p:nvSpPr>
        <p:spPr>
          <a:xfrm>
            <a:off x="1524003" y="224233"/>
            <a:ext cx="9715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CaloQVAE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705EF0-D95E-A487-173C-8FB72048E832}"/>
              </a:ext>
            </a:extLst>
          </p:cNvPr>
          <p:cNvSpPr/>
          <p:nvPr/>
        </p:nvSpPr>
        <p:spPr>
          <a:xfrm>
            <a:off x="1784353" y="1441868"/>
            <a:ext cx="8547099" cy="51225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64;p5">
            <a:extLst>
              <a:ext uri="{FF2B5EF4-FFF2-40B4-BE49-F238E27FC236}">
                <a16:creationId xmlns:a16="http://schemas.microsoft.com/office/drawing/2014/main" id="{486FAF27-E996-0883-8578-009555BD4DCD}"/>
              </a:ext>
            </a:extLst>
          </p:cNvPr>
          <p:cNvSpPr txBox="1"/>
          <p:nvPr/>
        </p:nvSpPr>
        <p:spPr>
          <a:xfrm>
            <a:off x="2047074" y="1598433"/>
            <a:ext cx="809785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First Implementation of </a:t>
            </a:r>
            <a:r>
              <a:rPr lang="en-US" sz="1200" b="1" dirty="0" err="1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UNet</a:t>
            </a:r>
            <a:r>
              <a:rPr lang="en-US" sz="12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-Like Architecture for CaloQVAE –Pegasus Topology (Zephyr Size) – 0.01 Coefficient</a:t>
            </a:r>
            <a:endParaRPr lang="en-US" sz="12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0ACBD-9820-5431-593C-E36EB93E4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730" y="2194697"/>
            <a:ext cx="5444539" cy="4175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03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43524F14-AB37-504D-E865-C3F336C3F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>
            <a:extLst>
              <a:ext uri="{FF2B5EF4-FFF2-40B4-BE49-F238E27FC236}">
                <a16:creationId xmlns:a16="http://schemas.microsoft.com/office/drawing/2014/main" id="{8176586F-D583-7432-2472-8871AFD78E05}"/>
              </a:ext>
            </a:extLst>
          </p:cNvPr>
          <p:cNvSpPr txBox="1"/>
          <p:nvPr/>
        </p:nvSpPr>
        <p:spPr>
          <a:xfrm>
            <a:off x="1784352" y="567512"/>
            <a:ext cx="876213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Sparsity Index Histograms – Model 538 100K RECON SHOWERS</a:t>
            </a:r>
          </a:p>
        </p:txBody>
      </p:sp>
      <p:sp>
        <p:nvSpPr>
          <p:cNvPr id="175" name="Google Shape;175;p5">
            <a:extLst>
              <a:ext uri="{FF2B5EF4-FFF2-40B4-BE49-F238E27FC236}">
                <a16:creationId xmlns:a16="http://schemas.microsoft.com/office/drawing/2014/main" id="{951131D8-A12C-978F-401E-8A4A97BE03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99554" y="161577"/>
            <a:ext cx="6684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76" name="Google Shape;176;p5">
            <a:extLst>
              <a:ext uri="{FF2B5EF4-FFF2-40B4-BE49-F238E27FC236}">
                <a16:creationId xmlns:a16="http://schemas.microsoft.com/office/drawing/2014/main" id="{C1F1B2F1-A607-BE30-6D13-2C8C79C4623B}"/>
              </a:ext>
            </a:extLst>
          </p:cNvPr>
          <p:cNvSpPr/>
          <p:nvPr/>
        </p:nvSpPr>
        <p:spPr>
          <a:xfrm>
            <a:off x="2495551" y="293601"/>
            <a:ext cx="7503996" cy="127639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DC3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>
            <a:extLst>
              <a:ext uri="{FF2B5EF4-FFF2-40B4-BE49-F238E27FC236}">
                <a16:creationId xmlns:a16="http://schemas.microsoft.com/office/drawing/2014/main" id="{E2AE40CE-081F-9801-F458-D249FDB88513}"/>
              </a:ext>
            </a:extLst>
          </p:cNvPr>
          <p:cNvSpPr txBox="1"/>
          <p:nvPr/>
        </p:nvSpPr>
        <p:spPr>
          <a:xfrm>
            <a:off x="1524003" y="224233"/>
            <a:ext cx="9715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CaloQVAE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32CB18-B5B9-5309-F342-6EFACB296C39}"/>
              </a:ext>
            </a:extLst>
          </p:cNvPr>
          <p:cNvSpPr/>
          <p:nvPr/>
        </p:nvSpPr>
        <p:spPr>
          <a:xfrm>
            <a:off x="1784353" y="1441868"/>
            <a:ext cx="8547099" cy="51225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64;p5">
            <a:extLst>
              <a:ext uri="{FF2B5EF4-FFF2-40B4-BE49-F238E27FC236}">
                <a16:creationId xmlns:a16="http://schemas.microsoft.com/office/drawing/2014/main" id="{045F8203-7D9D-B082-43C9-37A5DAC10CCE}"/>
              </a:ext>
            </a:extLst>
          </p:cNvPr>
          <p:cNvSpPr txBox="1"/>
          <p:nvPr/>
        </p:nvSpPr>
        <p:spPr>
          <a:xfrm>
            <a:off x="2047074" y="1598433"/>
            <a:ext cx="809785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First Implementation of </a:t>
            </a:r>
            <a:r>
              <a:rPr lang="en-US" sz="1200" b="1" dirty="0" err="1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UNet</a:t>
            </a:r>
            <a:r>
              <a:rPr lang="en-US" sz="12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-Like Architecture for CaloQVAE –Pegasus Topology (Zephyr Size) – 0.01 Coefficient</a:t>
            </a:r>
            <a:endParaRPr lang="en-US" sz="1200" dirty="0">
              <a:solidFill>
                <a:schemeClr val="dk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FD412-21DD-8AAB-F329-1A0B0FE6E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548" y="2790558"/>
            <a:ext cx="3500927" cy="2643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48E5BA-5EAC-4F8C-6300-B9471248D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195" y="2122528"/>
            <a:ext cx="4412352" cy="433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40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7B9AAB7A-5C25-0C87-E791-F545525C0E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>
            <a:extLst>
              <a:ext uri="{FF2B5EF4-FFF2-40B4-BE49-F238E27FC236}">
                <a16:creationId xmlns:a16="http://schemas.microsoft.com/office/drawing/2014/main" id="{DDD8EA51-BD1E-1545-A1B3-4A2232E6D8F3}"/>
              </a:ext>
            </a:extLst>
          </p:cNvPr>
          <p:cNvSpPr txBox="1"/>
          <p:nvPr/>
        </p:nvSpPr>
        <p:spPr>
          <a:xfrm>
            <a:off x="1784353" y="567512"/>
            <a:ext cx="85470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Energy Index Histograms – Model 538</a:t>
            </a:r>
          </a:p>
        </p:txBody>
      </p:sp>
      <p:sp>
        <p:nvSpPr>
          <p:cNvPr id="175" name="Google Shape;175;p5">
            <a:extLst>
              <a:ext uri="{FF2B5EF4-FFF2-40B4-BE49-F238E27FC236}">
                <a16:creationId xmlns:a16="http://schemas.microsoft.com/office/drawing/2014/main" id="{2913C323-8286-3FE1-5867-A3E50D538D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99554" y="161577"/>
            <a:ext cx="6684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76" name="Google Shape;176;p5">
            <a:extLst>
              <a:ext uri="{FF2B5EF4-FFF2-40B4-BE49-F238E27FC236}">
                <a16:creationId xmlns:a16="http://schemas.microsoft.com/office/drawing/2014/main" id="{CF340FD3-70A3-EAAF-2E18-AE01D1E1C1FB}"/>
              </a:ext>
            </a:extLst>
          </p:cNvPr>
          <p:cNvSpPr/>
          <p:nvPr/>
        </p:nvSpPr>
        <p:spPr>
          <a:xfrm>
            <a:off x="2495551" y="293601"/>
            <a:ext cx="7503996" cy="127639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DC3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>
            <a:extLst>
              <a:ext uri="{FF2B5EF4-FFF2-40B4-BE49-F238E27FC236}">
                <a16:creationId xmlns:a16="http://schemas.microsoft.com/office/drawing/2014/main" id="{05CF053A-18B6-D6D8-EA8A-8EA22AAB3646}"/>
              </a:ext>
            </a:extLst>
          </p:cNvPr>
          <p:cNvSpPr txBox="1"/>
          <p:nvPr/>
        </p:nvSpPr>
        <p:spPr>
          <a:xfrm>
            <a:off x="1524003" y="224233"/>
            <a:ext cx="9715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CaloQVAE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DA73D8-33FC-C367-25C4-01352C433565}"/>
              </a:ext>
            </a:extLst>
          </p:cNvPr>
          <p:cNvSpPr/>
          <p:nvPr/>
        </p:nvSpPr>
        <p:spPr>
          <a:xfrm>
            <a:off x="1784353" y="1441868"/>
            <a:ext cx="8547099" cy="51225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64;p5">
            <a:extLst>
              <a:ext uri="{FF2B5EF4-FFF2-40B4-BE49-F238E27FC236}">
                <a16:creationId xmlns:a16="http://schemas.microsoft.com/office/drawing/2014/main" id="{826C6EFD-DC50-6BF0-4F1E-A4492E6EB43E}"/>
              </a:ext>
            </a:extLst>
          </p:cNvPr>
          <p:cNvSpPr txBox="1"/>
          <p:nvPr/>
        </p:nvSpPr>
        <p:spPr>
          <a:xfrm>
            <a:off x="2047074" y="1598433"/>
            <a:ext cx="809785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First Implementation of </a:t>
            </a:r>
            <a:r>
              <a:rPr lang="en-US" sz="1200" b="1" dirty="0" err="1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UNet</a:t>
            </a:r>
            <a:r>
              <a:rPr lang="en-US" sz="12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-Like Architecture for CaloQVAE –Pegasus Topology (Zephyr Size) – 0.01 Coefficient</a:t>
            </a:r>
            <a:endParaRPr lang="en-US" sz="1200" dirty="0">
              <a:solidFill>
                <a:schemeClr val="dk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EE08A3-0791-A6B0-5DA4-0E0C82ED6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893" y="2656870"/>
            <a:ext cx="3587934" cy="26925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75746C-2687-1356-03DA-F0B9D1BFC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367" y="2031957"/>
            <a:ext cx="4377760" cy="439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205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>
          <a:extLst>
            <a:ext uri="{FF2B5EF4-FFF2-40B4-BE49-F238E27FC236}">
              <a16:creationId xmlns:a16="http://schemas.microsoft.com/office/drawing/2014/main" id="{235B22BF-74A2-9115-17CA-A58E503C7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">
            <a:extLst>
              <a:ext uri="{FF2B5EF4-FFF2-40B4-BE49-F238E27FC236}">
                <a16:creationId xmlns:a16="http://schemas.microsoft.com/office/drawing/2014/main" id="{98A9C538-03FB-6249-D6EF-EFEE95482C4B}"/>
              </a:ext>
            </a:extLst>
          </p:cNvPr>
          <p:cNvSpPr txBox="1"/>
          <p:nvPr/>
        </p:nvSpPr>
        <p:spPr>
          <a:xfrm>
            <a:off x="1784353" y="567512"/>
            <a:ext cx="854709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4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Energy Ratio Histogram– Model 538</a:t>
            </a:r>
          </a:p>
        </p:txBody>
      </p:sp>
      <p:sp>
        <p:nvSpPr>
          <p:cNvPr id="175" name="Google Shape;175;p5">
            <a:extLst>
              <a:ext uri="{FF2B5EF4-FFF2-40B4-BE49-F238E27FC236}">
                <a16:creationId xmlns:a16="http://schemas.microsoft.com/office/drawing/2014/main" id="{C378AB2B-ADA5-CC0B-1993-09172F484F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999554" y="161577"/>
            <a:ext cx="66845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l"/>
            <a:r>
              <a:rPr lang="en-US">
                <a:solidFill>
                  <a:schemeClr val="dk1"/>
                </a:solidFill>
              </a:rPr>
              <a:t>2</a:t>
            </a:r>
          </a:p>
        </p:txBody>
      </p:sp>
      <p:sp>
        <p:nvSpPr>
          <p:cNvPr id="176" name="Google Shape;176;p5">
            <a:extLst>
              <a:ext uri="{FF2B5EF4-FFF2-40B4-BE49-F238E27FC236}">
                <a16:creationId xmlns:a16="http://schemas.microsoft.com/office/drawing/2014/main" id="{6F0E15DD-9142-6F60-21CB-FF54F3EEBC83}"/>
              </a:ext>
            </a:extLst>
          </p:cNvPr>
          <p:cNvSpPr/>
          <p:nvPr/>
        </p:nvSpPr>
        <p:spPr>
          <a:xfrm>
            <a:off x="2495551" y="293601"/>
            <a:ext cx="7503996" cy="127639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DC302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5">
            <a:extLst>
              <a:ext uri="{FF2B5EF4-FFF2-40B4-BE49-F238E27FC236}">
                <a16:creationId xmlns:a16="http://schemas.microsoft.com/office/drawing/2014/main" id="{34CAC4D1-EFCA-BDFC-77A6-D568BB079EBF}"/>
              </a:ext>
            </a:extLst>
          </p:cNvPr>
          <p:cNvSpPr txBox="1"/>
          <p:nvPr/>
        </p:nvSpPr>
        <p:spPr>
          <a:xfrm>
            <a:off x="1524003" y="224233"/>
            <a:ext cx="971551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CaloQVAE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9F20DD-162C-7C43-FB2B-0AF01A0AFEE1}"/>
              </a:ext>
            </a:extLst>
          </p:cNvPr>
          <p:cNvSpPr/>
          <p:nvPr/>
        </p:nvSpPr>
        <p:spPr>
          <a:xfrm>
            <a:off x="1784353" y="1441868"/>
            <a:ext cx="8547099" cy="5122543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164;p5">
            <a:extLst>
              <a:ext uri="{FF2B5EF4-FFF2-40B4-BE49-F238E27FC236}">
                <a16:creationId xmlns:a16="http://schemas.microsoft.com/office/drawing/2014/main" id="{46EBFB6B-EDA4-9C8A-B560-0E0ECC945243}"/>
              </a:ext>
            </a:extLst>
          </p:cNvPr>
          <p:cNvSpPr txBox="1"/>
          <p:nvPr/>
        </p:nvSpPr>
        <p:spPr>
          <a:xfrm>
            <a:off x="2047074" y="1598433"/>
            <a:ext cx="8097852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12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First Implementation of </a:t>
            </a:r>
            <a:r>
              <a:rPr lang="en-US" sz="1200" b="1" dirty="0" err="1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UNet</a:t>
            </a:r>
            <a:r>
              <a:rPr lang="en-US" sz="1200" b="1" dirty="0">
                <a:solidFill>
                  <a:schemeClr val="dk1"/>
                </a:solidFill>
                <a:latin typeface="Roboto Thin"/>
                <a:ea typeface="Roboto Thin"/>
                <a:cs typeface="Roboto Thin"/>
              </a:rPr>
              <a:t>-Like Architecture for CaloQVAE –Pegasus Topology (Zephyr Size) – 0.01 Coefficient</a:t>
            </a:r>
            <a:endParaRPr lang="en-US" sz="1200" dirty="0">
              <a:solidFill>
                <a:schemeClr val="dk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0E319A-5235-18B1-09CB-E10FDC97D9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746" y="2288124"/>
            <a:ext cx="5286464" cy="399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A8A5419E31F3428F7848AE469AAD81" ma:contentTypeVersion="5" ma:contentTypeDescription="Create a new document." ma:contentTypeScope="" ma:versionID="badb539855c2a5f74c7d99d33a42f8a9">
  <xsd:schema xmlns:xsd="http://www.w3.org/2001/XMLSchema" xmlns:xs="http://www.w3.org/2001/XMLSchema" xmlns:p="http://schemas.microsoft.com/office/2006/metadata/properties" xmlns:ns3="9b7e0385-90ec-4abb-ba78-e102e8ec8141" targetNamespace="http://schemas.microsoft.com/office/2006/metadata/properties" ma:root="true" ma:fieldsID="9a76a9dff151468982d7cd0c1c30e824" ns3:_="">
    <xsd:import namespace="9b7e0385-90ec-4abb-ba78-e102e8ec81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7e0385-90ec-4abb-ba78-e102e8ec81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FBC95A-218C-4545-A22D-3D9566B775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C0F7C24-FDEF-4EED-BD8D-79D2839B23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7e0385-90ec-4abb-ba78-e102e8ec81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764D286-6B30-47FF-BF8A-245F01AF3190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9b7e0385-90ec-4abb-ba78-e102e8ec8141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TRIUMF P14</Template>
  <TotalTime>81</TotalTime>
  <Words>161</Words>
  <Application>Microsoft Office PowerPoint</Application>
  <PresentationFormat>Widescreen</PresentationFormat>
  <Paragraphs>27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Roboto Thin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Lu</dc:creator>
  <cp:lastModifiedBy>Ian Lu</cp:lastModifiedBy>
  <cp:revision>3</cp:revision>
  <dcterms:created xsi:type="dcterms:W3CDTF">2024-11-21T18:42:23Z</dcterms:created>
  <dcterms:modified xsi:type="dcterms:W3CDTF">2024-12-05T04:33:16Z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0x010100B4A8A5419E31F3428F7848AE469AAD81</vt:lpwstr>
  </property>
</Properties>
</file>