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8" r:id="rId3"/>
    <p:sldId id="262" r:id="rId4"/>
    <p:sldId id="259" r:id="rId5"/>
    <p:sldId id="269" r:id="rId6"/>
    <p:sldId id="270" r:id="rId7"/>
    <p:sldId id="27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71" r:id="rId16"/>
    <p:sldId id="268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E02B4-3F2D-4B10-BED2-E3DD7BFEFFA5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3A2A14-5D31-42EE-9646-E437B3171CD4}">
      <dgm:prSet/>
      <dgm:spPr/>
      <dgm:t>
        <a:bodyPr/>
        <a:lstStyle/>
        <a:p>
          <a:r>
            <a:rPr lang="en-CA"/>
            <a:t>Expanding balls of hot gas and plasma</a:t>
          </a:r>
          <a:endParaRPr lang="en-US"/>
        </a:p>
      </dgm:t>
    </dgm:pt>
    <dgm:pt modelId="{3204B2BC-790A-4838-9D15-4752834E78DF}" type="parTrans" cxnId="{34C8DA7F-B130-445F-B3D1-189DAC121FAC}">
      <dgm:prSet/>
      <dgm:spPr/>
      <dgm:t>
        <a:bodyPr/>
        <a:lstStyle/>
        <a:p>
          <a:endParaRPr lang="en-US"/>
        </a:p>
      </dgm:t>
    </dgm:pt>
    <dgm:pt modelId="{30200777-D7FA-432B-A7B7-84C536084D7D}" type="sibTrans" cxnId="{34C8DA7F-B130-445F-B3D1-189DAC121FAC}">
      <dgm:prSet/>
      <dgm:spPr/>
      <dgm:t>
        <a:bodyPr/>
        <a:lstStyle/>
        <a:p>
          <a:endParaRPr lang="en-US"/>
        </a:p>
      </dgm:t>
    </dgm:pt>
    <dgm:pt modelId="{13EBC42D-BFFB-483C-8AC4-1A053570FA86}">
      <dgm:prSet/>
      <dgm:spPr/>
      <dgm:t>
        <a:bodyPr/>
        <a:lstStyle/>
        <a:p>
          <a:r>
            <a:rPr lang="en-CA" dirty="0"/>
            <a:t>Interactions with the surrounding dust and gas (Interstellar medium)</a:t>
          </a:r>
          <a:endParaRPr lang="en-US" dirty="0"/>
        </a:p>
      </dgm:t>
    </dgm:pt>
    <dgm:pt modelId="{4972BDA1-ADBD-4BFA-B009-4938C93BB1B2}" type="parTrans" cxnId="{6DA10F7C-8024-4E37-9536-78EE08AE620C}">
      <dgm:prSet/>
      <dgm:spPr/>
      <dgm:t>
        <a:bodyPr/>
        <a:lstStyle/>
        <a:p>
          <a:endParaRPr lang="en-US"/>
        </a:p>
      </dgm:t>
    </dgm:pt>
    <dgm:pt modelId="{D0847E94-4981-44E5-BCE7-A3B96337CA11}" type="sibTrans" cxnId="{6DA10F7C-8024-4E37-9536-78EE08AE620C}">
      <dgm:prSet/>
      <dgm:spPr/>
      <dgm:t>
        <a:bodyPr/>
        <a:lstStyle/>
        <a:p>
          <a:endParaRPr lang="en-US"/>
        </a:p>
      </dgm:t>
    </dgm:pt>
    <dgm:pt modelId="{1C203F4F-90B5-410D-B1EC-B9868ADEAA6A}">
      <dgm:prSet/>
      <dgm:spPr/>
      <dgm:t>
        <a:bodyPr/>
        <a:lstStyle/>
        <a:p>
          <a:r>
            <a:rPr lang="en-CA" dirty="0"/>
            <a:t>Spreads heavy elements</a:t>
          </a:r>
          <a:endParaRPr lang="en-US" dirty="0"/>
        </a:p>
      </dgm:t>
    </dgm:pt>
    <dgm:pt modelId="{2C9D8EF9-5001-408E-BB76-5BEEDF4C5DB6}" type="parTrans" cxnId="{308EDE3B-1587-4986-A3F5-D0334BBF29C0}">
      <dgm:prSet/>
      <dgm:spPr/>
      <dgm:t>
        <a:bodyPr/>
        <a:lstStyle/>
        <a:p>
          <a:endParaRPr lang="en-US"/>
        </a:p>
      </dgm:t>
    </dgm:pt>
    <dgm:pt modelId="{A4158D29-6314-474B-956B-B931403106D1}" type="sibTrans" cxnId="{308EDE3B-1587-4986-A3F5-D0334BBF29C0}">
      <dgm:prSet/>
      <dgm:spPr/>
      <dgm:t>
        <a:bodyPr/>
        <a:lstStyle/>
        <a:p>
          <a:endParaRPr lang="en-US"/>
        </a:p>
      </dgm:t>
    </dgm:pt>
    <dgm:pt modelId="{E166552D-5A9E-4754-BFBB-DBD2E3244F07}" type="pres">
      <dgm:prSet presAssocID="{EC9E02B4-3F2D-4B10-BED2-E3DD7BFEFF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1D7607-E4D0-4947-8781-96EE46D7A8C6}" type="pres">
      <dgm:prSet presAssocID="{FA3A2A14-5D31-42EE-9646-E437B3171CD4}" presName="hierRoot1" presStyleCnt="0"/>
      <dgm:spPr/>
    </dgm:pt>
    <dgm:pt modelId="{432DE643-2A37-4D27-842E-E95A75E5BE6F}" type="pres">
      <dgm:prSet presAssocID="{FA3A2A14-5D31-42EE-9646-E437B3171CD4}" presName="composite" presStyleCnt="0"/>
      <dgm:spPr/>
    </dgm:pt>
    <dgm:pt modelId="{F3DEEE0D-75F1-4167-801D-1FD54958ABB2}" type="pres">
      <dgm:prSet presAssocID="{FA3A2A14-5D31-42EE-9646-E437B3171CD4}" presName="background" presStyleLbl="node0" presStyleIdx="0" presStyleCnt="3"/>
      <dgm:spPr/>
    </dgm:pt>
    <dgm:pt modelId="{0A93B0D6-EA00-4162-B64A-C4C6B895D7D2}" type="pres">
      <dgm:prSet presAssocID="{FA3A2A14-5D31-42EE-9646-E437B3171CD4}" presName="text" presStyleLbl="fgAcc0" presStyleIdx="0" presStyleCnt="3">
        <dgm:presLayoutVars>
          <dgm:chPref val="3"/>
        </dgm:presLayoutVars>
      </dgm:prSet>
      <dgm:spPr/>
    </dgm:pt>
    <dgm:pt modelId="{B4788A54-9AB3-4189-89AD-9B85377C47F6}" type="pres">
      <dgm:prSet presAssocID="{FA3A2A14-5D31-42EE-9646-E437B3171CD4}" presName="hierChild2" presStyleCnt="0"/>
      <dgm:spPr/>
    </dgm:pt>
    <dgm:pt modelId="{F9987DFC-A810-4F04-A118-6CD73C2239A6}" type="pres">
      <dgm:prSet presAssocID="{13EBC42D-BFFB-483C-8AC4-1A053570FA86}" presName="hierRoot1" presStyleCnt="0"/>
      <dgm:spPr/>
    </dgm:pt>
    <dgm:pt modelId="{20DFA6D0-1D1C-4337-8738-E05125185720}" type="pres">
      <dgm:prSet presAssocID="{13EBC42D-BFFB-483C-8AC4-1A053570FA86}" presName="composite" presStyleCnt="0"/>
      <dgm:spPr/>
    </dgm:pt>
    <dgm:pt modelId="{F7712261-F1A3-4E59-88C9-99EAE60C717A}" type="pres">
      <dgm:prSet presAssocID="{13EBC42D-BFFB-483C-8AC4-1A053570FA86}" presName="background" presStyleLbl="node0" presStyleIdx="1" presStyleCnt="3"/>
      <dgm:spPr/>
    </dgm:pt>
    <dgm:pt modelId="{86DDA21F-2801-41B4-9B71-F30C027D22EC}" type="pres">
      <dgm:prSet presAssocID="{13EBC42D-BFFB-483C-8AC4-1A053570FA86}" presName="text" presStyleLbl="fgAcc0" presStyleIdx="1" presStyleCnt="3">
        <dgm:presLayoutVars>
          <dgm:chPref val="3"/>
        </dgm:presLayoutVars>
      </dgm:prSet>
      <dgm:spPr/>
    </dgm:pt>
    <dgm:pt modelId="{31AF5269-02FE-43D0-9FA1-E1498192C6C9}" type="pres">
      <dgm:prSet presAssocID="{13EBC42D-BFFB-483C-8AC4-1A053570FA86}" presName="hierChild2" presStyleCnt="0"/>
      <dgm:spPr/>
    </dgm:pt>
    <dgm:pt modelId="{984A8AD5-EAAC-49DC-A5B3-05EF87107449}" type="pres">
      <dgm:prSet presAssocID="{1C203F4F-90B5-410D-B1EC-B9868ADEAA6A}" presName="hierRoot1" presStyleCnt="0"/>
      <dgm:spPr/>
    </dgm:pt>
    <dgm:pt modelId="{A5797181-D19F-40F8-9157-FF9F01BD3EDE}" type="pres">
      <dgm:prSet presAssocID="{1C203F4F-90B5-410D-B1EC-B9868ADEAA6A}" presName="composite" presStyleCnt="0"/>
      <dgm:spPr/>
    </dgm:pt>
    <dgm:pt modelId="{0288A25D-1033-4BFE-B2C7-D231FFF8A2B8}" type="pres">
      <dgm:prSet presAssocID="{1C203F4F-90B5-410D-B1EC-B9868ADEAA6A}" presName="background" presStyleLbl="node0" presStyleIdx="2" presStyleCnt="3"/>
      <dgm:spPr/>
    </dgm:pt>
    <dgm:pt modelId="{0DCFE727-9600-4B56-AB90-1CA8E4BB0B83}" type="pres">
      <dgm:prSet presAssocID="{1C203F4F-90B5-410D-B1EC-B9868ADEAA6A}" presName="text" presStyleLbl="fgAcc0" presStyleIdx="2" presStyleCnt="3">
        <dgm:presLayoutVars>
          <dgm:chPref val="3"/>
        </dgm:presLayoutVars>
      </dgm:prSet>
      <dgm:spPr/>
    </dgm:pt>
    <dgm:pt modelId="{CC7F3C56-8C01-4F73-88A4-C64357FDD3AA}" type="pres">
      <dgm:prSet presAssocID="{1C203F4F-90B5-410D-B1EC-B9868ADEAA6A}" presName="hierChild2" presStyleCnt="0"/>
      <dgm:spPr/>
    </dgm:pt>
  </dgm:ptLst>
  <dgm:cxnLst>
    <dgm:cxn modelId="{27B2B530-E7A6-493D-8DF8-28A6C2AD834B}" type="presOf" srcId="{13EBC42D-BFFB-483C-8AC4-1A053570FA86}" destId="{86DDA21F-2801-41B4-9B71-F30C027D22EC}" srcOrd="0" destOrd="0" presId="urn:microsoft.com/office/officeart/2005/8/layout/hierarchy1"/>
    <dgm:cxn modelId="{308EDE3B-1587-4986-A3F5-D0334BBF29C0}" srcId="{EC9E02B4-3F2D-4B10-BED2-E3DD7BFEFFA5}" destId="{1C203F4F-90B5-410D-B1EC-B9868ADEAA6A}" srcOrd="2" destOrd="0" parTransId="{2C9D8EF9-5001-408E-BB76-5BEEDF4C5DB6}" sibTransId="{A4158D29-6314-474B-956B-B931403106D1}"/>
    <dgm:cxn modelId="{6245A355-1CCF-42F6-BD76-0A55BD8C59C3}" type="presOf" srcId="{FA3A2A14-5D31-42EE-9646-E437B3171CD4}" destId="{0A93B0D6-EA00-4162-B64A-C4C6B895D7D2}" srcOrd="0" destOrd="0" presId="urn:microsoft.com/office/officeart/2005/8/layout/hierarchy1"/>
    <dgm:cxn modelId="{6DA10F7C-8024-4E37-9536-78EE08AE620C}" srcId="{EC9E02B4-3F2D-4B10-BED2-E3DD7BFEFFA5}" destId="{13EBC42D-BFFB-483C-8AC4-1A053570FA86}" srcOrd="1" destOrd="0" parTransId="{4972BDA1-ADBD-4BFA-B009-4938C93BB1B2}" sibTransId="{D0847E94-4981-44E5-BCE7-A3B96337CA11}"/>
    <dgm:cxn modelId="{DC6ED57C-7AA1-4F51-B6B0-B66ED962FCF3}" type="presOf" srcId="{EC9E02B4-3F2D-4B10-BED2-E3DD7BFEFFA5}" destId="{E166552D-5A9E-4754-BFBB-DBD2E3244F07}" srcOrd="0" destOrd="0" presId="urn:microsoft.com/office/officeart/2005/8/layout/hierarchy1"/>
    <dgm:cxn modelId="{34C8DA7F-B130-445F-B3D1-189DAC121FAC}" srcId="{EC9E02B4-3F2D-4B10-BED2-E3DD7BFEFFA5}" destId="{FA3A2A14-5D31-42EE-9646-E437B3171CD4}" srcOrd="0" destOrd="0" parTransId="{3204B2BC-790A-4838-9D15-4752834E78DF}" sibTransId="{30200777-D7FA-432B-A7B7-84C536084D7D}"/>
    <dgm:cxn modelId="{CB1F9EEF-B39F-4932-92AF-9F85EBEE7442}" type="presOf" srcId="{1C203F4F-90B5-410D-B1EC-B9868ADEAA6A}" destId="{0DCFE727-9600-4B56-AB90-1CA8E4BB0B83}" srcOrd="0" destOrd="0" presId="urn:microsoft.com/office/officeart/2005/8/layout/hierarchy1"/>
    <dgm:cxn modelId="{ECC9AF46-790D-46C2-80BB-1B11D40D4885}" type="presParOf" srcId="{E166552D-5A9E-4754-BFBB-DBD2E3244F07}" destId="{941D7607-E4D0-4947-8781-96EE46D7A8C6}" srcOrd="0" destOrd="0" presId="urn:microsoft.com/office/officeart/2005/8/layout/hierarchy1"/>
    <dgm:cxn modelId="{51A1075A-052A-4C48-8643-F254E4309A7C}" type="presParOf" srcId="{941D7607-E4D0-4947-8781-96EE46D7A8C6}" destId="{432DE643-2A37-4D27-842E-E95A75E5BE6F}" srcOrd="0" destOrd="0" presId="urn:microsoft.com/office/officeart/2005/8/layout/hierarchy1"/>
    <dgm:cxn modelId="{F0E14B55-A663-4F1D-9A32-2721459D99F0}" type="presParOf" srcId="{432DE643-2A37-4D27-842E-E95A75E5BE6F}" destId="{F3DEEE0D-75F1-4167-801D-1FD54958ABB2}" srcOrd="0" destOrd="0" presId="urn:microsoft.com/office/officeart/2005/8/layout/hierarchy1"/>
    <dgm:cxn modelId="{85FA47A6-BB62-40AD-8787-A9E0AC9FA3AB}" type="presParOf" srcId="{432DE643-2A37-4D27-842E-E95A75E5BE6F}" destId="{0A93B0D6-EA00-4162-B64A-C4C6B895D7D2}" srcOrd="1" destOrd="0" presId="urn:microsoft.com/office/officeart/2005/8/layout/hierarchy1"/>
    <dgm:cxn modelId="{6563BE0B-9159-4F4B-A30F-D5AC47CDC847}" type="presParOf" srcId="{941D7607-E4D0-4947-8781-96EE46D7A8C6}" destId="{B4788A54-9AB3-4189-89AD-9B85377C47F6}" srcOrd="1" destOrd="0" presId="urn:microsoft.com/office/officeart/2005/8/layout/hierarchy1"/>
    <dgm:cxn modelId="{1838AE7E-A6C3-4C08-BC0D-81AAFD9AFCF6}" type="presParOf" srcId="{E166552D-5A9E-4754-BFBB-DBD2E3244F07}" destId="{F9987DFC-A810-4F04-A118-6CD73C2239A6}" srcOrd="1" destOrd="0" presId="urn:microsoft.com/office/officeart/2005/8/layout/hierarchy1"/>
    <dgm:cxn modelId="{4D0AE623-B60A-4CA8-B1CA-23FE38A451AC}" type="presParOf" srcId="{F9987DFC-A810-4F04-A118-6CD73C2239A6}" destId="{20DFA6D0-1D1C-4337-8738-E05125185720}" srcOrd="0" destOrd="0" presId="urn:microsoft.com/office/officeart/2005/8/layout/hierarchy1"/>
    <dgm:cxn modelId="{8468EE81-F109-4CBE-97D0-070995CCAA79}" type="presParOf" srcId="{20DFA6D0-1D1C-4337-8738-E05125185720}" destId="{F7712261-F1A3-4E59-88C9-99EAE60C717A}" srcOrd="0" destOrd="0" presId="urn:microsoft.com/office/officeart/2005/8/layout/hierarchy1"/>
    <dgm:cxn modelId="{FEDB05D3-30BF-4EA6-B295-AF9E13A57858}" type="presParOf" srcId="{20DFA6D0-1D1C-4337-8738-E05125185720}" destId="{86DDA21F-2801-41B4-9B71-F30C027D22EC}" srcOrd="1" destOrd="0" presId="urn:microsoft.com/office/officeart/2005/8/layout/hierarchy1"/>
    <dgm:cxn modelId="{380200CA-7CF6-458C-95E8-852AF13C266F}" type="presParOf" srcId="{F9987DFC-A810-4F04-A118-6CD73C2239A6}" destId="{31AF5269-02FE-43D0-9FA1-E1498192C6C9}" srcOrd="1" destOrd="0" presId="urn:microsoft.com/office/officeart/2005/8/layout/hierarchy1"/>
    <dgm:cxn modelId="{7E2E16D0-70E1-47B4-980B-2CCD4C37EA9A}" type="presParOf" srcId="{E166552D-5A9E-4754-BFBB-DBD2E3244F07}" destId="{984A8AD5-EAAC-49DC-A5B3-05EF87107449}" srcOrd="2" destOrd="0" presId="urn:microsoft.com/office/officeart/2005/8/layout/hierarchy1"/>
    <dgm:cxn modelId="{0D356159-FA9D-4F6B-B8C9-3F59D16A8FD7}" type="presParOf" srcId="{984A8AD5-EAAC-49DC-A5B3-05EF87107449}" destId="{A5797181-D19F-40F8-9157-FF9F01BD3EDE}" srcOrd="0" destOrd="0" presId="urn:microsoft.com/office/officeart/2005/8/layout/hierarchy1"/>
    <dgm:cxn modelId="{72ED2A2C-DC94-42B1-9A48-CCFA97DB8D77}" type="presParOf" srcId="{A5797181-D19F-40F8-9157-FF9F01BD3EDE}" destId="{0288A25D-1033-4BFE-B2C7-D231FFF8A2B8}" srcOrd="0" destOrd="0" presId="urn:microsoft.com/office/officeart/2005/8/layout/hierarchy1"/>
    <dgm:cxn modelId="{AF9BED79-A0E7-4EF0-B665-8E4237B1A406}" type="presParOf" srcId="{A5797181-D19F-40F8-9157-FF9F01BD3EDE}" destId="{0DCFE727-9600-4B56-AB90-1CA8E4BB0B83}" srcOrd="1" destOrd="0" presId="urn:microsoft.com/office/officeart/2005/8/layout/hierarchy1"/>
    <dgm:cxn modelId="{2316A860-3A77-475A-8687-754572F53DD3}" type="presParOf" srcId="{984A8AD5-EAAC-49DC-A5B3-05EF87107449}" destId="{CC7F3C56-8C01-4F73-88A4-C64357FDD3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EE6B4-3E50-4C44-8077-164A3E63033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064A3F-D402-4F99-9A0E-2DC016B9EB4C}">
      <dgm:prSet/>
      <dgm:spPr/>
      <dgm:t>
        <a:bodyPr/>
        <a:lstStyle/>
        <a:p>
          <a:r>
            <a:rPr lang="en-CA"/>
            <a:t>Element measurements based off electron to hydrogen ratio</a:t>
          </a:r>
          <a:endParaRPr lang="en-US"/>
        </a:p>
      </dgm:t>
    </dgm:pt>
    <dgm:pt modelId="{D640480F-9AFC-43B8-8D78-FC2C2620B950}" type="parTrans" cxnId="{E8EC4D71-423D-4C92-96F5-7797BCAFC810}">
      <dgm:prSet/>
      <dgm:spPr/>
      <dgm:t>
        <a:bodyPr/>
        <a:lstStyle/>
        <a:p>
          <a:endParaRPr lang="en-US"/>
        </a:p>
      </dgm:t>
    </dgm:pt>
    <dgm:pt modelId="{F1C782C3-37F8-4180-B115-45B4AB6FE7E2}" type="sibTrans" cxnId="{E8EC4D71-423D-4C92-96F5-7797BCAFC810}">
      <dgm:prSet/>
      <dgm:spPr/>
      <dgm:t>
        <a:bodyPr/>
        <a:lstStyle/>
        <a:p>
          <a:endParaRPr lang="en-US"/>
        </a:p>
      </dgm:t>
    </dgm:pt>
    <dgm:pt modelId="{5D0E79DF-E3F9-4CBE-A3C7-E0038D4E222F}">
      <dgm:prSet/>
      <dgm:spPr/>
      <dgm:t>
        <a:bodyPr/>
        <a:lstStyle/>
        <a:p>
          <a:r>
            <a:rPr lang="en-CA"/>
            <a:t>Heavy elemental abundances are significantly underestimated </a:t>
          </a:r>
          <a:endParaRPr lang="en-US"/>
        </a:p>
      </dgm:t>
    </dgm:pt>
    <dgm:pt modelId="{57C2A56B-8404-43D6-9AB7-32FD6415B22B}" type="parTrans" cxnId="{92C2549B-EBCD-4067-990C-602DBE60F06E}">
      <dgm:prSet/>
      <dgm:spPr/>
      <dgm:t>
        <a:bodyPr/>
        <a:lstStyle/>
        <a:p>
          <a:endParaRPr lang="en-US"/>
        </a:p>
      </dgm:t>
    </dgm:pt>
    <dgm:pt modelId="{8D66164F-7233-4632-8CF0-4A7E44CEDF28}" type="sibTrans" cxnId="{92C2549B-EBCD-4067-990C-602DBE60F06E}">
      <dgm:prSet/>
      <dgm:spPr/>
      <dgm:t>
        <a:bodyPr/>
        <a:lstStyle/>
        <a:p>
          <a:endParaRPr lang="en-US"/>
        </a:p>
      </dgm:t>
    </dgm:pt>
    <dgm:pt modelId="{FFF07B1A-D3DF-4917-BFD8-0BC4D3C6CEA3}" type="pres">
      <dgm:prSet presAssocID="{748EE6B4-3E50-4C44-8077-164A3E6303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8B1A5D-4949-40A5-98A5-637990857667}" type="pres">
      <dgm:prSet presAssocID="{3E064A3F-D402-4F99-9A0E-2DC016B9EB4C}" presName="hierRoot1" presStyleCnt="0"/>
      <dgm:spPr/>
    </dgm:pt>
    <dgm:pt modelId="{47098E11-CF77-44A0-8927-16F36EAA4EC1}" type="pres">
      <dgm:prSet presAssocID="{3E064A3F-D402-4F99-9A0E-2DC016B9EB4C}" presName="composite" presStyleCnt="0"/>
      <dgm:spPr/>
    </dgm:pt>
    <dgm:pt modelId="{8B0AA6DF-66C4-4165-B3D5-167B3DFE4EAD}" type="pres">
      <dgm:prSet presAssocID="{3E064A3F-D402-4F99-9A0E-2DC016B9EB4C}" presName="background" presStyleLbl="node0" presStyleIdx="0" presStyleCnt="2"/>
      <dgm:spPr/>
    </dgm:pt>
    <dgm:pt modelId="{F2B5AAC9-6BDA-41C6-934B-38358A5F1D08}" type="pres">
      <dgm:prSet presAssocID="{3E064A3F-D402-4F99-9A0E-2DC016B9EB4C}" presName="text" presStyleLbl="fgAcc0" presStyleIdx="0" presStyleCnt="2">
        <dgm:presLayoutVars>
          <dgm:chPref val="3"/>
        </dgm:presLayoutVars>
      </dgm:prSet>
      <dgm:spPr/>
    </dgm:pt>
    <dgm:pt modelId="{8A5DE1A4-9677-4D2E-B7D5-6B55B82D7C9B}" type="pres">
      <dgm:prSet presAssocID="{3E064A3F-D402-4F99-9A0E-2DC016B9EB4C}" presName="hierChild2" presStyleCnt="0"/>
      <dgm:spPr/>
    </dgm:pt>
    <dgm:pt modelId="{CC82548F-6207-42C5-A9EC-1981528D0105}" type="pres">
      <dgm:prSet presAssocID="{5D0E79DF-E3F9-4CBE-A3C7-E0038D4E222F}" presName="hierRoot1" presStyleCnt="0"/>
      <dgm:spPr/>
    </dgm:pt>
    <dgm:pt modelId="{B4C711A2-57CD-43E7-B071-27CE463C57F8}" type="pres">
      <dgm:prSet presAssocID="{5D0E79DF-E3F9-4CBE-A3C7-E0038D4E222F}" presName="composite" presStyleCnt="0"/>
      <dgm:spPr/>
    </dgm:pt>
    <dgm:pt modelId="{649BAA89-AFEC-4BEE-952D-A05C04B67447}" type="pres">
      <dgm:prSet presAssocID="{5D0E79DF-E3F9-4CBE-A3C7-E0038D4E222F}" presName="background" presStyleLbl="node0" presStyleIdx="1" presStyleCnt="2"/>
      <dgm:spPr/>
    </dgm:pt>
    <dgm:pt modelId="{706E3873-DB77-43B1-A814-0E0AF9FB0229}" type="pres">
      <dgm:prSet presAssocID="{5D0E79DF-E3F9-4CBE-A3C7-E0038D4E222F}" presName="text" presStyleLbl="fgAcc0" presStyleIdx="1" presStyleCnt="2">
        <dgm:presLayoutVars>
          <dgm:chPref val="3"/>
        </dgm:presLayoutVars>
      </dgm:prSet>
      <dgm:spPr/>
    </dgm:pt>
    <dgm:pt modelId="{7151B608-9B47-42DE-97AF-C7D1F7B6B3CD}" type="pres">
      <dgm:prSet presAssocID="{5D0E79DF-E3F9-4CBE-A3C7-E0038D4E222F}" presName="hierChild2" presStyleCnt="0"/>
      <dgm:spPr/>
    </dgm:pt>
  </dgm:ptLst>
  <dgm:cxnLst>
    <dgm:cxn modelId="{E8EC4D71-423D-4C92-96F5-7797BCAFC810}" srcId="{748EE6B4-3E50-4C44-8077-164A3E63033E}" destId="{3E064A3F-D402-4F99-9A0E-2DC016B9EB4C}" srcOrd="0" destOrd="0" parTransId="{D640480F-9AFC-43B8-8D78-FC2C2620B950}" sibTransId="{F1C782C3-37F8-4180-B115-45B4AB6FE7E2}"/>
    <dgm:cxn modelId="{A8D97254-4CDD-40A4-A1C1-31CDD966A82E}" type="presOf" srcId="{3E064A3F-D402-4F99-9A0E-2DC016B9EB4C}" destId="{F2B5AAC9-6BDA-41C6-934B-38358A5F1D08}" srcOrd="0" destOrd="0" presId="urn:microsoft.com/office/officeart/2005/8/layout/hierarchy1"/>
    <dgm:cxn modelId="{D122828B-BDBD-47E5-B74A-A830EEE10F33}" type="presOf" srcId="{748EE6B4-3E50-4C44-8077-164A3E63033E}" destId="{FFF07B1A-D3DF-4917-BFD8-0BC4D3C6CEA3}" srcOrd="0" destOrd="0" presId="urn:microsoft.com/office/officeart/2005/8/layout/hierarchy1"/>
    <dgm:cxn modelId="{92C2549B-EBCD-4067-990C-602DBE60F06E}" srcId="{748EE6B4-3E50-4C44-8077-164A3E63033E}" destId="{5D0E79DF-E3F9-4CBE-A3C7-E0038D4E222F}" srcOrd="1" destOrd="0" parTransId="{57C2A56B-8404-43D6-9AB7-32FD6415B22B}" sibTransId="{8D66164F-7233-4632-8CF0-4A7E44CEDF28}"/>
    <dgm:cxn modelId="{6808D8F5-44C3-4E20-B8D6-A65151724B5A}" type="presOf" srcId="{5D0E79DF-E3F9-4CBE-A3C7-E0038D4E222F}" destId="{706E3873-DB77-43B1-A814-0E0AF9FB0229}" srcOrd="0" destOrd="0" presId="urn:microsoft.com/office/officeart/2005/8/layout/hierarchy1"/>
    <dgm:cxn modelId="{89E81F9C-7571-410F-AF6C-387F57BD3270}" type="presParOf" srcId="{FFF07B1A-D3DF-4917-BFD8-0BC4D3C6CEA3}" destId="{7D8B1A5D-4949-40A5-98A5-637990857667}" srcOrd="0" destOrd="0" presId="urn:microsoft.com/office/officeart/2005/8/layout/hierarchy1"/>
    <dgm:cxn modelId="{1F409B39-82EE-41FE-BD3B-0113C8C9DF62}" type="presParOf" srcId="{7D8B1A5D-4949-40A5-98A5-637990857667}" destId="{47098E11-CF77-44A0-8927-16F36EAA4EC1}" srcOrd="0" destOrd="0" presId="urn:microsoft.com/office/officeart/2005/8/layout/hierarchy1"/>
    <dgm:cxn modelId="{18679FF1-D297-49D8-BC75-6811802588FD}" type="presParOf" srcId="{47098E11-CF77-44A0-8927-16F36EAA4EC1}" destId="{8B0AA6DF-66C4-4165-B3D5-167B3DFE4EAD}" srcOrd="0" destOrd="0" presId="urn:microsoft.com/office/officeart/2005/8/layout/hierarchy1"/>
    <dgm:cxn modelId="{993F30DA-2E52-49C6-B69A-8CB4306FF21F}" type="presParOf" srcId="{47098E11-CF77-44A0-8927-16F36EAA4EC1}" destId="{F2B5AAC9-6BDA-41C6-934B-38358A5F1D08}" srcOrd="1" destOrd="0" presId="urn:microsoft.com/office/officeart/2005/8/layout/hierarchy1"/>
    <dgm:cxn modelId="{5E2F5938-7463-4DA1-935C-B2B13BD62854}" type="presParOf" srcId="{7D8B1A5D-4949-40A5-98A5-637990857667}" destId="{8A5DE1A4-9677-4D2E-B7D5-6B55B82D7C9B}" srcOrd="1" destOrd="0" presId="urn:microsoft.com/office/officeart/2005/8/layout/hierarchy1"/>
    <dgm:cxn modelId="{2B0544DC-6B4B-47E1-A778-974D1FF34246}" type="presParOf" srcId="{FFF07B1A-D3DF-4917-BFD8-0BC4D3C6CEA3}" destId="{CC82548F-6207-42C5-A9EC-1981528D0105}" srcOrd="1" destOrd="0" presId="urn:microsoft.com/office/officeart/2005/8/layout/hierarchy1"/>
    <dgm:cxn modelId="{3143AC2E-5A84-4455-BB9B-3B91FCAEB7C0}" type="presParOf" srcId="{CC82548F-6207-42C5-A9EC-1981528D0105}" destId="{B4C711A2-57CD-43E7-B071-27CE463C57F8}" srcOrd="0" destOrd="0" presId="urn:microsoft.com/office/officeart/2005/8/layout/hierarchy1"/>
    <dgm:cxn modelId="{8D0C97D2-73CC-4E3B-9596-7F0B27919C8C}" type="presParOf" srcId="{B4C711A2-57CD-43E7-B071-27CE463C57F8}" destId="{649BAA89-AFEC-4BEE-952D-A05C04B67447}" srcOrd="0" destOrd="0" presId="urn:microsoft.com/office/officeart/2005/8/layout/hierarchy1"/>
    <dgm:cxn modelId="{7BDC79B4-9A69-47E1-B217-26370118013C}" type="presParOf" srcId="{B4C711A2-57CD-43E7-B071-27CE463C57F8}" destId="{706E3873-DB77-43B1-A814-0E0AF9FB0229}" srcOrd="1" destOrd="0" presId="urn:microsoft.com/office/officeart/2005/8/layout/hierarchy1"/>
    <dgm:cxn modelId="{CA1FC6D1-1871-4805-9D26-38BCBA26AA98}" type="presParOf" srcId="{CC82548F-6207-42C5-A9EC-1981528D0105}" destId="{7151B608-9B47-42DE-97AF-C7D1F7B6B3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CB847-75F7-451F-AB65-4D62E6DA467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7B3C5F-F79E-48BC-BDFD-92E7C43EC6F2}">
      <dgm:prSet/>
      <dgm:spPr/>
      <dgm:t>
        <a:bodyPr/>
        <a:lstStyle/>
        <a:p>
          <a:r>
            <a:rPr lang="en-US" dirty="0"/>
            <a:t>Find the elemental abundance of supernova remnants previously studied</a:t>
          </a:r>
        </a:p>
      </dgm:t>
    </dgm:pt>
    <dgm:pt modelId="{300E2403-6751-44A1-9D77-71BD8690DFE9}" type="parTrans" cxnId="{233CDD92-501A-4A6D-96DB-41559B5357AB}">
      <dgm:prSet/>
      <dgm:spPr/>
      <dgm:t>
        <a:bodyPr/>
        <a:lstStyle/>
        <a:p>
          <a:endParaRPr lang="en-US"/>
        </a:p>
      </dgm:t>
    </dgm:pt>
    <dgm:pt modelId="{E57842A9-12BB-46AB-A013-41E0E3816EE9}" type="sibTrans" cxnId="{233CDD92-501A-4A6D-96DB-41559B5357AB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5209055-22EA-4F07-BA3F-A40206428CF9}">
      <dgm:prSet/>
      <dgm:spPr/>
      <dgm:t>
        <a:bodyPr/>
        <a:lstStyle/>
        <a:p>
          <a:r>
            <a:rPr lang="en-CA"/>
            <a:t>Correct the abundances while assuming little to no hydrogen</a:t>
          </a:r>
          <a:endParaRPr lang="en-US"/>
        </a:p>
      </dgm:t>
    </dgm:pt>
    <dgm:pt modelId="{73189BDE-1040-42BB-934E-02EF2C0BC6A4}" type="parTrans" cxnId="{42F9A713-8CA9-458D-9356-204A4BB49F62}">
      <dgm:prSet/>
      <dgm:spPr/>
      <dgm:t>
        <a:bodyPr/>
        <a:lstStyle/>
        <a:p>
          <a:endParaRPr lang="en-US"/>
        </a:p>
      </dgm:t>
    </dgm:pt>
    <dgm:pt modelId="{6B083240-E7F3-45D3-BFAB-7915B32D37D9}" type="sibTrans" cxnId="{42F9A713-8CA9-458D-9356-204A4BB49F62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1E433B79-4B58-42E9-938C-C2F2DEA016B5}">
      <dgm:prSet/>
      <dgm:spPr/>
      <dgm:t>
        <a:bodyPr/>
        <a:lstStyle/>
        <a:p>
          <a:r>
            <a:rPr lang="en-CA"/>
            <a:t>Calculate the masses of each element (assuming we have distance)</a:t>
          </a:r>
          <a:endParaRPr lang="en-US"/>
        </a:p>
      </dgm:t>
    </dgm:pt>
    <dgm:pt modelId="{275EF693-6401-44F3-B3E8-77C04809A482}" type="parTrans" cxnId="{15901477-5580-4A5D-8E36-56FB15190874}">
      <dgm:prSet/>
      <dgm:spPr/>
      <dgm:t>
        <a:bodyPr/>
        <a:lstStyle/>
        <a:p>
          <a:endParaRPr lang="en-US"/>
        </a:p>
      </dgm:t>
    </dgm:pt>
    <dgm:pt modelId="{2DBCEC52-E326-4B27-9C57-253E34D75726}" type="sibTrans" cxnId="{15901477-5580-4A5D-8E36-56FB1519087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3C9A4E50-BD2A-4082-957F-17B389CF4069}">
      <dgm:prSet/>
      <dgm:spPr/>
      <dgm:t>
        <a:bodyPr/>
        <a:lstStyle/>
        <a:p>
          <a:r>
            <a:rPr lang="en-CA" dirty="0"/>
            <a:t>End goal of creation catalog of abundances and masses </a:t>
          </a:r>
          <a:endParaRPr lang="en-US" dirty="0"/>
        </a:p>
      </dgm:t>
    </dgm:pt>
    <dgm:pt modelId="{79C756A0-A07C-4110-B773-7422C1FB5DBE}" type="parTrans" cxnId="{3002B540-BA80-4D5A-870C-9F6EEBADFA58}">
      <dgm:prSet/>
      <dgm:spPr/>
      <dgm:t>
        <a:bodyPr/>
        <a:lstStyle/>
        <a:p>
          <a:endParaRPr lang="en-US"/>
        </a:p>
      </dgm:t>
    </dgm:pt>
    <dgm:pt modelId="{6DA0DEB7-D4B5-41CB-A719-A21B81E80AA0}" type="sibTrans" cxnId="{3002B540-BA80-4D5A-870C-9F6EEBADFA58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01665653-5C9D-4F4A-A674-7CCB9CC10587}" type="pres">
      <dgm:prSet presAssocID="{05FCB847-75F7-451F-AB65-4D62E6DA4672}" presName="Name0" presStyleCnt="0">
        <dgm:presLayoutVars>
          <dgm:animLvl val="lvl"/>
          <dgm:resizeHandles val="exact"/>
        </dgm:presLayoutVars>
      </dgm:prSet>
      <dgm:spPr/>
    </dgm:pt>
    <dgm:pt modelId="{0B6DDC54-70C8-4582-B313-58006770A30B}" type="pres">
      <dgm:prSet presAssocID="{6C7B3C5F-F79E-48BC-BDFD-92E7C43EC6F2}" presName="compositeNode" presStyleCnt="0">
        <dgm:presLayoutVars>
          <dgm:bulletEnabled val="1"/>
        </dgm:presLayoutVars>
      </dgm:prSet>
      <dgm:spPr/>
    </dgm:pt>
    <dgm:pt modelId="{79151DB7-B08B-4FCF-A4AA-6A02400A32EF}" type="pres">
      <dgm:prSet presAssocID="{6C7B3C5F-F79E-48BC-BDFD-92E7C43EC6F2}" presName="bgRect" presStyleLbl="alignNode1" presStyleIdx="0" presStyleCnt="4"/>
      <dgm:spPr/>
    </dgm:pt>
    <dgm:pt modelId="{DA80689A-09C3-4567-89C9-30F6C2FE9334}" type="pres">
      <dgm:prSet presAssocID="{E57842A9-12BB-46AB-A013-41E0E3816EE9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AC7A32B0-E6C2-4855-BB2B-7BA2EB8AC930}" type="pres">
      <dgm:prSet presAssocID="{6C7B3C5F-F79E-48BC-BDFD-92E7C43EC6F2}" presName="nodeRect" presStyleLbl="alignNode1" presStyleIdx="0" presStyleCnt="4">
        <dgm:presLayoutVars>
          <dgm:bulletEnabled val="1"/>
        </dgm:presLayoutVars>
      </dgm:prSet>
      <dgm:spPr/>
    </dgm:pt>
    <dgm:pt modelId="{87778E63-D193-47F8-AC11-5521F87B06D4}" type="pres">
      <dgm:prSet presAssocID="{E57842A9-12BB-46AB-A013-41E0E3816EE9}" presName="sibTrans" presStyleCnt="0"/>
      <dgm:spPr/>
    </dgm:pt>
    <dgm:pt modelId="{5ED7DEEE-2532-487D-BC23-F440D4D62A16}" type="pres">
      <dgm:prSet presAssocID="{05209055-22EA-4F07-BA3F-A40206428CF9}" presName="compositeNode" presStyleCnt="0">
        <dgm:presLayoutVars>
          <dgm:bulletEnabled val="1"/>
        </dgm:presLayoutVars>
      </dgm:prSet>
      <dgm:spPr/>
    </dgm:pt>
    <dgm:pt modelId="{81901FCE-6683-4106-B3AF-5023C483B785}" type="pres">
      <dgm:prSet presAssocID="{05209055-22EA-4F07-BA3F-A40206428CF9}" presName="bgRect" presStyleLbl="alignNode1" presStyleIdx="1" presStyleCnt="4"/>
      <dgm:spPr/>
    </dgm:pt>
    <dgm:pt modelId="{4C5DC671-0EBC-4422-AA77-C212C7639CC8}" type="pres">
      <dgm:prSet presAssocID="{6B083240-E7F3-45D3-BFAB-7915B32D37D9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58F4ADAD-E201-429E-A15B-36FB83CC837F}" type="pres">
      <dgm:prSet presAssocID="{05209055-22EA-4F07-BA3F-A40206428CF9}" presName="nodeRect" presStyleLbl="alignNode1" presStyleIdx="1" presStyleCnt="4">
        <dgm:presLayoutVars>
          <dgm:bulletEnabled val="1"/>
        </dgm:presLayoutVars>
      </dgm:prSet>
      <dgm:spPr/>
    </dgm:pt>
    <dgm:pt modelId="{EFCFDE30-AC01-4A56-9C2F-298C2684AC16}" type="pres">
      <dgm:prSet presAssocID="{6B083240-E7F3-45D3-BFAB-7915B32D37D9}" presName="sibTrans" presStyleCnt="0"/>
      <dgm:spPr/>
    </dgm:pt>
    <dgm:pt modelId="{BA4D33F7-9030-406F-B085-EF0096A1A898}" type="pres">
      <dgm:prSet presAssocID="{1E433B79-4B58-42E9-938C-C2F2DEA016B5}" presName="compositeNode" presStyleCnt="0">
        <dgm:presLayoutVars>
          <dgm:bulletEnabled val="1"/>
        </dgm:presLayoutVars>
      </dgm:prSet>
      <dgm:spPr/>
    </dgm:pt>
    <dgm:pt modelId="{B6DA5233-4FB8-4BD2-9116-6B9A712D3155}" type="pres">
      <dgm:prSet presAssocID="{1E433B79-4B58-42E9-938C-C2F2DEA016B5}" presName="bgRect" presStyleLbl="alignNode1" presStyleIdx="2" presStyleCnt="4"/>
      <dgm:spPr/>
    </dgm:pt>
    <dgm:pt modelId="{3F191F81-0382-4333-9AC5-5DAE309909B7}" type="pres">
      <dgm:prSet presAssocID="{2DBCEC52-E326-4B27-9C57-253E34D75726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231119C2-BD62-470F-BD47-FEBDD8762A9B}" type="pres">
      <dgm:prSet presAssocID="{1E433B79-4B58-42E9-938C-C2F2DEA016B5}" presName="nodeRect" presStyleLbl="alignNode1" presStyleIdx="2" presStyleCnt="4">
        <dgm:presLayoutVars>
          <dgm:bulletEnabled val="1"/>
        </dgm:presLayoutVars>
      </dgm:prSet>
      <dgm:spPr/>
    </dgm:pt>
    <dgm:pt modelId="{89ED9CA1-5E69-4CD7-AC93-0355C0DB0D30}" type="pres">
      <dgm:prSet presAssocID="{2DBCEC52-E326-4B27-9C57-253E34D75726}" presName="sibTrans" presStyleCnt="0"/>
      <dgm:spPr/>
    </dgm:pt>
    <dgm:pt modelId="{B4CBE540-044C-486D-9389-1FDE1FD32887}" type="pres">
      <dgm:prSet presAssocID="{3C9A4E50-BD2A-4082-957F-17B389CF4069}" presName="compositeNode" presStyleCnt="0">
        <dgm:presLayoutVars>
          <dgm:bulletEnabled val="1"/>
        </dgm:presLayoutVars>
      </dgm:prSet>
      <dgm:spPr/>
    </dgm:pt>
    <dgm:pt modelId="{CA6CFF8F-481D-4C6D-B7CA-5A0D7605E670}" type="pres">
      <dgm:prSet presAssocID="{3C9A4E50-BD2A-4082-957F-17B389CF4069}" presName="bgRect" presStyleLbl="alignNode1" presStyleIdx="3" presStyleCnt="4"/>
      <dgm:spPr/>
    </dgm:pt>
    <dgm:pt modelId="{73DAAB81-4B93-4A39-91A0-DA34D753C398}" type="pres">
      <dgm:prSet presAssocID="{6DA0DEB7-D4B5-41CB-A719-A21B81E80AA0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B7DE4883-2152-40CB-9DCF-34EF973EA584}" type="pres">
      <dgm:prSet presAssocID="{3C9A4E50-BD2A-4082-957F-17B389CF4069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42F9A713-8CA9-458D-9356-204A4BB49F62}" srcId="{05FCB847-75F7-451F-AB65-4D62E6DA4672}" destId="{05209055-22EA-4F07-BA3F-A40206428CF9}" srcOrd="1" destOrd="0" parTransId="{73189BDE-1040-42BB-934E-02EF2C0BC6A4}" sibTransId="{6B083240-E7F3-45D3-BFAB-7915B32D37D9}"/>
    <dgm:cxn modelId="{AA5A6C37-B28B-4FBD-A699-69DF709B9749}" type="presOf" srcId="{3C9A4E50-BD2A-4082-957F-17B389CF4069}" destId="{B7DE4883-2152-40CB-9DCF-34EF973EA584}" srcOrd="1" destOrd="0" presId="urn:microsoft.com/office/officeart/2016/7/layout/LinearBlockProcessNumbered"/>
    <dgm:cxn modelId="{3002B540-BA80-4D5A-870C-9F6EEBADFA58}" srcId="{05FCB847-75F7-451F-AB65-4D62E6DA4672}" destId="{3C9A4E50-BD2A-4082-957F-17B389CF4069}" srcOrd="3" destOrd="0" parTransId="{79C756A0-A07C-4110-B773-7422C1FB5DBE}" sibTransId="{6DA0DEB7-D4B5-41CB-A719-A21B81E80AA0}"/>
    <dgm:cxn modelId="{98CBCF45-3CA8-4D22-AAA2-9E9B03D8D891}" type="presOf" srcId="{1E433B79-4B58-42E9-938C-C2F2DEA016B5}" destId="{B6DA5233-4FB8-4BD2-9116-6B9A712D3155}" srcOrd="0" destOrd="0" presId="urn:microsoft.com/office/officeart/2016/7/layout/LinearBlockProcessNumbered"/>
    <dgm:cxn modelId="{D3E3C86A-3992-40D8-8453-3EF761BB0CD6}" type="presOf" srcId="{2DBCEC52-E326-4B27-9C57-253E34D75726}" destId="{3F191F81-0382-4333-9AC5-5DAE309909B7}" srcOrd="0" destOrd="0" presId="urn:microsoft.com/office/officeart/2016/7/layout/LinearBlockProcessNumbered"/>
    <dgm:cxn modelId="{B0FFC64E-B8CB-40B3-8AF7-9C7B1DDBE39C}" type="presOf" srcId="{6DA0DEB7-D4B5-41CB-A719-A21B81E80AA0}" destId="{73DAAB81-4B93-4A39-91A0-DA34D753C398}" srcOrd="0" destOrd="0" presId="urn:microsoft.com/office/officeart/2016/7/layout/LinearBlockProcessNumbered"/>
    <dgm:cxn modelId="{35BB6550-42F7-4BC3-AD80-32D9AE1BCBE0}" type="presOf" srcId="{6C7B3C5F-F79E-48BC-BDFD-92E7C43EC6F2}" destId="{AC7A32B0-E6C2-4855-BB2B-7BA2EB8AC930}" srcOrd="1" destOrd="0" presId="urn:microsoft.com/office/officeart/2016/7/layout/LinearBlockProcessNumbered"/>
    <dgm:cxn modelId="{B3917F75-AB70-4616-868A-EA33E9E34691}" type="presOf" srcId="{05209055-22EA-4F07-BA3F-A40206428CF9}" destId="{81901FCE-6683-4106-B3AF-5023C483B785}" srcOrd="0" destOrd="0" presId="urn:microsoft.com/office/officeart/2016/7/layout/LinearBlockProcessNumbered"/>
    <dgm:cxn modelId="{15901477-5580-4A5D-8E36-56FB15190874}" srcId="{05FCB847-75F7-451F-AB65-4D62E6DA4672}" destId="{1E433B79-4B58-42E9-938C-C2F2DEA016B5}" srcOrd="2" destOrd="0" parTransId="{275EF693-6401-44F3-B3E8-77C04809A482}" sibTransId="{2DBCEC52-E326-4B27-9C57-253E34D75726}"/>
    <dgm:cxn modelId="{06841981-1D99-4F71-A619-F18FACEEA3DF}" type="presOf" srcId="{05209055-22EA-4F07-BA3F-A40206428CF9}" destId="{58F4ADAD-E201-429E-A15B-36FB83CC837F}" srcOrd="1" destOrd="0" presId="urn:microsoft.com/office/officeart/2016/7/layout/LinearBlockProcessNumbered"/>
    <dgm:cxn modelId="{233CDD92-501A-4A6D-96DB-41559B5357AB}" srcId="{05FCB847-75F7-451F-AB65-4D62E6DA4672}" destId="{6C7B3C5F-F79E-48BC-BDFD-92E7C43EC6F2}" srcOrd="0" destOrd="0" parTransId="{300E2403-6751-44A1-9D77-71BD8690DFE9}" sibTransId="{E57842A9-12BB-46AB-A013-41E0E3816EE9}"/>
    <dgm:cxn modelId="{CDDCCC97-4E31-4F11-BAB0-E4C6C00109AB}" type="presOf" srcId="{05FCB847-75F7-451F-AB65-4D62E6DA4672}" destId="{01665653-5C9D-4F4A-A674-7CCB9CC10587}" srcOrd="0" destOrd="0" presId="urn:microsoft.com/office/officeart/2016/7/layout/LinearBlockProcessNumbered"/>
    <dgm:cxn modelId="{E53647A2-5282-4B59-BE6C-CD77D2BA137F}" type="presOf" srcId="{3C9A4E50-BD2A-4082-957F-17B389CF4069}" destId="{CA6CFF8F-481D-4C6D-B7CA-5A0D7605E670}" srcOrd="0" destOrd="0" presId="urn:microsoft.com/office/officeart/2016/7/layout/LinearBlockProcessNumbered"/>
    <dgm:cxn modelId="{B598CAAF-92CC-4738-9E59-8162B7403047}" type="presOf" srcId="{E57842A9-12BB-46AB-A013-41E0E3816EE9}" destId="{DA80689A-09C3-4567-89C9-30F6C2FE9334}" srcOrd="0" destOrd="0" presId="urn:microsoft.com/office/officeart/2016/7/layout/LinearBlockProcessNumbered"/>
    <dgm:cxn modelId="{E335DABC-2F9C-4DEA-AFF8-9E0D53381062}" type="presOf" srcId="{6B083240-E7F3-45D3-BFAB-7915B32D37D9}" destId="{4C5DC671-0EBC-4422-AA77-C212C7639CC8}" srcOrd="0" destOrd="0" presId="urn:microsoft.com/office/officeart/2016/7/layout/LinearBlockProcessNumbered"/>
    <dgm:cxn modelId="{EDB33AEC-FE67-465B-96AF-939FD3686E73}" type="presOf" srcId="{1E433B79-4B58-42E9-938C-C2F2DEA016B5}" destId="{231119C2-BD62-470F-BD47-FEBDD8762A9B}" srcOrd="1" destOrd="0" presId="urn:microsoft.com/office/officeart/2016/7/layout/LinearBlockProcessNumbered"/>
    <dgm:cxn modelId="{671643F1-7A3F-41A2-967A-CD1D55216866}" type="presOf" srcId="{6C7B3C5F-F79E-48BC-BDFD-92E7C43EC6F2}" destId="{79151DB7-B08B-4FCF-A4AA-6A02400A32EF}" srcOrd="0" destOrd="0" presId="urn:microsoft.com/office/officeart/2016/7/layout/LinearBlockProcessNumbered"/>
    <dgm:cxn modelId="{44DCAAD7-64C5-4A23-886A-57AD27809D3B}" type="presParOf" srcId="{01665653-5C9D-4F4A-A674-7CCB9CC10587}" destId="{0B6DDC54-70C8-4582-B313-58006770A30B}" srcOrd="0" destOrd="0" presId="urn:microsoft.com/office/officeart/2016/7/layout/LinearBlockProcessNumbered"/>
    <dgm:cxn modelId="{96E967E8-CD28-40F4-9559-A9BF0DBA90D8}" type="presParOf" srcId="{0B6DDC54-70C8-4582-B313-58006770A30B}" destId="{79151DB7-B08B-4FCF-A4AA-6A02400A32EF}" srcOrd="0" destOrd="0" presId="urn:microsoft.com/office/officeart/2016/7/layout/LinearBlockProcessNumbered"/>
    <dgm:cxn modelId="{33458774-A79B-4895-9768-5178CF0769AD}" type="presParOf" srcId="{0B6DDC54-70C8-4582-B313-58006770A30B}" destId="{DA80689A-09C3-4567-89C9-30F6C2FE9334}" srcOrd="1" destOrd="0" presId="urn:microsoft.com/office/officeart/2016/7/layout/LinearBlockProcessNumbered"/>
    <dgm:cxn modelId="{49D5B292-5CE1-464E-82A8-ED669279B25C}" type="presParOf" srcId="{0B6DDC54-70C8-4582-B313-58006770A30B}" destId="{AC7A32B0-E6C2-4855-BB2B-7BA2EB8AC930}" srcOrd="2" destOrd="0" presId="urn:microsoft.com/office/officeart/2016/7/layout/LinearBlockProcessNumbered"/>
    <dgm:cxn modelId="{599E1062-41E9-4CE5-8AF2-737BFF245593}" type="presParOf" srcId="{01665653-5C9D-4F4A-A674-7CCB9CC10587}" destId="{87778E63-D193-47F8-AC11-5521F87B06D4}" srcOrd="1" destOrd="0" presId="urn:microsoft.com/office/officeart/2016/7/layout/LinearBlockProcessNumbered"/>
    <dgm:cxn modelId="{F80A71AF-A573-49CA-972D-5804D4CD0EB4}" type="presParOf" srcId="{01665653-5C9D-4F4A-A674-7CCB9CC10587}" destId="{5ED7DEEE-2532-487D-BC23-F440D4D62A16}" srcOrd="2" destOrd="0" presId="urn:microsoft.com/office/officeart/2016/7/layout/LinearBlockProcessNumbered"/>
    <dgm:cxn modelId="{624E09E2-FA69-44D4-87EA-DB08D0E80EA1}" type="presParOf" srcId="{5ED7DEEE-2532-487D-BC23-F440D4D62A16}" destId="{81901FCE-6683-4106-B3AF-5023C483B785}" srcOrd="0" destOrd="0" presId="urn:microsoft.com/office/officeart/2016/7/layout/LinearBlockProcessNumbered"/>
    <dgm:cxn modelId="{CA7F02BE-CFC3-40B7-A423-3BC3B4E80F10}" type="presParOf" srcId="{5ED7DEEE-2532-487D-BC23-F440D4D62A16}" destId="{4C5DC671-0EBC-4422-AA77-C212C7639CC8}" srcOrd="1" destOrd="0" presId="urn:microsoft.com/office/officeart/2016/7/layout/LinearBlockProcessNumbered"/>
    <dgm:cxn modelId="{6651075C-F4C1-417A-BF37-69C17C2DACD2}" type="presParOf" srcId="{5ED7DEEE-2532-487D-BC23-F440D4D62A16}" destId="{58F4ADAD-E201-429E-A15B-36FB83CC837F}" srcOrd="2" destOrd="0" presId="urn:microsoft.com/office/officeart/2016/7/layout/LinearBlockProcessNumbered"/>
    <dgm:cxn modelId="{CE3DCE38-B65B-4D28-9208-A595709319A4}" type="presParOf" srcId="{01665653-5C9D-4F4A-A674-7CCB9CC10587}" destId="{EFCFDE30-AC01-4A56-9C2F-298C2684AC16}" srcOrd="3" destOrd="0" presId="urn:microsoft.com/office/officeart/2016/7/layout/LinearBlockProcessNumbered"/>
    <dgm:cxn modelId="{C2B2D443-4F5A-46C2-ACBA-09AD07A7DBD1}" type="presParOf" srcId="{01665653-5C9D-4F4A-A674-7CCB9CC10587}" destId="{BA4D33F7-9030-406F-B085-EF0096A1A898}" srcOrd="4" destOrd="0" presId="urn:microsoft.com/office/officeart/2016/7/layout/LinearBlockProcessNumbered"/>
    <dgm:cxn modelId="{28675F9C-DF57-4EE5-8A13-1C64E4A79352}" type="presParOf" srcId="{BA4D33F7-9030-406F-B085-EF0096A1A898}" destId="{B6DA5233-4FB8-4BD2-9116-6B9A712D3155}" srcOrd="0" destOrd="0" presId="urn:microsoft.com/office/officeart/2016/7/layout/LinearBlockProcessNumbered"/>
    <dgm:cxn modelId="{F15D2C9D-88B3-40E6-B82D-CD0A774520AC}" type="presParOf" srcId="{BA4D33F7-9030-406F-B085-EF0096A1A898}" destId="{3F191F81-0382-4333-9AC5-5DAE309909B7}" srcOrd="1" destOrd="0" presId="urn:microsoft.com/office/officeart/2016/7/layout/LinearBlockProcessNumbered"/>
    <dgm:cxn modelId="{92D1F7D5-00E3-4123-8AF4-94813C817DBC}" type="presParOf" srcId="{BA4D33F7-9030-406F-B085-EF0096A1A898}" destId="{231119C2-BD62-470F-BD47-FEBDD8762A9B}" srcOrd="2" destOrd="0" presId="urn:microsoft.com/office/officeart/2016/7/layout/LinearBlockProcessNumbered"/>
    <dgm:cxn modelId="{4B0E6D22-85EA-4EDE-802F-9E7E171F274B}" type="presParOf" srcId="{01665653-5C9D-4F4A-A674-7CCB9CC10587}" destId="{89ED9CA1-5E69-4CD7-AC93-0355C0DB0D30}" srcOrd="5" destOrd="0" presId="urn:microsoft.com/office/officeart/2016/7/layout/LinearBlockProcessNumbered"/>
    <dgm:cxn modelId="{EE071CE9-E196-4D99-8D9C-DFAD1904489C}" type="presParOf" srcId="{01665653-5C9D-4F4A-A674-7CCB9CC10587}" destId="{B4CBE540-044C-486D-9389-1FDE1FD32887}" srcOrd="6" destOrd="0" presId="urn:microsoft.com/office/officeart/2016/7/layout/LinearBlockProcessNumbered"/>
    <dgm:cxn modelId="{F39DAB58-F14B-4465-BAD4-96806107959C}" type="presParOf" srcId="{B4CBE540-044C-486D-9389-1FDE1FD32887}" destId="{CA6CFF8F-481D-4C6D-B7CA-5A0D7605E670}" srcOrd="0" destOrd="0" presId="urn:microsoft.com/office/officeart/2016/7/layout/LinearBlockProcessNumbered"/>
    <dgm:cxn modelId="{8E255A27-3DEC-4A02-9197-86AA997AE8DB}" type="presParOf" srcId="{B4CBE540-044C-486D-9389-1FDE1FD32887}" destId="{73DAAB81-4B93-4A39-91A0-DA34D753C398}" srcOrd="1" destOrd="0" presId="urn:microsoft.com/office/officeart/2016/7/layout/LinearBlockProcessNumbered"/>
    <dgm:cxn modelId="{6F3CBDDA-48C2-4293-B4D3-0E21D12E97D9}" type="presParOf" srcId="{B4CBE540-044C-486D-9389-1FDE1FD32887}" destId="{B7DE4883-2152-40CB-9DCF-34EF973EA58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912990-86B7-42DD-811B-1D2B4B321ADF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822773-0934-48F9-A611-B0DA6DF2054F}">
      <dgm:prSet/>
      <dgm:spPr/>
      <dgm:t>
        <a:bodyPr/>
        <a:lstStyle/>
        <a:p>
          <a:r>
            <a:rPr lang="en-CA" dirty="0"/>
            <a:t>What is a Supernova remnant</a:t>
          </a:r>
          <a:endParaRPr lang="en-US" dirty="0"/>
        </a:p>
      </dgm:t>
    </dgm:pt>
    <dgm:pt modelId="{5A031C6B-6475-40EF-8EA4-BEAB738FAD2F}" type="parTrans" cxnId="{4D0D4F84-55C3-4296-AC1A-A1471CECDDF4}">
      <dgm:prSet/>
      <dgm:spPr/>
      <dgm:t>
        <a:bodyPr/>
        <a:lstStyle/>
        <a:p>
          <a:endParaRPr lang="en-US"/>
        </a:p>
      </dgm:t>
    </dgm:pt>
    <dgm:pt modelId="{1A927983-50CA-43E2-9826-AD142B825DA6}" type="sibTrans" cxnId="{4D0D4F84-55C3-4296-AC1A-A1471CECDDF4}">
      <dgm:prSet/>
      <dgm:spPr/>
      <dgm:t>
        <a:bodyPr/>
        <a:lstStyle/>
        <a:p>
          <a:endParaRPr lang="en-US"/>
        </a:p>
      </dgm:t>
    </dgm:pt>
    <dgm:pt modelId="{BC9CA7C7-237B-4811-B1E0-90039566CB79}">
      <dgm:prSet/>
      <dgm:spPr/>
      <dgm:t>
        <a:bodyPr/>
        <a:lstStyle/>
        <a:p>
          <a:r>
            <a:rPr lang="en-CA"/>
            <a:t>How are the element abundances messaged</a:t>
          </a:r>
          <a:endParaRPr lang="en-US" dirty="0"/>
        </a:p>
      </dgm:t>
    </dgm:pt>
    <dgm:pt modelId="{3C9FF420-6E7F-4D87-B682-11E444FC5B31}" type="parTrans" cxnId="{3A1E338A-662D-4F32-9D1C-86FD80BB7D4C}">
      <dgm:prSet/>
      <dgm:spPr/>
      <dgm:t>
        <a:bodyPr/>
        <a:lstStyle/>
        <a:p>
          <a:endParaRPr lang="en-US"/>
        </a:p>
      </dgm:t>
    </dgm:pt>
    <dgm:pt modelId="{1BC9A1E2-7D1F-4D2A-9638-70FD56BA9E20}" type="sibTrans" cxnId="{3A1E338A-662D-4F32-9D1C-86FD80BB7D4C}">
      <dgm:prSet/>
      <dgm:spPr/>
      <dgm:t>
        <a:bodyPr/>
        <a:lstStyle/>
        <a:p>
          <a:endParaRPr lang="en-US"/>
        </a:p>
      </dgm:t>
    </dgm:pt>
    <dgm:pt modelId="{763B13CB-198A-4A0C-B309-11F92D8449B0}">
      <dgm:prSet/>
      <dgm:spPr/>
      <dgm:t>
        <a:bodyPr/>
        <a:lstStyle/>
        <a:p>
          <a:r>
            <a:rPr lang="en-CA"/>
            <a:t>My contributions</a:t>
          </a:r>
          <a:endParaRPr lang="en-US" dirty="0"/>
        </a:p>
      </dgm:t>
    </dgm:pt>
    <dgm:pt modelId="{AE4E6F19-66C7-4584-B977-B9A88D670B65}" type="parTrans" cxnId="{C84BDB1D-6634-4587-BD35-978338EC431B}">
      <dgm:prSet/>
      <dgm:spPr/>
      <dgm:t>
        <a:bodyPr/>
        <a:lstStyle/>
        <a:p>
          <a:endParaRPr lang="en-US"/>
        </a:p>
      </dgm:t>
    </dgm:pt>
    <dgm:pt modelId="{BA0AC632-FED4-400F-BAE5-A7A70E2C0DFB}" type="sibTrans" cxnId="{C84BDB1D-6634-4587-BD35-978338EC431B}">
      <dgm:prSet/>
      <dgm:spPr/>
      <dgm:t>
        <a:bodyPr/>
        <a:lstStyle/>
        <a:p>
          <a:endParaRPr lang="en-US"/>
        </a:p>
      </dgm:t>
    </dgm:pt>
    <dgm:pt modelId="{9A56D572-418B-439E-950F-738E41F159D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I will correct the elemental abundance measurements in regions of supernova remnants that are hydrogen deficient, where the assumption of x-spec are no longer accurate. </a:t>
          </a:r>
          <a:endParaRPr lang="en-US" dirty="0"/>
        </a:p>
      </dgm:t>
    </dgm:pt>
    <dgm:pt modelId="{A04B03F6-B618-4D43-8056-CEF5FF8AE26D}" type="parTrans" cxnId="{5D5A8D71-9964-4BA9-8CF0-D935CD5F36D5}">
      <dgm:prSet/>
      <dgm:spPr/>
      <dgm:t>
        <a:bodyPr/>
        <a:lstStyle/>
        <a:p>
          <a:endParaRPr lang="en-US"/>
        </a:p>
      </dgm:t>
    </dgm:pt>
    <dgm:pt modelId="{988221CB-54C2-469F-9173-22ADF0B7273B}" type="sibTrans" cxnId="{5D5A8D71-9964-4BA9-8CF0-D935CD5F36D5}">
      <dgm:prSet/>
      <dgm:spPr/>
      <dgm:t>
        <a:bodyPr/>
        <a:lstStyle/>
        <a:p>
          <a:endParaRPr lang="en-US"/>
        </a:p>
      </dgm:t>
    </dgm:pt>
    <dgm:pt modelId="{57F16F61-E6CB-4086-9B4E-C23D478750C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Super nova remnants are spheres of gas and plasma expanding into the surrounded interstellar medium. Supernova create heavy elements.</a:t>
          </a:r>
          <a:endParaRPr lang="en-US" dirty="0"/>
        </a:p>
      </dgm:t>
    </dgm:pt>
    <dgm:pt modelId="{EFE4E7F0-ABAD-4238-913E-90A5187C4DA0}" type="parTrans" cxnId="{E3479794-0F70-4A13-BEE7-35DBF3DD2DD0}">
      <dgm:prSet/>
      <dgm:spPr/>
      <dgm:t>
        <a:bodyPr/>
        <a:lstStyle/>
        <a:p>
          <a:endParaRPr lang="en-CA"/>
        </a:p>
      </dgm:t>
    </dgm:pt>
    <dgm:pt modelId="{2CBE1613-BABA-4447-8B2D-2503CFF31931}" type="sibTrans" cxnId="{E3479794-0F70-4A13-BEE7-35DBF3DD2DD0}">
      <dgm:prSet/>
      <dgm:spPr/>
      <dgm:t>
        <a:bodyPr/>
        <a:lstStyle/>
        <a:p>
          <a:endParaRPr lang="en-CA"/>
        </a:p>
      </dgm:t>
    </dgm:pt>
    <dgm:pt modelId="{65E9BD9A-0200-4612-AEFB-F3A303DF9E68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Elemental abundances are measured using the x-ray spectrum fitting software x-spec. </a:t>
          </a:r>
          <a:r>
            <a:rPr lang="en-CA"/>
            <a:t>This process </a:t>
          </a:r>
          <a:r>
            <a:rPr lang="en-CA" dirty="0"/>
            <a:t>assumes solar hydrogen abundances.</a:t>
          </a:r>
          <a:endParaRPr lang="en-US" dirty="0"/>
        </a:p>
      </dgm:t>
    </dgm:pt>
    <dgm:pt modelId="{B1333EB0-4944-427B-8854-CAA6C21E9EE9}" type="parTrans" cxnId="{32D99B3F-3D62-4BD1-9FA1-369DF12E317D}">
      <dgm:prSet/>
      <dgm:spPr/>
      <dgm:t>
        <a:bodyPr/>
        <a:lstStyle/>
        <a:p>
          <a:endParaRPr lang="en-CA"/>
        </a:p>
      </dgm:t>
    </dgm:pt>
    <dgm:pt modelId="{CFAFD282-DC88-4AC6-94C5-06012CDAD324}" type="sibTrans" cxnId="{32D99B3F-3D62-4BD1-9FA1-369DF12E317D}">
      <dgm:prSet/>
      <dgm:spPr/>
      <dgm:t>
        <a:bodyPr/>
        <a:lstStyle/>
        <a:p>
          <a:endParaRPr lang="en-CA"/>
        </a:p>
      </dgm:t>
    </dgm:pt>
    <dgm:pt modelId="{C37F6512-4538-4CA8-87C1-81B4A34AF188}" type="pres">
      <dgm:prSet presAssocID="{37912990-86B7-42DD-811B-1D2B4B321ADF}" presName="Name0" presStyleCnt="0">
        <dgm:presLayoutVars>
          <dgm:dir/>
          <dgm:animLvl val="lvl"/>
          <dgm:resizeHandles val="exact"/>
        </dgm:presLayoutVars>
      </dgm:prSet>
      <dgm:spPr/>
    </dgm:pt>
    <dgm:pt modelId="{37011026-8F25-4EE5-975F-27A085504289}" type="pres">
      <dgm:prSet presAssocID="{F9822773-0934-48F9-A611-B0DA6DF2054F}" presName="linNode" presStyleCnt="0"/>
      <dgm:spPr/>
    </dgm:pt>
    <dgm:pt modelId="{07CA247D-A071-4147-942A-9C48A0B247A6}" type="pres">
      <dgm:prSet presAssocID="{F9822773-0934-48F9-A611-B0DA6DF2054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2CD11E-2944-4046-BE11-8C3FC3F3C80A}" type="pres">
      <dgm:prSet presAssocID="{F9822773-0934-48F9-A611-B0DA6DF2054F}" presName="descendantText" presStyleLbl="alignAccFollowNode1" presStyleIdx="0" presStyleCnt="3">
        <dgm:presLayoutVars>
          <dgm:bulletEnabled val="1"/>
        </dgm:presLayoutVars>
      </dgm:prSet>
      <dgm:spPr/>
    </dgm:pt>
    <dgm:pt modelId="{179E559B-6BBD-461A-B84E-F886CC99A08A}" type="pres">
      <dgm:prSet presAssocID="{1A927983-50CA-43E2-9826-AD142B825DA6}" presName="sp" presStyleCnt="0"/>
      <dgm:spPr/>
    </dgm:pt>
    <dgm:pt modelId="{71E6FA73-5160-46A5-8826-411A3DB0CD13}" type="pres">
      <dgm:prSet presAssocID="{BC9CA7C7-237B-4811-B1E0-90039566CB79}" presName="linNode" presStyleCnt="0"/>
      <dgm:spPr/>
    </dgm:pt>
    <dgm:pt modelId="{2D44DA23-C476-4AD1-BFBC-8088B642CEE8}" type="pres">
      <dgm:prSet presAssocID="{BC9CA7C7-237B-4811-B1E0-90039566CB7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67E37BC-5731-49E2-930D-73DE8E84A8DC}" type="pres">
      <dgm:prSet presAssocID="{BC9CA7C7-237B-4811-B1E0-90039566CB79}" presName="descendantText" presStyleLbl="alignAccFollowNode1" presStyleIdx="1" presStyleCnt="3">
        <dgm:presLayoutVars>
          <dgm:bulletEnabled val="1"/>
        </dgm:presLayoutVars>
      </dgm:prSet>
      <dgm:spPr/>
    </dgm:pt>
    <dgm:pt modelId="{F399D2C7-3236-420B-BE0A-9E6DF3C62CA7}" type="pres">
      <dgm:prSet presAssocID="{1BC9A1E2-7D1F-4D2A-9638-70FD56BA9E20}" presName="sp" presStyleCnt="0"/>
      <dgm:spPr/>
    </dgm:pt>
    <dgm:pt modelId="{65F96997-3862-4DE3-9358-18F1288BB229}" type="pres">
      <dgm:prSet presAssocID="{763B13CB-198A-4A0C-B309-11F92D8449B0}" presName="linNode" presStyleCnt="0"/>
      <dgm:spPr/>
    </dgm:pt>
    <dgm:pt modelId="{6285286A-F814-49A1-A950-B67327280706}" type="pres">
      <dgm:prSet presAssocID="{763B13CB-198A-4A0C-B309-11F92D8449B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5EF298B-124E-4D62-B94F-FF47C332FA55}" type="pres">
      <dgm:prSet presAssocID="{763B13CB-198A-4A0C-B309-11F92D8449B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84BDB1D-6634-4587-BD35-978338EC431B}" srcId="{37912990-86B7-42DD-811B-1D2B4B321ADF}" destId="{763B13CB-198A-4A0C-B309-11F92D8449B0}" srcOrd="2" destOrd="0" parTransId="{AE4E6F19-66C7-4584-B977-B9A88D670B65}" sibTransId="{BA0AC632-FED4-400F-BAE5-A7A70E2C0DFB}"/>
    <dgm:cxn modelId="{32D99B3F-3D62-4BD1-9FA1-369DF12E317D}" srcId="{BC9CA7C7-237B-4811-B1E0-90039566CB79}" destId="{65E9BD9A-0200-4612-AEFB-F3A303DF9E68}" srcOrd="0" destOrd="0" parTransId="{B1333EB0-4944-427B-8854-CAA6C21E9EE9}" sibTransId="{CFAFD282-DC88-4AC6-94C5-06012CDAD324}"/>
    <dgm:cxn modelId="{60678B62-A9F6-4874-B767-DBC5AC282A91}" type="presOf" srcId="{763B13CB-198A-4A0C-B309-11F92D8449B0}" destId="{6285286A-F814-49A1-A950-B67327280706}" srcOrd="0" destOrd="0" presId="urn:microsoft.com/office/officeart/2005/8/layout/vList5"/>
    <dgm:cxn modelId="{1CD12F6C-E9C8-4600-9D2E-0E33C5B741AA}" type="presOf" srcId="{BC9CA7C7-237B-4811-B1E0-90039566CB79}" destId="{2D44DA23-C476-4AD1-BFBC-8088B642CEE8}" srcOrd="0" destOrd="0" presId="urn:microsoft.com/office/officeart/2005/8/layout/vList5"/>
    <dgm:cxn modelId="{5D5A8D71-9964-4BA9-8CF0-D935CD5F36D5}" srcId="{763B13CB-198A-4A0C-B309-11F92D8449B0}" destId="{9A56D572-418B-439E-950F-738E41F159D7}" srcOrd="0" destOrd="0" parTransId="{A04B03F6-B618-4D43-8056-CEF5FF8AE26D}" sibTransId="{988221CB-54C2-469F-9173-22ADF0B7273B}"/>
    <dgm:cxn modelId="{64BA7977-D0B8-41E6-99F1-3489D5A55D9E}" type="presOf" srcId="{9A56D572-418B-439E-950F-738E41F159D7}" destId="{45EF298B-124E-4D62-B94F-FF47C332FA55}" srcOrd="0" destOrd="0" presId="urn:microsoft.com/office/officeart/2005/8/layout/vList5"/>
    <dgm:cxn modelId="{4D0D4F84-55C3-4296-AC1A-A1471CECDDF4}" srcId="{37912990-86B7-42DD-811B-1D2B4B321ADF}" destId="{F9822773-0934-48F9-A611-B0DA6DF2054F}" srcOrd="0" destOrd="0" parTransId="{5A031C6B-6475-40EF-8EA4-BEAB738FAD2F}" sibTransId="{1A927983-50CA-43E2-9826-AD142B825DA6}"/>
    <dgm:cxn modelId="{3A1E338A-662D-4F32-9D1C-86FD80BB7D4C}" srcId="{37912990-86B7-42DD-811B-1D2B4B321ADF}" destId="{BC9CA7C7-237B-4811-B1E0-90039566CB79}" srcOrd="1" destOrd="0" parTransId="{3C9FF420-6E7F-4D87-B682-11E444FC5B31}" sibTransId="{1BC9A1E2-7D1F-4D2A-9638-70FD56BA9E20}"/>
    <dgm:cxn modelId="{E3479794-0F70-4A13-BEE7-35DBF3DD2DD0}" srcId="{F9822773-0934-48F9-A611-B0DA6DF2054F}" destId="{57F16F61-E6CB-4086-9B4E-C23D478750C0}" srcOrd="0" destOrd="0" parTransId="{EFE4E7F0-ABAD-4238-913E-90A5187C4DA0}" sibTransId="{2CBE1613-BABA-4447-8B2D-2503CFF31931}"/>
    <dgm:cxn modelId="{FC0913BF-4BC8-4A2B-BAB8-ED4B919E79C5}" type="presOf" srcId="{57F16F61-E6CB-4086-9B4E-C23D478750C0}" destId="{442CD11E-2944-4046-BE11-8C3FC3F3C80A}" srcOrd="0" destOrd="0" presId="urn:microsoft.com/office/officeart/2005/8/layout/vList5"/>
    <dgm:cxn modelId="{12425EC1-8F29-43A0-82B2-E46DD13DB010}" type="presOf" srcId="{F9822773-0934-48F9-A611-B0DA6DF2054F}" destId="{07CA247D-A071-4147-942A-9C48A0B247A6}" srcOrd="0" destOrd="0" presId="urn:microsoft.com/office/officeart/2005/8/layout/vList5"/>
    <dgm:cxn modelId="{25E49DCC-195B-4F0C-AD41-19A0F8B16A34}" type="presOf" srcId="{65E9BD9A-0200-4612-AEFB-F3A303DF9E68}" destId="{A67E37BC-5731-49E2-930D-73DE8E84A8DC}" srcOrd="0" destOrd="0" presId="urn:microsoft.com/office/officeart/2005/8/layout/vList5"/>
    <dgm:cxn modelId="{AD045EF8-C737-4F20-B84F-39D0984901D8}" type="presOf" srcId="{37912990-86B7-42DD-811B-1D2B4B321ADF}" destId="{C37F6512-4538-4CA8-87C1-81B4A34AF188}" srcOrd="0" destOrd="0" presId="urn:microsoft.com/office/officeart/2005/8/layout/vList5"/>
    <dgm:cxn modelId="{0828EEF2-50B3-4A14-8B09-A0A2EF6F8CED}" type="presParOf" srcId="{C37F6512-4538-4CA8-87C1-81B4A34AF188}" destId="{37011026-8F25-4EE5-975F-27A085504289}" srcOrd="0" destOrd="0" presId="urn:microsoft.com/office/officeart/2005/8/layout/vList5"/>
    <dgm:cxn modelId="{3EF9BA64-C1B2-4477-9011-52FBD5584591}" type="presParOf" srcId="{37011026-8F25-4EE5-975F-27A085504289}" destId="{07CA247D-A071-4147-942A-9C48A0B247A6}" srcOrd="0" destOrd="0" presId="urn:microsoft.com/office/officeart/2005/8/layout/vList5"/>
    <dgm:cxn modelId="{00162FD7-C3DC-4EE2-9D16-BB6E7ED6734E}" type="presParOf" srcId="{37011026-8F25-4EE5-975F-27A085504289}" destId="{442CD11E-2944-4046-BE11-8C3FC3F3C80A}" srcOrd="1" destOrd="0" presId="urn:microsoft.com/office/officeart/2005/8/layout/vList5"/>
    <dgm:cxn modelId="{87D522EF-641D-44EB-8E29-273DB4391567}" type="presParOf" srcId="{C37F6512-4538-4CA8-87C1-81B4A34AF188}" destId="{179E559B-6BBD-461A-B84E-F886CC99A08A}" srcOrd="1" destOrd="0" presId="urn:microsoft.com/office/officeart/2005/8/layout/vList5"/>
    <dgm:cxn modelId="{E2C8D752-A866-487B-9FAD-2B92DE6CC06F}" type="presParOf" srcId="{C37F6512-4538-4CA8-87C1-81B4A34AF188}" destId="{71E6FA73-5160-46A5-8826-411A3DB0CD13}" srcOrd="2" destOrd="0" presId="urn:microsoft.com/office/officeart/2005/8/layout/vList5"/>
    <dgm:cxn modelId="{7674A4A1-D6B1-4FB9-9E2B-65C9F76802D9}" type="presParOf" srcId="{71E6FA73-5160-46A5-8826-411A3DB0CD13}" destId="{2D44DA23-C476-4AD1-BFBC-8088B642CEE8}" srcOrd="0" destOrd="0" presId="urn:microsoft.com/office/officeart/2005/8/layout/vList5"/>
    <dgm:cxn modelId="{0F056A5B-430D-46D3-9BAF-A99AF3E08654}" type="presParOf" srcId="{71E6FA73-5160-46A5-8826-411A3DB0CD13}" destId="{A67E37BC-5731-49E2-930D-73DE8E84A8DC}" srcOrd="1" destOrd="0" presId="urn:microsoft.com/office/officeart/2005/8/layout/vList5"/>
    <dgm:cxn modelId="{9C5D7107-55C8-41FD-996C-4FE99B5814FF}" type="presParOf" srcId="{C37F6512-4538-4CA8-87C1-81B4A34AF188}" destId="{F399D2C7-3236-420B-BE0A-9E6DF3C62CA7}" srcOrd="3" destOrd="0" presId="urn:microsoft.com/office/officeart/2005/8/layout/vList5"/>
    <dgm:cxn modelId="{8202CAAC-9043-4D4B-812F-E64523986FBA}" type="presParOf" srcId="{C37F6512-4538-4CA8-87C1-81B4A34AF188}" destId="{65F96997-3862-4DE3-9358-18F1288BB229}" srcOrd="4" destOrd="0" presId="urn:microsoft.com/office/officeart/2005/8/layout/vList5"/>
    <dgm:cxn modelId="{F334D7D6-94CA-494E-B874-2F51660322CC}" type="presParOf" srcId="{65F96997-3862-4DE3-9358-18F1288BB229}" destId="{6285286A-F814-49A1-A950-B67327280706}" srcOrd="0" destOrd="0" presId="urn:microsoft.com/office/officeart/2005/8/layout/vList5"/>
    <dgm:cxn modelId="{D0579AC6-EA0E-41BA-8A35-2715D379E9CF}" type="presParOf" srcId="{65F96997-3862-4DE3-9358-18F1288BB229}" destId="{45EF298B-124E-4D62-B94F-FF47C332FA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EEE0D-75F1-4167-801D-1FD54958ABB2}">
      <dsp:nvSpPr>
        <dsp:cNvPr id="0" name=""/>
        <dsp:cNvSpPr/>
      </dsp:nvSpPr>
      <dsp:spPr>
        <a:xfrm>
          <a:off x="0" y="637306"/>
          <a:ext cx="2849463" cy="18094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3B0D6-EA00-4162-B64A-C4C6B895D7D2}">
      <dsp:nvSpPr>
        <dsp:cNvPr id="0" name=""/>
        <dsp:cNvSpPr/>
      </dsp:nvSpPr>
      <dsp:spPr>
        <a:xfrm>
          <a:off x="316607" y="9380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Expanding balls of hot gas and plasma</a:t>
          </a:r>
          <a:endParaRPr lang="en-US" sz="2300" kern="1200"/>
        </a:p>
      </dsp:txBody>
      <dsp:txXfrm>
        <a:off x="369603" y="991079"/>
        <a:ext cx="2743471" cy="1703417"/>
      </dsp:txXfrm>
    </dsp:sp>
    <dsp:sp modelId="{F7712261-F1A3-4E59-88C9-99EAE60C717A}">
      <dsp:nvSpPr>
        <dsp:cNvPr id="0" name=""/>
        <dsp:cNvSpPr/>
      </dsp:nvSpPr>
      <dsp:spPr>
        <a:xfrm>
          <a:off x="3482677" y="637306"/>
          <a:ext cx="2849463" cy="18094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DA21F-2801-41B4-9B71-F30C027D22EC}">
      <dsp:nvSpPr>
        <dsp:cNvPr id="0" name=""/>
        <dsp:cNvSpPr/>
      </dsp:nvSpPr>
      <dsp:spPr>
        <a:xfrm>
          <a:off x="3799284" y="9380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Interactions with the surrounding dust and gas (Interstellar medium)</a:t>
          </a:r>
          <a:endParaRPr lang="en-US" sz="2300" kern="1200" dirty="0"/>
        </a:p>
      </dsp:txBody>
      <dsp:txXfrm>
        <a:off x="3852280" y="991079"/>
        <a:ext cx="2743471" cy="1703417"/>
      </dsp:txXfrm>
    </dsp:sp>
    <dsp:sp modelId="{0288A25D-1033-4BFE-B2C7-D231FFF8A2B8}">
      <dsp:nvSpPr>
        <dsp:cNvPr id="0" name=""/>
        <dsp:cNvSpPr/>
      </dsp:nvSpPr>
      <dsp:spPr>
        <a:xfrm>
          <a:off x="6965354" y="637306"/>
          <a:ext cx="2849463" cy="18094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FE727-9600-4B56-AB90-1CA8E4BB0B83}">
      <dsp:nvSpPr>
        <dsp:cNvPr id="0" name=""/>
        <dsp:cNvSpPr/>
      </dsp:nvSpPr>
      <dsp:spPr>
        <a:xfrm>
          <a:off x="7281961" y="938083"/>
          <a:ext cx="2849463" cy="1809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Spreads heavy elements</a:t>
          </a:r>
          <a:endParaRPr lang="en-US" sz="2300" kern="1200" dirty="0"/>
        </a:p>
      </dsp:txBody>
      <dsp:txXfrm>
        <a:off x="7334957" y="991079"/>
        <a:ext cx="2743471" cy="1703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AA6DF-66C4-4165-B3D5-167B3DFE4EAD}">
      <dsp:nvSpPr>
        <dsp:cNvPr id="0" name=""/>
        <dsp:cNvSpPr/>
      </dsp:nvSpPr>
      <dsp:spPr>
        <a:xfrm>
          <a:off x="1236" y="85031"/>
          <a:ext cx="4340979" cy="2756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5AAC9-6BDA-41C6-934B-38358A5F1D08}">
      <dsp:nvSpPr>
        <dsp:cNvPr id="0" name=""/>
        <dsp:cNvSpPr/>
      </dsp:nvSpPr>
      <dsp:spPr>
        <a:xfrm>
          <a:off x="483567" y="543245"/>
          <a:ext cx="4340979" cy="2756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kern="1200"/>
            <a:t>Element measurements based off electron to hydrogen ratio</a:t>
          </a:r>
          <a:endParaRPr lang="en-US" sz="4000" kern="1200"/>
        </a:p>
      </dsp:txBody>
      <dsp:txXfrm>
        <a:off x="564303" y="623981"/>
        <a:ext cx="4179507" cy="2595049"/>
      </dsp:txXfrm>
    </dsp:sp>
    <dsp:sp modelId="{649BAA89-AFEC-4BEE-952D-A05C04B67447}">
      <dsp:nvSpPr>
        <dsp:cNvPr id="0" name=""/>
        <dsp:cNvSpPr/>
      </dsp:nvSpPr>
      <dsp:spPr>
        <a:xfrm>
          <a:off x="5306878" y="85031"/>
          <a:ext cx="4340979" cy="2756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E3873-DB77-43B1-A814-0E0AF9FB0229}">
      <dsp:nvSpPr>
        <dsp:cNvPr id="0" name=""/>
        <dsp:cNvSpPr/>
      </dsp:nvSpPr>
      <dsp:spPr>
        <a:xfrm>
          <a:off x="5789209" y="543245"/>
          <a:ext cx="4340979" cy="2756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kern="1200"/>
            <a:t>Heavy elemental abundances are significantly underestimated </a:t>
          </a:r>
          <a:endParaRPr lang="en-US" sz="4000" kern="1200"/>
        </a:p>
      </dsp:txBody>
      <dsp:txXfrm>
        <a:off x="5869945" y="623981"/>
        <a:ext cx="4179507" cy="2595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51DB7-B08B-4FCF-A4AA-6A02400A32EF}">
      <dsp:nvSpPr>
        <dsp:cNvPr id="0" name=""/>
        <dsp:cNvSpPr/>
      </dsp:nvSpPr>
      <dsp:spPr>
        <a:xfrm>
          <a:off x="235" y="445237"/>
          <a:ext cx="2847803" cy="3417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00" tIns="0" rIns="281300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Find the elemental abundance of supernova remnants previously studied</a:t>
          </a:r>
        </a:p>
      </dsp:txBody>
      <dsp:txXfrm>
        <a:off x="235" y="1812183"/>
        <a:ext cx="2847803" cy="2050418"/>
      </dsp:txXfrm>
    </dsp:sp>
    <dsp:sp modelId="{DA80689A-09C3-4567-89C9-30F6C2FE9334}">
      <dsp:nvSpPr>
        <dsp:cNvPr id="0" name=""/>
        <dsp:cNvSpPr/>
      </dsp:nvSpPr>
      <dsp:spPr>
        <a:xfrm>
          <a:off x="235" y="445237"/>
          <a:ext cx="2847803" cy="136694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00" tIns="165100" rIns="28130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35" y="445237"/>
        <a:ext cx="2847803" cy="1366945"/>
      </dsp:txXfrm>
    </dsp:sp>
    <dsp:sp modelId="{81901FCE-6683-4106-B3AF-5023C483B785}">
      <dsp:nvSpPr>
        <dsp:cNvPr id="0" name=""/>
        <dsp:cNvSpPr/>
      </dsp:nvSpPr>
      <dsp:spPr>
        <a:xfrm>
          <a:off x="3075863" y="445237"/>
          <a:ext cx="2847803" cy="3417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00" tIns="0" rIns="281300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Correct the abundances while assuming little to no hydrogen</a:t>
          </a:r>
          <a:endParaRPr lang="en-US" sz="2300" kern="1200"/>
        </a:p>
      </dsp:txBody>
      <dsp:txXfrm>
        <a:off x="3075863" y="1812183"/>
        <a:ext cx="2847803" cy="2050418"/>
      </dsp:txXfrm>
    </dsp:sp>
    <dsp:sp modelId="{4C5DC671-0EBC-4422-AA77-C212C7639CC8}">
      <dsp:nvSpPr>
        <dsp:cNvPr id="0" name=""/>
        <dsp:cNvSpPr/>
      </dsp:nvSpPr>
      <dsp:spPr>
        <a:xfrm>
          <a:off x="3075863" y="445237"/>
          <a:ext cx="2847803" cy="136694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00" tIns="165100" rIns="28130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075863" y="445237"/>
        <a:ext cx="2847803" cy="1366945"/>
      </dsp:txXfrm>
    </dsp:sp>
    <dsp:sp modelId="{B6DA5233-4FB8-4BD2-9116-6B9A712D3155}">
      <dsp:nvSpPr>
        <dsp:cNvPr id="0" name=""/>
        <dsp:cNvSpPr/>
      </dsp:nvSpPr>
      <dsp:spPr>
        <a:xfrm>
          <a:off x="6151492" y="445237"/>
          <a:ext cx="2847803" cy="3417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00" tIns="0" rIns="281300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Calculate the masses of each element (assuming we have distance)</a:t>
          </a:r>
          <a:endParaRPr lang="en-US" sz="2300" kern="1200"/>
        </a:p>
      </dsp:txBody>
      <dsp:txXfrm>
        <a:off x="6151492" y="1812183"/>
        <a:ext cx="2847803" cy="2050418"/>
      </dsp:txXfrm>
    </dsp:sp>
    <dsp:sp modelId="{3F191F81-0382-4333-9AC5-5DAE309909B7}">
      <dsp:nvSpPr>
        <dsp:cNvPr id="0" name=""/>
        <dsp:cNvSpPr/>
      </dsp:nvSpPr>
      <dsp:spPr>
        <a:xfrm>
          <a:off x="6151492" y="445237"/>
          <a:ext cx="2847803" cy="136694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00" tIns="165100" rIns="28130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151492" y="445237"/>
        <a:ext cx="2847803" cy="1366945"/>
      </dsp:txXfrm>
    </dsp:sp>
    <dsp:sp modelId="{CA6CFF8F-481D-4C6D-B7CA-5A0D7605E670}">
      <dsp:nvSpPr>
        <dsp:cNvPr id="0" name=""/>
        <dsp:cNvSpPr/>
      </dsp:nvSpPr>
      <dsp:spPr>
        <a:xfrm>
          <a:off x="9227120" y="445237"/>
          <a:ext cx="2847803" cy="34173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00" tIns="0" rIns="281300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End goal of creation catalog of abundances and masses </a:t>
          </a:r>
          <a:endParaRPr lang="en-US" sz="2300" kern="1200" dirty="0"/>
        </a:p>
      </dsp:txBody>
      <dsp:txXfrm>
        <a:off x="9227120" y="1812183"/>
        <a:ext cx="2847803" cy="2050418"/>
      </dsp:txXfrm>
    </dsp:sp>
    <dsp:sp modelId="{73DAAB81-4B93-4A39-91A0-DA34D753C398}">
      <dsp:nvSpPr>
        <dsp:cNvPr id="0" name=""/>
        <dsp:cNvSpPr/>
      </dsp:nvSpPr>
      <dsp:spPr>
        <a:xfrm>
          <a:off x="9227120" y="445237"/>
          <a:ext cx="2847803" cy="136694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00" tIns="165100" rIns="28130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04</a:t>
          </a:r>
        </a:p>
      </dsp:txBody>
      <dsp:txXfrm>
        <a:off x="9227120" y="445237"/>
        <a:ext cx="2847803" cy="1366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CD11E-2944-4046-BE11-8C3FC3F3C80A}">
      <dsp:nvSpPr>
        <dsp:cNvPr id="0" name=""/>
        <dsp:cNvSpPr/>
      </dsp:nvSpPr>
      <dsp:spPr>
        <a:xfrm rot="5400000">
          <a:off x="4600856" y="-1472729"/>
          <a:ext cx="1768078" cy="516225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Super nova remnants are spheres of gas and plasma expanding into the surrounded interstellar medium. Supernova create heavy elements.</a:t>
          </a:r>
          <a:endParaRPr lang="en-US" sz="1900" kern="1200" dirty="0"/>
        </a:p>
      </dsp:txBody>
      <dsp:txXfrm rot="-5400000">
        <a:off x="2903768" y="310669"/>
        <a:ext cx="5075944" cy="1595458"/>
      </dsp:txXfrm>
    </dsp:sp>
    <dsp:sp modelId="{07CA247D-A071-4147-942A-9C48A0B247A6}">
      <dsp:nvSpPr>
        <dsp:cNvPr id="0" name=""/>
        <dsp:cNvSpPr/>
      </dsp:nvSpPr>
      <dsp:spPr>
        <a:xfrm>
          <a:off x="0" y="3348"/>
          <a:ext cx="2903768" cy="22100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What is a Supernova remnant</a:t>
          </a:r>
          <a:endParaRPr lang="en-US" sz="3300" kern="1200" dirty="0"/>
        </a:p>
      </dsp:txBody>
      <dsp:txXfrm>
        <a:off x="107888" y="111236"/>
        <a:ext cx="2687992" cy="1994321"/>
      </dsp:txXfrm>
    </dsp:sp>
    <dsp:sp modelId="{A67E37BC-5731-49E2-930D-73DE8E84A8DC}">
      <dsp:nvSpPr>
        <dsp:cNvPr id="0" name=""/>
        <dsp:cNvSpPr/>
      </dsp:nvSpPr>
      <dsp:spPr>
        <a:xfrm rot="5400000">
          <a:off x="4600856" y="847872"/>
          <a:ext cx="1768078" cy="5162254"/>
        </a:xfrm>
        <a:prstGeom prst="round2SameRect">
          <a:avLst/>
        </a:prstGeom>
        <a:solidFill>
          <a:schemeClr val="accent2">
            <a:tint val="40000"/>
            <a:alpha val="90000"/>
            <a:hueOff val="-1935681"/>
            <a:satOff val="-9566"/>
            <a:lumOff val="-962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935681"/>
              <a:satOff val="-9566"/>
              <a:lumOff val="-9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Elemental abundances are measured using the x-ray spectrum fitting software x-spec. </a:t>
          </a:r>
          <a:r>
            <a:rPr lang="en-CA" sz="1900" kern="1200"/>
            <a:t>This process </a:t>
          </a:r>
          <a:r>
            <a:rPr lang="en-CA" sz="1900" kern="1200" dirty="0"/>
            <a:t>assumes solar hydrogen abundances.</a:t>
          </a:r>
          <a:endParaRPr lang="en-US" sz="1900" kern="1200" dirty="0"/>
        </a:p>
      </dsp:txBody>
      <dsp:txXfrm rot="-5400000">
        <a:off x="2903768" y="2631270"/>
        <a:ext cx="5075944" cy="1595458"/>
      </dsp:txXfrm>
    </dsp:sp>
    <dsp:sp modelId="{2D44DA23-C476-4AD1-BFBC-8088B642CEE8}">
      <dsp:nvSpPr>
        <dsp:cNvPr id="0" name=""/>
        <dsp:cNvSpPr/>
      </dsp:nvSpPr>
      <dsp:spPr>
        <a:xfrm>
          <a:off x="0" y="2323951"/>
          <a:ext cx="2903768" cy="2210097"/>
        </a:xfrm>
        <a:prstGeom prst="roundRect">
          <a:avLst/>
        </a:prstGeom>
        <a:gradFill rotWithShape="0">
          <a:gsLst>
            <a:gs pos="0">
              <a:schemeClr val="accent2">
                <a:hueOff val="-1555074"/>
                <a:satOff val="-8227"/>
                <a:lumOff val="-3137"/>
                <a:alphaOff val="0"/>
                <a:tint val="98000"/>
                <a:lumMod val="100000"/>
              </a:schemeClr>
            </a:gs>
            <a:gs pos="100000">
              <a:schemeClr val="accent2">
                <a:hueOff val="-1555074"/>
                <a:satOff val="-8227"/>
                <a:lumOff val="-313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How are the element abundances messaged</a:t>
          </a:r>
          <a:endParaRPr lang="en-US" sz="3300" kern="1200" dirty="0"/>
        </a:p>
      </dsp:txBody>
      <dsp:txXfrm>
        <a:off x="107888" y="2431839"/>
        <a:ext cx="2687992" cy="1994321"/>
      </dsp:txXfrm>
    </dsp:sp>
    <dsp:sp modelId="{45EF298B-124E-4D62-B94F-FF47C332FA55}">
      <dsp:nvSpPr>
        <dsp:cNvPr id="0" name=""/>
        <dsp:cNvSpPr/>
      </dsp:nvSpPr>
      <dsp:spPr>
        <a:xfrm rot="5400000">
          <a:off x="4600856" y="3168475"/>
          <a:ext cx="1768078" cy="5162254"/>
        </a:xfrm>
        <a:prstGeom prst="round2SameRect">
          <a:avLst/>
        </a:prstGeom>
        <a:solidFill>
          <a:schemeClr val="accent2">
            <a:tint val="40000"/>
            <a:alpha val="90000"/>
            <a:hueOff val="-3871361"/>
            <a:satOff val="-19132"/>
            <a:lumOff val="-192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3871361"/>
              <a:satOff val="-19132"/>
              <a:lumOff val="-19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I will correct the elemental abundance measurements in regions of supernova remnants that are hydrogen deficient, where the assumption of x-spec are no longer accurate. </a:t>
          </a:r>
          <a:endParaRPr lang="en-US" sz="1900" kern="1200" dirty="0"/>
        </a:p>
      </dsp:txBody>
      <dsp:txXfrm rot="-5400000">
        <a:off x="2903768" y="4951873"/>
        <a:ext cx="5075944" cy="1595458"/>
      </dsp:txXfrm>
    </dsp:sp>
    <dsp:sp modelId="{6285286A-F814-49A1-A950-B67327280706}">
      <dsp:nvSpPr>
        <dsp:cNvPr id="0" name=""/>
        <dsp:cNvSpPr/>
      </dsp:nvSpPr>
      <dsp:spPr>
        <a:xfrm>
          <a:off x="0" y="4644553"/>
          <a:ext cx="2903768" cy="2210097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/>
            <a:t>My contributions</a:t>
          </a:r>
          <a:endParaRPr lang="en-US" sz="3300" kern="1200" dirty="0"/>
        </a:p>
      </dsp:txBody>
      <dsp:txXfrm>
        <a:off x="107888" y="4752441"/>
        <a:ext cx="2687992" cy="1994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0E75D-B742-4AB9-8E24-015A91A2BFFB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C8C41-20A8-4157-B118-6D2519C2F3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83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Consider type 1a supernova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C8C41-20A8-4157-B118-6D2519C2F3A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24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Some of the elements created in fusion Si, O and C  come mainly fusion, gets converted to over elements. Shock burn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C8C41-20A8-4157-B118-6D2519C2F3A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539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8CBBF-59BF-6098-4AE6-9D600C05E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0D441-91F8-F631-D09E-9C975A22A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11A98-341A-ADC7-74B6-1BF635366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3FB45-78A5-2AC7-A10D-0BAFDAD09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C8C41-20A8-4157-B118-6D2519C2F3A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26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Inside is cold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C8C41-20A8-4157-B118-6D2519C2F3A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04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C8C41-20A8-4157-B118-6D2519C2F3A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11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Change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C8C41-20A8-4157-B118-6D2519C2F3A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687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56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71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82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96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244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78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8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6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866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49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96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63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537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875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47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12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41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0B91E2-D3DD-496F-9136-73B79AF41D98}" type="datetimeFigureOut">
              <a:rPr lang="en-CA" smtClean="0"/>
              <a:t>2025-02-10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71461-5B44-421C-B3FC-1F2BF0D97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9810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b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round object with green and yellow spots&#10;&#10;Description automatically generated">
            <a:extLst>
              <a:ext uri="{FF2B5EF4-FFF2-40B4-BE49-F238E27FC236}">
                <a16:creationId xmlns:a16="http://schemas.microsoft.com/office/drawing/2014/main" id="{F1C28162-C568-0714-1FCD-EC9E03D3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1" b="172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B6FDC9-B93C-AF94-5AA0-67D23B621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Nuclear/element production by supernovae, measured by X-ray spectra</a:t>
            </a:r>
            <a:endParaRPr lang="en-CA" sz="3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3BB34-5CCA-D028-64FB-2E62421D4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914401"/>
          </a:xfrm>
        </p:spPr>
        <p:txBody>
          <a:bodyPr>
            <a:normAutofit/>
          </a:bodyPr>
          <a:lstStyle/>
          <a:p>
            <a:r>
              <a:rPr lang="en-CA" dirty="0"/>
              <a:t>Jakob Hansen</a:t>
            </a:r>
          </a:p>
          <a:p>
            <a:r>
              <a:rPr lang="en-CA" dirty="0"/>
              <a:t>Supervisor Denis Leahy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86E25-76E1-EEAA-F165-0FF2E140CD46}"/>
              </a:ext>
            </a:extLst>
          </p:cNvPr>
          <p:cNvSpPr txBox="1"/>
          <p:nvPr/>
        </p:nvSpPr>
        <p:spPr>
          <a:xfrm>
            <a:off x="3175" y="6640770"/>
            <a:ext cx="18229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https://en.wikipedia.org/wiki/SN_1572</a:t>
            </a:r>
          </a:p>
        </p:txBody>
      </p:sp>
    </p:spTree>
    <p:extLst>
      <p:ext uri="{BB962C8B-B14F-4D97-AF65-F5344CB8AC3E}">
        <p14:creationId xmlns:p14="http://schemas.microsoft.com/office/powerpoint/2010/main" val="21566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AB1D89-9CC2-52DF-F961-21FB3DDE49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E4C2F-1A82-813C-6EF4-C27B0AFE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>
            <a:normAutofit/>
          </a:bodyPr>
          <a:lstStyle/>
          <a:p>
            <a:r>
              <a:rPr lang="en-CA"/>
              <a:t>How we </a:t>
            </a:r>
            <a:r>
              <a:rPr lang="en-US"/>
              <a:t>measured </a:t>
            </a:r>
            <a:r>
              <a:rPr lang="en-CA"/>
              <a:t> elemental abundances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ABC32-861B-1C92-1A63-EFE758DB8781}"/>
              </a:ext>
            </a:extLst>
          </p:cNvPr>
          <p:cNvSpPr txBox="1"/>
          <p:nvPr/>
        </p:nvSpPr>
        <p:spPr>
          <a:xfrm>
            <a:off x="3175" y="6640770"/>
            <a:ext cx="20345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https://s-ink.org/periodic-table-of-elements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F774C-F739-872D-2B56-32FFD7CBD08E}"/>
              </a:ext>
            </a:extLst>
          </p:cNvPr>
          <p:cNvSpPr txBox="1"/>
          <p:nvPr/>
        </p:nvSpPr>
        <p:spPr>
          <a:xfrm>
            <a:off x="2744873" y="2799046"/>
            <a:ext cx="66990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dirty="0"/>
              <a:t>X-ray Spectroscopy</a:t>
            </a:r>
          </a:p>
        </p:txBody>
      </p:sp>
    </p:spTree>
    <p:extLst>
      <p:ext uri="{BB962C8B-B14F-4D97-AF65-F5344CB8AC3E}">
        <p14:creationId xmlns:p14="http://schemas.microsoft.com/office/powerpoint/2010/main" val="14102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3CEC-371E-3C2B-08CB-B34965CC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X-ray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1E42F-4924-D5B5-8478-0F1668E4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9" y="609601"/>
            <a:ext cx="11425313" cy="3758378"/>
          </a:xfrm>
        </p:spPr>
        <p:txBody>
          <a:bodyPr/>
          <a:lstStyle/>
          <a:p>
            <a:r>
              <a:rPr lang="en-CA" sz="2800" dirty="0"/>
              <a:t>Photon between 50 to 50,000 time more energetic than visible light</a:t>
            </a:r>
          </a:p>
          <a:p>
            <a:r>
              <a:rPr lang="en-CA" sz="2800" dirty="0"/>
              <a:t>Typical studies focus of around 1-10keV (1.2-0.12 nm)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C9176-94A1-9C7D-FB05-423444FA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2207"/>
            <a:ext cx="12192000" cy="4130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9DE5C-0044-D2DB-AB6C-FAB085A04FA0}"/>
              </a:ext>
            </a:extLst>
          </p:cNvPr>
          <p:cNvSpPr txBox="1"/>
          <p:nvPr/>
        </p:nvSpPr>
        <p:spPr>
          <a:xfrm>
            <a:off x="0" y="6737720"/>
            <a:ext cx="34948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>
                <a:solidFill>
                  <a:schemeClr val="bg1"/>
                </a:solidFill>
              </a:rPr>
              <a:t>https://healthlighting.com/blogs/lighting-guide/guide-to-the-spectrum-of-light</a:t>
            </a:r>
          </a:p>
        </p:txBody>
      </p:sp>
    </p:spTree>
    <p:extLst>
      <p:ext uri="{BB962C8B-B14F-4D97-AF65-F5344CB8AC3E}">
        <p14:creationId xmlns:p14="http://schemas.microsoft.com/office/powerpoint/2010/main" val="15419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8B87-F61A-22A3-B73A-A85C8549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X-spec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11DA9-B4B8-0E9F-6C28-5DF7C2CF6602}"/>
              </a:ext>
            </a:extLst>
          </p:cNvPr>
          <p:cNvSpPr txBox="1"/>
          <p:nvPr/>
        </p:nvSpPr>
        <p:spPr>
          <a:xfrm>
            <a:off x="802178" y="2261420"/>
            <a:ext cx="4002936" cy="363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800" dirty="0"/>
              <a:t>Calculates model spectrum and fits to observations</a:t>
            </a: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800" dirty="0"/>
              <a:t>Uses solar amounts of hydrogen</a:t>
            </a: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800" dirty="0"/>
              <a:t>Gives abundances from the model spectrum</a:t>
            </a:r>
          </a:p>
        </p:txBody>
      </p:sp>
      <p:pic>
        <p:nvPicPr>
          <p:cNvPr id="5" name="Content Placeholder 4" descr="A graph of energy and energy&#10;&#10;Description automatically generated">
            <a:extLst>
              <a:ext uri="{FF2B5EF4-FFF2-40B4-BE49-F238E27FC236}">
                <a16:creationId xmlns:a16="http://schemas.microsoft.com/office/drawing/2014/main" id="{BDB45C76-B9B8-543B-4841-B01E3E00E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2" y="993462"/>
            <a:ext cx="6095593" cy="470884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05000-CC3E-35B8-3892-5E854A9DBD17}"/>
              </a:ext>
            </a:extLst>
          </p:cNvPr>
          <p:cNvSpPr txBox="1"/>
          <p:nvPr/>
        </p:nvSpPr>
        <p:spPr>
          <a:xfrm>
            <a:off x="4973990" y="5882077"/>
            <a:ext cx="7218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Spectrum from:. Zhou, S.-C. Leung, Z. Li, K. </a:t>
            </a:r>
            <a:r>
              <a:rPr lang="en-CA" dirty="0" err="1"/>
              <a:t>Nomoto</a:t>
            </a:r>
            <a:r>
              <a:rPr lang="en-CA" dirty="0"/>
              <a:t>, J. </a:t>
            </a:r>
            <a:r>
              <a:rPr lang="en-CA" dirty="0" err="1"/>
              <a:t>Vink</a:t>
            </a:r>
            <a:r>
              <a:rPr lang="en-CA" dirty="0"/>
              <a:t>, and Y. Chen. </a:t>
            </a:r>
            <a:r>
              <a:rPr lang="en-CA" dirty="0" err="1"/>
              <a:t>Chemicalabundances</a:t>
            </a:r>
            <a:r>
              <a:rPr lang="en-CA" dirty="0"/>
              <a:t> in </a:t>
            </a:r>
            <a:r>
              <a:rPr lang="en-CA" dirty="0" err="1"/>
              <a:t>sgr</a:t>
            </a:r>
            <a:r>
              <a:rPr lang="en-CA" dirty="0"/>
              <a:t> a east: Evidence for a type </a:t>
            </a:r>
            <a:r>
              <a:rPr lang="en-CA" dirty="0" err="1"/>
              <a:t>iax</a:t>
            </a:r>
            <a:r>
              <a:rPr lang="en-CA" dirty="0"/>
              <a:t> supernova remnant. </a:t>
            </a:r>
            <a:r>
              <a:rPr lang="en-CA" dirty="0" err="1"/>
              <a:t>TheAstrophysical</a:t>
            </a:r>
            <a:r>
              <a:rPr lang="en-CA" dirty="0"/>
              <a:t> Journal, 908(1):31, Feb. </a:t>
            </a:r>
            <a:r>
              <a:rPr lang="en-CA"/>
              <a:t>2021.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82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45C1-D272-B348-0BB7-03663601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CA" dirty="0"/>
              <a:t>MY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A925-D8EF-3FF3-7C68-1C37CC09C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37F7081F-88C4-3BB5-1785-2098B3FD2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252" y="639097"/>
            <a:ext cx="5250425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8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B82E-D25F-A8D7-8FCF-D01EA446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-211394"/>
            <a:ext cx="5147730" cy="1641987"/>
          </a:xfrm>
        </p:spPr>
        <p:txBody>
          <a:bodyPr>
            <a:normAutofit/>
          </a:bodyPr>
          <a:lstStyle/>
          <a:p>
            <a:r>
              <a:rPr lang="en-CA" dirty="0"/>
              <a:t>Hydrogen assumption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A860-1BDC-F50A-3D83-40D10D473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325" y="1887825"/>
            <a:ext cx="9363919" cy="86499"/>
          </a:xfrm>
        </p:spPr>
        <p:txBody>
          <a:bodyPr>
            <a:noAutofit/>
          </a:bodyPr>
          <a:lstStyle/>
          <a:p>
            <a:r>
              <a:rPr lang="en-CA" sz="2800" dirty="0"/>
              <a:t>Little to no hydrogen in inner region</a:t>
            </a:r>
          </a:p>
          <a:p>
            <a:r>
              <a:rPr lang="en-CA" sz="2800" dirty="0"/>
              <a:t>Region between shocks responsible for emission</a:t>
            </a:r>
          </a:p>
          <a:p>
            <a:r>
              <a:rPr lang="en-CA" sz="2800" dirty="0"/>
              <a:t>X-spec uses approximately solar hydrogen abundances</a:t>
            </a:r>
          </a:p>
          <a:p>
            <a:r>
              <a:rPr lang="en-CA" sz="2800" dirty="0"/>
              <a:t>X-spec underestimates element abundances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F2E1A-7136-70AA-D198-B158B9E9E65A}"/>
              </a:ext>
            </a:extLst>
          </p:cNvPr>
          <p:cNvSpPr txBox="1"/>
          <p:nvPr/>
        </p:nvSpPr>
        <p:spPr>
          <a:xfrm>
            <a:off x="3952240" y="6032956"/>
            <a:ext cx="19880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https://novohydrogen.com/hydrogen-101/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CCDC9-A338-E1D9-BD69-5FF7BB3AB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6739"/>
            <a:ext cx="9054346" cy="3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2FA4E-CDEA-7843-C4F1-D2265C9F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CA" dirty="0"/>
              <a:t>Electron/Hydrogen density density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4A968F-7461-9003-7703-42A6D9616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860588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99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50BF-CDDF-0C56-A8DF-A8020691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CA"/>
              <a:t>The process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569D89-B24B-E24A-8F84-A2D01817A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400402"/>
              </p:ext>
            </p:extLst>
          </p:nvPr>
        </p:nvGraphicFramePr>
        <p:xfrm>
          <a:off x="58420" y="2387600"/>
          <a:ext cx="12075160" cy="4307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47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5AAC13-F9AB-DE2C-3628-018A5CE6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Key points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C09E7C7-E9B2-5D7D-1BE9-BAB943C98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017962"/>
              </p:ext>
            </p:extLst>
          </p:nvPr>
        </p:nvGraphicFramePr>
        <p:xfrm>
          <a:off x="4125976" y="0"/>
          <a:ext cx="806602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7244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00F0-5ADC-FBC1-2727-3055070E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AADD-5204-2026-CD93-E029349EF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400" dirty="0"/>
              <a:t>Supernova remnants: What are they? And why do we care about them</a:t>
            </a:r>
          </a:p>
          <a:p>
            <a:r>
              <a:rPr lang="en-CA" sz="4400" dirty="0"/>
              <a:t>How we </a:t>
            </a:r>
            <a:r>
              <a:rPr lang="en-US" sz="4400" dirty="0"/>
              <a:t>measured </a:t>
            </a:r>
            <a:r>
              <a:rPr lang="en-CA" sz="4400" dirty="0"/>
              <a:t> elemental abundances</a:t>
            </a:r>
          </a:p>
          <a:p>
            <a:r>
              <a:rPr lang="en-CA" sz="4400"/>
              <a:t>MY </a:t>
            </a:r>
            <a:r>
              <a:rPr lang="en-CA" sz="4400" dirty="0"/>
              <a:t>research.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20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0EA305-4E6E-4DFB-91FB-D39782D80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83" r="26468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CFB7-BE36-4099-E8D6-3EF9E5A81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497711"/>
            <a:ext cx="4658002" cy="5726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/>
              <a:t>Supernova remnants: What are they? And why do we care about them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49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07BA-6D69-1B8C-4231-52DE37BA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CA" dirty="0"/>
              <a:t>Supernova</a:t>
            </a:r>
          </a:p>
        </p:txBody>
      </p:sp>
      <p:pic>
        <p:nvPicPr>
          <p:cNvPr id="1026" name="Picture 2" descr="What is a supernova? | BBC Sky at Night Magazine">
            <a:extLst>
              <a:ext uri="{FF2B5EF4-FFF2-40B4-BE49-F238E27FC236}">
                <a16:creationId xmlns:a16="http://schemas.microsoft.com/office/drawing/2014/main" id="{866A2075-E15D-684C-9678-B3C69E39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r="20275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3CFB6-C936-4FC1-82D3-33CBC099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 lnSpcReduction="10000"/>
          </a:bodyPr>
          <a:lstStyle/>
          <a:p>
            <a:r>
              <a:rPr lang="en-CA" sz="3600" dirty="0"/>
              <a:t>Death of large stars or white dwarfs</a:t>
            </a:r>
          </a:p>
          <a:p>
            <a:r>
              <a:rPr lang="en-CA" sz="3600" dirty="0"/>
              <a:t>Massive explosion </a:t>
            </a:r>
          </a:p>
          <a:p>
            <a:r>
              <a:rPr lang="en-CA" sz="3600" dirty="0"/>
              <a:t>Creation of heavy elements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DAD3A-E127-1743-9F23-0039796D7873}"/>
              </a:ext>
            </a:extLst>
          </p:cNvPr>
          <p:cNvSpPr txBox="1"/>
          <p:nvPr/>
        </p:nvSpPr>
        <p:spPr>
          <a:xfrm>
            <a:off x="0" y="6641581"/>
            <a:ext cx="4182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https://www.skyatnightmagazine.com/space-science/when-stars-collapse-what-is-a-supernova</a:t>
            </a:r>
          </a:p>
        </p:txBody>
      </p:sp>
    </p:spTree>
    <p:extLst>
      <p:ext uri="{BB962C8B-B14F-4D97-AF65-F5344CB8AC3E}">
        <p14:creationId xmlns:p14="http://schemas.microsoft.com/office/powerpoint/2010/main" val="65514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B4FF-0979-0171-3F88-FC4BCC8A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CA" dirty="0"/>
              <a:t>Contraction</a:t>
            </a:r>
          </a:p>
        </p:txBody>
      </p:sp>
      <p:pic>
        <p:nvPicPr>
          <p:cNvPr id="7" name="Content Placeholder 6" descr="A green arrows in a circle&#10;&#10;Description automatically generated">
            <a:extLst>
              <a:ext uri="{FF2B5EF4-FFF2-40B4-BE49-F238E27FC236}">
                <a16:creationId xmlns:a16="http://schemas.microsoft.com/office/drawing/2014/main" id="{79C29B10-C849-7A2A-9C07-CD5948E2F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1" b="5210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A852F3-4251-F83B-9E95-9821C509D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CD12-E521-BB60-63B1-921F11F2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CA" dirty="0"/>
              <a:t>Reaction</a:t>
            </a:r>
          </a:p>
        </p:txBody>
      </p:sp>
      <p:pic>
        <p:nvPicPr>
          <p:cNvPr id="7" name="Content Placeholder 6" descr="A blue arrows in a circle&#10;&#10;Description automatically generated">
            <a:extLst>
              <a:ext uri="{FF2B5EF4-FFF2-40B4-BE49-F238E27FC236}">
                <a16:creationId xmlns:a16="http://schemas.microsoft.com/office/drawing/2014/main" id="{5641CFFF-DC13-EF20-43F1-3C3F82173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1" b="4659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987597-BC86-C793-90B4-2756CEF36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11F48-8E9D-D4B1-5EC7-0002DEE7D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9BFE-52F4-3CFE-2453-9A39BAD2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CA" dirty="0"/>
              <a:t>Supernova</a:t>
            </a:r>
          </a:p>
        </p:txBody>
      </p:sp>
      <p:pic>
        <p:nvPicPr>
          <p:cNvPr id="1026" name="Picture 2" descr="What is a supernova? | BBC Sky at Night Magazine">
            <a:extLst>
              <a:ext uri="{FF2B5EF4-FFF2-40B4-BE49-F238E27FC236}">
                <a16:creationId xmlns:a16="http://schemas.microsoft.com/office/drawing/2014/main" id="{52F590DD-CA70-5114-C772-0E3D9F734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r="20275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65A8B-6D7D-C736-6A85-070F576D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 lnSpcReduction="10000"/>
          </a:bodyPr>
          <a:lstStyle/>
          <a:p>
            <a:r>
              <a:rPr lang="en-CA" sz="3600" dirty="0"/>
              <a:t>Death of large stars or white dwarfs</a:t>
            </a:r>
          </a:p>
          <a:p>
            <a:r>
              <a:rPr lang="en-CA" sz="3600" dirty="0"/>
              <a:t>Massive explosion </a:t>
            </a:r>
          </a:p>
          <a:p>
            <a:r>
              <a:rPr lang="en-CA" sz="3600" dirty="0"/>
              <a:t>Creation of heavy elements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76FFB-8B16-A2E7-75DE-341724F945C5}"/>
              </a:ext>
            </a:extLst>
          </p:cNvPr>
          <p:cNvSpPr txBox="1"/>
          <p:nvPr/>
        </p:nvSpPr>
        <p:spPr>
          <a:xfrm>
            <a:off x="0" y="6641581"/>
            <a:ext cx="4182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https://www.skyatnightmagazine.com/space-science/when-stars-collapse-what-is-a-supernova</a:t>
            </a:r>
          </a:p>
        </p:txBody>
      </p:sp>
    </p:spTree>
    <p:extLst>
      <p:ext uri="{BB962C8B-B14F-4D97-AF65-F5344CB8AC3E}">
        <p14:creationId xmlns:p14="http://schemas.microsoft.com/office/powerpoint/2010/main" val="5237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FCA7-E60D-BAA3-15F5-576BD180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CA"/>
              <a:t>Supernova remnants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EF1569-844D-71E2-C485-7EBC1D9D7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123029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78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62D033-872A-6769-E362-39874E1F4410}"/>
              </a:ext>
            </a:extLst>
          </p:cNvPr>
          <p:cNvSpPr/>
          <p:nvPr/>
        </p:nvSpPr>
        <p:spPr>
          <a:xfrm>
            <a:off x="10158067" y="4699322"/>
            <a:ext cx="1023077" cy="4398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DACDF-0E60-CA32-7537-464EBE28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CA" dirty="0"/>
              <a:t>Forward and reverse shocks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BDDB6D-A4FD-CD4A-7877-325851A8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en-US" sz="2800" dirty="0"/>
              <a:t>Two shocks</a:t>
            </a:r>
          </a:p>
          <a:p>
            <a:r>
              <a:rPr lang="en-US" sz="2800" dirty="0"/>
              <a:t>One into ISM, one into material from star</a:t>
            </a:r>
          </a:p>
          <a:p>
            <a:r>
              <a:rPr lang="en-US" sz="2800" dirty="0"/>
              <a:t>Emission between shocks</a:t>
            </a:r>
          </a:p>
          <a:p>
            <a:r>
              <a:rPr lang="en-US" sz="2800" dirty="0"/>
              <a:t>Little to no hydrogen in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purple</a:t>
            </a:r>
            <a:r>
              <a:rPr lang="en-US" sz="2800" dirty="0"/>
              <a:t> region </a:t>
            </a:r>
          </a:p>
        </p:txBody>
      </p:sp>
      <p:pic>
        <p:nvPicPr>
          <p:cNvPr id="4" name="Picture 3" descr="A circular diagram with arrows&#10;&#10;AI-generated content may be incorrect.">
            <a:extLst>
              <a:ext uri="{FF2B5EF4-FFF2-40B4-BE49-F238E27FC236}">
                <a16:creationId xmlns:a16="http://schemas.microsoft.com/office/drawing/2014/main" id="{8E004B22-3D5B-163C-4A50-F18B82000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2" y="639097"/>
            <a:ext cx="5250425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7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2831</TotalTime>
  <Words>507</Words>
  <Application>Microsoft Office PowerPoint</Application>
  <PresentationFormat>Widescreen</PresentationFormat>
  <Paragraphs>78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Celestial</vt:lpstr>
      <vt:lpstr>Nuclear/element production by supernovae, measured by X-ray spectra</vt:lpstr>
      <vt:lpstr>Talking Points</vt:lpstr>
      <vt:lpstr>PowerPoint Presentation</vt:lpstr>
      <vt:lpstr>Supernova</vt:lpstr>
      <vt:lpstr>Contraction</vt:lpstr>
      <vt:lpstr>Reaction</vt:lpstr>
      <vt:lpstr>Supernova</vt:lpstr>
      <vt:lpstr>Supernova remnants</vt:lpstr>
      <vt:lpstr>Forward and reverse shocks</vt:lpstr>
      <vt:lpstr>How we measured  elemental abundances</vt:lpstr>
      <vt:lpstr>X-ray spectrum</vt:lpstr>
      <vt:lpstr>X-spec</vt:lpstr>
      <vt:lpstr>MY research</vt:lpstr>
      <vt:lpstr>Hydrogen assumption</vt:lpstr>
      <vt:lpstr>Electron/Hydrogen density density </vt:lpstr>
      <vt:lpstr>The process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Nuclear/element production by supernovae, measured by X-ray spectra</dc:title>
  <dc:creator>Jake Hansen</dc:creator>
  <cp:lastModifiedBy>Jake Hansen</cp:lastModifiedBy>
  <cp:revision>38</cp:revision>
  <dcterms:created xsi:type="dcterms:W3CDTF">2025-01-20T18:44:02Z</dcterms:created>
  <dcterms:modified xsi:type="dcterms:W3CDTF">2025-02-10T16:57:37Z</dcterms:modified>
</cp:coreProperties>
</file>