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7" r:id="rId1"/>
  </p:sldMasterIdLst>
  <p:notesMasterIdLst>
    <p:notesMasterId r:id="rId35"/>
  </p:notesMasterIdLst>
  <p:sldIdLst>
    <p:sldId id="256" r:id="rId2"/>
    <p:sldId id="321" r:id="rId3"/>
    <p:sldId id="338" r:id="rId4"/>
    <p:sldId id="340" r:id="rId5"/>
    <p:sldId id="318" r:id="rId6"/>
    <p:sldId id="300" r:id="rId7"/>
    <p:sldId id="320" r:id="rId8"/>
    <p:sldId id="333" r:id="rId9"/>
    <p:sldId id="335" r:id="rId10"/>
    <p:sldId id="315" r:id="rId11"/>
    <p:sldId id="342" r:id="rId12"/>
    <p:sldId id="334" r:id="rId13"/>
    <p:sldId id="311" r:id="rId14"/>
    <p:sldId id="337" r:id="rId15"/>
    <p:sldId id="339" r:id="rId16"/>
    <p:sldId id="317" r:id="rId17"/>
    <p:sldId id="275" r:id="rId18"/>
    <p:sldId id="291" r:id="rId19"/>
    <p:sldId id="341" r:id="rId20"/>
    <p:sldId id="344" r:id="rId21"/>
    <p:sldId id="280" r:id="rId22"/>
    <p:sldId id="346" r:id="rId23"/>
    <p:sldId id="319" r:id="rId24"/>
    <p:sldId id="345" r:id="rId25"/>
    <p:sldId id="278" r:id="rId26"/>
    <p:sldId id="347" r:id="rId27"/>
    <p:sldId id="301" r:id="rId28"/>
    <p:sldId id="304" r:id="rId29"/>
    <p:sldId id="306" r:id="rId30"/>
    <p:sldId id="307" r:id="rId31"/>
    <p:sldId id="295" r:id="rId32"/>
    <p:sldId id="298" r:id="rId33"/>
    <p:sldId id="296"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0" d="100"/>
          <a:sy n="80" d="100"/>
        </p:scale>
        <p:origin x="710"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53CAFB-D3FA-4244-A6E8-191CA1FC0028}" type="datetimeFigureOut">
              <a:rPr lang="en-US" smtClean="0"/>
              <a:t>2/13/2025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D08BF6-6197-0C47-B95F-C84B84F514A3}" type="slidenum">
              <a:rPr lang="en-US" smtClean="0"/>
              <a:t>‹#›</a:t>
            </a:fld>
            <a:endParaRPr lang="en-US"/>
          </a:p>
        </p:txBody>
      </p:sp>
    </p:spTree>
    <p:extLst>
      <p:ext uri="{BB962C8B-B14F-4D97-AF65-F5344CB8AC3E}">
        <p14:creationId xmlns:p14="http://schemas.microsoft.com/office/powerpoint/2010/main" val="37425331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98A0168-EB40-45AF-89A1-87DE0A55FFC6}" type="datetime1">
              <a:rPr lang="en-US" smtClean="0"/>
              <a:t>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D2C36F-4504-47C0-B82F-A167342A2754}" type="slidenum">
              <a:rPr lang="en-US" smtClean="0"/>
              <a:t>‹#›</a:t>
            </a:fld>
            <a:endParaRPr lang="en-US"/>
          </a:p>
        </p:txBody>
      </p:sp>
    </p:spTree>
    <p:extLst>
      <p:ext uri="{BB962C8B-B14F-4D97-AF65-F5344CB8AC3E}">
        <p14:creationId xmlns:p14="http://schemas.microsoft.com/office/powerpoint/2010/main" val="11506400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8CA68F-747D-436A-B5BB-2EBC3ED499E4}" type="datetime1">
              <a:rPr lang="en-US" smtClean="0"/>
              <a:t>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D2C36F-4504-47C0-B82F-A167342A2754}" type="slidenum">
              <a:rPr lang="en-US" smtClean="0"/>
              <a:t>‹#›</a:t>
            </a:fld>
            <a:endParaRPr lang="en-US"/>
          </a:p>
        </p:txBody>
      </p:sp>
    </p:spTree>
    <p:extLst>
      <p:ext uri="{BB962C8B-B14F-4D97-AF65-F5344CB8AC3E}">
        <p14:creationId xmlns:p14="http://schemas.microsoft.com/office/powerpoint/2010/main" val="2774532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DD8DC11-9E39-40A0-B3DC-E3F2AD04A616}" type="datetime1">
              <a:rPr lang="en-US" smtClean="0"/>
              <a:t>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D2C36F-4504-47C0-B82F-A167342A2754}" type="slidenum">
              <a:rPr lang="en-US" smtClean="0"/>
              <a:t>‹#›</a:t>
            </a:fld>
            <a:endParaRPr lang="en-US"/>
          </a:p>
        </p:txBody>
      </p:sp>
    </p:spTree>
    <p:extLst>
      <p:ext uri="{BB962C8B-B14F-4D97-AF65-F5344CB8AC3E}">
        <p14:creationId xmlns:p14="http://schemas.microsoft.com/office/powerpoint/2010/main" val="3530056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0A88F0-556B-4BB7-8AAB-D63AEB65C662}" type="datetime1">
              <a:rPr lang="en-US" smtClean="0"/>
              <a:t>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D2C36F-4504-47C0-B82F-A167342A2754}" type="slidenum">
              <a:rPr lang="en-US" smtClean="0"/>
              <a:t>‹#›</a:t>
            </a:fld>
            <a:endParaRPr lang="en-US"/>
          </a:p>
        </p:txBody>
      </p:sp>
    </p:spTree>
    <p:extLst>
      <p:ext uri="{BB962C8B-B14F-4D97-AF65-F5344CB8AC3E}">
        <p14:creationId xmlns:p14="http://schemas.microsoft.com/office/powerpoint/2010/main" val="449229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E05506-6815-4E0E-B1DE-ECA35C2016DF}" type="datetime1">
              <a:rPr lang="en-US" smtClean="0"/>
              <a:t>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D2C36F-4504-47C0-B82F-A167342A2754}" type="slidenum">
              <a:rPr lang="en-US" smtClean="0"/>
              <a:t>‹#›</a:t>
            </a:fld>
            <a:endParaRPr lang="en-US"/>
          </a:p>
        </p:txBody>
      </p:sp>
    </p:spTree>
    <p:extLst>
      <p:ext uri="{BB962C8B-B14F-4D97-AF65-F5344CB8AC3E}">
        <p14:creationId xmlns:p14="http://schemas.microsoft.com/office/powerpoint/2010/main" val="4056637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C6E85F7-A724-48A4-9D33-CEBC5174E865}" type="datetime1">
              <a:rPr lang="en-US" smtClean="0"/>
              <a:t>2/13/2025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D2C36F-4504-47C0-B82F-A167342A2754}" type="slidenum">
              <a:rPr lang="en-US" smtClean="0"/>
              <a:t>‹#›</a:t>
            </a:fld>
            <a:endParaRPr lang="en-US"/>
          </a:p>
        </p:txBody>
      </p:sp>
    </p:spTree>
    <p:extLst>
      <p:ext uri="{BB962C8B-B14F-4D97-AF65-F5344CB8AC3E}">
        <p14:creationId xmlns:p14="http://schemas.microsoft.com/office/powerpoint/2010/main" val="1147252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FBEA57F-793F-4683-BD8A-741FD4B89154}" type="datetime1">
              <a:rPr lang="en-US" smtClean="0"/>
              <a:t>2/13/2025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1D2C36F-4504-47C0-B82F-A167342A2754}" type="slidenum">
              <a:rPr lang="en-US" smtClean="0"/>
              <a:t>‹#›</a:t>
            </a:fld>
            <a:endParaRPr lang="en-US" dirty="0"/>
          </a:p>
        </p:txBody>
      </p:sp>
    </p:spTree>
    <p:extLst>
      <p:ext uri="{BB962C8B-B14F-4D97-AF65-F5344CB8AC3E}">
        <p14:creationId xmlns:p14="http://schemas.microsoft.com/office/powerpoint/2010/main" val="2369877137"/>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ED1540C-9440-4E7A-B71A-BEFEE06869E3}" type="datetime1">
              <a:rPr lang="en-US" smtClean="0"/>
              <a:t>2/13/2025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D2C36F-4504-47C0-B82F-A167342A2754}" type="slidenum">
              <a:rPr lang="en-US" smtClean="0"/>
              <a:t>‹#›</a:t>
            </a:fld>
            <a:endParaRPr lang="en-US"/>
          </a:p>
        </p:txBody>
      </p:sp>
    </p:spTree>
    <p:extLst>
      <p:ext uri="{BB962C8B-B14F-4D97-AF65-F5344CB8AC3E}">
        <p14:creationId xmlns:p14="http://schemas.microsoft.com/office/powerpoint/2010/main" val="16924552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318DDB-88AC-4039-B59C-B05DC4C9C16C}" type="datetime1">
              <a:rPr lang="en-US" smtClean="0"/>
              <a:t>2/13/2025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D2C36F-4504-47C0-B82F-A167342A2754}" type="slidenum">
              <a:rPr lang="en-US" smtClean="0"/>
              <a:t>‹#›</a:t>
            </a:fld>
            <a:endParaRPr lang="en-US"/>
          </a:p>
        </p:txBody>
      </p:sp>
    </p:spTree>
    <p:extLst>
      <p:ext uri="{BB962C8B-B14F-4D97-AF65-F5344CB8AC3E}">
        <p14:creationId xmlns:p14="http://schemas.microsoft.com/office/powerpoint/2010/main" val="1466192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082ABFB-60E7-4BA1-866A-7059F058065B}" type="datetime1">
              <a:rPr lang="en-US" smtClean="0"/>
              <a:t>2/13/2025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D2C36F-4504-47C0-B82F-A167342A2754}" type="slidenum">
              <a:rPr lang="en-US" smtClean="0"/>
              <a:t>‹#›</a:t>
            </a:fld>
            <a:endParaRPr lang="en-US"/>
          </a:p>
        </p:txBody>
      </p:sp>
    </p:spTree>
    <p:extLst>
      <p:ext uri="{BB962C8B-B14F-4D97-AF65-F5344CB8AC3E}">
        <p14:creationId xmlns:p14="http://schemas.microsoft.com/office/powerpoint/2010/main" val="1573309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FBEA57F-793F-4683-BD8A-741FD4B89154}" type="datetime1">
              <a:rPr lang="en-US" smtClean="0"/>
              <a:t>2/13/2025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1D2C36F-4504-47C0-B82F-A167342A2754}" type="slidenum">
              <a:rPr lang="en-US" smtClean="0"/>
              <a:t>‹#›</a:t>
            </a:fld>
            <a:endParaRPr lang="en-US" dirty="0"/>
          </a:p>
        </p:txBody>
      </p:sp>
    </p:spTree>
    <p:extLst>
      <p:ext uri="{BB962C8B-B14F-4D97-AF65-F5344CB8AC3E}">
        <p14:creationId xmlns:p14="http://schemas.microsoft.com/office/powerpoint/2010/main" val="255751765"/>
      </p:ext>
    </p:extLst>
  </p:cSld>
  <p:clrMapOvr>
    <a:masterClrMapping/>
  </p:clrMapOvr>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BEA57F-793F-4683-BD8A-741FD4B89154}" type="datetime1">
              <a:rPr lang="en-US" smtClean="0"/>
              <a:t>2/13/2025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D2C36F-4504-47C0-B82F-A167342A2754}" type="slidenum">
              <a:rPr lang="en-US" smtClean="0"/>
              <a:t>‹#›</a:t>
            </a:fld>
            <a:endParaRPr lang="en-US" dirty="0"/>
          </a:p>
        </p:txBody>
      </p:sp>
      <p:pic>
        <p:nvPicPr>
          <p:cNvPr id="7" name="Picture 6" descr="A green text on a black background&#10;&#10;Description automatically generated with medium confidence">
            <a:extLst>
              <a:ext uri="{FF2B5EF4-FFF2-40B4-BE49-F238E27FC236}">
                <a16:creationId xmlns:a16="http://schemas.microsoft.com/office/drawing/2014/main" id="{18FDF783-8256-79BA-DC17-353730F341E0}"/>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4038600" y="6324653"/>
            <a:ext cx="1828149" cy="428518"/>
          </a:xfrm>
          <a:prstGeom prst="rect">
            <a:avLst/>
          </a:prstGeom>
        </p:spPr>
      </p:pic>
    </p:spTree>
    <p:extLst>
      <p:ext uri="{BB962C8B-B14F-4D97-AF65-F5344CB8AC3E}">
        <p14:creationId xmlns:p14="http://schemas.microsoft.com/office/powerpoint/2010/main" val="3573576891"/>
      </p:ext>
    </p:extLst>
  </p:cSld>
  <p:clrMap bg1="dk1" tx1="lt1" bg2="dk2" tx2="lt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50.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8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Sky pastel color gradient">
            <a:extLst>
              <a:ext uri="{FF2B5EF4-FFF2-40B4-BE49-F238E27FC236}">
                <a16:creationId xmlns:a16="http://schemas.microsoft.com/office/drawing/2014/main" id="{AC308180-5ADA-1904-C279-A61177CD9894}"/>
              </a:ext>
            </a:extLst>
          </p:cNvPr>
          <p:cNvPicPr>
            <a:picLocks noChangeAspect="1"/>
          </p:cNvPicPr>
          <p:nvPr/>
        </p:nvPicPr>
        <p:blipFill>
          <a:blip r:embed="rId2">
            <a:extLst>
              <a:ext uri="{28A0092B-C50C-407E-A947-70E740481C1C}">
                <a14:useLocalDpi xmlns:a14="http://schemas.microsoft.com/office/drawing/2010/main" val="0"/>
              </a:ext>
            </a:extLst>
          </a:blip>
          <a:srcRect t="7917" b="7917"/>
          <a:stretch/>
        </p:blipFill>
        <p:spPr>
          <a:xfrm>
            <a:off x="21" y="0"/>
            <a:ext cx="12191979" cy="6857989"/>
          </a:xfrm>
          <a:prstGeom prst="rect">
            <a:avLst/>
          </a:prstGeom>
        </p:spPr>
      </p:pic>
      <p:sp>
        <p:nvSpPr>
          <p:cNvPr id="2" name="Title 1">
            <a:extLst>
              <a:ext uri="{FF2B5EF4-FFF2-40B4-BE49-F238E27FC236}">
                <a16:creationId xmlns:a16="http://schemas.microsoft.com/office/drawing/2014/main" id="{952130B3-0E99-E47B-4E57-8303DA331F64}"/>
              </a:ext>
            </a:extLst>
          </p:cNvPr>
          <p:cNvSpPr>
            <a:spLocks noGrp="1"/>
          </p:cNvSpPr>
          <p:nvPr>
            <p:ph type="ctrTitle"/>
          </p:nvPr>
        </p:nvSpPr>
        <p:spPr>
          <a:xfrm>
            <a:off x="566530" y="723672"/>
            <a:ext cx="9929437" cy="3884668"/>
          </a:xfrm>
        </p:spPr>
        <p:txBody>
          <a:bodyPr anchor="t">
            <a:normAutofit/>
          </a:bodyPr>
          <a:lstStyle/>
          <a:p>
            <a:r>
              <a:rPr lang="en-CA" sz="4800" b="1" dirty="0">
                <a:solidFill>
                  <a:srgbClr val="FFFFFF"/>
                </a:solidFill>
              </a:rPr>
              <a:t>Simulation of MAPP-1 Detector in GEANT4</a:t>
            </a:r>
          </a:p>
        </p:txBody>
      </p:sp>
      <p:sp>
        <p:nvSpPr>
          <p:cNvPr id="3" name="Subtitle 2">
            <a:extLst>
              <a:ext uri="{FF2B5EF4-FFF2-40B4-BE49-F238E27FC236}">
                <a16:creationId xmlns:a16="http://schemas.microsoft.com/office/drawing/2014/main" id="{509DCC0D-3F32-4F8E-6B85-7A239F3D058B}"/>
              </a:ext>
            </a:extLst>
          </p:cNvPr>
          <p:cNvSpPr>
            <a:spLocks noGrp="1"/>
          </p:cNvSpPr>
          <p:nvPr>
            <p:ph type="subTitle" idx="1"/>
          </p:nvPr>
        </p:nvSpPr>
        <p:spPr>
          <a:xfrm>
            <a:off x="3430260" y="2850918"/>
            <a:ext cx="4745552" cy="2014690"/>
          </a:xfrm>
        </p:spPr>
        <p:txBody>
          <a:bodyPr anchor="ctr">
            <a:noAutofit/>
          </a:bodyPr>
          <a:lstStyle/>
          <a:p>
            <a:r>
              <a:rPr lang="en-CA" sz="2000" b="1" dirty="0" err="1">
                <a:solidFill>
                  <a:srgbClr val="FFFFFF"/>
                </a:solidFill>
              </a:rPr>
              <a:t>Abhinab</a:t>
            </a:r>
            <a:r>
              <a:rPr lang="en-CA" sz="2000" b="1" dirty="0">
                <a:solidFill>
                  <a:srgbClr val="FFFFFF"/>
                </a:solidFill>
              </a:rPr>
              <a:t> Mukhopadhyay</a:t>
            </a:r>
          </a:p>
          <a:p>
            <a:r>
              <a:rPr lang="en-CA" sz="2000" b="1" dirty="0">
                <a:solidFill>
                  <a:srgbClr val="FFFFFF"/>
                </a:solidFill>
              </a:rPr>
              <a:t>Supervisor: James Pinfold</a:t>
            </a:r>
          </a:p>
          <a:p>
            <a:r>
              <a:rPr lang="en-CA" sz="2000" b="1" dirty="0">
                <a:solidFill>
                  <a:srgbClr val="FFFFFF"/>
                </a:solidFill>
              </a:rPr>
              <a:t>University of Alberta</a:t>
            </a:r>
          </a:p>
          <a:p>
            <a:r>
              <a:rPr lang="en-CA" sz="2000" b="1" i="1" dirty="0">
                <a:solidFill>
                  <a:srgbClr val="FFFFFF"/>
                </a:solidFill>
              </a:rPr>
              <a:t>WNPPC 2025</a:t>
            </a:r>
          </a:p>
          <a:p>
            <a:r>
              <a:rPr lang="en-CA" sz="2000" b="1" i="1" dirty="0">
                <a:solidFill>
                  <a:srgbClr val="FFFFFF"/>
                </a:solidFill>
              </a:rPr>
              <a:t> </a:t>
            </a:r>
          </a:p>
          <a:p>
            <a:br>
              <a:rPr lang="en-CA" sz="2000" b="1" dirty="0">
                <a:solidFill>
                  <a:srgbClr val="FFFFFF"/>
                </a:solidFill>
              </a:rPr>
            </a:br>
            <a:endParaRPr lang="en-CA" sz="2000" b="1" dirty="0">
              <a:solidFill>
                <a:srgbClr val="FFFFFF"/>
              </a:solidFill>
            </a:endParaRPr>
          </a:p>
          <a:p>
            <a:endParaRPr lang="en-CA" sz="2000" b="1" dirty="0">
              <a:solidFill>
                <a:srgbClr val="FFFFFF"/>
              </a:solidFill>
            </a:endParaRPr>
          </a:p>
        </p:txBody>
      </p:sp>
      <p:sp>
        <p:nvSpPr>
          <p:cNvPr id="5" name="Slide Number Placeholder 4">
            <a:extLst>
              <a:ext uri="{FF2B5EF4-FFF2-40B4-BE49-F238E27FC236}">
                <a16:creationId xmlns:a16="http://schemas.microsoft.com/office/drawing/2014/main" id="{836BA841-EFED-44AE-EFD9-1E86927A7DF0}"/>
              </a:ext>
            </a:extLst>
          </p:cNvPr>
          <p:cNvSpPr>
            <a:spLocks noGrp="1"/>
          </p:cNvSpPr>
          <p:nvPr>
            <p:ph type="sldNum" sz="quarter" idx="12"/>
          </p:nvPr>
        </p:nvSpPr>
        <p:spPr/>
        <p:txBody>
          <a:bodyPr/>
          <a:lstStyle/>
          <a:p>
            <a:fld id="{81D2C36F-4504-47C0-B82F-A167342A2754}" type="slidenum">
              <a:rPr lang="en-US" smtClean="0"/>
              <a:t>1</a:t>
            </a:fld>
            <a:endParaRPr lang="en-US"/>
          </a:p>
        </p:txBody>
      </p:sp>
      <p:pic>
        <p:nvPicPr>
          <p:cNvPr id="12" name="Picture 11" descr="A picture containing logo, circle, font, graphics&#10;&#10;Description automatically generated">
            <a:extLst>
              <a:ext uri="{FF2B5EF4-FFF2-40B4-BE49-F238E27FC236}">
                <a16:creationId xmlns:a16="http://schemas.microsoft.com/office/drawing/2014/main" id="{F3375161-48E5-3A1A-A050-E158A9E799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24500"/>
            <a:ext cx="1524000" cy="1333500"/>
          </a:xfrm>
          <a:prstGeom prst="rect">
            <a:avLst/>
          </a:prstGeom>
        </p:spPr>
      </p:pic>
      <p:pic>
        <p:nvPicPr>
          <p:cNvPr id="13" name="Picture 12">
            <a:extLst>
              <a:ext uri="{FF2B5EF4-FFF2-40B4-BE49-F238E27FC236}">
                <a16:creationId xmlns:a16="http://schemas.microsoft.com/office/drawing/2014/main" id="{5D829F7C-03F7-539B-4EA6-6AB836B8261E}"/>
              </a:ext>
            </a:extLst>
          </p:cNvPr>
          <p:cNvPicPr>
            <a:picLocks noChangeAspect="1"/>
          </p:cNvPicPr>
          <p:nvPr/>
        </p:nvPicPr>
        <p:blipFill>
          <a:blip r:embed="rId4"/>
          <a:stretch>
            <a:fillRect/>
          </a:stretch>
        </p:blipFill>
        <p:spPr>
          <a:xfrm>
            <a:off x="3788438" y="5883372"/>
            <a:ext cx="4244392" cy="994885"/>
          </a:xfrm>
          <a:prstGeom prst="rect">
            <a:avLst/>
          </a:prstGeom>
        </p:spPr>
      </p:pic>
      <p:pic>
        <p:nvPicPr>
          <p:cNvPr id="7" name="Picture 6">
            <a:extLst>
              <a:ext uri="{FF2B5EF4-FFF2-40B4-BE49-F238E27FC236}">
                <a16:creationId xmlns:a16="http://schemas.microsoft.com/office/drawing/2014/main" id="{B73A57A2-8814-352B-4EFF-E0A8253F739D}"/>
              </a:ext>
            </a:extLst>
          </p:cNvPr>
          <p:cNvPicPr>
            <a:picLocks noChangeAspect="1"/>
          </p:cNvPicPr>
          <p:nvPr/>
        </p:nvPicPr>
        <p:blipFill>
          <a:blip r:embed="rId5"/>
          <a:stretch>
            <a:fillRect/>
          </a:stretch>
        </p:blipFill>
        <p:spPr>
          <a:xfrm>
            <a:off x="0" y="3100772"/>
            <a:ext cx="1523999" cy="1514982"/>
          </a:xfrm>
          <a:prstGeom prst="rect">
            <a:avLst/>
          </a:prstGeom>
        </p:spPr>
      </p:pic>
    </p:spTree>
    <p:extLst>
      <p:ext uri="{BB962C8B-B14F-4D97-AF65-F5344CB8AC3E}">
        <p14:creationId xmlns:p14="http://schemas.microsoft.com/office/powerpoint/2010/main" val="27960328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949332-A1C9-63D5-0C13-75E49B49FA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21E713-F3A6-3417-F787-BFFE6E74FDF5}"/>
              </a:ext>
            </a:extLst>
          </p:cNvPr>
          <p:cNvSpPr>
            <a:spLocks noGrp="1"/>
          </p:cNvSpPr>
          <p:nvPr>
            <p:ph type="title"/>
          </p:nvPr>
        </p:nvSpPr>
        <p:spPr>
          <a:xfrm>
            <a:off x="838199" y="261046"/>
            <a:ext cx="11277600" cy="1325563"/>
          </a:xfrm>
        </p:spPr>
        <p:txBody>
          <a:bodyPr/>
          <a:lstStyle/>
          <a:p>
            <a:r>
              <a:rPr lang="en-CA" dirty="0"/>
              <a:t>Estimating detector sensitivity by incorporating optical simulations</a:t>
            </a:r>
          </a:p>
        </p:txBody>
      </p:sp>
      <p:sp>
        <p:nvSpPr>
          <p:cNvPr id="3" name="Content Placeholder 2">
            <a:extLst>
              <a:ext uri="{FF2B5EF4-FFF2-40B4-BE49-F238E27FC236}">
                <a16:creationId xmlns:a16="http://schemas.microsoft.com/office/drawing/2014/main" id="{8B250774-C3C4-8D3E-3313-E859415C6EB7}"/>
              </a:ext>
            </a:extLst>
          </p:cNvPr>
          <p:cNvSpPr>
            <a:spLocks noGrp="1"/>
          </p:cNvSpPr>
          <p:nvPr>
            <p:ph idx="1"/>
          </p:nvPr>
        </p:nvSpPr>
        <p:spPr>
          <a:xfrm>
            <a:off x="838199" y="1586609"/>
            <a:ext cx="10715625" cy="4414195"/>
          </a:xfrm>
        </p:spPr>
        <p:txBody>
          <a:bodyPr>
            <a:normAutofit/>
          </a:bodyPr>
          <a:lstStyle/>
          <a:p>
            <a:r>
              <a:rPr lang="en-US" sz="2000" dirty="0"/>
              <a:t>The sensitivity of the MAPP-1 detector to </a:t>
            </a:r>
            <a:r>
              <a:rPr lang="en-US" sz="2000" dirty="0" err="1"/>
              <a:t>mCPs</a:t>
            </a:r>
            <a:r>
              <a:rPr lang="en-US" sz="2000" dirty="0"/>
              <a:t> for LHC-HL run was determined based on the following formulas [1]: </a:t>
            </a:r>
          </a:p>
          <a:p>
            <a:pPr marL="0" indent="0">
              <a:buNone/>
            </a:pPr>
            <a:endParaRPr lang="en-US" sz="2000" dirty="0"/>
          </a:p>
          <a:p>
            <a:r>
              <a:rPr lang="en-CA" sz="2000" dirty="0"/>
              <a:t>Where </a:t>
            </a:r>
            <a:r>
              <a:rPr lang="en-CA" sz="2000" b="1" i="1" dirty="0"/>
              <a:t>N</a:t>
            </a:r>
            <a:r>
              <a:rPr lang="el-GR" sz="2000" b="1" i="1" dirty="0">
                <a:latin typeface="Calibri" panose="020F0502020204030204" pitchFamily="34" charset="0"/>
                <a:cs typeface="Calibri" panose="020F0502020204030204" pitchFamily="34" charset="0"/>
              </a:rPr>
              <a:t>χ</a:t>
            </a:r>
            <a:r>
              <a:rPr lang="en-CA" sz="2000" dirty="0">
                <a:latin typeface="Calibri" panose="020F0502020204030204" pitchFamily="34" charset="0"/>
                <a:cs typeface="Calibri" panose="020F0502020204030204" pitchFamily="34" charset="0"/>
              </a:rPr>
              <a:t> is the number of </a:t>
            </a:r>
            <a:r>
              <a:rPr lang="en-CA" sz="2000" dirty="0" err="1">
                <a:latin typeface="Calibri" panose="020F0502020204030204" pitchFamily="34" charset="0"/>
                <a:cs typeface="Calibri" panose="020F0502020204030204" pitchFamily="34" charset="0"/>
              </a:rPr>
              <a:t>mCPs</a:t>
            </a:r>
            <a:r>
              <a:rPr lang="en-CA" sz="2000" dirty="0">
                <a:latin typeface="Calibri" panose="020F0502020204030204" pitchFamily="34" charset="0"/>
                <a:cs typeface="Calibri" panose="020F0502020204030204" pitchFamily="34" charset="0"/>
              </a:rPr>
              <a:t> produced, </a:t>
            </a:r>
            <a:r>
              <a:rPr lang="en-CA" sz="2000" b="1" i="1" dirty="0">
                <a:latin typeface="Calibri" panose="020F0502020204030204" pitchFamily="34" charset="0"/>
                <a:cs typeface="Calibri" panose="020F0502020204030204" pitchFamily="34" charset="0"/>
              </a:rPr>
              <a:t>A</a:t>
            </a:r>
            <a:r>
              <a:rPr lang="en-CA" sz="2000" dirty="0">
                <a:latin typeface="Calibri" panose="020F0502020204030204" pitchFamily="34" charset="0"/>
                <a:cs typeface="Calibri" panose="020F0502020204030204" pitchFamily="34" charset="0"/>
              </a:rPr>
              <a:t> is geometric acceptance of the detector, and </a:t>
            </a:r>
            <a:r>
              <a:rPr lang="en-CA" sz="2000" b="1" i="1" dirty="0">
                <a:latin typeface="Calibri" panose="020F0502020204030204" pitchFamily="34" charset="0"/>
                <a:cs typeface="Calibri" panose="020F0502020204030204" pitchFamily="34" charset="0"/>
              </a:rPr>
              <a:t>P</a:t>
            </a:r>
            <a:r>
              <a:rPr lang="en-CA" sz="2000" dirty="0">
                <a:latin typeface="Calibri" panose="020F0502020204030204" pitchFamily="34" charset="0"/>
                <a:cs typeface="Calibri" panose="020F0502020204030204" pitchFamily="34" charset="0"/>
              </a:rPr>
              <a:t> is detection probability of charged particles with </a:t>
            </a:r>
            <a:r>
              <a:rPr lang="en-CA" sz="2000" b="1" i="1" dirty="0">
                <a:latin typeface="Calibri" panose="020F0502020204030204" pitchFamily="34" charset="0"/>
                <a:cs typeface="Calibri" panose="020F0502020204030204" pitchFamily="34" charset="0"/>
              </a:rPr>
              <a:t>n</a:t>
            </a:r>
            <a:r>
              <a:rPr lang="en-CA" sz="2000" dirty="0">
                <a:latin typeface="Calibri" panose="020F0502020204030204" pitchFamily="34" charset="0"/>
                <a:cs typeface="Calibri" panose="020F0502020204030204" pitchFamily="34" charset="0"/>
              </a:rPr>
              <a:t> scintillator bars</a:t>
            </a:r>
          </a:p>
          <a:p>
            <a:r>
              <a:rPr lang="en-CA" sz="2000" b="1" i="1" dirty="0"/>
              <a:t>N</a:t>
            </a:r>
            <a:r>
              <a:rPr lang="el-GR" sz="2000" b="1" i="1" dirty="0">
                <a:latin typeface="Calibri" panose="020F0502020204030204" pitchFamily="34" charset="0"/>
                <a:cs typeface="Calibri" panose="020F0502020204030204" pitchFamily="34" charset="0"/>
              </a:rPr>
              <a:t>χ</a:t>
            </a:r>
            <a:r>
              <a:rPr lang="en-CA" sz="2000" b="1" i="1" dirty="0">
                <a:latin typeface="Calibri" panose="020F0502020204030204" pitchFamily="34" charset="0"/>
                <a:cs typeface="Calibri" panose="020F0502020204030204" pitchFamily="34" charset="0"/>
              </a:rPr>
              <a:t> </a:t>
            </a:r>
            <a:r>
              <a:rPr lang="en-CA" sz="2000" dirty="0">
                <a:latin typeface="Calibri" panose="020F0502020204030204" pitchFamily="34" charset="0"/>
                <a:cs typeface="Calibri" panose="020F0502020204030204" pitchFamily="34" charset="0"/>
              </a:rPr>
              <a:t>values</a:t>
            </a:r>
            <a:r>
              <a:rPr lang="en-CA" sz="2000" b="1" i="1" dirty="0">
                <a:latin typeface="Calibri" panose="020F0502020204030204" pitchFamily="34" charset="0"/>
                <a:cs typeface="Calibri" panose="020F0502020204030204" pitchFamily="34" charset="0"/>
              </a:rPr>
              <a:t> </a:t>
            </a:r>
            <a:r>
              <a:rPr lang="en-CA" sz="2000" dirty="0">
                <a:latin typeface="Calibri" panose="020F0502020204030204" pitchFamily="34" charset="0"/>
                <a:cs typeface="Calibri" panose="020F0502020204030204" pitchFamily="34" charset="0"/>
              </a:rPr>
              <a:t>are determined by calculating the accumulative contributions from different production mechanism for </a:t>
            </a:r>
            <a:r>
              <a:rPr lang="en-CA" sz="2000" dirty="0" err="1">
                <a:latin typeface="Calibri" panose="020F0502020204030204" pitchFamily="34" charset="0"/>
                <a:cs typeface="Calibri" panose="020F0502020204030204" pitchFamily="34" charset="0"/>
              </a:rPr>
              <a:t>mCP</a:t>
            </a:r>
            <a:r>
              <a:rPr lang="en-CA" sz="2000" dirty="0">
                <a:latin typeface="Calibri" panose="020F0502020204030204" pitchFamily="34" charset="0"/>
                <a:cs typeface="Calibri" panose="020F0502020204030204" pitchFamily="34" charset="0"/>
              </a:rPr>
              <a:t> using </a:t>
            </a:r>
            <a:r>
              <a:rPr lang="en-CA" sz="2000" dirty="0" err="1">
                <a:latin typeface="Calibri" panose="020F0502020204030204" pitchFamily="34" charset="0"/>
                <a:cs typeface="Calibri" panose="020F0502020204030204" pitchFamily="34" charset="0"/>
              </a:rPr>
              <a:t>MadGraph</a:t>
            </a:r>
            <a:r>
              <a:rPr lang="en-CA" sz="2000" dirty="0">
                <a:latin typeface="Calibri" panose="020F0502020204030204" pitchFamily="34" charset="0"/>
                <a:cs typeface="Calibri" panose="020F0502020204030204" pitchFamily="34" charset="0"/>
              </a:rPr>
              <a:t>. The </a:t>
            </a:r>
            <a:r>
              <a:rPr lang="en-CA" sz="2000" dirty="0" err="1">
                <a:latin typeface="Calibri" panose="020F0502020204030204" pitchFamily="34" charset="0"/>
                <a:cs typeface="Calibri" panose="020F0502020204030204" pitchFamily="34" charset="0"/>
              </a:rPr>
              <a:t>mCP</a:t>
            </a:r>
            <a:r>
              <a:rPr lang="en-CA" sz="2000" dirty="0">
                <a:latin typeface="Calibri" panose="020F0502020204030204" pitchFamily="34" charset="0"/>
                <a:cs typeface="Calibri" panose="020F0502020204030204" pitchFamily="34" charset="0"/>
              </a:rPr>
              <a:t> production considered for this study is shown: </a:t>
            </a:r>
          </a:p>
        </p:txBody>
      </p:sp>
      <p:sp>
        <p:nvSpPr>
          <p:cNvPr id="4" name="Date Placeholder 3">
            <a:extLst>
              <a:ext uri="{FF2B5EF4-FFF2-40B4-BE49-F238E27FC236}">
                <a16:creationId xmlns:a16="http://schemas.microsoft.com/office/drawing/2014/main" id="{1E4957FD-41E4-1490-FEA7-5D271F5241E3}"/>
              </a:ext>
            </a:extLst>
          </p:cNvPr>
          <p:cNvSpPr>
            <a:spLocks noGrp="1"/>
          </p:cNvSpPr>
          <p:nvPr>
            <p:ph type="dt" sz="half" idx="10"/>
          </p:nvPr>
        </p:nvSpPr>
        <p:spPr/>
        <p:txBody>
          <a:bodyPr/>
          <a:lstStyle/>
          <a:p>
            <a:fld id="{BE0A88F0-556B-4BB7-8AAB-D63AEB65C662}" type="datetime1">
              <a:rPr lang="en-US" smtClean="0"/>
              <a:t>2/13/2025</a:t>
            </a:fld>
            <a:endParaRPr lang="en-US" dirty="0"/>
          </a:p>
        </p:txBody>
      </p:sp>
      <p:sp>
        <p:nvSpPr>
          <p:cNvPr id="5" name="Footer Placeholder 4">
            <a:extLst>
              <a:ext uri="{FF2B5EF4-FFF2-40B4-BE49-F238E27FC236}">
                <a16:creationId xmlns:a16="http://schemas.microsoft.com/office/drawing/2014/main" id="{2F40C226-D5A2-689D-500B-4E00B0130FC2}"/>
              </a:ext>
            </a:extLst>
          </p:cNvPr>
          <p:cNvSpPr>
            <a:spLocks noGrp="1"/>
          </p:cNvSpPr>
          <p:nvPr>
            <p:ph type="ftr" sz="quarter" idx="11"/>
          </p:nvPr>
        </p:nvSpPr>
        <p:spPr>
          <a:xfrm>
            <a:off x="6586739" y="6356350"/>
            <a:ext cx="6455769" cy="720671"/>
          </a:xfrm>
        </p:spPr>
        <p:txBody>
          <a:bodyPr/>
          <a:lstStyle/>
          <a:p>
            <a:pPr algn="l"/>
            <a:r>
              <a:rPr lang="en-US" sz="1100" dirty="0"/>
              <a:t>[1] https://doi.org/10.1007/JHEP04(2024)137</a:t>
            </a:r>
            <a:br>
              <a:rPr lang="en-CA" sz="1100" dirty="0"/>
            </a:br>
            <a:endParaRPr lang="en-US" sz="1100" dirty="0"/>
          </a:p>
          <a:p>
            <a:pPr algn="l"/>
            <a:endParaRPr lang="en-US" sz="1100" dirty="0"/>
          </a:p>
        </p:txBody>
      </p:sp>
      <p:sp>
        <p:nvSpPr>
          <p:cNvPr id="6" name="Slide Number Placeholder 5">
            <a:extLst>
              <a:ext uri="{FF2B5EF4-FFF2-40B4-BE49-F238E27FC236}">
                <a16:creationId xmlns:a16="http://schemas.microsoft.com/office/drawing/2014/main" id="{53AC64E0-70BE-4ECD-55D7-95528487725B}"/>
              </a:ext>
            </a:extLst>
          </p:cNvPr>
          <p:cNvSpPr>
            <a:spLocks noGrp="1"/>
          </p:cNvSpPr>
          <p:nvPr>
            <p:ph type="sldNum" sz="quarter" idx="12"/>
          </p:nvPr>
        </p:nvSpPr>
        <p:spPr/>
        <p:txBody>
          <a:bodyPr/>
          <a:lstStyle/>
          <a:p>
            <a:fld id="{81D2C36F-4504-47C0-B82F-A167342A2754}" type="slidenum">
              <a:rPr lang="en-US" smtClean="0"/>
              <a:t>10</a:t>
            </a:fld>
            <a:endParaRPr lang="en-US" dirty="0"/>
          </a:p>
        </p:txBody>
      </p:sp>
      <p:pic>
        <p:nvPicPr>
          <p:cNvPr id="10" name="Picture 9">
            <a:extLst>
              <a:ext uri="{FF2B5EF4-FFF2-40B4-BE49-F238E27FC236}">
                <a16:creationId xmlns:a16="http://schemas.microsoft.com/office/drawing/2014/main" id="{4C976458-CE8A-8F4D-7743-F1FC61C5A79F}"/>
              </a:ext>
            </a:extLst>
          </p:cNvPr>
          <p:cNvPicPr>
            <a:picLocks noChangeAspect="1"/>
          </p:cNvPicPr>
          <p:nvPr/>
        </p:nvPicPr>
        <p:blipFill>
          <a:blip r:embed="rId2"/>
          <a:stretch>
            <a:fillRect/>
          </a:stretch>
        </p:blipFill>
        <p:spPr>
          <a:xfrm>
            <a:off x="5428324" y="2226399"/>
            <a:ext cx="2111512" cy="409207"/>
          </a:xfrm>
          <a:prstGeom prst="rect">
            <a:avLst/>
          </a:prstGeom>
        </p:spPr>
      </p:pic>
      <p:pic>
        <p:nvPicPr>
          <p:cNvPr id="12" name="Picture 11">
            <a:extLst>
              <a:ext uri="{FF2B5EF4-FFF2-40B4-BE49-F238E27FC236}">
                <a16:creationId xmlns:a16="http://schemas.microsoft.com/office/drawing/2014/main" id="{AABC5CAD-1FC4-4728-0321-CCCB046A0D38}"/>
              </a:ext>
            </a:extLst>
          </p:cNvPr>
          <p:cNvPicPr>
            <a:picLocks noChangeAspect="1"/>
          </p:cNvPicPr>
          <p:nvPr/>
        </p:nvPicPr>
        <p:blipFill>
          <a:blip r:embed="rId3"/>
          <a:stretch>
            <a:fillRect/>
          </a:stretch>
        </p:blipFill>
        <p:spPr>
          <a:xfrm>
            <a:off x="1068410" y="2200421"/>
            <a:ext cx="1794332" cy="422195"/>
          </a:xfrm>
          <a:prstGeom prst="rect">
            <a:avLst/>
          </a:prstGeom>
        </p:spPr>
      </p:pic>
      <p:pic>
        <p:nvPicPr>
          <p:cNvPr id="14" name="Picture 13">
            <a:extLst>
              <a:ext uri="{FF2B5EF4-FFF2-40B4-BE49-F238E27FC236}">
                <a16:creationId xmlns:a16="http://schemas.microsoft.com/office/drawing/2014/main" id="{FE36A4AD-A3BD-7D39-99C8-708BBC8813F7}"/>
              </a:ext>
            </a:extLst>
          </p:cNvPr>
          <p:cNvPicPr>
            <a:picLocks noChangeAspect="1"/>
          </p:cNvPicPr>
          <p:nvPr/>
        </p:nvPicPr>
        <p:blipFill>
          <a:blip r:embed="rId4"/>
          <a:stretch>
            <a:fillRect/>
          </a:stretch>
        </p:blipFill>
        <p:spPr>
          <a:xfrm>
            <a:off x="3159401" y="2213409"/>
            <a:ext cx="1794983" cy="396217"/>
          </a:xfrm>
          <a:prstGeom prst="rect">
            <a:avLst/>
          </a:prstGeom>
        </p:spPr>
      </p:pic>
      <p:pic>
        <p:nvPicPr>
          <p:cNvPr id="13" name="Picture 12">
            <a:extLst>
              <a:ext uri="{FF2B5EF4-FFF2-40B4-BE49-F238E27FC236}">
                <a16:creationId xmlns:a16="http://schemas.microsoft.com/office/drawing/2014/main" id="{D72B3B26-08F1-D601-4548-502176032CE6}"/>
              </a:ext>
            </a:extLst>
          </p:cNvPr>
          <p:cNvPicPr>
            <a:picLocks noChangeAspect="1"/>
          </p:cNvPicPr>
          <p:nvPr/>
        </p:nvPicPr>
        <p:blipFill>
          <a:blip r:embed="rId5"/>
          <a:stretch>
            <a:fillRect/>
          </a:stretch>
        </p:blipFill>
        <p:spPr>
          <a:xfrm>
            <a:off x="1226048" y="3903173"/>
            <a:ext cx="2355351" cy="2453177"/>
          </a:xfrm>
          <a:prstGeom prst="rect">
            <a:avLst/>
          </a:prstGeom>
        </p:spPr>
      </p:pic>
      <p:pic>
        <p:nvPicPr>
          <p:cNvPr id="20" name="Picture 19">
            <a:extLst>
              <a:ext uri="{FF2B5EF4-FFF2-40B4-BE49-F238E27FC236}">
                <a16:creationId xmlns:a16="http://schemas.microsoft.com/office/drawing/2014/main" id="{8D6F6412-41DB-F32F-DEEF-9459A08FE371}"/>
              </a:ext>
            </a:extLst>
          </p:cNvPr>
          <p:cNvPicPr>
            <a:picLocks noChangeAspect="1"/>
          </p:cNvPicPr>
          <p:nvPr/>
        </p:nvPicPr>
        <p:blipFill>
          <a:blip r:embed="rId6"/>
          <a:stretch>
            <a:fillRect/>
          </a:stretch>
        </p:blipFill>
        <p:spPr>
          <a:xfrm>
            <a:off x="4514213" y="3963094"/>
            <a:ext cx="2182093" cy="2400679"/>
          </a:xfrm>
          <a:prstGeom prst="rect">
            <a:avLst/>
          </a:prstGeom>
        </p:spPr>
      </p:pic>
      <p:pic>
        <p:nvPicPr>
          <p:cNvPr id="22" name="Picture 21">
            <a:extLst>
              <a:ext uri="{FF2B5EF4-FFF2-40B4-BE49-F238E27FC236}">
                <a16:creationId xmlns:a16="http://schemas.microsoft.com/office/drawing/2014/main" id="{8310BAA6-E139-2A21-92E4-7CE108435974}"/>
              </a:ext>
            </a:extLst>
          </p:cNvPr>
          <p:cNvPicPr>
            <a:picLocks noChangeAspect="1"/>
          </p:cNvPicPr>
          <p:nvPr/>
        </p:nvPicPr>
        <p:blipFill>
          <a:blip r:embed="rId7"/>
          <a:stretch>
            <a:fillRect/>
          </a:stretch>
        </p:blipFill>
        <p:spPr>
          <a:xfrm>
            <a:off x="8166695" y="3955671"/>
            <a:ext cx="2400679" cy="2400679"/>
          </a:xfrm>
          <a:prstGeom prst="rect">
            <a:avLst/>
          </a:prstGeom>
        </p:spPr>
      </p:pic>
    </p:spTree>
    <p:extLst>
      <p:ext uri="{BB962C8B-B14F-4D97-AF65-F5344CB8AC3E}">
        <p14:creationId xmlns:p14="http://schemas.microsoft.com/office/powerpoint/2010/main" val="42917913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172D79-8064-15FF-9CE5-B253346DB0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A6C93E-2663-2E98-42F4-8FFA819F0863}"/>
              </a:ext>
            </a:extLst>
          </p:cNvPr>
          <p:cNvSpPr>
            <a:spLocks noGrp="1"/>
          </p:cNvSpPr>
          <p:nvPr>
            <p:ph type="title"/>
          </p:nvPr>
        </p:nvSpPr>
        <p:spPr>
          <a:xfrm>
            <a:off x="838199" y="261046"/>
            <a:ext cx="11277600" cy="1325563"/>
          </a:xfrm>
        </p:spPr>
        <p:txBody>
          <a:bodyPr/>
          <a:lstStyle/>
          <a:p>
            <a:r>
              <a:rPr lang="en-CA" dirty="0"/>
              <a:t>Estimating detector sensitivity by incorporating optical simulations</a:t>
            </a:r>
          </a:p>
        </p:txBody>
      </p:sp>
      <p:sp>
        <p:nvSpPr>
          <p:cNvPr id="3" name="Content Placeholder 2">
            <a:extLst>
              <a:ext uri="{FF2B5EF4-FFF2-40B4-BE49-F238E27FC236}">
                <a16:creationId xmlns:a16="http://schemas.microsoft.com/office/drawing/2014/main" id="{EAE563A0-2F3F-41DD-AF3E-0B0D41B44A90}"/>
              </a:ext>
            </a:extLst>
          </p:cNvPr>
          <p:cNvSpPr>
            <a:spLocks noGrp="1"/>
          </p:cNvSpPr>
          <p:nvPr>
            <p:ph idx="1"/>
          </p:nvPr>
        </p:nvSpPr>
        <p:spPr>
          <a:xfrm>
            <a:off x="771524" y="2220437"/>
            <a:ext cx="10515600" cy="4414195"/>
          </a:xfrm>
        </p:spPr>
        <p:txBody>
          <a:bodyPr>
            <a:normAutofit/>
          </a:bodyPr>
          <a:lstStyle/>
          <a:p>
            <a:pPr marL="0" indent="0">
              <a:buNone/>
            </a:pPr>
            <a:endParaRPr lang="en-US" sz="2400" dirty="0"/>
          </a:p>
          <a:p>
            <a:r>
              <a:rPr lang="en-CA" sz="2400" dirty="0">
                <a:latin typeface="Calibri" panose="020F0502020204030204" pitchFamily="34" charset="0"/>
                <a:cs typeface="Calibri" panose="020F0502020204030204" pitchFamily="34" charset="0"/>
              </a:rPr>
              <a:t>Number of Photoelectrons (</a:t>
            </a:r>
            <a:r>
              <a:rPr lang="en-CA" sz="2400" b="1" i="1" dirty="0">
                <a:latin typeface="Calibri" panose="020F0502020204030204" pitchFamily="34" charset="0"/>
                <a:cs typeface="Calibri" panose="020F0502020204030204" pitchFamily="34" charset="0"/>
              </a:rPr>
              <a:t>N</a:t>
            </a:r>
            <a:r>
              <a:rPr lang="en-CA" sz="2400" b="1" i="1" baseline="-25000" dirty="0">
                <a:latin typeface="Calibri" panose="020F0502020204030204" pitchFamily="34" charset="0"/>
                <a:cs typeface="Calibri" panose="020F0502020204030204" pitchFamily="34" charset="0"/>
              </a:rPr>
              <a:t>P</a:t>
            </a:r>
            <a:r>
              <a:rPr lang="en-CA" sz="2400" i="1" baseline="-25000" dirty="0">
                <a:latin typeface="Calibri" panose="020F0502020204030204" pitchFamily="34" charset="0"/>
                <a:cs typeface="Calibri" panose="020F0502020204030204" pitchFamily="34" charset="0"/>
              </a:rPr>
              <a:t>E</a:t>
            </a:r>
            <a:r>
              <a:rPr lang="en-CA" sz="2400" dirty="0">
                <a:latin typeface="Calibri" panose="020F0502020204030204" pitchFamily="34" charset="0"/>
                <a:cs typeface="Calibri" panose="020F0502020204030204" pitchFamily="34" charset="0"/>
              </a:rPr>
              <a:t>) is computed based on the Quantum Efficiency (QE) of the XP72B20 PMT which taken to be 25% [1].</a:t>
            </a:r>
          </a:p>
          <a:p>
            <a:r>
              <a:rPr lang="en-CA" sz="2400" dirty="0">
                <a:latin typeface="Calibri" panose="020F0502020204030204" pitchFamily="34" charset="0"/>
                <a:cs typeface="Calibri" panose="020F0502020204030204" pitchFamily="34" charset="0"/>
              </a:rPr>
              <a:t>Number of Optical Photons given by N</a:t>
            </a:r>
            <a:r>
              <a:rPr lang="el-GR" sz="2400" dirty="0">
                <a:latin typeface="Calibri" panose="020F0502020204030204" pitchFamily="34" charset="0"/>
                <a:cs typeface="Calibri" panose="020F0502020204030204" pitchFamily="34" charset="0"/>
              </a:rPr>
              <a:t>γ</a:t>
            </a:r>
            <a:r>
              <a:rPr lang="el-GR" sz="1600" dirty="0"/>
              <a:t> </a:t>
            </a:r>
            <a:r>
              <a:rPr lang="en-CA" sz="2400" dirty="0">
                <a:latin typeface="Calibri" panose="020F0502020204030204" pitchFamily="34" charset="0"/>
                <a:cs typeface="Calibri" panose="020F0502020204030204" pitchFamily="34" charset="0"/>
              </a:rPr>
              <a:t>reaching the silicone light guide from 1 GeV muon was obtained and converted to photoelectrons.</a:t>
            </a:r>
          </a:p>
          <a:p>
            <a:r>
              <a:rPr lang="en-CA" sz="2400" dirty="0">
                <a:latin typeface="Calibri" panose="020F0502020204030204" pitchFamily="34" charset="0"/>
                <a:cs typeface="Calibri" panose="020F0502020204030204" pitchFamily="34" charset="0"/>
              </a:rPr>
              <a:t>The charge scaling was used to determine number of photoelectrons of </a:t>
            </a:r>
            <a:r>
              <a:rPr lang="en-CA" sz="2400" dirty="0" err="1">
                <a:latin typeface="Calibri" panose="020F0502020204030204" pitchFamily="34" charset="0"/>
                <a:cs typeface="Calibri" panose="020F0502020204030204" pitchFamily="34" charset="0"/>
              </a:rPr>
              <a:t>mCP</a:t>
            </a:r>
            <a:r>
              <a:rPr lang="en-CA" sz="2400" dirty="0">
                <a:latin typeface="Calibri" panose="020F0502020204030204" pitchFamily="34" charset="0"/>
                <a:cs typeface="Calibri" panose="020F0502020204030204" pitchFamily="34" charset="0"/>
              </a:rPr>
              <a:t> with effective charge </a:t>
            </a:r>
            <a:r>
              <a:rPr lang="el-GR" sz="2400" b="1" i="1" dirty="0">
                <a:latin typeface="Calibri" panose="020F0502020204030204" pitchFamily="34" charset="0"/>
                <a:cs typeface="Calibri" panose="020F0502020204030204" pitchFamily="34" charset="0"/>
              </a:rPr>
              <a:t>ϵ</a:t>
            </a:r>
            <a:r>
              <a:rPr lang="en-CA" sz="2400" dirty="0">
                <a:latin typeface="Calibri" panose="020F0502020204030204" pitchFamily="34" charset="0"/>
                <a:cs typeface="Calibri" panose="020F0502020204030204" pitchFamily="34" charset="0"/>
              </a:rPr>
              <a:t> passing through the MAPP-1 scintillator unit.</a:t>
            </a:r>
          </a:p>
        </p:txBody>
      </p:sp>
      <p:sp>
        <p:nvSpPr>
          <p:cNvPr id="4" name="Date Placeholder 3">
            <a:extLst>
              <a:ext uri="{FF2B5EF4-FFF2-40B4-BE49-F238E27FC236}">
                <a16:creationId xmlns:a16="http://schemas.microsoft.com/office/drawing/2014/main" id="{BE489EE0-E6EE-6591-8416-52DC7777940F}"/>
              </a:ext>
            </a:extLst>
          </p:cNvPr>
          <p:cNvSpPr>
            <a:spLocks noGrp="1"/>
          </p:cNvSpPr>
          <p:nvPr>
            <p:ph type="dt" sz="half" idx="10"/>
          </p:nvPr>
        </p:nvSpPr>
        <p:spPr/>
        <p:txBody>
          <a:bodyPr/>
          <a:lstStyle/>
          <a:p>
            <a:fld id="{BE0A88F0-556B-4BB7-8AAB-D63AEB65C662}" type="datetime1">
              <a:rPr lang="en-US" smtClean="0"/>
              <a:t>2/13/2025</a:t>
            </a:fld>
            <a:endParaRPr lang="en-US" dirty="0"/>
          </a:p>
        </p:txBody>
      </p:sp>
      <p:sp>
        <p:nvSpPr>
          <p:cNvPr id="5" name="Footer Placeholder 4">
            <a:extLst>
              <a:ext uri="{FF2B5EF4-FFF2-40B4-BE49-F238E27FC236}">
                <a16:creationId xmlns:a16="http://schemas.microsoft.com/office/drawing/2014/main" id="{3757E426-4632-88B6-A666-F2353597F3F6}"/>
              </a:ext>
            </a:extLst>
          </p:cNvPr>
          <p:cNvSpPr>
            <a:spLocks noGrp="1"/>
          </p:cNvSpPr>
          <p:nvPr>
            <p:ph type="ftr" sz="quarter" idx="11"/>
          </p:nvPr>
        </p:nvSpPr>
        <p:spPr>
          <a:xfrm>
            <a:off x="6096000" y="6178576"/>
            <a:ext cx="6455769" cy="720671"/>
          </a:xfrm>
        </p:spPr>
        <p:txBody>
          <a:bodyPr/>
          <a:lstStyle/>
          <a:p>
            <a:pPr algn="l"/>
            <a:r>
              <a:rPr lang="en-US" sz="1100" dirty="0"/>
              <a:t>[1] https://doi.org/10.1016/j.nima.2021.165347</a:t>
            </a:r>
          </a:p>
          <a:p>
            <a:pPr algn="l"/>
            <a:endParaRPr lang="en-US" sz="1100" dirty="0"/>
          </a:p>
        </p:txBody>
      </p:sp>
      <p:sp>
        <p:nvSpPr>
          <p:cNvPr id="6" name="Slide Number Placeholder 5">
            <a:extLst>
              <a:ext uri="{FF2B5EF4-FFF2-40B4-BE49-F238E27FC236}">
                <a16:creationId xmlns:a16="http://schemas.microsoft.com/office/drawing/2014/main" id="{D7572CB1-C179-0962-66BB-95C8A1C43147}"/>
              </a:ext>
            </a:extLst>
          </p:cNvPr>
          <p:cNvSpPr>
            <a:spLocks noGrp="1"/>
          </p:cNvSpPr>
          <p:nvPr>
            <p:ph type="sldNum" sz="quarter" idx="12"/>
          </p:nvPr>
        </p:nvSpPr>
        <p:spPr/>
        <p:txBody>
          <a:bodyPr/>
          <a:lstStyle/>
          <a:p>
            <a:fld id="{81D2C36F-4504-47C0-B82F-A167342A2754}" type="slidenum">
              <a:rPr lang="en-US" smtClean="0"/>
              <a:t>11</a:t>
            </a:fld>
            <a:endParaRPr lang="en-US" dirty="0"/>
          </a:p>
        </p:txBody>
      </p:sp>
      <p:pic>
        <p:nvPicPr>
          <p:cNvPr id="10" name="Picture 9">
            <a:extLst>
              <a:ext uri="{FF2B5EF4-FFF2-40B4-BE49-F238E27FC236}">
                <a16:creationId xmlns:a16="http://schemas.microsoft.com/office/drawing/2014/main" id="{10E7F15C-329A-45D4-43B4-084A99FE9B57}"/>
              </a:ext>
            </a:extLst>
          </p:cNvPr>
          <p:cNvPicPr>
            <a:picLocks noChangeAspect="1"/>
          </p:cNvPicPr>
          <p:nvPr/>
        </p:nvPicPr>
        <p:blipFill>
          <a:blip r:embed="rId2"/>
          <a:stretch>
            <a:fillRect/>
          </a:stretch>
        </p:blipFill>
        <p:spPr>
          <a:xfrm>
            <a:off x="5304880" y="2002308"/>
            <a:ext cx="2111507" cy="409206"/>
          </a:xfrm>
          <a:prstGeom prst="rect">
            <a:avLst/>
          </a:prstGeom>
        </p:spPr>
      </p:pic>
      <p:pic>
        <p:nvPicPr>
          <p:cNvPr id="12" name="Picture 11">
            <a:extLst>
              <a:ext uri="{FF2B5EF4-FFF2-40B4-BE49-F238E27FC236}">
                <a16:creationId xmlns:a16="http://schemas.microsoft.com/office/drawing/2014/main" id="{BA2169D2-0D34-79D8-D271-F165FDB5457C}"/>
              </a:ext>
            </a:extLst>
          </p:cNvPr>
          <p:cNvPicPr>
            <a:picLocks noChangeAspect="1"/>
          </p:cNvPicPr>
          <p:nvPr/>
        </p:nvPicPr>
        <p:blipFill>
          <a:blip r:embed="rId3"/>
          <a:stretch>
            <a:fillRect/>
          </a:stretch>
        </p:blipFill>
        <p:spPr>
          <a:xfrm>
            <a:off x="904876" y="2009339"/>
            <a:ext cx="1794332" cy="422195"/>
          </a:xfrm>
          <a:prstGeom prst="rect">
            <a:avLst/>
          </a:prstGeom>
        </p:spPr>
      </p:pic>
      <p:pic>
        <p:nvPicPr>
          <p:cNvPr id="14" name="Picture 13">
            <a:extLst>
              <a:ext uri="{FF2B5EF4-FFF2-40B4-BE49-F238E27FC236}">
                <a16:creationId xmlns:a16="http://schemas.microsoft.com/office/drawing/2014/main" id="{7114268C-A1FF-2653-90F9-D2A4C2324122}"/>
              </a:ext>
            </a:extLst>
          </p:cNvPr>
          <p:cNvPicPr>
            <a:picLocks noChangeAspect="1"/>
          </p:cNvPicPr>
          <p:nvPr/>
        </p:nvPicPr>
        <p:blipFill>
          <a:blip r:embed="rId4"/>
          <a:stretch>
            <a:fillRect/>
          </a:stretch>
        </p:blipFill>
        <p:spPr>
          <a:xfrm>
            <a:off x="2999021" y="2022328"/>
            <a:ext cx="1853827" cy="409206"/>
          </a:xfrm>
          <a:prstGeom prst="rect">
            <a:avLst/>
          </a:prstGeom>
        </p:spPr>
      </p:pic>
    </p:spTree>
    <p:extLst>
      <p:ext uri="{BB962C8B-B14F-4D97-AF65-F5344CB8AC3E}">
        <p14:creationId xmlns:p14="http://schemas.microsoft.com/office/powerpoint/2010/main" val="27965000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2B5E7-16BB-263A-2895-77D630E04231}"/>
              </a:ext>
            </a:extLst>
          </p:cNvPr>
          <p:cNvSpPr>
            <a:spLocks noGrp="1"/>
          </p:cNvSpPr>
          <p:nvPr>
            <p:ph type="title"/>
          </p:nvPr>
        </p:nvSpPr>
        <p:spPr/>
        <p:txBody>
          <a:bodyPr/>
          <a:lstStyle/>
          <a:p>
            <a:r>
              <a:rPr lang="en-CA" dirty="0"/>
              <a:t>Projected exclusion limits </a:t>
            </a:r>
          </a:p>
        </p:txBody>
      </p:sp>
      <p:sp>
        <p:nvSpPr>
          <p:cNvPr id="4" name="Date Placeholder 3">
            <a:extLst>
              <a:ext uri="{FF2B5EF4-FFF2-40B4-BE49-F238E27FC236}">
                <a16:creationId xmlns:a16="http://schemas.microsoft.com/office/drawing/2014/main" id="{187A3238-86F7-8549-64B7-C20AA84366E5}"/>
              </a:ext>
            </a:extLst>
          </p:cNvPr>
          <p:cNvSpPr>
            <a:spLocks noGrp="1"/>
          </p:cNvSpPr>
          <p:nvPr>
            <p:ph type="dt" sz="half" idx="10"/>
          </p:nvPr>
        </p:nvSpPr>
        <p:spPr/>
        <p:txBody>
          <a:bodyPr/>
          <a:lstStyle/>
          <a:p>
            <a:fld id="{BE0A88F0-556B-4BB7-8AAB-D63AEB65C662}" type="datetime1">
              <a:rPr lang="en-US" smtClean="0"/>
              <a:t>2/13/2025</a:t>
            </a:fld>
            <a:endParaRPr lang="en-US"/>
          </a:p>
        </p:txBody>
      </p:sp>
      <p:sp>
        <p:nvSpPr>
          <p:cNvPr id="6" name="Slide Number Placeholder 5">
            <a:extLst>
              <a:ext uri="{FF2B5EF4-FFF2-40B4-BE49-F238E27FC236}">
                <a16:creationId xmlns:a16="http://schemas.microsoft.com/office/drawing/2014/main" id="{97DD1EB1-AA6D-411F-CB22-3710F99A884B}"/>
              </a:ext>
            </a:extLst>
          </p:cNvPr>
          <p:cNvSpPr>
            <a:spLocks noGrp="1"/>
          </p:cNvSpPr>
          <p:nvPr>
            <p:ph type="sldNum" sz="quarter" idx="12"/>
          </p:nvPr>
        </p:nvSpPr>
        <p:spPr/>
        <p:txBody>
          <a:bodyPr/>
          <a:lstStyle/>
          <a:p>
            <a:fld id="{81D2C36F-4504-47C0-B82F-A167342A2754}" type="slidenum">
              <a:rPr lang="en-US" smtClean="0"/>
              <a:t>12</a:t>
            </a:fld>
            <a:endParaRPr lang="en-US"/>
          </a:p>
        </p:txBody>
      </p:sp>
      <p:sp>
        <p:nvSpPr>
          <p:cNvPr id="3" name="TextBox 2">
            <a:extLst>
              <a:ext uri="{FF2B5EF4-FFF2-40B4-BE49-F238E27FC236}">
                <a16:creationId xmlns:a16="http://schemas.microsoft.com/office/drawing/2014/main" id="{B92ABAE3-6D07-D039-950B-331389AF712B}"/>
              </a:ext>
            </a:extLst>
          </p:cNvPr>
          <p:cNvSpPr txBox="1"/>
          <p:nvPr/>
        </p:nvSpPr>
        <p:spPr>
          <a:xfrm>
            <a:off x="6839648" y="1492250"/>
            <a:ext cx="4456387" cy="2031325"/>
          </a:xfrm>
          <a:prstGeom prst="rect">
            <a:avLst/>
          </a:prstGeom>
          <a:noFill/>
        </p:spPr>
        <p:txBody>
          <a:bodyPr wrap="square" rtlCol="0">
            <a:spAutoFit/>
          </a:bodyPr>
          <a:lstStyle/>
          <a:p>
            <a:r>
              <a:rPr lang="en-US" dirty="0"/>
              <a:t>The projected 95% confidence level (CL) Background free exclusion limits for MAPP-1 compared to other experiments</a:t>
            </a:r>
          </a:p>
          <a:p>
            <a:endParaRPr lang="en-US" dirty="0"/>
          </a:p>
          <a:p>
            <a:endParaRPr lang="en-US" dirty="0"/>
          </a:p>
          <a:p>
            <a:r>
              <a:rPr lang="en-US" dirty="0"/>
              <a:t>The plots show both respective luminosity for Run-3 and upcoming high luminosity run.  </a:t>
            </a:r>
            <a:endParaRPr lang="en-CA" dirty="0"/>
          </a:p>
        </p:txBody>
      </p:sp>
      <p:pic>
        <p:nvPicPr>
          <p:cNvPr id="10" name="Content Placeholder 9">
            <a:extLst>
              <a:ext uri="{FF2B5EF4-FFF2-40B4-BE49-F238E27FC236}">
                <a16:creationId xmlns:a16="http://schemas.microsoft.com/office/drawing/2014/main" id="{BE1761FC-2C9F-F35F-8638-9F7964AEFD32}"/>
              </a:ext>
            </a:extLst>
          </p:cNvPr>
          <p:cNvPicPr>
            <a:picLocks noGrp="1" noChangeAspect="1"/>
          </p:cNvPicPr>
          <p:nvPr>
            <p:ph idx="1"/>
          </p:nvPr>
        </p:nvPicPr>
        <p:blipFill>
          <a:blip r:embed="rId2"/>
          <a:stretch>
            <a:fillRect/>
          </a:stretch>
        </p:blipFill>
        <p:spPr>
          <a:xfrm>
            <a:off x="838199" y="1492250"/>
            <a:ext cx="5943685" cy="4603750"/>
          </a:xfrm>
        </p:spPr>
      </p:pic>
      <p:sp>
        <p:nvSpPr>
          <p:cNvPr id="11" name="TextBox 10">
            <a:extLst>
              <a:ext uri="{FF2B5EF4-FFF2-40B4-BE49-F238E27FC236}">
                <a16:creationId xmlns:a16="http://schemas.microsoft.com/office/drawing/2014/main" id="{02D862F9-3B06-715E-7DD3-7501BAB658FF}"/>
              </a:ext>
            </a:extLst>
          </p:cNvPr>
          <p:cNvSpPr txBox="1"/>
          <p:nvPr/>
        </p:nvSpPr>
        <p:spPr>
          <a:xfrm>
            <a:off x="6781884" y="5477212"/>
            <a:ext cx="4295775" cy="1015663"/>
          </a:xfrm>
          <a:prstGeom prst="rect">
            <a:avLst/>
          </a:prstGeom>
          <a:noFill/>
        </p:spPr>
        <p:txBody>
          <a:bodyPr wrap="square" rtlCol="0">
            <a:spAutoFit/>
          </a:bodyPr>
          <a:lstStyle/>
          <a:p>
            <a:pPr algn="l"/>
            <a:r>
              <a:rPr lang="en-CA" sz="1100" dirty="0"/>
              <a:t>References:</a:t>
            </a:r>
          </a:p>
          <a:p>
            <a:pPr algn="l"/>
            <a:r>
              <a:rPr lang="en-CA" sz="1000" dirty="0"/>
              <a:t>MAPP-1: arXiv:2307.07855; J. High </a:t>
            </a:r>
            <a:r>
              <a:rPr lang="en-CA" sz="1000" dirty="0" err="1"/>
              <a:t>Energ</a:t>
            </a:r>
            <a:r>
              <a:rPr lang="en-CA" sz="1000" dirty="0"/>
              <a:t>. Phys. 2024, 137 (2024).</a:t>
            </a:r>
          </a:p>
          <a:p>
            <a:pPr algn="l"/>
            <a:r>
              <a:rPr lang="en-CA" sz="1000" dirty="0" err="1"/>
              <a:t>milliQan</a:t>
            </a:r>
            <a:r>
              <a:rPr lang="en-CA" sz="1000" dirty="0"/>
              <a:t>: Phys. Lett. B 746, 117–120 (2015); Phys. Rev. D 104, 032002 (2021).</a:t>
            </a:r>
          </a:p>
          <a:p>
            <a:pPr algn="l"/>
            <a:r>
              <a:rPr lang="en-CA" sz="1000" dirty="0"/>
              <a:t>FORMOSA: Phys. Rev. D 104, 035014 (2021).</a:t>
            </a:r>
          </a:p>
          <a:p>
            <a:endParaRPr lang="en-CA" dirty="0"/>
          </a:p>
        </p:txBody>
      </p:sp>
    </p:spTree>
    <p:extLst>
      <p:ext uri="{BB962C8B-B14F-4D97-AF65-F5344CB8AC3E}">
        <p14:creationId xmlns:p14="http://schemas.microsoft.com/office/powerpoint/2010/main" val="10797826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30894-CCFC-AF96-E42F-B4520E41177E}"/>
              </a:ext>
            </a:extLst>
          </p:cNvPr>
          <p:cNvSpPr>
            <a:spLocks noGrp="1"/>
          </p:cNvSpPr>
          <p:nvPr>
            <p:ph type="title"/>
          </p:nvPr>
        </p:nvSpPr>
        <p:spPr>
          <a:xfrm>
            <a:off x="838200" y="365125"/>
            <a:ext cx="10515600" cy="1325563"/>
          </a:xfrm>
        </p:spPr>
        <p:txBody>
          <a:bodyPr anchor="ctr">
            <a:normAutofit/>
          </a:bodyPr>
          <a:lstStyle/>
          <a:p>
            <a:r>
              <a:rPr lang="en-US" dirty="0" err="1"/>
              <a:t>SimUlation</a:t>
            </a:r>
            <a:r>
              <a:rPr lang="en-US" dirty="0"/>
              <a:t> of the </a:t>
            </a:r>
            <a:r>
              <a:rPr lang="en-US" dirty="0" err="1"/>
              <a:t>MoEDAL</a:t>
            </a:r>
            <a:r>
              <a:rPr lang="en-US" dirty="0"/>
              <a:t>-MAPP Arena (SUMMA)</a:t>
            </a:r>
            <a:r>
              <a:rPr lang="en-CA" dirty="0"/>
              <a:t> Model </a:t>
            </a:r>
          </a:p>
        </p:txBody>
      </p:sp>
      <p:sp>
        <p:nvSpPr>
          <p:cNvPr id="3" name="Content Placeholder 2">
            <a:extLst>
              <a:ext uri="{FF2B5EF4-FFF2-40B4-BE49-F238E27FC236}">
                <a16:creationId xmlns:a16="http://schemas.microsoft.com/office/drawing/2014/main" id="{7CDD5CF7-0992-7EA6-1EFE-3E72F79D2127}"/>
              </a:ext>
            </a:extLst>
          </p:cNvPr>
          <p:cNvSpPr>
            <a:spLocks noGrp="1"/>
          </p:cNvSpPr>
          <p:nvPr>
            <p:ph sz="half" idx="1"/>
          </p:nvPr>
        </p:nvSpPr>
        <p:spPr>
          <a:xfrm>
            <a:off x="838200" y="1825625"/>
            <a:ext cx="5181600" cy="4351338"/>
          </a:xfrm>
        </p:spPr>
        <p:txBody>
          <a:bodyPr>
            <a:normAutofit/>
          </a:bodyPr>
          <a:lstStyle/>
          <a:p>
            <a:r>
              <a:rPr lang="en-CA" sz="2400"/>
              <a:t>A full SUMMA Model has been developed to get a more realistic simulation of MAPP-1 Detector</a:t>
            </a:r>
          </a:p>
          <a:p>
            <a:r>
              <a:rPr lang="en-CA" sz="2400"/>
              <a:t>Includes all the interaction material from IP8 to MAPP-1 detector </a:t>
            </a:r>
          </a:p>
          <a:p>
            <a:r>
              <a:rPr lang="en-CA" sz="2400"/>
              <a:t>Is to be interfaced with the Optical Model to get a more realistic sensitivity of MAPP-1 to </a:t>
            </a:r>
            <a:r>
              <a:rPr lang="en-CA" sz="2400" err="1"/>
              <a:t>mCPs</a:t>
            </a:r>
            <a:endParaRPr lang="en-CA" sz="2400"/>
          </a:p>
          <a:p>
            <a:r>
              <a:rPr lang="en-CA" sz="2400"/>
              <a:t>Takes account of the attenuation and scattering of </a:t>
            </a:r>
            <a:r>
              <a:rPr lang="en-CA" sz="2400" err="1"/>
              <a:t>mCPs</a:t>
            </a:r>
            <a:r>
              <a:rPr lang="en-CA" sz="2400"/>
              <a:t> as it traverses through material from IP8 to MAPP-1</a:t>
            </a:r>
          </a:p>
          <a:p>
            <a:endParaRPr lang="en-CA" sz="2400"/>
          </a:p>
          <a:p>
            <a:endParaRPr lang="en-CA" sz="2400"/>
          </a:p>
        </p:txBody>
      </p:sp>
      <p:pic>
        <p:nvPicPr>
          <p:cNvPr id="9" name="Picture 8" descr="A yellow and blue machine&#10;&#10;AI-generated content may be incorrect.">
            <a:extLst>
              <a:ext uri="{FF2B5EF4-FFF2-40B4-BE49-F238E27FC236}">
                <a16:creationId xmlns:a16="http://schemas.microsoft.com/office/drawing/2014/main" id="{58AA706B-80C9-B25C-1163-50F20A156202}"/>
              </a:ext>
            </a:extLst>
          </p:cNvPr>
          <p:cNvPicPr>
            <a:picLocks noChangeAspect="1"/>
          </p:cNvPicPr>
          <p:nvPr/>
        </p:nvPicPr>
        <p:blipFill>
          <a:blip r:embed="rId2">
            <a:extLst>
              <a:ext uri="{28A0092B-C50C-407E-A947-70E740481C1C}">
                <a14:useLocalDpi xmlns:a14="http://schemas.microsoft.com/office/drawing/2010/main" val="0"/>
              </a:ext>
            </a:extLst>
          </a:blip>
          <a:srcRect l="18180" r="21386" b="-1"/>
          <a:stretch/>
        </p:blipFill>
        <p:spPr>
          <a:xfrm>
            <a:off x="6172200" y="1342663"/>
            <a:ext cx="5756714" cy="4834300"/>
          </a:xfrm>
          <a:prstGeom prst="rect">
            <a:avLst/>
          </a:prstGeom>
          <a:noFill/>
        </p:spPr>
      </p:pic>
      <p:sp>
        <p:nvSpPr>
          <p:cNvPr id="4" name="Date Placeholder 3">
            <a:extLst>
              <a:ext uri="{FF2B5EF4-FFF2-40B4-BE49-F238E27FC236}">
                <a16:creationId xmlns:a16="http://schemas.microsoft.com/office/drawing/2014/main" id="{7AC37E57-CEE9-39A8-DB96-8152CD18855E}"/>
              </a:ext>
            </a:extLst>
          </p:cNvPr>
          <p:cNvSpPr>
            <a:spLocks noGrp="1"/>
          </p:cNvSpPr>
          <p:nvPr>
            <p:ph type="dt" sz="half" idx="10"/>
          </p:nvPr>
        </p:nvSpPr>
        <p:spPr>
          <a:xfrm>
            <a:off x="838200" y="6356350"/>
            <a:ext cx="2743200" cy="365125"/>
          </a:xfrm>
        </p:spPr>
        <p:txBody>
          <a:bodyPr anchor="ctr">
            <a:normAutofit/>
          </a:bodyPr>
          <a:lstStyle/>
          <a:p>
            <a:pPr>
              <a:spcAft>
                <a:spcPts val="600"/>
              </a:spcAft>
            </a:pPr>
            <a:fld id="{BE0A88F0-556B-4BB7-8AAB-D63AEB65C662}" type="datetime1">
              <a:rPr lang="en-US" smtClean="0"/>
              <a:pPr>
                <a:spcAft>
                  <a:spcPts val="600"/>
                </a:spcAft>
              </a:pPr>
              <a:t>2/13/2025</a:t>
            </a:fld>
            <a:endParaRPr lang="en-US"/>
          </a:p>
        </p:txBody>
      </p:sp>
      <p:sp>
        <p:nvSpPr>
          <p:cNvPr id="6" name="Slide Number Placeholder 5">
            <a:extLst>
              <a:ext uri="{FF2B5EF4-FFF2-40B4-BE49-F238E27FC236}">
                <a16:creationId xmlns:a16="http://schemas.microsoft.com/office/drawing/2014/main" id="{7F16AA04-9DD2-C807-EFA2-67A6DB96F9F8}"/>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81D2C36F-4504-47C0-B82F-A167342A2754}" type="slidenum">
              <a:rPr lang="en-US" smtClean="0"/>
              <a:pPr>
                <a:spcAft>
                  <a:spcPts val="600"/>
                </a:spcAft>
              </a:pPr>
              <a:t>13</a:t>
            </a:fld>
            <a:endParaRPr lang="en-US"/>
          </a:p>
        </p:txBody>
      </p:sp>
    </p:spTree>
    <p:extLst>
      <p:ext uri="{BB962C8B-B14F-4D97-AF65-F5344CB8AC3E}">
        <p14:creationId xmlns:p14="http://schemas.microsoft.com/office/powerpoint/2010/main" val="33558556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AB492-730E-1E88-7E8C-25A69CE4E0D0}"/>
              </a:ext>
            </a:extLst>
          </p:cNvPr>
          <p:cNvSpPr>
            <a:spLocks noGrp="1"/>
          </p:cNvSpPr>
          <p:nvPr>
            <p:ph type="title"/>
          </p:nvPr>
        </p:nvSpPr>
        <p:spPr/>
        <p:txBody>
          <a:bodyPr/>
          <a:lstStyle/>
          <a:p>
            <a:r>
              <a:rPr lang="en-CA" dirty="0"/>
              <a:t>MAPP-1 Optical Model Updated</a:t>
            </a:r>
          </a:p>
        </p:txBody>
      </p:sp>
      <p:sp>
        <p:nvSpPr>
          <p:cNvPr id="4" name="Date Placeholder 3">
            <a:extLst>
              <a:ext uri="{FF2B5EF4-FFF2-40B4-BE49-F238E27FC236}">
                <a16:creationId xmlns:a16="http://schemas.microsoft.com/office/drawing/2014/main" id="{669FA126-45A9-9F87-B6F3-1AC3E6FC81A6}"/>
              </a:ext>
            </a:extLst>
          </p:cNvPr>
          <p:cNvSpPr>
            <a:spLocks noGrp="1"/>
          </p:cNvSpPr>
          <p:nvPr>
            <p:ph type="dt" sz="half" idx="10"/>
          </p:nvPr>
        </p:nvSpPr>
        <p:spPr/>
        <p:txBody>
          <a:bodyPr/>
          <a:lstStyle/>
          <a:p>
            <a:fld id="{BE0A88F0-556B-4BB7-8AAB-D63AEB65C662}" type="datetime1">
              <a:rPr lang="en-US" smtClean="0"/>
              <a:t>2/13/2025</a:t>
            </a:fld>
            <a:endParaRPr lang="en-US"/>
          </a:p>
        </p:txBody>
      </p:sp>
      <p:sp>
        <p:nvSpPr>
          <p:cNvPr id="6" name="Slide Number Placeholder 5">
            <a:extLst>
              <a:ext uri="{FF2B5EF4-FFF2-40B4-BE49-F238E27FC236}">
                <a16:creationId xmlns:a16="http://schemas.microsoft.com/office/drawing/2014/main" id="{FEBFDFF1-1024-DFE2-B2D8-C5AC1AAF2017}"/>
              </a:ext>
            </a:extLst>
          </p:cNvPr>
          <p:cNvSpPr>
            <a:spLocks noGrp="1"/>
          </p:cNvSpPr>
          <p:nvPr>
            <p:ph type="sldNum" sz="quarter" idx="12"/>
          </p:nvPr>
        </p:nvSpPr>
        <p:spPr/>
        <p:txBody>
          <a:bodyPr/>
          <a:lstStyle/>
          <a:p>
            <a:fld id="{81D2C36F-4504-47C0-B82F-A167342A2754}" type="slidenum">
              <a:rPr lang="en-US" smtClean="0"/>
              <a:t>14</a:t>
            </a:fld>
            <a:endParaRPr lang="en-US"/>
          </a:p>
        </p:txBody>
      </p:sp>
      <p:pic>
        <p:nvPicPr>
          <p:cNvPr id="7" name="Content Placeholder 7">
            <a:extLst>
              <a:ext uri="{FF2B5EF4-FFF2-40B4-BE49-F238E27FC236}">
                <a16:creationId xmlns:a16="http://schemas.microsoft.com/office/drawing/2014/main" id="{5DAC7512-E68F-781E-6F12-3C2713264AAA}"/>
              </a:ext>
            </a:extLst>
          </p:cNvPr>
          <p:cNvPicPr>
            <a:picLocks noChangeAspect="1"/>
          </p:cNvPicPr>
          <p:nvPr/>
        </p:nvPicPr>
        <p:blipFill>
          <a:blip r:embed="rId2"/>
          <a:stretch>
            <a:fillRect/>
          </a:stretch>
        </p:blipFill>
        <p:spPr>
          <a:xfrm>
            <a:off x="5094973" y="1822590"/>
            <a:ext cx="7031254" cy="2587625"/>
          </a:xfrm>
          <a:prstGeom prst="rect">
            <a:avLst/>
          </a:prstGeom>
        </p:spPr>
      </p:pic>
      <p:cxnSp>
        <p:nvCxnSpPr>
          <p:cNvPr id="8" name="Straight Arrow Connector 7">
            <a:extLst>
              <a:ext uri="{FF2B5EF4-FFF2-40B4-BE49-F238E27FC236}">
                <a16:creationId xmlns:a16="http://schemas.microsoft.com/office/drawing/2014/main" id="{66B8A8DA-CB30-41F7-C40F-FC503338F734}"/>
              </a:ext>
            </a:extLst>
          </p:cNvPr>
          <p:cNvCxnSpPr>
            <a:cxnSpLocks/>
          </p:cNvCxnSpPr>
          <p:nvPr/>
        </p:nvCxnSpPr>
        <p:spPr>
          <a:xfrm>
            <a:off x="9156663" y="3584742"/>
            <a:ext cx="1350027" cy="114723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148D1CCE-3112-A248-899D-ECA2DB758BF7}"/>
              </a:ext>
            </a:extLst>
          </p:cNvPr>
          <p:cNvSpPr txBox="1"/>
          <p:nvPr/>
        </p:nvSpPr>
        <p:spPr>
          <a:xfrm>
            <a:off x="9156663" y="4700695"/>
            <a:ext cx="3055056" cy="646331"/>
          </a:xfrm>
          <a:prstGeom prst="rect">
            <a:avLst/>
          </a:prstGeom>
          <a:noFill/>
        </p:spPr>
        <p:txBody>
          <a:bodyPr wrap="square" rtlCol="0">
            <a:spAutoFit/>
          </a:bodyPr>
          <a:lstStyle/>
          <a:p>
            <a:r>
              <a:rPr lang="en-CA" dirty="0"/>
              <a:t>Plastic Scintillator</a:t>
            </a:r>
          </a:p>
          <a:p>
            <a:endParaRPr lang="en-CA" dirty="0"/>
          </a:p>
        </p:txBody>
      </p:sp>
      <p:cxnSp>
        <p:nvCxnSpPr>
          <p:cNvPr id="10" name="Straight Arrow Connector 9">
            <a:extLst>
              <a:ext uri="{FF2B5EF4-FFF2-40B4-BE49-F238E27FC236}">
                <a16:creationId xmlns:a16="http://schemas.microsoft.com/office/drawing/2014/main" id="{EA8F218B-C08C-6FC3-8783-7D004821198C}"/>
              </a:ext>
            </a:extLst>
          </p:cNvPr>
          <p:cNvCxnSpPr>
            <a:cxnSpLocks/>
          </p:cNvCxnSpPr>
          <p:nvPr/>
        </p:nvCxnSpPr>
        <p:spPr>
          <a:xfrm flipV="1">
            <a:off x="9156663" y="1845661"/>
            <a:ext cx="2005156" cy="72062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4A906955-4491-496E-F093-788EB0684B10}"/>
              </a:ext>
            </a:extLst>
          </p:cNvPr>
          <p:cNvSpPr txBox="1"/>
          <p:nvPr/>
        </p:nvSpPr>
        <p:spPr>
          <a:xfrm>
            <a:off x="10511449" y="1165319"/>
            <a:ext cx="1659311" cy="646331"/>
          </a:xfrm>
          <a:prstGeom prst="rect">
            <a:avLst/>
          </a:prstGeom>
          <a:noFill/>
        </p:spPr>
        <p:txBody>
          <a:bodyPr wrap="square" rtlCol="0">
            <a:spAutoFit/>
          </a:bodyPr>
          <a:lstStyle/>
          <a:p>
            <a:r>
              <a:rPr lang="en-CA" dirty="0"/>
              <a:t>Double layer wrapped Tyvek </a:t>
            </a:r>
          </a:p>
        </p:txBody>
      </p:sp>
      <p:cxnSp>
        <p:nvCxnSpPr>
          <p:cNvPr id="12" name="Straight Arrow Connector 11">
            <a:extLst>
              <a:ext uri="{FF2B5EF4-FFF2-40B4-BE49-F238E27FC236}">
                <a16:creationId xmlns:a16="http://schemas.microsoft.com/office/drawing/2014/main" id="{3FCF9132-2258-CE45-04A8-9514E78AFCD9}"/>
              </a:ext>
            </a:extLst>
          </p:cNvPr>
          <p:cNvCxnSpPr>
            <a:cxnSpLocks/>
            <a:endCxn id="13" idx="0"/>
          </p:cNvCxnSpPr>
          <p:nvPr/>
        </p:nvCxnSpPr>
        <p:spPr>
          <a:xfrm>
            <a:off x="5600700" y="4049358"/>
            <a:ext cx="1136801" cy="74758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6413A8BA-B163-9C1F-B851-2C7FA0B803EC}"/>
              </a:ext>
            </a:extLst>
          </p:cNvPr>
          <p:cNvSpPr txBox="1"/>
          <p:nvPr/>
        </p:nvSpPr>
        <p:spPr>
          <a:xfrm>
            <a:off x="5437912" y="4796942"/>
            <a:ext cx="2599178" cy="646331"/>
          </a:xfrm>
          <a:prstGeom prst="rect">
            <a:avLst/>
          </a:prstGeom>
          <a:noFill/>
        </p:spPr>
        <p:txBody>
          <a:bodyPr wrap="square" rtlCol="0">
            <a:spAutoFit/>
          </a:bodyPr>
          <a:lstStyle/>
          <a:p>
            <a:r>
              <a:rPr lang="en-CA" dirty="0"/>
              <a:t>Silicone waveguide</a:t>
            </a:r>
          </a:p>
          <a:p>
            <a:endParaRPr lang="en-CA" dirty="0"/>
          </a:p>
        </p:txBody>
      </p:sp>
      <p:cxnSp>
        <p:nvCxnSpPr>
          <p:cNvPr id="14" name="Straight Arrow Connector 13">
            <a:extLst>
              <a:ext uri="{FF2B5EF4-FFF2-40B4-BE49-F238E27FC236}">
                <a16:creationId xmlns:a16="http://schemas.microsoft.com/office/drawing/2014/main" id="{1E7FA65C-1094-9F1E-5116-BF7E4C199761}"/>
              </a:ext>
            </a:extLst>
          </p:cNvPr>
          <p:cNvCxnSpPr>
            <a:cxnSpLocks/>
          </p:cNvCxnSpPr>
          <p:nvPr/>
        </p:nvCxnSpPr>
        <p:spPr>
          <a:xfrm flipV="1">
            <a:off x="5437912" y="2019105"/>
            <a:ext cx="637925" cy="153848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F9E276CE-6FF1-14C8-2CDA-0E6A55589E18}"/>
              </a:ext>
            </a:extLst>
          </p:cNvPr>
          <p:cNvSpPr txBox="1"/>
          <p:nvPr/>
        </p:nvSpPr>
        <p:spPr>
          <a:xfrm>
            <a:off x="5835709" y="1710449"/>
            <a:ext cx="1541801" cy="369332"/>
          </a:xfrm>
          <a:prstGeom prst="rect">
            <a:avLst/>
          </a:prstGeom>
          <a:noFill/>
        </p:spPr>
        <p:txBody>
          <a:bodyPr wrap="square" rtlCol="0">
            <a:spAutoFit/>
          </a:bodyPr>
          <a:lstStyle/>
          <a:p>
            <a:r>
              <a:rPr lang="en-CA" dirty="0"/>
              <a:t>Photodetector</a:t>
            </a:r>
          </a:p>
        </p:txBody>
      </p:sp>
      <p:sp>
        <p:nvSpPr>
          <p:cNvPr id="26" name="TextBox 25">
            <a:extLst>
              <a:ext uri="{FF2B5EF4-FFF2-40B4-BE49-F238E27FC236}">
                <a16:creationId xmlns:a16="http://schemas.microsoft.com/office/drawing/2014/main" id="{91844A24-6F71-9EC6-1D88-7546765B9C4F}"/>
              </a:ext>
            </a:extLst>
          </p:cNvPr>
          <p:cNvSpPr txBox="1"/>
          <p:nvPr/>
        </p:nvSpPr>
        <p:spPr>
          <a:xfrm>
            <a:off x="346255" y="1634183"/>
            <a:ext cx="5091657" cy="5232202"/>
          </a:xfrm>
          <a:prstGeom prst="rect">
            <a:avLst/>
          </a:prstGeom>
          <a:noFill/>
        </p:spPr>
        <p:txBody>
          <a:bodyPr wrap="square" rtlCol="0">
            <a:spAutoFit/>
          </a:bodyPr>
          <a:lstStyle/>
          <a:p>
            <a:r>
              <a:rPr lang="en-CA" sz="2000" dirty="0"/>
              <a:t>What’s new?</a:t>
            </a:r>
          </a:p>
          <a:p>
            <a:endParaRPr lang="en-CA" dirty="0"/>
          </a:p>
          <a:p>
            <a:pPr marL="285750" indent="-285750">
              <a:buFont typeface="Arial" panose="020B0604020202020204" pitchFamily="34" charset="0"/>
              <a:buChar char="•"/>
            </a:pPr>
            <a:r>
              <a:rPr lang="en-CA" dirty="0"/>
              <a:t> </a:t>
            </a:r>
            <a:r>
              <a:rPr lang="en-CA" sz="2000" dirty="0"/>
              <a:t>More realistic implementation of MAPP-1 plastic scintillators (SP32). Includes modified </a:t>
            </a:r>
            <a:r>
              <a:rPr lang="en-CA" sz="2000" dirty="0" err="1"/>
              <a:t>Birk</a:t>
            </a:r>
            <a:r>
              <a:rPr lang="en-CA" sz="2000" dirty="0"/>
              <a:t> coefficient , optical parameters such as relative emission spectrum of SP32 model.</a:t>
            </a:r>
            <a:br>
              <a:rPr lang="en-CA" sz="2000" dirty="0"/>
            </a:br>
            <a:endParaRPr lang="en-CA" sz="2000" dirty="0"/>
          </a:p>
          <a:p>
            <a:pPr marL="342900" indent="-342900">
              <a:buFont typeface="Arial" panose="020B0604020202020204" pitchFamily="34" charset="0"/>
              <a:buChar char="•"/>
            </a:pPr>
            <a:r>
              <a:rPr lang="en-CA" sz="2000" dirty="0"/>
              <a:t>Accurate geometric shapes - Silicone light guide and PMTs </a:t>
            </a:r>
            <a:br>
              <a:rPr lang="en-CA" sz="2000" dirty="0"/>
            </a:br>
            <a:endParaRPr lang="en-CA" sz="2000" dirty="0"/>
          </a:p>
          <a:p>
            <a:pPr marL="342900" indent="-342900">
              <a:buFont typeface="Arial" panose="020B0604020202020204" pitchFamily="34" charset="0"/>
              <a:buChar char="•"/>
            </a:pPr>
            <a:r>
              <a:rPr lang="en-CA" sz="2000" b="1" dirty="0"/>
              <a:t>Implementation of PDE (Photo Detector Efficiency) in PMT: </a:t>
            </a:r>
            <a:r>
              <a:rPr lang="en-US" sz="2000" b="1" dirty="0"/>
              <a:t>Photoelectrons are produced based on the absorption spectrum of photons that reach the PMT.</a:t>
            </a:r>
            <a:endParaRPr lang="en-CA" sz="2000" b="1" dirty="0"/>
          </a:p>
          <a:p>
            <a:pPr marL="285750" indent="-285750">
              <a:buFont typeface="Arial" panose="020B0604020202020204" pitchFamily="34" charset="0"/>
              <a:buChar char="•"/>
            </a:pPr>
            <a:endParaRPr lang="en-CA" sz="2000" dirty="0"/>
          </a:p>
          <a:p>
            <a:pPr marL="285750" indent="-285750">
              <a:buFont typeface="Arial" panose="020B0604020202020204" pitchFamily="34" charset="0"/>
              <a:buChar char="•"/>
            </a:pPr>
            <a:endParaRPr lang="en-CA" dirty="0"/>
          </a:p>
          <a:p>
            <a:pPr marL="285750" indent="-285750">
              <a:buFont typeface="Arial" panose="020B0604020202020204" pitchFamily="34" charset="0"/>
              <a:buChar char="•"/>
            </a:pPr>
            <a:endParaRPr lang="en-CA" dirty="0"/>
          </a:p>
        </p:txBody>
      </p:sp>
    </p:spTree>
    <p:extLst>
      <p:ext uri="{BB962C8B-B14F-4D97-AF65-F5344CB8AC3E}">
        <p14:creationId xmlns:p14="http://schemas.microsoft.com/office/powerpoint/2010/main" val="21260293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B1BA4-FBA7-4937-DC46-0DBCB44F7F12}"/>
              </a:ext>
            </a:extLst>
          </p:cNvPr>
          <p:cNvSpPr>
            <a:spLocks noGrp="1"/>
          </p:cNvSpPr>
          <p:nvPr>
            <p:ph type="title"/>
          </p:nvPr>
        </p:nvSpPr>
        <p:spPr>
          <a:xfrm>
            <a:off x="838200" y="136525"/>
            <a:ext cx="10515600" cy="1325563"/>
          </a:xfrm>
        </p:spPr>
        <p:txBody>
          <a:bodyPr/>
          <a:lstStyle/>
          <a:p>
            <a:r>
              <a:rPr lang="en-CA" dirty="0"/>
              <a:t>Summary and Future</a:t>
            </a:r>
          </a:p>
        </p:txBody>
      </p:sp>
      <p:pic>
        <p:nvPicPr>
          <p:cNvPr id="8" name="Content Placeholder 7">
            <a:extLst>
              <a:ext uri="{FF2B5EF4-FFF2-40B4-BE49-F238E27FC236}">
                <a16:creationId xmlns:a16="http://schemas.microsoft.com/office/drawing/2014/main" id="{C180D5E0-89C0-18CC-B9DF-A74095F9B23A}"/>
              </a:ext>
            </a:extLst>
          </p:cNvPr>
          <p:cNvPicPr>
            <a:picLocks noGrp="1" noChangeAspect="1"/>
          </p:cNvPicPr>
          <p:nvPr>
            <p:ph idx="1"/>
          </p:nvPr>
        </p:nvPicPr>
        <p:blipFill>
          <a:blip r:embed="rId2"/>
          <a:stretch>
            <a:fillRect/>
          </a:stretch>
        </p:blipFill>
        <p:spPr>
          <a:xfrm>
            <a:off x="7724775" y="1238250"/>
            <a:ext cx="4029075" cy="3943350"/>
          </a:xfrm>
        </p:spPr>
      </p:pic>
      <p:sp>
        <p:nvSpPr>
          <p:cNvPr id="4" name="Date Placeholder 3">
            <a:extLst>
              <a:ext uri="{FF2B5EF4-FFF2-40B4-BE49-F238E27FC236}">
                <a16:creationId xmlns:a16="http://schemas.microsoft.com/office/drawing/2014/main" id="{D02558EE-D71E-84BF-2E40-4668404E0FAC}"/>
              </a:ext>
            </a:extLst>
          </p:cNvPr>
          <p:cNvSpPr>
            <a:spLocks noGrp="1"/>
          </p:cNvSpPr>
          <p:nvPr>
            <p:ph type="dt" sz="half" idx="10"/>
          </p:nvPr>
        </p:nvSpPr>
        <p:spPr/>
        <p:txBody>
          <a:bodyPr/>
          <a:lstStyle/>
          <a:p>
            <a:fld id="{BE0A88F0-556B-4BB7-8AAB-D63AEB65C662}" type="datetime1">
              <a:rPr lang="en-US" smtClean="0"/>
              <a:t>2/13/2025</a:t>
            </a:fld>
            <a:endParaRPr lang="en-US"/>
          </a:p>
        </p:txBody>
      </p:sp>
      <p:sp>
        <p:nvSpPr>
          <p:cNvPr id="6" name="Slide Number Placeholder 5">
            <a:extLst>
              <a:ext uri="{FF2B5EF4-FFF2-40B4-BE49-F238E27FC236}">
                <a16:creationId xmlns:a16="http://schemas.microsoft.com/office/drawing/2014/main" id="{C041CB56-4488-0EB5-BFAA-2AD0B1EE0D0A}"/>
              </a:ext>
            </a:extLst>
          </p:cNvPr>
          <p:cNvSpPr>
            <a:spLocks noGrp="1"/>
          </p:cNvSpPr>
          <p:nvPr>
            <p:ph type="sldNum" sz="quarter" idx="12"/>
          </p:nvPr>
        </p:nvSpPr>
        <p:spPr/>
        <p:txBody>
          <a:bodyPr/>
          <a:lstStyle/>
          <a:p>
            <a:fld id="{81D2C36F-4504-47C0-B82F-A167342A2754}" type="slidenum">
              <a:rPr lang="en-US" smtClean="0"/>
              <a:t>15</a:t>
            </a:fld>
            <a:endParaRPr lang="en-US"/>
          </a:p>
        </p:txBody>
      </p:sp>
      <p:sp>
        <p:nvSpPr>
          <p:cNvPr id="3" name="TextBox 2">
            <a:extLst>
              <a:ext uri="{FF2B5EF4-FFF2-40B4-BE49-F238E27FC236}">
                <a16:creationId xmlns:a16="http://schemas.microsoft.com/office/drawing/2014/main" id="{967EED0A-2230-3209-8922-E1B3AC4AE656}"/>
              </a:ext>
            </a:extLst>
          </p:cNvPr>
          <p:cNvSpPr txBox="1"/>
          <p:nvPr/>
        </p:nvSpPr>
        <p:spPr>
          <a:xfrm>
            <a:off x="7762875" y="5140325"/>
            <a:ext cx="3448050" cy="923330"/>
          </a:xfrm>
          <a:prstGeom prst="rect">
            <a:avLst/>
          </a:prstGeom>
          <a:noFill/>
        </p:spPr>
        <p:txBody>
          <a:bodyPr wrap="square" rtlCol="0">
            <a:spAutoFit/>
          </a:bodyPr>
          <a:lstStyle/>
          <a:p>
            <a:r>
              <a:rPr lang="en-CA" dirty="0"/>
              <a:t>Rendered GEANT4 image of MAPP-1 Detector with all its optical component </a:t>
            </a:r>
          </a:p>
        </p:txBody>
      </p:sp>
      <p:sp>
        <p:nvSpPr>
          <p:cNvPr id="7" name="TextBox 6">
            <a:extLst>
              <a:ext uri="{FF2B5EF4-FFF2-40B4-BE49-F238E27FC236}">
                <a16:creationId xmlns:a16="http://schemas.microsoft.com/office/drawing/2014/main" id="{D895A38D-4937-B74C-43FC-04A058D532C4}"/>
              </a:ext>
            </a:extLst>
          </p:cNvPr>
          <p:cNvSpPr txBox="1"/>
          <p:nvPr/>
        </p:nvSpPr>
        <p:spPr>
          <a:xfrm>
            <a:off x="971550" y="1647824"/>
            <a:ext cx="5581650" cy="4801314"/>
          </a:xfrm>
          <a:prstGeom prst="rect">
            <a:avLst/>
          </a:prstGeom>
          <a:noFill/>
        </p:spPr>
        <p:txBody>
          <a:bodyPr wrap="square" rtlCol="0">
            <a:spAutoFit/>
          </a:bodyPr>
          <a:lstStyle/>
          <a:p>
            <a:pPr marL="285750" indent="-285750">
              <a:buFont typeface="Arial" panose="020B0604020202020204" pitchFamily="34" charset="0"/>
              <a:buChar char="•"/>
            </a:pPr>
            <a:endParaRPr lang="en-CA" dirty="0"/>
          </a:p>
          <a:p>
            <a:pPr marL="285750" indent="-285750">
              <a:buFont typeface="Arial" panose="020B0604020202020204" pitchFamily="34" charset="0"/>
              <a:buChar char="•"/>
            </a:pPr>
            <a:r>
              <a:rPr lang="en-CA" dirty="0"/>
              <a:t>Preliminary Optical Model was used to get preliminary exclusion plots of MAPP-1 detector to </a:t>
            </a:r>
            <a:r>
              <a:rPr lang="en-CA" dirty="0" err="1"/>
              <a:t>mCPs</a:t>
            </a:r>
            <a:endParaRPr lang="en-CA" dirty="0"/>
          </a:p>
          <a:p>
            <a:endParaRPr lang="en-CA" dirty="0"/>
          </a:p>
          <a:p>
            <a:pPr marL="285750" indent="-285750">
              <a:buFont typeface="Arial" panose="020B0604020202020204" pitchFamily="34" charset="0"/>
              <a:buChar char="•"/>
            </a:pPr>
            <a:r>
              <a:rPr lang="en-CA" dirty="0"/>
              <a:t>By combining the SUMMA Model and MAPP-1 Optical Model we can more realistically and accurately simulate the MAPP-1 Detector reach for </a:t>
            </a:r>
            <a:r>
              <a:rPr lang="en-CA" dirty="0" err="1"/>
              <a:t>mCPs</a:t>
            </a:r>
            <a:r>
              <a:rPr lang="en-CA" dirty="0"/>
              <a:t> </a:t>
            </a:r>
          </a:p>
          <a:p>
            <a:pPr marL="285750" indent="-285750">
              <a:buFont typeface="Arial" panose="020B0604020202020204" pitchFamily="34" charset="0"/>
              <a:buChar char="•"/>
            </a:pPr>
            <a:endParaRPr lang="en-CA" dirty="0"/>
          </a:p>
          <a:p>
            <a:pPr marL="285750" indent="-285750">
              <a:buFont typeface="Arial" panose="020B0604020202020204" pitchFamily="34" charset="0"/>
              <a:buChar char="•"/>
            </a:pPr>
            <a:r>
              <a:rPr lang="en-CA" dirty="0"/>
              <a:t>Get realistic detector response to </a:t>
            </a:r>
            <a:r>
              <a:rPr lang="en-CA" dirty="0" err="1"/>
              <a:t>mCPs</a:t>
            </a:r>
            <a:r>
              <a:rPr lang="en-CA" dirty="0"/>
              <a:t> with different mass and charges using High Performance Computing</a:t>
            </a:r>
          </a:p>
          <a:p>
            <a:pPr marL="285750" indent="-285750">
              <a:buFont typeface="Arial" panose="020B0604020202020204" pitchFamily="34" charset="0"/>
              <a:buChar char="•"/>
            </a:pPr>
            <a:endParaRPr lang="en-CA" dirty="0"/>
          </a:p>
          <a:p>
            <a:pPr marL="285750" indent="-285750">
              <a:buFont typeface="Arial" panose="020B0604020202020204" pitchFamily="34" charset="0"/>
              <a:buChar char="•"/>
            </a:pPr>
            <a:r>
              <a:rPr lang="en-CA" dirty="0"/>
              <a:t>Plan is also to extend simulation for sensitivity analysis for Long Lived Particles (another exotic type of particles arising from Dark Sector)</a:t>
            </a:r>
          </a:p>
          <a:p>
            <a:pPr marL="285750" indent="-285750">
              <a:buFont typeface="Arial" panose="020B0604020202020204" pitchFamily="34" charset="0"/>
              <a:buChar char="•"/>
            </a:pPr>
            <a:endParaRPr lang="en-CA" dirty="0"/>
          </a:p>
          <a:p>
            <a:pPr marL="285750" indent="-285750">
              <a:buFont typeface="Arial" panose="020B0604020202020204" pitchFamily="34" charset="0"/>
              <a:buChar char="•"/>
            </a:pPr>
            <a:endParaRPr lang="en-CA" dirty="0"/>
          </a:p>
          <a:p>
            <a:pPr marL="285750" indent="-285750">
              <a:buFont typeface="Arial" panose="020B0604020202020204" pitchFamily="34" charset="0"/>
              <a:buChar char="•"/>
            </a:pPr>
            <a:endParaRPr lang="en-CA" dirty="0"/>
          </a:p>
        </p:txBody>
      </p:sp>
    </p:spTree>
    <p:extLst>
      <p:ext uri="{BB962C8B-B14F-4D97-AF65-F5344CB8AC3E}">
        <p14:creationId xmlns:p14="http://schemas.microsoft.com/office/powerpoint/2010/main" val="41626315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FE7E4-E969-63E5-0FB2-C0790063B8BC}"/>
              </a:ext>
            </a:extLst>
          </p:cNvPr>
          <p:cNvSpPr>
            <a:spLocks noGrp="1"/>
          </p:cNvSpPr>
          <p:nvPr>
            <p:ph type="title"/>
          </p:nvPr>
        </p:nvSpPr>
        <p:spPr>
          <a:xfrm>
            <a:off x="370840" y="0"/>
            <a:ext cx="11170920" cy="1380490"/>
          </a:xfrm>
        </p:spPr>
        <p:txBody>
          <a:bodyPr>
            <a:normAutofit/>
          </a:bodyPr>
          <a:lstStyle/>
          <a:p>
            <a:pPr algn="ctr"/>
            <a:r>
              <a:rPr lang="en-CA" b="1" i="1" dirty="0"/>
              <a:t>THANK YOU !  </a:t>
            </a:r>
          </a:p>
        </p:txBody>
      </p:sp>
      <p:sp>
        <p:nvSpPr>
          <p:cNvPr id="4" name="Date Placeholder 3">
            <a:extLst>
              <a:ext uri="{FF2B5EF4-FFF2-40B4-BE49-F238E27FC236}">
                <a16:creationId xmlns:a16="http://schemas.microsoft.com/office/drawing/2014/main" id="{E4973127-4BA4-D66C-0F3D-C0D7907BAB70}"/>
              </a:ext>
            </a:extLst>
          </p:cNvPr>
          <p:cNvSpPr>
            <a:spLocks noGrp="1"/>
          </p:cNvSpPr>
          <p:nvPr>
            <p:ph type="dt" sz="half" idx="10"/>
          </p:nvPr>
        </p:nvSpPr>
        <p:spPr/>
        <p:txBody>
          <a:bodyPr/>
          <a:lstStyle/>
          <a:p>
            <a:fld id="{BE0A88F0-556B-4BB7-8AAB-D63AEB65C662}" type="datetime1">
              <a:rPr lang="en-US" smtClean="0"/>
              <a:t>2/13/2025</a:t>
            </a:fld>
            <a:endParaRPr lang="en-US"/>
          </a:p>
        </p:txBody>
      </p:sp>
      <p:sp>
        <p:nvSpPr>
          <p:cNvPr id="6" name="Slide Number Placeholder 5">
            <a:extLst>
              <a:ext uri="{FF2B5EF4-FFF2-40B4-BE49-F238E27FC236}">
                <a16:creationId xmlns:a16="http://schemas.microsoft.com/office/drawing/2014/main" id="{05F17D8F-9701-9C8E-4179-96CCEA1A5BAD}"/>
              </a:ext>
            </a:extLst>
          </p:cNvPr>
          <p:cNvSpPr>
            <a:spLocks noGrp="1"/>
          </p:cNvSpPr>
          <p:nvPr>
            <p:ph type="sldNum" sz="quarter" idx="12"/>
          </p:nvPr>
        </p:nvSpPr>
        <p:spPr/>
        <p:txBody>
          <a:bodyPr/>
          <a:lstStyle/>
          <a:p>
            <a:fld id="{81D2C36F-4504-47C0-B82F-A167342A2754}" type="slidenum">
              <a:rPr lang="en-US" smtClean="0"/>
              <a:t>16</a:t>
            </a:fld>
            <a:endParaRPr lang="en-US"/>
          </a:p>
        </p:txBody>
      </p:sp>
      <p:sp>
        <p:nvSpPr>
          <p:cNvPr id="5" name="Title 1">
            <a:extLst>
              <a:ext uri="{FF2B5EF4-FFF2-40B4-BE49-F238E27FC236}">
                <a16:creationId xmlns:a16="http://schemas.microsoft.com/office/drawing/2014/main" id="{FA4141E7-8A8F-C4DE-467A-EA18D2F8800D}"/>
              </a:ext>
            </a:extLst>
          </p:cNvPr>
          <p:cNvSpPr txBox="1">
            <a:spLocks/>
          </p:cNvSpPr>
          <p:nvPr/>
        </p:nvSpPr>
        <p:spPr>
          <a:xfrm>
            <a:off x="716280" y="3811270"/>
            <a:ext cx="11170920" cy="138049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b="1" i="1" dirty="0"/>
              <a:t> </a:t>
            </a:r>
          </a:p>
          <a:p>
            <a:endParaRPr lang="en-CA" b="1" i="1" dirty="0"/>
          </a:p>
          <a:p>
            <a:endParaRPr lang="en-CA" b="1" i="1" dirty="0"/>
          </a:p>
          <a:p>
            <a:endParaRPr lang="en-CA" b="1" i="1" dirty="0"/>
          </a:p>
        </p:txBody>
      </p:sp>
      <p:sp>
        <p:nvSpPr>
          <p:cNvPr id="7" name="TextBox 6">
            <a:extLst>
              <a:ext uri="{FF2B5EF4-FFF2-40B4-BE49-F238E27FC236}">
                <a16:creationId xmlns:a16="http://schemas.microsoft.com/office/drawing/2014/main" id="{8BDCEEFE-3482-B81E-94CA-B7AF4A217452}"/>
              </a:ext>
            </a:extLst>
          </p:cNvPr>
          <p:cNvSpPr txBox="1"/>
          <p:nvPr/>
        </p:nvSpPr>
        <p:spPr>
          <a:xfrm>
            <a:off x="838199" y="1666240"/>
            <a:ext cx="8582025" cy="1762760"/>
          </a:xfrm>
          <a:prstGeom prst="rect">
            <a:avLst/>
          </a:prstGeom>
          <a:noFill/>
        </p:spPr>
        <p:txBody>
          <a:bodyPr wrap="square" rtlCol="0">
            <a:spAutoFit/>
          </a:bodyPr>
          <a:lstStyle/>
          <a:p>
            <a:r>
              <a:rPr lang="en-CA" sz="1800" b="1" i="1" dirty="0"/>
              <a:t>Main Collaborators:</a:t>
            </a:r>
          </a:p>
          <a:p>
            <a:endParaRPr lang="en-CA" dirty="0"/>
          </a:p>
          <a:p>
            <a:r>
              <a:rPr lang="en-CA" dirty="0"/>
              <a:t>Dr. James Pinfold                            [University of Alberta]</a:t>
            </a:r>
          </a:p>
          <a:p>
            <a:r>
              <a:rPr lang="en-CA" dirty="0"/>
              <a:t>Dr. Michael </a:t>
            </a:r>
            <a:r>
              <a:rPr lang="en-CA" dirty="0" err="1"/>
              <a:t>Staelens</a:t>
            </a:r>
            <a:r>
              <a:rPr lang="en-CA" dirty="0"/>
              <a:t>                      [Okanagan College]</a:t>
            </a:r>
          </a:p>
          <a:p>
            <a:r>
              <a:rPr lang="en-CA" dirty="0"/>
              <a:t>Dr. Matti </a:t>
            </a:r>
            <a:r>
              <a:rPr lang="en-CA" dirty="0" err="1"/>
              <a:t>Kalliokoski</a:t>
            </a:r>
            <a:r>
              <a:rPr lang="en-CA" dirty="0"/>
              <a:t>                       [University of Helsinki] </a:t>
            </a:r>
          </a:p>
          <a:p>
            <a:r>
              <a:rPr lang="en-CA" dirty="0"/>
              <a:t>Dr. Pierre-Philippe A. Ouimet       [University of Regina] </a:t>
            </a:r>
          </a:p>
        </p:txBody>
      </p:sp>
    </p:spTree>
    <p:extLst>
      <p:ext uri="{BB962C8B-B14F-4D97-AF65-F5344CB8AC3E}">
        <p14:creationId xmlns:p14="http://schemas.microsoft.com/office/powerpoint/2010/main" val="13806009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A4FFC-F311-ADAB-2735-7EEE50965CA8}"/>
              </a:ext>
            </a:extLst>
          </p:cNvPr>
          <p:cNvSpPr>
            <a:spLocks noGrp="1"/>
          </p:cNvSpPr>
          <p:nvPr>
            <p:ph type="title"/>
          </p:nvPr>
        </p:nvSpPr>
        <p:spPr>
          <a:xfrm>
            <a:off x="685800" y="2346325"/>
            <a:ext cx="10515600" cy="1325563"/>
          </a:xfrm>
        </p:spPr>
        <p:txBody>
          <a:bodyPr/>
          <a:lstStyle/>
          <a:p>
            <a:pPr algn="ctr"/>
            <a:r>
              <a:rPr lang="en-US" dirty="0"/>
              <a:t>BACKUP SLIDES</a:t>
            </a:r>
          </a:p>
        </p:txBody>
      </p:sp>
      <p:sp>
        <p:nvSpPr>
          <p:cNvPr id="4" name="Date Placeholder 3">
            <a:extLst>
              <a:ext uri="{FF2B5EF4-FFF2-40B4-BE49-F238E27FC236}">
                <a16:creationId xmlns:a16="http://schemas.microsoft.com/office/drawing/2014/main" id="{227B685C-51CB-0F4A-6B73-0FB19F9DE0E2}"/>
              </a:ext>
            </a:extLst>
          </p:cNvPr>
          <p:cNvSpPr>
            <a:spLocks noGrp="1"/>
          </p:cNvSpPr>
          <p:nvPr>
            <p:ph type="dt" sz="half" idx="10"/>
          </p:nvPr>
        </p:nvSpPr>
        <p:spPr/>
        <p:txBody>
          <a:bodyPr/>
          <a:lstStyle/>
          <a:p>
            <a:fld id="{BE0A88F0-556B-4BB7-8AAB-D63AEB65C662}" type="datetime1">
              <a:rPr lang="en-US" smtClean="0"/>
              <a:t>2/13/2025</a:t>
            </a:fld>
            <a:endParaRPr lang="en-US"/>
          </a:p>
        </p:txBody>
      </p:sp>
      <p:sp>
        <p:nvSpPr>
          <p:cNvPr id="6" name="Slide Number Placeholder 5">
            <a:extLst>
              <a:ext uri="{FF2B5EF4-FFF2-40B4-BE49-F238E27FC236}">
                <a16:creationId xmlns:a16="http://schemas.microsoft.com/office/drawing/2014/main" id="{D9BC0C37-7EB9-96A3-53DA-DA54BBD6FBC3}"/>
              </a:ext>
            </a:extLst>
          </p:cNvPr>
          <p:cNvSpPr>
            <a:spLocks noGrp="1"/>
          </p:cNvSpPr>
          <p:nvPr>
            <p:ph type="sldNum" sz="quarter" idx="12"/>
          </p:nvPr>
        </p:nvSpPr>
        <p:spPr/>
        <p:txBody>
          <a:bodyPr/>
          <a:lstStyle/>
          <a:p>
            <a:fld id="{81D2C36F-4504-47C0-B82F-A167342A2754}" type="slidenum">
              <a:rPr lang="en-US" smtClean="0"/>
              <a:t>17</a:t>
            </a:fld>
            <a:endParaRPr lang="en-US"/>
          </a:p>
        </p:txBody>
      </p:sp>
    </p:spTree>
    <p:extLst>
      <p:ext uri="{BB962C8B-B14F-4D97-AF65-F5344CB8AC3E}">
        <p14:creationId xmlns:p14="http://schemas.microsoft.com/office/powerpoint/2010/main" val="36687911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4CF39-8D9D-0A5D-A197-9D7AD24DFCB9}"/>
              </a:ext>
            </a:extLst>
          </p:cNvPr>
          <p:cNvSpPr>
            <a:spLocks noGrp="1"/>
          </p:cNvSpPr>
          <p:nvPr>
            <p:ph type="title"/>
          </p:nvPr>
        </p:nvSpPr>
        <p:spPr>
          <a:xfrm>
            <a:off x="838200" y="66987"/>
            <a:ext cx="10515600" cy="1325563"/>
          </a:xfrm>
        </p:spPr>
        <p:txBody>
          <a:bodyPr anchor="ctr">
            <a:normAutofit/>
          </a:bodyPr>
          <a:lstStyle/>
          <a:p>
            <a:r>
              <a:rPr lang="en-CA" dirty="0"/>
              <a:t>Energy loss validation </a:t>
            </a:r>
          </a:p>
        </p:txBody>
      </p:sp>
      <p:pic>
        <p:nvPicPr>
          <p:cNvPr id="8" name="Content Placeholder 7">
            <a:extLst>
              <a:ext uri="{FF2B5EF4-FFF2-40B4-BE49-F238E27FC236}">
                <a16:creationId xmlns:a16="http://schemas.microsoft.com/office/drawing/2014/main" id="{21E1D3B9-218A-1FD8-A559-F4EE4C8EFAE6}"/>
              </a:ext>
            </a:extLst>
          </p:cNvPr>
          <p:cNvPicPr>
            <a:picLocks noGrp="1" noChangeAspect="1"/>
          </p:cNvPicPr>
          <p:nvPr>
            <p:ph idx="1"/>
          </p:nvPr>
        </p:nvPicPr>
        <p:blipFill>
          <a:blip r:embed="rId2"/>
          <a:stretch>
            <a:fillRect/>
          </a:stretch>
        </p:blipFill>
        <p:spPr>
          <a:xfrm>
            <a:off x="1701046" y="1282221"/>
            <a:ext cx="8374559" cy="5422526"/>
          </a:xfrm>
          <a:noFill/>
        </p:spPr>
      </p:pic>
      <p:sp>
        <p:nvSpPr>
          <p:cNvPr id="4" name="Date Placeholder 3">
            <a:extLst>
              <a:ext uri="{FF2B5EF4-FFF2-40B4-BE49-F238E27FC236}">
                <a16:creationId xmlns:a16="http://schemas.microsoft.com/office/drawing/2014/main" id="{A513D0AE-C390-6E5E-7A75-B94DABFE4951}"/>
              </a:ext>
            </a:extLst>
          </p:cNvPr>
          <p:cNvSpPr>
            <a:spLocks noGrp="1"/>
          </p:cNvSpPr>
          <p:nvPr>
            <p:ph type="dt" sz="half" idx="10"/>
          </p:nvPr>
        </p:nvSpPr>
        <p:spPr>
          <a:xfrm>
            <a:off x="1801761" y="6326315"/>
            <a:ext cx="2743200" cy="365125"/>
          </a:xfrm>
        </p:spPr>
        <p:txBody>
          <a:bodyPr anchor="ctr">
            <a:normAutofit/>
          </a:bodyPr>
          <a:lstStyle/>
          <a:p>
            <a:pPr>
              <a:spcAft>
                <a:spcPts val="600"/>
              </a:spcAft>
            </a:pPr>
            <a:fld id="{BE0A88F0-556B-4BB7-8AAB-D63AEB65C662}" type="datetime1">
              <a:rPr lang="en-US" smtClean="0"/>
              <a:pPr>
                <a:spcAft>
                  <a:spcPts val="600"/>
                </a:spcAft>
              </a:pPr>
              <a:t>2/13/2025</a:t>
            </a:fld>
            <a:endParaRPr lang="en-US"/>
          </a:p>
        </p:txBody>
      </p:sp>
      <p:sp>
        <p:nvSpPr>
          <p:cNvPr id="6" name="Slide Number Placeholder 5">
            <a:extLst>
              <a:ext uri="{FF2B5EF4-FFF2-40B4-BE49-F238E27FC236}">
                <a16:creationId xmlns:a16="http://schemas.microsoft.com/office/drawing/2014/main" id="{348CDDCA-AE3C-995C-4FC8-FC8B154FA2E3}"/>
              </a:ext>
            </a:extLst>
          </p:cNvPr>
          <p:cNvSpPr>
            <a:spLocks noGrp="1"/>
          </p:cNvSpPr>
          <p:nvPr>
            <p:ph type="sldNum" sz="quarter" idx="12"/>
          </p:nvPr>
        </p:nvSpPr>
        <p:spPr>
          <a:xfrm>
            <a:off x="9574161" y="6326315"/>
            <a:ext cx="2743200" cy="365125"/>
          </a:xfrm>
        </p:spPr>
        <p:txBody>
          <a:bodyPr anchor="ctr">
            <a:normAutofit/>
          </a:bodyPr>
          <a:lstStyle/>
          <a:p>
            <a:pPr>
              <a:spcAft>
                <a:spcPts val="600"/>
              </a:spcAft>
            </a:pPr>
            <a:fld id="{81D2C36F-4504-47C0-B82F-A167342A2754}" type="slidenum">
              <a:rPr lang="en-US" smtClean="0"/>
              <a:pPr>
                <a:spcAft>
                  <a:spcPts val="600"/>
                </a:spcAft>
              </a:pPr>
              <a:t>18</a:t>
            </a:fld>
            <a:endParaRPr lang="en-US"/>
          </a:p>
        </p:txBody>
      </p:sp>
      <p:sp>
        <p:nvSpPr>
          <p:cNvPr id="3" name="Rectangle 2">
            <a:extLst>
              <a:ext uri="{FF2B5EF4-FFF2-40B4-BE49-F238E27FC236}">
                <a16:creationId xmlns:a16="http://schemas.microsoft.com/office/drawing/2014/main" id="{6018B6CA-9004-6DDD-4D25-756622FEE9B5}"/>
              </a:ext>
            </a:extLst>
          </p:cNvPr>
          <p:cNvSpPr/>
          <p:nvPr/>
        </p:nvSpPr>
        <p:spPr>
          <a:xfrm>
            <a:off x="9478296" y="1584451"/>
            <a:ext cx="521110" cy="4628997"/>
          </a:xfrm>
          <a:prstGeom prst="rect">
            <a:avLst/>
          </a:prstGeom>
          <a:solidFill>
            <a:srgbClr val="FFFF00">
              <a:alpha val="2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7" name="Straight Arrow Connector 6">
            <a:extLst>
              <a:ext uri="{FF2B5EF4-FFF2-40B4-BE49-F238E27FC236}">
                <a16:creationId xmlns:a16="http://schemas.microsoft.com/office/drawing/2014/main" id="{9822B734-9D8B-7E41-0A76-B46BB7214EDC}"/>
              </a:ext>
            </a:extLst>
          </p:cNvPr>
          <p:cNvCxnSpPr>
            <a:cxnSpLocks/>
          </p:cNvCxnSpPr>
          <p:nvPr/>
        </p:nvCxnSpPr>
        <p:spPr>
          <a:xfrm flipH="1">
            <a:off x="9822426" y="2211720"/>
            <a:ext cx="786580" cy="0"/>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sp>
        <p:nvSpPr>
          <p:cNvPr id="9" name="TextBox 8">
            <a:extLst>
              <a:ext uri="{FF2B5EF4-FFF2-40B4-BE49-F238E27FC236}">
                <a16:creationId xmlns:a16="http://schemas.microsoft.com/office/drawing/2014/main" id="{7C4C9575-6CB2-0462-E7E1-F25DC09C3747}"/>
              </a:ext>
            </a:extLst>
          </p:cNvPr>
          <p:cNvSpPr txBox="1"/>
          <p:nvPr/>
        </p:nvSpPr>
        <p:spPr>
          <a:xfrm>
            <a:off x="10245213" y="1543665"/>
            <a:ext cx="1759974" cy="1200329"/>
          </a:xfrm>
          <a:prstGeom prst="rect">
            <a:avLst/>
          </a:prstGeom>
          <a:noFill/>
        </p:spPr>
        <p:txBody>
          <a:bodyPr wrap="square" rtlCol="0">
            <a:spAutoFit/>
          </a:bodyPr>
          <a:lstStyle/>
          <a:p>
            <a:r>
              <a:rPr lang="en-CA" dirty="0"/>
              <a:t>Photonuclear energy loss model not implemented</a:t>
            </a:r>
          </a:p>
        </p:txBody>
      </p:sp>
      <p:sp>
        <p:nvSpPr>
          <p:cNvPr id="10" name="Rectangle 9">
            <a:extLst>
              <a:ext uri="{FF2B5EF4-FFF2-40B4-BE49-F238E27FC236}">
                <a16:creationId xmlns:a16="http://schemas.microsoft.com/office/drawing/2014/main" id="{8E07D79E-A094-A46B-68F0-C58E9D2C6CFE}"/>
              </a:ext>
            </a:extLst>
          </p:cNvPr>
          <p:cNvSpPr/>
          <p:nvPr/>
        </p:nvSpPr>
        <p:spPr>
          <a:xfrm>
            <a:off x="2256503" y="1584451"/>
            <a:ext cx="194187" cy="4628997"/>
          </a:xfrm>
          <a:prstGeom prst="rect">
            <a:avLst/>
          </a:prstGeom>
          <a:solidFill>
            <a:srgbClr val="FFFF00">
              <a:alpha val="2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1" name="Straight Arrow Connector 10">
            <a:extLst>
              <a:ext uri="{FF2B5EF4-FFF2-40B4-BE49-F238E27FC236}">
                <a16:creationId xmlns:a16="http://schemas.microsoft.com/office/drawing/2014/main" id="{7F32BE81-9D87-0888-B4BD-969D3B6380BA}"/>
              </a:ext>
            </a:extLst>
          </p:cNvPr>
          <p:cNvCxnSpPr>
            <a:cxnSpLocks/>
          </p:cNvCxnSpPr>
          <p:nvPr/>
        </p:nvCxnSpPr>
        <p:spPr>
          <a:xfrm flipH="1">
            <a:off x="1329846" y="2552580"/>
            <a:ext cx="1120844" cy="191414"/>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sp>
        <p:nvSpPr>
          <p:cNvPr id="14" name="TextBox 13">
            <a:extLst>
              <a:ext uri="{FF2B5EF4-FFF2-40B4-BE49-F238E27FC236}">
                <a16:creationId xmlns:a16="http://schemas.microsoft.com/office/drawing/2014/main" id="{621E35CC-1028-D2DC-47BB-FC4B8770880B}"/>
              </a:ext>
            </a:extLst>
          </p:cNvPr>
          <p:cNvSpPr txBox="1"/>
          <p:nvPr/>
        </p:nvSpPr>
        <p:spPr>
          <a:xfrm>
            <a:off x="186813" y="2691042"/>
            <a:ext cx="1438034" cy="1477328"/>
          </a:xfrm>
          <a:prstGeom prst="rect">
            <a:avLst/>
          </a:prstGeom>
          <a:noFill/>
        </p:spPr>
        <p:txBody>
          <a:bodyPr wrap="square" rtlCol="0">
            <a:spAutoFit/>
          </a:bodyPr>
          <a:lstStyle/>
          <a:p>
            <a:r>
              <a:rPr lang="en-CA" dirty="0"/>
              <a:t>Nuclear stopping model not implemented yet </a:t>
            </a:r>
          </a:p>
        </p:txBody>
      </p:sp>
    </p:spTree>
    <p:extLst>
      <p:ext uri="{BB962C8B-B14F-4D97-AF65-F5344CB8AC3E}">
        <p14:creationId xmlns:p14="http://schemas.microsoft.com/office/powerpoint/2010/main" val="9519504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D3585-9067-485D-83EA-910D92B7BE1F}"/>
              </a:ext>
            </a:extLst>
          </p:cNvPr>
          <p:cNvSpPr>
            <a:spLocks noGrp="1"/>
          </p:cNvSpPr>
          <p:nvPr>
            <p:ph type="title"/>
          </p:nvPr>
        </p:nvSpPr>
        <p:spPr/>
        <p:txBody>
          <a:bodyPr/>
          <a:lstStyle/>
          <a:p>
            <a:r>
              <a:rPr lang="en-CA" dirty="0"/>
              <a:t>Production mechanism of </a:t>
            </a:r>
            <a:r>
              <a:rPr lang="en-CA" dirty="0" err="1"/>
              <a:t>mCPs</a:t>
            </a:r>
            <a:r>
              <a:rPr lang="en-CA" dirty="0"/>
              <a:t> at CERN </a:t>
            </a:r>
          </a:p>
        </p:txBody>
      </p:sp>
      <p:pic>
        <p:nvPicPr>
          <p:cNvPr id="8" name="Content Placeholder 7">
            <a:extLst>
              <a:ext uri="{FF2B5EF4-FFF2-40B4-BE49-F238E27FC236}">
                <a16:creationId xmlns:a16="http://schemas.microsoft.com/office/drawing/2014/main" id="{E39D4305-568D-144B-8147-9416C39D29C3}"/>
              </a:ext>
            </a:extLst>
          </p:cNvPr>
          <p:cNvPicPr>
            <a:picLocks noGrp="1" noChangeAspect="1"/>
          </p:cNvPicPr>
          <p:nvPr>
            <p:ph idx="1"/>
          </p:nvPr>
        </p:nvPicPr>
        <p:blipFill>
          <a:blip r:embed="rId2"/>
          <a:stretch>
            <a:fillRect/>
          </a:stretch>
        </p:blipFill>
        <p:spPr>
          <a:xfrm>
            <a:off x="749710" y="1906095"/>
            <a:ext cx="10515600" cy="4092074"/>
          </a:xfrm>
        </p:spPr>
      </p:pic>
      <p:sp>
        <p:nvSpPr>
          <p:cNvPr id="4" name="Date Placeholder 3">
            <a:extLst>
              <a:ext uri="{FF2B5EF4-FFF2-40B4-BE49-F238E27FC236}">
                <a16:creationId xmlns:a16="http://schemas.microsoft.com/office/drawing/2014/main" id="{D8BE531E-92C7-6BA0-9F8A-D81DFC560F92}"/>
              </a:ext>
            </a:extLst>
          </p:cNvPr>
          <p:cNvSpPr>
            <a:spLocks noGrp="1"/>
          </p:cNvSpPr>
          <p:nvPr>
            <p:ph type="dt" sz="half" idx="10"/>
          </p:nvPr>
        </p:nvSpPr>
        <p:spPr/>
        <p:txBody>
          <a:bodyPr/>
          <a:lstStyle/>
          <a:p>
            <a:fld id="{BE0A88F0-556B-4BB7-8AAB-D63AEB65C662}" type="datetime1">
              <a:rPr lang="en-US" smtClean="0"/>
              <a:t>2/13/2025</a:t>
            </a:fld>
            <a:endParaRPr lang="en-US"/>
          </a:p>
        </p:txBody>
      </p:sp>
      <p:sp>
        <p:nvSpPr>
          <p:cNvPr id="6" name="Slide Number Placeholder 5">
            <a:extLst>
              <a:ext uri="{FF2B5EF4-FFF2-40B4-BE49-F238E27FC236}">
                <a16:creationId xmlns:a16="http://schemas.microsoft.com/office/drawing/2014/main" id="{68A20578-BEA1-AC89-E8E3-D32FC0161722}"/>
              </a:ext>
            </a:extLst>
          </p:cNvPr>
          <p:cNvSpPr>
            <a:spLocks noGrp="1"/>
          </p:cNvSpPr>
          <p:nvPr>
            <p:ph type="sldNum" sz="quarter" idx="12"/>
          </p:nvPr>
        </p:nvSpPr>
        <p:spPr/>
        <p:txBody>
          <a:bodyPr/>
          <a:lstStyle/>
          <a:p>
            <a:fld id="{81D2C36F-4504-47C0-B82F-A167342A2754}" type="slidenum">
              <a:rPr lang="en-US" smtClean="0"/>
              <a:t>19</a:t>
            </a:fld>
            <a:endParaRPr lang="en-US"/>
          </a:p>
        </p:txBody>
      </p:sp>
    </p:spTree>
    <p:extLst>
      <p:ext uri="{BB962C8B-B14F-4D97-AF65-F5344CB8AC3E}">
        <p14:creationId xmlns:p14="http://schemas.microsoft.com/office/powerpoint/2010/main" val="23225935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63921-495D-7EC3-B63C-B08530A227F7}"/>
              </a:ext>
            </a:extLst>
          </p:cNvPr>
          <p:cNvSpPr>
            <a:spLocks noGrp="1"/>
          </p:cNvSpPr>
          <p:nvPr>
            <p:ph type="title"/>
          </p:nvPr>
        </p:nvSpPr>
        <p:spPr/>
        <p:txBody>
          <a:bodyPr/>
          <a:lstStyle/>
          <a:p>
            <a:r>
              <a:rPr lang="en-CA" dirty="0"/>
              <a:t>Limitations of Standard Model </a:t>
            </a:r>
          </a:p>
        </p:txBody>
      </p:sp>
      <p:sp>
        <p:nvSpPr>
          <p:cNvPr id="4" name="Date Placeholder 3">
            <a:extLst>
              <a:ext uri="{FF2B5EF4-FFF2-40B4-BE49-F238E27FC236}">
                <a16:creationId xmlns:a16="http://schemas.microsoft.com/office/drawing/2014/main" id="{5652EC19-A51E-62D5-65B4-122A5FAE747B}"/>
              </a:ext>
            </a:extLst>
          </p:cNvPr>
          <p:cNvSpPr>
            <a:spLocks noGrp="1"/>
          </p:cNvSpPr>
          <p:nvPr>
            <p:ph type="dt" sz="half" idx="10"/>
          </p:nvPr>
        </p:nvSpPr>
        <p:spPr/>
        <p:txBody>
          <a:bodyPr/>
          <a:lstStyle/>
          <a:p>
            <a:fld id="{BE0A88F0-556B-4BB7-8AAB-D63AEB65C662}" type="datetime1">
              <a:rPr lang="en-US" smtClean="0"/>
              <a:t>2/13/2025</a:t>
            </a:fld>
            <a:endParaRPr lang="en-US"/>
          </a:p>
        </p:txBody>
      </p:sp>
      <p:sp>
        <p:nvSpPr>
          <p:cNvPr id="6" name="Slide Number Placeholder 5">
            <a:extLst>
              <a:ext uri="{FF2B5EF4-FFF2-40B4-BE49-F238E27FC236}">
                <a16:creationId xmlns:a16="http://schemas.microsoft.com/office/drawing/2014/main" id="{E83A9A65-8A13-7801-2E93-70AB5E8465E9}"/>
              </a:ext>
            </a:extLst>
          </p:cNvPr>
          <p:cNvSpPr>
            <a:spLocks noGrp="1"/>
          </p:cNvSpPr>
          <p:nvPr>
            <p:ph type="sldNum" sz="quarter" idx="12"/>
          </p:nvPr>
        </p:nvSpPr>
        <p:spPr/>
        <p:txBody>
          <a:bodyPr/>
          <a:lstStyle/>
          <a:p>
            <a:fld id="{81D2C36F-4504-47C0-B82F-A167342A2754}" type="slidenum">
              <a:rPr lang="en-US" smtClean="0"/>
              <a:t>2</a:t>
            </a:fld>
            <a:endParaRPr lang="en-US"/>
          </a:p>
        </p:txBody>
      </p:sp>
      <p:sp>
        <p:nvSpPr>
          <p:cNvPr id="3" name="Content Placeholder 2">
            <a:extLst>
              <a:ext uri="{FF2B5EF4-FFF2-40B4-BE49-F238E27FC236}">
                <a16:creationId xmlns:a16="http://schemas.microsoft.com/office/drawing/2014/main" id="{0441978C-667C-AACD-94C9-C0A311EA60C5}"/>
              </a:ext>
            </a:extLst>
          </p:cNvPr>
          <p:cNvSpPr txBox="1">
            <a:spLocks/>
          </p:cNvSpPr>
          <p:nvPr/>
        </p:nvSpPr>
        <p:spPr>
          <a:xfrm>
            <a:off x="838201" y="1530657"/>
            <a:ext cx="4844844" cy="46320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SM doesn’t provide any insights to :</a:t>
            </a:r>
          </a:p>
          <a:p>
            <a:r>
              <a:rPr lang="en-US" sz="2400" dirty="0"/>
              <a:t>Charge quantization – Why is charge quantized ?</a:t>
            </a:r>
            <a:r>
              <a:rPr lang="en-US" sz="1600" dirty="0"/>
              <a:t> </a:t>
            </a:r>
            <a:r>
              <a:rPr lang="en-US" sz="2400" dirty="0"/>
              <a:t>"What is the mechanism of electric charge quantization?</a:t>
            </a:r>
            <a:endParaRPr lang="en-CA" sz="2400" dirty="0"/>
          </a:p>
          <a:p>
            <a:r>
              <a:rPr lang="en-CA" sz="2400" dirty="0"/>
              <a:t>Doesn’t explain Anti-matter matter asymmetry </a:t>
            </a:r>
          </a:p>
          <a:p>
            <a:r>
              <a:rPr lang="en-CA" sz="2400" dirty="0"/>
              <a:t>Doesn’t explain Dark Matter (DM) and the nature of DM. Where are the DM particle candidates? </a:t>
            </a:r>
          </a:p>
          <a:p>
            <a:endParaRPr lang="en-CA" sz="2400" dirty="0"/>
          </a:p>
          <a:p>
            <a:endParaRPr lang="en-CA" sz="2400" dirty="0"/>
          </a:p>
          <a:p>
            <a:endParaRPr lang="en-CA" sz="2400" dirty="0"/>
          </a:p>
          <a:p>
            <a:endParaRPr lang="en-CA" sz="2400" dirty="0"/>
          </a:p>
        </p:txBody>
      </p:sp>
      <p:pic>
        <p:nvPicPr>
          <p:cNvPr id="9" name="Picture 8">
            <a:extLst>
              <a:ext uri="{FF2B5EF4-FFF2-40B4-BE49-F238E27FC236}">
                <a16:creationId xmlns:a16="http://schemas.microsoft.com/office/drawing/2014/main" id="{109CC647-9CE4-8028-C052-390D531237F7}"/>
              </a:ext>
            </a:extLst>
          </p:cNvPr>
          <p:cNvPicPr>
            <a:picLocks noChangeAspect="1"/>
          </p:cNvPicPr>
          <p:nvPr/>
        </p:nvPicPr>
        <p:blipFill>
          <a:blip r:embed="rId2"/>
          <a:stretch>
            <a:fillRect/>
          </a:stretch>
        </p:blipFill>
        <p:spPr>
          <a:xfrm>
            <a:off x="6647853" y="1530657"/>
            <a:ext cx="4544866" cy="3836975"/>
          </a:xfrm>
          <a:prstGeom prst="rect">
            <a:avLst/>
          </a:prstGeom>
        </p:spPr>
      </p:pic>
    </p:spTree>
    <p:extLst>
      <p:ext uri="{BB962C8B-B14F-4D97-AF65-F5344CB8AC3E}">
        <p14:creationId xmlns:p14="http://schemas.microsoft.com/office/powerpoint/2010/main" val="38790018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32EC0-697B-588B-B14C-C093D3EDF775}"/>
              </a:ext>
            </a:extLst>
          </p:cNvPr>
          <p:cNvSpPr>
            <a:spLocks noGrp="1"/>
          </p:cNvSpPr>
          <p:nvPr>
            <p:ph type="title"/>
          </p:nvPr>
        </p:nvSpPr>
        <p:spPr/>
        <p:txBody>
          <a:bodyPr/>
          <a:lstStyle/>
          <a:p>
            <a:r>
              <a:rPr lang="en-CA" dirty="0"/>
              <a:t>Cross – sections computed via </a:t>
            </a:r>
            <a:r>
              <a:rPr lang="en-CA" dirty="0" err="1"/>
              <a:t>MadGraph</a:t>
            </a:r>
            <a:endParaRPr lang="en-CA" dirty="0"/>
          </a:p>
        </p:txBody>
      </p:sp>
      <p:pic>
        <p:nvPicPr>
          <p:cNvPr id="8" name="Content Placeholder 7">
            <a:extLst>
              <a:ext uri="{FF2B5EF4-FFF2-40B4-BE49-F238E27FC236}">
                <a16:creationId xmlns:a16="http://schemas.microsoft.com/office/drawing/2014/main" id="{D2656FF5-700B-48B8-88ED-B030FB8A1743}"/>
              </a:ext>
            </a:extLst>
          </p:cNvPr>
          <p:cNvPicPr>
            <a:picLocks noGrp="1" noChangeAspect="1"/>
          </p:cNvPicPr>
          <p:nvPr>
            <p:ph idx="1"/>
          </p:nvPr>
        </p:nvPicPr>
        <p:blipFill>
          <a:blip r:embed="rId2"/>
          <a:stretch>
            <a:fillRect/>
          </a:stretch>
        </p:blipFill>
        <p:spPr>
          <a:xfrm>
            <a:off x="895350" y="1690688"/>
            <a:ext cx="5858135" cy="4351338"/>
          </a:xfrm>
        </p:spPr>
      </p:pic>
      <p:sp>
        <p:nvSpPr>
          <p:cNvPr id="4" name="Date Placeholder 3">
            <a:extLst>
              <a:ext uri="{FF2B5EF4-FFF2-40B4-BE49-F238E27FC236}">
                <a16:creationId xmlns:a16="http://schemas.microsoft.com/office/drawing/2014/main" id="{C36F3BAB-B657-2112-460C-329DA19BFE46}"/>
              </a:ext>
            </a:extLst>
          </p:cNvPr>
          <p:cNvSpPr>
            <a:spLocks noGrp="1"/>
          </p:cNvSpPr>
          <p:nvPr>
            <p:ph type="dt" sz="half" idx="10"/>
          </p:nvPr>
        </p:nvSpPr>
        <p:spPr/>
        <p:txBody>
          <a:bodyPr/>
          <a:lstStyle/>
          <a:p>
            <a:fld id="{BE0A88F0-556B-4BB7-8AAB-D63AEB65C662}" type="datetime1">
              <a:rPr lang="en-US" smtClean="0"/>
              <a:t>2/13/2025</a:t>
            </a:fld>
            <a:endParaRPr lang="en-US"/>
          </a:p>
        </p:txBody>
      </p:sp>
      <p:sp>
        <p:nvSpPr>
          <p:cNvPr id="6" name="Slide Number Placeholder 5">
            <a:extLst>
              <a:ext uri="{FF2B5EF4-FFF2-40B4-BE49-F238E27FC236}">
                <a16:creationId xmlns:a16="http://schemas.microsoft.com/office/drawing/2014/main" id="{93407F9D-E3D2-1CA2-EA48-C755A3350B4B}"/>
              </a:ext>
            </a:extLst>
          </p:cNvPr>
          <p:cNvSpPr>
            <a:spLocks noGrp="1"/>
          </p:cNvSpPr>
          <p:nvPr>
            <p:ph type="sldNum" sz="quarter" idx="12"/>
          </p:nvPr>
        </p:nvSpPr>
        <p:spPr/>
        <p:txBody>
          <a:bodyPr/>
          <a:lstStyle/>
          <a:p>
            <a:fld id="{81D2C36F-4504-47C0-B82F-A167342A2754}" type="slidenum">
              <a:rPr lang="en-US" smtClean="0"/>
              <a:t>20</a:t>
            </a:fld>
            <a:endParaRPr lang="en-US"/>
          </a:p>
        </p:txBody>
      </p:sp>
      <p:sp>
        <p:nvSpPr>
          <p:cNvPr id="9" name="TextBox 8">
            <a:extLst>
              <a:ext uri="{FF2B5EF4-FFF2-40B4-BE49-F238E27FC236}">
                <a16:creationId xmlns:a16="http://schemas.microsoft.com/office/drawing/2014/main" id="{DE51671E-0E1E-068E-8E72-E12C8349407E}"/>
              </a:ext>
            </a:extLst>
          </p:cNvPr>
          <p:cNvSpPr txBox="1"/>
          <p:nvPr/>
        </p:nvSpPr>
        <p:spPr>
          <a:xfrm>
            <a:off x="6810635" y="1619250"/>
            <a:ext cx="3293918" cy="2031325"/>
          </a:xfrm>
          <a:prstGeom prst="rect">
            <a:avLst/>
          </a:prstGeom>
          <a:noFill/>
        </p:spPr>
        <p:txBody>
          <a:bodyPr wrap="square" rtlCol="0">
            <a:spAutoFit/>
          </a:bodyPr>
          <a:lstStyle/>
          <a:p>
            <a:r>
              <a:rPr lang="en-US" dirty="0"/>
              <a:t>Charge-normalized </a:t>
            </a:r>
            <a:r>
              <a:rPr lang="en-US" dirty="0" err="1"/>
              <a:t>minicharged</a:t>
            </a:r>
            <a:r>
              <a:rPr lang="en-US" dirty="0"/>
              <a:t> particle production cross-sections at √s = 14TeV for all processes considered in this study. Results corresponding to meson decays are scaled by their respective branching ratios</a:t>
            </a:r>
            <a:endParaRPr lang="en-CA" dirty="0"/>
          </a:p>
        </p:txBody>
      </p:sp>
    </p:spTree>
    <p:extLst>
      <p:ext uri="{BB962C8B-B14F-4D97-AF65-F5344CB8AC3E}">
        <p14:creationId xmlns:p14="http://schemas.microsoft.com/office/powerpoint/2010/main" val="22279026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53AAC-1860-CBC0-EAA3-5B0A90F20C00}"/>
              </a:ext>
            </a:extLst>
          </p:cNvPr>
          <p:cNvSpPr>
            <a:spLocks noGrp="1"/>
          </p:cNvSpPr>
          <p:nvPr>
            <p:ph type="title"/>
          </p:nvPr>
        </p:nvSpPr>
        <p:spPr>
          <a:xfrm>
            <a:off x="642891" y="136525"/>
            <a:ext cx="10515600" cy="1325563"/>
          </a:xfrm>
        </p:spPr>
        <p:txBody>
          <a:bodyPr/>
          <a:lstStyle/>
          <a:p>
            <a:r>
              <a:rPr lang="en-US" dirty="0"/>
              <a:t>Physics changes</a:t>
            </a:r>
          </a:p>
        </p:txBody>
      </p:sp>
      <p:sp>
        <p:nvSpPr>
          <p:cNvPr id="4" name="Date Placeholder 3">
            <a:extLst>
              <a:ext uri="{FF2B5EF4-FFF2-40B4-BE49-F238E27FC236}">
                <a16:creationId xmlns:a16="http://schemas.microsoft.com/office/drawing/2014/main" id="{8B1401C8-9EDB-92CB-B54A-F7DB5BB8B942}"/>
              </a:ext>
            </a:extLst>
          </p:cNvPr>
          <p:cNvSpPr>
            <a:spLocks noGrp="1"/>
          </p:cNvSpPr>
          <p:nvPr>
            <p:ph type="dt" sz="half" idx="10"/>
          </p:nvPr>
        </p:nvSpPr>
        <p:spPr/>
        <p:txBody>
          <a:bodyPr/>
          <a:lstStyle/>
          <a:p>
            <a:fld id="{BE0A88F0-556B-4BB7-8AAB-D63AEB65C662}" type="datetime1">
              <a:rPr lang="en-US" smtClean="0"/>
              <a:t>2/13/2025</a:t>
            </a:fld>
            <a:endParaRPr lang="en-US" dirty="0"/>
          </a:p>
        </p:txBody>
      </p:sp>
      <p:sp>
        <p:nvSpPr>
          <p:cNvPr id="6" name="Slide Number Placeholder 5">
            <a:extLst>
              <a:ext uri="{FF2B5EF4-FFF2-40B4-BE49-F238E27FC236}">
                <a16:creationId xmlns:a16="http://schemas.microsoft.com/office/drawing/2014/main" id="{2C3117E0-59D2-FAB6-557C-F01D18241090}"/>
              </a:ext>
            </a:extLst>
          </p:cNvPr>
          <p:cNvSpPr>
            <a:spLocks noGrp="1"/>
          </p:cNvSpPr>
          <p:nvPr>
            <p:ph type="sldNum" sz="quarter" idx="12"/>
          </p:nvPr>
        </p:nvSpPr>
        <p:spPr/>
        <p:txBody>
          <a:bodyPr/>
          <a:lstStyle/>
          <a:p>
            <a:fld id="{81D2C36F-4504-47C0-B82F-A167342A2754}" type="slidenum">
              <a:rPr lang="en-US" smtClean="0"/>
              <a:t>21</a:t>
            </a:fld>
            <a:endParaRPr lang="en-US"/>
          </a:p>
        </p:txBody>
      </p:sp>
      <p:pic>
        <p:nvPicPr>
          <p:cNvPr id="7" name="Picture 6">
            <a:extLst>
              <a:ext uri="{FF2B5EF4-FFF2-40B4-BE49-F238E27FC236}">
                <a16:creationId xmlns:a16="http://schemas.microsoft.com/office/drawing/2014/main" id="{42A848F4-ACC1-7315-40D6-1F11E94D7834}"/>
              </a:ext>
            </a:extLst>
          </p:cNvPr>
          <p:cNvPicPr>
            <a:picLocks noChangeAspect="1"/>
          </p:cNvPicPr>
          <p:nvPr/>
        </p:nvPicPr>
        <p:blipFill>
          <a:blip r:embed="rId2"/>
          <a:stretch>
            <a:fillRect/>
          </a:stretch>
        </p:blipFill>
        <p:spPr>
          <a:xfrm>
            <a:off x="954741" y="1536377"/>
            <a:ext cx="5812320" cy="1717811"/>
          </a:xfrm>
          <a:prstGeom prst="rect">
            <a:avLst/>
          </a:prstGeom>
        </p:spPr>
      </p:pic>
      <p:pic>
        <p:nvPicPr>
          <p:cNvPr id="12" name="Picture 11">
            <a:extLst>
              <a:ext uri="{FF2B5EF4-FFF2-40B4-BE49-F238E27FC236}">
                <a16:creationId xmlns:a16="http://schemas.microsoft.com/office/drawing/2014/main" id="{EF79A757-9826-2356-8536-D88C563752B7}"/>
              </a:ext>
            </a:extLst>
          </p:cNvPr>
          <p:cNvPicPr>
            <a:picLocks noChangeAspect="1"/>
          </p:cNvPicPr>
          <p:nvPr/>
        </p:nvPicPr>
        <p:blipFill>
          <a:blip r:embed="rId3"/>
          <a:stretch>
            <a:fillRect/>
          </a:stretch>
        </p:blipFill>
        <p:spPr>
          <a:xfrm>
            <a:off x="7945290" y="1532203"/>
            <a:ext cx="3156051" cy="1721985"/>
          </a:xfrm>
          <a:prstGeom prst="rect">
            <a:avLst/>
          </a:prstGeom>
        </p:spPr>
      </p:pic>
      <p:pic>
        <p:nvPicPr>
          <p:cNvPr id="13" name="Picture 12">
            <a:extLst>
              <a:ext uri="{FF2B5EF4-FFF2-40B4-BE49-F238E27FC236}">
                <a16:creationId xmlns:a16="http://schemas.microsoft.com/office/drawing/2014/main" id="{E289A356-955F-2217-E32F-4C9919E7933F}"/>
              </a:ext>
            </a:extLst>
          </p:cNvPr>
          <p:cNvPicPr>
            <a:picLocks noChangeAspect="1"/>
          </p:cNvPicPr>
          <p:nvPr/>
        </p:nvPicPr>
        <p:blipFill>
          <a:blip r:embed="rId4"/>
          <a:stretch>
            <a:fillRect/>
          </a:stretch>
        </p:blipFill>
        <p:spPr>
          <a:xfrm>
            <a:off x="954741" y="3770474"/>
            <a:ext cx="5812320" cy="2069589"/>
          </a:xfrm>
          <a:prstGeom prst="rect">
            <a:avLst/>
          </a:prstGeom>
        </p:spPr>
      </p:pic>
    </p:spTree>
    <p:extLst>
      <p:ext uri="{BB962C8B-B14F-4D97-AF65-F5344CB8AC3E}">
        <p14:creationId xmlns:p14="http://schemas.microsoft.com/office/powerpoint/2010/main" val="21736217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72E8A-1EA6-D7A1-FA24-D1A76AE7E484}"/>
              </a:ext>
            </a:extLst>
          </p:cNvPr>
          <p:cNvSpPr>
            <a:spLocks noGrp="1"/>
          </p:cNvSpPr>
          <p:nvPr>
            <p:ph type="title"/>
          </p:nvPr>
        </p:nvSpPr>
        <p:spPr/>
        <p:txBody>
          <a:bodyPr/>
          <a:lstStyle/>
          <a:p>
            <a:r>
              <a:rPr lang="en-CA" dirty="0"/>
              <a:t>Energy loss [Continued…] </a:t>
            </a:r>
          </a:p>
        </p:txBody>
      </p:sp>
      <p:pic>
        <p:nvPicPr>
          <p:cNvPr id="8" name="Content Placeholder 7">
            <a:extLst>
              <a:ext uri="{FF2B5EF4-FFF2-40B4-BE49-F238E27FC236}">
                <a16:creationId xmlns:a16="http://schemas.microsoft.com/office/drawing/2014/main" id="{EACE0132-B3DE-621E-8511-1040CAC426F3}"/>
              </a:ext>
            </a:extLst>
          </p:cNvPr>
          <p:cNvPicPr>
            <a:picLocks noGrp="1" noChangeAspect="1"/>
          </p:cNvPicPr>
          <p:nvPr>
            <p:ph idx="1"/>
          </p:nvPr>
        </p:nvPicPr>
        <p:blipFill>
          <a:blip r:embed="rId2"/>
          <a:stretch>
            <a:fillRect/>
          </a:stretch>
        </p:blipFill>
        <p:spPr>
          <a:xfrm>
            <a:off x="838200" y="1690688"/>
            <a:ext cx="5926282" cy="1473050"/>
          </a:xfrm>
        </p:spPr>
      </p:pic>
      <p:sp>
        <p:nvSpPr>
          <p:cNvPr id="4" name="Date Placeholder 3">
            <a:extLst>
              <a:ext uri="{FF2B5EF4-FFF2-40B4-BE49-F238E27FC236}">
                <a16:creationId xmlns:a16="http://schemas.microsoft.com/office/drawing/2014/main" id="{B192A3A4-40F3-6429-E0D0-C15D996CDB8D}"/>
              </a:ext>
            </a:extLst>
          </p:cNvPr>
          <p:cNvSpPr>
            <a:spLocks noGrp="1"/>
          </p:cNvSpPr>
          <p:nvPr>
            <p:ph type="dt" sz="half" idx="10"/>
          </p:nvPr>
        </p:nvSpPr>
        <p:spPr/>
        <p:txBody>
          <a:bodyPr/>
          <a:lstStyle/>
          <a:p>
            <a:fld id="{BE0A88F0-556B-4BB7-8AAB-D63AEB65C662}" type="datetime1">
              <a:rPr lang="en-US" smtClean="0"/>
              <a:t>2/13/2025</a:t>
            </a:fld>
            <a:endParaRPr lang="en-US"/>
          </a:p>
        </p:txBody>
      </p:sp>
      <p:sp>
        <p:nvSpPr>
          <p:cNvPr id="6" name="Slide Number Placeholder 5">
            <a:extLst>
              <a:ext uri="{FF2B5EF4-FFF2-40B4-BE49-F238E27FC236}">
                <a16:creationId xmlns:a16="http://schemas.microsoft.com/office/drawing/2014/main" id="{0FAE567E-0CB5-5EBD-74B3-5DAC5C130CF0}"/>
              </a:ext>
            </a:extLst>
          </p:cNvPr>
          <p:cNvSpPr>
            <a:spLocks noGrp="1"/>
          </p:cNvSpPr>
          <p:nvPr>
            <p:ph type="sldNum" sz="quarter" idx="12"/>
          </p:nvPr>
        </p:nvSpPr>
        <p:spPr/>
        <p:txBody>
          <a:bodyPr/>
          <a:lstStyle/>
          <a:p>
            <a:fld id="{81D2C36F-4504-47C0-B82F-A167342A2754}" type="slidenum">
              <a:rPr lang="en-US" smtClean="0"/>
              <a:t>22</a:t>
            </a:fld>
            <a:endParaRPr lang="en-US"/>
          </a:p>
        </p:txBody>
      </p:sp>
    </p:spTree>
    <p:extLst>
      <p:ext uri="{BB962C8B-B14F-4D97-AF65-F5344CB8AC3E}">
        <p14:creationId xmlns:p14="http://schemas.microsoft.com/office/powerpoint/2010/main" val="1013122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ED8369E-91CA-9F5B-F8DA-E23ADC553DDD}"/>
              </a:ext>
            </a:extLst>
          </p:cNvPr>
          <p:cNvSpPr>
            <a:spLocks noGrp="1"/>
          </p:cNvSpPr>
          <p:nvPr>
            <p:ph type="dt" sz="half" idx="10"/>
          </p:nvPr>
        </p:nvSpPr>
        <p:spPr/>
        <p:txBody>
          <a:bodyPr/>
          <a:lstStyle/>
          <a:p>
            <a:fld id="{BE0A88F0-556B-4BB7-8AAB-D63AEB65C662}" type="datetime1">
              <a:rPr lang="en-US" smtClean="0"/>
              <a:t>2/13/2025</a:t>
            </a:fld>
            <a:endParaRPr lang="en-US"/>
          </a:p>
        </p:txBody>
      </p:sp>
      <p:sp>
        <p:nvSpPr>
          <p:cNvPr id="6" name="Slide Number Placeholder 5">
            <a:extLst>
              <a:ext uri="{FF2B5EF4-FFF2-40B4-BE49-F238E27FC236}">
                <a16:creationId xmlns:a16="http://schemas.microsoft.com/office/drawing/2014/main" id="{A29586F2-9AF6-662E-7801-2C0A1926749E}"/>
              </a:ext>
            </a:extLst>
          </p:cNvPr>
          <p:cNvSpPr>
            <a:spLocks noGrp="1"/>
          </p:cNvSpPr>
          <p:nvPr>
            <p:ph type="sldNum" sz="quarter" idx="12"/>
          </p:nvPr>
        </p:nvSpPr>
        <p:spPr/>
        <p:txBody>
          <a:bodyPr/>
          <a:lstStyle/>
          <a:p>
            <a:fld id="{81D2C36F-4504-47C0-B82F-A167342A2754}" type="slidenum">
              <a:rPr lang="en-US" smtClean="0"/>
              <a:t>23</a:t>
            </a:fld>
            <a:endParaRPr lang="en-US"/>
          </a:p>
        </p:txBody>
      </p:sp>
      <p:pic>
        <p:nvPicPr>
          <p:cNvPr id="8" name="Picture 7">
            <a:extLst>
              <a:ext uri="{FF2B5EF4-FFF2-40B4-BE49-F238E27FC236}">
                <a16:creationId xmlns:a16="http://schemas.microsoft.com/office/drawing/2014/main" id="{67C6F6C4-5D34-1609-EEE4-C064E68C1A9F}"/>
              </a:ext>
            </a:extLst>
          </p:cNvPr>
          <p:cNvPicPr>
            <a:picLocks noChangeAspect="1"/>
          </p:cNvPicPr>
          <p:nvPr/>
        </p:nvPicPr>
        <p:blipFill>
          <a:blip r:embed="rId2"/>
          <a:stretch>
            <a:fillRect/>
          </a:stretch>
        </p:blipFill>
        <p:spPr>
          <a:xfrm>
            <a:off x="100878" y="293254"/>
            <a:ext cx="9074295" cy="5863391"/>
          </a:xfrm>
          <a:prstGeom prst="rect">
            <a:avLst/>
          </a:prstGeom>
        </p:spPr>
      </p:pic>
    </p:spTree>
    <p:extLst>
      <p:ext uri="{BB962C8B-B14F-4D97-AF65-F5344CB8AC3E}">
        <p14:creationId xmlns:p14="http://schemas.microsoft.com/office/powerpoint/2010/main" val="2949121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A057E-7018-003C-DFCA-6BF610B3B6A9}"/>
              </a:ext>
            </a:extLst>
          </p:cNvPr>
          <p:cNvSpPr>
            <a:spLocks noGrp="1"/>
          </p:cNvSpPr>
          <p:nvPr>
            <p:ph type="title"/>
          </p:nvPr>
        </p:nvSpPr>
        <p:spPr/>
        <p:txBody>
          <a:bodyPr/>
          <a:lstStyle/>
          <a:p>
            <a:r>
              <a:rPr lang="en-CA" dirty="0"/>
              <a:t>Background Considerations: </a:t>
            </a:r>
          </a:p>
        </p:txBody>
      </p:sp>
      <p:sp>
        <p:nvSpPr>
          <p:cNvPr id="3" name="Content Placeholder 2">
            <a:extLst>
              <a:ext uri="{FF2B5EF4-FFF2-40B4-BE49-F238E27FC236}">
                <a16:creationId xmlns:a16="http://schemas.microsoft.com/office/drawing/2014/main" id="{B6A27D24-D9FB-9E7B-225E-0E14B82AF0FB}"/>
              </a:ext>
            </a:extLst>
          </p:cNvPr>
          <p:cNvSpPr>
            <a:spLocks noGrp="1"/>
          </p:cNvSpPr>
          <p:nvPr>
            <p:ph idx="1"/>
          </p:nvPr>
        </p:nvSpPr>
        <p:spPr/>
        <p:txBody>
          <a:bodyPr/>
          <a:lstStyle/>
          <a:p>
            <a:r>
              <a:rPr lang="en-US" dirty="0"/>
              <a:t>MAPP-1 is naturally shielded from cosmic muons by 110 m rock overburden and 47 m of materials (concrete) from IP8 to its location. </a:t>
            </a:r>
          </a:p>
          <a:p>
            <a:r>
              <a:rPr lang="en-CA" dirty="0"/>
              <a:t>Background from muons originating from IP8 and its subsequently generated secondaries to be </a:t>
            </a:r>
            <a:r>
              <a:rPr lang="en-US" dirty="0"/>
              <a:t>1 out of 40,000 bunch-crossings </a:t>
            </a:r>
          </a:p>
          <a:p>
            <a:r>
              <a:rPr lang="en-US" dirty="0"/>
              <a:t>Dark current in the PMTs can also result in signal-like events; however, the four-fold coincidence design employed essentially eliminates this BG source</a:t>
            </a:r>
          </a:p>
          <a:p>
            <a:r>
              <a:rPr lang="en-US" dirty="0"/>
              <a:t>We assume a mean DCR of 500 Hz based on PMT Specifications. Assuming a 3-year trigger live time, a negligible result of 0.008 total signal-like events is obtained.</a:t>
            </a:r>
            <a:endParaRPr lang="en-CA" dirty="0"/>
          </a:p>
        </p:txBody>
      </p:sp>
      <p:sp>
        <p:nvSpPr>
          <p:cNvPr id="4" name="Date Placeholder 3">
            <a:extLst>
              <a:ext uri="{FF2B5EF4-FFF2-40B4-BE49-F238E27FC236}">
                <a16:creationId xmlns:a16="http://schemas.microsoft.com/office/drawing/2014/main" id="{1EF30F45-F9FD-AA02-3296-3EF1590A5AA3}"/>
              </a:ext>
            </a:extLst>
          </p:cNvPr>
          <p:cNvSpPr>
            <a:spLocks noGrp="1"/>
          </p:cNvSpPr>
          <p:nvPr>
            <p:ph type="dt" sz="half" idx="10"/>
          </p:nvPr>
        </p:nvSpPr>
        <p:spPr/>
        <p:txBody>
          <a:bodyPr/>
          <a:lstStyle/>
          <a:p>
            <a:fld id="{BE0A88F0-556B-4BB7-8AAB-D63AEB65C662}" type="datetime1">
              <a:rPr lang="en-US" smtClean="0"/>
              <a:t>2/13/2025</a:t>
            </a:fld>
            <a:endParaRPr lang="en-US"/>
          </a:p>
        </p:txBody>
      </p:sp>
      <p:sp>
        <p:nvSpPr>
          <p:cNvPr id="6" name="Slide Number Placeholder 5">
            <a:extLst>
              <a:ext uri="{FF2B5EF4-FFF2-40B4-BE49-F238E27FC236}">
                <a16:creationId xmlns:a16="http://schemas.microsoft.com/office/drawing/2014/main" id="{623063EB-86B2-38E6-0331-B4F309B165FE}"/>
              </a:ext>
            </a:extLst>
          </p:cNvPr>
          <p:cNvSpPr>
            <a:spLocks noGrp="1"/>
          </p:cNvSpPr>
          <p:nvPr>
            <p:ph type="sldNum" sz="quarter" idx="12"/>
          </p:nvPr>
        </p:nvSpPr>
        <p:spPr/>
        <p:txBody>
          <a:bodyPr/>
          <a:lstStyle/>
          <a:p>
            <a:fld id="{81D2C36F-4504-47C0-B82F-A167342A2754}" type="slidenum">
              <a:rPr lang="en-US" smtClean="0"/>
              <a:t>24</a:t>
            </a:fld>
            <a:endParaRPr lang="en-US"/>
          </a:p>
        </p:txBody>
      </p:sp>
    </p:spTree>
    <p:extLst>
      <p:ext uri="{BB962C8B-B14F-4D97-AF65-F5344CB8AC3E}">
        <p14:creationId xmlns:p14="http://schemas.microsoft.com/office/powerpoint/2010/main" val="19307844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063E09AF-C652-B05E-A862-353119011EF2}"/>
              </a:ext>
            </a:extLst>
          </p:cNvPr>
          <p:cNvSpPr>
            <a:spLocks noGrp="1"/>
          </p:cNvSpPr>
          <p:nvPr>
            <p:ph type="title"/>
          </p:nvPr>
        </p:nvSpPr>
        <p:spPr>
          <a:xfrm>
            <a:off x="537882" y="136525"/>
            <a:ext cx="10515600" cy="1325563"/>
          </a:xfrm>
        </p:spPr>
        <p:txBody>
          <a:bodyPr/>
          <a:lstStyle/>
          <a:p>
            <a:r>
              <a:rPr lang="en-US" dirty="0"/>
              <a:t>Physics changes</a:t>
            </a:r>
          </a:p>
        </p:txBody>
      </p:sp>
      <p:sp>
        <p:nvSpPr>
          <p:cNvPr id="4" name="Date Placeholder 3">
            <a:extLst>
              <a:ext uri="{FF2B5EF4-FFF2-40B4-BE49-F238E27FC236}">
                <a16:creationId xmlns:a16="http://schemas.microsoft.com/office/drawing/2014/main" id="{9F2822ED-4CB9-43E2-34C5-C9BC907D885F}"/>
              </a:ext>
            </a:extLst>
          </p:cNvPr>
          <p:cNvSpPr>
            <a:spLocks noGrp="1"/>
          </p:cNvSpPr>
          <p:nvPr>
            <p:ph type="dt" sz="half" idx="10"/>
          </p:nvPr>
        </p:nvSpPr>
        <p:spPr/>
        <p:txBody>
          <a:bodyPr/>
          <a:lstStyle/>
          <a:p>
            <a:fld id="{BE0A88F0-556B-4BB7-8AAB-D63AEB65C662}" type="datetime1">
              <a:rPr lang="en-US" smtClean="0"/>
              <a:t>2/13/2025</a:t>
            </a:fld>
            <a:endParaRPr lang="en-US"/>
          </a:p>
        </p:txBody>
      </p:sp>
      <p:sp>
        <p:nvSpPr>
          <p:cNvPr id="6" name="Slide Number Placeholder 5">
            <a:extLst>
              <a:ext uri="{FF2B5EF4-FFF2-40B4-BE49-F238E27FC236}">
                <a16:creationId xmlns:a16="http://schemas.microsoft.com/office/drawing/2014/main" id="{3110ED95-4DF9-8C65-3983-18CC3E97F90F}"/>
              </a:ext>
            </a:extLst>
          </p:cNvPr>
          <p:cNvSpPr>
            <a:spLocks noGrp="1"/>
          </p:cNvSpPr>
          <p:nvPr>
            <p:ph type="sldNum" sz="quarter" idx="12"/>
          </p:nvPr>
        </p:nvSpPr>
        <p:spPr/>
        <p:txBody>
          <a:bodyPr/>
          <a:lstStyle/>
          <a:p>
            <a:fld id="{81D2C36F-4504-47C0-B82F-A167342A2754}" type="slidenum">
              <a:rPr lang="en-US" smtClean="0"/>
              <a:t>25</a:t>
            </a:fld>
            <a:endParaRPr lang="en-US"/>
          </a:p>
        </p:txBody>
      </p:sp>
      <p:pic>
        <p:nvPicPr>
          <p:cNvPr id="8" name="Picture 7">
            <a:extLst>
              <a:ext uri="{FF2B5EF4-FFF2-40B4-BE49-F238E27FC236}">
                <a16:creationId xmlns:a16="http://schemas.microsoft.com/office/drawing/2014/main" id="{F400B4D4-2C1C-E152-99A8-44DDC377B1D1}"/>
              </a:ext>
            </a:extLst>
          </p:cNvPr>
          <p:cNvPicPr>
            <a:picLocks noChangeAspect="1"/>
          </p:cNvPicPr>
          <p:nvPr/>
        </p:nvPicPr>
        <p:blipFill>
          <a:blip r:embed="rId2"/>
          <a:stretch>
            <a:fillRect/>
          </a:stretch>
        </p:blipFill>
        <p:spPr>
          <a:xfrm>
            <a:off x="537882" y="1654359"/>
            <a:ext cx="6323294" cy="3177615"/>
          </a:xfrm>
          <a:prstGeom prst="rect">
            <a:avLst/>
          </a:prstGeom>
        </p:spPr>
      </p:pic>
    </p:spTree>
    <p:extLst>
      <p:ext uri="{BB962C8B-B14F-4D97-AF65-F5344CB8AC3E}">
        <p14:creationId xmlns:p14="http://schemas.microsoft.com/office/powerpoint/2010/main" val="7091199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19353-5B85-5D2B-9527-D984DBD11E82}"/>
              </a:ext>
            </a:extLst>
          </p:cNvPr>
          <p:cNvSpPr>
            <a:spLocks noGrp="1"/>
          </p:cNvSpPr>
          <p:nvPr>
            <p:ph type="title"/>
          </p:nvPr>
        </p:nvSpPr>
        <p:spPr>
          <a:xfrm>
            <a:off x="838200" y="0"/>
            <a:ext cx="10515600" cy="1325563"/>
          </a:xfrm>
        </p:spPr>
        <p:txBody>
          <a:bodyPr/>
          <a:lstStyle/>
          <a:p>
            <a:r>
              <a:rPr lang="en-CA" dirty="0"/>
              <a:t>Optical Parameters [Extended]</a:t>
            </a:r>
          </a:p>
        </p:txBody>
      </p:sp>
      <p:sp>
        <p:nvSpPr>
          <p:cNvPr id="3" name="Content Placeholder 2">
            <a:extLst>
              <a:ext uri="{FF2B5EF4-FFF2-40B4-BE49-F238E27FC236}">
                <a16:creationId xmlns:a16="http://schemas.microsoft.com/office/drawing/2014/main" id="{24D4ACC9-CBA0-3B49-AD56-3AAC3F6A8C06}"/>
              </a:ext>
            </a:extLst>
          </p:cNvPr>
          <p:cNvSpPr>
            <a:spLocks noGrp="1"/>
          </p:cNvSpPr>
          <p:nvPr>
            <p:ph idx="1"/>
          </p:nvPr>
        </p:nvSpPr>
        <p:spPr>
          <a:xfrm>
            <a:off x="838199" y="1354238"/>
            <a:ext cx="11037426" cy="4598766"/>
          </a:xfrm>
        </p:spPr>
        <p:txBody>
          <a:bodyPr>
            <a:normAutofit/>
          </a:bodyPr>
          <a:lstStyle/>
          <a:p>
            <a:pPr marL="0" indent="0">
              <a:buNone/>
            </a:pPr>
            <a:r>
              <a:rPr lang="en-CA" sz="2000" dirty="0" err="1"/>
              <a:t>Birk</a:t>
            </a:r>
            <a:r>
              <a:rPr lang="en-CA" sz="2000" dirty="0"/>
              <a:t> Law: </a:t>
            </a:r>
            <a:r>
              <a:rPr lang="en-US" sz="2000" dirty="0" err="1"/>
              <a:t>Birk's</a:t>
            </a:r>
            <a:r>
              <a:rPr lang="en-US" sz="2000" dirty="0"/>
              <a:t> coefficient quantifies the quenching effect in scintillators especially organic scintillator. It refers to loss of linearity is due to recombination and quenching effects between the excited molecules and the surrounding substrate. </a:t>
            </a:r>
          </a:p>
          <a:p>
            <a:pPr marL="0" indent="0">
              <a:buNone/>
            </a:pPr>
            <a:r>
              <a:rPr lang="en-US" sz="2000" dirty="0"/>
              <a:t>PDE Plot for Photodetector</a:t>
            </a:r>
          </a:p>
          <a:p>
            <a:pPr marL="0" indent="0">
              <a:buNone/>
            </a:pPr>
            <a:endParaRPr lang="en-US" sz="2000" dirty="0"/>
          </a:p>
        </p:txBody>
      </p:sp>
      <p:sp>
        <p:nvSpPr>
          <p:cNvPr id="4" name="Date Placeholder 3">
            <a:extLst>
              <a:ext uri="{FF2B5EF4-FFF2-40B4-BE49-F238E27FC236}">
                <a16:creationId xmlns:a16="http://schemas.microsoft.com/office/drawing/2014/main" id="{0751709F-6EF0-6354-4C99-ADAE33230972}"/>
              </a:ext>
            </a:extLst>
          </p:cNvPr>
          <p:cNvSpPr>
            <a:spLocks noGrp="1"/>
          </p:cNvSpPr>
          <p:nvPr>
            <p:ph type="dt" sz="half" idx="10"/>
          </p:nvPr>
        </p:nvSpPr>
        <p:spPr/>
        <p:txBody>
          <a:bodyPr/>
          <a:lstStyle/>
          <a:p>
            <a:fld id="{BE0A88F0-556B-4BB7-8AAB-D63AEB65C662}" type="datetime1">
              <a:rPr lang="en-US" smtClean="0"/>
              <a:t>2/13/2025</a:t>
            </a:fld>
            <a:endParaRPr lang="en-US"/>
          </a:p>
        </p:txBody>
      </p:sp>
      <p:sp>
        <p:nvSpPr>
          <p:cNvPr id="5" name="Footer Placeholder 4">
            <a:extLst>
              <a:ext uri="{FF2B5EF4-FFF2-40B4-BE49-F238E27FC236}">
                <a16:creationId xmlns:a16="http://schemas.microsoft.com/office/drawing/2014/main" id="{C6A85D5A-A0DC-894F-9F5F-816F283E70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7DC5ED-E199-F5EA-C0D9-057DA71D5F08}"/>
              </a:ext>
            </a:extLst>
          </p:cNvPr>
          <p:cNvSpPr>
            <a:spLocks noGrp="1"/>
          </p:cNvSpPr>
          <p:nvPr>
            <p:ph type="sldNum" sz="quarter" idx="12"/>
          </p:nvPr>
        </p:nvSpPr>
        <p:spPr/>
        <p:txBody>
          <a:bodyPr/>
          <a:lstStyle/>
          <a:p>
            <a:fld id="{81D2C36F-4504-47C0-B82F-A167342A2754}" type="slidenum">
              <a:rPr lang="en-US" smtClean="0"/>
              <a:t>26</a:t>
            </a:fld>
            <a:endParaRPr lang="en-US"/>
          </a:p>
        </p:txBody>
      </p:sp>
      <p:pic>
        <p:nvPicPr>
          <p:cNvPr id="10" name="Picture 9">
            <a:extLst>
              <a:ext uri="{FF2B5EF4-FFF2-40B4-BE49-F238E27FC236}">
                <a16:creationId xmlns:a16="http://schemas.microsoft.com/office/drawing/2014/main" id="{F2E02E3D-1AE1-CEBF-9B50-3BCC582F9145}"/>
              </a:ext>
            </a:extLst>
          </p:cNvPr>
          <p:cNvPicPr>
            <a:picLocks noChangeAspect="1"/>
          </p:cNvPicPr>
          <p:nvPr/>
        </p:nvPicPr>
        <p:blipFill>
          <a:blip r:embed="rId2"/>
          <a:stretch>
            <a:fillRect/>
          </a:stretch>
        </p:blipFill>
        <p:spPr>
          <a:xfrm>
            <a:off x="919222" y="2632088"/>
            <a:ext cx="8762036" cy="4225912"/>
          </a:xfrm>
          <a:prstGeom prst="rect">
            <a:avLst/>
          </a:prstGeom>
        </p:spPr>
      </p:pic>
    </p:spTree>
    <p:extLst>
      <p:ext uri="{BB962C8B-B14F-4D97-AF65-F5344CB8AC3E}">
        <p14:creationId xmlns:p14="http://schemas.microsoft.com/office/powerpoint/2010/main" val="35872624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75C18-8FB7-3C4D-D634-9537CDBE5388}"/>
              </a:ext>
            </a:extLst>
          </p:cNvPr>
          <p:cNvSpPr>
            <a:spLocks noGrp="1"/>
          </p:cNvSpPr>
          <p:nvPr>
            <p:ph type="title"/>
          </p:nvPr>
        </p:nvSpPr>
        <p:spPr/>
        <p:txBody>
          <a:bodyPr/>
          <a:lstStyle/>
          <a:p>
            <a:r>
              <a:rPr lang="en-CA" dirty="0"/>
              <a:t>Energy Fluctuations</a:t>
            </a:r>
          </a:p>
        </p:txBody>
      </p:sp>
      <p:sp>
        <p:nvSpPr>
          <p:cNvPr id="3" name="Content Placeholder 2">
            <a:extLst>
              <a:ext uri="{FF2B5EF4-FFF2-40B4-BE49-F238E27FC236}">
                <a16:creationId xmlns:a16="http://schemas.microsoft.com/office/drawing/2014/main" id="{629C391B-F2FE-3FD6-CCC1-74EB83037BC3}"/>
              </a:ext>
            </a:extLst>
          </p:cNvPr>
          <p:cNvSpPr>
            <a:spLocks noGrp="1"/>
          </p:cNvSpPr>
          <p:nvPr>
            <p:ph idx="1"/>
          </p:nvPr>
        </p:nvSpPr>
        <p:spPr/>
        <p:txBody>
          <a:bodyPr>
            <a:normAutofit/>
          </a:bodyPr>
          <a:lstStyle/>
          <a:p>
            <a:r>
              <a:rPr lang="en-CA" sz="2000" dirty="0"/>
              <a:t>For detectors of moderate thickness such as plastic scintillators the energy loss probability distribution function is adequately described by highly-skewed Landau distribution [1] </a:t>
            </a:r>
          </a:p>
          <a:p>
            <a:r>
              <a:rPr lang="en-US" sz="2000" dirty="0"/>
              <a:t>The mean energy loss in absorber is influenced by the rare, high-energy-transfer collisions pushing it into the tail of the distribution.</a:t>
            </a:r>
          </a:p>
          <a:p>
            <a:r>
              <a:rPr lang="en-US" sz="2000" dirty="0"/>
              <a:t>Hence for such thickness of detectors mean given by Bethe equation is thus ill-defined experimentally and instead Landau-Vavilov most probable energy loss function should be used.</a:t>
            </a:r>
          </a:p>
          <a:p>
            <a:pPr marL="0" indent="0">
              <a:buNone/>
            </a:pPr>
            <a:r>
              <a:rPr lang="en-US" sz="2000" dirty="0"/>
              <a:t>The Key questions then arises are </a:t>
            </a:r>
          </a:p>
          <a:p>
            <a:pPr marL="0" indent="0">
              <a:buNone/>
            </a:pPr>
            <a:r>
              <a:rPr lang="en-US" sz="2000" dirty="0"/>
              <a:t>1] Is this applicable to exotic particle such as </a:t>
            </a:r>
            <a:r>
              <a:rPr lang="en-US" sz="2000" dirty="0" err="1"/>
              <a:t>mCPs</a:t>
            </a:r>
            <a:r>
              <a:rPr lang="en-US" sz="2000" dirty="0"/>
              <a:t> ?</a:t>
            </a:r>
          </a:p>
          <a:p>
            <a:pPr marL="0" indent="0">
              <a:buNone/>
            </a:pPr>
            <a:r>
              <a:rPr lang="en-US" sz="2000" dirty="0"/>
              <a:t>2] How can we implement this in GEANT4 for our case?</a:t>
            </a:r>
            <a:endParaRPr lang="en-CA" sz="2000" dirty="0"/>
          </a:p>
        </p:txBody>
      </p:sp>
      <p:sp>
        <p:nvSpPr>
          <p:cNvPr id="4" name="Date Placeholder 3">
            <a:extLst>
              <a:ext uri="{FF2B5EF4-FFF2-40B4-BE49-F238E27FC236}">
                <a16:creationId xmlns:a16="http://schemas.microsoft.com/office/drawing/2014/main" id="{BD6259B8-DE66-4F30-9D91-B3D404332BE4}"/>
              </a:ext>
            </a:extLst>
          </p:cNvPr>
          <p:cNvSpPr>
            <a:spLocks noGrp="1"/>
          </p:cNvSpPr>
          <p:nvPr>
            <p:ph type="dt" sz="half" idx="10"/>
          </p:nvPr>
        </p:nvSpPr>
        <p:spPr/>
        <p:txBody>
          <a:bodyPr/>
          <a:lstStyle/>
          <a:p>
            <a:fld id="{BE0A88F0-556B-4BB7-8AAB-D63AEB65C662}" type="datetime1">
              <a:rPr lang="en-US" smtClean="0"/>
              <a:t>2/13/2025</a:t>
            </a:fld>
            <a:endParaRPr lang="en-US" dirty="0"/>
          </a:p>
        </p:txBody>
      </p:sp>
      <p:sp>
        <p:nvSpPr>
          <p:cNvPr id="5" name="Footer Placeholder 4">
            <a:extLst>
              <a:ext uri="{FF2B5EF4-FFF2-40B4-BE49-F238E27FC236}">
                <a16:creationId xmlns:a16="http://schemas.microsoft.com/office/drawing/2014/main" id="{07196812-A8D7-EF26-A9D9-DB3F3BEFD7D5}"/>
              </a:ext>
            </a:extLst>
          </p:cNvPr>
          <p:cNvSpPr>
            <a:spLocks noGrp="1"/>
          </p:cNvSpPr>
          <p:nvPr>
            <p:ph type="ftr" sz="quarter" idx="11"/>
          </p:nvPr>
        </p:nvSpPr>
        <p:spPr>
          <a:xfrm>
            <a:off x="838200" y="6039644"/>
            <a:ext cx="4114800" cy="272256"/>
          </a:xfrm>
        </p:spPr>
        <p:txBody>
          <a:bodyPr/>
          <a:lstStyle/>
          <a:p>
            <a:pPr algn="l"/>
            <a:r>
              <a:rPr lang="en-US" dirty="0"/>
              <a:t>[1] Groom, Donald E., and S. R. Klein. "Passage of particles through matter." The European Physical Journal C-Particles and Fields 15, no. 1-4 (2000): 163-173.</a:t>
            </a:r>
          </a:p>
        </p:txBody>
      </p:sp>
      <p:sp>
        <p:nvSpPr>
          <p:cNvPr id="6" name="Slide Number Placeholder 5">
            <a:extLst>
              <a:ext uri="{FF2B5EF4-FFF2-40B4-BE49-F238E27FC236}">
                <a16:creationId xmlns:a16="http://schemas.microsoft.com/office/drawing/2014/main" id="{AC22E556-68B5-C10A-8859-2469E549E101}"/>
              </a:ext>
            </a:extLst>
          </p:cNvPr>
          <p:cNvSpPr>
            <a:spLocks noGrp="1"/>
          </p:cNvSpPr>
          <p:nvPr>
            <p:ph type="sldNum" sz="quarter" idx="12"/>
          </p:nvPr>
        </p:nvSpPr>
        <p:spPr/>
        <p:txBody>
          <a:bodyPr/>
          <a:lstStyle/>
          <a:p>
            <a:fld id="{81D2C36F-4504-47C0-B82F-A167342A2754}" type="slidenum">
              <a:rPr lang="en-US" smtClean="0"/>
              <a:t>27</a:t>
            </a:fld>
            <a:endParaRPr lang="en-US"/>
          </a:p>
        </p:txBody>
      </p:sp>
      <p:pic>
        <p:nvPicPr>
          <p:cNvPr id="8" name="Picture 7">
            <a:extLst>
              <a:ext uri="{FF2B5EF4-FFF2-40B4-BE49-F238E27FC236}">
                <a16:creationId xmlns:a16="http://schemas.microsoft.com/office/drawing/2014/main" id="{4041EDED-4B1C-A627-8C1E-BE90DFB72E2F}"/>
              </a:ext>
            </a:extLst>
          </p:cNvPr>
          <p:cNvPicPr>
            <a:picLocks noChangeAspect="1"/>
          </p:cNvPicPr>
          <p:nvPr/>
        </p:nvPicPr>
        <p:blipFill>
          <a:blip r:embed="rId2"/>
          <a:stretch>
            <a:fillRect/>
          </a:stretch>
        </p:blipFill>
        <p:spPr>
          <a:xfrm>
            <a:off x="7367155" y="3961056"/>
            <a:ext cx="3594388" cy="2860143"/>
          </a:xfrm>
          <a:prstGeom prst="rect">
            <a:avLst/>
          </a:prstGeom>
        </p:spPr>
      </p:pic>
    </p:spTree>
    <p:extLst>
      <p:ext uri="{BB962C8B-B14F-4D97-AF65-F5344CB8AC3E}">
        <p14:creationId xmlns:p14="http://schemas.microsoft.com/office/powerpoint/2010/main" val="22978811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98539-7AEE-5D1F-1AD1-396728127FF6}"/>
              </a:ext>
            </a:extLst>
          </p:cNvPr>
          <p:cNvSpPr>
            <a:spLocks noGrp="1"/>
          </p:cNvSpPr>
          <p:nvPr>
            <p:ph type="title"/>
          </p:nvPr>
        </p:nvSpPr>
        <p:spPr/>
        <p:txBody>
          <a:bodyPr/>
          <a:lstStyle/>
          <a:p>
            <a:r>
              <a:rPr lang="en-CA" dirty="0"/>
              <a:t>Landau-Vavilov</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76E873D-8288-B99D-018B-00FBC2412DDC}"/>
                  </a:ext>
                </a:extLst>
              </p:cNvPr>
              <p:cNvSpPr>
                <a:spLocks noGrp="1"/>
              </p:cNvSpPr>
              <p:nvPr>
                <p:ph idx="1"/>
              </p:nvPr>
            </p:nvSpPr>
            <p:spPr>
              <a:xfrm>
                <a:off x="800100" y="1475105"/>
                <a:ext cx="10515600" cy="4351338"/>
              </a:xfrm>
            </p:spPr>
            <p:txBody>
              <a:bodyPr>
                <a:normAutofit/>
              </a:bodyPr>
              <a:lstStyle/>
              <a:p>
                <a:r>
                  <a:rPr lang="en-US" sz="1800" dirty="0"/>
                  <a:t>The most probable energy loss equation for moderate thickness </a:t>
                </a:r>
                <a:r>
                  <a:rPr lang="en-US" sz="1800" b="1" i="1" dirty="0"/>
                  <a:t>x</a:t>
                </a:r>
                <a:r>
                  <a:rPr lang="en-US" sz="1800" dirty="0"/>
                  <a:t> detector for given in PDG [1] :</a:t>
                </a:r>
              </a:p>
              <a:p>
                <a:endParaRPr lang="en-US" sz="1800" dirty="0"/>
              </a:p>
              <a:p>
                <a:endParaRPr lang="en-US" sz="1800" dirty="0"/>
              </a:p>
              <a:p>
                <a:r>
                  <a:rPr lang="en-US" sz="1800" dirty="0"/>
                  <a:t>Here </a:t>
                </a:r>
                <a:r>
                  <a:rPr lang="el-GR" sz="1800" b="1" i="1" dirty="0">
                    <a:latin typeface="Calibri" panose="020F0502020204030204" pitchFamily="34" charset="0"/>
                    <a:cs typeface="Calibri" panose="020F0502020204030204" pitchFamily="34" charset="0"/>
                  </a:rPr>
                  <a:t>ξ</a:t>
                </a:r>
                <a:r>
                  <a:rPr lang="en-CA" sz="1800" b="1" i="1" dirty="0">
                    <a:latin typeface="Calibri" panose="020F0502020204030204" pitchFamily="34" charset="0"/>
                    <a:cs typeface="Calibri" panose="020F0502020204030204" pitchFamily="34" charset="0"/>
                  </a:rPr>
                  <a:t> </a:t>
                </a:r>
                <a:r>
                  <a:rPr lang="en-CA" sz="1800" dirty="0">
                    <a:latin typeface="Calibri" panose="020F0502020204030204" pitchFamily="34" charset="0"/>
                    <a:cs typeface="Calibri" panose="020F0502020204030204" pitchFamily="34" charset="0"/>
                  </a:rPr>
                  <a:t>is Landau parameter </a:t>
                </a:r>
                <a:r>
                  <a:rPr lang="en-US" sz="1800" dirty="0"/>
                  <a:t>in MeV ,  </a:t>
                </a:r>
                <a:r>
                  <a:rPr lang="en-US" sz="1800" b="1" i="1" dirty="0"/>
                  <a:t>j</a:t>
                </a:r>
                <a:r>
                  <a:rPr lang="en-US" sz="1800" dirty="0"/>
                  <a:t> is a correction term [dimensionless] and </a:t>
                </a:r>
                <a14:m>
                  <m:oMath xmlns:m="http://schemas.openxmlformats.org/officeDocument/2006/math">
                    <m:r>
                      <a:rPr lang="en-US" sz="1800" b="1" i="1" smtClean="0">
                        <a:latin typeface="Cambria Math" panose="02040503050406030204" pitchFamily="18" charset="0"/>
                        <a:ea typeface="Cambria Math" panose="02040503050406030204" pitchFamily="18" charset="0"/>
                      </a:rPr>
                      <m:t>𝜹</m:t>
                    </m:r>
                    <m:r>
                      <a:rPr lang="en-CA" sz="1800" b="1" i="1" smtClean="0">
                        <a:latin typeface="Cambria Math" panose="02040503050406030204" pitchFamily="18" charset="0"/>
                        <a:ea typeface="Cambria Math" panose="02040503050406030204" pitchFamily="18" charset="0"/>
                      </a:rPr>
                      <m:t>(</m:t>
                    </m:r>
                    <m:r>
                      <a:rPr lang="en-CA" sz="1800" b="1" i="1" smtClean="0">
                        <a:latin typeface="Cambria Math" panose="02040503050406030204" pitchFamily="18" charset="0"/>
                        <a:ea typeface="Cambria Math" panose="02040503050406030204" pitchFamily="18" charset="0"/>
                      </a:rPr>
                      <m:t>𝜷𝜸</m:t>
                    </m:r>
                    <m:r>
                      <a:rPr lang="en-CA" sz="1800" b="1" i="1" smtClean="0">
                        <a:latin typeface="Cambria Math" panose="02040503050406030204" pitchFamily="18" charset="0"/>
                        <a:ea typeface="Cambria Math" panose="02040503050406030204" pitchFamily="18" charset="0"/>
                      </a:rPr>
                      <m:t>)</m:t>
                    </m:r>
                  </m:oMath>
                </a14:m>
                <a:r>
                  <a:rPr lang="en-US" sz="1800" b="1" dirty="0"/>
                  <a:t> </a:t>
                </a:r>
                <a:r>
                  <a:rPr lang="en-US" sz="1800" dirty="0"/>
                  <a:t>is density correction. </a:t>
                </a:r>
                <a:r>
                  <a:rPr lang="en-US" sz="1800" b="1" i="1" dirty="0"/>
                  <a:t>I</a:t>
                </a:r>
                <a:r>
                  <a:rPr lang="en-US" sz="1800" dirty="0"/>
                  <a:t>  is mean excitation energy in MeV. </a:t>
                </a:r>
              </a:p>
              <a:p>
                <a:r>
                  <a:rPr lang="en-US" sz="1800" dirty="0"/>
                  <a:t>Expression for </a:t>
                </a:r>
                <a:r>
                  <a:rPr lang="el-GR" sz="1800" b="1" i="1" dirty="0">
                    <a:latin typeface="Calibri" panose="020F0502020204030204" pitchFamily="34" charset="0"/>
                    <a:cs typeface="Calibri" panose="020F0502020204030204" pitchFamily="34" charset="0"/>
                  </a:rPr>
                  <a:t>ξ</a:t>
                </a:r>
                <a:r>
                  <a:rPr lang="en-CA" sz="1800" b="1" i="1" dirty="0">
                    <a:latin typeface="Calibri" panose="020F0502020204030204" pitchFamily="34" charset="0"/>
                    <a:cs typeface="Calibri" panose="020F0502020204030204" pitchFamily="34" charset="0"/>
                  </a:rPr>
                  <a:t> </a:t>
                </a:r>
                <a:r>
                  <a:rPr lang="en-CA" sz="1800" dirty="0">
                    <a:latin typeface="Calibri" panose="020F0502020204030204" pitchFamily="34" charset="0"/>
                    <a:cs typeface="Calibri" panose="020F0502020204030204" pitchFamily="34" charset="0"/>
                  </a:rPr>
                  <a:t>is given is: </a:t>
                </a:r>
              </a:p>
              <a:p>
                <a:endParaRPr lang="en-CA" sz="1800" dirty="0">
                  <a:latin typeface="Calibri" panose="020F0502020204030204" pitchFamily="34" charset="0"/>
                  <a:cs typeface="Calibri" panose="020F0502020204030204" pitchFamily="34" charset="0"/>
                </a:endParaRPr>
              </a:p>
              <a:p>
                <a:r>
                  <a:rPr lang="en-CA" sz="1800" dirty="0">
                    <a:latin typeface="Calibri" panose="020F0502020204030204" pitchFamily="34" charset="0"/>
                    <a:cs typeface="Calibri" panose="020F0502020204030204" pitchFamily="34" charset="0"/>
                  </a:rPr>
                  <a:t>Where </a:t>
                </a:r>
                <a:r>
                  <a:rPr lang="en-CA" sz="1800" b="1" i="1" dirty="0">
                    <a:latin typeface="Calibri" panose="020F0502020204030204" pitchFamily="34" charset="0"/>
                    <a:cs typeface="Calibri" panose="020F0502020204030204" pitchFamily="34" charset="0"/>
                  </a:rPr>
                  <a:t>K</a:t>
                </a:r>
                <a:r>
                  <a:rPr lang="en-CA" sz="1800" dirty="0">
                    <a:latin typeface="Calibri" panose="020F0502020204030204" pitchFamily="34" charset="0"/>
                    <a:cs typeface="Calibri" panose="020F0502020204030204" pitchFamily="34" charset="0"/>
                  </a:rPr>
                  <a:t> is Coefficient for </a:t>
                </a:r>
                <a:r>
                  <a:rPr lang="en-CA" sz="1800" dirty="0" err="1">
                    <a:latin typeface="Calibri" panose="020F0502020204030204" pitchFamily="34" charset="0"/>
                    <a:cs typeface="Calibri" panose="020F0502020204030204" pitchFamily="34" charset="0"/>
                  </a:rPr>
                  <a:t>dE</a:t>
                </a:r>
                <a:r>
                  <a:rPr lang="en-CA" sz="1800" dirty="0">
                    <a:latin typeface="Calibri" panose="020F0502020204030204" pitchFamily="34" charset="0"/>
                    <a:cs typeface="Calibri" panose="020F0502020204030204" pitchFamily="34" charset="0"/>
                  </a:rPr>
                  <a:t>/dx, </a:t>
                </a:r>
                <a:r>
                  <a:rPr lang="nn-NO" sz="1800" dirty="0">
                    <a:latin typeface="Calibri" panose="020F0502020204030204" pitchFamily="34" charset="0"/>
                    <a:cs typeface="Calibri" panose="020F0502020204030204" pitchFamily="34" charset="0"/>
                  </a:rPr>
                  <a:t>0.307075 MeV mol</a:t>
                </a:r>
                <a:r>
                  <a:rPr lang="nn-NO" sz="1800" baseline="30000" dirty="0">
                    <a:latin typeface="Calibri" panose="020F0502020204030204" pitchFamily="34" charset="0"/>
                    <a:cs typeface="Calibri" panose="020F0502020204030204" pitchFamily="34" charset="0"/>
                  </a:rPr>
                  <a:t>−1 </a:t>
                </a:r>
                <a:r>
                  <a:rPr lang="nn-NO" sz="1800" dirty="0">
                    <a:latin typeface="Calibri" panose="020F0502020204030204" pitchFamily="34" charset="0"/>
                    <a:cs typeface="Calibri" panose="020F0502020204030204" pitchFamily="34" charset="0"/>
                  </a:rPr>
                  <a:t>cm</a:t>
                </a:r>
                <a:r>
                  <a:rPr lang="nn-NO" sz="1800" baseline="30000" dirty="0">
                    <a:latin typeface="Calibri" panose="020F0502020204030204" pitchFamily="34" charset="0"/>
                    <a:cs typeface="Calibri" panose="020F0502020204030204" pitchFamily="34" charset="0"/>
                  </a:rPr>
                  <a:t>2 </a:t>
                </a:r>
                <a:r>
                  <a:rPr lang="en-CA" sz="1800" dirty="0">
                    <a:latin typeface="Calibri" panose="020F0502020204030204" pitchFamily="34" charset="0"/>
                    <a:cs typeface="Calibri" panose="020F0502020204030204" pitchFamily="34" charset="0"/>
                  </a:rPr>
                  <a:t>, </a:t>
                </a:r>
                <a:r>
                  <a:rPr lang="en-CA" sz="1800" b="1" i="1" dirty="0">
                    <a:latin typeface="Calibri" panose="020F0502020204030204" pitchFamily="34" charset="0"/>
                    <a:cs typeface="Calibri" panose="020F0502020204030204" pitchFamily="34" charset="0"/>
                  </a:rPr>
                  <a:t>Z/A </a:t>
                </a:r>
                <a:r>
                  <a:rPr lang="en-CA" sz="1800" dirty="0">
                    <a:latin typeface="Calibri" panose="020F0502020204030204" pitchFamily="34" charset="0"/>
                    <a:cs typeface="Calibri" panose="020F0502020204030204" pitchFamily="34" charset="0"/>
                  </a:rPr>
                  <a:t>is ratio of Atomic and Mass number of detector material, </a:t>
                </a:r>
                <a:r>
                  <a:rPr lang="en-CA" sz="1800" b="1" i="1" dirty="0">
                    <a:latin typeface="Calibri" panose="020F0502020204030204" pitchFamily="34" charset="0"/>
                    <a:cs typeface="Calibri" panose="020F0502020204030204" pitchFamily="34" charset="0"/>
                  </a:rPr>
                  <a:t>z </a:t>
                </a:r>
                <a:r>
                  <a:rPr lang="en-CA" sz="1800" dirty="0">
                    <a:latin typeface="Calibri" panose="020F0502020204030204" pitchFamily="34" charset="0"/>
                    <a:cs typeface="Calibri" panose="020F0502020204030204" pitchFamily="34" charset="0"/>
                  </a:rPr>
                  <a:t>is charge of the incident particle and </a:t>
                </a:r>
                <a:r>
                  <a:rPr lang="en-CA" sz="1800" b="1" i="1" dirty="0">
                    <a:latin typeface="Calibri" panose="020F0502020204030204" pitchFamily="34" charset="0"/>
                    <a:cs typeface="Calibri" panose="020F0502020204030204" pitchFamily="34" charset="0"/>
                  </a:rPr>
                  <a:t>x</a:t>
                </a:r>
                <a:r>
                  <a:rPr lang="en-CA" sz="1800" dirty="0">
                    <a:latin typeface="Calibri" panose="020F0502020204030204" pitchFamily="34" charset="0"/>
                    <a:cs typeface="Calibri" panose="020F0502020204030204" pitchFamily="34" charset="0"/>
                  </a:rPr>
                  <a:t> is the detector thickness </a:t>
                </a:r>
                <a:r>
                  <a:rPr lang="en-US" sz="1800" dirty="0">
                    <a:latin typeface="Calibri" panose="020F0502020204030204" pitchFamily="34" charset="0"/>
                    <a:cs typeface="Calibri" panose="020F0502020204030204" pitchFamily="34" charset="0"/>
                  </a:rPr>
                  <a:t>detector in gcm</a:t>
                </a:r>
                <a:r>
                  <a:rPr lang="en-US" sz="1800" baseline="30000" dirty="0">
                    <a:latin typeface="Calibri" panose="020F0502020204030204" pitchFamily="34" charset="0"/>
                    <a:cs typeface="Calibri" panose="020F0502020204030204" pitchFamily="34" charset="0"/>
                  </a:rPr>
                  <a:t>−2</a:t>
                </a:r>
              </a:p>
              <a:p>
                <a:r>
                  <a:rPr lang="en-US" sz="1800" dirty="0">
                    <a:latin typeface="Calibri" panose="020F0502020204030204" pitchFamily="34" charset="0"/>
                    <a:cs typeface="Calibri" panose="020F0502020204030204" pitchFamily="34" charset="0"/>
                  </a:rPr>
                  <a:t>“Moderate thickness” of detector is </a:t>
                </a:r>
                <a:r>
                  <a:rPr lang="en-US" sz="1800" b="1" i="1" dirty="0">
                    <a:latin typeface="Calibri" panose="020F0502020204030204" pitchFamily="34" charset="0"/>
                    <a:cs typeface="Calibri" panose="020F0502020204030204" pitchFamily="34" charset="0"/>
                  </a:rPr>
                  <a:t>G</a:t>
                </a:r>
                <a:r>
                  <a:rPr lang="en-US" sz="1800" dirty="0">
                    <a:latin typeface="Calibri" panose="020F0502020204030204" pitchFamily="34" charset="0"/>
                    <a:cs typeface="Calibri" panose="020F0502020204030204" pitchFamily="34" charset="0"/>
                  </a:rPr>
                  <a:t> value described by Rossi </a:t>
                </a:r>
                <a14:m>
                  <m:oMath xmlns:m="http://schemas.openxmlformats.org/officeDocument/2006/math">
                    <m:r>
                      <a:rPr lang="en-CA" sz="1800" b="0" i="1" smtClean="0">
                        <a:latin typeface="Cambria Math" panose="02040503050406030204" pitchFamily="18" charset="0"/>
                        <a:cs typeface="Calibri" panose="020F0502020204030204" pitchFamily="34" charset="0"/>
                      </a:rPr>
                      <m:t>𝐺</m:t>
                    </m:r>
                    <m:r>
                      <a:rPr lang="en-CA" sz="1800" b="0" i="1" smtClean="0">
                        <a:latin typeface="Cambria Math" panose="02040503050406030204" pitchFamily="18" charset="0"/>
                        <a:ea typeface="Cambria Math" panose="02040503050406030204" pitchFamily="18" charset="0"/>
                        <a:cs typeface="Calibri" panose="020F0502020204030204" pitchFamily="34" charset="0"/>
                      </a:rPr>
                      <m:t>≤0.05−0.1</m:t>
                    </m:r>
                  </m:oMath>
                </a14:m>
                <a:r>
                  <a:rPr lang="en-CA" sz="1800" dirty="0">
                    <a:latin typeface="Calibri" panose="020F0502020204030204" pitchFamily="34" charset="0"/>
                    <a:cs typeface="Calibri" panose="020F0502020204030204" pitchFamily="34" charset="0"/>
                  </a:rPr>
                  <a:t> </a:t>
                </a:r>
                <a:r>
                  <a:rPr lang="en-US" sz="1800" dirty="0">
                    <a:latin typeface="Calibri" panose="020F0502020204030204" pitchFamily="34" charset="0"/>
                    <a:cs typeface="Calibri" panose="020F0502020204030204" pitchFamily="34" charset="0"/>
                  </a:rPr>
                  <a:t>which is same as Vavilov’s </a:t>
                </a:r>
                <a:r>
                  <a:rPr lang="el-GR" sz="1800" b="1" i="1" dirty="0">
                    <a:latin typeface="Calibri" panose="020F0502020204030204" pitchFamily="34" charset="0"/>
                    <a:cs typeface="Calibri" panose="020F0502020204030204" pitchFamily="34" charset="0"/>
                  </a:rPr>
                  <a:t>κ</a:t>
                </a:r>
                <a:r>
                  <a:rPr lang="en-CA" sz="1800" dirty="0">
                    <a:latin typeface="Calibri" panose="020F0502020204030204" pitchFamily="34" charset="0"/>
                    <a:cs typeface="Calibri" panose="020F0502020204030204" pitchFamily="34" charset="0"/>
                  </a:rPr>
                  <a:t> parameter</a:t>
                </a:r>
                <a:r>
                  <a:rPr lang="en-CA" sz="1800" baseline="30000" dirty="0">
                    <a:latin typeface="Calibri" panose="020F0502020204030204" pitchFamily="34" charset="0"/>
                    <a:cs typeface="Calibri" panose="020F0502020204030204" pitchFamily="34" charset="0"/>
                  </a:rPr>
                  <a:t>[1][2] </a:t>
                </a:r>
                <a:endParaRPr lang="en-CA" sz="1800" dirty="0">
                  <a:latin typeface="Calibri" panose="020F0502020204030204" pitchFamily="34" charset="0"/>
                  <a:cs typeface="Calibri" panose="020F0502020204030204" pitchFamily="34" charset="0"/>
                </a:endParaRPr>
              </a:p>
              <a:p>
                <a:r>
                  <a:rPr lang="en-CA" sz="1800" dirty="0">
                    <a:latin typeface="Calibri" panose="020F0502020204030204" pitchFamily="34" charset="0"/>
                    <a:cs typeface="Calibri" panose="020F0502020204030204" pitchFamily="34" charset="0"/>
                  </a:rPr>
                  <a:t>In that regime the fluctuations would be prominent and Landau-Vavilov should be used.</a:t>
                </a:r>
              </a:p>
              <a:p>
                <a:endParaRPr lang="en-CA" sz="1800" dirty="0">
                  <a:latin typeface="Calibri" panose="020F0502020204030204" pitchFamily="34" charset="0"/>
                  <a:cs typeface="Calibri" panose="020F0502020204030204" pitchFamily="34" charset="0"/>
                </a:endParaRPr>
              </a:p>
            </p:txBody>
          </p:sp>
        </mc:Choice>
        <mc:Fallback xmlns="">
          <p:sp>
            <p:nvSpPr>
              <p:cNvPr id="3" name="Content Placeholder 2">
                <a:extLst>
                  <a:ext uri="{FF2B5EF4-FFF2-40B4-BE49-F238E27FC236}">
                    <a16:creationId xmlns:a16="http://schemas.microsoft.com/office/drawing/2014/main" id="{976E873D-8288-B99D-018B-00FBC2412DDC}"/>
                  </a:ext>
                </a:extLst>
              </p:cNvPr>
              <p:cNvSpPr>
                <a:spLocks noGrp="1" noRot="1" noChangeAspect="1" noMove="1" noResize="1" noEditPoints="1" noAdjustHandles="1" noChangeArrowheads="1" noChangeShapeType="1" noTextEdit="1"/>
              </p:cNvSpPr>
              <p:nvPr>
                <p:ph idx="1"/>
              </p:nvPr>
            </p:nvSpPr>
            <p:spPr>
              <a:xfrm>
                <a:off x="800100" y="1475105"/>
                <a:ext cx="10515600" cy="4351338"/>
              </a:xfrm>
              <a:blipFill>
                <a:blip r:embed="rId2"/>
                <a:stretch>
                  <a:fillRect l="-348" t="-1401" r="-232"/>
                </a:stretch>
              </a:blipFill>
            </p:spPr>
            <p:txBody>
              <a:bodyPr/>
              <a:lstStyle/>
              <a:p>
                <a:r>
                  <a:rPr lang="en-CA">
                    <a:noFill/>
                  </a:rPr>
                  <a:t> </a:t>
                </a:r>
              </a:p>
            </p:txBody>
          </p:sp>
        </mc:Fallback>
      </mc:AlternateContent>
      <p:sp>
        <p:nvSpPr>
          <p:cNvPr id="4" name="Date Placeholder 3">
            <a:extLst>
              <a:ext uri="{FF2B5EF4-FFF2-40B4-BE49-F238E27FC236}">
                <a16:creationId xmlns:a16="http://schemas.microsoft.com/office/drawing/2014/main" id="{E3DF5360-3622-1B81-A323-DB4D24D8F7D5}"/>
              </a:ext>
            </a:extLst>
          </p:cNvPr>
          <p:cNvSpPr>
            <a:spLocks noGrp="1"/>
          </p:cNvSpPr>
          <p:nvPr>
            <p:ph type="dt" sz="half" idx="10"/>
          </p:nvPr>
        </p:nvSpPr>
        <p:spPr/>
        <p:txBody>
          <a:bodyPr/>
          <a:lstStyle/>
          <a:p>
            <a:fld id="{BE0A88F0-556B-4BB7-8AAB-D63AEB65C662}" type="datetime1">
              <a:rPr lang="en-US" smtClean="0"/>
              <a:t>2/13/2025</a:t>
            </a:fld>
            <a:endParaRPr lang="en-US"/>
          </a:p>
        </p:txBody>
      </p:sp>
      <p:sp>
        <p:nvSpPr>
          <p:cNvPr id="5" name="Footer Placeholder 4">
            <a:extLst>
              <a:ext uri="{FF2B5EF4-FFF2-40B4-BE49-F238E27FC236}">
                <a16:creationId xmlns:a16="http://schemas.microsoft.com/office/drawing/2014/main" id="{2DC5F170-37BA-DE7B-C16D-9E8C2FF5895F}"/>
              </a:ext>
            </a:extLst>
          </p:cNvPr>
          <p:cNvSpPr>
            <a:spLocks noGrp="1"/>
          </p:cNvSpPr>
          <p:nvPr>
            <p:ph type="ftr" sz="quarter" idx="11"/>
          </p:nvPr>
        </p:nvSpPr>
        <p:spPr>
          <a:xfrm>
            <a:off x="6774180" y="5991225"/>
            <a:ext cx="4114800" cy="365125"/>
          </a:xfrm>
        </p:spPr>
        <p:txBody>
          <a:bodyPr/>
          <a:lstStyle/>
          <a:p>
            <a:pPr algn="l"/>
            <a:r>
              <a:rPr lang="en-US" sz="1400" baseline="30000" dirty="0"/>
              <a:t>[1] B. Rossi, High Energy Particles, Prentice-Hall, Inc., Englewood Cliffs, NJ, 1952.</a:t>
            </a:r>
            <a:br>
              <a:rPr lang="en-US" sz="1400" baseline="30000" dirty="0"/>
            </a:br>
            <a:r>
              <a:rPr lang="en-US" sz="1400" baseline="30000" dirty="0"/>
              <a:t>[2] </a:t>
            </a:r>
            <a:r>
              <a:rPr lang="en-CA" sz="1400" baseline="30000" dirty="0"/>
              <a:t>P. V. Vavilov, </a:t>
            </a:r>
            <a:r>
              <a:rPr lang="en-CA" sz="1400" baseline="30000" dirty="0" err="1"/>
              <a:t>Sov</a:t>
            </a:r>
            <a:r>
              <a:rPr lang="en-CA" sz="1400" baseline="30000" dirty="0"/>
              <a:t>. Phys. JETP 5, 749 (1957), [</a:t>
            </a:r>
            <a:r>
              <a:rPr lang="en-CA" sz="1400" baseline="30000" dirty="0" err="1"/>
              <a:t>Zh</a:t>
            </a:r>
            <a:r>
              <a:rPr lang="en-CA" sz="1400" baseline="30000" dirty="0"/>
              <a:t>. </a:t>
            </a:r>
            <a:r>
              <a:rPr lang="en-CA" sz="1400" baseline="30000" dirty="0" err="1"/>
              <a:t>Eksp</a:t>
            </a:r>
            <a:r>
              <a:rPr lang="en-CA" sz="1400" baseline="30000" dirty="0"/>
              <a:t>. </a:t>
            </a:r>
            <a:r>
              <a:rPr lang="en-CA" sz="1400" baseline="30000" dirty="0" err="1"/>
              <a:t>Teor</a:t>
            </a:r>
            <a:r>
              <a:rPr lang="en-CA" sz="1400" baseline="30000" dirty="0"/>
              <a:t>. Fiz.32,920(1957)].</a:t>
            </a:r>
            <a:endParaRPr lang="en-US" sz="1400" baseline="30000" dirty="0"/>
          </a:p>
        </p:txBody>
      </p:sp>
      <p:sp>
        <p:nvSpPr>
          <p:cNvPr id="6" name="Slide Number Placeholder 5">
            <a:extLst>
              <a:ext uri="{FF2B5EF4-FFF2-40B4-BE49-F238E27FC236}">
                <a16:creationId xmlns:a16="http://schemas.microsoft.com/office/drawing/2014/main" id="{63F7E207-96B5-A931-B4B2-ECC15A4EC93D}"/>
              </a:ext>
            </a:extLst>
          </p:cNvPr>
          <p:cNvSpPr>
            <a:spLocks noGrp="1"/>
          </p:cNvSpPr>
          <p:nvPr>
            <p:ph type="sldNum" sz="quarter" idx="12"/>
          </p:nvPr>
        </p:nvSpPr>
        <p:spPr/>
        <p:txBody>
          <a:bodyPr/>
          <a:lstStyle/>
          <a:p>
            <a:fld id="{81D2C36F-4504-47C0-B82F-A167342A2754}" type="slidenum">
              <a:rPr lang="en-US" smtClean="0"/>
              <a:t>28</a:t>
            </a:fld>
            <a:endParaRPr lang="en-US" dirty="0"/>
          </a:p>
        </p:txBody>
      </p:sp>
      <p:pic>
        <p:nvPicPr>
          <p:cNvPr id="8" name="Picture 7">
            <a:extLst>
              <a:ext uri="{FF2B5EF4-FFF2-40B4-BE49-F238E27FC236}">
                <a16:creationId xmlns:a16="http://schemas.microsoft.com/office/drawing/2014/main" id="{B0CEDB59-B442-A865-583C-C16ECB956BED}"/>
              </a:ext>
            </a:extLst>
          </p:cNvPr>
          <p:cNvPicPr>
            <a:picLocks noChangeAspect="1"/>
          </p:cNvPicPr>
          <p:nvPr/>
        </p:nvPicPr>
        <p:blipFill>
          <a:blip r:embed="rId3"/>
          <a:stretch>
            <a:fillRect/>
          </a:stretch>
        </p:blipFill>
        <p:spPr>
          <a:xfrm>
            <a:off x="899161" y="1816773"/>
            <a:ext cx="4526280" cy="761924"/>
          </a:xfrm>
          <a:prstGeom prst="rect">
            <a:avLst/>
          </a:prstGeom>
        </p:spPr>
      </p:pic>
      <p:pic>
        <p:nvPicPr>
          <p:cNvPr id="16" name="Picture 15">
            <a:extLst>
              <a:ext uri="{FF2B5EF4-FFF2-40B4-BE49-F238E27FC236}">
                <a16:creationId xmlns:a16="http://schemas.microsoft.com/office/drawing/2014/main" id="{53946384-8FEE-C9B9-D0F1-4883CD08B415}"/>
              </a:ext>
            </a:extLst>
          </p:cNvPr>
          <p:cNvPicPr>
            <a:picLocks noChangeAspect="1"/>
          </p:cNvPicPr>
          <p:nvPr/>
        </p:nvPicPr>
        <p:blipFill>
          <a:blip r:embed="rId4"/>
          <a:stretch>
            <a:fillRect/>
          </a:stretch>
        </p:blipFill>
        <p:spPr>
          <a:xfrm>
            <a:off x="899161" y="3568501"/>
            <a:ext cx="2575559" cy="380128"/>
          </a:xfrm>
          <a:prstGeom prst="rect">
            <a:avLst/>
          </a:prstGeom>
        </p:spPr>
      </p:pic>
    </p:spTree>
    <p:extLst>
      <p:ext uri="{BB962C8B-B14F-4D97-AF65-F5344CB8AC3E}">
        <p14:creationId xmlns:p14="http://schemas.microsoft.com/office/powerpoint/2010/main" val="27409893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A9B65C-4B96-A583-3677-4E37436812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D3B268-BEE3-0908-3CC1-A824AAA7F285}"/>
              </a:ext>
            </a:extLst>
          </p:cNvPr>
          <p:cNvSpPr>
            <a:spLocks noGrp="1"/>
          </p:cNvSpPr>
          <p:nvPr>
            <p:ph type="title"/>
          </p:nvPr>
        </p:nvSpPr>
        <p:spPr/>
        <p:txBody>
          <a:bodyPr/>
          <a:lstStyle/>
          <a:p>
            <a:r>
              <a:rPr lang="en-CA" dirty="0"/>
              <a:t>Vavilov parameter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38989AB-6C28-8FB6-A9A7-57056B6B38B9}"/>
                  </a:ext>
                </a:extLst>
              </p:cNvPr>
              <p:cNvSpPr>
                <a:spLocks noGrp="1"/>
              </p:cNvSpPr>
              <p:nvPr>
                <p:ph idx="1"/>
              </p:nvPr>
            </p:nvSpPr>
            <p:spPr>
              <a:xfrm>
                <a:off x="800100" y="1475105"/>
                <a:ext cx="10515600" cy="4351338"/>
              </a:xfrm>
            </p:spPr>
            <p:txBody>
              <a:bodyPr>
                <a:normAutofit/>
              </a:bodyPr>
              <a:lstStyle/>
              <a:p>
                <a:r>
                  <a:rPr lang="en-US" sz="1800" dirty="0"/>
                  <a:t>We need to assess the Vavilov parameter for our case to determine if we can use fluctuation model </a:t>
                </a:r>
              </a:p>
              <a:p>
                <a:r>
                  <a:rPr lang="en-US" sz="1800" dirty="0"/>
                  <a:t>Vavilov parameter </a:t>
                </a:r>
                <a:r>
                  <a:rPr lang="el-GR" sz="1800" b="1" i="1" dirty="0">
                    <a:latin typeface="Calibri" panose="020F0502020204030204" pitchFamily="34" charset="0"/>
                    <a:cs typeface="Calibri" panose="020F0502020204030204" pitchFamily="34" charset="0"/>
                  </a:rPr>
                  <a:t>κ</a:t>
                </a:r>
                <a:r>
                  <a:rPr lang="en-US" sz="1800" dirty="0"/>
                  <a:t> is given by </a:t>
                </a:r>
                <a:r>
                  <a:rPr lang="en-US" sz="1800" baseline="30000" dirty="0"/>
                  <a:t>[1]</a:t>
                </a:r>
              </a:p>
              <a:p>
                <a:endParaRPr lang="en-US" sz="1800" baseline="30000" dirty="0"/>
              </a:p>
              <a:p>
                <a:endParaRPr lang="en-US" sz="1800" baseline="30000" dirty="0"/>
              </a:p>
              <a:p>
                <a:endParaRPr lang="en-US" sz="1800" baseline="30000" dirty="0"/>
              </a:p>
              <a:p>
                <a:r>
                  <a:rPr lang="en-US" sz="1800" b="1" i="1" dirty="0"/>
                  <a:t>E</a:t>
                </a:r>
                <a:r>
                  <a:rPr lang="en-US" sz="1800" b="1" i="1" baseline="-25000" dirty="0"/>
                  <a:t>m </a:t>
                </a:r>
                <a:r>
                  <a:rPr lang="en-US" sz="1800" dirty="0"/>
                  <a:t>is the Maximum possible energy transfer to an electron in a single collision. </a:t>
                </a:r>
                <a:r>
                  <a:rPr lang="en-US" sz="1800" b="1" i="1" dirty="0"/>
                  <a:t>M</a:t>
                </a:r>
                <a:r>
                  <a:rPr lang="en-US" sz="1800" dirty="0"/>
                  <a:t> is incident particle mass and </a:t>
                </a:r>
                <a:r>
                  <a:rPr lang="en-US" sz="1800" b="1" i="1" dirty="0"/>
                  <a:t>m</a:t>
                </a:r>
                <a:r>
                  <a:rPr lang="en-US" sz="1800" dirty="0"/>
                  <a:t> is mass of electron.  </a:t>
                </a:r>
              </a:p>
              <a:p>
                <a:r>
                  <a:rPr lang="en-CA" sz="1800" dirty="0">
                    <a:latin typeface="Calibri" panose="020F0502020204030204" pitchFamily="34" charset="0"/>
                    <a:cs typeface="Calibri" panose="020F0502020204030204" pitchFamily="34" charset="0"/>
                  </a:rPr>
                  <a:t>Hence, we can then compute </a:t>
                </a:r>
                <a:r>
                  <a:rPr lang="el-GR" sz="1800" b="1" i="1" dirty="0">
                    <a:latin typeface="Calibri" panose="020F0502020204030204" pitchFamily="34" charset="0"/>
                    <a:cs typeface="Calibri" panose="020F0502020204030204" pitchFamily="34" charset="0"/>
                  </a:rPr>
                  <a:t>κ</a:t>
                </a:r>
                <a:r>
                  <a:rPr lang="en-CA" sz="1800" b="1" i="1" dirty="0">
                    <a:latin typeface="Calibri" panose="020F0502020204030204" pitchFamily="34" charset="0"/>
                    <a:cs typeface="Calibri" panose="020F0502020204030204" pitchFamily="34" charset="0"/>
                  </a:rPr>
                  <a:t> </a:t>
                </a:r>
                <a:r>
                  <a:rPr lang="en-CA" sz="1800" dirty="0">
                    <a:latin typeface="Calibri" panose="020F0502020204030204" pitchFamily="34" charset="0"/>
                    <a:cs typeface="Calibri" panose="020F0502020204030204" pitchFamily="34" charset="0"/>
                  </a:rPr>
                  <a:t>for </a:t>
                </a:r>
                <a:r>
                  <a:rPr lang="en-CA" sz="1800" dirty="0" err="1">
                    <a:latin typeface="Calibri" panose="020F0502020204030204" pitchFamily="34" charset="0"/>
                    <a:cs typeface="Calibri" panose="020F0502020204030204" pitchFamily="34" charset="0"/>
                  </a:rPr>
                  <a:t>mCP</a:t>
                </a:r>
                <a:r>
                  <a:rPr lang="en-CA" sz="1800" dirty="0">
                    <a:latin typeface="Calibri" panose="020F0502020204030204" pitchFamily="34" charset="0"/>
                    <a:cs typeface="Calibri" panose="020F0502020204030204" pitchFamily="34" charset="0"/>
                  </a:rPr>
                  <a:t> with varying charges, masses and </a:t>
                </a:r>
                <a14:m>
                  <m:oMath xmlns:m="http://schemas.openxmlformats.org/officeDocument/2006/math">
                    <m:r>
                      <a:rPr lang="en-CA" sz="1800" b="1" i="1" smtClean="0">
                        <a:latin typeface="Cambria Math" panose="02040503050406030204" pitchFamily="18" charset="0"/>
                        <a:ea typeface="Cambria Math" panose="02040503050406030204" pitchFamily="18" charset="0"/>
                      </a:rPr>
                      <m:t>𝜷</m:t>
                    </m:r>
                  </m:oMath>
                </a14:m>
                <a:r>
                  <a:rPr lang="en-CA" sz="1800" dirty="0">
                    <a:latin typeface="Calibri" panose="020F0502020204030204" pitchFamily="34" charset="0"/>
                    <a:cs typeface="Calibri" panose="020F0502020204030204" pitchFamily="34" charset="0"/>
                  </a:rPr>
                  <a:t>. </a:t>
                </a:r>
              </a:p>
              <a:p>
                <a:r>
                  <a:rPr lang="en-CA" sz="1800" dirty="0">
                    <a:latin typeface="Calibri" panose="020F0502020204030204" pitchFamily="34" charset="0"/>
                    <a:cs typeface="Calibri" panose="020F0502020204030204" pitchFamily="34" charset="0"/>
                  </a:rPr>
                  <a:t>The </a:t>
                </a:r>
                <a:r>
                  <a:rPr lang="en-CA" sz="1800" dirty="0" err="1">
                    <a:latin typeface="Calibri" panose="020F0502020204030204" pitchFamily="34" charset="0"/>
                    <a:cs typeface="Calibri" panose="020F0502020204030204" pitchFamily="34" charset="0"/>
                  </a:rPr>
                  <a:t>mCPs</a:t>
                </a:r>
                <a:r>
                  <a:rPr lang="en-CA" sz="1800" dirty="0">
                    <a:latin typeface="Calibri" panose="020F0502020204030204" pitchFamily="34" charset="0"/>
                    <a:cs typeface="Calibri" panose="020F0502020204030204" pitchFamily="34" charset="0"/>
                  </a:rPr>
                  <a:t> in the direction of MAPP-1 detector were found to have relativistic and ultra-relativistic </a:t>
                </a:r>
                <a14:m>
                  <m:oMath xmlns:m="http://schemas.openxmlformats.org/officeDocument/2006/math">
                    <m:r>
                      <a:rPr lang="en-CA" sz="1800" b="1" i="1">
                        <a:latin typeface="Cambria Math" panose="02040503050406030204" pitchFamily="18" charset="0"/>
                        <a:ea typeface="Cambria Math" panose="02040503050406030204" pitchFamily="18" charset="0"/>
                      </a:rPr>
                      <m:t>𝜷</m:t>
                    </m:r>
                    <m:r>
                      <a:rPr lang="en-CA" sz="1800" b="1" i="1">
                        <a:latin typeface="Cambria Math" panose="02040503050406030204" pitchFamily="18" charset="0"/>
                        <a:ea typeface="Cambria Math" panose="02040503050406030204" pitchFamily="18" charset="0"/>
                      </a:rPr>
                      <m:t> </m:t>
                    </m:r>
                  </m:oMath>
                </a14:m>
                <a:r>
                  <a:rPr lang="en-CA" sz="1800" dirty="0">
                    <a:latin typeface="Calibri" panose="020F0502020204030204" pitchFamily="34" charset="0"/>
                    <a:cs typeface="Calibri" panose="020F0502020204030204" pitchFamily="34" charset="0"/>
                  </a:rPr>
                  <a:t>and each </a:t>
                </a:r>
                <a14:m>
                  <m:oMath xmlns:m="http://schemas.openxmlformats.org/officeDocument/2006/math">
                    <m:r>
                      <a:rPr lang="en-CA" sz="1800" b="1" i="1">
                        <a:latin typeface="Cambria Math" panose="02040503050406030204" pitchFamily="18" charset="0"/>
                        <a:ea typeface="Cambria Math" panose="02040503050406030204" pitchFamily="18" charset="0"/>
                      </a:rPr>
                      <m:t>𝜷</m:t>
                    </m:r>
                  </m:oMath>
                </a14:m>
                <a:r>
                  <a:rPr lang="en-CA" sz="1800" dirty="0">
                    <a:latin typeface="Calibri" panose="020F0502020204030204" pitchFamily="34" charset="0"/>
                    <a:cs typeface="Calibri" panose="020F0502020204030204" pitchFamily="34" charset="0"/>
                  </a:rPr>
                  <a:t> per respective mass was calculated </a:t>
                </a:r>
              </a:p>
              <a:p>
                <a:r>
                  <a:rPr lang="en-CA" sz="1800" dirty="0">
                    <a:latin typeface="Calibri" panose="020F0502020204030204" pitchFamily="34" charset="0"/>
                    <a:cs typeface="Calibri" panose="020F0502020204030204" pitchFamily="34" charset="0"/>
                  </a:rPr>
                  <a:t>Hence with this simplification we can compute </a:t>
                </a:r>
                <a:r>
                  <a:rPr lang="el-GR" sz="1800" b="1" i="1" dirty="0">
                    <a:latin typeface="Calibri" panose="020F0502020204030204" pitchFamily="34" charset="0"/>
                    <a:cs typeface="Calibri" panose="020F0502020204030204" pitchFamily="34" charset="0"/>
                  </a:rPr>
                  <a:t>κ</a:t>
                </a:r>
                <a:r>
                  <a:rPr lang="en-CA" sz="1800" b="1" i="1" dirty="0">
                    <a:latin typeface="Calibri" panose="020F0502020204030204" pitchFamily="34" charset="0"/>
                    <a:cs typeface="Calibri" panose="020F0502020204030204" pitchFamily="34" charset="0"/>
                  </a:rPr>
                  <a:t> </a:t>
                </a:r>
                <a:r>
                  <a:rPr lang="en-CA" sz="1800" dirty="0">
                    <a:latin typeface="Calibri" panose="020F0502020204030204" pitchFamily="34" charset="0"/>
                    <a:cs typeface="Calibri" panose="020F0502020204030204" pitchFamily="34" charset="0"/>
                  </a:rPr>
                  <a:t>for varying charge based on mass of </a:t>
                </a:r>
                <a:r>
                  <a:rPr lang="en-CA" sz="1800" dirty="0" err="1">
                    <a:latin typeface="Calibri" panose="020F0502020204030204" pitchFamily="34" charset="0"/>
                    <a:cs typeface="Calibri" panose="020F0502020204030204" pitchFamily="34" charset="0"/>
                  </a:rPr>
                  <a:t>mCP</a:t>
                </a:r>
                <a:r>
                  <a:rPr lang="en-CA" sz="1800" dirty="0">
                    <a:latin typeface="Calibri" panose="020F0502020204030204" pitchFamily="34" charset="0"/>
                    <a:cs typeface="Calibri" panose="020F0502020204030204" pitchFamily="34" charset="0"/>
                  </a:rPr>
                  <a:t> and respective </a:t>
                </a:r>
                <a14:m>
                  <m:oMath xmlns:m="http://schemas.openxmlformats.org/officeDocument/2006/math">
                    <m:r>
                      <a:rPr lang="en-CA" sz="1800" b="1" i="1" smtClean="0">
                        <a:latin typeface="Cambria Math" panose="02040503050406030204" pitchFamily="18" charset="0"/>
                        <a:ea typeface="Cambria Math" panose="02040503050406030204" pitchFamily="18" charset="0"/>
                      </a:rPr>
                      <m:t>𝜷</m:t>
                    </m:r>
                  </m:oMath>
                </a14:m>
                <a:r>
                  <a:rPr lang="en-CA" sz="1800" dirty="0">
                    <a:latin typeface="Calibri" panose="020F0502020204030204" pitchFamily="34" charset="0"/>
                    <a:cs typeface="Calibri" panose="020F0502020204030204" pitchFamily="34" charset="0"/>
                  </a:rPr>
                  <a:t> . </a:t>
                </a:r>
              </a:p>
            </p:txBody>
          </p:sp>
        </mc:Choice>
        <mc:Fallback xmlns="">
          <p:sp>
            <p:nvSpPr>
              <p:cNvPr id="3" name="Content Placeholder 2">
                <a:extLst>
                  <a:ext uri="{FF2B5EF4-FFF2-40B4-BE49-F238E27FC236}">
                    <a16:creationId xmlns:a16="http://schemas.microsoft.com/office/drawing/2014/main" id="{438989AB-6C28-8FB6-A9A7-57056B6B38B9}"/>
                  </a:ext>
                </a:extLst>
              </p:cNvPr>
              <p:cNvSpPr>
                <a:spLocks noGrp="1" noRot="1" noChangeAspect="1" noMove="1" noResize="1" noEditPoints="1" noAdjustHandles="1" noChangeArrowheads="1" noChangeShapeType="1" noTextEdit="1"/>
              </p:cNvSpPr>
              <p:nvPr>
                <p:ph idx="1"/>
              </p:nvPr>
            </p:nvSpPr>
            <p:spPr>
              <a:xfrm>
                <a:off x="800100" y="1475105"/>
                <a:ext cx="10515600" cy="4351338"/>
              </a:xfrm>
              <a:blipFill>
                <a:blip r:embed="rId2"/>
                <a:stretch>
                  <a:fillRect l="-348" t="-1401" r="-812"/>
                </a:stretch>
              </a:blipFill>
            </p:spPr>
            <p:txBody>
              <a:bodyPr/>
              <a:lstStyle/>
              <a:p>
                <a:r>
                  <a:rPr lang="en-CA">
                    <a:noFill/>
                  </a:rPr>
                  <a:t> </a:t>
                </a:r>
              </a:p>
            </p:txBody>
          </p:sp>
        </mc:Fallback>
      </mc:AlternateContent>
      <p:sp>
        <p:nvSpPr>
          <p:cNvPr id="4" name="Date Placeholder 3">
            <a:extLst>
              <a:ext uri="{FF2B5EF4-FFF2-40B4-BE49-F238E27FC236}">
                <a16:creationId xmlns:a16="http://schemas.microsoft.com/office/drawing/2014/main" id="{C33C388D-2F37-C6BD-BE4A-CFCB941AE633}"/>
              </a:ext>
            </a:extLst>
          </p:cNvPr>
          <p:cNvSpPr>
            <a:spLocks noGrp="1"/>
          </p:cNvSpPr>
          <p:nvPr>
            <p:ph type="dt" sz="half" idx="10"/>
          </p:nvPr>
        </p:nvSpPr>
        <p:spPr/>
        <p:txBody>
          <a:bodyPr/>
          <a:lstStyle/>
          <a:p>
            <a:fld id="{BE0A88F0-556B-4BB7-8AAB-D63AEB65C662}" type="datetime1">
              <a:rPr lang="en-US" smtClean="0"/>
              <a:t>2/13/2025</a:t>
            </a:fld>
            <a:endParaRPr lang="en-US"/>
          </a:p>
        </p:txBody>
      </p:sp>
      <p:sp>
        <p:nvSpPr>
          <p:cNvPr id="5" name="Footer Placeholder 4">
            <a:extLst>
              <a:ext uri="{FF2B5EF4-FFF2-40B4-BE49-F238E27FC236}">
                <a16:creationId xmlns:a16="http://schemas.microsoft.com/office/drawing/2014/main" id="{81A28C42-2C81-9BDC-7EB6-2BCAEC14AD0C}"/>
              </a:ext>
            </a:extLst>
          </p:cNvPr>
          <p:cNvSpPr>
            <a:spLocks noGrp="1"/>
          </p:cNvSpPr>
          <p:nvPr>
            <p:ph type="ftr" sz="quarter" idx="11"/>
          </p:nvPr>
        </p:nvSpPr>
        <p:spPr>
          <a:xfrm>
            <a:off x="6774180" y="5991225"/>
            <a:ext cx="4114800" cy="365125"/>
          </a:xfrm>
        </p:spPr>
        <p:txBody>
          <a:bodyPr/>
          <a:lstStyle/>
          <a:p>
            <a:pPr algn="l"/>
            <a:r>
              <a:rPr lang="en-US" sz="1600" baseline="30000" dirty="0"/>
              <a:t>[1] </a:t>
            </a:r>
            <a:r>
              <a:rPr lang="da-DK" sz="1600" baseline="30000" dirty="0"/>
              <a:t>H. Bichsel, Rev. Mod. Phys. 60, 663 (1988)</a:t>
            </a:r>
            <a:endParaRPr lang="en-US" sz="1600" baseline="30000" dirty="0"/>
          </a:p>
        </p:txBody>
      </p:sp>
      <p:sp>
        <p:nvSpPr>
          <p:cNvPr id="6" name="Slide Number Placeholder 5">
            <a:extLst>
              <a:ext uri="{FF2B5EF4-FFF2-40B4-BE49-F238E27FC236}">
                <a16:creationId xmlns:a16="http://schemas.microsoft.com/office/drawing/2014/main" id="{492594FE-C2FE-C4F1-40B1-43022CFFD730}"/>
              </a:ext>
            </a:extLst>
          </p:cNvPr>
          <p:cNvSpPr>
            <a:spLocks noGrp="1"/>
          </p:cNvSpPr>
          <p:nvPr>
            <p:ph type="sldNum" sz="quarter" idx="12"/>
          </p:nvPr>
        </p:nvSpPr>
        <p:spPr/>
        <p:txBody>
          <a:bodyPr/>
          <a:lstStyle/>
          <a:p>
            <a:fld id="{81D2C36F-4504-47C0-B82F-A167342A2754}" type="slidenum">
              <a:rPr lang="en-US" smtClean="0"/>
              <a:t>29</a:t>
            </a:fld>
            <a:endParaRPr lang="en-US" dirty="0"/>
          </a:p>
        </p:txBody>
      </p:sp>
      <p:pic>
        <p:nvPicPr>
          <p:cNvPr id="9" name="Picture 8">
            <a:extLst>
              <a:ext uri="{FF2B5EF4-FFF2-40B4-BE49-F238E27FC236}">
                <a16:creationId xmlns:a16="http://schemas.microsoft.com/office/drawing/2014/main" id="{742C6714-39B2-A884-DF7C-0270597AAE94}"/>
              </a:ext>
            </a:extLst>
          </p:cNvPr>
          <p:cNvPicPr>
            <a:picLocks noChangeAspect="1"/>
          </p:cNvPicPr>
          <p:nvPr/>
        </p:nvPicPr>
        <p:blipFill>
          <a:blip r:embed="rId3"/>
          <a:stretch>
            <a:fillRect/>
          </a:stretch>
        </p:blipFill>
        <p:spPr>
          <a:xfrm>
            <a:off x="876300" y="2220595"/>
            <a:ext cx="4480560" cy="848106"/>
          </a:xfrm>
          <a:prstGeom prst="rect">
            <a:avLst/>
          </a:prstGeom>
        </p:spPr>
      </p:pic>
    </p:spTree>
    <p:extLst>
      <p:ext uri="{BB962C8B-B14F-4D97-AF65-F5344CB8AC3E}">
        <p14:creationId xmlns:p14="http://schemas.microsoft.com/office/powerpoint/2010/main" val="26500008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E2341-191F-ECCB-3893-304A1DEFC5A1}"/>
              </a:ext>
            </a:extLst>
          </p:cNvPr>
          <p:cNvSpPr>
            <a:spLocks noGrp="1"/>
          </p:cNvSpPr>
          <p:nvPr>
            <p:ph type="title"/>
          </p:nvPr>
        </p:nvSpPr>
        <p:spPr/>
        <p:txBody>
          <a:bodyPr/>
          <a:lstStyle/>
          <a:p>
            <a:r>
              <a:rPr lang="en-CA" dirty="0"/>
              <a:t>Milli-Charged Particles and Portals</a:t>
            </a:r>
          </a:p>
        </p:txBody>
      </p:sp>
      <p:sp>
        <p:nvSpPr>
          <p:cNvPr id="3" name="Content Placeholder 2">
            <a:extLst>
              <a:ext uri="{FF2B5EF4-FFF2-40B4-BE49-F238E27FC236}">
                <a16:creationId xmlns:a16="http://schemas.microsoft.com/office/drawing/2014/main" id="{62107585-B6BE-6A9E-2537-0A947DE54E0E}"/>
              </a:ext>
            </a:extLst>
          </p:cNvPr>
          <p:cNvSpPr>
            <a:spLocks noGrp="1"/>
          </p:cNvSpPr>
          <p:nvPr>
            <p:ph idx="1"/>
          </p:nvPr>
        </p:nvSpPr>
        <p:spPr>
          <a:xfrm>
            <a:off x="838200" y="1468602"/>
            <a:ext cx="7772400" cy="5109835"/>
          </a:xfrm>
        </p:spPr>
        <p:txBody>
          <a:bodyPr>
            <a:normAutofit fontScale="92500" lnSpcReduction="20000"/>
          </a:bodyPr>
          <a:lstStyle/>
          <a:p>
            <a:r>
              <a:rPr lang="en-CA" sz="2800" dirty="0"/>
              <a:t>Beyond Standard Model Theories: A Dark Sector </a:t>
            </a:r>
          </a:p>
          <a:p>
            <a:r>
              <a:rPr lang="en-CA" sz="2800" dirty="0"/>
              <a:t>Interactions between two sectors are via mediator particles through so-called “portal interactions”  - in this case vector portal </a:t>
            </a:r>
          </a:p>
          <a:p>
            <a:endParaRPr lang="en-CA" dirty="0"/>
          </a:p>
          <a:p>
            <a:endParaRPr lang="en-CA" sz="2800" dirty="0"/>
          </a:p>
          <a:p>
            <a:endParaRPr lang="en-CA" dirty="0"/>
          </a:p>
          <a:p>
            <a:endParaRPr lang="en-CA" sz="2800" dirty="0"/>
          </a:p>
          <a:p>
            <a:r>
              <a:rPr lang="en-CA" sz="2800" dirty="0"/>
              <a:t>Feebly </a:t>
            </a:r>
            <a:r>
              <a:rPr lang="en-CA" dirty="0"/>
              <a:t>Ionizing </a:t>
            </a:r>
            <a:r>
              <a:rPr lang="en-CA" sz="2800" dirty="0"/>
              <a:t>Particles(FIPs) such as Milli-charged particles (</a:t>
            </a:r>
            <a:r>
              <a:rPr lang="en-CA" sz="2800" dirty="0" err="1"/>
              <a:t>mCPs</a:t>
            </a:r>
            <a:r>
              <a:rPr lang="en-CA" sz="2800" dirty="0"/>
              <a:t>) arising from Dark Sector models can provide a possible solution</a:t>
            </a:r>
            <a:r>
              <a:rPr lang="en-CA" dirty="0"/>
              <a:t>s</a:t>
            </a:r>
            <a:r>
              <a:rPr lang="en-CA" sz="2800" dirty="0"/>
              <a:t> and insight to these problems  </a:t>
            </a:r>
          </a:p>
          <a:p>
            <a:r>
              <a:rPr lang="en-CA" dirty="0" err="1"/>
              <a:t>mCP</a:t>
            </a:r>
            <a:r>
              <a:rPr lang="en-CA" dirty="0"/>
              <a:t> </a:t>
            </a:r>
            <a:r>
              <a:rPr lang="en-US" dirty="0"/>
              <a:t>Hypothetical non-SM particles that have an effective charge </a:t>
            </a:r>
            <a:r>
              <a:rPr lang="en-CA" dirty="0"/>
              <a:t>with typical order of 10</a:t>
            </a:r>
            <a:r>
              <a:rPr lang="en-CA" baseline="30000" dirty="0"/>
              <a:t>-3</a:t>
            </a:r>
            <a:r>
              <a:rPr lang="en-CA" dirty="0"/>
              <a:t> </a:t>
            </a:r>
            <a:r>
              <a:rPr lang="en-CA" b="1" i="1" dirty="0"/>
              <a:t>e</a:t>
            </a:r>
            <a:endParaRPr lang="en-CA" sz="2800" b="1" i="1" dirty="0"/>
          </a:p>
          <a:p>
            <a:endParaRPr lang="en-CA" dirty="0"/>
          </a:p>
        </p:txBody>
      </p:sp>
      <p:sp>
        <p:nvSpPr>
          <p:cNvPr id="4" name="Date Placeholder 3">
            <a:extLst>
              <a:ext uri="{FF2B5EF4-FFF2-40B4-BE49-F238E27FC236}">
                <a16:creationId xmlns:a16="http://schemas.microsoft.com/office/drawing/2014/main" id="{C1DBF96B-D9CC-C8DE-18EE-AE407B074DA2}"/>
              </a:ext>
            </a:extLst>
          </p:cNvPr>
          <p:cNvSpPr>
            <a:spLocks noGrp="1"/>
          </p:cNvSpPr>
          <p:nvPr>
            <p:ph type="dt" sz="half" idx="10"/>
          </p:nvPr>
        </p:nvSpPr>
        <p:spPr/>
        <p:txBody>
          <a:bodyPr/>
          <a:lstStyle/>
          <a:p>
            <a:fld id="{BE0A88F0-556B-4BB7-8AAB-D63AEB65C662}" type="datetime1">
              <a:rPr lang="en-US" smtClean="0"/>
              <a:t>2/13/2025</a:t>
            </a:fld>
            <a:endParaRPr lang="en-US"/>
          </a:p>
        </p:txBody>
      </p:sp>
      <p:sp>
        <p:nvSpPr>
          <p:cNvPr id="6" name="Slide Number Placeholder 5">
            <a:extLst>
              <a:ext uri="{FF2B5EF4-FFF2-40B4-BE49-F238E27FC236}">
                <a16:creationId xmlns:a16="http://schemas.microsoft.com/office/drawing/2014/main" id="{D4DF553E-C072-D969-5A72-2B93D677AF14}"/>
              </a:ext>
            </a:extLst>
          </p:cNvPr>
          <p:cNvSpPr>
            <a:spLocks noGrp="1"/>
          </p:cNvSpPr>
          <p:nvPr>
            <p:ph type="sldNum" sz="quarter" idx="12"/>
          </p:nvPr>
        </p:nvSpPr>
        <p:spPr/>
        <p:txBody>
          <a:bodyPr/>
          <a:lstStyle/>
          <a:p>
            <a:fld id="{81D2C36F-4504-47C0-B82F-A167342A2754}" type="slidenum">
              <a:rPr lang="en-US" smtClean="0"/>
              <a:t>3</a:t>
            </a:fld>
            <a:endParaRPr lang="en-US"/>
          </a:p>
        </p:txBody>
      </p:sp>
      <p:pic>
        <p:nvPicPr>
          <p:cNvPr id="7" name="Picture 2" descr="New portal to unveil the dark sector of the Universe">
            <a:extLst>
              <a:ext uri="{FF2B5EF4-FFF2-40B4-BE49-F238E27FC236}">
                <a16:creationId xmlns:a16="http://schemas.microsoft.com/office/drawing/2014/main" id="{D2D560AB-3C71-6ED2-07EB-5A71F105A1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2703" y="1372163"/>
            <a:ext cx="3189297" cy="435133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A0F58D4D-26D0-AF97-B280-A8A9952D8BF5}"/>
              </a:ext>
            </a:extLst>
          </p:cNvPr>
          <p:cNvSpPr txBox="1"/>
          <p:nvPr/>
        </p:nvSpPr>
        <p:spPr>
          <a:xfrm>
            <a:off x="9002703" y="5833130"/>
            <a:ext cx="3231084" cy="523220"/>
          </a:xfrm>
          <a:prstGeom prst="rect">
            <a:avLst/>
          </a:prstGeom>
          <a:noFill/>
        </p:spPr>
        <p:txBody>
          <a:bodyPr wrap="square" rtlCol="0">
            <a:spAutoFit/>
          </a:bodyPr>
          <a:lstStyle/>
          <a:p>
            <a:r>
              <a:rPr lang="en-CA" sz="1400" dirty="0"/>
              <a:t>Kunio </a:t>
            </a:r>
            <a:r>
              <a:rPr lang="en-CA" sz="1400" dirty="0" err="1"/>
              <a:t>Kaneta</a:t>
            </a:r>
            <a:r>
              <a:rPr lang="en-CA" sz="1400" dirty="0"/>
              <a:t> et al, Physical Review Letters (2017)</a:t>
            </a:r>
          </a:p>
        </p:txBody>
      </p:sp>
      <p:pic>
        <p:nvPicPr>
          <p:cNvPr id="12" name="Picture 11">
            <a:extLst>
              <a:ext uri="{FF2B5EF4-FFF2-40B4-BE49-F238E27FC236}">
                <a16:creationId xmlns:a16="http://schemas.microsoft.com/office/drawing/2014/main" id="{3A607546-7F57-5C79-6252-FA87A6384C7E}"/>
              </a:ext>
            </a:extLst>
          </p:cNvPr>
          <p:cNvPicPr>
            <a:picLocks noChangeAspect="1"/>
          </p:cNvPicPr>
          <p:nvPr/>
        </p:nvPicPr>
        <p:blipFill>
          <a:blip r:embed="rId3"/>
          <a:stretch>
            <a:fillRect/>
          </a:stretch>
        </p:blipFill>
        <p:spPr>
          <a:xfrm>
            <a:off x="1003748" y="2881497"/>
            <a:ext cx="1519215" cy="1458446"/>
          </a:xfrm>
          <a:prstGeom prst="rect">
            <a:avLst/>
          </a:prstGeom>
        </p:spPr>
      </p:pic>
      <p:pic>
        <p:nvPicPr>
          <p:cNvPr id="14" name="Picture 13">
            <a:extLst>
              <a:ext uri="{FF2B5EF4-FFF2-40B4-BE49-F238E27FC236}">
                <a16:creationId xmlns:a16="http://schemas.microsoft.com/office/drawing/2014/main" id="{5D7D5291-D35E-35F2-4A30-8B6BA7ED94B7}"/>
              </a:ext>
            </a:extLst>
          </p:cNvPr>
          <p:cNvPicPr>
            <a:picLocks noChangeAspect="1"/>
          </p:cNvPicPr>
          <p:nvPr/>
        </p:nvPicPr>
        <p:blipFill>
          <a:blip r:embed="rId4"/>
          <a:stretch>
            <a:fillRect/>
          </a:stretch>
        </p:blipFill>
        <p:spPr>
          <a:xfrm>
            <a:off x="3288933" y="3060904"/>
            <a:ext cx="1284305" cy="1195392"/>
          </a:xfrm>
          <a:prstGeom prst="rect">
            <a:avLst/>
          </a:prstGeom>
        </p:spPr>
      </p:pic>
      <p:cxnSp>
        <p:nvCxnSpPr>
          <p:cNvPr id="16" name="Straight Connector 15">
            <a:extLst>
              <a:ext uri="{FF2B5EF4-FFF2-40B4-BE49-F238E27FC236}">
                <a16:creationId xmlns:a16="http://schemas.microsoft.com/office/drawing/2014/main" id="{A30D8E08-7C63-22D8-8EBE-6DA267A3B156}"/>
              </a:ext>
            </a:extLst>
          </p:cNvPr>
          <p:cNvCxnSpPr>
            <a:cxnSpLocks/>
          </p:cNvCxnSpPr>
          <p:nvPr/>
        </p:nvCxnSpPr>
        <p:spPr>
          <a:xfrm>
            <a:off x="2522963" y="3658600"/>
            <a:ext cx="766360" cy="0"/>
          </a:xfrm>
          <a:prstGeom prst="line">
            <a:avLst/>
          </a:prstGeom>
          <a:ln w="47625">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A0224F3-2C72-EE7E-F147-7BE7CB7D44A4}"/>
              </a:ext>
            </a:extLst>
          </p:cNvPr>
          <p:cNvCxnSpPr>
            <a:cxnSpLocks/>
          </p:cNvCxnSpPr>
          <p:nvPr/>
        </p:nvCxnSpPr>
        <p:spPr>
          <a:xfrm>
            <a:off x="4573238" y="3690129"/>
            <a:ext cx="766360" cy="0"/>
          </a:xfrm>
          <a:prstGeom prst="line">
            <a:avLst/>
          </a:prstGeom>
          <a:ln w="47625">
            <a:solidFill>
              <a:schemeClr val="accent1"/>
            </a:solidFill>
            <a:prstDash val="sysDash"/>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95484D42-382C-258E-79EE-A9825EECD3A7}"/>
              </a:ext>
            </a:extLst>
          </p:cNvPr>
          <p:cNvPicPr>
            <a:picLocks noChangeAspect="1"/>
          </p:cNvPicPr>
          <p:nvPr/>
        </p:nvPicPr>
        <p:blipFill>
          <a:blip r:embed="rId5"/>
          <a:stretch>
            <a:fillRect/>
          </a:stretch>
        </p:blipFill>
        <p:spPr>
          <a:xfrm>
            <a:off x="5316451" y="2881497"/>
            <a:ext cx="1535953" cy="1471712"/>
          </a:xfrm>
          <a:prstGeom prst="rect">
            <a:avLst/>
          </a:prstGeom>
        </p:spPr>
      </p:pic>
    </p:spTree>
    <p:extLst>
      <p:ext uri="{BB962C8B-B14F-4D97-AF65-F5344CB8AC3E}">
        <p14:creationId xmlns:p14="http://schemas.microsoft.com/office/powerpoint/2010/main" val="17332089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9B51-9E94-84C2-74A6-5FB6C85BBF5E}"/>
              </a:ext>
            </a:extLst>
          </p:cNvPr>
          <p:cNvSpPr>
            <a:spLocks noGrp="1"/>
          </p:cNvSpPr>
          <p:nvPr>
            <p:ph type="title"/>
          </p:nvPr>
        </p:nvSpPr>
        <p:spPr/>
        <p:txBody>
          <a:bodyPr/>
          <a:lstStyle/>
          <a:p>
            <a:r>
              <a:rPr lang="en-CA" dirty="0"/>
              <a:t>Vavilov parameter </a:t>
            </a:r>
          </a:p>
        </p:txBody>
      </p:sp>
      <p:sp>
        <p:nvSpPr>
          <p:cNvPr id="4" name="Date Placeholder 3">
            <a:extLst>
              <a:ext uri="{FF2B5EF4-FFF2-40B4-BE49-F238E27FC236}">
                <a16:creationId xmlns:a16="http://schemas.microsoft.com/office/drawing/2014/main" id="{F3D377BD-32DE-3548-30FF-9BF7F2C2ADA9}"/>
              </a:ext>
            </a:extLst>
          </p:cNvPr>
          <p:cNvSpPr>
            <a:spLocks noGrp="1"/>
          </p:cNvSpPr>
          <p:nvPr>
            <p:ph type="dt" sz="half" idx="10"/>
          </p:nvPr>
        </p:nvSpPr>
        <p:spPr/>
        <p:txBody>
          <a:bodyPr/>
          <a:lstStyle/>
          <a:p>
            <a:fld id="{BE0A88F0-556B-4BB7-8AAB-D63AEB65C662}" type="datetime1">
              <a:rPr lang="en-US" smtClean="0"/>
              <a:t>2/13/2025</a:t>
            </a:fld>
            <a:endParaRPr lang="en-US"/>
          </a:p>
        </p:txBody>
      </p:sp>
      <p:sp>
        <p:nvSpPr>
          <p:cNvPr id="6" name="Slide Number Placeholder 5">
            <a:extLst>
              <a:ext uri="{FF2B5EF4-FFF2-40B4-BE49-F238E27FC236}">
                <a16:creationId xmlns:a16="http://schemas.microsoft.com/office/drawing/2014/main" id="{7CF7944B-FF7D-6B17-C895-4DE926557EA6}"/>
              </a:ext>
            </a:extLst>
          </p:cNvPr>
          <p:cNvSpPr>
            <a:spLocks noGrp="1"/>
          </p:cNvSpPr>
          <p:nvPr>
            <p:ph type="sldNum" sz="quarter" idx="12"/>
          </p:nvPr>
        </p:nvSpPr>
        <p:spPr/>
        <p:txBody>
          <a:bodyPr/>
          <a:lstStyle/>
          <a:p>
            <a:fld id="{81D2C36F-4504-47C0-B82F-A167342A2754}" type="slidenum">
              <a:rPr lang="en-US" smtClean="0"/>
              <a:t>30</a:t>
            </a:fld>
            <a:endParaRPr lang="en-US"/>
          </a:p>
        </p:txBody>
      </p:sp>
      <p:sp>
        <p:nvSpPr>
          <p:cNvPr id="20" name="TextBox 19">
            <a:extLst>
              <a:ext uri="{FF2B5EF4-FFF2-40B4-BE49-F238E27FC236}">
                <a16:creationId xmlns:a16="http://schemas.microsoft.com/office/drawing/2014/main" id="{BF5BC307-302C-3C74-F11B-1FE5EE300116}"/>
              </a:ext>
            </a:extLst>
          </p:cNvPr>
          <p:cNvSpPr txBox="1"/>
          <p:nvPr/>
        </p:nvSpPr>
        <p:spPr>
          <a:xfrm>
            <a:off x="8849031" y="4483325"/>
            <a:ext cx="1720645" cy="1754326"/>
          </a:xfrm>
          <a:prstGeom prst="rect">
            <a:avLst/>
          </a:prstGeom>
          <a:noFill/>
        </p:spPr>
        <p:txBody>
          <a:bodyPr wrap="square" rtlCol="0">
            <a:spAutoFit/>
          </a:bodyPr>
          <a:lstStyle/>
          <a:p>
            <a:r>
              <a:rPr lang="en-CA" dirty="0"/>
              <a:t>Considered Moderate absorber -&gt; Landau Model is dominant </a:t>
            </a:r>
          </a:p>
          <a:p>
            <a:endParaRPr lang="en-CA" dirty="0"/>
          </a:p>
        </p:txBody>
      </p:sp>
      <p:sp>
        <p:nvSpPr>
          <p:cNvPr id="21" name="TextBox 20">
            <a:extLst>
              <a:ext uri="{FF2B5EF4-FFF2-40B4-BE49-F238E27FC236}">
                <a16:creationId xmlns:a16="http://schemas.microsoft.com/office/drawing/2014/main" id="{28EB6C38-0FAD-7969-0FFD-7BEB17CACF32}"/>
              </a:ext>
            </a:extLst>
          </p:cNvPr>
          <p:cNvSpPr txBox="1"/>
          <p:nvPr/>
        </p:nvSpPr>
        <p:spPr>
          <a:xfrm>
            <a:off x="8849031" y="1504163"/>
            <a:ext cx="1720645" cy="923330"/>
          </a:xfrm>
          <a:prstGeom prst="rect">
            <a:avLst/>
          </a:prstGeom>
          <a:noFill/>
        </p:spPr>
        <p:txBody>
          <a:bodyPr wrap="square" rtlCol="0">
            <a:spAutoFit/>
          </a:bodyPr>
          <a:lstStyle/>
          <a:p>
            <a:r>
              <a:rPr lang="en-CA" dirty="0"/>
              <a:t>Landau Model is not  [Thick detector]  </a:t>
            </a:r>
          </a:p>
        </p:txBody>
      </p:sp>
      <p:pic>
        <p:nvPicPr>
          <p:cNvPr id="25" name="Content Placeholder 24">
            <a:extLst>
              <a:ext uri="{FF2B5EF4-FFF2-40B4-BE49-F238E27FC236}">
                <a16:creationId xmlns:a16="http://schemas.microsoft.com/office/drawing/2014/main" id="{10950207-2377-9D3F-ADD0-1281444CCB9E}"/>
              </a:ext>
            </a:extLst>
          </p:cNvPr>
          <p:cNvPicPr>
            <a:picLocks noGrp="1" noChangeAspect="1"/>
          </p:cNvPicPr>
          <p:nvPr>
            <p:ph idx="1"/>
          </p:nvPr>
        </p:nvPicPr>
        <p:blipFill>
          <a:blip r:embed="rId2"/>
          <a:stretch>
            <a:fillRect/>
          </a:stretch>
        </p:blipFill>
        <p:spPr>
          <a:xfrm>
            <a:off x="747251" y="1609315"/>
            <a:ext cx="7688364" cy="4351338"/>
          </a:xfrm>
        </p:spPr>
      </p:pic>
      <p:cxnSp>
        <p:nvCxnSpPr>
          <p:cNvPr id="27" name="Straight Arrow Connector 26">
            <a:extLst>
              <a:ext uri="{FF2B5EF4-FFF2-40B4-BE49-F238E27FC236}">
                <a16:creationId xmlns:a16="http://schemas.microsoft.com/office/drawing/2014/main" id="{D21B5F51-6E9E-94FD-4A77-0ED6B1DFD946}"/>
              </a:ext>
            </a:extLst>
          </p:cNvPr>
          <p:cNvCxnSpPr/>
          <p:nvPr/>
        </p:nvCxnSpPr>
        <p:spPr>
          <a:xfrm flipH="1">
            <a:off x="7502013" y="1976284"/>
            <a:ext cx="1179871" cy="1111045"/>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FB094183-46D7-5C22-7B23-0D7121531222}"/>
              </a:ext>
            </a:extLst>
          </p:cNvPr>
          <p:cNvCxnSpPr>
            <a:cxnSpLocks/>
          </p:cNvCxnSpPr>
          <p:nvPr/>
        </p:nvCxnSpPr>
        <p:spPr>
          <a:xfrm flipH="1" flipV="1">
            <a:off x="7669160" y="4254421"/>
            <a:ext cx="1012724" cy="457808"/>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98528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2D8ED-A79D-11B3-D1FE-640BC7A61EEE}"/>
              </a:ext>
            </a:extLst>
          </p:cNvPr>
          <p:cNvSpPr>
            <a:spLocks noGrp="1"/>
          </p:cNvSpPr>
          <p:nvPr>
            <p:ph type="title"/>
          </p:nvPr>
        </p:nvSpPr>
        <p:spPr/>
        <p:txBody>
          <a:bodyPr/>
          <a:lstStyle/>
          <a:p>
            <a:r>
              <a:rPr lang="en-CA" dirty="0"/>
              <a:t>Energy Fluctuations</a:t>
            </a:r>
          </a:p>
        </p:txBody>
      </p:sp>
      <p:sp>
        <p:nvSpPr>
          <p:cNvPr id="3" name="Content Placeholder 2">
            <a:extLst>
              <a:ext uri="{FF2B5EF4-FFF2-40B4-BE49-F238E27FC236}">
                <a16:creationId xmlns:a16="http://schemas.microsoft.com/office/drawing/2014/main" id="{8C5015B3-E00C-D04E-A0B2-3D29A7CB1D3A}"/>
              </a:ext>
            </a:extLst>
          </p:cNvPr>
          <p:cNvSpPr>
            <a:spLocks noGrp="1"/>
          </p:cNvSpPr>
          <p:nvPr>
            <p:ph idx="1"/>
          </p:nvPr>
        </p:nvSpPr>
        <p:spPr/>
        <p:txBody>
          <a:bodyPr/>
          <a:lstStyle/>
          <a:p>
            <a:r>
              <a:rPr lang="en-CA" sz="2000" dirty="0"/>
              <a:t>GEANT4 default physics list includes both low-energy and high energy loss fluctuation models </a:t>
            </a:r>
          </a:p>
          <a:p>
            <a:r>
              <a:rPr lang="en-CA" sz="2000" dirty="0"/>
              <a:t>However, since we are building the modified physics list, the fluctuation models are not automatically included. </a:t>
            </a:r>
          </a:p>
          <a:p>
            <a:r>
              <a:rPr lang="en-CA" sz="2000" dirty="0"/>
              <a:t>Looking at GEANT4 source code for Energy Loss Fluctuations, the GEANT4 implements via  𝐺4𝑉 𝐸𝑚𝐹𝑙𝑢𝑐𝑡𝑢𝑎𝑡𝑖𝑜𝑛𝑀𝑜𝑑𝑒l </a:t>
            </a:r>
          </a:p>
          <a:p>
            <a:r>
              <a:rPr lang="en-CA" sz="2000" dirty="0"/>
              <a:t>G4UniversalFluctuation model is used like the one used in default GEANT4 ionization source for muons. </a:t>
            </a:r>
          </a:p>
          <a:p>
            <a:r>
              <a:rPr lang="en-CA" sz="2000" dirty="0"/>
              <a:t>It automatically takes account for charge and mass of the particle hence it is applicable to any defined exotic particle </a:t>
            </a:r>
            <a:r>
              <a:rPr lang="en-CA" sz="2000" baseline="30000" dirty="0"/>
              <a:t>[1]</a:t>
            </a:r>
            <a:endParaRPr lang="en-CA" sz="2000" dirty="0"/>
          </a:p>
        </p:txBody>
      </p:sp>
      <p:sp>
        <p:nvSpPr>
          <p:cNvPr id="4" name="Date Placeholder 3">
            <a:extLst>
              <a:ext uri="{FF2B5EF4-FFF2-40B4-BE49-F238E27FC236}">
                <a16:creationId xmlns:a16="http://schemas.microsoft.com/office/drawing/2014/main" id="{D33F0201-A719-76AD-8CB5-D3496DBE9942}"/>
              </a:ext>
            </a:extLst>
          </p:cNvPr>
          <p:cNvSpPr>
            <a:spLocks noGrp="1"/>
          </p:cNvSpPr>
          <p:nvPr>
            <p:ph type="dt" sz="half" idx="10"/>
          </p:nvPr>
        </p:nvSpPr>
        <p:spPr/>
        <p:txBody>
          <a:bodyPr/>
          <a:lstStyle/>
          <a:p>
            <a:fld id="{BE0A88F0-556B-4BB7-8AAB-D63AEB65C662}" type="datetime1">
              <a:rPr lang="en-US" smtClean="0"/>
              <a:t>2/13/2025</a:t>
            </a:fld>
            <a:endParaRPr lang="en-US" dirty="0"/>
          </a:p>
        </p:txBody>
      </p:sp>
      <p:sp>
        <p:nvSpPr>
          <p:cNvPr id="6" name="Slide Number Placeholder 5">
            <a:extLst>
              <a:ext uri="{FF2B5EF4-FFF2-40B4-BE49-F238E27FC236}">
                <a16:creationId xmlns:a16="http://schemas.microsoft.com/office/drawing/2014/main" id="{F8002B04-EB08-2ADE-D1D6-932A13C648E7}"/>
              </a:ext>
            </a:extLst>
          </p:cNvPr>
          <p:cNvSpPr>
            <a:spLocks noGrp="1"/>
          </p:cNvSpPr>
          <p:nvPr>
            <p:ph type="sldNum" sz="quarter" idx="12"/>
          </p:nvPr>
        </p:nvSpPr>
        <p:spPr/>
        <p:txBody>
          <a:bodyPr/>
          <a:lstStyle/>
          <a:p>
            <a:fld id="{81D2C36F-4504-47C0-B82F-A167342A2754}" type="slidenum">
              <a:rPr lang="en-US" smtClean="0"/>
              <a:t>31</a:t>
            </a:fld>
            <a:endParaRPr lang="en-US"/>
          </a:p>
        </p:txBody>
      </p:sp>
      <p:sp>
        <p:nvSpPr>
          <p:cNvPr id="5" name="Footer Placeholder 4">
            <a:extLst>
              <a:ext uri="{FF2B5EF4-FFF2-40B4-BE49-F238E27FC236}">
                <a16:creationId xmlns:a16="http://schemas.microsoft.com/office/drawing/2014/main" id="{6B6AF83E-BD3E-C774-9ABE-4DFDE3CCCCC1}"/>
              </a:ext>
            </a:extLst>
          </p:cNvPr>
          <p:cNvSpPr>
            <a:spLocks noGrp="1"/>
          </p:cNvSpPr>
          <p:nvPr>
            <p:ph type="ftr" sz="quarter" idx="11"/>
          </p:nvPr>
        </p:nvSpPr>
        <p:spPr>
          <a:xfrm>
            <a:off x="3392129" y="5846046"/>
            <a:ext cx="8524567" cy="365125"/>
          </a:xfrm>
        </p:spPr>
        <p:txBody>
          <a:bodyPr/>
          <a:lstStyle/>
          <a:p>
            <a:r>
              <a:rPr lang="en-US" dirty="0"/>
              <a:t>[1] </a:t>
            </a:r>
            <a:r>
              <a:rPr lang="en-CA" dirty="0">
                <a:effectLst/>
              </a:rPr>
              <a:t>Geant4. (n.d.). </a:t>
            </a:r>
            <a:r>
              <a:rPr lang="en-CA" i="1" dirty="0">
                <a:effectLst/>
              </a:rPr>
              <a:t>Geant4/source/processes/electromagnetic/standard/SRC/g4universalfluctuation.cc at master · GEANT4/GEANT4</a:t>
            </a:r>
            <a:r>
              <a:rPr lang="en-CA" dirty="0">
                <a:effectLst/>
              </a:rPr>
              <a:t>. GitHub. https://github.com/Geant4/geant4/blob/master/source/processes/electromagnetic/standard/src/G4UniversalFluctuation.cc </a:t>
            </a:r>
          </a:p>
          <a:p>
            <a:endParaRPr lang="en-US" dirty="0"/>
          </a:p>
        </p:txBody>
      </p:sp>
    </p:spTree>
    <p:extLst>
      <p:ext uri="{BB962C8B-B14F-4D97-AF65-F5344CB8AC3E}">
        <p14:creationId xmlns:p14="http://schemas.microsoft.com/office/powerpoint/2010/main" val="36289628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3E859A3-9B8B-EFA5-224F-7BB2742611A8}"/>
              </a:ext>
            </a:extLst>
          </p:cNvPr>
          <p:cNvSpPr>
            <a:spLocks noGrp="1"/>
          </p:cNvSpPr>
          <p:nvPr>
            <p:ph type="dt" sz="half" idx="10"/>
          </p:nvPr>
        </p:nvSpPr>
        <p:spPr/>
        <p:txBody>
          <a:bodyPr/>
          <a:lstStyle/>
          <a:p>
            <a:fld id="{BE0A88F0-556B-4BB7-8AAB-D63AEB65C662}" type="datetime1">
              <a:rPr lang="en-US" smtClean="0"/>
              <a:t>2/13/2025</a:t>
            </a:fld>
            <a:endParaRPr lang="en-US"/>
          </a:p>
        </p:txBody>
      </p:sp>
      <p:sp>
        <p:nvSpPr>
          <p:cNvPr id="6" name="Slide Number Placeholder 5">
            <a:extLst>
              <a:ext uri="{FF2B5EF4-FFF2-40B4-BE49-F238E27FC236}">
                <a16:creationId xmlns:a16="http://schemas.microsoft.com/office/drawing/2014/main" id="{175814A9-115D-2C53-0CFD-70F3A84EAA00}"/>
              </a:ext>
            </a:extLst>
          </p:cNvPr>
          <p:cNvSpPr>
            <a:spLocks noGrp="1"/>
          </p:cNvSpPr>
          <p:nvPr>
            <p:ph type="sldNum" sz="quarter" idx="12"/>
          </p:nvPr>
        </p:nvSpPr>
        <p:spPr/>
        <p:txBody>
          <a:bodyPr/>
          <a:lstStyle/>
          <a:p>
            <a:fld id="{81D2C36F-4504-47C0-B82F-A167342A2754}" type="slidenum">
              <a:rPr lang="en-US" smtClean="0"/>
              <a:t>32</a:t>
            </a:fld>
            <a:endParaRPr lang="en-US"/>
          </a:p>
        </p:txBody>
      </p:sp>
      <p:pic>
        <p:nvPicPr>
          <p:cNvPr id="9" name="Content Placeholder 8">
            <a:extLst>
              <a:ext uri="{FF2B5EF4-FFF2-40B4-BE49-F238E27FC236}">
                <a16:creationId xmlns:a16="http://schemas.microsoft.com/office/drawing/2014/main" id="{668999B1-F964-C5DA-3D6C-D6F0E9150DAF}"/>
              </a:ext>
            </a:extLst>
          </p:cNvPr>
          <p:cNvPicPr>
            <a:picLocks noGrp="1" noChangeAspect="1"/>
          </p:cNvPicPr>
          <p:nvPr>
            <p:ph idx="1"/>
          </p:nvPr>
        </p:nvPicPr>
        <p:blipFill>
          <a:blip r:embed="rId2"/>
          <a:stretch>
            <a:fillRect/>
          </a:stretch>
        </p:blipFill>
        <p:spPr>
          <a:xfrm>
            <a:off x="141048" y="853978"/>
            <a:ext cx="9909056" cy="4801092"/>
          </a:xfrm>
          <a:prstGeom prst="rect">
            <a:avLst/>
          </a:prstGeom>
        </p:spPr>
      </p:pic>
      <p:sp>
        <p:nvSpPr>
          <p:cNvPr id="7" name="Rectangle 6">
            <a:extLst>
              <a:ext uri="{FF2B5EF4-FFF2-40B4-BE49-F238E27FC236}">
                <a16:creationId xmlns:a16="http://schemas.microsoft.com/office/drawing/2014/main" id="{5363987E-22C3-5EC7-6B2C-40BF71FE7719}"/>
              </a:ext>
            </a:extLst>
          </p:cNvPr>
          <p:cNvSpPr/>
          <p:nvPr/>
        </p:nvSpPr>
        <p:spPr>
          <a:xfrm>
            <a:off x="4081531" y="4157777"/>
            <a:ext cx="5226628" cy="1122218"/>
          </a:xfrm>
          <a:prstGeom prst="rect">
            <a:avLst/>
          </a:prstGeom>
          <a:solidFill>
            <a:schemeClr val="accent1">
              <a:alpha val="29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0" name="Straight Arrow Connector 9">
            <a:extLst>
              <a:ext uri="{FF2B5EF4-FFF2-40B4-BE49-F238E27FC236}">
                <a16:creationId xmlns:a16="http://schemas.microsoft.com/office/drawing/2014/main" id="{DE04E3DE-7BF7-C1B7-1835-F1BB78B349CF}"/>
              </a:ext>
            </a:extLst>
          </p:cNvPr>
          <p:cNvCxnSpPr>
            <a:cxnSpLocks/>
            <a:stCxn id="12" idx="1"/>
          </p:cNvCxnSpPr>
          <p:nvPr/>
        </p:nvCxnSpPr>
        <p:spPr>
          <a:xfrm flipH="1">
            <a:off x="6931742" y="3603476"/>
            <a:ext cx="3342968" cy="791543"/>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sp>
        <p:nvSpPr>
          <p:cNvPr id="12" name="TextBox 11">
            <a:extLst>
              <a:ext uri="{FF2B5EF4-FFF2-40B4-BE49-F238E27FC236}">
                <a16:creationId xmlns:a16="http://schemas.microsoft.com/office/drawing/2014/main" id="{F88A83D4-2798-0D33-0355-99E2C862D044}"/>
              </a:ext>
            </a:extLst>
          </p:cNvPr>
          <p:cNvSpPr txBox="1"/>
          <p:nvPr/>
        </p:nvSpPr>
        <p:spPr>
          <a:xfrm>
            <a:off x="10274710" y="3003311"/>
            <a:ext cx="1465006" cy="1200329"/>
          </a:xfrm>
          <a:prstGeom prst="rect">
            <a:avLst/>
          </a:prstGeom>
          <a:noFill/>
        </p:spPr>
        <p:txBody>
          <a:bodyPr wrap="square" rtlCol="0">
            <a:spAutoFit/>
          </a:bodyPr>
          <a:lstStyle/>
          <a:p>
            <a:r>
              <a:rPr lang="en-CA" dirty="0"/>
              <a:t>High end fluctuations that fall on Landau tail </a:t>
            </a:r>
          </a:p>
        </p:txBody>
      </p:sp>
      <p:sp>
        <p:nvSpPr>
          <p:cNvPr id="3" name="TextBox 2">
            <a:extLst>
              <a:ext uri="{FF2B5EF4-FFF2-40B4-BE49-F238E27FC236}">
                <a16:creationId xmlns:a16="http://schemas.microsoft.com/office/drawing/2014/main" id="{335CD072-8329-DD14-EE7E-46AA702AFD02}"/>
              </a:ext>
            </a:extLst>
          </p:cNvPr>
          <p:cNvSpPr txBox="1"/>
          <p:nvPr/>
        </p:nvSpPr>
        <p:spPr>
          <a:xfrm>
            <a:off x="10137979" y="850600"/>
            <a:ext cx="1729556" cy="1754326"/>
          </a:xfrm>
          <a:prstGeom prst="rect">
            <a:avLst/>
          </a:prstGeom>
          <a:noFill/>
        </p:spPr>
        <p:txBody>
          <a:bodyPr wrap="square" rtlCol="0">
            <a:spAutoFit/>
          </a:bodyPr>
          <a:lstStyle/>
          <a:p>
            <a:r>
              <a:rPr lang="en-CA" dirty="0" err="1"/>
              <a:t>Edep</a:t>
            </a:r>
            <a:r>
              <a:rPr lang="en-CA" dirty="0"/>
              <a:t> in Plastic scintillators in MAPP-1 for </a:t>
            </a:r>
            <a:r>
              <a:rPr lang="en-CA" dirty="0" err="1"/>
              <a:t>mCP</a:t>
            </a:r>
            <a:r>
              <a:rPr lang="en-CA" dirty="0"/>
              <a:t> 0.001e charge 30 GeV Mass generated at IP8</a:t>
            </a:r>
          </a:p>
        </p:txBody>
      </p:sp>
      <p:sp>
        <p:nvSpPr>
          <p:cNvPr id="5" name="TextBox 4">
            <a:extLst>
              <a:ext uri="{FF2B5EF4-FFF2-40B4-BE49-F238E27FC236}">
                <a16:creationId xmlns:a16="http://schemas.microsoft.com/office/drawing/2014/main" id="{3F0B72DF-4537-E7AE-42AB-301F8A9255E2}"/>
              </a:ext>
            </a:extLst>
          </p:cNvPr>
          <p:cNvSpPr txBox="1"/>
          <p:nvPr/>
        </p:nvSpPr>
        <p:spPr>
          <a:xfrm>
            <a:off x="8917592" y="5355962"/>
            <a:ext cx="973659" cy="338554"/>
          </a:xfrm>
          <a:prstGeom prst="rect">
            <a:avLst/>
          </a:prstGeom>
          <a:noFill/>
        </p:spPr>
        <p:txBody>
          <a:bodyPr wrap="square" rtlCol="0">
            <a:spAutoFit/>
          </a:bodyPr>
          <a:lstStyle/>
          <a:p>
            <a:r>
              <a:rPr lang="en-CA" sz="1600" dirty="0">
                <a:solidFill>
                  <a:schemeClr val="bg1"/>
                </a:solidFill>
              </a:rPr>
              <a:t>[MeV]</a:t>
            </a:r>
          </a:p>
        </p:txBody>
      </p:sp>
    </p:spTree>
    <p:extLst>
      <p:ext uri="{BB962C8B-B14F-4D97-AF65-F5344CB8AC3E}">
        <p14:creationId xmlns:p14="http://schemas.microsoft.com/office/powerpoint/2010/main" val="2797784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98C72-2BE4-45B1-5BFF-874A09389DF2}"/>
              </a:ext>
            </a:extLst>
          </p:cNvPr>
          <p:cNvSpPr>
            <a:spLocks noGrp="1"/>
          </p:cNvSpPr>
          <p:nvPr>
            <p:ph type="title"/>
          </p:nvPr>
        </p:nvSpPr>
        <p:spPr/>
        <p:txBody>
          <a:bodyPr/>
          <a:lstStyle/>
          <a:p>
            <a:r>
              <a:rPr lang="en-CA" dirty="0"/>
              <a:t>Geometric Acceptance of MAPP-1 detector </a:t>
            </a:r>
          </a:p>
        </p:txBody>
      </p:sp>
      <p:sp>
        <p:nvSpPr>
          <p:cNvPr id="3" name="Content Placeholder 2">
            <a:extLst>
              <a:ext uri="{FF2B5EF4-FFF2-40B4-BE49-F238E27FC236}">
                <a16:creationId xmlns:a16="http://schemas.microsoft.com/office/drawing/2014/main" id="{7D56E623-5083-FF33-477A-EFE984F00445}"/>
              </a:ext>
            </a:extLst>
          </p:cNvPr>
          <p:cNvSpPr>
            <a:spLocks noGrp="1"/>
          </p:cNvSpPr>
          <p:nvPr>
            <p:ph idx="1"/>
          </p:nvPr>
        </p:nvSpPr>
        <p:spPr>
          <a:xfrm>
            <a:off x="838200" y="1599715"/>
            <a:ext cx="10515600" cy="4351338"/>
          </a:xfrm>
        </p:spPr>
        <p:txBody>
          <a:bodyPr>
            <a:normAutofit/>
          </a:bodyPr>
          <a:lstStyle/>
          <a:p>
            <a:r>
              <a:rPr lang="en-CA" dirty="0"/>
              <a:t>For a positive signal we consider geometric acceptance of </a:t>
            </a:r>
            <a:r>
              <a:rPr lang="en-CA" dirty="0" err="1"/>
              <a:t>mCP</a:t>
            </a:r>
            <a:r>
              <a:rPr lang="en-CA" dirty="0"/>
              <a:t> as it hits all 4 colinear plastic scintillators. </a:t>
            </a:r>
          </a:p>
          <a:p>
            <a:r>
              <a:rPr lang="en-CA" dirty="0"/>
              <a:t>For Background free case we require a minimum of 3 hits(</a:t>
            </a:r>
            <a:r>
              <a:rPr lang="en-US" dirty="0"/>
              <a:t>signals) for clear discovery at the 95% confidence level [credits: Michael]</a:t>
            </a:r>
          </a:p>
        </p:txBody>
      </p:sp>
      <p:sp>
        <p:nvSpPr>
          <p:cNvPr id="4" name="Date Placeholder 3">
            <a:extLst>
              <a:ext uri="{FF2B5EF4-FFF2-40B4-BE49-F238E27FC236}">
                <a16:creationId xmlns:a16="http://schemas.microsoft.com/office/drawing/2014/main" id="{FF3EBEFE-D0F6-287C-8275-49540288F3C9}"/>
              </a:ext>
            </a:extLst>
          </p:cNvPr>
          <p:cNvSpPr>
            <a:spLocks noGrp="1"/>
          </p:cNvSpPr>
          <p:nvPr>
            <p:ph type="dt" sz="half" idx="10"/>
          </p:nvPr>
        </p:nvSpPr>
        <p:spPr/>
        <p:txBody>
          <a:bodyPr/>
          <a:lstStyle/>
          <a:p>
            <a:fld id="{BE0A88F0-556B-4BB7-8AAB-D63AEB65C662}" type="datetime1">
              <a:rPr lang="en-US" smtClean="0"/>
              <a:t>2/13/2025</a:t>
            </a:fld>
            <a:endParaRPr lang="en-US"/>
          </a:p>
        </p:txBody>
      </p:sp>
      <p:sp>
        <p:nvSpPr>
          <p:cNvPr id="6" name="Slide Number Placeholder 5">
            <a:extLst>
              <a:ext uri="{FF2B5EF4-FFF2-40B4-BE49-F238E27FC236}">
                <a16:creationId xmlns:a16="http://schemas.microsoft.com/office/drawing/2014/main" id="{CDA518BE-AD92-E8C0-82DD-B39C4AF80153}"/>
              </a:ext>
            </a:extLst>
          </p:cNvPr>
          <p:cNvSpPr>
            <a:spLocks noGrp="1"/>
          </p:cNvSpPr>
          <p:nvPr>
            <p:ph type="sldNum" sz="quarter" idx="12"/>
          </p:nvPr>
        </p:nvSpPr>
        <p:spPr/>
        <p:txBody>
          <a:bodyPr/>
          <a:lstStyle/>
          <a:p>
            <a:fld id="{81D2C36F-4504-47C0-B82F-A167342A2754}" type="slidenum">
              <a:rPr lang="en-US" smtClean="0"/>
              <a:t>33</a:t>
            </a:fld>
            <a:endParaRPr lang="en-US"/>
          </a:p>
        </p:txBody>
      </p:sp>
    </p:spTree>
    <p:extLst>
      <p:ext uri="{BB962C8B-B14F-4D97-AF65-F5344CB8AC3E}">
        <p14:creationId xmlns:p14="http://schemas.microsoft.com/office/powerpoint/2010/main" val="8602275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CD510-934D-B182-6D8A-5F138D6A1007}"/>
              </a:ext>
            </a:extLst>
          </p:cNvPr>
          <p:cNvSpPr>
            <a:spLocks noGrp="1"/>
          </p:cNvSpPr>
          <p:nvPr>
            <p:ph type="title"/>
          </p:nvPr>
        </p:nvSpPr>
        <p:spPr/>
        <p:txBody>
          <a:bodyPr/>
          <a:lstStyle/>
          <a:p>
            <a:r>
              <a:rPr lang="en-CA" dirty="0"/>
              <a:t>Why do we need a dedicated search Experiment ? </a:t>
            </a:r>
          </a:p>
        </p:txBody>
      </p:sp>
      <p:sp>
        <p:nvSpPr>
          <p:cNvPr id="3" name="Content Placeholder 2">
            <a:extLst>
              <a:ext uri="{FF2B5EF4-FFF2-40B4-BE49-F238E27FC236}">
                <a16:creationId xmlns:a16="http://schemas.microsoft.com/office/drawing/2014/main" id="{B9629D71-E78E-9979-D0BE-F33F77FE6C54}"/>
              </a:ext>
            </a:extLst>
          </p:cNvPr>
          <p:cNvSpPr>
            <a:spLocks noGrp="1"/>
          </p:cNvSpPr>
          <p:nvPr>
            <p:ph idx="1"/>
          </p:nvPr>
        </p:nvSpPr>
        <p:spPr/>
        <p:txBody>
          <a:bodyPr/>
          <a:lstStyle/>
          <a:p>
            <a:r>
              <a:rPr lang="en-US" dirty="0"/>
              <a:t>Major experiments such as ATLAS, CMS, ALICE and LHCb have limitations when searching for such exotic particles as they are not optimized for these searches </a:t>
            </a:r>
          </a:p>
          <a:p>
            <a:r>
              <a:rPr lang="en-US" dirty="0"/>
              <a:t>For example, ATLAS is unable to see </a:t>
            </a:r>
            <a:r>
              <a:rPr lang="en-US" dirty="0" err="1"/>
              <a:t>mCPs</a:t>
            </a:r>
            <a:r>
              <a:rPr lang="en-US" dirty="0"/>
              <a:t> below charge of 1/3e[1]</a:t>
            </a:r>
          </a:p>
          <a:p>
            <a:r>
              <a:rPr lang="en-US" dirty="0"/>
              <a:t>Since </a:t>
            </a:r>
            <a:r>
              <a:rPr lang="en-US" dirty="0" err="1"/>
              <a:t>mCPs</a:t>
            </a:r>
            <a:r>
              <a:rPr lang="en-US" dirty="0"/>
              <a:t> will deposit </a:t>
            </a:r>
            <a:r>
              <a:rPr lang="en-CA" dirty="0"/>
              <a:t>very little energy, they will </a:t>
            </a:r>
            <a:r>
              <a:rPr lang="en-US" dirty="0"/>
              <a:t>not register at the LHC detectors sub-components </a:t>
            </a:r>
          </a:p>
          <a:p>
            <a:r>
              <a:rPr lang="en-US" dirty="0"/>
              <a:t>Hence you would need dedicated experiment designed to search for FIPs such as </a:t>
            </a:r>
            <a:r>
              <a:rPr lang="en-US" dirty="0" err="1"/>
              <a:t>mCPs</a:t>
            </a:r>
            <a:endParaRPr lang="en-CA" dirty="0"/>
          </a:p>
        </p:txBody>
      </p:sp>
      <p:sp>
        <p:nvSpPr>
          <p:cNvPr id="4" name="Date Placeholder 3">
            <a:extLst>
              <a:ext uri="{FF2B5EF4-FFF2-40B4-BE49-F238E27FC236}">
                <a16:creationId xmlns:a16="http://schemas.microsoft.com/office/drawing/2014/main" id="{6EB8DE27-FB9E-6C7F-7E19-A327C9983C71}"/>
              </a:ext>
            </a:extLst>
          </p:cNvPr>
          <p:cNvSpPr>
            <a:spLocks noGrp="1"/>
          </p:cNvSpPr>
          <p:nvPr>
            <p:ph type="dt" sz="half" idx="10"/>
          </p:nvPr>
        </p:nvSpPr>
        <p:spPr/>
        <p:txBody>
          <a:bodyPr/>
          <a:lstStyle/>
          <a:p>
            <a:fld id="{BE0A88F0-556B-4BB7-8AAB-D63AEB65C662}" type="datetime1">
              <a:rPr lang="en-US" smtClean="0"/>
              <a:t>2/13/2025</a:t>
            </a:fld>
            <a:endParaRPr lang="en-US"/>
          </a:p>
        </p:txBody>
      </p:sp>
      <p:sp>
        <p:nvSpPr>
          <p:cNvPr id="6" name="Slide Number Placeholder 5">
            <a:extLst>
              <a:ext uri="{FF2B5EF4-FFF2-40B4-BE49-F238E27FC236}">
                <a16:creationId xmlns:a16="http://schemas.microsoft.com/office/drawing/2014/main" id="{3DBC53C2-1A88-D39F-0363-7C1EC85DA3A1}"/>
              </a:ext>
            </a:extLst>
          </p:cNvPr>
          <p:cNvSpPr>
            <a:spLocks noGrp="1"/>
          </p:cNvSpPr>
          <p:nvPr>
            <p:ph type="sldNum" sz="quarter" idx="12"/>
          </p:nvPr>
        </p:nvSpPr>
        <p:spPr/>
        <p:txBody>
          <a:bodyPr/>
          <a:lstStyle/>
          <a:p>
            <a:fld id="{81D2C36F-4504-47C0-B82F-A167342A2754}" type="slidenum">
              <a:rPr lang="en-US" smtClean="0"/>
              <a:t>4</a:t>
            </a:fld>
            <a:endParaRPr lang="en-US"/>
          </a:p>
        </p:txBody>
      </p:sp>
      <p:sp>
        <p:nvSpPr>
          <p:cNvPr id="5" name="TextBox 4">
            <a:extLst>
              <a:ext uri="{FF2B5EF4-FFF2-40B4-BE49-F238E27FC236}">
                <a16:creationId xmlns:a16="http://schemas.microsoft.com/office/drawing/2014/main" id="{0E51B480-60CA-5648-4F9E-EBAC23032020}"/>
              </a:ext>
            </a:extLst>
          </p:cNvPr>
          <p:cNvSpPr txBox="1"/>
          <p:nvPr/>
        </p:nvSpPr>
        <p:spPr>
          <a:xfrm>
            <a:off x="6962859" y="6005047"/>
            <a:ext cx="4295775" cy="430887"/>
          </a:xfrm>
          <a:prstGeom prst="rect">
            <a:avLst/>
          </a:prstGeom>
          <a:noFill/>
        </p:spPr>
        <p:txBody>
          <a:bodyPr wrap="square" rtlCol="0">
            <a:spAutoFit/>
          </a:bodyPr>
          <a:lstStyle/>
          <a:p>
            <a:pPr algn="l"/>
            <a:r>
              <a:rPr lang="en-CA" sz="1100" dirty="0"/>
              <a:t>[1] https://cds.cern.ch/record/2872119/files/ATL-GEN-PUB-2023-001.pdf</a:t>
            </a:r>
          </a:p>
        </p:txBody>
      </p:sp>
    </p:spTree>
    <p:extLst>
      <p:ext uri="{BB962C8B-B14F-4D97-AF65-F5344CB8AC3E}">
        <p14:creationId xmlns:p14="http://schemas.microsoft.com/office/powerpoint/2010/main" val="41574716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9E9D-0D40-B56D-34D2-14CFF4EB68A4}"/>
              </a:ext>
            </a:extLst>
          </p:cNvPr>
          <p:cNvSpPr>
            <a:spLocks noGrp="1"/>
          </p:cNvSpPr>
          <p:nvPr>
            <p:ph type="title"/>
          </p:nvPr>
        </p:nvSpPr>
        <p:spPr/>
        <p:txBody>
          <a:bodyPr/>
          <a:lstStyle/>
          <a:p>
            <a:r>
              <a:rPr lang="en-CA" dirty="0" err="1"/>
              <a:t>MoEDAL</a:t>
            </a:r>
            <a:r>
              <a:rPr lang="en-CA" dirty="0"/>
              <a:t>-MAPP Experiment</a:t>
            </a:r>
          </a:p>
        </p:txBody>
      </p:sp>
      <p:sp>
        <p:nvSpPr>
          <p:cNvPr id="4" name="Date Placeholder 3">
            <a:extLst>
              <a:ext uri="{FF2B5EF4-FFF2-40B4-BE49-F238E27FC236}">
                <a16:creationId xmlns:a16="http://schemas.microsoft.com/office/drawing/2014/main" id="{9E4AC7FA-7B45-E7C5-D50D-372FEFC6CF6E}"/>
              </a:ext>
            </a:extLst>
          </p:cNvPr>
          <p:cNvSpPr>
            <a:spLocks noGrp="1"/>
          </p:cNvSpPr>
          <p:nvPr>
            <p:ph type="dt" sz="half" idx="10"/>
          </p:nvPr>
        </p:nvSpPr>
        <p:spPr/>
        <p:txBody>
          <a:bodyPr/>
          <a:lstStyle/>
          <a:p>
            <a:fld id="{BE0A88F0-556B-4BB7-8AAB-D63AEB65C662}" type="datetime1">
              <a:rPr lang="en-US" smtClean="0"/>
              <a:t>2/13/2025</a:t>
            </a:fld>
            <a:endParaRPr lang="en-US"/>
          </a:p>
        </p:txBody>
      </p:sp>
      <p:sp>
        <p:nvSpPr>
          <p:cNvPr id="6" name="Slide Number Placeholder 5">
            <a:extLst>
              <a:ext uri="{FF2B5EF4-FFF2-40B4-BE49-F238E27FC236}">
                <a16:creationId xmlns:a16="http://schemas.microsoft.com/office/drawing/2014/main" id="{72759F3A-F2C7-49AD-70D4-9CD8BD42673C}"/>
              </a:ext>
            </a:extLst>
          </p:cNvPr>
          <p:cNvSpPr>
            <a:spLocks noGrp="1"/>
          </p:cNvSpPr>
          <p:nvPr>
            <p:ph type="sldNum" sz="quarter" idx="12"/>
          </p:nvPr>
        </p:nvSpPr>
        <p:spPr/>
        <p:txBody>
          <a:bodyPr/>
          <a:lstStyle/>
          <a:p>
            <a:fld id="{81D2C36F-4504-47C0-B82F-A167342A2754}" type="slidenum">
              <a:rPr lang="en-US" smtClean="0"/>
              <a:t>5</a:t>
            </a:fld>
            <a:endParaRPr lang="en-US"/>
          </a:p>
        </p:txBody>
      </p:sp>
      <p:pic>
        <p:nvPicPr>
          <p:cNvPr id="7" name="Picture 6">
            <a:extLst>
              <a:ext uri="{FF2B5EF4-FFF2-40B4-BE49-F238E27FC236}">
                <a16:creationId xmlns:a16="http://schemas.microsoft.com/office/drawing/2014/main" id="{D03E1E0E-9289-446B-C35E-7946910C57EB}"/>
              </a:ext>
            </a:extLst>
          </p:cNvPr>
          <p:cNvPicPr>
            <a:picLocks noChangeAspect="1"/>
          </p:cNvPicPr>
          <p:nvPr/>
        </p:nvPicPr>
        <p:blipFill>
          <a:blip r:embed="rId2"/>
          <a:stretch>
            <a:fillRect/>
          </a:stretch>
        </p:blipFill>
        <p:spPr>
          <a:xfrm>
            <a:off x="0" y="1304169"/>
            <a:ext cx="8824670" cy="4979863"/>
          </a:xfrm>
          <a:prstGeom prst="rect">
            <a:avLst/>
          </a:prstGeom>
        </p:spPr>
      </p:pic>
      <p:sp>
        <p:nvSpPr>
          <p:cNvPr id="5" name="TextBox 4">
            <a:extLst>
              <a:ext uri="{FF2B5EF4-FFF2-40B4-BE49-F238E27FC236}">
                <a16:creationId xmlns:a16="http://schemas.microsoft.com/office/drawing/2014/main" id="{162CD2AD-BAB9-62E3-07E1-FF73751B3699}"/>
              </a:ext>
            </a:extLst>
          </p:cNvPr>
          <p:cNvSpPr txBox="1"/>
          <p:nvPr/>
        </p:nvSpPr>
        <p:spPr>
          <a:xfrm>
            <a:off x="9039828" y="1315744"/>
            <a:ext cx="2743200" cy="1477328"/>
          </a:xfrm>
          <a:prstGeom prst="rect">
            <a:avLst/>
          </a:prstGeom>
          <a:noFill/>
        </p:spPr>
        <p:txBody>
          <a:bodyPr wrap="square" rtlCol="0">
            <a:spAutoFit/>
          </a:bodyPr>
          <a:lstStyle/>
          <a:p>
            <a:r>
              <a:rPr lang="en-CA" dirty="0"/>
              <a:t>Phase 1: </a:t>
            </a:r>
            <a:r>
              <a:rPr lang="en-CA" dirty="0" err="1"/>
              <a:t>MoEDAL</a:t>
            </a:r>
            <a:r>
              <a:rPr lang="en-CA" dirty="0"/>
              <a:t> (In place)  </a:t>
            </a:r>
          </a:p>
          <a:p>
            <a:r>
              <a:rPr lang="en-CA" dirty="0"/>
              <a:t>Phase 2: MAPP-1 (Planned for Run 4) </a:t>
            </a:r>
          </a:p>
          <a:p>
            <a:r>
              <a:rPr lang="en-CA" dirty="0"/>
              <a:t>Phase 3: MAPP-2 (Design stage) </a:t>
            </a:r>
          </a:p>
        </p:txBody>
      </p:sp>
    </p:spTree>
    <p:extLst>
      <p:ext uri="{BB962C8B-B14F-4D97-AF65-F5344CB8AC3E}">
        <p14:creationId xmlns:p14="http://schemas.microsoft.com/office/powerpoint/2010/main" val="27809943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0CCF7-3AC6-CC0E-93AA-417FDAF418C9}"/>
              </a:ext>
            </a:extLst>
          </p:cNvPr>
          <p:cNvSpPr>
            <a:spLocks noGrp="1"/>
          </p:cNvSpPr>
          <p:nvPr>
            <p:ph type="title"/>
          </p:nvPr>
        </p:nvSpPr>
        <p:spPr/>
        <p:txBody>
          <a:bodyPr/>
          <a:lstStyle/>
          <a:p>
            <a:r>
              <a:rPr lang="en-CA" dirty="0"/>
              <a:t>MAPP-1 Detector </a:t>
            </a:r>
          </a:p>
        </p:txBody>
      </p:sp>
      <p:sp>
        <p:nvSpPr>
          <p:cNvPr id="3" name="Content Placeholder 2">
            <a:extLst>
              <a:ext uri="{FF2B5EF4-FFF2-40B4-BE49-F238E27FC236}">
                <a16:creationId xmlns:a16="http://schemas.microsoft.com/office/drawing/2014/main" id="{66916E12-6055-646F-30FA-9317D9E7B381}"/>
              </a:ext>
            </a:extLst>
          </p:cNvPr>
          <p:cNvSpPr>
            <a:spLocks noGrp="1"/>
          </p:cNvSpPr>
          <p:nvPr>
            <p:ph idx="1"/>
          </p:nvPr>
        </p:nvSpPr>
        <p:spPr>
          <a:xfrm>
            <a:off x="838201" y="1530658"/>
            <a:ext cx="4621306" cy="4535845"/>
          </a:xfrm>
        </p:spPr>
        <p:txBody>
          <a:bodyPr>
            <a:normAutofit/>
          </a:bodyPr>
          <a:lstStyle/>
          <a:p>
            <a:r>
              <a:rPr lang="en-CA" sz="2000" dirty="0"/>
              <a:t>Located at U83 Gallery which benefits from 110m of rock overburden, providing substantial protection from Cosmic ray </a:t>
            </a:r>
          </a:p>
          <a:p>
            <a:r>
              <a:rPr lang="en-US" sz="2000" dirty="0"/>
              <a:t>It is also protected from collision-related background by approximately 50m of rock</a:t>
            </a:r>
            <a:endParaRPr lang="en-CA" sz="2000" dirty="0"/>
          </a:p>
          <a:p>
            <a:r>
              <a:rPr lang="en-CA" sz="2000" dirty="0"/>
              <a:t>Each scintillator bar unit of size 10 cm x 10 cm x 75 cm coupled directly to low noise photomultiplier tube (PMT) </a:t>
            </a:r>
          </a:p>
          <a:p>
            <a:r>
              <a:rPr lang="en-CA" sz="2000" dirty="0"/>
              <a:t>Design provides four-fold coincidence to reduce false signal events</a:t>
            </a:r>
          </a:p>
          <a:p>
            <a:r>
              <a:rPr lang="en-CA" sz="2000" dirty="0"/>
              <a:t>Outer layer is veto layer to veto out any cosmic muon and background events</a:t>
            </a:r>
          </a:p>
          <a:p>
            <a:endParaRPr lang="en-CA" sz="2000" dirty="0"/>
          </a:p>
        </p:txBody>
      </p:sp>
      <p:sp>
        <p:nvSpPr>
          <p:cNvPr id="4" name="Date Placeholder 3">
            <a:extLst>
              <a:ext uri="{FF2B5EF4-FFF2-40B4-BE49-F238E27FC236}">
                <a16:creationId xmlns:a16="http://schemas.microsoft.com/office/drawing/2014/main" id="{5D8BB620-4287-2E84-B882-F2DBED3043A7}"/>
              </a:ext>
            </a:extLst>
          </p:cNvPr>
          <p:cNvSpPr>
            <a:spLocks noGrp="1"/>
          </p:cNvSpPr>
          <p:nvPr>
            <p:ph type="dt" sz="half" idx="10"/>
          </p:nvPr>
        </p:nvSpPr>
        <p:spPr/>
        <p:txBody>
          <a:bodyPr/>
          <a:lstStyle/>
          <a:p>
            <a:fld id="{BE0A88F0-556B-4BB7-8AAB-D63AEB65C662}" type="datetime1">
              <a:rPr lang="en-US" smtClean="0"/>
              <a:t>2/13/2025</a:t>
            </a:fld>
            <a:endParaRPr lang="en-US"/>
          </a:p>
        </p:txBody>
      </p:sp>
      <p:sp>
        <p:nvSpPr>
          <p:cNvPr id="6" name="Slide Number Placeholder 5">
            <a:extLst>
              <a:ext uri="{FF2B5EF4-FFF2-40B4-BE49-F238E27FC236}">
                <a16:creationId xmlns:a16="http://schemas.microsoft.com/office/drawing/2014/main" id="{851B0201-7C5D-C279-6126-20F700750DAE}"/>
              </a:ext>
            </a:extLst>
          </p:cNvPr>
          <p:cNvSpPr>
            <a:spLocks noGrp="1"/>
          </p:cNvSpPr>
          <p:nvPr>
            <p:ph type="sldNum" sz="quarter" idx="12"/>
          </p:nvPr>
        </p:nvSpPr>
        <p:spPr/>
        <p:txBody>
          <a:bodyPr/>
          <a:lstStyle/>
          <a:p>
            <a:fld id="{81D2C36F-4504-47C0-B82F-A167342A2754}" type="slidenum">
              <a:rPr lang="en-US" smtClean="0"/>
              <a:t>6</a:t>
            </a:fld>
            <a:endParaRPr lang="en-US" dirty="0"/>
          </a:p>
        </p:txBody>
      </p:sp>
      <p:pic>
        <p:nvPicPr>
          <p:cNvPr id="7" name="Picture 6">
            <a:extLst>
              <a:ext uri="{FF2B5EF4-FFF2-40B4-BE49-F238E27FC236}">
                <a16:creationId xmlns:a16="http://schemas.microsoft.com/office/drawing/2014/main" id="{68652C30-6653-5B1D-E502-2DACB62A1C28}"/>
              </a:ext>
            </a:extLst>
          </p:cNvPr>
          <p:cNvPicPr>
            <a:picLocks noChangeAspect="1"/>
          </p:cNvPicPr>
          <p:nvPr/>
        </p:nvPicPr>
        <p:blipFill>
          <a:blip r:embed="rId2"/>
          <a:stretch>
            <a:fillRect/>
          </a:stretch>
        </p:blipFill>
        <p:spPr>
          <a:xfrm>
            <a:off x="5485929" y="365125"/>
            <a:ext cx="6249341" cy="3559595"/>
          </a:xfrm>
          <a:prstGeom prst="rect">
            <a:avLst/>
          </a:prstGeom>
        </p:spPr>
      </p:pic>
    </p:spTree>
    <p:extLst>
      <p:ext uri="{BB962C8B-B14F-4D97-AF65-F5344CB8AC3E}">
        <p14:creationId xmlns:p14="http://schemas.microsoft.com/office/powerpoint/2010/main" val="7740039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B6390C-A279-2D0E-AE5B-927639D6A6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B0B665-BC87-AB32-6639-9F0410D1EB9F}"/>
              </a:ext>
            </a:extLst>
          </p:cNvPr>
          <p:cNvSpPr>
            <a:spLocks noGrp="1"/>
          </p:cNvSpPr>
          <p:nvPr>
            <p:ph type="title"/>
          </p:nvPr>
        </p:nvSpPr>
        <p:spPr>
          <a:xfrm>
            <a:off x="838200" y="203200"/>
            <a:ext cx="10515600" cy="1325563"/>
          </a:xfrm>
        </p:spPr>
        <p:txBody>
          <a:bodyPr/>
          <a:lstStyle/>
          <a:p>
            <a:r>
              <a:rPr lang="en-CA" dirty="0"/>
              <a:t>Modelling Energy loss of Milli-Charged Particle</a:t>
            </a:r>
          </a:p>
        </p:txBody>
      </p:sp>
      <p:sp>
        <p:nvSpPr>
          <p:cNvPr id="4" name="Date Placeholder 3">
            <a:extLst>
              <a:ext uri="{FF2B5EF4-FFF2-40B4-BE49-F238E27FC236}">
                <a16:creationId xmlns:a16="http://schemas.microsoft.com/office/drawing/2014/main" id="{99305594-458D-4BE2-6731-75C992AD2522}"/>
              </a:ext>
            </a:extLst>
          </p:cNvPr>
          <p:cNvSpPr>
            <a:spLocks noGrp="1"/>
          </p:cNvSpPr>
          <p:nvPr>
            <p:ph type="dt" sz="half" idx="10"/>
          </p:nvPr>
        </p:nvSpPr>
        <p:spPr/>
        <p:txBody>
          <a:bodyPr/>
          <a:lstStyle/>
          <a:p>
            <a:fld id="{BE0A88F0-556B-4BB7-8AAB-D63AEB65C662}" type="datetime1">
              <a:rPr lang="en-US" smtClean="0"/>
              <a:t>2/13/2025</a:t>
            </a:fld>
            <a:endParaRPr lang="en-US"/>
          </a:p>
        </p:txBody>
      </p:sp>
      <p:sp>
        <p:nvSpPr>
          <p:cNvPr id="6" name="Slide Number Placeholder 5">
            <a:extLst>
              <a:ext uri="{FF2B5EF4-FFF2-40B4-BE49-F238E27FC236}">
                <a16:creationId xmlns:a16="http://schemas.microsoft.com/office/drawing/2014/main" id="{D0674859-5570-EC1D-1357-CAB7D64954E8}"/>
              </a:ext>
            </a:extLst>
          </p:cNvPr>
          <p:cNvSpPr>
            <a:spLocks noGrp="1"/>
          </p:cNvSpPr>
          <p:nvPr>
            <p:ph type="sldNum" sz="quarter" idx="12"/>
          </p:nvPr>
        </p:nvSpPr>
        <p:spPr/>
        <p:txBody>
          <a:bodyPr/>
          <a:lstStyle/>
          <a:p>
            <a:fld id="{81D2C36F-4504-47C0-B82F-A167342A2754}" type="slidenum">
              <a:rPr lang="en-US" smtClean="0"/>
              <a:t>7</a:t>
            </a:fld>
            <a:endParaRPr lang="en-US"/>
          </a:p>
        </p:txBody>
      </p:sp>
      <p:sp>
        <p:nvSpPr>
          <p:cNvPr id="11" name="TextBox 10">
            <a:extLst>
              <a:ext uri="{FF2B5EF4-FFF2-40B4-BE49-F238E27FC236}">
                <a16:creationId xmlns:a16="http://schemas.microsoft.com/office/drawing/2014/main" id="{7B740DAE-47AA-B05D-DBEF-3AAA8DD992A9}"/>
              </a:ext>
            </a:extLst>
          </p:cNvPr>
          <p:cNvSpPr txBox="1"/>
          <p:nvPr/>
        </p:nvSpPr>
        <p:spPr>
          <a:xfrm>
            <a:off x="838200" y="1853486"/>
            <a:ext cx="4419600" cy="5078313"/>
          </a:xfrm>
          <a:prstGeom prst="rect">
            <a:avLst/>
          </a:prstGeom>
          <a:noFill/>
        </p:spPr>
        <p:txBody>
          <a:bodyPr wrap="square" rtlCol="0">
            <a:spAutoFit/>
          </a:bodyPr>
          <a:lstStyle/>
          <a:p>
            <a:pPr marL="285750" indent="-285750">
              <a:buFont typeface="Arial" panose="020B0604020202020204" pitchFamily="34" charset="0"/>
              <a:buChar char="•"/>
            </a:pPr>
            <a:r>
              <a:rPr lang="en-CA" dirty="0"/>
              <a:t>Energy loss of </a:t>
            </a:r>
            <a:r>
              <a:rPr lang="en-CA" dirty="0" err="1"/>
              <a:t>mCP</a:t>
            </a:r>
            <a:r>
              <a:rPr lang="en-CA" dirty="0"/>
              <a:t> it is generally treated as muon with fractional charge [1]</a:t>
            </a:r>
            <a:br>
              <a:rPr lang="en-CA" dirty="0"/>
            </a:br>
            <a:endParaRPr lang="en-CA" dirty="0"/>
          </a:p>
          <a:p>
            <a:pPr marL="285750" indent="-285750">
              <a:buFont typeface="Arial" panose="020B0604020202020204" pitchFamily="34" charset="0"/>
              <a:buChar char="•"/>
            </a:pPr>
            <a:r>
              <a:rPr lang="en-CA" dirty="0"/>
              <a:t>Hence all equations for energy loss such as Bethe-Bloch for ionization is scaled with </a:t>
            </a:r>
            <a:r>
              <a:rPr lang="en-CA" dirty="0" err="1"/>
              <a:t>mCP</a:t>
            </a:r>
            <a:r>
              <a:rPr lang="en-CA" dirty="0"/>
              <a:t> charge </a:t>
            </a:r>
            <a:r>
              <a:rPr lang="en-CA" dirty="0">
                <a:sym typeface="Wingdings" panose="05000000000000000000" pitchFamily="2" charset="2"/>
              </a:rPr>
              <a:t></a:t>
            </a:r>
            <a:r>
              <a:rPr lang="en-CA" dirty="0"/>
              <a:t> </a:t>
            </a:r>
            <a:r>
              <a:rPr lang="en-CA" dirty="0">
                <a:sym typeface="Wingdings" pitchFamily="2" charset="2"/>
              </a:rPr>
              <a:t>cross-section multiplied with ratio of charge of </a:t>
            </a:r>
            <a:r>
              <a:rPr lang="en-CA" dirty="0" err="1">
                <a:sym typeface="Wingdings" pitchFamily="2" charset="2"/>
              </a:rPr>
              <a:t>mCP</a:t>
            </a:r>
            <a:r>
              <a:rPr lang="en-CA" dirty="0">
                <a:sym typeface="Wingdings" pitchFamily="2" charset="2"/>
              </a:rPr>
              <a:t> squared </a:t>
            </a:r>
            <a:br>
              <a:rPr lang="en-CA" dirty="0">
                <a:sym typeface="Wingdings" pitchFamily="2" charset="2"/>
              </a:rPr>
            </a:br>
            <a:endParaRPr lang="en-CA" dirty="0">
              <a:sym typeface="Wingdings" pitchFamily="2" charset="2"/>
            </a:endParaRPr>
          </a:p>
          <a:p>
            <a:pPr marL="285750" indent="-285750">
              <a:buFont typeface="Arial" panose="020B0604020202020204" pitchFamily="34" charset="0"/>
              <a:buChar char="•"/>
            </a:pPr>
            <a:r>
              <a:rPr lang="en-CA" dirty="0">
                <a:sym typeface="Wingdings" pitchFamily="2" charset="2"/>
              </a:rPr>
              <a:t>Radiative energy loss process such as Bremsstrahlung and Pair production are included. Their respective cross-section is also scaled by taking ratio of charge of </a:t>
            </a:r>
            <a:r>
              <a:rPr lang="en-CA" dirty="0" err="1">
                <a:sym typeface="Wingdings" pitchFamily="2" charset="2"/>
              </a:rPr>
              <a:t>mCP</a:t>
            </a:r>
            <a:r>
              <a:rPr lang="en-CA" dirty="0">
                <a:sym typeface="Wingdings" pitchFamily="2" charset="2"/>
              </a:rPr>
              <a:t> squared</a:t>
            </a:r>
          </a:p>
          <a:p>
            <a:pPr marL="285750" indent="-285750">
              <a:buFont typeface="Arial" panose="020B0604020202020204" pitchFamily="34" charset="0"/>
              <a:buChar char="•"/>
            </a:pPr>
            <a:endParaRPr lang="en-CA" dirty="0">
              <a:sym typeface="Wingdings" pitchFamily="2" charset="2"/>
            </a:endParaRPr>
          </a:p>
          <a:p>
            <a:pPr marL="285750" indent="-285750">
              <a:buFont typeface="Arial" panose="020B0604020202020204" pitchFamily="34" charset="0"/>
              <a:buChar char="•"/>
            </a:pPr>
            <a:endParaRPr lang="en-CA" dirty="0"/>
          </a:p>
          <a:p>
            <a:pPr marL="285750" indent="-285750">
              <a:buFont typeface="Arial" panose="020B0604020202020204" pitchFamily="34" charset="0"/>
              <a:buChar char="•"/>
            </a:pPr>
            <a:endParaRPr lang="en-CA" dirty="0"/>
          </a:p>
          <a:p>
            <a:pPr marL="285750" indent="-285750">
              <a:buFont typeface="Arial" panose="020B0604020202020204" pitchFamily="34" charset="0"/>
              <a:buChar char="•"/>
            </a:pPr>
            <a:endParaRPr lang="en-CA" dirty="0"/>
          </a:p>
        </p:txBody>
      </p:sp>
      <p:pic>
        <p:nvPicPr>
          <p:cNvPr id="12" name="Picture 11">
            <a:extLst>
              <a:ext uri="{FF2B5EF4-FFF2-40B4-BE49-F238E27FC236}">
                <a16:creationId xmlns:a16="http://schemas.microsoft.com/office/drawing/2014/main" id="{B77D54C3-0474-B116-F7D9-0417FFE44398}"/>
              </a:ext>
            </a:extLst>
          </p:cNvPr>
          <p:cNvPicPr>
            <a:picLocks noChangeAspect="1"/>
          </p:cNvPicPr>
          <p:nvPr/>
        </p:nvPicPr>
        <p:blipFill>
          <a:blip r:embed="rId2"/>
          <a:stretch>
            <a:fillRect/>
          </a:stretch>
        </p:blipFill>
        <p:spPr>
          <a:xfrm>
            <a:off x="5387304" y="985162"/>
            <a:ext cx="6804696" cy="4404054"/>
          </a:xfrm>
          <a:prstGeom prst="rect">
            <a:avLst/>
          </a:prstGeom>
        </p:spPr>
      </p:pic>
      <p:sp>
        <p:nvSpPr>
          <p:cNvPr id="13" name="TextBox 12">
            <a:extLst>
              <a:ext uri="{FF2B5EF4-FFF2-40B4-BE49-F238E27FC236}">
                <a16:creationId xmlns:a16="http://schemas.microsoft.com/office/drawing/2014/main" id="{FAAB0E83-85A2-9041-3ED7-D1F70CB1B2B5}"/>
              </a:ext>
            </a:extLst>
          </p:cNvPr>
          <p:cNvSpPr txBox="1"/>
          <p:nvPr/>
        </p:nvSpPr>
        <p:spPr>
          <a:xfrm>
            <a:off x="5257800" y="5397680"/>
            <a:ext cx="6362700" cy="523220"/>
          </a:xfrm>
          <a:prstGeom prst="rect">
            <a:avLst/>
          </a:prstGeom>
          <a:noFill/>
        </p:spPr>
        <p:txBody>
          <a:bodyPr wrap="square" rtlCol="0">
            <a:spAutoFit/>
          </a:bodyPr>
          <a:lstStyle/>
          <a:p>
            <a:r>
              <a:rPr lang="en-US" sz="1400" dirty="0"/>
              <a:t>Mass stopping power of positive muons in Copper [Taken from PDG “passage of particles”]</a:t>
            </a:r>
          </a:p>
        </p:txBody>
      </p:sp>
      <p:sp>
        <p:nvSpPr>
          <p:cNvPr id="3" name="Footer Placeholder 4">
            <a:extLst>
              <a:ext uri="{FF2B5EF4-FFF2-40B4-BE49-F238E27FC236}">
                <a16:creationId xmlns:a16="http://schemas.microsoft.com/office/drawing/2014/main" id="{CFECB396-26A7-3B8F-5061-49BA888B6C7F}"/>
              </a:ext>
            </a:extLst>
          </p:cNvPr>
          <p:cNvSpPr>
            <a:spLocks noGrp="1"/>
          </p:cNvSpPr>
          <p:nvPr>
            <p:ph type="ftr" sz="quarter" idx="11"/>
          </p:nvPr>
        </p:nvSpPr>
        <p:spPr>
          <a:xfrm>
            <a:off x="6586739" y="6294464"/>
            <a:ext cx="6455769" cy="720671"/>
          </a:xfrm>
        </p:spPr>
        <p:txBody>
          <a:bodyPr/>
          <a:lstStyle/>
          <a:p>
            <a:pPr algn="l"/>
            <a:r>
              <a:rPr lang="en-US" sz="1100" dirty="0"/>
              <a:t>[1] </a:t>
            </a:r>
            <a:r>
              <a:rPr lang="en-CA" sz="1100" dirty="0"/>
              <a:t>https://doi.org/10.1016/j.nima.2020.164114</a:t>
            </a:r>
            <a:br>
              <a:rPr lang="en-CA" sz="1100" dirty="0"/>
            </a:br>
            <a:endParaRPr lang="en-US" sz="1100" dirty="0"/>
          </a:p>
          <a:p>
            <a:pPr algn="l"/>
            <a:endParaRPr lang="en-US" sz="1100" dirty="0"/>
          </a:p>
        </p:txBody>
      </p:sp>
    </p:spTree>
    <p:extLst>
      <p:ext uri="{BB962C8B-B14F-4D97-AF65-F5344CB8AC3E}">
        <p14:creationId xmlns:p14="http://schemas.microsoft.com/office/powerpoint/2010/main" val="21993368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52777-D807-62E0-7EF0-54E1CB663CB8}"/>
              </a:ext>
            </a:extLst>
          </p:cNvPr>
          <p:cNvSpPr>
            <a:spLocks noGrp="1"/>
          </p:cNvSpPr>
          <p:nvPr>
            <p:ph type="title"/>
          </p:nvPr>
        </p:nvSpPr>
        <p:spPr>
          <a:xfrm>
            <a:off x="838200" y="92075"/>
            <a:ext cx="10515600" cy="1325563"/>
          </a:xfrm>
        </p:spPr>
        <p:txBody>
          <a:bodyPr/>
          <a:lstStyle/>
          <a:p>
            <a:r>
              <a:rPr lang="en-US" dirty="0"/>
              <a:t>Experimental Method Simplified</a:t>
            </a:r>
          </a:p>
        </p:txBody>
      </p:sp>
      <p:sp>
        <p:nvSpPr>
          <p:cNvPr id="4" name="Date Placeholder 3">
            <a:extLst>
              <a:ext uri="{FF2B5EF4-FFF2-40B4-BE49-F238E27FC236}">
                <a16:creationId xmlns:a16="http://schemas.microsoft.com/office/drawing/2014/main" id="{3A85A6D4-A236-140F-2D65-0FDAA6DC8237}"/>
              </a:ext>
            </a:extLst>
          </p:cNvPr>
          <p:cNvSpPr>
            <a:spLocks noGrp="1"/>
          </p:cNvSpPr>
          <p:nvPr>
            <p:ph type="dt" sz="half" idx="10"/>
          </p:nvPr>
        </p:nvSpPr>
        <p:spPr/>
        <p:txBody>
          <a:bodyPr/>
          <a:lstStyle/>
          <a:p>
            <a:fld id="{BE0A88F0-556B-4BB7-8AAB-D63AEB65C662}" type="datetime1">
              <a:rPr lang="en-US" smtClean="0"/>
              <a:t>2/13/2025</a:t>
            </a:fld>
            <a:endParaRPr lang="en-US"/>
          </a:p>
        </p:txBody>
      </p:sp>
      <p:sp>
        <p:nvSpPr>
          <p:cNvPr id="6" name="Slide Number Placeholder 5">
            <a:extLst>
              <a:ext uri="{FF2B5EF4-FFF2-40B4-BE49-F238E27FC236}">
                <a16:creationId xmlns:a16="http://schemas.microsoft.com/office/drawing/2014/main" id="{AA305FC9-D1B1-770A-D0CF-460F99D33DC1}"/>
              </a:ext>
            </a:extLst>
          </p:cNvPr>
          <p:cNvSpPr>
            <a:spLocks noGrp="1"/>
          </p:cNvSpPr>
          <p:nvPr>
            <p:ph type="sldNum" sz="quarter" idx="12"/>
          </p:nvPr>
        </p:nvSpPr>
        <p:spPr/>
        <p:txBody>
          <a:bodyPr/>
          <a:lstStyle/>
          <a:p>
            <a:fld id="{81D2C36F-4504-47C0-B82F-A167342A2754}" type="slidenum">
              <a:rPr lang="en-US" smtClean="0"/>
              <a:t>8</a:t>
            </a:fld>
            <a:endParaRPr lang="en-US"/>
          </a:p>
        </p:txBody>
      </p:sp>
      <p:sp>
        <p:nvSpPr>
          <p:cNvPr id="8" name="Rectangle 7">
            <a:extLst>
              <a:ext uri="{FF2B5EF4-FFF2-40B4-BE49-F238E27FC236}">
                <a16:creationId xmlns:a16="http://schemas.microsoft.com/office/drawing/2014/main" id="{EF745737-EE0F-0740-DC6D-EC05AE72EB3C}"/>
              </a:ext>
            </a:extLst>
          </p:cNvPr>
          <p:cNvSpPr/>
          <p:nvPr/>
        </p:nvSpPr>
        <p:spPr>
          <a:xfrm>
            <a:off x="1047750" y="1485899"/>
            <a:ext cx="2533650" cy="77152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a:t>Collisions are produced in LHC [p-p collisions …]</a:t>
            </a:r>
          </a:p>
        </p:txBody>
      </p:sp>
      <p:sp>
        <p:nvSpPr>
          <p:cNvPr id="9" name="Rectangle 8">
            <a:extLst>
              <a:ext uri="{FF2B5EF4-FFF2-40B4-BE49-F238E27FC236}">
                <a16:creationId xmlns:a16="http://schemas.microsoft.com/office/drawing/2014/main" id="{6CEDD426-A68B-6358-3593-180527A65296}"/>
              </a:ext>
            </a:extLst>
          </p:cNvPr>
          <p:cNvSpPr/>
          <p:nvPr/>
        </p:nvSpPr>
        <p:spPr>
          <a:xfrm>
            <a:off x="6276976" y="1485898"/>
            <a:ext cx="3809999" cy="77152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a:t>Event Generators generate physics events for targeted particles-[MADGRAPH] </a:t>
            </a:r>
          </a:p>
        </p:txBody>
      </p:sp>
      <p:sp>
        <p:nvSpPr>
          <p:cNvPr id="10" name="Rectangle 9">
            <a:extLst>
              <a:ext uri="{FF2B5EF4-FFF2-40B4-BE49-F238E27FC236}">
                <a16:creationId xmlns:a16="http://schemas.microsoft.com/office/drawing/2014/main" id="{DD8A5111-9792-DBDA-F54A-FD23B6044207}"/>
              </a:ext>
            </a:extLst>
          </p:cNvPr>
          <p:cNvSpPr/>
          <p:nvPr/>
        </p:nvSpPr>
        <p:spPr>
          <a:xfrm>
            <a:off x="1004887" y="2706685"/>
            <a:ext cx="3295650" cy="850506"/>
          </a:xfrm>
          <a:prstGeom prst="rect">
            <a:avLst/>
          </a:prstGeom>
        </p:spPr>
        <p:style>
          <a:lnRef idx="2">
            <a:schemeClr val="accent6"/>
          </a:lnRef>
          <a:fillRef idx="1">
            <a:schemeClr val="lt1"/>
          </a:fillRef>
          <a:effectRef idx="0">
            <a:schemeClr val="accent6"/>
          </a:effectRef>
          <a:fontRef idx="minor">
            <a:schemeClr val="dk1"/>
          </a:fontRef>
        </p:style>
        <p:txBody>
          <a:bodyPr lIns="91440" tIns="45720" rIns="91440" bIns="45720" rtlCol="0" anchor="ctr"/>
          <a:lstStyle/>
          <a:p>
            <a:pPr algn="ctr"/>
            <a:r>
              <a:rPr lang="en-US" sz="1400" dirty="0">
                <a:solidFill>
                  <a:srgbClr val="0070C0"/>
                </a:solidFill>
              </a:rPr>
              <a:t>Data Acquisition </a:t>
            </a:r>
            <a:r>
              <a:rPr lang="en-US" sz="1400" dirty="0"/>
              <a:t>takes place in main collision points [ATLAS, CMS, </a:t>
            </a:r>
            <a:r>
              <a:rPr lang="en-US" sz="1400" dirty="0" err="1"/>
              <a:t>LHCb</a:t>
            </a:r>
            <a:r>
              <a:rPr lang="en-US" sz="1400" dirty="0"/>
              <a:t>, ALICE]</a:t>
            </a:r>
          </a:p>
        </p:txBody>
      </p:sp>
      <p:sp>
        <p:nvSpPr>
          <p:cNvPr id="11" name="Rectangle 10">
            <a:extLst>
              <a:ext uri="{FF2B5EF4-FFF2-40B4-BE49-F238E27FC236}">
                <a16:creationId xmlns:a16="http://schemas.microsoft.com/office/drawing/2014/main" id="{AB914E8E-299B-DD29-E9AE-2A8F41B0DB79}"/>
              </a:ext>
            </a:extLst>
          </p:cNvPr>
          <p:cNvSpPr/>
          <p:nvPr/>
        </p:nvSpPr>
        <p:spPr>
          <a:xfrm>
            <a:off x="6276976" y="2713924"/>
            <a:ext cx="4185685" cy="82490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a:solidFill>
                  <a:srgbClr val="0070C0"/>
                </a:solidFill>
              </a:rPr>
              <a:t>Detector Simulation </a:t>
            </a:r>
            <a:r>
              <a:rPr lang="en-US" sz="1400" dirty="0"/>
              <a:t>– Detector response to physics events [</a:t>
            </a:r>
            <a:r>
              <a:rPr lang="en-US" sz="1400" b="1" dirty="0"/>
              <a:t>GEANT4</a:t>
            </a:r>
            <a:r>
              <a:rPr lang="en-US" sz="1400" dirty="0"/>
              <a:t> - </a:t>
            </a:r>
            <a:r>
              <a:rPr lang="en-US" sz="1400" b="1" dirty="0"/>
              <a:t>SUMMA</a:t>
            </a:r>
            <a:r>
              <a:rPr lang="en-US" sz="1400" dirty="0"/>
              <a:t> ,</a:t>
            </a:r>
          </a:p>
          <a:p>
            <a:pPr algn="ctr"/>
            <a:r>
              <a:rPr lang="en-US" sz="1400" dirty="0"/>
              <a:t> </a:t>
            </a:r>
            <a:r>
              <a:rPr lang="en-US" sz="1400" b="1" dirty="0"/>
              <a:t>GEANT4 MAPP-1 Optical Model</a:t>
            </a:r>
            <a:r>
              <a:rPr lang="en-US" sz="1400" dirty="0"/>
              <a:t>]  </a:t>
            </a:r>
          </a:p>
        </p:txBody>
      </p:sp>
      <p:sp>
        <p:nvSpPr>
          <p:cNvPr id="12" name="Rectangle 11">
            <a:extLst>
              <a:ext uri="{FF2B5EF4-FFF2-40B4-BE49-F238E27FC236}">
                <a16:creationId xmlns:a16="http://schemas.microsoft.com/office/drawing/2014/main" id="{1318D513-6A13-8DA0-4C9A-5BBC53E7A9DE}"/>
              </a:ext>
            </a:extLst>
          </p:cNvPr>
          <p:cNvSpPr/>
          <p:nvPr/>
        </p:nvSpPr>
        <p:spPr>
          <a:xfrm>
            <a:off x="2220377" y="4234059"/>
            <a:ext cx="2162175" cy="77152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a:solidFill>
                  <a:srgbClr val="0070C0"/>
                </a:solidFill>
              </a:rPr>
              <a:t>Event Reconstruction</a:t>
            </a:r>
          </a:p>
          <a:p>
            <a:pPr algn="ctr"/>
            <a:r>
              <a:rPr lang="en-US" sz="1400"/>
              <a:t>[ORCA, ATHENA] </a:t>
            </a:r>
          </a:p>
        </p:txBody>
      </p:sp>
      <p:cxnSp>
        <p:nvCxnSpPr>
          <p:cNvPr id="13" name="Straight Arrow Connector 12">
            <a:extLst>
              <a:ext uri="{FF2B5EF4-FFF2-40B4-BE49-F238E27FC236}">
                <a16:creationId xmlns:a16="http://schemas.microsoft.com/office/drawing/2014/main" id="{01CE0CD4-953F-EDC8-1FE8-8B8D81AF2FE5}"/>
              </a:ext>
            </a:extLst>
          </p:cNvPr>
          <p:cNvCxnSpPr>
            <a:stCxn id="8" idx="2"/>
            <a:endCxn id="10" idx="0"/>
          </p:cNvCxnSpPr>
          <p:nvPr/>
        </p:nvCxnSpPr>
        <p:spPr>
          <a:xfrm>
            <a:off x="2314575" y="2257423"/>
            <a:ext cx="324000" cy="432000"/>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8C690D54-7500-4690-A6E2-CF1078FC11C3}"/>
              </a:ext>
            </a:extLst>
          </p:cNvPr>
          <p:cNvCxnSpPr>
            <a:cxnSpLocks/>
          </p:cNvCxnSpPr>
          <p:nvPr/>
        </p:nvCxnSpPr>
        <p:spPr>
          <a:xfrm>
            <a:off x="8369818" y="2257423"/>
            <a:ext cx="0" cy="476115"/>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BB1C22C9-9380-6408-6EED-6FF8A1E4FE4F}"/>
              </a:ext>
            </a:extLst>
          </p:cNvPr>
          <p:cNvCxnSpPr>
            <a:cxnSpLocks/>
          </p:cNvCxnSpPr>
          <p:nvPr/>
        </p:nvCxnSpPr>
        <p:spPr>
          <a:xfrm>
            <a:off x="2652712" y="3574453"/>
            <a:ext cx="648753" cy="642344"/>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3403F00E-B267-665C-B66E-690D03420325}"/>
              </a:ext>
            </a:extLst>
          </p:cNvPr>
          <p:cNvCxnSpPr>
            <a:cxnSpLocks/>
            <a:stCxn id="11" idx="2"/>
          </p:cNvCxnSpPr>
          <p:nvPr/>
        </p:nvCxnSpPr>
        <p:spPr>
          <a:xfrm flipH="1">
            <a:off x="8369818" y="3538829"/>
            <a:ext cx="1" cy="365977"/>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D7CC571B-1C70-024C-193E-8088834D2995}"/>
              </a:ext>
            </a:extLst>
          </p:cNvPr>
          <p:cNvSpPr/>
          <p:nvPr/>
        </p:nvSpPr>
        <p:spPr>
          <a:xfrm>
            <a:off x="6276973" y="3904806"/>
            <a:ext cx="4185685" cy="805291"/>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070C0"/>
                </a:solidFill>
              </a:rPr>
              <a:t>Modified Event Reconstruction</a:t>
            </a:r>
            <a:r>
              <a:rPr lang="en-US" sz="1400" dirty="0"/>
              <a:t>:</a:t>
            </a:r>
          </a:p>
          <a:p>
            <a:pPr algn="ctr"/>
            <a:r>
              <a:rPr lang="en-US" sz="1400" dirty="0">
                <a:solidFill>
                  <a:schemeClr val="bg1"/>
                </a:solidFill>
              </a:rPr>
              <a:t>Implementation of GEANT4 processes for Optical detector response [</a:t>
            </a:r>
            <a:r>
              <a:rPr lang="en-US" sz="1400" b="1" dirty="0">
                <a:solidFill>
                  <a:schemeClr val="bg1"/>
                </a:solidFill>
              </a:rPr>
              <a:t>GEANT4 MAPP-1 Optical Model</a:t>
            </a:r>
            <a:r>
              <a:rPr lang="en-US" sz="1400" dirty="0">
                <a:solidFill>
                  <a:schemeClr val="bg1"/>
                </a:solidFill>
              </a:rPr>
              <a:t>]</a:t>
            </a:r>
          </a:p>
        </p:txBody>
      </p:sp>
      <p:cxnSp>
        <p:nvCxnSpPr>
          <p:cNvPr id="29" name="Straight Arrow Connector 28">
            <a:extLst>
              <a:ext uri="{FF2B5EF4-FFF2-40B4-BE49-F238E27FC236}">
                <a16:creationId xmlns:a16="http://schemas.microsoft.com/office/drawing/2014/main" id="{434B9CBD-547D-1C4A-2122-D55E3244ED15}"/>
              </a:ext>
            </a:extLst>
          </p:cNvPr>
          <p:cNvCxnSpPr>
            <a:cxnSpLocks/>
            <a:stCxn id="27" idx="2"/>
            <a:endCxn id="33" idx="3"/>
          </p:cNvCxnSpPr>
          <p:nvPr/>
        </p:nvCxnSpPr>
        <p:spPr>
          <a:xfrm flipH="1">
            <a:off x="7138236" y="4710097"/>
            <a:ext cx="1231580" cy="1023022"/>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A4DECF71-16B4-7C7D-0295-F1F890EBA44E}"/>
              </a:ext>
            </a:extLst>
          </p:cNvPr>
          <p:cNvCxnSpPr>
            <a:cxnSpLocks/>
            <a:endCxn id="33" idx="1"/>
          </p:cNvCxnSpPr>
          <p:nvPr/>
        </p:nvCxnSpPr>
        <p:spPr>
          <a:xfrm>
            <a:off x="3316102" y="5019801"/>
            <a:ext cx="1288484" cy="713318"/>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77091028-54E8-7D64-7979-D50A0C6EC1CD}"/>
              </a:ext>
            </a:extLst>
          </p:cNvPr>
          <p:cNvSpPr/>
          <p:nvPr/>
        </p:nvSpPr>
        <p:spPr>
          <a:xfrm>
            <a:off x="4604586" y="5347357"/>
            <a:ext cx="2533650" cy="77152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a:solidFill>
                  <a:srgbClr val="0070C0"/>
                </a:solidFill>
              </a:rPr>
              <a:t>Physics Analysis</a:t>
            </a:r>
          </a:p>
          <a:p>
            <a:pPr algn="ctr"/>
            <a:r>
              <a:rPr lang="en-US" sz="1400"/>
              <a:t>ROOT, Python …</a:t>
            </a:r>
          </a:p>
        </p:txBody>
      </p:sp>
      <p:sp>
        <p:nvSpPr>
          <p:cNvPr id="40" name="Right Brace 39">
            <a:extLst>
              <a:ext uri="{FF2B5EF4-FFF2-40B4-BE49-F238E27FC236}">
                <a16:creationId xmlns:a16="http://schemas.microsoft.com/office/drawing/2014/main" id="{E12C1F86-3A7A-C9DA-0F1C-94614443C601}"/>
              </a:ext>
            </a:extLst>
          </p:cNvPr>
          <p:cNvSpPr/>
          <p:nvPr/>
        </p:nvSpPr>
        <p:spPr>
          <a:xfrm>
            <a:off x="10401884" y="2335527"/>
            <a:ext cx="539015" cy="402336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TextBox 41">
            <a:extLst>
              <a:ext uri="{FF2B5EF4-FFF2-40B4-BE49-F238E27FC236}">
                <a16:creationId xmlns:a16="http://schemas.microsoft.com/office/drawing/2014/main" id="{B59EFA77-E003-9458-A9A8-ACAA085FE683}"/>
              </a:ext>
            </a:extLst>
          </p:cNvPr>
          <p:cNvSpPr txBox="1"/>
          <p:nvPr/>
        </p:nvSpPr>
        <p:spPr>
          <a:xfrm>
            <a:off x="10940899" y="4011404"/>
            <a:ext cx="917425" cy="923330"/>
          </a:xfrm>
          <a:prstGeom prst="rect">
            <a:avLst/>
          </a:prstGeom>
          <a:noFill/>
        </p:spPr>
        <p:txBody>
          <a:bodyPr wrap="square" lIns="91440" tIns="45720" rIns="91440" bIns="45720" rtlCol="0" anchor="t">
            <a:spAutoFit/>
          </a:bodyPr>
          <a:lstStyle/>
          <a:p>
            <a:r>
              <a:rPr lang="en-US"/>
              <a:t>My current focus</a:t>
            </a:r>
          </a:p>
        </p:txBody>
      </p:sp>
      <p:sp>
        <p:nvSpPr>
          <p:cNvPr id="48" name="Rectangle 47">
            <a:extLst>
              <a:ext uri="{FF2B5EF4-FFF2-40B4-BE49-F238E27FC236}">
                <a16:creationId xmlns:a16="http://schemas.microsoft.com/office/drawing/2014/main" id="{EF31943B-3FE0-CBD0-DE48-4956B4EB6736}"/>
              </a:ext>
            </a:extLst>
          </p:cNvPr>
          <p:cNvSpPr/>
          <p:nvPr/>
        </p:nvSpPr>
        <p:spPr>
          <a:xfrm>
            <a:off x="4603503" y="1286966"/>
            <a:ext cx="6205609" cy="5059985"/>
          </a:xfrm>
          <a:prstGeom prst="rect">
            <a:avLst/>
          </a:prstGeom>
          <a:solidFill>
            <a:srgbClr val="FF0000">
              <a:alpha val="0"/>
            </a:srgbClr>
          </a:solidFill>
          <a:ln w="60325">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554502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45BED-D655-D447-8D52-E89DECDFAFFA}"/>
              </a:ext>
            </a:extLst>
          </p:cNvPr>
          <p:cNvSpPr>
            <a:spLocks noGrp="1"/>
          </p:cNvSpPr>
          <p:nvPr>
            <p:ph type="title"/>
          </p:nvPr>
        </p:nvSpPr>
        <p:spPr>
          <a:xfrm>
            <a:off x="307258" y="99964"/>
            <a:ext cx="11658600" cy="1325563"/>
          </a:xfrm>
        </p:spPr>
        <p:txBody>
          <a:bodyPr/>
          <a:lstStyle/>
          <a:p>
            <a:r>
              <a:rPr lang="en-CA" dirty="0"/>
              <a:t>Optical Model of MAPP-1 component – Scintillator Units (Preliminary) </a:t>
            </a:r>
          </a:p>
        </p:txBody>
      </p:sp>
      <p:sp>
        <p:nvSpPr>
          <p:cNvPr id="4" name="Date Placeholder 3">
            <a:extLst>
              <a:ext uri="{FF2B5EF4-FFF2-40B4-BE49-F238E27FC236}">
                <a16:creationId xmlns:a16="http://schemas.microsoft.com/office/drawing/2014/main" id="{2AFCCFDE-3038-2E4C-EC1E-53C05FC0667B}"/>
              </a:ext>
            </a:extLst>
          </p:cNvPr>
          <p:cNvSpPr>
            <a:spLocks noGrp="1"/>
          </p:cNvSpPr>
          <p:nvPr>
            <p:ph type="dt" sz="half" idx="10"/>
          </p:nvPr>
        </p:nvSpPr>
        <p:spPr/>
        <p:txBody>
          <a:bodyPr/>
          <a:lstStyle/>
          <a:p>
            <a:fld id="{BE0A88F0-556B-4BB7-8AAB-D63AEB65C662}" type="datetime1">
              <a:rPr lang="en-US" smtClean="0"/>
              <a:t>2/13/2025</a:t>
            </a:fld>
            <a:endParaRPr lang="en-US" dirty="0"/>
          </a:p>
        </p:txBody>
      </p:sp>
      <p:sp>
        <p:nvSpPr>
          <p:cNvPr id="6" name="Slide Number Placeholder 5">
            <a:extLst>
              <a:ext uri="{FF2B5EF4-FFF2-40B4-BE49-F238E27FC236}">
                <a16:creationId xmlns:a16="http://schemas.microsoft.com/office/drawing/2014/main" id="{3C9B83BD-E3D9-D71F-528D-7592B1201797}"/>
              </a:ext>
            </a:extLst>
          </p:cNvPr>
          <p:cNvSpPr>
            <a:spLocks noGrp="1"/>
          </p:cNvSpPr>
          <p:nvPr>
            <p:ph type="sldNum" sz="quarter" idx="12"/>
          </p:nvPr>
        </p:nvSpPr>
        <p:spPr/>
        <p:txBody>
          <a:bodyPr/>
          <a:lstStyle/>
          <a:p>
            <a:fld id="{81D2C36F-4504-47C0-B82F-A167342A2754}" type="slidenum">
              <a:rPr lang="en-US" smtClean="0"/>
              <a:t>9</a:t>
            </a:fld>
            <a:endParaRPr lang="en-US"/>
          </a:p>
        </p:txBody>
      </p:sp>
      <p:pic>
        <p:nvPicPr>
          <p:cNvPr id="7" name="Content Placeholder 6">
            <a:extLst>
              <a:ext uri="{FF2B5EF4-FFF2-40B4-BE49-F238E27FC236}">
                <a16:creationId xmlns:a16="http://schemas.microsoft.com/office/drawing/2014/main" id="{FCE66425-2648-7749-BEA6-B90A26F0A202}"/>
              </a:ext>
            </a:extLst>
          </p:cNvPr>
          <p:cNvPicPr>
            <a:picLocks noGrp="1" noChangeAspect="1"/>
          </p:cNvPicPr>
          <p:nvPr>
            <p:ph idx="1"/>
          </p:nvPr>
        </p:nvPicPr>
        <p:blipFill>
          <a:blip r:embed="rId2"/>
          <a:stretch>
            <a:fillRect/>
          </a:stretch>
        </p:blipFill>
        <p:spPr>
          <a:xfrm>
            <a:off x="5892398" y="2106533"/>
            <a:ext cx="5672376" cy="1325563"/>
          </a:xfrm>
          <a:prstGeom prst="rect">
            <a:avLst/>
          </a:prstGeom>
        </p:spPr>
      </p:pic>
      <p:cxnSp>
        <p:nvCxnSpPr>
          <p:cNvPr id="10" name="Straight Arrow Connector 9">
            <a:extLst>
              <a:ext uri="{FF2B5EF4-FFF2-40B4-BE49-F238E27FC236}">
                <a16:creationId xmlns:a16="http://schemas.microsoft.com/office/drawing/2014/main" id="{D4C8123D-CB84-C84A-6342-E259D462F83B}"/>
              </a:ext>
            </a:extLst>
          </p:cNvPr>
          <p:cNvCxnSpPr>
            <a:cxnSpLocks/>
          </p:cNvCxnSpPr>
          <p:nvPr/>
        </p:nvCxnSpPr>
        <p:spPr>
          <a:xfrm flipH="1" flipV="1">
            <a:off x="6489289" y="2961099"/>
            <a:ext cx="766379" cy="786693"/>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9C0CA84C-4553-C5B4-118E-98E69F3A07AD}"/>
              </a:ext>
            </a:extLst>
          </p:cNvPr>
          <p:cNvCxnSpPr>
            <a:cxnSpLocks/>
          </p:cNvCxnSpPr>
          <p:nvPr/>
        </p:nvCxnSpPr>
        <p:spPr>
          <a:xfrm>
            <a:off x="7187383" y="1631441"/>
            <a:ext cx="383189" cy="1174512"/>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F6FCC430-52A6-60FD-D16D-6630466AAFCA}"/>
              </a:ext>
            </a:extLst>
          </p:cNvPr>
          <p:cNvSpPr txBox="1"/>
          <p:nvPr/>
        </p:nvSpPr>
        <p:spPr>
          <a:xfrm>
            <a:off x="6862940" y="3688907"/>
            <a:ext cx="3835969" cy="369332"/>
          </a:xfrm>
          <a:prstGeom prst="rect">
            <a:avLst/>
          </a:prstGeom>
          <a:noFill/>
        </p:spPr>
        <p:txBody>
          <a:bodyPr wrap="square" rtlCol="0">
            <a:spAutoFit/>
          </a:bodyPr>
          <a:lstStyle/>
          <a:p>
            <a:r>
              <a:rPr lang="en-CA" dirty="0"/>
              <a:t>pseudo-detector [Silicone] </a:t>
            </a:r>
          </a:p>
        </p:txBody>
      </p:sp>
      <p:sp>
        <p:nvSpPr>
          <p:cNvPr id="20" name="TextBox 19">
            <a:extLst>
              <a:ext uri="{FF2B5EF4-FFF2-40B4-BE49-F238E27FC236}">
                <a16:creationId xmlns:a16="http://schemas.microsoft.com/office/drawing/2014/main" id="{AA667764-00D2-AE1F-2759-C805E61F6F98}"/>
              </a:ext>
            </a:extLst>
          </p:cNvPr>
          <p:cNvSpPr txBox="1"/>
          <p:nvPr/>
        </p:nvSpPr>
        <p:spPr>
          <a:xfrm>
            <a:off x="6489289" y="1129793"/>
            <a:ext cx="3628104" cy="646331"/>
          </a:xfrm>
          <a:prstGeom prst="rect">
            <a:avLst/>
          </a:prstGeom>
          <a:noFill/>
        </p:spPr>
        <p:txBody>
          <a:bodyPr wrap="square" rtlCol="0">
            <a:spAutoFit/>
          </a:bodyPr>
          <a:lstStyle/>
          <a:p>
            <a:r>
              <a:rPr lang="en-CA" dirty="0"/>
              <a:t>Plastic Scintillator with Tyvek Wrapping </a:t>
            </a:r>
          </a:p>
        </p:txBody>
      </p:sp>
      <p:sp>
        <p:nvSpPr>
          <p:cNvPr id="21" name="Content Placeholder 2">
            <a:extLst>
              <a:ext uri="{FF2B5EF4-FFF2-40B4-BE49-F238E27FC236}">
                <a16:creationId xmlns:a16="http://schemas.microsoft.com/office/drawing/2014/main" id="{260307F4-BA9B-BE18-B047-9C78A8268F24}"/>
              </a:ext>
            </a:extLst>
          </p:cNvPr>
          <p:cNvSpPr txBox="1">
            <a:spLocks/>
          </p:cNvSpPr>
          <p:nvPr/>
        </p:nvSpPr>
        <p:spPr>
          <a:xfrm>
            <a:off x="149339" y="1480390"/>
            <a:ext cx="5847736" cy="44609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sz="2000" dirty="0"/>
              <a:t>The Plastic scintillator was wrapped with Tyvek in custom GEANT4 optical library </a:t>
            </a:r>
          </a:p>
          <a:p>
            <a:r>
              <a:rPr lang="en-CA" sz="2000" dirty="0"/>
              <a:t>Silicone light guide was initialized as sensitive detector and attached to end of SP32 Plastic scintillator bar to record number of optical photons reaching end of the bar. </a:t>
            </a:r>
          </a:p>
          <a:p>
            <a:r>
              <a:rPr lang="en-CA" sz="2000" dirty="0"/>
              <a:t>Optical photon boundary interaction between Tyvek, Plastic Scintillator and Silicone was defined </a:t>
            </a:r>
          </a:p>
          <a:p>
            <a:endParaRPr lang="en-CA" sz="2000" dirty="0"/>
          </a:p>
          <a:p>
            <a:pPr marL="0" indent="0">
              <a:buNone/>
            </a:pPr>
            <a:r>
              <a:rPr lang="en-CA" sz="2000" dirty="0">
                <a:solidFill>
                  <a:srgbClr val="FF0000"/>
                </a:solidFill>
              </a:rPr>
              <a:t>Now with optical model we can estimate our detector sensitivity !</a:t>
            </a:r>
          </a:p>
          <a:p>
            <a:endParaRPr lang="en-CA" sz="2000" dirty="0"/>
          </a:p>
          <a:p>
            <a:endParaRPr lang="en-CA" sz="2000" dirty="0"/>
          </a:p>
        </p:txBody>
      </p:sp>
      <p:sp>
        <p:nvSpPr>
          <p:cNvPr id="25" name="TextBox 24">
            <a:extLst>
              <a:ext uri="{FF2B5EF4-FFF2-40B4-BE49-F238E27FC236}">
                <a16:creationId xmlns:a16="http://schemas.microsoft.com/office/drawing/2014/main" id="{D3A1367F-B52F-0319-8741-9594DDFEA2FC}"/>
              </a:ext>
            </a:extLst>
          </p:cNvPr>
          <p:cNvSpPr txBox="1"/>
          <p:nvPr/>
        </p:nvSpPr>
        <p:spPr>
          <a:xfrm>
            <a:off x="6331974" y="4168877"/>
            <a:ext cx="5132439" cy="923330"/>
          </a:xfrm>
          <a:prstGeom prst="rect">
            <a:avLst/>
          </a:prstGeom>
          <a:noFill/>
        </p:spPr>
        <p:txBody>
          <a:bodyPr wrap="square" rtlCol="0">
            <a:spAutoFit/>
          </a:bodyPr>
          <a:lstStyle/>
          <a:p>
            <a:r>
              <a:rPr lang="en-CA" dirty="0"/>
              <a:t>Image above is Scintillator unit with Scintillator yield reduced significantly to show optical photon propagation inside the unit</a:t>
            </a:r>
          </a:p>
        </p:txBody>
      </p:sp>
    </p:spTree>
    <p:extLst>
      <p:ext uri="{BB962C8B-B14F-4D97-AF65-F5344CB8AC3E}">
        <p14:creationId xmlns:p14="http://schemas.microsoft.com/office/powerpoint/2010/main" val="1444222997"/>
      </p:ext>
    </p:extLst>
  </p:cSld>
  <p:clrMapOvr>
    <a:masterClrMapping/>
  </p:clrMapOvr>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3E4F19A7-A959-40BB-972C-4880BAF8EB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34246</TotalTime>
  <Words>2273</Words>
  <Application>Microsoft Office PowerPoint</Application>
  <PresentationFormat>Widescreen</PresentationFormat>
  <Paragraphs>256</Paragraphs>
  <Slides>33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Calibri</vt:lpstr>
      <vt:lpstr>Calibri Light</vt:lpstr>
      <vt:lpstr>Cambria Math</vt:lpstr>
      <vt:lpstr>Wingdings</vt:lpstr>
      <vt:lpstr>Office 2013 - 2022 Theme</vt:lpstr>
      <vt:lpstr>Simulation of MAPP-1 Detector in GEANT4</vt:lpstr>
      <vt:lpstr>Limitations of Standard Model </vt:lpstr>
      <vt:lpstr>Milli-Charged Particles and Portals</vt:lpstr>
      <vt:lpstr>Why do we need a dedicated search Experiment ? </vt:lpstr>
      <vt:lpstr>MoEDAL-MAPP Experiment</vt:lpstr>
      <vt:lpstr>MAPP-1 Detector </vt:lpstr>
      <vt:lpstr>Modelling Energy loss of Milli-Charged Particle</vt:lpstr>
      <vt:lpstr>Experimental Method Simplified</vt:lpstr>
      <vt:lpstr>Optical Model of MAPP-1 component – Scintillator Units (Preliminary) </vt:lpstr>
      <vt:lpstr>Estimating detector sensitivity by incorporating optical simulations</vt:lpstr>
      <vt:lpstr>Estimating detector sensitivity by incorporating optical simulations</vt:lpstr>
      <vt:lpstr>Projected exclusion limits </vt:lpstr>
      <vt:lpstr>SimUlation of the MoEDAL-MAPP Arena (SUMMA) Model </vt:lpstr>
      <vt:lpstr>MAPP-1 Optical Model Updated</vt:lpstr>
      <vt:lpstr>Summary and Future</vt:lpstr>
      <vt:lpstr>THANK YOU !  </vt:lpstr>
      <vt:lpstr>BACKUP SLIDES</vt:lpstr>
      <vt:lpstr>Energy loss validation </vt:lpstr>
      <vt:lpstr>Production mechanism of mCPs at CERN </vt:lpstr>
      <vt:lpstr>Cross – sections computed via MadGraph</vt:lpstr>
      <vt:lpstr>Physics changes</vt:lpstr>
      <vt:lpstr>Energy loss [Continued…] </vt:lpstr>
      <vt:lpstr>PowerPoint Presentation</vt:lpstr>
      <vt:lpstr>Background Considerations: </vt:lpstr>
      <vt:lpstr>Physics changes</vt:lpstr>
      <vt:lpstr>Optical Parameters [Extended]</vt:lpstr>
      <vt:lpstr>Energy Fluctuations</vt:lpstr>
      <vt:lpstr>Landau-Vavilov</vt:lpstr>
      <vt:lpstr>Vavilov parameter </vt:lpstr>
      <vt:lpstr>Vavilov parameter </vt:lpstr>
      <vt:lpstr>Energy Fluctuations</vt:lpstr>
      <vt:lpstr>PowerPoint Presentation</vt:lpstr>
      <vt:lpstr>Geometric Acceptance of MAPP-1 detector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Some remarks on FCP model and paper</dc:title>
  <dc:creator>Abhinab Mukhopadhyay</dc:creator>
  <cp:lastModifiedBy>Abhinab Mukhopadhyay</cp:lastModifiedBy>
  <cp:revision>209</cp:revision>
  <dcterms:created xsi:type="dcterms:W3CDTF">2023-05-02T19:40:38Z</dcterms:created>
  <dcterms:modified xsi:type="dcterms:W3CDTF">2025-02-14T06:45:59Z</dcterms:modified>
</cp:coreProperties>
</file>