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0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1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2.xml" ContentType="application/vnd.openxmlformats-officedocument.presentationml.notesSlide+xml"/>
  <Override PartName="/ppt/ink/ink2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46"/>
  </p:notesMasterIdLst>
  <p:handoutMasterIdLst>
    <p:handoutMasterId r:id="rId47"/>
  </p:handoutMasterIdLst>
  <p:sldIdLst>
    <p:sldId id="277" r:id="rId2"/>
    <p:sldId id="374" r:id="rId3"/>
    <p:sldId id="375" r:id="rId4"/>
    <p:sldId id="377" r:id="rId5"/>
    <p:sldId id="315" r:id="rId6"/>
    <p:sldId id="343" r:id="rId7"/>
    <p:sldId id="317" r:id="rId8"/>
    <p:sldId id="346" r:id="rId9"/>
    <p:sldId id="347" r:id="rId10"/>
    <p:sldId id="348" r:id="rId11"/>
    <p:sldId id="351" r:id="rId12"/>
    <p:sldId id="327" r:id="rId13"/>
    <p:sldId id="333" r:id="rId14"/>
    <p:sldId id="335" r:id="rId15"/>
    <p:sldId id="336" r:id="rId16"/>
    <p:sldId id="337" r:id="rId17"/>
    <p:sldId id="345" r:id="rId18"/>
    <p:sldId id="367" r:id="rId19"/>
    <p:sldId id="332" r:id="rId20"/>
    <p:sldId id="371" r:id="rId21"/>
    <p:sldId id="372" r:id="rId22"/>
    <p:sldId id="356" r:id="rId23"/>
    <p:sldId id="364" r:id="rId24"/>
    <p:sldId id="365" r:id="rId25"/>
    <p:sldId id="321" r:id="rId26"/>
    <p:sldId id="360" r:id="rId27"/>
    <p:sldId id="350" r:id="rId28"/>
    <p:sldId id="352" r:id="rId29"/>
    <p:sldId id="361" r:id="rId30"/>
    <p:sldId id="353" r:id="rId31"/>
    <p:sldId id="355" r:id="rId32"/>
    <p:sldId id="366" r:id="rId33"/>
    <p:sldId id="314" r:id="rId34"/>
    <p:sldId id="354" r:id="rId35"/>
    <p:sldId id="362" r:id="rId36"/>
    <p:sldId id="370" r:id="rId37"/>
    <p:sldId id="329" r:id="rId38"/>
    <p:sldId id="363" r:id="rId39"/>
    <p:sldId id="358" r:id="rId40"/>
    <p:sldId id="305" r:id="rId41"/>
    <p:sldId id="323" r:id="rId42"/>
    <p:sldId id="324" r:id="rId43"/>
    <p:sldId id="331" r:id="rId44"/>
    <p:sldId id="33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432FF"/>
    <a:srgbClr val="00A9FF"/>
    <a:srgbClr val="FF7E79"/>
    <a:srgbClr val="009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8"/>
    <p:restoredTop sz="84098"/>
  </p:normalViewPr>
  <p:slideViewPr>
    <p:cSldViewPr snapToGrid="0" snapToObjects="1">
      <p:cViewPr varScale="1">
        <p:scale>
          <a:sx n="87" d="100"/>
          <a:sy n="87" d="100"/>
        </p:scale>
        <p:origin x="1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2/13/25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02:21:07.345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1 1 24575,'7'30'0,"20"10"0,31 26 0,-9-22 0,5 3 0,9 5 0,5 1 0,11 7 0,3 0 0,3 1 0,4-1-404,-23-17 1,4 0 0,1 0 403,11 3 0,2 0 0,3 0 0,8 2 0,3 1 0,3-1-359,-18-10 1,2-1-1,1 1 1,1 0 358,2 1 0,2 0 0,0-1 0,2 1 0,3 1 0,3 0 0,0 0 0,1-2 0,3 2 0,1-1 0,0 0 0,1 0-439,-16-9 0,0 2 0,0-2 0,1-1 0,1 1 439,2-2 0,-1 0 0,1 0 0,2-2 0,-1-1 0,5-1 0,-1 0 0,2-2 0,1-1 0,0-1-481,6 0 1,0-2-1,2 0 1,0-1 0,0-3 480,5 1 0,-1-1 0,2-2 0,0-1 0,0 0 0,-17-2 0,-1-1 0,1-1 0,0 1 0,0-2 0,-2 1 0,18 0 0,-2-1 0,-1-1 0,0 0 0,0 1-220,-5-2 0,1-1 1,-2 0-1,1 0 1,-2-2 219,-1-1 0,-2-1 0,1-1 0,-1-1 0,-1-1 0,-5-1 0,0-1 0,0-1 0,-2 0 0,1-3 0,18-3 0,-1-2 0,-2-2 0,-1-2 45,-8 0 1,-3-3-1,0-1 1,-3 0-46,19-8 0,-3-1 0,-1-1 373,-8 1 0,0 0 0,-2-1-373,-8 4 0,-2 0 0,-1-1 0,-4 3 0,-2 1 0,-3-1 1220,33-8 0,-5 1-1220,-14 3 0,-6 0 1122,-13 4 0,-3 0-1122,-11 3 0,-4-2 732,-1 1 1,-2-1-733,3 0 0,0 0 444,5-3 1,2 2-445,5-1 0,1 0 0,0 2 0,0 1 0,-3 1 0,-1 1 0,-8 3 0,-4 2 0,27-10 0,-27 10 0,-22 7 0,-19 7 0,-16 3 0,-30 1 0,-35 3 0,-29 7 0,40-5 0,-2 1 0,-55 9 0,14-4 0,25-5 0,21-3 0,30-3 0,8 0 0,16 0 0,3 0 0,9 0 0,9 0 0,10 0 0,15 0 0,11 0 0,4 0 0,2 0 0,-4 0 0,1 0 0,-10 0 0,-8 0 0,-13 0 0,-8 0 0,-2 0 0,5 0 0,5 0 0,2 0 0,-4 0 0,-12 0 0,-11 2 0,-13 6 0,-18 10 0,-8 14 0,-15 17 0,-11 16 0,-5 12 0,32-36 0,0 1 0,-29 36 0,12-7 0,14-12 0,12-16 0,8-9 0,7-12 0,5-6 0,4-9 0,2-3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2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260 2631 24575,'12'-2'0,"11"-5"0,8-5 0,1-3 0,-3 0 0,-10 2 0,-1-1 0,0 0 0,-1 1 0,-2-1 0,-1 0 0,0-4 0,3-3 0,5-4 0,0-2 0,-1 3 0,-3 1 0,-4 3 0,-2 2 0,-4 0 0,-3 1 0,-3 1 0,-2 2 0,0 3 0,0-2 0,0 0 0,-1-3 0,-4-4 0,-6 1 0,-2 1 0,-3 2 0,0 3 0,1 1 0,0 1 0,-1 2 0,0-1 0,-2 1 0,0-1 0,-1 1 0,1-1 0,0 1 0,0-1 0,0 2 0,0 1 0,2-1 0,2 2 0,0-1 0,2 1 0,1-1 0,-1-1 0,-2-2 0,0-1 0,0 0 0,3 1 0,1 1 0,1-2 0,0-2 0,-1-2 0,1-1 0,-1 0 0,1 1 0,0-2 0,0-1 0,1 0 0,2 0 0,0 0 0,2-1 0,1 1 0,1 0 0,2-1 0,0 1 0,0 0 0,0 0 0,0-1 0,0 0 0,2-1 0,3-2 0,2 1 0,2 2 0,1 3 0,0 3 0,0 0 0,2 2 0,-1-2 0,2 1 0,2 2 0,0-1 0,1 2 0,0 2 0,2-1 0,1 0 0,-1 1 0,-1-1 0,-1 1 0,0 1 0,-1-1 0,0 0 0,0-2 0,1-2 0,1-2 0,-1 0 0,-1-1 0,-2-2 0,1-2 0,1-4 0,0-2 0,0 0 0,-3 3 0,0 0 0,-5 5 0,-2 0 0,-3 3 0,-2-1 0,0-1 0,0-2 0,-1-2 0,-4 0 0,-6-2 0,-4-1 0,-4 2 0,2 2 0,2 4 0,-1 0 0,0 0 0,-1 1 0,4 1 0,0 2 0,2 1 0,-3 2 0,0-2 0,-1-1 0,-1 2 0,0 1 0,-1-1 0,-1 1 0,0-4 0,-1-1 0,1 1 0,0-1 0,0 2 0,0 1 0,0-1 0,0 0 0,1 0 0,2 0 0,1 1 0,2 0 0,-1-2 0,1-3 0,-2 0 0,-1-2 0,1 1 0,0-2 0,3 0 0,1 1 0,1 0 0,4 2 0,2-1 0,2 1 0,1 0 0,0-2 0,0 1 0,0 0 0,0-1 0,0 3 0,0 0 0,0-1 0,2 2 0,3 0 0,4 0 0,2 1 0,1-1 0,1 0 0,-1 1 0,1-3 0,1 0 0,0 1 0,1-1 0,-1 0 0,-2 0 0,0 1 0,-1 2 0,0 0 0,0 2 0,0 0 0,0 0 0,-2 2 0,-3-1 0,0 2 0,-2 1 0,1 0 0,-1 1 0,1-1 0,1 0 0,1 1 0,1-1 0,-1-1 0,-1-1 0,0 0 0,-1 2 0,0 0 0,0 2 0,1-4 0,1 1 0,-2 0 0,-2 2 0,-1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153 58 24575,'0'26'0,"0"10"0,-8 17 0,-5-5 0,-2 1 0,-9 16 0,-14 23 0,17-45 0,7-12 0,3-6 0,6-14 0,3-7 0,1-6 0,2-4 0,3-4 0,3-5 0,2-8 0,1-8 0,1-11 0,3-10 0,1-2 0,-1 1 0,-1 11 0,-6 14 0,-2 13 0,-2 6 0,-1 2 0,2 1 0,-1-1 0,2-1 0,-1 0 0,1-4 0,1-1 0,0-4 0,2-1 0,-1-1 0,0 2 0,0 5 0,0 4 0,0 5 0,-1 5 0,3 0 0,2 3 0,3-1 0,1-2 0,-1 2 0,-1-2 0,3 0 0,2 1 0,3 0 0,1-1 0,0 0 0,-1-2 0,-2 2 0,2 1 0,1-1 0,0 0 0,-1 0 0,-2 0 0,-2 0 0,0 1 0,-3-3 0,0 0 0,-2 0 0,-1 0 0,-3 2 0,-6 0 0,-4 0 0,-13 2 0,-10-2 0,-6 1 0,-2-1 0,6-2 0,2 0 0,1 0 0,3 1 0,2 2 0,0-1 0,4 0 0,-1-1 0,2-1 0,0 0 0,0 0 0,2 0 0,-1 0 0,1 0 0,-1 0 0,1 0 0,3 0 0,0 0 0,-2 0 0,-1-2 0,-1-1 0,1-2 0,4 0 0,3 3 0,4-1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5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0 24575,'14'0'0,"0"2"0,-2 0 0,2 3 0,-4-1 0,1 1 0,0 1 0,-3-2 0,3 2 0,-2-2 0,3 0 0,0 2 0,0-1 0,-1 1 0,-2-1 0,-1 0 0,1-1 0,1 0 0,0 1 0,3 0 0,-2 0 0,0-1 0,-1 1 0,0-1 0,1 1 0,-2-1 0,0 1 0,-1 0 0,0-1 0,-1 1 0,1-2 0,1 1 0,0-1 0,-1 0 0,2 1 0,0 0 0,-1 0 0,0 0 0,-2 0 0,-1 0 0,1 1 0,-1-2 0,0 3 0,-2 1 0,-2 1 0,-1 0 0,0-1 0,-1 0 0,0 1 0,-1-1 0,-3-1 0,-3 0 0,-1-1 0,-2 2 0,1 2 0,-2 3 0,-1 2 0,0 2 0,-2 1 0,1 1 0,1 1 0,1-1 0,3-2 0,1 0 0,-1-2 0,2 0 0,0-1 0,-1-1 0,3-3 0,-1-6 0,3-8 0,2-7 0,0-2 0,0-1 0,0 2 0,1 3 0,1-2 0,2 2 0,0-2 0,-1 2 0,0-1 0,1 1 0,0 1 0,0-1 0,-1 2 0,0-1 0,0-1 0,1-3 0,0-1 0,1 1 0,-1 1 0,0 3 0,0-2 0,0 1 0,0-2 0,0 1 0,-1 1 0,1-2 0,0 1 0,-3 1 0,-2 3 0,-4 4 0,-5 3 0,-3 0 0,-1 0 0,0 0 0,2 0 0,1 0 0,1 0 0,1 0 0,2-2 0,-1 1 0,0-3 0,-1-1 0,-1 0 0,2 1 0,1 0 0,2-1 0,-1 1 0,-1-3 0,-1 1 0,0 0 0,1 1 0,1 1 0,2-1 0,-1-1 0,-1 1 0,-1-1 0,1 0 0,-1 0 0,1 1 0,0 1 0,0-1 0,1 1 0,-1 1 0,2-1 0,2 3 0,9 2 0,2 5 0,4 4 0,-3 1 0,-2-2 0,2 0 0,0-2 0,1 0 0,-2 1 0,-1-1 0,-2-3 0,-1-1 0,2 0 0,-2-1 0,0 1 0,1 0 0,0 0 0,1 1 0,0-1 0,-1 1 0,-1-1 0,1-1 0,2 2 0,0-1 0,1 0 0,-1-1 0,0-2 0,-1 2 0,1 0 0,0 2 0,1 0 0,3 0 0,-1 1 0,0-3 0,-1 0 0,-2 0 0,0 0 0,-2 2 0,-2 1 0,-2 2 0,-2 1 0,0 0 0,0 0 0,0-1 0,-1-1 0,-1 0 0,0 0 0,0 0 0,1 2 0,1-4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31 24575,'6'-4'0,"1"0"0,5 4 0,1-3 0,5 2 0,-5-6 0,6 6 0,-7-6 0,1 7 0,-1-4 0,1 4 0,6 0 0,-7 0 0,7 0 0,-2 0 0,-3 0 0,5 0 0,-6 0 0,-1 0 0,1 0 0,-1 0 0,1 0 0,-1 0 0,5 0 0,-2 0 0,1 4 0,-3-4 0,6 7 0,-5-6 0,3 2 0,-4-3 0,-1 0 0,1 0 0,-1 4 0,1-3 0,5 6 0,20-2 0,-13 0 0,11 3 0,-24-8 0,1 4 0,-1 0 0,7 0 0,-6 0 0,5 3 0,-5-6 0,-7 6 0,7-7 0,-7 7 0,7-6 0,-1 6 0,1-3 0,-1 0 0,-6 4 0,5-4 0,-3 0 0,5 2 0,-1 2 0,1 0 0,-1 3 0,1-3 0,-7 0 0,5-4 0,-9 3 0,8-3 0,-2 4 0,3 0 0,-3-2 0,3 2 0,-9 0 0,8-4 0,-8 3 0,9-3 0,-5 8 0,7-4 0,-5 2 0,2-2 0,-3 3 0,5-2 0,-4 2 0,3-3 0,-9-1 0,2 1 0,2-4 0,-6 6 0,7-4 0,-1 7 0,-6-4 0,6-2 0,-6-3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08:20.86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393 2699 24575,'-12'-2'0,"-11"-6"0,-9-4 0,-2-3 0,5-2 0,9 4 0,2-1 0,-1 0 0,2 0 0,2 0 0,1 0 0,-1-5 0,-3-2 0,-4-5 0,0-2 0,0 3 0,3 2 0,5 3 0,2 1 0,4 1 0,3 0 0,3 2 0,1 2 0,1 2 0,0-1 0,0-1 0,1-2 0,5-4 0,5 0 0,3 2 0,2 2 0,0 2 0,-1 2 0,1 1 0,0 1 0,1 0 0,2 1 0,-1-1 0,1 0 0,-1 0 0,1 1 0,0-1 0,-1 1 0,0 2 0,-2-1 0,-1 2 0,-1-1 0,-1 1 0,-1-1 0,0-2 0,2-1 0,0-2 0,0 1 0,-2 1 0,-2 1 0,-1-2 0,1-2 0,0-3 0,-1 0 0,1-1 0,-1 1 0,1 0 0,-1-3 0,0 0 0,-3 1 0,-1-1 0,0 0 0,-3 0 0,0 1 0,-2-1 0,0 0 0,0 0 0,0 1 0,0-1 0,0-1 0,-2-1 0,-2-1 0,-4 0 0,-1 3 0,-1 3 0,-1 2 0,1 1 0,-1 1 0,-1-1 0,-2 1 0,-1 1 0,0 1 0,-2 1 0,1 1 0,-3-1 0,0 2 0,1-1 0,0 0 0,1 1 0,1 1 0,1-1 0,0 0 0,-1-2 0,0-3 0,-2-1 0,2-1 0,1 0 0,1-2 0,-1-3 0,1-3 0,-2-3 0,1 1 0,2 2 0,1 0 0,5 6 0,2 0 0,3 2 0,2 0 0,0-2 0,-1-1 0,2-2 0,5-1 0,5-2 0,5 0 0,3 2 0,-2 1 0,-1 5 0,0-1 0,1 1 0,-1 1 0,-1 0 0,-2 3 0,-2 1 0,3 1 0,1-1 0,0-1 0,1 2 0,1 0 0,0 1 0,2-1 0,-1-3 0,1-1 0,0 0 0,0 0 0,-1 2 0,1 1 0,-1-1 0,1-1 0,-2 1 0,-1 0 0,-2 0 0,-2 1 0,1-2 0,0-4 0,1 1 0,2-2 0,-2 0 0,0-1 0,-3 0 0,0 0 0,-3 1 0,-2 2 0,-3-2 0,-2 1 0,-1 1 0,0-2 0,0 0 0,0 1 0,0-1 0,0 3 0,0-1 0,0 0 0,-2 1 0,-4 1 0,-2 0 0,-3 0 0,-2 0 0,0 0 0,1 0 0,-2-2 0,0 0 0,0 0 0,-2 0 0,2-1 0,1 1 0,1 1 0,1 2 0,0 0 0,-1 1 0,1 1 0,0-1 0,1 3 0,4 0 0,0 0 0,2 2 0,-1 0 0,1 1 0,-1-1 0,-2 0 0,0 1 0,-1-2 0,1 0 0,0-1 0,1 0 0,1 2 0,1 0 0,-2 1 0,0-2 0,-1-1 0,2 1 0,2 2 0,1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09:07.47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153 58 24575,'0'26'0,"0"10"0,-8 17 0,-5-5 0,-2 1 0,-9 16 0,-14 23 0,17-45 0,7-12 0,3-6 0,6-14 0,3-7 0,1-6 0,2-4 0,3-4 0,3-5 0,2-8 0,1-8 0,1-11 0,3-10 0,1-2 0,-1 1 0,-1 11 0,-6 14 0,-2 13 0,-2 6 0,-1 2 0,2 1 0,-1-1 0,2-1 0,-1 0 0,1-4 0,1-1 0,0-4 0,2-1 0,-1-1 0,0 2 0,0 5 0,0 4 0,0 5 0,-1 5 0,3 0 0,2 3 0,3-1 0,1-2 0,-1 2 0,-1-2 0,3 0 0,2 1 0,3 0 0,1-1 0,0 0 0,-1-2 0,-2 2 0,2 1 0,1-1 0,0 0 0,-1 0 0,-2 0 0,-2 0 0,0 1 0,-3-3 0,0 0 0,-2 0 0,-1 0 0,-3 2 0,-6 0 0,-4 0 0,-13 2 0,-10-2 0,-6 1 0,-2-1 0,6-2 0,2 0 0,1 0 0,3 1 0,2 2 0,0-1 0,4 0 0,-1-1 0,2-1 0,0 0 0,0 0 0,2 0 0,-1 0 0,1 0 0,-1 0 0,1 0 0,3 0 0,0 0 0,-2 0 0,-1-2 0,-1-1 0,1-2 0,4 0 0,3 3 0,4-1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09:1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09:1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0:52.658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260 2631 24575,'12'-2'0,"11"-5"0,8-5 0,1-3 0,-3 0 0,-10 2 0,-1-1 0,0 0 0,-1 1 0,-2-1 0,-1 0 0,0-4 0,3-3 0,5-4 0,0-2 0,-1 3 0,-3 1 0,-4 3 0,-2 2 0,-4 0 0,-3 1 0,-3 1 0,-2 2 0,0 3 0,0-2 0,0 0 0,-1-3 0,-4-4 0,-6 1 0,-2 1 0,-3 2 0,0 3 0,1 1 0,0 1 0,-1 2 0,0-1 0,-2 1 0,0-1 0,-1 1 0,1-1 0,0 1 0,0-1 0,0 2 0,0 1 0,2-1 0,2 2 0,0-1 0,2 1 0,1-1 0,-1-1 0,-2-2 0,0-1 0,0 0 0,3 1 0,1 1 0,1-2 0,0-2 0,-1-2 0,1-1 0,-1 0 0,1 1 0,0-2 0,0-1 0,1 0 0,2 0 0,0 0 0,2-1 0,1 1 0,1 0 0,2-1 0,0 1 0,0 0 0,0 0 0,0-1 0,0 0 0,2-1 0,3-2 0,2 1 0,2 2 0,1 3 0,0 3 0,0 0 0,2 2 0,-1-2 0,2 1 0,2 2 0,0-1 0,1 2 0,0 2 0,2-1 0,1 0 0,-1 1 0,-1-1 0,-1 1 0,0 1 0,-1-1 0,0 0 0,0-2 0,1-2 0,1-2 0,-1 0 0,-1-1 0,-2-2 0,1-2 0,1-4 0,0-2 0,0 0 0,-3 3 0,0 0 0,-5 5 0,-2 0 0,-3 3 0,-2-1 0,0-1 0,0-2 0,-1-2 0,-4 0 0,-6-2 0,-4-1 0,-4 2 0,2 2 0,2 4 0,-1 0 0,0 0 0,-1 1 0,4 1 0,0 2 0,2 1 0,-3 2 0,0-2 0,-1-1 0,-1 2 0,0 1 0,-1-1 0,-1 1 0,0-4 0,-1-1 0,1 1 0,0-1 0,0 2 0,0 1 0,0-1 0,0 0 0,1 0 0,2 0 0,1 1 0,2 0 0,-1-2 0,1-3 0,-2 0 0,-1-2 0,1 1 0,0-2 0,3 0 0,1 1 0,1 0 0,4 2 0,2-1 0,2 1 0,1 0 0,0-2 0,0 1 0,0 0 0,0-1 0,0 3 0,0 0 0,0-1 0,2 2 0,3 0 0,4 0 0,2 1 0,1-1 0,1 0 0,-1 1 0,1-3 0,1 0 0,0 1 0,1-1 0,-1 0 0,-2 0 0,0 1 0,-1 2 0,0 0 0,0 2 0,0 0 0,0 0 0,-2 2 0,-3-1 0,0 2 0,-2 1 0,1 0 0,-1 1 0,1-1 0,1 0 0,1 1 0,1-1 0,-1-1 0,-1-1 0,0 0 0,-1 2 0,0 0 0,0 2 0,1-4 0,1 1 0,-2 0 0,-2 2 0,-1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02:21:07.346"/>
    </inkml:context>
    <inkml:brush xml:id="br0">
      <inkml:brushProperty name="width" value="0.15875" units="cm"/>
      <inkml:brushProperty name="height" value="0.15875" units="cm"/>
      <inkml:brushProperty name="color" value="#FF0000"/>
    </inkml:brush>
  </inkml:definitions>
  <inkml:trace contextRef="#ctx0" brushRef="#br0">1775 0 24575,'0'61'0,"0"16"0,0-16 0,0 7 0,0 21 0,0 8 0,0-27 0,0 1 0,0 4-658,0 16 1,0 3 0,0 3 657,0-17 0,0 1 0,0 2 0,0 1-502,1 8 1,-1 1-1,0 2 1,-1 2 501,-2-10 0,1 1 0,-1 2 0,-1 0 0,-1 0 0,-1 3 0,1 1 0,-2-1 0,-1 1 0,1-1 0,-2-1 0,0 1 0,-1-1 0,-1-2 0,0 2 0,0-1 0,-3 0 0,2-1 0,-2 0 0,2 0 0,0-5 0,-1-1 0,1 0 0,-1-1 0,0 1 0,0-3 0,-1-1 0,1-1 0,-2 2 0,2-2 0,-1-1 0,-1 0 0,1 0 0,0-1 0,-2-1-405,-1 13 1,-1-1 0,-1-2 0,0 1 404,-1-2 0,0 0 0,-1-1 0,0-1 0,0-4 0,0 0 0,0-2 0,-1 1 0,0-1 0,-1-2 0,-1 2 0,1-3-238,1-1 1,-1-2 0,0 0 0,0 0 237,-6 20 0,-1-1 0,0-1 0,1-2 0,0 0 0,0-1 0,2-5 0,0 0 0,0-1 0,1-4 0,1 0 0,2-2 250,0-4 0,1-2 0,-1-1-250,2-5 0,-1-1 0,0 0 0,-10 28 0,0-1 0,-2-3 0,0-1 0,2-5 0,2-3 1104,1-3 0,1-5-1104,5-9 0,2-5 1835,-7 23-1835,8-30 1275,11-21-1275,3-10 476,1-4-476,-3 1 0,-4 4 0,-2 0 0,3-1 0,5-5 0,2-6 0,2-8 0,2-7 0,0-6 0,-3-11 0,-7-13 0,-5-11 0,-6-5 0,1 6 0,8 10 0,4 13 0,6 10 0,2 7 0,0 4 0,0 1 0,-2 2 0,-1-1 0,0 1 0,1 2 0,2 6 0,4 13 0,6 13 0,7 9 0,5-1 0,-2-6 0,-3-9 0,-7-2 0,-4-10 0,-1 7 0,-2-6 0,3 9 0,-2-7 0,5-1 0,7-15 0,20-10 0,25-14 0,12-9 0,12-3 0,-6 2 0,-14 7 0,-16 6 0,-14 7 0,-20 8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1:07.499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0 24575,'14'0'0,"0"2"0,-2 0 0,2 3 0,-4-1 0,1 1 0,0 1 0,-3-2 0,3 2 0,-2-2 0,3 0 0,0 2 0,0-1 0,-1 1 0,-2-1 0,-1 0 0,1-1 0,1 0 0,0 1 0,3 0 0,-2 0 0,0-1 0,-1 1 0,0-1 0,1 1 0,-2-1 0,0 1 0,-1 0 0,0-1 0,-1 1 0,1-2 0,1 1 0,0-1 0,-1 0 0,2 1 0,0 0 0,-1 0 0,0 0 0,-2 0 0,-1 0 0,1 1 0,-1-2 0,0 3 0,-2 1 0,-2 1 0,-1 0 0,0-1 0,-1 0 0,0 1 0,-1-1 0,-3-1 0,-3 0 0,-1-1 0,-2 2 0,1 2 0,-2 3 0,-1 2 0,0 2 0,-2 1 0,1 1 0,1 1 0,1-1 0,3-2 0,1 0 0,-1-2 0,2 0 0,0-1 0,-1-1 0,3-3 0,-1-6 0,3-8 0,2-7 0,0-2 0,0-1 0,0 2 0,1 3 0,1-2 0,2 2 0,0-2 0,-1 2 0,0-1 0,1 1 0,0 1 0,0-1 0,-1 2 0,0-1 0,0-1 0,1-3 0,0-1 0,1 1 0,-1 1 0,0 3 0,0-2 0,0 1 0,0-2 0,0 1 0,-1 1 0,1-2 0,0 1 0,-3 1 0,-2 3 0,-4 4 0,-5 3 0,-3 0 0,-1 0 0,0 0 0,2 0 0,1 0 0,1 0 0,1 0 0,2-2 0,-1 1 0,0-3 0,-1-1 0,-1 0 0,2 1 0,1 0 0,2-1 0,-1 1 0,-1-3 0,-1 1 0,0 0 0,1 1 0,1 1 0,2-1 0,-1-1 0,-1 1 0,-1-1 0,1 0 0,-1 0 0,1 1 0,0 1 0,0-1 0,1 1 0,-1 1 0,2-1 0,2 3 0,9 2 0,2 5 0,4 4 0,-3 1 0,-2-2 0,2 0 0,0-2 0,1 0 0,-2 1 0,-1-1 0,-2-3 0,-1-1 0,2 0 0,-2-1 0,0 1 0,1 0 0,0 0 0,1 1 0,0-1 0,-1 1 0,-1-1 0,1-1 0,2 2 0,0-1 0,1 0 0,-1-1 0,0-2 0,-1 2 0,1 0 0,0 2 0,1 0 0,3 0 0,-1 1 0,0-3 0,-1 0 0,-2 0 0,0 0 0,-2 2 0,-2 1 0,-2 2 0,-2 1 0,0 0 0,0 0 0,0-1 0,-1-1 0,-1 0 0,0 0 0,0 0 0,1 2 0,1-4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02:29:31.90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20 24575,'2'-3'0,"1"1"0,2 2 0,0-2 0,2 1 0,-1-3 0,1 3 0,-2-3 0,0 3 0,0-1 0,0 2 0,2 0 0,-1 0 0,1 0 0,0 0 0,-1 0 0,1 0 0,-2 0 0,0 0 0,0 0 0,0 0 0,0 0 0,0 0 0,2 0 0,-1 0 0,1 2 0,-2-1 0,2 3 0,-1-3 0,1 1 0,-2-2 0,0 0 0,0 0 0,0 2 0,0-1 0,2 3 0,9 0 0,-7-1 0,6 3 0,-10-6 0,0 2 0,0 0 0,2 1 0,-1 0 0,1 1 0,-2-3 0,-2 3 0,1-3 0,-1 3 0,2-3 0,0 3 0,0-1 0,0 0 0,-2 1 0,1-1 0,-1 0 0,2 1 0,0 1 0,0 1 0,0 1 0,0-2 0,-2 0 0,1-2 0,-3 1 0,3-1 0,-1 2 0,2 0 0,-2 0 0,1 0 0,-3 0 0,3-2 0,-3 1 0,3-1 0,-1 4 0,2-1 0,-2 1 0,1-2 0,-1 2 0,2-1 0,-3 1 0,3-2 0,-5 0 0,3 0 0,-1-2 0,-2 3 0,3-2 0,-1 5 0,-2-3 0,3-1 0,-3-3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393 2699 24575,'-12'-2'0,"-11"-6"0,-9-4 0,-2-3 0,5-2 0,9 4 0,2-1 0,-1 0 0,2 0 0,2 0 0,1 0 0,-1-5 0,-3-2 0,-4-5 0,0-2 0,0 3 0,3 2 0,5 3 0,2 1 0,4 1 0,3 0 0,3 2 0,1 2 0,1 2 0,0-1 0,0-1 0,1-2 0,5-4 0,5 0 0,3 2 0,2 2 0,0 2 0,-1 2 0,1 1 0,0 1 0,1 0 0,2 1 0,-1-1 0,1 0 0,-1 0 0,1 1 0,0-1 0,-1 1 0,0 2 0,-2-1 0,-1 2 0,-1-1 0,-1 1 0,-1-1 0,0-2 0,2-1 0,0-2 0,0 1 0,-2 1 0,-2 1 0,-1-2 0,1-2 0,0-3 0,-1 0 0,1-1 0,-1 1 0,1 0 0,-1-3 0,0 0 0,-3 1 0,-1-1 0,0 0 0,-3 0 0,0 1 0,-2-1 0,0 0 0,0 0 0,0 1 0,0-1 0,0-1 0,-2-1 0,-2-1 0,-4 0 0,-1 3 0,-1 3 0,-1 2 0,1 1 0,-1 1 0,-1-1 0,-2 1 0,-1 1 0,0 1 0,-2 1 0,1 1 0,-3-1 0,0 2 0,1-1 0,0 0 0,1 1 0,1 1 0,1-1 0,0 0 0,-1-2 0,0-3 0,-2-1 0,2-1 0,1 0 0,1-2 0,-1-3 0,1-3 0,-2-3 0,1 1 0,2 2 0,1 0 0,5 6 0,2 0 0,3 2 0,2 0 0,0-2 0,-1-1 0,2-2 0,5-1 0,5-2 0,5 0 0,3 2 0,-2 1 0,-1 5 0,0-1 0,1 1 0,-1 1 0,-1 0 0,-2 3 0,-2 1 0,3 1 0,1-1 0,0-1 0,1 2 0,1 0 0,0 1 0,2-1 0,-1-3 0,1-1 0,0 0 0,0 0 0,-1 2 0,1 1 0,-1-1 0,1-1 0,-2 1 0,-1 0 0,-2 0 0,-2 1 0,1-2 0,0-4 0,1 1 0,2-2 0,-2 0 0,0-1 0,-3 0 0,0 0 0,-3 1 0,-2 2 0,-3-2 0,-2 1 0,-1 1 0,0-2 0,0 0 0,0 1 0,0-1 0,0 3 0,0-1 0,0 0 0,-2 1 0,-4 1 0,-2 0 0,-3 0 0,-2 0 0,0 0 0,1 0 0,-2-2 0,0 0 0,0 0 0,-2 0 0,2-1 0,1 1 0,1 1 0,1 2 0,0 0 0,-1 1 0,1 1 0,0-1 0,1 3 0,4 0 0,0 0 0,2 2 0,-1 0 0,1 1 0,-1-1 0,-2 0 0,0 1 0,-1-2 0,1 0 0,0-1 0,1 0 0,1 2 0,1 0 0,-2 1 0,0-2 0,-1-1 0,2 1 0,2 2 0,1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2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260 2631 24575,'12'-2'0,"11"-5"0,8-5 0,1-3 0,-3 0 0,-10 2 0,-1-1 0,0 0 0,-1 1 0,-2-1 0,-1 0 0,0-4 0,3-3 0,5-4 0,0-2 0,-1 3 0,-3 1 0,-4 3 0,-2 2 0,-4 0 0,-3 1 0,-3 1 0,-2 2 0,0 3 0,0-2 0,0 0 0,-1-3 0,-4-4 0,-6 1 0,-2 1 0,-3 2 0,0 3 0,1 1 0,0 1 0,-1 2 0,0-1 0,-2 1 0,0-1 0,-1 1 0,1-1 0,0 1 0,0-1 0,0 2 0,0 1 0,2-1 0,2 2 0,0-1 0,2 1 0,1-1 0,-1-1 0,-2-2 0,0-1 0,0 0 0,3 1 0,1 1 0,1-2 0,0-2 0,-1-2 0,1-1 0,-1 0 0,1 1 0,0-2 0,0-1 0,1 0 0,2 0 0,0 0 0,2-1 0,1 1 0,1 0 0,2-1 0,0 1 0,0 0 0,0 0 0,0-1 0,0 0 0,2-1 0,3-2 0,2 1 0,2 2 0,1 3 0,0 3 0,0 0 0,2 2 0,-1-2 0,2 1 0,2 2 0,0-1 0,1 2 0,0 2 0,2-1 0,1 0 0,-1 1 0,-1-1 0,-1 1 0,0 1 0,-1-1 0,0 0 0,0-2 0,1-2 0,1-2 0,-1 0 0,-1-1 0,-2-2 0,1-2 0,1-4 0,0-2 0,0 0 0,-3 3 0,0 0 0,-5 5 0,-2 0 0,-3 3 0,-2-1 0,0-1 0,0-2 0,-1-2 0,-4 0 0,-6-2 0,-4-1 0,-4 2 0,2 2 0,2 4 0,-1 0 0,0 0 0,-1 1 0,4 1 0,0 2 0,2 1 0,-3 2 0,0-2 0,-1-1 0,-1 2 0,0 1 0,-1-1 0,-1 1 0,0-4 0,-1-1 0,1 1 0,0-1 0,0 2 0,0 1 0,0-1 0,0 0 0,1 0 0,2 0 0,1 1 0,2 0 0,-1-2 0,1-3 0,-2 0 0,-1-2 0,1 1 0,0-2 0,3 0 0,1 1 0,1 0 0,4 2 0,2-1 0,2 1 0,1 0 0,0-2 0,0 1 0,0 0 0,0-1 0,0 3 0,0 0 0,0-1 0,2 2 0,3 0 0,4 0 0,2 1 0,1-1 0,1 0 0,-1 1 0,1-3 0,1 0 0,0 1 0,1-1 0,-1 0 0,-2 0 0,0 1 0,-1 2 0,0 0 0,0 2 0,0 0 0,0 0 0,-2 2 0,-3-1 0,0 2 0,-2 1 0,1 0 0,-1 1 0,1-1 0,1 0 0,1 1 0,1-1 0,-1-1 0,-1-1 0,0 0 0,-1 2 0,0 0 0,0 2 0,1-4 0,1 1 0,-2 0 0,-2 2 0,-1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153 58 24575,'0'26'0,"0"10"0,-8 17 0,-5-5 0,-2 1 0,-9 16 0,-14 23 0,17-45 0,7-12 0,3-6 0,6-14 0,3-7 0,1-6 0,2-4 0,3-4 0,3-5 0,2-8 0,1-8 0,1-11 0,3-10 0,1-2 0,-1 1 0,-1 11 0,-6 14 0,-2 13 0,-2 6 0,-1 2 0,2 1 0,-1-1 0,2-1 0,-1 0 0,1-4 0,1-1 0,0-4 0,2-1 0,-1-1 0,0 2 0,0 5 0,0 4 0,0 5 0,-1 5 0,3 0 0,2 3 0,3-1 0,1-2 0,-1 2 0,-1-2 0,3 0 0,2 1 0,3 0 0,1-1 0,0 0 0,-1-2 0,-2 2 0,2 1 0,1-1 0,0 0 0,-1 0 0,-2 0 0,-2 0 0,0 1 0,-3-3 0,0 0 0,-2 0 0,-1 0 0,-3 2 0,-6 0 0,-4 0 0,-13 2 0,-10-2 0,-6 1 0,-2-1 0,6-2 0,2 0 0,1 0 0,3 1 0,2 2 0,0-1 0,4 0 0,-1-1 0,2-1 0,0 0 0,0 0 0,2 0 0,-1 0 0,1 0 0,-1 0 0,1 0 0,3 0 0,0 0 0,-2 0 0,-1-2 0,-1-1 0,1-2 0,4 0 0,3 3 0,4-1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5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0 24575,'14'0'0,"0"2"0,-2 0 0,2 3 0,-4-1 0,1 1 0,0 1 0,-3-2 0,3 2 0,-2-2 0,3 0 0,0 2 0,0-1 0,-1 1 0,-2-1 0,-1 0 0,1-1 0,1 0 0,0 1 0,3 0 0,-2 0 0,0-1 0,-1 1 0,0-1 0,1 1 0,-2-1 0,0 1 0,-1 0 0,0-1 0,-1 1 0,1-2 0,1 1 0,0-1 0,-1 0 0,2 1 0,0 0 0,-1 0 0,0 0 0,-2 0 0,-1 0 0,1 1 0,-1-2 0,0 3 0,-2 1 0,-2 1 0,-1 0 0,0-1 0,-1 0 0,0 1 0,-1-1 0,-3-1 0,-3 0 0,-1-1 0,-2 2 0,1 2 0,-2 3 0,-1 2 0,0 2 0,-2 1 0,1 1 0,1 1 0,1-1 0,3-2 0,1 0 0,-1-2 0,2 0 0,0-1 0,-1-1 0,3-3 0,-1-6 0,3-8 0,2-7 0,0-2 0,0-1 0,0 2 0,1 3 0,1-2 0,2 2 0,0-2 0,-1 2 0,0-1 0,1 1 0,0 1 0,0-1 0,-1 2 0,0-1 0,0-1 0,1-3 0,0-1 0,1 1 0,-1 1 0,0 3 0,0-2 0,0 1 0,0-2 0,0 1 0,-1 1 0,1-2 0,0 1 0,-3 1 0,-2 3 0,-4 4 0,-5 3 0,-3 0 0,-1 0 0,0 0 0,2 0 0,1 0 0,1 0 0,1 0 0,2-2 0,-1 1 0,0-3 0,-1-1 0,-1 0 0,2 1 0,1 0 0,2-1 0,-1 1 0,-1-3 0,-1 1 0,0 0 0,1 1 0,1 1 0,2-1 0,-1-1 0,-1 1 0,-1-1 0,1 0 0,-1 0 0,1 1 0,0 1 0,0-1 0,1 1 0,-1 1 0,2-1 0,2 3 0,9 2 0,2 5 0,4 4 0,-3 1 0,-2-2 0,2 0 0,0-2 0,1 0 0,-2 1 0,-1-1 0,-2-3 0,-1-1 0,2 0 0,-2-1 0,0 1 0,1 0 0,0 0 0,1 1 0,0-1 0,-1 1 0,-1-1 0,1-1 0,2 2 0,0-1 0,1 0 0,-1-1 0,0-2 0,-1 2 0,1 0 0,0 2 0,1 0 0,3 0 0,-1 1 0,0-3 0,-1 0 0,-2 0 0,0 0 0,-2 2 0,-2 1 0,-2 2 0,-2 1 0,0 0 0,0 0 0,0-1 0,-1-1 0,-1 0 0,0 0 0,0 0 0,1 2 0,1-4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31 24575,'6'-4'0,"1"0"0,5 4 0,1-3 0,5 2 0,-5-6 0,6 6 0,-7-6 0,1 7 0,-1-4 0,1 4 0,6 0 0,-7 0 0,7 0 0,-2 0 0,-3 0 0,5 0 0,-6 0 0,-1 0 0,1 0 0,-1 0 0,1 0 0,-1 0 0,5 0 0,-2 0 0,1 4 0,-3-4 0,6 7 0,-5-6 0,3 2 0,-4-3 0,-1 0 0,1 0 0,-1 4 0,1-3 0,5 6 0,20-2 0,-13 0 0,11 3 0,-24-8 0,1 4 0,-1 0 0,7 0 0,-6 0 0,5 3 0,-5-6 0,-7 6 0,7-7 0,-7 7 0,7-6 0,-1 6 0,1-3 0,-1 0 0,-6 4 0,5-4 0,-3 0 0,5 2 0,-1 2 0,1 0 0,-1 3 0,1-3 0,-7 0 0,5-4 0,-9 3 0,8-3 0,-2 4 0,3 0 0,-3-2 0,3 2 0,-9 0 0,8-4 0,-8 3 0,9-3 0,-5 8 0,7-4 0,-5 2 0,2-2 0,-3 3 0,5-2 0,-4 2 0,3-3 0,-9-1 0,2 1 0,2-4 0,-6 6 0,7-4 0,-1 7 0,-6-4 0,6-2 0,-6-3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2T22:32:41.91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393 2699 24575,'-12'-2'0,"-11"-6"0,-9-4 0,-2-3 0,5-2 0,9 4 0,2-1 0,-1 0 0,2 0 0,2 0 0,1 0 0,-1-5 0,-3-2 0,-4-5 0,0-2 0,0 3 0,3 2 0,5 3 0,2 1 0,4 1 0,3 0 0,3 2 0,1 2 0,1 2 0,0-1 0,0-1 0,1-2 0,5-4 0,5 0 0,3 2 0,2 2 0,0 2 0,-1 2 0,1 1 0,0 1 0,1 0 0,2 1 0,-1-1 0,1 0 0,-1 0 0,1 1 0,0-1 0,-1 1 0,0 2 0,-2-1 0,-1 2 0,-1-1 0,-1 1 0,-1-1 0,0-2 0,2-1 0,0-2 0,0 1 0,-2 1 0,-2 1 0,-1-2 0,1-2 0,0-3 0,-1 0 0,1-1 0,-1 1 0,1 0 0,-1-3 0,0 0 0,-3 1 0,-1-1 0,0 0 0,-3 0 0,0 1 0,-2-1 0,0 0 0,0 0 0,0 1 0,0-1 0,0-1 0,-2-1 0,-2-1 0,-4 0 0,-1 3 0,-1 3 0,-1 2 0,1 1 0,-1 1 0,-1-1 0,-2 1 0,-1 1 0,0 1 0,-2 1 0,1 1 0,-3-1 0,0 2 0,1-1 0,0 0 0,1 1 0,1 1 0,1-1 0,0 0 0,-1-2 0,0-3 0,-2-1 0,2-1 0,1 0 0,1-2 0,-1-3 0,1-3 0,-2-3 0,1 1 0,2 2 0,1 0 0,5 6 0,2 0 0,3 2 0,2 0 0,0-2 0,-1-1 0,2-2 0,5-1 0,5-2 0,5 0 0,3 2 0,-2 1 0,-1 5 0,0-1 0,1 1 0,-1 1 0,-1 0 0,-2 3 0,-2 1 0,3 1 0,1-1 0,0-1 0,1 2 0,1 0 0,0 1 0,2-1 0,-1-3 0,1-1 0,0 0 0,0 0 0,-1 2 0,1 1 0,-1-1 0,1-1 0,-2 1 0,-1 0 0,-2 0 0,-2 1 0,1-2 0,0-4 0,1 1 0,2-2 0,-2 0 0,0-1 0,-3 0 0,0 0 0,-3 1 0,-2 2 0,-3-2 0,-2 1 0,-1 1 0,0-2 0,0 0 0,0 1 0,0-1 0,0 3 0,0-1 0,0 0 0,-2 1 0,-4 1 0,-2 0 0,-3 0 0,-2 0 0,0 0 0,1 0 0,-2-2 0,0 0 0,0 0 0,-2 0 0,2-1 0,1 1 0,1 1 0,1 2 0,0 0 0,-1 1 0,1 1 0,0-1 0,1 3 0,4 0 0,0 0 0,2 2 0,-1 0 0,1 1 0,-1-1 0,-2 0 0,0 1 0,-1-2 0,1 0 0,0-1 0,1 0 0,1 2 0,1 0 0,-2 1 0,0-2 0,-1-1 0,2 1 0,2 2 0,1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2/13/25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A3B1D-C116-31EF-A540-073C25ECB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240FE8-3418-F9BC-EB00-B32C36117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25B46-E3DC-24E8-7049-CA8A89A62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well-known divergence from the independent-particle shell model description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single particle energies are modified and strong quadrupole correlations overcome the spherical mean-field gaps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deformed intruder configurations being more energetically favorable to the extent that they often become the ground state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features that you would normally expect from a shell or a subshell closure disappear in these regions. </a:t>
            </a:r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7F7BF-4E63-8759-4404-41BC0B282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75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BFD3B-0F31-A289-F568-5375D16EF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1F291-0CEA-34D9-4288-5B4272FA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754A4-6A40-18F1-A728-1CD8CB95F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48AA5-7FAD-000A-B991-CCCA36413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25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8388B-C16D-0D19-5288-90AC1EEF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D301A-1237-BBBD-E482-D28F5CA96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3C2F7-83EA-8571-D56B-8FBEE410F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3BA6B-B803-4F59-3A27-64EBBD6C5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15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A48DE-BD63-CA3C-E18C-0A3349E1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57A53-D8F4-242E-AC38-4DCA6E821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0AF99-689D-34BB-A358-A1F92162F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2E3AE-F8F3-66C4-7F6C-10B8D781F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08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-Islands of Inversion are also regions where shape coexistence phenomena occur </a:t>
            </a:r>
          </a:p>
          <a:p>
            <a:r>
              <a:rPr lang="en-US" sz="1000" dirty="0"/>
              <a:t>- There are numerous studies looking at this but I'm going to highlight one </a:t>
            </a:r>
          </a:p>
          <a:p>
            <a:r>
              <a:rPr lang="en-US" sz="1000" dirty="0"/>
              <a:t>-</a:t>
            </a:r>
            <a:r>
              <a:rPr lang="en-CA" sz="1200" dirty="0"/>
              <a:t>The northern border of the IOI at N=40 has so far been thought to occur in the Z=26 Fe nuclei</a:t>
            </a:r>
            <a:endParaRPr lang="en-US" sz="1000" dirty="0"/>
          </a:p>
          <a:p>
            <a:r>
              <a:rPr lang="en-US" sz="1000" dirty="0"/>
              <a:t>- </a:t>
            </a:r>
            <a:r>
              <a:rPr lang="en-CA" sz="1200" dirty="0"/>
              <a:t>provide evidence for an unexpected enhanced triaxial deformation of 74Zn</a:t>
            </a:r>
            <a:endParaRPr lang="en-US" sz="1000" dirty="0"/>
          </a:p>
          <a:p>
            <a:r>
              <a:rPr lang="en-US" sz="1000" dirty="0"/>
              <a:t>Mention Marco’s paper came out of a TRIUMF experiment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309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first spectroscopy at RIKEN placed the first 2+ excited state at 2.6 MeV pointing towards a shell closure at N=50.  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some theoretical results looking at Cr chain do not support this suggestion and point towards another </a:t>
            </a:r>
            <a:r>
              <a:rPr lang="en-C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IoI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N=50. 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top of that, some shell model interpretations also suggest the possible merging of these two islands of inversion. This has a precedent in the proposed merging of the N=20 and N=28 where you can see the persistence of the shell closures in Ca and Si. But the Mg isotopes near n=20 do not show any decrease in collectivity and merge with the N=28 region. 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Similarly, in Ni we observe two clear peaks at N=40 and N=50 but in the Cr isotopes, the 2+ energies are not affected by the neutron closures. The Iron results are not depicted here but it’s behaviour is also identical to that of Cr. </a:t>
            </a:r>
          </a:p>
          <a:p>
            <a:pPr rtl="0"/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a similar bridge between the N=40 and N=50 islands of inversion, it is crucial to obtain spectroscopic information of Fe, Co and Ni isotopes. </a:t>
            </a:r>
            <a:endParaRPr lang="en-CA" b="0" dirty="0">
              <a:effectLst/>
            </a:endParaRPr>
          </a:p>
          <a:p>
            <a:br>
              <a:rPr lang="en-CA" dirty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4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D8C33-4E30-7977-DC4F-02BC5A5CA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419149-E18C-46A9-4FCF-DDADD2430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1FFE8B-B31F-D85E-55C1-A06FF16DB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well-known divergence from the independent-particle shell model description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single particle energies are modified and strong quadrupole correlations overcome the spherical mean-field gaps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deformed intruder configurations being more energetically favorable to the extent that they often become the ground state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features that you would normally expect from a shell or a subshell closure disappear in these regions. </a:t>
            </a:r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AF086-1A7A-EF68-3C0C-B48D81FC2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2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F9D46-F499-BF67-F716-A2970DA1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1BCB1B-6910-34BF-BFBE-E558C1237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0F541E-AA24-FC90-4CD6-F609F40ED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well-known divergence from the independent-particle shell model description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single particle energies are modified and strong quadrupole correlations overcome the spherical mean-field gaps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deformed intruder configurations being more energetically favorable to the extent that they often become the ground state</a:t>
            </a:r>
          </a:p>
          <a:p>
            <a:pPr marL="171450" indent="-171450" rtl="0">
              <a:buFontTx/>
              <a:buChar char="-"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features that you would normally expect from a shell or a subshell closure disappear in these regions. </a:t>
            </a:r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C5A63-B6BA-1337-BCB8-E60EE9FAB0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3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N=40 is not a standard magic number. 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existence of the sub-shell closure at N = 40 was proposed since a relatively large gap separates the pf shell from the neutron g9/2 orbital. This picture was initially confirmed by the measurements done in 68Ni. 68Ni has 28 protons and 40 neutrons and Z=28 is an already established magic number. If N=40 was indeed magic, then 68Ni would exhibit doubly magic behavior and this is exactly what we observe from measuring the 2+ energy and E2 transition strength. The excitation energy of the 2+ state is measured at 2035 keV which is higher than neighbouring Ni isotopes. The corresponding electromagnetic transition probability / reduced transition rate  of the 2+ to 0+ transition was also measured to be relatively low. 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this alone cannot be a conclusive argument in favor of shell closure since there have been studies (including mass measurements) that refute this proposed idea.</a:t>
            </a:r>
            <a:endParaRPr lang="en-CA" sz="1200" b="0" dirty="0">
              <a:effectLst/>
            </a:endParaRPr>
          </a:p>
          <a:p>
            <a:br>
              <a:rPr lang="en-CA" sz="1200" dirty="0"/>
            </a:br>
            <a:endParaRPr lang="en-US" sz="1200" dirty="0"/>
          </a:p>
          <a:p>
            <a:endParaRPr lang="en-US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2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ED7BF-5C45-F5E0-82D1-783E0C028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3D15AA-8EDD-706C-B6CF-D32407BA1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09F57-4BCD-A292-92B8-4E20F7D59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large energy gap between the pf and 0g9/2 orbitals which suggests the magic nature of N=40 reduces or even disappears with the removal of protons. </a:t>
            </a: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case of Fe. It has 26 protons which is not a magic number. However, if N=40 were indeed magic, then 66Fe would expect semi magic tendencies. But that is not to be seen. </a:t>
            </a:r>
            <a:endParaRPr lang="en-CA" b="0" dirty="0">
              <a:effectLst/>
            </a:endParaRPr>
          </a:p>
          <a:p>
            <a:pPr rtl="0"/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removal of only two protons from the f7/2 orbital has a drastic effect on the collectivity in Fe isotopes and changes the energy of the 2+state from 2033 keV in 68Ni to 573 and 517 keV in 66Fe and 68Fe, respectively. A similar behavior is observed in the Cr isotopes with Z=24, where the 2+ energies decrease gradually beyond N = 32  with the lowest 2+ energy measured in 64Cr. This sudden onset of deformation along the Fe and Cr chains has also been inferred from B(E2) systematics.</a:t>
            </a:r>
            <a:endParaRPr lang="en-CA" b="0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DF9FA-4A31-4D04-FD77-27B14CA06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09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68Mn beams produced at TRIUMF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52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Greatly expanded the level scheme with 18 new transitions and 10 new excited states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5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3C20-F380-4E45-381C-66889473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CED69-71CF-F232-CE9C-69EDF929B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54224-20F9-9963-25F2-341411CFA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52058-0092-BA46-FEF1-BCCBBF917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95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15B4F-DB64-5022-EEDE-EBF3BB1D9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5A487-5698-1443-DAF3-6358982631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E5CB1-26A4-46A0-49B3-39181B1B8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0F1C6-4246-6DC3-E20D-78448DCFD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8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2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2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4962220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β-decay of </a:t>
            </a:r>
            <a:r>
              <a:rPr lang="en-US" baseline="30000" dirty="0"/>
              <a:t>68</a:t>
            </a:r>
            <a:r>
              <a:rPr lang="en-US" baseline="0" dirty="0"/>
              <a:t>Mn: Probing the </a:t>
            </a:r>
            <a:r>
              <a:rPr lang="en-US" i="1" baseline="0" dirty="0"/>
              <a:t>N</a:t>
            </a:r>
            <a:r>
              <a:rPr lang="en-US" baseline="0" dirty="0"/>
              <a:t>=40 Island of Inversion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Rashmi Umashankar</a:t>
            </a:r>
          </a:p>
          <a:p>
            <a:r>
              <a:rPr lang="en-US" dirty="0"/>
              <a:t>UBC/TRIUMF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2025-02-13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03106" y="642999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2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2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customXml" Target="../ink/ink7.xml"/><Relationship Id="rId3" Type="http://schemas.openxmlformats.org/officeDocument/2006/relationships/image" Target="../media/image60.png"/><Relationship Id="rId21" Type="http://schemas.openxmlformats.org/officeDocument/2006/relationships/image" Target="../media/image74.png"/><Relationship Id="rId7" Type="http://schemas.openxmlformats.org/officeDocument/2006/relationships/image" Target="../media/image64.png"/><Relationship Id="rId12" Type="http://schemas.openxmlformats.org/officeDocument/2006/relationships/customXml" Target="../ink/ink4.xml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72.png"/><Relationship Id="rId5" Type="http://schemas.openxmlformats.org/officeDocument/2006/relationships/image" Target="../media/image62.png"/><Relationship Id="rId15" Type="http://schemas.openxmlformats.org/officeDocument/2006/relationships/image" Target="../media/image73.png"/><Relationship Id="rId10" Type="http://schemas.openxmlformats.org/officeDocument/2006/relationships/customXml" Target="../ink/ink3.xml"/><Relationship Id="rId19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customXml" Target="../ink/ink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customXml" Target="../ink/ink13.xml"/><Relationship Id="rId3" Type="http://schemas.openxmlformats.org/officeDocument/2006/relationships/image" Target="../media/image60.png"/><Relationship Id="rId21" Type="http://schemas.openxmlformats.org/officeDocument/2006/relationships/image" Target="../media/image74.png"/><Relationship Id="rId7" Type="http://schemas.openxmlformats.org/officeDocument/2006/relationships/image" Target="../media/image64.png"/><Relationship Id="rId12" Type="http://schemas.openxmlformats.org/officeDocument/2006/relationships/customXml" Target="../ink/ink10.xml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2.xml"/><Relationship Id="rId20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72.png"/><Relationship Id="rId5" Type="http://schemas.openxmlformats.org/officeDocument/2006/relationships/image" Target="../media/image62.png"/><Relationship Id="rId15" Type="http://schemas.openxmlformats.org/officeDocument/2006/relationships/image" Target="../media/image73.png"/><Relationship Id="rId10" Type="http://schemas.openxmlformats.org/officeDocument/2006/relationships/customXml" Target="../ink/ink9.xml"/><Relationship Id="rId19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customXml" Target="../ink/ink11.xml"/><Relationship Id="rId2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customXml" Target="../ink/ink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70.png"/><Relationship Id="rId5" Type="http://schemas.openxmlformats.org/officeDocument/2006/relationships/image" Target="../media/image62.png"/><Relationship Id="rId15" Type="http://schemas.openxmlformats.org/officeDocument/2006/relationships/image" Target="../media/image69.png"/><Relationship Id="rId10" Type="http://schemas.openxmlformats.org/officeDocument/2006/relationships/customXml" Target="../ink/ink15.xml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customXml" Target="../ink/ink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customXml" Target="../ink/ink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customXml" Target="../ink/ink18.xml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customXml" Target="../ink/ink2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11" Type="http://schemas.openxmlformats.org/officeDocument/2006/relationships/image" Target="../media/image65.png"/><Relationship Id="rId5" Type="http://schemas.openxmlformats.org/officeDocument/2006/relationships/image" Target="../media/image103.png"/><Relationship Id="rId15" Type="http://schemas.openxmlformats.org/officeDocument/2006/relationships/image" Target="../media/image109.png"/><Relationship Id="rId10" Type="http://schemas.openxmlformats.org/officeDocument/2006/relationships/image" Target="../media/image64.png"/><Relationship Id="rId4" Type="http://schemas.openxmlformats.org/officeDocument/2006/relationships/image" Target="../media/image102.png"/><Relationship Id="rId9" Type="http://schemas.openxmlformats.org/officeDocument/2006/relationships/image" Target="../media/image63.png"/><Relationship Id="rId14" Type="http://schemas.openxmlformats.org/officeDocument/2006/relationships/customXml" Target="../ink/ink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42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725" y="2032777"/>
            <a:ext cx="4657420" cy="208202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β-decay of </a:t>
            </a:r>
            <a:r>
              <a:rPr lang="en-US" baseline="30000" dirty="0">
                <a:solidFill>
                  <a:schemeClr val="tx1"/>
                </a:solidFill>
              </a:rPr>
              <a:t>68</a:t>
            </a:r>
            <a:r>
              <a:rPr lang="en-US" dirty="0">
                <a:solidFill>
                  <a:schemeClr val="tx1"/>
                </a:solidFill>
              </a:rPr>
              <a:t>Mn: Probing the </a:t>
            </a:r>
            <a:r>
              <a:rPr lang="en-US" i="1" dirty="0">
                <a:solidFill>
                  <a:schemeClr val="tx1"/>
                </a:solidFill>
              </a:rPr>
              <a:t>N </a:t>
            </a:r>
            <a:r>
              <a:rPr lang="en-US" dirty="0">
                <a:solidFill>
                  <a:schemeClr val="tx1"/>
                </a:solidFill>
              </a:rPr>
              <a:t>= 40 Island of Inversion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095787" cy="900340"/>
          </a:xfrm>
        </p:spPr>
        <p:txBody>
          <a:bodyPr/>
          <a:lstStyle/>
          <a:p>
            <a:r>
              <a:rPr lang="en-US" dirty="0"/>
              <a:t>Rashmi Umashankar</a:t>
            </a:r>
          </a:p>
          <a:p>
            <a:r>
              <a:rPr lang="en-US" sz="1400" dirty="0"/>
              <a:t>UBC/TRIUMF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2178-33D3-E7E0-2CCD-8D585ADE7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F850B32-1180-2E9C-CCF2-B9140A0CE4A0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B2F98EE-2DAE-EC2E-8F6D-5792F37E99FF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EA0BA2-A366-908D-6C05-3A9539C2D019}"/>
              </a:ext>
            </a:extLst>
          </p:cNvPr>
          <p:cNvSpPr txBox="1"/>
          <p:nvPr/>
        </p:nvSpPr>
        <p:spPr>
          <a:xfrm>
            <a:off x="8613913" y="6246901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3E9F91-1D2C-A88D-D990-6B9AE363C215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AF8725-5741-DC31-69AB-905C59B1EE90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Measurement goals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7D690-CF16-4433-EAE9-68A798360091}"/>
              </a:ext>
            </a:extLst>
          </p:cNvPr>
          <p:cNvSpPr txBox="1"/>
          <p:nvPr/>
        </p:nvSpPr>
        <p:spPr>
          <a:xfrm>
            <a:off x="556591" y="1192696"/>
            <a:ext cx="66393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Expand the level scheme through 𝛾𝛾 coincidence 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Measure branching ratios with high precision </a:t>
            </a:r>
            <a:r>
              <a:rPr lang="en-US" b="1" dirty="0"/>
              <a:t>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Clarify shape coexistence interpretation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Deformed band built on </a:t>
            </a:r>
            <a:r>
              <a:rPr lang="en-US" dirty="0" err="1"/>
              <a:t>g.s</a:t>
            </a:r>
            <a:r>
              <a:rPr lang="en-US" dirty="0"/>
              <a:t>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Spherical band built on the 0</a:t>
            </a:r>
            <a:r>
              <a:rPr lang="en-US" baseline="30000" dirty="0"/>
              <a:t>+</a:t>
            </a:r>
            <a:r>
              <a:rPr lang="en-US" dirty="0"/>
              <a:t> 2035 keV level?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Re-measure β-delayed neutron emission probability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Currently Benzoni et. al. report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Structure of </a:t>
            </a:r>
            <a:r>
              <a:rPr lang="en-US" baseline="30000" dirty="0"/>
              <a:t>67</a:t>
            </a:r>
            <a:r>
              <a:rPr lang="en-US" dirty="0"/>
              <a:t>Fe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32BBE-80EE-9E84-D859-D53444498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13" y="4142206"/>
            <a:ext cx="6026412" cy="2032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E3DFD1D-6F4D-3996-352E-38D4AE0381E0}"/>
              </a:ext>
            </a:extLst>
          </p:cNvPr>
          <p:cNvSpPr/>
          <p:nvPr/>
        </p:nvSpPr>
        <p:spPr>
          <a:xfrm>
            <a:off x="8605037" y="4824371"/>
            <a:ext cx="503583" cy="996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EBFDC-1B42-58AB-7136-26FE4A6BB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8" y="4069512"/>
            <a:ext cx="2607769" cy="369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DC69B3-9505-4310-E850-06E8D4075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21" y="80175"/>
            <a:ext cx="2394733" cy="41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890F4-F08A-4445-D6F7-4B6CE5DD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6E8084-9E47-C3B1-1B46-523853CD9054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14B07FF3-A55C-C4DE-0C60-D940E83D0081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E84BB-C095-AFDE-E3A1-4DB5D8B62A33}"/>
              </a:ext>
            </a:extLst>
          </p:cNvPr>
          <p:cNvSpPr txBox="1"/>
          <p:nvPr/>
        </p:nvSpPr>
        <p:spPr>
          <a:xfrm>
            <a:off x="8613913" y="6246901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452989-2177-F663-58E6-FBD9FDBD7953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456842-88E4-E023-E56F-A79CA5779A9F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Measurement goals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010A38-9DA3-D2FF-2EDC-D10BD44E9B79}"/>
              </a:ext>
            </a:extLst>
          </p:cNvPr>
          <p:cNvSpPr txBox="1"/>
          <p:nvPr/>
        </p:nvSpPr>
        <p:spPr>
          <a:xfrm>
            <a:off x="556591" y="1192696"/>
            <a:ext cx="66393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Expand the level scheme through 𝛾𝛾 coincidence 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Measure branching ratios with high precision </a:t>
            </a:r>
            <a:r>
              <a:rPr lang="en-US" b="1" dirty="0"/>
              <a:t>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Clarify shape coexistence interpretation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Deformed band built on </a:t>
            </a:r>
            <a:r>
              <a:rPr lang="en-US" dirty="0" err="1"/>
              <a:t>g.s</a:t>
            </a:r>
            <a:r>
              <a:rPr lang="en-US" dirty="0"/>
              <a:t>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Spherical band built on the 0</a:t>
            </a:r>
            <a:r>
              <a:rPr lang="en-US" baseline="30000" dirty="0"/>
              <a:t>+</a:t>
            </a:r>
            <a:r>
              <a:rPr lang="en-US" dirty="0"/>
              <a:t> 2035 keV level?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Re-measure</a:t>
            </a:r>
            <a:r>
              <a:rPr lang="en-US" dirty="0"/>
              <a:t> </a:t>
            </a:r>
            <a:r>
              <a:rPr lang="en-US" b="1" dirty="0"/>
              <a:t>β-delayed neutron emission probability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Currently Benzoni et. al. report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endParaRPr lang="en-US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Structure of </a:t>
            </a:r>
            <a:r>
              <a:rPr lang="en-US" baseline="30000" dirty="0"/>
              <a:t>67</a:t>
            </a:r>
            <a:r>
              <a:rPr lang="en-US" dirty="0"/>
              <a:t>Fe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Compare against theoretical calculations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5730F-7761-12AC-D932-9332E51EB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13" y="4142206"/>
            <a:ext cx="6026412" cy="2032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D535CD-7C03-B277-11C4-6A17BA10FDF1}"/>
              </a:ext>
            </a:extLst>
          </p:cNvPr>
          <p:cNvSpPr/>
          <p:nvPr/>
        </p:nvSpPr>
        <p:spPr>
          <a:xfrm>
            <a:off x="8605037" y="4824371"/>
            <a:ext cx="503583" cy="996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7AC55-20DE-C5E1-DF41-32B29D584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8" y="4069512"/>
            <a:ext cx="2607769" cy="369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A43EFD-9086-A8AD-4BAA-9F7C4B8BE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21" y="80175"/>
            <a:ext cx="2394733" cy="41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6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E627E-0B7D-3556-B104-E1C7BCA48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9C5A19-A152-0A42-E18B-A0DF0A01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5" y="1198090"/>
            <a:ext cx="9124609" cy="4882704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9DBD47E-ECB8-1D24-BCD6-FB4D352006B2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1F6C6FD-15CF-A10D-58F9-776190602F2D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15D970-C0EC-98D3-F120-DD607EBF75EA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S1723: β decay of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at GRIFFIN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F6F66A-9BA0-68CF-E720-5969F6DEA369}"/>
              </a:ext>
            </a:extLst>
          </p:cNvPr>
          <p:cNvCxnSpPr/>
          <p:nvPr/>
        </p:nvCxnSpPr>
        <p:spPr>
          <a:xfrm>
            <a:off x="5633884" y="863041"/>
            <a:ext cx="0" cy="555280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D798EE-B4A1-19A4-E25E-35E05B3C6109}"/>
              </a:ext>
            </a:extLst>
          </p:cNvPr>
          <p:cNvCxnSpPr/>
          <p:nvPr/>
        </p:nvCxnSpPr>
        <p:spPr>
          <a:xfrm>
            <a:off x="5933768" y="863040"/>
            <a:ext cx="0" cy="555280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52FBE4A-DBCD-6B9F-E44B-C3DC6D775A71}"/>
              </a:ext>
            </a:extLst>
          </p:cNvPr>
          <p:cNvSpPr txBox="1"/>
          <p:nvPr/>
        </p:nvSpPr>
        <p:spPr>
          <a:xfrm>
            <a:off x="6016359" y="89330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  <a:r>
              <a:rPr lang="en-US" dirty="0"/>
              <a:t> = 40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3B945F-90C1-F04D-7AA9-E63EB98C973E}"/>
              </a:ext>
            </a:extLst>
          </p:cNvPr>
          <p:cNvSpPr/>
          <p:nvPr/>
        </p:nvSpPr>
        <p:spPr>
          <a:xfrm>
            <a:off x="6595479" y="4129548"/>
            <a:ext cx="324000" cy="324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7843BA9-721F-BD6A-62DF-F17C66847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364" y="4418460"/>
            <a:ext cx="2401031" cy="1918580"/>
          </a:xfrm>
          <a:prstGeom prst="rect">
            <a:avLst/>
          </a:prstGeom>
        </p:spPr>
      </p:pic>
      <p:sp>
        <p:nvSpPr>
          <p:cNvPr id="33" name="Up Arrow 32">
            <a:extLst>
              <a:ext uri="{FF2B5EF4-FFF2-40B4-BE49-F238E27FC236}">
                <a16:creationId xmlns:a16="http://schemas.microsoft.com/office/drawing/2014/main" id="{BC31A4D6-7209-AAC7-86AF-2F990E82D16C}"/>
              </a:ext>
            </a:extLst>
          </p:cNvPr>
          <p:cNvSpPr/>
          <p:nvPr/>
        </p:nvSpPr>
        <p:spPr>
          <a:xfrm rot="18962018">
            <a:off x="10813519" y="5215028"/>
            <a:ext cx="147484" cy="265471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>
            <a:extLst>
              <a:ext uri="{FF2B5EF4-FFF2-40B4-BE49-F238E27FC236}">
                <a16:creationId xmlns:a16="http://schemas.microsoft.com/office/drawing/2014/main" id="{22CEDDCD-D3CF-3161-073D-8E08235C7E56}"/>
              </a:ext>
            </a:extLst>
          </p:cNvPr>
          <p:cNvSpPr/>
          <p:nvPr/>
        </p:nvSpPr>
        <p:spPr>
          <a:xfrm rot="18962018">
            <a:off x="11270047" y="5685471"/>
            <a:ext cx="147484" cy="265471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>
            <a:extLst>
              <a:ext uri="{FF2B5EF4-FFF2-40B4-BE49-F238E27FC236}">
                <a16:creationId xmlns:a16="http://schemas.microsoft.com/office/drawing/2014/main" id="{25B30A37-AA6D-06EA-8C7D-07A6109E929E}"/>
              </a:ext>
            </a:extLst>
          </p:cNvPr>
          <p:cNvSpPr/>
          <p:nvPr/>
        </p:nvSpPr>
        <p:spPr>
          <a:xfrm rot="18962018">
            <a:off x="10365167" y="4760779"/>
            <a:ext cx="147484" cy="265471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>
            <a:extLst>
              <a:ext uri="{FF2B5EF4-FFF2-40B4-BE49-F238E27FC236}">
                <a16:creationId xmlns:a16="http://schemas.microsoft.com/office/drawing/2014/main" id="{CF032EB6-3F13-6AA9-D1E3-D7C6DCC6ACB5}"/>
              </a:ext>
            </a:extLst>
          </p:cNvPr>
          <p:cNvSpPr/>
          <p:nvPr/>
        </p:nvSpPr>
        <p:spPr>
          <a:xfrm rot="16200000">
            <a:off x="10826010" y="5612482"/>
            <a:ext cx="147484" cy="265471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>
            <a:extLst>
              <a:ext uri="{FF2B5EF4-FFF2-40B4-BE49-F238E27FC236}">
                <a16:creationId xmlns:a16="http://schemas.microsoft.com/office/drawing/2014/main" id="{77D81DA9-FB29-0777-BA8F-409D450B93C6}"/>
              </a:ext>
            </a:extLst>
          </p:cNvPr>
          <p:cNvSpPr/>
          <p:nvPr/>
        </p:nvSpPr>
        <p:spPr>
          <a:xfrm rot="18962018">
            <a:off x="10371761" y="5215027"/>
            <a:ext cx="147484" cy="26547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E9D00C70-EE5E-AB4F-049D-A00A3D260CB9}"/>
              </a:ext>
            </a:extLst>
          </p:cNvPr>
          <p:cNvSpPr/>
          <p:nvPr/>
        </p:nvSpPr>
        <p:spPr>
          <a:xfrm rot="18962018">
            <a:off x="9909934" y="4754880"/>
            <a:ext cx="147484" cy="26547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4D1A2C-EBE0-2A12-DBA7-9A12CD6E5E60}"/>
              </a:ext>
            </a:extLst>
          </p:cNvPr>
          <p:cNvSpPr txBox="1"/>
          <p:nvPr/>
        </p:nvSpPr>
        <p:spPr>
          <a:xfrm>
            <a:off x="9356378" y="2284769"/>
            <a:ext cx="2835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S1723 campaign in 2021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dirty="0"/>
              <a:t>Over 50 hours of data collection at ~ 15 </a:t>
            </a:r>
            <a:r>
              <a:rPr lang="en-US" sz="1600" dirty="0" err="1"/>
              <a:t>pps</a:t>
            </a:r>
            <a:r>
              <a:rPr lang="en-US" sz="1600" dirty="0"/>
              <a:t>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B1FF19A-BD8A-55FF-51A1-18B6E7409775}"/>
              </a:ext>
            </a:extLst>
          </p:cNvPr>
          <p:cNvCxnSpPr/>
          <p:nvPr/>
        </p:nvCxnSpPr>
        <p:spPr>
          <a:xfrm>
            <a:off x="1940888" y="6169202"/>
            <a:ext cx="1303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8007A3F-D60D-E530-A8F9-37EA9684C130}"/>
              </a:ext>
            </a:extLst>
          </p:cNvPr>
          <p:cNvCxnSpPr>
            <a:cxnSpLocks/>
          </p:cNvCxnSpPr>
          <p:nvPr/>
        </p:nvCxnSpPr>
        <p:spPr>
          <a:xfrm flipV="1">
            <a:off x="93785" y="1309657"/>
            <a:ext cx="0" cy="9751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A38B3D9-BD93-B2A3-7A0D-E6FE58F680A5}"/>
              </a:ext>
            </a:extLst>
          </p:cNvPr>
          <p:cNvSpPr txBox="1"/>
          <p:nvPr/>
        </p:nvSpPr>
        <p:spPr>
          <a:xfrm>
            <a:off x="1940888" y="615237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803285-38D0-BD2E-9C0E-AC5B26BF8B35}"/>
              </a:ext>
            </a:extLst>
          </p:cNvPr>
          <p:cNvSpPr txBox="1"/>
          <p:nvPr/>
        </p:nvSpPr>
        <p:spPr>
          <a:xfrm>
            <a:off x="93784" y="142788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</a:t>
            </a:r>
          </a:p>
        </p:txBody>
      </p:sp>
      <p:sp>
        <p:nvSpPr>
          <p:cNvPr id="47" name="Up Arrow 46">
            <a:extLst>
              <a:ext uri="{FF2B5EF4-FFF2-40B4-BE49-F238E27FC236}">
                <a16:creationId xmlns:a16="http://schemas.microsoft.com/office/drawing/2014/main" id="{27B8346D-8380-BBB0-E069-F98506168679}"/>
              </a:ext>
            </a:extLst>
          </p:cNvPr>
          <p:cNvSpPr/>
          <p:nvPr/>
        </p:nvSpPr>
        <p:spPr>
          <a:xfrm>
            <a:off x="9227689" y="5699096"/>
            <a:ext cx="147484" cy="265471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 Arrow 47">
            <a:extLst>
              <a:ext uri="{FF2B5EF4-FFF2-40B4-BE49-F238E27FC236}">
                <a16:creationId xmlns:a16="http://schemas.microsoft.com/office/drawing/2014/main" id="{0F6A1F8A-8783-9EFE-B058-538204C92A62}"/>
              </a:ext>
            </a:extLst>
          </p:cNvPr>
          <p:cNvSpPr/>
          <p:nvPr/>
        </p:nvSpPr>
        <p:spPr>
          <a:xfrm>
            <a:off x="9223287" y="6094789"/>
            <a:ext cx="147484" cy="265471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7E6240-A722-B4DF-9F92-A975D92C09EB}"/>
              </a:ext>
            </a:extLst>
          </p:cNvPr>
          <p:cNvSpPr txBox="1"/>
          <p:nvPr/>
        </p:nvSpPr>
        <p:spPr>
          <a:xfrm>
            <a:off x="9474364" y="5649668"/>
            <a:ext cx="965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β decay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B5F499-A39D-9C43-5FB3-78AFD9E8D2C2}"/>
              </a:ext>
            </a:extLst>
          </p:cNvPr>
          <p:cNvSpPr txBox="1"/>
          <p:nvPr/>
        </p:nvSpPr>
        <p:spPr>
          <a:xfrm>
            <a:off x="9490837" y="6024494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β-n decay </a:t>
            </a:r>
          </a:p>
        </p:txBody>
      </p:sp>
    </p:spTree>
    <p:extLst>
      <p:ext uri="{BB962C8B-B14F-4D97-AF65-F5344CB8AC3E}">
        <p14:creationId xmlns:p14="http://schemas.microsoft.com/office/powerpoint/2010/main" val="50739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063D9-CCCF-F1FC-240D-A679CF5F6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278C18E-F5C0-DC4C-9D80-99C6CB0E74F3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6AA770F-665F-4978-86A0-9919BEA432AB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2198AAD-E79A-ABB4-BD5D-79704DFF5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A2C844-22D2-359F-3AE6-DB0F183E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87" y="225940"/>
            <a:ext cx="7444913" cy="25574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71BD4C-6E1A-B788-0A40-A9F47832DBE7}"/>
              </a:ext>
            </a:extLst>
          </p:cNvPr>
          <p:cNvCxnSpPr>
            <a:cxnSpLocks/>
          </p:cNvCxnSpPr>
          <p:nvPr/>
        </p:nvCxnSpPr>
        <p:spPr>
          <a:xfrm>
            <a:off x="5025028" y="1741612"/>
            <a:ext cx="889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162A864-6989-FA91-55A6-BB4C963AB854}"/>
              </a:ext>
            </a:extLst>
          </p:cNvPr>
          <p:cNvSpPr txBox="1"/>
          <p:nvPr/>
        </p:nvSpPr>
        <p:spPr>
          <a:xfrm>
            <a:off x="5167174" y="1292371"/>
            <a:ext cx="6014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471AF-6008-EA5C-7AFC-7C45E9056665}"/>
              </a:ext>
            </a:extLst>
          </p:cNvPr>
          <p:cNvSpPr txBox="1"/>
          <p:nvPr/>
        </p:nvSpPr>
        <p:spPr>
          <a:xfrm>
            <a:off x="6786963" y="1227647"/>
            <a:ext cx="11059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Implantation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B47651-78A3-A43C-8E87-36B66766480D}"/>
              </a:ext>
            </a:extLst>
          </p:cNvPr>
          <p:cNvSpPr txBox="1"/>
          <p:nvPr/>
        </p:nvSpPr>
        <p:spPr>
          <a:xfrm>
            <a:off x="7151435" y="1594796"/>
            <a:ext cx="37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★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2327C2-6E83-E141-E1F9-DF5E060F3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" y="264065"/>
            <a:ext cx="4632649" cy="59058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C1C205-A90E-FDC0-D421-B7D8C174C82B}"/>
              </a:ext>
            </a:extLst>
          </p:cNvPr>
          <p:cNvSpPr txBox="1"/>
          <p:nvPr/>
        </p:nvSpPr>
        <p:spPr>
          <a:xfrm>
            <a:off x="5172218" y="4059862"/>
            <a:ext cx="574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A close-packed array of </a:t>
            </a:r>
            <a:r>
              <a:rPr lang="en-US" sz="1800" b="1" dirty="0">
                <a:solidFill>
                  <a:srgbClr val="00B0F0"/>
                </a:solidFill>
                <a:latin typeface="Helvetica" pitchFamily="2" charset="0"/>
              </a:rPr>
              <a:t>16</a:t>
            </a:r>
            <a:r>
              <a:rPr lang="en-US" sz="1800" b="1" dirty="0">
                <a:latin typeface="Helvetica" pitchFamily="2" charset="0"/>
              </a:rPr>
              <a:t> Compton-suppressed large-volume </a:t>
            </a:r>
            <a:r>
              <a:rPr lang="en-US" sz="1800" b="1" dirty="0">
                <a:solidFill>
                  <a:srgbClr val="00B0F0"/>
                </a:solidFill>
                <a:latin typeface="Helvetica" pitchFamily="2" charset="0"/>
              </a:rPr>
              <a:t>HPGe</a:t>
            </a:r>
            <a:r>
              <a:rPr lang="en-US" sz="1800" b="1" dirty="0">
                <a:latin typeface="Helvetica" pitchFamily="2" charset="0"/>
              </a:rPr>
              <a:t> clover detectors, </a:t>
            </a:r>
            <a:r>
              <a:rPr lang="en-US" sz="1800" b="1" dirty="0">
                <a:solidFill>
                  <a:srgbClr val="00B0F0"/>
                </a:solidFill>
                <a:latin typeface="Helvetica" pitchFamily="2" charset="0"/>
              </a:rPr>
              <a:t>64</a:t>
            </a:r>
            <a:r>
              <a:rPr lang="en-US" sz="1800" b="1" dirty="0">
                <a:latin typeface="Helvetica" pitchFamily="2" charset="0"/>
              </a:rPr>
              <a:t> crystals</a:t>
            </a:r>
          </a:p>
          <a:p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B7A7FCFD-9B14-0FD6-EE82-6C3443A20CE6}"/>
              </a:ext>
            </a:extLst>
          </p:cNvPr>
          <p:cNvSpPr txBox="1">
            <a:spLocks/>
          </p:cNvSpPr>
          <p:nvPr/>
        </p:nvSpPr>
        <p:spPr>
          <a:xfrm>
            <a:off x="5158384" y="3156266"/>
            <a:ext cx="5869576" cy="6293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Gamma-ray Infrastructure for Fundamental Investigations of Nuclei</a:t>
            </a:r>
          </a:p>
        </p:txBody>
      </p:sp>
    </p:spTree>
    <p:extLst>
      <p:ext uri="{BB962C8B-B14F-4D97-AF65-F5344CB8AC3E}">
        <p14:creationId xmlns:p14="http://schemas.microsoft.com/office/powerpoint/2010/main" val="3345938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478D9-7C88-8D51-EBDE-1B3149BD5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ECD8C9-5D88-CF92-A9A7-323DFB67C1DF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1437FEA-FFFF-AB64-BDCD-27D58F3F4C00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27E637E-2995-F69B-A171-A18B8A60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9E15E6-4C38-EC36-C450-B6ADEBE9A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87" y="244416"/>
            <a:ext cx="7444913" cy="25574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F03922-9CE3-F073-D1C6-D56ECC0F0E3E}"/>
              </a:ext>
            </a:extLst>
          </p:cNvPr>
          <p:cNvCxnSpPr>
            <a:cxnSpLocks/>
          </p:cNvCxnSpPr>
          <p:nvPr/>
        </p:nvCxnSpPr>
        <p:spPr>
          <a:xfrm>
            <a:off x="5025028" y="1760088"/>
            <a:ext cx="889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D3976-DEF0-4EFD-9D43-FB661CE17B0C}"/>
              </a:ext>
            </a:extLst>
          </p:cNvPr>
          <p:cNvSpPr txBox="1"/>
          <p:nvPr/>
        </p:nvSpPr>
        <p:spPr>
          <a:xfrm>
            <a:off x="5167174" y="1310847"/>
            <a:ext cx="6014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11552-DDD1-5DE1-53E8-2F75CE672761}"/>
              </a:ext>
            </a:extLst>
          </p:cNvPr>
          <p:cNvSpPr txBox="1"/>
          <p:nvPr/>
        </p:nvSpPr>
        <p:spPr>
          <a:xfrm>
            <a:off x="6786963" y="1246123"/>
            <a:ext cx="11059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Implantation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03FB2-9F70-C237-4BF5-87EEA4FF8921}"/>
              </a:ext>
            </a:extLst>
          </p:cNvPr>
          <p:cNvSpPr txBox="1"/>
          <p:nvPr/>
        </p:nvSpPr>
        <p:spPr>
          <a:xfrm>
            <a:off x="7151435" y="1613272"/>
            <a:ext cx="37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★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E160DA-2A61-2AF1-B3E1-7C6A5E32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" y="282541"/>
            <a:ext cx="4632649" cy="5905892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11249E80-D223-8757-1C3E-120208D32C21}"/>
              </a:ext>
            </a:extLst>
          </p:cNvPr>
          <p:cNvSpPr txBox="1">
            <a:spLocks/>
          </p:cNvSpPr>
          <p:nvPr/>
        </p:nvSpPr>
        <p:spPr>
          <a:xfrm>
            <a:off x="5158384" y="3156266"/>
            <a:ext cx="5869576" cy="6293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Gamma-ray Infrastructure for Fundamental Investigations of Nuclei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B5DEF48-5981-ECC6-E392-6E154B2735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966" y="4110098"/>
            <a:ext cx="1979073" cy="179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8655BF-1BB1-8C76-887A-8D220C89384D}"/>
              </a:ext>
            </a:extLst>
          </p:cNvPr>
          <p:cNvSpPr txBox="1"/>
          <p:nvPr/>
        </p:nvSpPr>
        <p:spPr>
          <a:xfrm>
            <a:off x="5472941" y="6053241"/>
            <a:ext cx="145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SCEPTAR</a:t>
            </a:r>
          </a:p>
        </p:txBody>
      </p:sp>
    </p:spTree>
    <p:extLst>
      <p:ext uri="{BB962C8B-B14F-4D97-AF65-F5344CB8AC3E}">
        <p14:creationId xmlns:p14="http://schemas.microsoft.com/office/powerpoint/2010/main" val="3010239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C8F68-D1C8-C102-9121-7FE9AD43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F55280-FC14-5FBC-3ADA-B33CF98AF0E0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0C30F5B-9534-8D4E-2F19-7840A06080DE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6670E89-C434-9CE3-B6CB-0561D8C8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02FB3-E6E1-1F28-3AC2-12DE2490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87" y="243872"/>
            <a:ext cx="7444913" cy="25574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647E0-981F-4E16-965F-3385848AA93C}"/>
              </a:ext>
            </a:extLst>
          </p:cNvPr>
          <p:cNvCxnSpPr>
            <a:cxnSpLocks/>
          </p:cNvCxnSpPr>
          <p:nvPr/>
        </p:nvCxnSpPr>
        <p:spPr>
          <a:xfrm>
            <a:off x="5025028" y="1759544"/>
            <a:ext cx="889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ACDAF2-1456-D004-A267-0D12248F0539}"/>
              </a:ext>
            </a:extLst>
          </p:cNvPr>
          <p:cNvSpPr txBox="1"/>
          <p:nvPr/>
        </p:nvSpPr>
        <p:spPr>
          <a:xfrm>
            <a:off x="5167174" y="1310303"/>
            <a:ext cx="6014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9FD42F-303B-0126-4F52-677602FC95B2}"/>
              </a:ext>
            </a:extLst>
          </p:cNvPr>
          <p:cNvSpPr txBox="1"/>
          <p:nvPr/>
        </p:nvSpPr>
        <p:spPr>
          <a:xfrm>
            <a:off x="6786963" y="1245579"/>
            <a:ext cx="11059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Implantation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7DC42-9240-D79E-CC9C-99FD76C1FEBA}"/>
              </a:ext>
            </a:extLst>
          </p:cNvPr>
          <p:cNvSpPr txBox="1"/>
          <p:nvPr/>
        </p:nvSpPr>
        <p:spPr>
          <a:xfrm>
            <a:off x="7151435" y="1612728"/>
            <a:ext cx="37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★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BE778E-BFF5-AAEA-CD1D-D8EA1F38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" y="281997"/>
            <a:ext cx="4632649" cy="5905892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63F35227-A4E5-5854-F2E1-721B93F194B6}"/>
              </a:ext>
            </a:extLst>
          </p:cNvPr>
          <p:cNvSpPr txBox="1">
            <a:spLocks/>
          </p:cNvSpPr>
          <p:nvPr/>
        </p:nvSpPr>
        <p:spPr>
          <a:xfrm>
            <a:off x="5158384" y="3156266"/>
            <a:ext cx="5869576" cy="6293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Gamma-ray Infrastructure for Fundamental Investigations of Nuclei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093ED5E-95BF-0406-8259-8D20B358D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966" y="4122798"/>
            <a:ext cx="1979073" cy="179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6D1FEA5-EACB-6D3D-0596-1292763DDF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8309" y="4122797"/>
            <a:ext cx="2394836" cy="179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9F0E7-1EFB-1D3C-01B2-16042ACAC323}"/>
              </a:ext>
            </a:extLst>
          </p:cNvPr>
          <p:cNvSpPr txBox="1"/>
          <p:nvPr/>
        </p:nvSpPr>
        <p:spPr>
          <a:xfrm>
            <a:off x="5472941" y="6053241"/>
            <a:ext cx="145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SCEPTAR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6555D-5334-A218-767F-0FE69C6B3BE0}"/>
              </a:ext>
            </a:extLst>
          </p:cNvPr>
          <p:cNvSpPr txBox="1"/>
          <p:nvPr/>
        </p:nvSpPr>
        <p:spPr>
          <a:xfrm>
            <a:off x="7048039" y="6052697"/>
            <a:ext cx="300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Zero Degree Scintillator</a:t>
            </a:r>
          </a:p>
        </p:txBody>
      </p:sp>
    </p:spTree>
    <p:extLst>
      <p:ext uri="{BB962C8B-B14F-4D97-AF65-F5344CB8AC3E}">
        <p14:creationId xmlns:p14="http://schemas.microsoft.com/office/powerpoint/2010/main" val="4088193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DDB22-8F87-1168-9D5C-D6E3931BF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8FFA457-A475-B2BC-0E49-248A47A58084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B7E7AB5-17D3-AF3C-E4C7-570D1F1EC5AE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C4E77B4-661F-9E6B-579D-37E6F7389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FDBFD3-7E85-5823-7694-A2F4B8925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87" y="243295"/>
            <a:ext cx="7444913" cy="25574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450822-5BA1-F1DF-7168-BAE3FE4BA462}"/>
              </a:ext>
            </a:extLst>
          </p:cNvPr>
          <p:cNvCxnSpPr>
            <a:cxnSpLocks/>
          </p:cNvCxnSpPr>
          <p:nvPr/>
        </p:nvCxnSpPr>
        <p:spPr>
          <a:xfrm>
            <a:off x="5025028" y="1758967"/>
            <a:ext cx="88977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A79043-27E2-4920-4E87-B83F3D5EB313}"/>
              </a:ext>
            </a:extLst>
          </p:cNvPr>
          <p:cNvSpPr txBox="1"/>
          <p:nvPr/>
        </p:nvSpPr>
        <p:spPr>
          <a:xfrm>
            <a:off x="5167174" y="1309726"/>
            <a:ext cx="60144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3F9B8-E5B1-AB35-9BB9-D73730583FF0}"/>
              </a:ext>
            </a:extLst>
          </p:cNvPr>
          <p:cNvSpPr txBox="1"/>
          <p:nvPr/>
        </p:nvSpPr>
        <p:spPr>
          <a:xfrm>
            <a:off x="6786963" y="1245002"/>
            <a:ext cx="11059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Implantation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F065DE-DF06-A28A-1766-4BFAC30208BB}"/>
              </a:ext>
            </a:extLst>
          </p:cNvPr>
          <p:cNvSpPr txBox="1"/>
          <p:nvPr/>
        </p:nvSpPr>
        <p:spPr>
          <a:xfrm>
            <a:off x="7151435" y="1612151"/>
            <a:ext cx="37702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★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4946C2-2C6B-118C-1F6F-659CF3D8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" y="281420"/>
            <a:ext cx="4632649" cy="5905892"/>
          </a:xfrm>
          <a:prstGeom prst="rect">
            <a:avLst/>
          </a:prstGeom>
        </p:spPr>
      </p:pic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1186AEA6-BABB-04FB-B3C9-B2522A5A0FEC}"/>
              </a:ext>
            </a:extLst>
          </p:cNvPr>
          <p:cNvSpPr txBox="1">
            <a:spLocks/>
          </p:cNvSpPr>
          <p:nvPr/>
        </p:nvSpPr>
        <p:spPr>
          <a:xfrm>
            <a:off x="5158384" y="3156266"/>
            <a:ext cx="5869576" cy="6293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  <a:latin typeface="Arial" charset="0"/>
                <a:cs typeface="Arial" charset="0"/>
              </a:rPr>
              <a:t>Gamma-ray Infrastructure for Fundamental Investigations of Nuclei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40D9988-255E-40AD-DF49-49DBFEB45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966" y="4122798"/>
            <a:ext cx="1979073" cy="179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D0E72C8-19FA-77BA-5AF6-5F1F6BAD8D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8309" y="4122797"/>
            <a:ext cx="2394836" cy="179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E8A827-0D9A-8045-CA3F-48F5C8D9C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415" y="4122797"/>
            <a:ext cx="1979074" cy="17949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31274-CBE7-038C-8928-8BB99393AD67}"/>
              </a:ext>
            </a:extLst>
          </p:cNvPr>
          <p:cNvSpPr txBox="1"/>
          <p:nvPr/>
        </p:nvSpPr>
        <p:spPr>
          <a:xfrm>
            <a:off x="5472941" y="6053241"/>
            <a:ext cx="145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SCEPTAR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E83F4-560F-42E6-2DC0-FD5763310AC9}"/>
              </a:ext>
            </a:extLst>
          </p:cNvPr>
          <p:cNvSpPr txBox="1"/>
          <p:nvPr/>
        </p:nvSpPr>
        <p:spPr>
          <a:xfrm>
            <a:off x="7048039" y="6052697"/>
            <a:ext cx="300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Zero Degree Scintillator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86DA7-F156-A6E7-6F1D-B0E70D5F931F}"/>
              </a:ext>
            </a:extLst>
          </p:cNvPr>
          <p:cNvSpPr txBox="1"/>
          <p:nvPr/>
        </p:nvSpPr>
        <p:spPr>
          <a:xfrm>
            <a:off x="10174797" y="6052697"/>
            <a:ext cx="145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LaBr</a:t>
            </a:r>
            <a:r>
              <a:rPr lang="en-US" b="1" baseline="-25000" dirty="0">
                <a:solidFill>
                  <a:srgbClr val="00B0F0"/>
                </a:solidFill>
              </a:rPr>
              <a:t>3</a:t>
            </a:r>
            <a:r>
              <a:rPr lang="en-US" b="1" dirty="0">
                <a:solidFill>
                  <a:srgbClr val="00B0F0"/>
                </a:solidFill>
              </a:rPr>
              <a:t>(Ce)</a:t>
            </a:r>
          </a:p>
        </p:txBody>
      </p:sp>
    </p:spTree>
    <p:extLst>
      <p:ext uri="{BB962C8B-B14F-4D97-AF65-F5344CB8AC3E}">
        <p14:creationId xmlns:p14="http://schemas.microsoft.com/office/powerpoint/2010/main" val="1416302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01B1-80AE-64B5-E84B-DAF620287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E75156-EF5A-EAE6-DD94-0AE81BA41524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C4ADE1E-3659-EA99-07DF-EE9D7B4E37D4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7B019-98F7-9F84-FBF5-6516E486599E}"/>
              </a:ext>
            </a:extLst>
          </p:cNvPr>
          <p:cNvSpPr txBox="1"/>
          <p:nvPr/>
        </p:nvSpPr>
        <p:spPr>
          <a:xfrm>
            <a:off x="8152671" y="6639408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0BED85-B182-CD72-DA70-00C5D05B53DC}"/>
              </a:ext>
            </a:extLst>
          </p:cNvPr>
          <p:cNvGrpSpPr/>
          <p:nvPr/>
        </p:nvGrpSpPr>
        <p:grpSpPr>
          <a:xfrm>
            <a:off x="46556" y="1509735"/>
            <a:ext cx="10575532" cy="4968000"/>
            <a:chOff x="0" y="1509732"/>
            <a:chExt cx="10575532" cy="4968000"/>
          </a:xfrm>
        </p:grpSpPr>
        <p:pic>
          <p:nvPicPr>
            <p:cNvPr id="1026" name="Picture 2" descr="Image preview">
              <a:extLst>
                <a:ext uri="{FF2B5EF4-FFF2-40B4-BE49-F238E27FC236}">
                  <a16:creationId xmlns:a16="http://schemas.microsoft.com/office/drawing/2014/main" id="{AC70E7BC-5F27-DE91-53CD-AE9CB914B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9" t="5835" r="7408" b="2183"/>
            <a:stretch/>
          </p:blipFill>
          <p:spPr bwMode="auto">
            <a:xfrm>
              <a:off x="0" y="1509732"/>
              <a:ext cx="10575532" cy="49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DC4993-3A4A-5A59-2096-B796874245A1}"/>
                </a:ext>
              </a:extLst>
            </p:cNvPr>
            <p:cNvSpPr txBox="1"/>
            <p:nvPr/>
          </p:nvSpPr>
          <p:spPr>
            <a:xfrm>
              <a:off x="2485666" y="1806566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521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21B5B3-50DE-151D-83EE-645F5AFB46B1}"/>
                </a:ext>
              </a:extLst>
            </p:cNvPr>
            <p:cNvSpPr txBox="1"/>
            <p:nvPr/>
          </p:nvSpPr>
          <p:spPr>
            <a:xfrm>
              <a:off x="4009666" y="440560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865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D740A-03A4-1947-968E-6B5FEA3FDBBB}"/>
                </a:ext>
              </a:extLst>
            </p:cNvPr>
            <p:cNvSpPr txBox="1"/>
            <p:nvPr/>
          </p:nvSpPr>
          <p:spPr>
            <a:xfrm>
              <a:off x="5640757" y="482363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1250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AAB53-8406-0DC0-BC62-46DDF5D77798}"/>
                </a:ext>
              </a:extLst>
            </p:cNvPr>
            <p:cNvSpPr txBox="1"/>
            <p:nvPr/>
          </p:nvSpPr>
          <p:spPr>
            <a:xfrm>
              <a:off x="6776888" y="46821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1514</a:t>
              </a:r>
            </a:p>
          </p:txBody>
        </p:sp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0E4F5EAE-8255-A8EC-124B-9EF003A1AC1B}"/>
                </a:ext>
              </a:extLst>
            </p:cNvPr>
            <p:cNvSpPr/>
            <p:nvPr/>
          </p:nvSpPr>
          <p:spPr>
            <a:xfrm>
              <a:off x="2844351" y="2212397"/>
              <a:ext cx="245603" cy="234778"/>
            </a:xfrm>
            <a:prstGeom prst="star5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DFAED326-7452-3749-78A0-04BC86AAE635}"/>
                </a:ext>
              </a:extLst>
            </p:cNvPr>
            <p:cNvSpPr/>
            <p:nvPr/>
          </p:nvSpPr>
          <p:spPr>
            <a:xfrm>
              <a:off x="4127607" y="4138897"/>
              <a:ext cx="245603" cy="234778"/>
            </a:xfrm>
            <a:prstGeom prst="star5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71C92AB4-BA59-4B60-533B-6A776ACA3007}"/>
                </a:ext>
              </a:extLst>
            </p:cNvPr>
            <p:cNvSpPr/>
            <p:nvPr/>
          </p:nvSpPr>
          <p:spPr>
            <a:xfrm>
              <a:off x="5816406" y="4571887"/>
              <a:ext cx="245603" cy="234778"/>
            </a:xfrm>
            <a:prstGeom prst="star5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5BDEA153-2A20-07C3-10EE-33E67AE9475E}"/>
                </a:ext>
              </a:extLst>
            </p:cNvPr>
            <p:cNvSpPr/>
            <p:nvPr/>
          </p:nvSpPr>
          <p:spPr>
            <a:xfrm>
              <a:off x="6952537" y="4394165"/>
              <a:ext cx="245603" cy="234778"/>
            </a:xfrm>
            <a:prstGeom prst="star5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27D48B-9718-4B16-3BC1-8AECB218A63F}"/>
                </a:ext>
              </a:extLst>
            </p:cNvPr>
            <p:cNvSpPr/>
            <p:nvPr/>
          </p:nvSpPr>
          <p:spPr>
            <a:xfrm>
              <a:off x="630188" y="2977984"/>
              <a:ext cx="148281" cy="148281"/>
            </a:xfrm>
            <a:prstGeom prst="ellipse">
              <a:avLst/>
            </a:prstGeom>
            <a:solidFill>
              <a:srgbClr val="0432FF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9F60BB1-1BCD-9A98-5538-14C9428FC008}"/>
                </a:ext>
              </a:extLst>
            </p:cNvPr>
            <p:cNvSpPr/>
            <p:nvPr/>
          </p:nvSpPr>
          <p:spPr>
            <a:xfrm>
              <a:off x="1103868" y="4155999"/>
              <a:ext cx="148281" cy="148281"/>
            </a:xfrm>
            <a:prstGeom prst="ellipse">
              <a:avLst/>
            </a:prstGeom>
            <a:solidFill>
              <a:srgbClr val="0432FF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79B725-71FD-9712-0208-3E2B1A309A01}"/>
                </a:ext>
              </a:extLst>
            </p:cNvPr>
            <p:cNvSpPr/>
            <p:nvPr/>
          </p:nvSpPr>
          <p:spPr>
            <a:xfrm>
              <a:off x="1293339" y="4160115"/>
              <a:ext cx="148281" cy="148281"/>
            </a:xfrm>
            <a:prstGeom prst="ellipse">
              <a:avLst/>
            </a:prstGeom>
            <a:solidFill>
              <a:srgbClr val="0432FF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F3074555-DE00-275D-70DA-676D6D3729DB}"/>
                </a:ext>
              </a:extLst>
            </p:cNvPr>
            <p:cNvSpPr/>
            <p:nvPr/>
          </p:nvSpPr>
          <p:spPr>
            <a:xfrm>
              <a:off x="9218594" y="5008304"/>
              <a:ext cx="197253" cy="17298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227446-1CEC-E693-68D0-41FDC7D51082}"/>
                </a:ext>
              </a:extLst>
            </p:cNvPr>
            <p:cNvSpPr/>
            <p:nvPr/>
          </p:nvSpPr>
          <p:spPr>
            <a:xfrm>
              <a:off x="3435182" y="4534941"/>
              <a:ext cx="148281" cy="148281"/>
            </a:xfrm>
            <a:prstGeom prst="ellipse">
              <a:avLst/>
            </a:prstGeom>
            <a:solidFill>
              <a:srgbClr val="0432FF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>
              <a:extLst>
                <a:ext uri="{FF2B5EF4-FFF2-40B4-BE49-F238E27FC236}">
                  <a16:creationId xmlns:a16="http://schemas.microsoft.com/office/drawing/2014/main" id="{008B4F54-221D-3B8F-D0C0-5A92FC174D64}"/>
                </a:ext>
              </a:extLst>
            </p:cNvPr>
            <p:cNvSpPr/>
            <p:nvPr/>
          </p:nvSpPr>
          <p:spPr>
            <a:xfrm>
              <a:off x="8544935" y="2866739"/>
              <a:ext cx="245603" cy="234778"/>
            </a:xfrm>
            <a:prstGeom prst="star5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6CFEDD-2BEE-C512-B27A-194A75895B94}"/>
                </a:ext>
              </a:extLst>
            </p:cNvPr>
            <p:cNvSpPr/>
            <p:nvPr/>
          </p:nvSpPr>
          <p:spPr>
            <a:xfrm>
              <a:off x="8604440" y="3340450"/>
              <a:ext cx="148281" cy="148281"/>
            </a:xfrm>
            <a:prstGeom prst="ellipse">
              <a:avLst/>
            </a:prstGeom>
            <a:solidFill>
              <a:srgbClr val="0432FF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F0486CCF-04C9-E197-EA19-51B551909E22}"/>
                </a:ext>
              </a:extLst>
            </p:cNvPr>
            <p:cNvSpPr/>
            <p:nvPr/>
          </p:nvSpPr>
          <p:spPr>
            <a:xfrm>
              <a:off x="8579953" y="3681176"/>
              <a:ext cx="197253" cy="17298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5D0A6D-876C-57C4-9F60-87836470E535}"/>
                </a:ext>
              </a:extLst>
            </p:cNvPr>
            <p:cNvSpPr txBox="1"/>
            <p:nvPr/>
          </p:nvSpPr>
          <p:spPr>
            <a:xfrm>
              <a:off x="8913061" y="2777929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4C32F6-E888-57F9-4BFD-11C61BC72071}"/>
                </a:ext>
              </a:extLst>
            </p:cNvPr>
            <p:cNvSpPr txBox="1"/>
            <p:nvPr/>
          </p:nvSpPr>
          <p:spPr>
            <a:xfrm>
              <a:off x="8920052" y="3192056"/>
              <a:ext cx="6543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B0242E-19FD-C029-97DC-E14BDD5B3C25}"/>
                </a:ext>
              </a:extLst>
            </p:cNvPr>
            <p:cNvSpPr txBox="1"/>
            <p:nvPr/>
          </p:nvSpPr>
          <p:spPr>
            <a:xfrm>
              <a:off x="8913060" y="3573212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DE6C82-9E99-F77F-751E-089A63A29768}"/>
                </a:ext>
              </a:extLst>
            </p:cNvPr>
            <p:cNvSpPr txBox="1"/>
            <p:nvPr/>
          </p:nvSpPr>
          <p:spPr>
            <a:xfrm>
              <a:off x="786705" y="1806113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This work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EE65BA6-465D-1BD1-2D33-7D0306E22DEA}"/>
              </a:ext>
            </a:extLst>
          </p:cNvPr>
          <p:cNvSpPr txBox="1"/>
          <p:nvPr/>
        </p:nvSpPr>
        <p:spPr>
          <a:xfrm>
            <a:off x="8138692" y="748813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Benzoni </a:t>
            </a:r>
            <a:r>
              <a:rPr lang="en-US" sz="1200" b="1" i="1" dirty="0"/>
              <a:t>et al.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2F50A93-AB78-A561-EE2E-9FA86A465E40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S1723: β decay of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at GRIFFIN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1E5BB3-0D81-3D58-EF4B-8E04F65FDBB5}"/>
              </a:ext>
            </a:extLst>
          </p:cNvPr>
          <p:cNvSpPr/>
          <p:nvPr/>
        </p:nvSpPr>
        <p:spPr>
          <a:xfrm>
            <a:off x="2772697" y="1386348"/>
            <a:ext cx="3917171" cy="212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4E3BA-C8B0-2B8C-2CD7-D5FD589DC1F1}"/>
              </a:ext>
            </a:extLst>
          </p:cNvPr>
          <p:cNvSpPr txBox="1"/>
          <p:nvPr/>
        </p:nvSpPr>
        <p:spPr>
          <a:xfrm rot="16200000">
            <a:off x="-476501" y="49378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/ keV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1BAAF3EC-DDBD-E3A1-5D13-32B1E14DC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03" y="163689"/>
            <a:ext cx="4807397" cy="21366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0EF795A-C341-8FDC-3424-D946341C09AF}"/>
              </a:ext>
            </a:extLst>
          </p:cNvPr>
          <p:cNvSpPr txBox="1"/>
          <p:nvPr/>
        </p:nvSpPr>
        <p:spPr>
          <a:xfrm>
            <a:off x="300160" y="945255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x 10</a:t>
            </a:r>
            <a:r>
              <a:rPr lang="en-US" baseline="30000" dirty="0"/>
              <a:t>4</a:t>
            </a:r>
            <a:r>
              <a:rPr lang="en-US" dirty="0"/>
              <a:t> higher statistics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74A9B4-D1AD-FB90-305D-5509D46DAE98}"/>
              </a:ext>
            </a:extLst>
          </p:cNvPr>
          <p:cNvGrpSpPr/>
          <p:nvPr/>
        </p:nvGrpSpPr>
        <p:grpSpPr>
          <a:xfrm>
            <a:off x="4560899" y="1814448"/>
            <a:ext cx="2420284" cy="2378678"/>
            <a:chOff x="5223734" y="1676118"/>
            <a:chExt cx="2705240" cy="2766679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28EF873-A283-E1FE-FA92-650063EF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270" t="10919" r="19962" b="64316"/>
            <a:stretch/>
          </p:blipFill>
          <p:spPr>
            <a:xfrm>
              <a:off x="5223734" y="1676118"/>
              <a:ext cx="2705240" cy="2766679"/>
            </a:xfrm>
            <a:prstGeom prst="rect">
              <a:avLst/>
            </a:prstGeom>
          </p:spPr>
        </p:pic>
        <p:sp>
          <p:nvSpPr>
            <p:cNvPr id="37" name="Up Arrow 36">
              <a:extLst>
                <a:ext uri="{FF2B5EF4-FFF2-40B4-BE49-F238E27FC236}">
                  <a16:creationId xmlns:a16="http://schemas.microsoft.com/office/drawing/2014/main" id="{9F135D98-46AB-9A51-748D-5BE5D444BAC1}"/>
                </a:ext>
              </a:extLst>
            </p:cNvPr>
            <p:cNvSpPr/>
            <p:nvPr/>
          </p:nvSpPr>
          <p:spPr>
            <a:xfrm rot="18962018">
              <a:off x="6405129" y="2932101"/>
              <a:ext cx="147484" cy="265471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Up Arrow 41">
              <a:extLst>
                <a:ext uri="{FF2B5EF4-FFF2-40B4-BE49-F238E27FC236}">
                  <a16:creationId xmlns:a16="http://schemas.microsoft.com/office/drawing/2014/main" id="{E5D656C0-CF60-5B5F-5779-125871349089}"/>
                </a:ext>
              </a:extLst>
            </p:cNvPr>
            <p:cNvSpPr/>
            <p:nvPr/>
          </p:nvSpPr>
          <p:spPr>
            <a:xfrm rot="18962018">
              <a:off x="7025729" y="3548281"/>
              <a:ext cx="147484" cy="265471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Up Arrow 42">
              <a:extLst>
                <a:ext uri="{FF2B5EF4-FFF2-40B4-BE49-F238E27FC236}">
                  <a16:creationId xmlns:a16="http://schemas.microsoft.com/office/drawing/2014/main" id="{D67DB7F9-03FF-8C8E-875A-21380876838E}"/>
                </a:ext>
              </a:extLst>
            </p:cNvPr>
            <p:cNvSpPr/>
            <p:nvPr/>
          </p:nvSpPr>
          <p:spPr>
            <a:xfrm rot="18962018">
              <a:off x="5789220" y="2305981"/>
              <a:ext cx="147484" cy="265471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924787C-D9F1-783C-93AE-A339378DC38F}"/>
              </a:ext>
            </a:extLst>
          </p:cNvPr>
          <p:cNvSpPr txBox="1"/>
          <p:nvPr/>
        </p:nvSpPr>
        <p:spPr>
          <a:xfrm>
            <a:off x="8152671" y="588897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Benzoni </a:t>
            </a:r>
            <a:r>
              <a:rPr lang="en-US" sz="1200" b="1" i="1" dirty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1289294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D186C-3F88-3578-634C-9BE79763F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D49996-B27A-30DB-D0EC-E2588AE95CB3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CB025ED-82E3-B19C-A4D2-A26A0EE419A3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464F4-495B-4E35-66FE-7D67BD6EB53E}"/>
              </a:ext>
            </a:extLst>
          </p:cNvPr>
          <p:cNvSpPr txBox="1"/>
          <p:nvPr/>
        </p:nvSpPr>
        <p:spPr>
          <a:xfrm>
            <a:off x="8152671" y="6639408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496649-B920-E5CC-196F-5B2F87F81F23}"/>
              </a:ext>
            </a:extLst>
          </p:cNvPr>
          <p:cNvSpPr txBox="1"/>
          <p:nvPr/>
        </p:nvSpPr>
        <p:spPr>
          <a:xfrm>
            <a:off x="8138692" y="748813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Benzoni </a:t>
            </a:r>
            <a:r>
              <a:rPr lang="en-US" sz="1200" b="1" i="1" dirty="0"/>
              <a:t>et al.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9A8384D-73FD-BD9C-C215-F33BC1BC0469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S1723: β decay of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at GRIFFIN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AE97BF-E43C-1698-B18E-A1DB7DCF45F5}"/>
              </a:ext>
            </a:extLst>
          </p:cNvPr>
          <p:cNvSpPr/>
          <p:nvPr/>
        </p:nvSpPr>
        <p:spPr>
          <a:xfrm>
            <a:off x="2772697" y="1386348"/>
            <a:ext cx="3917171" cy="212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BFB5182A-C931-2B46-D564-B73ECFE7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8" t="8636" r="9494" b="2210"/>
          <a:stretch/>
        </p:blipFill>
        <p:spPr>
          <a:xfrm>
            <a:off x="217411" y="1079050"/>
            <a:ext cx="10794555" cy="5398682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4DA1A9F-B237-24E5-5230-B797AA96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603" y="163689"/>
            <a:ext cx="4807397" cy="21366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871608E-9FC8-B8D1-5D4E-47CF7138B305}"/>
              </a:ext>
            </a:extLst>
          </p:cNvPr>
          <p:cNvSpPr txBox="1"/>
          <p:nvPr/>
        </p:nvSpPr>
        <p:spPr>
          <a:xfrm rot="16200000">
            <a:off x="-476501" y="4937800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/ keV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A32017-1EDD-B296-D7F1-2E82C5D973A6}"/>
              </a:ext>
            </a:extLst>
          </p:cNvPr>
          <p:cNvSpPr txBox="1"/>
          <p:nvPr/>
        </p:nvSpPr>
        <p:spPr>
          <a:xfrm>
            <a:off x="2822284" y="119861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D898A0-3285-9F9E-DEDE-C10F8BEF5AAB}"/>
              </a:ext>
            </a:extLst>
          </p:cNvPr>
          <p:cNvSpPr txBox="1"/>
          <p:nvPr/>
        </p:nvSpPr>
        <p:spPr>
          <a:xfrm>
            <a:off x="4343022" y="205507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865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AC8EDA-4511-071D-C9BD-7D8F47633E6B}"/>
              </a:ext>
            </a:extLst>
          </p:cNvPr>
          <p:cNvSpPr txBox="1"/>
          <p:nvPr/>
        </p:nvSpPr>
        <p:spPr>
          <a:xfrm>
            <a:off x="6022669" y="242440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EE010B-959F-3E8E-03C8-403D26861A42}"/>
              </a:ext>
            </a:extLst>
          </p:cNvPr>
          <p:cNvSpPr txBox="1"/>
          <p:nvPr/>
        </p:nvSpPr>
        <p:spPr>
          <a:xfrm>
            <a:off x="7244967" y="230031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1514</a:t>
            </a:r>
          </a:p>
        </p:txBody>
      </p:sp>
      <p:sp>
        <p:nvSpPr>
          <p:cNvPr id="38" name="5-Point Star 37">
            <a:extLst>
              <a:ext uri="{FF2B5EF4-FFF2-40B4-BE49-F238E27FC236}">
                <a16:creationId xmlns:a16="http://schemas.microsoft.com/office/drawing/2014/main" id="{6773427F-FC62-9AA2-0799-7DAD4EEDBB2B}"/>
              </a:ext>
            </a:extLst>
          </p:cNvPr>
          <p:cNvSpPr/>
          <p:nvPr/>
        </p:nvSpPr>
        <p:spPr>
          <a:xfrm>
            <a:off x="3102217" y="1564658"/>
            <a:ext cx="245603" cy="234778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0076324E-676D-D909-20D0-E3F26FBDBFB0}"/>
              </a:ext>
            </a:extLst>
          </p:cNvPr>
          <p:cNvSpPr/>
          <p:nvPr/>
        </p:nvSpPr>
        <p:spPr>
          <a:xfrm>
            <a:off x="4485679" y="1820292"/>
            <a:ext cx="245603" cy="234778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>
            <a:extLst>
              <a:ext uri="{FF2B5EF4-FFF2-40B4-BE49-F238E27FC236}">
                <a16:creationId xmlns:a16="http://schemas.microsoft.com/office/drawing/2014/main" id="{82C6C522-3B88-0FBE-6697-DD228547F191}"/>
              </a:ext>
            </a:extLst>
          </p:cNvPr>
          <p:cNvSpPr/>
          <p:nvPr/>
        </p:nvSpPr>
        <p:spPr>
          <a:xfrm>
            <a:off x="6223034" y="2182921"/>
            <a:ext cx="245603" cy="234778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>
            <a:extLst>
              <a:ext uri="{FF2B5EF4-FFF2-40B4-BE49-F238E27FC236}">
                <a16:creationId xmlns:a16="http://schemas.microsoft.com/office/drawing/2014/main" id="{3577FA09-5E76-6420-10A2-835B5210BE88}"/>
              </a:ext>
            </a:extLst>
          </p:cNvPr>
          <p:cNvSpPr/>
          <p:nvPr/>
        </p:nvSpPr>
        <p:spPr>
          <a:xfrm>
            <a:off x="7469775" y="2078037"/>
            <a:ext cx="245603" cy="234778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3D0FDA6-E14C-F18B-E227-A62B2EE7DA92}"/>
              </a:ext>
            </a:extLst>
          </p:cNvPr>
          <p:cNvSpPr/>
          <p:nvPr/>
        </p:nvSpPr>
        <p:spPr>
          <a:xfrm>
            <a:off x="798664" y="1624675"/>
            <a:ext cx="148281" cy="148281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BF54855-F700-8BC6-0B18-C5243712DE4C}"/>
              </a:ext>
            </a:extLst>
          </p:cNvPr>
          <p:cNvSpPr/>
          <p:nvPr/>
        </p:nvSpPr>
        <p:spPr>
          <a:xfrm>
            <a:off x="1318050" y="1945146"/>
            <a:ext cx="148281" cy="148281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CA5BACE-4B13-7D5D-F7AD-297CA274F172}"/>
              </a:ext>
            </a:extLst>
          </p:cNvPr>
          <p:cNvSpPr/>
          <p:nvPr/>
        </p:nvSpPr>
        <p:spPr>
          <a:xfrm>
            <a:off x="1519492" y="1968737"/>
            <a:ext cx="148281" cy="148281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74E1DD-7019-8D14-B83F-87C70E07C4B9}"/>
              </a:ext>
            </a:extLst>
          </p:cNvPr>
          <p:cNvSpPr/>
          <p:nvPr/>
        </p:nvSpPr>
        <p:spPr>
          <a:xfrm>
            <a:off x="3737770" y="2218464"/>
            <a:ext cx="148281" cy="148281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15D234BB-D855-0321-C493-C6572FA89462}"/>
              </a:ext>
            </a:extLst>
          </p:cNvPr>
          <p:cNvSpPr/>
          <p:nvPr/>
        </p:nvSpPr>
        <p:spPr>
          <a:xfrm>
            <a:off x="9788301" y="2522575"/>
            <a:ext cx="197253" cy="1729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>
            <a:extLst>
              <a:ext uri="{FF2B5EF4-FFF2-40B4-BE49-F238E27FC236}">
                <a16:creationId xmlns:a16="http://schemas.microsoft.com/office/drawing/2014/main" id="{F51CCB4E-2F17-7E42-6623-D6204B47F782}"/>
              </a:ext>
            </a:extLst>
          </p:cNvPr>
          <p:cNvSpPr/>
          <p:nvPr/>
        </p:nvSpPr>
        <p:spPr>
          <a:xfrm>
            <a:off x="8591491" y="2866742"/>
            <a:ext cx="245603" cy="234778"/>
          </a:xfrm>
          <a:prstGeom prst="star5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07BDEF4-2195-237E-1B5F-FA9E6E73EEE3}"/>
              </a:ext>
            </a:extLst>
          </p:cNvPr>
          <p:cNvSpPr/>
          <p:nvPr/>
        </p:nvSpPr>
        <p:spPr>
          <a:xfrm>
            <a:off x="8650996" y="3340453"/>
            <a:ext cx="148281" cy="148281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224AEE21-F409-7B35-4CAA-5167AC7C71C3}"/>
              </a:ext>
            </a:extLst>
          </p:cNvPr>
          <p:cNvSpPr/>
          <p:nvPr/>
        </p:nvSpPr>
        <p:spPr>
          <a:xfrm>
            <a:off x="8626509" y="3681179"/>
            <a:ext cx="197253" cy="17298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C0A21F-FC1D-BC4F-9095-1C94A830155C}"/>
              </a:ext>
            </a:extLst>
          </p:cNvPr>
          <p:cNvSpPr txBox="1"/>
          <p:nvPr/>
        </p:nvSpPr>
        <p:spPr>
          <a:xfrm>
            <a:off x="8959617" y="2777932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94C73B-5403-84FB-4C48-040D28432783}"/>
              </a:ext>
            </a:extLst>
          </p:cNvPr>
          <p:cNvSpPr txBox="1"/>
          <p:nvPr/>
        </p:nvSpPr>
        <p:spPr>
          <a:xfrm>
            <a:off x="8966608" y="3192059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FA8011E1-3578-88C7-4D53-D50770B39C70}"/>
              </a:ext>
            </a:extLst>
          </p:cNvPr>
          <p:cNvSpPr txBox="1"/>
          <p:nvPr/>
        </p:nvSpPr>
        <p:spPr>
          <a:xfrm>
            <a:off x="8959616" y="3573215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0A7B5811-3E6A-8566-6802-61889128A25E}"/>
              </a:ext>
            </a:extLst>
          </p:cNvPr>
          <p:cNvGrpSpPr/>
          <p:nvPr/>
        </p:nvGrpSpPr>
        <p:grpSpPr>
          <a:xfrm>
            <a:off x="1145208" y="3441588"/>
            <a:ext cx="2420284" cy="2378678"/>
            <a:chOff x="5223734" y="1676118"/>
            <a:chExt cx="2705240" cy="2766679"/>
          </a:xfrm>
        </p:grpSpPr>
        <p:pic>
          <p:nvPicPr>
            <p:cNvPr id="1027" name="Graphic 1026">
              <a:extLst>
                <a:ext uri="{FF2B5EF4-FFF2-40B4-BE49-F238E27FC236}">
                  <a16:creationId xmlns:a16="http://schemas.microsoft.com/office/drawing/2014/main" id="{B0ED89F1-B28E-D853-6802-59C9D563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4270" t="10919" r="19962" b="64316"/>
            <a:stretch/>
          </p:blipFill>
          <p:spPr>
            <a:xfrm>
              <a:off x="5223734" y="1676118"/>
              <a:ext cx="2705240" cy="2766679"/>
            </a:xfrm>
            <a:prstGeom prst="rect">
              <a:avLst/>
            </a:prstGeom>
          </p:spPr>
        </p:pic>
        <p:sp>
          <p:nvSpPr>
            <p:cNvPr id="1028" name="Up Arrow 1027">
              <a:extLst>
                <a:ext uri="{FF2B5EF4-FFF2-40B4-BE49-F238E27FC236}">
                  <a16:creationId xmlns:a16="http://schemas.microsoft.com/office/drawing/2014/main" id="{97A6C39E-5CC0-243E-B171-D32E3E9A9362}"/>
                </a:ext>
              </a:extLst>
            </p:cNvPr>
            <p:cNvSpPr/>
            <p:nvPr/>
          </p:nvSpPr>
          <p:spPr>
            <a:xfrm rot="18962018">
              <a:off x="6405129" y="2932101"/>
              <a:ext cx="147484" cy="265471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Up Arrow 1028">
              <a:extLst>
                <a:ext uri="{FF2B5EF4-FFF2-40B4-BE49-F238E27FC236}">
                  <a16:creationId xmlns:a16="http://schemas.microsoft.com/office/drawing/2014/main" id="{75BD8B03-72A5-2655-EF1D-D36820AAF4EA}"/>
                </a:ext>
              </a:extLst>
            </p:cNvPr>
            <p:cNvSpPr/>
            <p:nvPr/>
          </p:nvSpPr>
          <p:spPr>
            <a:xfrm rot="18962018">
              <a:off x="7025729" y="3548281"/>
              <a:ext cx="147484" cy="265471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Up Arrow 1029">
              <a:extLst>
                <a:ext uri="{FF2B5EF4-FFF2-40B4-BE49-F238E27FC236}">
                  <a16:creationId xmlns:a16="http://schemas.microsoft.com/office/drawing/2014/main" id="{8DB6AED1-72A8-31E2-C07E-1A8B929E1F9B}"/>
                </a:ext>
              </a:extLst>
            </p:cNvPr>
            <p:cNvSpPr/>
            <p:nvPr/>
          </p:nvSpPr>
          <p:spPr>
            <a:xfrm rot="18962018">
              <a:off x="5789220" y="2305981"/>
              <a:ext cx="147484" cy="265471"/>
            </a:xfrm>
            <a:prstGeom prst="up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6AE1645A-BB95-BF91-077A-7AE1820BE576}"/>
              </a:ext>
            </a:extLst>
          </p:cNvPr>
          <p:cNvSpPr txBox="1"/>
          <p:nvPr/>
        </p:nvSpPr>
        <p:spPr>
          <a:xfrm>
            <a:off x="8152671" y="588897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Benzoni </a:t>
            </a:r>
            <a:r>
              <a:rPr lang="en-US" sz="1200" b="1" i="1" dirty="0"/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val="3460750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03C20-312C-A87A-9A66-40C45C77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6FBE45E-D2E0-EF8C-334F-CF08F73A5B03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3A75D18-D64B-0716-A8DE-200D56BF2244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D1BD2-F13D-F14E-0337-A90F851FC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" y="1018097"/>
            <a:ext cx="2692559" cy="4697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E9AFF4-FB67-D70C-3186-BB74F0AB3986}"/>
              </a:ext>
            </a:extLst>
          </p:cNvPr>
          <p:cNvSpPr txBox="1"/>
          <p:nvPr/>
        </p:nvSpPr>
        <p:spPr>
          <a:xfrm>
            <a:off x="174633" y="6131487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8118A4-DBD4-C13F-4AD3-6DB48F0F3E60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Structure of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0765B-FCED-CEF5-28D2-E29F0DCCC0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28" t="28978" r="25415" b="4280"/>
          <a:stretch/>
        </p:blipFill>
        <p:spPr>
          <a:xfrm>
            <a:off x="4136322" y="31756"/>
            <a:ext cx="7788067" cy="641157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AF69F2-0602-E320-3291-1E516EE1DA1B}"/>
              </a:ext>
            </a:extLst>
          </p:cNvPr>
          <p:cNvSpPr/>
          <p:nvPr/>
        </p:nvSpPr>
        <p:spPr>
          <a:xfrm>
            <a:off x="7215715" y="191058"/>
            <a:ext cx="3236234" cy="82703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/>
              <a:t>18 new transitions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600" b="1" dirty="0"/>
              <a:t>10 new excited states</a:t>
            </a:r>
          </a:p>
        </p:txBody>
      </p:sp>
    </p:spTree>
    <p:extLst>
      <p:ext uri="{BB962C8B-B14F-4D97-AF65-F5344CB8AC3E}">
        <p14:creationId xmlns:p14="http://schemas.microsoft.com/office/powerpoint/2010/main" val="366330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0CC59-9350-378B-972F-080B8E04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E324C-C588-0127-4AC1-CFB73DEEA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61" y="215368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Nuclear Shell Model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89D572-153C-429D-6464-C70B77D78A55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CD695F-1D23-D223-71A5-36E095669713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4E11D-980C-9096-A34C-776E3AD5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0" y="1024200"/>
            <a:ext cx="3984735" cy="48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06015E-A469-517A-6473-79C437A75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61" y="5731886"/>
            <a:ext cx="3276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44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C13ED-C454-A9A7-A7EA-256DDCDE2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63CDCA-1C86-6CBA-1544-5C9C74EFEECB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35FF1A3-1124-AC21-82DC-A454D544F387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0E9646C-D853-0C3B-E2E9-014920F40640}"/>
              </a:ext>
            </a:extLst>
          </p:cNvPr>
          <p:cNvSpPr txBox="1"/>
          <p:nvPr/>
        </p:nvSpPr>
        <p:spPr>
          <a:xfrm>
            <a:off x="345276" y="1038699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3C4630-F230-ECD1-E577-0457EEDA3C74}"/>
              </a:ext>
            </a:extLst>
          </p:cNvPr>
          <p:cNvGrpSpPr/>
          <p:nvPr/>
        </p:nvGrpSpPr>
        <p:grpSpPr>
          <a:xfrm>
            <a:off x="521811" y="2103343"/>
            <a:ext cx="3715920" cy="3748443"/>
            <a:chOff x="412872" y="2618740"/>
            <a:chExt cx="3715920" cy="374844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F980AB8-3074-84FA-76FC-B49B38F9BD66}"/>
                </a:ext>
              </a:extLst>
            </p:cNvPr>
            <p:cNvGrpSpPr/>
            <p:nvPr/>
          </p:nvGrpSpPr>
          <p:grpSpPr>
            <a:xfrm>
              <a:off x="553643" y="4287643"/>
              <a:ext cx="3575149" cy="2079540"/>
              <a:chOff x="415995" y="2791043"/>
              <a:chExt cx="3575149" cy="207954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7842EA4-5BC4-9CED-4A5C-F26EB0368A9C}"/>
                  </a:ext>
                </a:extLst>
              </p:cNvPr>
              <p:cNvGrpSpPr/>
              <p:nvPr/>
            </p:nvGrpSpPr>
            <p:grpSpPr>
              <a:xfrm>
                <a:off x="415995" y="2791043"/>
                <a:ext cx="3575149" cy="2079540"/>
                <a:chOff x="598633" y="2802073"/>
                <a:chExt cx="3575149" cy="2079540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AB92E988-6223-1ABF-8027-B4BC13A37ED5}"/>
                    </a:ext>
                  </a:extLst>
                </p:cNvPr>
                <p:cNvCxnSpPr/>
                <p:nvPr/>
              </p:nvCxnSpPr>
              <p:spPr>
                <a:xfrm>
                  <a:off x="1415340" y="2902817"/>
                  <a:ext cx="206733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F25013C-9281-6672-117E-BD72634E858E}"/>
                    </a:ext>
                  </a:extLst>
                </p:cNvPr>
                <p:cNvCxnSpPr/>
                <p:nvPr/>
              </p:nvCxnSpPr>
              <p:spPr>
                <a:xfrm>
                  <a:off x="1415340" y="4287669"/>
                  <a:ext cx="20673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21DBE0D-29A2-809C-110C-565E22453C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633" y="4197757"/>
                  <a:ext cx="635000" cy="228600"/>
                </a:xfrm>
                <a:prstGeom prst="rect">
                  <a:avLst/>
                </a:prstGeom>
              </p:spPr>
            </p:pic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6E1D624F-D966-1217-3E39-F839791939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7753" y="2902817"/>
                  <a:ext cx="0" cy="1395159"/>
                </a:xfrm>
                <a:prstGeom prst="straightConnector1">
                  <a:avLst/>
                </a:prstGeom>
                <a:ln w="571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D83821AE-DC5C-FF16-DABF-DE7D1DA28E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90259" y="4602213"/>
                  <a:ext cx="317500" cy="279400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B24DCE70-F4C6-6D83-6BBF-4CE986B9F2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8482" y="2802073"/>
                  <a:ext cx="495300" cy="190500"/>
                </a:xfrm>
                <a:prstGeom prst="rect">
                  <a:avLst/>
                </a:prstGeom>
              </p:spPr>
            </p:pic>
          </p:grp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6A8958D5-082A-B798-756B-B3B4674E1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210" y="3428692"/>
                <a:ext cx="228739" cy="182991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5BEE04D-4368-209C-7FD0-2E089C7DCB82}"/>
                </a:ext>
              </a:extLst>
            </p:cNvPr>
            <p:cNvCxnSpPr/>
            <p:nvPr/>
          </p:nvCxnSpPr>
          <p:spPr>
            <a:xfrm>
              <a:off x="1363723" y="2692498"/>
              <a:ext cx="20673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FB6E61-9939-100A-28C4-1D6C0D429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251" y="2618740"/>
              <a:ext cx="596900" cy="19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A9F5545-74A3-2AB8-D7C1-83E6A96D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872" y="4014841"/>
              <a:ext cx="685800" cy="1905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5FA5D55-084C-E4FA-ABF8-AFFDDA961156}"/>
                </a:ext>
              </a:extLst>
            </p:cNvPr>
            <p:cNvCxnSpPr>
              <a:cxnSpLocks/>
            </p:cNvCxnSpPr>
            <p:nvPr/>
          </p:nvCxnSpPr>
          <p:spPr>
            <a:xfrm>
              <a:off x="2342763" y="2692498"/>
              <a:ext cx="0" cy="16958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39D1D6B-FE31-A4B2-55A0-C65E8B199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2807" y="3401435"/>
              <a:ext cx="240843" cy="19267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3B88E9D-79CE-EA3A-2BD1-C25840EEAA73}"/>
              </a:ext>
            </a:extLst>
          </p:cNvPr>
          <p:cNvSpPr txBox="1"/>
          <p:nvPr/>
        </p:nvSpPr>
        <p:spPr>
          <a:xfrm>
            <a:off x="8050073" y="6493942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Schematic courtesy of M. </a:t>
            </a:r>
            <a:r>
              <a:rPr lang="en-CA" sz="1400" dirty="0" err="1">
                <a:solidFill>
                  <a:schemeClr val="bg2">
                    <a:lumMod val="50000"/>
                  </a:schemeClr>
                </a:solidFill>
              </a:rPr>
              <a:t>Bowry</a:t>
            </a:r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199B79F9-CE5F-3A29-9986-1F0E7B04BFA3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848E7E-0148-6A9A-6B9A-BAA9020232EB}"/>
              </a:ext>
            </a:extLst>
          </p:cNvPr>
          <p:cNvGrpSpPr/>
          <p:nvPr/>
        </p:nvGrpSpPr>
        <p:grpSpPr>
          <a:xfrm>
            <a:off x="6881566" y="2051592"/>
            <a:ext cx="3074326" cy="3230638"/>
            <a:chOff x="6881566" y="2051592"/>
            <a:chExt cx="3074326" cy="323063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41E85DB-83B4-E381-6F68-4271C50E27A7}"/>
                </a:ext>
              </a:extLst>
            </p:cNvPr>
            <p:cNvGrpSpPr/>
            <p:nvPr/>
          </p:nvGrpSpPr>
          <p:grpSpPr>
            <a:xfrm>
              <a:off x="6881566" y="2051592"/>
              <a:ext cx="3074326" cy="3230638"/>
              <a:chOff x="8970080" y="2107682"/>
              <a:chExt cx="2571599" cy="281916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7329D9A-03B3-F458-69EE-EAEBE92A303B}"/>
                  </a:ext>
                </a:extLst>
              </p:cNvPr>
              <p:cNvSpPr/>
              <p:nvPr/>
            </p:nvSpPr>
            <p:spPr>
              <a:xfrm>
                <a:off x="9988260" y="2107682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53D7886-7B73-8D0A-A48C-C793603B7DE2}"/>
                  </a:ext>
                </a:extLst>
              </p:cNvPr>
              <p:cNvSpPr/>
              <p:nvPr/>
            </p:nvSpPr>
            <p:spPr>
              <a:xfrm>
                <a:off x="9988260" y="4595539"/>
                <a:ext cx="543339" cy="331304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25C76F1-DA8E-2DC4-259B-A4C738293F87}"/>
                  </a:ext>
                </a:extLst>
              </p:cNvPr>
              <p:cNvSpPr/>
              <p:nvPr/>
            </p:nvSpPr>
            <p:spPr>
              <a:xfrm rot="2320865">
                <a:off x="10802024" y="2524929"/>
                <a:ext cx="543339" cy="331304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5BC8B9-E94C-5493-E067-A833457F2D8E}"/>
                  </a:ext>
                </a:extLst>
              </p:cNvPr>
              <p:cNvSpPr/>
              <p:nvPr/>
            </p:nvSpPr>
            <p:spPr>
              <a:xfrm rot="18627726">
                <a:off x="10786170" y="4181859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360ABE-84B8-1715-1EBA-2A545728DCA7}"/>
                  </a:ext>
                </a:extLst>
              </p:cNvPr>
              <p:cNvSpPr/>
              <p:nvPr/>
            </p:nvSpPr>
            <p:spPr>
              <a:xfrm rot="5400000">
                <a:off x="11104357" y="3400626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1BABDE9-C0C2-B0CC-A3F5-1A709C5F6C8D}"/>
                  </a:ext>
                </a:extLst>
              </p:cNvPr>
              <p:cNvSpPr/>
              <p:nvPr/>
            </p:nvSpPr>
            <p:spPr>
              <a:xfrm rot="8003733">
                <a:off x="9180991" y="2513165"/>
                <a:ext cx="543339" cy="331304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1C443D0-4AA5-334C-3DDD-3B6F9A280E1F}"/>
                  </a:ext>
                </a:extLst>
              </p:cNvPr>
              <p:cNvSpPr/>
              <p:nvPr/>
            </p:nvSpPr>
            <p:spPr>
              <a:xfrm rot="2490451">
                <a:off x="9174780" y="4192745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9008B09-5EDF-BE3D-2452-F2ACD44F74F8}"/>
                  </a:ext>
                </a:extLst>
              </p:cNvPr>
              <p:cNvSpPr/>
              <p:nvPr/>
            </p:nvSpPr>
            <p:spPr>
              <a:xfrm rot="5400000">
                <a:off x="8864062" y="3350792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1000154-120E-8CB0-7DA7-04D2BB84D6F7}"/>
                  </a:ext>
                </a:extLst>
              </p:cNvPr>
              <p:cNvCxnSpPr/>
              <p:nvPr/>
            </p:nvCxnSpPr>
            <p:spPr>
              <a:xfrm>
                <a:off x="10259930" y="2628495"/>
                <a:ext cx="0" cy="163605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CB9CB7E-B2BB-6620-4056-B40211A2D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4069" y="3482669"/>
                <a:ext cx="13517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5C2A2D-15D7-2CF4-22ED-AA8FAAC357D1}"/>
                </a:ext>
              </a:extLst>
            </p:cNvPr>
            <p:cNvSpPr/>
            <p:nvPr/>
          </p:nvSpPr>
          <p:spPr>
            <a:xfrm>
              <a:off x="8304325" y="3518171"/>
              <a:ext cx="232749" cy="2457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5D8E946-344F-EA3A-7BC7-C35B61120CEF}"/>
                    </a:ext>
                  </a:extLst>
                </p14:cNvPr>
                <p14:cNvContentPartPr/>
                <p14:nvPr/>
              </p14:nvContentPartPr>
              <p14:xfrm>
                <a:off x="8316840" y="2540232"/>
                <a:ext cx="237600" cy="971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5D8E946-344F-EA3A-7BC7-C35B61120CE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7854" y="2531235"/>
                  <a:ext cx="255213" cy="9892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776C0C9-0688-1004-494A-EBBD74443FF4}"/>
                    </a:ext>
                  </a:extLst>
                </p14:cNvPr>
                <p14:cNvContentPartPr/>
                <p14:nvPr/>
              </p14:nvContentPartPr>
              <p14:xfrm rot="2605817" flipH="1">
                <a:off x="8748502" y="2756932"/>
                <a:ext cx="231681" cy="94743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776C0C9-0688-1004-494A-EBBD74443FF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605817" flipH="1">
                  <a:off x="8739508" y="2747933"/>
                  <a:ext cx="249309" cy="9650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09B441E-2CF8-C91C-17BB-0D0DF5AC01FD}"/>
                    </a:ext>
                  </a:extLst>
                </p14:cNvPr>
                <p14:cNvContentPartPr/>
                <p14:nvPr/>
              </p14:nvContentPartPr>
              <p14:xfrm>
                <a:off x="8380560" y="2515392"/>
                <a:ext cx="220680" cy="193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09B441E-2CF8-C91C-17BB-0D0DF5AC01F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71560" y="2506392"/>
                  <a:ext cx="2383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D4823EF-D166-7943-4632-579FFF433F76}"/>
                    </a:ext>
                  </a:extLst>
                </p14:cNvPr>
                <p14:cNvContentPartPr/>
                <p14:nvPr/>
              </p14:nvContentPartPr>
              <p14:xfrm>
                <a:off x="9078960" y="2820312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D4823EF-D166-7943-4632-579FFF433F7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69960" y="28113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8994916-8D24-0771-C4B6-7F1A7D1D0F28}"/>
                    </a:ext>
                  </a:extLst>
                </p14:cNvPr>
                <p14:cNvContentPartPr/>
                <p14:nvPr/>
              </p14:nvContentPartPr>
              <p14:xfrm>
                <a:off x="9077520" y="2820312"/>
                <a:ext cx="153720" cy="173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8994916-8D24-0771-C4B6-7F1A7D1D0F2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068520" y="2811312"/>
                  <a:ext cx="1713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8EDECC3-B636-601D-BAE1-A78E8A5A88D9}"/>
                    </a:ext>
                  </a:extLst>
                </p14:cNvPr>
                <p14:cNvContentPartPr/>
                <p14:nvPr/>
              </p14:nvContentPartPr>
              <p14:xfrm rot="808335">
                <a:off x="8449755" y="3063439"/>
                <a:ext cx="384190" cy="136164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8EDECC3-B636-601D-BAE1-A78E8A5A88D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 rot="808335">
                  <a:off x="8443628" y="3057315"/>
                  <a:ext cx="396444" cy="14841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A2B59D-74F3-36F1-F904-FFA973735B39}"/>
                </a:ext>
              </a:extLst>
            </p:cNvPr>
            <p:cNvSpPr txBox="1"/>
            <p:nvPr/>
          </p:nvSpPr>
          <p:spPr>
            <a:xfrm>
              <a:off x="8518444" y="2745098"/>
              <a:ext cx="408571" cy="423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𝛳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B577D9-3636-2055-5D35-0BB3502D0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8769" y="2994722"/>
              <a:ext cx="240843" cy="1926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7CCD8C-B8C6-16DA-9C4F-7B1788E28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2501" y="3327831"/>
              <a:ext cx="228739" cy="182991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D2A209D-3F93-75D1-53DC-A68A78497B73}"/>
              </a:ext>
            </a:extLst>
          </p:cNvPr>
          <p:cNvSpPr txBox="1"/>
          <p:nvPr/>
        </p:nvSpPr>
        <p:spPr>
          <a:xfrm>
            <a:off x="4889074" y="5488350"/>
            <a:ext cx="7455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>
                <a:effectLst/>
                <a:latin typeface="ArialMT"/>
              </a:rPr>
              <a:t>Both gamma rays have an isotropic distribution in the laboratory frame</a:t>
            </a:r>
          </a:p>
          <a:p>
            <a:r>
              <a:rPr lang="en-CA" b="1" dirty="0">
                <a:latin typeface="ArialMT"/>
              </a:rPr>
              <a:t>but have a well-defined correlation between them when measured </a:t>
            </a:r>
          </a:p>
          <a:p>
            <a:r>
              <a:rPr lang="en-CA" b="1" dirty="0">
                <a:latin typeface="ArialMT"/>
              </a:rPr>
              <a:t>in c</a:t>
            </a:r>
            <a:r>
              <a:rPr lang="en-CA" sz="1800" b="1" dirty="0">
                <a:effectLst/>
                <a:latin typeface="ArialMT"/>
              </a:rPr>
              <a:t>oincidence! </a:t>
            </a:r>
            <a:endParaRPr lang="en-CA" b="1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62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308A8-DA2E-43E7-699E-DA27EA5F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04EB433-F1D8-54A7-02E6-32577551591D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0CCC941-67AD-3D40-6BFF-CE0C73EFF3FF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990097A-AFEE-38FB-6793-D087547A48E8}"/>
              </a:ext>
            </a:extLst>
          </p:cNvPr>
          <p:cNvSpPr txBox="1"/>
          <p:nvPr/>
        </p:nvSpPr>
        <p:spPr>
          <a:xfrm>
            <a:off x="345276" y="1038699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9CF9B0-07AB-A96F-E96F-394E0EEB3058}"/>
              </a:ext>
            </a:extLst>
          </p:cNvPr>
          <p:cNvGrpSpPr/>
          <p:nvPr/>
        </p:nvGrpSpPr>
        <p:grpSpPr>
          <a:xfrm>
            <a:off x="521811" y="2103343"/>
            <a:ext cx="3715920" cy="3748443"/>
            <a:chOff x="412872" y="2618740"/>
            <a:chExt cx="3715920" cy="374844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FAD9F95-42BA-1E59-8A36-8B564F77B981}"/>
                </a:ext>
              </a:extLst>
            </p:cNvPr>
            <p:cNvGrpSpPr/>
            <p:nvPr/>
          </p:nvGrpSpPr>
          <p:grpSpPr>
            <a:xfrm>
              <a:off x="553643" y="4287643"/>
              <a:ext cx="3575149" cy="2079540"/>
              <a:chOff x="415995" y="2791043"/>
              <a:chExt cx="3575149" cy="207954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026E2F5-5321-EE1C-EA47-CC87CE392A6A}"/>
                  </a:ext>
                </a:extLst>
              </p:cNvPr>
              <p:cNvGrpSpPr/>
              <p:nvPr/>
            </p:nvGrpSpPr>
            <p:grpSpPr>
              <a:xfrm>
                <a:off x="415995" y="2791043"/>
                <a:ext cx="3575149" cy="2079540"/>
                <a:chOff x="598633" y="2802073"/>
                <a:chExt cx="3575149" cy="2079540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DE2EFAF3-D7F5-5625-8D78-28EDBFDF448E}"/>
                    </a:ext>
                  </a:extLst>
                </p:cNvPr>
                <p:cNvCxnSpPr/>
                <p:nvPr/>
              </p:nvCxnSpPr>
              <p:spPr>
                <a:xfrm>
                  <a:off x="1415340" y="2902817"/>
                  <a:ext cx="206733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7D46CAF-6A3A-619F-C8FD-019F70E236D2}"/>
                    </a:ext>
                  </a:extLst>
                </p:cNvPr>
                <p:cNvCxnSpPr/>
                <p:nvPr/>
              </p:nvCxnSpPr>
              <p:spPr>
                <a:xfrm>
                  <a:off x="1415340" y="4287669"/>
                  <a:ext cx="20673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4AB86986-490E-62E8-285D-405E48337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633" y="4197757"/>
                  <a:ext cx="635000" cy="228600"/>
                </a:xfrm>
                <a:prstGeom prst="rect">
                  <a:avLst/>
                </a:prstGeom>
              </p:spPr>
            </p:pic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F2384106-0CFC-2423-B498-4781ADFB8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7753" y="2902817"/>
                  <a:ext cx="0" cy="1395159"/>
                </a:xfrm>
                <a:prstGeom prst="straightConnector1">
                  <a:avLst/>
                </a:prstGeom>
                <a:ln w="571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A61B9488-E65B-3E80-A464-4525C2F63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90259" y="4602213"/>
                  <a:ext cx="317500" cy="279400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7C791B25-B333-51B9-14DD-E19CA8415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8482" y="2802073"/>
                  <a:ext cx="495300" cy="190500"/>
                </a:xfrm>
                <a:prstGeom prst="rect">
                  <a:avLst/>
                </a:prstGeom>
              </p:spPr>
            </p:pic>
          </p:grp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BD97DC2-7B6F-BB22-9CC5-E5277C8AA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210" y="3428692"/>
                <a:ext cx="228739" cy="182991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F007B42-A1D9-7C23-D800-126EFAA02968}"/>
                </a:ext>
              </a:extLst>
            </p:cNvPr>
            <p:cNvCxnSpPr/>
            <p:nvPr/>
          </p:nvCxnSpPr>
          <p:spPr>
            <a:xfrm>
              <a:off x="1363723" y="2692498"/>
              <a:ext cx="20673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C3C0BC-9415-0856-E4CC-4AA5A8A27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251" y="2618740"/>
              <a:ext cx="596900" cy="19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FD8B65-4ABD-482C-78DF-B112F3B06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872" y="4014841"/>
              <a:ext cx="685800" cy="1905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350DB02-0801-C4D7-A9BA-E93AD6F08601}"/>
                </a:ext>
              </a:extLst>
            </p:cNvPr>
            <p:cNvCxnSpPr>
              <a:cxnSpLocks/>
            </p:cNvCxnSpPr>
            <p:nvPr/>
          </p:nvCxnSpPr>
          <p:spPr>
            <a:xfrm>
              <a:off x="2342763" y="2692498"/>
              <a:ext cx="0" cy="16958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6B6B170-5BB0-BA1C-B7B1-86E9034D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2807" y="3401435"/>
              <a:ext cx="240843" cy="19267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E682AA1-3C97-A6A1-5C77-3B17C14CBA2C}"/>
              </a:ext>
            </a:extLst>
          </p:cNvPr>
          <p:cNvSpPr txBox="1"/>
          <p:nvPr/>
        </p:nvSpPr>
        <p:spPr>
          <a:xfrm>
            <a:off x="8050073" y="6493942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Schematic courtesy of M. </a:t>
            </a:r>
            <a:r>
              <a:rPr lang="en-CA" sz="1400" dirty="0" err="1">
                <a:solidFill>
                  <a:schemeClr val="bg2">
                    <a:lumMod val="50000"/>
                  </a:schemeClr>
                </a:solidFill>
              </a:rPr>
              <a:t>Bowry</a:t>
            </a:r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A9A1FED-41B1-0759-C431-8000991CB827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41CBDD-5715-8D18-EF0D-CABD33034B00}"/>
              </a:ext>
            </a:extLst>
          </p:cNvPr>
          <p:cNvGrpSpPr/>
          <p:nvPr/>
        </p:nvGrpSpPr>
        <p:grpSpPr>
          <a:xfrm>
            <a:off x="6881566" y="2051592"/>
            <a:ext cx="3074326" cy="3230638"/>
            <a:chOff x="6881566" y="2051592"/>
            <a:chExt cx="3074326" cy="323063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07A883-B26D-4E65-091B-5E723AF1439B}"/>
                </a:ext>
              </a:extLst>
            </p:cNvPr>
            <p:cNvGrpSpPr/>
            <p:nvPr/>
          </p:nvGrpSpPr>
          <p:grpSpPr>
            <a:xfrm>
              <a:off x="6881566" y="2051592"/>
              <a:ext cx="3074326" cy="3230638"/>
              <a:chOff x="8970080" y="2107682"/>
              <a:chExt cx="2571599" cy="281916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19CC2C-D6E2-131B-78C3-18A5C614E9FC}"/>
                  </a:ext>
                </a:extLst>
              </p:cNvPr>
              <p:cNvSpPr/>
              <p:nvPr/>
            </p:nvSpPr>
            <p:spPr>
              <a:xfrm>
                <a:off x="9988260" y="2107682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92C233-8066-A096-B52B-9A6E244D726E}"/>
                  </a:ext>
                </a:extLst>
              </p:cNvPr>
              <p:cNvSpPr/>
              <p:nvPr/>
            </p:nvSpPr>
            <p:spPr>
              <a:xfrm>
                <a:off x="9988260" y="4595539"/>
                <a:ext cx="543339" cy="331304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1638F09-6112-1BE6-91C5-257A0D038013}"/>
                  </a:ext>
                </a:extLst>
              </p:cNvPr>
              <p:cNvSpPr/>
              <p:nvPr/>
            </p:nvSpPr>
            <p:spPr>
              <a:xfrm rot="2320865">
                <a:off x="10802024" y="2524929"/>
                <a:ext cx="543339" cy="331304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5A93690-5BEA-6F0B-1FE8-706270A6A8B4}"/>
                  </a:ext>
                </a:extLst>
              </p:cNvPr>
              <p:cNvSpPr/>
              <p:nvPr/>
            </p:nvSpPr>
            <p:spPr>
              <a:xfrm rot="18627726">
                <a:off x="10786170" y="4181859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BD23FA8-470A-A3E4-A7C6-BBE051D83134}"/>
                  </a:ext>
                </a:extLst>
              </p:cNvPr>
              <p:cNvSpPr/>
              <p:nvPr/>
            </p:nvSpPr>
            <p:spPr>
              <a:xfrm rot="5400000">
                <a:off x="11104357" y="3400626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566AA2D-6080-E5B8-0573-E9356D99DE77}"/>
                  </a:ext>
                </a:extLst>
              </p:cNvPr>
              <p:cNvSpPr/>
              <p:nvPr/>
            </p:nvSpPr>
            <p:spPr>
              <a:xfrm rot="8003733">
                <a:off x="9180991" y="2513165"/>
                <a:ext cx="543339" cy="331304"/>
              </a:xfrm>
              <a:prstGeom prst="rect">
                <a:avLst/>
              </a:prstGeom>
              <a:solidFill>
                <a:srgbClr val="FF26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1C695A-1BF7-7A23-A9A1-E52002B31E20}"/>
                  </a:ext>
                </a:extLst>
              </p:cNvPr>
              <p:cNvSpPr/>
              <p:nvPr/>
            </p:nvSpPr>
            <p:spPr>
              <a:xfrm rot="2490451">
                <a:off x="9174780" y="4192745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826621-F029-0795-B67B-B9F813157ECB}"/>
                  </a:ext>
                </a:extLst>
              </p:cNvPr>
              <p:cNvSpPr/>
              <p:nvPr/>
            </p:nvSpPr>
            <p:spPr>
              <a:xfrm rot="5400000">
                <a:off x="8864062" y="3350792"/>
                <a:ext cx="543339" cy="33130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D87509D-34D4-CEC8-A677-310D61C0FF2E}"/>
                  </a:ext>
                </a:extLst>
              </p:cNvPr>
              <p:cNvCxnSpPr/>
              <p:nvPr/>
            </p:nvCxnSpPr>
            <p:spPr>
              <a:xfrm>
                <a:off x="10259930" y="2628495"/>
                <a:ext cx="0" cy="163605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9867A7C-8C96-B530-DB16-F786E01C5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84069" y="3482669"/>
                <a:ext cx="135172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FB1C9A-A22B-F201-E5B1-0182324E810C}"/>
                </a:ext>
              </a:extLst>
            </p:cNvPr>
            <p:cNvSpPr/>
            <p:nvPr/>
          </p:nvSpPr>
          <p:spPr>
            <a:xfrm>
              <a:off x="8304325" y="3518171"/>
              <a:ext cx="232749" cy="2457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65E61D5-1BFE-438D-8F5A-D9D3D6EF4A89}"/>
                    </a:ext>
                  </a:extLst>
                </p14:cNvPr>
                <p14:cNvContentPartPr/>
                <p14:nvPr/>
              </p14:nvContentPartPr>
              <p14:xfrm>
                <a:off x="8316840" y="2540232"/>
                <a:ext cx="237600" cy="971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65E61D5-1BFE-438D-8F5A-D9D3D6EF4A8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07854" y="2531235"/>
                  <a:ext cx="255213" cy="9892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1440D6E-737A-CC92-4051-391505E8524D}"/>
                    </a:ext>
                  </a:extLst>
                </p14:cNvPr>
                <p14:cNvContentPartPr/>
                <p14:nvPr/>
              </p14:nvContentPartPr>
              <p14:xfrm rot="2605817" flipH="1">
                <a:off x="8748502" y="2756932"/>
                <a:ext cx="231681" cy="94743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1440D6E-737A-CC92-4051-391505E8524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2605817" flipH="1">
                  <a:off x="8739508" y="2747933"/>
                  <a:ext cx="249309" cy="9650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E49AFF7-0604-3FB3-2C5E-A3E8587109F9}"/>
                    </a:ext>
                  </a:extLst>
                </p14:cNvPr>
                <p14:cNvContentPartPr/>
                <p14:nvPr/>
              </p14:nvContentPartPr>
              <p14:xfrm>
                <a:off x="8380560" y="2515392"/>
                <a:ext cx="220680" cy="193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E49AFF7-0604-3FB3-2C5E-A3E8587109F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71560" y="2506392"/>
                  <a:ext cx="2383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567513C-71CB-A170-5687-4D5C93E3090D}"/>
                    </a:ext>
                  </a:extLst>
                </p14:cNvPr>
                <p14:cNvContentPartPr/>
                <p14:nvPr/>
              </p14:nvContentPartPr>
              <p14:xfrm>
                <a:off x="9078960" y="2820312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567513C-71CB-A170-5687-4D5C93E309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69960" y="281131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F446C45-E5D2-3C1D-7ACD-2BBEB31B295E}"/>
                    </a:ext>
                  </a:extLst>
                </p14:cNvPr>
                <p14:cNvContentPartPr/>
                <p14:nvPr/>
              </p14:nvContentPartPr>
              <p14:xfrm>
                <a:off x="9077520" y="2820312"/>
                <a:ext cx="153720" cy="173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F446C45-E5D2-3C1D-7ACD-2BBEB31B295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068520" y="2811312"/>
                  <a:ext cx="1713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7958F13-F95D-9FA7-4DB3-D6651E1C4491}"/>
                    </a:ext>
                  </a:extLst>
                </p14:cNvPr>
                <p14:cNvContentPartPr/>
                <p14:nvPr/>
              </p14:nvContentPartPr>
              <p14:xfrm rot="808335">
                <a:off x="8449755" y="3063439"/>
                <a:ext cx="384190" cy="136164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7958F13-F95D-9FA7-4DB3-D6651E1C449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 rot="808335">
                  <a:off x="8443628" y="3057315"/>
                  <a:ext cx="396444" cy="148412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007B59-FC52-BD9F-B116-121ACD9CFFCE}"/>
                </a:ext>
              </a:extLst>
            </p:cNvPr>
            <p:cNvSpPr txBox="1"/>
            <p:nvPr/>
          </p:nvSpPr>
          <p:spPr>
            <a:xfrm>
              <a:off x="8518444" y="2745098"/>
              <a:ext cx="408571" cy="423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𝛳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56369A-0707-B57B-A8FC-2100E3DB8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8769" y="2994722"/>
              <a:ext cx="240843" cy="19267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91B293-8251-7799-3E0F-089C6D0F3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02501" y="3327831"/>
              <a:ext cx="228739" cy="18299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9FD7ED-E11C-31C1-D0CB-9B69390174F7}"/>
              </a:ext>
            </a:extLst>
          </p:cNvPr>
          <p:cNvGrpSpPr/>
          <p:nvPr/>
        </p:nvGrpSpPr>
        <p:grpSpPr>
          <a:xfrm>
            <a:off x="6299979" y="5572804"/>
            <a:ext cx="5254072" cy="369332"/>
            <a:chOff x="8276398" y="5638937"/>
            <a:chExt cx="5254072" cy="3693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1030F5-00BD-2666-ED24-127D9BB9EF67}"/>
                </a:ext>
              </a:extLst>
            </p:cNvPr>
            <p:cNvSpPr txBox="1"/>
            <p:nvPr/>
          </p:nvSpPr>
          <p:spPr>
            <a:xfrm>
              <a:off x="8276398" y="5638937"/>
              <a:ext cx="5254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Rate               provides </a:t>
              </a:r>
              <a:r>
                <a:rPr lang="en-US" b="1" dirty="0"/>
                <a:t>angular correlation</a:t>
              </a:r>
              <a:endParaRPr lang="en-US" b="1" i="1" baseline="-250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47C174-FE99-46ED-76E6-EDF61EBE7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995849" y="5713484"/>
              <a:ext cx="637574" cy="286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5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31CDF-EAB5-D82D-4BEF-3B9235160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17C2A6E-3C05-B0AB-3500-0314075EBE8D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E0F975A-9D9A-D420-8A0D-9C4DB5DF9E66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456D2D7-9058-4CE0-29D6-2B9B47D98E43}"/>
              </a:ext>
            </a:extLst>
          </p:cNvPr>
          <p:cNvSpPr txBox="1"/>
          <p:nvPr/>
        </p:nvSpPr>
        <p:spPr>
          <a:xfrm>
            <a:off x="345277" y="987627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94834-8018-21E6-8C54-BF1B3C970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7" y="2053639"/>
            <a:ext cx="6969235" cy="3721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841271-F982-B5A7-CA14-6105C0E4FABF}"/>
              </a:ext>
            </a:extLst>
          </p:cNvPr>
          <p:cNvSpPr txBox="1"/>
          <p:nvPr/>
        </p:nvSpPr>
        <p:spPr>
          <a:xfrm>
            <a:off x="9389523" y="6533213"/>
            <a:ext cx="2601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Figure courtesy of A. Maclean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2B2811-C1F8-4271-D0B0-8F8824BADAAE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using GRIFFIN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83D15-DD3A-19C1-A5AF-0534BDF0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2053639"/>
            <a:ext cx="3390900" cy="8239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4D0501-EC5A-2AC2-AA12-966B3F631EFA}"/>
              </a:ext>
            </a:extLst>
          </p:cNvPr>
          <p:cNvCxnSpPr>
            <a:cxnSpLocks/>
          </p:cNvCxnSpPr>
          <p:nvPr/>
        </p:nvCxnSpPr>
        <p:spPr>
          <a:xfrm flipV="1">
            <a:off x="9505950" y="2680649"/>
            <a:ext cx="415765" cy="152305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81336E-A03C-52D1-DB9D-BFE6D4D860E1}"/>
              </a:ext>
            </a:extLst>
          </p:cNvPr>
          <p:cNvSpPr txBox="1"/>
          <p:nvPr/>
        </p:nvSpPr>
        <p:spPr>
          <a:xfrm>
            <a:off x="7315878" y="4450229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Contains nuclear structure information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818341-2087-5228-3FA9-485C0DCDE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289" y="5066090"/>
            <a:ext cx="328511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86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29567-AEFD-292B-B928-68F05A97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63527E-A96A-6AA4-1DC8-66E96CAF7692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308DFB1-A45C-BED0-7B41-2B00D8441371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D256762-C26D-37CA-6ED3-B20CF09B0B15}"/>
              </a:ext>
            </a:extLst>
          </p:cNvPr>
          <p:cNvSpPr txBox="1"/>
          <p:nvPr/>
        </p:nvSpPr>
        <p:spPr>
          <a:xfrm>
            <a:off x="345277" y="987627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7BF1D-C250-7D14-84F1-AF4FED860072}"/>
              </a:ext>
            </a:extLst>
          </p:cNvPr>
          <p:cNvSpPr txBox="1"/>
          <p:nvPr/>
        </p:nvSpPr>
        <p:spPr>
          <a:xfrm>
            <a:off x="9389523" y="6533213"/>
            <a:ext cx="2601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Figure courtesy of A. Maclean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238111B-779B-E94C-5812-3D55B8708956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using GRIFFIN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70FFE-00F1-2DAC-6A88-5079A6BE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2053639"/>
            <a:ext cx="3390900" cy="8239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45098C3-209D-F056-BACA-A8E7F78B02C9}"/>
              </a:ext>
            </a:extLst>
          </p:cNvPr>
          <p:cNvCxnSpPr>
            <a:cxnSpLocks/>
          </p:cNvCxnSpPr>
          <p:nvPr/>
        </p:nvCxnSpPr>
        <p:spPr>
          <a:xfrm flipV="1">
            <a:off x="9505950" y="2680649"/>
            <a:ext cx="415765" cy="152305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E9B899B-053E-4FAF-5F1D-77ECB9190D6C}"/>
              </a:ext>
            </a:extLst>
          </p:cNvPr>
          <p:cNvSpPr txBox="1"/>
          <p:nvPr/>
        </p:nvSpPr>
        <p:spPr>
          <a:xfrm>
            <a:off x="7315878" y="4450229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Contains nuclear structure information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7B10F-1227-FB32-C9E2-1F6F6AE0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289" y="5066090"/>
            <a:ext cx="3285111" cy="3693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5196BC0-2234-CCE2-79AC-9204DBC49A5E}"/>
              </a:ext>
            </a:extLst>
          </p:cNvPr>
          <p:cNvGrpSpPr/>
          <p:nvPr/>
        </p:nvGrpSpPr>
        <p:grpSpPr>
          <a:xfrm>
            <a:off x="175442" y="1778304"/>
            <a:ext cx="2657279" cy="4636103"/>
            <a:chOff x="175442" y="1778304"/>
            <a:chExt cx="2657279" cy="46361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4935EB-FBED-E399-A171-D49DAD80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442" y="1778304"/>
              <a:ext cx="2657279" cy="463610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4DF40D-0FF5-14D7-E61B-3F2AB6E84C28}"/>
                </a:ext>
              </a:extLst>
            </p:cNvPr>
            <p:cNvSpPr/>
            <p:nvPr/>
          </p:nvSpPr>
          <p:spPr>
            <a:xfrm>
              <a:off x="1710812" y="4185251"/>
              <a:ext cx="178347" cy="1231722"/>
            </a:xfrm>
            <a:prstGeom prst="rect">
              <a:avLst/>
            </a:prstGeom>
            <a:solidFill>
              <a:srgbClr val="FF2600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FF13D2-78F0-E5DC-3D86-E7402D8164EC}"/>
                </a:ext>
              </a:extLst>
            </p:cNvPr>
            <p:cNvSpPr/>
            <p:nvPr/>
          </p:nvSpPr>
          <p:spPr>
            <a:xfrm>
              <a:off x="1936645" y="5416973"/>
              <a:ext cx="226328" cy="463349"/>
            </a:xfrm>
            <a:prstGeom prst="rect">
              <a:avLst/>
            </a:prstGeom>
            <a:solidFill>
              <a:srgbClr val="FF2600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96E641-5CAE-D22A-A9B9-1F9C5192009F}"/>
              </a:ext>
            </a:extLst>
          </p:cNvPr>
          <p:cNvGrpSpPr/>
          <p:nvPr/>
        </p:nvGrpSpPr>
        <p:grpSpPr>
          <a:xfrm>
            <a:off x="3277210" y="2583275"/>
            <a:ext cx="3879412" cy="2698898"/>
            <a:chOff x="6321277" y="947845"/>
            <a:chExt cx="3879412" cy="26988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7FB2AC-58A0-F4A7-69FE-B3842AE1E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277" y="947845"/>
              <a:ext cx="3879412" cy="26988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56972A7-C6A7-F8D5-D58E-DADBE199A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1142" y="1175729"/>
              <a:ext cx="2114550" cy="381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766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BC404-A18C-CD04-FBD0-FF5F2D8AF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FAFA90-D1C6-1CF8-DCB9-980D667FAB42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C1EAA7E-AD68-58F4-97DC-888DD34DB53E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9533170-698A-51E1-39B4-5E0E6197396F}"/>
              </a:ext>
            </a:extLst>
          </p:cNvPr>
          <p:cNvSpPr txBox="1"/>
          <p:nvPr/>
        </p:nvSpPr>
        <p:spPr>
          <a:xfrm>
            <a:off x="345277" y="987627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D03221-7DF7-8724-0CC3-DEE87DB68AFA}"/>
              </a:ext>
            </a:extLst>
          </p:cNvPr>
          <p:cNvSpPr txBox="1"/>
          <p:nvPr/>
        </p:nvSpPr>
        <p:spPr>
          <a:xfrm>
            <a:off x="9389523" y="6533213"/>
            <a:ext cx="2601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Figure courtesy of A. Maclean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CDD0318-D14E-A6DA-293E-948430513777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using GRIFFIN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676FAC-80AC-30DF-4AEE-3902EF3F0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2053639"/>
            <a:ext cx="3390900" cy="8239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E3E660-78C9-8951-CA7B-50C37BE9D02A}"/>
              </a:ext>
            </a:extLst>
          </p:cNvPr>
          <p:cNvCxnSpPr>
            <a:cxnSpLocks/>
          </p:cNvCxnSpPr>
          <p:nvPr/>
        </p:nvCxnSpPr>
        <p:spPr>
          <a:xfrm flipV="1">
            <a:off x="9505950" y="2680649"/>
            <a:ext cx="415765" cy="1523051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20D597-3228-DD8A-77F4-64BBF5492A84}"/>
              </a:ext>
            </a:extLst>
          </p:cNvPr>
          <p:cNvSpPr txBox="1"/>
          <p:nvPr/>
        </p:nvSpPr>
        <p:spPr>
          <a:xfrm>
            <a:off x="7315878" y="4450229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Contains nuclear structure information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FF616-02E0-8D3B-19E2-CF39F91A2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289" y="5066090"/>
            <a:ext cx="3285111" cy="36933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E35B3F-0F8A-1EF8-8B97-31545F65A23B}"/>
              </a:ext>
            </a:extLst>
          </p:cNvPr>
          <p:cNvGrpSpPr/>
          <p:nvPr/>
        </p:nvGrpSpPr>
        <p:grpSpPr>
          <a:xfrm>
            <a:off x="175442" y="1778304"/>
            <a:ext cx="2657279" cy="4636103"/>
            <a:chOff x="175442" y="1778304"/>
            <a:chExt cx="2657279" cy="46361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B446FA-BABD-53B4-BAFC-E49D83EB2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442" y="1778304"/>
              <a:ext cx="2657279" cy="463610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DC9C4B-5EE6-F4D5-A8DA-CE9403FA2ADE}"/>
                </a:ext>
              </a:extLst>
            </p:cNvPr>
            <p:cNvSpPr/>
            <p:nvPr/>
          </p:nvSpPr>
          <p:spPr>
            <a:xfrm>
              <a:off x="1710812" y="4185251"/>
              <a:ext cx="178347" cy="1231722"/>
            </a:xfrm>
            <a:prstGeom prst="rect">
              <a:avLst/>
            </a:prstGeom>
            <a:solidFill>
              <a:srgbClr val="FF2600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649B5-EC3C-107D-0AE1-50636AFF1372}"/>
                </a:ext>
              </a:extLst>
            </p:cNvPr>
            <p:cNvSpPr/>
            <p:nvPr/>
          </p:nvSpPr>
          <p:spPr>
            <a:xfrm>
              <a:off x="1936645" y="5416973"/>
              <a:ext cx="226328" cy="463349"/>
            </a:xfrm>
            <a:prstGeom prst="rect">
              <a:avLst/>
            </a:prstGeom>
            <a:solidFill>
              <a:srgbClr val="FF2600">
                <a:alpha val="2588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F8887E-CCB7-6AB8-742B-B465ADA705B6}"/>
              </a:ext>
            </a:extLst>
          </p:cNvPr>
          <p:cNvGrpSpPr/>
          <p:nvPr/>
        </p:nvGrpSpPr>
        <p:grpSpPr>
          <a:xfrm>
            <a:off x="3134593" y="2569633"/>
            <a:ext cx="3879413" cy="2681123"/>
            <a:chOff x="6321277" y="3659932"/>
            <a:chExt cx="3879413" cy="26811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F8309B-159E-3BBB-130E-3E42312B5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277" y="3659932"/>
              <a:ext cx="3879413" cy="26811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857510-B258-2D1A-EE79-8E4F439E4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25525" y="3874627"/>
              <a:ext cx="2225784" cy="401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4112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F1921-51DD-6AF6-E4EB-640B740ED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256E11-8122-906E-4EE2-DDD90A0F27D7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01C1B21-19E7-19E7-2800-34B2DFEA0B8E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pic>
        <p:nvPicPr>
          <p:cNvPr id="4" name="Picture 3" descr="A graph of a normalized number&#10;&#10;Description automatically generated">
            <a:extLst>
              <a:ext uri="{FF2B5EF4-FFF2-40B4-BE49-F238E27FC236}">
                <a16:creationId xmlns:a16="http://schemas.microsoft.com/office/drawing/2014/main" id="{2BA4C810-722C-C260-0319-D43CC177D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0" y="1093173"/>
            <a:ext cx="4610100" cy="4486275"/>
          </a:xfrm>
          <a:prstGeom prst="rect">
            <a:avLst/>
          </a:prstGeom>
        </p:spPr>
      </p:pic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5E78CEE7-7E6B-FF16-A7DD-E94E1CB54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800" y="1307484"/>
            <a:ext cx="6357801" cy="4271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3E989-1A84-C587-19AC-68D5333902DF}"/>
              </a:ext>
            </a:extLst>
          </p:cNvPr>
          <p:cNvSpPr txBox="1"/>
          <p:nvPr/>
        </p:nvSpPr>
        <p:spPr>
          <a:xfrm>
            <a:off x="2112963" y="557944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baseline="-25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 = -0.068 (26)</a:t>
            </a:r>
          </a:p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baseline="-25000" dirty="0">
                <a:latin typeface="Times New Roman"/>
                <a:cs typeface="Times New Roman"/>
              </a:rPr>
              <a:t>4</a:t>
            </a:r>
            <a:r>
              <a:rPr lang="en-US" dirty="0">
                <a:latin typeface="Times New Roman"/>
                <a:cs typeface="Times New Roman"/>
              </a:rPr>
              <a:t> =-0.039 (33) </a:t>
            </a:r>
          </a:p>
          <a:p>
            <a:r>
              <a:rPr lang="en-US" dirty="0">
                <a:latin typeface="Times New Roman"/>
                <a:cs typeface="Times New Roman"/>
              </a:rPr>
              <a:t>𝜒</a:t>
            </a:r>
            <a:r>
              <a:rPr lang="en-US" baseline="30000" dirty="0">
                <a:latin typeface="Times New Roman"/>
                <a:cs typeface="Times New Roman"/>
              </a:rPr>
              <a:t>2</a:t>
            </a:r>
            <a:r>
              <a:rPr lang="en-US" dirty="0">
                <a:latin typeface="Times New Roman"/>
                <a:cs typeface="Times New Roman"/>
              </a:rPr>
              <a:t>/NDF= 1.1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88DA13-8838-0D2A-7CB9-020A975E40FB}"/>
              </a:ext>
            </a:extLst>
          </p:cNvPr>
          <p:cNvSpPr/>
          <p:nvPr/>
        </p:nvSpPr>
        <p:spPr>
          <a:xfrm>
            <a:off x="8763964" y="1481290"/>
            <a:ext cx="278436" cy="271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208F08-FD2A-C6BF-4D2F-7FAC48B38AD1}"/>
              </a:ext>
            </a:extLst>
          </p:cNvPr>
          <p:cNvSpPr txBox="1">
            <a:spLocks/>
          </p:cNvSpPr>
          <p:nvPr/>
        </p:nvSpPr>
        <p:spPr>
          <a:xfrm>
            <a:off x="412162" y="367768"/>
            <a:ext cx="11720164" cy="6503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Angular correlation analysis for the (0</a:t>
            </a:r>
            <a:r>
              <a:rPr lang="en-US" sz="3200" baseline="30000" dirty="0">
                <a:solidFill>
                  <a:schemeClr val="tx1"/>
                </a:solidFill>
              </a:rPr>
              <a:t>+</a:t>
            </a:r>
            <a:r>
              <a:rPr lang="en-US" sz="3200" dirty="0">
                <a:solidFill>
                  <a:schemeClr val="tx1"/>
                </a:solidFill>
              </a:rPr>
              <a:t>,2</a:t>
            </a:r>
            <a:r>
              <a:rPr lang="en-US" sz="3200" baseline="30000" dirty="0">
                <a:solidFill>
                  <a:schemeClr val="tx1"/>
                </a:solidFill>
              </a:rPr>
              <a:t>+</a:t>
            </a:r>
            <a:r>
              <a:rPr lang="en-US" sz="3200" dirty="0">
                <a:solidFill>
                  <a:schemeClr val="tx1"/>
                </a:solidFill>
              </a:rPr>
              <a:t>) → (2</a:t>
            </a:r>
            <a:r>
              <a:rPr lang="en-US" sz="3200" baseline="30000" dirty="0">
                <a:solidFill>
                  <a:schemeClr val="tx1"/>
                </a:solidFill>
              </a:rPr>
              <a:t>+</a:t>
            </a:r>
            <a:r>
              <a:rPr lang="en-US" sz="3200" dirty="0">
                <a:solidFill>
                  <a:schemeClr val="tx1"/>
                </a:solidFill>
              </a:rPr>
              <a:t>) → (0</a:t>
            </a:r>
            <a:r>
              <a:rPr lang="en-US" sz="3200" baseline="30000" dirty="0">
                <a:solidFill>
                  <a:schemeClr val="tx1"/>
                </a:solidFill>
              </a:rPr>
              <a:t>+</a:t>
            </a:r>
            <a:r>
              <a:rPr lang="en-US" sz="3200" dirty="0">
                <a:solidFill>
                  <a:schemeClr val="tx1"/>
                </a:solidFill>
              </a:rPr>
              <a:t>) cascade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BB7278-4927-6389-82AB-F8B6E5F5D32C}"/>
              </a:ext>
            </a:extLst>
          </p:cNvPr>
          <p:cNvSpPr txBox="1"/>
          <p:nvPr/>
        </p:nvSpPr>
        <p:spPr>
          <a:xfrm>
            <a:off x="6896100" y="5778500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disqualify</a:t>
            </a:r>
            <a:r>
              <a:rPr lang="en-US" i="1" dirty="0"/>
              <a:t> J </a:t>
            </a:r>
            <a:r>
              <a:rPr lang="en-US" dirty="0"/>
              <a:t>= 0 assignment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35451-095B-2FB9-D7A2-D05838663034}"/>
              </a:ext>
            </a:extLst>
          </p:cNvPr>
          <p:cNvSpPr txBox="1"/>
          <p:nvPr/>
        </p:nvSpPr>
        <p:spPr>
          <a:xfrm>
            <a:off x="6151155" y="2958294"/>
            <a:ext cx="170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99% confidence limit</a:t>
            </a:r>
          </a:p>
        </p:txBody>
      </p:sp>
    </p:spTree>
    <p:extLst>
      <p:ext uri="{BB962C8B-B14F-4D97-AF65-F5344CB8AC3E}">
        <p14:creationId xmlns:p14="http://schemas.microsoft.com/office/powerpoint/2010/main" val="345346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20F1B-AC42-957E-A4DF-A8275C1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11D104-C907-BDEB-73EC-55A627F6C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412" y="1689499"/>
            <a:ext cx="3225800" cy="37465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81208F8-8D80-982E-82ED-69086911FCA1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2B8C79D-2F42-69CC-C016-1F04DF33B2B1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A7241-7D4D-B1B4-CBA3-E705C40B4ACF}"/>
              </a:ext>
            </a:extLst>
          </p:cNvPr>
          <p:cNvSpPr txBox="1"/>
          <p:nvPr/>
        </p:nvSpPr>
        <p:spPr>
          <a:xfrm rot="16200000">
            <a:off x="-922252" y="2905316"/>
            <a:ext cx="21830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Counts/10 </a:t>
            </a:r>
            <a:r>
              <a:rPr lang="en-US" sz="1600" dirty="0" err="1"/>
              <a:t>ms</a:t>
            </a:r>
            <a:endParaRPr lang="en-US" sz="16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A0EE8A3-E470-5A59-BF0A-30852EB7C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/>
          <a:stretch/>
        </p:blipFill>
        <p:spPr bwMode="auto">
          <a:xfrm>
            <a:off x="338555" y="1610759"/>
            <a:ext cx="7752904" cy="427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5A0A0B-F333-1455-6FA7-915937C1F8F1}"/>
              </a:ext>
            </a:extLst>
          </p:cNvPr>
          <p:cNvSpPr txBox="1"/>
          <p:nvPr/>
        </p:nvSpPr>
        <p:spPr>
          <a:xfrm>
            <a:off x="6073915" y="1699290"/>
            <a:ext cx="26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A5AA90-85F7-96C0-5B48-C6C2E099F996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ground state half-life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0E5396-72E6-6A32-6988-D7B20087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012" y="5441602"/>
            <a:ext cx="736600" cy="36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EC3FD4-7D62-35B2-FC89-EAC2C6D970F8}"/>
              </a:ext>
            </a:extLst>
          </p:cNvPr>
          <p:cNvSpPr txBox="1"/>
          <p:nvPr/>
        </p:nvSpPr>
        <p:spPr>
          <a:xfrm>
            <a:off x="536186" y="1121664"/>
            <a:ext cx="30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Gating on the 521 keV 𝛾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752BBB-9993-2D20-963D-82CF4CA0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851" y="2125518"/>
            <a:ext cx="2945110" cy="8157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1333A6-43F8-CF16-1763-62487DBDA12B}"/>
              </a:ext>
            </a:extLst>
          </p:cNvPr>
          <p:cNvSpPr/>
          <p:nvPr/>
        </p:nvSpPr>
        <p:spPr>
          <a:xfrm>
            <a:off x="10125712" y="4255303"/>
            <a:ext cx="404001" cy="1190140"/>
          </a:xfrm>
          <a:prstGeom prst="rect">
            <a:avLst/>
          </a:prstGeom>
          <a:solidFill>
            <a:srgbClr val="FF2600">
              <a:alpha val="143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D281E93-8ECE-CD1F-B385-8F718AF1E749}"/>
              </a:ext>
            </a:extLst>
          </p:cNvPr>
          <p:cNvCxnSpPr/>
          <p:nvPr/>
        </p:nvCxnSpPr>
        <p:spPr>
          <a:xfrm>
            <a:off x="2070100" y="1699290"/>
            <a:ext cx="0" cy="270761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DA0E5D-A367-9205-40AF-940DE46F3EB7}"/>
              </a:ext>
            </a:extLst>
          </p:cNvPr>
          <p:cNvCxnSpPr>
            <a:cxnSpLocks/>
          </p:cNvCxnSpPr>
          <p:nvPr/>
        </p:nvCxnSpPr>
        <p:spPr>
          <a:xfrm flipH="1">
            <a:off x="616923" y="3343090"/>
            <a:ext cx="142875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4E8C01-C6C5-2679-F662-54DA3AB70354}"/>
              </a:ext>
            </a:extLst>
          </p:cNvPr>
          <p:cNvSpPr txBox="1"/>
          <p:nvPr/>
        </p:nvSpPr>
        <p:spPr>
          <a:xfrm>
            <a:off x="883664" y="3175818"/>
            <a:ext cx="9412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Beam 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E54AF3-70E9-F0D9-F741-E84F7FCFFCE5}"/>
              </a:ext>
            </a:extLst>
          </p:cNvPr>
          <p:cNvCxnSpPr>
            <a:cxnSpLocks/>
          </p:cNvCxnSpPr>
          <p:nvPr/>
        </p:nvCxnSpPr>
        <p:spPr>
          <a:xfrm flipH="1">
            <a:off x="2091688" y="3343090"/>
            <a:ext cx="585106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C7EACD6-E86F-875E-7F81-82CB0CBD31AA}"/>
              </a:ext>
            </a:extLst>
          </p:cNvPr>
          <p:cNvSpPr txBox="1"/>
          <p:nvPr/>
        </p:nvSpPr>
        <p:spPr>
          <a:xfrm>
            <a:off x="4613714" y="3202837"/>
            <a:ext cx="117366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Beam off</a:t>
            </a:r>
          </a:p>
        </p:txBody>
      </p:sp>
    </p:spTree>
    <p:extLst>
      <p:ext uri="{BB962C8B-B14F-4D97-AF65-F5344CB8AC3E}">
        <p14:creationId xmlns:p14="http://schemas.microsoft.com/office/powerpoint/2010/main" val="2777878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94B2E-C075-45D0-A7A9-D7092AFDE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3171A42-CB2B-421A-5413-F6F2A844EE5C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5581E93-A24A-CE73-A001-1F7307E11B9D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AEBC3C-A48F-C262-E186-CE5BE038E364}"/>
              </a:ext>
            </a:extLst>
          </p:cNvPr>
          <p:cNvSpPr txBox="1"/>
          <p:nvPr/>
        </p:nvSpPr>
        <p:spPr>
          <a:xfrm rot="16200000">
            <a:off x="-922252" y="2905316"/>
            <a:ext cx="21830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Counts/10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89E8EB-4BF5-4E0B-98A6-7C681E850E20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ground state half-life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48B96-13D5-4A46-1576-CC6439ADB87B}"/>
              </a:ext>
            </a:extLst>
          </p:cNvPr>
          <p:cNvSpPr txBox="1"/>
          <p:nvPr/>
        </p:nvSpPr>
        <p:spPr>
          <a:xfrm>
            <a:off x="536186" y="1121664"/>
            <a:ext cx="6271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Gating on the 865 keV 𝛾 – Note that it is a doublet!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AA651527-DECC-B8E7-7265-65398618D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/>
          <a:stretch/>
        </p:blipFill>
        <p:spPr bwMode="auto">
          <a:xfrm>
            <a:off x="338555" y="1594563"/>
            <a:ext cx="8115288" cy="446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68BB06-9C35-C8C1-FB3E-00585135F279}"/>
              </a:ext>
            </a:extLst>
          </p:cNvPr>
          <p:cNvSpPr txBox="1"/>
          <p:nvPr/>
        </p:nvSpPr>
        <p:spPr>
          <a:xfrm>
            <a:off x="6598266" y="1684759"/>
            <a:ext cx="26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PRELIMINARY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75366-9D72-ED0A-3CF4-82AC94890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678" y="2430834"/>
            <a:ext cx="2945110" cy="81570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7DB8EE-7B50-190C-B476-D33BE48B4487}"/>
              </a:ext>
            </a:extLst>
          </p:cNvPr>
          <p:cNvCxnSpPr>
            <a:cxnSpLocks/>
          </p:cNvCxnSpPr>
          <p:nvPr/>
        </p:nvCxnSpPr>
        <p:spPr>
          <a:xfrm>
            <a:off x="3467100" y="1684759"/>
            <a:ext cx="0" cy="282374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B8EF58-64A3-0978-1EDA-A505D679DD74}"/>
              </a:ext>
            </a:extLst>
          </p:cNvPr>
          <p:cNvCxnSpPr>
            <a:cxnSpLocks/>
          </p:cNvCxnSpPr>
          <p:nvPr/>
        </p:nvCxnSpPr>
        <p:spPr>
          <a:xfrm flipH="1" flipV="1">
            <a:off x="635000" y="3753324"/>
            <a:ext cx="2776179" cy="11938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9FEE02C-0DA0-57C9-72C9-C9078DED77A0}"/>
              </a:ext>
            </a:extLst>
          </p:cNvPr>
          <p:cNvSpPr txBox="1"/>
          <p:nvPr/>
        </p:nvSpPr>
        <p:spPr>
          <a:xfrm>
            <a:off x="1650331" y="3611373"/>
            <a:ext cx="9412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Beam 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CABD97-B973-B148-AD8B-DBD46903A198}"/>
              </a:ext>
            </a:extLst>
          </p:cNvPr>
          <p:cNvCxnSpPr>
            <a:cxnSpLocks/>
          </p:cNvCxnSpPr>
          <p:nvPr/>
        </p:nvCxnSpPr>
        <p:spPr>
          <a:xfrm flipH="1">
            <a:off x="3467100" y="3753324"/>
            <a:ext cx="496134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78ABA27-FC03-86E2-8D6E-2E8095705CE0}"/>
              </a:ext>
            </a:extLst>
          </p:cNvPr>
          <p:cNvSpPr txBox="1"/>
          <p:nvPr/>
        </p:nvSpPr>
        <p:spPr>
          <a:xfrm>
            <a:off x="5343116" y="3599435"/>
            <a:ext cx="99418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Beam off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BFCC21-2DE7-5791-39E9-AC4D5076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412" y="1689499"/>
            <a:ext cx="3225800" cy="3746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A92DA1-775C-3FB0-354E-C7254D6B6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012" y="5441602"/>
            <a:ext cx="736600" cy="3683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EEBC249-3A9C-5F32-FD17-4ED6FB646B6D}"/>
              </a:ext>
            </a:extLst>
          </p:cNvPr>
          <p:cNvSpPr/>
          <p:nvPr/>
        </p:nvSpPr>
        <p:spPr>
          <a:xfrm>
            <a:off x="9875520" y="3246535"/>
            <a:ext cx="329184" cy="1527236"/>
          </a:xfrm>
          <a:prstGeom prst="rect">
            <a:avLst/>
          </a:prstGeom>
          <a:solidFill>
            <a:srgbClr val="FF2600">
              <a:alpha val="143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F07DEA-3009-38AD-A241-D46D6ED1DA5B}"/>
              </a:ext>
            </a:extLst>
          </p:cNvPr>
          <p:cNvSpPr/>
          <p:nvPr/>
        </p:nvSpPr>
        <p:spPr>
          <a:xfrm>
            <a:off x="9201766" y="2217809"/>
            <a:ext cx="176414" cy="1527236"/>
          </a:xfrm>
          <a:prstGeom prst="rect">
            <a:avLst/>
          </a:prstGeom>
          <a:solidFill>
            <a:srgbClr val="FF2600">
              <a:alpha val="143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7556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D9E04-A032-C361-077B-6B8441F14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36D93E-73D1-86F3-2F1F-D676B5CD38ED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1BBE59A-2624-E13C-405D-936374B845F2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4D7C1E-720D-3378-CBF7-923BC6696D6F}"/>
              </a:ext>
            </a:extLst>
          </p:cNvPr>
          <p:cNvSpPr txBox="1"/>
          <p:nvPr/>
        </p:nvSpPr>
        <p:spPr>
          <a:xfrm rot="16200000">
            <a:off x="-922252" y="2905316"/>
            <a:ext cx="21830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Counts/10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FD4A2D-F1DE-0EF0-D69C-A8088B72A768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ground state half-life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D2ED3-7AC0-79B2-CBF9-6C29A7DC6D65}"/>
              </a:ext>
            </a:extLst>
          </p:cNvPr>
          <p:cNvSpPr txBox="1"/>
          <p:nvPr/>
        </p:nvSpPr>
        <p:spPr>
          <a:xfrm>
            <a:off x="536186" y="1121664"/>
            <a:ext cx="30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Gating on the 865 keV 𝛾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EFF1E7A-7D0B-B6F9-DEE4-D5785BB90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/>
          <a:stretch/>
        </p:blipFill>
        <p:spPr bwMode="auto">
          <a:xfrm>
            <a:off x="338555" y="1594563"/>
            <a:ext cx="8115288" cy="446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5C573C-2719-5EEC-C603-7EE47CABD818}"/>
              </a:ext>
            </a:extLst>
          </p:cNvPr>
          <p:cNvSpPr txBox="1"/>
          <p:nvPr/>
        </p:nvSpPr>
        <p:spPr>
          <a:xfrm>
            <a:off x="6598266" y="1684759"/>
            <a:ext cx="26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PRELIMINARY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F4E077-CC43-953C-C631-DD7E9B51375C}"/>
              </a:ext>
            </a:extLst>
          </p:cNvPr>
          <p:cNvSpPr/>
          <p:nvPr/>
        </p:nvSpPr>
        <p:spPr>
          <a:xfrm>
            <a:off x="5947771" y="2241049"/>
            <a:ext cx="1396440" cy="6505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3E688-8F6E-6A2F-DDCF-7B32F61A515C}"/>
              </a:ext>
            </a:extLst>
          </p:cNvPr>
          <p:cNvSpPr txBox="1"/>
          <p:nvPr/>
        </p:nvSpPr>
        <p:spPr>
          <a:xfrm>
            <a:off x="3481511" y="1930764"/>
            <a:ext cx="39015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Discrepancy in measured value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763F96-CCA0-49BF-7538-8B3E5F5EC7C7}"/>
              </a:ext>
            </a:extLst>
          </p:cNvPr>
          <p:cNvCxnSpPr>
            <a:cxnSpLocks/>
          </p:cNvCxnSpPr>
          <p:nvPr/>
        </p:nvCxnSpPr>
        <p:spPr>
          <a:xfrm>
            <a:off x="3467100" y="1684759"/>
            <a:ext cx="0" cy="282374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F79298-9B4E-48E1-32B6-A73ACAF53F57}"/>
              </a:ext>
            </a:extLst>
          </p:cNvPr>
          <p:cNvCxnSpPr>
            <a:cxnSpLocks/>
          </p:cNvCxnSpPr>
          <p:nvPr/>
        </p:nvCxnSpPr>
        <p:spPr>
          <a:xfrm flipH="1" flipV="1">
            <a:off x="635000" y="3753324"/>
            <a:ext cx="2776179" cy="11938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385185-1B62-BFA2-31F8-17D2E5948701}"/>
              </a:ext>
            </a:extLst>
          </p:cNvPr>
          <p:cNvSpPr txBox="1"/>
          <p:nvPr/>
        </p:nvSpPr>
        <p:spPr>
          <a:xfrm>
            <a:off x="1650331" y="3611373"/>
            <a:ext cx="94128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Beam 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15076A-495F-4D82-9865-36DF9C0863A0}"/>
              </a:ext>
            </a:extLst>
          </p:cNvPr>
          <p:cNvCxnSpPr>
            <a:cxnSpLocks/>
          </p:cNvCxnSpPr>
          <p:nvPr/>
        </p:nvCxnSpPr>
        <p:spPr>
          <a:xfrm flipH="1">
            <a:off x="3467100" y="3753324"/>
            <a:ext cx="496134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D901B2-D433-1521-BAA9-4A7E4F6C74FD}"/>
              </a:ext>
            </a:extLst>
          </p:cNvPr>
          <p:cNvSpPr txBox="1"/>
          <p:nvPr/>
        </p:nvSpPr>
        <p:spPr>
          <a:xfrm>
            <a:off x="5343116" y="3599435"/>
            <a:ext cx="99418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Beam off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0757BB-A211-5C58-BFA2-76602A992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678" y="2430834"/>
            <a:ext cx="2945110" cy="8157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3E46AC-7E07-7334-BB78-F39B66E5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412" y="1689499"/>
            <a:ext cx="3225800" cy="3746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116266-F874-1D10-403C-2E97E958B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012" y="5441602"/>
            <a:ext cx="736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16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DB0C6-5EA3-0574-8B2E-BCE55F19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C107D69-9634-998D-DF93-099B2B6922CC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2345887-8D75-3E95-1740-D5F14D609943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30F30B-6FB4-1CCD-76D7-EEFA1996A7D6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Potential isomer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36D3D90-5C73-0F3A-D736-A0ECCD118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331"/>
              </p:ext>
            </p:extLst>
          </p:nvPr>
        </p:nvGraphicFramePr>
        <p:xfrm>
          <a:off x="495132" y="2103035"/>
          <a:ext cx="7658268" cy="2176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1668">
                  <a:extLst>
                    <a:ext uri="{9D8B030D-6E8A-4147-A177-3AD203B41FA5}">
                      <a16:colId xmlns:a16="http://schemas.microsoft.com/office/drawing/2014/main" val="3422257753"/>
                    </a:ext>
                  </a:extLst>
                </a:gridCol>
                <a:gridCol w="2462510">
                  <a:extLst>
                    <a:ext uri="{9D8B030D-6E8A-4147-A177-3AD203B41FA5}">
                      <a16:colId xmlns:a16="http://schemas.microsoft.com/office/drawing/2014/main" val="426277099"/>
                    </a:ext>
                  </a:extLst>
                </a:gridCol>
                <a:gridCol w="2084090">
                  <a:extLst>
                    <a:ext uri="{9D8B030D-6E8A-4147-A177-3AD203B41FA5}">
                      <a16:colId xmlns:a16="http://schemas.microsoft.com/office/drawing/2014/main" val="487998524"/>
                    </a:ext>
                  </a:extLst>
                </a:gridCol>
              </a:tblGrid>
              <a:tr h="42915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J. </a:t>
                      </a:r>
                      <a:r>
                        <a:rPr lang="en-US" sz="1600" dirty="0" err="1"/>
                        <a:t>Daugus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29 (4)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99997"/>
                  </a:ext>
                </a:extLst>
              </a:tr>
              <a:tr h="176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O. </a:t>
                      </a:r>
                      <a:r>
                        <a:rPr lang="en-US" sz="1600" dirty="0" err="1"/>
                        <a:t>Sorlin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28 (8)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61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M. </a:t>
                      </a:r>
                      <a:r>
                        <a:rPr lang="en-US" sz="1600" dirty="0" err="1"/>
                        <a:t>Hannawald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et. al </a:t>
                      </a:r>
                      <a:r>
                        <a:rPr lang="en-US" sz="1600" dirty="0"/>
                        <a:t>(1999)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28 (4)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12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S.N. </a:t>
                      </a:r>
                      <a:r>
                        <a:rPr lang="en-US" sz="1600" dirty="0" err="1"/>
                        <a:t>Liddick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40 (7)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9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G. Benzoni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35.2 (20)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0625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A0D57C2-21EF-9C4C-3CD1-66364EEE9D89}"/>
              </a:ext>
            </a:extLst>
          </p:cNvPr>
          <p:cNvSpPr txBox="1"/>
          <p:nvPr/>
        </p:nvSpPr>
        <p:spPr>
          <a:xfrm>
            <a:off x="495132" y="1417008"/>
            <a:ext cx="2472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literature so far,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B4FC6-122D-998E-52E1-18EA683A7A0D}"/>
              </a:ext>
            </a:extLst>
          </p:cNvPr>
          <p:cNvSpPr txBox="1"/>
          <p:nvPr/>
        </p:nvSpPr>
        <p:spPr>
          <a:xfrm>
            <a:off x="495132" y="461283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work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67C522-BBF2-DD6A-DC62-5C6ED9C4D53E}"/>
              </a:ext>
            </a:extLst>
          </p:cNvPr>
          <p:cNvGraphicFramePr>
            <a:graphicFrameLocks noGrp="1"/>
          </p:cNvGraphicFramePr>
          <p:nvPr/>
        </p:nvGraphicFramePr>
        <p:xfrm>
          <a:off x="495132" y="5175791"/>
          <a:ext cx="7493167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6268">
                  <a:extLst>
                    <a:ext uri="{9D8B030D-6E8A-4147-A177-3AD203B41FA5}">
                      <a16:colId xmlns:a16="http://schemas.microsoft.com/office/drawing/2014/main" val="3422257753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2684815444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487998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Gating on the 521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45 (2)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9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Gating on the 865 keV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29 (2)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0827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99EF3AF-2B22-E68A-B554-BD0E8B9CC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412" y="1689499"/>
            <a:ext cx="3225800" cy="374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65CA0-5462-EBC6-0BAB-DA921E0BC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012" y="5441602"/>
            <a:ext cx="736600" cy="368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C5E3EE-8714-F518-E8E4-2A5261C218B6}"/>
              </a:ext>
            </a:extLst>
          </p:cNvPr>
          <p:cNvSpPr txBox="1"/>
          <p:nvPr/>
        </p:nvSpPr>
        <p:spPr>
          <a:xfrm>
            <a:off x="8422229" y="440511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</a:t>
            </a:r>
            <a:r>
              <a:rPr lang="en-US" sz="1400" baseline="30000" dirty="0"/>
              <a:t>+</a:t>
            </a:r>
            <a:r>
              <a:rPr lang="en-US" sz="1400" dirty="0"/>
              <a:t>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7E84B-2928-7D02-D5D9-AB45702C09C2}"/>
              </a:ext>
            </a:extLst>
          </p:cNvPr>
          <p:cNvSpPr txBox="1"/>
          <p:nvPr/>
        </p:nvSpPr>
        <p:spPr>
          <a:xfrm>
            <a:off x="8391063" y="37064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(4</a:t>
            </a:r>
            <a:r>
              <a:rPr lang="en-US" sz="1400" baseline="30000" dirty="0"/>
              <a:t>+</a:t>
            </a:r>
            <a:r>
              <a:rPr lang="en-US" sz="1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75429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EFD3-F4E3-2E73-1436-74FEA0B09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F635-013C-8C1B-E87B-FF424989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61" y="215368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Island of Inversion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59079E-FB9A-5E54-FF32-E067C74D390E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9355B7-5D79-A737-BD9D-31CDB976381D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2F62DE-C15D-1660-1FDC-39C914EF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0" y="1024200"/>
            <a:ext cx="3984735" cy="48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3A1CB-6CE5-DBE9-626F-900F8F71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61" y="5731886"/>
            <a:ext cx="3276600" cy="393700"/>
          </a:xfrm>
          <a:prstGeom prst="rect">
            <a:avLst/>
          </a:prstGeom>
        </p:spPr>
      </p:pic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DCE4FDAD-3150-4B45-A27D-9E752A74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19" y="215368"/>
            <a:ext cx="4843620" cy="390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EFAFAD-D1EE-DDC0-A8A5-19B88E7EBF44}"/>
              </a:ext>
            </a:extLst>
          </p:cNvPr>
          <p:cNvSpPr txBox="1"/>
          <p:nvPr/>
        </p:nvSpPr>
        <p:spPr>
          <a:xfrm>
            <a:off x="7955477" y="1154993"/>
            <a:ext cx="999744" cy="1085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EFB53-DDDC-2DD4-46A6-CAE3C234F16D}"/>
              </a:ext>
            </a:extLst>
          </p:cNvPr>
          <p:cNvSpPr txBox="1"/>
          <p:nvPr/>
        </p:nvSpPr>
        <p:spPr>
          <a:xfrm>
            <a:off x="7955477" y="2441779"/>
            <a:ext cx="1182624" cy="13405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F3F4E-6FE9-4697-2762-77F031B53604}"/>
              </a:ext>
            </a:extLst>
          </p:cNvPr>
          <p:cNvSpPr txBox="1"/>
          <p:nvPr/>
        </p:nvSpPr>
        <p:spPr>
          <a:xfrm>
            <a:off x="7975034" y="1450935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pf</a:t>
            </a:r>
            <a:r>
              <a:rPr lang="en-US" sz="1600" dirty="0"/>
              <a:t> shell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5C103-6FCA-7960-8ECC-EF20E655E89B}"/>
              </a:ext>
            </a:extLst>
          </p:cNvPr>
          <p:cNvSpPr txBox="1"/>
          <p:nvPr/>
        </p:nvSpPr>
        <p:spPr>
          <a:xfrm>
            <a:off x="7930150" y="3011283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sd</a:t>
            </a:r>
            <a:r>
              <a:rPr lang="en-US" sz="1600" dirty="0"/>
              <a:t> shell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633B1-639A-C6A8-418B-D4C7D1BBD012}"/>
              </a:ext>
            </a:extLst>
          </p:cNvPr>
          <p:cNvSpPr txBox="1"/>
          <p:nvPr/>
        </p:nvSpPr>
        <p:spPr>
          <a:xfrm>
            <a:off x="6096000" y="6477733"/>
            <a:ext cx="4156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Fortunato, L., Casal, J., Horiuchi, W. </a:t>
            </a:r>
            <a:r>
              <a:rPr lang="en-CA" sz="1100" b="0" i="1" dirty="0">
                <a:solidFill>
                  <a:srgbClr val="222222"/>
                </a:solidFill>
                <a:effectLst/>
                <a:latin typeface="-apple-system"/>
              </a:rPr>
              <a:t>et al. Commun Phys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CA" sz="1100" b="1" i="0" dirty="0">
                <a:solidFill>
                  <a:srgbClr val="222222"/>
                </a:solidFill>
                <a:effectLst/>
                <a:latin typeface="-apple-system"/>
              </a:rPr>
              <a:t>3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, 132 (2020)</a:t>
            </a:r>
            <a:endParaRPr lang="en-CA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33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BF603-CB6B-F230-48B2-C753C16E0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F1C621-6B17-769E-D5FB-899BAEFE2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412" y="1689499"/>
            <a:ext cx="3225800" cy="3746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FCD7D-E798-D98F-C46F-21D482783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012" y="5441602"/>
            <a:ext cx="736600" cy="3683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885DEB2-DFA0-CA5B-D8B6-D172BBD18602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1D086D1-9D47-CA61-CC6F-47455BFA4991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72E016-24BA-94A2-17EB-21C3882A4A1F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Potential isomer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A778D-CA2A-21DD-7230-6A896A5551E1}"/>
              </a:ext>
            </a:extLst>
          </p:cNvPr>
          <p:cNvSpPr txBox="1"/>
          <p:nvPr/>
        </p:nvSpPr>
        <p:spPr>
          <a:xfrm>
            <a:off x="495132" y="1417008"/>
            <a:ext cx="2472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literature so far,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61582A-5016-F4DF-A33B-59D95CF2EF01}"/>
              </a:ext>
            </a:extLst>
          </p:cNvPr>
          <p:cNvSpPr txBox="1"/>
          <p:nvPr/>
        </p:nvSpPr>
        <p:spPr>
          <a:xfrm>
            <a:off x="8422229" y="440511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</a:t>
            </a:r>
            <a:r>
              <a:rPr lang="en-US" sz="1400" baseline="30000" dirty="0"/>
              <a:t>+</a:t>
            </a:r>
            <a:r>
              <a:rPr lang="en-US" sz="1400" dirty="0"/>
              <a:t>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6DA095-0E1D-D84E-A969-584C34675C9E}"/>
              </a:ext>
            </a:extLst>
          </p:cNvPr>
          <p:cNvSpPr txBox="1"/>
          <p:nvPr/>
        </p:nvSpPr>
        <p:spPr>
          <a:xfrm>
            <a:off x="8391063" y="37064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(4</a:t>
            </a:r>
            <a:r>
              <a:rPr lang="en-US" sz="1400" baseline="30000" dirty="0"/>
              <a:t>+</a:t>
            </a:r>
            <a:r>
              <a:rPr lang="en-US" sz="1400" dirty="0"/>
              <a:t>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D695CB-D7E0-27D0-EC0C-28555B203C4C}"/>
              </a:ext>
            </a:extLst>
          </p:cNvPr>
          <p:cNvSpPr txBox="1"/>
          <p:nvPr/>
        </p:nvSpPr>
        <p:spPr>
          <a:xfrm>
            <a:off x="495132" y="461283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work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5F11C4-9852-E56C-F6F0-24693EFA5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24193"/>
              </p:ext>
            </p:extLst>
          </p:nvPr>
        </p:nvGraphicFramePr>
        <p:xfrm>
          <a:off x="495132" y="5175791"/>
          <a:ext cx="7493167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6268">
                  <a:extLst>
                    <a:ext uri="{9D8B030D-6E8A-4147-A177-3AD203B41FA5}">
                      <a16:colId xmlns:a16="http://schemas.microsoft.com/office/drawing/2014/main" val="3422257753"/>
                    </a:ext>
                  </a:extLst>
                </a:gridCol>
                <a:gridCol w="2501900">
                  <a:extLst>
                    <a:ext uri="{9D8B030D-6E8A-4147-A177-3AD203B41FA5}">
                      <a16:colId xmlns:a16="http://schemas.microsoft.com/office/drawing/2014/main" val="2684815444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487998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Gating on the 521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45 (2)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9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Gating on the 865 keV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29 (2)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082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C48BF5-EDE6-DADB-4204-D08AEA6F2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292"/>
              </p:ext>
            </p:extLst>
          </p:nvPr>
        </p:nvGraphicFramePr>
        <p:xfrm>
          <a:off x="495132" y="2103035"/>
          <a:ext cx="7658268" cy="2176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1668">
                  <a:extLst>
                    <a:ext uri="{9D8B030D-6E8A-4147-A177-3AD203B41FA5}">
                      <a16:colId xmlns:a16="http://schemas.microsoft.com/office/drawing/2014/main" val="3422257753"/>
                    </a:ext>
                  </a:extLst>
                </a:gridCol>
                <a:gridCol w="2462510">
                  <a:extLst>
                    <a:ext uri="{9D8B030D-6E8A-4147-A177-3AD203B41FA5}">
                      <a16:colId xmlns:a16="http://schemas.microsoft.com/office/drawing/2014/main" val="426277099"/>
                    </a:ext>
                  </a:extLst>
                </a:gridCol>
                <a:gridCol w="2084090">
                  <a:extLst>
                    <a:ext uri="{9D8B030D-6E8A-4147-A177-3AD203B41FA5}">
                      <a16:colId xmlns:a16="http://schemas.microsoft.com/office/drawing/2014/main" val="487998524"/>
                    </a:ext>
                  </a:extLst>
                </a:gridCol>
              </a:tblGrid>
              <a:tr h="42915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J. </a:t>
                      </a:r>
                      <a:r>
                        <a:rPr lang="en-US" sz="1600" dirty="0" err="1"/>
                        <a:t>Daugus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29 (4)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99997"/>
                  </a:ext>
                </a:extLst>
              </a:tr>
              <a:tr h="176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O. </a:t>
                      </a:r>
                      <a:r>
                        <a:rPr lang="en-US" sz="1600" dirty="0" err="1"/>
                        <a:t>Sorlin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28 (8)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61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M. </a:t>
                      </a:r>
                      <a:r>
                        <a:rPr lang="en-US" sz="1600" dirty="0" err="1"/>
                        <a:t>Hannawald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et. al </a:t>
                      </a:r>
                      <a:r>
                        <a:rPr lang="en-US" sz="1600" dirty="0"/>
                        <a:t>(1999)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28 (4)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12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S.N. </a:t>
                      </a:r>
                      <a:r>
                        <a:rPr lang="en-US" sz="1600" dirty="0" err="1"/>
                        <a:t>Liddick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40 (7)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9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G. Benzoni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/>
                        <a:t>β</a:t>
                      </a:r>
                      <a:r>
                        <a:rPr lang="en-US" sz="1600" dirty="0"/>
                        <a:t>-decay, fragmentation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35.2 (20)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0625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950A37F-C2FF-DCC1-90F1-8EE955FC9494}"/>
              </a:ext>
            </a:extLst>
          </p:cNvPr>
          <p:cNvSpPr/>
          <p:nvPr/>
        </p:nvSpPr>
        <p:spPr>
          <a:xfrm rot="16200000">
            <a:off x="3690974" y="-334951"/>
            <a:ext cx="404001" cy="6795684"/>
          </a:xfrm>
          <a:prstGeom prst="rect">
            <a:avLst/>
          </a:prstGeom>
          <a:solidFill>
            <a:srgbClr val="FF2600">
              <a:alpha val="143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03448F-3539-CC40-A340-4DD2044E06C0}"/>
              </a:ext>
            </a:extLst>
          </p:cNvPr>
          <p:cNvGrpSpPr/>
          <p:nvPr/>
        </p:nvGrpSpPr>
        <p:grpSpPr>
          <a:xfrm>
            <a:off x="7437499" y="17539"/>
            <a:ext cx="4275713" cy="2075087"/>
            <a:chOff x="7437499" y="17539"/>
            <a:chExt cx="4275713" cy="20750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65E352-86A6-D6A7-6C1F-BDE7C09B0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7499" y="17539"/>
              <a:ext cx="4275713" cy="18791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04AB62-74BC-518D-6C79-A07D4C464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8412" y="1864026"/>
              <a:ext cx="660400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337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785C7-02C5-E457-FDF3-364DCAFB9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1668EDE-BBD1-82AF-1783-E8BC194C2437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87BD7D1-16BA-80C4-47C4-B6E290F895F0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A4FAD2-887D-FD7F-19C9-9B8F1FDF3693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Potential isomer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Mn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65D4DE-5D21-0096-FA3F-3005713F38F4}"/>
              </a:ext>
            </a:extLst>
          </p:cNvPr>
          <p:cNvSpPr txBox="1"/>
          <p:nvPr/>
        </p:nvSpPr>
        <p:spPr>
          <a:xfrm>
            <a:off x="495132" y="1417008"/>
            <a:ext cx="2472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literature so far,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308D5-3180-115D-7A52-2D151EAF1AD1}"/>
              </a:ext>
            </a:extLst>
          </p:cNvPr>
          <p:cNvSpPr txBox="1"/>
          <p:nvPr/>
        </p:nvSpPr>
        <p:spPr>
          <a:xfrm>
            <a:off x="5248245" y="5772239"/>
            <a:ext cx="6870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One possible explanation is a high-spin isomer in </a:t>
            </a:r>
            <a:r>
              <a:rPr lang="en-US" sz="2000" b="1" baseline="30000" dirty="0"/>
              <a:t>68</a:t>
            </a:r>
            <a:r>
              <a:rPr lang="en-US" sz="2000" b="1" dirty="0"/>
              <a:t>Mn that populates the (4</a:t>
            </a:r>
            <a:r>
              <a:rPr lang="en-US" sz="2000" b="1" baseline="30000" dirty="0"/>
              <a:t>+</a:t>
            </a:r>
            <a:r>
              <a:rPr lang="en-US" sz="2000" b="1" dirty="0"/>
              <a:t>) state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DB517D-FB94-D51E-07F7-DB2903B3706F}"/>
              </a:ext>
            </a:extLst>
          </p:cNvPr>
          <p:cNvCxnSpPr/>
          <p:nvPr/>
        </p:nvCxnSpPr>
        <p:spPr>
          <a:xfrm>
            <a:off x="6083299" y="2065384"/>
            <a:ext cx="127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D133D9-40F0-5080-936C-2BFFDCC08C7B}"/>
              </a:ext>
            </a:extLst>
          </p:cNvPr>
          <p:cNvCxnSpPr/>
          <p:nvPr/>
        </p:nvCxnSpPr>
        <p:spPr>
          <a:xfrm>
            <a:off x="6100354" y="2562720"/>
            <a:ext cx="127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B2777B-1AC5-D8E0-7450-66F15D33E34A}"/>
              </a:ext>
            </a:extLst>
          </p:cNvPr>
          <p:cNvCxnSpPr>
            <a:cxnSpLocks/>
          </p:cNvCxnSpPr>
          <p:nvPr/>
        </p:nvCxnSpPr>
        <p:spPr>
          <a:xfrm>
            <a:off x="7353299" y="2077066"/>
            <a:ext cx="1068930" cy="159431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34B5E3-100E-43E1-6744-C39B796DE3FF}"/>
              </a:ext>
            </a:extLst>
          </p:cNvPr>
          <p:cNvCxnSpPr>
            <a:cxnSpLocks/>
          </p:cNvCxnSpPr>
          <p:nvPr/>
        </p:nvCxnSpPr>
        <p:spPr>
          <a:xfrm>
            <a:off x="7353299" y="2573384"/>
            <a:ext cx="1068930" cy="211365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3F247D7-3EA7-E43B-EBBF-B90A1EB5FB7F}"/>
              </a:ext>
            </a:extLst>
          </p:cNvPr>
          <p:cNvSpPr txBox="1"/>
          <p:nvPr/>
        </p:nvSpPr>
        <p:spPr>
          <a:xfrm>
            <a:off x="6953987" y="2291008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0.0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4E624-F7AB-6CA5-4DE0-5348AF8126ED}"/>
              </a:ext>
            </a:extLst>
          </p:cNvPr>
          <p:cNvSpPr txBox="1"/>
          <p:nvPr/>
        </p:nvSpPr>
        <p:spPr>
          <a:xfrm>
            <a:off x="7069279" y="179856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383B0-F64D-1307-D43F-EAACAD01DD3F}"/>
              </a:ext>
            </a:extLst>
          </p:cNvPr>
          <p:cNvSpPr txBox="1"/>
          <p:nvPr/>
        </p:nvSpPr>
        <p:spPr>
          <a:xfrm>
            <a:off x="7729946" y="3009941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baseline="30000" dirty="0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FAFE1-A7BB-266B-1A28-7092864F8C69}"/>
              </a:ext>
            </a:extLst>
          </p:cNvPr>
          <p:cNvSpPr txBox="1"/>
          <p:nvPr/>
        </p:nvSpPr>
        <p:spPr>
          <a:xfrm>
            <a:off x="7797799" y="237006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baseline="30000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B3A783-04C7-B5EB-6388-DDD095088168}"/>
              </a:ext>
            </a:extLst>
          </p:cNvPr>
          <p:cNvSpPr txBox="1"/>
          <p:nvPr/>
        </p:nvSpPr>
        <p:spPr>
          <a:xfrm>
            <a:off x="495132" y="4612838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work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4A5E46-A99B-FFE6-4B44-7F33515F2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78494"/>
              </p:ext>
            </p:extLst>
          </p:nvPr>
        </p:nvGraphicFramePr>
        <p:xfrm>
          <a:off x="495132" y="5175791"/>
          <a:ext cx="4991267" cy="736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6268">
                  <a:extLst>
                    <a:ext uri="{9D8B030D-6E8A-4147-A177-3AD203B41FA5}">
                      <a16:colId xmlns:a16="http://schemas.microsoft.com/office/drawing/2014/main" val="3422257753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val="487998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Gating on the 521 keV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45 (2)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9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Gating on the 865 keV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29 (2)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8082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1EB08D-188F-6B44-AAD0-C4A9D4B3A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82702"/>
              </p:ext>
            </p:extLst>
          </p:nvPr>
        </p:nvGraphicFramePr>
        <p:xfrm>
          <a:off x="495132" y="2103035"/>
          <a:ext cx="5195758" cy="2176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1668">
                  <a:extLst>
                    <a:ext uri="{9D8B030D-6E8A-4147-A177-3AD203B41FA5}">
                      <a16:colId xmlns:a16="http://schemas.microsoft.com/office/drawing/2014/main" val="3422257753"/>
                    </a:ext>
                  </a:extLst>
                </a:gridCol>
                <a:gridCol w="2084090">
                  <a:extLst>
                    <a:ext uri="{9D8B030D-6E8A-4147-A177-3AD203B41FA5}">
                      <a16:colId xmlns:a16="http://schemas.microsoft.com/office/drawing/2014/main" val="487998524"/>
                    </a:ext>
                  </a:extLst>
                </a:gridCol>
              </a:tblGrid>
              <a:tr h="42915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J. </a:t>
                      </a:r>
                      <a:r>
                        <a:rPr lang="en-US" sz="1600" dirty="0" err="1"/>
                        <a:t>Daugus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29 (4)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599997"/>
                  </a:ext>
                </a:extLst>
              </a:tr>
              <a:tr h="176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O. </a:t>
                      </a:r>
                      <a:r>
                        <a:rPr lang="en-US" sz="1600" dirty="0" err="1"/>
                        <a:t>Sorlin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28 (8)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61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M. </a:t>
                      </a:r>
                      <a:r>
                        <a:rPr lang="en-US" sz="1600" dirty="0" err="1"/>
                        <a:t>Hannawald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et. al </a:t>
                      </a:r>
                      <a:r>
                        <a:rPr lang="en-US" sz="1600" dirty="0"/>
                        <a:t>(1999)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28 (4) </a:t>
                      </a:r>
                      <a:r>
                        <a:rPr lang="en-US" b="1" dirty="0" err="1"/>
                        <a:t>ms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128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S.N. </a:t>
                      </a:r>
                      <a:r>
                        <a:rPr lang="en-US" sz="1600" dirty="0" err="1"/>
                        <a:t>Liddick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(2013)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40 (7)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92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G. Benzoni </a:t>
                      </a:r>
                      <a:r>
                        <a:rPr lang="en-US" sz="1600" i="1" dirty="0"/>
                        <a:t>et al. </a:t>
                      </a:r>
                      <a:r>
                        <a:rPr lang="en-US" sz="1600" dirty="0"/>
                        <a:t>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35.2 (20) </a:t>
                      </a:r>
                      <a:r>
                        <a:rPr lang="en-US" b="1" dirty="0" err="1"/>
                        <a:t>ms</a:t>
                      </a:r>
                      <a:r>
                        <a:rPr lang="en-US" b="1" dirty="0"/>
                        <a:t> </a:t>
                      </a: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0625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5A8C0FF-5AC0-5152-4476-F24E85CF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412" y="1689499"/>
            <a:ext cx="3225800" cy="374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F93569-8388-1DA3-5E0D-FB432562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012" y="5441602"/>
            <a:ext cx="736600" cy="368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792089-DC53-97FE-CACC-0D504011CD52}"/>
              </a:ext>
            </a:extLst>
          </p:cNvPr>
          <p:cNvSpPr txBox="1"/>
          <p:nvPr/>
        </p:nvSpPr>
        <p:spPr>
          <a:xfrm>
            <a:off x="8422229" y="440511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</a:t>
            </a:r>
            <a:r>
              <a:rPr lang="en-US" sz="1400" baseline="30000" dirty="0"/>
              <a:t>+</a:t>
            </a:r>
            <a:r>
              <a:rPr lang="en-US" sz="1400" dirty="0"/>
              <a:t>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16BA2-0511-6140-B39A-55B506DD07C8}"/>
              </a:ext>
            </a:extLst>
          </p:cNvPr>
          <p:cNvSpPr txBox="1"/>
          <p:nvPr/>
        </p:nvSpPr>
        <p:spPr>
          <a:xfrm>
            <a:off x="8391063" y="37064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(4</a:t>
            </a:r>
            <a:r>
              <a:rPr lang="en-US" sz="1400" baseline="30000" dirty="0"/>
              <a:t>+</a:t>
            </a:r>
            <a:r>
              <a:rPr lang="en-US" sz="14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56128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D848-5705-D135-18B1-1679D5A8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8BB6CE9-4935-3BEA-4B2D-BB13BD8A8275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44BD83A-0631-DA47-3262-DE8323A9ED63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9FFE37-048E-4EB7-2D20-27F0BA8FD2E3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0C3398-A15C-CAE8-DE77-907696972228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2DCF4-D458-4EE0-88DD-89031C7F8D16}"/>
              </a:ext>
            </a:extLst>
          </p:cNvPr>
          <p:cNvSpPr txBox="1"/>
          <p:nvPr/>
        </p:nvSpPr>
        <p:spPr>
          <a:xfrm>
            <a:off x="452056" y="1018097"/>
            <a:ext cx="97645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Expanded the level scheme of </a:t>
            </a:r>
            <a:r>
              <a:rPr lang="en-US" b="1" baseline="30000" dirty="0"/>
              <a:t>68</a:t>
            </a:r>
            <a:r>
              <a:rPr lang="en-US" b="1" dirty="0"/>
              <a:t>Fe through 𝛾𝛾 coincidence analysis </a:t>
            </a: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Clarify shape coexistence interpretation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2035 keV level not </a:t>
            </a:r>
            <a:r>
              <a:rPr lang="en-US" i="1" dirty="0"/>
              <a:t>J </a:t>
            </a:r>
            <a:r>
              <a:rPr lang="en-US" dirty="0"/>
              <a:t>= 0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0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candidate to be identified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Discovered hints of an isomeric state in </a:t>
            </a:r>
            <a:r>
              <a:rPr lang="en-US" b="1" baseline="30000" dirty="0"/>
              <a:t>68</a:t>
            </a:r>
            <a:r>
              <a:rPr lang="en-US" b="1" dirty="0"/>
              <a:t>Mn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315DB9-4EC5-0D3B-99BC-87460855C54D}"/>
              </a:ext>
            </a:extLst>
          </p:cNvPr>
          <p:cNvSpPr txBox="1">
            <a:spLocks/>
          </p:cNvSpPr>
          <p:nvPr/>
        </p:nvSpPr>
        <p:spPr>
          <a:xfrm>
            <a:off x="452056" y="2757354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Also done but not shown here,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455098-2DE2-BBEF-8578-7CE5C2B40322}"/>
              </a:ext>
            </a:extLst>
          </p:cNvPr>
          <p:cNvSpPr txBox="1"/>
          <p:nvPr/>
        </p:nvSpPr>
        <p:spPr>
          <a:xfrm>
            <a:off x="412161" y="3045005"/>
            <a:ext cx="9764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Re-measured </a:t>
            </a:r>
            <a:r>
              <a:rPr lang="en-US" b="1" dirty="0"/>
              <a:t>β-delayed neutron emission probability in </a:t>
            </a:r>
            <a:r>
              <a:rPr lang="en-US" b="1" baseline="30000" dirty="0"/>
              <a:t>68</a:t>
            </a:r>
            <a:r>
              <a:rPr lang="en-US" b="1" dirty="0"/>
              <a:t>Mn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Expanded the </a:t>
            </a:r>
            <a:r>
              <a:rPr lang="en-US" b="1" dirty="0"/>
              <a:t>level scheme of </a:t>
            </a:r>
            <a:r>
              <a:rPr lang="en-US" b="1" baseline="30000" dirty="0"/>
              <a:t>67</a:t>
            </a:r>
            <a:r>
              <a:rPr lang="en-US" b="1" dirty="0"/>
              <a:t>Fe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Measured the </a:t>
            </a:r>
            <a:r>
              <a:rPr lang="en-US" b="1" dirty="0" err="1"/>
              <a:t>g.s</a:t>
            </a:r>
            <a:r>
              <a:rPr lang="en-US" b="1" dirty="0"/>
              <a:t> half-life of </a:t>
            </a:r>
            <a:r>
              <a:rPr lang="en-US" b="1" baseline="30000" dirty="0"/>
              <a:t>68</a:t>
            </a:r>
            <a:r>
              <a:rPr lang="en-US" b="1" dirty="0"/>
              <a:t>Fe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Discovered </a:t>
            </a:r>
            <a:r>
              <a:rPr lang="en-US" b="1" dirty="0"/>
              <a:t>7 new transitions and</a:t>
            </a:r>
            <a:r>
              <a:rPr lang="en-US" dirty="0"/>
              <a:t> </a:t>
            </a:r>
            <a:r>
              <a:rPr lang="en-US" b="1" dirty="0"/>
              <a:t>3 new excited states in</a:t>
            </a:r>
            <a:r>
              <a:rPr lang="en-US" dirty="0"/>
              <a:t> </a:t>
            </a:r>
            <a:r>
              <a:rPr lang="en-US" b="1" baseline="30000" dirty="0"/>
              <a:t>68</a:t>
            </a:r>
            <a:r>
              <a:rPr lang="en-US" b="1" dirty="0"/>
              <a:t>Ni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D43C101-6844-FE5B-A055-408DE4BFF7CC}"/>
              </a:ext>
            </a:extLst>
          </p:cNvPr>
          <p:cNvSpPr txBox="1">
            <a:spLocks/>
          </p:cNvSpPr>
          <p:nvPr/>
        </p:nvSpPr>
        <p:spPr>
          <a:xfrm>
            <a:off x="412160" y="4907096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Future work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5146C7-5D6E-1E36-0E97-B44B26CFA897}"/>
              </a:ext>
            </a:extLst>
          </p:cNvPr>
          <p:cNvSpPr txBox="1"/>
          <p:nvPr/>
        </p:nvSpPr>
        <p:spPr>
          <a:xfrm>
            <a:off x="412161" y="5349654"/>
            <a:ext cx="976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Compare against theoretical calculations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5993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06AAB8-F5DC-8F6E-90F7-26764A88C75A}"/>
              </a:ext>
            </a:extLst>
          </p:cNvPr>
          <p:cNvSpPr txBox="1">
            <a:spLocks/>
          </p:cNvSpPr>
          <p:nvPr/>
        </p:nvSpPr>
        <p:spPr>
          <a:xfrm>
            <a:off x="5334000" y="655505"/>
            <a:ext cx="6083864" cy="520496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 b="1" dirty="0"/>
              <a:t>R. Umashankar</a:t>
            </a:r>
            <a:r>
              <a:rPr lang="en-US" sz="1600" b="1" baseline="30000" dirty="0"/>
              <a:t>1,2</a:t>
            </a:r>
            <a:r>
              <a:rPr lang="en-US" sz="1600" dirty="0"/>
              <a:t>, B. Olaizola</a:t>
            </a:r>
            <a:r>
              <a:rPr lang="en-US" sz="1600" baseline="30000" dirty="0"/>
              <a:t>3</a:t>
            </a:r>
            <a:r>
              <a:rPr lang="en-US" sz="1600" dirty="0"/>
              <a:t>, V. Vedia</a:t>
            </a:r>
            <a:r>
              <a:rPr lang="en-US" sz="1600" baseline="30000" dirty="0"/>
              <a:t>1</a:t>
            </a:r>
            <a:r>
              <a:rPr lang="en-US" sz="1600" dirty="0"/>
              <a:t>, A.B. Garnsworthy</a:t>
            </a:r>
            <a:r>
              <a:rPr lang="en-US" sz="1600" baseline="30000" dirty="0"/>
              <a:t>1</a:t>
            </a:r>
            <a:r>
              <a:rPr lang="en-US" sz="1600" dirty="0"/>
              <a:t>,</a:t>
            </a:r>
          </a:p>
          <a:p>
            <a:r>
              <a:rPr lang="en-US" sz="1600" dirty="0"/>
              <a:t>C. Andreoiu</a:t>
            </a:r>
            <a:r>
              <a:rPr lang="en-US" sz="1600" baseline="30000" dirty="0"/>
              <a:t>4</a:t>
            </a:r>
            <a:r>
              <a:rPr lang="en-US" sz="1600" dirty="0"/>
              <a:t>, G.C. Ball</a:t>
            </a:r>
            <a:r>
              <a:rPr lang="en-US" sz="1600" baseline="30000" dirty="0"/>
              <a:t>1</a:t>
            </a:r>
            <a:r>
              <a:rPr lang="en-US" sz="1600" dirty="0"/>
              <a:t>, S.S. Bhattacharjee</a:t>
            </a:r>
            <a:r>
              <a:rPr lang="en-US" sz="1600" baseline="30000" dirty="0"/>
              <a:t>1</a:t>
            </a:r>
            <a:r>
              <a:rPr lang="en-US" sz="1600" dirty="0"/>
              <a:t>, S. Buck</a:t>
            </a:r>
            <a:r>
              <a:rPr lang="en-US" sz="1600" baseline="30000" dirty="0"/>
              <a:t>6</a:t>
            </a:r>
            <a:r>
              <a:rPr lang="en-US" sz="1600" dirty="0"/>
              <a:t>, R. Caballero-Folch</a:t>
            </a:r>
            <a:r>
              <a:rPr lang="en-US" sz="1600" baseline="30000" dirty="0"/>
              <a:t>1</a:t>
            </a:r>
            <a:r>
              <a:rPr lang="en-US" sz="1600" dirty="0"/>
              <a:t>, I. Dillmann</a:t>
            </a:r>
            <a:r>
              <a:rPr lang="en-US" sz="1600" baseline="30000" dirty="0"/>
              <a:t>1</a:t>
            </a:r>
            <a:r>
              <a:rPr lang="en-US" sz="1600" dirty="0"/>
              <a:t>, E. Dunling</a:t>
            </a:r>
            <a:r>
              <a:rPr lang="en-US" sz="1600" baseline="30000" dirty="0"/>
              <a:t>1</a:t>
            </a:r>
            <a:r>
              <a:rPr lang="en-US" sz="1600" dirty="0"/>
              <a:t>, E.G. Fuakye</a:t>
            </a:r>
            <a:r>
              <a:rPr lang="en-US" sz="1600" baseline="30000" dirty="0"/>
              <a:t>4</a:t>
            </a:r>
            <a:r>
              <a:rPr lang="en-US" sz="1600" dirty="0"/>
              <a:t>, F.H. Garcia</a:t>
            </a:r>
            <a:r>
              <a:rPr lang="en-US" sz="1600" baseline="30000" dirty="0"/>
              <a:t>4</a:t>
            </a:r>
            <a:r>
              <a:rPr lang="en-US" sz="1600" dirty="0"/>
              <a:t>, P.E. Garrett</a:t>
            </a:r>
            <a:r>
              <a:rPr lang="en-US" sz="1600" baseline="30000" dirty="0"/>
              <a:t>6</a:t>
            </a:r>
            <a:r>
              <a:rPr lang="en-US" sz="1600" dirty="0"/>
              <a:t>, S. Georges</a:t>
            </a:r>
            <a:r>
              <a:rPr lang="en-US" sz="1600" baseline="30000" dirty="0"/>
              <a:t>1</a:t>
            </a:r>
            <a:r>
              <a:rPr lang="en-US" sz="1600" dirty="0"/>
              <a:t>, C. Griffin</a:t>
            </a:r>
            <a:r>
              <a:rPr lang="en-US" sz="1600" baseline="30000" dirty="0"/>
              <a:t>1</a:t>
            </a:r>
            <a:r>
              <a:rPr lang="en-US" sz="1600" dirty="0"/>
              <a:t>, G. Grinyer</a:t>
            </a:r>
            <a:r>
              <a:rPr lang="en-US" sz="1600" baseline="30000" dirty="0"/>
              <a:t>7</a:t>
            </a:r>
            <a:r>
              <a:rPr lang="en-US" sz="1600" dirty="0"/>
              <a:t>, G. Hackman</a:t>
            </a:r>
            <a:r>
              <a:rPr lang="en-US" sz="1600" baseline="30000" dirty="0"/>
              <a:t>1</a:t>
            </a:r>
            <a:r>
              <a:rPr lang="en-US" sz="1600" dirty="0"/>
              <a:t>, K. Kapoor</a:t>
            </a:r>
            <a:r>
              <a:rPr lang="en-US" sz="1600" baseline="30000" dirty="0"/>
              <a:t>7</a:t>
            </a:r>
            <a:r>
              <a:rPr lang="en-US" sz="1600" dirty="0"/>
              <a:t>, G. Leckenby</a:t>
            </a:r>
            <a:r>
              <a:rPr lang="en-US" sz="1600" baseline="30000" dirty="0"/>
              <a:t>1,2</a:t>
            </a:r>
            <a:r>
              <a:rPr lang="en-US" sz="1600" dirty="0"/>
              <a:t>, R.S. Lubna</a:t>
            </a:r>
            <a:r>
              <a:rPr lang="en-US" sz="1600" baseline="30000" dirty="0"/>
              <a:t>1</a:t>
            </a:r>
            <a:r>
              <a:rPr lang="en-US" sz="1600" dirty="0"/>
              <a:t>, M. Martin</a:t>
            </a:r>
            <a:r>
              <a:rPr lang="en-US" sz="1600" baseline="30000" dirty="0"/>
              <a:t>4</a:t>
            </a:r>
            <a:r>
              <a:rPr lang="en-US" sz="1600" dirty="0"/>
              <a:t>, C. Natzke</a:t>
            </a:r>
            <a:r>
              <a:rPr lang="en-US" sz="1600" baseline="30000" dirty="0"/>
              <a:t>8</a:t>
            </a:r>
            <a:r>
              <a:rPr lang="en-US" sz="1600" dirty="0"/>
              <a:t>, M. Rocchini</a:t>
            </a:r>
            <a:r>
              <a:rPr lang="en-US" sz="1600" baseline="30000" dirty="0"/>
              <a:t>6</a:t>
            </a:r>
            <a:r>
              <a:rPr lang="en-US" sz="1600" dirty="0"/>
              <a:t>, N. Saei</a:t>
            </a:r>
            <a:r>
              <a:rPr lang="en-US" sz="1600" baseline="30000" dirty="0"/>
              <a:t>7</a:t>
            </a:r>
            <a:r>
              <a:rPr lang="en-US" sz="1600" dirty="0"/>
              <a:t>, Y. Saito</a:t>
            </a:r>
            <a:r>
              <a:rPr lang="en-US" sz="1600" baseline="30000" dirty="0"/>
              <a:t>1,2</a:t>
            </a:r>
            <a:r>
              <a:rPr lang="en-US" sz="1600" dirty="0"/>
              <a:t>, M. Satrazani</a:t>
            </a:r>
            <a:r>
              <a:rPr lang="en-US" sz="1600" baseline="30000" dirty="0"/>
              <a:t>9</a:t>
            </a:r>
            <a:r>
              <a:rPr lang="en-US" sz="1600" dirty="0"/>
              <a:t>, D. Shah</a:t>
            </a:r>
            <a:r>
              <a:rPr lang="en-US" sz="1600" baseline="30000" dirty="0"/>
              <a:t>7</a:t>
            </a:r>
            <a:r>
              <a:rPr lang="en-US" sz="1600" dirty="0"/>
              <a:t>, J. Smallcombe</a:t>
            </a:r>
            <a:r>
              <a:rPr lang="en-US" sz="1600" baseline="30000" dirty="0"/>
              <a:t>9</a:t>
            </a:r>
            <a:r>
              <a:rPr lang="en-US" sz="1600" dirty="0"/>
              <a:t>, P. Spagnoletti</a:t>
            </a:r>
            <a:r>
              <a:rPr lang="en-US" sz="1600" baseline="30000" dirty="0"/>
              <a:t>4</a:t>
            </a:r>
            <a:r>
              <a:rPr lang="en-US" sz="1600" dirty="0"/>
              <a:t>, C.E. Svensson</a:t>
            </a:r>
            <a:r>
              <a:rPr lang="en-US" sz="1600" baseline="30000" dirty="0"/>
              <a:t>6</a:t>
            </a:r>
            <a:r>
              <a:rPr lang="en-US" sz="1600" dirty="0"/>
              <a:t>, D. Yates</a:t>
            </a:r>
            <a:r>
              <a:rPr lang="en-US" sz="1600" baseline="30000" dirty="0"/>
              <a:t>1,2</a:t>
            </a:r>
            <a:r>
              <a:rPr lang="en-US" sz="1600" dirty="0"/>
              <a:t>, T. Zidar</a:t>
            </a:r>
            <a:r>
              <a:rPr lang="en-US" sz="1600" baseline="30000" dirty="0"/>
              <a:t>6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342900" indent="-342900">
              <a:buAutoNum type="arabicPeriod"/>
            </a:pPr>
            <a:r>
              <a:rPr lang="en-CA" sz="1600" dirty="0"/>
              <a:t>TRIUMF</a:t>
            </a:r>
          </a:p>
          <a:p>
            <a:pPr marL="342900" indent="-342900">
              <a:buAutoNum type="arabicPeriod"/>
            </a:pPr>
            <a:r>
              <a:rPr lang="en-US" sz="1600" dirty="0"/>
              <a:t>UBC</a:t>
            </a:r>
          </a:p>
          <a:p>
            <a:pPr marL="342900" indent="-342900">
              <a:buAutoNum type="arabicPeriod"/>
            </a:pPr>
            <a:r>
              <a:rPr lang="en-US" sz="1600" dirty="0"/>
              <a:t>IEM </a:t>
            </a:r>
          </a:p>
          <a:p>
            <a:pPr marL="342900" indent="-342900">
              <a:buAutoNum type="arabicPeriod"/>
            </a:pPr>
            <a:r>
              <a:rPr lang="en-US" sz="1600" dirty="0"/>
              <a:t>SFU</a:t>
            </a:r>
          </a:p>
          <a:p>
            <a:pPr marL="342900" indent="-342900">
              <a:buAutoNum type="arabicPeriod"/>
            </a:pPr>
            <a:r>
              <a:rPr lang="en-US" sz="1600" dirty="0" err="1"/>
              <a:t>UoGuelph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 err="1"/>
              <a:t>UoRegina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Colorado School of Mines</a:t>
            </a:r>
          </a:p>
          <a:p>
            <a:pPr marL="342900" indent="-342900">
              <a:buAutoNum type="arabicPeriod"/>
            </a:pPr>
            <a:r>
              <a:rPr lang="en-US" sz="1600" dirty="0" err="1"/>
              <a:t>UoLiverpool</a:t>
            </a: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B65AD-DEC2-6399-DBD4-6870E5B74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031" y="2739446"/>
            <a:ext cx="7872969" cy="21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98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4FE2D-7361-9BC4-87A5-05D91CE7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172EA1-C60D-1595-30D4-92C9B8900DF1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D61B80-1BA5-32CB-8125-79DF81E64CCF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32709A-22AC-DD5A-2565-009135518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35" y="977386"/>
            <a:ext cx="6995911" cy="55003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F5F28B-FC30-9B1E-464F-4B4C457CE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38" y="2099303"/>
            <a:ext cx="2159000" cy="1487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6796E9-F7DF-CD05-5346-79470EC7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514" y="2151843"/>
            <a:ext cx="1667254" cy="11157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4B627E-1FF3-E5AF-7208-7D7DC9024F1E}"/>
              </a:ext>
            </a:extLst>
          </p:cNvPr>
          <p:cNvSpPr txBox="1"/>
          <p:nvPr/>
        </p:nvSpPr>
        <p:spPr>
          <a:xfrm>
            <a:off x="1040114" y="1200325"/>
            <a:ext cx="26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PRELIMINARY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C8F0682-2589-0F7D-8CBE-908CEA625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707" y="3209864"/>
            <a:ext cx="2159000" cy="279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417554-5D46-2342-4552-23F9225B4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222" y="3534828"/>
            <a:ext cx="3006255" cy="4261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13A4F7-8B4D-F540-C2C5-D42995A43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222" y="4724076"/>
            <a:ext cx="2798927" cy="4261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069D48-960A-4C82-FB5C-7808552E3302}"/>
              </a:ext>
            </a:extLst>
          </p:cNvPr>
          <p:cNvSpPr txBox="1"/>
          <p:nvPr/>
        </p:nvSpPr>
        <p:spPr>
          <a:xfrm>
            <a:off x="7288393" y="5453343"/>
            <a:ext cx="494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 step</a:t>
            </a:r>
            <a:r>
              <a:rPr lang="en-US" dirty="0"/>
              <a:t>: Fit full cycle (beam on + off) and obtain N</a:t>
            </a:r>
            <a:r>
              <a:rPr lang="en-US" baseline="-25000" dirty="0"/>
              <a:t>β</a:t>
            </a:r>
            <a:r>
              <a:rPr lang="en-US" dirty="0"/>
              <a:t> → Calculate log ft values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80AFB-8792-9AD6-CC2C-A212A32C790A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10393988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Measuring β-delayed neutron emission probability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36745-6C33-DB2B-34F7-4A152FFD5D17}"/>
              </a:ext>
            </a:extLst>
          </p:cNvPr>
          <p:cNvSpPr txBox="1"/>
          <p:nvPr/>
        </p:nvSpPr>
        <p:spPr>
          <a:xfrm>
            <a:off x="7545311" y="1396156"/>
            <a:ext cx="44316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 Performed a fit of Bateman equations which included both the A=68 and A=67 decay chains along with contaminants. </a:t>
            </a:r>
          </a:p>
          <a:p>
            <a:endParaRPr lang="en-US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 </a:t>
            </a:r>
            <a:r>
              <a:rPr lang="en-US" sz="1800" dirty="0" err="1">
                <a:latin typeface="Helvetica" pitchFamily="2" charset="0"/>
              </a:rPr>
              <a:t>P</a:t>
            </a:r>
            <a:r>
              <a:rPr lang="en-US" sz="1800" baseline="-25000" dirty="0" err="1">
                <a:latin typeface="Helvetica" pitchFamily="2" charset="0"/>
              </a:rPr>
              <a:t>n</a:t>
            </a:r>
            <a:r>
              <a:rPr lang="en-US" sz="1800" dirty="0">
                <a:latin typeface="Helvetica" pitchFamily="2" charset="0"/>
              </a:rPr>
              <a:t> was left as a free parameter </a:t>
            </a:r>
          </a:p>
          <a:p>
            <a:endParaRPr lang="en-US" sz="1800" dirty="0">
              <a:latin typeface="Helvetica" pitchFamily="2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 Previously measured by Benzoni et al.</a:t>
            </a: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r>
              <a:rPr lang="en-US" sz="1800" dirty="0">
                <a:latin typeface="Helvetica" pitchFamily="2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 We obtain a preliminary value </a:t>
            </a:r>
            <a:r>
              <a:rPr lang="en-US" dirty="0">
                <a:latin typeface="Helvetica" pitchFamily="2" charset="0"/>
              </a:rPr>
              <a:t>of</a:t>
            </a:r>
            <a:endParaRPr lang="en-US" sz="1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78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54A08-9C45-6607-C9A7-4E0774481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7105620-B535-C231-CD0F-5C01EA2373FF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E6053FC-8469-3A98-2CDE-F53E25560FEE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8C4A28-454F-2C00-77B2-F93D006C9D29}"/>
              </a:ext>
            </a:extLst>
          </p:cNvPr>
          <p:cNvSpPr txBox="1"/>
          <p:nvPr/>
        </p:nvSpPr>
        <p:spPr>
          <a:xfrm>
            <a:off x="345276" y="1038699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F152968-D807-C205-500C-7C0A143F0F5B}"/>
              </a:ext>
            </a:extLst>
          </p:cNvPr>
          <p:cNvGrpSpPr/>
          <p:nvPr/>
        </p:nvGrpSpPr>
        <p:grpSpPr>
          <a:xfrm>
            <a:off x="521811" y="2103343"/>
            <a:ext cx="3715920" cy="3748443"/>
            <a:chOff x="412872" y="2618740"/>
            <a:chExt cx="3715920" cy="374844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C4920C3-1A85-D6C0-DFC5-A622C304F95A}"/>
                </a:ext>
              </a:extLst>
            </p:cNvPr>
            <p:cNvGrpSpPr/>
            <p:nvPr/>
          </p:nvGrpSpPr>
          <p:grpSpPr>
            <a:xfrm>
              <a:off x="553643" y="4287643"/>
              <a:ext cx="3575149" cy="2079540"/>
              <a:chOff x="415995" y="2791043"/>
              <a:chExt cx="3575149" cy="207954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3977F12-4C50-93F0-79DA-52D5DEB84FBD}"/>
                  </a:ext>
                </a:extLst>
              </p:cNvPr>
              <p:cNvGrpSpPr/>
              <p:nvPr/>
            </p:nvGrpSpPr>
            <p:grpSpPr>
              <a:xfrm>
                <a:off x="415995" y="2791043"/>
                <a:ext cx="3575149" cy="2079540"/>
                <a:chOff x="598633" y="2802073"/>
                <a:chExt cx="3575149" cy="2079540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9D30A0D9-B105-2039-75F7-2D3C1BB9DA3A}"/>
                    </a:ext>
                  </a:extLst>
                </p:cNvPr>
                <p:cNvCxnSpPr/>
                <p:nvPr/>
              </p:nvCxnSpPr>
              <p:spPr>
                <a:xfrm>
                  <a:off x="1415340" y="2902817"/>
                  <a:ext cx="206733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75327A4-8C79-9265-2401-B2B14FE96D95}"/>
                    </a:ext>
                  </a:extLst>
                </p:cNvPr>
                <p:cNvCxnSpPr/>
                <p:nvPr/>
              </p:nvCxnSpPr>
              <p:spPr>
                <a:xfrm>
                  <a:off x="1415340" y="4287669"/>
                  <a:ext cx="20673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39EB30C-3F2E-7A75-EFBE-DD30D3AE15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633" y="4197757"/>
                  <a:ext cx="635000" cy="228600"/>
                </a:xfrm>
                <a:prstGeom prst="rect">
                  <a:avLst/>
                </a:prstGeom>
              </p:spPr>
            </p:pic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E019A290-E4B8-4A6B-DF2C-DDB8C836D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7753" y="2902817"/>
                  <a:ext cx="0" cy="1395159"/>
                </a:xfrm>
                <a:prstGeom prst="straightConnector1">
                  <a:avLst/>
                </a:prstGeom>
                <a:ln w="571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AB9BACA-EC3D-1230-5276-AF67F2D98F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90259" y="4602213"/>
                  <a:ext cx="317500" cy="279400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D24CC7C0-0490-C9A5-5D0E-9A7C55CEC8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8482" y="2802073"/>
                  <a:ext cx="495300" cy="190500"/>
                </a:xfrm>
                <a:prstGeom prst="rect">
                  <a:avLst/>
                </a:prstGeom>
              </p:spPr>
            </p:pic>
          </p:grp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AA986210-FDAB-B751-6B8A-9ABA227E7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210" y="3428692"/>
                <a:ext cx="228739" cy="182991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4761A4B-CC0A-0878-F72F-2E11395722B0}"/>
                </a:ext>
              </a:extLst>
            </p:cNvPr>
            <p:cNvCxnSpPr/>
            <p:nvPr/>
          </p:nvCxnSpPr>
          <p:spPr>
            <a:xfrm>
              <a:off x="1363723" y="2692498"/>
              <a:ext cx="20673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ED3300-7180-2F55-3577-9071E874B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251" y="2618740"/>
              <a:ext cx="596900" cy="19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E3C347-5C97-FF68-14C4-4AFFE8F8C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872" y="4014841"/>
              <a:ext cx="685800" cy="1905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22C1164-1E36-43F9-71DB-557EFB8E1B09}"/>
                </a:ext>
              </a:extLst>
            </p:cNvPr>
            <p:cNvCxnSpPr>
              <a:cxnSpLocks/>
            </p:cNvCxnSpPr>
            <p:nvPr/>
          </p:nvCxnSpPr>
          <p:spPr>
            <a:xfrm>
              <a:off x="2342763" y="2692498"/>
              <a:ext cx="0" cy="16958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54C379A-9511-2879-1E10-E7C2B375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2807" y="3401435"/>
              <a:ext cx="240843" cy="19267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E80FEE9-F3A0-0B94-6D40-62230944AB1F}"/>
              </a:ext>
            </a:extLst>
          </p:cNvPr>
          <p:cNvSpPr txBox="1"/>
          <p:nvPr/>
        </p:nvSpPr>
        <p:spPr>
          <a:xfrm>
            <a:off x="8050073" y="6493942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Schematic courtesy of M. </a:t>
            </a:r>
            <a:r>
              <a:rPr lang="en-CA" sz="1400" dirty="0" err="1">
                <a:solidFill>
                  <a:schemeClr val="bg2">
                    <a:lumMod val="50000"/>
                  </a:schemeClr>
                </a:solidFill>
              </a:rPr>
              <a:t>Bowry</a:t>
            </a:r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A2D61858-5421-2650-85BC-885E49A7A789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6E6951-F6F5-2F1C-E250-149E3C71CEFE}"/>
              </a:ext>
            </a:extLst>
          </p:cNvPr>
          <p:cNvGrpSpPr/>
          <p:nvPr/>
        </p:nvGrpSpPr>
        <p:grpSpPr>
          <a:xfrm>
            <a:off x="6881566" y="2051592"/>
            <a:ext cx="3074326" cy="3230638"/>
            <a:chOff x="8970080" y="2107682"/>
            <a:chExt cx="2571599" cy="281916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A4A709C-B3C0-7BFC-6485-DFB471BE4055}"/>
                </a:ext>
              </a:extLst>
            </p:cNvPr>
            <p:cNvSpPr/>
            <p:nvPr/>
          </p:nvSpPr>
          <p:spPr>
            <a:xfrm>
              <a:off x="9988260" y="2107682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B54F210-799A-891A-302A-E008E96D2EED}"/>
                </a:ext>
              </a:extLst>
            </p:cNvPr>
            <p:cNvSpPr/>
            <p:nvPr/>
          </p:nvSpPr>
          <p:spPr>
            <a:xfrm>
              <a:off x="9988260" y="4595539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1E5934A-CD9F-7B9C-64F9-A6A95BBB8316}"/>
                </a:ext>
              </a:extLst>
            </p:cNvPr>
            <p:cNvSpPr/>
            <p:nvPr/>
          </p:nvSpPr>
          <p:spPr>
            <a:xfrm rot="2320865">
              <a:off x="10802024" y="2524929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EE7610F-CA7F-E939-90DD-F309DA5F63B6}"/>
                </a:ext>
              </a:extLst>
            </p:cNvPr>
            <p:cNvSpPr/>
            <p:nvPr/>
          </p:nvSpPr>
          <p:spPr>
            <a:xfrm rot="18627726">
              <a:off x="10786170" y="4181859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7EAB7C0-52A3-7A21-0B47-6E5E525A6729}"/>
                </a:ext>
              </a:extLst>
            </p:cNvPr>
            <p:cNvSpPr/>
            <p:nvPr/>
          </p:nvSpPr>
          <p:spPr>
            <a:xfrm rot="5400000">
              <a:off x="11104357" y="3400626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57D0BB-E326-E95D-4B09-9B1984D9E034}"/>
                </a:ext>
              </a:extLst>
            </p:cNvPr>
            <p:cNvSpPr/>
            <p:nvPr/>
          </p:nvSpPr>
          <p:spPr>
            <a:xfrm rot="8003733">
              <a:off x="9180991" y="2513165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46FEC67-9888-FED3-87AB-9A3529FA5CE1}"/>
                </a:ext>
              </a:extLst>
            </p:cNvPr>
            <p:cNvSpPr/>
            <p:nvPr/>
          </p:nvSpPr>
          <p:spPr>
            <a:xfrm rot="2490451">
              <a:off x="9174780" y="4192745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1C3033E-6F68-EBFB-0771-A79BECB33296}"/>
                </a:ext>
              </a:extLst>
            </p:cNvPr>
            <p:cNvSpPr/>
            <p:nvPr/>
          </p:nvSpPr>
          <p:spPr>
            <a:xfrm rot="5400000">
              <a:off x="8864062" y="3350792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BB0C7BD-DA39-74CF-C2A1-407B0453B676}"/>
                </a:ext>
              </a:extLst>
            </p:cNvPr>
            <p:cNvCxnSpPr/>
            <p:nvPr/>
          </p:nvCxnSpPr>
          <p:spPr>
            <a:xfrm>
              <a:off x="10259930" y="2628495"/>
              <a:ext cx="0" cy="16360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4A48126-F327-29BB-BB8D-8C6B62D3BF8E}"/>
                </a:ext>
              </a:extLst>
            </p:cNvPr>
            <p:cNvCxnSpPr>
              <a:cxnSpLocks/>
            </p:cNvCxnSpPr>
            <p:nvPr/>
          </p:nvCxnSpPr>
          <p:spPr>
            <a:xfrm>
              <a:off x="9584069" y="3482669"/>
              <a:ext cx="13517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Oval 99">
            <a:extLst>
              <a:ext uri="{FF2B5EF4-FFF2-40B4-BE49-F238E27FC236}">
                <a16:creationId xmlns:a16="http://schemas.microsoft.com/office/drawing/2014/main" id="{6C53C6E8-1E7C-78F3-D3C3-890D61C41C06}"/>
              </a:ext>
            </a:extLst>
          </p:cNvPr>
          <p:cNvSpPr/>
          <p:nvPr/>
        </p:nvSpPr>
        <p:spPr>
          <a:xfrm>
            <a:off x="8304325" y="3518171"/>
            <a:ext cx="232749" cy="2457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678E3EF8-6346-4302-A46C-3B4128253C6B}"/>
                  </a:ext>
                </a:extLst>
              </p14:cNvPr>
              <p14:cNvContentPartPr/>
              <p14:nvPr/>
            </p14:nvContentPartPr>
            <p14:xfrm>
              <a:off x="8316840" y="2540232"/>
              <a:ext cx="237600" cy="971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678E3EF8-6346-4302-A46C-3B4128253C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07840" y="2531232"/>
                <a:ext cx="255240" cy="9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85528EB7-638A-676B-5016-1E2A9690FD6C}"/>
                  </a:ext>
                </a:extLst>
              </p14:cNvPr>
              <p14:cNvContentPartPr/>
              <p14:nvPr/>
            </p14:nvContentPartPr>
            <p14:xfrm>
              <a:off x="8380560" y="2515392"/>
              <a:ext cx="220680" cy="1936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85528EB7-638A-676B-5016-1E2A9690FD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71920" y="2506392"/>
                <a:ext cx="23832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6A3B0C2B-A15A-337C-C4BF-D7873BD328AD}"/>
                  </a:ext>
                </a:extLst>
              </p14:cNvPr>
              <p14:cNvContentPartPr/>
              <p14:nvPr/>
            </p14:nvContentPartPr>
            <p14:xfrm>
              <a:off x="9078960" y="2820312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6A3B0C2B-A15A-337C-C4BF-D7873BD328A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70320" y="28113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7" name="Picture 136">
            <a:extLst>
              <a:ext uri="{FF2B5EF4-FFF2-40B4-BE49-F238E27FC236}">
                <a16:creationId xmlns:a16="http://schemas.microsoft.com/office/drawing/2014/main" id="{F10BCF3D-9933-451D-2A8C-08C6BD845D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8769" y="2994722"/>
            <a:ext cx="240843" cy="1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321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0892A-9B80-BF10-CFCE-DA2C3867B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E34468B-FD47-F11F-9B22-115C7A798F52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02D7B46-E311-2998-F916-C117AA0B07F8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891E6B2-8F57-4BB7-6EC5-7B39C2E18911}"/>
              </a:ext>
            </a:extLst>
          </p:cNvPr>
          <p:cNvSpPr txBox="1"/>
          <p:nvPr/>
        </p:nvSpPr>
        <p:spPr>
          <a:xfrm>
            <a:off x="345276" y="1038699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48C5FC9-6B0D-4DD5-AC75-BEFBB48E437D}"/>
              </a:ext>
            </a:extLst>
          </p:cNvPr>
          <p:cNvGrpSpPr/>
          <p:nvPr/>
        </p:nvGrpSpPr>
        <p:grpSpPr>
          <a:xfrm>
            <a:off x="521811" y="2103343"/>
            <a:ext cx="3715920" cy="3748443"/>
            <a:chOff x="412872" y="2618740"/>
            <a:chExt cx="3715920" cy="374844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E3BD993-4F1B-C9B0-F91F-073314756725}"/>
                </a:ext>
              </a:extLst>
            </p:cNvPr>
            <p:cNvGrpSpPr/>
            <p:nvPr/>
          </p:nvGrpSpPr>
          <p:grpSpPr>
            <a:xfrm>
              <a:off x="553643" y="4287643"/>
              <a:ext cx="3575149" cy="2079540"/>
              <a:chOff x="415995" y="2791043"/>
              <a:chExt cx="3575149" cy="207954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B61BF8F-2D05-9A93-9BC6-7C0A3F8285ED}"/>
                  </a:ext>
                </a:extLst>
              </p:cNvPr>
              <p:cNvGrpSpPr/>
              <p:nvPr/>
            </p:nvGrpSpPr>
            <p:grpSpPr>
              <a:xfrm>
                <a:off x="415995" y="2791043"/>
                <a:ext cx="3575149" cy="2079540"/>
                <a:chOff x="598633" y="2802073"/>
                <a:chExt cx="3575149" cy="2079540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CC8FE0F-D19E-A0BB-2180-560E6F6A4186}"/>
                    </a:ext>
                  </a:extLst>
                </p:cNvPr>
                <p:cNvCxnSpPr/>
                <p:nvPr/>
              </p:nvCxnSpPr>
              <p:spPr>
                <a:xfrm>
                  <a:off x="1415340" y="2902817"/>
                  <a:ext cx="206733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C4DD094-238C-32C9-48D7-8522786B72F2}"/>
                    </a:ext>
                  </a:extLst>
                </p:cNvPr>
                <p:cNvCxnSpPr/>
                <p:nvPr/>
              </p:nvCxnSpPr>
              <p:spPr>
                <a:xfrm>
                  <a:off x="1415340" y="4287669"/>
                  <a:ext cx="20673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32DCFC7-20CE-0B17-D8BC-19A063613E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633" y="4197757"/>
                  <a:ext cx="635000" cy="228600"/>
                </a:xfrm>
                <a:prstGeom prst="rect">
                  <a:avLst/>
                </a:prstGeom>
              </p:spPr>
            </p:pic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3570B84-AEBA-E1F2-8D13-336E5BB876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7753" y="2902817"/>
                  <a:ext cx="0" cy="1395159"/>
                </a:xfrm>
                <a:prstGeom prst="straightConnector1">
                  <a:avLst/>
                </a:prstGeom>
                <a:ln w="571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F4F5EA6D-144E-9472-717B-003AC82926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90259" y="4602213"/>
                  <a:ext cx="317500" cy="279400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B16A963-FB63-AFFC-D1A6-4C61A1BFF0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8482" y="2802073"/>
                  <a:ext cx="495300" cy="190500"/>
                </a:xfrm>
                <a:prstGeom prst="rect">
                  <a:avLst/>
                </a:prstGeom>
              </p:spPr>
            </p:pic>
          </p:grp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BB182024-0377-F576-D210-B28013A8BA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81210" y="3428692"/>
                <a:ext cx="228739" cy="182991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9020792-E47F-4937-9C66-73264769952F}"/>
                </a:ext>
              </a:extLst>
            </p:cNvPr>
            <p:cNvCxnSpPr/>
            <p:nvPr/>
          </p:nvCxnSpPr>
          <p:spPr>
            <a:xfrm>
              <a:off x="1363723" y="2692498"/>
              <a:ext cx="20673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DF64D1-26E0-C7B2-1681-205E381F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251" y="2618740"/>
              <a:ext cx="596900" cy="19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34AF1-F246-1335-6A7B-BA4FD1BB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872" y="4014841"/>
              <a:ext cx="685800" cy="1905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93893EF-BB74-CEEE-3705-C1167BFDB452}"/>
                </a:ext>
              </a:extLst>
            </p:cNvPr>
            <p:cNvCxnSpPr>
              <a:cxnSpLocks/>
            </p:cNvCxnSpPr>
            <p:nvPr/>
          </p:nvCxnSpPr>
          <p:spPr>
            <a:xfrm>
              <a:off x="2342763" y="2692498"/>
              <a:ext cx="0" cy="16958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22CC0D3-7F5A-7F95-40A1-2B0A3C56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12807" y="3401435"/>
              <a:ext cx="240843" cy="19267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64817C0-2D7B-DDAF-F9E7-3461BDCAE23D}"/>
              </a:ext>
            </a:extLst>
          </p:cNvPr>
          <p:cNvSpPr txBox="1"/>
          <p:nvPr/>
        </p:nvSpPr>
        <p:spPr>
          <a:xfrm>
            <a:off x="8050073" y="6493942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Schematic courtesy of M. </a:t>
            </a:r>
            <a:r>
              <a:rPr lang="en-CA" sz="1400" dirty="0" err="1">
                <a:solidFill>
                  <a:schemeClr val="bg2">
                    <a:lumMod val="50000"/>
                  </a:schemeClr>
                </a:solidFill>
              </a:rPr>
              <a:t>Bowry</a:t>
            </a:r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3447974C-D348-AB86-0BF3-522FBD3BEA5B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C2CE75-4A04-E039-04E4-49A9741F1785}"/>
              </a:ext>
            </a:extLst>
          </p:cNvPr>
          <p:cNvGrpSpPr/>
          <p:nvPr/>
        </p:nvGrpSpPr>
        <p:grpSpPr>
          <a:xfrm>
            <a:off x="6881566" y="2051592"/>
            <a:ext cx="3074326" cy="3230638"/>
            <a:chOff x="8970080" y="2107682"/>
            <a:chExt cx="2571599" cy="281916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E4B5218-0F17-E9EA-7934-7031D2B23C20}"/>
                </a:ext>
              </a:extLst>
            </p:cNvPr>
            <p:cNvSpPr/>
            <p:nvPr/>
          </p:nvSpPr>
          <p:spPr>
            <a:xfrm>
              <a:off x="9988260" y="2107682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1126BC3-95F8-19B2-AF9F-EB28B2659181}"/>
                </a:ext>
              </a:extLst>
            </p:cNvPr>
            <p:cNvSpPr/>
            <p:nvPr/>
          </p:nvSpPr>
          <p:spPr>
            <a:xfrm>
              <a:off x="9988260" y="4595539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B839785-3DA4-07B3-B840-3A6DAE57DAED}"/>
                </a:ext>
              </a:extLst>
            </p:cNvPr>
            <p:cNvSpPr/>
            <p:nvPr/>
          </p:nvSpPr>
          <p:spPr>
            <a:xfrm rot="2320865">
              <a:off x="10802024" y="2524929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F0394F7-E7A0-2812-F116-5F44E9C871BB}"/>
                </a:ext>
              </a:extLst>
            </p:cNvPr>
            <p:cNvSpPr/>
            <p:nvPr/>
          </p:nvSpPr>
          <p:spPr>
            <a:xfrm rot="18627726">
              <a:off x="10786170" y="4181859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4E6C218-AC25-7A63-A357-CC333D30DBDA}"/>
                </a:ext>
              </a:extLst>
            </p:cNvPr>
            <p:cNvSpPr/>
            <p:nvPr/>
          </p:nvSpPr>
          <p:spPr>
            <a:xfrm rot="5400000">
              <a:off x="11104357" y="3400626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C0A9B66-250C-AA91-DF56-EF7154DE083D}"/>
                </a:ext>
              </a:extLst>
            </p:cNvPr>
            <p:cNvSpPr/>
            <p:nvPr/>
          </p:nvSpPr>
          <p:spPr>
            <a:xfrm rot="8003733">
              <a:off x="9180991" y="2513165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078E7A2-285B-ED77-BCBC-05D9797DEDD0}"/>
                </a:ext>
              </a:extLst>
            </p:cNvPr>
            <p:cNvSpPr/>
            <p:nvPr/>
          </p:nvSpPr>
          <p:spPr>
            <a:xfrm rot="2490451">
              <a:off x="9174780" y="4192745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DF4722C-8BBA-B2B0-6819-AA0A9A8EBD15}"/>
                </a:ext>
              </a:extLst>
            </p:cNvPr>
            <p:cNvSpPr/>
            <p:nvPr/>
          </p:nvSpPr>
          <p:spPr>
            <a:xfrm rot="5400000">
              <a:off x="8864062" y="3350792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75ED953-94B9-F0C6-5103-9B3D231D34B6}"/>
                </a:ext>
              </a:extLst>
            </p:cNvPr>
            <p:cNvCxnSpPr/>
            <p:nvPr/>
          </p:nvCxnSpPr>
          <p:spPr>
            <a:xfrm>
              <a:off x="10259930" y="2628495"/>
              <a:ext cx="0" cy="16360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83D2CAD-D95B-9293-465C-848B5BB1ABE6}"/>
                </a:ext>
              </a:extLst>
            </p:cNvPr>
            <p:cNvCxnSpPr>
              <a:cxnSpLocks/>
            </p:cNvCxnSpPr>
            <p:nvPr/>
          </p:nvCxnSpPr>
          <p:spPr>
            <a:xfrm>
              <a:off x="9584069" y="3482669"/>
              <a:ext cx="13517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Oval 99">
            <a:extLst>
              <a:ext uri="{FF2B5EF4-FFF2-40B4-BE49-F238E27FC236}">
                <a16:creationId xmlns:a16="http://schemas.microsoft.com/office/drawing/2014/main" id="{5631FC1F-124B-CFAD-6005-17474262086A}"/>
              </a:ext>
            </a:extLst>
          </p:cNvPr>
          <p:cNvSpPr/>
          <p:nvPr/>
        </p:nvSpPr>
        <p:spPr>
          <a:xfrm>
            <a:off x="8304325" y="3518171"/>
            <a:ext cx="232749" cy="2457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A00EF6A0-51FF-D7AC-642E-F6A14635F4C0}"/>
                  </a:ext>
                </a:extLst>
              </p14:cNvPr>
              <p14:cNvContentPartPr/>
              <p14:nvPr/>
            </p14:nvContentPartPr>
            <p14:xfrm>
              <a:off x="9078960" y="2820312"/>
              <a:ext cx="360" cy="36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A00EF6A0-51FF-D7AC-642E-F6A14635F4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69960" y="28113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481648A-E108-0C80-848D-AD9A5605D050}"/>
                  </a:ext>
                </a:extLst>
              </p14:cNvPr>
              <p14:cNvContentPartPr/>
              <p14:nvPr/>
            </p14:nvContentPartPr>
            <p14:xfrm rot="2605817" flipH="1">
              <a:off x="8748502" y="2756932"/>
              <a:ext cx="231681" cy="947435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481648A-E108-0C80-848D-AD9A5605D0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2605817" flipH="1">
                <a:off x="8739508" y="2747933"/>
                <a:ext cx="249309" cy="96507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BC6C074-1193-A7D8-4979-9C55E5F2D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501" y="3327831"/>
            <a:ext cx="228739" cy="1829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0B3387C-E0FE-7C63-D08D-17CB330F2CC1}"/>
                  </a:ext>
                </a:extLst>
              </p14:cNvPr>
              <p14:cNvContentPartPr/>
              <p14:nvPr/>
            </p14:nvContentPartPr>
            <p14:xfrm>
              <a:off x="9077520" y="2820312"/>
              <a:ext cx="153720" cy="173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0B3387C-E0FE-7C63-D08D-17CB330F2CC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68520" y="2811312"/>
                <a:ext cx="171360" cy="1908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799806D-9158-881A-FCEE-0B5C47779BDE}"/>
              </a:ext>
            </a:extLst>
          </p:cNvPr>
          <p:cNvSpPr txBox="1"/>
          <p:nvPr/>
        </p:nvSpPr>
        <p:spPr>
          <a:xfrm>
            <a:off x="4889074" y="5488350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>
                <a:effectLst/>
                <a:latin typeface="ArialMT"/>
              </a:rPr>
              <a:t>Both gamma rays have an isotropic distribution in the laboratory frame </a:t>
            </a:r>
            <a:endParaRPr lang="en-CA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66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DD509-D6B6-5F68-02B1-C62E7451E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C66F78-A95A-32CA-645E-3EA8F655422F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E2479BD-90AB-33EB-1774-F8FBA8E98758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F87A3F-63A9-F82C-9425-A2B8A66CE078}"/>
              </a:ext>
            </a:extLst>
          </p:cNvPr>
          <p:cNvGrpSpPr/>
          <p:nvPr/>
        </p:nvGrpSpPr>
        <p:grpSpPr>
          <a:xfrm>
            <a:off x="5612810" y="2070946"/>
            <a:ext cx="5928869" cy="2855897"/>
            <a:chOff x="5554760" y="1768799"/>
            <a:chExt cx="5928869" cy="285589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3D8D203-FE51-FA47-B885-4A26E3A9598A}"/>
                </a:ext>
              </a:extLst>
            </p:cNvPr>
            <p:cNvSpPr/>
            <p:nvPr/>
          </p:nvSpPr>
          <p:spPr>
            <a:xfrm>
              <a:off x="6572940" y="1768799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5E8D0AA-BA71-1A37-A5A2-2048AD72950B}"/>
                </a:ext>
              </a:extLst>
            </p:cNvPr>
            <p:cNvSpPr/>
            <p:nvPr/>
          </p:nvSpPr>
          <p:spPr>
            <a:xfrm>
              <a:off x="6572940" y="4256656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8AE8C3C-5FD5-3A97-C7CD-BA76C440F860}"/>
                </a:ext>
              </a:extLst>
            </p:cNvPr>
            <p:cNvSpPr/>
            <p:nvPr/>
          </p:nvSpPr>
          <p:spPr>
            <a:xfrm rot="2320865">
              <a:off x="7386704" y="2186046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13FBF8-D2E4-A2CF-F130-EA276EEF057C}"/>
                </a:ext>
              </a:extLst>
            </p:cNvPr>
            <p:cNvSpPr/>
            <p:nvPr/>
          </p:nvSpPr>
          <p:spPr>
            <a:xfrm rot="18627726">
              <a:off x="7370850" y="3842976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F5FFA3-2494-6F20-B65E-2BB03DAFA0E5}"/>
                </a:ext>
              </a:extLst>
            </p:cNvPr>
            <p:cNvSpPr/>
            <p:nvPr/>
          </p:nvSpPr>
          <p:spPr>
            <a:xfrm rot="5400000">
              <a:off x="7689037" y="3061743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88D5C1-4140-C8BD-A543-EB851439C199}"/>
                </a:ext>
              </a:extLst>
            </p:cNvPr>
            <p:cNvSpPr/>
            <p:nvPr/>
          </p:nvSpPr>
          <p:spPr>
            <a:xfrm rot="8003733">
              <a:off x="5765671" y="2174282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C85479-C8FC-1B4E-15C7-0D423688E21C}"/>
                </a:ext>
              </a:extLst>
            </p:cNvPr>
            <p:cNvSpPr/>
            <p:nvPr/>
          </p:nvSpPr>
          <p:spPr>
            <a:xfrm rot="2490451">
              <a:off x="5759460" y="3853862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81B6052-62FD-9F3A-8D8B-9A7E966143D6}"/>
                </a:ext>
              </a:extLst>
            </p:cNvPr>
            <p:cNvSpPr/>
            <p:nvPr/>
          </p:nvSpPr>
          <p:spPr>
            <a:xfrm rot="5400000">
              <a:off x="5448742" y="3011909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78907E5-2257-EADD-D850-02E10B99F7F1}"/>
                </a:ext>
              </a:extLst>
            </p:cNvPr>
            <p:cNvSpPr/>
            <p:nvPr/>
          </p:nvSpPr>
          <p:spPr>
            <a:xfrm>
              <a:off x="9930210" y="1805535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9ADD150-80E3-2F1B-F090-EC3097820C04}"/>
                </a:ext>
              </a:extLst>
            </p:cNvPr>
            <p:cNvSpPr/>
            <p:nvPr/>
          </p:nvSpPr>
          <p:spPr>
            <a:xfrm>
              <a:off x="9930210" y="4293392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1CA0DCD-A6B8-7CDB-9792-8D5AEC0CD3C2}"/>
                </a:ext>
              </a:extLst>
            </p:cNvPr>
            <p:cNvSpPr/>
            <p:nvPr/>
          </p:nvSpPr>
          <p:spPr>
            <a:xfrm rot="2320865">
              <a:off x="10743974" y="2222782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CDCCB96-ED35-DC88-45F6-39147C2F727E}"/>
                </a:ext>
              </a:extLst>
            </p:cNvPr>
            <p:cNvSpPr/>
            <p:nvPr/>
          </p:nvSpPr>
          <p:spPr>
            <a:xfrm rot="18627726">
              <a:off x="10728120" y="3879712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B1DFB4D-B883-8868-FBDF-7291B3BB04A0}"/>
                </a:ext>
              </a:extLst>
            </p:cNvPr>
            <p:cNvSpPr/>
            <p:nvPr/>
          </p:nvSpPr>
          <p:spPr>
            <a:xfrm rot="5400000">
              <a:off x="11046307" y="3098479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D31A2D1-06E4-F8A4-14DC-0618F2C7DDCF}"/>
                </a:ext>
              </a:extLst>
            </p:cNvPr>
            <p:cNvSpPr/>
            <p:nvPr/>
          </p:nvSpPr>
          <p:spPr>
            <a:xfrm rot="8003733">
              <a:off x="9122941" y="2211018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2A3FFD0-005F-41D1-6541-5943BEFA161C}"/>
                </a:ext>
              </a:extLst>
            </p:cNvPr>
            <p:cNvSpPr/>
            <p:nvPr/>
          </p:nvSpPr>
          <p:spPr>
            <a:xfrm rot="2490451">
              <a:off x="9116730" y="3890598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A163387-9E20-AE28-5CCD-0AFDDA87CA15}"/>
                </a:ext>
              </a:extLst>
            </p:cNvPr>
            <p:cNvSpPr/>
            <p:nvPr/>
          </p:nvSpPr>
          <p:spPr>
            <a:xfrm rot="5400000">
              <a:off x="8806012" y="3048645"/>
              <a:ext cx="543339" cy="331304"/>
            </a:xfrm>
            <a:prstGeom prst="rect">
              <a:avLst/>
            </a:prstGeom>
            <a:solidFill>
              <a:srgbClr val="FF7E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44D038-B94E-A90B-B1AF-2CBFD4C8E35A}"/>
                </a:ext>
              </a:extLst>
            </p:cNvPr>
            <p:cNvCxnSpPr/>
            <p:nvPr/>
          </p:nvCxnSpPr>
          <p:spPr>
            <a:xfrm>
              <a:off x="6851374" y="2326348"/>
              <a:ext cx="0" cy="16360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E8E6F-31D9-C8BF-A3AB-10DA51826F6A}"/>
                </a:ext>
              </a:extLst>
            </p:cNvPr>
            <p:cNvCxnSpPr>
              <a:cxnSpLocks/>
            </p:cNvCxnSpPr>
            <p:nvPr/>
          </p:nvCxnSpPr>
          <p:spPr>
            <a:xfrm>
              <a:off x="6175513" y="3180522"/>
              <a:ext cx="13517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9E7E1C-3107-90A1-A6E3-7831E4536FF1}"/>
                </a:ext>
              </a:extLst>
            </p:cNvPr>
            <p:cNvCxnSpPr/>
            <p:nvPr/>
          </p:nvCxnSpPr>
          <p:spPr>
            <a:xfrm>
              <a:off x="10201880" y="2326348"/>
              <a:ext cx="0" cy="16360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346B1E-2335-A279-DA4D-02ACBBD15A64}"/>
                </a:ext>
              </a:extLst>
            </p:cNvPr>
            <p:cNvCxnSpPr>
              <a:cxnSpLocks/>
            </p:cNvCxnSpPr>
            <p:nvPr/>
          </p:nvCxnSpPr>
          <p:spPr>
            <a:xfrm>
              <a:off x="9526019" y="3180522"/>
              <a:ext cx="13517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EC67D5F6-90FB-16B0-76A2-834B5E5C35B5}"/>
                </a:ext>
              </a:extLst>
            </p:cNvPr>
            <p:cNvCxnSpPr/>
            <p:nvPr/>
          </p:nvCxnSpPr>
          <p:spPr>
            <a:xfrm flipV="1">
              <a:off x="6851374" y="2326348"/>
              <a:ext cx="0" cy="8541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7C760EE-CB81-BC97-DEDD-AD0FE26DA85B}"/>
              </a:ext>
            </a:extLst>
          </p:cNvPr>
          <p:cNvGrpSpPr/>
          <p:nvPr/>
        </p:nvGrpSpPr>
        <p:grpSpPr>
          <a:xfrm>
            <a:off x="474045" y="2503165"/>
            <a:ext cx="4736748" cy="2669565"/>
            <a:chOff x="415995" y="2201018"/>
            <a:chExt cx="4736748" cy="266956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782CE93-D342-F3A1-B4C3-AA6633FF999A}"/>
                </a:ext>
              </a:extLst>
            </p:cNvPr>
            <p:cNvGrpSpPr/>
            <p:nvPr/>
          </p:nvGrpSpPr>
          <p:grpSpPr>
            <a:xfrm>
              <a:off x="415995" y="2201018"/>
              <a:ext cx="4736748" cy="2669565"/>
              <a:chOff x="598633" y="2212048"/>
              <a:chExt cx="4736748" cy="266956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C3C3D78-3596-AE89-8CAF-8F1E464014E7}"/>
                  </a:ext>
                </a:extLst>
              </p:cNvPr>
              <p:cNvCxnSpPr/>
              <p:nvPr/>
            </p:nvCxnSpPr>
            <p:spPr>
              <a:xfrm>
                <a:off x="1415340" y="2326348"/>
                <a:ext cx="206733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3811E61-957E-9E44-1970-84B9BD894CBF}"/>
                  </a:ext>
                </a:extLst>
              </p:cNvPr>
              <p:cNvCxnSpPr/>
              <p:nvPr/>
            </p:nvCxnSpPr>
            <p:spPr>
              <a:xfrm>
                <a:off x="1415340" y="2624521"/>
                <a:ext cx="206733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0D81018-2018-6AA6-75C8-5CB85B77EDCC}"/>
                  </a:ext>
                </a:extLst>
              </p:cNvPr>
              <p:cNvCxnSpPr/>
              <p:nvPr/>
            </p:nvCxnSpPr>
            <p:spPr>
              <a:xfrm>
                <a:off x="1415340" y="2902817"/>
                <a:ext cx="206733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29D726E-4174-9E3C-F40D-5BFD6A94D7FC}"/>
                  </a:ext>
                </a:extLst>
              </p:cNvPr>
              <p:cNvCxnSpPr/>
              <p:nvPr/>
            </p:nvCxnSpPr>
            <p:spPr>
              <a:xfrm>
                <a:off x="1415340" y="4287669"/>
                <a:ext cx="206733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D4D2228-0FE4-9935-D511-C34E93A357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8633" y="2529271"/>
                <a:ext cx="584200" cy="1905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BE1A5AE-A698-0375-90CF-F740FF452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633" y="4197757"/>
                <a:ext cx="635000" cy="2286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A8D5D18-A6B0-0190-5BE3-E00B32C00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6375" y="2212048"/>
                <a:ext cx="863600" cy="22860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23146DB-101E-F55B-65E2-06CCDC476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6375" y="2529271"/>
                <a:ext cx="698500" cy="2286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D9DB7D0-0277-F60E-2B38-613BF80C9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6375" y="2842306"/>
                <a:ext cx="863600" cy="2286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C1675AF-239A-D248-0135-11866D15C1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6375" y="4183676"/>
                <a:ext cx="698500" cy="228600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8CF559D-59B6-5649-EA35-19A81548FE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3844" y="2902817"/>
                <a:ext cx="0" cy="1395159"/>
              </a:xfrm>
              <a:prstGeom prst="straightConnector1">
                <a:avLst/>
              </a:prstGeom>
              <a:ln w="5715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0786AC0-B0BE-C332-9D72-0DD604760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6331" y="2326348"/>
                <a:ext cx="0" cy="1971628"/>
              </a:xfrm>
              <a:prstGeom prst="straightConnector1">
                <a:avLst/>
              </a:prstGeom>
              <a:ln w="5715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8FC4C0D-6B0E-26CB-EAD4-BAE4A63A8C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2383" y="2643571"/>
                <a:ext cx="0" cy="1654405"/>
              </a:xfrm>
              <a:prstGeom prst="straightConnector1">
                <a:avLst/>
              </a:prstGeom>
              <a:ln w="28575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DC9139E-4C4B-BA79-4135-F0775AC71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0259" y="4602213"/>
                <a:ext cx="317500" cy="279400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0176CB9-00E1-32D7-A9F5-F6462CE9D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0081" y="2540038"/>
                <a:ext cx="495300" cy="190500"/>
              </a:xfrm>
              <a:prstGeom prst="rect">
                <a:avLst/>
              </a:prstGeom>
            </p:spPr>
          </p:pic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3AD1932-9584-CE7A-4F5E-6CE28F8B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36794" y="3511442"/>
              <a:ext cx="228739" cy="182991"/>
            </a:xfrm>
            <a:prstGeom prst="rect">
              <a:avLst/>
            </a:prstGeom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B1112568-E329-1588-5F8B-79D63628CD8C}"/>
              </a:ext>
            </a:extLst>
          </p:cNvPr>
          <p:cNvSpPr txBox="1"/>
          <p:nvPr/>
        </p:nvSpPr>
        <p:spPr>
          <a:xfrm>
            <a:off x="474045" y="923665"/>
            <a:ext cx="10956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distribution </a:t>
            </a:r>
            <a:r>
              <a:rPr lang="en-US" dirty="0"/>
              <a:t>of radiation emitted in radioactive decay experiments</a:t>
            </a:r>
          </a:p>
          <a:p>
            <a:endParaRPr lang="en-US" dirty="0"/>
          </a:p>
          <a:p>
            <a:r>
              <a:rPr lang="en-US" dirty="0"/>
              <a:t>Ensemble of radioactive nuclei with </a:t>
            </a:r>
            <a:r>
              <a:rPr lang="en-US" dirty="0">
                <a:solidFill>
                  <a:srgbClr val="00B0F0"/>
                </a:solidFill>
              </a:rPr>
              <a:t>no preferred orientation </a:t>
            </a:r>
            <a:r>
              <a:rPr lang="en-US" dirty="0"/>
              <a:t>and </a:t>
            </a:r>
            <a:r>
              <a:rPr lang="en-US" dirty="0">
                <a:solidFill>
                  <a:srgbClr val="00B0F0"/>
                </a:solidFill>
              </a:rPr>
              <a:t>no alignment </a:t>
            </a:r>
            <a:r>
              <a:rPr lang="en-US" dirty="0"/>
              <a:t>relative to the experiment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74FFE4F-F0D7-F0E8-EF70-8A5549EE77F2}"/>
              </a:ext>
            </a:extLst>
          </p:cNvPr>
          <p:cNvGrpSpPr/>
          <p:nvPr/>
        </p:nvGrpSpPr>
        <p:grpSpPr>
          <a:xfrm>
            <a:off x="8276398" y="5638937"/>
            <a:ext cx="3967062" cy="375267"/>
            <a:chOff x="5334322" y="5653544"/>
            <a:chExt cx="3967062" cy="375267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A5A36AF-46A7-7432-7AE1-4ED1A7E92747}"/>
                </a:ext>
              </a:extLst>
            </p:cNvPr>
            <p:cNvSpPr txBox="1"/>
            <p:nvPr/>
          </p:nvSpPr>
          <p:spPr>
            <a:xfrm>
              <a:off x="5334322" y="5653544"/>
              <a:ext cx="3967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Rate           per crystal is </a:t>
              </a:r>
              <a:r>
                <a:rPr lang="en-US" dirty="0">
                  <a:solidFill>
                    <a:srgbClr val="00B0F0"/>
                  </a:solidFill>
                </a:rPr>
                <a:t>isotropic</a:t>
              </a:r>
              <a:endParaRPr lang="en-US" i="1" baseline="-25000" dirty="0">
                <a:solidFill>
                  <a:srgbClr val="00B0F0"/>
                </a:solidFill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C63211E-953E-14A8-B2CA-2D5278B6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48958" y="5741899"/>
              <a:ext cx="398489" cy="286912"/>
            </a:xfrm>
            <a:prstGeom prst="rect">
              <a:avLst/>
            </a:prstGeom>
          </p:spPr>
        </p:pic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F5D9B2D7-7F22-888C-B799-86E48DEA6BE8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8BB01-174D-F09C-535D-6B73BDB0D9D2}"/>
              </a:ext>
            </a:extLst>
          </p:cNvPr>
          <p:cNvSpPr txBox="1"/>
          <p:nvPr/>
        </p:nvSpPr>
        <p:spPr>
          <a:xfrm>
            <a:off x="8050073" y="6493942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Schematic courtesy of M. </a:t>
            </a:r>
            <a:r>
              <a:rPr lang="en-CA" sz="1400" dirty="0" err="1">
                <a:solidFill>
                  <a:schemeClr val="bg2">
                    <a:lumMod val="50000"/>
                  </a:schemeClr>
                </a:solidFill>
              </a:rPr>
              <a:t>Bowry</a:t>
            </a:r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303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BADD9-A1AF-68BE-7D87-8E0BBB62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1F893E4-ADD3-FEA3-CE5B-DEB602F6A5AC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88B5BB4-988C-0228-D685-2EC02BD1A98E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8E75440-36BA-0076-77F4-9C6312D8B4E5}"/>
              </a:ext>
            </a:extLst>
          </p:cNvPr>
          <p:cNvGrpSpPr/>
          <p:nvPr/>
        </p:nvGrpSpPr>
        <p:grpSpPr>
          <a:xfrm>
            <a:off x="5612810" y="2070946"/>
            <a:ext cx="5928869" cy="2855897"/>
            <a:chOff x="5554760" y="1768799"/>
            <a:chExt cx="5928869" cy="285589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DF2079-6C6C-8022-546A-DFA80456B47B}"/>
                </a:ext>
              </a:extLst>
            </p:cNvPr>
            <p:cNvSpPr/>
            <p:nvPr/>
          </p:nvSpPr>
          <p:spPr>
            <a:xfrm>
              <a:off x="6572940" y="1768799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0BB9A14-BB78-BC8A-C124-4F307989DCB6}"/>
                </a:ext>
              </a:extLst>
            </p:cNvPr>
            <p:cNvSpPr/>
            <p:nvPr/>
          </p:nvSpPr>
          <p:spPr>
            <a:xfrm>
              <a:off x="6572940" y="4256656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A6BC5A6-BCEA-D434-D999-C59EE92C528E}"/>
                </a:ext>
              </a:extLst>
            </p:cNvPr>
            <p:cNvSpPr/>
            <p:nvPr/>
          </p:nvSpPr>
          <p:spPr>
            <a:xfrm rot="2320865">
              <a:off x="7386704" y="2186046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E106156-430C-6542-6807-A9E073E3612D}"/>
                </a:ext>
              </a:extLst>
            </p:cNvPr>
            <p:cNvSpPr/>
            <p:nvPr/>
          </p:nvSpPr>
          <p:spPr>
            <a:xfrm rot="18627726">
              <a:off x="7370850" y="3842976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505E01-8737-A591-0771-A681309B5887}"/>
                </a:ext>
              </a:extLst>
            </p:cNvPr>
            <p:cNvSpPr/>
            <p:nvPr/>
          </p:nvSpPr>
          <p:spPr>
            <a:xfrm rot="5400000">
              <a:off x="7689037" y="3061743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3E5342D-72EA-AF22-909B-EBDB7B07C5EB}"/>
                </a:ext>
              </a:extLst>
            </p:cNvPr>
            <p:cNvSpPr/>
            <p:nvPr/>
          </p:nvSpPr>
          <p:spPr>
            <a:xfrm rot="8003733">
              <a:off x="5765671" y="2174282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374EBEB-5178-E636-E1D5-6F32B033E7DA}"/>
                </a:ext>
              </a:extLst>
            </p:cNvPr>
            <p:cNvSpPr/>
            <p:nvPr/>
          </p:nvSpPr>
          <p:spPr>
            <a:xfrm rot="2490451">
              <a:off x="5759460" y="3853862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6877D51-0EFA-60F3-DBE1-0A07613AC4BF}"/>
                </a:ext>
              </a:extLst>
            </p:cNvPr>
            <p:cNvSpPr/>
            <p:nvPr/>
          </p:nvSpPr>
          <p:spPr>
            <a:xfrm rot="5400000">
              <a:off x="5448742" y="3011909"/>
              <a:ext cx="543339" cy="33130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4F20311-11E5-D19C-CA43-67DD5067113B}"/>
                </a:ext>
              </a:extLst>
            </p:cNvPr>
            <p:cNvSpPr/>
            <p:nvPr/>
          </p:nvSpPr>
          <p:spPr>
            <a:xfrm>
              <a:off x="9930210" y="1805535"/>
              <a:ext cx="543339" cy="3313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4C5CE3B-5E38-A845-2D79-9F14B810EA09}"/>
                </a:ext>
              </a:extLst>
            </p:cNvPr>
            <p:cNvSpPr/>
            <p:nvPr/>
          </p:nvSpPr>
          <p:spPr>
            <a:xfrm>
              <a:off x="9930210" y="4293392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47A0DB2-D960-303B-69E6-AE7038F3AA33}"/>
                </a:ext>
              </a:extLst>
            </p:cNvPr>
            <p:cNvSpPr/>
            <p:nvPr/>
          </p:nvSpPr>
          <p:spPr>
            <a:xfrm rot="2320865">
              <a:off x="10743974" y="2222782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8CB96BC-BFB3-14BB-66F0-56976A71B36D}"/>
                </a:ext>
              </a:extLst>
            </p:cNvPr>
            <p:cNvSpPr/>
            <p:nvPr/>
          </p:nvSpPr>
          <p:spPr>
            <a:xfrm rot="18627726">
              <a:off x="10728120" y="3879712"/>
              <a:ext cx="543339" cy="3313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598EBDF-2DCB-A5D0-6E6E-B12851F21A02}"/>
                </a:ext>
              </a:extLst>
            </p:cNvPr>
            <p:cNvSpPr/>
            <p:nvPr/>
          </p:nvSpPr>
          <p:spPr>
            <a:xfrm rot="5400000">
              <a:off x="11046307" y="3098479"/>
              <a:ext cx="543339" cy="3313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3607502-1A78-E262-68A1-25953E3D09F5}"/>
                </a:ext>
              </a:extLst>
            </p:cNvPr>
            <p:cNvSpPr/>
            <p:nvPr/>
          </p:nvSpPr>
          <p:spPr>
            <a:xfrm rot="8003733">
              <a:off x="9122941" y="2211018"/>
              <a:ext cx="543339" cy="331304"/>
            </a:xfrm>
            <a:prstGeom prst="rect">
              <a:avLst/>
            </a:prstGeom>
            <a:solidFill>
              <a:srgbClr val="FF26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236A7-ABA4-F9BA-1461-2E651E7AFA7D}"/>
                </a:ext>
              </a:extLst>
            </p:cNvPr>
            <p:cNvSpPr/>
            <p:nvPr/>
          </p:nvSpPr>
          <p:spPr>
            <a:xfrm rot="2490451">
              <a:off x="9116730" y="3890598"/>
              <a:ext cx="543339" cy="3313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AAEEC1D-43FF-57C6-8E0E-19B0BCA1FBD0}"/>
                </a:ext>
              </a:extLst>
            </p:cNvPr>
            <p:cNvSpPr/>
            <p:nvPr/>
          </p:nvSpPr>
          <p:spPr>
            <a:xfrm rot="5400000">
              <a:off x="8806012" y="3048645"/>
              <a:ext cx="543339" cy="33130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3239292-5ED0-FB26-3C1C-7698F4B614F9}"/>
                </a:ext>
              </a:extLst>
            </p:cNvPr>
            <p:cNvCxnSpPr/>
            <p:nvPr/>
          </p:nvCxnSpPr>
          <p:spPr>
            <a:xfrm>
              <a:off x="6851374" y="2326348"/>
              <a:ext cx="0" cy="16360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6B6ABA2-FC41-FA8B-59D2-E6496DF919C1}"/>
                </a:ext>
              </a:extLst>
            </p:cNvPr>
            <p:cNvCxnSpPr>
              <a:cxnSpLocks/>
            </p:cNvCxnSpPr>
            <p:nvPr/>
          </p:nvCxnSpPr>
          <p:spPr>
            <a:xfrm>
              <a:off x="6175513" y="3180522"/>
              <a:ext cx="13517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F20F040-1B62-3D2A-3616-75C16DCA8ADE}"/>
                </a:ext>
              </a:extLst>
            </p:cNvPr>
            <p:cNvCxnSpPr/>
            <p:nvPr/>
          </p:nvCxnSpPr>
          <p:spPr>
            <a:xfrm>
              <a:off x="10201880" y="2326348"/>
              <a:ext cx="0" cy="16360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709A879-E001-5CA9-0382-60EED8A92203}"/>
                </a:ext>
              </a:extLst>
            </p:cNvPr>
            <p:cNvCxnSpPr>
              <a:cxnSpLocks/>
            </p:cNvCxnSpPr>
            <p:nvPr/>
          </p:nvCxnSpPr>
          <p:spPr>
            <a:xfrm>
              <a:off x="9526019" y="3180522"/>
              <a:ext cx="135172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3DD59A1-97AC-84E7-7DB7-A3A515A3C97F}"/>
                </a:ext>
              </a:extLst>
            </p:cNvPr>
            <p:cNvCxnSpPr/>
            <p:nvPr/>
          </p:nvCxnSpPr>
          <p:spPr>
            <a:xfrm flipV="1">
              <a:off x="6851374" y="2326348"/>
              <a:ext cx="0" cy="8541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5DCFC53-5BD0-4DB4-C10E-7855767F99E3}"/>
              </a:ext>
            </a:extLst>
          </p:cNvPr>
          <p:cNvSpPr txBox="1"/>
          <p:nvPr/>
        </p:nvSpPr>
        <p:spPr>
          <a:xfrm>
            <a:off x="345276" y="1038699"/>
            <a:ext cx="96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Angular correlation: </a:t>
            </a:r>
            <a:r>
              <a:rPr lang="en-US" dirty="0"/>
              <a:t>Measure the coincidence frequency of two successive decays at different angles (𝛾</a:t>
            </a:r>
            <a:r>
              <a:rPr lang="en-US" baseline="-25000" dirty="0"/>
              <a:t>2</a:t>
            </a:r>
            <a:r>
              <a:rPr lang="en-US" dirty="0"/>
              <a:t> with respect to 𝛾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7B59201-1622-2E53-D60D-91B055C5135B}"/>
              </a:ext>
            </a:extLst>
          </p:cNvPr>
          <p:cNvGrpSpPr/>
          <p:nvPr/>
        </p:nvGrpSpPr>
        <p:grpSpPr>
          <a:xfrm>
            <a:off x="440467" y="2094662"/>
            <a:ext cx="4877519" cy="3803835"/>
            <a:chOff x="412872" y="2563348"/>
            <a:chExt cx="4877519" cy="380383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410D560-8A74-4151-D108-D30EA865929F}"/>
                </a:ext>
              </a:extLst>
            </p:cNvPr>
            <p:cNvGrpSpPr/>
            <p:nvPr/>
          </p:nvGrpSpPr>
          <p:grpSpPr>
            <a:xfrm>
              <a:off x="553643" y="3697618"/>
              <a:ext cx="4736748" cy="2669565"/>
              <a:chOff x="415995" y="2201018"/>
              <a:chExt cx="4736748" cy="2669565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C83E80A-E4C9-61E6-0755-C21848BD9C09}"/>
                  </a:ext>
                </a:extLst>
              </p:cNvPr>
              <p:cNvGrpSpPr/>
              <p:nvPr/>
            </p:nvGrpSpPr>
            <p:grpSpPr>
              <a:xfrm>
                <a:off x="415995" y="2201018"/>
                <a:ext cx="4736748" cy="2669565"/>
                <a:chOff x="598633" y="2212048"/>
                <a:chExt cx="4736748" cy="2669565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9DE97F4E-6BCE-0CB2-3C0E-8E70D8214A1C}"/>
                    </a:ext>
                  </a:extLst>
                </p:cNvPr>
                <p:cNvCxnSpPr/>
                <p:nvPr/>
              </p:nvCxnSpPr>
              <p:spPr>
                <a:xfrm>
                  <a:off x="1415340" y="2326348"/>
                  <a:ext cx="206733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264F861-9A94-F34B-CE1E-67ADB332DBCC}"/>
                    </a:ext>
                  </a:extLst>
                </p:cNvPr>
                <p:cNvCxnSpPr/>
                <p:nvPr/>
              </p:nvCxnSpPr>
              <p:spPr>
                <a:xfrm>
                  <a:off x="1415340" y="2624521"/>
                  <a:ext cx="206733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2839DF9-81FC-5E98-ABF4-90A2FE2ABF95}"/>
                    </a:ext>
                  </a:extLst>
                </p:cNvPr>
                <p:cNvCxnSpPr/>
                <p:nvPr/>
              </p:nvCxnSpPr>
              <p:spPr>
                <a:xfrm>
                  <a:off x="1415340" y="2902817"/>
                  <a:ext cx="2067339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C435AC3-2292-4FD2-16C1-11EB6B7CCBBB}"/>
                    </a:ext>
                  </a:extLst>
                </p:cNvPr>
                <p:cNvCxnSpPr/>
                <p:nvPr/>
              </p:nvCxnSpPr>
              <p:spPr>
                <a:xfrm>
                  <a:off x="1415340" y="4287669"/>
                  <a:ext cx="206733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35A8C6D6-F655-3921-78B8-36B9C7C2D4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633" y="4197757"/>
                  <a:ext cx="635000" cy="228600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3FF41845-EFBF-969B-D3AA-92F5C50719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76375" y="2212048"/>
                  <a:ext cx="863600" cy="22860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D16F98AF-3E4C-D645-D302-5720E95291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375" y="2529271"/>
                  <a:ext cx="698500" cy="228600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343C458D-D14B-A087-9C3E-54DBE76743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76375" y="2842306"/>
                  <a:ext cx="863600" cy="228600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A4CB3FD8-0445-8BC5-783F-94CB19E970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76375" y="4183676"/>
                  <a:ext cx="698500" cy="228600"/>
                </a:xfrm>
                <a:prstGeom prst="rect">
                  <a:avLst/>
                </a:prstGeom>
              </p:spPr>
            </p:pic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C640BEF-A2C4-EDB6-5A9C-F9FE9F4D71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3844" y="2902817"/>
                  <a:ext cx="0" cy="1395159"/>
                </a:xfrm>
                <a:prstGeom prst="straightConnector1">
                  <a:avLst/>
                </a:prstGeom>
                <a:ln w="571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0E0EB87E-ADC1-229C-8EC3-C7D19265D2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76331" y="2326348"/>
                  <a:ext cx="0" cy="1971628"/>
                </a:xfrm>
                <a:prstGeom prst="straightConnector1">
                  <a:avLst/>
                </a:prstGeom>
                <a:ln w="57150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53ACCE06-4590-C081-4BFA-1E270B600A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42383" y="2624521"/>
                  <a:ext cx="0" cy="1673455"/>
                </a:xfrm>
                <a:prstGeom prst="straightConnector1">
                  <a:avLst/>
                </a:prstGeom>
                <a:ln w="28575">
                  <a:solidFill>
                    <a:srgbClr val="0432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E2BBD4D-41E6-4328-AC06-9232877D5B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90259" y="4602213"/>
                  <a:ext cx="317500" cy="279400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6C2A5219-487F-BAC6-FF3B-9CD2C8032D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40081" y="2540038"/>
                  <a:ext cx="495300" cy="190500"/>
                </a:xfrm>
                <a:prstGeom prst="rect">
                  <a:avLst/>
                </a:prstGeom>
              </p:spPr>
            </p:pic>
          </p:grp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BDD36687-69E8-81E6-C63C-DB31850AA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6794" y="3511442"/>
                <a:ext cx="228739" cy="182991"/>
              </a:xfrm>
              <a:prstGeom prst="rect">
                <a:avLst/>
              </a:prstGeom>
            </p:spPr>
          </p:pic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04B0282-DA10-C278-6DBC-8228C1DAB549}"/>
                </a:ext>
              </a:extLst>
            </p:cNvPr>
            <p:cNvCxnSpPr/>
            <p:nvPr/>
          </p:nvCxnSpPr>
          <p:spPr>
            <a:xfrm>
              <a:off x="1363723" y="2692498"/>
              <a:ext cx="20673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11DF5C-1F1F-C454-04B2-737516C4B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4251" y="2618740"/>
              <a:ext cx="596900" cy="190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1C6258-6D24-F78E-7580-C9F4227D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2872" y="4014841"/>
              <a:ext cx="685800" cy="19050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AF5B8B6-FE71-2E18-A92A-6001E7ACE29E}"/>
                </a:ext>
              </a:extLst>
            </p:cNvPr>
            <p:cNvCxnSpPr>
              <a:cxnSpLocks/>
            </p:cNvCxnSpPr>
            <p:nvPr/>
          </p:nvCxnSpPr>
          <p:spPr>
            <a:xfrm>
              <a:off x="2048854" y="2692498"/>
              <a:ext cx="0" cy="16958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FD5D61A-6C78-728E-A0C9-04059EA10731}"/>
                </a:ext>
              </a:extLst>
            </p:cNvPr>
            <p:cNvCxnSpPr>
              <a:cxnSpLocks/>
            </p:cNvCxnSpPr>
            <p:nvPr/>
          </p:nvCxnSpPr>
          <p:spPr>
            <a:xfrm>
              <a:off x="2731341" y="2692498"/>
              <a:ext cx="0" cy="1145450"/>
            </a:xfrm>
            <a:prstGeom prst="straightConnector1">
              <a:avLst/>
            </a:prstGeom>
            <a:ln w="57150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502CAB-921E-2772-210F-29FB08CA290E}"/>
                </a:ext>
              </a:extLst>
            </p:cNvPr>
            <p:cNvCxnSpPr>
              <a:cxnSpLocks/>
            </p:cNvCxnSpPr>
            <p:nvPr/>
          </p:nvCxnSpPr>
          <p:spPr>
            <a:xfrm>
              <a:off x="2397393" y="2692498"/>
              <a:ext cx="0" cy="14175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2F91BD2-0E79-CF34-085F-CE8439DAE990}"/>
                </a:ext>
              </a:extLst>
            </p:cNvPr>
            <p:cNvGrpSpPr/>
            <p:nvPr/>
          </p:nvGrpSpPr>
          <p:grpSpPr>
            <a:xfrm>
              <a:off x="2274147" y="3991184"/>
              <a:ext cx="228724" cy="228600"/>
              <a:chOff x="4327960" y="5181815"/>
              <a:chExt cx="300106" cy="348791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A52AE84-1970-8281-F88B-81369EE76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7960" y="5181816"/>
                <a:ext cx="300106" cy="3487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51F04C8-A0A2-E6AD-57B2-DB9D927F4A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27960" y="5181815"/>
                <a:ext cx="300106" cy="34879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37760C0-376F-28F7-DB8A-80740567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50770" y="3236325"/>
              <a:ext cx="240843" cy="19267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788CE14-BD53-EC1C-EDBE-F977AD0A5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2516" y="2563348"/>
              <a:ext cx="698500" cy="2286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97F6187-E111-48AE-C448-34E4C6F0D8DE}"/>
              </a:ext>
            </a:extLst>
          </p:cNvPr>
          <p:cNvGrpSpPr/>
          <p:nvPr/>
        </p:nvGrpSpPr>
        <p:grpSpPr>
          <a:xfrm>
            <a:off x="7434114" y="5572192"/>
            <a:ext cx="5254072" cy="369332"/>
            <a:chOff x="8276398" y="5638937"/>
            <a:chExt cx="5254072" cy="369332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6ECE775-F3F1-44A3-8CD6-71D0527403A5}"/>
                </a:ext>
              </a:extLst>
            </p:cNvPr>
            <p:cNvSpPr txBox="1"/>
            <p:nvPr/>
          </p:nvSpPr>
          <p:spPr>
            <a:xfrm>
              <a:off x="8276398" y="5638937"/>
              <a:ext cx="5254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Rate               provides </a:t>
              </a:r>
              <a:r>
                <a:rPr lang="en-US" dirty="0">
                  <a:solidFill>
                    <a:srgbClr val="00B0F0"/>
                  </a:solidFill>
                </a:rPr>
                <a:t>angular correlation</a:t>
              </a:r>
              <a:endParaRPr lang="en-US" i="1" baseline="-25000" dirty="0">
                <a:solidFill>
                  <a:srgbClr val="00B0F0"/>
                </a:solidFill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CF68DD6-51E9-001A-772B-236E222B6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95849" y="5713484"/>
              <a:ext cx="637574" cy="286908"/>
            </a:xfrm>
            <a:prstGeom prst="rect">
              <a:avLst/>
            </a:prstGeom>
          </p:spPr>
        </p:pic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8DF4D8F-0697-A63C-4AF7-15E4FB693B6A}"/>
              </a:ext>
            </a:extLst>
          </p:cNvPr>
          <p:cNvCxnSpPr>
            <a:cxnSpLocks/>
          </p:cNvCxnSpPr>
          <p:nvPr/>
        </p:nvCxnSpPr>
        <p:spPr>
          <a:xfrm flipV="1">
            <a:off x="6909424" y="2871714"/>
            <a:ext cx="586029" cy="5983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7772A44-7C94-7A23-EDF8-B4111CB436D3}"/>
              </a:ext>
            </a:extLst>
          </p:cNvPr>
          <p:cNvSpPr txBox="1"/>
          <p:nvPr/>
        </p:nvSpPr>
        <p:spPr>
          <a:xfrm>
            <a:off x="8050073" y="6493942"/>
            <a:ext cx="279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Schematic courtesy of M. </a:t>
            </a:r>
            <a:r>
              <a:rPr lang="en-CA" sz="1400" dirty="0" err="1">
                <a:solidFill>
                  <a:schemeClr val="bg2">
                    <a:lumMod val="50000"/>
                  </a:schemeClr>
                </a:solidFill>
              </a:rPr>
              <a:t>Bowry</a:t>
            </a:r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400034AE-3E53-AFAE-90AD-1CFE1213CD7E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𝛾𝛾 angular correlations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73FD10-8338-B860-DE73-EA58E393941C}"/>
                  </a:ext>
                </a:extLst>
              </p14:cNvPr>
              <p14:cNvContentPartPr/>
              <p14:nvPr/>
            </p14:nvContentPartPr>
            <p14:xfrm>
              <a:off x="6935574" y="3168894"/>
              <a:ext cx="153720" cy="89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73FD10-8338-B860-DE73-EA58E393941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29468" y="3162774"/>
                <a:ext cx="165931" cy="1015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3214A9F-4974-923E-DBF4-23857B216100}"/>
              </a:ext>
            </a:extLst>
          </p:cNvPr>
          <p:cNvSpPr txBox="1"/>
          <p:nvPr/>
        </p:nvSpPr>
        <p:spPr>
          <a:xfrm>
            <a:off x="6927594" y="2835638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𝛳</a:t>
            </a:r>
          </a:p>
        </p:txBody>
      </p:sp>
    </p:spTree>
    <p:extLst>
      <p:ext uri="{BB962C8B-B14F-4D97-AF65-F5344CB8AC3E}">
        <p14:creationId xmlns:p14="http://schemas.microsoft.com/office/powerpoint/2010/main" val="3020887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2580C-7C2A-D943-D9EB-9934E298A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9FD8A-6C66-518F-025D-063263D3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19" t="16796"/>
          <a:stretch/>
        </p:blipFill>
        <p:spPr>
          <a:xfrm>
            <a:off x="68934" y="938255"/>
            <a:ext cx="6423142" cy="5724954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4EB999-D14D-F978-C59F-70BAB0D97D10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100B3CC-8DA5-CEF5-3801-8B257BCC2DAD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54AF38-19A3-574B-C134-84C92B04D119}"/>
              </a:ext>
            </a:extLst>
          </p:cNvPr>
          <p:cNvSpPr/>
          <p:nvPr/>
        </p:nvSpPr>
        <p:spPr>
          <a:xfrm>
            <a:off x="3401114" y="1776981"/>
            <a:ext cx="2694886" cy="65033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7 new transitions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3 new excited states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55D9F3-C582-9B52-D30A-C1802E8F2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9300" y="1462034"/>
            <a:ext cx="5160871" cy="403986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Helvetica" pitchFamily="2" charset="0"/>
              </a:rPr>
              <a:t>Prioritize 68Fe</a:t>
            </a:r>
          </a:p>
          <a:p>
            <a:pPr lvl="1"/>
            <a:r>
              <a:rPr lang="en-US" sz="1800" dirty="0">
                <a:latin typeface="Helvetica" pitchFamily="2" charset="0"/>
              </a:rPr>
              <a:t> Log ft calculations and theoretical interpretations</a:t>
            </a:r>
          </a:p>
          <a:p>
            <a:pPr lvl="1"/>
            <a:r>
              <a:rPr lang="en-US" sz="1800" dirty="0">
                <a:latin typeface="Helvetica" pitchFamily="2" charset="0"/>
              </a:rPr>
              <a:t>Grouping/Folding </a:t>
            </a:r>
          </a:p>
          <a:p>
            <a:r>
              <a:rPr lang="en-US" sz="1800" dirty="0">
                <a:latin typeface="Helvetica" pitchFamily="2" charset="0"/>
              </a:rPr>
              <a:t>Beta-n branch </a:t>
            </a:r>
          </a:p>
          <a:p>
            <a:r>
              <a:rPr lang="en-US" sz="1800" dirty="0">
                <a:latin typeface="Helvetica" pitchFamily="2" charset="0"/>
              </a:rPr>
              <a:t>Full decay chain analysis eventually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29D5DE-CEC7-C264-3F05-0750B03C6B5A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68Ni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5FF34F-ABD8-EDF7-526D-592EB003AD79}"/>
              </a:ext>
            </a:extLst>
          </p:cNvPr>
          <p:cNvSpPr txBox="1">
            <a:spLocks/>
          </p:cNvSpPr>
          <p:nvPr/>
        </p:nvSpPr>
        <p:spPr>
          <a:xfrm>
            <a:off x="7981361" y="367768"/>
            <a:ext cx="3245439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44091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ABD26-3583-8C4B-95EE-639D51F81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0FC77-94D4-0D37-7B4E-FA873170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61" y="215368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Island of Inversion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530786-3E53-4F4A-D9DD-9A1B3C5C3F67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62371B-3128-1CD7-17B6-0D9703992EB1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E984E-56BC-3735-D5DB-D2B11891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60" y="1024200"/>
            <a:ext cx="3984735" cy="48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7FD85-80A8-39A2-1860-C54A59E39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61" y="5731886"/>
            <a:ext cx="3276600" cy="393700"/>
          </a:xfrm>
          <a:prstGeom prst="rect">
            <a:avLst/>
          </a:prstGeom>
        </p:spPr>
      </p:pic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FC983946-86A0-9B87-EB58-ADEADB1B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19" y="215368"/>
            <a:ext cx="4843620" cy="390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78D00-1A03-8001-DE9D-D7F6A79EF763}"/>
              </a:ext>
            </a:extLst>
          </p:cNvPr>
          <p:cNvSpPr txBox="1"/>
          <p:nvPr/>
        </p:nvSpPr>
        <p:spPr>
          <a:xfrm>
            <a:off x="7955477" y="1154993"/>
            <a:ext cx="999744" cy="1085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86EFD-882B-3549-03BE-0DE0DC8F04BE}"/>
              </a:ext>
            </a:extLst>
          </p:cNvPr>
          <p:cNvSpPr txBox="1"/>
          <p:nvPr/>
        </p:nvSpPr>
        <p:spPr>
          <a:xfrm>
            <a:off x="7955477" y="2441779"/>
            <a:ext cx="1182624" cy="13405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E1F55-E57C-B772-313B-29ED4E7C60D1}"/>
              </a:ext>
            </a:extLst>
          </p:cNvPr>
          <p:cNvSpPr txBox="1"/>
          <p:nvPr/>
        </p:nvSpPr>
        <p:spPr>
          <a:xfrm>
            <a:off x="7975034" y="1450935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pf</a:t>
            </a:r>
            <a:r>
              <a:rPr lang="en-US" sz="1600" dirty="0"/>
              <a:t> shell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B46C-D6F8-B1EF-D2BA-32898EB465F6}"/>
              </a:ext>
            </a:extLst>
          </p:cNvPr>
          <p:cNvSpPr txBox="1"/>
          <p:nvPr/>
        </p:nvSpPr>
        <p:spPr>
          <a:xfrm>
            <a:off x="7930150" y="3011283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sd</a:t>
            </a:r>
            <a:r>
              <a:rPr lang="en-US" sz="1600" dirty="0"/>
              <a:t> shell</a:t>
            </a:r>
          </a:p>
        </p:txBody>
      </p:sp>
      <p:pic>
        <p:nvPicPr>
          <p:cNvPr id="5" name="Picture 8" descr="ISOLDE explores the Island of Inversion – CERN Courier">
            <a:extLst>
              <a:ext uri="{FF2B5EF4-FFF2-40B4-BE49-F238E27FC236}">
                <a16:creationId xmlns:a16="http://schemas.microsoft.com/office/drawing/2014/main" id="{D0F509EE-9881-B7A7-A1E1-2837D1E0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34" y="4134443"/>
            <a:ext cx="4601389" cy="22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48B62B-E14C-9EAA-6079-B5E6074BF14A}"/>
              </a:ext>
            </a:extLst>
          </p:cNvPr>
          <p:cNvSpPr txBox="1"/>
          <p:nvPr/>
        </p:nvSpPr>
        <p:spPr>
          <a:xfrm>
            <a:off x="6096000" y="6477733"/>
            <a:ext cx="4156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Fortunato, L., Casal, J., Horiuchi, W. </a:t>
            </a:r>
            <a:r>
              <a:rPr lang="en-CA" sz="1100" b="0" i="1" dirty="0">
                <a:solidFill>
                  <a:srgbClr val="222222"/>
                </a:solidFill>
                <a:effectLst/>
                <a:latin typeface="-apple-system"/>
              </a:rPr>
              <a:t>et al. Commun Phys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CA" sz="1100" b="1" i="0" dirty="0">
                <a:solidFill>
                  <a:srgbClr val="222222"/>
                </a:solidFill>
                <a:effectLst/>
                <a:latin typeface="-apple-system"/>
              </a:rPr>
              <a:t>3</a:t>
            </a:r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, 132 (2020)</a:t>
            </a:r>
            <a:endParaRPr lang="en-CA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E5546-6D13-43EE-CA7D-117DD5AAE915}"/>
              </a:ext>
            </a:extLst>
          </p:cNvPr>
          <p:cNvSpPr txBox="1"/>
          <p:nvPr/>
        </p:nvSpPr>
        <p:spPr>
          <a:xfrm>
            <a:off x="6095999" y="6642632"/>
            <a:ext cx="2884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b="0" i="0" dirty="0">
                <a:solidFill>
                  <a:srgbClr val="222222"/>
                </a:solidFill>
                <a:effectLst/>
                <a:latin typeface="-apple-system"/>
              </a:rPr>
              <a:t>K. Wimmer et al. </a:t>
            </a:r>
            <a:r>
              <a:rPr lang="en-CA" sz="1100" b="0" i="0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Phys. Rev. Lett. </a:t>
            </a:r>
            <a:r>
              <a:rPr lang="en-CA" sz="1100" b="1" i="0" dirty="0">
                <a:solidFill>
                  <a:srgbClr val="000000"/>
                </a:solidFill>
                <a:effectLst/>
                <a:latin typeface="Noto Sans" panose="020B0604020202020204" pitchFamily="34" charset="0"/>
              </a:rPr>
              <a:t>105</a:t>
            </a:r>
            <a:r>
              <a:rPr lang="en-CA" sz="1100" dirty="0">
                <a:solidFill>
                  <a:srgbClr val="000000"/>
                </a:solidFill>
                <a:latin typeface="Noto Sans" panose="020B0604020202020204" pitchFamily="34" charset="0"/>
              </a:rPr>
              <a:t> (2010)</a:t>
            </a:r>
            <a:endParaRPr lang="en-CA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55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71" y="551028"/>
            <a:ext cx="8953827" cy="650329"/>
          </a:xfrm>
        </p:spPr>
        <p:txBody>
          <a:bodyPr>
            <a:normAutofit/>
          </a:bodyPr>
          <a:lstStyle/>
          <a:p>
            <a:r>
              <a:rPr lang="en-US" sz="3200" i="1" dirty="0"/>
              <a:t>Islands of Inversion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47" y="1063702"/>
            <a:ext cx="3820820" cy="5347855"/>
          </a:xfrm>
        </p:spPr>
        <p:txBody>
          <a:bodyPr/>
          <a:lstStyle/>
          <a:p>
            <a:r>
              <a:rPr lang="en-US" sz="1800" dirty="0">
                <a:latin typeface="Helvetica" pitchFamily="2" charset="0"/>
              </a:rPr>
              <a:t>Energy gained through correlations offset the spherical mean field gaps</a:t>
            </a:r>
          </a:p>
          <a:p>
            <a:r>
              <a:rPr lang="en-US" sz="1800" dirty="0">
                <a:latin typeface="Helvetica" pitchFamily="2" charset="0"/>
              </a:rPr>
              <a:t>Ground states dominated by deformed </a:t>
            </a:r>
            <a:r>
              <a:rPr lang="en-US" sz="1800" i="1" dirty="0" err="1">
                <a:latin typeface="Helvetica" pitchFamily="2" charset="0"/>
              </a:rPr>
              <a:t>n</a:t>
            </a:r>
            <a:r>
              <a:rPr lang="en-US" sz="1800" dirty="0" err="1">
                <a:latin typeface="Helvetica" pitchFamily="2" charset="0"/>
              </a:rPr>
              <a:t>p</a:t>
            </a:r>
            <a:r>
              <a:rPr lang="en-US" sz="1800" i="1" dirty="0" err="1">
                <a:latin typeface="Helvetica" pitchFamily="2" charset="0"/>
              </a:rPr>
              <a:t>n</a:t>
            </a:r>
            <a:r>
              <a:rPr lang="en-US" sz="1800" dirty="0" err="1">
                <a:latin typeface="Helvetica" pitchFamily="2" charset="0"/>
              </a:rPr>
              <a:t>h</a:t>
            </a:r>
            <a:r>
              <a:rPr lang="en-US" sz="1800" dirty="0">
                <a:latin typeface="Helvetica" pitchFamily="2" charset="0"/>
              </a:rPr>
              <a:t> configurations instead of </a:t>
            </a:r>
            <a:r>
              <a:rPr lang="en-US" sz="1800" i="1" dirty="0">
                <a:latin typeface="Helvetica" pitchFamily="2" charset="0"/>
              </a:rPr>
              <a:t>0</a:t>
            </a:r>
            <a:r>
              <a:rPr lang="en-US" sz="1800" dirty="0">
                <a:latin typeface="Helvetica" pitchFamily="2" charset="0"/>
              </a:rPr>
              <a:t>p</a:t>
            </a:r>
            <a:r>
              <a:rPr lang="en-US" sz="1800" i="1" dirty="0">
                <a:latin typeface="Helvetica" pitchFamily="2" charset="0"/>
              </a:rPr>
              <a:t>0</a:t>
            </a:r>
            <a:r>
              <a:rPr lang="en-US" sz="1800" dirty="0">
                <a:latin typeface="Helvetica" pitchFamily="2" charset="0"/>
              </a:rPr>
              <a:t>h </a:t>
            </a:r>
          </a:p>
          <a:p>
            <a:r>
              <a:rPr lang="en-US" sz="1800" dirty="0">
                <a:latin typeface="Helvetica" pitchFamily="2" charset="0"/>
              </a:rPr>
              <a:t>Shell and subshell closure features disappear</a:t>
            </a:r>
          </a:p>
          <a:p>
            <a:pPr lvl="1"/>
            <a:r>
              <a:rPr lang="en-US" sz="1800" i="1" dirty="0">
                <a:latin typeface="Helvetica" pitchFamily="2" charset="0"/>
              </a:rPr>
              <a:t>E</a:t>
            </a:r>
            <a:r>
              <a:rPr lang="en-US" sz="1800" dirty="0">
                <a:latin typeface="Helvetica" pitchFamily="2" charset="0"/>
              </a:rPr>
              <a:t>(2</a:t>
            </a:r>
            <a:r>
              <a:rPr lang="en-US" sz="1800" baseline="30000" dirty="0">
                <a:latin typeface="Helvetica" pitchFamily="2" charset="0"/>
              </a:rPr>
              <a:t>+</a:t>
            </a:r>
            <a:r>
              <a:rPr lang="en-US" sz="1800" dirty="0">
                <a:latin typeface="Helvetica" pitchFamily="2" charset="0"/>
              </a:rPr>
              <a:t>)</a:t>
            </a:r>
          </a:p>
          <a:p>
            <a:pPr lvl="1"/>
            <a:r>
              <a:rPr lang="en-US" sz="1800" i="1" dirty="0">
                <a:latin typeface="Helvetica" pitchFamily="2" charset="0"/>
              </a:rPr>
              <a:t>B</a:t>
            </a:r>
            <a:r>
              <a:rPr lang="en-US" sz="1800" dirty="0">
                <a:latin typeface="Helvetica" pitchFamily="2" charset="0"/>
              </a:rPr>
              <a:t>(</a:t>
            </a:r>
            <a:r>
              <a:rPr lang="en-US" sz="1800" i="1" dirty="0">
                <a:latin typeface="Helvetica" pitchFamily="2" charset="0"/>
              </a:rPr>
              <a:t>E</a:t>
            </a:r>
            <a:r>
              <a:rPr lang="en-US" sz="1800" dirty="0">
                <a:latin typeface="Helvetica" pitchFamily="2" charset="0"/>
              </a:rPr>
              <a:t>2): Transition probability</a:t>
            </a:r>
          </a:p>
          <a:p>
            <a:r>
              <a:rPr lang="en-US" sz="1800" dirty="0">
                <a:latin typeface="Helvetica" pitchFamily="2" charset="0"/>
              </a:rPr>
              <a:t>Experimentally identified </a:t>
            </a:r>
            <a:r>
              <a:rPr lang="en-US" sz="1800" dirty="0" err="1">
                <a:latin typeface="Helvetica" pitchFamily="2" charset="0"/>
              </a:rPr>
              <a:t>IoIs</a:t>
            </a:r>
            <a:r>
              <a:rPr lang="en-US" sz="1800" dirty="0">
                <a:latin typeface="Helvetica" pitchFamily="2" charset="0"/>
              </a:rPr>
              <a:t> at </a:t>
            </a:r>
            <a:r>
              <a:rPr lang="en-US" sz="1800" i="1" dirty="0">
                <a:latin typeface="Helvetica" pitchFamily="2" charset="0"/>
              </a:rPr>
              <a:t>N</a:t>
            </a:r>
            <a:r>
              <a:rPr lang="en-US" sz="1800" dirty="0">
                <a:latin typeface="Helvetica" pitchFamily="2" charset="0"/>
              </a:rPr>
              <a:t> = 8, 20, 28, 40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904DB6-F3C7-EDC7-EDA8-EE9A6DA77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47" y="1203593"/>
            <a:ext cx="6958383" cy="42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81C280-B7D3-C11B-51ED-AEBFFC124B2C}"/>
              </a:ext>
            </a:extLst>
          </p:cNvPr>
          <p:cNvCxnSpPr>
            <a:cxnSpLocks/>
          </p:cNvCxnSpPr>
          <p:nvPr/>
        </p:nvCxnSpPr>
        <p:spPr>
          <a:xfrm>
            <a:off x="7826332" y="2957729"/>
            <a:ext cx="0" cy="23663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44D65A-2778-9DCC-AAE9-3C0ED9B56B89}"/>
              </a:ext>
            </a:extLst>
          </p:cNvPr>
          <p:cNvCxnSpPr>
            <a:cxnSpLocks/>
          </p:cNvCxnSpPr>
          <p:nvPr/>
        </p:nvCxnSpPr>
        <p:spPr>
          <a:xfrm>
            <a:off x="7910998" y="2957729"/>
            <a:ext cx="0" cy="23663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D615065-6CA4-1360-29D1-75BF03696DD3}"/>
              </a:ext>
            </a:extLst>
          </p:cNvPr>
          <p:cNvSpPr txBox="1"/>
          <p:nvPr/>
        </p:nvSpPr>
        <p:spPr>
          <a:xfrm>
            <a:off x="7552682" y="5447349"/>
            <a:ext cx="7425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N</a:t>
            </a:r>
            <a:r>
              <a:rPr lang="en-US" dirty="0">
                <a:solidFill>
                  <a:srgbClr val="00B050"/>
                </a:solidFill>
              </a:rPr>
              <a:t>=40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20F160-596B-E6BD-01CC-BD04095869B8}"/>
              </a:ext>
            </a:extLst>
          </p:cNvPr>
          <p:cNvGrpSpPr>
            <a:grpSpLocks/>
          </p:cNvGrpSpPr>
          <p:nvPr/>
        </p:nvGrpSpPr>
        <p:grpSpPr>
          <a:xfrm>
            <a:off x="8882871" y="4589094"/>
            <a:ext cx="2900915" cy="276999"/>
            <a:chOff x="5669280" y="478451"/>
            <a:chExt cx="2900915" cy="2759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2C3B88-FA73-04BA-D883-6190F4FDF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9280" y="567978"/>
              <a:ext cx="102234" cy="107573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5B8DFE-ED8A-B6AA-58F8-5560D6FF36E8}"/>
                </a:ext>
              </a:extLst>
            </p:cNvPr>
            <p:cNvSpPr txBox="1"/>
            <p:nvPr/>
          </p:nvSpPr>
          <p:spPr>
            <a:xfrm>
              <a:off x="5750192" y="478451"/>
              <a:ext cx="2820003" cy="275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Expected semi-magic turned deformed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5DCD33-B943-288B-AB04-2E62A951459C}"/>
              </a:ext>
            </a:extLst>
          </p:cNvPr>
          <p:cNvGrpSpPr>
            <a:grpSpLocks/>
          </p:cNvGrpSpPr>
          <p:nvPr/>
        </p:nvGrpSpPr>
        <p:grpSpPr>
          <a:xfrm>
            <a:off x="8879678" y="4764255"/>
            <a:ext cx="2158067" cy="276999"/>
            <a:chOff x="5669280" y="475876"/>
            <a:chExt cx="2158067" cy="2759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711271-93AA-6296-3A50-11DF0C66A0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9280" y="567978"/>
              <a:ext cx="102234" cy="10757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4BEF94-B75F-66DA-088F-E0E21AF8E898}"/>
                </a:ext>
              </a:extLst>
            </p:cNvPr>
            <p:cNvSpPr txBox="1"/>
            <p:nvPr/>
          </p:nvSpPr>
          <p:spPr>
            <a:xfrm>
              <a:off x="5752740" y="475876"/>
              <a:ext cx="2074607" cy="275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Classic doubly-magic nuclei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4902D0-158E-D44C-A3F3-59FF89BDA57D}"/>
              </a:ext>
            </a:extLst>
          </p:cNvPr>
          <p:cNvGrpSpPr>
            <a:grpSpLocks/>
          </p:cNvGrpSpPr>
          <p:nvPr/>
        </p:nvGrpSpPr>
        <p:grpSpPr>
          <a:xfrm>
            <a:off x="8885550" y="4956463"/>
            <a:ext cx="2144179" cy="276999"/>
            <a:chOff x="5669280" y="488949"/>
            <a:chExt cx="2144179" cy="27590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B631AC-DA0C-189B-ABB5-E1C3C5CDA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9280" y="567978"/>
              <a:ext cx="102234" cy="107573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0556C9-BA74-F491-E8BD-F1DBA6DACD6F}"/>
                </a:ext>
              </a:extLst>
            </p:cNvPr>
            <p:cNvSpPr txBox="1"/>
            <p:nvPr/>
          </p:nvSpPr>
          <p:spPr>
            <a:xfrm>
              <a:off x="5754882" y="488949"/>
              <a:ext cx="2058577" cy="275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New doubly-magic isotopes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641722-EAA2-5CE3-C427-0EFD7D679647}"/>
              </a:ext>
            </a:extLst>
          </p:cNvPr>
          <p:cNvGrpSpPr>
            <a:grpSpLocks/>
          </p:cNvGrpSpPr>
          <p:nvPr/>
        </p:nvGrpSpPr>
        <p:grpSpPr>
          <a:xfrm>
            <a:off x="8885550" y="5142877"/>
            <a:ext cx="1883008" cy="276999"/>
            <a:chOff x="5669280" y="491625"/>
            <a:chExt cx="1883008" cy="2759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502496-C188-869A-908D-0D7524C5FE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9280" y="567978"/>
              <a:ext cx="102234" cy="107573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435934-F5E9-1490-478C-7FC076BA362B}"/>
                </a:ext>
              </a:extLst>
            </p:cNvPr>
            <p:cNvSpPr txBox="1"/>
            <p:nvPr/>
          </p:nvSpPr>
          <p:spPr>
            <a:xfrm>
              <a:off x="5750192" y="491625"/>
              <a:ext cx="1802096" cy="275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New local doubly-magic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29AB87-1F43-C1B4-AF54-254A8C432C4F}"/>
              </a:ext>
            </a:extLst>
          </p:cNvPr>
          <p:cNvGrpSpPr>
            <a:grpSpLocks/>
          </p:cNvGrpSpPr>
          <p:nvPr/>
        </p:nvGrpSpPr>
        <p:grpSpPr>
          <a:xfrm>
            <a:off x="8879678" y="5324048"/>
            <a:ext cx="2993569" cy="461665"/>
            <a:chOff x="5669280" y="493574"/>
            <a:chExt cx="2993569" cy="4598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23AA10-76B4-CC44-E372-F6751CD00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9280" y="567978"/>
              <a:ext cx="102234" cy="10757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CED3C8-89D6-5DE3-549F-DAB50ADDF9AF}"/>
                </a:ext>
              </a:extLst>
            </p:cNvPr>
            <p:cNvSpPr txBox="1"/>
            <p:nvPr/>
          </p:nvSpPr>
          <p:spPr>
            <a:xfrm>
              <a:off x="5750192" y="493574"/>
              <a:ext cx="2912657" cy="45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Very neutron-rich nuclei whose structure is under debate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7575D77-96AF-E20D-43F2-A61CD39242B1}"/>
              </a:ext>
            </a:extLst>
          </p:cNvPr>
          <p:cNvSpPr txBox="1"/>
          <p:nvPr/>
        </p:nvSpPr>
        <p:spPr>
          <a:xfrm>
            <a:off x="5626576" y="6149947"/>
            <a:ext cx="6710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F. Nowacki, A. </a:t>
            </a:r>
            <a:r>
              <a:rPr lang="en-CA" sz="1100" dirty="0" err="1"/>
              <a:t>Obertelli</a:t>
            </a:r>
            <a:r>
              <a:rPr lang="en-CA" sz="1100" dirty="0"/>
              <a:t>, A. </a:t>
            </a:r>
            <a:r>
              <a:rPr lang="en-CA" sz="1100" dirty="0" err="1"/>
              <a:t>Poves</a:t>
            </a:r>
            <a:r>
              <a:rPr lang="en-CA" sz="1100" dirty="0"/>
              <a:t>. Progress in Particle and Nuclear Physics 120, 103866 (2021) </a:t>
            </a:r>
            <a:endParaRPr lang="en-US" sz="11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160BF2-F549-9559-9714-4A01BAF00A74}"/>
              </a:ext>
            </a:extLst>
          </p:cNvPr>
          <p:cNvCxnSpPr>
            <a:cxnSpLocks/>
          </p:cNvCxnSpPr>
          <p:nvPr/>
        </p:nvCxnSpPr>
        <p:spPr>
          <a:xfrm>
            <a:off x="93785" y="393456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43A7210-C995-C3F1-EA6D-B1B0285FDCA0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0F34FF8-32FD-333F-FCD1-89C970666FC0}"/>
              </a:ext>
            </a:extLst>
          </p:cNvPr>
          <p:cNvSpPr txBox="1"/>
          <p:nvPr/>
        </p:nvSpPr>
        <p:spPr>
          <a:xfrm>
            <a:off x="93785" y="54902"/>
            <a:ext cx="456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β-decay of 68Mn: Probing the N=40 Island of Inversion 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FC8D40-9F82-675E-E595-46FCCB0A585F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13F0FC-8E66-C2AD-930C-C14F847AB628}"/>
              </a:ext>
            </a:extLst>
          </p:cNvPr>
          <p:cNvSpPr txBox="1"/>
          <p:nvPr/>
        </p:nvSpPr>
        <p:spPr>
          <a:xfrm>
            <a:off x="12030323" y="11211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45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50F30-6BC9-1B11-8FBB-E54D7E910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128FE2-0F88-59D7-7DDD-EB3B5BF1D31E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617C7A-108C-FC58-0594-766A94D33D30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FDD19DE-BCC4-F170-577A-54A881C0CC80}"/>
              </a:ext>
            </a:extLst>
          </p:cNvPr>
          <p:cNvSpPr txBox="1">
            <a:spLocks/>
          </p:cNvSpPr>
          <p:nvPr/>
        </p:nvSpPr>
        <p:spPr>
          <a:xfrm>
            <a:off x="474596" y="1316767"/>
            <a:ext cx="6888730" cy="34116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CA" sz="2100" dirty="0">
                <a:latin typeface="Helvetica" pitchFamily="2" charset="0"/>
              </a:rPr>
              <a:t>Shape Coexistence is often observed at </a:t>
            </a:r>
            <a:r>
              <a:rPr lang="en-CA" sz="2100" dirty="0" err="1">
                <a:latin typeface="Helvetica" pitchFamily="2" charset="0"/>
              </a:rPr>
              <a:t>IoIs</a:t>
            </a:r>
            <a:r>
              <a:rPr lang="en-CA" sz="2100" dirty="0">
                <a:latin typeface="Helvetica" pitchFamily="2" charset="0"/>
              </a:rPr>
              <a:t>, with inversions of “normal” and intruder configurations</a:t>
            </a:r>
          </a:p>
          <a:p>
            <a:pPr>
              <a:buFont typeface="Wingdings" pitchFamily="2" charset="2"/>
              <a:buChar char="v"/>
            </a:pPr>
            <a:r>
              <a:rPr lang="en-CA" sz="2100" dirty="0">
                <a:latin typeface="Helvetica" pitchFamily="2" charset="0"/>
              </a:rPr>
              <a:t>The northern border of the IOI at </a:t>
            </a:r>
            <a:r>
              <a:rPr lang="en-CA" sz="2100" i="1" dirty="0">
                <a:latin typeface="Helvetica" pitchFamily="2" charset="0"/>
              </a:rPr>
              <a:t>N</a:t>
            </a:r>
            <a:r>
              <a:rPr lang="en-CA" sz="2100" dirty="0">
                <a:latin typeface="Helvetica" pitchFamily="2" charset="0"/>
              </a:rPr>
              <a:t> = 40 has so far been thought to occur in the </a:t>
            </a:r>
            <a:r>
              <a:rPr lang="en-CA" sz="2100" i="1" dirty="0">
                <a:latin typeface="Helvetica" pitchFamily="2" charset="0"/>
              </a:rPr>
              <a:t>Z</a:t>
            </a:r>
            <a:r>
              <a:rPr lang="en-CA" sz="2100" dirty="0">
                <a:latin typeface="Helvetica" pitchFamily="2" charset="0"/>
              </a:rPr>
              <a:t> = 26 Fe nuclei</a:t>
            </a:r>
          </a:p>
          <a:p>
            <a:pPr>
              <a:buFont typeface="Wingdings" pitchFamily="2" charset="2"/>
              <a:buChar char="v"/>
            </a:pPr>
            <a:r>
              <a:rPr lang="en-CA" sz="2100" dirty="0">
                <a:latin typeface="Helvetica" pitchFamily="2" charset="0"/>
              </a:rPr>
              <a:t>Suggested extension of the northern limit of </a:t>
            </a:r>
            <a:r>
              <a:rPr lang="en-CA" sz="2100" i="1" dirty="0">
                <a:latin typeface="Helvetica" pitchFamily="2" charset="0"/>
              </a:rPr>
              <a:t>N</a:t>
            </a:r>
            <a:r>
              <a:rPr lang="en-CA" sz="2100" dirty="0">
                <a:latin typeface="Helvetica" pitchFamily="2" charset="0"/>
              </a:rPr>
              <a:t> = 40 </a:t>
            </a:r>
            <a:r>
              <a:rPr lang="en-CA" sz="2100" dirty="0" err="1">
                <a:latin typeface="Helvetica" pitchFamily="2" charset="0"/>
              </a:rPr>
              <a:t>IoI</a:t>
            </a:r>
            <a:r>
              <a:rPr lang="en-CA" sz="2100" dirty="0">
                <a:latin typeface="Helvetica" pitchFamily="2" charset="0"/>
              </a:rPr>
              <a:t> above </a:t>
            </a:r>
            <a:r>
              <a:rPr lang="en-CA" sz="2100" i="1" dirty="0">
                <a:latin typeface="Helvetica" pitchFamily="2" charset="0"/>
              </a:rPr>
              <a:t>Z</a:t>
            </a:r>
            <a:r>
              <a:rPr lang="en-CA" sz="2100" dirty="0">
                <a:latin typeface="Helvetica" pitchFamily="2" charset="0"/>
              </a:rPr>
              <a:t> = 26 </a:t>
            </a:r>
            <a:endParaRPr lang="en-US" sz="21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27345F-B8FE-F69B-6DA6-AD8893964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25" y="3738708"/>
            <a:ext cx="6705600" cy="221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604DA4-7413-34FD-D6B7-22B44C5F3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092" y="513803"/>
            <a:ext cx="3200400" cy="2882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CA80B7-4149-A03F-A439-50255C834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234" y="3355171"/>
            <a:ext cx="3429000" cy="2730500"/>
          </a:xfrm>
          <a:prstGeom prst="rect">
            <a:avLst/>
          </a:prstGeom>
        </p:spPr>
      </p:pic>
      <p:sp>
        <p:nvSpPr>
          <p:cNvPr id="21" name="Terminator 20">
            <a:extLst>
              <a:ext uri="{FF2B5EF4-FFF2-40B4-BE49-F238E27FC236}">
                <a16:creationId xmlns:a16="http://schemas.microsoft.com/office/drawing/2014/main" id="{F4E64B24-E284-7012-35BE-F5BA1500B9AA}"/>
              </a:ext>
            </a:extLst>
          </p:cNvPr>
          <p:cNvSpPr/>
          <p:nvPr/>
        </p:nvSpPr>
        <p:spPr>
          <a:xfrm>
            <a:off x="6222406" y="3432265"/>
            <a:ext cx="2816352" cy="807985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Triaxial ground state (0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) and prolate 0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baseline="30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6EC9E8-666D-90B2-4C4C-2CAF4877A03D}"/>
              </a:ext>
            </a:extLst>
          </p:cNvPr>
          <p:cNvSpPr txBox="1"/>
          <p:nvPr/>
        </p:nvSpPr>
        <p:spPr>
          <a:xfrm>
            <a:off x="8025092" y="6046768"/>
            <a:ext cx="610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M. </a:t>
            </a:r>
            <a:r>
              <a:rPr lang="en-CA" sz="1200" dirty="0" err="1"/>
              <a:t>Rocchini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 Phys. Rev. Lett. 130 (2023)</a:t>
            </a:r>
          </a:p>
          <a:p>
            <a:r>
              <a:rPr lang="en-CA" sz="1200" dirty="0"/>
              <a:t>T. Otsuka, Y. </a:t>
            </a:r>
            <a:r>
              <a:rPr lang="en-CA" sz="1200" dirty="0" err="1"/>
              <a:t>Tsunoda</a:t>
            </a:r>
            <a:r>
              <a:rPr lang="en-CA" sz="1200" dirty="0"/>
              <a:t>, J. Phys. G. 43 (2016)</a:t>
            </a:r>
          </a:p>
          <a:p>
            <a:endParaRPr lang="en-US" sz="12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03E677-F4B7-08CB-1087-16997EC3459F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Shape coexistence in the vicinity</a:t>
            </a:r>
          </a:p>
        </p:txBody>
      </p:sp>
    </p:spTree>
    <p:extLst>
      <p:ext uri="{BB962C8B-B14F-4D97-AF65-F5344CB8AC3E}">
        <p14:creationId xmlns:p14="http://schemas.microsoft.com/office/powerpoint/2010/main" val="130230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26C50-8485-60B2-399F-DF62C257A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E29F0E3-0A48-24FC-6CB0-33E6B2CB5FAE}"/>
              </a:ext>
            </a:extLst>
          </p:cNvPr>
          <p:cNvGrpSpPr/>
          <p:nvPr/>
        </p:nvGrpSpPr>
        <p:grpSpPr>
          <a:xfrm>
            <a:off x="7934545" y="3065963"/>
            <a:ext cx="4200326" cy="3024805"/>
            <a:chOff x="7500394" y="3669677"/>
            <a:chExt cx="4236335" cy="302481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2956AF3-8790-B5C5-9DC7-A9E6D7639300}"/>
                </a:ext>
              </a:extLst>
            </p:cNvPr>
            <p:cNvGrpSpPr/>
            <p:nvPr/>
          </p:nvGrpSpPr>
          <p:grpSpPr>
            <a:xfrm>
              <a:off x="7500394" y="3669677"/>
              <a:ext cx="4236335" cy="3024817"/>
              <a:chOff x="7133315" y="1150437"/>
              <a:chExt cx="4475105" cy="3087917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C56939B-0540-EFFF-BE50-743325A036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3315" y="1150437"/>
                <a:ext cx="4475105" cy="3087917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E92CA56-78E8-E4D5-AED2-6BF703B5CFBA}"/>
                  </a:ext>
                </a:extLst>
              </p:cNvPr>
              <p:cNvSpPr/>
              <p:nvPr/>
            </p:nvSpPr>
            <p:spPr>
              <a:xfrm>
                <a:off x="10613697" y="1612085"/>
                <a:ext cx="74732" cy="7133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EBE1C8-B9CE-2736-E980-EF84DB5A9068}"/>
                </a:ext>
              </a:extLst>
            </p:cNvPr>
            <p:cNvSpPr/>
            <p:nvPr/>
          </p:nvSpPr>
          <p:spPr>
            <a:xfrm>
              <a:off x="8753908" y="3847786"/>
              <a:ext cx="393829" cy="2448000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9EEAD0B-139B-48C6-045D-8D21C8B3456C}"/>
                </a:ext>
              </a:extLst>
            </p:cNvPr>
            <p:cNvSpPr/>
            <p:nvPr/>
          </p:nvSpPr>
          <p:spPr>
            <a:xfrm>
              <a:off x="10640479" y="3847786"/>
              <a:ext cx="393829" cy="2448000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958205-DDCF-C94B-CF8D-586DC1A4F253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6ADB64-7403-E6F3-64C2-F63EBDE7C65D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98BCD07-F448-C1F0-9985-7ACC59435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1" y="1596852"/>
            <a:ext cx="3470661" cy="403986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New theorized </a:t>
            </a:r>
            <a:r>
              <a:rPr lang="en-US" sz="1800" dirty="0" err="1">
                <a:latin typeface="Helvetica" pitchFamily="2" charset="0"/>
              </a:rPr>
              <a:t>IoI</a:t>
            </a:r>
            <a:r>
              <a:rPr lang="en-US" sz="1800" dirty="0">
                <a:latin typeface="Helvetica" pitchFamily="2" charset="0"/>
              </a:rPr>
              <a:t> at </a:t>
            </a:r>
            <a:r>
              <a:rPr lang="en-US" sz="1800" i="1" dirty="0">
                <a:latin typeface="Helvetica" pitchFamily="2" charset="0"/>
              </a:rPr>
              <a:t>N </a:t>
            </a:r>
            <a:r>
              <a:rPr lang="en-US" sz="1800" dirty="0">
                <a:latin typeface="Helvetica" pitchFamily="2" charset="0"/>
              </a:rPr>
              <a:t>= 50 by F. </a:t>
            </a:r>
            <a:r>
              <a:rPr lang="en-US" sz="1800" dirty="0" err="1">
                <a:latin typeface="Helvetica" pitchFamily="2" charset="0"/>
              </a:rPr>
              <a:t>Nowacki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en-US" sz="1800" i="1" dirty="0">
                <a:latin typeface="Helvetica" pitchFamily="2" charset="0"/>
              </a:rPr>
              <a:t>et al.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Suggested </a:t>
            </a:r>
            <a:r>
              <a:rPr lang="en-CA" sz="1800" dirty="0">
                <a:latin typeface="Helvetica" pitchFamily="2" charset="0"/>
              </a:rPr>
              <a:t>extension of the island of inversion at </a:t>
            </a:r>
            <a:r>
              <a:rPr lang="en-CA" sz="1800" i="1" dirty="0">
                <a:latin typeface="Helvetica" pitchFamily="2" charset="0"/>
              </a:rPr>
              <a:t>N </a:t>
            </a:r>
            <a:r>
              <a:rPr lang="en-CA" sz="1800" dirty="0">
                <a:latin typeface="Helvetica" pitchFamily="2" charset="0"/>
              </a:rPr>
              <a:t>= 40 for more neutron-rich isotopes towards </a:t>
            </a:r>
            <a:r>
              <a:rPr lang="en-CA" sz="1800" i="1" dirty="0">
                <a:latin typeface="Helvetica" pitchFamily="2" charset="0"/>
              </a:rPr>
              <a:t>N </a:t>
            </a:r>
            <a:r>
              <a:rPr lang="en-CA" sz="1800" dirty="0">
                <a:latin typeface="Helvetica" pitchFamily="2" charset="0"/>
              </a:rPr>
              <a:t>= 50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CA" sz="1800" dirty="0">
                <a:latin typeface="Helvetica" pitchFamily="2" charset="0"/>
              </a:rPr>
              <a:t>Supported by large-scale shell-model calculations using the PFSDG-U interaction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Spectroscopic information required to understand this bridge</a:t>
            </a:r>
          </a:p>
          <a:p>
            <a:endParaRPr lang="en-US" sz="2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92E568-6FD1-6715-1F1C-582FC5A82E1E}"/>
              </a:ext>
            </a:extLst>
          </p:cNvPr>
          <p:cNvGrpSpPr/>
          <p:nvPr/>
        </p:nvGrpSpPr>
        <p:grpSpPr>
          <a:xfrm>
            <a:off x="3928829" y="3033285"/>
            <a:ext cx="4079823" cy="3083472"/>
            <a:chOff x="7624914" y="1060934"/>
            <a:chExt cx="3773666" cy="27068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CC0817-E5B0-DED7-EAA2-878CD1F53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4914" y="1060934"/>
              <a:ext cx="3773666" cy="270684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20812C-5F9C-9CDF-DB63-FEC8CC2DF65D}"/>
                </a:ext>
              </a:extLst>
            </p:cNvPr>
            <p:cNvSpPr/>
            <p:nvPr/>
          </p:nvSpPr>
          <p:spPr>
            <a:xfrm>
              <a:off x="8534399" y="1224317"/>
              <a:ext cx="331305" cy="2196000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BB169F-ABEE-8E0B-EC42-58F6E664D28D}"/>
                </a:ext>
              </a:extLst>
            </p:cNvPr>
            <p:cNvSpPr/>
            <p:nvPr/>
          </p:nvSpPr>
          <p:spPr>
            <a:xfrm>
              <a:off x="10118033" y="1224317"/>
              <a:ext cx="331305" cy="2196000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8C2CD32-73BE-DFB1-F5CC-A16BE4FC1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021" y="1073261"/>
            <a:ext cx="7058526" cy="194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E8A498-DEE5-CDEB-5DD6-E017E8E0280C}"/>
              </a:ext>
            </a:extLst>
          </p:cNvPr>
          <p:cNvSpPr txBox="1"/>
          <p:nvPr/>
        </p:nvSpPr>
        <p:spPr>
          <a:xfrm>
            <a:off x="7224350" y="5910546"/>
            <a:ext cx="6099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Santamaria, </a:t>
            </a:r>
            <a:r>
              <a:rPr lang="en-CA" sz="1000" i="1" dirty="0"/>
              <a:t>et al</a:t>
            </a:r>
            <a:r>
              <a:rPr lang="en-CA" sz="1000" dirty="0"/>
              <a:t>., PRL 115, 192501 (2015)</a:t>
            </a:r>
          </a:p>
          <a:p>
            <a:r>
              <a:rPr lang="en-CA" sz="1000" dirty="0"/>
              <a:t>Nowacki, </a:t>
            </a:r>
            <a:r>
              <a:rPr lang="en-CA" sz="1000" i="1" dirty="0"/>
              <a:t>et al</a:t>
            </a:r>
            <a:r>
              <a:rPr lang="en-CA" sz="1000" dirty="0"/>
              <a:t>., PRL 117, 272501 (2016)</a:t>
            </a:r>
          </a:p>
          <a:p>
            <a:r>
              <a:rPr lang="en-CA" sz="1000" dirty="0" err="1"/>
              <a:t>Taniuchi</a:t>
            </a:r>
            <a:r>
              <a:rPr lang="en-CA" sz="1000" dirty="0"/>
              <a:t>, R., Santamaria, C., </a:t>
            </a:r>
            <a:r>
              <a:rPr lang="en-CA" sz="1000" dirty="0" err="1"/>
              <a:t>Doornenbal</a:t>
            </a:r>
            <a:r>
              <a:rPr lang="en-CA" sz="1000" dirty="0"/>
              <a:t>, P. </a:t>
            </a:r>
            <a:r>
              <a:rPr lang="en-CA" sz="1000" i="1" dirty="0"/>
              <a:t>et al.</a:t>
            </a:r>
            <a:r>
              <a:rPr lang="en-CA" sz="1000" dirty="0"/>
              <a:t> </a:t>
            </a:r>
            <a:r>
              <a:rPr lang="en-CA" sz="1000" i="1" dirty="0"/>
              <a:t>Nature</a:t>
            </a:r>
            <a:r>
              <a:rPr lang="en-CA" sz="1000" dirty="0"/>
              <a:t> 569</a:t>
            </a:r>
            <a:r>
              <a:rPr lang="en-CA" sz="1000" b="1" dirty="0"/>
              <a:t>, </a:t>
            </a:r>
            <a:r>
              <a:rPr lang="en-CA" sz="1000" dirty="0"/>
              <a:t>53–58 (2019)</a:t>
            </a:r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60F3C6-4AFD-80D4-5270-0B666127023F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Merging the </a:t>
            </a:r>
            <a:r>
              <a:rPr lang="en-US" sz="3200" i="1" dirty="0">
                <a:solidFill>
                  <a:schemeClr val="tx1"/>
                </a:solidFill>
              </a:rPr>
              <a:t>N</a:t>
            </a:r>
            <a:r>
              <a:rPr lang="en-US" sz="3200" dirty="0">
                <a:solidFill>
                  <a:schemeClr val="tx1"/>
                </a:solidFill>
              </a:rPr>
              <a:t> = 40 and </a:t>
            </a:r>
            <a:r>
              <a:rPr lang="en-US" sz="3200" i="1" dirty="0">
                <a:solidFill>
                  <a:schemeClr val="tx1"/>
                </a:solidFill>
              </a:rPr>
              <a:t>N</a:t>
            </a:r>
            <a:r>
              <a:rPr lang="en-US" sz="3200" dirty="0">
                <a:solidFill>
                  <a:schemeClr val="tx1"/>
                </a:solidFill>
              </a:rPr>
              <a:t> = 50 </a:t>
            </a:r>
            <a:r>
              <a:rPr lang="en-US" sz="3200" dirty="0" err="1">
                <a:solidFill>
                  <a:schemeClr val="tx1"/>
                </a:solidFill>
              </a:rPr>
              <a:t>IoI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5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4E07E-E13D-0922-A90A-57860CAD4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0F9C6B-D74C-A01C-B685-72DB7B68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318" y="362679"/>
            <a:ext cx="3988371" cy="3233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2B4D64-E19C-3253-CEA7-A1932ACD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97" y="962564"/>
            <a:ext cx="6911375" cy="536618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E35FE19-5023-CD00-D8EF-9D57648F892E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08D89A-4BC1-B4C7-4F91-0BD3DD415760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CF198-02EF-2E24-7F09-DC249D23E80A}"/>
              </a:ext>
            </a:extLst>
          </p:cNvPr>
          <p:cNvSpPr txBox="1"/>
          <p:nvPr/>
        </p:nvSpPr>
        <p:spPr>
          <a:xfrm>
            <a:off x="5863980" y="6297690"/>
            <a:ext cx="12316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Time (</a:t>
            </a:r>
            <a:r>
              <a:rPr lang="en-US" sz="1400" dirty="0" err="1"/>
              <a:t>ms</a:t>
            </a:r>
            <a:r>
              <a:rPr lang="en-US" sz="14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3A926D-EA74-3EA6-2BB3-0457A3640879}"/>
              </a:ext>
            </a:extLst>
          </p:cNvPr>
          <p:cNvSpPr txBox="1"/>
          <p:nvPr/>
        </p:nvSpPr>
        <p:spPr>
          <a:xfrm rot="16200000">
            <a:off x="-674540" y="2480775"/>
            <a:ext cx="16857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Counts/10 </a:t>
            </a:r>
            <a:r>
              <a:rPr lang="en-US" sz="1600" dirty="0" err="1"/>
              <a:t>ms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9CCC2-D3DE-6D96-125E-ED5CE058789B}"/>
              </a:ext>
            </a:extLst>
          </p:cNvPr>
          <p:cNvSpPr txBox="1"/>
          <p:nvPr/>
        </p:nvSpPr>
        <p:spPr>
          <a:xfrm>
            <a:off x="11058183" y="3514379"/>
            <a:ext cx="879818" cy="2615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Time (</a:t>
            </a:r>
            <a:r>
              <a:rPr lang="en-US" sz="1100" dirty="0" err="1"/>
              <a:t>ms</a:t>
            </a:r>
            <a:r>
              <a:rPr lang="en-US" sz="1100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2F029-CF46-1FF1-7115-C6ED8386C0F7}"/>
              </a:ext>
            </a:extLst>
          </p:cNvPr>
          <p:cNvSpPr txBox="1"/>
          <p:nvPr/>
        </p:nvSpPr>
        <p:spPr>
          <a:xfrm>
            <a:off x="862314" y="1202492"/>
            <a:ext cx="26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PRELIMINARY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966F5-67BD-A71C-095B-DA9A9BD6D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536" y="3156494"/>
            <a:ext cx="2673350" cy="670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2CF19C-1CAC-A43E-4CE0-ECCFD5DB9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5091" y="1794270"/>
            <a:ext cx="2113686" cy="529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395CEA-EDD2-A272-497A-8DC0A776B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800" y="4584003"/>
            <a:ext cx="7061200" cy="673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95B272-DD60-FDF2-D26F-41DB8613F2D2}"/>
              </a:ext>
            </a:extLst>
          </p:cNvPr>
          <p:cNvSpPr txBox="1"/>
          <p:nvPr/>
        </p:nvSpPr>
        <p:spPr>
          <a:xfrm>
            <a:off x="8082948" y="4027227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r>
              <a:rPr lang="en-US" b="1" baseline="-25000" dirty="0"/>
              <a:t>1/2</a:t>
            </a:r>
            <a:r>
              <a:rPr lang="en-US" b="1" dirty="0"/>
              <a:t> (NNDC) = 188 (4) </a:t>
            </a:r>
            <a:r>
              <a:rPr lang="en-US" b="1" dirty="0" err="1"/>
              <a:t>ms</a:t>
            </a:r>
            <a:r>
              <a:rPr lang="en-US" b="1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584B61-BC46-A7F4-9851-826CBA76F907}"/>
              </a:ext>
            </a:extLst>
          </p:cNvPr>
          <p:cNvSpPr txBox="1"/>
          <p:nvPr/>
        </p:nvSpPr>
        <p:spPr>
          <a:xfrm>
            <a:off x="6408504" y="4996601"/>
            <a:ext cx="5723821" cy="3077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EA6106-4253-30F3-EA0A-CF023021BE51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ground state half-life </a:t>
            </a:r>
          </a:p>
        </p:txBody>
      </p:sp>
    </p:spTree>
    <p:extLst>
      <p:ext uri="{BB962C8B-B14F-4D97-AF65-F5344CB8AC3E}">
        <p14:creationId xmlns:p14="http://schemas.microsoft.com/office/powerpoint/2010/main" val="2689354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7DC1-9FCF-0570-2E68-3E0058173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B1BA2-07BA-6E81-2130-F525E820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19" t="16796"/>
          <a:stretch/>
        </p:blipFill>
        <p:spPr>
          <a:xfrm>
            <a:off x="2501900" y="9687"/>
            <a:ext cx="7683500" cy="684831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69E385C-42F1-C702-F0D4-25BEF7E4B26C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740AA92-F25E-A4B3-4728-F331CD20CBD7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37B0A-FDBA-82C8-DAC2-ED26BBCA7F87}"/>
              </a:ext>
            </a:extLst>
          </p:cNvPr>
          <p:cNvSpPr/>
          <p:nvPr/>
        </p:nvSpPr>
        <p:spPr>
          <a:xfrm>
            <a:off x="7274614" y="1312117"/>
            <a:ext cx="2694886" cy="650330"/>
          </a:xfrm>
          <a:prstGeom prst="rect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7 new transitions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3 new excited states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11FFAF-342B-156A-2946-3BC48E7347F5}"/>
              </a:ext>
            </a:extLst>
          </p:cNvPr>
          <p:cNvSpPr txBox="1">
            <a:spLocks/>
          </p:cNvSpPr>
          <p:nvPr/>
        </p:nvSpPr>
        <p:spPr>
          <a:xfrm>
            <a:off x="554975" y="498320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Ni</a:t>
            </a:r>
          </a:p>
        </p:txBody>
      </p:sp>
    </p:spTree>
    <p:extLst>
      <p:ext uri="{BB962C8B-B14F-4D97-AF65-F5344CB8AC3E}">
        <p14:creationId xmlns:p14="http://schemas.microsoft.com/office/powerpoint/2010/main" val="275313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9291-896D-2C14-DAF7-8392BBD2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2CD4C6F1-9E11-AE6A-D677-D9C5F010CD45}"/>
              </a:ext>
            </a:extLst>
          </p:cNvPr>
          <p:cNvGrpSpPr/>
          <p:nvPr/>
        </p:nvGrpSpPr>
        <p:grpSpPr>
          <a:xfrm>
            <a:off x="7931250" y="681918"/>
            <a:ext cx="3733721" cy="5494164"/>
            <a:chOff x="7449391" y="-1"/>
            <a:chExt cx="4377930" cy="686212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3EE2ADE-A0A1-700C-DD22-225E62023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9391" y="-1"/>
              <a:ext cx="4377930" cy="3366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3180DB7-3793-1EA2-DD72-7E9CBF316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211" y="3361295"/>
              <a:ext cx="4200992" cy="3500827"/>
            </a:xfrm>
            <a:prstGeom prst="rect">
              <a:avLst/>
            </a:prstGeom>
          </p:spPr>
        </p:pic>
        <p:sp>
          <p:nvSpPr>
            <p:cNvPr id="51" name="Ellipse 14">
              <a:extLst>
                <a:ext uri="{FF2B5EF4-FFF2-40B4-BE49-F238E27FC236}">
                  <a16:creationId xmlns:a16="http://schemas.microsoft.com/office/drawing/2014/main" id="{EC017C85-1FD1-5739-4DEC-3F16FAC7F5B3}"/>
                </a:ext>
              </a:extLst>
            </p:cNvPr>
            <p:cNvSpPr/>
            <p:nvPr/>
          </p:nvSpPr>
          <p:spPr>
            <a:xfrm>
              <a:off x="9250751" y="164679"/>
              <a:ext cx="671725" cy="650329"/>
            </a:xfrm>
            <a:prstGeom prst="ellipse">
              <a:avLst/>
            </a:prstGeom>
            <a:solidFill>
              <a:srgbClr val="E71224">
                <a:alpha val="5000"/>
              </a:srgbClr>
            </a:solidFill>
            <a:ln w="30856">
              <a:solidFill>
                <a:srgbClr val="E712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endParaRPr lang="en-US" dirty="0">
                <a:solidFill>
                  <a:srgbClr val="E71224"/>
                </a:solidFill>
              </a:endParaRPr>
            </a:p>
          </p:txBody>
        </p:sp>
        <p:sp>
          <p:nvSpPr>
            <p:cNvPr id="52" name="Ellipse 14">
              <a:extLst>
                <a:ext uri="{FF2B5EF4-FFF2-40B4-BE49-F238E27FC236}">
                  <a16:creationId xmlns:a16="http://schemas.microsoft.com/office/drawing/2014/main" id="{59322957-A2CC-B4D5-5E6F-E23F57E50F14}"/>
                </a:ext>
              </a:extLst>
            </p:cNvPr>
            <p:cNvSpPr/>
            <p:nvPr/>
          </p:nvSpPr>
          <p:spPr>
            <a:xfrm>
              <a:off x="9250751" y="5912286"/>
              <a:ext cx="514060" cy="471963"/>
            </a:xfrm>
            <a:prstGeom prst="ellipse">
              <a:avLst/>
            </a:prstGeom>
            <a:solidFill>
              <a:srgbClr val="E71224">
                <a:alpha val="5000"/>
              </a:srgbClr>
            </a:solidFill>
            <a:ln w="30856">
              <a:solidFill>
                <a:srgbClr val="E712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endParaRPr lang="en-US" dirty="0">
                <a:solidFill>
                  <a:srgbClr val="E71224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A50CF54-3D52-BE57-5E19-FA22AF86FBD2}"/>
                </a:ext>
              </a:extLst>
            </p:cNvPr>
            <p:cNvSpPr/>
            <p:nvPr/>
          </p:nvSpPr>
          <p:spPr>
            <a:xfrm>
              <a:off x="9432773" y="242705"/>
              <a:ext cx="332038" cy="2640717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ABCE8E-E1C9-2353-76A0-20C48F66C717}"/>
                </a:ext>
              </a:extLst>
            </p:cNvPr>
            <p:cNvSpPr/>
            <p:nvPr/>
          </p:nvSpPr>
          <p:spPr>
            <a:xfrm>
              <a:off x="9341762" y="3743532"/>
              <a:ext cx="332038" cy="2640717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A8612F6-5422-AE99-2406-C309E6A54DE2}"/>
              </a:ext>
            </a:extLst>
          </p:cNvPr>
          <p:cNvSpPr txBox="1"/>
          <p:nvPr/>
        </p:nvSpPr>
        <p:spPr>
          <a:xfrm>
            <a:off x="8364494" y="6068132"/>
            <a:ext cx="3733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O. </a:t>
            </a:r>
            <a:r>
              <a:rPr lang="en-CA" sz="1100" dirty="0" err="1"/>
              <a:t>Sorlin</a:t>
            </a:r>
            <a:r>
              <a:rPr lang="en-CA" sz="1100" dirty="0"/>
              <a:t> </a:t>
            </a:r>
            <a:r>
              <a:rPr lang="en-CA" sz="1100" i="1" dirty="0"/>
              <a:t>et al</a:t>
            </a:r>
            <a:r>
              <a:rPr lang="en-CA" sz="1100" dirty="0"/>
              <a:t>., Phys. Rev. Lett. 88, 092501 (2002).</a:t>
            </a:r>
          </a:p>
          <a:p>
            <a:r>
              <a:rPr lang="en-CA" sz="1100" dirty="0"/>
              <a:t>T. Otsuka, Physics 4(1), 258-285 (2022)</a:t>
            </a:r>
            <a:endParaRPr lang="en-US" sz="11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A4916E3-D8EB-7D4C-EA5E-968D1265E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389" y="1024200"/>
            <a:ext cx="3984735" cy="48096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51A363-A919-A49F-A5EB-6DB41A148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090" y="5731886"/>
            <a:ext cx="3276600" cy="39370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4F1A11A-8462-E37E-B967-D9ECE5922895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DA3A0C8-21BD-CA06-2918-F41FD2085153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357DA4-080F-5F2A-00F9-FAA8CAD7EFCF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Suggested magicity of </a:t>
            </a:r>
            <a:r>
              <a:rPr lang="en-US" sz="3200" i="1" dirty="0">
                <a:solidFill>
                  <a:schemeClr val="tx1"/>
                </a:solidFill>
              </a:rPr>
              <a:t>N</a:t>
            </a:r>
            <a:r>
              <a:rPr lang="en-US" sz="3200" dirty="0">
                <a:solidFill>
                  <a:schemeClr val="tx1"/>
                </a:solidFill>
              </a:rPr>
              <a:t> = 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5360D-A2F9-7270-4FA1-D32ED026848C}"/>
              </a:ext>
            </a:extLst>
          </p:cNvPr>
          <p:cNvSpPr txBox="1"/>
          <p:nvPr/>
        </p:nvSpPr>
        <p:spPr>
          <a:xfrm>
            <a:off x="259761" y="1509630"/>
            <a:ext cx="35828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Large energy gap </a:t>
            </a:r>
            <a:r>
              <a:rPr lang="en-US" sz="1800" dirty="0"/>
              <a:t>between the </a:t>
            </a:r>
            <a:r>
              <a:rPr lang="en-US" sz="1800" i="1" dirty="0"/>
              <a:t>pf</a:t>
            </a:r>
            <a:r>
              <a:rPr lang="en-US" sz="1800" dirty="0"/>
              <a:t> shell and neutron 0</a:t>
            </a:r>
            <a:r>
              <a:rPr lang="en-US" sz="1800" i="1" dirty="0"/>
              <a:t>g</a:t>
            </a:r>
            <a:r>
              <a:rPr lang="en-US" sz="1800" baseline="-25000" dirty="0"/>
              <a:t>9/2</a:t>
            </a:r>
            <a:r>
              <a:rPr lang="en-US" sz="1800" dirty="0"/>
              <a:t> shell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Sub-shell closure at N=40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1800" dirty="0"/>
              <a:t>Evidenced by </a:t>
            </a:r>
            <a:r>
              <a:rPr lang="en-US" sz="1800" baseline="30000" dirty="0"/>
              <a:t>68</a:t>
            </a:r>
            <a:r>
              <a:rPr lang="en-US" sz="1800" dirty="0"/>
              <a:t>Ni (</a:t>
            </a:r>
            <a:r>
              <a:rPr lang="en-US" sz="1800" i="1" dirty="0"/>
              <a:t>Z </a:t>
            </a:r>
            <a:r>
              <a:rPr lang="en-US" sz="1800" dirty="0"/>
              <a:t>= 28):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Doubly magic behavior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Large </a:t>
            </a:r>
            <a:r>
              <a:rPr lang="en-US" i="1" dirty="0"/>
              <a:t>E</a:t>
            </a:r>
            <a:r>
              <a:rPr lang="en-US" dirty="0"/>
              <a:t>(2</a:t>
            </a:r>
            <a:r>
              <a:rPr lang="en-US" baseline="30000" dirty="0"/>
              <a:t>+</a:t>
            </a:r>
            <a:r>
              <a:rPr lang="en-US" dirty="0"/>
              <a:t>) = 2.033 MeV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Small </a:t>
            </a:r>
            <a:r>
              <a:rPr lang="en-US" i="1" dirty="0"/>
              <a:t>B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dirty="0"/>
              <a:t>2; 0</a:t>
            </a:r>
            <a:r>
              <a:rPr lang="en-US" baseline="30000" dirty="0"/>
              <a:t>+</a:t>
            </a:r>
            <a:r>
              <a:rPr lang="en-US" dirty="0"/>
              <a:t>→ 2</a:t>
            </a:r>
            <a:r>
              <a:rPr lang="en-US" baseline="30000" dirty="0"/>
              <a:t>+</a:t>
            </a:r>
            <a:r>
              <a:rPr lang="en-US" dirty="0"/>
              <a:t>) = 3.2 (7) </a:t>
            </a:r>
            <a:r>
              <a:rPr lang="en-US" dirty="0" err="1"/>
              <a:t>W.u</a:t>
            </a:r>
            <a:endParaRPr lang="en-US" baseline="300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9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4A846-1F18-80B9-6478-6CF2944A3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8EF5B-6C05-32A7-1BDF-D620BF484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06" y="1832827"/>
            <a:ext cx="4680238" cy="434031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Systematics indicate a sudden increase in collectivity around </a:t>
            </a:r>
            <a:r>
              <a:rPr lang="en-US" sz="1800" i="1" dirty="0">
                <a:latin typeface="Helvetica" pitchFamily="2" charset="0"/>
              </a:rPr>
              <a:t>N </a:t>
            </a:r>
            <a:r>
              <a:rPr lang="en-US" sz="1800" dirty="0">
                <a:latin typeface="Helvetica" pitchFamily="2" charset="0"/>
              </a:rPr>
              <a:t>= 40 and </a:t>
            </a:r>
            <a:r>
              <a:rPr lang="en-US" sz="1800" i="1" dirty="0">
                <a:latin typeface="Helvetica" pitchFamily="2" charset="0"/>
              </a:rPr>
              <a:t>Z </a:t>
            </a:r>
            <a:r>
              <a:rPr lang="en-US" sz="1800" dirty="0">
                <a:latin typeface="Helvetica" pitchFamily="2" charset="0"/>
              </a:rPr>
              <a:t>&lt; 28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endParaRPr lang="en-US" sz="1800" dirty="0">
              <a:latin typeface="Helvetica" pitchFamily="2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endParaRPr lang="en-US" sz="1800" dirty="0">
              <a:latin typeface="Helvetica" pitchFamily="2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endParaRPr lang="en-US" sz="1800" dirty="0">
              <a:latin typeface="Helvetica" pitchFamily="2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endParaRPr lang="en-US" sz="1800" dirty="0">
              <a:latin typeface="Helvetica" pitchFamily="2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endParaRPr lang="en-US" sz="1800" dirty="0">
              <a:latin typeface="Helvetica" pitchFamily="2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sz="1800" dirty="0">
                <a:latin typeface="Helvetica" pitchFamily="2" charset="0"/>
              </a:rPr>
              <a:t>Successfully described by LNPS interaction – </a:t>
            </a:r>
            <a:r>
              <a:rPr lang="en-CA" sz="1800" i="1" dirty="0">
                <a:solidFill>
                  <a:srgbClr val="FF0000"/>
                </a:solidFill>
                <a:latin typeface="Helvetica" pitchFamily="2" charset="0"/>
              </a:rPr>
              <a:t>pf</a:t>
            </a:r>
            <a:r>
              <a:rPr lang="en-CA" sz="1800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CA" sz="1800" dirty="0">
                <a:latin typeface="Helvetica" pitchFamily="2" charset="0"/>
              </a:rPr>
              <a:t>shell for protons, </a:t>
            </a:r>
            <a:r>
              <a:rPr lang="en-CA" sz="1800" dirty="0">
                <a:solidFill>
                  <a:srgbClr val="FF0000"/>
                </a:solidFill>
                <a:latin typeface="Helvetica" pitchFamily="2" charset="0"/>
              </a:rPr>
              <a:t>1p</a:t>
            </a:r>
            <a:r>
              <a:rPr lang="en-CA" sz="1800" baseline="-25000" dirty="0">
                <a:solidFill>
                  <a:srgbClr val="FF0000"/>
                </a:solidFill>
                <a:latin typeface="Helvetica" pitchFamily="2" charset="0"/>
              </a:rPr>
              <a:t>3/2</a:t>
            </a:r>
            <a:r>
              <a:rPr lang="en-CA" sz="1800" dirty="0">
                <a:solidFill>
                  <a:srgbClr val="FF0000"/>
                </a:solidFill>
                <a:latin typeface="Helvetica" pitchFamily="2" charset="0"/>
              </a:rPr>
              <a:t>0f</a:t>
            </a:r>
            <a:r>
              <a:rPr lang="en-CA" sz="1800" baseline="-25000" dirty="0">
                <a:solidFill>
                  <a:srgbClr val="FF0000"/>
                </a:solidFill>
                <a:latin typeface="Helvetica" pitchFamily="2" charset="0"/>
              </a:rPr>
              <a:t>5/2</a:t>
            </a:r>
            <a:r>
              <a:rPr lang="en-CA" sz="1800" dirty="0">
                <a:solidFill>
                  <a:srgbClr val="FF0000"/>
                </a:solidFill>
                <a:latin typeface="Helvetica" pitchFamily="2" charset="0"/>
              </a:rPr>
              <a:t>1p</a:t>
            </a:r>
            <a:r>
              <a:rPr lang="en-CA" sz="1800" baseline="-25000" dirty="0">
                <a:solidFill>
                  <a:srgbClr val="FF0000"/>
                </a:solidFill>
                <a:latin typeface="Helvetica" pitchFamily="2" charset="0"/>
              </a:rPr>
              <a:t>1/2</a:t>
            </a:r>
            <a:r>
              <a:rPr lang="en-CA" sz="1800" dirty="0">
                <a:solidFill>
                  <a:srgbClr val="FF0000"/>
                </a:solidFill>
                <a:latin typeface="Helvetica" pitchFamily="2" charset="0"/>
              </a:rPr>
              <a:t>0g</a:t>
            </a:r>
            <a:r>
              <a:rPr lang="en-CA" sz="1800" baseline="-25000" dirty="0">
                <a:solidFill>
                  <a:srgbClr val="FF0000"/>
                </a:solidFill>
                <a:latin typeface="Helvetica" pitchFamily="2" charset="0"/>
              </a:rPr>
              <a:t>9/2</a:t>
            </a:r>
            <a:r>
              <a:rPr lang="en-CA" sz="1800" dirty="0">
                <a:solidFill>
                  <a:srgbClr val="FF0000"/>
                </a:solidFill>
                <a:latin typeface="Helvetica" pitchFamily="2" charset="0"/>
              </a:rPr>
              <a:t>1d</a:t>
            </a:r>
            <a:r>
              <a:rPr lang="en-CA" sz="1800" baseline="-25000" dirty="0">
                <a:solidFill>
                  <a:srgbClr val="FF0000"/>
                </a:solidFill>
                <a:latin typeface="Helvetica" pitchFamily="2" charset="0"/>
              </a:rPr>
              <a:t>5/2</a:t>
            </a:r>
            <a:r>
              <a:rPr lang="en-CA" sz="1800" dirty="0">
                <a:latin typeface="Helvetica" pitchFamily="2" charset="0"/>
              </a:rPr>
              <a:t> orbitals for neutrons</a:t>
            </a:r>
            <a:endParaRPr lang="en-US" sz="1800" dirty="0">
              <a:latin typeface="Helvetica" pitchFamily="2" charset="0"/>
            </a:endParaRPr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EE90AF-AAC2-8340-F912-51B9C741013D}"/>
              </a:ext>
            </a:extLst>
          </p:cNvPr>
          <p:cNvGrpSpPr/>
          <p:nvPr/>
        </p:nvGrpSpPr>
        <p:grpSpPr>
          <a:xfrm>
            <a:off x="1177999" y="378027"/>
            <a:ext cx="10593230" cy="6101945"/>
            <a:chOff x="1584818" y="756055"/>
            <a:chExt cx="10593230" cy="6101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68EF0C-25C3-98E8-4690-6F3D4D1C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8438" y="2068323"/>
              <a:ext cx="6229610" cy="4789677"/>
            </a:xfrm>
            <a:prstGeom prst="rect">
              <a:avLst/>
            </a:prstGeom>
            <a:solidFill>
              <a:srgbClr val="00A9FF"/>
            </a:solidFill>
            <a:ln>
              <a:noFill/>
            </a:ln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6C56F27-4CF9-F0A2-0848-93FB76FCBE91}"/>
                </a:ext>
              </a:extLst>
            </p:cNvPr>
            <p:cNvSpPr/>
            <p:nvPr/>
          </p:nvSpPr>
          <p:spPr>
            <a:xfrm>
              <a:off x="7130997" y="756055"/>
              <a:ext cx="4607701" cy="1189953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Fe isotopes: Energy of the 2</a:t>
              </a:r>
              <a:r>
                <a:rPr lang="en-CA" baseline="-25000" dirty="0">
                  <a:solidFill>
                    <a:sysClr val="windowText" lastClr="000000"/>
                  </a:solidFill>
                  <a:latin typeface="Helvetica" pitchFamily="2" charset="0"/>
                </a:rPr>
                <a:t>1</a:t>
              </a:r>
              <a:r>
                <a:rPr lang="en-CA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+</a:t>
              </a:r>
              <a:r>
                <a:rPr lang="en-CA" baseline="-25000" dirty="0">
                  <a:solidFill>
                    <a:sysClr val="windowText" lastClr="000000"/>
                  </a:solidFill>
                  <a:latin typeface="Helvetica" pitchFamily="2" charset="0"/>
                </a:rPr>
                <a:t> </a:t>
              </a:r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state changes from 2033 keV in </a:t>
              </a:r>
              <a:r>
                <a:rPr lang="en-CA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68</a:t>
              </a:r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Ni to 573 and 521 keV in </a:t>
              </a:r>
              <a:r>
                <a:rPr lang="en-CA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66</a:t>
              </a:r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Fe and </a:t>
              </a:r>
              <a:r>
                <a:rPr lang="en-CA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68</a:t>
              </a:r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Fe, respectively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6D7F921-C96E-51CB-F3FC-7D098577FBF5}"/>
                </a:ext>
              </a:extLst>
            </p:cNvPr>
            <p:cNvSpPr/>
            <p:nvPr/>
          </p:nvSpPr>
          <p:spPr>
            <a:xfrm>
              <a:off x="1584818" y="3321594"/>
              <a:ext cx="4329113" cy="105727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Cr isotopes: 2</a:t>
              </a:r>
              <a:r>
                <a:rPr lang="en-CA" baseline="-25000" dirty="0">
                  <a:solidFill>
                    <a:sysClr val="windowText" lastClr="000000"/>
                  </a:solidFill>
                  <a:latin typeface="Helvetica" pitchFamily="2" charset="0"/>
                </a:rPr>
                <a:t>1</a:t>
              </a:r>
              <a:r>
                <a:rPr lang="en-CA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+</a:t>
              </a:r>
              <a:r>
                <a:rPr lang="en-CA" baseline="-25000" dirty="0">
                  <a:solidFill>
                    <a:sysClr val="windowText" lastClr="000000"/>
                  </a:solidFill>
                  <a:latin typeface="Helvetica" pitchFamily="2" charset="0"/>
                </a:rPr>
                <a:t> </a:t>
              </a:r>
              <a:r>
                <a:rPr lang="en-CA" dirty="0">
                  <a:latin typeface="Helvetica" pitchFamily="2" charset="0"/>
                </a:rPr>
                <a:t>energies decrease gradually beyond </a:t>
              </a:r>
              <a:r>
                <a:rPr lang="en-CA" i="1" dirty="0">
                  <a:latin typeface="Helvetica" pitchFamily="2" charset="0"/>
                </a:rPr>
                <a:t>N </a:t>
              </a:r>
              <a:r>
                <a:rPr lang="en-CA" dirty="0">
                  <a:latin typeface="Helvetica" pitchFamily="2" charset="0"/>
                </a:rPr>
                <a:t>= 32 with lowest </a:t>
              </a:r>
              <a:r>
                <a:rPr lang="en-CA" i="1" dirty="0">
                  <a:latin typeface="Helvetica" pitchFamily="2" charset="0"/>
                </a:rPr>
                <a:t>E</a:t>
              </a:r>
              <a:r>
                <a:rPr lang="en-CA" dirty="0">
                  <a:latin typeface="Helvetica" pitchFamily="2" charset="0"/>
                </a:rPr>
                <a:t>(</a:t>
              </a:r>
              <a:r>
                <a:rPr lang="en-CA" dirty="0">
                  <a:solidFill>
                    <a:sysClr val="windowText" lastClr="000000"/>
                  </a:solidFill>
                  <a:latin typeface="Helvetica" pitchFamily="2" charset="0"/>
                </a:rPr>
                <a:t>2</a:t>
              </a:r>
              <a:r>
                <a:rPr lang="en-CA" baseline="-25000" dirty="0">
                  <a:solidFill>
                    <a:sysClr val="windowText" lastClr="000000"/>
                  </a:solidFill>
                  <a:latin typeface="Helvetica" pitchFamily="2" charset="0"/>
                </a:rPr>
                <a:t>1</a:t>
              </a:r>
              <a:r>
                <a:rPr lang="en-CA" baseline="30000" dirty="0">
                  <a:solidFill>
                    <a:sysClr val="windowText" lastClr="000000"/>
                  </a:solidFill>
                  <a:latin typeface="Helvetica" pitchFamily="2" charset="0"/>
                </a:rPr>
                <a:t>+</a:t>
              </a:r>
              <a:r>
                <a:rPr lang="en-CA" dirty="0">
                  <a:latin typeface="Helvetica" pitchFamily="2" charset="0"/>
                </a:rPr>
                <a:t>) measured at 390 keV for </a:t>
              </a:r>
              <a:r>
                <a:rPr lang="en-CA" baseline="30000" dirty="0">
                  <a:latin typeface="Helvetica" pitchFamily="2" charset="0"/>
                </a:rPr>
                <a:t>66</a:t>
              </a:r>
              <a:r>
                <a:rPr lang="en-CA" dirty="0">
                  <a:latin typeface="Helvetica" pitchFamily="2" charset="0"/>
                </a:rPr>
                <a:t>Cr</a:t>
              </a:r>
              <a:endParaRPr lang="en-CA" dirty="0">
                <a:solidFill>
                  <a:sysClr val="windowText" lastClr="000000"/>
                </a:solidFill>
                <a:latin typeface="Helvetica" pitchFamily="2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E9FEACF-0EDC-AEB5-FE1C-EFBA1ECCADE8}"/>
                    </a:ext>
                  </a:extLst>
                </p14:cNvPr>
                <p14:cNvContentPartPr/>
                <p14:nvPr/>
              </p14:nvContentPartPr>
              <p14:xfrm rot="737856">
                <a:off x="4423879" y="4906651"/>
                <a:ext cx="4240777" cy="807353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E9FEACF-0EDC-AEB5-FE1C-EFBA1ECCADE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737856">
                  <a:off x="4395437" y="4878203"/>
                  <a:ext cx="4297662" cy="8642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E227DD5-DCDA-5478-6112-D9F4B03CD83D}"/>
                    </a:ext>
                  </a:extLst>
                </p14:cNvPr>
                <p14:cNvContentPartPr/>
                <p14:nvPr/>
              </p14:nvContentPartPr>
              <p14:xfrm>
                <a:off x="9300498" y="2011679"/>
                <a:ext cx="639818" cy="3123068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E227DD5-DCDA-5478-6112-D9F4B03CD83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72054" y="1983238"/>
                  <a:ext cx="696707" cy="317994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CBBD5D-5C89-2EBC-F3CF-D36B7A0CB832}"/>
                </a:ext>
              </a:extLst>
            </p:cNvPr>
            <p:cNvSpPr/>
            <p:nvPr/>
          </p:nvSpPr>
          <p:spPr>
            <a:xfrm>
              <a:off x="8761604" y="2584173"/>
              <a:ext cx="538894" cy="3590659"/>
            </a:xfrm>
            <a:prstGeom prst="rect">
              <a:avLst/>
            </a:prstGeom>
            <a:solidFill>
              <a:srgbClr val="FF0000">
                <a:alpha val="25155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EA4614-2B1F-DA26-FFBC-775B2E5073BD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831B3B-514D-5F6A-3C97-9C6A98AB7DE7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293100-629C-EAA9-FCE3-8305E7CF0BCD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i="1" dirty="0">
                <a:solidFill>
                  <a:schemeClr val="tx1"/>
                </a:solidFill>
              </a:rPr>
              <a:t>N</a:t>
            </a:r>
            <a:r>
              <a:rPr lang="en-US" sz="3200" dirty="0">
                <a:solidFill>
                  <a:schemeClr val="tx1"/>
                </a:solidFill>
              </a:rPr>
              <a:t> = 40 Island of Inversion</a:t>
            </a:r>
          </a:p>
        </p:txBody>
      </p:sp>
    </p:spTree>
    <p:extLst>
      <p:ext uri="{BB962C8B-B14F-4D97-AF65-F5344CB8AC3E}">
        <p14:creationId xmlns:p14="http://schemas.microsoft.com/office/powerpoint/2010/main" val="316672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0E6B-85C6-A420-FE40-FC9D5D0B4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D1F0358-9ECA-B13B-0244-478991A28E80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1AB8F83-5424-C370-3F15-9DB3BCE49D26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C8DF92C-0158-0695-9253-C229F96CA73C}"/>
              </a:ext>
            </a:extLst>
          </p:cNvPr>
          <p:cNvSpPr txBox="1">
            <a:spLocks/>
          </p:cNvSpPr>
          <p:nvPr/>
        </p:nvSpPr>
        <p:spPr>
          <a:xfrm>
            <a:off x="412160" y="1254587"/>
            <a:ext cx="5061539" cy="73979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F0"/>
              </a:buClr>
              <a:buFont typeface="Wingdings" pitchFamily="2" charset="2"/>
              <a:buChar char="§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Previous Work – </a:t>
            </a:r>
            <a:r>
              <a:rPr lang="en-US" sz="2000" b="1" dirty="0" err="1"/>
              <a:t>G.Benzoni</a:t>
            </a:r>
            <a:r>
              <a:rPr lang="en-US" sz="2000" b="1" dirty="0"/>
              <a:t> </a:t>
            </a:r>
            <a:r>
              <a:rPr lang="en-US" sz="2000" b="1" i="1" dirty="0"/>
              <a:t>et. al. </a:t>
            </a:r>
            <a:r>
              <a:rPr lang="en-US" sz="2000" b="1" dirty="0"/>
              <a:t>(2015) 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67516BA0-A901-71AD-8328-CBD6FB43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1" y="1945129"/>
            <a:ext cx="6075039" cy="27000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F2DF8A-A3C1-BD5E-BDDF-24A47C0E108F}"/>
              </a:ext>
            </a:extLst>
          </p:cNvPr>
          <p:cNvSpPr txBox="1"/>
          <p:nvPr/>
        </p:nvSpPr>
        <p:spPr>
          <a:xfrm>
            <a:off x="93785" y="6169957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626D5A-A87D-864F-81E0-1C6A54870A57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14AEC0-42F0-FD46-C081-27B7523EC6C9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Measurement goals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9E3F2B-59FD-C412-3BF9-2EC67571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69" y="233363"/>
            <a:ext cx="3509838" cy="61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6A148-43D6-938B-404B-1985D6390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EAC836D-85B0-E44F-B200-D5DAB347B431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31D657A-6140-E13A-D193-6B5AE2E41BA3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62D914-0638-35D1-B53F-D911108FCFFD}"/>
              </a:ext>
            </a:extLst>
          </p:cNvPr>
          <p:cNvSpPr txBox="1"/>
          <p:nvPr/>
        </p:nvSpPr>
        <p:spPr>
          <a:xfrm>
            <a:off x="93785" y="6169957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81F48D-6B2F-74A9-DDF7-0B7E9B8113D1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208503-530C-44F3-01EC-4E71C1642996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Measurement goals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A924A5-FD13-A53E-C1ED-E8C485D8E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469" y="233363"/>
            <a:ext cx="3509838" cy="6123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97676-9197-E482-B824-B2524FB90FA8}"/>
              </a:ext>
            </a:extLst>
          </p:cNvPr>
          <p:cNvSpPr txBox="1"/>
          <p:nvPr/>
        </p:nvSpPr>
        <p:spPr>
          <a:xfrm>
            <a:off x="556591" y="1192696"/>
            <a:ext cx="6639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Expand the level scheme through 𝛾𝛾 coincidence 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Measure branching ratios with high precision </a:t>
            </a:r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4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59C12-EC13-3BC0-34A0-34B405927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29E1B1B-1720-D992-4A9B-AF555FC4F519}"/>
              </a:ext>
            </a:extLst>
          </p:cNvPr>
          <p:cNvCxnSpPr>
            <a:cxnSpLocks/>
          </p:cNvCxnSpPr>
          <p:nvPr/>
        </p:nvCxnSpPr>
        <p:spPr>
          <a:xfrm>
            <a:off x="93785" y="6477733"/>
            <a:ext cx="1203854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A85757F-52AA-FBFE-A40A-DD55C6D2C9E0}"/>
              </a:ext>
            </a:extLst>
          </p:cNvPr>
          <p:cNvSpPr txBox="1"/>
          <p:nvPr/>
        </p:nvSpPr>
        <p:spPr>
          <a:xfrm>
            <a:off x="93785" y="6477733"/>
            <a:ext cx="5240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2">
                    <a:lumMod val="50000"/>
                  </a:schemeClr>
                </a:solidFill>
              </a:rPr>
              <a:t>Winter Nuclear &amp; Particle Physics Conference, Feb 13-16,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C213EA-2696-4A96-FEE6-24ACE0164BCE}"/>
              </a:ext>
            </a:extLst>
          </p:cNvPr>
          <p:cNvSpPr txBox="1"/>
          <p:nvPr/>
        </p:nvSpPr>
        <p:spPr>
          <a:xfrm>
            <a:off x="93785" y="6169957"/>
            <a:ext cx="3151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 dirty="0"/>
              <a:t>G. Benzoni, </a:t>
            </a:r>
            <a:r>
              <a:rPr lang="en-CA" sz="900" i="1" dirty="0"/>
              <a:t>et al</a:t>
            </a:r>
            <a:r>
              <a:rPr lang="en-CA" sz="900" dirty="0"/>
              <a:t>. Physics Letters B, 751:107–112 (2015).</a:t>
            </a:r>
            <a:endParaRPr lang="en-US" sz="9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6D36C0-5B25-619D-322D-A1E8E228C725}"/>
              </a:ext>
            </a:extLst>
          </p:cNvPr>
          <p:cNvSpPr txBox="1">
            <a:spLocks/>
          </p:cNvSpPr>
          <p:nvPr/>
        </p:nvSpPr>
        <p:spPr>
          <a:xfrm>
            <a:off x="259761" y="2153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050F17-F886-2D0E-C886-CC0516A10C9C}"/>
              </a:ext>
            </a:extLst>
          </p:cNvPr>
          <p:cNvSpPr txBox="1">
            <a:spLocks/>
          </p:cNvSpPr>
          <p:nvPr/>
        </p:nvSpPr>
        <p:spPr>
          <a:xfrm>
            <a:off x="412161" y="367768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Measurement goals in </a:t>
            </a:r>
            <a:r>
              <a:rPr lang="en-US" sz="3200" baseline="30000" dirty="0">
                <a:solidFill>
                  <a:schemeClr val="tx1"/>
                </a:solidFill>
              </a:rPr>
              <a:t>68</a:t>
            </a:r>
            <a:r>
              <a:rPr lang="en-US" sz="3200" dirty="0">
                <a:solidFill>
                  <a:schemeClr val="tx1"/>
                </a:solidFill>
              </a:rPr>
              <a:t>Fe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9DB-0E69-8DC9-BCCD-A00FC37C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469" y="233363"/>
            <a:ext cx="3509838" cy="612354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A113644-D485-FDB2-4C86-BC1F29D6E2BC}"/>
              </a:ext>
            </a:extLst>
          </p:cNvPr>
          <p:cNvSpPr/>
          <p:nvPr/>
        </p:nvSpPr>
        <p:spPr>
          <a:xfrm>
            <a:off x="8981674" y="2864441"/>
            <a:ext cx="874643" cy="8613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01E79-A40F-A84B-D253-5AFA30F49786}"/>
              </a:ext>
            </a:extLst>
          </p:cNvPr>
          <p:cNvSpPr txBox="1"/>
          <p:nvPr/>
        </p:nvSpPr>
        <p:spPr>
          <a:xfrm>
            <a:off x="556591" y="1192696"/>
            <a:ext cx="66393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Expand the level scheme through 𝛾𝛾 coincidence 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Measure branching ratios with high precision </a:t>
            </a:r>
            <a:r>
              <a:rPr lang="en-US" b="1" dirty="0"/>
              <a:t>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Clarify shape coexistence interpretation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Deformed band built on </a:t>
            </a:r>
            <a:r>
              <a:rPr lang="en-US" dirty="0" err="1"/>
              <a:t>g.s</a:t>
            </a:r>
            <a:r>
              <a:rPr lang="en-US" dirty="0"/>
              <a:t>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Spherical band built on the 0</a:t>
            </a:r>
            <a:r>
              <a:rPr lang="en-US" baseline="30000" dirty="0"/>
              <a:t>+</a:t>
            </a:r>
            <a:r>
              <a:rPr lang="en-US" dirty="0"/>
              <a:t> 2035 keV level?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085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15215</TotalTime>
  <Words>3646</Words>
  <Application>Microsoft Macintosh PowerPoint</Application>
  <PresentationFormat>Widescreen</PresentationFormat>
  <Paragraphs>472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-apple-system</vt:lpstr>
      <vt:lpstr>Arial</vt:lpstr>
      <vt:lpstr>ArialMT</vt:lpstr>
      <vt:lpstr>Calibri</vt:lpstr>
      <vt:lpstr>Helvetica</vt:lpstr>
      <vt:lpstr>Noto Sans</vt:lpstr>
      <vt:lpstr>Times New Roman</vt:lpstr>
      <vt:lpstr>Wingdings</vt:lpstr>
      <vt:lpstr>Custom Design</vt:lpstr>
      <vt:lpstr>β-decay of 68Mn: Probing the N = 40 Island of Inversion</vt:lpstr>
      <vt:lpstr>Nuclear Shell Model</vt:lpstr>
      <vt:lpstr>Island of Inversion</vt:lpstr>
      <vt:lpstr>Island of Inversion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Islands of Inversion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rumashan@student.ubc.ca</cp:lastModifiedBy>
  <cp:revision>29</cp:revision>
  <dcterms:created xsi:type="dcterms:W3CDTF">2019-03-27T18:02:40Z</dcterms:created>
  <dcterms:modified xsi:type="dcterms:W3CDTF">2025-02-14T08:30:06Z</dcterms:modified>
</cp:coreProperties>
</file>