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304" r:id="rId2"/>
    <p:sldId id="390" r:id="rId3"/>
    <p:sldId id="401" r:id="rId4"/>
    <p:sldId id="402" r:id="rId5"/>
    <p:sldId id="392" r:id="rId6"/>
    <p:sldId id="394" r:id="rId7"/>
    <p:sldId id="395" r:id="rId8"/>
    <p:sldId id="404" r:id="rId9"/>
    <p:sldId id="396" r:id="rId10"/>
    <p:sldId id="339" r:id="rId11"/>
    <p:sldId id="386" r:id="rId12"/>
    <p:sldId id="398" r:id="rId13"/>
    <p:sldId id="389" r:id="rId14"/>
    <p:sldId id="405" r:id="rId15"/>
    <p:sldId id="406" r:id="rId16"/>
    <p:sldId id="399" r:id="rId17"/>
    <p:sldId id="384" r:id="rId18"/>
    <p:sldId id="385" r:id="rId19"/>
    <p:sldId id="374" r:id="rId20"/>
    <p:sldId id="341" r:id="rId21"/>
    <p:sldId id="337" r:id="rId22"/>
    <p:sldId id="391" r:id="rId23"/>
    <p:sldId id="400" r:id="rId24"/>
    <p:sldId id="4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00FF"/>
    <a:srgbClr val="9954CC"/>
    <a:srgbClr val="8F4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D89F4C-BD62-43A0-AD86-05D80DF33D38}" v="511" dt="2025-02-14T07:09:04.385"/>
    <p1510:client id="{CA224521-85C3-4666-A842-FFEAD5F773A0}" v="80" dt="2025-02-14T07:59:09.5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40" d="100"/>
          <a:sy n="140" d="100"/>
        </p:scale>
        <p:origin x="66" y="-1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ne Simpson" userId="740cd9dd-63cd-44f2-8fb6-16801ee13bbc" providerId="ADAL" clId="{CA224521-85C3-4666-A842-FFEAD5F773A0}"/>
    <pc:docChg chg="undo custSel modSld">
      <pc:chgData name="Rane Simpson" userId="740cd9dd-63cd-44f2-8fb6-16801ee13bbc" providerId="ADAL" clId="{CA224521-85C3-4666-A842-FFEAD5F773A0}" dt="2025-02-14T07:59:09.521" v="149"/>
      <pc:docMkLst>
        <pc:docMk/>
      </pc:docMkLst>
      <pc:sldChg chg="modSp mod">
        <pc:chgData name="Rane Simpson" userId="740cd9dd-63cd-44f2-8fb6-16801ee13bbc" providerId="ADAL" clId="{CA224521-85C3-4666-A842-FFEAD5F773A0}" dt="2025-02-14T07:11:35.713" v="47" actId="20577"/>
        <pc:sldMkLst>
          <pc:docMk/>
          <pc:sldMk cId="187768370" sldId="304"/>
        </pc:sldMkLst>
        <pc:spChg chg="mod">
          <ac:chgData name="Rane Simpson" userId="740cd9dd-63cd-44f2-8fb6-16801ee13bbc" providerId="ADAL" clId="{CA224521-85C3-4666-A842-FFEAD5F773A0}" dt="2025-02-14T07:11:35.713" v="47" actId="20577"/>
          <ac:spMkLst>
            <pc:docMk/>
            <pc:sldMk cId="187768370" sldId="304"/>
            <ac:spMk id="6" creationId="{00000000-0000-0000-0000-000000000000}"/>
          </ac:spMkLst>
        </pc:spChg>
      </pc:sldChg>
      <pc:sldChg chg="modSp">
        <pc:chgData name="Rane Simpson" userId="740cd9dd-63cd-44f2-8fb6-16801ee13bbc" providerId="ADAL" clId="{CA224521-85C3-4666-A842-FFEAD5F773A0}" dt="2025-02-14T07:12:31.010" v="107" actId="20577"/>
        <pc:sldMkLst>
          <pc:docMk/>
          <pc:sldMk cId="131595386" sldId="401"/>
        </pc:sldMkLst>
        <pc:spChg chg="mod">
          <ac:chgData name="Rane Simpson" userId="740cd9dd-63cd-44f2-8fb6-16801ee13bbc" providerId="ADAL" clId="{CA224521-85C3-4666-A842-FFEAD5F773A0}" dt="2025-02-14T07:12:31.010" v="107" actId="20577"/>
          <ac:spMkLst>
            <pc:docMk/>
            <pc:sldMk cId="131595386" sldId="401"/>
            <ac:spMk id="7" creationId="{3CDC8E95-B311-F5D1-0B68-1ABC840DD339}"/>
          </ac:spMkLst>
        </pc:spChg>
      </pc:sldChg>
      <pc:sldChg chg="addSp modSp mod modAnim">
        <pc:chgData name="Rane Simpson" userId="740cd9dd-63cd-44f2-8fb6-16801ee13bbc" providerId="ADAL" clId="{CA224521-85C3-4666-A842-FFEAD5F773A0}" dt="2025-02-14T07:59:09.521" v="149"/>
        <pc:sldMkLst>
          <pc:docMk/>
          <pc:sldMk cId="2119298090" sldId="402"/>
        </pc:sldMkLst>
        <pc:spChg chg="add mod">
          <ac:chgData name="Rane Simpson" userId="740cd9dd-63cd-44f2-8fb6-16801ee13bbc" providerId="ADAL" clId="{CA224521-85C3-4666-A842-FFEAD5F773A0}" dt="2025-02-14T07:57:13.512" v="137" actId="20577"/>
          <ac:spMkLst>
            <pc:docMk/>
            <pc:sldMk cId="2119298090" sldId="402"/>
            <ac:spMk id="2" creationId="{1EA8E580-A945-75E1-1756-4D9FC16F3D46}"/>
          </ac:spMkLst>
        </pc:spChg>
        <pc:spChg chg="mod">
          <ac:chgData name="Rane Simpson" userId="740cd9dd-63cd-44f2-8fb6-16801ee13bbc" providerId="ADAL" clId="{CA224521-85C3-4666-A842-FFEAD5F773A0}" dt="2025-02-14T07:57:26.421" v="146" actId="1038"/>
          <ac:spMkLst>
            <pc:docMk/>
            <pc:sldMk cId="2119298090" sldId="402"/>
            <ac:spMk id="26" creationId="{ED8DA50C-6FE5-0C12-158E-AD8725B5BA6B}"/>
          </ac:spMkLst>
        </pc:spChg>
        <pc:picChg chg="mod">
          <ac:chgData name="Rane Simpson" userId="740cd9dd-63cd-44f2-8fb6-16801ee13bbc" providerId="ADAL" clId="{CA224521-85C3-4666-A842-FFEAD5F773A0}" dt="2025-02-14T07:56:37.561" v="119" actId="1076"/>
          <ac:picMkLst>
            <pc:docMk/>
            <pc:sldMk cId="2119298090" sldId="402"/>
            <ac:picMk id="13" creationId="{5AA6CA21-40CE-AC33-29CF-6CDBF944F6B6}"/>
          </ac:picMkLst>
        </pc:picChg>
        <pc:picChg chg="mod">
          <ac:chgData name="Rane Simpson" userId="740cd9dd-63cd-44f2-8fb6-16801ee13bbc" providerId="ADAL" clId="{CA224521-85C3-4666-A842-FFEAD5F773A0}" dt="2025-02-14T07:56:33.755" v="117" actId="1076"/>
          <ac:picMkLst>
            <pc:docMk/>
            <pc:sldMk cId="2119298090" sldId="402"/>
            <ac:picMk id="1026" creationId="{B23CBC7E-1A50-A903-91A3-4B25E914107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5D57A-85A0-4914-99DB-02F874D8BF7E}" type="datetimeFigureOut">
              <a:rPr lang="en-CA" smtClean="0"/>
              <a:t>2025-02-14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E78C0-C321-4DFD-8A9A-5FEFDDF6AB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6763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/>
              <a:t>Talking Points:</a:t>
            </a:r>
          </a:p>
          <a:p>
            <a:pPr rtl="0"/>
            <a:r>
              <a:rPr lang="en-US"/>
              <a:t>-Introduction</a:t>
            </a:r>
          </a:p>
          <a:p>
            <a:pPr rtl="0"/>
            <a:r>
              <a:rPr lang="en-US"/>
              <a:t>-Talk will concern the use of radioactive molecules as a tool in the search for a permanent EDM</a:t>
            </a:r>
          </a:p>
          <a:p>
            <a:pPr rtl="0"/>
            <a:r>
              <a:rPr lang="en-US"/>
              <a:t>-Experiment is quite early, will touch on some accomplished goals, and then how the experiment will proceed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30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-Now that we know CeF2+ is valuable as a surrogate, lets look at the experimental section</a:t>
            </a:r>
          </a:p>
          <a:p>
            <a:r>
              <a:rPr lang="en-CA"/>
              <a:t>-Since </a:t>
            </a:r>
            <a:r>
              <a:rPr lang="en-CA" err="1"/>
              <a:t>RadMol</a:t>
            </a:r>
            <a:r>
              <a:rPr lang="en-CA"/>
              <a:t> is newly established at TRIUMF, we are still working towards setting up our own hardware</a:t>
            </a:r>
          </a:p>
          <a:p>
            <a:r>
              <a:rPr lang="en-CA"/>
              <a:t>-In order to pursue science in the meantime, we have collaborated with TITAN in order to take advantage of their trapping and detection systems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75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Talking Points:</a:t>
            </a:r>
          </a:p>
          <a:p>
            <a:r>
              <a:rPr lang="en-CA"/>
              <a:t>-The first step in forming UF</a:t>
            </a:r>
            <a:r>
              <a:rPr lang="en-CA" baseline="30000"/>
              <a:t>3+</a:t>
            </a:r>
            <a:r>
              <a:rPr lang="en-CA" baseline="0"/>
              <a:t> is to form the molecule in the first place</a:t>
            </a:r>
          </a:p>
          <a:p>
            <a:r>
              <a:rPr lang="en-CA" baseline="0"/>
              <a:t>-This was done by sending U</a:t>
            </a:r>
            <a:r>
              <a:rPr lang="en-CA" baseline="30000"/>
              <a:t>+</a:t>
            </a:r>
            <a:r>
              <a:rPr lang="en-CA" baseline="0"/>
              <a:t> into the TITAN experiment while injecting trace amounts of SF</a:t>
            </a:r>
            <a:r>
              <a:rPr lang="en-CA" baseline="-25000"/>
              <a:t>6 </a:t>
            </a:r>
            <a:r>
              <a:rPr lang="en-CA" baseline="0"/>
              <a:t>into the RFQ</a:t>
            </a:r>
          </a:p>
          <a:p>
            <a:r>
              <a:rPr lang="en-CA" baseline="0"/>
              <a:t>-The result was the successful formation of UF</a:t>
            </a:r>
            <a:r>
              <a:rPr lang="en-CA" baseline="30000"/>
              <a:t>+</a:t>
            </a:r>
            <a:r>
              <a:rPr lang="en-CA" baseline="0"/>
              <a:t>, UF</a:t>
            </a:r>
            <a:r>
              <a:rPr lang="en-CA" baseline="-25000"/>
              <a:t>2-4</a:t>
            </a:r>
            <a:r>
              <a:rPr lang="en-CA" baseline="30000"/>
              <a:t>+</a:t>
            </a:r>
          </a:p>
          <a:p>
            <a:endParaRPr lang="en-CA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90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A0744-68E9-F127-27D0-C0C1DEDF2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99C6A-3E60-AF1D-DF77-4B3D55A88A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C83AE6-B2E7-10ED-DCBF-B3BF5011C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Talking points: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-238k resolution on Ce3+ high turn scan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-This confirmed that the RFQ was clean enough to permit transport of the Ce</a:t>
            </a:r>
            <a:r>
              <a:rPr lang="en-US" baseline="30000"/>
              <a:t>3+</a:t>
            </a:r>
            <a:r>
              <a:rPr lang="en-US" baseline="0"/>
              <a:t> atomic ions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9EE45-D4E8-7196-8A79-BD56352FA2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93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C952-9398-0275-AC54-DF949ACF8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CF6AF3-D82B-2BB8-65A0-56216D05AB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1B0902-70C9-986B-90B6-1C4D42ED5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Talking points: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-238k resolution on Ce3+ high turn scan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-This confirmed that the RFQ was clean enough to permit transport of the Ce</a:t>
            </a:r>
            <a:r>
              <a:rPr lang="en-US" baseline="30000"/>
              <a:t>3+</a:t>
            </a:r>
            <a:r>
              <a:rPr lang="en-US" baseline="0"/>
              <a:t> atomic ions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B8F8E-4AC9-5630-A75F-D6FE8E485D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49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7C40C-F26F-7B57-AD88-5FE8838B3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B67F97-F8B0-CA7B-795B-943C0A054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7F9210-9DEF-78B8-5694-D5531D2E7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D37C9-3DD4-0047-D358-9CD92E69D8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92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DD1B4-5121-EE00-779F-188F2C9A8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9888BC-D532-EEB7-918B-9006054220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F28273-4649-4755-D846-8232EDA7C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D0505-23DF-DD0A-CB53-99EA679105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45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304A2-780C-6AE1-F2DF-B277F8FD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D9CA85-9992-8CEF-B357-573A2FBB4E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647099-FADD-C13D-E02E-754EE4C847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82D75-BB84-4592-CC77-4D7EEE46CB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39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Thanks!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76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Talking Points:</a:t>
            </a:r>
          </a:p>
          <a:p>
            <a:r>
              <a:rPr lang="en-CA"/>
              <a:t>-These CP violating effects can originate from different forms, but if detected, 2 things are true:</a:t>
            </a:r>
          </a:p>
          <a:p>
            <a:r>
              <a:rPr lang="en-CA"/>
              <a:t>-This is a result of BSM physics, current models do not account for this</a:t>
            </a:r>
          </a:p>
          <a:p>
            <a:r>
              <a:rPr lang="en-CA"/>
              <a:t>-These effects will lead to a molecular EDM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30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Talking Points:</a:t>
            </a:r>
          </a:p>
          <a:p>
            <a:r>
              <a:rPr lang="en-CA"/>
              <a:t>-The MRTOF, being of pivotal importance to some of our current results, merits further discussion</a:t>
            </a:r>
          </a:p>
          <a:p>
            <a:r>
              <a:rPr lang="en-CA"/>
              <a:t>-The analyzer sits atop a set of traps </a:t>
            </a:r>
          </a:p>
          <a:p>
            <a:r>
              <a:rPr lang="en-CA"/>
              <a:t>-Once the ion bunch is in the trap, it traverses a number of revolutions, from 1 to hundreds</a:t>
            </a:r>
          </a:p>
          <a:p>
            <a:r>
              <a:rPr lang="en-CA"/>
              <a:t>-This path length gives the ion bunch ample time to separate spatially</a:t>
            </a:r>
          </a:p>
          <a:p>
            <a:r>
              <a:rPr lang="en-CA"/>
              <a:t>-This separation is measured in TOF when the upper gate is opened and the ions are released onto the detector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58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849FB-E1A5-65D8-F69D-16DE923E5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51927D-05D8-A3AD-B78C-6BFD6F77F5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BAE2BD-3621-2938-D469-08ABF3B84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Talking Points:</a:t>
            </a:r>
          </a:p>
          <a:p>
            <a:r>
              <a:rPr lang="en-CA"/>
              <a:t>-Standard model has successfully predicted particles such as W, Z, Higgs boson</a:t>
            </a:r>
          </a:p>
          <a:p>
            <a:r>
              <a:rPr lang="en-CA"/>
              <a:t>-There are still remaining gaps that it doesn’t account for</a:t>
            </a:r>
          </a:p>
          <a:p>
            <a:r>
              <a:rPr lang="en-CA"/>
              <a:t>-Namely: Matter-Antimatter asymmetry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7CDA0-4C04-A86D-4BF8-4399AAD58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12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Talking Points:</a:t>
            </a:r>
          </a:p>
          <a:p>
            <a:r>
              <a:rPr lang="en-CA"/>
              <a:t>-So, now that we know what we want to measure, we need to know what our target molecule will be</a:t>
            </a:r>
          </a:p>
          <a:p>
            <a:r>
              <a:rPr lang="en-CA"/>
              <a:t>-Provided is a list of enhanced Schiff moments, with the well studied 225Ra being the baseline.</a:t>
            </a:r>
          </a:p>
          <a:p>
            <a:r>
              <a:rPr lang="en-CA"/>
              <a:t>-We see that 229Pa appears to be the candidate with the most extreme sensitivity </a:t>
            </a:r>
          </a:p>
          <a:p>
            <a:r>
              <a:rPr lang="en-CA"/>
              <a:t>-Fluorides have the highest ionization energy of the periodic table, and this improves the reliability of HCMs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67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58A16-4E32-B09F-E3E6-1A18D0D23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ECC5C4-383D-8F65-F1EC-96F140131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F0EF53-6EA1-8BB9-5466-D1DFF8ED1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Talking Points:</a:t>
            </a:r>
          </a:p>
          <a:p>
            <a:r>
              <a:rPr lang="en-CA"/>
              <a:t>-So, what are the plans and goals of this thesis?</a:t>
            </a:r>
          </a:p>
          <a:p>
            <a:r>
              <a:rPr lang="en-CA"/>
              <a:t>-First, form the easiest HCM that is theoretically available, and the only one which has been experimentally confirmed: UF</a:t>
            </a:r>
            <a:r>
              <a:rPr lang="en-CA" baseline="30000"/>
              <a:t>3+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0F189-F837-9714-BAA0-E8C77C473A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648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2292A-1DB7-B9C3-E7E3-0B9A64299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0C62FE-E2E4-1C36-89FE-338A7F416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2F2184-797A-8E9C-F086-C947BEF9A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-Electronic structure of CeF2+ is shown to be the same as PaF3+ for the 7 lowest lying states</a:t>
            </a:r>
          </a:p>
          <a:p>
            <a:r>
              <a:rPr lang="en-US"/>
              <a:t>-Most importantly, the ground state is the same, meaning the hyperfine structure will look similar and can be used as a parallel to PaF3+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4EB44-9DB2-EC53-3817-E8208B6857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E78C0-C321-4DFD-8A9A-5FEFDDF6AB43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4970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AD6FD-5DE7-02E0-150A-3769FE484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07B06E-4C3B-FDD6-9DA4-56851B899D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D49AB3-933C-3959-CB5D-8B0FF8F89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Talking Points:</a:t>
            </a:r>
          </a:p>
          <a:p>
            <a:r>
              <a:rPr lang="en-CA"/>
              <a:t>-The effective fields present in the polar molecules provide another 3-4 orders of magnitude</a:t>
            </a:r>
          </a:p>
          <a:p>
            <a:r>
              <a:rPr lang="en-CA"/>
              <a:t>-Trapping drastically improves coherence time and therefore statistics and provides yet another ~3 orders of magnitude of improvement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F2D89-D47D-E457-2A86-D937ECD52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7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B880B-7DEE-64E8-8B91-70A6F3915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15AC8F-E554-525C-13CD-6524DD992E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FE11BC-B1A7-B57A-C7B0-F7F70E538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Talking Points:</a:t>
            </a:r>
          </a:p>
          <a:p>
            <a:r>
              <a:rPr lang="en-CA"/>
              <a:t>-The effective fields present in the polar molecules provide another 3-4 orders of magnitude</a:t>
            </a:r>
          </a:p>
          <a:p>
            <a:r>
              <a:rPr lang="en-CA"/>
              <a:t>-Trapping drastically improves coherence time and therefore statistics and provides yet another ~3 orders of magnitude of improvement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7ED15-674F-55E1-F8B6-7937C7B3A5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15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D2BBC-FBF4-E2EB-327E-4EAFACF04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5945E6-F9EF-8D5E-43EE-2461ED44C1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B41D48-8E2A-DEDC-C5C9-33E7F92F4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Talking Points:</a:t>
            </a:r>
          </a:p>
          <a:p>
            <a:r>
              <a:rPr lang="en-CA"/>
              <a:t>-The effective fields present in the polar molecules provide another 3-4 orders of magnitude</a:t>
            </a:r>
          </a:p>
          <a:p>
            <a:r>
              <a:rPr lang="en-CA"/>
              <a:t>-Trapping drastically improves coherence time and therefore statistics and provides yet another ~3 orders of magnitude of improvement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AA7CA-BF1C-2B7D-E654-0E05204952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3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CABB9-911C-0F3B-2CB4-AF42B4739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86CF11-77C7-F0AF-8F38-2B66DDF18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0F5030-80AC-9BBB-A5AB-9F9334B469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Talking Points:</a:t>
            </a:r>
          </a:p>
          <a:p>
            <a:r>
              <a:rPr lang="en-CA"/>
              <a:t>-The effective fields present in the polar molecules provide another 3-4 orders of magnitude</a:t>
            </a:r>
          </a:p>
          <a:p>
            <a:r>
              <a:rPr lang="en-CA"/>
              <a:t>-Trapping drastically improves coherence time and therefore statistics and provides yet another ~3 orders of magnitude of improvement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40875-DBA3-7C1A-3B14-D92687A6A2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3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0781A-52C2-1F2D-BC40-E203776B3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72F863-A8E1-1EBE-15ED-9F2FC0F254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504654-8961-F50B-DCEC-422EB5CFE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-Using CeF2+ as a surrogate due to the nature of Pa being difficult to produce/obtain/work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-CeF2+ if isoelectronic to PaF3+ and have the same valence electron configuration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-Ce is stable and much more easily produced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-But is it actually relevant?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44465-F01A-EDEC-CDBA-455D3D979B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10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-Electronic structure of CeF2+ is shown to be the same as PaF3+ for the 7 lowest lying states</a:t>
            </a:r>
          </a:p>
          <a:p>
            <a:r>
              <a:rPr lang="en-US"/>
              <a:t>-Most importantly, the ground state is the same, meaning the hyperfine structure will look similar and can be used as a parallel to PaF3+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E78C0-C321-4DFD-8A9A-5FEFDDF6AB43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9670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2ADBD-1553-EAEE-801A-E7C87C65D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8E8443-8B76-79BB-8808-7F671192C8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166B71-BDBD-A5DC-D4E5-1EE11704C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-Electronic structure of CeF2+ is shown to be the same as PaF3+ for the 7 lowest lying states</a:t>
            </a:r>
          </a:p>
          <a:p>
            <a:r>
              <a:rPr lang="en-US"/>
              <a:t>-Most importantly, the ground state is the same, meaning the hyperfine structure will look similar and can be used as a parallel to PaF3+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2AE8E-B44D-6F99-88CA-78B7A634E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E78C0-C321-4DFD-8A9A-5FEFDDF6AB43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8846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71305-2BC5-AC0B-28A9-D78B8BC3E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EA14D9-48E4-7C97-B3C7-CBEDF2937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62986F-A08C-12B5-5541-3A6029F04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-Electronic structure of CeF2+ is shown to be the same as PaF3+ for the 7 lowest lying states</a:t>
            </a:r>
          </a:p>
          <a:p>
            <a:r>
              <a:rPr lang="en-US"/>
              <a:t>-Most importantly, the ground state is the same, meaning the hyperfine structure will look similar and can be used as a parallel to PaF3+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15DEF-7C15-DC81-A9F9-0E68B28CF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E78C0-C321-4DFD-8A9A-5FEFDDF6AB43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014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9C951-453D-81A8-EFB9-CA192CAB3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91957-2348-FB22-ACF4-83F6730BA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C7AEB10-53F5-6059-93A8-2147C387D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F964D27-8472-4B0A-79E7-046916794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86C2289-EB91-11B9-163B-355D14D71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52AC-8177-4069-BFD5-85EEBD3AED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8309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6AD4-D5DB-CF85-EB51-6514AC367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D6A9B-85AE-FA85-0029-6301E5BA2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3ECA2-D528-E3E9-C44F-3E1892705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06EFD-2152-951E-AD91-660DB4C7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0E8EA-3DD7-7FCF-76BE-DCD71B49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6A96D-9857-4124-8BF5-2D67B68C7C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2710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C6699-015F-7E79-BFD3-EE85B5646A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E0AD8D-BE79-C050-6C02-AEE6EA7DB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CD347-5AE1-5CF4-B961-4C80BC58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9509E-DF4D-F626-4479-C14D8F60B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EB7C7-212F-91AA-EAAC-E7BC427E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6A96D-9857-4124-8BF5-2D67B68C7C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3654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2025-02-14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06650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body" sz="quarter" idx="13"/>
          </p:nvPr>
        </p:nvSpPr>
        <p:spPr>
          <a:xfrm>
            <a:off x="844550" y="222674"/>
            <a:ext cx="10502901" cy="857251"/>
          </a:xfrm>
          <a:prstGeom prst="rect">
            <a:avLst/>
          </a:prstGeom>
          <a:ln>
            <a:miter lim="400000"/>
          </a:ln>
        </p:spPr>
        <p:txBody>
          <a:bodyPr lIns="27093" tIns="27093" rIns="27093" bIns="27093" anchor="ctr">
            <a:normAutofit/>
          </a:bodyPr>
          <a:lstStyle>
            <a:lvl1pPr marL="0" indent="0" defTabSz="412735">
              <a:spcBef>
                <a:spcPts val="0"/>
              </a:spcBef>
              <a:buClrTx/>
              <a:defRPr sz="4781" b="1">
                <a:solidFill>
                  <a:srgbClr val="009FD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4"/>
          </p:nvPr>
        </p:nvSpPr>
        <p:spPr>
          <a:xfrm>
            <a:off x="844550" y="2038350"/>
            <a:ext cx="10502901" cy="3486151"/>
          </a:xfrm>
          <a:prstGeom prst="rect">
            <a:avLst/>
          </a:prstGeom>
          <a:ln>
            <a:miter lim="400000"/>
          </a:ln>
        </p:spPr>
        <p:txBody>
          <a:bodyPr lIns="27093" tIns="27093" rIns="27093" bIns="27093">
            <a:normAutofit/>
          </a:bodyPr>
          <a:lstStyle>
            <a:lvl1pPr marL="316248" indent="-316248" defTabSz="412735">
              <a:spcBef>
                <a:spcPts val="2883"/>
              </a:spcBef>
              <a:buClrTx/>
              <a:buSzPct val="125000"/>
              <a:buChar char="•"/>
              <a:defRPr sz="2391"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A1A81-31A9-91E5-FA93-080866E5771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A4F6-E15F-1F33-2764-C0D3ADEBBE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229BB-1D1E-9A35-DC9C-9C36CDA8FD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9220200" y="6356349"/>
            <a:ext cx="2743200" cy="365125"/>
          </a:xfrm>
        </p:spPr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88CA52AC-8177-4069-BFD5-85EEBD3AED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453474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D29DF-D668-88CB-B31C-22E3A1750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C0E690-A8EB-A856-3322-F491036B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13DCDF18-8F4F-E402-53AD-CF293ED71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38C590C6-B3DA-603C-BB1A-45B1FCFD8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5DF764A-2562-D03D-9605-2898D5C3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105" y="6356349"/>
            <a:ext cx="2743200" cy="365125"/>
          </a:xfrm>
        </p:spPr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88CA52AC-8177-4069-BFD5-85EEBD3AED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913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88116-A1CD-C2E1-4EFC-48922986B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4183E-5BC6-E79D-9F9F-2C0F252B6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EE72D-CD2D-24A7-4263-5A3AD4F47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922D9-1193-B280-9EA7-51A119D6D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5C7C1-2610-5CD7-53CA-9C404D75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6A96D-9857-4124-8BF5-2D67B68C7C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530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065F-3424-5292-EC13-9CD308DAE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30336-E057-3A93-0954-940225BC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8280B1-B354-1CA5-A7D5-7638E0A50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E0CF4-77EE-96A6-2675-6B6B66A70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EDFB7-471A-0B9A-289A-FAA369444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C142E-E7AC-087B-450C-A7613BC8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6A96D-9857-4124-8BF5-2D67B68C7C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916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1050E-B0BE-8785-33A7-2B7CB1BE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150A8-9BA8-4685-861C-0CD99AF75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9BD89-5D90-6379-2E52-38CAE69D7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D3C13-E7D3-2AFF-EE1A-4EE68730FB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92909-19A8-807E-0410-F13C4E128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5B36E7-904B-FB2A-4181-F5B8656F0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2EC9F4-363F-F4F3-BC1A-9B3009792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4B477C-4C82-E247-DBB2-1314EFDF9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6A96D-9857-4124-8BF5-2D67B68C7C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2595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212D0-520B-E6B5-D9E0-DF5B6325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F1F61-D5DC-49D4-A52A-FE377A3AD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C63C1-6CC1-03D1-D12E-05EDE870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A0EC6-8552-AAB1-63F3-5035C4D9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6A96D-9857-4124-8BF5-2D67B68C7C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5860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A328F-9787-DAA9-1E74-7F1169E09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C5987E-DD15-A0F6-B0A3-6CEC15AC0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19DCC-181B-FC19-0EDB-29D273EB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6A96D-9857-4124-8BF5-2D67B68C7C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9047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55EE-AA4C-E97B-A990-1787BE135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1CCEE-FB5B-FC82-E2CE-DFDFD674A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63D61B-3533-2294-26BE-F9B0F2E3E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DC5E5-1A20-A8F3-C06C-E0F35DAF2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436F7-4C50-5B31-C4E5-80DABACAE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04894-0EB1-3DA6-57C6-BD4547956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6A96D-9857-4124-8BF5-2D67B68C7C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409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0DCE6-B4BF-8FFA-DECF-652942A94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006DEA-E195-3D2D-C047-0C0D3A1C7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A58DFD-A986-7F84-F86A-5A6F89F54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6D5D6-D586-E31D-7ABB-8B2352DF1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C5BC8-5078-AD48-B3AE-16B42759D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39361-9442-2A60-4A23-F401F49E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B6A96D-9857-4124-8BF5-2D67B68C7C43}" type="slidenum">
              <a:rPr lang="en-CA" smtClean="0"/>
              <a:t>‹#›</a:t>
            </a:fld>
            <a:endParaRPr lang="en-CA"/>
          </a:p>
        </p:txBody>
      </p:sp>
      <p:sp>
        <p:nvSpPr>
          <p:cNvPr id="8" name="Shape 27">
            <a:extLst>
              <a:ext uri="{FF2B5EF4-FFF2-40B4-BE49-F238E27FC236}">
                <a16:creationId xmlns:a16="http://schemas.microsoft.com/office/drawing/2014/main" id="{A0321E62-B4AA-3641-7181-5C177A946F1A}"/>
              </a:ext>
            </a:extLst>
          </p:cNvPr>
          <p:cNvSpPr txBox="1">
            <a:spLocks/>
          </p:cNvSpPr>
          <p:nvPr userDrawn="1"/>
        </p:nvSpPr>
        <p:spPr>
          <a:xfrm>
            <a:off x="11606306" y="6364941"/>
            <a:ext cx="341407" cy="307248"/>
          </a:xfrm>
          <a:prstGeom prst="rect">
            <a:avLst/>
          </a:prstGeom>
          <a:ln>
            <a:miter lim="400000"/>
          </a:ln>
        </p:spPr>
        <p:txBody>
          <a:bodyPr vert="horz" lIns="27093" tIns="27093" rIns="27093" bIns="27093" rtlCol="0" anchor="t"/>
          <a:lstStyle>
            <a:defPPr>
              <a:defRPr lang="en-US"/>
            </a:defPPr>
            <a:lvl1pPr marL="0" algn="r" defTabSz="412735" rtl="0" eaLnBrk="1" latinLnBrk="0" hangingPunct="1">
              <a:defRPr sz="1600" kern="1200"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933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FDE05-2CC9-F0CA-02AF-DF26EC6C1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1B259-E1AA-0E03-FF11-178CAAF97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32A54-2463-1BFC-D500-7E9A0630E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578E2-4471-6166-38B3-DE388C17D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B752F-1336-8334-73FC-74B81189C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A52AC-8177-4069-BFD5-85EEBD3AED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241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48550/arXiv.2203.10333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39.png"/><Relationship Id="rId4" Type="http://schemas.openxmlformats.org/officeDocument/2006/relationships/image" Target="../media/image10.jpe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l/pdf/10.1103/PhysRevLett.116.1616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48550/arXiv.2203.1033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714751" y="3900196"/>
            <a:ext cx="6348522" cy="900340"/>
          </a:xfrm>
        </p:spPr>
        <p:txBody>
          <a:bodyPr>
            <a:normAutofit/>
          </a:bodyPr>
          <a:lstStyle/>
          <a:p>
            <a:r>
              <a:rPr lang="en-US" sz="2400"/>
              <a:t>Rane Simpson</a:t>
            </a:r>
          </a:p>
          <a:p>
            <a:r>
              <a:rPr lang="en-US"/>
              <a:t>University of British Columbia (UBC) / TRIUMF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62725" y="2032777"/>
            <a:ext cx="9543159" cy="2082023"/>
          </a:xfrm>
        </p:spPr>
        <p:txBody>
          <a:bodyPr>
            <a:normAutofit/>
          </a:bodyPr>
          <a:lstStyle/>
          <a:p>
            <a:r>
              <a:rPr lang="en-US" dirty="0"/>
              <a:t>Highly-Charged Radioactive Molecules: Amplifying Sensitivity for New Physics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F4C8D0A-C4E5-A54C-A315-E9CF96456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74" y="208694"/>
            <a:ext cx="1833223" cy="37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C0A0D8-832A-F91F-58BB-4D2323A254F8}"/>
              </a:ext>
            </a:extLst>
          </p:cNvPr>
          <p:cNvSpPr/>
          <p:nvPr/>
        </p:nvSpPr>
        <p:spPr>
          <a:xfrm>
            <a:off x="11628521" y="866274"/>
            <a:ext cx="563479" cy="74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768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a machine&#10;&#10;Description automatically generated with low confidence">
            <a:extLst>
              <a:ext uri="{FF2B5EF4-FFF2-40B4-BE49-F238E27FC236}">
                <a16:creationId xmlns:a16="http://schemas.microsoft.com/office/drawing/2014/main" id="{1AEC25BC-28B1-0389-0881-5D34805BF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392" y="878596"/>
            <a:ext cx="4467107" cy="554194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C6D54AF-3E97-07FD-BF77-5D922D94819C}"/>
              </a:ext>
            </a:extLst>
          </p:cNvPr>
          <p:cNvSpPr txBox="1">
            <a:spLocks/>
          </p:cNvSpPr>
          <p:nvPr/>
        </p:nvSpPr>
        <p:spPr>
          <a:xfrm>
            <a:off x="2967320" y="1561806"/>
            <a:ext cx="4114330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endParaRPr lang="en-US" sz="28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430911A-4762-40A7-023F-41B812ED5709}"/>
              </a:ext>
            </a:extLst>
          </p:cNvPr>
          <p:cNvSpPr/>
          <p:nvPr/>
        </p:nvSpPr>
        <p:spPr>
          <a:xfrm>
            <a:off x="2282102" y="2007588"/>
            <a:ext cx="1370436" cy="190546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663997-C075-3F3F-D1D8-874EBBBDF082}"/>
              </a:ext>
            </a:extLst>
          </p:cNvPr>
          <p:cNvSpPr txBox="1"/>
          <p:nvPr/>
        </p:nvSpPr>
        <p:spPr>
          <a:xfrm>
            <a:off x="7435851" y="3913057"/>
            <a:ext cx="2406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B050"/>
                </a:solidFill>
              </a:rPr>
              <a:t>Identification</a:t>
            </a:r>
            <a:endParaRPr lang="en-CA" sz="2800">
              <a:solidFill>
                <a:srgbClr val="00B05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8FDB73F-6F8E-F635-72A3-5C9A5CC38725}"/>
              </a:ext>
            </a:extLst>
          </p:cNvPr>
          <p:cNvSpPr/>
          <p:nvPr/>
        </p:nvSpPr>
        <p:spPr>
          <a:xfrm>
            <a:off x="2333803" y="4140563"/>
            <a:ext cx="1267033" cy="1311727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3CAAA3-6D59-6C2E-6357-1FF516D2A9D5}"/>
              </a:ext>
            </a:extLst>
          </p:cNvPr>
          <p:cNvSpPr txBox="1"/>
          <p:nvPr/>
        </p:nvSpPr>
        <p:spPr>
          <a:xfrm>
            <a:off x="7435851" y="3323373"/>
            <a:ext cx="3422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B0F0"/>
                </a:solidFill>
              </a:rPr>
              <a:t>Molecule Formation</a:t>
            </a:r>
            <a:endParaRPr lang="en-CA" sz="2800">
              <a:solidFill>
                <a:srgbClr val="00B0F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3EFD44-4B9C-D6F8-D0EE-3EBD4F5C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7" y="163289"/>
            <a:ext cx="8953827" cy="650329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TITAN Experiment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8FC928-C657-DEB9-7776-548E500F0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7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E93BF71-B12E-171A-4D9C-EC99AE2728FF}"/>
              </a:ext>
            </a:extLst>
          </p:cNvPr>
          <p:cNvSpPr/>
          <p:nvPr/>
        </p:nvSpPr>
        <p:spPr>
          <a:xfrm>
            <a:off x="11726560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69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E7F6D3B-39B7-6AAE-B993-830A9827A6EC}"/>
              </a:ext>
            </a:extLst>
          </p:cNvPr>
          <p:cNvSpPr txBox="1">
            <a:spLocks/>
          </p:cNvSpPr>
          <p:nvPr/>
        </p:nvSpPr>
        <p:spPr>
          <a:xfrm>
            <a:off x="3932391" y="1364482"/>
            <a:ext cx="372979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endParaRPr lang="en-US" sz="2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FEA9813-3CF5-6E2D-9CFD-4CB23A5AB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7" y="163289"/>
            <a:ext cx="8953827" cy="650329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2368EC-738A-E20E-00D8-18AA7AB58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105" y="6365874"/>
            <a:ext cx="2743200" cy="365125"/>
          </a:xfrm>
        </p:spPr>
        <p:txBody>
          <a:bodyPr/>
          <a:lstStyle/>
          <a:p>
            <a:r>
              <a:rPr lang="en-CA"/>
              <a:t>8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167160-22F0-8C8B-727F-19C43A63AB8E}"/>
              </a:ext>
            </a:extLst>
          </p:cNvPr>
          <p:cNvSpPr/>
          <p:nvPr/>
        </p:nvSpPr>
        <p:spPr>
          <a:xfrm>
            <a:off x="11724245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EDC66-C8DF-42B4-D08E-820E5D13F5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13" b="1"/>
          <a:stretch/>
        </p:blipFill>
        <p:spPr>
          <a:xfrm>
            <a:off x="686435" y="1249680"/>
            <a:ext cx="10819130" cy="32111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4F70EF3-400D-CDCD-A8AE-FE8AB74EF822}"/>
              </a:ext>
            </a:extLst>
          </p:cNvPr>
          <p:cNvSpPr txBox="1">
            <a:spLocks/>
          </p:cNvSpPr>
          <p:nvPr/>
        </p:nvSpPr>
        <p:spPr>
          <a:xfrm>
            <a:off x="1211580" y="4460782"/>
            <a:ext cx="3208020" cy="5024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>
                <a:solidFill>
                  <a:srgbClr val="FF0000"/>
                </a:solidFill>
              </a:rPr>
              <a:t>Ion production</a:t>
            </a:r>
            <a:endParaRPr lang="en-US" sz="2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64AE3C5-2661-D090-38CE-1ED9558A66A3}"/>
              </a:ext>
            </a:extLst>
          </p:cNvPr>
          <p:cNvSpPr txBox="1">
            <a:spLocks/>
          </p:cNvSpPr>
          <p:nvPr/>
        </p:nvSpPr>
        <p:spPr>
          <a:xfrm>
            <a:off x="4137660" y="4460782"/>
            <a:ext cx="3208020" cy="10260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>
                <a:solidFill>
                  <a:srgbClr val="FF0000"/>
                </a:solidFill>
              </a:rPr>
              <a:t>Molecule Formation</a:t>
            </a:r>
            <a:endParaRPr lang="en-US" sz="28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13EFC1-C895-481C-8A95-8E55EFFE0368}"/>
              </a:ext>
            </a:extLst>
          </p:cNvPr>
          <p:cNvSpPr txBox="1">
            <a:spLocks/>
          </p:cNvSpPr>
          <p:nvPr/>
        </p:nvSpPr>
        <p:spPr>
          <a:xfrm>
            <a:off x="7063740" y="4467472"/>
            <a:ext cx="4000500" cy="10260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>
                <a:solidFill>
                  <a:srgbClr val="FF0000"/>
                </a:solidFill>
              </a:rPr>
              <a:t>Species Identification</a:t>
            </a:r>
            <a:endParaRPr lang="en-US" sz="280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DDC45F3-4AD5-B15D-A6A5-54D130427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/>
          <a:stretch/>
        </p:blipFill>
        <p:spPr bwMode="auto">
          <a:xfrm>
            <a:off x="1714652" y="4993623"/>
            <a:ext cx="2201876" cy="164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6A7054-F73E-B410-FF6C-62033F0794F4}"/>
              </a:ext>
            </a:extLst>
          </p:cNvPr>
          <p:cNvSpPr txBox="1"/>
          <p:nvPr/>
        </p:nvSpPr>
        <p:spPr>
          <a:xfrm>
            <a:off x="1614705" y="6581001"/>
            <a:ext cx="2317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Credit: Chris Charles, Phillip Justus</a:t>
            </a:r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304895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B7BFB-704D-4CD6-85F5-8D9BCC790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11FA9F-4D4B-1346-63AA-7EAA1AA986F6}"/>
              </a:ext>
            </a:extLst>
          </p:cNvPr>
          <p:cNvSpPr txBox="1">
            <a:spLocks/>
          </p:cNvSpPr>
          <p:nvPr/>
        </p:nvSpPr>
        <p:spPr>
          <a:xfrm>
            <a:off x="3932391" y="1364482"/>
            <a:ext cx="372979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endParaRPr lang="en-US" sz="2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37B60B-3495-3FC1-900E-195A897A8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7" y="163289"/>
            <a:ext cx="10997033" cy="650329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Triply Charged Cerium – No SF</a:t>
            </a:r>
            <a:r>
              <a:rPr lang="en-US" sz="3600" b="1" baseline="-25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4E66D-A504-FC3E-F862-DC9007AD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5530" y="6363969"/>
            <a:ext cx="2743200" cy="365125"/>
          </a:xfrm>
        </p:spPr>
        <p:txBody>
          <a:bodyPr/>
          <a:lstStyle/>
          <a:p>
            <a:r>
              <a:rPr lang="en-CA"/>
              <a:t>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A3FFED7-ED12-D5AF-182A-17B50FC6C9F3}"/>
              </a:ext>
            </a:extLst>
          </p:cNvPr>
          <p:cNvSpPr/>
          <p:nvPr/>
        </p:nvSpPr>
        <p:spPr>
          <a:xfrm>
            <a:off x="11686145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1533ED-71B6-15F6-6561-944F74248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31" y="1418071"/>
            <a:ext cx="10240515" cy="52586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45DCD4-4D78-4E89-58A6-D3D55340F0B2}"/>
              </a:ext>
            </a:extLst>
          </p:cNvPr>
          <p:cNvSpPr txBox="1"/>
          <p:nvPr/>
        </p:nvSpPr>
        <p:spPr>
          <a:xfrm>
            <a:off x="1539240" y="2744459"/>
            <a:ext cx="2522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F0"/>
                </a:solidFill>
              </a:rPr>
              <a:t>Ion of interest</a:t>
            </a:r>
            <a:endParaRPr lang="en-CA" sz="200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729781-2F0C-E601-19AB-AA1F210A85A9}"/>
              </a:ext>
            </a:extLst>
          </p:cNvPr>
          <p:cNvSpPr txBox="1"/>
          <p:nvPr/>
        </p:nvSpPr>
        <p:spPr>
          <a:xfrm>
            <a:off x="7894776" y="2944514"/>
            <a:ext cx="2522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F0"/>
                </a:solidFill>
              </a:rPr>
              <a:t>Calibrant</a:t>
            </a:r>
            <a:endParaRPr lang="en-CA" sz="2000">
              <a:solidFill>
                <a:srgbClr val="00B0F0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195669B-9FDD-7930-BD28-D84130CD9709}"/>
              </a:ext>
            </a:extLst>
          </p:cNvPr>
          <p:cNvSpPr/>
          <p:nvPr/>
        </p:nvSpPr>
        <p:spPr>
          <a:xfrm>
            <a:off x="2209800" y="3162300"/>
            <a:ext cx="723900" cy="678180"/>
          </a:xfrm>
          <a:custGeom>
            <a:avLst/>
            <a:gdLst>
              <a:gd name="connsiteX0" fmla="*/ 0 w 723900"/>
              <a:gd name="connsiteY0" fmla="*/ 0 h 678180"/>
              <a:gd name="connsiteX1" fmla="*/ 152400 w 723900"/>
              <a:gd name="connsiteY1" fmla="*/ 571500 h 678180"/>
              <a:gd name="connsiteX2" fmla="*/ 723900 w 723900"/>
              <a:gd name="connsiteY2" fmla="*/ 678180 h 67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900" h="678180">
                <a:moveTo>
                  <a:pt x="0" y="0"/>
                </a:moveTo>
                <a:cubicBezTo>
                  <a:pt x="15875" y="229235"/>
                  <a:pt x="31750" y="458470"/>
                  <a:pt x="152400" y="571500"/>
                </a:cubicBezTo>
                <a:cubicBezTo>
                  <a:pt x="273050" y="684530"/>
                  <a:pt x="584200" y="668020"/>
                  <a:pt x="723900" y="678180"/>
                </a:cubicBezTo>
              </a:path>
            </a:pathLst>
          </a:custGeom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EB9E287-5A3D-234B-330B-8AE28D5D5A30}"/>
              </a:ext>
            </a:extLst>
          </p:cNvPr>
          <p:cNvSpPr/>
          <p:nvPr/>
        </p:nvSpPr>
        <p:spPr>
          <a:xfrm flipH="1">
            <a:off x="7662188" y="3344624"/>
            <a:ext cx="723900" cy="678180"/>
          </a:xfrm>
          <a:custGeom>
            <a:avLst/>
            <a:gdLst>
              <a:gd name="connsiteX0" fmla="*/ 0 w 723900"/>
              <a:gd name="connsiteY0" fmla="*/ 0 h 678180"/>
              <a:gd name="connsiteX1" fmla="*/ 152400 w 723900"/>
              <a:gd name="connsiteY1" fmla="*/ 571500 h 678180"/>
              <a:gd name="connsiteX2" fmla="*/ 723900 w 723900"/>
              <a:gd name="connsiteY2" fmla="*/ 678180 h 67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900" h="678180">
                <a:moveTo>
                  <a:pt x="0" y="0"/>
                </a:moveTo>
                <a:cubicBezTo>
                  <a:pt x="15875" y="229235"/>
                  <a:pt x="31750" y="458470"/>
                  <a:pt x="152400" y="571500"/>
                </a:cubicBezTo>
                <a:cubicBezTo>
                  <a:pt x="273050" y="684530"/>
                  <a:pt x="584200" y="668020"/>
                  <a:pt x="723900" y="678180"/>
                </a:cubicBezTo>
              </a:path>
            </a:pathLst>
          </a:custGeom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7101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0CB9C-D438-C650-E0D9-3ECF57FD2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1B5F7D5-B23D-0797-4A27-5FD4F82B5312}"/>
              </a:ext>
            </a:extLst>
          </p:cNvPr>
          <p:cNvSpPr txBox="1">
            <a:spLocks/>
          </p:cNvSpPr>
          <p:nvPr/>
        </p:nvSpPr>
        <p:spPr>
          <a:xfrm>
            <a:off x="3932391" y="1364482"/>
            <a:ext cx="372979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endParaRPr lang="en-US" sz="2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76CD925-0976-FD63-654E-17B81D3F9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7" y="163289"/>
            <a:ext cx="12475313" cy="650329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Doubly Charged Cerium Fluoride – w/ SF</a:t>
            </a:r>
            <a:r>
              <a:rPr lang="en-US" sz="3600" b="1" baseline="-25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Injection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FA47AD-823E-26CA-454D-6AA569495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2200" y="6363969"/>
            <a:ext cx="2743200" cy="365125"/>
          </a:xfrm>
        </p:spPr>
        <p:txBody>
          <a:bodyPr/>
          <a:lstStyle/>
          <a:p>
            <a:r>
              <a:rPr lang="en-CA"/>
              <a:t>10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40B896-FC18-AC19-E157-007F8E3F0839}"/>
              </a:ext>
            </a:extLst>
          </p:cNvPr>
          <p:cNvSpPr/>
          <p:nvPr/>
        </p:nvSpPr>
        <p:spPr>
          <a:xfrm>
            <a:off x="11686145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FB1BC-9DD3-84A7-84C8-CFBDA4913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812" y="869743"/>
            <a:ext cx="3962953" cy="752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A748A5-42FD-CA90-C427-DA22D803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162" y="1678448"/>
            <a:ext cx="7976252" cy="42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27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6ADDF-CD62-1B24-0305-2A27044F5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0B11115-E17E-A91C-10F5-606DA550F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7" y="163289"/>
            <a:ext cx="8953827" cy="65032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B2879A9-7D47-CB9B-B89F-F8C37991E37C}"/>
              </a:ext>
            </a:extLst>
          </p:cNvPr>
          <p:cNvSpPr/>
          <p:nvPr/>
        </p:nvSpPr>
        <p:spPr>
          <a:xfrm>
            <a:off x="11686145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2AF8F5C-1553-70FF-7C6B-C3BB7949C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105" y="6365874"/>
            <a:ext cx="2743200" cy="365125"/>
          </a:xfrm>
        </p:spPr>
        <p:txBody>
          <a:bodyPr/>
          <a:lstStyle/>
          <a:p>
            <a:r>
              <a:rPr lang="en-CA" dirty="0"/>
              <a:t>11</a:t>
            </a:r>
          </a:p>
        </p:txBody>
      </p:sp>
      <p:pic>
        <p:nvPicPr>
          <p:cNvPr id="2" name="Picture 1" descr="A diagram of a machine&#10;&#10;Description automatically generated with low confidence">
            <a:extLst>
              <a:ext uri="{FF2B5EF4-FFF2-40B4-BE49-F238E27FC236}">
                <a16:creationId xmlns:a16="http://schemas.microsoft.com/office/drawing/2014/main" id="{FF61B712-DE34-3131-6A9D-15ABAB748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56" y="945613"/>
            <a:ext cx="4262627" cy="528826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A6A7B50-7086-D819-FA2A-01B1C1602014}"/>
              </a:ext>
            </a:extLst>
          </p:cNvPr>
          <p:cNvSpPr/>
          <p:nvPr/>
        </p:nvSpPr>
        <p:spPr>
          <a:xfrm rot="2242657">
            <a:off x="3558908" y="2945998"/>
            <a:ext cx="1947672" cy="11668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E75DB-5680-C4B3-1184-174FD846BCAA}"/>
              </a:ext>
            </a:extLst>
          </p:cNvPr>
          <p:cNvSpPr txBox="1"/>
          <p:nvPr/>
        </p:nvSpPr>
        <p:spPr>
          <a:xfrm>
            <a:off x="6096000" y="945613"/>
            <a:ext cx="5224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1) Further development of charge breeding techniques to increase the charge state further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C0CCAA-2037-27C6-60D3-38B5E01D5174}"/>
              </a:ext>
            </a:extLst>
          </p:cNvPr>
          <p:cNvSpPr txBox="1"/>
          <p:nvPr/>
        </p:nvSpPr>
        <p:spPr>
          <a:xfrm>
            <a:off x="6096000" y="2352687"/>
            <a:ext cx="5224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2) Commissioning of an offline setup is ongoing in which spectroscopy can realistically be employed</a:t>
            </a:r>
          </a:p>
        </p:txBody>
      </p:sp>
    </p:spTree>
    <p:extLst>
      <p:ext uri="{BB962C8B-B14F-4D97-AF65-F5344CB8AC3E}">
        <p14:creationId xmlns:p14="http://schemas.microsoft.com/office/powerpoint/2010/main" val="355423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00869AC-2BB9-855E-21C8-183B0AF8C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B55D4B5-1305-5178-29ED-58E1E97112DB}"/>
              </a:ext>
            </a:extLst>
          </p:cNvPr>
          <p:cNvSpPr txBox="1"/>
          <p:nvPr/>
        </p:nvSpPr>
        <p:spPr>
          <a:xfrm>
            <a:off x="753231" y="898542"/>
            <a:ext cx="10708005" cy="572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The observation of an EDM of any kind would indicate CP violation and possibly lead to BSM physics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PaF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represents a system which is expected to exhibit extreme sensitivity to </a:t>
            </a:r>
            <a:r>
              <a:rPr lang="en-US" sz="2000">
                <a:latin typeface="Lucida Calligraphy" panose="03010101010101010101" pitchFamily="66" charset="0"/>
                <a:cs typeface="Aparajita" panose="020B0502040204020203" pitchFamily="18" charset="0"/>
              </a:rPr>
              <a:t>P, T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- odd effects inside the nucleus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Due to the difficulty in producing protactinium beams, CeF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was chosen as a surrogate in order to develop production techniques and measurement schemes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Using ab initio methods, the electronic structure of CeF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has been shown to have many similarities to that of PaF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confirming the value of the more stable molecule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CeF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has been produced at the TITAN facility at TRIUMF, representing the first step to exploiting the opportunities present in this system</a:t>
            </a:r>
          </a:p>
          <a:p>
            <a:pPr>
              <a:spcAft>
                <a:spcPts val="1200"/>
              </a:spcAft>
            </a:pPr>
            <a:r>
              <a:rPr lang="en-US" sz="2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Continue developing techniques for various CeF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and PaF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production mechanisms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Port these techniques over to an offline set up in which laser spectroscopy is more feasible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377C5C6-0E67-49BF-603C-F82744557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7" y="163289"/>
            <a:ext cx="8953827" cy="650329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1875C2-176C-0A97-0BD8-C999E20037AD}"/>
              </a:ext>
            </a:extLst>
          </p:cNvPr>
          <p:cNvSpPr/>
          <p:nvPr/>
        </p:nvSpPr>
        <p:spPr>
          <a:xfrm>
            <a:off x="11686145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7E41894-3B9B-56DA-20D2-FEF8289D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105" y="6365874"/>
            <a:ext cx="2743200" cy="365125"/>
          </a:xfrm>
        </p:spPr>
        <p:txBody>
          <a:bodyPr/>
          <a:lstStyle/>
          <a:p>
            <a:r>
              <a:rPr lang="en-CA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53710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FB9266E-CDDB-FB92-A9FE-FAC800331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337AF4-0720-A2FF-C46C-000BBAB01A2D}"/>
              </a:ext>
            </a:extLst>
          </p:cNvPr>
          <p:cNvSpPr txBox="1"/>
          <p:nvPr/>
        </p:nvSpPr>
        <p:spPr>
          <a:xfrm>
            <a:off x="753231" y="898542"/>
            <a:ext cx="1070800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The observation of an 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EDM of any kind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would indicate CP violation and possibly lead to BSM physics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PaF</a:t>
            </a:r>
            <a:r>
              <a:rPr lang="en-US"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represents a system which is expected to exhibit 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sensitivity to </a:t>
            </a:r>
            <a:r>
              <a:rPr lang="en-US" sz="2000">
                <a:solidFill>
                  <a:srgbClr val="FF0000"/>
                </a:solidFill>
                <a:latin typeface="Lucida Calligraphy" panose="03010101010101010101" pitchFamily="66" charset="0"/>
                <a:cs typeface="Aparajita" panose="020B0502040204020203" pitchFamily="18" charset="0"/>
              </a:rPr>
              <a:t>P, T 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odd effects</a:t>
            </a: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inside the nucleus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Due to the difficulty in producing protactinium beams, 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CeF</a:t>
            </a:r>
            <a:r>
              <a:rPr lang="en-US"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chosen as a surrogate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in order to develop production techniques and measurement schemes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Using ab initio methods, the electronic structure of CeF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has been shown to have 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similarities to that of PaF</a:t>
            </a:r>
            <a:r>
              <a:rPr lang="en-US" sz="20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confirming the value of the more stable molecule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CeF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has been 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produced at the TITAN facility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at TRIUMF, representing the first step to exploiting the opportunities present in this system</a:t>
            </a:r>
          </a:p>
          <a:p>
            <a:pPr>
              <a:spcAft>
                <a:spcPts val="1200"/>
              </a:spcAft>
            </a:pPr>
            <a:r>
              <a:rPr lang="en-US" sz="2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Continue developing techniques for various CeF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and PaF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production mechanisms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Port these techniques over to an offline set up in which laser spectroscopy is more feasible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BF1AD4-32D8-3AA9-B2D3-A0C2176B9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7" y="163289"/>
            <a:ext cx="8953827" cy="650329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FBA703-3589-2F7B-4A91-CD80892B1100}"/>
              </a:ext>
            </a:extLst>
          </p:cNvPr>
          <p:cNvSpPr/>
          <p:nvPr/>
        </p:nvSpPr>
        <p:spPr>
          <a:xfrm>
            <a:off x="11686145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9D59FB8-6C39-369F-73A0-E09170BC5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105" y="6365874"/>
            <a:ext cx="2743200" cy="365125"/>
          </a:xfrm>
        </p:spPr>
        <p:txBody>
          <a:bodyPr/>
          <a:lstStyle/>
          <a:p>
            <a:r>
              <a:rPr lang="en-CA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123798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2F3EBD8-6B89-7432-A0B1-CBAF63BF07C3}"/>
              </a:ext>
            </a:extLst>
          </p:cNvPr>
          <p:cNvSpPr txBox="1">
            <a:spLocks/>
          </p:cNvSpPr>
          <p:nvPr/>
        </p:nvSpPr>
        <p:spPr>
          <a:xfrm>
            <a:off x="2314575" y="308040"/>
            <a:ext cx="7562850" cy="552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solidFill>
                  <a:srgbClr val="00B0F0"/>
                </a:solidFill>
              </a:rPr>
              <a:t>Thank You</a:t>
            </a:r>
            <a:endParaRPr lang="en-US" sz="2000">
              <a:solidFill>
                <a:srgbClr val="00B0F0"/>
              </a:solidFill>
            </a:endParaRPr>
          </a:p>
        </p:txBody>
      </p:sp>
      <p:pic>
        <p:nvPicPr>
          <p:cNvPr id="2052" name="Picture 4" descr="Logo - Download | TRIUMF : Canada's particle accelerator centre">
            <a:extLst>
              <a:ext uri="{FF2B5EF4-FFF2-40B4-BE49-F238E27FC236}">
                <a16:creationId xmlns:a16="http://schemas.microsoft.com/office/drawing/2014/main" id="{0E91CCE6-83C4-5AC3-6944-BA92E4C61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29" y="1336559"/>
            <a:ext cx="2161472" cy="39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BC Logos | UBC Brand">
            <a:extLst>
              <a:ext uri="{FF2B5EF4-FFF2-40B4-BE49-F238E27FC236}">
                <a16:creationId xmlns:a16="http://schemas.microsoft.com/office/drawing/2014/main" id="{6B9105DC-C664-C972-BC05-85F65E0D8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336559"/>
            <a:ext cx="1886870" cy="39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University of Toronto - Intentional Endowments Network">
            <a:extLst>
              <a:ext uri="{FF2B5EF4-FFF2-40B4-BE49-F238E27FC236}">
                <a16:creationId xmlns:a16="http://schemas.microsoft.com/office/drawing/2014/main" id="{86BDE5DB-84A9-0A29-D656-B61F3669F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05" y="1159278"/>
            <a:ext cx="1533936" cy="55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6142C888-B980-99C4-21A8-5E53FBE08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50" y="1320854"/>
            <a:ext cx="1662302" cy="39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DA3A4-FF50-E35A-ABC9-3C79EC6A9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105" y="6356349"/>
            <a:ext cx="2743200" cy="365125"/>
          </a:xfrm>
        </p:spPr>
        <p:txBody>
          <a:bodyPr/>
          <a:lstStyle/>
          <a:p>
            <a:r>
              <a:rPr lang="en-US" dirty="0"/>
              <a:t>12</a:t>
            </a:r>
            <a:endParaRPr lang="en-CA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CB7555-597C-4884-C8AF-FFBAFB4336AA}"/>
              </a:ext>
            </a:extLst>
          </p:cNvPr>
          <p:cNvSpPr/>
          <p:nvPr/>
        </p:nvSpPr>
        <p:spPr>
          <a:xfrm>
            <a:off x="11686145" y="6411018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 descr="A group of people standing in front of a mural&#10;&#10;Description automatically generated">
            <a:extLst>
              <a:ext uri="{FF2B5EF4-FFF2-40B4-BE49-F238E27FC236}">
                <a16:creationId xmlns:a16="http://schemas.microsoft.com/office/drawing/2014/main" id="{05AE99B2-3588-6C88-09D9-B3DEF4A8AC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56" y="1827694"/>
            <a:ext cx="8727687" cy="3992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A19017-C03A-42D2-C853-4CE8A8F696EE}"/>
              </a:ext>
            </a:extLst>
          </p:cNvPr>
          <p:cNvSpPr txBox="1"/>
          <p:nvPr/>
        </p:nvSpPr>
        <p:spPr>
          <a:xfrm>
            <a:off x="2041206" y="5810723"/>
            <a:ext cx="8109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F0"/>
                </a:solidFill>
              </a:rPr>
              <a:t>Also many thanks to the </a:t>
            </a:r>
            <a:r>
              <a:rPr lang="en-US" b="1">
                <a:solidFill>
                  <a:srgbClr val="00B0F0"/>
                </a:solidFill>
              </a:rPr>
              <a:t>Targets and Ion Sources group (T&amp;IS) </a:t>
            </a:r>
            <a:r>
              <a:rPr lang="en-US">
                <a:solidFill>
                  <a:srgbClr val="00B0F0"/>
                </a:solidFill>
              </a:rPr>
              <a:t>as well as the </a:t>
            </a:r>
            <a:r>
              <a:rPr lang="en-US" b="1">
                <a:solidFill>
                  <a:srgbClr val="00B0F0"/>
                </a:solidFill>
              </a:rPr>
              <a:t>TITAN Collaboration</a:t>
            </a:r>
            <a:r>
              <a:rPr lang="en-US">
                <a:solidFill>
                  <a:srgbClr val="00B0F0"/>
                </a:solidFill>
              </a:rPr>
              <a:t> for their significant efforts in the advancement of this research!</a:t>
            </a:r>
          </a:p>
        </p:txBody>
      </p:sp>
    </p:spTree>
    <p:extLst>
      <p:ext uri="{BB962C8B-B14F-4D97-AF65-F5344CB8AC3E}">
        <p14:creationId xmlns:p14="http://schemas.microsoft.com/office/powerpoint/2010/main" val="3959041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29F9C0-B11B-E2B6-793E-0FCCB766790D}"/>
              </a:ext>
            </a:extLst>
          </p:cNvPr>
          <p:cNvSpPr txBox="1">
            <a:spLocks/>
          </p:cNvSpPr>
          <p:nvPr/>
        </p:nvSpPr>
        <p:spPr>
          <a:xfrm>
            <a:off x="3052855" y="2651190"/>
            <a:ext cx="7562850" cy="552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0" b="1">
                <a:solidFill>
                  <a:srgbClr val="00B0F0"/>
                </a:solidFill>
              </a:rPr>
              <a:t>Backup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EA68E5-A06F-F4A1-38A3-B5B172E09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52AC-8177-4069-BFD5-85EEBD3AED11}" type="slidenum">
              <a:rPr lang="en-CA" smtClean="0"/>
              <a:pPr/>
              <a:t>18</a:t>
            </a:fld>
            <a:endParaRPr lang="en-C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7C015A-3929-063D-C4B5-74A5206D1EB9}"/>
              </a:ext>
            </a:extLst>
          </p:cNvPr>
          <p:cNvSpPr/>
          <p:nvPr/>
        </p:nvSpPr>
        <p:spPr>
          <a:xfrm>
            <a:off x="11686145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4399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C86E0705-14EC-4B3F-D917-898291FD62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712"/>
          <a:stretch>
            <a:fillRect/>
          </a:stretch>
        </p:blipFill>
        <p:spPr>
          <a:xfrm>
            <a:off x="1696959" y="1389888"/>
            <a:ext cx="8180466" cy="260737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B87CF1-D555-55A5-5795-DE3B9FE66D63}"/>
              </a:ext>
            </a:extLst>
          </p:cNvPr>
          <p:cNvSpPr/>
          <p:nvPr/>
        </p:nvSpPr>
        <p:spPr>
          <a:xfrm>
            <a:off x="2061160" y="2744434"/>
            <a:ext cx="1359568" cy="91316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4D2191-81A9-B139-D745-76CF424B9667}"/>
              </a:ext>
            </a:extLst>
          </p:cNvPr>
          <p:cNvSpPr/>
          <p:nvPr/>
        </p:nvSpPr>
        <p:spPr>
          <a:xfrm>
            <a:off x="5410201" y="1064021"/>
            <a:ext cx="4379495" cy="21123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89A418-8ABF-27A5-B76E-E378F5548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7" y="163289"/>
            <a:ext cx="8953827" cy="650329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BSM Framework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E1AED-B79B-EA9F-2D59-7D26830BF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52AC-8177-4069-BFD5-85EEBD3AED11}" type="slidenum">
              <a:rPr lang="en-CA" smtClean="0"/>
              <a:pPr/>
              <a:t>19</a:t>
            </a:fld>
            <a:endParaRPr lang="en-C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A5BF103-4FCC-4C83-500F-43226366D90B}"/>
              </a:ext>
            </a:extLst>
          </p:cNvPr>
          <p:cNvSpPr/>
          <p:nvPr/>
        </p:nvSpPr>
        <p:spPr>
          <a:xfrm>
            <a:off x="11686145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818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5C864-F17D-8F08-F6A2-6478FDFBF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>
            <a:extLst>
              <a:ext uri="{FF2B5EF4-FFF2-40B4-BE49-F238E27FC236}">
                <a16:creationId xmlns:a16="http://schemas.microsoft.com/office/drawing/2014/main" id="{80B0C443-73E7-FEF7-B376-F93883067A3B}"/>
              </a:ext>
            </a:extLst>
          </p:cNvPr>
          <p:cNvSpPr/>
          <p:nvPr/>
        </p:nvSpPr>
        <p:spPr>
          <a:xfrm>
            <a:off x="1676709" y="1383583"/>
            <a:ext cx="3131571" cy="2850410"/>
          </a:xfrm>
          <a:prstGeom prst="roundRect">
            <a:avLst>
              <a:gd name="adj" fmla="val 4885"/>
            </a:avLst>
          </a:prstGeom>
          <a:solidFill>
            <a:srgbClr val="000000"/>
          </a:solidFill>
          <a:ln w="88900">
            <a:solidFill>
              <a:srgbClr val="009FD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/>
          <a:lstStyle/>
          <a:p>
            <a:pPr defTabSz="642915">
              <a:buClr>
                <a:srgbClr val="000000"/>
              </a:buClr>
              <a:defRPr sz="1800">
                <a:solidFill>
                  <a:srgbClr val="009FDF"/>
                </a:solidFill>
                <a:uFill>
                  <a:solidFill>
                    <a:srgbClr val="2F4B8E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106" name="Shape 106">
            <a:extLst>
              <a:ext uri="{FF2B5EF4-FFF2-40B4-BE49-F238E27FC236}">
                <a16:creationId xmlns:a16="http://schemas.microsoft.com/office/drawing/2014/main" id="{AA7927FC-3F5E-9782-563C-46AFE4BCF69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05593" y="5980"/>
            <a:ext cx="7610316" cy="976096"/>
          </a:xfrm>
          <a:prstGeom prst="rect">
            <a:avLst/>
          </a:prstGeom>
        </p:spPr>
        <p:txBody>
          <a:bodyPr>
            <a:normAutofit/>
          </a:bodyPr>
          <a:lstStyle>
            <a:lvl1pPr defTabSz="393304">
              <a:defRPr sz="4556"/>
            </a:lvl1pPr>
          </a:lstStyle>
          <a:p>
            <a:pPr>
              <a:buNone/>
            </a:pPr>
            <a:r>
              <a:rPr lang="en-US" sz="3600"/>
              <a:t>New Physics Searches</a:t>
            </a:r>
            <a:endParaRPr sz="3600"/>
          </a:p>
        </p:txBody>
      </p:sp>
      <p:sp>
        <p:nvSpPr>
          <p:cNvPr id="109" name="Shape 109">
            <a:extLst>
              <a:ext uri="{FF2B5EF4-FFF2-40B4-BE49-F238E27FC236}">
                <a16:creationId xmlns:a16="http://schemas.microsoft.com/office/drawing/2014/main" id="{3A5F0AA0-1B4A-7969-8E1B-05039B2E5FBB}"/>
              </a:ext>
            </a:extLst>
          </p:cNvPr>
          <p:cNvSpPr/>
          <p:nvPr/>
        </p:nvSpPr>
        <p:spPr>
          <a:xfrm>
            <a:off x="1883080" y="1399073"/>
            <a:ext cx="3360909" cy="546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9" tIns="26789" rIns="26789" bIns="26789">
            <a:spAutoFit/>
          </a:bodyPr>
          <a:lstStyle>
            <a:lvl1pPr defTabSz="406400">
              <a:spcBef>
                <a:spcPts val="400"/>
              </a:spcBef>
              <a:defRPr sz="5000" b="1">
                <a:solidFill>
                  <a:srgbClr val="009FD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3200"/>
              <a:t>Standard Model</a:t>
            </a:r>
          </a:p>
        </p:txBody>
      </p:sp>
      <p:sp>
        <p:nvSpPr>
          <p:cNvPr id="111" name="Shape 111">
            <a:extLst>
              <a:ext uri="{FF2B5EF4-FFF2-40B4-BE49-F238E27FC236}">
                <a16:creationId xmlns:a16="http://schemas.microsoft.com/office/drawing/2014/main" id="{961F4119-DEC1-4512-D1DC-A8C3B00D202F}"/>
              </a:ext>
            </a:extLst>
          </p:cNvPr>
          <p:cNvSpPr/>
          <p:nvPr/>
        </p:nvSpPr>
        <p:spPr>
          <a:xfrm>
            <a:off x="1991221" y="982076"/>
            <a:ext cx="2520691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defTabSz="406400">
              <a:spcBef>
                <a:spcPts val="400"/>
              </a:spcBef>
              <a:defRPr sz="3200" b="1">
                <a:solidFill>
                  <a:srgbClr val="009FD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250"/>
              <a:t>incredibly successful</a:t>
            </a:r>
          </a:p>
        </p:txBody>
      </p:sp>
      <p:sp>
        <p:nvSpPr>
          <p:cNvPr id="112" name="Shape 112">
            <a:extLst>
              <a:ext uri="{FF2B5EF4-FFF2-40B4-BE49-F238E27FC236}">
                <a16:creationId xmlns:a16="http://schemas.microsoft.com/office/drawing/2014/main" id="{14AB647F-8DD0-2682-363E-D38802DCB5E8}"/>
              </a:ext>
            </a:extLst>
          </p:cNvPr>
          <p:cNvSpPr/>
          <p:nvPr/>
        </p:nvSpPr>
        <p:spPr>
          <a:xfrm>
            <a:off x="7974900" y="1846722"/>
            <a:ext cx="1750219" cy="1729898"/>
          </a:xfrm>
          <a:prstGeom prst="roundRect">
            <a:avLst>
              <a:gd name="adj" fmla="val 7743"/>
            </a:avLst>
          </a:prstGeom>
          <a:solidFill>
            <a:srgbClr val="000000"/>
          </a:solidFill>
          <a:ln w="63500">
            <a:solidFill>
              <a:srgbClr val="A9A9A9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defTabSz="642915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113" name="Shape 113">
            <a:extLst>
              <a:ext uri="{FF2B5EF4-FFF2-40B4-BE49-F238E27FC236}">
                <a16:creationId xmlns:a16="http://schemas.microsoft.com/office/drawing/2014/main" id="{EE3164A2-69D9-C642-EAE7-8C1BFBE99856}"/>
              </a:ext>
            </a:extLst>
          </p:cNvPr>
          <p:cNvSpPr/>
          <p:nvPr/>
        </p:nvSpPr>
        <p:spPr>
          <a:xfrm>
            <a:off x="7982504" y="1861031"/>
            <a:ext cx="1713291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642915">
              <a:buClr>
                <a:srgbClr val="000000"/>
              </a:buClr>
              <a:defRPr sz="24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687"/>
              <a:t>matter-antimatter</a:t>
            </a:r>
          </a:p>
          <a:p>
            <a:pPr algn="ctr" defTabSz="642915">
              <a:buClr>
                <a:srgbClr val="000000"/>
              </a:buClr>
              <a:defRPr sz="24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687"/>
              <a:t>asymmetry</a:t>
            </a:r>
          </a:p>
        </p:txBody>
      </p:sp>
      <p:pic>
        <p:nvPicPr>
          <p:cNvPr id="114" name="pasted-image.tiff">
            <a:extLst>
              <a:ext uri="{FF2B5EF4-FFF2-40B4-BE49-F238E27FC236}">
                <a16:creationId xmlns:a16="http://schemas.microsoft.com/office/drawing/2014/main" id="{570C314C-F37E-B95F-DBC4-5D475D7E2D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867"/>
          <a:stretch>
            <a:fillRect/>
          </a:stretch>
        </p:blipFill>
        <p:spPr>
          <a:xfrm>
            <a:off x="8037826" y="2400311"/>
            <a:ext cx="1624333" cy="102868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3A348-0B1D-0210-69DD-3E4600EF08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43546" y="6383475"/>
            <a:ext cx="341407" cy="307248"/>
          </a:xfrm>
        </p:spPr>
        <p:txBody>
          <a:bodyPr/>
          <a:lstStyle/>
          <a:p>
            <a:fld id="{86CB4B4D-7CA3-9044-876B-883B54F8677D}" type="slidenum">
              <a:rPr lang="en-CA" smtClean="0"/>
              <a:pPr/>
              <a:t>2</a:t>
            </a:fld>
            <a:endParaRPr lang="en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D26F40-A6D9-93F8-0222-42DB64FBF38B}"/>
              </a:ext>
            </a:extLst>
          </p:cNvPr>
          <p:cNvSpPr/>
          <p:nvPr/>
        </p:nvSpPr>
        <p:spPr>
          <a:xfrm>
            <a:off x="11720382" y="6414365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F01940-4066-8A24-278C-246600357D21}"/>
              </a:ext>
            </a:extLst>
          </p:cNvPr>
          <p:cNvSpPr txBox="1"/>
          <p:nvPr/>
        </p:nvSpPr>
        <p:spPr>
          <a:xfrm>
            <a:off x="4723083" y="6316644"/>
            <a:ext cx="3082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>
                <a:solidFill>
                  <a:srgbClr val="000000"/>
                </a:solidFill>
                <a:effectLst/>
              </a:rPr>
              <a:t>Sakharov A.D., </a:t>
            </a:r>
            <a:r>
              <a:rPr lang="en-CA" sz="1200" b="0" i="1" err="1">
                <a:effectLst/>
              </a:rPr>
              <a:t>Pisma</a:t>
            </a:r>
            <a:r>
              <a:rPr lang="en-CA" sz="1200" b="0" i="1">
                <a:effectLst/>
              </a:rPr>
              <a:t> </a:t>
            </a:r>
            <a:r>
              <a:rPr lang="en-CA" sz="1200" b="0" i="1" err="1">
                <a:effectLst/>
              </a:rPr>
              <a:t>Zh.Eksp.Teor.Fiz</a:t>
            </a:r>
            <a:r>
              <a:rPr lang="en-CA" sz="1200" b="0" i="1">
                <a:effectLst/>
              </a:rPr>
              <a:t>.</a:t>
            </a:r>
            <a:r>
              <a:rPr lang="en-CA" sz="1200" b="0" i="0">
                <a:effectLst/>
              </a:rPr>
              <a:t> (1967)</a:t>
            </a:r>
            <a:endParaRPr lang="en-US" sz="1200"/>
          </a:p>
        </p:txBody>
      </p:sp>
      <p:sp>
        <p:nvSpPr>
          <p:cNvPr id="5" name="Shape 158">
            <a:extLst>
              <a:ext uri="{FF2B5EF4-FFF2-40B4-BE49-F238E27FC236}">
                <a16:creationId xmlns:a16="http://schemas.microsoft.com/office/drawing/2014/main" id="{B67CA74E-3D02-9C29-C0FF-5E64C8735FC7}"/>
              </a:ext>
            </a:extLst>
          </p:cNvPr>
          <p:cNvSpPr/>
          <p:nvPr/>
        </p:nvSpPr>
        <p:spPr>
          <a:xfrm>
            <a:off x="4262397" y="5282302"/>
            <a:ext cx="3667205" cy="1213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457200">
              <a:lnSpc>
                <a:spcPct val="80000"/>
              </a:lnSpc>
              <a:defRPr sz="42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CP </a:t>
            </a:r>
          </a:p>
          <a:p>
            <a:pPr algn="ctr" defTabSz="457200">
              <a:lnSpc>
                <a:spcPct val="80000"/>
              </a:lnSpc>
              <a:defRPr sz="42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CA"/>
              <a:t>v</a:t>
            </a:r>
            <a:r>
              <a:rPr err="1"/>
              <a:t>iolation</a:t>
            </a:r>
            <a:r>
              <a:rPr lang="en-CA"/>
              <a:t>!</a:t>
            </a:r>
            <a:endParaRPr/>
          </a:p>
        </p:txBody>
      </p:sp>
      <p:pic>
        <p:nvPicPr>
          <p:cNvPr id="8" name="pasted-image.tiff">
            <a:extLst>
              <a:ext uri="{FF2B5EF4-FFF2-40B4-BE49-F238E27FC236}">
                <a16:creationId xmlns:a16="http://schemas.microsoft.com/office/drawing/2014/main" id="{8F731D8B-B13B-94AE-50ED-7E29F77D6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999" y="5065429"/>
            <a:ext cx="3082968" cy="150037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61">
            <a:extLst>
              <a:ext uri="{FF2B5EF4-FFF2-40B4-BE49-F238E27FC236}">
                <a16:creationId xmlns:a16="http://schemas.microsoft.com/office/drawing/2014/main" id="{6AD3A1A8-A457-859E-F55E-997AF0AF3530}"/>
              </a:ext>
            </a:extLst>
          </p:cNvPr>
          <p:cNvSpPr/>
          <p:nvPr/>
        </p:nvSpPr>
        <p:spPr>
          <a:xfrm flipH="1" flipV="1">
            <a:off x="4041046" y="5501366"/>
            <a:ext cx="1539645" cy="127128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l" defTabSz="91440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" name="Shape 162">
            <a:extLst>
              <a:ext uri="{FF2B5EF4-FFF2-40B4-BE49-F238E27FC236}">
                <a16:creationId xmlns:a16="http://schemas.microsoft.com/office/drawing/2014/main" id="{EB2CF341-4BA0-3992-5328-2D5FC05AE1B5}"/>
              </a:ext>
            </a:extLst>
          </p:cNvPr>
          <p:cNvSpPr/>
          <p:nvPr/>
        </p:nvSpPr>
        <p:spPr>
          <a:xfrm flipV="1">
            <a:off x="6553189" y="5469780"/>
            <a:ext cx="1205413" cy="127128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l" defTabSz="91440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8E0197-6E4A-FB90-C5CF-D4A35F1642A0}"/>
              </a:ext>
            </a:extLst>
          </p:cNvPr>
          <p:cNvSpPr txBox="1">
            <a:spLocks/>
          </p:cNvSpPr>
          <p:nvPr/>
        </p:nvSpPr>
        <p:spPr>
          <a:xfrm>
            <a:off x="7771936" y="3811967"/>
            <a:ext cx="2796795" cy="5724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600"/>
              <a:t>Solution?</a:t>
            </a:r>
          </a:p>
          <a:p>
            <a:endParaRPr lang="en-US" sz="3600"/>
          </a:p>
        </p:txBody>
      </p:sp>
      <p:sp>
        <p:nvSpPr>
          <p:cNvPr id="20" name="Shape 162">
            <a:extLst>
              <a:ext uri="{FF2B5EF4-FFF2-40B4-BE49-F238E27FC236}">
                <a16:creationId xmlns:a16="http://schemas.microsoft.com/office/drawing/2014/main" id="{52A29AD7-0769-948A-B0C0-D7B8BB041B38}"/>
              </a:ext>
            </a:extLst>
          </p:cNvPr>
          <p:cNvSpPr/>
          <p:nvPr/>
        </p:nvSpPr>
        <p:spPr>
          <a:xfrm>
            <a:off x="5367129" y="2809459"/>
            <a:ext cx="2016593" cy="6627"/>
          </a:xfrm>
          <a:prstGeom prst="line">
            <a:avLst/>
          </a:prstGeom>
          <a:ln w="76200">
            <a:solidFill>
              <a:srgbClr val="00B0F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l" defTabSz="91440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" name="Shape 162">
            <a:extLst>
              <a:ext uri="{FF2B5EF4-FFF2-40B4-BE49-F238E27FC236}">
                <a16:creationId xmlns:a16="http://schemas.microsoft.com/office/drawing/2014/main" id="{6B03591C-E09B-35C9-92CE-E6A986F8D9C0}"/>
              </a:ext>
            </a:extLst>
          </p:cNvPr>
          <p:cNvSpPr/>
          <p:nvPr/>
        </p:nvSpPr>
        <p:spPr>
          <a:xfrm flipH="1">
            <a:off x="6427303" y="4318761"/>
            <a:ext cx="1378751" cy="956913"/>
          </a:xfrm>
          <a:prstGeom prst="line">
            <a:avLst/>
          </a:prstGeom>
          <a:ln w="76200">
            <a:solidFill>
              <a:srgbClr val="00B0F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l" defTabSz="91440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205743-45C7-F882-073D-DA9CA3189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457" y="4613387"/>
            <a:ext cx="2249366" cy="1903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F184F7-41DD-E597-CFF3-F73B395262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0265" y="1945617"/>
            <a:ext cx="2437229" cy="191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38897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 advAuto="0"/>
      <p:bldP spid="113" grpId="0" animBg="1" advAuto="0"/>
      <p:bldP spid="114" grpId="0" animBg="1" advAuto="0"/>
      <p:bldP spid="2" grpId="0"/>
      <p:bldP spid="5" grpId="0" animBg="1" advAuto="0"/>
      <p:bldP spid="5" grpId="1" animBg="1"/>
      <p:bldP spid="8" grpId="0" animBg="1" advAuto="0"/>
      <p:bldP spid="9" grpId="0" animBg="1" advAuto="0"/>
      <p:bldP spid="9" grpId="1" animBg="1"/>
      <p:bldP spid="10" grpId="0" animBg="1" advAuto="0"/>
      <p:bldP spid="10" grpId="1" animBg="1"/>
      <p:bldP spid="11" grpId="0"/>
      <p:bldP spid="20" grpId="0" animBg="1" advAuto="0"/>
      <p:bldP spid="20" grpId="1" animBg="1"/>
      <p:bldP spid="21" grpId="0" animBg="1" advAuto="0"/>
      <p:bldP spid="2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machine&#10;&#10;Description automatically generated">
            <a:extLst>
              <a:ext uri="{FF2B5EF4-FFF2-40B4-BE49-F238E27FC236}">
                <a16:creationId xmlns:a16="http://schemas.microsoft.com/office/drawing/2014/main" id="{DDF07F07-E773-1270-60AD-EE110F476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06" y="1930205"/>
            <a:ext cx="5920631" cy="43154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7F6D3B-39B7-6AAE-B993-830A9827A6EC}"/>
              </a:ext>
            </a:extLst>
          </p:cNvPr>
          <p:cNvSpPr txBox="1">
            <a:spLocks/>
          </p:cNvSpPr>
          <p:nvPr/>
        </p:nvSpPr>
        <p:spPr>
          <a:xfrm>
            <a:off x="3932391" y="1364482"/>
            <a:ext cx="372979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endParaRPr lang="en-US" sz="28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B2FFDA-64F0-96C8-BCA8-D85E951AAC80}"/>
              </a:ext>
            </a:extLst>
          </p:cNvPr>
          <p:cNvSpPr/>
          <p:nvPr/>
        </p:nvSpPr>
        <p:spPr>
          <a:xfrm>
            <a:off x="7584826" y="2075314"/>
            <a:ext cx="812132" cy="16122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C93EA3-EF27-EE32-3BC5-F4A4EFF8EB66}"/>
              </a:ext>
            </a:extLst>
          </p:cNvPr>
          <p:cNvSpPr txBox="1"/>
          <p:nvPr/>
        </p:nvSpPr>
        <p:spPr>
          <a:xfrm>
            <a:off x="7068962" y="957050"/>
            <a:ext cx="3261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rgbClr val="FF0000"/>
                </a:solidFill>
              </a:rPr>
              <a:t>Analyzer Section</a:t>
            </a:r>
            <a:endParaRPr lang="en-CA" sz="320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9B1D3B-3F71-4381-296F-9CF957F66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427" y="1034280"/>
            <a:ext cx="2078933" cy="532206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D5B9472-7B59-EBF9-32E5-350E3246C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7" y="163289"/>
            <a:ext cx="8953827" cy="650329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TITAN’s MRTOF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5E7B2B-0C7F-18B1-DDF4-2496EF85E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52AC-8177-4069-BFD5-85EEBD3AED11}" type="slidenum">
              <a:rPr lang="en-CA" smtClean="0"/>
              <a:pPr/>
              <a:t>20</a:t>
            </a:fld>
            <a:endParaRPr lang="en-C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297D87-05A0-23AA-7708-A17062EB0A02}"/>
              </a:ext>
            </a:extLst>
          </p:cNvPr>
          <p:cNvSpPr/>
          <p:nvPr/>
        </p:nvSpPr>
        <p:spPr>
          <a:xfrm>
            <a:off x="11724245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303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95BF5D-27DE-BB88-D2F5-8FC12BD7F3F4}"/>
              </a:ext>
            </a:extLst>
          </p:cNvPr>
          <p:cNvSpPr txBox="1">
            <a:spLocks/>
          </p:cNvSpPr>
          <p:nvPr/>
        </p:nvSpPr>
        <p:spPr>
          <a:xfrm>
            <a:off x="3932391" y="1364482"/>
            <a:ext cx="372979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/>
              <a:t>Species of Interest</a:t>
            </a:r>
          </a:p>
        </p:txBody>
      </p:sp>
      <p:pic>
        <p:nvPicPr>
          <p:cNvPr id="5" name="Picture 2" descr="The pear shape of the 224Ra nucleus">
            <a:extLst>
              <a:ext uri="{FF2B5EF4-FFF2-40B4-BE49-F238E27FC236}">
                <a16:creationId xmlns:a16="http://schemas.microsoft.com/office/drawing/2014/main" id="{ECD07CFC-C5D9-3760-B373-E2533B842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605" y="3903167"/>
            <a:ext cx="2198370" cy="198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4976F3D-4C35-F7A4-C708-24595554BF4E}"/>
              </a:ext>
            </a:extLst>
          </p:cNvPr>
          <p:cNvSpPr/>
          <p:nvPr/>
        </p:nvSpPr>
        <p:spPr>
          <a:xfrm>
            <a:off x="6672135" y="4510322"/>
            <a:ext cx="769145" cy="769145"/>
          </a:xfrm>
          <a:prstGeom prst="ellipse">
            <a:avLst/>
          </a:prstGeom>
          <a:solidFill>
            <a:srgbClr val="9F61FB"/>
          </a:solidFill>
          <a:ln>
            <a:noFill/>
          </a:ln>
          <a:effectLst>
            <a:innerShdw blurRad="88900" dist="88900" dir="8340000">
              <a:prstClr val="black">
                <a:alpha val="39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B1A4A6-BEAA-4236-D73B-235DF491A166}"/>
              </a:ext>
            </a:extLst>
          </p:cNvPr>
          <p:cNvSpPr/>
          <p:nvPr/>
        </p:nvSpPr>
        <p:spPr>
          <a:xfrm>
            <a:off x="6014909" y="4846095"/>
            <a:ext cx="685800" cy="97632"/>
          </a:xfrm>
          <a:prstGeom prst="rect">
            <a:avLst/>
          </a:prstGeom>
          <a:solidFill>
            <a:srgbClr val="1B09FF"/>
          </a:solidFill>
          <a:effectLst>
            <a:glow rad="63500">
              <a:schemeClr val="accent1">
                <a:satMod val="175000"/>
                <a:alpha val="40000"/>
              </a:schemeClr>
            </a:glow>
            <a:innerShdw blurRad="635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1A199A-ECCE-01EA-E025-6153DD924934}"/>
              </a:ext>
            </a:extLst>
          </p:cNvPr>
          <p:cNvSpPr txBox="1"/>
          <p:nvPr/>
        </p:nvSpPr>
        <p:spPr>
          <a:xfrm>
            <a:off x="3676778" y="5886656"/>
            <a:ext cx="25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</a:rPr>
              <a:t>Protactinium</a:t>
            </a:r>
            <a:endParaRPr lang="en-CA" b="1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E7D6B9-FCE5-353A-4EDE-0F7BFC4959C0}"/>
              </a:ext>
            </a:extLst>
          </p:cNvPr>
          <p:cNvSpPr txBox="1"/>
          <p:nvPr/>
        </p:nvSpPr>
        <p:spPr>
          <a:xfrm>
            <a:off x="6511089" y="5337106"/>
            <a:ext cx="135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Fluorine</a:t>
            </a:r>
            <a:endParaRPr lang="en-CA" b="1">
              <a:solidFill>
                <a:srgbClr val="0070C0"/>
              </a:solidFill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74201B1-C625-BBE9-84E7-C971965E73B7}"/>
              </a:ext>
            </a:extLst>
          </p:cNvPr>
          <p:cNvGraphicFramePr>
            <a:graphicFrameLocks noGrp="1"/>
          </p:cNvGraphicFramePr>
          <p:nvPr/>
        </p:nvGraphicFramePr>
        <p:xfrm>
          <a:off x="2422358" y="1998283"/>
          <a:ext cx="3216442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8221">
                  <a:extLst>
                    <a:ext uri="{9D8B030D-6E8A-4147-A177-3AD203B41FA5}">
                      <a16:colId xmlns:a16="http://schemas.microsoft.com/office/drawing/2014/main" val="4123233575"/>
                    </a:ext>
                  </a:extLst>
                </a:gridCol>
                <a:gridCol w="1608221">
                  <a:extLst>
                    <a:ext uri="{9D8B030D-6E8A-4147-A177-3AD203B41FA5}">
                      <a16:colId xmlns:a16="http://schemas.microsoft.com/office/drawing/2014/main" val="1825138909"/>
                    </a:ext>
                  </a:extLst>
                </a:gridCol>
              </a:tblGrid>
              <a:tr h="281462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Actinide</a:t>
                      </a:r>
                      <a:endParaRPr lang="en-CA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Schiff Scaling Factor (relative to </a:t>
                      </a:r>
                      <a:r>
                        <a:rPr lang="en-US" sz="1100" baseline="30000"/>
                        <a:t>225</a:t>
                      </a:r>
                      <a:r>
                        <a:rPr lang="en-US" sz="1100" baseline="0"/>
                        <a:t>Ra)</a:t>
                      </a:r>
                      <a:endParaRPr lang="en-CA" sz="1100" b="1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7315349"/>
                  </a:ext>
                </a:extLst>
              </a:tr>
              <a:tr h="281462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/>
                        <a:t>225</a:t>
                      </a:r>
                      <a:r>
                        <a:rPr lang="en-US" sz="1400" baseline="0"/>
                        <a:t>Ra</a:t>
                      </a:r>
                      <a:endParaRPr lang="en-CA" sz="1400" baseline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:= 1 (~200x larger than 199Hg)</a:t>
                      </a:r>
                      <a:endParaRPr lang="en-CA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266990"/>
                  </a:ext>
                </a:extLst>
              </a:tr>
              <a:tr h="281462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/>
                        <a:t>229</a:t>
                      </a:r>
                      <a:r>
                        <a:rPr lang="en-US" sz="1400" baseline="0"/>
                        <a:t>Th</a:t>
                      </a:r>
                      <a:endParaRPr lang="en-CA" sz="1400" baseline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</a:t>
                      </a:r>
                      <a:endParaRPr lang="en-CA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7950263"/>
                  </a:ext>
                </a:extLst>
              </a:tr>
              <a:tr h="281462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/>
                        <a:t>227</a:t>
                      </a:r>
                      <a:r>
                        <a:rPr lang="en-US" sz="1400"/>
                        <a:t>Ac</a:t>
                      </a:r>
                      <a:endParaRPr lang="en-CA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</a:t>
                      </a:r>
                      <a:endParaRPr lang="en-CA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4709580"/>
                  </a:ext>
                </a:extLst>
              </a:tr>
              <a:tr h="2814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/>
                        <a:t>229</a:t>
                      </a:r>
                      <a:r>
                        <a:rPr lang="en-US" sz="1400"/>
                        <a:t>Pa</a:t>
                      </a:r>
                      <a:endParaRPr lang="en-CA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en-CA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4647995"/>
                  </a:ext>
                </a:extLst>
              </a:tr>
            </a:tbl>
          </a:graphicData>
        </a:graphic>
      </p:graphicFrame>
      <p:pic>
        <p:nvPicPr>
          <p:cNvPr id="1026" name="Picture 2" descr="Periodic table | Definition, Elements, Groups, Charges, Trends, &amp; Facts |  Britannica">
            <a:extLst>
              <a:ext uri="{FF2B5EF4-FFF2-40B4-BE49-F238E27FC236}">
                <a16:creationId xmlns:a16="http://schemas.microsoft.com/office/drawing/2014/main" id="{46317798-5904-BFC1-1976-CDB0DE77E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337" y="1887351"/>
            <a:ext cx="2891088" cy="202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0A9530D-6DB7-AC1A-7763-B3B04C5DB2A8}"/>
              </a:ext>
            </a:extLst>
          </p:cNvPr>
          <p:cNvCxnSpPr>
            <a:cxnSpLocks/>
          </p:cNvCxnSpPr>
          <p:nvPr/>
        </p:nvCxnSpPr>
        <p:spPr>
          <a:xfrm flipV="1">
            <a:off x="7187866" y="2679397"/>
            <a:ext cx="2051385" cy="6600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E3E1C09-6AC3-B353-B2F4-D2782D11075F}"/>
              </a:ext>
            </a:extLst>
          </p:cNvPr>
          <p:cNvSpPr/>
          <p:nvPr/>
        </p:nvSpPr>
        <p:spPr>
          <a:xfrm>
            <a:off x="9346406" y="2393157"/>
            <a:ext cx="388144" cy="228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82EF830-B07E-BC83-4399-FC616F3A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7" y="163289"/>
            <a:ext cx="8953827" cy="650329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Molecule is Most Suitable?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85897A-61FA-6B4F-8919-9045D635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52AC-8177-4069-BFD5-85EEBD3AED11}" type="slidenum">
              <a:rPr lang="en-CA" smtClean="0"/>
              <a:pPr/>
              <a:t>21</a:t>
            </a:fld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19A1C1F-8966-DBA7-1BD5-C5F734FDB647}"/>
              </a:ext>
            </a:extLst>
          </p:cNvPr>
          <p:cNvSpPr/>
          <p:nvPr/>
        </p:nvSpPr>
        <p:spPr>
          <a:xfrm>
            <a:off x="11688460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710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C27ED-9FDE-7CD4-778F-D9F719CD4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8A9A281-9B2F-938D-C650-EEC64037D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03"/>
          <a:stretch/>
        </p:blipFill>
        <p:spPr>
          <a:xfrm>
            <a:off x="968794" y="1472414"/>
            <a:ext cx="10207790" cy="217315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11CFD0-0B4F-0429-7893-EA7BC18EE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7" y="163289"/>
            <a:ext cx="8953827" cy="650329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01C384-6F31-CF19-E589-0978A5399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920" y="3429000"/>
            <a:ext cx="6160157" cy="316818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74AE68-A4D0-25EA-99E4-43FB5B76785F}"/>
              </a:ext>
            </a:extLst>
          </p:cNvPr>
          <p:cNvCxnSpPr/>
          <p:nvPr/>
        </p:nvCxnSpPr>
        <p:spPr>
          <a:xfrm flipV="1">
            <a:off x="5380383" y="2392017"/>
            <a:ext cx="1285460" cy="11926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4B397B-A87B-154E-2F09-2A27EFCEDABE}"/>
              </a:ext>
            </a:extLst>
          </p:cNvPr>
          <p:cNvCxnSpPr>
            <a:cxnSpLocks/>
          </p:cNvCxnSpPr>
          <p:nvPr/>
        </p:nvCxnSpPr>
        <p:spPr>
          <a:xfrm flipH="1" flipV="1">
            <a:off x="7702564" y="2392017"/>
            <a:ext cx="429405" cy="1669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05B089-DEE9-6DEA-A16E-A1A5A049AB44}"/>
              </a:ext>
            </a:extLst>
          </p:cNvPr>
          <p:cNvCxnSpPr>
            <a:cxnSpLocks/>
          </p:cNvCxnSpPr>
          <p:nvPr/>
        </p:nvCxnSpPr>
        <p:spPr>
          <a:xfrm flipH="1" flipV="1">
            <a:off x="8408194" y="2650331"/>
            <a:ext cx="2576638" cy="9350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55E1FE-C275-6733-FBE5-5B67395D1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A52AC-8177-4069-BFD5-85EEBD3AED11}" type="slidenum">
              <a:rPr lang="en-CA" smtClean="0"/>
              <a:pPr/>
              <a:t>22</a:t>
            </a:fld>
            <a:endParaRPr lang="en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EC56A4-AD16-3EFA-F6CF-F41EB4C0CE31}"/>
              </a:ext>
            </a:extLst>
          </p:cNvPr>
          <p:cNvSpPr/>
          <p:nvPr/>
        </p:nvSpPr>
        <p:spPr>
          <a:xfrm>
            <a:off x="11724245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3463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0CA42-DECB-76EA-697F-C8DF63570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C3F90E-FA46-E04D-E84C-66739D07C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9464" y="6368790"/>
            <a:ext cx="2743200" cy="365125"/>
          </a:xfrm>
        </p:spPr>
        <p:txBody>
          <a:bodyPr/>
          <a:lstStyle/>
          <a:p>
            <a:r>
              <a:rPr lang="en-CA"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64BD29D-F160-C797-2677-D8B9A87AA902}"/>
              </a:ext>
            </a:extLst>
          </p:cNvPr>
          <p:cNvSpPr txBox="1">
            <a:spLocks/>
          </p:cNvSpPr>
          <p:nvPr/>
        </p:nvSpPr>
        <p:spPr>
          <a:xfrm>
            <a:off x="448207" y="163289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CeF</a:t>
            </a:r>
            <a:r>
              <a:rPr lang="en-US" sz="3600" b="1" baseline="30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Formation and Stability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4103B4B-AA51-1E50-BE4C-1F73361A317A}"/>
              </a:ext>
            </a:extLst>
          </p:cNvPr>
          <p:cNvSpPr/>
          <p:nvPr/>
        </p:nvSpPr>
        <p:spPr>
          <a:xfrm>
            <a:off x="11726560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04682E-FB80-C5F5-CF1A-D804BBF3E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35" y="1163078"/>
            <a:ext cx="9060329" cy="538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63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1108514-6474-1FE1-4638-635078909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D00592B3-889F-CB73-F406-0E899754FDC7}"/>
              </a:ext>
            </a:extLst>
          </p:cNvPr>
          <p:cNvGraphicFramePr>
            <a:graphicFrameLocks noGrp="1"/>
          </p:cNvGraphicFramePr>
          <p:nvPr/>
        </p:nvGraphicFramePr>
        <p:xfrm>
          <a:off x="7563275" y="4377819"/>
          <a:ext cx="4067265" cy="200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755">
                  <a:extLst>
                    <a:ext uri="{9D8B030D-6E8A-4147-A177-3AD203B41FA5}">
                      <a16:colId xmlns:a16="http://schemas.microsoft.com/office/drawing/2014/main" val="1502280525"/>
                    </a:ext>
                  </a:extLst>
                </a:gridCol>
                <a:gridCol w="1355755">
                  <a:extLst>
                    <a:ext uri="{9D8B030D-6E8A-4147-A177-3AD203B41FA5}">
                      <a16:colId xmlns:a16="http://schemas.microsoft.com/office/drawing/2014/main" val="2892503455"/>
                    </a:ext>
                  </a:extLst>
                </a:gridCol>
                <a:gridCol w="1355755">
                  <a:extLst>
                    <a:ext uri="{9D8B030D-6E8A-4147-A177-3AD203B41FA5}">
                      <a16:colId xmlns:a16="http://schemas.microsoft.com/office/drawing/2014/main" val="30054768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Molecule</a:t>
                      </a: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Predicted</a:t>
                      </a: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Experimentally observed</a:t>
                      </a:r>
                      <a:endParaRPr lang="en-CA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586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UF</a:t>
                      </a:r>
                      <a:r>
                        <a:rPr lang="en-US" baseline="30000"/>
                        <a:t>3+</a:t>
                      </a: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059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ThF</a:t>
                      </a:r>
                      <a:r>
                        <a:rPr lang="en-US" baseline="30000"/>
                        <a:t>3+</a:t>
                      </a: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-</a:t>
                      </a:r>
                      <a:endParaRPr lang="en-CA" sz="1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078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AcF</a:t>
                      </a:r>
                      <a:r>
                        <a:rPr lang="en-US" baseline="30000"/>
                        <a:t>3+</a:t>
                      </a: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-</a:t>
                      </a:r>
                      <a:endParaRPr lang="en-CA" sz="1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96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PaF</a:t>
                      </a:r>
                      <a:r>
                        <a:rPr lang="en-US" baseline="30000"/>
                        <a:t>3+</a:t>
                      </a: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-</a:t>
                      </a:r>
                      <a:endParaRPr lang="en-CA" sz="1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0706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7358E28F-F691-4999-85AC-BD409633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093" y="3734668"/>
            <a:ext cx="4486407" cy="302461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DB31C8C-36CA-C35E-7E25-0B9B29B725F3}"/>
              </a:ext>
            </a:extLst>
          </p:cNvPr>
          <p:cNvSpPr txBox="1">
            <a:spLocks/>
          </p:cNvSpPr>
          <p:nvPr/>
        </p:nvSpPr>
        <p:spPr>
          <a:xfrm>
            <a:off x="-1450022" y="826822"/>
            <a:ext cx="8526732" cy="9291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>
                <a:solidFill>
                  <a:srgbClr val="FF0000"/>
                </a:solidFill>
              </a:rPr>
              <a:t>Radioactive</a:t>
            </a:r>
            <a:r>
              <a:rPr lang="en-US" sz="2800"/>
              <a:t> molecules</a:t>
            </a:r>
          </a:p>
        </p:txBody>
      </p:sp>
      <p:pic>
        <p:nvPicPr>
          <p:cNvPr id="1026" name="Picture 2" descr="The pear shape of the 224Ra nucleus">
            <a:extLst>
              <a:ext uri="{FF2B5EF4-FFF2-40B4-BE49-F238E27FC236}">
                <a16:creationId xmlns:a16="http://schemas.microsoft.com/office/drawing/2014/main" id="{11D31EE9-851D-5D56-297A-B65582A8B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006" y="4047687"/>
            <a:ext cx="2198370" cy="198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5C0D4C1-12C5-2A92-8720-6B41BE456679}"/>
              </a:ext>
            </a:extLst>
          </p:cNvPr>
          <p:cNvSpPr/>
          <p:nvPr/>
        </p:nvSpPr>
        <p:spPr>
          <a:xfrm>
            <a:off x="5609536" y="4654842"/>
            <a:ext cx="769145" cy="769145"/>
          </a:xfrm>
          <a:prstGeom prst="ellipse">
            <a:avLst/>
          </a:prstGeom>
          <a:solidFill>
            <a:srgbClr val="9F61FB"/>
          </a:solidFill>
          <a:ln>
            <a:noFill/>
          </a:ln>
          <a:effectLst>
            <a:innerShdw blurRad="88900" dist="88900" dir="8340000">
              <a:prstClr val="black">
                <a:alpha val="39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85797E-31D3-DA99-4051-9EA2E67CF649}"/>
              </a:ext>
            </a:extLst>
          </p:cNvPr>
          <p:cNvSpPr/>
          <p:nvPr/>
        </p:nvSpPr>
        <p:spPr>
          <a:xfrm>
            <a:off x="4952310" y="4990615"/>
            <a:ext cx="685800" cy="97632"/>
          </a:xfrm>
          <a:prstGeom prst="rect">
            <a:avLst/>
          </a:prstGeom>
          <a:solidFill>
            <a:srgbClr val="1B09FF"/>
          </a:solidFill>
          <a:effectLst>
            <a:glow rad="63500">
              <a:schemeClr val="accent1">
                <a:satMod val="175000"/>
                <a:alpha val="40000"/>
              </a:schemeClr>
            </a:glow>
            <a:innerShdw blurRad="635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Enhancement factors in our approach:…">
            <a:extLst>
              <a:ext uri="{FF2B5EF4-FFF2-40B4-BE49-F238E27FC236}">
                <a16:creationId xmlns:a16="http://schemas.microsoft.com/office/drawing/2014/main" id="{F99EA1E9-FA71-896C-5B7D-3BAAC0E9025B}"/>
              </a:ext>
            </a:extLst>
          </p:cNvPr>
          <p:cNvSpPr txBox="1"/>
          <p:nvPr/>
        </p:nvSpPr>
        <p:spPr>
          <a:xfrm>
            <a:off x="529263" y="2381305"/>
            <a:ext cx="8395613" cy="1341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 defTabSz="406400"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Enhancement factors in our approach: </a:t>
            </a:r>
          </a:p>
          <a:p>
            <a:pPr marL="444500" indent="-190500" defTabSz="406400">
              <a:buSzPct val="100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2000" b="1">
                <a:solidFill>
                  <a:srgbClr val="00B0F0"/>
                </a:solidFill>
              </a:rPr>
              <a:t>octupole</a:t>
            </a:r>
            <a:r>
              <a:rPr sz="2000"/>
              <a:t> deformed nuclide   x 100-1,000</a:t>
            </a:r>
          </a:p>
          <a:p>
            <a:pPr marL="444500" indent="-190500" defTabSz="406400">
              <a:buSzPct val="100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in </a:t>
            </a:r>
            <a:r>
              <a:rPr sz="2000" b="1">
                <a:solidFill>
                  <a:srgbClr val="7030A0"/>
                </a:solidFill>
              </a:rPr>
              <a:t>polar molecule</a:t>
            </a:r>
            <a:r>
              <a:rPr sz="2000"/>
              <a:t>                   x 1,000-10,000</a:t>
            </a:r>
          </a:p>
          <a:p>
            <a:pPr marL="444500" indent="-190500" defTabSz="406400">
              <a:buSzPct val="100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in atom or ion trap                 x 1,000</a:t>
            </a:r>
            <a:r>
              <a:rPr sz="2000" baseline="31999"/>
              <a:t>  </a:t>
            </a:r>
            <a:r>
              <a:rPr sz="2000"/>
              <a:t>compared to beam experiments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BA0EE-834C-1ACD-F3E1-79D350D9A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7" y="163289"/>
            <a:ext cx="8953827" cy="650329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Sensitivity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BECE05-E196-15B0-CD63-5171231B5E11}"/>
              </a:ext>
            </a:extLst>
          </p:cNvPr>
          <p:cNvSpPr/>
          <p:nvPr/>
        </p:nvSpPr>
        <p:spPr>
          <a:xfrm>
            <a:off x="788694" y="2709732"/>
            <a:ext cx="1356360" cy="3352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82ED26-1299-270A-5431-DDDC8BFCCFDA}"/>
              </a:ext>
            </a:extLst>
          </p:cNvPr>
          <p:cNvSpPr txBox="1"/>
          <p:nvPr/>
        </p:nvSpPr>
        <p:spPr>
          <a:xfrm>
            <a:off x="649913" y="4565173"/>
            <a:ext cx="173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All known cases are radioactive</a:t>
            </a:r>
            <a:endParaRPr lang="en-CA" b="1" baseline="-2500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C22416-9522-DF13-1EBC-20726B1DC982}"/>
              </a:ext>
            </a:extLst>
          </p:cNvPr>
          <p:cNvSpPr txBox="1"/>
          <p:nvPr/>
        </p:nvSpPr>
        <p:spPr>
          <a:xfrm>
            <a:off x="6307908" y="2702119"/>
            <a:ext cx="238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Compared to spherical atomic nuclei (Hg)</a:t>
            </a:r>
            <a:endParaRPr lang="en-CA" b="1" baseline="-2500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142A58-2EBD-A254-480E-1BF47D02D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4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4F8945C-B821-E83A-FA8D-7A6A65442957}"/>
              </a:ext>
            </a:extLst>
          </p:cNvPr>
          <p:cNvSpPr/>
          <p:nvPr/>
        </p:nvSpPr>
        <p:spPr>
          <a:xfrm>
            <a:off x="11726560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9720B-AEBD-0207-82B3-31B5240B3AC0}"/>
              </a:ext>
            </a:extLst>
          </p:cNvPr>
          <p:cNvSpPr txBox="1"/>
          <p:nvPr/>
        </p:nvSpPr>
        <p:spPr>
          <a:xfrm>
            <a:off x="7956233" y="1210110"/>
            <a:ext cx="258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Enhanced Schiff Moment</a:t>
            </a:r>
            <a:endParaRPr lang="en-CA" b="1" baseline="-2500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CA434CA-164D-A624-B739-534A6BE2BBD6}"/>
              </a:ext>
            </a:extLst>
          </p:cNvPr>
          <p:cNvCxnSpPr>
            <a:cxnSpLocks/>
          </p:cNvCxnSpPr>
          <p:nvPr/>
        </p:nvCxnSpPr>
        <p:spPr>
          <a:xfrm flipV="1">
            <a:off x="639773" y="2900247"/>
            <a:ext cx="94560" cy="242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07DA087-B1EE-CEE2-5A08-9FF14FFB01FC}"/>
              </a:ext>
            </a:extLst>
          </p:cNvPr>
          <p:cNvSpPr txBox="1"/>
          <p:nvPr/>
        </p:nvSpPr>
        <p:spPr>
          <a:xfrm>
            <a:off x="2595092" y="6133612"/>
            <a:ext cx="25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</a:rPr>
              <a:t>Protactinium</a:t>
            </a:r>
            <a:endParaRPr lang="en-CA" b="1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ED2270-ED56-5407-FD84-7DDEFF9D8E98}"/>
              </a:ext>
            </a:extLst>
          </p:cNvPr>
          <p:cNvSpPr txBox="1"/>
          <p:nvPr/>
        </p:nvSpPr>
        <p:spPr>
          <a:xfrm>
            <a:off x="5555586" y="5522181"/>
            <a:ext cx="135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Fluorine</a:t>
            </a:r>
            <a:endParaRPr lang="en-CA" b="1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5298B9-5E97-5769-3BB2-5BAEB940CD1F}"/>
              </a:ext>
            </a:extLst>
          </p:cNvPr>
          <p:cNvSpPr txBox="1"/>
          <p:nvPr/>
        </p:nvSpPr>
        <p:spPr>
          <a:xfrm>
            <a:off x="6717138" y="3606557"/>
            <a:ext cx="647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</a:rPr>
              <a:t>+3</a:t>
            </a:r>
            <a:endParaRPr lang="en-CA" sz="3600" b="1">
              <a:solidFill>
                <a:srgbClr val="0070C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C89937-3426-F36A-71AA-C6215B9B7E57}"/>
              </a:ext>
            </a:extLst>
          </p:cNvPr>
          <p:cNvSpPr/>
          <p:nvPr/>
        </p:nvSpPr>
        <p:spPr>
          <a:xfrm>
            <a:off x="2155195" y="5981573"/>
            <a:ext cx="370724" cy="75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B09DE854-ABAC-DE9D-60DE-FEA6CB984B5B}"/>
              </a:ext>
            </a:extLst>
          </p:cNvPr>
          <p:cNvSpPr/>
          <p:nvPr/>
        </p:nvSpPr>
        <p:spPr>
          <a:xfrm flipH="1">
            <a:off x="243422" y="2912269"/>
            <a:ext cx="950910" cy="1802413"/>
          </a:xfrm>
          <a:prstGeom prst="arc">
            <a:avLst>
              <a:gd name="adj1" fmla="val 16480681"/>
              <a:gd name="adj2" fmla="val 5208311"/>
            </a:avLst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2FD67FC4-BAD4-FDD0-44E4-2AC20A7AC085}"/>
              </a:ext>
            </a:extLst>
          </p:cNvPr>
          <p:cNvSpPr/>
          <p:nvPr/>
        </p:nvSpPr>
        <p:spPr>
          <a:xfrm>
            <a:off x="6119622" y="2771775"/>
            <a:ext cx="188286" cy="544953"/>
          </a:xfrm>
          <a:prstGeom prst="rightBrace">
            <a:avLst>
              <a:gd name="adj1" fmla="val 19637"/>
              <a:gd name="adj2" fmla="val 49692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5" name="Picture 34" descr="A black check mark on a black background&#10;&#10;Description automatically generated">
            <a:extLst>
              <a:ext uri="{FF2B5EF4-FFF2-40B4-BE49-F238E27FC236}">
                <a16:creationId xmlns:a16="http://schemas.microsoft.com/office/drawing/2014/main" id="{3C75E162-AAC4-2251-B5FA-EC109EFEC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034" y="4855420"/>
            <a:ext cx="598699" cy="465654"/>
          </a:xfrm>
          <a:prstGeom prst="rect">
            <a:avLst/>
          </a:prstGeom>
        </p:spPr>
      </p:pic>
      <p:pic>
        <p:nvPicPr>
          <p:cNvPr id="36" name="Picture 35" descr="A black check mark on a black background&#10;&#10;Description automatically generated">
            <a:extLst>
              <a:ext uri="{FF2B5EF4-FFF2-40B4-BE49-F238E27FC236}">
                <a16:creationId xmlns:a16="http://schemas.microsoft.com/office/drawing/2014/main" id="{896913D3-5E2D-ADC6-09A5-5345D4F8C4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01" y="5215212"/>
            <a:ext cx="598699" cy="465654"/>
          </a:xfrm>
          <a:prstGeom prst="rect">
            <a:avLst/>
          </a:prstGeom>
        </p:spPr>
      </p:pic>
      <p:pic>
        <p:nvPicPr>
          <p:cNvPr id="37" name="Picture 36" descr="A black check mark on a black background&#10;&#10;Description automatically generated">
            <a:extLst>
              <a:ext uri="{FF2B5EF4-FFF2-40B4-BE49-F238E27FC236}">
                <a16:creationId xmlns:a16="http://schemas.microsoft.com/office/drawing/2014/main" id="{289058D0-F598-C08F-B7B7-57AFEC9AA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00" y="5582191"/>
            <a:ext cx="598699" cy="465654"/>
          </a:xfrm>
          <a:prstGeom prst="rect">
            <a:avLst/>
          </a:prstGeom>
        </p:spPr>
      </p:pic>
      <p:pic>
        <p:nvPicPr>
          <p:cNvPr id="38" name="Picture 37" descr="A black check mark on a black background&#10;&#10;Description automatically generated">
            <a:extLst>
              <a:ext uri="{FF2B5EF4-FFF2-40B4-BE49-F238E27FC236}">
                <a16:creationId xmlns:a16="http://schemas.microsoft.com/office/drawing/2014/main" id="{9C040B80-8CE0-CA00-B5BF-B6228F29B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625" y="5954889"/>
            <a:ext cx="598699" cy="465654"/>
          </a:xfrm>
          <a:prstGeom prst="rect">
            <a:avLst/>
          </a:prstGeom>
        </p:spPr>
      </p:pic>
      <p:pic>
        <p:nvPicPr>
          <p:cNvPr id="39" name="Picture 38" descr="A black check mark on a black background&#10;&#10;Description automatically generated">
            <a:extLst>
              <a:ext uri="{FF2B5EF4-FFF2-40B4-BE49-F238E27FC236}">
                <a16:creationId xmlns:a16="http://schemas.microsoft.com/office/drawing/2014/main" id="{4629C016-3825-890C-181D-7DA1FEBC9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908" y="4855420"/>
            <a:ext cx="598699" cy="465654"/>
          </a:xfrm>
          <a:prstGeom prst="rect">
            <a:avLst/>
          </a:prstGeom>
        </p:spPr>
      </p:pic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DC3B51E5-FE3F-6842-2DDC-7625A5C7980B}"/>
              </a:ext>
            </a:extLst>
          </p:cNvPr>
          <p:cNvGraphicFramePr>
            <a:graphicFrameLocks noGrp="1"/>
          </p:cNvGraphicFramePr>
          <p:nvPr/>
        </p:nvGraphicFramePr>
        <p:xfrm>
          <a:off x="8804307" y="6433505"/>
          <a:ext cx="2536024" cy="251460"/>
        </p:xfrm>
        <a:graphic>
          <a:graphicData uri="http://schemas.openxmlformats.org/drawingml/2006/table">
            <a:tbl>
              <a:tblPr/>
              <a:tblGrid>
                <a:gridCol w="2536024">
                  <a:extLst>
                    <a:ext uri="{9D8B030D-6E8A-4147-A177-3AD203B41FA5}">
                      <a16:colId xmlns:a16="http://schemas.microsoft.com/office/drawing/2014/main" val="13459088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CA" sz="1050" b="0" u="none" strike="noStrike">
                          <a:effectLst/>
                          <a:hlinkClick r:id="rId6"/>
                        </a:rPr>
                        <a:t>https://doi.org/10.48550/arXiv.2203.10333</a:t>
                      </a:r>
                      <a:endParaRPr lang="en-CA" sz="1050">
                        <a:effectLst/>
                      </a:endParaRPr>
                    </a:p>
                  </a:txBody>
                  <a:tcPr marR="619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365604"/>
                  </a:ext>
                </a:extLst>
              </a:tr>
            </a:tbl>
          </a:graphicData>
        </a:graphic>
      </p:graphicFrame>
      <p:pic>
        <p:nvPicPr>
          <p:cNvPr id="43" name="Picture 4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48812147-F45B-DF0A-79BA-B1C964C82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" y="1053103"/>
            <a:ext cx="8073993" cy="1128766"/>
          </a:xfrm>
          <a:prstGeom prst="rect">
            <a:avLst/>
          </a:prstGeom>
        </p:spPr>
      </p:pic>
      <p:sp>
        <p:nvSpPr>
          <p:cNvPr id="46" name="Right Brace 45">
            <a:extLst>
              <a:ext uri="{FF2B5EF4-FFF2-40B4-BE49-F238E27FC236}">
                <a16:creationId xmlns:a16="http://schemas.microsoft.com/office/drawing/2014/main" id="{73FAF51B-C8CC-BD42-0F45-B2234640706D}"/>
              </a:ext>
            </a:extLst>
          </p:cNvPr>
          <p:cNvSpPr/>
          <p:nvPr/>
        </p:nvSpPr>
        <p:spPr>
          <a:xfrm rot="5400000" flipH="1">
            <a:off x="7137929" y="640049"/>
            <a:ext cx="188286" cy="1419558"/>
          </a:xfrm>
          <a:prstGeom prst="rightBrace">
            <a:avLst>
              <a:gd name="adj1" fmla="val 95768"/>
              <a:gd name="adj2" fmla="val 49189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6987713-00A9-2441-5C1A-A15658117C0E}"/>
              </a:ext>
            </a:extLst>
          </p:cNvPr>
          <p:cNvCxnSpPr/>
          <p:nvPr/>
        </p:nvCxnSpPr>
        <p:spPr>
          <a:xfrm>
            <a:off x="7956233" y="652939"/>
            <a:ext cx="4000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A group of red and blue spheres&#10;&#10;Description automatically generated">
            <a:extLst>
              <a:ext uri="{FF2B5EF4-FFF2-40B4-BE49-F238E27FC236}">
                <a16:creationId xmlns:a16="http://schemas.microsoft.com/office/drawing/2014/main" id="{39DA487C-689A-03E1-668E-FF3FFA1FE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79" y="-97591"/>
            <a:ext cx="1516626" cy="1516626"/>
          </a:xfrm>
          <a:prstGeom prst="rect">
            <a:avLst/>
          </a:prstGeom>
        </p:spPr>
      </p:pic>
      <p:pic>
        <p:nvPicPr>
          <p:cNvPr id="52" name="Picture 51" descr="A group of blue and red ovals&#10;&#10;Description automatically generated">
            <a:extLst>
              <a:ext uri="{FF2B5EF4-FFF2-40B4-BE49-F238E27FC236}">
                <a16:creationId xmlns:a16="http://schemas.microsoft.com/office/drawing/2014/main" id="{0F3A5F84-28DD-7B2D-E4AF-D37607777C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65" y="-487959"/>
            <a:ext cx="2281796" cy="2281796"/>
          </a:xfrm>
          <a:prstGeom prst="rect">
            <a:avLst/>
          </a:prstGeom>
        </p:spPr>
      </p:pic>
      <p:pic>
        <p:nvPicPr>
          <p:cNvPr id="54" name="Picture 53" descr="A screenshot of a periodic table&#10;&#10;Description automatically generated">
            <a:extLst>
              <a:ext uri="{FF2B5EF4-FFF2-40B4-BE49-F238E27FC236}">
                <a16:creationId xmlns:a16="http://schemas.microsoft.com/office/drawing/2014/main" id="{53190BF6-3FB9-AAEB-374B-D8405A4F8D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69" y="4224102"/>
            <a:ext cx="4580688" cy="2433690"/>
          </a:xfrm>
          <a:prstGeom prst="rect">
            <a:avLst/>
          </a:prstGeom>
        </p:spPr>
      </p:pic>
      <p:sp>
        <p:nvSpPr>
          <p:cNvPr id="57" name="Arc 56">
            <a:extLst>
              <a:ext uri="{FF2B5EF4-FFF2-40B4-BE49-F238E27FC236}">
                <a16:creationId xmlns:a16="http://schemas.microsoft.com/office/drawing/2014/main" id="{C005F72F-4A79-1EEC-26F6-49E648558694}"/>
              </a:ext>
            </a:extLst>
          </p:cNvPr>
          <p:cNvSpPr/>
          <p:nvPr/>
        </p:nvSpPr>
        <p:spPr>
          <a:xfrm>
            <a:off x="246284" y="1816669"/>
            <a:ext cx="13565632" cy="1484065"/>
          </a:xfrm>
          <a:prstGeom prst="arc">
            <a:avLst>
              <a:gd name="adj1" fmla="val 10657942"/>
              <a:gd name="adj2" fmla="val 1382903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DDA8ADCB-CF20-3DD5-7F53-5337D5441CBE}"/>
              </a:ext>
            </a:extLst>
          </p:cNvPr>
          <p:cNvSpPr/>
          <p:nvPr/>
        </p:nvSpPr>
        <p:spPr>
          <a:xfrm>
            <a:off x="6412706" y="1776413"/>
            <a:ext cx="1608159" cy="94464"/>
          </a:xfrm>
          <a:prstGeom prst="arc">
            <a:avLst>
              <a:gd name="adj1" fmla="val 21523956"/>
              <a:gd name="adj2" fmla="val 10890316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AA2094E-B42F-C541-536B-FAD03FEC381C}"/>
              </a:ext>
            </a:extLst>
          </p:cNvPr>
          <p:cNvSpPr txBox="1"/>
          <p:nvPr/>
        </p:nvSpPr>
        <p:spPr>
          <a:xfrm>
            <a:off x="6842794" y="5389398"/>
            <a:ext cx="1727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Laser coolable!</a:t>
            </a:r>
            <a:endParaRPr lang="en-C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6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4" grpId="0" animBg="1"/>
      <p:bldP spid="8" grpId="0" animBg="1"/>
      <p:bldP spid="12" grpId="0"/>
      <p:bldP spid="18" grpId="0"/>
      <p:bldP spid="9" grpId="0"/>
      <p:bldP spid="22" grpId="0"/>
      <p:bldP spid="23" grpId="0"/>
      <p:bldP spid="26" grpId="0"/>
      <p:bldP spid="29" grpId="0" animBg="1"/>
      <p:bldP spid="33" grpId="0" animBg="1"/>
      <p:bldP spid="15" grpId="0" animBg="1"/>
      <p:bldP spid="46" grpId="0" animBg="1"/>
      <p:bldP spid="57" grpId="0" animBg="1"/>
      <p:bldP spid="58" grpId="0" animBg="1"/>
      <p:bldP spid="59" grpId="0"/>
      <p:bldP spid="5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3D5C8-4B75-E21B-ADF4-55BD3A5E2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CDC8E95-B311-F5D1-0B68-1ABC840DD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7" y="163289"/>
            <a:ext cx="8953827" cy="65032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CP Violation – Atomic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4D251-8333-5C4A-602E-121DE5EFF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</a:t>
            </a:r>
            <a:endParaRPr lang="en-C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E09CE8-0730-DE32-8AE1-8B7098435F76}"/>
              </a:ext>
            </a:extLst>
          </p:cNvPr>
          <p:cNvSpPr/>
          <p:nvPr/>
        </p:nvSpPr>
        <p:spPr>
          <a:xfrm>
            <a:off x="11726560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B09A93-F164-C00F-3BE6-437D6963F9FE}"/>
              </a:ext>
            </a:extLst>
          </p:cNvPr>
          <p:cNvSpPr txBox="1">
            <a:spLocks/>
          </p:cNvSpPr>
          <p:nvPr/>
        </p:nvSpPr>
        <p:spPr>
          <a:xfrm>
            <a:off x="1389875" y="3131528"/>
            <a:ext cx="5974080" cy="9291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</a:rPr>
              <a:t>Present upper limit held by </a:t>
            </a:r>
            <a:r>
              <a:rPr lang="en-US" sz="2800" baseline="30000">
                <a:solidFill>
                  <a:schemeClr val="tx1"/>
                </a:solidFill>
              </a:rPr>
              <a:t>199</a:t>
            </a:r>
            <a:r>
              <a:rPr lang="en-US" sz="2800">
                <a:solidFill>
                  <a:schemeClr val="tx1"/>
                </a:solidFill>
              </a:rPr>
              <a:t>Hg: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BFFF01-0EB5-A0C4-79F9-473443089442}"/>
              </a:ext>
            </a:extLst>
          </p:cNvPr>
          <p:cNvSpPr txBox="1"/>
          <p:nvPr/>
        </p:nvSpPr>
        <p:spPr>
          <a:xfrm>
            <a:off x="2944832" y="3649673"/>
            <a:ext cx="4124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5"/>
                </a:solidFill>
              </a:rPr>
              <a:t>|</a:t>
            </a:r>
            <a:r>
              <a:rPr lang="en-US" sz="2000" b="1" err="1">
                <a:solidFill>
                  <a:schemeClr val="accent5"/>
                </a:solidFill>
              </a:rPr>
              <a:t>d</a:t>
            </a:r>
            <a:r>
              <a:rPr lang="en-US" sz="2000" b="1" baseline="-25000" err="1">
                <a:solidFill>
                  <a:schemeClr val="accent5"/>
                </a:solidFill>
              </a:rPr>
              <a:t>Hg</a:t>
            </a:r>
            <a:r>
              <a:rPr lang="en-US" sz="2000" b="1">
                <a:solidFill>
                  <a:schemeClr val="accent5"/>
                </a:solidFill>
              </a:rPr>
              <a:t>| &lt; 7.4 x 10</a:t>
            </a:r>
            <a:r>
              <a:rPr lang="en-US" sz="2000" b="1" baseline="30000">
                <a:solidFill>
                  <a:schemeClr val="accent5"/>
                </a:solidFill>
              </a:rPr>
              <a:t>-30</a:t>
            </a:r>
            <a:r>
              <a:rPr lang="en-US" sz="2000" b="1">
                <a:solidFill>
                  <a:schemeClr val="accent5"/>
                </a:solidFill>
              </a:rPr>
              <a:t> </a:t>
            </a:r>
            <a:r>
              <a:rPr lang="en-US" sz="2000" b="1" i="1">
                <a:solidFill>
                  <a:schemeClr val="accent5"/>
                </a:solidFill>
              </a:rPr>
              <a:t>e</a:t>
            </a:r>
            <a:r>
              <a:rPr lang="en-US" sz="2000" b="1">
                <a:solidFill>
                  <a:schemeClr val="accent5"/>
                </a:solidFill>
              </a:rPr>
              <a:t> cm</a:t>
            </a:r>
            <a:endParaRPr lang="en-CA" sz="2000" b="1">
              <a:solidFill>
                <a:schemeClr val="accent5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5F2D08-D531-3219-56EF-56B3327D869E}"/>
              </a:ext>
            </a:extLst>
          </p:cNvPr>
          <p:cNvSpPr txBox="1"/>
          <p:nvPr/>
        </p:nvSpPr>
        <p:spPr>
          <a:xfrm>
            <a:off x="3710634" y="3983172"/>
            <a:ext cx="15510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100">
                <a:hlinkClick r:id="rId3"/>
              </a:rPr>
              <a:t>[B. Graner et al., 2016]</a:t>
            </a:r>
            <a:endParaRPr lang="en-CA" sz="1100"/>
          </a:p>
        </p:txBody>
      </p:sp>
      <p:pic>
        <p:nvPicPr>
          <p:cNvPr id="10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EDF6851-5E8A-226B-51EA-58142781B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1" y="855254"/>
            <a:ext cx="6634660" cy="1528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00B028-BC8B-A45A-2E0B-1D8D962A3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106" y="573343"/>
            <a:ext cx="3376426" cy="337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" grpId="1"/>
      <p:bldP spid="13" grpId="0"/>
      <p:bldP spid="13" grpId="1"/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023AB-14BF-259C-9670-25C928FC1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3DF4B5CB-B99A-F0AE-220B-C474DA7392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273020"/>
              </p:ext>
            </p:extLst>
          </p:nvPr>
        </p:nvGraphicFramePr>
        <p:xfrm>
          <a:off x="7563275" y="4377819"/>
          <a:ext cx="4067265" cy="200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755">
                  <a:extLst>
                    <a:ext uri="{9D8B030D-6E8A-4147-A177-3AD203B41FA5}">
                      <a16:colId xmlns:a16="http://schemas.microsoft.com/office/drawing/2014/main" val="1502280525"/>
                    </a:ext>
                  </a:extLst>
                </a:gridCol>
                <a:gridCol w="1355755">
                  <a:extLst>
                    <a:ext uri="{9D8B030D-6E8A-4147-A177-3AD203B41FA5}">
                      <a16:colId xmlns:a16="http://schemas.microsoft.com/office/drawing/2014/main" val="2892503455"/>
                    </a:ext>
                  </a:extLst>
                </a:gridCol>
                <a:gridCol w="1355755">
                  <a:extLst>
                    <a:ext uri="{9D8B030D-6E8A-4147-A177-3AD203B41FA5}">
                      <a16:colId xmlns:a16="http://schemas.microsoft.com/office/drawing/2014/main" val="30054768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Molecule</a:t>
                      </a: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Predicted</a:t>
                      </a: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Experimentally observed</a:t>
                      </a:r>
                      <a:endParaRPr lang="en-CA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586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UF</a:t>
                      </a:r>
                      <a:r>
                        <a:rPr lang="en-US" baseline="30000"/>
                        <a:t>3+</a:t>
                      </a: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059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ThF</a:t>
                      </a:r>
                      <a:r>
                        <a:rPr lang="en-US" baseline="30000"/>
                        <a:t>3+</a:t>
                      </a: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-</a:t>
                      </a:r>
                      <a:endParaRPr lang="en-CA" sz="1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078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AcF</a:t>
                      </a:r>
                      <a:r>
                        <a:rPr lang="en-US" baseline="30000"/>
                        <a:t>3+</a:t>
                      </a: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-</a:t>
                      </a:r>
                      <a:endParaRPr lang="en-CA" sz="1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969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PaF</a:t>
                      </a:r>
                      <a:r>
                        <a:rPr lang="en-US" baseline="30000"/>
                        <a:t>3+</a:t>
                      </a: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-</a:t>
                      </a:r>
                      <a:endParaRPr lang="en-CA" sz="18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0706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5AA6CA21-40CE-AC33-29CF-6CDBF944F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093" y="3734668"/>
            <a:ext cx="4486407" cy="3024615"/>
          </a:xfrm>
          <a:prstGeom prst="rect">
            <a:avLst/>
          </a:prstGeom>
        </p:spPr>
      </p:pic>
      <p:pic>
        <p:nvPicPr>
          <p:cNvPr id="1026" name="Picture 2" descr="The pear shape of the 224Ra nucleus">
            <a:extLst>
              <a:ext uri="{FF2B5EF4-FFF2-40B4-BE49-F238E27FC236}">
                <a16:creationId xmlns:a16="http://schemas.microsoft.com/office/drawing/2014/main" id="{B23CBC7E-1A50-A903-91A3-4B25E9141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006" y="4047687"/>
            <a:ext cx="2198370" cy="198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3ECA34A-9B12-220C-2504-A8DE56292087}"/>
              </a:ext>
            </a:extLst>
          </p:cNvPr>
          <p:cNvSpPr/>
          <p:nvPr/>
        </p:nvSpPr>
        <p:spPr>
          <a:xfrm>
            <a:off x="5609536" y="4654842"/>
            <a:ext cx="769145" cy="769145"/>
          </a:xfrm>
          <a:prstGeom prst="ellipse">
            <a:avLst/>
          </a:prstGeom>
          <a:solidFill>
            <a:srgbClr val="9F61FB"/>
          </a:solidFill>
          <a:ln>
            <a:noFill/>
          </a:ln>
          <a:effectLst>
            <a:innerShdw blurRad="88900" dist="88900" dir="8340000">
              <a:prstClr val="black">
                <a:alpha val="39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72CDE2-FFE8-EAC7-085B-03C25598B494}"/>
              </a:ext>
            </a:extLst>
          </p:cNvPr>
          <p:cNvSpPr/>
          <p:nvPr/>
        </p:nvSpPr>
        <p:spPr>
          <a:xfrm>
            <a:off x="4952310" y="4990615"/>
            <a:ext cx="685800" cy="97632"/>
          </a:xfrm>
          <a:prstGeom prst="rect">
            <a:avLst/>
          </a:prstGeom>
          <a:solidFill>
            <a:srgbClr val="1B09FF"/>
          </a:solidFill>
          <a:effectLst>
            <a:glow rad="63500">
              <a:schemeClr val="accent1">
                <a:satMod val="175000"/>
                <a:alpha val="40000"/>
              </a:schemeClr>
            </a:glow>
            <a:innerShdw blurRad="635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Enhancement factors in our approach:…">
            <a:extLst>
              <a:ext uri="{FF2B5EF4-FFF2-40B4-BE49-F238E27FC236}">
                <a16:creationId xmlns:a16="http://schemas.microsoft.com/office/drawing/2014/main" id="{E4A63E2F-BAB6-0546-D423-459334DC2B92}"/>
              </a:ext>
            </a:extLst>
          </p:cNvPr>
          <p:cNvSpPr txBox="1"/>
          <p:nvPr/>
        </p:nvSpPr>
        <p:spPr>
          <a:xfrm>
            <a:off x="529263" y="2381305"/>
            <a:ext cx="8395613" cy="1341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8100" tIns="38100" rIns="38100" bIns="38100"/>
          <a:lstStyle/>
          <a:p>
            <a:pPr defTabSz="406400"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Enhancement factors in our approach: </a:t>
            </a:r>
          </a:p>
          <a:p>
            <a:pPr marL="444500" indent="-190500" defTabSz="406400">
              <a:buSzPct val="100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2000" b="1" dirty="0">
                <a:solidFill>
                  <a:srgbClr val="00B0F0"/>
                </a:solidFill>
              </a:rPr>
              <a:t>octupole</a:t>
            </a:r>
            <a:r>
              <a:rPr sz="2000" dirty="0"/>
              <a:t> deformed nuclide   x 100-1,000</a:t>
            </a:r>
          </a:p>
          <a:p>
            <a:pPr marL="444500" indent="-190500" defTabSz="406400">
              <a:buSzPct val="100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in </a:t>
            </a:r>
            <a:r>
              <a:rPr sz="2000" b="1" dirty="0">
                <a:solidFill>
                  <a:srgbClr val="7030A0"/>
                </a:solidFill>
              </a:rPr>
              <a:t>polar molecule</a:t>
            </a:r>
            <a:r>
              <a:rPr sz="2000" dirty="0"/>
              <a:t>                   x 1,000-10,000</a:t>
            </a:r>
          </a:p>
          <a:p>
            <a:pPr marL="444500" indent="-190500" defTabSz="406400">
              <a:buSzPct val="100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in ion trap                 x 1,000</a:t>
            </a:r>
            <a:r>
              <a:rPr sz="2000" baseline="31999" dirty="0"/>
              <a:t>  </a:t>
            </a:r>
            <a:r>
              <a:rPr sz="2000" dirty="0"/>
              <a:t>compared to beam experiments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A6413B-BBE3-5CD0-D59C-C307C220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7" y="163289"/>
            <a:ext cx="11631150" cy="650329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Sensitivity –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Radioactive</a:t>
            </a:r>
            <a:r>
              <a:rPr 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Molecules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F05E97-EE70-FFC3-9657-5F12EC2E1BEA}"/>
              </a:ext>
            </a:extLst>
          </p:cNvPr>
          <p:cNvSpPr/>
          <p:nvPr/>
        </p:nvSpPr>
        <p:spPr>
          <a:xfrm>
            <a:off x="788694" y="2709732"/>
            <a:ext cx="1356360" cy="3352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2B9648-3884-CDE7-A7CC-28ED9CC339AE}"/>
              </a:ext>
            </a:extLst>
          </p:cNvPr>
          <p:cNvSpPr txBox="1"/>
          <p:nvPr/>
        </p:nvSpPr>
        <p:spPr>
          <a:xfrm>
            <a:off x="649913" y="4565173"/>
            <a:ext cx="173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All known cases are radioactive</a:t>
            </a:r>
            <a:endParaRPr lang="en-CA" b="1" baseline="-2500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F8F170-A554-B130-3259-3471F5B3A412}"/>
              </a:ext>
            </a:extLst>
          </p:cNvPr>
          <p:cNvSpPr txBox="1"/>
          <p:nvPr/>
        </p:nvSpPr>
        <p:spPr>
          <a:xfrm>
            <a:off x="6307908" y="2702119"/>
            <a:ext cx="238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Compared to spherical atomic nuclei (Hg)</a:t>
            </a:r>
            <a:endParaRPr lang="en-CA" b="1" baseline="-2500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453EE4-90BC-0C20-C4CE-A261B7904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/>
              <a:t>4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77847E-32D8-B03D-C333-89D097E25BA3}"/>
              </a:ext>
            </a:extLst>
          </p:cNvPr>
          <p:cNvSpPr/>
          <p:nvPr/>
        </p:nvSpPr>
        <p:spPr>
          <a:xfrm>
            <a:off x="11726560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43D705-882B-E097-1423-40AB0865B8BD}"/>
              </a:ext>
            </a:extLst>
          </p:cNvPr>
          <p:cNvCxnSpPr>
            <a:cxnSpLocks/>
          </p:cNvCxnSpPr>
          <p:nvPr/>
        </p:nvCxnSpPr>
        <p:spPr>
          <a:xfrm flipV="1">
            <a:off x="639773" y="2900247"/>
            <a:ext cx="94560" cy="242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BB150BA-A447-426B-2BB5-27E1D9BD5429}"/>
              </a:ext>
            </a:extLst>
          </p:cNvPr>
          <p:cNvSpPr txBox="1"/>
          <p:nvPr/>
        </p:nvSpPr>
        <p:spPr>
          <a:xfrm>
            <a:off x="2595092" y="6133612"/>
            <a:ext cx="25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Protactinium</a:t>
            </a:r>
            <a:endParaRPr lang="en-CA" b="1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5D318-7491-F21B-C60F-EFE8A5CFA973}"/>
              </a:ext>
            </a:extLst>
          </p:cNvPr>
          <p:cNvSpPr txBox="1"/>
          <p:nvPr/>
        </p:nvSpPr>
        <p:spPr>
          <a:xfrm>
            <a:off x="5555586" y="5522181"/>
            <a:ext cx="135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Fluorine</a:t>
            </a:r>
            <a:endParaRPr lang="en-CA" b="1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8DA50C-6FE5-0C12-158E-AD8725B5BA6B}"/>
              </a:ext>
            </a:extLst>
          </p:cNvPr>
          <p:cNvSpPr txBox="1"/>
          <p:nvPr/>
        </p:nvSpPr>
        <p:spPr>
          <a:xfrm>
            <a:off x="6755238" y="3606557"/>
            <a:ext cx="627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  3</a:t>
            </a:r>
            <a:endParaRPr lang="en-CA" sz="3600" b="1" dirty="0">
              <a:solidFill>
                <a:srgbClr val="0070C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F437FC-707A-5146-DBD7-1C4D370F26D7}"/>
              </a:ext>
            </a:extLst>
          </p:cNvPr>
          <p:cNvSpPr/>
          <p:nvPr/>
        </p:nvSpPr>
        <p:spPr>
          <a:xfrm>
            <a:off x="2155195" y="5981573"/>
            <a:ext cx="370724" cy="75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3D2B3032-B870-C6A0-D7EE-38D6A4387FA0}"/>
              </a:ext>
            </a:extLst>
          </p:cNvPr>
          <p:cNvSpPr/>
          <p:nvPr/>
        </p:nvSpPr>
        <p:spPr>
          <a:xfrm flipH="1">
            <a:off x="243422" y="2912269"/>
            <a:ext cx="950910" cy="1802413"/>
          </a:xfrm>
          <a:prstGeom prst="arc">
            <a:avLst>
              <a:gd name="adj1" fmla="val 16480681"/>
              <a:gd name="adj2" fmla="val 5208311"/>
            </a:avLst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5A75AD7C-AD5C-8C47-15ED-DBD589A20EB9}"/>
              </a:ext>
            </a:extLst>
          </p:cNvPr>
          <p:cNvSpPr/>
          <p:nvPr/>
        </p:nvSpPr>
        <p:spPr>
          <a:xfrm>
            <a:off x="6119622" y="2771775"/>
            <a:ext cx="188286" cy="544953"/>
          </a:xfrm>
          <a:prstGeom prst="rightBrace">
            <a:avLst>
              <a:gd name="adj1" fmla="val 19637"/>
              <a:gd name="adj2" fmla="val 49692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5" name="Picture 34" descr="A black check mark on a black background&#10;&#10;Description automatically generated">
            <a:extLst>
              <a:ext uri="{FF2B5EF4-FFF2-40B4-BE49-F238E27FC236}">
                <a16:creationId xmlns:a16="http://schemas.microsoft.com/office/drawing/2014/main" id="{A12CF0CB-446D-6916-CEDD-AC7605D44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034" y="4855420"/>
            <a:ext cx="598699" cy="465654"/>
          </a:xfrm>
          <a:prstGeom prst="rect">
            <a:avLst/>
          </a:prstGeom>
        </p:spPr>
      </p:pic>
      <p:pic>
        <p:nvPicPr>
          <p:cNvPr id="36" name="Picture 35" descr="A black check mark on a black background&#10;&#10;Description automatically generated">
            <a:extLst>
              <a:ext uri="{FF2B5EF4-FFF2-40B4-BE49-F238E27FC236}">
                <a16:creationId xmlns:a16="http://schemas.microsoft.com/office/drawing/2014/main" id="{DB688E17-9AA0-17C2-5246-58E34407D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01" y="5215212"/>
            <a:ext cx="598699" cy="465654"/>
          </a:xfrm>
          <a:prstGeom prst="rect">
            <a:avLst/>
          </a:prstGeom>
        </p:spPr>
      </p:pic>
      <p:pic>
        <p:nvPicPr>
          <p:cNvPr id="37" name="Picture 36" descr="A black check mark on a black background&#10;&#10;Description automatically generated">
            <a:extLst>
              <a:ext uri="{FF2B5EF4-FFF2-40B4-BE49-F238E27FC236}">
                <a16:creationId xmlns:a16="http://schemas.microsoft.com/office/drawing/2014/main" id="{AA0526A3-4A73-03C3-CE03-692E6CF85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00" y="5582191"/>
            <a:ext cx="598699" cy="465654"/>
          </a:xfrm>
          <a:prstGeom prst="rect">
            <a:avLst/>
          </a:prstGeom>
        </p:spPr>
      </p:pic>
      <p:pic>
        <p:nvPicPr>
          <p:cNvPr id="38" name="Picture 37" descr="A black check mark on a black background&#10;&#10;Description automatically generated">
            <a:extLst>
              <a:ext uri="{FF2B5EF4-FFF2-40B4-BE49-F238E27FC236}">
                <a16:creationId xmlns:a16="http://schemas.microsoft.com/office/drawing/2014/main" id="{D6E0EB42-6C6A-5AE9-BC13-3BE541087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625" y="5954889"/>
            <a:ext cx="598699" cy="465654"/>
          </a:xfrm>
          <a:prstGeom prst="rect">
            <a:avLst/>
          </a:prstGeom>
        </p:spPr>
      </p:pic>
      <p:pic>
        <p:nvPicPr>
          <p:cNvPr id="39" name="Picture 38" descr="A black check mark on a black background&#10;&#10;Description automatically generated">
            <a:extLst>
              <a:ext uri="{FF2B5EF4-FFF2-40B4-BE49-F238E27FC236}">
                <a16:creationId xmlns:a16="http://schemas.microsoft.com/office/drawing/2014/main" id="{55B8D623-4E1E-4729-6671-044BC1A18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908" y="4855420"/>
            <a:ext cx="598699" cy="465654"/>
          </a:xfrm>
          <a:prstGeom prst="rect">
            <a:avLst/>
          </a:prstGeom>
        </p:spPr>
      </p:pic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09CD932A-2E4F-292B-055A-7C06ADBC54FA}"/>
              </a:ext>
            </a:extLst>
          </p:cNvPr>
          <p:cNvGraphicFramePr>
            <a:graphicFrameLocks noGrp="1"/>
          </p:cNvGraphicFramePr>
          <p:nvPr/>
        </p:nvGraphicFramePr>
        <p:xfrm>
          <a:off x="8804307" y="6433505"/>
          <a:ext cx="2536024" cy="251460"/>
        </p:xfrm>
        <a:graphic>
          <a:graphicData uri="http://schemas.openxmlformats.org/drawingml/2006/table">
            <a:tbl>
              <a:tblPr/>
              <a:tblGrid>
                <a:gridCol w="2536024">
                  <a:extLst>
                    <a:ext uri="{9D8B030D-6E8A-4147-A177-3AD203B41FA5}">
                      <a16:colId xmlns:a16="http://schemas.microsoft.com/office/drawing/2014/main" val="13459088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CA" sz="1050" b="0" u="none" strike="noStrike">
                          <a:effectLst/>
                          <a:hlinkClick r:id="rId6"/>
                        </a:rPr>
                        <a:t>https://doi.org/10.48550/arXiv.2203.10333</a:t>
                      </a:r>
                      <a:endParaRPr lang="en-CA" sz="1050">
                        <a:effectLst/>
                      </a:endParaRPr>
                    </a:p>
                  </a:txBody>
                  <a:tcPr marR="619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365604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35C2F634-8FD1-CDBA-4E59-D498F00F62B3}"/>
              </a:ext>
            </a:extLst>
          </p:cNvPr>
          <p:cNvSpPr txBox="1"/>
          <p:nvPr/>
        </p:nvSpPr>
        <p:spPr>
          <a:xfrm>
            <a:off x="7445651" y="3627777"/>
            <a:ext cx="1727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Laser coolable!</a:t>
            </a: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6" name="Picture 5" descr="A diagram of a periodic table&#10;&#10;Description automatically generated">
            <a:extLst>
              <a:ext uri="{FF2B5EF4-FFF2-40B4-BE49-F238E27FC236}">
                <a16:creationId xmlns:a16="http://schemas.microsoft.com/office/drawing/2014/main" id="{78B37D94-CB46-32EE-172C-801BC85BF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68" y="4431268"/>
            <a:ext cx="4802541" cy="1791424"/>
          </a:xfrm>
          <a:prstGeom prst="rect">
            <a:avLst/>
          </a:prstGeom>
        </p:spPr>
      </p:pic>
      <p:pic>
        <p:nvPicPr>
          <p:cNvPr id="10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DCFDB2A-EE86-5A3C-437A-D6682D522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1" y="855254"/>
            <a:ext cx="6634660" cy="15282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1331F8-9F99-5EF3-2B24-F77F28BFAD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4106" y="573343"/>
            <a:ext cx="3376426" cy="3376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A8E580-A945-75E1-1756-4D9FC16F3D46}"/>
              </a:ext>
            </a:extLst>
          </p:cNvPr>
          <p:cNvSpPr txBox="1"/>
          <p:nvPr/>
        </p:nvSpPr>
        <p:spPr>
          <a:xfrm>
            <a:off x="6717983" y="360365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+</a:t>
            </a:r>
            <a:endParaRPr lang="en-CA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9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4" grpId="0" animBg="1"/>
      <p:bldP spid="7" grpId="0"/>
      <p:bldP spid="8" grpId="0" animBg="1"/>
      <p:bldP spid="12" grpId="0"/>
      <p:bldP spid="18" grpId="0"/>
      <p:bldP spid="22" grpId="0"/>
      <p:bldP spid="23" grpId="0"/>
      <p:bldP spid="26" grpId="0"/>
      <p:bldP spid="29" grpId="0" animBg="1"/>
      <p:bldP spid="33" grpId="0" animBg="1"/>
      <p:bldP spid="15" grpId="0" animBg="1"/>
      <p:bldP spid="59" grpId="0"/>
      <p:bldP spid="59" grpId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7E414-D84C-E96B-5AF8-C44FC75F8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3024899-AB95-49C3-E4D8-B138139D5827}"/>
              </a:ext>
            </a:extLst>
          </p:cNvPr>
          <p:cNvSpPr txBox="1">
            <a:spLocks/>
          </p:cNvSpPr>
          <p:nvPr/>
        </p:nvSpPr>
        <p:spPr>
          <a:xfrm>
            <a:off x="-1450022" y="826822"/>
            <a:ext cx="8526732" cy="9291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>
                <a:solidFill>
                  <a:srgbClr val="FF0000"/>
                </a:solidFill>
              </a:rPr>
              <a:t>Radioactive</a:t>
            </a:r>
            <a:r>
              <a:rPr lang="en-US" sz="2800"/>
              <a:t> molecules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41766CB-19A7-AFE3-A9AE-504C0BA9B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7" y="163289"/>
            <a:ext cx="8953827" cy="650329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Sensitivity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2903D9-580E-BF3C-C813-4A119455A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5</a:t>
            </a:r>
            <a:endParaRPr lang="en-C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171B995-A5C3-4DB7-F0B3-3B3C647C6CF8}"/>
              </a:ext>
            </a:extLst>
          </p:cNvPr>
          <p:cNvSpPr/>
          <p:nvPr/>
        </p:nvSpPr>
        <p:spPr>
          <a:xfrm>
            <a:off x="11726560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2EF88C-7D13-30C6-76DE-1CF9D85F9768}"/>
              </a:ext>
            </a:extLst>
          </p:cNvPr>
          <p:cNvGrpSpPr/>
          <p:nvPr/>
        </p:nvGrpSpPr>
        <p:grpSpPr>
          <a:xfrm>
            <a:off x="2408093" y="3606557"/>
            <a:ext cx="4956979" cy="3152726"/>
            <a:chOff x="2408093" y="3606557"/>
            <a:chExt cx="4956979" cy="3152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A2CE03-08CF-D579-EE61-0500E6B98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8093" y="3734668"/>
              <a:ext cx="4486407" cy="3024615"/>
            </a:xfrm>
            <a:prstGeom prst="rect">
              <a:avLst/>
            </a:prstGeom>
          </p:spPr>
        </p:pic>
        <p:pic>
          <p:nvPicPr>
            <p:cNvPr id="6" name="Picture 2" descr="The pear shape of the 224Ra nucleus">
              <a:extLst>
                <a:ext uri="{FF2B5EF4-FFF2-40B4-BE49-F238E27FC236}">
                  <a16:creationId xmlns:a16="http://schemas.microsoft.com/office/drawing/2014/main" id="{DEE40467-3C65-B979-3343-E6D30B4AE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006" y="4047687"/>
              <a:ext cx="2198370" cy="1983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38D7BEA-BA34-1920-5802-4E0FFE4AD6FF}"/>
                </a:ext>
              </a:extLst>
            </p:cNvPr>
            <p:cNvSpPr/>
            <p:nvPr/>
          </p:nvSpPr>
          <p:spPr>
            <a:xfrm>
              <a:off x="5609536" y="4654842"/>
              <a:ext cx="769145" cy="769145"/>
            </a:xfrm>
            <a:prstGeom prst="ellipse">
              <a:avLst/>
            </a:prstGeom>
            <a:solidFill>
              <a:srgbClr val="9F61FB"/>
            </a:solidFill>
            <a:ln>
              <a:noFill/>
            </a:ln>
            <a:effectLst>
              <a:innerShdw blurRad="88900" dist="88900" dir="8340000">
                <a:prstClr val="black">
                  <a:alpha val="39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9FC0AC5-055A-46B2-58D2-5869F16835A2}"/>
                </a:ext>
              </a:extLst>
            </p:cNvPr>
            <p:cNvSpPr/>
            <p:nvPr/>
          </p:nvSpPr>
          <p:spPr>
            <a:xfrm>
              <a:off x="4952310" y="4990615"/>
              <a:ext cx="685800" cy="97632"/>
            </a:xfrm>
            <a:prstGeom prst="rect">
              <a:avLst/>
            </a:prstGeom>
            <a:solidFill>
              <a:srgbClr val="1B09FF"/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D122BB-2DF8-4D4E-2ED6-2EE5439D8219}"/>
                </a:ext>
              </a:extLst>
            </p:cNvPr>
            <p:cNvSpPr txBox="1"/>
            <p:nvPr/>
          </p:nvSpPr>
          <p:spPr>
            <a:xfrm>
              <a:off x="2595092" y="6133612"/>
              <a:ext cx="253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70C0"/>
                  </a:solidFill>
                </a:rPr>
                <a:t>Protactinium</a:t>
              </a:r>
              <a:endParaRPr lang="en-CA" b="1">
                <a:solidFill>
                  <a:srgbClr val="0070C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37AEFD7-7887-C4BB-360E-90EEFDF2B41B}"/>
                </a:ext>
              </a:extLst>
            </p:cNvPr>
            <p:cNvSpPr txBox="1"/>
            <p:nvPr/>
          </p:nvSpPr>
          <p:spPr>
            <a:xfrm>
              <a:off x="5555586" y="5522181"/>
              <a:ext cx="1353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70C0"/>
                  </a:solidFill>
                </a:rPr>
                <a:t>Fluorine</a:t>
              </a:r>
              <a:endParaRPr lang="en-CA" b="1">
                <a:solidFill>
                  <a:srgbClr val="0070C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ACBF15-3C0A-0991-2894-79CB0AC0E170}"/>
                </a:ext>
              </a:extLst>
            </p:cNvPr>
            <p:cNvSpPr txBox="1"/>
            <p:nvPr/>
          </p:nvSpPr>
          <p:spPr>
            <a:xfrm>
              <a:off x="6717138" y="3606557"/>
              <a:ext cx="6479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0070C0"/>
                  </a:solidFill>
                </a:rPr>
                <a:t>+3</a:t>
              </a:r>
              <a:endParaRPr lang="en-CA" sz="3600" b="1">
                <a:solidFill>
                  <a:srgbClr val="0070C0"/>
                </a:solidFill>
              </a:endParaRPr>
            </a:p>
          </p:txBody>
        </p:sp>
      </p:grpSp>
      <p:pic>
        <p:nvPicPr>
          <p:cNvPr id="15" name="Picture 14" descr="A diagram of a periodic table&#10;&#10;Description automatically generated">
            <a:extLst>
              <a:ext uri="{FF2B5EF4-FFF2-40B4-BE49-F238E27FC236}">
                <a16:creationId xmlns:a16="http://schemas.microsoft.com/office/drawing/2014/main" id="{217D207B-1309-F51F-CEE5-0101BF0F4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68" y="4431268"/>
            <a:ext cx="4802541" cy="179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4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18307 -0.33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-167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2.5E-6 -0.3916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0E35E-5FEE-28F1-1050-ADBB680EC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B99AA4A-BC5C-135B-56AB-32FA786481B6}"/>
              </a:ext>
            </a:extLst>
          </p:cNvPr>
          <p:cNvSpPr txBox="1">
            <a:spLocks/>
          </p:cNvSpPr>
          <p:nvPr/>
        </p:nvSpPr>
        <p:spPr>
          <a:xfrm>
            <a:off x="-1450022" y="826822"/>
            <a:ext cx="8526732" cy="9291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>
                <a:solidFill>
                  <a:srgbClr val="FF0000"/>
                </a:solidFill>
              </a:rPr>
              <a:t>Radioactive</a:t>
            </a:r>
            <a:r>
              <a:rPr lang="en-US" sz="2800"/>
              <a:t> molecules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2BE841-8B55-DB69-21E9-6D6A0EAED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7" y="163289"/>
            <a:ext cx="8953827" cy="650329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Sensitivity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688737-FC72-243A-35D1-97E2BB6E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5</a:t>
            </a:r>
            <a:endParaRPr lang="en-CA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EDF181-57A0-849F-AF4D-70AF0EDCDE15}"/>
              </a:ext>
            </a:extLst>
          </p:cNvPr>
          <p:cNvGrpSpPr/>
          <p:nvPr/>
        </p:nvGrpSpPr>
        <p:grpSpPr>
          <a:xfrm>
            <a:off x="176457" y="1299332"/>
            <a:ext cx="4956979" cy="3152726"/>
            <a:chOff x="2408093" y="3606557"/>
            <a:chExt cx="4956979" cy="315272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1B163D4-AB76-5DC3-5E44-886F7FA5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8093" y="3734668"/>
              <a:ext cx="4486407" cy="3024615"/>
            </a:xfrm>
            <a:prstGeom prst="rect">
              <a:avLst/>
            </a:prstGeom>
          </p:spPr>
        </p:pic>
        <p:pic>
          <p:nvPicPr>
            <p:cNvPr id="19" name="Picture 2" descr="The pear shape of the 224Ra nucleus">
              <a:extLst>
                <a:ext uri="{FF2B5EF4-FFF2-40B4-BE49-F238E27FC236}">
                  <a16:creationId xmlns:a16="http://schemas.microsoft.com/office/drawing/2014/main" id="{592EB7AC-CEAA-D520-EF2B-17DE23058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006" y="4047687"/>
              <a:ext cx="2198370" cy="1983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D031B01-4B86-998D-BF6F-CF2BABB2E2EA}"/>
                </a:ext>
              </a:extLst>
            </p:cNvPr>
            <p:cNvSpPr/>
            <p:nvPr/>
          </p:nvSpPr>
          <p:spPr>
            <a:xfrm>
              <a:off x="5609536" y="4654842"/>
              <a:ext cx="769145" cy="769145"/>
            </a:xfrm>
            <a:prstGeom prst="ellipse">
              <a:avLst/>
            </a:prstGeom>
            <a:solidFill>
              <a:srgbClr val="9F61FB"/>
            </a:solidFill>
            <a:ln>
              <a:noFill/>
            </a:ln>
            <a:effectLst>
              <a:innerShdw blurRad="88900" dist="88900" dir="8340000">
                <a:prstClr val="black">
                  <a:alpha val="39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49908C5-96F7-5C1A-8B8B-E9F8F72AA880}"/>
                </a:ext>
              </a:extLst>
            </p:cNvPr>
            <p:cNvSpPr/>
            <p:nvPr/>
          </p:nvSpPr>
          <p:spPr>
            <a:xfrm>
              <a:off x="4952310" y="4990615"/>
              <a:ext cx="685800" cy="97632"/>
            </a:xfrm>
            <a:prstGeom prst="rect">
              <a:avLst/>
            </a:prstGeom>
            <a:solidFill>
              <a:srgbClr val="1B09FF"/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DC7C57-CF9B-45B5-86E5-AED52A6F7D6A}"/>
                </a:ext>
              </a:extLst>
            </p:cNvPr>
            <p:cNvSpPr txBox="1"/>
            <p:nvPr/>
          </p:nvSpPr>
          <p:spPr>
            <a:xfrm>
              <a:off x="2595092" y="6133612"/>
              <a:ext cx="253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70C0"/>
                  </a:solidFill>
                </a:rPr>
                <a:t>Protactinium</a:t>
              </a:r>
              <a:endParaRPr lang="en-CA" b="1">
                <a:solidFill>
                  <a:srgbClr val="0070C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61B0481-C1DC-277D-E8D6-20FB68DFB746}"/>
                </a:ext>
              </a:extLst>
            </p:cNvPr>
            <p:cNvSpPr txBox="1"/>
            <p:nvPr/>
          </p:nvSpPr>
          <p:spPr>
            <a:xfrm>
              <a:off x="5555586" y="5522181"/>
              <a:ext cx="1353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70C0"/>
                  </a:solidFill>
                </a:rPr>
                <a:t>Fluorine</a:t>
              </a:r>
              <a:endParaRPr lang="en-CA" b="1">
                <a:solidFill>
                  <a:srgbClr val="0070C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6A9465-5C03-1DB3-EAE0-297B1D6B5F73}"/>
                </a:ext>
              </a:extLst>
            </p:cNvPr>
            <p:cNvSpPr txBox="1"/>
            <p:nvPr/>
          </p:nvSpPr>
          <p:spPr>
            <a:xfrm>
              <a:off x="6717138" y="3606557"/>
              <a:ext cx="6479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0070C0"/>
                  </a:solidFill>
                </a:rPr>
                <a:t>+3</a:t>
              </a:r>
              <a:endParaRPr lang="en-CA" sz="3600" b="1">
                <a:solidFill>
                  <a:srgbClr val="0070C0"/>
                </a:solidFill>
              </a:endParaRP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9F1AAD1-6383-A688-B6F6-07ACCA797639}"/>
              </a:ext>
            </a:extLst>
          </p:cNvPr>
          <p:cNvCxnSpPr/>
          <p:nvPr/>
        </p:nvCxnSpPr>
        <p:spPr>
          <a:xfrm>
            <a:off x="4795520" y="3881120"/>
            <a:ext cx="873760" cy="56141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48AADB-1A69-BF39-75E7-A350D41B2253}"/>
              </a:ext>
            </a:extLst>
          </p:cNvPr>
          <p:cNvGrpSpPr/>
          <p:nvPr/>
        </p:nvGrpSpPr>
        <p:grpSpPr>
          <a:xfrm>
            <a:off x="5792185" y="3511221"/>
            <a:ext cx="4956979" cy="3152726"/>
            <a:chOff x="5792185" y="3511221"/>
            <a:chExt cx="4956979" cy="315272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553A859-7D12-119B-6C1B-9B16A5F571E7}"/>
                </a:ext>
              </a:extLst>
            </p:cNvPr>
            <p:cNvGrpSpPr/>
            <p:nvPr/>
          </p:nvGrpSpPr>
          <p:grpSpPr>
            <a:xfrm>
              <a:off x="5792185" y="3511221"/>
              <a:ext cx="4956979" cy="3152726"/>
              <a:chOff x="2408093" y="3606557"/>
              <a:chExt cx="4956979" cy="315272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31749B9-41AB-B409-3EEC-5A882D013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08093" y="3734668"/>
                <a:ext cx="4486407" cy="3024615"/>
              </a:xfrm>
              <a:prstGeom prst="rect">
                <a:avLst/>
              </a:prstGeom>
            </p:spPr>
          </p:pic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4249B31-9238-5A17-A562-7F53D0810BB2}"/>
                  </a:ext>
                </a:extLst>
              </p:cNvPr>
              <p:cNvSpPr/>
              <p:nvPr/>
            </p:nvSpPr>
            <p:spPr>
              <a:xfrm>
                <a:off x="5609536" y="4654842"/>
                <a:ext cx="769145" cy="769145"/>
              </a:xfrm>
              <a:prstGeom prst="ellipse">
                <a:avLst/>
              </a:prstGeom>
              <a:solidFill>
                <a:srgbClr val="9F61FB"/>
              </a:solidFill>
              <a:ln>
                <a:noFill/>
              </a:ln>
              <a:effectLst>
                <a:innerShdw blurRad="88900" dist="88900" dir="8340000">
                  <a:prstClr val="black">
                    <a:alpha val="39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202DDB7-79DD-F819-19B3-F810741FB11B}"/>
                  </a:ext>
                </a:extLst>
              </p:cNvPr>
              <p:cNvSpPr/>
              <p:nvPr/>
            </p:nvSpPr>
            <p:spPr>
              <a:xfrm>
                <a:off x="4952310" y="4990615"/>
                <a:ext cx="685800" cy="97632"/>
              </a:xfrm>
              <a:prstGeom prst="rect">
                <a:avLst/>
              </a:prstGeom>
              <a:solidFill>
                <a:srgbClr val="1B09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35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7C91A57-5829-8F0A-DC71-768E27EF046C}"/>
                  </a:ext>
                </a:extLst>
              </p:cNvPr>
              <p:cNvSpPr txBox="1"/>
              <p:nvPr/>
            </p:nvSpPr>
            <p:spPr>
              <a:xfrm>
                <a:off x="2767613" y="6020693"/>
                <a:ext cx="25360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0070C0"/>
                    </a:solidFill>
                  </a:rPr>
                  <a:t>Cerium</a:t>
                </a:r>
                <a:endParaRPr lang="en-CA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A7C9332-59E2-0784-D15E-1FF320A29928}"/>
                  </a:ext>
                </a:extLst>
              </p:cNvPr>
              <p:cNvSpPr txBox="1"/>
              <p:nvPr/>
            </p:nvSpPr>
            <p:spPr>
              <a:xfrm>
                <a:off x="5555586" y="5522181"/>
                <a:ext cx="13535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70C0"/>
                    </a:solidFill>
                  </a:rPr>
                  <a:t>Fluorine</a:t>
                </a:r>
                <a:endParaRPr lang="en-CA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549F1BB-FB28-1A51-BC7B-F9EE33DB2852}"/>
                  </a:ext>
                </a:extLst>
              </p:cNvPr>
              <p:cNvSpPr txBox="1"/>
              <p:nvPr/>
            </p:nvSpPr>
            <p:spPr>
              <a:xfrm>
                <a:off x="6717138" y="3606557"/>
                <a:ext cx="6479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0070C0"/>
                    </a:solidFill>
                  </a:rPr>
                  <a:t>+2</a:t>
                </a:r>
                <a:endParaRPr lang="en-CA" sz="3600" b="1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D6CD0A8-2C02-3F9E-2803-45649EA17F2A}"/>
                </a:ext>
              </a:extLst>
            </p:cNvPr>
            <p:cNvSpPr/>
            <p:nvPr/>
          </p:nvSpPr>
          <p:spPr>
            <a:xfrm>
              <a:off x="6503032" y="4027393"/>
              <a:ext cx="1833370" cy="183337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88900" dist="88900" dir="8340000">
                <a:prstClr val="black">
                  <a:alpha val="39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04F7FBAE-E0E7-3B17-DDBD-F9B8113B5A08}"/>
              </a:ext>
            </a:extLst>
          </p:cNvPr>
          <p:cNvSpPr/>
          <p:nvPr/>
        </p:nvSpPr>
        <p:spPr>
          <a:xfrm>
            <a:off x="11726560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19216-CF8B-5892-185B-73A8EF1AA26D}"/>
              </a:ext>
            </a:extLst>
          </p:cNvPr>
          <p:cNvSpPr txBox="1">
            <a:spLocks/>
          </p:cNvSpPr>
          <p:nvPr/>
        </p:nvSpPr>
        <p:spPr>
          <a:xfrm>
            <a:off x="4475977" y="3132096"/>
            <a:ext cx="1786744" cy="9291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>
                <a:solidFill>
                  <a:schemeClr val="accent1"/>
                </a:solidFill>
              </a:rPr>
              <a:t>Stable surrogate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64C76D-3937-A3DF-77FD-7E0C5B010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454" y="1747572"/>
            <a:ext cx="4820323" cy="1771897"/>
          </a:xfrm>
          <a:prstGeom prst="rect">
            <a:avLst/>
          </a:prstGeom>
        </p:spPr>
      </p:pic>
      <p:pic>
        <p:nvPicPr>
          <p:cNvPr id="13" name="Picture 12" descr="A diagram of a periodic table&#10;&#10;Description automatically generated">
            <a:extLst>
              <a:ext uri="{FF2B5EF4-FFF2-40B4-BE49-F238E27FC236}">
                <a16:creationId xmlns:a16="http://schemas.microsoft.com/office/drawing/2014/main" id="{9F4DFF82-AF9C-6674-6585-58A4A5FE65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37" y="1750036"/>
            <a:ext cx="4802541" cy="1791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922E74-2D31-7370-5D52-167F9A7FF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937" y="1754340"/>
            <a:ext cx="4820323" cy="1771897"/>
          </a:xfrm>
          <a:prstGeom prst="rect">
            <a:avLst/>
          </a:prstGeom>
        </p:spPr>
      </p:pic>
      <p:pic>
        <p:nvPicPr>
          <p:cNvPr id="4" name="Picture 3" descr="A diagram of a periodic table&#10;&#10;Description automatically generated">
            <a:extLst>
              <a:ext uri="{FF2B5EF4-FFF2-40B4-BE49-F238E27FC236}">
                <a16:creationId xmlns:a16="http://schemas.microsoft.com/office/drawing/2014/main" id="{F5CEDA0A-92A1-F4C7-6D33-492B936F53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536" y="864247"/>
            <a:ext cx="4820323" cy="26864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5CA177-3E64-B4CF-0E52-95757A09C744}"/>
              </a:ext>
            </a:extLst>
          </p:cNvPr>
          <p:cNvSpPr/>
          <p:nvPr/>
        </p:nvSpPr>
        <p:spPr>
          <a:xfrm>
            <a:off x="9561091" y="1822450"/>
            <a:ext cx="742950" cy="781050"/>
          </a:xfrm>
          <a:prstGeom prst="rect">
            <a:avLst/>
          </a:prstGeom>
          <a:noFill/>
          <a:ln w="57150">
            <a:solidFill>
              <a:srgbClr val="B2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121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AAD1616-75E2-8A8A-52EC-292605430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504" y="1435557"/>
            <a:ext cx="3569124" cy="36313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13B0B2-0D1B-EDC0-38AB-17A69E35C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9464" y="6368790"/>
            <a:ext cx="2743200" cy="365125"/>
          </a:xfrm>
        </p:spPr>
        <p:txBody>
          <a:bodyPr/>
          <a:lstStyle/>
          <a:p>
            <a:r>
              <a:rPr lang="en-CA">
                <a:solidFill>
                  <a:srgbClr val="00B0F0"/>
                </a:solidFill>
              </a:rPr>
              <a:t>6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5452AF7-39BA-460A-CD5B-99B3962C7B43}"/>
              </a:ext>
            </a:extLst>
          </p:cNvPr>
          <p:cNvSpPr txBox="1">
            <a:spLocks/>
          </p:cNvSpPr>
          <p:nvPr/>
        </p:nvSpPr>
        <p:spPr>
          <a:xfrm>
            <a:off x="448207" y="163289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CeF</a:t>
            </a:r>
            <a:r>
              <a:rPr lang="en-US" sz="3600" b="1" baseline="30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Electronic 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9374A1-D419-6F7F-2DE1-81DEA70E2B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55"/>
          <a:stretch/>
        </p:blipFill>
        <p:spPr>
          <a:xfrm>
            <a:off x="5784232" y="1497501"/>
            <a:ext cx="4877481" cy="35077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8E300FA-20DF-4253-3CA2-C7DA853B2255}"/>
              </a:ext>
            </a:extLst>
          </p:cNvPr>
          <p:cNvSpPr txBox="1">
            <a:spLocks/>
          </p:cNvSpPr>
          <p:nvPr/>
        </p:nvSpPr>
        <p:spPr>
          <a:xfrm>
            <a:off x="1939380" y="802587"/>
            <a:ext cx="1685137" cy="5024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>
                <a:solidFill>
                  <a:srgbClr val="FF0000"/>
                </a:solidFill>
              </a:rPr>
              <a:t>CeF</a:t>
            </a:r>
            <a:r>
              <a:rPr lang="en-US" sz="2800" baseline="30000">
                <a:solidFill>
                  <a:srgbClr val="FF0000"/>
                </a:solidFill>
              </a:rPr>
              <a:t>2+</a:t>
            </a:r>
            <a:endParaRPr lang="en-US" sz="28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105183-EE05-9C27-CB91-71ACDCDF9993}"/>
              </a:ext>
            </a:extLst>
          </p:cNvPr>
          <p:cNvSpPr txBox="1">
            <a:spLocks/>
          </p:cNvSpPr>
          <p:nvPr/>
        </p:nvSpPr>
        <p:spPr>
          <a:xfrm>
            <a:off x="7008464" y="802587"/>
            <a:ext cx="2751761" cy="5024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>
                <a:solidFill>
                  <a:srgbClr val="FF0000"/>
                </a:solidFill>
              </a:rPr>
              <a:t>PaF</a:t>
            </a:r>
            <a:r>
              <a:rPr lang="en-US" sz="2800" baseline="30000">
                <a:solidFill>
                  <a:srgbClr val="FF0000"/>
                </a:solidFill>
              </a:rPr>
              <a:t>3+</a:t>
            </a:r>
            <a:endParaRPr lang="en-US" sz="2800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9D5B40F7-784A-C898-BCFA-5E0DE98BB711}"/>
              </a:ext>
            </a:extLst>
          </p:cNvPr>
          <p:cNvSpPr/>
          <p:nvPr/>
        </p:nvSpPr>
        <p:spPr>
          <a:xfrm rot="5400000">
            <a:off x="5764695" y="854767"/>
            <a:ext cx="569843" cy="9117495"/>
          </a:xfrm>
          <a:prstGeom prst="rightBrace">
            <a:avLst>
              <a:gd name="adj1" fmla="val 91312"/>
              <a:gd name="adj2" fmla="val 53125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714914B-9426-9BD1-1577-12C23915F44A}"/>
              </a:ext>
            </a:extLst>
          </p:cNvPr>
          <p:cNvSpPr txBox="1">
            <a:spLocks/>
          </p:cNvSpPr>
          <p:nvPr/>
        </p:nvSpPr>
        <p:spPr>
          <a:xfrm>
            <a:off x="1371257" y="5713500"/>
            <a:ext cx="8825949" cy="10155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/>
              <a:t>Seven lowest lying states show well-ordered, quasi-parallel, compressed structure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EFA090-6B96-6E6E-FC05-A67B3F80CB32}"/>
              </a:ext>
            </a:extLst>
          </p:cNvPr>
          <p:cNvGrpSpPr/>
          <p:nvPr/>
        </p:nvGrpSpPr>
        <p:grpSpPr>
          <a:xfrm>
            <a:off x="3936598" y="3746772"/>
            <a:ext cx="6784410" cy="2074189"/>
            <a:chOff x="3936598" y="3746772"/>
            <a:chExt cx="6784410" cy="207418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699C32D-2DD6-9783-F65E-B7F44CBA9DF5}"/>
                </a:ext>
              </a:extLst>
            </p:cNvPr>
            <p:cNvSpPr/>
            <p:nvPr/>
          </p:nvSpPr>
          <p:spPr>
            <a:xfrm>
              <a:off x="3936598" y="3746772"/>
              <a:ext cx="662608" cy="34455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D802C4-2103-AD75-9CF8-77C35C1A6779}"/>
                </a:ext>
              </a:extLst>
            </p:cNvPr>
            <p:cNvSpPr/>
            <p:nvPr/>
          </p:nvSpPr>
          <p:spPr>
            <a:xfrm>
              <a:off x="9846365" y="4493935"/>
              <a:ext cx="874643" cy="44249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426F9110-3876-6A3A-0747-5C8E0C0A9F87}"/>
                </a:ext>
              </a:extLst>
            </p:cNvPr>
            <p:cNvSpPr txBox="1">
              <a:spLocks/>
            </p:cNvSpPr>
            <p:nvPr/>
          </p:nvSpPr>
          <p:spPr>
            <a:xfrm>
              <a:off x="4449985" y="3999875"/>
              <a:ext cx="2182641" cy="182108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rgbClr val="00B0F0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algn="ctr"/>
              <a:r>
                <a:rPr lang="en-US" sz="2800">
                  <a:solidFill>
                    <a:srgbClr val="FF0000"/>
                  </a:solidFill>
                </a:rPr>
                <a:t>Same ground state</a:t>
              </a:r>
              <a:endParaRPr lang="en-US" sz="280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258BBCE-4BD0-F049-2BEE-A5B2941C38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21868" y="4153009"/>
              <a:ext cx="270464" cy="47196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40BA7E5-C18F-0DD0-AA81-48A06ADF3E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4992" y="4715184"/>
              <a:ext cx="3455233" cy="19523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3EE06A47-7183-DADF-DAAC-4D08E46D7CC8}"/>
              </a:ext>
            </a:extLst>
          </p:cNvPr>
          <p:cNvSpPr/>
          <p:nvPr/>
        </p:nvSpPr>
        <p:spPr>
          <a:xfrm>
            <a:off x="11726560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67091-254D-22DE-97B3-84C174F48952}"/>
              </a:ext>
            </a:extLst>
          </p:cNvPr>
          <p:cNvSpPr txBox="1"/>
          <p:nvPr/>
        </p:nvSpPr>
        <p:spPr>
          <a:xfrm>
            <a:off x="9560464" y="69546"/>
            <a:ext cx="242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Credit: Carsten Zülch, Robert Berger</a:t>
            </a:r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46699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5F8E0-793A-A2D4-AE0D-34FB9B1BF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7E17FB-9CEE-30A9-A7F7-88781BD8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9464" y="6368790"/>
            <a:ext cx="2743200" cy="365125"/>
          </a:xfrm>
        </p:spPr>
        <p:txBody>
          <a:bodyPr/>
          <a:lstStyle/>
          <a:p>
            <a:r>
              <a:rPr lang="en-CA">
                <a:solidFill>
                  <a:srgbClr val="00B0F0"/>
                </a:solidFill>
              </a:rPr>
              <a:t>6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A39972-E583-3ADC-652A-10F22E2EDBA1}"/>
              </a:ext>
            </a:extLst>
          </p:cNvPr>
          <p:cNvSpPr txBox="1">
            <a:spLocks/>
          </p:cNvSpPr>
          <p:nvPr/>
        </p:nvSpPr>
        <p:spPr>
          <a:xfrm>
            <a:off x="448207" y="163289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CeF</a:t>
            </a:r>
            <a:r>
              <a:rPr lang="en-US" sz="3600" b="1" baseline="30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PaF</a:t>
            </a:r>
            <a:r>
              <a:rPr lang="en-US" sz="3600" b="1" baseline="30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Comparison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8B17C8-4420-C012-4468-E23C0E5243C9}"/>
              </a:ext>
            </a:extLst>
          </p:cNvPr>
          <p:cNvSpPr txBox="1">
            <a:spLocks/>
          </p:cNvSpPr>
          <p:nvPr/>
        </p:nvSpPr>
        <p:spPr>
          <a:xfrm>
            <a:off x="4447885" y="1057278"/>
            <a:ext cx="1685137" cy="5024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>
                <a:solidFill>
                  <a:srgbClr val="FF0000"/>
                </a:solidFill>
              </a:rPr>
              <a:t>CeF</a:t>
            </a:r>
            <a:r>
              <a:rPr lang="en-US" sz="2800" baseline="30000">
                <a:solidFill>
                  <a:srgbClr val="FF0000"/>
                </a:solidFill>
              </a:rPr>
              <a:t>2+</a:t>
            </a:r>
            <a:endParaRPr lang="en-US" sz="28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8A620A-A2D8-5943-3B03-004CC7E146A4}"/>
              </a:ext>
            </a:extLst>
          </p:cNvPr>
          <p:cNvSpPr txBox="1">
            <a:spLocks/>
          </p:cNvSpPr>
          <p:nvPr/>
        </p:nvSpPr>
        <p:spPr>
          <a:xfrm>
            <a:off x="7535769" y="1057278"/>
            <a:ext cx="2751761" cy="5024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>
                <a:solidFill>
                  <a:srgbClr val="FF0000"/>
                </a:solidFill>
              </a:rPr>
              <a:t>PaF</a:t>
            </a:r>
            <a:r>
              <a:rPr lang="en-US" sz="2800" baseline="30000">
                <a:solidFill>
                  <a:srgbClr val="FF0000"/>
                </a:solidFill>
              </a:rPr>
              <a:t>3+</a:t>
            </a:r>
            <a:endParaRPr lang="en-US" sz="28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52B13D1-C867-933F-F3A9-3BAEFE5DB4AC}"/>
              </a:ext>
            </a:extLst>
          </p:cNvPr>
          <p:cNvSpPr/>
          <p:nvPr/>
        </p:nvSpPr>
        <p:spPr>
          <a:xfrm>
            <a:off x="11726560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2DD17-D11A-A1C4-8CFE-E4E6FF6AC07E}"/>
              </a:ext>
            </a:extLst>
          </p:cNvPr>
          <p:cNvSpPr txBox="1"/>
          <p:nvPr/>
        </p:nvSpPr>
        <p:spPr>
          <a:xfrm>
            <a:off x="9560464" y="69546"/>
            <a:ext cx="242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Credit: Carsten Zülch, Robert Berger</a:t>
            </a:r>
            <a:endParaRPr lang="en-CA" sz="1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758C2-64FB-8CD3-0FA0-F596040068A1}"/>
              </a:ext>
            </a:extLst>
          </p:cNvPr>
          <p:cNvSpPr txBox="1"/>
          <p:nvPr/>
        </p:nvSpPr>
        <p:spPr>
          <a:xfrm>
            <a:off x="1870329" y="1563262"/>
            <a:ext cx="10696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/>
              <a:t>Ground State:	X(5/2)				X(5/2)</a:t>
            </a:r>
          </a:p>
          <a:p>
            <a:endParaRPr lang="en-CA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C528C8-397B-89DF-4B8F-2E94E47AD8B5}"/>
              </a:ext>
            </a:extLst>
          </p:cNvPr>
          <p:cNvSpPr txBox="1"/>
          <p:nvPr/>
        </p:nvSpPr>
        <p:spPr>
          <a:xfrm>
            <a:off x="1794661" y="2262225"/>
            <a:ext cx="930539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Prospects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Control:</a:t>
            </a:r>
          </a:p>
          <a:p>
            <a:endParaRPr lang="en-CA"/>
          </a:p>
        </p:txBody>
      </p:sp>
      <p:pic>
        <p:nvPicPr>
          <p:cNvPr id="20" name="Picture 19" descr="A green check mark in a circle&#10;&#10;AI-generated content may be incorrect.">
            <a:extLst>
              <a:ext uri="{FF2B5EF4-FFF2-40B4-BE49-F238E27FC236}">
                <a16:creationId xmlns:a16="http://schemas.microsoft.com/office/drawing/2014/main" id="{83FEC7D8-E528-7FF0-4067-DE2E9D1A4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08" y="2517369"/>
            <a:ext cx="1328090" cy="1328090"/>
          </a:xfrm>
          <a:prstGeom prst="rect">
            <a:avLst/>
          </a:prstGeom>
        </p:spPr>
      </p:pic>
      <p:pic>
        <p:nvPicPr>
          <p:cNvPr id="22" name="Picture 21" descr="A green check mark in a circle&#10;&#10;AI-generated content may be incorrect.">
            <a:extLst>
              <a:ext uri="{FF2B5EF4-FFF2-40B4-BE49-F238E27FC236}">
                <a16:creationId xmlns:a16="http://schemas.microsoft.com/office/drawing/2014/main" id="{77EF0CDC-AB3F-4C0A-A660-A744D1C7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604" y="2429176"/>
            <a:ext cx="1328090" cy="13280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F4DC34-9B4E-1A68-0B25-D385EF3FE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11" y="4179362"/>
            <a:ext cx="10440857" cy="20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4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6463ADD-90F6-29E9-898B-16EB00993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2FB25E-947C-66E5-9D5D-738491F6D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8796" y="6368122"/>
            <a:ext cx="2743200" cy="365125"/>
          </a:xfrm>
        </p:spPr>
        <p:txBody>
          <a:bodyPr/>
          <a:lstStyle/>
          <a:p>
            <a:r>
              <a:rPr lang="en-CA">
                <a:solidFill>
                  <a:srgbClr val="00B0F0"/>
                </a:solidFill>
              </a:rPr>
              <a:t>7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595385-C12E-2985-C548-DDF5A7C3FFAF}"/>
              </a:ext>
            </a:extLst>
          </p:cNvPr>
          <p:cNvSpPr txBox="1">
            <a:spLocks/>
          </p:cNvSpPr>
          <p:nvPr/>
        </p:nvSpPr>
        <p:spPr>
          <a:xfrm>
            <a:off x="448207" y="163289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CeF</a:t>
            </a:r>
            <a:r>
              <a:rPr lang="en-US" sz="3600" b="1" baseline="30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36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Brief Look at Quantum Control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334108A-C4D4-D01F-62C0-F671722D7AC7}"/>
              </a:ext>
            </a:extLst>
          </p:cNvPr>
          <p:cNvSpPr/>
          <p:nvPr/>
        </p:nvSpPr>
        <p:spPr>
          <a:xfrm>
            <a:off x="11726560" y="6420543"/>
            <a:ext cx="256170" cy="25617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A334E6-3FEC-0AF3-D97D-89CE6C32A889}"/>
              </a:ext>
            </a:extLst>
          </p:cNvPr>
          <p:cNvSpPr txBox="1">
            <a:spLocks/>
          </p:cNvSpPr>
          <p:nvPr/>
        </p:nvSpPr>
        <p:spPr>
          <a:xfrm>
            <a:off x="784345" y="1235724"/>
            <a:ext cx="1685137" cy="5024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>
                <a:solidFill>
                  <a:schemeClr val="tx1"/>
                </a:solidFill>
              </a:rPr>
              <a:t>Ce</a:t>
            </a:r>
            <a:r>
              <a:rPr lang="en-US" sz="2800" baseline="30000">
                <a:solidFill>
                  <a:schemeClr val="tx1"/>
                </a:solidFill>
              </a:rPr>
              <a:t>140</a:t>
            </a:r>
            <a:endParaRPr lang="en-US" sz="280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CF4CC2-7D14-CB17-CFB6-1F3D04E4364F}"/>
              </a:ext>
            </a:extLst>
          </p:cNvPr>
          <p:cNvCxnSpPr>
            <a:stCxn id="4" idx="3"/>
          </p:cNvCxnSpPr>
          <p:nvPr/>
        </p:nvCxnSpPr>
        <p:spPr>
          <a:xfrm>
            <a:off x="2469482" y="1486970"/>
            <a:ext cx="86326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08DDFA5D-57B8-7297-BB6E-D25E7BEFF4C3}"/>
              </a:ext>
            </a:extLst>
          </p:cNvPr>
          <p:cNvSpPr txBox="1">
            <a:spLocks/>
          </p:cNvSpPr>
          <p:nvPr/>
        </p:nvSpPr>
        <p:spPr>
          <a:xfrm>
            <a:off x="3332744" y="1235724"/>
            <a:ext cx="1685137" cy="5024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>
                <a:solidFill>
                  <a:schemeClr val="tx1"/>
                </a:solidFill>
              </a:rPr>
              <a:t>I = 0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5127CD3-ED31-B66B-627F-F53E213384ED}"/>
              </a:ext>
            </a:extLst>
          </p:cNvPr>
          <p:cNvCxnSpPr/>
          <p:nvPr/>
        </p:nvCxnSpPr>
        <p:spPr>
          <a:xfrm>
            <a:off x="5017881" y="1486970"/>
            <a:ext cx="86326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5BA81C5A-6F9A-BD4C-A36A-C211121490FC}"/>
              </a:ext>
            </a:extLst>
          </p:cNvPr>
          <p:cNvSpPr txBox="1">
            <a:spLocks/>
          </p:cNvSpPr>
          <p:nvPr/>
        </p:nvSpPr>
        <p:spPr>
          <a:xfrm>
            <a:off x="5881143" y="1271378"/>
            <a:ext cx="6249897" cy="15684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</a:rPr>
              <a:t>Not sensitive nuclear to </a:t>
            </a:r>
            <a:r>
              <a:rPr lang="en-US" sz="2800">
                <a:solidFill>
                  <a:schemeClr val="tx1"/>
                </a:solidFill>
                <a:latin typeface="Lucida Calligraphy" panose="03010101010101010101" pitchFamily="66" charset="0"/>
                <a:cs typeface="Aparajita" panose="020B0502040204020203" pitchFamily="18" charset="0"/>
              </a:rPr>
              <a:t>P, T </a:t>
            </a:r>
            <a:r>
              <a:rPr lang="en-US" sz="2800">
                <a:solidFill>
                  <a:schemeClr val="tx1"/>
                </a:solidFill>
                <a:latin typeface="Blackadder ITC" panose="04020505051007020D02" pitchFamily="82" charset="0"/>
                <a:cs typeface="Aparajita" panose="020B0502040204020203" pitchFamily="18" charset="0"/>
              </a:rPr>
              <a:t> </a:t>
            </a:r>
            <a:r>
              <a:rPr lang="en-US" sz="2800">
                <a:solidFill>
                  <a:schemeClr val="tx1"/>
                </a:solidFill>
              </a:rPr>
              <a:t>Odd effects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FE9449F-B8E1-DBA5-D050-E4ADE9B4F609}"/>
              </a:ext>
            </a:extLst>
          </p:cNvPr>
          <p:cNvSpPr txBox="1">
            <a:spLocks/>
          </p:cNvSpPr>
          <p:nvPr/>
        </p:nvSpPr>
        <p:spPr>
          <a:xfrm>
            <a:off x="784344" y="2170791"/>
            <a:ext cx="1685137" cy="5024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>
                <a:solidFill>
                  <a:schemeClr val="tx1"/>
                </a:solidFill>
              </a:rPr>
              <a:t>Ce</a:t>
            </a:r>
            <a:r>
              <a:rPr lang="en-US" sz="2800" baseline="30000">
                <a:solidFill>
                  <a:schemeClr val="tx1"/>
                </a:solidFill>
              </a:rPr>
              <a:t>141</a:t>
            </a:r>
            <a:endParaRPr lang="en-US" sz="280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AFBD68C-791E-B749-3589-CD7590360C19}"/>
              </a:ext>
            </a:extLst>
          </p:cNvPr>
          <p:cNvCxnSpPr/>
          <p:nvPr/>
        </p:nvCxnSpPr>
        <p:spPr>
          <a:xfrm>
            <a:off x="2469482" y="2401985"/>
            <a:ext cx="86326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F6249DEB-25D5-4FC2-5CAE-B5A21374DA33}"/>
              </a:ext>
            </a:extLst>
          </p:cNvPr>
          <p:cNvSpPr txBox="1">
            <a:spLocks/>
          </p:cNvSpPr>
          <p:nvPr/>
        </p:nvSpPr>
        <p:spPr>
          <a:xfrm>
            <a:off x="3332744" y="2150739"/>
            <a:ext cx="1685137" cy="5024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>
                <a:solidFill>
                  <a:schemeClr val="tx1"/>
                </a:solidFill>
              </a:rPr>
              <a:t>I ≠ 0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0A6ED8-F6B2-F100-4308-C749099EDDD1}"/>
              </a:ext>
            </a:extLst>
          </p:cNvPr>
          <p:cNvCxnSpPr/>
          <p:nvPr/>
        </p:nvCxnSpPr>
        <p:spPr>
          <a:xfrm>
            <a:off x="5017881" y="2401985"/>
            <a:ext cx="86326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>
            <a:extLst>
              <a:ext uri="{FF2B5EF4-FFF2-40B4-BE49-F238E27FC236}">
                <a16:creationId xmlns:a16="http://schemas.microsoft.com/office/drawing/2014/main" id="{8A47CD1D-D59B-2007-D09A-96C365926E93}"/>
              </a:ext>
            </a:extLst>
          </p:cNvPr>
          <p:cNvSpPr txBox="1">
            <a:spLocks/>
          </p:cNvSpPr>
          <p:nvPr/>
        </p:nvSpPr>
        <p:spPr>
          <a:xfrm>
            <a:off x="5881143" y="2150738"/>
            <a:ext cx="6249897" cy="10531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</a:rPr>
              <a:t>Sensitive to nuclear </a:t>
            </a:r>
            <a:r>
              <a:rPr lang="en-US" sz="2800">
                <a:solidFill>
                  <a:schemeClr val="tx1"/>
                </a:solidFill>
                <a:latin typeface="Lucida Calligraphy" panose="03010101010101010101" pitchFamily="66" charset="0"/>
                <a:cs typeface="Aparajita" panose="020B0502040204020203" pitchFamily="18" charset="0"/>
              </a:rPr>
              <a:t>P, T </a:t>
            </a:r>
            <a:r>
              <a:rPr lang="en-US" sz="2800">
                <a:solidFill>
                  <a:schemeClr val="tx1"/>
                </a:solidFill>
                <a:latin typeface="Blackadder ITC" panose="04020505051007020D02" pitchFamily="82" charset="0"/>
                <a:cs typeface="Aparajita" panose="020B0502040204020203" pitchFamily="18" charset="0"/>
              </a:rPr>
              <a:t> </a:t>
            </a:r>
            <a:r>
              <a:rPr lang="en-US" sz="2800">
                <a:solidFill>
                  <a:schemeClr val="tx1"/>
                </a:solidFill>
              </a:rPr>
              <a:t>Odd effects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4CD47BB8-B752-1073-67FA-D0E616F12444}"/>
              </a:ext>
            </a:extLst>
          </p:cNvPr>
          <p:cNvSpPr txBox="1">
            <a:spLocks/>
          </p:cNvSpPr>
          <p:nvPr/>
        </p:nvSpPr>
        <p:spPr>
          <a:xfrm>
            <a:off x="5147257" y="2965436"/>
            <a:ext cx="6057456" cy="10531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</a:rPr>
              <a:t>Leads to larger </a:t>
            </a:r>
            <a:r>
              <a:rPr lang="el-GR" sz="2800">
                <a:solidFill>
                  <a:schemeClr val="tx1"/>
                </a:solidFill>
              </a:rPr>
              <a:t>δ</a:t>
            </a:r>
            <a:r>
              <a:rPr lang="en-US" sz="2800">
                <a:solidFill>
                  <a:schemeClr val="tx1"/>
                </a:solidFill>
              </a:rPr>
              <a:t>m</a:t>
            </a:r>
            <a:r>
              <a:rPr lang="en-US" sz="2800" baseline="-25000">
                <a:solidFill>
                  <a:schemeClr val="tx1"/>
                </a:solidFill>
              </a:rPr>
              <a:t>f</a:t>
            </a:r>
            <a:r>
              <a:rPr lang="en-US" sz="2800">
                <a:solidFill>
                  <a:schemeClr val="tx1"/>
                </a:solidFill>
              </a:rPr>
              <a:t> and additional hyperfine structures</a:t>
            </a:r>
            <a:endParaRPr lang="en-US" sz="2800" baseline="-25000">
              <a:solidFill>
                <a:schemeClr val="tx1"/>
              </a:solidFill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7649AE0B-3079-8A2C-9DD3-DCFA79966723}"/>
              </a:ext>
            </a:extLst>
          </p:cNvPr>
          <p:cNvSpPr txBox="1">
            <a:spLocks/>
          </p:cNvSpPr>
          <p:nvPr/>
        </p:nvSpPr>
        <p:spPr>
          <a:xfrm>
            <a:off x="5147256" y="3932532"/>
            <a:ext cx="5944813" cy="21692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</a:rPr>
              <a:t>Higher complexity leads to more challenges in the development of a measurement scheme but also provides more opportunities</a:t>
            </a:r>
            <a:endParaRPr lang="en-US" sz="2800" baseline="-25000">
              <a:solidFill>
                <a:schemeClr val="tx1"/>
              </a:solidFill>
            </a:endParaRPr>
          </a:p>
        </p:txBody>
      </p: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A6A0E6E5-A3DA-514F-E2CD-9D7B1157D74A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59077" y="2530427"/>
            <a:ext cx="495734" cy="86326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423638C0-F29A-D971-FD5B-FE3271AF85FB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87664" y="3001839"/>
            <a:ext cx="1429184" cy="853887"/>
          </a:xfrm>
          <a:prstGeom prst="bentConnector3">
            <a:avLst>
              <a:gd name="adj1" fmla="val 99985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56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41" grpId="0"/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1806</Words>
  <Application>Microsoft Office PowerPoint</Application>
  <PresentationFormat>Widescreen</PresentationFormat>
  <Paragraphs>265</Paragraphs>
  <Slides>24</Slides>
  <Notes>23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Blackadder ITC</vt:lpstr>
      <vt:lpstr>Calibri</vt:lpstr>
      <vt:lpstr>Calibri Light</vt:lpstr>
      <vt:lpstr>Lucida Calligraphy</vt:lpstr>
      <vt:lpstr>Wingdings</vt:lpstr>
      <vt:lpstr>Office Theme</vt:lpstr>
      <vt:lpstr>Highly-Charged Radioactive Molecules: Amplifying Sensitivity for New Physics</vt:lpstr>
      <vt:lpstr>PowerPoint Presentation</vt:lpstr>
      <vt:lpstr>Nuclear CP Violation – Atomic Systems</vt:lpstr>
      <vt:lpstr>Enhanced Sensitivity – Radioactive Molecules</vt:lpstr>
      <vt:lpstr>Enhanced Sensitivity</vt:lpstr>
      <vt:lpstr>Enhanced Sensitivity</vt:lpstr>
      <vt:lpstr>PowerPoint Presentation</vt:lpstr>
      <vt:lpstr>PowerPoint Presentation</vt:lpstr>
      <vt:lpstr>PowerPoint Presentation</vt:lpstr>
      <vt:lpstr>The TITAN Experiment</vt:lpstr>
      <vt:lpstr>Experimental Outline</vt:lpstr>
      <vt:lpstr>Triply Charged Cerium – No SF6 Injection</vt:lpstr>
      <vt:lpstr>Doubly Charged Cerium Fluoride – w/ SF6 Injection</vt:lpstr>
      <vt:lpstr>Outlook</vt:lpstr>
      <vt:lpstr>Summary</vt:lpstr>
      <vt:lpstr>Summary</vt:lpstr>
      <vt:lpstr>PowerPoint Presentation</vt:lpstr>
      <vt:lpstr>PowerPoint Presentation</vt:lpstr>
      <vt:lpstr>Relevant BSM Framework</vt:lpstr>
      <vt:lpstr>TITAN’s MRTOF</vt:lpstr>
      <vt:lpstr>Which Molecule is Most Suitable?</vt:lpstr>
      <vt:lpstr>Experimental Development</vt:lpstr>
      <vt:lpstr>PowerPoint Presentation</vt:lpstr>
      <vt:lpstr>Enhanced Sensitivity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Highly-Charged Radioactive Molecules:  New Opportunities in the Search for a Permanent Electric Dipole Moment</dc:title>
  <dc:creator>Rane Simpson</dc:creator>
  <cp:lastModifiedBy>Rane Simpson</cp:lastModifiedBy>
  <cp:revision>2</cp:revision>
  <dcterms:created xsi:type="dcterms:W3CDTF">2024-02-05T19:11:58Z</dcterms:created>
  <dcterms:modified xsi:type="dcterms:W3CDTF">2025-02-14T07:59:17Z</dcterms:modified>
</cp:coreProperties>
</file>