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y="5715000" cx="9144000"/>
  <p:notesSz cx="6858000" cy="9144000"/>
  <p:embeddedFontLst>
    <p:embeddedFont>
      <p:font typeface="Raleway"/>
      <p:regular r:id="rId28"/>
      <p:bold r:id="rId29"/>
      <p:italic r:id="rId30"/>
      <p:boldItalic r:id="rId31"/>
    </p:embeddedFont>
    <p:embeddedFont>
      <p:font typeface="Raleway ExtraBold"/>
      <p:bold r:id="rId32"/>
      <p:boldItalic r:id="rId33"/>
    </p:embeddedFont>
    <p:embeddedFont>
      <p:font typeface="Roboto"/>
      <p:regular r:id="rId34"/>
      <p:bold r:id="rId35"/>
      <p:italic r:id="rId36"/>
      <p:boldItalic r:id="rId37"/>
    </p:embeddedFont>
    <p:embeddedFont>
      <p:font typeface="Lato"/>
      <p:regular r:id="rId38"/>
      <p:bold r:id="rId39"/>
      <p:italic r:id="rId40"/>
      <p:boldItalic r:id="rId41"/>
    </p:embeddedFont>
    <p:embeddedFont>
      <p:font typeface="Average"/>
      <p:regular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0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0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italic.fntdata"/><Relationship Id="rId20" Type="http://schemas.openxmlformats.org/officeDocument/2006/relationships/slide" Target="slides/slide13.xml"/><Relationship Id="rId42" Type="http://schemas.openxmlformats.org/officeDocument/2006/relationships/font" Target="fonts/Average-regular.fntdata"/><Relationship Id="rId41" Type="http://schemas.openxmlformats.org/officeDocument/2006/relationships/font" Target="fonts/Lato-boldItalic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Raleway-regular.fntdata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Raleway-bold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Raleway-boldItalic.fntdata"/><Relationship Id="rId30" Type="http://schemas.openxmlformats.org/officeDocument/2006/relationships/font" Target="fonts/Raleway-italic.fntdata"/><Relationship Id="rId11" Type="http://schemas.openxmlformats.org/officeDocument/2006/relationships/slide" Target="slides/slide4.xml"/><Relationship Id="rId33" Type="http://schemas.openxmlformats.org/officeDocument/2006/relationships/font" Target="fonts/RalewayExtraBold-boldItalic.fntdata"/><Relationship Id="rId10" Type="http://schemas.openxmlformats.org/officeDocument/2006/relationships/slide" Target="slides/slide3.xml"/><Relationship Id="rId32" Type="http://schemas.openxmlformats.org/officeDocument/2006/relationships/font" Target="fonts/RalewayExtraBold-bold.fntdata"/><Relationship Id="rId13" Type="http://schemas.openxmlformats.org/officeDocument/2006/relationships/slide" Target="slides/slide6.xml"/><Relationship Id="rId35" Type="http://schemas.openxmlformats.org/officeDocument/2006/relationships/font" Target="fonts/Roboto-bold.fntdata"/><Relationship Id="rId12" Type="http://schemas.openxmlformats.org/officeDocument/2006/relationships/slide" Target="slides/slide5.xml"/><Relationship Id="rId34" Type="http://schemas.openxmlformats.org/officeDocument/2006/relationships/font" Target="fonts/Roboto-regular.fntdata"/><Relationship Id="rId15" Type="http://schemas.openxmlformats.org/officeDocument/2006/relationships/slide" Target="slides/slide8.xml"/><Relationship Id="rId37" Type="http://schemas.openxmlformats.org/officeDocument/2006/relationships/font" Target="fonts/Roboto-boldItalic.fntdata"/><Relationship Id="rId14" Type="http://schemas.openxmlformats.org/officeDocument/2006/relationships/slide" Target="slides/slide7.xml"/><Relationship Id="rId36" Type="http://schemas.openxmlformats.org/officeDocument/2006/relationships/font" Target="fonts/Roboto-italic.fntdata"/><Relationship Id="rId17" Type="http://schemas.openxmlformats.org/officeDocument/2006/relationships/slide" Target="slides/slide10.xml"/><Relationship Id="rId39" Type="http://schemas.openxmlformats.org/officeDocument/2006/relationships/font" Target="fonts/Lato-bold.fntdata"/><Relationship Id="rId16" Type="http://schemas.openxmlformats.org/officeDocument/2006/relationships/slide" Target="slides/slide9.xml"/><Relationship Id="rId38" Type="http://schemas.openxmlformats.org/officeDocument/2006/relationships/font" Target="fonts/Lato-regular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29a781af95_0_413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29a781af95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29a781af95_0_512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29a781af95_0_5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29a781af95_0_547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29a781af95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29a781af95_0_589:notes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29a781af95_0_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29a781af95_0_602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29a781af95_0_6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29a781af95_0_963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29a781af95_0_9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29a781af95_0_614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29a781af95_0_6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304fe474ba_0_3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304fe474b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29a781af95_0_620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29a781af95_0_6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29a781af95_0_628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29a781af95_0_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29a781af95_0_649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29a781af95_0_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29a781af95_0_423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29a781af95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29a781af95_0_664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29a781af95_0_6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29a781af95_0_839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29a781af95_0_8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29a781af95_0_440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29a781af95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29a781af95_0_831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29a781af95_0_8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2ef78f0665_0_0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2ef78f06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9a781af95_0_479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29a781af95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9a781af95_0_494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29a781af95_0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29a781af95_0_501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29a781af95_0_5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827306"/>
            <a:ext cx="8520600" cy="228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149028"/>
            <a:ext cx="8520600" cy="8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229028"/>
            <a:ext cx="8520600" cy="218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502472"/>
            <a:ext cx="8520600" cy="14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14"/>
          <p:cNvCxnSpPr/>
          <p:nvPr/>
        </p:nvCxnSpPr>
        <p:spPr>
          <a:xfrm>
            <a:off x="2477724" y="461833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14"/>
          <p:cNvCxnSpPr/>
          <p:nvPr/>
        </p:nvCxnSpPr>
        <p:spPr>
          <a:xfrm>
            <a:off x="2477724" y="5266667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4"/>
          <p:cNvCxnSpPr/>
          <p:nvPr/>
        </p:nvCxnSpPr>
        <p:spPr>
          <a:xfrm>
            <a:off x="425198" y="461833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4"/>
          <p:cNvSpPr txBox="1"/>
          <p:nvPr>
            <p:ph type="ctrTitle"/>
          </p:nvPr>
        </p:nvSpPr>
        <p:spPr>
          <a:xfrm>
            <a:off x="2371725" y="700250"/>
            <a:ext cx="6331500" cy="17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" type="subTitle"/>
          </p:nvPr>
        </p:nvSpPr>
        <p:spPr>
          <a:xfrm>
            <a:off x="2390267" y="3598278"/>
            <a:ext cx="6331500" cy="13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Google Shape;62;p15"/>
          <p:cNvCxnSpPr/>
          <p:nvPr/>
        </p:nvCxnSpPr>
        <p:spPr>
          <a:xfrm>
            <a:off x="425200" y="461833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" name="Google Shape;63;p15"/>
          <p:cNvCxnSpPr/>
          <p:nvPr/>
        </p:nvCxnSpPr>
        <p:spPr>
          <a:xfrm>
            <a:off x="425200" y="5266667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" name="Google Shape;64;p15"/>
          <p:cNvSpPr txBox="1"/>
          <p:nvPr>
            <p:ph type="title"/>
          </p:nvPr>
        </p:nvSpPr>
        <p:spPr>
          <a:xfrm>
            <a:off x="406425" y="2007583"/>
            <a:ext cx="8296800" cy="171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Google Shape;67;p16"/>
          <p:cNvCxnSpPr/>
          <p:nvPr/>
        </p:nvCxnSpPr>
        <p:spPr>
          <a:xfrm>
            <a:off x="2477724" y="461833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" name="Google Shape;68;p16"/>
          <p:cNvCxnSpPr/>
          <p:nvPr/>
        </p:nvCxnSpPr>
        <p:spPr>
          <a:xfrm>
            <a:off x="2477724" y="5266667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" name="Google Shape;69;p16"/>
          <p:cNvCxnSpPr/>
          <p:nvPr/>
        </p:nvCxnSpPr>
        <p:spPr>
          <a:xfrm>
            <a:off x="425198" y="461833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0" name="Google Shape;70;p16"/>
          <p:cNvSpPr txBox="1"/>
          <p:nvPr>
            <p:ph type="title"/>
          </p:nvPr>
        </p:nvSpPr>
        <p:spPr>
          <a:xfrm>
            <a:off x="425200" y="617965"/>
            <a:ext cx="63216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" type="body"/>
          </p:nvPr>
        </p:nvSpPr>
        <p:spPr>
          <a:xfrm>
            <a:off x="425212" y="1196251"/>
            <a:ext cx="6321600" cy="33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73" name="Google Shape;73;p16"/>
          <p:cNvSpPr txBox="1"/>
          <p:nvPr/>
        </p:nvSpPr>
        <p:spPr>
          <a:xfrm>
            <a:off x="2949750" y="5298675"/>
            <a:ext cx="32445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Kelvin Leong – WNPPC2025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" name="Google Shape;74;p16"/>
          <p:cNvSpPr txBox="1"/>
          <p:nvPr/>
        </p:nvSpPr>
        <p:spPr>
          <a:xfrm>
            <a:off x="425200" y="5266675"/>
            <a:ext cx="32445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2025-02-15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Google Shape;76;p17"/>
          <p:cNvCxnSpPr/>
          <p:nvPr/>
        </p:nvCxnSpPr>
        <p:spPr>
          <a:xfrm>
            <a:off x="2477724" y="461833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" name="Google Shape;77;p17"/>
          <p:cNvCxnSpPr/>
          <p:nvPr/>
        </p:nvCxnSpPr>
        <p:spPr>
          <a:xfrm>
            <a:off x="2477724" y="5266667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" name="Google Shape;78;p17"/>
          <p:cNvCxnSpPr/>
          <p:nvPr/>
        </p:nvCxnSpPr>
        <p:spPr>
          <a:xfrm>
            <a:off x="425198" y="461833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9" name="Google Shape;79;p17"/>
          <p:cNvSpPr txBox="1"/>
          <p:nvPr>
            <p:ph type="title"/>
          </p:nvPr>
        </p:nvSpPr>
        <p:spPr>
          <a:xfrm>
            <a:off x="2400250" y="639944"/>
            <a:ext cx="63216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2400303" y="1780750"/>
            <a:ext cx="3071400" cy="33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17"/>
          <p:cNvSpPr txBox="1"/>
          <p:nvPr>
            <p:ph idx="2" type="body"/>
          </p:nvPr>
        </p:nvSpPr>
        <p:spPr>
          <a:xfrm>
            <a:off x="5650572" y="1780750"/>
            <a:ext cx="3071400" cy="33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2" name="Google Shape;82;p17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303300" y="457306"/>
            <a:ext cx="8520600" cy="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Google Shape;87;p19"/>
          <p:cNvCxnSpPr/>
          <p:nvPr/>
        </p:nvCxnSpPr>
        <p:spPr>
          <a:xfrm>
            <a:off x="425198" y="461833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8" name="Google Shape;88;p19"/>
          <p:cNvSpPr txBox="1"/>
          <p:nvPr>
            <p:ph type="title"/>
          </p:nvPr>
        </p:nvSpPr>
        <p:spPr>
          <a:xfrm>
            <a:off x="319500" y="1040667"/>
            <a:ext cx="2808000" cy="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9" name="Google Shape;89;p19"/>
          <p:cNvSpPr txBox="1"/>
          <p:nvPr>
            <p:ph idx="1" type="body"/>
          </p:nvPr>
        </p:nvSpPr>
        <p:spPr>
          <a:xfrm>
            <a:off x="319500" y="2052004"/>
            <a:ext cx="2808000" cy="31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0" name="Google Shape;90;p19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" name="Google Shape;92;p20"/>
          <p:cNvCxnSpPr/>
          <p:nvPr/>
        </p:nvCxnSpPr>
        <p:spPr>
          <a:xfrm>
            <a:off x="425198" y="461833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3" name="Google Shape;93;p20"/>
          <p:cNvSpPr txBox="1"/>
          <p:nvPr>
            <p:ph type="title"/>
          </p:nvPr>
        </p:nvSpPr>
        <p:spPr>
          <a:xfrm>
            <a:off x="283103" y="791267"/>
            <a:ext cx="6244200" cy="426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" name="Google Shape;94;p20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/>
          <p:nvPr/>
        </p:nvSpPr>
        <p:spPr>
          <a:xfrm>
            <a:off x="0" y="0"/>
            <a:ext cx="2886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7" name="Google Shape;97;p21"/>
          <p:cNvCxnSpPr/>
          <p:nvPr/>
        </p:nvCxnSpPr>
        <p:spPr>
          <a:xfrm>
            <a:off x="5029675" y="49950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8" name="Google Shape;98;p21"/>
          <p:cNvSpPr txBox="1"/>
          <p:nvPr>
            <p:ph type="title"/>
          </p:nvPr>
        </p:nvSpPr>
        <p:spPr>
          <a:xfrm>
            <a:off x="265500" y="381667"/>
            <a:ext cx="2417700" cy="146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Google Shape;99;p21"/>
          <p:cNvSpPr txBox="1"/>
          <p:nvPr>
            <p:ph idx="1" type="subTitle"/>
          </p:nvPr>
        </p:nvSpPr>
        <p:spPr>
          <a:xfrm>
            <a:off x="265500" y="3039306"/>
            <a:ext cx="2417700" cy="14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21"/>
          <p:cNvSpPr txBox="1"/>
          <p:nvPr>
            <p:ph idx="2" type="body"/>
          </p:nvPr>
        </p:nvSpPr>
        <p:spPr>
          <a:xfrm>
            <a:off x="3261475" y="804667"/>
            <a:ext cx="5236500" cy="454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1" name="Google Shape;101;p21"/>
          <p:cNvSpPr txBox="1"/>
          <p:nvPr/>
        </p:nvSpPr>
        <p:spPr>
          <a:xfrm>
            <a:off x="2949750" y="5298675"/>
            <a:ext cx="32445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Kelvin Leong – WNPPC2025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Google Shape;102;p21"/>
          <p:cNvSpPr txBox="1"/>
          <p:nvPr/>
        </p:nvSpPr>
        <p:spPr>
          <a:xfrm>
            <a:off x="425200" y="5266675"/>
            <a:ext cx="32445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2025-02-15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" name="Google Shape;103;p21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389833"/>
            <a:ext cx="8520600" cy="93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Google Shape;105;p22"/>
          <p:cNvCxnSpPr/>
          <p:nvPr/>
        </p:nvCxnSpPr>
        <p:spPr>
          <a:xfrm>
            <a:off x="425200" y="5266667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6" name="Google Shape;106;p22"/>
          <p:cNvCxnSpPr/>
          <p:nvPr/>
        </p:nvCxnSpPr>
        <p:spPr>
          <a:xfrm>
            <a:off x="425198" y="461833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7" name="Google Shape;107;p22"/>
          <p:cNvSpPr txBox="1"/>
          <p:nvPr>
            <p:ph idx="1" type="body"/>
          </p:nvPr>
        </p:nvSpPr>
        <p:spPr>
          <a:xfrm>
            <a:off x="328017" y="4695583"/>
            <a:ext cx="83886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08" name="Google Shape;108;p22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" name="Google Shape;110;p23"/>
          <p:cNvCxnSpPr/>
          <p:nvPr/>
        </p:nvCxnSpPr>
        <p:spPr>
          <a:xfrm>
            <a:off x="425200" y="5266667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23"/>
          <p:cNvCxnSpPr/>
          <p:nvPr/>
        </p:nvCxnSpPr>
        <p:spPr>
          <a:xfrm>
            <a:off x="425200" y="461833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2" name="Google Shape;112;p23"/>
          <p:cNvSpPr txBox="1"/>
          <p:nvPr>
            <p:ph hasCustomPrompt="1" type="title"/>
          </p:nvPr>
        </p:nvSpPr>
        <p:spPr>
          <a:xfrm>
            <a:off x="853950" y="1449833"/>
            <a:ext cx="7436100" cy="17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113" name="Google Shape;113;p23"/>
          <p:cNvSpPr txBox="1"/>
          <p:nvPr>
            <p:ph idx="1" type="body"/>
          </p:nvPr>
        </p:nvSpPr>
        <p:spPr>
          <a:xfrm>
            <a:off x="853950" y="3243833"/>
            <a:ext cx="7436100" cy="11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4" name="Google Shape;114;p23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Google Shape;122;p26"/>
          <p:cNvCxnSpPr/>
          <p:nvPr/>
        </p:nvCxnSpPr>
        <p:spPr>
          <a:xfrm>
            <a:off x="2477724" y="461833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3" name="Google Shape;123;p26"/>
          <p:cNvCxnSpPr/>
          <p:nvPr/>
        </p:nvCxnSpPr>
        <p:spPr>
          <a:xfrm>
            <a:off x="2477724" y="5266667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4" name="Google Shape;124;p26"/>
          <p:cNvCxnSpPr/>
          <p:nvPr/>
        </p:nvCxnSpPr>
        <p:spPr>
          <a:xfrm>
            <a:off x="425198" y="461833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5" name="Google Shape;125;p26"/>
          <p:cNvSpPr txBox="1"/>
          <p:nvPr>
            <p:ph type="ctrTitle"/>
          </p:nvPr>
        </p:nvSpPr>
        <p:spPr>
          <a:xfrm>
            <a:off x="2371725" y="700250"/>
            <a:ext cx="6331500" cy="17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26"/>
          <p:cNvSpPr txBox="1"/>
          <p:nvPr>
            <p:ph idx="1" type="subTitle"/>
          </p:nvPr>
        </p:nvSpPr>
        <p:spPr>
          <a:xfrm>
            <a:off x="2390267" y="3598278"/>
            <a:ext cx="6331500" cy="13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7" name="Google Shape;127;p26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Google Shape;129;p27"/>
          <p:cNvCxnSpPr/>
          <p:nvPr/>
        </p:nvCxnSpPr>
        <p:spPr>
          <a:xfrm>
            <a:off x="425200" y="461833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" name="Google Shape;130;p27"/>
          <p:cNvCxnSpPr/>
          <p:nvPr/>
        </p:nvCxnSpPr>
        <p:spPr>
          <a:xfrm>
            <a:off x="425200" y="5266667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1" name="Google Shape;131;p27"/>
          <p:cNvSpPr txBox="1"/>
          <p:nvPr>
            <p:ph type="title"/>
          </p:nvPr>
        </p:nvSpPr>
        <p:spPr>
          <a:xfrm>
            <a:off x="406425" y="2007583"/>
            <a:ext cx="8296800" cy="171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2" name="Google Shape;132;p27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Google Shape;134;p28"/>
          <p:cNvCxnSpPr/>
          <p:nvPr/>
        </p:nvCxnSpPr>
        <p:spPr>
          <a:xfrm>
            <a:off x="2477724" y="461833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5" name="Google Shape;135;p28"/>
          <p:cNvCxnSpPr/>
          <p:nvPr/>
        </p:nvCxnSpPr>
        <p:spPr>
          <a:xfrm>
            <a:off x="2477724" y="5266667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6" name="Google Shape;136;p28"/>
          <p:cNvCxnSpPr/>
          <p:nvPr/>
        </p:nvCxnSpPr>
        <p:spPr>
          <a:xfrm>
            <a:off x="425198" y="461833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7" name="Google Shape;137;p28"/>
          <p:cNvSpPr txBox="1"/>
          <p:nvPr>
            <p:ph type="title"/>
          </p:nvPr>
        </p:nvSpPr>
        <p:spPr>
          <a:xfrm>
            <a:off x="425200" y="617965"/>
            <a:ext cx="63216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8" name="Google Shape;138;p28"/>
          <p:cNvSpPr txBox="1"/>
          <p:nvPr>
            <p:ph idx="1" type="body"/>
          </p:nvPr>
        </p:nvSpPr>
        <p:spPr>
          <a:xfrm>
            <a:off x="425212" y="1196251"/>
            <a:ext cx="6321600" cy="33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9" name="Google Shape;139;p28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40" name="Google Shape;140;p28"/>
          <p:cNvSpPr txBox="1"/>
          <p:nvPr/>
        </p:nvSpPr>
        <p:spPr>
          <a:xfrm>
            <a:off x="2949750" y="5298675"/>
            <a:ext cx="32445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Kelvin Leong – WNPPC2025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" name="Google Shape;141;p28"/>
          <p:cNvSpPr txBox="1"/>
          <p:nvPr/>
        </p:nvSpPr>
        <p:spPr>
          <a:xfrm>
            <a:off x="425200" y="5266675"/>
            <a:ext cx="32445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2025-02-15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" name="Google Shape;143;p29"/>
          <p:cNvCxnSpPr/>
          <p:nvPr/>
        </p:nvCxnSpPr>
        <p:spPr>
          <a:xfrm>
            <a:off x="2477724" y="461833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4" name="Google Shape;144;p29"/>
          <p:cNvCxnSpPr/>
          <p:nvPr/>
        </p:nvCxnSpPr>
        <p:spPr>
          <a:xfrm>
            <a:off x="2477724" y="5266667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5" name="Google Shape;145;p29"/>
          <p:cNvCxnSpPr/>
          <p:nvPr/>
        </p:nvCxnSpPr>
        <p:spPr>
          <a:xfrm>
            <a:off x="425198" y="461833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6" name="Google Shape;146;p29"/>
          <p:cNvSpPr txBox="1"/>
          <p:nvPr>
            <p:ph type="title"/>
          </p:nvPr>
        </p:nvSpPr>
        <p:spPr>
          <a:xfrm>
            <a:off x="2400250" y="639944"/>
            <a:ext cx="63216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7" name="Google Shape;147;p29"/>
          <p:cNvSpPr txBox="1"/>
          <p:nvPr>
            <p:ph idx="1" type="body"/>
          </p:nvPr>
        </p:nvSpPr>
        <p:spPr>
          <a:xfrm>
            <a:off x="2400303" y="1780750"/>
            <a:ext cx="3071400" cy="33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8" name="Google Shape;148;p29"/>
          <p:cNvSpPr txBox="1"/>
          <p:nvPr>
            <p:ph idx="2" type="body"/>
          </p:nvPr>
        </p:nvSpPr>
        <p:spPr>
          <a:xfrm>
            <a:off x="5650572" y="1780750"/>
            <a:ext cx="3071400" cy="33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9" name="Google Shape;149;p29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 txBox="1"/>
          <p:nvPr>
            <p:ph type="title"/>
          </p:nvPr>
        </p:nvSpPr>
        <p:spPr>
          <a:xfrm>
            <a:off x="303300" y="457306"/>
            <a:ext cx="8520600" cy="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2" name="Google Shape;152;p30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4" name="Google Shape;154;p31"/>
          <p:cNvCxnSpPr/>
          <p:nvPr/>
        </p:nvCxnSpPr>
        <p:spPr>
          <a:xfrm>
            <a:off x="425198" y="461833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5" name="Google Shape;155;p31"/>
          <p:cNvSpPr txBox="1"/>
          <p:nvPr>
            <p:ph type="title"/>
          </p:nvPr>
        </p:nvSpPr>
        <p:spPr>
          <a:xfrm>
            <a:off x="319500" y="1040667"/>
            <a:ext cx="2808000" cy="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6" name="Google Shape;156;p31"/>
          <p:cNvSpPr txBox="1"/>
          <p:nvPr>
            <p:ph idx="1" type="body"/>
          </p:nvPr>
        </p:nvSpPr>
        <p:spPr>
          <a:xfrm>
            <a:off x="319500" y="2052004"/>
            <a:ext cx="2808000" cy="31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7" name="Google Shape;157;p31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9" name="Google Shape;159;p32"/>
          <p:cNvCxnSpPr/>
          <p:nvPr/>
        </p:nvCxnSpPr>
        <p:spPr>
          <a:xfrm>
            <a:off x="425198" y="461833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0" name="Google Shape;160;p32"/>
          <p:cNvSpPr txBox="1"/>
          <p:nvPr>
            <p:ph type="title"/>
          </p:nvPr>
        </p:nvSpPr>
        <p:spPr>
          <a:xfrm>
            <a:off x="283103" y="791267"/>
            <a:ext cx="6244200" cy="426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1" name="Google Shape;161;p32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3"/>
          <p:cNvSpPr/>
          <p:nvPr/>
        </p:nvSpPr>
        <p:spPr>
          <a:xfrm>
            <a:off x="0" y="0"/>
            <a:ext cx="2886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4" name="Google Shape;164;p33"/>
          <p:cNvCxnSpPr/>
          <p:nvPr/>
        </p:nvCxnSpPr>
        <p:spPr>
          <a:xfrm>
            <a:off x="5029675" y="49950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5" name="Google Shape;165;p33"/>
          <p:cNvSpPr txBox="1"/>
          <p:nvPr>
            <p:ph type="title"/>
          </p:nvPr>
        </p:nvSpPr>
        <p:spPr>
          <a:xfrm>
            <a:off x="265500" y="381667"/>
            <a:ext cx="2417700" cy="146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6" name="Google Shape;166;p33"/>
          <p:cNvSpPr txBox="1"/>
          <p:nvPr>
            <p:ph idx="1" type="subTitle"/>
          </p:nvPr>
        </p:nvSpPr>
        <p:spPr>
          <a:xfrm>
            <a:off x="265500" y="3039306"/>
            <a:ext cx="2417700" cy="14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7" name="Google Shape;167;p33"/>
          <p:cNvSpPr txBox="1"/>
          <p:nvPr>
            <p:ph idx="2" type="body"/>
          </p:nvPr>
        </p:nvSpPr>
        <p:spPr>
          <a:xfrm>
            <a:off x="3261475" y="804667"/>
            <a:ext cx="5236500" cy="454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8" name="Google Shape;168;p33"/>
          <p:cNvSpPr txBox="1"/>
          <p:nvPr/>
        </p:nvSpPr>
        <p:spPr>
          <a:xfrm>
            <a:off x="2949750" y="5298675"/>
            <a:ext cx="32445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Kelvin Leong – chin.chong.leong@cern.ch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" name="Google Shape;169;p33"/>
          <p:cNvSpPr txBox="1"/>
          <p:nvPr/>
        </p:nvSpPr>
        <p:spPr>
          <a:xfrm>
            <a:off x="425200" y="5266675"/>
            <a:ext cx="32445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2024-08–01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" name="Google Shape;170;p33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2" name="Google Shape;172;p34"/>
          <p:cNvCxnSpPr/>
          <p:nvPr/>
        </p:nvCxnSpPr>
        <p:spPr>
          <a:xfrm>
            <a:off x="425200" y="5266667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3" name="Google Shape;173;p34"/>
          <p:cNvCxnSpPr/>
          <p:nvPr/>
        </p:nvCxnSpPr>
        <p:spPr>
          <a:xfrm>
            <a:off x="425198" y="461833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34"/>
          <p:cNvSpPr txBox="1"/>
          <p:nvPr>
            <p:ph idx="1" type="body"/>
          </p:nvPr>
        </p:nvSpPr>
        <p:spPr>
          <a:xfrm>
            <a:off x="328017" y="4695583"/>
            <a:ext cx="83886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75" name="Google Shape;175;p34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7" name="Google Shape;177;p35"/>
          <p:cNvCxnSpPr/>
          <p:nvPr/>
        </p:nvCxnSpPr>
        <p:spPr>
          <a:xfrm>
            <a:off x="425200" y="5266667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8" name="Google Shape;178;p35"/>
          <p:cNvCxnSpPr/>
          <p:nvPr/>
        </p:nvCxnSpPr>
        <p:spPr>
          <a:xfrm>
            <a:off x="425200" y="461833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9" name="Google Shape;179;p35"/>
          <p:cNvSpPr txBox="1"/>
          <p:nvPr>
            <p:ph hasCustomPrompt="1" type="title"/>
          </p:nvPr>
        </p:nvSpPr>
        <p:spPr>
          <a:xfrm>
            <a:off x="853950" y="1449833"/>
            <a:ext cx="7436100" cy="17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180" name="Google Shape;180;p35"/>
          <p:cNvSpPr txBox="1"/>
          <p:nvPr>
            <p:ph idx="1" type="body"/>
          </p:nvPr>
        </p:nvSpPr>
        <p:spPr>
          <a:xfrm>
            <a:off x="853950" y="3243833"/>
            <a:ext cx="7436100" cy="11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1" name="Google Shape;181;p35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280528"/>
            <a:ext cx="39999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280528"/>
            <a:ext cx="39999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617333"/>
            <a:ext cx="2808000" cy="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544000"/>
            <a:ext cx="2808000" cy="35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500167"/>
            <a:ext cx="6367800" cy="45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39"/>
            <a:ext cx="4572000" cy="571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370194"/>
            <a:ext cx="4045200" cy="164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114528"/>
            <a:ext cx="4045200" cy="13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804528"/>
            <a:ext cx="3837000" cy="410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700639"/>
            <a:ext cx="5998800" cy="67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400250" y="639944"/>
            <a:ext cx="6321600" cy="7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410112" y="1773084"/>
            <a:ext cx="6321600" cy="3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/>
          <p:nvPr>
            <p:ph type="title"/>
          </p:nvPr>
        </p:nvSpPr>
        <p:spPr>
          <a:xfrm>
            <a:off x="2400250" y="639944"/>
            <a:ext cx="6321600" cy="7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9" name="Google Shape;119;p25"/>
          <p:cNvSpPr txBox="1"/>
          <p:nvPr>
            <p:ph idx="1" type="body"/>
          </p:nvPr>
        </p:nvSpPr>
        <p:spPr>
          <a:xfrm>
            <a:off x="2410112" y="1773084"/>
            <a:ext cx="6321600" cy="3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0" name="Google Shape;120;p25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gif"/><Relationship Id="rId4" Type="http://schemas.openxmlformats.org/officeDocument/2006/relationships/image" Target="../media/image23.gif"/><Relationship Id="rId5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hyperlink" Target="https://arxiv.org/abs/2007.02645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Relationship Id="rId4" Type="http://schemas.openxmlformats.org/officeDocument/2006/relationships/hyperlink" Target="https://arxiv.org/abs/1603.02934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27.png"/><Relationship Id="rId5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37.png"/><Relationship Id="rId5" Type="http://schemas.openxmlformats.org/officeDocument/2006/relationships/image" Target="../media/image30.png"/><Relationship Id="rId6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gif"/><Relationship Id="rId4" Type="http://schemas.openxmlformats.org/officeDocument/2006/relationships/image" Target="../media/image29.gif"/><Relationship Id="rId5" Type="http://schemas.openxmlformats.org/officeDocument/2006/relationships/image" Target="../media/image34.gif"/><Relationship Id="rId6" Type="http://schemas.openxmlformats.org/officeDocument/2006/relationships/image" Target="../media/image33.gif"/><Relationship Id="rId7" Type="http://schemas.openxmlformats.org/officeDocument/2006/relationships/image" Target="../media/image17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hyperlink" Target="https://www.iap.kit.edu/corsika/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12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gif"/><Relationship Id="rId4" Type="http://schemas.openxmlformats.org/officeDocument/2006/relationships/image" Target="../media/image40.gif"/><Relationship Id="rId5" Type="http://schemas.openxmlformats.org/officeDocument/2006/relationships/image" Target="../media/image42.gif"/><Relationship Id="rId6" Type="http://schemas.openxmlformats.org/officeDocument/2006/relationships/image" Target="../media/image38.gif"/><Relationship Id="rId7" Type="http://schemas.openxmlformats.org/officeDocument/2006/relationships/image" Target="../media/image41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png"/><Relationship Id="rId4" Type="http://schemas.openxmlformats.org/officeDocument/2006/relationships/hyperlink" Target="https://cds.cern.ch/record/2861288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cds.cern.ch/record/2724632/" TargetMode="External"/><Relationship Id="rId4" Type="http://schemas.openxmlformats.org/officeDocument/2006/relationships/hyperlink" Target="https://cds.cern.ch/record/2825379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hyperlink" Target="https://arxiv.org/abs/1603.02934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7"/>
          <p:cNvSpPr txBox="1"/>
          <p:nvPr>
            <p:ph idx="1" type="subTitle"/>
          </p:nvPr>
        </p:nvSpPr>
        <p:spPr>
          <a:xfrm>
            <a:off x="2435975" y="3502188"/>
            <a:ext cx="6093600" cy="168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8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008" u="sng">
                <a:latin typeface="Raleway"/>
                <a:ea typeface="Raleway"/>
                <a:cs typeface="Raleway"/>
                <a:sym typeface="Raleway"/>
              </a:rPr>
              <a:t>Kelvin Leong</a:t>
            </a:r>
            <a:r>
              <a:rPr b="1" lang="en-CA" sz="1908">
                <a:latin typeface="Raleway"/>
                <a:ea typeface="Raleway"/>
                <a:cs typeface="Raleway"/>
                <a:sym typeface="Raleway"/>
              </a:rPr>
              <a:t>, Maximilian Swiatlowski, Colin Gay, Wotjtek Fedorko</a:t>
            </a:r>
            <a:endParaRPr b="1" sz="1908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9" name="Google Shape;189;p37"/>
          <p:cNvSpPr txBox="1"/>
          <p:nvPr>
            <p:ph idx="1" type="subTitle"/>
          </p:nvPr>
        </p:nvSpPr>
        <p:spPr>
          <a:xfrm>
            <a:off x="2435975" y="2683229"/>
            <a:ext cx="6181500" cy="64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/>
              <a:t>WNPPC-2025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/>
              <a:t>2025-02-15</a:t>
            </a:r>
            <a:endParaRPr b="1" sz="2400"/>
          </a:p>
        </p:txBody>
      </p:sp>
      <p:sp>
        <p:nvSpPr>
          <p:cNvPr id="190" name="Google Shape;190;p37"/>
          <p:cNvSpPr/>
          <p:nvPr/>
        </p:nvSpPr>
        <p:spPr>
          <a:xfrm>
            <a:off x="2486075" y="456028"/>
            <a:ext cx="6217200" cy="20523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7"/>
          <p:cNvSpPr txBox="1"/>
          <p:nvPr>
            <p:ph type="ctrTitle"/>
          </p:nvPr>
        </p:nvSpPr>
        <p:spPr>
          <a:xfrm>
            <a:off x="2615825" y="620350"/>
            <a:ext cx="6001800" cy="180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0" lang="en-CA" sz="2520">
                <a:latin typeface="Raleway ExtraBold"/>
                <a:ea typeface="Raleway ExtraBold"/>
                <a:cs typeface="Raleway ExtraBold"/>
                <a:sym typeface="Raleway ExtraBold"/>
              </a:rPr>
              <a:t>Application of DeepSets Machine Learning in FPGA to Improve ATLAS L0 Global Trigger for HL-LHC</a:t>
            </a:r>
            <a:endParaRPr b="0" sz="2520"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pic>
        <p:nvPicPr>
          <p:cNvPr id="192" name="Google Shape;19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650" y="587475"/>
            <a:ext cx="1926876" cy="799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788" y="2268250"/>
            <a:ext cx="2208200" cy="694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447" y="1795675"/>
            <a:ext cx="1926876" cy="350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6"/>
          <p:cNvSpPr txBox="1"/>
          <p:nvPr>
            <p:ph type="title"/>
          </p:nvPr>
        </p:nvSpPr>
        <p:spPr>
          <a:xfrm>
            <a:off x="425200" y="617965"/>
            <a:ext cx="63216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CA"/>
              <a:t>Neural network Performance</a:t>
            </a:r>
            <a:endParaRPr/>
          </a:p>
        </p:txBody>
      </p:sp>
      <p:sp>
        <p:nvSpPr>
          <p:cNvPr id="304" name="Google Shape;304;p46"/>
          <p:cNvSpPr txBox="1"/>
          <p:nvPr>
            <p:ph idx="1" type="body"/>
          </p:nvPr>
        </p:nvSpPr>
        <p:spPr>
          <a:xfrm>
            <a:off x="425200" y="1282849"/>
            <a:ext cx="7821600" cy="13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Trade-off studies with MC simulation </a:t>
            </a:r>
            <a:endParaRPr/>
          </a:p>
          <a:p>
            <a:pPr indent="-29210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CA" sz="1300"/>
              <a:t>To work within the shadow of topo-clustering algorithm, we want small # of nodes (especially in </a:t>
            </a:r>
            <a:r>
              <a:rPr lang="en-CA" sz="1300">
                <a:latin typeface="Roboto"/>
                <a:ea typeface="Roboto"/>
                <a:cs typeface="Roboto"/>
                <a:sym typeface="Roboto"/>
              </a:rPr>
              <a:t>𝚽</a:t>
            </a:r>
            <a:r>
              <a:rPr lang="en-CA" sz="1300"/>
              <a:t> function), while balancing # of hidden layers</a:t>
            </a:r>
            <a:endParaRPr sz="1300"/>
          </a:p>
          <a:p>
            <a:pPr indent="-31115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CA" sz="1300"/>
              <a:t>Best candidate so far:</a:t>
            </a:r>
            <a:endParaRPr sz="1300"/>
          </a:p>
        </p:txBody>
      </p:sp>
      <p:sp>
        <p:nvSpPr>
          <p:cNvPr id="305" name="Google Shape;305;p46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306" name="Google Shape;30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7100" y="2498199"/>
            <a:ext cx="3185164" cy="238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9725" y="2498207"/>
            <a:ext cx="3185174" cy="23888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8" name="Google Shape;308;p46"/>
          <p:cNvCxnSpPr/>
          <p:nvPr/>
        </p:nvCxnSpPr>
        <p:spPr>
          <a:xfrm>
            <a:off x="3414901" y="3562821"/>
            <a:ext cx="2352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9" name="Google Shape;309;p46"/>
          <p:cNvSpPr txBox="1"/>
          <p:nvPr/>
        </p:nvSpPr>
        <p:spPr>
          <a:xfrm>
            <a:off x="7511100" y="2981925"/>
            <a:ext cx="1632900" cy="2227800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42875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verage"/>
              <a:buChar char="❖"/>
            </a:pPr>
            <a:r>
              <a:rPr lang="en-CA" sz="9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Training details:</a:t>
            </a:r>
            <a:endParaRPr sz="9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152400" lvl="1" marL="314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verage"/>
              <a:buChar char="➢"/>
            </a:pPr>
            <a:r>
              <a:rPr lang="en-CA" sz="9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~1</a:t>
            </a:r>
            <a:r>
              <a:rPr lang="en-CA" sz="900">
                <a:latin typeface="Average"/>
                <a:ea typeface="Average"/>
                <a:cs typeface="Average"/>
                <a:sym typeface="Average"/>
              </a:rPr>
              <a:t>4</a:t>
            </a:r>
            <a:r>
              <a:rPr lang="en-CA" sz="9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M clusters </a:t>
            </a:r>
            <a:r>
              <a:rPr lang="en-CA" sz="900">
                <a:latin typeface="Average"/>
                <a:ea typeface="Average"/>
                <a:cs typeface="Average"/>
                <a:sym typeface="Average"/>
              </a:rPr>
              <a:t>with</a:t>
            </a:r>
            <a:r>
              <a:rPr lang="en-CA" sz="9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 𝝅</a:t>
            </a:r>
            <a:r>
              <a:rPr baseline="30000" lang="en-CA" sz="9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0</a:t>
            </a:r>
            <a:r>
              <a:rPr lang="en-CA" sz="9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 &amp; 𝝅</a:t>
            </a:r>
            <a:r>
              <a:rPr baseline="30000" lang="en-CA" sz="9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±</a:t>
            </a:r>
            <a:r>
              <a:rPr lang="en-CA" sz="9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 labels (mc</a:t>
            </a:r>
            <a:r>
              <a:rPr lang="en-CA" sz="900">
                <a:latin typeface="Average"/>
                <a:ea typeface="Average"/>
                <a:cs typeface="Average"/>
                <a:sym typeface="Average"/>
              </a:rPr>
              <a:t>21)</a:t>
            </a:r>
            <a:endParaRPr sz="9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152400" lvl="1" marL="314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verage"/>
              <a:buChar char="➢"/>
            </a:pPr>
            <a:r>
              <a:rPr lang="en-CA" sz="9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Epochs: 100</a:t>
            </a:r>
            <a:endParaRPr sz="9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152400" lvl="1" marL="314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verage"/>
              <a:buChar char="➢"/>
            </a:pPr>
            <a:r>
              <a:rPr lang="en-CA" sz="9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Learning rate: 0.001 </a:t>
            </a:r>
            <a:endParaRPr sz="9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152400" lvl="1" marL="314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verage"/>
              <a:buChar char="➢"/>
            </a:pPr>
            <a:r>
              <a:rPr lang="en-CA" sz="900">
                <a:latin typeface="Average"/>
                <a:ea typeface="Average"/>
                <a:cs typeface="Average"/>
                <a:sym typeface="Average"/>
              </a:rPr>
              <a:t>Loss weights: </a:t>
            </a:r>
            <a:endParaRPr sz="900">
              <a:latin typeface="Average"/>
              <a:ea typeface="Average"/>
              <a:cs typeface="Average"/>
              <a:sym typeface="Average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verage"/>
              <a:buChar char="❖"/>
            </a:pPr>
            <a:r>
              <a:rPr lang="en-CA" sz="900">
                <a:latin typeface="Average"/>
                <a:ea typeface="Average"/>
                <a:cs typeface="Average"/>
                <a:sym typeface="Average"/>
              </a:rPr>
              <a:t>Regression: 99%</a:t>
            </a:r>
            <a:endParaRPr sz="900">
              <a:latin typeface="Average"/>
              <a:ea typeface="Average"/>
              <a:cs typeface="Average"/>
              <a:sym typeface="Average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verage"/>
              <a:buChar char="❖"/>
            </a:pPr>
            <a:r>
              <a:rPr lang="en-CA" sz="900">
                <a:latin typeface="Average"/>
                <a:ea typeface="Average"/>
                <a:cs typeface="Average"/>
                <a:sym typeface="Average"/>
              </a:rPr>
              <a:t>Classification: 1%</a:t>
            </a:r>
            <a:endParaRPr sz="900">
              <a:latin typeface="Average"/>
              <a:ea typeface="Average"/>
              <a:cs typeface="Average"/>
              <a:sym typeface="Average"/>
            </a:endParaRPr>
          </a:p>
          <a:p>
            <a:pPr indent="-142875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verage"/>
              <a:buChar char="❖"/>
            </a:pPr>
            <a:r>
              <a:rPr lang="en-CA" sz="900">
                <a:latin typeface="Average"/>
                <a:ea typeface="Average"/>
                <a:cs typeface="Average"/>
                <a:sym typeface="Average"/>
              </a:rPr>
              <a:t>Model details:</a:t>
            </a:r>
            <a:endParaRPr sz="900">
              <a:latin typeface="Average"/>
              <a:ea typeface="Average"/>
              <a:cs typeface="Average"/>
              <a:sym typeface="Average"/>
            </a:endParaRPr>
          </a:p>
          <a:p>
            <a:pPr indent="-158750" lvl="1" marL="314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verage"/>
              <a:buChar char="➢"/>
            </a:pPr>
            <a:r>
              <a:rPr lang="en-CA" sz="1000">
                <a:latin typeface="Average"/>
                <a:ea typeface="Average"/>
                <a:cs typeface="Average"/>
                <a:sym typeface="Average"/>
              </a:rPr>
              <a:t>𝚽 nodes: 96</a:t>
            </a:r>
            <a:endParaRPr sz="1000">
              <a:latin typeface="Average"/>
              <a:ea typeface="Average"/>
              <a:cs typeface="Average"/>
              <a:sym typeface="Average"/>
            </a:endParaRPr>
          </a:p>
          <a:p>
            <a:pPr indent="-158750" lvl="1" marL="314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verage"/>
              <a:buChar char="➢"/>
            </a:pPr>
            <a:r>
              <a:rPr lang="en-CA" sz="1000">
                <a:latin typeface="Average"/>
                <a:ea typeface="Average"/>
                <a:cs typeface="Average"/>
                <a:sym typeface="Average"/>
              </a:rPr>
              <a:t>𝚽 layers: 5</a:t>
            </a:r>
            <a:endParaRPr sz="1000">
              <a:latin typeface="Average"/>
              <a:ea typeface="Average"/>
              <a:cs typeface="Average"/>
              <a:sym typeface="Average"/>
            </a:endParaRPr>
          </a:p>
          <a:p>
            <a:pPr indent="-158750" lvl="1" marL="314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verage"/>
              <a:buChar char="➢"/>
            </a:pPr>
            <a:r>
              <a:rPr b="1" lang="en-CA" sz="1000">
                <a:latin typeface="Average"/>
                <a:ea typeface="Average"/>
                <a:cs typeface="Average"/>
                <a:sym typeface="Average"/>
              </a:rPr>
              <a:t>𝑭</a:t>
            </a:r>
            <a:r>
              <a:rPr lang="en-CA" sz="1000">
                <a:latin typeface="Average"/>
                <a:ea typeface="Average"/>
                <a:cs typeface="Average"/>
                <a:sym typeface="Average"/>
              </a:rPr>
              <a:t> nodes: 192</a:t>
            </a:r>
            <a:endParaRPr sz="1000">
              <a:latin typeface="Average"/>
              <a:ea typeface="Average"/>
              <a:cs typeface="Average"/>
              <a:sym typeface="Average"/>
            </a:endParaRPr>
          </a:p>
          <a:p>
            <a:pPr indent="-158750" lvl="1" marL="314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verage"/>
              <a:buChar char="➢"/>
            </a:pPr>
            <a:r>
              <a:rPr b="1" lang="en-CA" sz="1000">
                <a:latin typeface="Average"/>
                <a:ea typeface="Average"/>
                <a:cs typeface="Average"/>
                <a:sym typeface="Average"/>
              </a:rPr>
              <a:t>𝑭</a:t>
            </a:r>
            <a:r>
              <a:rPr lang="en-CA" sz="1000">
                <a:latin typeface="Average"/>
                <a:ea typeface="Average"/>
                <a:cs typeface="Average"/>
                <a:sym typeface="Average"/>
              </a:rPr>
              <a:t> layers: 5</a:t>
            </a:r>
            <a:endParaRPr sz="10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7"/>
          <p:cNvSpPr txBox="1"/>
          <p:nvPr>
            <p:ph type="title"/>
          </p:nvPr>
        </p:nvSpPr>
        <p:spPr>
          <a:xfrm>
            <a:off x="425200" y="617965"/>
            <a:ext cx="63216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/>
              <a:t>Possible Improvement for NN</a:t>
            </a:r>
            <a:endParaRPr sz="2800"/>
          </a:p>
        </p:txBody>
      </p:sp>
      <p:sp>
        <p:nvSpPr>
          <p:cNvPr id="315" name="Google Shape;315;p47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316" name="Google Shape;31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0075" y="2416402"/>
            <a:ext cx="2549800" cy="1912362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7"/>
          <p:cNvSpPr txBox="1"/>
          <p:nvPr>
            <p:ph idx="1" type="body"/>
          </p:nvPr>
        </p:nvSpPr>
        <p:spPr>
          <a:xfrm>
            <a:off x="401225" y="1196250"/>
            <a:ext cx="77820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CA" sz="1340"/>
              <a:t>Probe trained model with 1-cell-cluster, and varying cell energy</a:t>
            </a:r>
            <a:endParaRPr sz="1300"/>
          </a:p>
        </p:txBody>
      </p:sp>
      <p:sp>
        <p:nvSpPr>
          <p:cNvPr id="318" name="Google Shape;318;p47"/>
          <p:cNvSpPr txBox="1"/>
          <p:nvPr>
            <p:ph idx="1" type="body"/>
          </p:nvPr>
        </p:nvSpPr>
        <p:spPr>
          <a:xfrm>
            <a:off x="204475" y="4227225"/>
            <a:ext cx="4716000" cy="10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84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n-CA" sz="1100">
                <a:solidFill>
                  <a:srgbClr val="000000"/>
                </a:solidFill>
              </a:rPr>
              <a:t>Information are encoded in a few vector components in later hidden layers, </a:t>
            </a:r>
            <a:r>
              <a:rPr lang="en-CA" sz="1100">
                <a:solidFill>
                  <a:srgbClr val="000000"/>
                </a:solidFill>
              </a:rPr>
              <a:t>rather</a:t>
            </a:r>
            <a:r>
              <a:rPr lang="en-CA" sz="1100">
                <a:solidFill>
                  <a:srgbClr val="000000"/>
                </a:solidFill>
              </a:rPr>
              <a:t> than using all vectors </a:t>
            </a:r>
            <a:endParaRPr sz="1100"/>
          </a:p>
          <a:p>
            <a:pPr indent="-298450" lvl="1" marL="9144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CA" sz="1100"/>
              <a:t>Possible to further reduce </a:t>
            </a:r>
            <a:r>
              <a:rPr lang="en-CA" sz="1100"/>
              <a:t>resource usage </a:t>
            </a:r>
            <a:r>
              <a:rPr lang="en-CA" sz="1100"/>
              <a:t>in </a:t>
            </a:r>
            <a:r>
              <a:rPr lang="en-CA" sz="1100"/>
              <a:t>𝚽-</a:t>
            </a:r>
            <a:r>
              <a:rPr b="1" lang="en-CA" sz="1100"/>
              <a:t>layers</a:t>
            </a:r>
            <a:endParaRPr sz="1100"/>
          </a:p>
        </p:txBody>
      </p:sp>
      <p:pic>
        <p:nvPicPr>
          <p:cNvPr id="319" name="Google Shape;319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025" y="2094613"/>
            <a:ext cx="2537676" cy="1903257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7"/>
          <p:cNvSpPr txBox="1"/>
          <p:nvPr>
            <p:ph idx="1" type="body"/>
          </p:nvPr>
        </p:nvSpPr>
        <p:spPr>
          <a:xfrm>
            <a:off x="793725" y="1745725"/>
            <a:ext cx="1361700" cy="348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000">
                <a:solidFill>
                  <a:srgbClr val="000000"/>
                </a:solidFill>
              </a:rPr>
              <a:t>(First hidden layer)</a:t>
            </a:r>
            <a:endParaRPr sz="1000">
              <a:solidFill>
                <a:srgbClr val="000000"/>
              </a:solidFill>
            </a:endParaRPr>
          </a:p>
        </p:txBody>
      </p:sp>
      <p:sp>
        <p:nvSpPr>
          <p:cNvPr id="321" name="Google Shape;321;p47"/>
          <p:cNvSpPr txBox="1"/>
          <p:nvPr>
            <p:ph idx="1" type="body"/>
          </p:nvPr>
        </p:nvSpPr>
        <p:spPr>
          <a:xfrm>
            <a:off x="3473925" y="2094625"/>
            <a:ext cx="1361700" cy="348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000">
                <a:solidFill>
                  <a:srgbClr val="000000"/>
                </a:solidFill>
              </a:rPr>
              <a:t>(Last hidden layer)</a:t>
            </a:r>
            <a:endParaRPr sz="1000">
              <a:solidFill>
                <a:srgbClr val="000000"/>
              </a:solidFill>
            </a:endParaRPr>
          </a:p>
        </p:txBody>
      </p:sp>
      <p:grpSp>
        <p:nvGrpSpPr>
          <p:cNvPr id="322" name="Google Shape;322;p47"/>
          <p:cNvGrpSpPr/>
          <p:nvPr/>
        </p:nvGrpSpPr>
        <p:grpSpPr>
          <a:xfrm>
            <a:off x="5597650" y="2070975"/>
            <a:ext cx="3447824" cy="2131025"/>
            <a:chOff x="856525" y="1323875"/>
            <a:chExt cx="3447824" cy="2131025"/>
          </a:xfrm>
        </p:grpSpPr>
        <p:pic>
          <p:nvPicPr>
            <p:cNvPr id="323" name="Google Shape;323;p47"/>
            <p:cNvPicPr preferRelativeResize="0"/>
            <p:nvPr/>
          </p:nvPicPr>
          <p:blipFill rotWithShape="1">
            <a:blip r:embed="rId5">
              <a:alphaModFix/>
            </a:blip>
            <a:srcRect b="55587" l="738" r="748" t="0"/>
            <a:stretch/>
          </p:blipFill>
          <p:spPr>
            <a:xfrm>
              <a:off x="856525" y="1323875"/>
              <a:ext cx="3447824" cy="17972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47"/>
            <p:cNvPicPr preferRelativeResize="0"/>
            <p:nvPr/>
          </p:nvPicPr>
          <p:blipFill rotWithShape="1">
            <a:blip r:embed="rId5">
              <a:alphaModFix/>
            </a:blip>
            <a:srcRect b="5202" l="9705" r="1088" t="83988"/>
            <a:stretch/>
          </p:blipFill>
          <p:spPr>
            <a:xfrm>
              <a:off x="1168725" y="3017500"/>
              <a:ext cx="3122100" cy="43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5" name="Google Shape;325;p47"/>
          <p:cNvSpPr txBox="1"/>
          <p:nvPr>
            <p:ph idx="1" type="body"/>
          </p:nvPr>
        </p:nvSpPr>
        <p:spPr>
          <a:xfrm>
            <a:off x="6900900" y="3902000"/>
            <a:ext cx="703800" cy="300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800">
                <a:solidFill>
                  <a:srgbClr val="000000"/>
                </a:solidFill>
              </a:rPr>
              <a:t>≈300 MeV</a:t>
            </a:r>
            <a:endParaRPr sz="800">
              <a:solidFill>
                <a:srgbClr val="000000"/>
              </a:solidFill>
            </a:endParaRPr>
          </a:p>
        </p:txBody>
      </p:sp>
      <p:sp>
        <p:nvSpPr>
          <p:cNvPr id="326" name="Google Shape;326;p47"/>
          <p:cNvSpPr txBox="1"/>
          <p:nvPr>
            <p:ph idx="1" type="body"/>
          </p:nvPr>
        </p:nvSpPr>
        <p:spPr>
          <a:xfrm>
            <a:off x="6723050" y="1834725"/>
            <a:ext cx="1361700" cy="348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000">
                <a:solidFill>
                  <a:srgbClr val="000000"/>
                </a:solidFill>
              </a:rPr>
              <a:t>(Final output)</a:t>
            </a:r>
            <a:endParaRPr sz="1000">
              <a:solidFill>
                <a:srgbClr val="000000"/>
              </a:solidFill>
            </a:endParaRPr>
          </a:p>
        </p:txBody>
      </p:sp>
      <p:sp>
        <p:nvSpPr>
          <p:cNvPr id="327" name="Google Shape;327;p47"/>
          <p:cNvSpPr txBox="1"/>
          <p:nvPr>
            <p:ph idx="1" type="body"/>
          </p:nvPr>
        </p:nvSpPr>
        <p:spPr>
          <a:xfrm>
            <a:off x="5410050" y="4251575"/>
            <a:ext cx="3685500" cy="9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CA" sz="1100"/>
              <a:t>Plateau at &lt;300 MeV could be electronic noise</a:t>
            </a:r>
            <a:endParaRPr sz="1100"/>
          </a:p>
          <a:p>
            <a:pPr indent="-2984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CA" sz="1100"/>
              <a:t> Possible explanation for over-prediction for &lt;300 MeV in NN fitting</a:t>
            </a:r>
            <a:endParaRPr sz="1100"/>
          </a:p>
        </p:txBody>
      </p:sp>
      <p:cxnSp>
        <p:nvCxnSpPr>
          <p:cNvPr id="328" name="Google Shape;328;p47"/>
          <p:cNvCxnSpPr/>
          <p:nvPr/>
        </p:nvCxnSpPr>
        <p:spPr>
          <a:xfrm rot="10800000">
            <a:off x="7252800" y="3789225"/>
            <a:ext cx="0" cy="1659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8"/>
          <p:cNvSpPr txBox="1"/>
          <p:nvPr>
            <p:ph type="title"/>
          </p:nvPr>
        </p:nvSpPr>
        <p:spPr>
          <a:xfrm>
            <a:off x="118700" y="650526"/>
            <a:ext cx="2417700" cy="208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Conclusion</a:t>
            </a:r>
            <a:endParaRPr/>
          </a:p>
        </p:txBody>
      </p:sp>
      <p:sp>
        <p:nvSpPr>
          <p:cNvPr id="334" name="Google Shape;334;p48"/>
          <p:cNvSpPr txBox="1"/>
          <p:nvPr>
            <p:ph idx="2" type="body"/>
          </p:nvPr>
        </p:nvSpPr>
        <p:spPr>
          <a:xfrm>
            <a:off x="2921000" y="804675"/>
            <a:ext cx="5176200" cy="454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17500" lvl="0" marL="4572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-CA" sz="1400"/>
              <a:t>Problem trying to solve:</a:t>
            </a:r>
            <a:endParaRPr b="1" sz="1400"/>
          </a:p>
          <a:p>
            <a:pPr indent="-306705" lvl="1" marL="9144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30"/>
              <a:buChar char="○"/>
            </a:pPr>
            <a:r>
              <a:rPr lang="en-CA" sz="1230"/>
              <a:t>Improve calorimeter calibration for online trigger during the HL-LHC</a:t>
            </a:r>
            <a:endParaRPr sz="1230"/>
          </a:p>
          <a:p>
            <a:pPr indent="-317500" lvl="0" marL="4572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-CA" sz="1400"/>
              <a:t>Why ML?</a:t>
            </a:r>
            <a:endParaRPr b="1" sz="1400"/>
          </a:p>
          <a:p>
            <a:pPr indent="-306705" lvl="1" marL="9144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30"/>
              <a:buChar char="○"/>
            </a:pPr>
            <a:r>
              <a:rPr lang="en-CA" sz="1230"/>
              <a:t>ML performs better than current algorithms in pion classification and energy calibration </a:t>
            </a:r>
            <a:endParaRPr sz="1230"/>
          </a:p>
          <a:p>
            <a:pPr indent="-317500" lvl="0" marL="4572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-CA" sz="1400"/>
              <a:t>Challenges ahead:</a:t>
            </a:r>
            <a:endParaRPr b="1" sz="1400"/>
          </a:p>
          <a:p>
            <a:pPr indent="-306705" lvl="1" marL="9144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30"/>
              <a:buChar char="○"/>
            </a:pPr>
            <a:r>
              <a:rPr lang="en-CA" sz="1230"/>
              <a:t>To be run in FPGA in the L0 global trigger under the shadow of the current topocluster algorithm</a:t>
            </a:r>
            <a:endParaRPr sz="1230"/>
          </a:p>
          <a:p>
            <a:pPr indent="-306705" lvl="1" marL="9144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30"/>
              <a:buChar char="○"/>
            </a:pPr>
            <a:r>
              <a:rPr lang="en-CA" sz="1230"/>
              <a:t>Strict requirement on latency and limitation of resource to implement the DeepSets neural network</a:t>
            </a:r>
            <a:endParaRPr sz="1230"/>
          </a:p>
          <a:p>
            <a:pPr indent="-306705" lvl="1" marL="9144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30"/>
              <a:buChar char="○"/>
            </a:pPr>
            <a:r>
              <a:rPr lang="en-CA" sz="1230"/>
              <a:t>Need DeepSets to recognize electronic noise to prevent over-prediction at low energy</a:t>
            </a:r>
            <a:endParaRPr sz="1230"/>
          </a:p>
          <a:p>
            <a:pPr indent="-306705" lvl="1" marL="9144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30"/>
              <a:buChar char="○"/>
            </a:pPr>
            <a:r>
              <a:rPr lang="en-CA" sz="1230"/>
              <a:t>Integration to future data flow and format with other trigger processes in hardware</a:t>
            </a:r>
            <a:endParaRPr sz="1230"/>
          </a:p>
        </p:txBody>
      </p:sp>
      <p:sp>
        <p:nvSpPr>
          <p:cNvPr id="335" name="Google Shape;335;p48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336" name="Google Shape;33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650" y="587475"/>
            <a:ext cx="1926876" cy="799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9"/>
          <p:cNvSpPr txBox="1"/>
          <p:nvPr>
            <p:ph type="title"/>
          </p:nvPr>
        </p:nvSpPr>
        <p:spPr>
          <a:xfrm>
            <a:off x="853950" y="1449833"/>
            <a:ext cx="7436100" cy="17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5000">
                <a:solidFill>
                  <a:schemeClr val="accent1"/>
                </a:solidFill>
              </a:rPr>
              <a:t>Backup</a:t>
            </a:r>
            <a:endParaRPr sz="5000">
              <a:solidFill>
                <a:schemeClr val="accent1"/>
              </a:solidFill>
            </a:endParaRPr>
          </a:p>
        </p:txBody>
      </p:sp>
      <p:sp>
        <p:nvSpPr>
          <p:cNvPr id="342" name="Google Shape;342;p49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8850" y="617975"/>
            <a:ext cx="7125151" cy="333294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0"/>
          <p:cNvSpPr txBox="1"/>
          <p:nvPr>
            <p:ph type="title"/>
          </p:nvPr>
        </p:nvSpPr>
        <p:spPr>
          <a:xfrm>
            <a:off x="425200" y="617965"/>
            <a:ext cx="63216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Implementation in FPGA</a:t>
            </a:r>
            <a:endParaRPr/>
          </a:p>
        </p:txBody>
      </p:sp>
      <p:sp>
        <p:nvSpPr>
          <p:cNvPr id="349" name="Google Shape;349;p50"/>
          <p:cNvSpPr txBox="1"/>
          <p:nvPr>
            <p:ph idx="1" type="body"/>
          </p:nvPr>
        </p:nvSpPr>
        <p:spPr>
          <a:xfrm>
            <a:off x="425200" y="1282849"/>
            <a:ext cx="7821600" cy="13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CA" sz="1300"/>
              <a:t>Prototyping using AMD Vitis HLS tools (written in C → generate RTL for FPGA)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350" name="Google Shape;350;p50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351" name="Google Shape;35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375" y="2641200"/>
            <a:ext cx="3538065" cy="2314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0"/>
          <p:cNvSpPr txBox="1"/>
          <p:nvPr>
            <p:ph idx="1" type="body"/>
          </p:nvPr>
        </p:nvSpPr>
        <p:spPr>
          <a:xfrm>
            <a:off x="1119625" y="4919650"/>
            <a:ext cx="23115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000"/>
              <a:t>Xilinx waveform for a matrix calculation</a:t>
            </a:r>
            <a:endParaRPr sz="1000">
              <a:solidFill>
                <a:srgbClr val="000000"/>
              </a:solidFill>
            </a:endParaRPr>
          </a:p>
        </p:txBody>
      </p:sp>
      <p:cxnSp>
        <p:nvCxnSpPr>
          <p:cNvPr id="353" name="Google Shape;353;p50"/>
          <p:cNvCxnSpPr/>
          <p:nvPr/>
        </p:nvCxnSpPr>
        <p:spPr>
          <a:xfrm flipH="1" rot="10800000">
            <a:off x="4097451" y="2478971"/>
            <a:ext cx="511200" cy="1093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1"/>
          <p:cNvSpPr txBox="1"/>
          <p:nvPr>
            <p:ph type="title"/>
          </p:nvPr>
        </p:nvSpPr>
        <p:spPr>
          <a:xfrm>
            <a:off x="425200" y="617965"/>
            <a:ext cx="63216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Geometry Reference</a:t>
            </a:r>
            <a:endParaRPr/>
          </a:p>
        </p:txBody>
      </p:sp>
      <p:pic>
        <p:nvPicPr>
          <p:cNvPr id="359" name="Google Shape;35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188" y="1133375"/>
            <a:ext cx="6983624" cy="40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1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61" name="Google Shape;361;p51"/>
          <p:cNvSpPr txBox="1"/>
          <p:nvPr>
            <p:ph idx="1" type="body"/>
          </p:nvPr>
        </p:nvSpPr>
        <p:spPr>
          <a:xfrm>
            <a:off x="6746800" y="4535450"/>
            <a:ext cx="1394700" cy="3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150" u="sng">
                <a:solidFill>
                  <a:srgbClr val="3980C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arXiv:2007.02645</a:t>
            </a:r>
            <a:endParaRPr sz="1000" u="sng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2"/>
          <p:cNvSpPr txBox="1"/>
          <p:nvPr>
            <p:ph type="title"/>
          </p:nvPr>
        </p:nvSpPr>
        <p:spPr>
          <a:xfrm>
            <a:off x="425200" y="617965"/>
            <a:ext cx="63216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Electronic Noise in Calorimeter</a:t>
            </a:r>
            <a:endParaRPr/>
          </a:p>
        </p:txBody>
      </p:sp>
      <p:sp>
        <p:nvSpPr>
          <p:cNvPr id="367" name="Google Shape;367;p52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368" name="Google Shape;36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4950" y="1740363"/>
            <a:ext cx="3531978" cy="288931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2"/>
          <p:cNvSpPr txBox="1"/>
          <p:nvPr>
            <p:ph idx="1" type="body"/>
          </p:nvPr>
        </p:nvSpPr>
        <p:spPr>
          <a:xfrm>
            <a:off x="6086925" y="4239975"/>
            <a:ext cx="1394700" cy="3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000" u="sng">
                <a:solidFill>
                  <a:schemeClr val="hlink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arXiv:1603.02934</a:t>
            </a:r>
            <a:endParaRPr sz="1000"/>
          </a:p>
        </p:txBody>
      </p:sp>
      <p:sp>
        <p:nvSpPr>
          <p:cNvPr id="370" name="Google Shape;370;p52"/>
          <p:cNvSpPr txBox="1"/>
          <p:nvPr>
            <p:ph idx="1" type="body"/>
          </p:nvPr>
        </p:nvSpPr>
        <p:spPr>
          <a:xfrm>
            <a:off x="542374" y="1271775"/>
            <a:ext cx="5199300" cy="468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200">
                <a:solidFill>
                  <a:srgbClr val="000000"/>
                </a:solidFill>
              </a:rPr>
              <a:t>Electronic noises in the detectors are similar across all runs</a:t>
            </a: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3"/>
          <p:cNvSpPr txBox="1"/>
          <p:nvPr>
            <p:ph type="title"/>
          </p:nvPr>
        </p:nvSpPr>
        <p:spPr>
          <a:xfrm>
            <a:off x="425200" y="617976"/>
            <a:ext cx="7557600" cy="76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Accuracy, losses, ROC plots </a:t>
            </a:r>
            <a:endParaRPr/>
          </a:p>
        </p:txBody>
      </p:sp>
      <p:sp>
        <p:nvSpPr>
          <p:cNvPr id="376" name="Google Shape;376;p53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377" name="Google Shape;37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5763" y="1692599"/>
            <a:ext cx="2987676" cy="2240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59013" y="1692600"/>
            <a:ext cx="2987676" cy="224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5488" y="1692600"/>
            <a:ext cx="2987676" cy="224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4"/>
          <p:cNvSpPr txBox="1"/>
          <p:nvPr>
            <p:ph type="title"/>
          </p:nvPr>
        </p:nvSpPr>
        <p:spPr>
          <a:xfrm>
            <a:off x="425200" y="617965"/>
            <a:ext cx="63216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Regional Plots from Fitting</a:t>
            </a:r>
            <a:endParaRPr/>
          </a:p>
        </p:txBody>
      </p:sp>
      <p:sp>
        <p:nvSpPr>
          <p:cNvPr id="385" name="Google Shape;385;p54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386" name="Google Shape;38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57750" y="3226850"/>
            <a:ext cx="3089112" cy="193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7750" y="1229925"/>
            <a:ext cx="3089112" cy="193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1250" y="3226857"/>
            <a:ext cx="3089100" cy="193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2575" y="1229925"/>
            <a:ext cx="3089100" cy="19306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p54"/>
          <p:cNvCxnSpPr/>
          <p:nvPr/>
        </p:nvCxnSpPr>
        <p:spPr>
          <a:xfrm>
            <a:off x="4182168" y="2132642"/>
            <a:ext cx="4851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1" name="Google Shape;391;p54"/>
          <p:cNvCxnSpPr/>
          <p:nvPr/>
        </p:nvCxnSpPr>
        <p:spPr>
          <a:xfrm>
            <a:off x="4166505" y="4129579"/>
            <a:ext cx="4851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5"/>
          <p:cNvSpPr txBox="1"/>
          <p:nvPr>
            <p:ph type="title"/>
          </p:nvPr>
        </p:nvSpPr>
        <p:spPr>
          <a:xfrm>
            <a:off x="425200" y="617965"/>
            <a:ext cx="63216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Comparison of </a:t>
            </a:r>
            <a:r>
              <a:rPr b="0" lang="en-CA">
                <a:latin typeface="Roboto"/>
                <a:ea typeface="Roboto"/>
                <a:cs typeface="Roboto"/>
                <a:sym typeface="Roboto"/>
              </a:rPr>
              <a:t>𝚽-</a:t>
            </a:r>
            <a:r>
              <a:rPr lang="en-CA"/>
              <a:t>layers unit vectors</a:t>
            </a:r>
            <a:endParaRPr b="0" sz="4700"/>
          </a:p>
        </p:txBody>
      </p:sp>
      <p:sp>
        <p:nvSpPr>
          <p:cNvPr id="397" name="Google Shape;397;p55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398" name="Google Shape;39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200" y="1323876"/>
            <a:ext cx="2603976" cy="195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9725" y="1332494"/>
            <a:ext cx="2581000" cy="193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37926" y="1323874"/>
            <a:ext cx="2603976" cy="195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91425" y="3581640"/>
            <a:ext cx="2645228" cy="1983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36654" y="3583134"/>
            <a:ext cx="2641272" cy="1980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8"/>
          <p:cNvSpPr txBox="1"/>
          <p:nvPr>
            <p:ph type="title"/>
          </p:nvPr>
        </p:nvSpPr>
        <p:spPr>
          <a:xfrm>
            <a:off x="425200" y="546840"/>
            <a:ext cx="63216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/>
              <a:t>Calorimeters &amp; Showers</a:t>
            </a:r>
            <a:endParaRPr sz="2400"/>
          </a:p>
        </p:txBody>
      </p:sp>
      <p:sp>
        <p:nvSpPr>
          <p:cNvPr id="200" name="Google Shape;200;p38"/>
          <p:cNvSpPr txBox="1"/>
          <p:nvPr>
            <p:ph idx="1" type="body"/>
          </p:nvPr>
        </p:nvSpPr>
        <p:spPr>
          <a:xfrm>
            <a:off x="472325" y="3736725"/>
            <a:ext cx="3866400" cy="14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-CA" sz="1465"/>
              <a:t>EM showers (</a:t>
            </a:r>
            <a:r>
              <a:rPr i="1" lang="en-CA" sz="1465"/>
              <a:t>e, γ, </a:t>
            </a:r>
            <a:r>
              <a:rPr lang="en-CA" sz="1465"/>
              <a:t>𝜋</a:t>
            </a:r>
            <a:r>
              <a:rPr baseline="30000" lang="en-CA" sz="1465"/>
              <a:t>0</a:t>
            </a:r>
            <a:r>
              <a:rPr lang="en-CA" sz="1465"/>
              <a:t>→2</a:t>
            </a:r>
            <a:r>
              <a:rPr i="1" lang="en-CA" sz="1465"/>
              <a:t>γ</a:t>
            </a:r>
            <a:r>
              <a:rPr lang="en-CA" sz="1465"/>
              <a:t>) are well-calibrated, measured “correctly”.</a:t>
            </a:r>
            <a:endParaRPr sz="1465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en-CA" sz="1465"/>
              <a:t>All showers are similar, resolution is good.</a:t>
            </a:r>
            <a:endParaRPr sz="1465"/>
          </a:p>
        </p:txBody>
      </p:sp>
      <p:pic>
        <p:nvPicPr>
          <p:cNvPr id="201" name="Google Shape;20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7300" y="1375449"/>
            <a:ext cx="1010325" cy="202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8"/>
          <p:cNvSpPr txBox="1"/>
          <p:nvPr>
            <p:ph idx="1" type="body"/>
          </p:nvPr>
        </p:nvSpPr>
        <p:spPr>
          <a:xfrm>
            <a:off x="4818675" y="3720750"/>
            <a:ext cx="3607200" cy="13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-CA" sz="1465"/>
              <a:t>Hadronic showers (</a:t>
            </a:r>
            <a:r>
              <a:rPr i="1" lang="en-CA" sz="1465"/>
              <a:t>p, n, </a:t>
            </a:r>
            <a:r>
              <a:rPr lang="en-CA" sz="1465"/>
              <a:t>𝜋</a:t>
            </a:r>
            <a:r>
              <a:rPr baseline="30000" lang="en-CA" sz="1465"/>
              <a:t>±</a:t>
            </a:r>
            <a:r>
              <a:rPr lang="en-CA" sz="1465"/>
              <a:t>) are more difficult to calibrate</a:t>
            </a:r>
            <a:endParaRPr sz="1465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en-CA" sz="1465"/>
              <a:t>Each shower is unique, huge resolution penalty from variations.</a:t>
            </a:r>
            <a:endParaRPr sz="1465"/>
          </a:p>
        </p:txBody>
      </p:sp>
      <p:pic>
        <p:nvPicPr>
          <p:cNvPr id="203" name="Google Shape;20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9500" y="1190475"/>
            <a:ext cx="1076125" cy="2154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Google Shape;204;p38"/>
          <p:cNvGrpSpPr/>
          <p:nvPr/>
        </p:nvGrpSpPr>
        <p:grpSpPr>
          <a:xfrm>
            <a:off x="282089" y="1102911"/>
            <a:ext cx="3504961" cy="2633823"/>
            <a:chOff x="496325" y="1503400"/>
            <a:chExt cx="4015307" cy="3017325"/>
          </a:xfrm>
        </p:grpSpPr>
        <p:pic>
          <p:nvPicPr>
            <p:cNvPr id="205" name="Google Shape;205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6325" y="1503400"/>
              <a:ext cx="4015297" cy="301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3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49900" y="2613872"/>
              <a:ext cx="3461731" cy="296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7" name="Google Shape;207;p38"/>
          <p:cNvGrpSpPr/>
          <p:nvPr/>
        </p:nvGrpSpPr>
        <p:grpSpPr>
          <a:xfrm>
            <a:off x="4607617" y="1102889"/>
            <a:ext cx="3607249" cy="2699379"/>
            <a:chOff x="5089050" y="2004372"/>
            <a:chExt cx="3807525" cy="2849250"/>
          </a:xfrm>
        </p:grpSpPr>
        <p:pic>
          <p:nvPicPr>
            <p:cNvPr id="208" name="Google Shape;208;p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089050" y="2004372"/>
              <a:ext cx="3784250" cy="284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3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653575" y="2973786"/>
              <a:ext cx="3243000" cy="15118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0" name="Google Shape;210;p38"/>
          <p:cNvSpPr txBox="1"/>
          <p:nvPr>
            <p:ph idx="1" type="body"/>
          </p:nvPr>
        </p:nvSpPr>
        <p:spPr>
          <a:xfrm>
            <a:off x="1341725" y="1102902"/>
            <a:ext cx="2127600" cy="5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CA"/>
              <a:t>EM Showers</a:t>
            </a:r>
            <a:endParaRPr/>
          </a:p>
        </p:txBody>
      </p:sp>
      <p:sp>
        <p:nvSpPr>
          <p:cNvPr id="211" name="Google Shape;211;p38"/>
          <p:cNvSpPr txBox="1"/>
          <p:nvPr>
            <p:ph idx="1" type="body"/>
          </p:nvPr>
        </p:nvSpPr>
        <p:spPr>
          <a:xfrm>
            <a:off x="5438768" y="1102901"/>
            <a:ext cx="2987100" cy="4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CA"/>
              <a:t>Hadronic Showers</a:t>
            </a:r>
            <a:endParaRPr/>
          </a:p>
        </p:txBody>
      </p:sp>
      <p:sp>
        <p:nvSpPr>
          <p:cNvPr id="212" name="Google Shape;212;p38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13" name="Google Shape;213;p38"/>
          <p:cNvSpPr txBox="1"/>
          <p:nvPr>
            <p:ph idx="1" type="body"/>
          </p:nvPr>
        </p:nvSpPr>
        <p:spPr>
          <a:xfrm>
            <a:off x="8011276" y="815350"/>
            <a:ext cx="960900" cy="4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800"/>
              <a:t>Simulations from </a:t>
            </a:r>
            <a:r>
              <a:rPr lang="en-CA" sz="800" u="sng">
                <a:solidFill>
                  <a:schemeClr val="hlink"/>
                </a:solidFill>
                <a:hlinkClick r:id="rId9"/>
              </a:rPr>
              <a:t>CORSIKA</a:t>
            </a:r>
            <a:endParaRPr sz="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6"/>
          <p:cNvSpPr txBox="1"/>
          <p:nvPr>
            <p:ph type="title"/>
          </p:nvPr>
        </p:nvSpPr>
        <p:spPr>
          <a:xfrm>
            <a:off x="425200" y="617965"/>
            <a:ext cx="63216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Comparison of </a:t>
            </a:r>
            <a:r>
              <a:rPr i="1" lang="en-CA"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b="0" lang="en-CA"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-CA"/>
              <a:t>layers unit vectors</a:t>
            </a:r>
            <a:endParaRPr b="0" sz="4700"/>
          </a:p>
        </p:txBody>
      </p:sp>
      <p:sp>
        <p:nvSpPr>
          <p:cNvPr id="408" name="Google Shape;408;p56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409" name="Google Shape;409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200" y="1323876"/>
            <a:ext cx="2603976" cy="195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9725" y="1332494"/>
            <a:ext cx="2581000" cy="193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37926" y="1323874"/>
            <a:ext cx="2603976" cy="195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91425" y="3581640"/>
            <a:ext cx="2645228" cy="1983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36654" y="3583134"/>
            <a:ext cx="2641272" cy="1980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9"/>
          <p:cNvSpPr txBox="1"/>
          <p:nvPr>
            <p:ph type="title"/>
          </p:nvPr>
        </p:nvSpPr>
        <p:spPr>
          <a:xfrm>
            <a:off x="425200" y="546840"/>
            <a:ext cx="63216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/>
              <a:t>ATLAS Upgrade</a:t>
            </a:r>
            <a:endParaRPr sz="2400"/>
          </a:p>
        </p:txBody>
      </p:sp>
      <p:sp>
        <p:nvSpPr>
          <p:cNvPr id="219" name="Google Shape;219;p39"/>
          <p:cNvSpPr txBox="1"/>
          <p:nvPr>
            <p:ph idx="1" type="body"/>
          </p:nvPr>
        </p:nvSpPr>
        <p:spPr>
          <a:xfrm>
            <a:off x="624925" y="1092150"/>
            <a:ext cx="7837200" cy="10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162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65"/>
              <a:buChar char="●"/>
            </a:pPr>
            <a:r>
              <a:rPr lang="en-CA" sz="1465"/>
              <a:t>LHC will be upgraded to High-Luminosity LHC in ~2026-2030 </a:t>
            </a:r>
            <a:endParaRPr sz="1465"/>
          </a:p>
          <a:p>
            <a:pPr indent="-321627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65"/>
              <a:buChar char="○"/>
            </a:pPr>
            <a:r>
              <a:rPr lang="en-CA" sz="1465"/>
              <a:t>Subsequent run periods will expect an environment to 200 events per pp-collision bunch crossing (pileup), ~4x more than current run</a:t>
            </a:r>
            <a:endParaRPr sz="1465"/>
          </a:p>
        </p:txBody>
      </p:sp>
      <p:sp>
        <p:nvSpPr>
          <p:cNvPr id="220" name="Google Shape;220;p39"/>
          <p:cNvSpPr txBox="1"/>
          <p:nvPr>
            <p:ph idx="1" type="body"/>
          </p:nvPr>
        </p:nvSpPr>
        <p:spPr>
          <a:xfrm>
            <a:off x="624925" y="4520675"/>
            <a:ext cx="7696200" cy="7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162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65"/>
              <a:buChar char="●"/>
            </a:pPr>
            <a:r>
              <a:rPr lang="en-CA" sz="1465"/>
              <a:t>Need a more efficient trigger system in ATLAS in the </a:t>
            </a:r>
            <a:r>
              <a:rPr lang="en-CA" sz="1465"/>
              <a:t>high-pileup environment </a:t>
            </a:r>
            <a:endParaRPr sz="1465"/>
          </a:p>
          <a:p>
            <a:pPr indent="-321627" lvl="1" marL="914400" rtl="0" algn="l">
              <a:spcBef>
                <a:spcPts val="0"/>
              </a:spcBef>
              <a:spcAft>
                <a:spcPts val="0"/>
              </a:spcAft>
              <a:buSzPts val="1465"/>
              <a:buChar char="○"/>
            </a:pPr>
            <a:r>
              <a:rPr lang="en-CA" sz="1300"/>
              <a:t>Interesting events could be inaccurately recorded, or missed by trigger and lost forever</a:t>
            </a:r>
            <a:endParaRPr sz="1465"/>
          </a:p>
        </p:txBody>
      </p:sp>
      <p:sp>
        <p:nvSpPr>
          <p:cNvPr id="221" name="Google Shape;221;p39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222" name="Google Shape;22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7562" y="2215315"/>
            <a:ext cx="3334878" cy="217918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9"/>
          <p:cNvSpPr txBox="1"/>
          <p:nvPr>
            <p:ph idx="1" type="body"/>
          </p:nvPr>
        </p:nvSpPr>
        <p:spPr>
          <a:xfrm>
            <a:off x="6426325" y="4015950"/>
            <a:ext cx="1894800" cy="47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000" u="sng">
                <a:solidFill>
                  <a:schemeClr val="hlink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ATLAS-PHOTO-2023-042-1</a:t>
            </a:r>
            <a:endParaRPr sz="1465"/>
          </a:p>
        </p:txBody>
      </p:sp>
      <p:sp>
        <p:nvSpPr>
          <p:cNvPr id="224" name="Google Shape;224;p39"/>
          <p:cNvSpPr txBox="1"/>
          <p:nvPr>
            <p:ph idx="1" type="body"/>
          </p:nvPr>
        </p:nvSpPr>
        <p:spPr>
          <a:xfrm>
            <a:off x="6426325" y="3844750"/>
            <a:ext cx="2191200" cy="47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000"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HL-LHC simulated event in tracker</a:t>
            </a:r>
            <a:endParaRPr sz="1465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0"/>
          <p:cNvSpPr txBox="1"/>
          <p:nvPr>
            <p:ph type="title"/>
          </p:nvPr>
        </p:nvSpPr>
        <p:spPr>
          <a:xfrm>
            <a:off x="425200" y="507238"/>
            <a:ext cx="76137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CA" sz="2400"/>
              <a:t>Machine Learning for Offline Shower Types Identification &amp; Calorimeter Calibration</a:t>
            </a:r>
            <a:endParaRPr sz="2400"/>
          </a:p>
        </p:txBody>
      </p:sp>
      <p:sp>
        <p:nvSpPr>
          <p:cNvPr id="230" name="Google Shape;230;p40"/>
          <p:cNvSpPr txBox="1"/>
          <p:nvPr>
            <p:ph idx="1" type="body"/>
          </p:nvPr>
        </p:nvSpPr>
        <p:spPr>
          <a:xfrm>
            <a:off x="425200" y="1389950"/>
            <a:ext cx="8158800" cy="143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09403" lvl="0" marL="457200" rtl="0" algn="l">
              <a:spcBef>
                <a:spcPts val="0"/>
              </a:spcBef>
              <a:spcAft>
                <a:spcPts val="0"/>
              </a:spcAft>
              <a:buSzPct val="86859"/>
              <a:buChar char="●"/>
            </a:pPr>
            <a:r>
              <a:rPr lang="en-CA" sz="1583"/>
              <a:t>Pions </a:t>
            </a:r>
            <a:r>
              <a:rPr lang="en-CA" sz="1250"/>
              <a:t>(𝜋</a:t>
            </a:r>
            <a:r>
              <a:rPr baseline="30000" lang="en-CA" sz="1250"/>
              <a:t>0</a:t>
            </a:r>
            <a:r>
              <a:rPr lang="en-CA" sz="1250"/>
              <a:t>, 𝜋</a:t>
            </a:r>
            <a:r>
              <a:rPr baseline="30000" lang="en-CA" sz="1250"/>
              <a:t>±</a:t>
            </a:r>
            <a:r>
              <a:rPr lang="en-CA" sz="1250"/>
              <a:t>)</a:t>
            </a:r>
            <a:r>
              <a:rPr lang="en-CA" sz="1574"/>
              <a:t> </a:t>
            </a:r>
            <a:r>
              <a:rPr lang="en-CA" sz="1583"/>
              <a:t>are most abundant particle produced in collisions in LHC</a:t>
            </a:r>
            <a:endParaRPr sz="1375"/>
          </a:p>
          <a:p>
            <a:pPr indent="-309403" lvl="0" marL="457200" rtl="0" algn="l">
              <a:spcBef>
                <a:spcPts val="0"/>
              </a:spcBef>
              <a:spcAft>
                <a:spcPts val="0"/>
              </a:spcAft>
              <a:buSzPct val="86417"/>
              <a:buChar char="●"/>
            </a:pPr>
            <a:r>
              <a:rPr lang="en-CA" sz="1591"/>
              <a:t>Previous studies showed ML methods (e.g. GNN, DeepSets, …) outperforms the current algorithms for identifying shower types and calibrating energy in the calorimeter in offline.</a:t>
            </a:r>
            <a:endParaRPr sz="1591"/>
          </a:p>
          <a:p>
            <a:pPr indent="-304482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CA" sz="1291" u="sng">
                <a:solidFill>
                  <a:schemeClr val="hlink"/>
                </a:solidFill>
                <a:hlinkClick r:id="rId3"/>
              </a:rPr>
              <a:t>ATL-PHYS-PUB-2020-018</a:t>
            </a:r>
            <a:endParaRPr sz="1291"/>
          </a:p>
          <a:p>
            <a:pPr indent="-304482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CA" sz="1291" u="sng">
                <a:solidFill>
                  <a:schemeClr val="hlink"/>
                </a:solidFill>
                <a:hlinkClick r:id="rId4"/>
              </a:rPr>
              <a:t>ATL-PHYS-PUB-2022-040</a:t>
            </a:r>
            <a:endParaRPr sz="1291"/>
          </a:p>
        </p:txBody>
      </p:sp>
      <p:pic>
        <p:nvPicPr>
          <p:cNvPr id="231" name="Google Shape;23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1650" y="2684225"/>
            <a:ext cx="3218449" cy="259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494925"/>
            <a:ext cx="3466901" cy="277472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0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1"/>
          <p:cNvSpPr txBox="1"/>
          <p:nvPr>
            <p:ph type="title"/>
          </p:nvPr>
        </p:nvSpPr>
        <p:spPr>
          <a:xfrm>
            <a:off x="425200" y="617965"/>
            <a:ext cx="63216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Can we apply ML to online trigger?</a:t>
            </a:r>
            <a:endParaRPr/>
          </a:p>
        </p:txBody>
      </p:sp>
      <p:sp>
        <p:nvSpPr>
          <p:cNvPr id="239" name="Google Shape;239;p41"/>
          <p:cNvSpPr txBox="1"/>
          <p:nvPr>
            <p:ph idx="1" type="body"/>
          </p:nvPr>
        </p:nvSpPr>
        <p:spPr>
          <a:xfrm>
            <a:off x="157450" y="1201200"/>
            <a:ext cx="4146900" cy="37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067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50"/>
              <a:buChar char="●"/>
            </a:pPr>
            <a:r>
              <a:rPr lang="en-CA" sz="1450"/>
              <a:t>Can ML be applied in the L0 global trigger event processor for pion calibration?</a:t>
            </a:r>
            <a:endParaRPr sz="1450"/>
          </a:p>
          <a:p>
            <a:pPr indent="-312935" lvl="1" marL="63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28"/>
              <a:buChar char="○"/>
            </a:pPr>
            <a:r>
              <a:rPr lang="en-CA" sz="1328"/>
              <a:t>L0 Event Selection:</a:t>
            </a:r>
            <a:endParaRPr sz="1328"/>
          </a:p>
          <a:p>
            <a:pPr indent="-293884" lvl="2" marL="108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28"/>
              <a:buChar char="■"/>
            </a:pPr>
            <a:r>
              <a:rPr lang="en-CA" sz="1028"/>
              <a:t>Topo-clustering, calibration possible</a:t>
            </a:r>
            <a:endParaRPr sz="1028"/>
          </a:p>
          <a:p>
            <a:pPr indent="-293884" lvl="2" marL="108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28"/>
              <a:buChar char="■"/>
            </a:pPr>
            <a:r>
              <a:rPr lang="en-CA" sz="1028"/>
              <a:t>Identify target items (leptons, jets)</a:t>
            </a:r>
            <a:endParaRPr sz="1028"/>
          </a:p>
          <a:p>
            <a:pPr indent="-293884" lvl="2" marL="108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28"/>
              <a:buChar char="■"/>
            </a:pPr>
            <a:r>
              <a:rPr lang="en-CA" sz="1028"/>
              <a:t>Reduces data rate 40MHz → 1MHz, in total latency of 10 μs</a:t>
            </a:r>
            <a:endParaRPr sz="1028"/>
          </a:p>
          <a:p>
            <a:pPr indent="-312935" lvl="1" marL="63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28"/>
              <a:buChar char="○"/>
            </a:pPr>
            <a:r>
              <a:rPr lang="en-CA" sz="1328"/>
              <a:t>FPGA in the event processor</a:t>
            </a:r>
            <a:endParaRPr sz="1328"/>
          </a:p>
          <a:p>
            <a:pPr indent="-300234" lvl="2" marL="108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28"/>
              <a:buChar char="■"/>
            </a:pPr>
            <a:r>
              <a:rPr lang="en-CA" sz="1028"/>
              <a:t>Each algorithm in global trigger aims for ~5% resources in FPGA, algorithms to be improved / added over time</a:t>
            </a:r>
            <a:endParaRPr sz="1028"/>
          </a:p>
          <a:p>
            <a:pPr indent="-300234" lvl="2" marL="108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28"/>
              <a:buChar char="■"/>
            </a:pPr>
            <a:r>
              <a:rPr lang="en-CA" sz="1028"/>
              <a:t>Requires conversion of NN to hardware code</a:t>
            </a:r>
            <a:endParaRPr sz="1028"/>
          </a:p>
        </p:txBody>
      </p:sp>
      <p:pic>
        <p:nvPicPr>
          <p:cNvPr id="240" name="Google Shape;240;p41"/>
          <p:cNvPicPr preferRelativeResize="0"/>
          <p:nvPr/>
        </p:nvPicPr>
        <p:blipFill rotWithShape="1">
          <a:blip r:embed="rId3">
            <a:alphaModFix/>
          </a:blip>
          <a:srcRect b="0" l="19" r="19" t="0"/>
          <a:stretch/>
        </p:blipFill>
        <p:spPr>
          <a:xfrm>
            <a:off x="4163400" y="3049600"/>
            <a:ext cx="4846725" cy="172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3775" y="1155298"/>
            <a:ext cx="3795302" cy="232757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1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2"/>
          <p:cNvSpPr txBox="1"/>
          <p:nvPr>
            <p:ph type="title"/>
          </p:nvPr>
        </p:nvSpPr>
        <p:spPr>
          <a:xfrm>
            <a:off x="425200" y="617965"/>
            <a:ext cx="63216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DeepSets Neural Network</a:t>
            </a:r>
            <a:endParaRPr/>
          </a:p>
        </p:txBody>
      </p:sp>
      <p:sp>
        <p:nvSpPr>
          <p:cNvPr id="248" name="Google Shape;248;p42"/>
          <p:cNvSpPr txBox="1"/>
          <p:nvPr>
            <p:ph idx="1" type="body"/>
          </p:nvPr>
        </p:nvSpPr>
        <p:spPr>
          <a:xfrm>
            <a:off x="425200" y="1196250"/>
            <a:ext cx="4388400" cy="40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CA" sz="1700"/>
              <a:t>DeepSets: (3 stage model)</a:t>
            </a:r>
            <a:endParaRPr sz="1700"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CA" sz="1300"/>
              <a:t>Run a 𝚽 function (standard NN) on every cell</a:t>
            </a:r>
            <a:endParaRPr sz="1300"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CA" sz="1300"/>
              <a:t>Sum all the results to “latent space”</a:t>
            </a:r>
            <a:endParaRPr sz="1300"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CA" sz="1300"/>
              <a:t>Run a final </a:t>
            </a:r>
            <a:r>
              <a:rPr b="1" i="1" lang="en-CA" sz="1300"/>
              <a:t>F</a:t>
            </a:r>
            <a:r>
              <a:rPr lang="en-CA" sz="1300"/>
              <a:t> network, get outputs (classification &amp; regression)</a:t>
            </a:r>
            <a:endParaRPr sz="1300"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CA" sz="1300"/>
              <a:t>Relationships of cells are encoded in latent space</a:t>
            </a:r>
            <a:endParaRPr sz="1300"/>
          </a:p>
        </p:txBody>
      </p:sp>
      <p:sp>
        <p:nvSpPr>
          <p:cNvPr id="249" name="Google Shape;249;p42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grpSp>
        <p:nvGrpSpPr>
          <p:cNvPr id="250" name="Google Shape;250;p42"/>
          <p:cNvGrpSpPr/>
          <p:nvPr/>
        </p:nvGrpSpPr>
        <p:grpSpPr>
          <a:xfrm>
            <a:off x="4665697" y="1269419"/>
            <a:ext cx="4268850" cy="3414372"/>
            <a:chOff x="15796467" y="14006601"/>
            <a:chExt cx="6285115" cy="4887450"/>
          </a:xfrm>
        </p:grpSpPr>
        <p:pic>
          <p:nvPicPr>
            <p:cNvPr id="251" name="Google Shape;251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880062" y="14006601"/>
              <a:ext cx="5201519" cy="4887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p42"/>
            <p:cNvSpPr txBox="1"/>
            <p:nvPr/>
          </p:nvSpPr>
          <p:spPr>
            <a:xfrm>
              <a:off x="17094977" y="17441521"/>
              <a:ext cx="1322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b="1" i="1" lang="en-CA" sz="10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F</a:t>
              </a:r>
              <a:r>
                <a:rPr lang="en-CA" sz="10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 function</a:t>
              </a:r>
              <a:endParaRPr sz="1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3" name="Google Shape;253;p42"/>
            <p:cNvSpPr/>
            <p:nvPr/>
          </p:nvSpPr>
          <p:spPr>
            <a:xfrm flipH="1">
              <a:off x="18292125" y="17205226"/>
              <a:ext cx="338660" cy="929810"/>
            </a:xfrm>
            <a:custGeom>
              <a:rect b="b" l="l" r="r" t="t"/>
              <a:pathLst>
                <a:path extrusionOk="0" h="53399" w="11061">
                  <a:moveTo>
                    <a:pt x="0" y="2024"/>
                  </a:moveTo>
                  <a:cubicBezTo>
                    <a:pt x="958" y="587"/>
                    <a:pt x="3371" y="-386"/>
                    <a:pt x="4916" y="386"/>
                  </a:cubicBezTo>
                  <a:cubicBezTo>
                    <a:pt x="7198" y="1527"/>
                    <a:pt x="6964" y="5209"/>
                    <a:pt x="6964" y="7760"/>
                  </a:cubicBezTo>
                  <a:cubicBezTo>
                    <a:pt x="6964" y="12978"/>
                    <a:pt x="4063" y="18265"/>
                    <a:pt x="5326" y="23327"/>
                  </a:cubicBezTo>
                  <a:cubicBezTo>
                    <a:pt x="5859" y="25463"/>
                    <a:pt x="11061" y="24403"/>
                    <a:pt x="11061" y="26605"/>
                  </a:cubicBezTo>
                  <a:cubicBezTo>
                    <a:pt x="11061" y="28442"/>
                    <a:pt x="8320" y="29127"/>
                    <a:pt x="7374" y="30702"/>
                  </a:cubicBezTo>
                  <a:cubicBezTo>
                    <a:pt x="6031" y="32939"/>
                    <a:pt x="6555" y="35877"/>
                    <a:pt x="6555" y="38486"/>
                  </a:cubicBezTo>
                  <a:cubicBezTo>
                    <a:pt x="6555" y="43470"/>
                    <a:pt x="8984" y="52256"/>
                    <a:pt x="4097" y="53234"/>
                  </a:cubicBezTo>
                  <a:cubicBezTo>
                    <a:pt x="3283" y="53397"/>
                    <a:pt x="2010" y="53567"/>
                    <a:pt x="1639" y="52824"/>
                  </a:cubicBezTo>
                </a:path>
              </a:pathLst>
            </a:custGeom>
            <a:noFill/>
            <a:ln cap="flat" cmpd="sng" w="2857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54" name="Google Shape;254;p42"/>
            <p:cNvSpPr/>
            <p:nvPr/>
          </p:nvSpPr>
          <p:spPr>
            <a:xfrm flipH="1">
              <a:off x="17092764" y="15305440"/>
              <a:ext cx="338660" cy="929810"/>
            </a:xfrm>
            <a:custGeom>
              <a:rect b="b" l="l" r="r" t="t"/>
              <a:pathLst>
                <a:path extrusionOk="0" h="53399" w="11061">
                  <a:moveTo>
                    <a:pt x="0" y="2024"/>
                  </a:moveTo>
                  <a:cubicBezTo>
                    <a:pt x="958" y="587"/>
                    <a:pt x="3371" y="-386"/>
                    <a:pt x="4916" y="386"/>
                  </a:cubicBezTo>
                  <a:cubicBezTo>
                    <a:pt x="7198" y="1527"/>
                    <a:pt x="6964" y="5209"/>
                    <a:pt x="6964" y="7760"/>
                  </a:cubicBezTo>
                  <a:cubicBezTo>
                    <a:pt x="6964" y="12978"/>
                    <a:pt x="4063" y="18265"/>
                    <a:pt x="5326" y="23327"/>
                  </a:cubicBezTo>
                  <a:cubicBezTo>
                    <a:pt x="5859" y="25463"/>
                    <a:pt x="11061" y="24403"/>
                    <a:pt x="11061" y="26605"/>
                  </a:cubicBezTo>
                  <a:cubicBezTo>
                    <a:pt x="11061" y="28442"/>
                    <a:pt x="8320" y="29127"/>
                    <a:pt x="7374" y="30702"/>
                  </a:cubicBezTo>
                  <a:cubicBezTo>
                    <a:pt x="6031" y="32939"/>
                    <a:pt x="6555" y="35877"/>
                    <a:pt x="6555" y="38486"/>
                  </a:cubicBezTo>
                  <a:cubicBezTo>
                    <a:pt x="6555" y="43470"/>
                    <a:pt x="8984" y="52256"/>
                    <a:pt x="4097" y="53234"/>
                  </a:cubicBezTo>
                  <a:cubicBezTo>
                    <a:pt x="3283" y="53397"/>
                    <a:pt x="2010" y="53567"/>
                    <a:pt x="1639" y="52824"/>
                  </a:cubicBezTo>
                </a:path>
              </a:pathLst>
            </a:custGeom>
            <a:noFill/>
            <a:ln cap="flat" cmpd="sng" w="2857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55" name="Google Shape;255;p42"/>
            <p:cNvSpPr txBox="1"/>
            <p:nvPr/>
          </p:nvSpPr>
          <p:spPr>
            <a:xfrm>
              <a:off x="15796467" y="15521340"/>
              <a:ext cx="1322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-CA" sz="10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𝚽 function</a:t>
              </a:r>
              <a:endParaRPr sz="1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6" name="Google Shape;256;p42"/>
            <p:cNvSpPr txBox="1"/>
            <p:nvPr/>
          </p:nvSpPr>
          <p:spPr>
            <a:xfrm>
              <a:off x="20442992" y="17169165"/>
              <a:ext cx="1322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-CA" sz="1000">
                  <a:latin typeface="Lato"/>
                  <a:ea typeface="Lato"/>
                  <a:cs typeface="Lato"/>
                  <a:sym typeface="Lato"/>
                </a:rPr>
                <a:t># nodes</a:t>
              </a:r>
              <a:endParaRPr sz="1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257" name="Google Shape;257;p42"/>
            <p:cNvCxnSpPr/>
            <p:nvPr/>
          </p:nvCxnSpPr>
          <p:spPr>
            <a:xfrm rot="10800000">
              <a:off x="20121580" y="17386974"/>
              <a:ext cx="399300" cy="45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 txBox="1"/>
          <p:nvPr>
            <p:ph type="title"/>
          </p:nvPr>
        </p:nvSpPr>
        <p:spPr>
          <a:xfrm>
            <a:off x="425200" y="617965"/>
            <a:ext cx="63216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Topo-Clustering for HL-LHC</a:t>
            </a:r>
            <a:endParaRPr/>
          </a:p>
        </p:txBody>
      </p:sp>
      <p:sp>
        <p:nvSpPr>
          <p:cNvPr id="263" name="Google Shape;263;p43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64" name="Google Shape;264;p43"/>
          <p:cNvSpPr txBox="1"/>
          <p:nvPr/>
        </p:nvSpPr>
        <p:spPr>
          <a:xfrm>
            <a:off x="365300" y="3676631"/>
            <a:ext cx="3150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rgbClr val="CC0000"/>
                </a:solidFill>
                <a:latin typeface="Palatino"/>
                <a:ea typeface="Palatino"/>
                <a:cs typeface="Palatino"/>
                <a:sym typeface="Palatino"/>
              </a:rPr>
              <a:t>❶ </a:t>
            </a:r>
            <a:endParaRPr sz="1800">
              <a:solidFill>
                <a:srgbClr val="CC00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65" name="Google Shape;265;p43"/>
          <p:cNvSpPr txBox="1"/>
          <p:nvPr/>
        </p:nvSpPr>
        <p:spPr>
          <a:xfrm>
            <a:off x="3538005" y="3676625"/>
            <a:ext cx="3150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rgbClr val="CC0000"/>
                </a:solidFill>
                <a:latin typeface="Palatino"/>
                <a:ea typeface="Palatino"/>
                <a:cs typeface="Palatino"/>
                <a:sym typeface="Palatino"/>
              </a:rPr>
              <a:t>❷</a:t>
            </a:r>
            <a:endParaRPr sz="1800">
              <a:solidFill>
                <a:srgbClr val="CC00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66" name="Google Shape;266;p43"/>
          <p:cNvSpPr txBox="1"/>
          <p:nvPr/>
        </p:nvSpPr>
        <p:spPr>
          <a:xfrm>
            <a:off x="7073575" y="2243555"/>
            <a:ext cx="261900" cy="3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rgbClr val="CC0000"/>
                </a:solidFill>
                <a:latin typeface="Palatino"/>
                <a:ea typeface="Palatino"/>
                <a:cs typeface="Palatino"/>
                <a:sym typeface="Palatino"/>
              </a:rPr>
              <a:t>❸</a:t>
            </a:r>
            <a:endParaRPr sz="1800">
              <a:solidFill>
                <a:srgbClr val="CC00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67" name="Google Shape;267;p43"/>
          <p:cNvSpPr txBox="1"/>
          <p:nvPr>
            <p:ph idx="1" type="body"/>
          </p:nvPr>
        </p:nvSpPr>
        <p:spPr>
          <a:xfrm>
            <a:off x="680305" y="3718281"/>
            <a:ext cx="2339700" cy="468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CA" sz="1400">
                <a:solidFill>
                  <a:srgbClr val="CC0000"/>
                </a:solidFill>
              </a:rPr>
              <a:t>Initial seed collection</a:t>
            </a:r>
            <a:endParaRPr b="1" sz="1400">
              <a:solidFill>
                <a:srgbClr val="CC0000"/>
              </a:solidFill>
            </a:endParaRPr>
          </a:p>
        </p:txBody>
      </p:sp>
      <p:grpSp>
        <p:nvGrpSpPr>
          <p:cNvPr id="268" name="Google Shape;268;p43"/>
          <p:cNvGrpSpPr/>
          <p:nvPr/>
        </p:nvGrpSpPr>
        <p:grpSpPr>
          <a:xfrm>
            <a:off x="165375" y="1327225"/>
            <a:ext cx="6581425" cy="2387706"/>
            <a:chOff x="1333047" y="1651804"/>
            <a:chExt cx="4972742" cy="1804221"/>
          </a:xfrm>
        </p:grpSpPr>
        <p:pic>
          <p:nvPicPr>
            <p:cNvPr id="269" name="Google Shape;269;p43"/>
            <p:cNvPicPr preferRelativeResize="0"/>
            <p:nvPr/>
          </p:nvPicPr>
          <p:blipFill rotWithShape="1">
            <a:blip r:embed="rId3">
              <a:alphaModFix/>
            </a:blip>
            <a:srcRect b="45261" l="2704" r="29180" t="11487"/>
            <a:stretch/>
          </p:blipFill>
          <p:spPr>
            <a:xfrm>
              <a:off x="1333047" y="1651804"/>
              <a:ext cx="4972742" cy="17760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0" name="Google Shape;270;p43"/>
            <p:cNvSpPr/>
            <p:nvPr/>
          </p:nvSpPr>
          <p:spPr>
            <a:xfrm>
              <a:off x="4282187" y="3276925"/>
              <a:ext cx="1647900" cy="179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71" name="Google Shape;271;p43"/>
            <p:cNvPicPr preferRelativeResize="0"/>
            <p:nvPr/>
          </p:nvPicPr>
          <p:blipFill rotWithShape="1">
            <a:blip r:embed="rId3">
              <a:alphaModFix/>
            </a:blip>
            <a:srcRect b="45098" l="7630" r="71808" t="50723"/>
            <a:stretch/>
          </p:blipFill>
          <p:spPr>
            <a:xfrm>
              <a:off x="4355575" y="3267075"/>
              <a:ext cx="1501099" cy="171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2" name="Google Shape;272;p43"/>
          <p:cNvPicPr preferRelativeResize="0"/>
          <p:nvPr/>
        </p:nvPicPr>
        <p:blipFill rotWithShape="1">
          <a:blip r:embed="rId3">
            <a:alphaModFix/>
          </a:blip>
          <a:srcRect b="31171" l="8140" r="72360" t="61662"/>
          <a:stretch/>
        </p:blipFill>
        <p:spPr>
          <a:xfrm>
            <a:off x="994191" y="4365715"/>
            <a:ext cx="1711920" cy="35392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3"/>
          <p:cNvSpPr txBox="1"/>
          <p:nvPr>
            <p:ph idx="1" type="body"/>
          </p:nvPr>
        </p:nvSpPr>
        <p:spPr>
          <a:xfrm>
            <a:off x="816422" y="4004485"/>
            <a:ext cx="2523000" cy="468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200">
                <a:solidFill>
                  <a:srgbClr val="000000"/>
                </a:solidFill>
              </a:rPr>
              <a:t>All cells above seed threshold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274" name="Google Shape;274;p43"/>
          <p:cNvSpPr txBox="1"/>
          <p:nvPr>
            <p:ph idx="1" type="body"/>
          </p:nvPr>
        </p:nvSpPr>
        <p:spPr>
          <a:xfrm>
            <a:off x="3853000" y="3688425"/>
            <a:ext cx="2563200" cy="528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CA" sz="1400">
                <a:solidFill>
                  <a:srgbClr val="CC0000"/>
                </a:solidFill>
              </a:rPr>
              <a:t>Cells above growth control threshold collection</a:t>
            </a:r>
            <a:endParaRPr b="1" sz="1400">
              <a:solidFill>
                <a:srgbClr val="CC0000"/>
              </a:solidFill>
            </a:endParaRPr>
          </a:p>
        </p:txBody>
      </p:sp>
      <p:sp>
        <p:nvSpPr>
          <p:cNvPr id="275" name="Google Shape;275;p43"/>
          <p:cNvSpPr txBox="1"/>
          <p:nvPr>
            <p:ph idx="1" type="body"/>
          </p:nvPr>
        </p:nvSpPr>
        <p:spPr>
          <a:xfrm>
            <a:off x="3853000" y="4186875"/>
            <a:ext cx="2662500" cy="468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200">
                <a:solidFill>
                  <a:srgbClr val="000000"/>
                </a:solidFill>
              </a:rPr>
              <a:t>Cells potentially contributing to cluster growth</a:t>
            </a:r>
            <a:endParaRPr sz="1200">
              <a:solidFill>
                <a:srgbClr val="000000"/>
              </a:solidFill>
            </a:endParaRPr>
          </a:p>
        </p:txBody>
      </p:sp>
      <p:pic>
        <p:nvPicPr>
          <p:cNvPr id="276" name="Google Shape;276;p43"/>
          <p:cNvPicPr preferRelativeResize="0"/>
          <p:nvPr/>
        </p:nvPicPr>
        <p:blipFill rotWithShape="1">
          <a:blip r:embed="rId3">
            <a:alphaModFix/>
          </a:blip>
          <a:srcRect b="18713" l="8138" r="72362" t="74119"/>
          <a:stretch/>
        </p:blipFill>
        <p:spPr>
          <a:xfrm>
            <a:off x="4166891" y="4719615"/>
            <a:ext cx="1711920" cy="35392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3"/>
          <p:cNvSpPr txBox="1"/>
          <p:nvPr>
            <p:ph idx="1" type="body"/>
          </p:nvPr>
        </p:nvSpPr>
        <p:spPr>
          <a:xfrm>
            <a:off x="7335475" y="2270300"/>
            <a:ext cx="1791600" cy="528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CA" sz="1400">
                <a:solidFill>
                  <a:srgbClr val="CC0000"/>
                </a:solidFill>
              </a:rPr>
              <a:t>Apply neighbouring clusters splitting</a:t>
            </a:r>
            <a:endParaRPr b="1" sz="1400">
              <a:solidFill>
                <a:srgbClr val="CC0000"/>
              </a:solidFill>
            </a:endParaRPr>
          </a:p>
        </p:txBody>
      </p:sp>
      <p:pic>
        <p:nvPicPr>
          <p:cNvPr id="278" name="Google Shape;278;p43"/>
          <p:cNvPicPr preferRelativeResize="0"/>
          <p:nvPr/>
        </p:nvPicPr>
        <p:blipFill rotWithShape="1">
          <a:blip r:embed="rId3">
            <a:alphaModFix/>
          </a:blip>
          <a:srcRect b="19096" l="32546" r="56902" t="68853"/>
          <a:stretch/>
        </p:blipFill>
        <p:spPr>
          <a:xfrm>
            <a:off x="6416199" y="2283787"/>
            <a:ext cx="606701" cy="38969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3"/>
          <p:cNvSpPr txBox="1"/>
          <p:nvPr>
            <p:ph idx="1" type="body"/>
          </p:nvPr>
        </p:nvSpPr>
        <p:spPr>
          <a:xfrm>
            <a:off x="6902575" y="1323875"/>
            <a:ext cx="1394700" cy="3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000" u="sng">
                <a:solidFill>
                  <a:schemeClr val="hlink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arXiv:1603.02934</a:t>
            </a:r>
            <a:endParaRPr sz="1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4"/>
          <p:cNvSpPr txBox="1"/>
          <p:nvPr>
            <p:ph type="title"/>
          </p:nvPr>
        </p:nvSpPr>
        <p:spPr>
          <a:xfrm>
            <a:off x="425200" y="617975"/>
            <a:ext cx="84318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000000"/>
                </a:solidFill>
              </a:rPr>
              <a:t>Proposal: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9900FF"/>
                </a:solidFill>
              </a:rPr>
              <a:t>DeepSets</a:t>
            </a:r>
            <a:r>
              <a:rPr lang="en-CA"/>
              <a:t> under the shadow of </a:t>
            </a:r>
            <a:r>
              <a:rPr lang="en-CA">
                <a:solidFill>
                  <a:schemeClr val="accent1"/>
                </a:solidFill>
              </a:rPr>
              <a:t>Topo-Clustering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85" name="Google Shape;285;p44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286" name="Google Shape;28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00" y="1892963"/>
            <a:ext cx="8991601" cy="270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5"/>
          <p:cNvSpPr txBox="1"/>
          <p:nvPr>
            <p:ph type="title"/>
          </p:nvPr>
        </p:nvSpPr>
        <p:spPr>
          <a:xfrm>
            <a:off x="425200" y="617965"/>
            <a:ext cx="63216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Neural network Performance</a:t>
            </a:r>
            <a:endParaRPr/>
          </a:p>
        </p:txBody>
      </p:sp>
      <p:sp>
        <p:nvSpPr>
          <p:cNvPr id="292" name="Google Shape;292;p45"/>
          <p:cNvSpPr txBox="1"/>
          <p:nvPr>
            <p:ph idx="1" type="body"/>
          </p:nvPr>
        </p:nvSpPr>
        <p:spPr>
          <a:xfrm>
            <a:off x="425200" y="1282849"/>
            <a:ext cx="7821600" cy="13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Trade-off studies with MC simulation </a:t>
            </a:r>
            <a:endParaRPr/>
          </a:p>
          <a:p>
            <a:pPr indent="-29210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CA" sz="1300"/>
              <a:t>To work within the shadow of topo-clustering algorithm, we want small # of nodes (especially in </a:t>
            </a:r>
            <a:r>
              <a:rPr lang="en-CA" sz="1300">
                <a:latin typeface="Roboto"/>
                <a:ea typeface="Roboto"/>
                <a:cs typeface="Roboto"/>
                <a:sym typeface="Roboto"/>
              </a:rPr>
              <a:t>𝚽</a:t>
            </a:r>
            <a:r>
              <a:rPr lang="en-CA" sz="1300"/>
              <a:t> function), while balancing # of hidden layers</a:t>
            </a:r>
            <a:endParaRPr sz="1300"/>
          </a:p>
          <a:p>
            <a:pPr indent="-31115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CA" sz="1300"/>
              <a:t>Best candidate so far:</a:t>
            </a:r>
            <a:endParaRPr sz="1300"/>
          </a:p>
        </p:txBody>
      </p:sp>
      <p:sp>
        <p:nvSpPr>
          <p:cNvPr id="293" name="Google Shape;293;p45"/>
          <p:cNvSpPr txBox="1"/>
          <p:nvPr>
            <p:ph idx="12" type="sldNum"/>
          </p:nvPr>
        </p:nvSpPr>
        <p:spPr>
          <a:xfrm>
            <a:off x="8497999" y="520973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294" name="Google Shape;29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75" y="2443300"/>
            <a:ext cx="3738776" cy="233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72450" y="2443300"/>
            <a:ext cx="3738774" cy="23367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6" name="Google Shape;296;p45"/>
          <p:cNvCxnSpPr/>
          <p:nvPr/>
        </p:nvCxnSpPr>
        <p:spPr>
          <a:xfrm>
            <a:off x="3660401" y="3611671"/>
            <a:ext cx="2352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7" name="Google Shape;297;p45"/>
          <p:cNvSpPr txBox="1"/>
          <p:nvPr/>
        </p:nvSpPr>
        <p:spPr>
          <a:xfrm>
            <a:off x="7511225" y="2981925"/>
            <a:ext cx="1632900" cy="2227800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42875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verage"/>
              <a:buChar char="❖"/>
            </a:pPr>
            <a:r>
              <a:rPr lang="en-CA" sz="9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Training details:</a:t>
            </a:r>
            <a:endParaRPr sz="9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152400" lvl="1" marL="314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verage"/>
              <a:buChar char="➢"/>
            </a:pPr>
            <a:r>
              <a:rPr lang="en-CA" sz="9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~1</a:t>
            </a:r>
            <a:r>
              <a:rPr lang="en-CA" sz="900">
                <a:latin typeface="Average"/>
                <a:ea typeface="Average"/>
                <a:cs typeface="Average"/>
                <a:sym typeface="Average"/>
              </a:rPr>
              <a:t>4</a:t>
            </a:r>
            <a:r>
              <a:rPr lang="en-CA" sz="9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M clusters </a:t>
            </a:r>
            <a:r>
              <a:rPr lang="en-CA" sz="900">
                <a:latin typeface="Average"/>
                <a:ea typeface="Average"/>
                <a:cs typeface="Average"/>
                <a:sym typeface="Average"/>
              </a:rPr>
              <a:t>with</a:t>
            </a:r>
            <a:r>
              <a:rPr lang="en-CA" sz="9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 𝝅</a:t>
            </a:r>
            <a:r>
              <a:rPr baseline="30000" lang="en-CA" sz="9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0</a:t>
            </a:r>
            <a:r>
              <a:rPr lang="en-CA" sz="9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 &amp; 𝝅</a:t>
            </a:r>
            <a:r>
              <a:rPr baseline="30000" lang="en-CA" sz="9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±</a:t>
            </a:r>
            <a:r>
              <a:rPr lang="en-CA" sz="9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 labels (mc</a:t>
            </a:r>
            <a:r>
              <a:rPr lang="en-CA" sz="900">
                <a:latin typeface="Average"/>
                <a:ea typeface="Average"/>
                <a:cs typeface="Average"/>
                <a:sym typeface="Average"/>
              </a:rPr>
              <a:t>21</a:t>
            </a:r>
            <a:r>
              <a:rPr lang="en-CA" sz="900">
                <a:latin typeface="Average"/>
                <a:ea typeface="Average"/>
                <a:cs typeface="Average"/>
                <a:sym typeface="Average"/>
              </a:rPr>
              <a:t>)</a:t>
            </a:r>
            <a:endParaRPr sz="9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152400" lvl="1" marL="314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verage"/>
              <a:buChar char="➢"/>
            </a:pPr>
            <a:r>
              <a:rPr lang="en-CA" sz="9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Epochs: 100</a:t>
            </a:r>
            <a:endParaRPr sz="9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152400" lvl="1" marL="314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verage"/>
              <a:buChar char="➢"/>
            </a:pPr>
            <a:r>
              <a:rPr lang="en-CA" sz="900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Learning rate: 0.001 </a:t>
            </a:r>
            <a:endParaRPr sz="900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152400" lvl="1" marL="314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verage"/>
              <a:buChar char="➢"/>
            </a:pPr>
            <a:r>
              <a:rPr lang="en-CA" sz="900">
                <a:latin typeface="Average"/>
                <a:ea typeface="Average"/>
                <a:cs typeface="Average"/>
                <a:sym typeface="Average"/>
              </a:rPr>
              <a:t>Loss weights: </a:t>
            </a:r>
            <a:endParaRPr sz="900">
              <a:latin typeface="Average"/>
              <a:ea typeface="Average"/>
              <a:cs typeface="Average"/>
              <a:sym typeface="Average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verage"/>
              <a:buChar char="❖"/>
            </a:pPr>
            <a:r>
              <a:rPr lang="en-CA" sz="900">
                <a:latin typeface="Average"/>
                <a:ea typeface="Average"/>
                <a:cs typeface="Average"/>
                <a:sym typeface="Average"/>
              </a:rPr>
              <a:t>Regression: 99%</a:t>
            </a:r>
            <a:endParaRPr sz="900">
              <a:latin typeface="Average"/>
              <a:ea typeface="Average"/>
              <a:cs typeface="Average"/>
              <a:sym typeface="Average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verage"/>
              <a:buChar char="❖"/>
            </a:pPr>
            <a:r>
              <a:rPr lang="en-CA" sz="900">
                <a:latin typeface="Average"/>
                <a:ea typeface="Average"/>
                <a:cs typeface="Average"/>
                <a:sym typeface="Average"/>
              </a:rPr>
              <a:t>Classification: 1%</a:t>
            </a:r>
            <a:endParaRPr sz="900">
              <a:latin typeface="Average"/>
              <a:ea typeface="Average"/>
              <a:cs typeface="Average"/>
              <a:sym typeface="Average"/>
            </a:endParaRPr>
          </a:p>
          <a:p>
            <a:pPr indent="-142875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verage"/>
              <a:buChar char="❖"/>
            </a:pPr>
            <a:r>
              <a:rPr lang="en-CA" sz="900">
                <a:latin typeface="Average"/>
                <a:ea typeface="Average"/>
                <a:cs typeface="Average"/>
                <a:sym typeface="Average"/>
              </a:rPr>
              <a:t>Model details:</a:t>
            </a:r>
            <a:endParaRPr sz="900">
              <a:latin typeface="Average"/>
              <a:ea typeface="Average"/>
              <a:cs typeface="Average"/>
              <a:sym typeface="Average"/>
            </a:endParaRPr>
          </a:p>
          <a:p>
            <a:pPr indent="-158750" lvl="1" marL="314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verage"/>
              <a:buChar char="➢"/>
            </a:pPr>
            <a:r>
              <a:rPr lang="en-CA" sz="1000">
                <a:latin typeface="Average"/>
                <a:ea typeface="Average"/>
                <a:cs typeface="Average"/>
                <a:sym typeface="Average"/>
              </a:rPr>
              <a:t>𝚽 nodes: 96</a:t>
            </a:r>
            <a:endParaRPr sz="1000">
              <a:latin typeface="Average"/>
              <a:ea typeface="Average"/>
              <a:cs typeface="Average"/>
              <a:sym typeface="Average"/>
            </a:endParaRPr>
          </a:p>
          <a:p>
            <a:pPr indent="-158750" lvl="1" marL="314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verage"/>
              <a:buChar char="➢"/>
            </a:pPr>
            <a:r>
              <a:rPr lang="en-CA" sz="1000">
                <a:latin typeface="Average"/>
                <a:ea typeface="Average"/>
                <a:cs typeface="Average"/>
                <a:sym typeface="Average"/>
              </a:rPr>
              <a:t>𝚽 layers: 5</a:t>
            </a:r>
            <a:endParaRPr sz="1000">
              <a:latin typeface="Average"/>
              <a:ea typeface="Average"/>
              <a:cs typeface="Average"/>
              <a:sym typeface="Average"/>
            </a:endParaRPr>
          </a:p>
          <a:p>
            <a:pPr indent="-158750" lvl="1" marL="314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verage"/>
              <a:buChar char="➢"/>
            </a:pPr>
            <a:r>
              <a:rPr b="1" lang="en-CA" sz="1000">
                <a:latin typeface="Average"/>
                <a:ea typeface="Average"/>
                <a:cs typeface="Average"/>
                <a:sym typeface="Average"/>
              </a:rPr>
              <a:t>𝑭</a:t>
            </a:r>
            <a:r>
              <a:rPr lang="en-CA" sz="1000">
                <a:latin typeface="Average"/>
                <a:ea typeface="Average"/>
                <a:cs typeface="Average"/>
                <a:sym typeface="Average"/>
              </a:rPr>
              <a:t> nodes: 192</a:t>
            </a:r>
            <a:endParaRPr sz="1000">
              <a:latin typeface="Average"/>
              <a:ea typeface="Average"/>
              <a:cs typeface="Average"/>
              <a:sym typeface="Average"/>
            </a:endParaRPr>
          </a:p>
          <a:p>
            <a:pPr indent="-158750" lvl="1" marL="314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verage"/>
              <a:buChar char="➢"/>
            </a:pPr>
            <a:r>
              <a:rPr b="1" lang="en-CA" sz="1000">
                <a:latin typeface="Average"/>
                <a:ea typeface="Average"/>
                <a:cs typeface="Average"/>
                <a:sym typeface="Average"/>
              </a:rPr>
              <a:t>𝑭</a:t>
            </a:r>
            <a:r>
              <a:rPr lang="en-CA" sz="1000">
                <a:latin typeface="Average"/>
                <a:ea typeface="Average"/>
                <a:cs typeface="Average"/>
                <a:sym typeface="Average"/>
              </a:rPr>
              <a:t> layers: 5</a:t>
            </a:r>
            <a:endParaRPr sz="10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98" name="Google Shape;298;p45"/>
          <p:cNvSpPr txBox="1"/>
          <p:nvPr/>
        </p:nvSpPr>
        <p:spPr>
          <a:xfrm>
            <a:off x="520150" y="4842475"/>
            <a:ext cx="78216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❖"/>
            </a:pPr>
            <a:r>
              <a:rPr lang="en-CA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Red line=Median response of test samples; blue line=1𝝈 response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