
<file path=[Content_Types].xml><?xml version="1.0" encoding="utf-8"?>
<Types xmlns="http://schemas.openxmlformats.org/package/2006/content-types">
  <Default Extension="emf" ContentType="image/x-emf"/>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9" r:id="rId2"/>
  </p:sldMasterIdLst>
  <p:notesMasterIdLst>
    <p:notesMasterId r:id="rId51"/>
  </p:notesMasterIdLst>
  <p:handoutMasterIdLst>
    <p:handoutMasterId r:id="rId52"/>
  </p:handoutMasterIdLst>
  <p:sldIdLst>
    <p:sldId id="256" r:id="rId3"/>
    <p:sldId id="479" r:id="rId4"/>
    <p:sldId id="489" r:id="rId5"/>
    <p:sldId id="659" r:id="rId6"/>
    <p:sldId id="661" r:id="rId7"/>
    <p:sldId id="662" r:id="rId8"/>
    <p:sldId id="339" r:id="rId9"/>
    <p:sldId id="663" r:id="rId10"/>
    <p:sldId id="505" r:id="rId11"/>
    <p:sldId id="257" r:id="rId12"/>
    <p:sldId id="494" r:id="rId13"/>
    <p:sldId id="492" r:id="rId14"/>
    <p:sldId id="493" r:id="rId15"/>
    <p:sldId id="495" r:id="rId16"/>
    <p:sldId id="496" r:id="rId17"/>
    <p:sldId id="664" r:id="rId18"/>
    <p:sldId id="342" r:id="rId19"/>
    <p:sldId id="343" r:id="rId20"/>
    <p:sldId id="498" r:id="rId21"/>
    <p:sldId id="262" r:id="rId22"/>
    <p:sldId id="501" r:id="rId23"/>
    <p:sldId id="502" r:id="rId24"/>
    <p:sldId id="503" r:id="rId25"/>
    <p:sldId id="504" r:id="rId26"/>
    <p:sldId id="506" r:id="rId27"/>
    <p:sldId id="507" r:id="rId28"/>
    <p:sldId id="508" r:id="rId29"/>
    <p:sldId id="509" r:id="rId30"/>
    <p:sldId id="510" r:id="rId31"/>
    <p:sldId id="511" r:id="rId32"/>
    <p:sldId id="513" r:id="rId33"/>
    <p:sldId id="514" r:id="rId34"/>
    <p:sldId id="515" r:id="rId35"/>
    <p:sldId id="517" r:id="rId36"/>
    <p:sldId id="518" r:id="rId37"/>
    <p:sldId id="519" r:id="rId38"/>
    <p:sldId id="520" r:id="rId39"/>
    <p:sldId id="521" r:id="rId40"/>
    <p:sldId id="522" r:id="rId41"/>
    <p:sldId id="670" r:id="rId42"/>
    <p:sldId id="523" r:id="rId43"/>
    <p:sldId id="524" r:id="rId44"/>
    <p:sldId id="527" r:id="rId45"/>
    <p:sldId id="529" r:id="rId46"/>
    <p:sldId id="528" r:id="rId47"/>
    <p:sldId id="525" r:id="rId48"/>
    <p:sldId id="259" r:id="rId49"/>
    <p:sldId id="52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726"/>
    <a:srgbClr val="FFCD00"/>
    <a:srgbClr val="FBB031"/>
    <a:srgbClr val="D60057"/>
    <a:srgbClr val="8B857B"/>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5F5FA3-43F4-460C-A12F-01AE2D5E841A}" v="13" dt="2025-02-10T05:39:20.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63" autoAdjust="0"/>
    <p:restoredTop sz="86290" autoAdjust="0"/>
  </p:normalViewPr>
  <p:slideViewPr>
    <p:cSldViewPr snapToGrid="0" snapToObjects="1" showGuides="1">
      <p:cViewPr varScale="1">
        <p:scale>
          <a:sx n="88" d="100"/>
          <a:sy n="88" d="100"/>
        </p:scale>
        <p:origin x="1716" y="306"/>
      </p:cViewPr>
      <p:guideLst>
        <p:guide orient="horz" pos="411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DE67ED-3878-49A4-BB1E-A058346684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641D40-9907-447E-9636-D78C49563C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884997-EE3C-4D0F-B0EB-8FC51C62577B}" type="datetimeFigureOut">
              <a:rPr lang="en-US" smtClean="0"/>
              <a:t>2/13/2025</a:t>
            </a:fld>
            <a:endParaRPr lang="en-US"/>
          </a:p>
        </p:txBody>
      </p:sp>
      <p:sp>
        <p:nvSpPr>
          <p:cNvPr id="4" name="Footer Placeholder 3">
            <a:extLst>
              <a:ext uri="{FF2B5EF4-FFF2-40B4-BE49-F238E27FC236}">
                <a16:creationId xmlns:a16="http://schemas.microsoft.com/office/drawing/2014/main" id="{6F7FBCE3-C81C-4D4E-92EE-D1F60A36B8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E47EE2-0252-4578-A854-53036514C6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D5123B-34E1-4ED3-BCD0-2C766C8449CB}" type="slidenum">
              <a:rPr lang="en-US" smtClean="0"/>
              <a:t>‹#›</a:t>
            </a:fld>
            <a:endParaRPr lang="en-US"/>
          </a:p>
        </p:txBody>
      </p:sp>
    </p:spTree>
    <p:extLst>
      <p:ext uri="{BB962C8B-B14F-4D97-AF65-F5344CB8AC3E}">
        <p14:creationId xmlns:p14="http://schemas.microsoft.com/office/powerpoint/2010/main" val="459683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CACE1-0839-DD4E-8A8D-815B08AED9A4}"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58301-8E47-694C-884E-80E9D5260CC5}" type="slidenum">
              <a:rPr lang="en-US" smtClean="0"/>
              <a:t>‹#›</a:t>
            </a:fld>
            <a:endParaRPr lang="en-US"/>
          </a:p>
        </p:txBody>
      </p:sp>
    </p:spTree>
    <p:extLst>
      <p:ext uri="{BB962C8B-B14F-4D97-AF65-F5344CB8AC3E}">
        <p14:creationId xmlns:p14="http://schemas.microsoft.com/office/powerpoint/2010/main" val="21379215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lifesciences.org/collections/3a6a7db3/equity-diversity-and-inclusion"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creativecommons.org/licenses/by-nc-sa/3.0/" TargetMode="External"/><Relationship Id="rId5" Type="http://schemas.openxmlformats.org/officeDocument/2006/relationships/hyperlink" Target="https://www.peoplematters.in/article/guest-article/de-mystifying-inclusion-for-beginners-a-practical-guide-22737" TargetMode="External"/><Relationship Id="rId4" Type="http://schemas.openxmlformats.org/officeDocument/2006/relationships/hyperlink" Target="https://creativecommons.org/licenses/by/3.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actly.in/review-parliamentary-standing-committee-raises-concern-about-low-investment-on-healthcare-research/"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lavetothepc.wordpress.com/tag/comunista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hebluediamondgallery.com/handwriting/c/creativity.html" TargetMode="External"/><Relationship Id="rId7" Type="http://schemas.openxmlformats.org/officeDocument/2006/relationships/hyperlink" Target="https://www.thebluediamondgallery.com/handwriting/t/teamwork.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creativecommons.org/licenses/by-nc/3.0/" TargetMode="External"/><Relationship Id="rId5" Type="http://schemas.openxmlformats.org/officeDocument/2006/relationships/hyperlink" Target="https://www.pngall.com/team-work-png" TargetMode="External"/><Relationship Id="rId4" Type="http://schemas.openxmlformats.org/officeDocument/2006/relationships/hyperlink" Target="https://creativecommons.org/licenses/by-sa/3.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uestiondeideas.com/educamos-para-emprender/think-outside-the-box/"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uca.co.in/women-in-astronomy/"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creativecommons.org/licenses/by-nd/3.0/" TargetMode="External"/><Relationship Id="rId5" Type="http://schemas.openxmlformats.org/officeDocument/2006/relationships/hyperlink" Target="https://theconversation.com/monster-telescope-needs-mind-bending-mathematics-to-uncover-secrets-of-the-universe-34563" TargetMode="External"/><Relationship Id="rId4" Type="http://schemas.openxmlformats.org/officeDocument/2006/relationships/hyperlink" Target="https://creativecommons.org/licenses/by-sa/3.0/"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urses.lumenlearning.com/biology1/chapter/chromosomal-basis-of-inherited-disorder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urses.lumenlearning.com/biology1/chapter/chromosomal-basis-of-inherited-disorder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urses.lumenlearning.com/biology1/chapter/chromosomal-basis-of-inherited-disorders/"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urses.lumenlearning.com/biology1/chapter/chromosomal-basis-of-inherited-disorders/"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urses.lumenlearning.com/biology1/chapter/chromosomal-basis-of-inherited-disorder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iris.peabody.vanderbilt.edu/module/acc/cresource/q1/p01/"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iris.peabody.vanderbilt.edu/module/acc/cresource/q1/p01/"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iris.peabody.vanderbilt.edu/module/acc/cresource/q1/p01/"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ris.peabody.vanderbilt.edu/module/acc/cresource/q1/p0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ris.peabody.vanderbilt.edu/module/acc/cresource/q1/p0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lifesciences.org/collections/3a6a7db3/equity-diversity-and-inclusio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lifesciences.org/collections/3a6a7db3/equity-diversity-and-inclusio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creativecommons.org/licenses/by-nc-sa/3.0/" TargetMode="External"/><Relationship Id="rId5" Type="http://schemas.openxmlformats.org/officeDocument/2006/relationships/hyperlink" Target="https://www.peoplematters.in/article/guest-article/de-mystifying-inclusion-for-beginners-a-practical-guide-22737" TargetMode="External"/><Relationship Id="rId4" Type="http://schemas.openxmlformats.org/officeDocument/2006/relationships/hyperlink" Target="https://creativecommons.org/licenses/by/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a:t>
            </a:fld>
            <a:endParaRPr lang="en-US" dirty="0"/>
          </a:p>
        </p:txBody>
      </p:sp>
    </p:spTree>
    <p:extLst>
      <p:ext uri="{BB962C8B-B14F-4D97-AF65-F5344CB8AC3E}">
        <p14:creationId xmlns:p14="http://schemas.microsoft.com/office/powerpoint/2010/main" val="66822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elifesciences.org/collections/3a6a7db3/equity-diversity-and-inclusion"/>
              </a:rPr>
              <a:t>This Photo</a:t>
            </a:r>
            <a:r>
              <a:rPr lang="en-CA" sz="1200" dirty="0"/>
              <a:t> by Unknown Author is licensed under </a:t>
            </a:r>
            <a:r>
              <a:rPr lang="en-CA" sz="1200" dirty="0">
                <a:hlinkClick r:id="rId4" tooltip="https://creativecommons.org/licenses/by/3.0/"/>
              </a:rPr>
              <a:t>CC BY</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5" tooltip="https://www.peoplematters.in/article/guest-article/de-mystifying-inclusion-for-beginners-a-practical-guide-22737"/>
              </a:rPr>
              <a:t>This Photo</a:t>
            </a:r>
            <a:r>
              <a:rPr lang="en-CA" sz="1200" dirty="0"/>
              <a:t> by Unknown Author is licensed under </a:t>
            </a:r>
            <a:r>
              <a:rPr lang="en-CA" sz="1200" dirty="0">
                <a:hlinkClick r:id="rId6" tooltip="https://creativecommons.org/licenses/by-nc-sa/3.0/"/>
              </a:rPr>
              <a:t>CC BY-SA-NC</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https://www.uoguelph.ca/ib/system/files/IB_EDI%20Hiring%20Strategies_July2020.pdf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15</a:t>
            </a:fld>
            <a:endParaRPr lang="en-US"/>
          </a:p>
        </p:txBody>
      </p:sp>
    </p:spTree>
    <p:extLst>
      <p:ext uri="{BB962C8B-B14F-4D97-AF65-F5344CB8AC3E}">
        <p14:creationId xmlns:p14="http://schemas.microsoft.com/office/powerpoint/2010/main" val="1392931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16</a:t>
            </a:fld>
            <a:endParaRPr lang="en-US"/>
          </a:p>
        </p:txBody>
      </p:sp>
    </p:spTree>
    <p:extLst>
      <p:ext uri="{BB962C8B-B14F-4D97-AF65-F5344CB8AC3E}">
        <p14:creationId xmlns:p14="http://schemas.microsoft.com/office/powerpoint/2010/main" val="60335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ED119-76DA-1A34-B0B3-6FEFB2642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15C45-DF52-7531-973A-7DA78BBCA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39508-7FBE-FB62-04E7-5C157E847F8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1615D9F-5DB6-45C5-4D17-5109FCD4234E}"/>
              </a:ext>
            </a:extLst>
          </p:cNvPr>
          <p:cNvSpPr>
            <a:spLocks noGrp="1"/>
          </p:cNvSpPr>
          <p:nvPr>
            <p:ph type="sldNum" sz="quarter" idx="5"/>
          </p:nvPr>
        </p:nvSpPr>
        <p:spPr/>
        <p:txBody>
          <a:bodyPr/>
          <a:lstStyle/>
          <a:p>
            <a:fld id="{EAB58301-8E47-694C-884E-80E9D5260CC5}" type="slidenum">
              <a:rPr lang="en-US" smtClean="0"/>
              <a:t>17</a:t>
            </a:fld>
            <a:endParaRPr lang="en-US"/>
          </a:p>
        </p:txBody>
      </p:sp>
    </p:spTree>
    <p:extLst>
      <p:ext uri="{BB962C8B-B14F-4D97-AF65-F5344CB8AC3E}">
        <p14:creationId xmlns:p14="http://schemas.microsoft.com/office/powerpoint/2010/main" val="2881368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6C914-F4D5-2C9A-39B0-2E67C466B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97F0C-49D5-A7FE-3A56-BB0387518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64327-C069-A287-B659-A8FB61943AF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31A5F197-0329-E46D-F009-4B9DA00499E8}"/>
              </a:ext>
            </a:extLst>
          </p:cNvPr>
          <p:cNvSpPr>
            <a:spLocks noGrp="1"/>
          </p:cNvSpPr>
          <p:nvPr>
            <p:ph type="sldNum" sz="quarter" idx="5"/>
          </p:nvPr>
        </p:nvSpPr>
        <p:spPr/>
        <p:txBody>
          <a:bodyPr/>
          <a:lstStyle/>
          <a:p>
            <a:fld id="{EAB58301-8E47-694C-884E-80E9D5260CC5}" type="slidenum">
              <a:rPr lang="en-US" smtClean="0"/>
              <a:t>18</a:t>
            </a:fld>
            <a:endParaRPr lang="en-US"/>
          </a:p>
        </p:txBody>
      </p:sp>
    </p:spTree>
    <p:extLst>
      <p:ext uri="{BB962C8B-B14F-4D97-AF65-F5344CB8AC3E}">
        <p14:creationId xmlns:p14="http://schemas.microsoft.com/office/powerpoint/2010/main" val="1653649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19</a:t>
            </a:fld>
            <a:endParaRPr lang="en-US"/>
          </a:p>
        </p:txBody>
      </p:sp>
    </p:spTree>
    <p:extLst>
      <p:ext uri="{BB962C8B-B14F-4D97-AF65-F5344CB8AC3E}">
        <p14:creationId xmlns:p14="http://schemas.microsoft.com/office/powerpoint/2010/main" val="2907115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20</a:t>
            </a:fld>
            <a:endParaRPr lang="en-US"/>
          </a:p>
        </p:txBody>
      </p:sp>
    </p:spTree>
    <p:extLst>
      <p:ext uri="{BB962C8B-B14F-4D97-AF65-F5344CB8AC3E}">
        <p14:creationId xmlns:p14="http://schemas.microsoft.com/office/powerpoint/2010/main" val="60335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factly.in/review-parliamentary-standing-committee-raises-concern-about-low-investment-on-healthcare-research/"/>
              </a:rPr>
              <a:t>This Photo</a:t>
            </a:r>
            <a:r>
              <a:rPr lang="en-CA" sz="1200" dirty="0"/>
              <a:t> by Unknown Author is licensed under </a:t>
            </a:r>
            <a:r>
              <a:rPr lang="en-CA" sz="1200" dirty="0">
                <a:hlinkClick r:id="rId4" tooltip="https://creativecommons.org/licenses/by/3.0/"/>
              </a:rPr>
              <a:t>CC BY</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21</a:t>
            </a:fld>
            <a:endParaRPr lang="en-US"/>
          </a:p>
        </p:txBody>
      </p:sp>
    </p:spTree>
    <p:extLst>
      <p:ext uri="{BB962C8B-B14F-4D97-AF65-F5344CB8AC3E}">
        <p14:creationId xmlns:p14="http://schemas.microsoft.com/office/powerpoint/2010/main" val="1572381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slavetothepc.wordpress.com/tag/comunistas/"/>
              </a:rPr>
              <a:t>This Photo</a:t>
            </a:r>
            <a:r>
              <a:rPr lang="en-CA" sz="1200" dirty="0"/>
              <a:t> by Unknown Author is licensed under </a:t>
            </a:r>
            <a:r>
              <a:rPr lang="en-CA" sz="1200" dirty="0">
                <a:hlinkClick r:id="rId4" tooltip="https://creativecommons.org/licenses/by-sa/3.0/"/>
              </a:rPr>
              <a:t>CC BY-SA</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23</a:t>
            </a:fld>
            <a:endParaRPr lang="en-US"/>
          </a:p>
        </p:txBody>
      </p:sp>
    </p:spTree>
    <p:extLst>
      <p:ext uri="{BB962C8B-B14F-4D97-AF65-F5344CB8AC3E}">
        <p14:creationId xmlns:p14="http://schemas.microsoft.com/office/powerpoint/2010/main" val="2659539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size fits all”</a:t>
            </a:r>
          </a:p>
        </p:txBody>
      </p:sp>
      <p:sp>
        <p:nvSpPr>
          <p:cNvPr id="4" name="Slide Number Placeholder 3"/>
          <p:cNvSpPr>
            <a:spLocks noGrp="1"/>
          </p:cNvSpPr>
          <p:nvPr>
            <p:ph type="sldNum" sz="quarter" idx="5"/>
          </p:nvPr>
        </p:nvSpPr>
        <p:spPr/>
        <p:txBody>
          <a:bodyPr/>
          <a:lstStyle/>
          <a:p>
            <a:fld id="{EAB58301-8E47-694C-884E-80E9D5260CC5}" type="slidenum">
              <a:rPr lang="en-US" smtClean="0"/>
              <a:t>24</a:t>
            </a:fld>
            <a:endParaRPr lang="en-US"/>
          </a:p>
        </p:txBody>
      </p:sp>
    </p:spTree>
    <p:extLst>
      <p:ext uri="{BB962C8B-B14F-4D97-AF65-F5344CB8AC3E}">
        <p14:creationId xmlns:p14="http://schemas.microsoft.com/office/powerpoint/2010/main" val="1590849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www.thebluediamondgallery.com/handwriting/c/creativity.html"/>
              </a:rPr>
              <a:t>This Photo</a:t>
            </a:r>
            <a:r>
              <a:rPr lang="en-CA" sz="1200" dirty="0"/>
              <a:t> by Unknown Author is licensed under </a:t>
            </a:r>
            <a:r>
              <a:rPr lang="en-CA" sz="1200" dirty="0">
                <a:hlinkClick r:id="rId4" tooltip="https://creativecommons.org/licenses/by-sa/3.0/"/>
              </a:rPr>
              <a:t>CC BY-SA</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5" tooltip="https://www.pngall.com/team-work-png"/>
              </a:rPr>
              <a:t>This Photo</a:t>
            </a:r>
            <a:r>
              <a:rPr lang="en-CA" sz="1200" dirty="0"/>
              <a:t> by Unknown Author is licensed under </a:t>
            </a:r>
            <a:r>
              <a:rPr lang="en-CA" sz="1200" dirty="0">
                <a:hlinkClick r:id="rId6" tooltip="https://creativecommons.org/licenses/by-nc/3.0/"/>
              </a:rPr>
              <a:t>CC BY-NC</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7" tooltip="https://www.thebluediamondgallery.com/handwriting/t/teamwork.html"/>
              </a:rPr>
              <a:t>This Photo</a:t>
            </a:r>
            <a:r>
              <a:rPr lang="en-CA" sz="1200" dirty="0"/>
              <a:t> by Unknown Author is licensed under </a:t>
            </a:r>
            <a:r>
              <a:rPr lang="en-CA" sz="1200" dirty="0">
                <a:hlinkClick r:id="rId4" tooltip="https://creativecommons.org/licenses/by-sa/3.0/"/>
              </a:rPr>
              <a:t>CC BY-SA</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28</a:t>
            </a:fld>
            <a:endParaRPr lang="en-US"/>
          </a:p>
        </p:txBody>
      </p:sp>
    </p:spTree>
    <p:extLst>
      <p:ext uri="{BB962C8B-B14F-4D97-AF65-F5344CB8AC3E}">
        <p14:creationId xmlns:p14="http://schemas.microsoft.com/office/powerpoint/2010/main" val="690926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8301-8E47-694C-884E-80E9D5260C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328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www.cuestiondeideas.com/educamos-para-emprender/think-outside-the-box/"/>
              </a:rPr>
              <a:t>This Photo</a:t>
            </a:r>
            <a:r>
              <a:rPr lang="en-CA" sz="1200" dirty="0"/>
              <a:t> by Unknown Author is licensed under </a:t>
            </a:r>
            <a:r>
              <a:rPr lang="en-CA" sz="1200" dirty="0">
                <a:hlinkClick r:id="rId4" tooltip="https://creativecommons.org/licenses/by-nc-sa/3.0/"/>
              </a:rPr>
              <a:t>CC BY-SA-NC</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30</a:t>
            </a:fld>
            <a:endParaRPr lang="en-US"/>
          </a:p>
        </p:txBody>
      </p:sp>
    </p:spTree>
    <p:extLst>
      <p:ext uri="{BB962C8B-B14F-4D97-AF65-F5344CB8AC3E}">
        <p14:creationId xmlns:p14="http://schemas.microsoft.com/office/powerpoint/2010/main" val="568051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luca.co.in/women-in-astronomy/"/>
              </a:rPr>
              <a:t>This Photo</a:t>
            </a:r>
            <a:r>
              <a:rPr lang="en-CA" sz="1200" dirty="0"/>
              <a:t> by Unknown Author is licensed under </a:t>
            </a:r>
            <a:r>
              <a:rPr lang="en-CA" sz="1200" dirty="0">
                <a:hlinkClick r:id="rId4" tooltip="https://creativecommons.org/licenses/by-sa/3.0/"/>
              </a:rPr>
              <a:t>CC BY-SA</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5" tooltip="https://theconversation.com/monster-telescope-needs-mind-bending-mathematics-to-uncover-secrets-of-the-universe-34563"/>
              </a:rPr>
              <a:t>This Photo</a:t>
            </a:r>
            <a:r>
              <a:rPr lang="en-CA" sz="1200" dirty="0"/>
              <a:t> by Unknown Author is licensed under </a:t>
            </a:r>
            <a:r>
              <a:rPr lang="en-CA" sz="1200" dirty="0">
                <a:hlinkClick r:id="rId6" tooltip="https://creativecommons.org/licenses/by-nd/3.0/"/>
              </a:rPr>
              <a:t>CC BY-ND</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35</a:t>
            </a:fld>
            <a:endParaRPr lang="en-US"/>
          </a:p>
        </p:txBody>
      </p:sp>
    </p:spTree>
    <p:extLst>
      <p:ext uri="{BB962C8B-B14F-4D97-AF65-F5344CB8AC3E}">
        <p14:creationId xmlns:p14="http://schemas.microsoft.com/office/powerpoint/2010/main" val="2248833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could be losing talents too due to lack of opportunities!</a:t>
            </a:r>
          </a:p>
        </p:txBody>
      </p:sp>
      <p:sp>
        <p:nvSpPr>
          <p:cNvPr id="4" name="Slide Number Placeholder 3"/>
          <p:cNvSpPr>
            <a:spLocks noGrp="1"/>
          </p:cNvSpPr>
          <p:nvPr>
            <p:ph type="sldNum" sz="quarter" idx="5"/>
          </p:nvPr>
        </p:nvSpPr>
        <p:spPr/>
        <p:txBody>
          <a:bodyPr/>
          <a:lstStyle/>
          <a:p>
            <a:fld id="{EAB58301-8E47-694C-884E-80E9D5260CC5}" type="slidenum">
              <a:rPr lang="en-US" smtClean="0"/>
              <a:t>36</a:t>
            </a:fld>
            <a:endParaRPr lang="en-US"/>
          </a:p>
        </p:txBody>
      </p:sp>
    </p:spTree>
    <p:extLst>
      <p:ext uri="{BB962C8B-B14F-4D97-AF65-F5344CB8AC3E}">
        <p14:creationId xmlns:p14="http://schemas.microsoft.com/office/powerpoint/2010/main" val="4287710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could be losing talents too due to lack of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courses.lumenlearning.com/biology1/chapter/chromosomal-basis-of-inherited-disorders/"/>
              </a:rPr>
              <a:t>This Photo</a:t>
            </a:r>
            <a:r>
              <a:rPr lang="en-CA" sz="1200" dirty="0"/>
              <a:t> by Unknown Author is licensed under </a:t>
            </a:r>
            <a:r>
              <a:rPr lang="en-CA" sz="1200" dirty="0">
                <a:hlinkClick r:id="rId4" tooltip="https://creativecommons.org/licenses/by/3.0/"/>
              </a:rPr>
              <a:t>CC BY</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37</a:t>
            </a:fld>
            <a:endParaRPr lang="en-US"/>
          </a:p>
        </p:txBody>
      </p:sp>
    </p:spTree>
    <p:extLst>
      <p:ext uri="{BB962C8B-B14F-4D97-AF65-F5344CB8AC3E}">
        <p14:creationId xmlns:p14="http://schemas.microsoft.com/office/powerpoint/2010/main" val="986860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could be losing talents too due to lack of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courses.lumenlearning.com/biology1/chapter/chromosomal-basis-of-inherited-disorders/"/>
              </a:rPr>
              <a:t>This Photo</a:t>
            </a:r>
            <a:r>
              <a:rPr lang="en-CA" sz="1200" dirty="0"/>
              <a:t> by Unknown Author is licensed under </a:t>
            </a:r>
            <a:r>
              <a:rPr lang="en-CA" sz="1200" dirty="0">
                <a:hlinkClick r:id="rId4" tooltip="https://creativecommons.org/licenses/by/3.0/"/>
              </a:rPr>
              <a:t>CC BY</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38</a:t>
            </a:fld>
            <a:endParaRPr lang="en-US"/>
          </a:p>
        </p:txBody>
      </p:sp>
    </p:spTree>
    <p:extLst>
      <p:ext uri="{BB962C8B-B14F-4D97-AF65-F5344CB8AC3E}">
        <p14:creationId xmlns:p14="http://schemas.microsoft.com/office/powerpoint/2010/main" val="919479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could be losing talents too due to lack of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courses.lumenlearning.com/biology1/chapter/chromosomal-basis-of-inherited-disorders/"/>
              </a:rPr>
              <a:t>This Photo</a:t>
            </a:r>
            <a:r>
              <a:rPr lang="en-CA" sz="1200" dirty="0"/>
              <a:t> by Unknown Author is licensed under </a:t>
            </a:r>
            <a:r>
              <a:rPr lang="en-CA" sz="1200" dirty="0">
                <a:hlinkClick r:id="rId4" tooltip="https://creativecommons.org/licenses/by/3.0/"/>
              </a:rPr>
              <a:t>CC BY</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39</a:t>
            </a:fld>
            <a:endParaRPr lang="en-US"/>
          </a:p>
        </p:txBody>
      </p:sp>
    </p:spTree>
    <p:extLst>
      <p:ext uri="{BB962C8B-B14F-4D97-AF65-F5344CB8AC3E}">
        <p14:creationId xmlns:p14="http://schemas.microsoft.com/office/powerpoint/2010/main" val="2940631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could be losing talents too due to lack of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courses.lumenlearning.com/biology1/chapter/chromosomal-basis-of-inherited-disorders/"/>
              </a:rPr>
              <a:t>This Photo</a:t>
            </a:r>
            <a:r>
              <a:rPr lang="en-CA" sz="1200" dirty="0"/>
              <a:t> by Unknown Author is licensed under </a:t>
            </a:r>
            <a:r>
              <a:rPr lang="en-CA" sz="1200" dirty="0">
                <a:hlinkClick r:id="rId4" tooltip="https://creativecommons.org/licenses/by/3.0/"/>
              </a:rPr>
              <a:t>CC BY</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41</a:t>
            </a:fld>
            <a:endParaRPr lang="en-US"/>
          </a:p>
        </p:txBody>
      </p:sp>
    </p:spTree>
    <p:extLst>
      <p:ext uri="{BB962C8B-B14F-4D97-AF65-F5344CB8AC3E}">
        <p14:creationId xmlns:p14="http://schemas.microsoft.com/office/powerpoint/2010/main" val="1322216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could be losing talents too due to lack of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courses.lumenlearning.com/biology1/chapter/chromosomal-basis-of-inherited-disorders/"/>
              </a:rPr>
              <a:t>This Photo</a:t>
            </a:r>
            <a:r>
              <a:rPr lang="en-CA" sz="1200" dirty="0"/>
              <a:t> by Unknown Author is licensed under </a:t>
            </a:r>
            <a:r>
              <a:rPr lang="en-CA" sz="1200" dirty="0">
                <a:hlinkClick r:id="rId4" tooltip="https://creativecommons.org/licenses/by/3.0/"/>
              </a:rPr>
              <a:t>CC BY</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42</a:t>
            </a:fld>
            <a:endParaRPr lang="en-US"/>
          </a:p>
        </p:txBody>
      </p:sp>
    </p:spTree>
    <p:extLst>
      <p:ext uri="{BB962C8B-B14F-4D97-AF65-F5344CB8AC3E}">
        <p14:creationId xmlns:p14="http://schemas.microsoft.com/office/powerpoint/2010/main" val="245225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iris.peabody.vanderbilt.edu/module/acc/cresource/q1/p01/"/>
              </a:rPr>
              <a:t>This Photo</a:t>
            </a:r>
            <a:r>
              <a:rPr lang="en-CA" sz="1200" dirty="0"/>
              <a:t> by Unknown Author is licensed under </a:t>
            </a:r>
            <a:r>
              <a:rPr lang="en-CA" sz="1200" dirty="0">
                <a:hlinkClick r:id="rId4" tooltip="https://creativecommons.org/licenses/by-nc-nd/3.0/"/>
              </a:rPr>
              <a:t>CC BY-NC-ND</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43</a:t>
            </a:fld>
            <a:endParaRPr lang="en-US"/>
          </a:p>
        </p:txBody>
      </p:sp>
    </p:spTree>
    <p:extLst>
      <p:ext uri="{BB962C8B-B14F-4D97-AF65-F5344CB8AC3E}">
        <p14:creationId xmlns:p14="http://schemas.microsoft.com/office/powerpoint/2010/main" val="3585055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iris.peabody.vanderbilt.edu/module/acc/cresource/q1/p01/"/>
              </a:rPr>
              <a:t>This Photo</a:t>
            </a:r>
            <a:r>
              <a:rPr lang="en-CA" sz="1200" dirty="0"/>
              <a:t> by Unknown Author is licensed under </a:t>
            </a:r>
            <a:r>
              <a:rPr lang="en-CA" sz="1200" dirty="0">
                <a:hlinkClick r:id="rId4" tooltip="https://creativecommons.org/licenses/by-nc-nd/3.0/"/>
              </a:rPr>
              <a:t>CC BY-NC-ND</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44</a:t>
            </a:fld>
            <a:endParaRPr lang="en-US"/>
          </a:p>
        </p:txBody>
      </p:sp>
    </p:spTree>
    <p:extLst>
      <p:ext uri="{BB962C8B-B14F-4D97-AF65-F5344CB8AC3E}">
        <p14:creationId xmlns:p14="http://schemas.microsoft.com/office/powerpoint/2010/main" val="225912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8301-8E47-694C-884E-80E9D5260C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262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iris.peabody.vanderbilt.edu/module/acc/cresource/q1/p01/"/>
              </a:rPr>
              <a:t>This Photo</a:t>
            </a:r>
            <a:r>
              <a:rPr lang="en-CA" sz="1200" dirty="0"/>
              <a:t> by Unknown Author is licensed under </a:t>
            </a:r>
            <a:r>
              <a:rPr lang="en-CA" sz="1200" dirty="0">
                <a:hlinkClick r:id="rId4" tooltip="https://creativecommons.org/licenses/by-nc-nd/3.0/"/>
              </a:rPr>
              <a:t>CC BY-NC-ND</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45</a:t>
            </a:fld>
            <a:endParaRPr lang="en-US"/>
          </a:p>
        </p:txBody>
      </p:sp>
    </p:spTree>
    <p:extLst>
      <p:ext uri="{BB962C8B-B14F-4D97-AF65-F5344CB8AC3E}">
        <p14:creationId xmlns:p14="http://schemas.microsoft.com/office/powerpoint/2010/main" val="74201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46</a:t>
            </a:fld>
            <a:endParaRPr lang="en-US"/>
          </a:p>
        </p:txBody>
      </p:sp>
    </p:spTree>
    <p:extLst>
      <p:ext uri="{BB962C8B-B14F-4D97-AF65-F5344CB8AC3E}">
        <p14:creationId xmlns:p14="http://schemas.microsoft.com/office/powerpoint/2010/main" val="81840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78B4521B-E6D5-482D-92B2-6194EEB7BE9A}" type="slidenum">
              <a:rPr lang="en-GB" smtClean="0"/>
              <a:t>4</a:t>
            </a:fld>
            <a:endParaRPr lang="en-GB"/>
          </a:p>
        </p:txBody>
      </p:sp>
    </p:spTree>
    <p:extLst>
      <p:ext uri="{BB962C8B-B14F-4D97-AF65-F5344CB8AC3E}">
        <p14:creationId xmlns:p14="http://schemas.microsoft.com/office/powerpoint/2010/main" val="62681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A5DA0-F5EC-BD0D-4F20-15BCF4087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84016-FEE4-6F42-7857-78D917985D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8F3E10-1C6D-FAFF-0F1C-C9DC1EF4EB36}"/>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5F0D9D4-C2E9-0D96-E77E-860ABFFBBC74}"/>
              </a:ext>
            </a:extLst>
          </p:cNvPr>
          <p:cNvSpPr>
            <a:spLocks noGrp="1"/>
          </p:cNvSpPr>
          <p:nvPr>
            <p:ph type="sldNum" sz="quarter" idx="5"/>
          </p:nvPr>
        </p:nvSpPr>
        <p:spPr/>
        <p:txBody>
          <a:bodyPr/>
          <a:lstStyle/>
          <a:p>
            <a:fld id="{EAB58301-8E47-694C-884E-80E9D5260CC5}" type="slidenum">
              <a:rPr lang="en-US" smtClean="0"/>
              <a:t>7</a:t>
            </a:fld>
            <a:endParaRPr lang="en-US"/>
          </a:p>
        </p:txBody>
      </p:sp>
    </p:spTree>
    <p:extLst>
      <p:ext uri="{BB962C8B-B14F-4D97-AF65-F5344CB8AC3E}">
        <p14:creationId xmlns:p14="http://schemas.microsoft.com/office/powerpoint/2010/main" val="358181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iris.peabody.vanderbilt.edu/module/acc/cresource/q1/p01/"/>
              </a:rPr>
              <a:t>This Photo</a:t>
            </a:r>
            <a:r>
              <a:rPr lang="en-CA" sz="1200" dirty="0"/>
              <a:t> by Unknown Author is licensed under </a:t>
            </a:r>
            <a:r>
              <a:rPr lang="en-CA" sz="1200" dirty="0">
                <a:hlinkClick r:id="rId4" tooltip="https://creativecommons.org/licenses/by-nc-nd/3.0/"/>
              </a:rPr>
              <a:t>CC BY-NC-ND</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10</a:t>
            </a:fld>
            <a:endParaRPr lang="en-US"/>
          </a:p>
        </p:txBody>
      </p:sp>
    </p:spTree>
    <p:extLst>
      <p:ext uri="{BB962C8B-B14F-4D97-AF65-F5344CB8AC3E}">
        <p14:creationId xmlns:p14="http://schemas.microsoft.com/office/powerpoint/2010/main" val="4019285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iris.peabody.vanderbilt.edu/module/acc/cresource/q1/p01/"/>
              </a:rPr>
              <a:t>This Photo</a:t>
            </a:r>
            <a:r>
              <a:rPr lang="en-CA" sz="1200" dirty="0"/>
              <a:t> by Unknown Author is licensed under </a:t>
            </a:r>
            <a:r>
              <a:rPr lang="en-CA" sz="1200" dirty="0">
                <a:hlinkClick r:id="rId4" tooltip="https://creativecommons.org/licenses/by-nc-nd/3.0/"/>
              </a:rPr>
              <a:t>CC BY-NC-ND</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11</a:t>
            </a:fld>
            <a:endParaRPr lang="en-US"/>
          </a:p>
        </p:txBody>
      </p:sp>
    </p:spTree>
    <p:extLst>
      <p:ext uri="{BB962C8B-B14F-4D97-AF65-F5344CB8AC3E}">
        <p14:creationId xmlns:p14="http://schemas.microsoft.com/office/powerpoint/2010/main" val="1756053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elifesciences.org/collections/3a6a7db3/equity-diversity-and-inclusion"/>
              </a:rPr>
              <a:t>This Photo</a:t>
            </a:r>
            <a:r>
              <a:rPr lang="en-CA" sz="1200" dirty="0"/>
              <a:t> by Unknown Author is licensed under </a:t>
            </a:r>
            <a:r>
              <a:rPr lang="en-CA" sz="1200" dirty="0">
                <a:hlinkClick r:id="rId4" tooltip="https://creativecommons.org/licenses/by/3.0/"/>
              </a:rPr>
              <a:t>CC BY</a:t>
            </a: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13</a:t>
            </a:fld>
            <a:endParaRPr lang="en-US"/>
          </a:p>
        </p:txBody>
      </p:sp>
    </p:spTree>
    <p:extLst>
      <p:ext uri="{BB962C8B-B14F-4D97-AF65-F5344CB8AC3E}">
        <p14:creationId xmlns:p14="http://schemas.microsoft.com/office/powerpoint/2010/main" val="3410799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tooltip="https://elifesciences.org/collections/3a6a7db3/equity-diversity-and-inclusion"/>
              </a:rPr>
              <a:t>This Photo</a:t>
            </a:r>
            <a:r>
              <a:rPr lang="en-CA" sz="1200" dirty="0"/>
              <a:t> by Unknown Author is licensed under </a:t>
            </a:r>
            <a:r>
              <a:rPr lang="en-CA" sz="1200" dirty="0">
                <a:hlinkClick r:id="rId4" tooltip="https://creativecommons.org/licenses/by/3.0/"/>
              </a:rPr>
              <a:t>CC BY</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5" tooltip="https://www.peoplematters.in/article/guest-article/de-mystifying-inclusion-for-beginners-a-practical-guide-22737"/>
              </a:rPr>
              <a:t>This Photo</a:t>
            </a:r>
            <a:r>
              <a:rPr lang="en-CA" sz="1200" dirty="0"/>
              <a:t> by Unknown Author is licensed under </a:t>
            </a:r>
            <a:r>
              <a:rPr lang="en-CA" sz="1200" dirty="0">
                <a:hlinkClick r:id="rId6" tooltip="https://creativecommons.org/licenses/by-nc-sa/3.0/"/>
              </a:rPr>
              <a:t>CC BY-SA-NC</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14</a:t>
            </a:fld>
            <a:endParaRPr lang="en-US"/>
          </a:p>
        </p:txBody>
      </p:sp>
    </p:spTree>
    <p:extLst>
      <p:ext uri="{BB962C8B-B14F-4D97-AF65-F5344CB8AC3E}">
        <p14:creationId xmlns:p14="http://schemas.microsoft.com/office/powerpoint/2010/main" val="1508947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78C2-47AD-C340-9456-D9F9B3D30035}"/>
              </a:ext>
            </a:extLst>
          </p:cNvPr>
          <p:cNvSpPr>
            <a:spLocks noGrp="1"/>
          </p:cNvSpPr>
          <p:nvPr>
            <p:ph type="ctrTitle"/>
          </p:nvPr>
        </p:nvSpPr>
        <p:spPr>
          <a:xfrm>
            <a:off x="1578279" y="1785343"/>
            <a:ext cx="7841294" cy="2342688"/>
          </a:xfrm>
          <a:prstGeom prst="rect">
            <a:avLst/>
          </a:prstGeom>
        </p:spPr>
        <p:txBody>
          <a:bodyPr anchor="b">
            <a:normAutofit/>
          </a:bodyPr>
          <a:lstStyle>
            <a:lvl1pPr algn="l">
              <a:lnSpc>
                <a:spcPts val="5600"/>
              </a:lnSpc>
              <a:defRPr sz="5400" b="1">
                <a:solidFill>
                  <a:schemeClr val="accent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336038AA-9B5A-234E-B6E1-FE9722AB0657}"/>
              </a:ext>
            </a:extLst>
          </p:cNvPr>
          <p:cNvSpPr>
            <a:spLocks noGrp="1"/>
          </p:cNvSpPr>
          <p:nvPr>
            <p:ph type="subTitle" idx="1"/>
          </p:nvPr>
        </p:nvSpPr>
        <p:spPr>
          <a:xfrm>
            <a:off x="1578279" y="4128032"/>
            <a:ext cx="7841294" cy="714931"/>
          </a:xfrm>
          <a:prstGeom prst="rect">
            <a:avLst/>
          </a:prstGeom>
        </p:spPr>
        <p:txBody>
          <a:bodyPr/>
          <a:lstStyle>
            <a:lvl1pPr marL="0" indent="0" algn="l">
              <a:lnSpc>
                <a:spcPts val="2600"/>
              </a:lnSpc>
              <a:spcBef>
                <a:spcPts val="0"/>
              </a:spcBef>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9">
            <a:extLst>
              <a:ext uri="{FF2B5EF4-FFF2-40B4-BE49-F238E27FC236}">
                <a16:creationId xmlns:a16="http://schemas.microsoft.com/office/drawing/2014/main" id="{13FD472B-32E4-8A46-90E5-97757DC24EE5}"/>
              </a:ext>
            </a:extLst>
          </p:cNvPr>
          <p:cNvSpPr>
            <a:spLocks noGrp="1"/>
          </p:cNvSpPr>
          <p:nvPr>
            <p:ph type="body" sz="quarter" idx="10" hasCustomPrompt="1"/>
          </p:nvPr>
        </p:nvSpPr>
        <p:spPr>
          <a:xfrm>
            <a:off x="1578279" y="4849226"/>
            <a:ext cx="7841294" cy="1125689"/>
          </a:xfrm>
          <a:prstGeom prst="rect">
            <a:avLst/>
          </a:prstGeom>
        </p:spPr>
        <p:txBody>
          <a:bodyPr anchor="b" anchorCtr="0">
            <a:noAutofit/>
          </a:bodyPr>
          <a:lstStyle>
            <a:lvl1pPr marL="0" indent="0">
              <a:lnSpc>
                <a:spcPts val="2000"/>
              </a:lnSpc>
              <a:spcBef>
                <a:spcPts val="0"/>
              </a:spcBef>
              <a:buNone/>
              <a:defRPr sz="1800">
                <a:solidFill>
                  <a:schemeClr val="tx1"/>
                </a:solidFill>
              </a:defRPr>
            </a:lvl1pPr>
          </a:lstStyle>
          <a:p>
            <a:pPr lvl="0"/>
            <a:r>
              <a:rPr lang="en-US" dirty="0"/>
              <a:t>Presenter’s Name</a:t>
            </a:r>
            <a:br>
              <a:rPr lang="en-US" dirty="0"/>
            </a:br>
            <a:r>
              <a:rPr lang="en-US" dirty="0"/>
              <a:t>Presenter’s title / additional designations</a:t>
            </a:r>
            <a:br>
              <a:rPr lang="en-US" dirty="0"/>
            </a:br>
            <a:r>
              <a:rPr lang="en-US" dirty="0"/>
              <a:t>Faculty of / Department of / additional designations</a:t>
            </a:r>
          </a:p>
        </p:txBody>
      </p:sp>
      <p:sp>
        <p:nvSpPr>
          <p:cNvPr id="12" name="Text Placeholder 11">
            <a:extLst>
              <a:ext uri="{FF2B5EF4-FFF2-40B4-BE49-F238E27FC236}">
                <a16:creationId xmlns:a16="http://schemas.microsoft.com/office/drawing/2014/main" id="{65E4B113-E638-B640-8F48-252058659E0B}"/>
              </a:ext>
            </a:extLst>
          </p:cNvPr>
          <p:cNvSpPr>
            <a:spLocks noGrp="1"/>
          </p:cNvSpPr>
          <p:nvPr>
            <p:ph type="body" sz="quarter" idx="11" hasCustomPrompt="1"/>
          </p:nvPr>
        </p:nvSpPr>
        <p:spPr>
          <a:xfrm>
            <a:off x="1578279" y="5981178"/>
            <a:ext cx="6586081" cy="521874"/>
          </a:xfrm>
          <a:prstGeom prst="rect">
            <a:avLst/>
          </a:prstGeom>
        </p:spPr>
        <p:txBody>
          <a:bodyPr>
            <a:normAutofit/>
          </a:bodyPr>
          <a:lstStyle>
            <a:lvl1pPr marL="0" indent="0">
              <a:spcBef>
                <a:spcPts val="0"/>
              </a:spcBef>
              <a:buNone/>
              <a:defRPr sz="1400" b="1">
                <a:solidFill>
                  <a:schemeClr val="accent3"/>
                </a:solidFill>
              </a:defRPr>
            </a:lvl1pPr>
          </a:lstStyle>
          <a:p>
            <a:pPr lvl="0"/>
            <a:r>
              <a:rPr lang="en-US" dirty="0"/>
              <a:t>Click to add date</a:t>
            </a:r>
          </a:p>
        </p:txBody>
      </p:sp>
    </p:spTree>
    <p:extLst>
      <p:ext uri="{BB962C8B-B14F-4D97-AF65-F5344CB8AC3E}">
        <p14:creationId xmlns:p14="http://schemas.microsoft.com/office/powerpoint/2010/main" val="398029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pt-B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3685B8-6649-425F-829A-4BB19816DCA1}" type="datetime1">
              <a:rPr lang="pt-BR" smtClean="0"/>
              <a:t>13/02/2025</a:t>
            </a:fld>
            <a:endParaRPr lang="pt-BR"/>
          </a:p>
        </p:txBody>
      </p:sp>
      <p:sp>
        <p:nvSpPr>
          <p:cNvPr id="5" name="Footer Placeholder 4"/>
          <p:cNvSpPr>
            <a:spLocks noGrp="1"/>
          </p:cNvSpPr>
          <p:nvPr>
            <p:ph type="ftr" sz="quarter" idx="11"/>
          </p:nvPr>
        </p:nvSpPr>
        <p:spPr/>
        <p:txBody>
          <a:bodyPr/>
          <a:lstStyle/>
          <a:p>
            <a:r>
              <a:rPr lang="fr-FR"/>
              <a:t>PHYS 381 L01 - Dr. Rocha</a:t>
            </a:r>
            <a:endParaRPr lang="pt-BR"/>
          </a:p>
        </p:txBody>
      </p:sp>
      <p:sp>
        <p:nvSpPr>
          <p:cNvPr id="6" name="Slide Number Placeholder 5"/>
          <p:cNvSpPr>
            <a:spLocks noGrp="1"/>
          </p:cNvSpPr>
          <p:nvPr>
            <p:ph type="sldNum" sz="quarter" idx="12"/>
          </p:nvPr>
        </p:nvSpPr>
        <p:spPr/>
        <p:txBody>
          <a:bodyPr/>
          <a:lstStyle/>
          <a:p>
            <a:fld id="{AFF5E68A-F224-49E7-ACCC-4F57D0CDD616}" type="slidenum">
              <a:rPr lang="pt-BR" smtClean="0"/>
              <a:t>‹#›</a:t>
            </a:fld>
            <a:endParaRPr lang="pt-BR"/>
          </a:p>
        </p:txBody>
      </p:sp>
    </p:spTree>
    <p:extLst>
      <p:ext uri="{BB962C8B-B14F-4D97-AF65-F5344CB8AC3E}">
        <p14:creationId xmlns:p14="http://schemas.microsoft.com/office/powerpoint/2010/main" val="1797765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p:cNvSpPr>
            <a:spLocks noGrp="1"/>
          </p:cNvSpPr>
          <p:nvPr>
            <p:ph type="dt" sz="half" idx="10"/>
          </p:nvPr>
        </p:nvSpPr>
        <p:spPr/>
        <p:txBody>
          <a:bodyPr/>
          <a:lstStyle/>
          <a:p>
            <a:fld id="{2DA0BAF8-AD28-4FBF-8E63-E2099973E11B}" type="datetime1">
              <a:rPr lang="pt-BR" smtClean="0"/>
              <a:t>13/02/2025</a:t>
            </a:fld>
            <a:endParaRPr lang="pt-BR"/>
          </a:p>
        </p:txBody>
      </p:sp>
      <p:sp>
        <p:nvSpPr>
          <p:cNvPr id="6" name="Footer Placeholder 5"/>
          <p:cNvSpPr>
            <a:spLocks noGrp="1"/>
          </p:cNvSpPr>
          <p:nvPr>
            <p:ph type="ftr" sz="quarter" idx="11"/>
          </p:nvPr>
        </p:nvSpPr>
        <p:spPr/>
        <p:txBody>
          <a:bodyPr/>
          <a:lstStyle/>
          <a:p>
            <a:r>
              <a:rPr lang="fr-FR"/>
              <a:t>PHYS 381 L01 - Dr. Rocha</a:t>
            </a:r>
            <a:endParaRPr lang="pt-BR"/>
          </a:p>
        </p:txBody>
      </p:sp>
      <p:sp>
        <p:nvSpPr>
          <p:cNvPr id="7" name="Slide Number Placeholder 6"/>
          <p:cNvSpPr>
            <a:spLocks noGrp="1"/>
          </p:cNvSpPr>
          <p:nvPr>
            <p:ph type="sldNum" sz="quarter" idx="12"/>
          </p:nvPr>
        </p:nvSpPr>
        <p:spPr/>
        <p:txBody>
          <a:bodyPr/>
          <a:lstStyle/>
          <a:p>
            <a:fld id="{AFF5E68A-F224-49E7-ACCC-4F57D0CDD616}" type="slidenum">
              <a:rPr lang="pt-BR" smtClean="0"/>
              <a:t>‹#›</a:t>
            </a:fld>
            <a:endParaRPr lang="pt-BR"/>
          </a:p>
        </p:txBody>
      </p:sp>
    </p:spTree>
    <p:extLst>
      <p:ext uri="{BB962C8B-B14F-4D97-AF65-F5344CB8AC3E}">
        <p14:creationId xmlns:p14="http://schemas.microsoft.com/office/powerpoint/2010/main" val="2244250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pt-B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p:cNvSpPr>
            <a:spLocks noGrp="1"/>
          </p:cNvSpPr>
          <p:nvPr>
            <p:ph type="dt" sz="half" idx="10"/>
          </p:nvPr>
        </p:nvSpPr>
        <p:spPr/>
        <p:txBody>
          <a:bodyPr/>
          <a:lstStyle/>
          <a:p>
            <a:fld id="{728CF681-6006-4E9B-93D5-F18F30E3B57F}" type="datetime1">
              <a:rPr lang="pt-BR" smtClean="0"/>
              <a:t>13/02/2025</a:t>
            </a:fld>
            <a:endParaRPr lang="pt-BR"/>
          </a:p>
        </p:txBody>
      </p:sp>
      <p:sp>
        <p:nvSpPr>
          <p:cNvPr id="8" name="Footer Placeholder 7"/>
          <p:cNvSpPr>
            <a:spLocks noGrp="1"/>
          </p:cNvSpPr>
          <p:nvPr>
            <p:ph type="ftr" sz="quarter" idx="11"/>
          </p:nvPr>
        </p:nvSpPr>
        <p:spPr/>
        <p:txBody>
          <a:bodyPr/>
          <a:lstStyle/>
          <a:p>
            <a:r>
              <a:rPr lang="fr-FR"/>
              <a:t>PHYS 381 L01 - Dr. Rocha</a:t>
            </a:r>
            <a:endParaRPr lang="pt-BR"/>
          </a:p>
        </p:txBody>
      </p:sp>
      <p:sp>
        <p:nvSpPr>
          <p:cNvPr id="9" name="Slide Number Placeholder 8"/>
          <p:cNvSpPr>
            <a:spLocks noGrp="1"/>
          </p:cNvSpPr>
          <p:nvPr>
            <p:ph type="sldNum" sz="quarter" idx="12"/>
          </p:nvPr>
        </p:nvSpPr>
        <p:spPr/>
        <p:txBody>
          <a:bodyPr/>
          <a:lstStyle/>
          <a:p>
            <a:fld id="{AFF5E68A-F224-49E7-ACCC-4F57D0CDD616}" type="slidenum">
              <a:rPr lang="pt-BR" smtClean="0"/>
              <a:t>‹#›</a:t>
            </a:fld>
            <a:endParaRPr lang="pt-BR"/>
          </a:p>
        </p:txBody>
      </p:sp>
    </p:spTree>
    <p:extLst>
      <p:ext uri="{BB962C8B-B14F-4D97-AF65-F5344CB8AC3E}">
        <p14:creationId xmlns:p14="http://schemas.microsoft.com/office/powerpoint/2010/main" val="1488872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p:cNvSpPr>
            <a:spLocks noGrp="1"/>
          </p:cNvSpPr>
          <p:nvPr>
            <p:ph type="dt" sz="half" idx="10"/>
          </p:nvPr>
        </p:nvSpPr>
        <p:spPr/>
        <p:txBody>
          <a:bodyPr/>
          <a:lstStyle/>
          <a:p>
            <a:fld id="{D9382734-808D-4B9E-A616-4D7E822555B9}" type="datetime1">
              <a:rPr lang="pt-BR" smtClean="0"/>
              <a:t>13/02/2025</a:t>
            </a:fld>
            <a:endParaRPr lang="pt-BR"/>
          </a:p>
        </p:txBody>
      </p:sp>
      <p:sp>
        <p:nvSpPr>
          <p:cNvPr id="4" name="Footer Placeholder 3"/>
          <p:cNvSpPr>
            <a:spLocks noGrp="1"/>
          </p:cNvSpPr>
          <p:nvPr>
            <p:ph type="ftr" sz="quarter" idx="11"/>
          </p:nvPr>
        </p:nvSpPr>
        <p:spPr/>
        <p:txBody>
          <a:bodyPr/>
          <a:lstStyle/>
          <a:p>
            <a:r>
              <a:rPr lang="fr-FR"/>
              <a:t>PHYS 381 L01 - Dr. Rocha</a:t>
            </a:r>
            <a:endParaRPr lang="pt-BR"/>
          </a:p>
        </p:txBody>
      </p:sp>
      <p:sp>
        <p:nvSpPr>
          <p:cNvPr id="5" name="Slide Number Placeholder 4"/>
          <p:cNvSpPr>
            <a:spLocks noGrp="1"/>
          </p:cNvSpPr>
          <p:nvPr>
            <p:ph type="sldNum" sz="quarter" idx="12"/>
          </p:nvPr>
        </p:nvSpPr>
        <p:spPr/>
        <p:txBody>
          <a:bodyPr/>
          <a:lstStyle/>
          <a:p>
            <a:fld id="{AFF5E68A-F224-49E7-ACCC-4F57D0CDD616}" type="slidenum">
              <a:rPr lang="pt-BR" smtClean="0"/>
              <a:t>‹#›</a:t>
            </a:fld>
            <a:endParaRPr lang="pt-BR"/>
          </a:p>
        </p:txBody>
      </p:sp>
    </p:spTree>
    <p:extLst>
      <p:ext uri="{BB962C8B-B14F-4D97-AF65-F5344CB8AC3E}">
        <p14:creationId xmlns:p14="http://schemas.microsoft.com/office/powerpoint/2010/main" val="235197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DA8DF5-6C61-40B9-92F6-89F804DD1A25}" type="datetime1">
              <a:rPr lang="pt-BR" smtClean="0"/>
              <a:t>13/02/2025</a:t>
            </a:fld>
            <a:endParaRPr lang="pt-BR"/>
          </a:p>
        </p:txBody>
      </p:sp>
      <p:sp>
        <p:nvSpPr>
          <p:cNvPr id="3" name="Footer Placeholder 2"/>
          <p:cNvSpPr>
            <a:spLocks noGrp="1"/>
          </p:cNvSpPr>
          <p:nvPr>
            <p:ph type="ftr" sz="quarter" idx="11"/>
          </p:nvPr>
        </p:nvSpPr>
        <p:spPr/>
        <p:txBody>
          <a:bodyPr/>
          <a:lstStyle/>
          <a:p>
            <a:r>
              <a:rPr lang="fr-FR"/>
              <a:t>PHYS 381 L01 - Dr. Rocha</a:t>
            </a:r>
            <a:endParaRPr lang="pt-BR"/>
          </a:p>
        </p:txBody>
      </p:sp>
      <p:sp>
        <p:nvSpPr>
          <p:cNvPr id="4" name="Slide Number Placeholder 3"/>
          <p:cNvSpPr>
            <a:spLocks noGrp="1"/>
          </p:cNvSpPr>
          <p:nvPr>
            <p:ph type="sldNum" sz="quarter" idx="12"/>
          </p:nvPr>
        </p:nvSpPr>
        <p:spPr/>
        <p:txBody>
          <a:bodyPr/>
          <a:lstStyle/>
          <a:p>
            <a:fld id="{AFF5E68A-F224-49E7-ACCC-4F57D0CDD616}" type="slidenum">
              <a:rPr lang="pt-BR" smtClean="0"/>
              <a:t>‹#›</a:t>
            </a:fld>
            <a:endParaRPr lang="pt-BR"/>
          </a:p>
        </p:txBody>
      </p:sp>
    </p:spTree>
    <p:extLst>
      <p:ext uri="{BB962C8B-B14F-4D97-AF65-F5344CB8AC3E}">
        <p14:creationId xmlns:p14="http://schemas.microsoft.com/office/powerpoint/2010/main" val="3006861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pt-B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A98075-4F8C-4E5B-9C68-2187B339DFF2}" type="datetime1">
              <a:rPr lang="pt-BR" smtClean="0"/>
              <a:t>13/02/2025</a:t>
            </a:fld>
            <a:endParaRPr lang="pt-BR"/>
          </a:p>
        </p:txBody>
      </p:sp>
      <p:sp>
        <p:nvSpPr>
          <p:cNvPr id="6" name="Footer Placeholder 5"/>
          <p:cNvSpPr>
            <a:spLocks noGrp="1"/>
          </p:cNvSpPr>
          <p:nvPr>
            <p:ph type="ftr" sz="quarter" idx="11"/>
          </p:nvPr>
        </p:nvSpPr>
        <p:spPr/>
        <p:txBody>
          <a:bodyPr/>
          <a:lstStyle/>
          <a:p>
            <a:r>
              <a:rPr lang="fr-FR"/>
              <a:t>PHYS 381 L01 - Dr. Rocha</a:t>
            </a:r>
            <a:endParaRPr lang="pt-BR"/>
          </a:p>
        </p:txBody>
      </p:sp>
      <p:sp>
        <p:nvSpPr>
          <p:cNvPr id="7" name="Slide Number Placeholder 6"/>
          <p:cNvSpPr>
            <a:spLocks noGrp="1"/>
          </p:cNvSpPr>
          <p:nvPr>
            <p:ph type="sldNum" sz="quarter" idx="12"/>
          </p:nvPr>
        </p:nvSpPr>
        <p:spPr/>
        <p:txBody>
          <a:bodyPr/>
          <a:lstStyle/>
          <a:p>
            <a:fld id="{AFF5E68A-F224-49E7-ACCC-4F57D0CDD616}" type="slidenum">
              <a:rPr lang="pt-BR" smtClean="0"/>
              <a:t>‹#›</a:t>
            </a:fld>
            <a:endParaRPr lang="pt-BR"/>
          </a:p>
        </p:txBody>
      </p:sp>
    </p:spTree>
    <p:extLst>
      <p:ext uri="{BB962C8B-B14F-4D97-AF65-F5344CB8AC3E}">
        <p14:creationId xmlns:p14="http://schemas.microsoft.com/office/powerpoint/2010/main" val="2156873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pt-B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A00350-B3C8-4597-9C03-C23D3C9432F9}" type="datetime1">
              <a:rPr lang="pt-BR" smtClean="0"/>
              <a:t>13/02/2025</a:t>
            </a:fld>
            <a:endParaRPr lang="pt-BR"/>
          </a:p>
        </p:txBody>
      </p:sp>
      <p:sp>
        <p:nvSpPr>
          <p:cNvPr id="6" name="Footer Placeholder 5"/>
          <p:cNvSpPr>
            <a:spLocks noGrp="1"/>
          </p:cNvSpPr>
          <p:nvPr>
            <p:ph type="ftr" sz="quarter" idx="11"/>
          </p:nvPr>
        </p:nvSpPr>
        <p:spPr/>
        <p:txBody>
          <a:bodyPr/>
          <a:lstStyle/>
          <a:p>
            <a:r>
              <a:rPr lang="fr-FR"/>
              <a:t>PHYS 381 L01 - Dr. Rocha</a:t>
            </a:r>
            <a:endParaRPr lang="pt-BR"/>
          </a:p>
        </p:txBody>
      </p:sp>
      <p:sp>
        <p:nvSpPr>
          <p:cNvPr id="7" name="Slide Number Placeholder 6"/>
          <p:cNvSpPr>
            <a:spLocks noGrp="1"/>
          </p:cNvSpPr>
          <p:nvPr>
            <p:ph type="sldNum" sz="quarter" idx="12"/>
          </p:nvPr>
        </p:nvSpPr>
        <p:spPr/>
        <p:txBody>
          <a:bodyPr/>
          <a:lstStyle/>
          <a:p>
            <a:fld id="{AFF5E68A-F224-49E7-ACCC-4F57D0CDD616}" type="slidenum">
              <a:rPr lang="pt-BR" smtClean="0"/>
              <a:t>‹#›</a:t>
            </a:fld>
            <a:endParaRPr lang="pt-BR"/>
          </a:p>
        </p:txBody>
      </p:sp>
    </p:spTree>
    <p:extLst>
      <p:ext uri="{BB962C8B-B14F-4D97-AF65-F5344CB8AC3E}">
        <p14:creationId xmlns:p14="http://schemas.microsoft.com/office/powerpoint/2010/main" val="1152109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7CCEF50F-C403-42EE-87FA-612FC3A9F94C}" type="datetime1">
              <a:rPr lang="pt-BR" smtClean="0"/>
              <a:t>13/02/2025</a:t>
            </a:fld>
            <a:endParaRPr lang="pt-BR"/>
          </a:p>
        </p:txBody>
      </p:sp>
      <p:sp>
        <p:nvSpPr>
          <p:cNvPr id="5" name="Footer Placeholder 4"/>
          <p:cNvSpPr>
            <a:spLocks noGrp="1"/>
          </p:cNvSpPr>
          <p:nvPr>
            <p:ph type="ftr" sz="quarter" idx="11"/>
          </p:nvPr>
        </p:nvSpPr>
        <p:spPr/>
        <p:txBody>
          <a:bodyPr/>
          <a:lstStyle/>
          <a:p>
            <a:r>
              <a:rPr lang="fr-FR"/>
              <a:t>PHYS 381 L01 - Dr. Rocha</a:t>
            </a:r>
            <a:endParaRPr lang="pt-BR"/>
          </a:p>
        </p:txBody>
      </p:sp>
      <p:sp>
        <p:nvSpPr>
          <p:cNvPr id="6" name="Slide Number Placeholder 5"/>
          <p:cNvSpPr>
            <a:spLocks noGrp="1"/>
          </p:cNvSpPr>
          <p:nvPr>
            <p:ph type="sldNum" sz="quarter" idx="12"/>
          </p:nvPr>
        </p:nvSpPr>
        <p:spPr/>
        <p:txBody>
          <a:bodyPr/>
          <a:lstStyle/>
          <a:p>
            <a:fld id="{AFF5E68A-F224-49E7-ACCC-4F57D0CDD616}" type="slidenum">
              <a:rPr lang="pt-BR" smtClean="0"/>
              <a:t>‹#›</a:t>
            </a:fld>
            <a:endParaRPr lang="pt-BR"/>
          </a:p>
        </p:txBody>
      </p:sp>
    </p:spTree>
    <p:extLst>
      <p:ext uri="{BB962C8B-B14F-4D97-AF65-F5344CB8AC3E}">
        <p14:creationId xmlns:p14="http://schemas.microsoft.com/office/powerpoint/2010/main" val="193680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A9398F40-4551-49F4-B077-ED7560770608}" type="datetime1">
              <a:rPr lang="pt-BR" smtClean="0"/>
              <a:t>13/02/2025</a:t>
            </a:fld>
            <a:endParaRPr lang="pt-BR"/>
          </a:p>
        </p:txBody>
      </p:sp>
      <p:sp>
        <p:nvSpPr>
          <p:cNvPr id="5" name="Footer Placeholder 4"/>
          <p:cNvSpPr>
            <a:spLocks noGrp="1"/>
          </p:cNvSpPr>
          <p:nvPr>
            <p:ph type="ftr" sz="quarter" idx="11"/>
          </p:nvPr>
        </p:nvSpPr>
        <p:spPr/>
        <p:txBody>
          <a:bodyPr/>
          <a:lstStyle/>
          <a:p>
            <a:r>
              <a:rPr lang="fr-FR"/>
              <a:t>PHYS 381 L01 - Dr. Rocha</a:t>
            </a:r>
            <a:endParaRPr lang="pt-BR"/>
          </a:p>
        </p:txBody>
      </p:sp>
      <p:sp>
        <p:nvSpPr>
          <p:cNvPr id="6" name="Slide Number Placeholder 5"/>
          <p:cNvSpPr>
            <a:spLocks noGrp="1"/>
          </p:cNvSpPr>
          <p:nvPr>
            <p:ph type="sldNum" sz="quarter" idx="12"/>
          </p:nvPr>
        </p:nvSpPr>
        <p:spPr/>
        <p:txBody>
          <a:bodyPr/>
          <a:lstStyle/>
          <a:p>
            <a:fld id="{AFF5E68A-F224-49E7-ACCC-4F57D0CDD616}" type="slidenum">
              <a:rPr lang="pt-BR" smtClean="0"/>
              <a:t>‹#›</a:t>
            </a:fld>
            <a:endParaRPr lang="pt-BR"/>
          </a:p>
        </p:txBody>
      </p:sp>
    </p:spTree>
    <p:extLst>
      <p:ext uri="{BB962C8B-B14F-4D97-AF65-F5344CB8AC3E}">
        <p14:creationId xmlns:p14="http://schemas.microsoft.com/office/powerpoint/2010/main" val="570510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32D7-DB76-2847-ADA0-EE213BEBB022}"/>
              </a:ext>
            </a:extLst>
          </p:cNvPr>
          <p:cNvSpPr>
            <a:spLocks noGrp="1"/>
          </p:cNvSpPr>
          <p:nvPr>
            <p:ph type="title"/>
          </p:nvPr>
        </p:nvSpPr>
        <p:spPr>
          <a:xfrm>
            <a:off x="562628" y="463968"/>
            <a:ext cx="9724372" cy="1033398"/>
          </a:xfrm>
          <a:prstGeom prst="rect">
            <a:avLst/>
          </a:prstGeom>
        </p:spPr>
        <p:txBody>
          <a:bodyPr anchor="ctr" anchorCtr="0">
            <a:normAutofit/>
          </a:bodyPr>
          <a:lstStyle>
            <a:lvl1pPr>
              <a:lnSpc>
                <a:spcPts val="3800"/>
              </a:lnSpc>
              <a:defRPr sz="3600" b="1">
                <a:solidFill>
                  <a:schemeClr val="accent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44F7C696-28D5-3D4E-90D5-168D38046ECC}"/>
              </a:ext>
            </a:extLst>
          </p:cNvPr>
          <p:cNvSpPr>
            <a:spLocks noGrp="1"/>
          </p:cNvSpPr>
          <p:nvPr>
            <p:ph idx="1"/>
          </p:nvPr>
        </p:nvSpPr>
        <p:spPr>
          <a:xfrm>
            <a:off x="562628" y="1773195"/>
            <a:ext cx="9724372" cy="4115669"/>
          </a:xfrm>
          <a:prstGeom prst="rect">
            <a:avLst/>
          </a:prstGeom>
        </p:spPr>
        <p:txBody>
          <a:bodyPr/>
          <a:lstStyle>
            <a:lvl1pPr>
              <a:buClr>
                <a:srgbClr val="E32726"/>
              </a:buClr>
              <a:defRPr sz="2800"/>
            </a:lvl1pPr>
            <a:lvl2pPr>
              <a:buClr>
                <a:srgbClr val="FBB031"/>
              </a:buClr>
              <a:defRPr sz="2400"/>
            </a:lvl2pPr>
            <a:lvl3pPr>
              <a:buClr>
                <a:srgbClr val="8B857B"/>
              </a:buClr>
              <a:defRPr sz="2000"/>
            </a:lvl3pPr>
            <a:lvl4pPr>
              <a:buClr>
                <a:schemeClr val="accent3"/>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6054994-38BD-EA48-95B9-EDE63B92B824}"/>
              </a:ext>
            </a:extLst>
          </p:cNvPr>
          <p:cNvSpPr>
            <a:spLocks noGrp="1"/>
          </p:cNvSpPr>
          <p:nvPr>
            <p:ph type="sldNum" sz="quarter" idx="12"/>
          </p:nvPr>
        </p:nvSpPr>
        <p:spPr>
          <a:xfrm>
            <a:off x="9146427" y="6380538"/>
            <a:ext cx="2743200" cy="365125"/>
          </a:xfrm>
          <a:prstGeom prst="rect">
            <a:avLst/>
          </a:prstGeom>
        </p:spPr>
        <p:txBody>
          <a:bodyPr/>
          <a:lstStyle>
            <a:lvl1pPr algn="r">
              <a:defRPr sz="1000"/>
            </a:lvl1pPr>
          </a:lstStyle>
          <a:p>
            <a:fld id="{5C35FCF4-C3EF-BD43-82E0-05BC237DAD2A}" type="slidenum">
              <a:rPr lang="en-US" smtClean="0"/>
              <a:pPr/>
              <a:t>‹#›</a:t>
            </a:fld>
            <a:endParaRPr lang="en-US"/>
          </a:p>
        </p:txBody>
      </p:sp>
    </p:spTree>
    <p:extLst>
      <p:ext uri="{BB962C8B-B14F-4D97-AF65-F5344CB8AC3E}">
        <p14:creationId xmlns:p14="http://schemas.microsoft.com/office/powerpoint/2010/main" val="388144403"/>
      </p:ext>
    </p:extLst>
  </p:cSld>
  <p:clrMapOvr>
    <a:masterClrMapping/>
  </p:clrMapOvr>
  <p:extLst>
    <p:ext uri="{DCECCB84-F9BA-43D5-87BE-67443E8EF086}">
      <p15:sldGuideLst xmlns:p15="http://schemas.microsoft.com/office/powerpoint/2012/main">
        <p15:guide id="1" orient="horz" pos="70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photo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683A0EC-D117-3A44-A056-CF7521187A07}"/>
              </a:ext>
            </a:extLst>
          </p:cNvPr>
          <p:cNvSpPr>
            <a:spLocks noGrp="1"/>
          </p:cNvSpPr>
          <p:nvPr>
            <p:ph type="pic" sz="quarter" idx="13"/>
          </p:nvPr>
        </p:nvSpPr>
        <p:spPr>
          <a:xfrm>
            <a:off x="933864" y="1773021"/>
            <a:ext cx="3938587" cy="3938587"/>
          </a:xfrm>
          <a:prstGeom prst="rect">
            <a:avLst/>
          </a:prstGeom>
        </p:spPr>
        <p:txBody>
          <a:bodyPr/>
          <a:lstStyle>
            <a:lvl1pPr marL="0" indent="0">
              <a:buNone/>
              <a:defRPr/>
            </a:lvl1pPr>
          </a:lstStyle>
          <a:p>
            <a:endParaRPr lang="en-US"/>
          </a:p>
        </p:txBody>
      </p:sp>
      <p:sp>
        <p:nvSpPr>
          <p:cNvPr id="11" name="Content Placeholder 2">
            <a:extLst>
              <a:ext uri="{FF2B5EF4-FFF2-40B4-BE49-F238E27FC236}">
                <a16:creationId xmlns:a16="http://schemas.microsoft.com/office/drawing/2014/main" id="{EC2CEEFA-DEDA-3C4E-B209-94546CDD8BD9}"/>
              </a:ext>
            </a:extLst>
          </p:cNvPr>
          <p:cNvSpPr>
            <a:spLocks noGrp="1"/>
          </p:cNvSpPr>
          <p:nvPr>
            <p:ph idx="1"/>
          </p:nvPr>
        </p:nvSpPr>
        <p:spPr>
          <a:xfrm>
            <a:off x="5347569" y="1773021"/>
            <a:ext cx="6013537" cy="3938587"/>
          </a:xfrm>
          <a:prstGeom prst="rect">
            <a:avLst/>
          </a:prstGeom>
        </p:spPr>
        <p:txBody>
          <a:bodyPr/>
          <a:lstStyle>
            <a:lvl1pPr>
              <a:buClr>
                <a:schemeClr val="accent1"/>
              </a:buClr>
              <a:defRPr sz="2800"/>
            </a:lvl1pPr>
            <a:lvl2pPr>
              <a:buClr>
                <a:srgbClr val="FBB031"/>
              </a:buClr>
              <a:defRPr sz="2400"/>
            </a:lvl2pPr>
            <a:lvl3pPr>
              <a:buClr>
                <a:srgbClr val="8B857B"/>
              </a:buClr>
              <a:defRPr sz="2000"/>
            </a:lvl3pPr>
            <a:lvl4pPr>
              <a:buClr>
                <a:schemeClr val="accent3"/>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DBF3C08-C8EC-DC49-84E7-B18774364A03}"/>
              </a:ext>
            </a:extLst>
          </p:cNvPr>
          <p:cNvSpPr>
            <a:spLocks noGrp="1"/>
          </p:cNvSpPr>
          <p:nvPr>
            <p:ph type="sldNum" sz="quarter" idx="12"/>
          </p:nvPr>
        </p:nvSpPr>
        <p:spPr>
          <a:xfrm>
            <a:off x="9146427" y="6380538"/>
            <a:ext cx="2743200" cy="365125"/>
          </a:xfrm>
          <a:prstGeom prst="rect">
            <a:avLst/>
          </a:prstGeom>
        </p:spPr>
        <p:txBody>
          <a:bodyPr/>
          <a:lstStyle>
            <a:lvl1pPr algn="r">
              <a:defRPr sz="1000"/>
            </a:lvl1pPr>
          </a:lstStyle>
          <a:p>
            <a:fld id="{5C35FCF4-C3EF-BD43-82E0-05BC237DAD2A}" type="slidenum">
              <a:rPr lang="en-US" smtClean="0"/>
              <a:pPr/>
              <a:t>‹#›</a:t>
            </a:fld>
            <a:endParaRPr lang="en-US"/>
          </a:p>
        </p:txBody>
      </p:sp>
      <p:sp>
        <p:nvSpPr>
          <p:cNvPr id="7" name="Title 1">
            <a:extLst>
              <a:ext uri="{FF2B5EF4-FFF2-40B4-BE49-F238E27FC236}">
                <a16:creationId xmlns:a16="http://schemas.microsoft.com/office/drawing/2014/main" id="{4AF4FC2F-942D-6942-8D5B-4C7E0E5244FF}"/>
              </a:ext>
            </a:extLst>
          </p:cNvPr>
          <p:cNvSpPr>
            <a:spLocks noGrp="1"/>
          </p:cNvSpPr>
          <p:nvPr>
            <p:ph type="title"/>
          </p:nvPr>
        </p:nvSpPr>
        <p:spPr>
          <a:xfrm>
            <a:off x="562628" y="463968"/>
            <a:ext cx="9724372" cy="1033398"/>
          </a:xfrm>
          <a:prstGeom prst="rect">
            <a:avLst/>
          </a:prstGeom>
        </p:spPr>
        <p:txBody>
          <a:bodyPr anchor="ctr" anchorCtr="0">
            <a:normAutofit/>
          </a:bodyPr>
          <a:lstStyle>
            <a:lvl1pPr>
              <a:lnSpc>
                <a:spcPts val="3800"/>
              </a:lnSpc>
              <a:defRPr sz="3600" b="1">
                <a:solidFill>
                  <a:schemeClr val="accent1"/>
                </a:solidFill>
                <a:latin typeface="+mn-lt"/>
              </a:defRPr>
            </a:lvl1pPr>
          </a:lstStyle>
          <a:p>
            <a:r>
              <a:rPr lang="en-US" dirty="0"/>
              <a:t>Click to edit Master title style</a:t>
            </a:r>
          </a:p>
        </p:txBody>
      </p:sp>
    </p:spTree>
    <p:extLst>
      <p:ext uri="{BB962C8B-B14F-4D97-AF65-F5344CB8AC3E}">
        <p14:creationId xmlns:p14="http://schemas.microsoft.com/office/powerpoint/2010/main" val="219073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photo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683A0EC-D117-3A44-A056-CF7521187A07}"/>
              </a:ext>
            </a:extLst>
          </p:cNvPr>
          <p:cNvSpPr>
            <a:spLocks noGrp="1"/>
          </p:cNvSpPr>
          <p:nvPr>
            <p:ph type="pic" sz="quarter" idx="13"/>
          </p:nvPr>
        </p:nvSpPr>
        <p:spPr>
          <a:xfrm>
            <a:off x="933864" y="1655241"/>
            <a:ext cx="3982602" cy="2222782"/>
          </a:xfrm>
          <a:prstGeom prst="rect">
            <a:avLst/>
          </a:prstGeom>
        </p:spPr>
        <p:txBody>
          <a:bodyPr/>
          <a:lstStyle>
            <a:lvl1pPr marL="0" indent="0">
              <a:buNone/>
              <a:defRPr/>
            </a:lvl1pPr>
          </a:lstStyle>
          <a:p>
            <a:endParaRPr lang="en-US"/>
          </a:p>
        </p:txBody>
      </p:sp>
      <p:sp>
        <p:nvSpPr>
          <p:cNvPr id="11" name="Content Placeholder 2">
            <a:extLst>
              <a:ext uri="{FF2B5EF4-FFF2-40B4-BE49-F238E27FC236}">
                <a16:creationId xmlns:a16="http://schemas.microsoft.com/office/drawing/2014/main" id="{EC2CEEFA-DEDA-3C4E-B209-94546CDD8BD9}"/>
              </a:ext>
            </a:extLst>
          </p:cNvPr>
          <p:cNvSpPr>
            <a:spLocks noGrp="1"/>
          </p:cNvSpPr>
          <p:nvPr>
            <p:ph idx="1"/>
          </p:nvPr>
        </p:nvSpPr>
        <p:spPr>
          <a:xfrm>
            <a:off x="933864" y="4202482"/>
            <a:ext cx="3995802" cy="1835063"/>
          </a:xfrm>
          <a:prstGeom prst="rect">
            <a:avLst/>
          </a:prstGeom>
        </p:spPr>
        <p:txBody>
          <a:bodyPr/>
          <a:lstStyle>
            <a:lvl1pPr>
              <a:buClr>
                <a:schemeClr val="accent1"/>
              </a:buClr>
              <a:defRPr sz="2000"/>
            </a:lvl1pPr>
            <a:lvl2pPr>
              <a:buClr>
                <a:srgbClr val="FBB031"/>
              </a:buClr>
              <a:defRPr sz="1800"/>
            </a:lvl2pPr>
            <a:lvl3pPr>
              <a:buClr>
                <a:srgbClr val="8B857B"/>
              </a:buClr>
              <a:defRPr sz="1600"/>
            </a:lvl3pPr>
            <a:lvl4pPr>
              <a:buClr>
                <a:schemeClr val="accent3"/>
              </a:buClr>
              <a:defRPr sz="1400"/>
            </a:lvl4pPr>
            <a:lvl5pPr>
              <a:buClr>
                <a:schemeClr val="accent1"/>
              </a:buCl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a:extLst>
              <a:ext uri="{FF2B5EF4-FFF2-40B4-BE49-F238E27FC236}">
                <a16:creationId xmlns:a16="http://schemas.microsoft.com/office/drawing/2014/main" id="{873EC9B2-3D79-EB42-BD2D-94A59CE5C329}"/>
              </a:ext>
            </a:extLst>
          </p:cNvPr>
          <p:cNvSpPr>
            <a:spLocks noGrp="1"/>
          </p:cNvSpPr>
          <p:nvPr>
            <p:ph type="pic" sz="quarter" idx="14"/>
          </p:nvPr>
        </p:nvSpPr>
        <p:spPr>
          <a:xfrm>
            <a:off x="7240719" y="1655241"/>
            <a:ext cx="3982602" cy="2222782"/>
          </a:xfrm>
          <a:prstGeom prst="rect">
            <a:avLst/>
          </a:prstGeom>
        </p:spPr>
        <p:txBody>
          <a:bodyPr/>
          <a:lstStyle>
            <a:lvl1pPr marL="0" indent="0">
              <a:buNone/>
              <a:defRPr/>
            </a:lvl1pPr>
          </a:lstStyle>
          <a:p>
            <a:endParaRPr lang="en-US"/>
          </a:p>
        </p:txBody>
      </p:sp>
      <p:cxnSp>
        <p:nvCxnSpPr>
          <p:cNvPr id="3" name="Straight Connector 2">
            <a:extLst>
              <a:ext uri="{FF2B5EF4-FFF2-40B4-BE49-F238E27FC236}">
                <a16:creationId xmlns:a16="http://schemas.microsoft.com/office/drawing/2014/main" id="{B1D7853A-8D09-4041-8FD1-E58DBA8A7F0F}"/>
              </a:ext>
            </a:extLst>
          </p:cNvPr>
          <p:cNvCxnSpPr/>
          <p:nvPr userDrawn="1"/>
        </p:nvCxnSpPr>
        <p:spPr>
          <a:xfrm>
            <a:off x="6096000" y="1551313"/>
            <a:ext cx="0" cy="465342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sp>
        <p:nvSpPr>
          <p:cNvPr id="13" name="Content Placeholder 2">
            <a:extLst>
              <a:ext uri="{FF2B5EF4-FFF2-40B4-BE49-F238E27FC236}">
                <a16:creationId xmlns:a16="http://schemas.microsoft.com/office/drawing/2014/main" id="{AEF50DEA-27DF-7C4E-AD5F-60F66ED518A4}"/>
              </a:ext>
            </a:extLst>
          </p:cNvPr>
          <p:cNvSpPr>
            <a:spLocks noGrp="1"/>
          </p:cNvSpPr>
          <p:nvPr>
            <p:ph idx="15"/>
          </p:nvPr>
        </p:nvSpPr>
        <p:spPr>
          <a:xfrm>
            <a:off x="7240719" y="4202482"/>
            <a:ext cx="3995802" cy="1835063"/>
          </a:xfrm>
          <a:prstGeom prst="rect">
            <a:avLst/>
          </a:prstGeom>
        </p:spPr>
        <p:txBody>
          <a:bodyPr/>
          <a:lstStyle>
            <a:lvl1pPr>
              <a:buClr>
                <a:schemeClr val="accent1"/>
              </a:buClr>
              <a:defRPr sz="2000"/>
            </a:lvl1pPr>
            <a:lvl2pPr>
              <a:buClr>
                <a:srgbClr val="FBB031"/>
              </a:buClr>
              <a:defRPr sz="1800"/>
            </a:lvl2pPr>
            <a:lvl3pPr>
              <a:buClr>
                <a:srgbClr val="8B857B"/>
              </a:buClr>
              <a:defRPr sz="1600"/>
            </a:lvl3pPr>
            <a:lvl4pPr>
              <a:buClr>
                <a:schemeClr val="accent3"/>
              </a:buClr>
              <a:defRPr sz="1400"/>
            </a:lvl4pPr>
            <a:lvl5pPr>
              <a:buClr>
                <a:schemeClr val="accent1"/>
              </a:buCl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5D4A5085-02C7-C249-93B0-AC3B6836CB82}"/>
              </a:ext>
            </a:extLst>
          </p:cNvPr>
          <p:cNvSpPr>
            <a:spLocks noGrp="1"/>
          </p:cNvSpPr>
          <p:nvPr>
            <p:ph type="sldNum" sz="quarter" idx="12"/>
          </p:nvPr>
        </p:nvSpPr>
        <p:spPr>
          <a:xfrm>
            <a:off x="9146427" y="6380538"/>
            <a:ext cx="2743200" cy="365125"/>
          </a:xfrm>
          <a:prstGeom prst="rect">
            <a:avLst/>
          </a:prstGeom>
        </p:spPr>
        <p:txBody>
          <a:bodyPr/>
          <a:lstStyle>
            <a:lvl1pPr algn="r">
              <a:defRPr sz="1000"/>
            </a:lvl1pPr>
          </a:lstStyle>
          <a:p>
            <a:fld id="{5C35FCF4-C3EF-BD43-82E0-05BC237DAD2A}" type="slidenum">
              <a:rPr lang="en-US" smtClean="0"/>
              <a:pPr/>
              <a:t>‹#›</a:t>
            </a:fld>
            <a:endParaRPr lang="en-US"/>
          </a:p>
        </p:txBody>
      </p:sp>
      <p:sp>
        <p:nvSpPr>
          <p:cNvPr id="10" name="Title 1">
            <a:extLst>
              <a:ext uri="{FF2B5EF4-FFF2-40B4-BE49-F238E27FC236}">
                <a16:creationId xmlns:a16="http://schemas.microsoft.com/office/drawing/2014/main" id="{5CF9A15B-E143-B248-AA59-A29370229760}"/>
              </a:ext>
            </a:extLst>
          </p:cNvPr>
          <p:cNvSpPr>
            <a:spLocks noGrp="1"/>
          </p:cNvSpPr>
          <p:nvPr>
            <p:ph type="title"/>
          </p:nvPr>
        </p:nvSpPr>
        <p:spPr>
          <a:xfrm>
            <a:off x="562628" y="463968"/>
            <a:ext cx="9724372" cy="1033398"/>
          </a:xfrm>
          <a:prstGeom prst="rect">
            <a:avLst/>
          </a:prstGeom>
        </p:spPr>
        <p:txBody>
          <a:bodyPr anchor="ctr" anchorCtr="0">
            <a:normAutofit/>
          </a:bodyPr>
          <a:lstStyle>
            <a:lvl1pPr>
              <a:lnSpc>
                <a:spcPts val="3800"/>
              </a:lnSpc>
              <a:defRPr sz="3600" b="1">
                <a:solidFill>
                  <a:schemeClr val="accent1"/>
                </a:solidFill>
                <a:latin typeface="+mn-lt"/>
              </a:defRPr>
            </a:lvl1pPr>
          </a:lstStyle>
          <a:p>
            <a:r>
              <a:rPr lang="en-US" dirty="0"/>
              <a:t>Click to edit Master title style</a:t>
            </a:r>
          </a:p>
        </p:txBody>
      </p:sp>
    </p:spTree>
    <p:extLst>
      <p:ext uri="{BB962C8B-B14F-4D97-AF65-F5344CB8AC3E}">
        <p14:creationId xmlns:p14="http://schemas.microsoft.com/office/powerpoint/2010/main" val="68388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0016D1F-0C29-D446-876E-DD6C096D7311}"/>
              </a:ext>
            </a:extLst>
          </p:cNvPr>
          <p:cNvSpPr>
            <a:spLocks noGrp="1"/>
          </p:cNvSpPr>
          <p:nvPr>
            <p:ph type="body" sz="quarter" idx="10" hasCustomPrompt="1"/>
          </p:nvPr>
        </p:nvSpPr>
        <p:spPr>
          <a:xfrm>
            <a:off x="1578280" y="1637270"/>
            <a:ext cx="8749432" cy="4621427"/>
          </a:xfrm>
          <a:prstGeom prst="rect">
            <a:avLst/>
          </a:prstGeom>
        </p:spPr>
        <p:txBody>
          <a:bodyPr anchor="ctr" anchorCtr="0"/>
          <a:lstStyle>
            <a:lvl1pPr marL="0" indent="0">
              <a:lnSpc>
                <a:spcPts val="6200"/>
              </a:lnSpc>
              <a:spcBef>
                <a:spcPts val="0"/>
              </a:spcBef>
              <a:buNone/>
              <a:defRPr sz="6000" b="1">
                <a:solidFill>
                  <a:schemeClr val="accent1"/>
                </a:solidFill>
                <a:latin typeface="+mn-lt"/>
              </a:defRPr>
            </a:lvl1pPr>
          </a:lstStyle>
          <a:p>
            <a:pPr lvl="0"/>
            <a:r>
              <a:rPr lang="en-US" dirty="0"/>
              <a:t>This slide is for one big, bold statement. Bullet points can’t compete! </a:t>
            </a:r>
          </a:p>
        </p:txBody>
      </p:sp>
    </p:spTree>
    <p:extLst>
      <p:ext uri="{BB962C8B-B14F-4D97-AF65-F5344CB8AC3E}">
        <p14:creationId xmlns:p14="http://schemas.microsoft.com/office/powerpoint/2010/main" val="399748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clu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78C2-47AD-C340-9456-D9F9B3D30035}"/>
              </a:ext>
            </a:extLst>
          </p:cNvPr>
          <p:cNvSpPr>
            <a:spLocks noGrp="1"/>
          </p:cNvSpPr>
          <p:nvPr>
            <p:ph type="ctrTitle" hasCustomPrompt="1"/>
          </p:nvPr>
        </p:nvSpPr>
        <p:spPr>
          <a:xfrm>
            <a:off x="1578279" y="1680519"/>
            <a:ext cx="8418337" cy="1928468"/>
          </a:xfrm>
          <a:prstGeom prst="rect">
            <a:avLst/>
          </a:prstGeom>
        </p:spPr>
        <p:txBody>
          <a:bodyPr anchor="b">
            <a:normAutofit/>
          </a:bodyPr>
          <a:lstStyle>
            <a:lvl1pPr algn="l">
              <a:lnSpc>
                <a:spcPts val="3800"/>
              </a:lnSpc>
              <a:defRPr sz="3600" b="1">
                <a:solidFill>
                  <a:schemeClr val="accent1"/>
                </a:solidFill>
                <a:latin typeface="+mn-lt"/>
              </a:defRPr>
            </a:lvl1pPr>
          </a:lstStyle>
          <a:p>
            <a:r>
              <a:rPr lang="en-US" dirty="0"/>
              <a:t>Thank you for attending! </a:t>
            </a:r>
            <a:br>
              <a:rPr lang="en-US" dirty="0"/>
            </a:br>
            <a:r>
              <a:rPr lang="en-US" dirty="0"/>
              <a:t>and/or other concluding message</a:t>
            </a:r>
          </a:p>
        </p:txBody>
      </p:sp>
      <p:sp>
        <p:nvSpPr>
          <p:cNvPr id="3" name="Subtitle 2">
            <a:extLst>
              <a:ext uri="{FF2B5EF4-FFF2-40B4-BE49-F238E27FC236}">
                <a16:creationId xmlns:a16="http://schemas.microsoft.com/office/drawing/2014/main" id="{336038AA-9B5A-234E-B6E1-FE9722AB0657}"/>
              </a:ext>
            </a:extLst>
          </p:cNvPr>
          <p:cNvSpPr>
            <a:spLocks noGrp="1"/>
          </p:cNvSpPr>
          <p:nvPr>
            <p:ph type="subTitle" idx="1" hasCustomPrompt="1"/>
          </p:nvPr>
        </p:nvSpPr>
        <p:spPr>
          <a:xfrm>
            <a:off x="1578279" y="3624188"/>
            <a:ext cx="8418337" cy="780997"/>
          </a:xfrm>
          <a:prstGeom prst="rect">
            <a:avLst/>
          </a:prstGeom>
        </p:spPr>
        <p:txBody>
          <a:bodyPr/>
          <a:lstStyle>
            <a:lvl1pPr marL="0" indent="0" algn="l">
              <a:lnSpc>
                <a:spcPts val="2600"/>
              </a:lnSpc>
              <a:spcBef>
                <a:spcPts val="0"/>
              </a:spcBef>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For more information go to </a:t>
            </a:r>
            <a:r>
              <a:rPr lang="en-US" dirty="0" err="1"/>
              <a:t>ucalgary.ca</a:t>
            </a:r>
            <a:r>
              <a:rPr lang="en-US" dirty="0"/>
              <a:t>/</a:t>
            </a:r>
            <a:r>
              <a:rPr lang="en-US" dirty="0" err="1"/>
              <a:t>webaddress</a:t>
            </a:r>
            <a:endParaRPr lang="en-US" dirty="0"/>
          </a:p>
        </p:txBody>
      </p:sp>
      <p:sp>
        <p:nvSpPr>
          <p:cNvPr id="10" name="Text Placeholder 9">
            <a:extLst>
              <a:ext uri="{FF2B5EF4-FFF2-40B4-BE49-F238E27FC236}">
                <a16:creationId xmlns:a16="http://schemas.microsoft.com/office/drawing/2014/main" id="{13FD472B-32E4-8A46-90E5-97757DC24EE5}"/>
              </a:ext>
            </a:extLst>
          </p:cNvPr>
          <p:cNvSpPr>
            <a:spLocks noGrp="1"/>
          </p:cNvSpPr>
          <p:nvPr>
            <p:ph type="body" sz="quarter" idx="10" hasCustomPrompt="1"/>
          </p:nvPr>
        </p:nvSpPr>
        <p:spPr>
          <a:xfrm>
            <a:off x="1578279" y="4420386"/>
            <a:ext cx="8418337" cy="1468879"/>
          </a:xfrm>
          <a:prstGeom prst="rect">
            <a:avLst/>
          </a:prstGeom>
        </p:spPr>
        <p:txBody>
          <a:bodyPr anchor="b" anchorCtr="0">
            <a:noAutofit/>
          </a:bodyPr>
          <a:lstStyle>
            <a:lvl1pPr marL="0" indent="0">
              <a:lnSpc>
                <a:spcPts val="2000"/>
              </a:lnSpc>
              <a:spcBef>
                <a:spcPts val="0"/>
              </a:spcBef>
              <a:buNone/>
              <a:defRPr sz="1800" b="0">
                <a:solidFill>
                  <a:schemeClr val="tx1"/>
                </a:solidFill>
              </a:defRPr>
            </a:lvl1pPr>
          </a:lstStyle>
          <a:p>
            <a:pPr lvl="0"/>
            <a:r>
              <a:rPr lang="en-US" dirty="0"/>
              <a:t>Presenter’s Name</a:t>
            </a:r>
            <a:br>
              <a:rPr lang="en-US" dirty="0"/>
            </a:br>
            <a:r>
              <a:rPr lang="en-US" dirty="0" err="1"/>
              <a:t>presentersemail@ucalgary.ca</a:t>
            </a:r>
            <a:br>
              <a:rPr lang="en-US" dirty="0"/>
            </a:br>
            <a:r>
              <a:rPr lang="en-US" dirty="0"/>
              <a:t>Phone number / Twitter handle / additional contact info</a:t>
            </a:r>
          </a:p>
        </p:txBody>
      </p:sp>
    </p:spTree>
    <p:extLst>
      <p:ext uri="{BB962C8B-B14F-4D97-AF65-F5344CB8AC3E}">
        <p14:creationId xmlns:p14="http://schemas.microsoft.com/office/powerpoint/2010/main" val="1795914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28F3A7-CF20-46C6-B9B4-74F086769356}"/>
              </a:ext>
            </a:extLst>
          </p:cNvPr>
          <p:cNvSpPr>
            <a:spLocks noGrp="1"/>
          </p:cNvSpPr>
          <p:nvPr>
            <p:ph type="dt" sz="half" idx="10"/>
          </p:nvPr>
        </p:nvSpPr>
        <p:spPr/>
        <p:txBody>
          <a:bodyPr/>
          <a:lstStyle/>
          <a:p>
            <a:fld id="{D5B4A7C4-952F-4D91-8251-75CE6DE8F2E8}" type="datetimeFigureOut">
              <a:rPr lang="en-CA" smtClean="0"/>
              <a:t>2025-02-13</a:t>
            </a:fld>
            <a:endParaRPr lang="en-CA"/>
          </a:p>
        </p:txBody>
      </p:sp>
      <p:sp>
        <p:nvSpPr>
          <p:cNvPr id="3" name="Footer Placeholder 2">
            <a:extLst>
              <a:ext uri="{FF2B5EF4-FFF2-40B4-BE49-F238E27FC236}">
                <a16:creationId xmlns:a16="http://schemas.microsoft.com/office/drawing/2014/main" id="{6994BC1B-5325-4FAF-8D39-E7EA7161923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8FDAF75-6DBE-44D5-A543-AFBA112911D8}"/>
              </a:ext>
            </a:extLst>
          </p:cNvPr>
          <p:cNvSpPr>
            <a:spLocks noGrp="1"/>
          </p:cNvSpPr>
          <p:nvPr>
            <p:ph type="sldNum" sz="quarter" idx="12"/>
          </p:nvPr>
        </p:nvSpPr>
        <p:spPr/>
        <p:txBody>
          <a:bodyPr/>
          <a:lstStyle/>
          <a:p>
            <a:fld id="{997F897C-A10E-4A3E-976E-092BCA2B27D7}" type="slidenum">
              <a:rPr lang="en-CA" smtClean="0"/>
              <a:t>‹#›</a:t>
            </a:fld>
            <a:endParaRPr lang="en-CA"/>
          </a:p>
        </p:txBody>
      </p:sp>
    </p:spTree>
    <p:extLst>
      <p:ext uri="{BB962C8B-B14F-4D97-AF65-F5344CB8AC3E}">
        <p14:creationId xmlns:p14="http://schemas.microsoft.com/office/powerpoint/2010/main" val="124516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pt-B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pt-BR"/>
          </a:p>
        </p:txBody>
      </p:sp>
      <p:sp>
        <p:nvSpPr>
          <p:cNvPr id="4" name="Date Placeholder 3"/>
          <p:cNvSpPr>
            <a:spLocks noGrp="1"/>
          </p:cNvSpPr>
          <p:nvPr>
            <p:ph type="dt" sz="half" idx="10"/>
          </p:nvPr>
        </p:nvSpPr>
        <p:spPr/>
        <p:txBody>
          <a:bodyPr/>
          <a:lstStyle/>
          <a:p>
            <a:fld id="{D8CB145D-B4DF-4AD7-879E-62CAFEBB0AD2}" type="datetime1">
              <a:rPr lang="pt-BR" smtClean="0"/>
              <a:t>13/02/2025</a:t>
            </a:fld>
            <a:endParaRPr lang="pt-BR"/>
          </a:p>
        </p:txBody>
      </p:sp>
      <p:sp>
        <p:nvSpPr>
          <p:cNvPr id="5" name="Footer Placeholder 4"/>
          <p:cNvSpPr>
            <a:spLocks noGrp="1"/>
          </p:cNvSpPr>
          <p:nvPr>
            <p:ph type="ftr" sz="quarter" idx="11"/>
          </p:nvPr>
        </p:nvSpPr>
        <p:spPr/>
        <p:txBody>
          <a:bodyPr/>
          <a:lstStyle/>
          <a:p>
            <a:r>
              <a:rPr lang="fr-FR"/>
              <a:t>PHYS 381 L01 - Dr. Rocha</a:t>
            </a:r>
            <a:endParaRPr lang="pt-BR"/>
          </a:p>
        </p:txBody>
      </p:sp>
      <p:sp>
        <p:nvSpPr>
          <p:cNvPr id="6" name="Slide Number Placeholder 5"/>
          <p:cNvSpPr>
            <a:spLocks noGrp="1"/>
          </p:cNvSpPr>
          <p:nvPr>
            <p:ph type="sldNum" sz="quarter" idx="12"/>
          </p:nvPr>
        </p:nvSpPr>
        <p:spPr/>
        <p:txBody>
          <a:bodyPr/>
          <a:lstStyle/>
          <a:p>
            <a:fld id="{AFF5E68A-F224-49E7-ACCC-4F57D0CDD616}" type="slidenum">
              <a:rPr lang="pt-BR" smtClean="0"/>
              <a:t>‹#›</a:t>
            </a:fld>
            <a:endParaRPr lang="pt-BR"/>
          </a:p>
        </p:txBody>
      </p:sp>
    </p:spTree>
    <p:extLst>
      <p:ext uri="{BB962C8B-B14F-4D97-AF65-F5344CB8AC3E}">
        <p14:creationId xmlns:p14="http://schemas.microsoft.com/office/powerpoint/2010/main" val="42371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560AF429-0516-4252-A0A3-29FFE3A634DF}" type="datetime1">
              <a:rPr lang="pt-BR" smtClean="0"/>
              <a:t>13/02/2025</a:t>
            </a:fld>
            <a:endParaRPr lang="pt-BR"/>
          </a:p>
        </p:txBody>
      </p:sp>
      <p:sp>
        <p:nvSpPr>
          <p:cNvPr id="5" name="Footer Placeholder 4"/>
          <p:cNvSpPr>
            <a:spLocks noGrp="1"/>
          </p:cNvSpPr>
          <p:nvPr>
            <p:ph type="ftr" sz="quarter" idx="11"/>
          </p:nvPr>
        </p:nvSpPr>
        <p:spPr/>
        <p:txBody>
          <a:bodyPr/>
          <a:lstStyle/>
          <a:p>
            <a:r>
              <a:rPr lang="fr-FR"/>
              <a:t>PHYS 381 L01 - Dr. Rocha</a:t>
            </a:r>
            <a:endParaRPr lang="pt-BR"/>
          </a:p>
        </p:txBody>
      </p:sp>
      <p:sp>
        <p:nvSpPr>
          <p:cNvPr id="6" name="Slide Number Placeholder 5"/>
          <p:cNvSpPr>
            <a:spLocks noGrp="1"/>
          </p:cNvSpPr>
          <p:nvPr>
            <p:ph type="sldNum" sz="quarter" idx="12"/>
          </p:nvPr>
        </p:nvSpPr>
        <p:spPr/>
        <p:txBody>
          <a:bodyPr/>
          <a:lstStyle/>
          <a:p>
            <a:fld id="{AFF5E68A-F224-49E7-ACCC-4F57D0CDD616}" type="slidenum">
              <a:rPr lang="pt-BR" smtClean="0"/>
              <a:t>‹#›</a:t>
            </a:fld>
            <a:endParaRPr lang="pt-BR"/>
          </a:p>
        </p:txBody>
      </p:sp>
    </p:spTree>
    <p:extLst>
      <p:ext uri="{BB962C8B-B14F-4D97-AF65-F5344CB8AC3E}">
        <p14:creationId xmlns:p14="http://schemas.microsoft.com/office/powerpoint/2010/main" val="349785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830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4" r:id="rId5"/>
    <p:sldLayoutId id="2147483657" r:id="rId6"/>
    <p:sldLayoutId id="214748365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14D5B0-F628-4E97-988C-74BB56EE9F9C}" type="datetime1">
              <a:rPr lang="pt-BR" smtClean="0"/>
              <a:t>13/02/2025</a:t>
            </a:fld>
            <a:endParaRPr lang="pt-B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PHYS 381 L01 - Dr. Rocha</a:t>
            </a:r>
            <a:endParaRPr lang="pt-B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5E68A-F224-49E7-ACCC-4F57D0CDD616}" type="slidenum">
              <a:rPr lang="pt-BR" smtClean="0"/>
              <a:t>‹#›</a:t>
            </a:fld>
            <a:endParaRPr lang="pt-BR"/>
          </a:p>
        </p:txBody>
      </p:sp>
    </p:spTree>
    <p:extLst>
      <p:ext uri="{BB962C8B-B14F-4D97-AF65-F5344CB8AC3E}">
        <p14:creationId xmlns:p14="http://schemas.microsoft.com/office/powerpoint/2010/main" val="42801884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iris.peabody.vanderbilt.edu/module/acc/cresource/q1/p0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ucalgary.ca/equity-diversity-inclusion/literacy-education/lgbtq2s-equity-diversity-and-inclusion/ucalgary-pride-week-2024" TargetMode="External"/><Relationship Id="rId5" Type="http://schemas.openxmlformats.org/officeDocument/2006/relationships/image" Target="../media/image37.png"/><Relationship Id="rId4" Type="http://schemas.openxmlformats.org/officeDocument/2006/relationships/hyperlink" Target="https://elifesciences.org/collections/3a6a7db3/equity-diversity-and-inclus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ucalgary.ca/equity-diversity-inclusion/presidential-task-force-edia/presidential-task-force-edia" TargetMode="External"/><Relationship Id="rId4" Type="http://schemas.openxmlformats.org/officeDocument/2006/relationships/hyperlink" Target="https://www.ucalgary.ca/equity-diversity-inclusion"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ucalgary.ca/wellness-services/home" TargetMode="External"/><Relationship Id="rId3" Type="http://schemas.openxmlformats.org/officeDocument/2006/relationships/image" Target="../media/image39.png"/><Relationship Id="rId7"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pikist.com/free-photo-ssupq" TargetMode="External"/><Relationship Id="rId11" Type="http://schemas.openxmlformats.org/officeDocument/2006/relationships/image" Target="../media/image44.png"/><Relationship Id="rId5" Type="http://schemas.openxmlformats.org/officeDocument/2006/relationships/image" Target="../media/image41.jpg"/><Relationship Id="rId10" Type="http://schemas.openxmlformats.org/officeDocument/2006/relationships/image" Target="../media/image43.png"/><Relationship Id="rId4" Type="http://schemas.openxmlformats.org/officeDocument/2006/relationships/image" Target="../media/image40.svg"/><Relationship Id="rId9" Type="http://schemas.openxmlformats.org/officeDocument/2006/relationships/hyperlink" Target="https://ucalgary.ca/student-services/acces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ucalgary.ca/provost/strategic-initiatives/office-institutional-commitment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ucalgary.ca/equity-diversity-inclusion"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ucalgary.ca/equity-diversity-inclu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hyperlink" Target="https://www.ucalgary.ca/equity-diversity-inclusion/presidential-task-force-edia/presidential-task-force-edi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openclipart.org/detail/296351/desktop-computer-3" TargetMode="Externa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nserc-crsng.gc.ca/NSERC-CRSNG/Policies-Politiques/EDI_guidance-Conseils_EDI_eng.asp" TargetMode="External"/><Relationship Id="rId5" Type="http://schemas.openxmlformats.org/officeDocument/2006/relationships/hyperlink" Target="https://factly.in/review-parliamentary-standing-committee-raises-concern-about-low-investment-on-healthcare-research/" TargetMode="External"/><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slavetothepc.wordpress.com/tag/comunista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microsoft.com/office/2007/relationships/hdphoto" Target="../media/hdphoto3.wdp"/><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hyperlink" Target="http://www.gendershades.org/" TargetMode="External"/><Relationship Id="rId5" Type="http://schemas.microsoft.com/office/2007/relationships/hdphoto" Target="../media/hdphoto3.wdp"/><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hyperlink" Target="https://www.pngall.com/team-work-png" TargetMode="External"/><Relationship Id="rId3" Type="http://schemas.openxmlformats.org/officeDocument/2006/relationships/image" Target="../media/image60.jp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thebluediamondgallery.com/handwriting/t/teamwork.html" TargetMode="External"/><Relationship Id="rId5" Type="http://schemas.openxmlformats.org/officeDocument/2006/relationships/image" Target="../media/image61.jpg"/><Relationship Id="rId4" Type="http://schemas.openxmlformats.org/officeDocument/2006/relationships/hyperlink" Target="https://www.thebluediamondgallery.com/handwriting/c/creativity.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hbr.org/2013/12/how-diversity-can-drive-innovation" TargetMode="External"/><Relationship Id="rId4" Type="http://schemas.openxmlformats.org/officeDocument/2006/relationships/hyperlink" Target="https://www.cuestiondeideas.com/educamos-para-emprender/think-outside-the-box/"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business.vanderbilt.edu/news/2018/02/26/tokenism-in-the-workplace/" TargetMode="External"/><Relationship Id="rId1" Type="http://schemas.openxmlformats.org/officeDocument/2006/relationships/slideLayout" Target="../slideLayouts/slideLayout2.xml"/><Relationship Id="rId4" Type="http://schemas.openxmlformats.org/officeDocument/2006/relationships/hyperlink" Target="https://pixabay.com/en/yellow-triangle-border-exclamation-41037/"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business.vanderbilt.edu/news/2018/02/26/tokenism-in-the-workplac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hairs-chaires.gc.ca/program-programme/equity-equite/best_practices-pratiques_examplaires-eng.aspx" TargetMode="External"/><Relationship Id="rId2" Type="http://schemas.openxmlformats.org/officeDocument/2006/relationships/hyperlink" Target="https://magazine.abfjournal.com/20221/beyond-inclusion-the-importance-of-avoiding-tokenism-to-dismantle-systemic-inequit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theconversation.com/monster-telescope-needs-mind-bending-mathematics-to-uncover-secrets-of-the-universe-34563" TargetMode="External"/><Relationship Id="rId3" Type="http://schemas.openxmlformats.org/officeDocument/2006/relationships/image" Target="../media/image65.jpg"/><Relationship Id="rId7" Type="http://schemas.openxmlformats.org/officeDocument/2006/relationships/image" Target="../media/image66.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iop.org/about/news/bell-burnell-awarded-copley-medal-donates-gift#gref" TargetMode="External"/><Relationship Id="rId5" Type="http://schemas.openxmlformats.org/officeDocument/2006/relationships/hyperlink" Target="https://www.cam.ac.uk/stories/journeysofdiscovery-pulsars" TargetMode="External"/><Relationship Id="rId4" Type="http://schemas.openxmlformats.org/officeDocument/2006/relationships/hyperlink" Target="https://luca.co.in/women-in-astronom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history.aip.org/exhibits/curie/stud1.htm" TargetMode="External"/><Relationship Id="rId4" Type="http://schemas.openxmlformats.org/officeDocument/2006/relationships/hyperlink" Target="https://www.nobelprize.org/womenwhochangedscience/stories/marie-curi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s://courses.lumenlearning.com/biology1/chapter/chromosomal-basis-of-inherited-disorders/" TargetMode="External"/><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s://courses.lumenlearning.com/biology1/chapter/chromosomal-basis-of-inherited-disorders/" TargetMode="External"/><Relationship Id="rId4" Type="http://schemas.openxmlformats.org/officeDocument/2006/relationships/image" Target="../media/image69.jpg"/></Relationships>
</file>

<file path=ppt/slides/_rels/slide39.xml.rels><?xml version="1.0" encoding="UTF-8" standalone="yes"?>
<Relationships xmlns="http://schemas.openxmlformats.org/package/2006/relationships"><Relationship Id="rId8" Type="http://schemas.openxmlformats.org/officeDocument/2006/relationships/hyperlink" Target="https://www.science.org/content/article/after-more-50-years-dispute-over-down-syndrome-discovery" TargetMode="External"/><Relationship Id="rId3" Type="http://schemas.openxmlformats.org/officeDocument/2006/relationships/image" Target="../media/image68.png"/><Relationship Id="rId7" Type="http://schemas.openxmlformats.org/officeDocument/2006/relationships/hyperlink" Target="https://www.nature.com/articles/nature.2014.1469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phys.org/news/2022-05-women-scientists-forgotten-history.html" TargetMode="External"/><Relationship Id="rId5" Type="http://schemas.openxmlformats.org/officeDocument/2006/relationships/hyperlink" Target="https://courses.lumenlearning.com/biology1/chapter/chromosomal-basis-of-inherited-disorders/" TargetMode="External"/><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6.gif"/><Relationship Id="rId12"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11" Type="http://schemas.openxmlformats.org/officeDocument/2006/relationships/hyperlink" Target="https://openclipart.org/detail/2609/cheese" TargetMode="External"/><Relationship Id="rId5" Type="http://schemas.openxmlformats.org/officeDocument/2006/relationships/image" Target="../media/image24.gif"/><Relationship Id="rId10" Type="http://schemas.openxmlformats.org/officeDocument/2006/relationships/image" Target="../media/image28.png"/><Relationship Id="rId4" Type="http://schemas.openxmlformats.org/officeDocument/2006/relationships/notesSlide" Target="../notesSlides/notesSlide4.xml"/><Relationship Id="rId9" Type="http://schemas.openxmlformats.org/officeDocument/2006/relationships/hyperlink" Target="http://www.biologycorner.com/APbiology/inheritance/11-5_beyond_mendel.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55.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73/pnas.2113067119"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doi.org/10.3389/feduc.2021.67385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opentextbooks.uregina.ca/universaldesign/chapter/positionality-intersectionality/"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opentextbooks.uregina.ca/universaldesign/chapter/positionality-intersectionality/"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opentextbooks.uregina.ca/universaldesign/chapter/positionality-intersectionality/"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cap.ca/congress-conference/ccuwip/" TargetMode="Externa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nserc-crsng.gc.ca/index_eng.as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BE60-5D8F-6C41-A517-E4C3855CFB66}"/>
              </a:ext>
            </a:extLst>
          </p:cNvPr>
          <p:cNvSpPr>
            <a:spLocks noGrp="1"/>
          </p:cNvSpPr>
          <p:nvPr>
            <p:ph type="ctrTitle"/>
          </p:nvPr>
        </p:nvSpPr>
        <p:spPr>
          <a:xfrm>
            <a:off x="1577975" y="1748125"/>
            <a:ext cx="10049898" cy="1680875"/>
          </a:xfrm>
        </p:spPr>
        <p:txBody>
          <a:bodyPr>
            <a:normAutofit/>
          </a:bodyPr>
          <a:lstStyle/>
          <a:p>
            <a:r>
              <a:rPr lang="en-US" sz="5000" dirty="0"/>
              <a:t>Equity, Diversity, and Inclusion (EDI) in STEM Research</a:t>
            </a:r>
          </a:p>
        </p:txBody>
      </p:sp>
      <p:sp>
        <p:nvSpPr>
          <p:cNvPr id="4" name="Text Placeholder 3">
            <a:extLst>
              <a:ext uri="{FF2B5EF4-FFF2-40B4-BE49-F238E27FC236}">
                <a16:creationId xmlns:a16="http://schemas.microsoft.com/office/drawing/2014/main" id="{13E932DF-6BEC-8349-9E3C-C74C19687D56}"/>
              </a:ext>
            </a:extLst>
          </p:cNvPr>
          <p:cNvSpPr>
            <a:spLocks noGrp="1"/>
          </p:cNvSpPr>
          <p:nvPr>
            <p:ph type="body" sz="quarter" idx="10"/>
          </p:nvPr>
        </p:nvSpPr>
        <p:spPr>
          <a:xfrm>
            <a:off x="1578279" y="4360775"/>
            <a:ext cx="7841294" cy="1125689"/>
          </a:xfrm>
        </p:spPr>
        <p:txBody>
          <a:bodyPr/>
          <a:lstStyle/>
          <a:p>
            <a:r>
              <a:rPr lang="en-US" sz="2400" b="1" dirty="0"/>
              <a:t>Dr. Claudia Gomes da Rocha</a:t>
            </a:r>
            <a:endParaRPr lang="en-US" dirty="0"/>
          </a:p>
          <a:p>
            <a:r>
              <a:rPr lang="en-US" dirty="0"/>
              <a:t>Faculty of Science, Department of Physics and Astronomy</a:t>
            </a:r>
          </a:p>
        </p:txBody>
      </p:sp>
      <p:sp>
        <p:nvSpPr>
          <p:cNvPr id="11" name="Rectangle 10">
            <a:extLst>
              <a:ext uri="{FF2B5EF4-FFF2-40B4-BE49-F238E27FC236}">
                <a16:creationId xmlns:a16="http://schemas.microsoft.com/office/drawing/2014/main" id="{E043D57E-E7E0-4ED9-9D60-9136F0E556B2}"/>
              </a:ext>
            </a:extLst>
          </p:cNvPr>
          <p:cNvSpPr/>
          <p:nvPr/>
        </p:nvSpPr>
        <p:spPr>
          <a:xfrm>
            <a:off x="7714401" y="5595362"/>
            <a:ext cx="4213076" cy="407804"/>
          </a:xfrm>
          <a:prstGeom prst="rect">
            <a:avLst/>
          </a:prstGeom>
          <a:noFill/>
        </p:spPr>
        <p:txBody>
          <a:bodyPr wrap="none" lIns="68580" tIns="34290" rIns="68580" bIns="3429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Calibri"/>
                <a:ea typeface="+mn-ea"/>
                <a:cs typeface="+mn-cs"/>
              </a:rPr>
              <a:t>claudia.gomesdarocha@ucalgary.ca</a:t>
            </a:r>
          </a:p>
        </p:txBody>
      </p:sp>
      <p:pic>
        <p:nvPicPr>
          <p:cNvPr id="6" name="Graphic 5" descr="Email">
            <a:extLst>
              <a:ext uri="{FF2B5EF4-FFF2-40B4-BE49-F238E27FC236}">
                <a16:creationId xmlns:a16="http://schemas.microsoft.com/office/drawing/2014/main" id="{2208CF84-9D10-4F5D-A1D0-B6B99A7B2C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43663" y="4916933"/>
            <a:ext cx="554552" cy="554552"/>
          </a:xfrm>
          <a:prstGeom prst="rect">
            <a:avLst/>
          </a:prstGeom>
        </p:spPr>
      </p:pic>
      <p:sp>
        <p:nvSpPr>
          <p:cNvPr id="13" name="Text Placeholder 4">
            <a:extLst>
              <a:ext uri="{FF2B5EF4-FFF2-40B4-BE49-F238E27FC236}">
                <a16:creationId xmlns:a16="http://schemas.microsoft.com/office/drawing/2014/main" id="{F63501B9-10F3-4401-969C-9B22DA01CA48}"/>
              </a:ext>
            </a:extLst>
          </p:cNvPr>
          <p:cNvSpPr>
            <a:spLocks noGrp="1"/>
          </p:cNvSpPr>
          <p:nvPr>
            <p:ph type="body" sz="quarter" idx="11"/>
          </p:nvPr>
        </p:nvSpPr>
        <p:spPr>
          <a:xfrm>
            <a:off x="1577975" y="5548403"/>
            <a:ext cx="6586538" cy="749476"/>
          </a:xfrm>
        </p:spPr>
        <p:txBody>
          <a:bodyPr>
            <a:noAutofit/>
          </a:bodyPr>
          <a:lstStyle/>
          <a:p>
            <a:pPr>
              <a:lnSpc>
                <a:spcPct val="108000"/>
              </a:lnSpc>
            </a:pPr>
            <a:r>
              <a:rPr lang="en-US" sz="2400" dirty="0"/>
              <a:t>WNPPC2025, 13 February 2025</a:t>
            </a:r>
          </a:p>
        </p:txBody>
      </p:sp>
      <p:sp>
        <p:nvSpPr>
          <p:cNvPr id="5" name="TextBox 4">
            <a:extLst>
              <a:ext uri="{FF2B5EF4-FFF2-40B4-BE49-F238E27FC236}">
                <a16:creationId xmlns:a16="http://schemas.microsoft.com/office/drawing/2014/main" id="{56A0EE9A-7314-E5BB-29A0-27877D41B9BE}"/>
              </a:ext>
            </a:extLst>
          </p:cNvPr>
          <p:cNvSpPr txBox="1"/>
          <p:nvPr/>
        </p:nvSpPr>
        <p:spPr>
          <a:xfrm>
            <a:off x="1637009" y="3549933"/>
            <a:ext cx="7723833" cy="461665"/>
          </a:xfrm>
          <a:prstGeom prst="rect">
            <a:avLst/>
          </a:prstGeom>
          <a:noFill/>
        </p:spPr>
        <p:txBody>
          <a:bodyPr wrap="square">
            <a:spAutoFit/>
          </a:bodyPr>
          <a:lstStyle/>
          <a:p>
            <a:r>
              <a:rPr lang="en-CA" sz="2400" dirty="0"/>
              <a:t>STEM = </a:t>
            </a:r>
            <a:r>
              <a:rPr lang="en-CA" sz="2400" b="1" dirty="0"/>
              <a:t>S</a:t>
            </a:r>
            <a:r>
              <a:rPr lang="en-CA" sz="2400" dirty="0"/>
              <a:t>cience , </a:t>
            </a:r>
            <a:r>
              <a:rPr lang="en-CA" sz="2400" b="1" dirty="0"/>
              <a:t>T</a:t>
            </a:r>
            <a:r>
              <a:rPr lang="en-CA" sz="2400" dirty="0"/>
              <a:t>echnology, </a:t>
            </a:r>
            <a:r>
              <a:rPr lang="en-CA" sz="2400" b="1" dirty="0"/>
              <a:t>E</a:t>
            </a:r>
            <a:r>
              <a:rPr lang="en-CA" sz="2400" dirty="0"/>
              <a:t>ngineering and </a:t>
            </a:r>
            <a:r>
              <a:rPr lang="en-CA" sz="2400" b="1" dirty="0"/>
              <a:t>M</a:t>
            </a:r>
            <a:r>
              <a:rPr lang="en-CA" sz="2400" dirty="0"/>
              <a:t>athematics</a:t>
            </a:r>
          </a:p>
        </p:txBody>
      </p:sp>
      <p:pic>
        <p:nvPicPr>
          <p:cNvPr id="8" name="Graphic 7" descr="Flask outline">
            <a:extLst>
              <a:ext uri="{FF2B5EF4-FFF2-40B4-BE49-F238E27FC236}">
                <a16:creationId xmlns:a16="http://schemas.microsoft.com/office/drawing/2014/main" id="{10E0D997-7A6A-4D42-9045-9F08C9F5AA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9950" y="3981937"/>
            <a:ext cx="617048" cy="617048"/>
          </a:xfrm>
          <a:prstGeom prst="rect">
            <a:avLst/>
          </a:prstGeom>
        </p:spPr>
      </p:pic>
      <p:pic>
        <p:nvPicPr>
          <p:cNvPr id="16" name="Graphic 15" descr="Robot Hand outline">
            <a:extLst>
              <a:ext uri="{FF2B5EF4-FFF2-40B4-BE49-F238E27FC236}">
                <a16:creationId xmlns:a16="http://schemas.microsoft.com/office/drawing/2014/main" id="{CECF1057-234A-E569-FC89-FC2CFD31B3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00953" y="3977709"/>
            <a:ext cx="647414" cy="647414"/>
          </a:xfrm>
          <a:prstGeom prst="rect">
            <a:avLst/>
          </a:prstGeom>
        </p:spPr>
      </p:pic>
      <p:pic>
        <p:nvPicPr>
          <p:cNvPr id="18" name="Graphic 17" descr="Remote learning math outline">
            <a:extLst>
              <a:ext uri="{FF2B5EF4-FFF2-40B4-BE49-F238E27FC236}">
                <a16:creationId xmlns:a16="http://schemas.microsoft.com/office/drawing/2014/main" id="{D88CFB41-5D24-776C-EEFB-0C71FDDCA3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77294" y="3977709"/>
            <a:ext cx="733249" cy="733249"/>
          </a:xfrm>
          <a:prstGeom prst="rect">
            <a:avLst/>
          </a:prstGeom>
        </p:spPr>
      </p:pic>
      <p:pic>
        <p:nvPicPr>
          <p:cNvPr id="20" name="Graphic 19" descr="Processor outline">
            <a:extLst>
              <a:ext uri="{FF2B5EF4-FFF2-40B4-BE49-F238E27FC236}">
                <a16:creationId xmlns:a16="http://schemas.microsoft.com/office/drawing/2014/main" id="{CFBA7ABE-8201-0C03-D6DE-492FFC0285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05401" y="3932211"/>
            <a:ext cx="733249" cy="733249"/>
          </a:xfrm>
          <a:prstGeom prst="rect">
            <a:avLst/>
          </a:prstGeom>
        </p:spPr>
      </p:pic>
    </p:spTree>
    <p:extLst>
      <p:ext uri="{BB962C8B-B14F-4D97-AF65-F5344CB8AC3E}">
        <p14:creationId xmlns:p14="http://schemas.microsoft.com/office/powerpoint/2010/main" val="368241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A69FD2-34E0-419B-B82E-4D0FE19D58D6}" type="slidenum">
              <a:rPr lang="pt-BR" smtClean="0"/>
              <a:t>10</a:t>
            </a:fld>
            <a:endParaRPr lang="pt-BR"/>
          </a:p>
        </p:txBody>
      </p:sp>
      <p:sp>
        <p:nvSpPr>
          <p:cNvPr id="5" name="Title 1">
            <a:extLst>
              <a:ext uri="{FF2B5EF4-FFF2-40B4-BE49-F238E27FC236}">
                <a16:creationId xmlns:a16="http://schemas.microsoft.com/office/drawing/2014/main" id="{852B9343-9E57-1D5C-5303-7B6FB85292B7}"/>
              </a:ext>
            </a:extLst>
          </p:cNvPr>
          <p:cNvSpPr>
            <a:spLocks noGrp="1"/>
          </p:cNvSpPr>
          <p:nvPr>
            <p:ph type="title"/>
          </p:nvPr>
        </p:nvSpPr>
        <p:spPr>
          <a:xfrm>
            <a:off x="153468" y="3792"/>
            <a:ext cx="10729880" cy="1033398"/>
          </a:xfrm>
        </p:spPr>
        <p:txBody>
          <a:bodyPr>
            <a:normAutofit/>
          </a:bodyPr>
          <a:lstStyle/>
          <a:p>
            <a:r>
              <a:rPr lang="en-CA" dirty="0"/>
              <a:t>EDI – Equity, Diversity, and Inclusion</a:t>
            </a:r>
          </a:p>
        </p:txBody>
      </p:sp>
      <p:sp>
        <p:nvSpPr>
          <p:cNvPr id="6" name="TextBox 5">
            <a:extLst>
              <a:ext uri="{FF2B5EF4-FFF2-40B4-BE49-F238E27FC236}">
                <a16:creationId xmlns:a16="http://schemas.microsoft.com/office/drawing/2014/main" id="{10F4B44D-C21F-BFE2-1238-C4F002A25D08}"/>
              </a:ext>
            </a:extLst>
          </p:cNvPr>
          <p:cNvSpPr txBox="1"/>
          <p:nvPr/>
        </p:nvSpPr>
        <p:spPr>
          <a:xfrm>
            <a:off x="153467" y="1336119"/>
            <a:ext cx="11736159" cy="4185761"/>
          </a:xfrm>
          <a:prstGeom prst="rect">
            <a:avLst/>
          </a:prstGeom>
          <a:noFill/>
        </p:spPr>
        <p:txBody>
          <a:bodyPr wrap="square">
            <a:spAutoFit/>
          </a:bodyPr>
          <a:lstStyle/>
          <a:p>
            <a:r>
              <a:rPr lang="en-US" sz="2200" b="1" dirty="0">
                <a:solidFill>
                  <a:srgbClr val="FF0000"/>
                </a:solidFill>
              </a:rPr>
              <a:t>Equity: </a:t>
            </a:r>
            <a:r>
              <a:rPr lang="en-US" sz="2200" dirty="0"/>
              <a:t>The principle of considering people’s unique experiences and differing situations, and ensuring they have access to the resources and opportunities that are necessary for them to attain just outcomes.</a:t>
            </a:r>
          </a:p>
          <a:p>
            <a:endParaRPr lang="en-US" sz="2200" dirty="0"/>
          </a:p>
          <a:p>
            <a:r>
              <a:rPr lang="en-US" sz="2200" u="sng" dirty="0"/>
              <a:t>Equity means fairness</a:t>
            </a:r>
            <a:r>
              <a:rPr lang="en-US" sz="2200" dirty="0"/>
              <a:t>; people of all identities being treated fairly. It means ensuring that the processes for allocating resources and decision-making are fair to all and do not discriminate on the basis of identity. Equity aims to eliminate disparities and disproportions that are rooted in historical and contemporary injustices and oppression.</a:t>
            </a:r>
          </a:p>
          <a:p>
            <a:endParaRPr lang="en-US" sz="2200" dirty="0"/>
          </a:p>
          <a:p>
            <a:endParaRPr lang="en-CA" sz="2200" dirty="0"/>
          </a:p>
          <a:p>
            <a:endParaRPr lang="en-CA" dirty="0"/>
          </a:p>
          <a:p>
            <a:r>
              <a:rPr lang="en-CA" sz="2800" b="1" dirty="0">
                <a:solidFill>
                  <a:srgbClr val="7030A0"/>
                </a:solidFill>
              </a:rPr>
              <a:t>What about Equality?</a:t>
            </a:r>
            <a:endParaRPr lang="en-US" sz="2800" b="1" dirty="0">
              <a:solidFill>
                <a:srgbClr val="7030A0"/>
              </a:solidFill>
            </a:endParaRPr>
          </a:p>
        </p:txBody>
      </p:sp>
    </p:spTree>
    <p:extLst>
      <p:ext uri="{BB962C8B-B14F-4D97-AF65-F5344CB8AC3E}">
        <p14:creationId xmlns:p14="http://schemas.microsoft.com/office/powerpoint/2010/main" val="1728445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A69FD2-34E0-419B-B82E-4D0FE19D58D6}" type="slidenum">
              <a:rPr lang="pt-BR" smtClean="0"/>
              <a:t>11</a:t>
            </a:fld>
            <a:endParaRPr lang="pt-BR"/>
          </a:p>
        </p:txBody>
      </p:sp>
      <p:sp>
        <p:nvSpPr>
          <p:cNvPr id="5" name="Title 1">
            <a:extLst>
              <a:ext uri="{FF2B5EF4-FFF2-40B4-BE49-F238E27FC236}">
                <a16:creationId xmlns:a16="http://schemas.microsoft.com/office/drawing/2014/main" id="{852B9343-9E57-1D5C-5303-7B6FB85292B7}"/>
              </a:ext>
            </a:extLst>
          </p:cNvPr>
          <p:cNvSpPr>
            <a:spLocks noGrp="1"/>
          </p:cNvSpPr>
          <p:nvPr>
            <p:ph type="title"/>
          </p:nvPr>
        </p:nvSpPr>
        <p:spPr>
          <a:xfrm>
            <a:off x="153468" y="3792"/>
            <a:ext cx="10729880" cy="1033398"/>
          </a:xfrm>
        </p:spPr>
        <p:txBody>
          <a:bodyPr>
            <a:normAutofit/>
          </a:bodyPr>
          <a:lstStyle/>
          <a:p>
            <a:r>
              <a:rPr lang="en-CA" dirty="0"/>
              <a:t>EDI – Equity, Diversity, and Inclusion</a:t>
            </a:r>
          </a:p>
        </p:txBody>
      </p:sp>
      <p:pic>
        <p:nvPicPr>
          <p:cNvPr id="2" name="Picture 1" descr="A picture containing text&#10;&#10;Description automatically generated">
            <a:extLst>
              <a:ext uri="{FF2B5EF4-FFF2-40B4-BE49-F238E27FC236}">
                <a16:creationId xmlns:a16="http://schemas.microsoft.com/office/drawing/2014/main" id="{F0DF1642-97A0-ADDE-2C4B-17ED7F3AEEA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424136" y="1325435"/>
            <a:ext cx="5121723" cy="4207130"/>
          </a:xfrm>
          <a:prstGeom prst="rect">
            <a:avLst/>
          </a:prstGeom>
        </p:spPr>
      </p:pic>
    </p:spTree>
    <p:extLst>
      <p:ext uri="{BB962C8B-B14F-4D97-AF65-F5344CB8AC3E}">
        <p14:creationId xmlns:p14="http://schemas.microsoft.com/office/powerpoint/2010/main" val="403929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A69FD2-34E0-419B-B82E-4D0FE19D58D6}" type="slidenum">
              <a:rPr lang="pt-BR" smtClean="0"/>
              <a:t>12</a:t>
            </a:fld>
            <a:endParaRPr lang="pt-BR"/>
          </a:p>
        </p:txBody>
      </p:sp>
      <p:sp>
        <p:nvSpPr>
          <p:cNvPr id="5" name="Title 1">
            <a:extLst>
              <a:ext uri="{FF2B5EF4-FFF2-40B4-BE49-F238E27FC236}">
                <a16:creationId xmlns:a16="http://schemas.microsoft.com/office/drawing/2014/main" id="{852B9343-9E57-1D5C-5303-7B6FB85292B7}"/>
              </a:ext>
            </a:extLst>
          </p:cNvPr>
          <p:cNvSpPr>
            <a:spLocks noGrp="1"/>
          </p:cNvSpPr>
          <p:nvPr>
            <p:ph type="title"/>
          </p:nvPr>
        </p:nvSpPr>
        <p:spPr>
          <a:xfrm>
            <a:off x="153468" y="3792"/>
            <a:ext cx="10729880" cy="1033398"/>
          </a:xfrm>
        </p:spPr>
        <p:txBody>
          <a:bodyPr>
            <a:normAutofit/>
          </a:bodyPr>
          <a:lstStyle/>
          <a:p>
            <a:r>
              <a:rPr lang="en-CA" dirty="0"/>
              <a:t>EDI – Equity, Diversity, and Inclusion</a:t>
            </a:r>
          </a:p>
        </p:txBody>
      </p:sp>
      <p:sp>
        <p:nvSpPr>
          <p:cNvPr id="6" name="TextBox 5">
            <a:extLst>
              <a:ext uri="{FF2B5EF4-FFF2-40B4-BE49-F238E27FC236}">
                <a16:creationId xmlns:a16="http://schemas.microsoft.com/office/drawing/2014/main" id="{10F4B44D-C21F-BFE2-1238-C4F002A25D08}"/>
              </a:ext>
            </a:extLst>
          </p:cNvPr>
          <p:cNvSpPr txBox="1"/>
          <p:nvPr/>
        </p:nvSpPr>
        <p:spPr>
          <a:xfrm>
            <a:off x="153467" y="1058022"/>
            <a:ext cx="11597545" cy="5170646"/>
          </a:xfrm>
          <a:prstGeom prst="rect">
            <a:avLst/>
          </a:prstGeom>
          <a:noFill/>
        </p:spPr>
        <p:txBody>
          <a:bodyPr wrap="square">
            <a:spAutoFit/>
          </a:bodyPr>
          <a:lstStyle/>
          <a:p>
            <a:r>
              <a:rPr lang="en-US" sz="2200" b="1" dirty="0">
                <a:solidFill>
                  <a:srgbClr val="00B050"/>
                </a:solidFill>
              </a:rPr>
              <a:t>Equity: </a:t>
            </a:r>
            <a:r>
              <a:rPr lang="en-US" sz="2200" dirty="0"/>
              <a:t>The principle of considering people’s unique experiences and differing situations, and ensuring they have access to the resources and opportunities that are necessary for them to attain just outcomes.</a:t>
            </a:r>
          </a:p>
          <a:p>
            <a:endParaRPr lang="en-US" sz="2200" dirty="0"/>
          </a:p>
          <a:p>
            <a:r>
              <a:rPr lang="en-US" sz="2200" u="sng" dirty="0"/>
              <a:t>Equity means fairness</a:t>
            </a:r>
            <a:r>
              <a:rPr lang="en-US" sz="2200" dirty="0"/>
              <a:t>; people of all identities being treated fairly. It means ensuring that the processes for allocating resources and decision-making are fair to all and do not discriminate on the basis of identity. Equity aims to eliminate disparities and disproportions that are rooted in historical and contemporary injustices and oppression.</a:t>
            </a:r>
          </a:p>
          <a:p>
            <a:r>
              <a:rPr lang="en-CA" sz="2200" dirty="0"/>
              <a:t>						</a:t>
            </a:r>
          </a:p>
          <a:p>
            <a:endParaRPr lang="en-US" sz="2200" b="1" dirty="0">
              <a:solidFill>
                <a:srgbClr val="FF0000"/>
              </a:solidFill>
            </a:endParaRPr>
          </a:p>
          <a:p>
            <a:r>
              <a:rPr lang="en-US" sz="2200" b="1" dirty="0">
                <a:solidFill>
                  <a:srgbClr val="FF0000"/>
                </a:solidFill>
              </a:rPr>
              <a:t>Equality:</a:t>
            </a:r>
            <a:r>
              <a:rPr lang="en-US" sz="2200" dirty="0">
                <a:solidFill>
                  <a:srgbClr val="FF0000"/>
                </a:solidFill>
              </a:rPr>
              <a:t> </a:t>
            </a:r>
            <a:r>
              <a:rPr lang="en-US" sz="2200" dirty="0"/>
              <a:t>The principle of treating everyone in the same manner by ensuring they have access to the same resources and opportunities. </a:t>
            </a:r>
          </a:p>
          <a:p>
            <a:endParaRPr lang="en-US" sz="2200" dirty="0"/>
          </a:p>
          <a:p>
            <a:r>
              <a:rPr lang="en-US" sz="2200" u="sng" dirty="0"/>
              <a:t>Equality does not necessarily lead to fair outcomes</a:t>
            </a:r>
            <a:r>
              <a:rPr lang="en-US" sz="2200" dirty="0"/>
              <a:t> since it does not consider people’s unique experiences and differing situations.</a:t>
            </a:r>
            <a:endParaRPr lang="en-CA" sz="2200" dirty="0"/>
          </a:p>
        </p:txBody>
      </p:sp>
      <p:cxnSp>
        <p:nvCxnSpPr>
          <p:cNvPr id="3" name="Straight Connector 2">
            <a:extLst>
              <a:ext uri="{FF2B5EF4-FFF2-40B4-BE49-F238E27FC236}">
                <a16:creationId xmlns:a16="http://schemas.microsoft.com/office/drawing/2014/main" id="{4AAE6F70-C5AA-2148-2554-E38E97BFD8AE}"/>
              </a:ext>
            </a:extLst>
          </p:cNvPr>
          <p:cNvCxnSpPr>
            <a:cxnSpLocks/>
          </p:cNvCxnSpPr>
          <p:nvPr/>
        </p:nvCxnSpPr>
        <p:spPr>
          <a:xfrm>
            <a:off x="68752" y="4063234"/>
            <a:ext cx="12031579" cy="9625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847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A69FD2-34E0-419B-B82E-4D0FE19D58D6}" type="slidenum">
              <a:rPr lang="pt-BR" smtClean="0"/>
              <a:t>13</a:t>
            </a:fld>
            <a:endParaRPr lang="pt-BR"/>
          </a:p>
        </p:txBody>
      </p:sp>
      <p:sp>
        <p:nvSpPr>
          <p:cNvPr id="5" name="Title 1">
            <a:extLst>
              <a:ext uri="{FF2B5EF4-FFF2-40B4-BE49-F238E27FC236}">
                <a16:creationId xmlns:a16="http://schemas.microsoft.com/office/drawing/2014/main" id="{852B9343-9E57-1D5C-5303-7B6FB85292B7}"/>
              </a:ext>
            </a:extLst>
          </p:cNvPr>
          <p:cNvSpPr>
            <a:spLocks noGrp="1"/>
          </p:cNvSpPr>
          <p:nvPr>
            <p:ph type="title"/>
          </p:nvPr>
        </p:nvSpPr>
        <p:spPr>
          <a:xfrm>
            <a:off x="153468" y="3792"/>
            <a:ext cx="10729880" cy="1033398"/>
          </a:xfrm>
        </p:spPr>
        <p:txBody>
          <a:bodyPr>
            <a:normAutofit/>
          </a:bodyPr>
          <a:lstStyle/>
          <a:p>
            <a:r>
              <a:rPr lang="en-CA" dirty="0"/>
              <a:t>EDI – Equity, Diversity, and Inclusion</a:t>
            </a:r>
          </a:p>
        </p:txBody>
      </p:sp>
      <p:sp>
        <p:nvSpPr>
          <p:cNvPr id="6" name="TextBox 5">
            <a:extLst>
              <a:ext uri="{FF2B5EF4-FFF2-40B4-BE49-F238E27FC236}">
                <a16:creationId xmlns:a16="http://schemas.microsoft.com/office/drawing/2014/main" id="{10F4B44D-C21F-BFE2-1238-C4F002A25D08}"/>
              </a:ext>
            </a:extLst>
          </p:cNvPr>
          <p:cNvSpPr txBox="1"/>
          <p:nvPr/>
        </p:nvSpPr>
        <p:spPr>
          <a:xfrm>
            <a:off x="153467" y="1141488"/>
            <a:ext cx="11597545" cy="2462213"/>
          </a:xfrm>
          <a:prstGeom prst="rect">
            <a:avLst/>
          </a:prstGeom>
          <a:noFill/>
        </p:spPr>
        <p:txBody>
          <a:bodyPr wrap="square">
            <a:spAutoFit/>
          </a:bodyPr>
          <a:lstStyle/>
          <a:p>
            <a:r>
              <a:rPr lang="en-CA" sz="2200" b="1" dirty="0">
                <a:solidFill>
                  <a:srgbClr val="FF0000"/>
                </a:solidFill>
              </a:rPr>
              <a:t>Diversity:</a:t>
            </a:r>
            <a:r>
              <a:rPr lang="en-CA" sz="2200" dirty="0"/>
              <a:t> </a:t>
            </a:r>
            <a:r>
              <a:rPr lang="en-US" sz="2200" dirty="0"/>
              <a:t>Term used to describe the presence of a wide range of human qualities and attributes </a:t>
            </a:r>
            <a:r>
              <a:rPr lang="en-US" sz="2200" u="sng" dirty="0"/>
              <a:t>within a group, organization or society</a:t>
            </a:r>
            <a:r>
              <a:rPr lang="en-US" sz="2200" dirty="0"/>
              <a:t>. </a:t>
            </a:r>
          </a:p>
          <a:p>
            <a:endParaRPr lang="en-US" sz="2200" dirty="0"/>
          </a:p>
          <a:p>
            <a:r>
              <a:rPr lang="en-US" sz="2200" dirty="0"/>
              <a:t>Diversity encompasses acceptance and respect of individual identities, which include, but are not limited to, the dimensions of race, language, ethnicity, gender identity and expression, sex, sexual orientation, socio-economic status, age, disability, neurodivergence, physical appearance, religious beliefs, political beliefs or other ideologies, ancestry, culture, geographic background.</a:t>
            </a:r>
            <a:endParaRPr lang="en-CA" sz="2200" dirty="0"/>
          </a:p>
        </p:txBody>
      </p:sp>
      <p:pic>
        <p:nvPicPr>
          <p:cNvPr id="3" name="Picture 2" descr="A picture containing text, handwear, plant&#10;&#10;Description automatically generated">
            <a:extLst>
              <a:ext uri="{FF2B5EF4-FFF2-40B4-BE49-F238E27FC236}">
                <a16:creationId xmlns:a16="http://schemas.microsoft.com/office/drawing/2014/main" id="{7C17A4D6-37F1-EF01-CC5C-2608AFB7FD1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4454" y="3986272"/>
            <a:ext cx="5223827" cy="1575589"/>
          </a:xfrm>
          <a:prstGeom prst="rect">
            <a:avLst/>
          </a:prstGeom>
        </p:spPr>
      </p:pic>
      <p:pic>
        <p:nvPicPr>
          <p:cNvPr id="11" name="Picture 10">
            <a:extLst>
              <a:ext uri="{FF2B5EF4-FFF2-40B4-BE49-F238E27FC236}">
                <a16:creationId xmlns:a16="http://schemas.microsoft.com/office/drawing/2014/main" id="{D4A00D27-B913-B7EB-AE06-CB8B23088CC9}"/>
              </a:ext>
            </a:extLst>
          </p:cNvPr>
          <p:cNvPicPr>
            <a:picLocks noChangeAspect="1"/>
          </p:cNvPicPr>
          <p:nvPr/>
        </p:nvPicPr>
        <p:blipFill rotWithShape="1">
          <a:blip r:embed="rId5"/>
          <a:srcRect l="19172" t="33974" r="13328" b="13254"/>
          <a:stretch/>
        </p:blipFill>
        <p:spPr>
          <a:xfrm>
            <a:off x="6270172" y="3707999"/>
            <a:ext cx="5073888" cy="2132136"/>
          </a:xfrm>
          <a:prstGeom prst="rect">
            <a:avLst/>
          </a:prstGeom>
        </p:spPr>
      </p:pic>
      <p:sp>
        <p:nvSpPr>
          <p:cNvPr id="13" name="TextBox 12">
            <a:extLst>
              <a:ext uri="{FF2B5EF4-FFF2-40B4-BE49-F238E27FC236}">
                <a16:creationId xmlns:a16="http://schemas.microsoft.com/office/drawing/2014/main" id="{4F4AC930-F76F-AE1E-0D15-A068058C9961}"/>
              </a:ext>
            </a:extLst>
          </p:cNvPr>
          <p:cNvSpPr txBox="1"/>
          <p:nvPr/>
        </p:nvSpPr>
        <p:spPr>
          <a:xfrm>
            <a:off x="6170481" y="5854913"/>
            <a:ext cx="6112042" cy="800219"/>
          </a:xfrm>
          <a:prstGeom prst="rect">
            <a:avLst/>
          </a:prstGeom>
          <a:noFill/>
        </p:spPr>
        <p:txBody>
          <a:bodyPr wrap="square">
            <a:spAutoFit/>
          </a:bodyPr>
          <a:lstStyle/>
          <a:p>
            <a:r>
              <a:rPr lang="en-CA" dirty="0"/>
              <a:t>26 August – 4 September 2024</a:t>
            </a:r>
          </a:p>
          <a:p>
            <a:r>
              <a:rPr lang="en-CA" sz="1400" dirty="0">
                <a:hlinkClick r:id="rId6"/>
              </a:rPr>
              <a:t>https://www.ucalgary.ca/equity-diversity-inclusion/literacy-education/lgbtq2s-equity-diversity-and-inclusion/ucalgary-pride-week-2024</a:t>
            </a:r>
            <a:r>
              <a:rPr lang="en-CA" sz="1400" dirty="0"/>
              <a:t> </a:t>
            </a:r>
          </a:p>
        </p:txBody>
      </p:sp>
    </p:spTree>
    <p:extLst>
      <p:ext uri="{BB962C8B-B14F-4D97-AF65-F5344CB8AC3E}">
        <p14:creationId xmlns:p14="http://schemas.microsoft.com/office/powerpoint/2010/main" val="364525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A69FD2-34E0-419B-B82E-4D0FE19D58D6}" type="slidenum">
              <a:rPr lang="pt-BR" smtClean="0"/>
              <a:t>14</a:t>
            </a:fld>
            <a:endParaRPr lang="pt-BR"/>
          </a:p>
        </p:txBody>
      </p:sp>
      <p:sp>
        <p:nvSpPr>
          <p:cNvPr id="5" name="Title 1">
            <a:extLst>
              <a:ext uri="{FF2B5EF4-FFF2-40B4-BE49-F238E27FC236}">
                <a16:creationId xmlns:a16="http://schemas.microsoft.com/office/drawing/2014/main" id="{852B9343-9E57-1D5C-5303-7B6FB85292B7}"/>
              </a:ext>
            </a:extLst>
          </p:cNvPr>
          <p:cNvSpPr>
            <a:spLocks noGrp="1"/>
          </p:cNvSpPr>
          <p:nvPr>
            <p:ph type="title"/>
          </p:nvPr>
        </p:nvSpPr>
        <p:spPr>
          <a:xfrm>
            <a:off x="153468" y="3792"/>
            <a:ext cx="10729880" cy="1033398"/>
          </a:xfrm>
        </p:spPr>
        <p:txBody>
          <a:bodyPr>
            <a:normAutofit/>
          </a:bodyPr>
          <a:lstStyle/>
          <a:p>
            <a:r>
              <a:rPr lang="en-CA" dirty="0"/>
              <a:t>EDI – Equity, Diversity, and Inclusion</a:t>
            </a:r>
          </a:p>
        </p:txBody>
      </p:sp>
      <p:sp>
        <p:nvSpPr>
          <p:cNvPr id="6" name="TextBox 5">
            <a:extLst>
              <a:ext uri="{FF2B5EF4-FFF2-40B4-BE49-F238E27FC236}">
                <a16:creationId xmlns:a16="http://schemas.microsoft.com/office/drawing/2014/main" id="{10F4B44D-C21F-BFE2-1238-C4F002A25D08}"/>
              </a:ext>
            </a:extLst>
          </p:cNvPr>
          <p:cNvSpPr txBox="1"/>
          <p:nvPr/>
        </p:nvSpPr>
        <p:spPr>
          <a:xfrm>
            <a:off x="165903" y="1049173"/>
            <a:ext cx="11860193" cy="1785104"/>
          </a:xfrm>
          <a:prstGeom prst="rect">
            <a:avLst/>
          </a:prstGeom>
          <a:noFill/>
        </p:spPr>
        <p:txBody>
          <a:bodyPr wrap="square">
            <a:spAutoFit/>
          </a:bodyPr>
          <a:lstStyle/>
          <a:p>
            <a:r>
              <a:rPr lang="en-US" sz="2200" b="1" dirty="0">
                <a:solidFill>
                  <a:srgbClr val="FF0000"/>
                </a:solidFill>
              </a:rPr>
              <a:t>Inclusion:</a:t>
            </a:r>
            <a:r>
              <a:rPr lang="en-US" sz="2200" dirty="0"/>
              <a:t> The practice of using proactive measures to create an environment where people feel welcomed, respected and valued, and to foster a sense of belonging and engagement.</a:t>
            </a:r>
          </a:p>
          <a:p>
            <a:endParaRPr lang="en-US" sz="2200" dirty="0"/>
          </a:p>
          <a:p>
            <a:r>
              <a:rPr lang="en-US" sz="2200" dirty="0"/>
              <a:t>This practice involves changing the environment by removing barriers so that each person has equal access to opportunities and resources and can achieve their full potential.</a:t>
            </a:r>
            <a:endParaRPr lang="en-CA" sz="2200" dirty="0"/>
          </a:p>
        </p:txBody>
      </p:sp>
      <p:pic>
        <p:nvPicPr>
          <p:cNvPr id="9" name="Picture 8">
            <a:extLst>
              <a:ext uri="{FF2B5EF4-FFF2-40B4-BE49-F238E27FC236}">
                <a16:creationId xmlns:a16="http://schemas.microsoft.com/office/drawing/2014/main" id="{E7589002-F3B5-932D-A8A4-6E6532FBCEE1}"/>
              </a:ext>
            </a:extLst>
          </p:cNvPr>
          <p:cNvPicPr>
            <a:picLocks noChangeAspect="1"/>
          </p:cNvPicPr>
          <p:nvPr/>
        </p:nvPicPr>
        <p:blipFill>
          <a:blip r:embed="rId3"/>
          <a:stretch>
            <a:fillRect/>
          </a:stretch>
        </p:blipFill>
        <p:spPr>
          <a:xfrm>
            <a:off x="2532073" y="3176337"/>
            <a:ext cx="5404185" cy="2161674"/>
          </a:xfrm>
          <a:prstGeom prst="rect">
            <a:avLst/>
          </a:prstGeom>
        </p:spPr>
      </p:pic>
      <p:sp>
        <p:nvSpPr>
          <p:cNvPr id="10" name="TextBox 9">
            <a:extLst>
              <a:ext uri="{FF2B5EF4-FFF2-40B4-BE49-F238E27FC236}">
                <a16:creationId xmlns:a16="http://schemas.microsoft.com/office/drawing/2014/main" id="{28A3916F-F94F-7368-D252-B6BE23E607EC}"/>
              </a:ext>
            </a:extLst>
          </p:cNvPr>
          <p:cNvSpPr txBox="1"/>
          <p:nvPr/>
        </p:nvSpPr>
        <p:spPr>
          <a:xfrm>
            <a:off x="2538089" y="5431398"/>
            <a:ext cx="8290332" cy="738664"/>
          </a:xfrm>
          <a:prstGeom prst="rect">
            <a:avLst/>
          </a:prstGeom>
          <a:noFill/>
        </p:spPr>
        <p:txBody>
          <a:bodyPr wrap="square" rtlCol="0">
            <a:spAutoFit/>
          </a:bodyPr>
          <a:lstStyle/>
          <a:p>
            <a:r>
              <a:rPr lang="en-CA" sz="1400" dirty="0"/>
              <a:t>Office of Equity, Diversity, and Inclusion | University of Calgary</a:t>
            </a:r>
          </a:p>
          <a:p>
            <a:r>
              <a:rPr lang="en-CA" sz="1400" dirty="0">
                <a:hlinkClick r:id="rId4"/>
              </a:rPr>
              <a:t>https://www.ucalgary.ca/equity-diversity-inclusion</a:t>
            </a:r>
            <a:endParaRPr lang="en-CA" sz="1400" dirty="0"/>
          </a:p>
          <a:p>
            <a:r>
              <a:rPr lang="en-CA" sz="1400" dirty="0">
                <a:hlinkClick r:id="rId5"/>
              </a:rPr>
              <a:t>https://www.ucalgary.ca/equity-diversity-inclusion/presidential-task-force-edia/presidential-task-force-edia</a:t>
            </a:r>
            <a:r>
              <a:rPr lang="en-CA" sz="1400" dirty="0"/>
              <a:t> </a:t>
            </a:r>
          </a:p>
        </p:txBody>
      </p:sp>
    </p:spTree>
    <p:extLst>
      <p:ext uri="{BB962C8B-B14F-4D97-AF65-F5344CB8AC3E}">
        <p14:creationId xmlns:p14="http://schemas.microsoft.com/office/powerpoint/2010/main" val="486367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A69FD2-34E0-419B-B82E-4D0FE19D58D6}" type="slidenum">
              <a:rPr lang="pt-BR" smtClean="0"/>
              <a:t>15</a:t>
            </a:fld>
            <a:endParaRPr lang="pt-BR"/>
          </a:p>
        </p:txBody>
      </p:sp>
      <p:sp>
        <p:nvSpPr>
          <p:cNvPr id="5" name="Title 1">
            <a:extLst>
              <a:ext uri="{FF2B5EF4-FFF2-40B4-BE49-F238E27FC236}">
                <a16:creationId xmlns:a16="http://schemas.microsoft.com/office/drawing/2014/main" id="{852B9343-9E57-1D5C-5303-7B6FB85292B7}"/>
              </a:ext>
            </a:extLst>
          </p:cNvPr>
          <p:cNvSpPr>
            <a:spLocks noGrp="1"/>
          </p:cNvSpPr>
          <p:nvPr>
            <p:ph type="title"/>
          </p:nvPr>
        </p:nvSpPr>
        <p:spPr>
          <a:xfrm>
            <a:off x="153468" y="3792"/>
            <a:ext cx="10729880" cy="1033398"/>
          </a:xfrm>
        </p:spPr>
        <p:txBody>
          <a:bodyPr>
            <a:normAutofit/>
          </a:bodyPr>
          <a:lstStyle/>
          <a:p>
            <a:r>
              <a:rPr lang="en-CA" dirty="0"/>
              <a:t>EDI + A + W</a:t>
            </a:r>
          </a:p>
        </p:txBody>
      </p:sp>
      <p:sp>
        <p:nvSpPr>
          <p:cNvPr id="3" name="TextBox 2">
            <a:extLst>
              <a:ext uri="{FF2B5EF4-FFF2-40B4-BE49-F238E27FC236}">
                <a16:creationId xmlns:a16="http://schemas.microsoft.com/office/drawing/2014/main" id="{BF720D95-A64A-1835-7987-57C5BBDA0DAF}"/>
              </a:ext>
            </a:extLst>
          </p:cNvPr>
          <p:cNvSpPr txBox="1"/>
          <p:nvPr/>
        </p:nvSpPr>
        <p:spPr>
          <a:xfrm>
            <a:off x="209688" y="1212303"/>
            <a:ext cx="11560779" cy="2400657"/>
          </a:xfrm>
          <a:prstGeom prst="rect">
            <a:avLst/>
          </a:prstGeom>
          <a:noFill/>
        </p:spPr>
        <p:txBody>
          <a:bodyPr wrap="square">
            <a:spAutoFit/>
          </a:bodyPr>
          <a:lstStyle/>
          <a:p>
            <a:r>
              <a:rPr lang="en-US" sz="2200" b="1" dirty="0">
                <a:solidFill>
                  <a:srgbClr val="FF0000"/>
                </a:solidFill>
              </a:rPr>
              <a:t>Accessibility:</a:t>
            </a:r>
            <a:r>
              <a:rPr lang="en-US" sz="2200" dirty="0"/>
              <a:t> The combination of aspects that influence a person’s ability to function within an environment.</a:t>
            </a:r>
          </a:p>
          <a:p>
            <a:endParaRPr lang="en-US" sz="2200" dirty="0"/>
          </a:p>
          <a:p>
            <a:r>
              <a:rPr lang="en-US" sz="2200" b="1" dirty="0">
                <a:solidFill>
                  <a:srgbClr val="FF0000"/>
                </a:solidFill>
              </a:rPr>
              <a:t>Wellness:</a:t>
            </a:r>
            <a:r>
              <a:rPr lang="en-US" sz="2200" dirty="0"/>
              <a:t> Initiatives to develop and foster a culture that is positive, collegial, and respectful of all members, and in which wellness and a healthy work-life balance are valued along with (and indeed, contribute to) excellence in the study/workplace. </a:t>
            </a:r>
          </a:p>
          <a:p>
            <a:endParaRPr lang="en-CA" dirty="0"/>
          </a:p>
        </p:txBody>
      </p:sp>
      <p:pic>
        <p:nvPicPr>
          <p:cNvPr id="10" name="Graphic 9" descr="Care with solid fill">
            <a:extLst>
              <a:ext uri="{FF2B5EF4-FFF2-40B4-BE49-F238E27FC236}">
                <a16:creationId xmlns:a16="http://schemas.microsoft.com/office/drawing/2014/main" id="{2F02E677-130C-8A8E-5FED-60A74C0119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5850" y="3222659"/>
            <a:ext cx="1387017" cy="1387017"/>
          </a:xfrm>
          <a:prstGeom prst="rect">
            <a:avLst/>
          </a:prstGeom>
        </p:spPr>
      </p:pic>
      <p:pic>
        <p:nvPicPr>
          <p:cNvPr id="15" name="Picture 14" descr="A stack of rocks on a beach&#10;&#10;Description automatically generated with medium confidence">
            <a:extLst>
              <a:ext uri="{FF2B5EF4-FFF2-40B4-BE49-F238E27FC236}">
                <a16:creationId xmlns:a16="http://schemas.microsoft.com/office/drawing/2014/main" id="{62A299BC-A20E-16DB-0B6C-2F2C2CEF6F6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385676">
            <a:off x="6877560" y="3519671"/>
            <a:ext cx="1948775" cy="1297707"/>
          </a:xfrm>
          <a:prstGeom prst="rect">
            <a:avLst/>
          </a:prstGeom>
        </p:spPr>
      </p:pic>
      <p:pic>
        <p:nvPicPr>
          <p:cNvPr id="17" name="Picture 16" descr="Hand over braille">
            <a:extLst>
              <a:ext uri="{FF2B5EF4-FFF2-40B4-BE49-F238E27FC236}">
                <a16:creationId xmlns:a16="http://schemas.microsoft.com/office/drawing/2014/main" id="{41E4CD38-FA98-330B-87E8-68E71B4AD6BD}"/>
              </a:ext>
            </a:extLst>
          </p:cNvPr>
          <p:cNvPicPr>
            <a:picLocks noChangeAspect="1"/>
          </p:cNvPicPr>
          <p:nvPr/>
        </p:nvPicPr>
        <p:blipFill>
          <a:blip r:embed="rId7"/>
          <a:stretch>
            <a:fillRect/>
          </a:stretch>
        </p:blipFill>
        <p:spPr>
          <a:xfrm>
            <a:off x="8555797" y="4737262"/>
            <a:ext cx="2015815" cy="1344008"/>
          </a:xfrm>
          <a:prstGeom prst="rect">
            <a:avLst/>
          </a:prstGeom>
        </p:spPr>
      </p:pic>
      <p:sp>
        <p:nvSpPr>
          <p:cNvPr id="6" name="TextBox 5">
            <a:extLst>
              <a:ext uri="{FF2B5EF4-FFF2-40B4-BE49-F238E27FC236}">
                <a16:creationId xmlns:a16="http://schemas.microsoft.com/office/drawing/2014/main" id="{4D06C65C-5976-FBE2-8DD8-802215D8227D}"/>
              </a:ext>
            </a:extLst>
          </p:cNvPr>
          <p:cNvSpPr txBox="1"/>
          <p:nvPr/>
        </p:nvSpPr>
        <p:spPr>
          <a:xfrm>
            <a:off x="310566" y="5782498"/>
            <a:ext cx="775403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CA" b="1" dirty="0"/>
              <a:t>Student Wellness Services: </a:t>
            </a:r>
            <a:r>
              <a:rPr lang="en-CA" dirty="0">
                <a:hlinkClick r:id="rId8"/>
              </a:rPr>
              <a:t>https://www.ucalgary.ca/wellness-services/home</a:t>
            </a:r>
            <a:endParaRPr lang="en-CA" dirty="0"/>
          </a:p>
          <a:p>
            <a:r>
              <a:rPr lang="en-CA" b="1" dirty="0"/>
              <a:t>Student Accessibility Services (SAS): </a:t>
            </a:r>
            <a:r>
              <a:rPr lang="en-CA" dirty="0">
                <a:hlinkClick r:id="rId9"/>
              </a:rPr>
              <a:t>https://ucalgary.ca/student-services/access</a:t>
            </a:r>
            <a:r>
              <a:rPr lang="en-CA" dirty="0"/>
              <a:t>  </a:t>
            </a:r>
          </a:p>
        </p:txBody>
      </p:sp>
      <p:pic>
        <p:nvPicPr>
          <p:cNvPr id="7" name="Picture 6">
            <a:extLst>
              <a:ext uri="{FF2B5EF4-FFF2-40B4-BE49-F238E27FC236}">
                <a16:creationId xmlns:a16="http://schemas.microsoft.com/office/drawing/2014/main" id="{5D9F9957-8BFF-441D-E200-6CE9DE153C16}"/>
              </a:ext>
            </a:extLst>
          </p:cNvPr>
          <p:cNvPicPr>
            <a:picLocks noChangeAspect="1"/>
          </p:cNvPicPr>
          <p:nvPr/>
        </p:nvPicPr>
        <p:blipFill>
          <a:blip r:embed="rId10"/>
          <a:stretch>
            <a:fillRect/>
          </a:stretch>
        </p:blipFill>
        <p:spPr>
          <a:xfrm>
            <a:off x="310565" y="3358530"/>
            <a:ext cx="2619375" cy="1743075"/>
          </a:xfrm>
          <a:prstGeom prst="rect">
            <a:avLst/>
          </a:prstGeom>
        </p:spPr>
      </p:pic>
      <p:sp>
        <p:nvSpPr>
          <p:cNvPr id="8" name="TextBox 7">
            <a:extLst>
              <a:ext uri="{FF2B5EF4-FFF2-40B4-BE49-F238E27FC236}">
                <a16:creationId xmlns:a16="http://schemas.microsoft.com/office/drawing/2014/main" id="{DCC9BB55-BF50-19C2-1E6A-4CB04BCDDB4A}"/>
              </a:ext>
            </a:extLst>
          </p:cNvPr>
          <p:cNvSpPr txBox="1"/>
          <p:nvPr/>
        </p:nvSpPr>
        <p:spPr>
          <a:xfrm>
            <a:off x="209688" y="5089098"/>
            <a:ext cx="2619375" cy="461665"/>
          </a:xfrm>
          <a:prstGeom prst="rect">
            <a:avLst/>
          </a:prstGeom>
          <a:noFill/>
        </p:spPr>
        <p:txBody>
          <a:bodyPr wrap="square" rtlCol="0">
            <a:spAutoFit/>
          </a:bodyPr>
          <a:lstStyle/>
          <a:p>
            <a:r>
              <a:rPr lang="en-CA" sz="1200" dirty="0"/>
              <a:t>Source: The Gauntlet, August 10, 2020, photo by Mariah Wilson</a:t>
            </a:r>
          </a:p>
        </p:txBody>
      </p:sp>
      <p:pic>
        <p:nvPicPr>
          <p:cNvPr id="16" name="Picture 15">
            <a:extLst>
              <a:ext uri="{FF2B5EF4-FFF2-40B4-BE49-F238E27FC236}">
                <a16:creationId xmlns:a16="http://schemas.microsoft.com/office/drawing/2014/main" id="{70041AE1-CAD5-BE57-2771-88CB53FAE103}"/>
              </a:ext>
            </a:extLst>
          </p:cNvPr>
          <p:cNvPicPr>
            <a:picLocks noChangeAspect="1"/>
          </p:cNvPicPr>
          <p:nvPr/>
        </p:nvPicPr>
        <p:blipFill rotWithShape="1">
          <a:blip r:embed="rId11"/>
          <a:srcRect l="34849" t="35766" r="21589" b="7158"/>
          <a:stretch/>
        </p:blipFill>
        <p:spPr>
          <a:xfrm>
            <a:off x="3386282" y="3358531"/>
            <a:ext cx="2478254" cy="1745304"/>
          </a:xfrm>
          <a:prstGeom prst="rect">
            <a:avLst/>
          </a:prstGeom>
        </p:spPr>
      </p:pic>
      <p:sp>
        <p:nvSpPr>
          <p:cNvPr id="18" name="TextBox 17">
            <a:extLst>
              <a:ext uri="{FF2B5EF4-FFF2-40B4-BE49-F238E27FC236}">
                <a16:creationId xmlns:a16="http://schemas.microsoft.com/office/drawing/2014/main" id="{692EDDDA-73D2-DE0F-EEC7-A0648E931384}"/>
              </a:ext>
            </a:extLst>
          </p:cNvPr>
          <p:cNvSpPr txBox="1"/>
          <p:nvPr/>
        </p:nvSpPr>
        <p:spPr>
          <a:xfrm>
            <a:off x="3320264" y="5085855"/>
            <a:ext cx="2619375" cy="276999"/>
          </a:xfrm>
          <a:prstGeom prst="rect">
            <a:avLst/>
          </a:prstGeom>
          <a:noFill/>
        </p:spPr>
        <p:txBody>
          <a:bodyPr wrap="square" rtlCol="0">
            <a:spAutoFit/>
          </a:bodyPr>
          <a:lstStyle/>
          <a:p>
            <a:r>
              <a:rPr lang="en-CA" sz="1200" dirty="0"/>
              <a:t>Source: </a:t>
            </a:r>
            <a:r>
              <a:rPr lang="en-CA" sz="1200" dirty="0" err="1"/>
              <a:t>UCalgary</a:t>
            </a:r>
            <a:r>
              <a:rPr lang="en-CA" sz="1200" dirty="0"/>
              <a:t> SAS website</a:t>
            </a:r>
          </a:p>
        </p:txBody>
      </p:sp>
    </p:spTree>
    <p:extLst>
      <p:ext uri="{BB962C8B-B14F-4D97-AF65-F5344CB8AC3E}">
        <p14:creationId xmlns:p14="http://schemas.microsoft.com/office/powerpoint/2010/main" val="149769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3D3A-5F8A-5149-BC4F-11EA41BAA0D6}"/>
              </a:ext>
            </a:extLst>
          </p:cNvPr>
          <p:cNvSpPr>
            <a:spLocks noGrp="1"/>
          </p:cNvSpPr>
          <p:nvPr>
            <p:ph type="title"/>
          </p:nvPr>
        </p:nvSpPr>
        <p:spPr>
          <a:xfrm>
            <a:off x="562628" y="247601"/>
            <a:ext cx="9724372" cy="1033398"/>
          </a:xfrm>
        </p:spPr>
        <p:txBody>
          <a:bodyPr/>
          <a:lstStyle/>
          <a:p>
            <a:r>
              <a:rPr lang="en-US" dirty="0"/>
              <a:t>Office of Institutional Commitments</a:t>
            </a:r>
          </a:p>
        </p:txBody>
      </p:sp>
      <p:sp>
        <p:nvSpPr>
          <p:cNvPr id="3" name="Slide Number Placeholder 2">
            <a:extLst>
              <a:ext uri="{FF2B5EF4-FFF2-40B4-BE49-F238E27FC236}">
                <a16:creationId xmlns:a16="http://schemas.microsoft.com/office/drawing/2014/main" id="{D977FC47-915C-644E-84C6-88B23A790896}"/>
              </a:ext>
            </a:extLst>
          </p:cNvPr>
          <p:cNvSpPr>
            <a:spLocks noGrp="1"/>
          </p:cNvSpPr>
          <p:nvPr>
            <p:ph type="sldNum" sz="quarter" idx="12"/>
          </p:nvPr>
        </p:nvSpPr>
        <p:spPr/>
        <p:txBody>
          <a:bodyPr/>
          <a:lstStyle/>
          <a:p>
            <a:fld id="{5C35FCF4-C3EF-BD43-82E0-05BC237DAD2A}" type="slidenum">
              <a:rPr lang="en-US" smtClean="0"/>
              <a:pPr/>
              <a:t>16</a:t>
            </a:fld>
            <a:endParaRPr lang="en-US" dirty="0"/>
          </a:p>
        </p:txBody>
      </p:sp>
      <p:pic>
        <p:nvPicPr>
          <p:cNvPr id="7" name="Picture 6">
            <a:extLst>
              <a:ext uri="{FF2B5EF4-FFF2-40B4-BE49-F238E27FC236}">
                <a16:creationId xmlns:a16="http://schemas.microsoft.com/office/drawing/2014/main" id="{B870A310-5FAC-7583-8136-1B7814640FBF}"/>
              </a:ext>
            </a:extLst>
          </p:cNvPr>
          <p:cNvPicPr>
            <a:picLocks noChangeAspect="1"/>
          </p:cNvPicPr>
          <p:nvPr/>
        </p:nvPicPr>
        <p:blipFill>
          <a:blip r:embed="rId3"/>
          <a:srcRect l="6597" t="9818" r="8403" b="8140"/>
          <a:stretch/>
        </p:blipFill>
        <p:spPr>
          <a:xfrm>
            <a:off x="733878" y="1280999"/>
            <a:ext cx="7772400" cy="4032250"/>
          </a:xfrm>
          <a:prstGeom prst="rect">
            <a:avLst/>
          </a:prstGeom>
        </p:spPr>
      </p:pic>
      <p:sp>
        <p:nvSpPr>
          <p:cNvPr id="9" name="TextBox 8">
            <a:extLst>
              <a:ext uri="{FF2B5EF4-FFF2-40B4-BE49-F238E27FC236}">
                <a16:creationId xmlns:a16="http://schemas.microsoft.com/office/drawing/2014/main" id="{2291CAF9-796A-5E92-EE23-37CDC69A1919}"/>
              </a:ext>
            </a:extLst>
          </p:cNvPr>
          <p:cNvSpPr txBox="1"/>
          <p:nvPr/>
        </p:nvSpPr>
        <p:spPr>
          <a:xfrm>
            <a:off x="911678" y="5552530"/>
            <a:ext cx="7416800" cy="646331"/>
          </a:xfrm>
          <a:prstGeom prst="rect">
            <a:avLst/>
          </a:prstGeom>
          <a:noFill/>
        </p:spPr>
        <p:txBody>
          <a:bodyPr wrap="square">
            <a:spAutoFit/>
          </a:bodyPr>
          <a:lstStyle/>
          <a:p>
            <a:r>
              <a:rPr lang="en-CA" dirty="0">
                <a:hlinkClick r:id="rId4"/>
              </a:rPr>
              <a:t>https://www.ucalgary.ca/provost/strategic-initiatives/office-institutional-commitments</a:t>
            </a:r>
            <a:r>
              <a:rPr lang="en-CA" dirty="0"/>
              <a:t> </a:t>
            </a:r>
          </a:p>
        </p:txBody>
      </p:sp>
      <p:sp>
        <p:nvSpPr>
          <p:cNvPr id="4" name="TextBox 3">
            <a:extLst>
              <a:ext uri="{FF2B5EF4-FFF2-40B4-BE49-F238E27FC236}">
                <a16:creationId xmlns:a16="http://schemas.microsoft.com/office/drawing/2014/main" id="{47976EA0-E0A6-AE31-0B8B-C9C94D3DF1AD}"/>
              </a:ext>
            </a:extLst>
          </p:cNvPr>
          <p:cNvSpPr txBox="1"/>
          <p:nvPr/>
        </p:nvSpPr>
        <p:spPr>
          <a:xfrm>
            <a:off x="8328478" y="2460171"/>
            <a:ext cx="3587752" cy="147732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CA"/>
              <a:t>Oversees “community </a:t>
            </a:r>
            <a:r>
              <a:rPr lang="en-CA" dirty="0"/>
              <a:t>mental health and well-being; equity, diversity, inclusion, and accessibility (EDIA); and sustainability under one integrated framework.”</a:t>
            </a:r>
          </a:p>
        </p:txBody>
      </p:sp>
    </p:spTree>
    <p:extLst>
      <p:ext uri="{BB962C8B-B14F-4D97-AF65-F5344CB8AC3E}">
        <p14:creationId xmlns:p14="http://schemas.microsoft.com/office/powerpoint/2010/main" val="219971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03733-AAEB-1A66-79FC-5D2F79954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29D9B-CA46-738D-77A1-DB20A5121CF2}"/>
              </a:ext>
            </a:extLst>
          </p:cNvPr>
          <p:cNvSpPr>
            <a:spLocks noGrp="1"/>
          </p:cNvSpPr>
          <p:nvPr>
            <p:ph type="title"/>
          </p:nvPr>
        </p:nvSpPr>
        <p:spPr>
          <a:xfrm>
            <a:off x="562628" y="112337"/>
            <a:ext cx="9724372" cy="1033398"/>
          </a:xfrm>
        </p:spPr>
        <p:txBody>
          <a:bodyPr/>
          <a:lstStyle/>
          <a:p>
            <a:r>
              <a:rPr lang="en-US" dirty="0"/>
              <a:t>Office of Institutional Commitments</a:t>
            </a:r>
          </a:p>
        </p:txBody>
      </p:sp>
      <p:sp>
        <p:nvSpPr>
          <p:cNvPr id="3" name="Slide Number Placeholder 2">
            <a:extLst>
              <a:ext uri="{FF2B5EF4-FFF2-40B4-BE49-F238E27FC236}">
                <a16:creationId xmlns:a16="http://schemas.microsoft.com/office/drawing/2014/main" id="{1958B4CA-C611-C344-AA32-E9EE78711029}"/>
              </a:ext>
            </a:extLst>
          </p:cNvPr>
          <p:cNvSpPr>
            <a:spLocks noGrp="1"/>
          </p:cNvSpPr>
          <p:nvPr>
            <p:ph type="sldNum" sz="quarter" idx="12"/>
          </p:nvPr>
        </p:nvSpPr>
        <p:spPr/>
        <p:txBody>
          <a:bodyPr/>
          <a:lstStyle/>
          <a:p>
            <a:fld id="{5C35FCF4-C3EF-BD43-82E0-05BC237DAD2A}" type="slidenum">
              <a:rPr lang="en-US" smtClean="0"/>
              <a:pPr/>
              <a:t>17</a:t>
            </a:fld>
            <a:endParaRPr lang="en-US" dirty="0"/>
          </a:p>
        </p:txBody>
      </p:sp>
      <p:pic>
        <p:nvPicPr>
          <p:cNvPr id="5" name="Picture 4">
            <a:extLst>
              <a:ext uri="{FF2B5EF4-FFF2-40B4-BE49-F238E27FC236}">
                <a16:creationId xmlns:a16="http://schemas.microsoft.com/office/drawing/2014/main" id="{CDBF2B4B-0DAA-A15E-48E3-60C867656ED8}"/>
              </a:ext>
            </a:extLst>
          </p:cNvPr>
          <p:cNvPicPr>
            <a:picLocks noChangeAspect="1"/>
          </p:cNvPicPr>
          <p:nvPr/>
        </p:nvPicPr>
        <p:blipFill>
          <a:blip r:embed="rId3"/>
          <a:srcRect l="5625" t="7752" r="3680" b="4263"/>
          <a:stretch/>
        </p:blipFill>
        <p:spPr>
          <a:xfrm>
            <a:off x="1949450" y="1149350"/>
            <a:ext cx="8293100" cy="4324350"/>
          </a:xfrm>
          <a:prstGeom prst="rect">
            <a:avLst/>
          </a:prstGeom>
        </p:spPr>
      </p:pic>
      <p:sp>
        <p:nvSpPr>
          <p:cNvPr id="8" name="TextBox 7">
            <a:extLst>
              <a:ext uri="{FF2B5EF4-FFF2-40B4-BE49-F238E27FC236}">
                <a16:creationId xmlns:a16="http://schemas.microsoft.com/office/drawing/2014/main" id="{5FF5F373-E977-EBA7-68FD-8147EA06FABF}"/>
              </a:ext>
            </a:extLst>
          </p:cNvPr>
          <p:cNvSpPr txBox="1"/>
          <p:nvPr/>
        </p:nvSpPr>
        <p:spPr>
          <a:xfrm>
            <a:off x="1911693" y="5611166"/>
            <a:ext cx="5232400" cy="369332"/>
          </a:xfrm>
          <a:prstGeom prst="rect">
            <a:avLst/>
          </a:prstGeom>
          <a:noFill/>
        </p:spPr>
        <p:txBody>
          <a:bodyPr wrap="square">
            <a:spAutoFit/>
          </a:bodyPr>
          <a:lstStyle/>
          <a:p>
            <a:r>
              <a:rPr lang="en-CA" dirty="0">
                <a:hlinkClick r:id="rId4"/>
              </a:rPr>
              <a:t>https://www.ucalgary.ca/equity-diversity-inclusion</a:t>
            </a:r>
            <a:r>
              <a:rPr lang="en-CA" dirty="0"/>
              <a:t> </a:t>
            </a:r>
          </a:p>
        </p:txBody>
      </p:sp>
    </p:spTree>
    <p:extLst>
      <p:ext uri="{BB962C8B-B14F-4D97-AF65-F5344CB8AC3E}">
        <p14:creationId xmlns:p14="http://schemas.microsoft.com/office/powerpoint/2010/main" val="398364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FD3BC-1E75-C108-A66E-20933E2E4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A181D-9381-5637-8791-75BB601AE9A3}"/>
              </a:ext>
            </a:extLst>
          </p:cNvPr>
          <p:cNvSpPr>
            <a:spLocks noGrp="1"/>
          </p:cNvSpPr>
          <p:nvPr>
            <p:ph type="title"/>
          </p:nvPr>
        </p:nvSpPr>
        <p:spPr>
          <a:xfrm>
            <a:off x="562628" y="112337"/>
            <a:ext cx="9724372" cy="1033398"/>
          </a:xfrm>
        </p:spPr>
        <p:txBody>
          <a:bodyPr/>
          <a:lstStyle/>
          <a:p>
            <a:r>
              <a:rPr lang="en-US" dirty="0"/>
              <a:t>Office of Institutional Commitments</a:t>
            </a:r>
          </a:p>
        </p:txBody>
      </p:sp>
      <p:sp>
        <p:nvSpPr>
          <p:cNvPr id="3" name="Slide Number Placeholder 2">
            <a:extLst>
              <a:ext uri="{FF2B5EF4-FFF2-40B4-BE49-F238E27FC236}">
                <a16:creationId xmlns:a16="http://schemas.microsoft.com/office/drawing/2014/main" id="{7919E8AC-C7DC-3AF6-9F76-CA69EAF2D080}"/>
              </a:ext>
            </a:extLst>
          </p:cNvPr>
          <p:cNvSpPr>
            <a:spLocks noGrp="1"/>
          </p:cNvSpPr>
          <p:nvPr>
            <p:ph type="sldNum" sz="quarter" idx="12"/>
          </p:nvPr>
        </p:nvSpPr>
        <p:spPr/>
        <p:txBody>
          <a:bodyPr/>
          <a:lstStyle/>
          <a:p>
            <a:fld id="{5C35FCF4-C3EF-BD43-82E0-05BC237DAD2A}" type="slidenum">
              <a:rPr lang="en-US" smtClean="0"/>
              <a:pPr/>
              <a:t>18</a:t>
            </a:fld>
            <a:endParaRPr lang="en-US" dirty="0"/>
          </a:p>
        </p:txBody>
      </p:sp>
      <p:sp>
        <p:nvSpPr>
          <p:cNvPr id="8" name="TextBox 7">
            <a:extLst>
              <a:ext uri="{FF2B5EF4-FFF2-40B4-BE49-F238E27FC236}">
                <a16:creationId xmlns:a16="http://schemas.microsoft.com/office/drawing/2014/main" id="{10C2D5DE-91E9-C3C6-F2AD-17C6AA4B9B24}"/>
              </a:ext>
            </a:extLst>
          </p:cNvPr>
          <p:cNvSpPr txBox="1"/>
          <p:nvPr/>
        </p:nvSpPr>
        <p:spPr>
          <a:xfrm>
            <a:off x="562628" y="5726760"/>
            <a:ext cx="5232400" cy="369332"/>
          </a:xfrm>
          <a:prstGeom prst="rect">
            <a:avLst/>
          </a:prstGeom>
          <a:noFill/>
        </p:spPr>
        <p:txBody>
          <a:bodyPr wrap="square">
            <a:spAutoFit/>
          </a:bodyPr>
          <a:lstStyle/>
          <a:p>
            <a:r>
              <a:rPr lang="en-CA" dirty="0">
                <a:hlinkClick r:id="rId3"/>
              </a:rPr>
              <a:t>https://www.ucalgary.ca/equity-diversity-inclusion</a:t>
            </a:r>
            <a:r>
              <a:rPr lang="en-CA" dirty="0"/>
              <a:t> </a:t>
            </a:r>
          </a:p>
        </p:txBody>
      </p:sp>
      <p:pic>
        <p:nvPicPr>
          <p:cNvPr id="6" name="Picture 5">
            <a:extLst>
              <a:ext uri="{FF2B5EF4-FFF2-40B4-BE49-F238E27FC236}">
                <a16:creationId xmlns:a16="http://schemas.microsoft.com/office/drawing/2014/main" id="{114D349E-7277-D761-C808-40F805DDBEAF}"/>
              </a:ext>
            </a:extLst>
          </p:cNvPr>
          <p:cNvPicPr>
            <a:picLocks noChangeAspect="1"/>
          </p:cNvPicPr>
          <p:nvPr/>
        </p:nvPicPr>
        <p:blipFill>
          <a:blip r:embed="rId4"/>
          <a:srcRect l="39342" t="22610" r="39681" b="10982"/>
          <a:stretch/>
        </p:blipFill>
        <p:spPr>
          <a:xfrm>
            <a:off x="562628" y="1410902"/>
            <a:ext cx="2223750" cy="3783738"/>
          </a:xfrm>
          <a:prstGeom prst="rect">
            <a:avLst/>
          </a:prstGeom>
        </p:spPr>
      </p:pic>
      <p:pic>
        <p:nvPicPr>
          <p:cNvPr id="5" name="Picture 4">
            <a:extLst>
              <a:ext uri="{FF2B5EF4-FFF2-40B4-BE49-F238E27FC236}">
                <a16:creationId xmlns:a16="http://schemas.microsoft.com/office/drawing/2014/main" id="{5946436C-4B04-DA98-5EA7-41DE40FC85DA}"/>
              </a:ext>
            </a:extLst>
          </p:cNvPr>
          <p:cNvPicPr>
            <a:picLocks noChangeAspect="1"/>
          </p:cNvPicPr>
          <p:nvPr/>
        </p:nvPicPr>
        <p:blipFill>
          <a:blip r:embed="rId5"/>
          <a:srcRect l="18661" t="17362" r="19732" b="25343"/>
          <a:stretch/>
        </p:blipFill>
        <p:spPr>
          <a:xfrm>
            <a:off x="3537857" y="1537130"/>
            <a:ext cx="7839740" cy="3949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7109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A69FD2-34E0-419B-B82E-4D0FE19D58D6}" type="slidenum">
              <a:rPr lang="pt-BR" smtClean="0"/>
              <a:t>19</a:t>
            </a:fld>
            <a:endParaRPr lang="pt-BR"/>
          </a:p>
        </p:txBody>
      </p:sp>
      <p:sp>
        <p:nvSpPr>
          <p:cNvPr id="5" name="Title 1">
            <a:extLst>
              <a:ext uri="{FF2B5EF4-FFF2-40B4-BE49-F238E27FC236}">
                <a16:creationId xmlns:a16="http://schemas.microsoft.com/office/drawing/2014/main" id="{852B9343-9E57-1D5C-5303-7B6FB85292B7}"/>
              </a:ext>
            </a:extLst>
          </p:cNvPr>
          <p:cNvSpPr>
            <a:spLocks noGrp="1"/>
          </p:cNvSpPr>
          <p:nvPr>
            <p:ph type="title"/>
          </p:nvPr>
        </p:nvSpPr>
        <p:spPr>
          <a:xfrm>
            <a:off x="153468" y="3792"/>
            <a:ext cx="10729880" cy="1033398"/>
          </a:xfrm>
        </p:spPr>
        <p:txBody>
          <a:bodyPr>
            <a:normAutofit/>
          </a:bodyPr>
          <a:lstStyle/>
          <a:p>
            <a:r>
              <a:rPr lang="en-CA" dirty="0"/>
              <a:t>How is EDI structured in our university?</a:t>
            </a:r>
          </a:p>
        </p:txBody>
      </p:sp>
      <p:sp>
        <p:nvSpPr>
          <p:cNvPr id="2" name="TextBox 1">
            <a:extLst>
              <a:ext uri="{FF2B5EF4-FFF2-40B4-BE49-F238E27FC236}">
                <a16:creationId xmlns:a16="http://schemas.microsoft.com/office/drawing/2014/main" id="{F1213B3A-5E4A-99DD-0FF0-98B259305C58}"/>
              </a:ext>
            </a:extLst>
          </p:cNvPr>
          <p:cNvSpPr txBox="1"/>
          <p:nvPr/>
        </p:nvSpPr>
        <p:spPr>
          <a:xfrm>
            <a:off x="3940330" y="4474048"/>
            <a:ext cx="2937753"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CA" sz="2400" b="1" dirty="0"/>
              <a:t>PHAS EDI Committee (Departmental level)</a:t>
            </a:r>
          </a:p>
        </p:txBody>
      </p:sp>
      <p:sp>
        <p:nvSpPr>
          <p:cNvPr id="8" name="TextBox 7">
            <a:extLst>
              <a:ext uri="{FF2B5EF4-FFF2-40B4-BE49-F238E27FC236}">
                <a16:creationId xmlns:a16="http://schemas.microsoft.com/office/drawing/2014/main" id="{75FB80E9-EF13-D2FD-5810-DBAA71EE1D70}"/>
              </a:ext>
            </a:extLst>
          </p:cNvPr>
          <p:cNvSpPr txBox="1"/>
          <p:nvPr/>
        </p:nvSpPr>
        <p:spPr>
          <a:xfrm>
            <a:off x="3213864" y="2959252"/>
            <a:ext cx="448471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CA" sz="2400" b="1" dirty="0"/>
              <a:t>Faculty of Science EDI Committee (Faculty level)</a:t>
            </a:r>
          </a:p>
        </p:txBody>
      </p:sp>
      <p:sp>
        <p:nvSpPr>
          <p:cNvPr id="9" name="Rectangle: Rounded Corners 8">
            <a:extLst>
              <a:ext uri="{FF2B5EF4-FFF2-40B4-BE49-F238E27FC236}">
                <a16:creationId xmlns:a16="http://schemas.microsoft.com/office/drawing/2014/main" id="{7B51F344-2A82-882C-CD8D-B6D4C6FDC894}"/>
              </a:ext>
            </a:extLst>
          </p:cNvPr>
          <p:cNvSpPr/>
          <p:nvPr/>
        </p:nvSpPr>
        <p:spPr>
          <a:xfrm>
            <a:off x="8207384" y="1485954"/>
            <a:ext cx="1322961" cy="6906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CA" dirty="0"/>
              <a:t>Biological Sciences</a:t>
            </a:r>
          </a:p>
        </p:txBody>
      </p:sp>
      <p:sp>
        <p:nvSpPr>
          <p:cNvPr id="11" name="Rectangle: Rounded Corners 10">
            <a:extLst>
              <a:ext uri="{FF2B5EF4-FFF2-40B4-BE49-F238E27FC236}">
                <a16:creationId xmlns:a16="http://schemas.microsoft.com/office/drawing/2014/main" id="{374C97B0-FEB9-B823-136B-2F539B1C3AC1}"/>
              </a:ext>
            </a:extLst>
          </p:cNvPr>
          <p:cNvSpPr/>
          <p:nvPr/>
        </p:nvSpPr>
        <p:spPr>
          <a:xfrm>
            <a:off x="8207383" y="2421430"/>
            <a:ext cx="1322961" cy="6906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CA" dirty="0"/>
              <a:t>Chemistry</a:t>
            </a:r>
          </a:p>
        </p:txBody>
      </p:sp>
      <p:sp>
        <p:nvSpPr>
          <p:cNvPr id="12" name="Rectangle: Rounded Corners 11">
            <a:extLst>
              <a:ext uri="{FF2B5EF4-FFF2-40B4-BE49-F238E27FC236}">
                <a16:creationId xmlns:a16="http://schemas.microsoft.com/office/drawing/2014/main" id="{41815513-9347-D903-662E-C6ADC3F7846D}"/>
              </a:ext>
            </a:extLst>
          </p:cNvPr>
          <p:cNvSpPr/>
          <p:nvPr/>
        </p:nvSpPr>
        <p:spPr>
          <a:xfrm>
            <a:off x="8207382" y="3352432"/>
            <a:ext cx="1322961" cy="6906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CA" dirty="0"/>
              <a:t>Computer Science</a:t>
            </a:r>
          </a:p>
        </p:txBody>
      </p:sp>
      <p:sp>
        <p:nvSpPr>
          <p:cNvPr id="13" name="Rectangle: Rounded Corners 12">
            <a:extLst>
              <a:ext uri="{FF2B5EF4-FFF2-40B4-BE49-F238E27FC236}">
                <a16:creationId xmlns:a16="http://schemas.microsoft.com/office/drawing/2014/main" id="{493DBD29-4EA4-3818-E4C7-8F744FD3838E}"/>
              </a:ext>
            </a:extLst>
          </p:cNvPr>
          <p:cNvSpPr/>
          <p:nvPr/>
        </p:nvSpPr>
        <p:spPr>
          <a:xfrm>
            <a:off x="8207381" y="4249016"/>
            <a:ext cx="1322961" cy="6906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CA" dirty="0"/>
              <a:t>Math</a:t>
            </a:r>
          </a:p>
        </p:txBody>
      </p:sp>
      <p:sp>
        <p:nvSpPr>
          <p:cNvPr id="14" name="Rectangle: Rounded Corners 13">
            <a:extLst>
              <a:ext uri="{FF2B5EF4-FFF2-40B4-BE49-F238E27FC236}">
                <a16:creationId xmlns:a16="http://schemas.microsoft.com/office/drawing/2014/main" id="{2FD35AF3-1B51-47C3-5694-735DECCEE0EE}"/>
              </a:ext>
            </a:extLst>
          </p:cNvPr>
          <p:cNvSpPr/>
          <p:nvPr/>
        </p:nvSpPr>
        <p:spPr>
          <a:xfrm>
            <a:off x="8117285" y="5186327"/>
            <a:ext cx="1503150" cy="10333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CA" dirty="0"/>
              <a:t>Earth, Energy, and Environment</a:t>
            </a:r>
          </a:p>
        </p:txBody>
      </p:sp>
      <p:sp>
        <p:nvSpPr>
          <p:cNvPr id="16" name="Rectangle: Rounded Corners 15">
            <a:extLst>
              <a:ext uri="{FF2B5EF4-FFF2-40B4-BE49-F238E27FC236}">
                <a16:creationId xmlns:a16="http://schemas.microsoft.com/office/drawing/2014/main" id="{6F0146D8-F7B3-F31E-EA2B-2F7C307511B1}"/>
              </a:ext>
            </a:extLst>
          </p:cNvPr>
          <p:cNvSpPr/>
          <p:nvPr/>
        </p:nvSpPr>
        <p:spPr>
          <a:xfrm>
            <a:off x="8207380" y="550478"/>
            <a:ext cx="1322961" cy="6906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CA" dirty="0"/>
              <a:t>Physics</a:t>
            </a:r>
          </a:p>
        </p:txBody>
      </p:sp>
      <p:sp>
        <p:nvSpPr>
          <p:cNvPr id="19" name="TextBox 18">
            <a:extLst>
              <a:ext uri="{FF2B5EF4-FFF2-40B4-BE49-F238E27FC236}">
                <a16:creationId xmlns:a16="http://schemas.microsoft.com/office/drawing/2014/main" id="{B811ACFE-EB6F-EFE0-EE0D-0AB6A379EF87}"/>
              </a:ext>
            </a:extLst>
          </p:cNvPr>
          <p:cNvSpPr txBox="1"/>
          <p:nvPr/>
        </p:nvSpPr>
        <p:spPr>
          <a:xfrm>
            <a:off x="3239036" y="1046275"/>
            <a:ext cx="434034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CA" sz="2400" b="1" dirty="0"/>
              <a:t>Presidential Task Force on EDIA</a:t>
            </a:r>
          </a:p>
          <a:p>
            <a:pPr algn="ctr"/>
            <a:r>
              <a:rPr lang="en-CA" sz="2400" b="1" dirty="0"/>
              <a:t>EDI Network </a:t>
            </a:r>
            <a:br>
              <a:rPr lang="en-CA" sz="2400" b="1" dirty="0"/>
            </a:br>
            <a:r>
              <a:rPr lang="en-CA" sz="2400" b="1" dirty="0"/>
              <a:t>(University level)</a:t>
            </a:r>
          </a:p>
        </p:txBody>
      </p:sp>
      <p:sp>
        <p:nvSpPr>
          <p:cNvPr id="6" name="Arrow: Up 5">
            <a:extLst>
              <a:ext uri="{FF2B5EF4-FFF2-40B4-BE49-F238E27FC236}">
                <a16:creationId xmlns:a16="http://schemas.microsoft.com/office/drawing/2014/main" id="{DDEC9801-5F2E-00D7-6AEC-75BA55B2FAD5}"/>
              </a:ext>
            </a:extLst>
          </p:cNvPr>
          <p:cNvSpPr/>
          <p:nvPr/>
        </p:nvSpPr>
        <p:spPr>
          <a:xfrm>
            <a:off x="5282748" y="3814004"/>
            <a:ext cx="346953" cy="41849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21" name="TextBox 20">
            <a:extLst>
              <a:ext uri="{FF2B5EF4-FFF2-40B4-BE49-F238E27FC236}">
                <a16:creationId xmlns:a16="http://schemas.microsoft.com/office/drawing/2014/main" id="{3A32EA03-42C9-46D9-54B3-DDC30F416E5F}"/>
              </a:ext>
            </a:extLst>
          </p:cNvPr>
          <p:cNvSpPr txBox="1"/>
          <p:nvPr/>
        </p:nvSpPr>
        <p:spPr>
          <a:xfrm>
            <a:off x="3708842" y="5953782"/>
            <a:ext cx="4340340" cy="461665"/>
          </a:xfrm>
          <a:prstGeom prst="rect">
            <a:avLst/>
          </a:prstGeom>
          <a:noFill/>
        </p:spPr>
        <p:txBody>
          <a:bodyPr wrap="square" rtlCol="0">
            <a:spAutoFit/>
          </a:bodyPr>
          <a:lstStyle/>
          <a:p>
            <a:r>
              <a:rPr lang="en-CA" sz="1200" dirty="0"/>
              <a:t>Source: </a:t>
            </a:r>
            <a:r>
              <a:rPr lang="en-CA" sz="1200" dirty="0">
                <a:hlinkClick r:id="rId3"/>
              </a:rPr>
              <a:t>https://www.ucalgary.ca/equity-diversity-inclusion/presidential-task-force-edia/presidential-task-force-edia</a:t>
            </a:r>
            <a:r>
              <a:rPr lang="en-CA" sz="1200" dirty="0"/>
              <a:t> </a:t>
            </a:r>
          </a:p>
        </p:txBody>
      </p:sp>
      <p:sp>
        <p:nvSpPr>
          <p:cNvPr id="22" name="Arrow: Up 21">
            <a:extLst>
              <a:ext uri="{FF2B5EF4-FFF2-40B4-BE49-F238E27FC236}">
                <a16:creationId xmlns:a16="http://schemas.microsoft.com/office/drawing/2014/main" id="{C5017D8E-3C50-2850-AA92-CF8197D2102F}"/>
              </a:ext>
            </a:extLst>
          </p:cNvPr>
          <p:cNvSpPr/>
          <p:nvPr/>
        </p:nvSpPr>
        <p:spPr>
          <a:xfrm flipV="1">
            <a:off x="5282747" y="4058630"/>
            <a:ext cx="346954" cy="3988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23" name="Arrow: Up 22">
            <a:extLst>
              <a:ext uri="{FF2B5EF4-FFF2-40B4-BE49-F238E27FC236}">
                <a16:creationId xmlns:a16="http://schemas.microsoft.com/office/drawing/2014/main" id="{CCA2446F-1B4D-74AC-1511-9E0774F8E68F}"/>
              </a:ext>
            </a:extLst>
          </p:cNvPr>
          <p:cNvSpPr/>
          <p:nvPr/>
        </p:nvSpPr>
        <p:spPr>
          <a:xfrm>
            <a:off x="5282749" y="2315793"/>
            <a:ext cx="346953" cy="41849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24" name="Arrow: Up 23">
            <a:extLst>
              <a:ext uri="{FF2B5EF4-FFF2-40B4-BE49-F238E27FC236}">
                <a16:creationId xmlns:a16="http://schemas.microsoft.com/office/drawing/2014/main" id="{6B5B91D7-97C0-13F1-45D0-31E28E636D5D}"/>
              </a:ext>
            </a:extLst>
          </p:cNvPr>
          <p:cNvSpPr/>
          <p:nvPr/>
        </p:nvSpPr>
        <p:spPr>
          <a:xfrm flipV="1">
            <a:off x="5282748" y="2560419"/>
            <a:ext cx="346954" cy="3988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3405E07D-9590-16E7-258F-F483430EE3D0}"/>
              </a:ext>
            </a:extLst>
          </p:cNvPr>
          <p:cNvPicPr>
            <a:picLocks noChangeAspect="1"/>
          </p:cNvPicPr>
          <p:nvPr/>
        </p:nvPicPr>
        <p:blipFill>
          <a:blip r:embed="rId4"/>
          <a:stretch>
            <a:fillRect/>
          </a:stretch>
        </p:blipFill>
        <p:spPr>
          <a:xfrm>
            <a:off x="265424" y="933015"/>
            <a:ext cx="1710037" cy="1710037"/>
          </a:xfrm>
          <a:prstGeom prst="rect">
            <a:avLst/>
          </a:prstGeom>
        </p:spPr>
      </p:pic>
      <p:sp>
        <p:nvSpPr>
          <p:cNvPr id="10" name="TextBox 9">
            <a:extLst>
              <a:ext uri="{FF2B5EF4-FFF2-40B4-BE49-F238E27FC236}">
                <a16:creationId xmlns:a16="http://schemas.microsoft.com/office/drawing/2014/main" id="{6CC0FCCC-5ABC-2BF8-CFCC-8698D16C75E7}"/>
              </a:ext>
            </a:extLst>
          </p:cNvPr>
          <p:cNvSpPr txBox="1"/>
          <p:nvPr/>
        </p:nvSpPr>
        <p:spPr>
          <a:xfrm>
            <a:off x="153468" y="2692842"/>
            <a:ext cx="3126518" cy="830997"/>
          </a:xfrm>
          <a:prstGeom prst="rect">
            <a:avLst/>
          </a:prstGeom>
          <a:noFill/>
        </p:spPr>
        <p:txBody>
          <a:bodyPr wrap="square">
            <a:spAutoFit/>
          </a:bodyPr>
          <a:lstStyle/>
          <a:p>
            <a:r>
              <a:rPr lang="en-CA" sz="1600" dirty="0"/>
              <a:t>Dr. Malinda S. Smith, PhD, Co-Chair</a:t>
            </a:r>
          </a:p>
          <a:p>
            <a:r>
              <a:rPr lang="en-CA" sz="1600" dirty="0"/>
              <a:t>Associate Vice President Research (EDI)</a:t>
            </a:r>
          </a:p>
        </p:txBody>
      </p:sp>
      <p:pic>
        <p:nvPicPr>
          <p:cNvPr id="1026" name="Picture 2" descr="Sandra Davidson, PhD, MSN, RN, FAAN, FCAN">
            <a:extLst>
              <a:ext uri="{FF2B5EF4-FFF2-40B4-BE49-F238E27FC236}">
                <a16:creationId xmlns:a16="http://schemas.microsoft.com/office/drawing/2014/main" id="{D79F364F-B95A-7D2B-E456-6888D5C6FA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88" y="3800494"/>
            <a:ext cx="1716907" cy="17169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7DEF1DF-1EE2-F8D4-ECF6-D6430030091B}"/>
              </a:ext>
            </a:extLst>
          </p:cNvPr>
          <p:cNvSpPr txBox="1"/>
          <p:nvPr/>
        </p:nvSpPr>
        <p:spPr>
          <a:xfrm>
            <a:off x="153468" y="5517401"/>
            <a:ext cx="3582717" cy="584775"/>
          </a:xfrm>
          <a:prstGeom prst="rect">
            <a:avLst/>
          </a:prstGeom>
          <a:noFill/>
        </p:spPr>
        <p:txBody>
          <a:bodyPr wrap="square">
            <a:spAutoFit/>
          </a:bodyPr>
          <a:lstStyle/>
          <a:p>
            <a:r>
              <a:rPr lang="en-CA" sz="1600" dirty="0"/>
              <a:t>Dr. Sandra Davidson, ​​​​​​​Co-Chair</a:t>
            </a:r>
          </a:p>
          <a:p>
            <a:r>
              <a:rPr lang="en-CA" sz="1600" dirty="0"/>
              <a:t>Provost and Vice-President (Academic)</a:t>
            </a:r>
          </a:p>
        </p:txBody>
      </p:sp>
      <p:sp>
        <p:nvSpPr>
          <p:cNvPr id="15" name="TextBox 14">
            <a:extLst>
              <a:ext uri="{FF2B5EF4-FFF2-40B4-BE49-F238E27FC236}">
                <a16:creationId xmlns:a16="http://schemas.microsoft.com/office/drawing/2014/main" id="{EC6F5FE0-EEA3-36C3-7163-61CF456ECD64}"/>
              </a:ext>
            </a:extLst>
          </p:cNvPr>
          <p:cNvSpPr txBox="1"/>
          <p:nvPr/>
        </p:nvSpPr>
        <p:spPr>
          <a:xfrm>
            <a:off x="9869557" y="2596546"/>
            <a:ext cx="1988630" cy="144655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2200" b="1" dirty="0"/>
              <a:t>Office of Equity, Diversity and Inclusion</a:t>
            </a:r>
          </a:p>
        </p:txBody>
      </p:sp>
    </p:spTree>
    <p:extLst>
      <p:ext uri="{BB962C8B-B14F-4D97-AF65-F5344CB8AC3E}">
        <p14:creationId xmlns:p14="http://schemas.microsoft.com/office/powerpoint/2010/main" val="1297886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1B28019F-1094-48D5-9030-0CCB43622F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736" t="17610" r="3817" b="52033"/>
          <a:stretch/>
        </p:blipFill>
        <p:spPr bwMode="auto">
          <a:xfrm>
            <a:off x="5243283" y="1702529"/>
            <a:ext cx="3472699" cy="208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1A111F1F-EFDC-4BEF-9EA2-DB26663AA8BA}"/>
              </a:ext>
            </a:extLst>
          </p:cNvPr>
          <p:cNvSpPr txBox="1"/>
          <p:nvPr/>
        </p:nvSpPr>
        <p:spPr>
          <a:xfrm>
            <a:off x="191235" y="944185"/>
            <a:ext cx="5472608" cy="257903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rPr>
              <a:t>Theoretical condensed matter physics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rPr>
              <a:t>Complex systems, emergent phenomena</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rPr>
              <a:t>Computational nanoscience</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rPr>
              <a:t>Modelling Quantum Materials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rPr>
              <a:t>Brain-inspired Computing Systems</a:t>
            </a:r>
          </a:p>
        </p:txBody>
      </p:sp>
      <p:sp>
        <p:nvSpPr>
          <p:cNvPr id="4" name="Slide Number Placeholder 3">
            <a:extLst>
              <a:ext uri="{FF2B5EF4-FFF2-40B4-BE49-F238E27FC236}">
                <a16:creationId xmlns:a16="http://schemas.microsoft.com/office/drawing/2014/main" id="{724FA3F3-625E-CA46-8A0A-6A0AF37CFD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5FCF4-C3EF-BD43-82E0-05BC237DAD2A}" type="slidenum">
              <a:rPr kumimoji="0" lang="en-GB"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7878557A-3AB0-4452-B097-102352F6453C}"/>
              </a:ext>
            </a:extLst>
          </p:cNvPr>
          <p:cNvSpPr/>
          <p:nvPr/>
        </p:nvSpPr>
        <p:spPr>
          <a:xfrm rot="19690999">
            <a:off x="1166167" y="4703464"/>
            <a:ext cx="2376265" cy="1916832"/>
          </a:xfrm>
          <a:prstGeom prst="ellipse">
            <a:avLst/>
          </a:prstGeom>
          <a:solidFill>
            <a:srgbClr val="4F81BD"/>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alibri"/>
                <a:ea typeface="+mn-ea"/>
                <a:cs typeface="+mn-cs"/>
              </a:rPr>
              <a:t>Low dimensional systems</a:t>
            </a:r>
          </a:p>
        </p:txBody>
      </p:sp>
      <p:sp>
        <p:nvSpPr>
          <p:cNvPr id="26" name="Oval 25">
            <a:extLst>
              <a:ext uri="{FF2B5EF4-FFF2-40B4-BE49-F238E27FC236}">
                <a16:creationId xmlns:a16="http://schemas.microsoft.com/office/drawing/2014/main" id="{1B964AC5-03C1-4287-8695-CCCA22FF58A6}"/>
              </a:ext>
            </a:extLst>
          </p:cNvPr>
          <p:cNvSpPr/>
          <p:nvPr/>
        </p:nvSpPr>
        <p:spPr>
          <a:xfrm rot="19690999">
            <a:off x="4694893" y="4774209"/>
            <a:ext cx="2376265" cy="1916832"/>
          </a:xfrm>
          <a:prstGeom prst="ellipse">
            <a:avLst/>
          </a:prstGeom>
          <a:solidFill>
            <a:srgbClr val="00B050"/>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alibri"/>
                <a:ea typeface="+mn-ea"/>
                <a:cs typeface="+mn-cs"/>
              </a:rPr>
              <a:t>Nanoscale-mesoscopic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alibri"/>
                <a:ea typeface="+mn-ea"/>
                <a:cs typeface="+mn-cs"/>
              </a:rPr>
              <a:t>materials</a:t>
            </a:r>
          </a:p>
        </p:txBody>
      </p:sp>
      <p:sp>
        <p:nvSpPr>
          <p:cNvPr id="27" name="Oval 26">
            <a:extLst>
              <a:ext uri="{FF2B5EF4-FFF2-40B4-BE49-F238E27FC236}">
                <a16:creationId xmlns:a16="http://schemas.microsoft.com/office/drawing/2014/main" id="{DD587E68-2E78-4D29-88EA-5CB140143F69}"/>
              </a:ext>
            </a:extLst>
          </p:cNvPr>
          <p:cNvSpPr/>
          <p:nvPr/>
        </p:nvSpPr>
        <p:spPr>
          <a:xfrm rot="19690999">
            <a:off x="8505552" y="4775471"/>
            <a:ext cx="2376265" cy="1916832"/>
          </a:xfrm>
          <a:prstGeom prst="ellipse">
            <a:avLst/>
          </a:prstGeom>
          <a:solidFill>
            <a:srgbClr val="C00000"/>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alibri"/>
                <a:ea typeface="+mn-ea"/>
                <a:cs typeface="+mn-cs"/>
              </a:rPr>
              <a:t>Engineered/ functional materials</a:t>
            </a:r>
          </a:p>
        </p:txBody>
      </p:sp>
      <p:pic>
        <p:nvPicPr>
          <p:cNvPr id="2" name="Picture 1" descr="A picture containing text, monitor, desk, electronics&#10;&#10;Description automatically generated">
            <a:extLst>
              <a:ext uri="{FF2B5EF4-FFF2-40B4-BE49-F238E27FC236}">
                <a16:creationId xmlns:a16="http://schemas.microsoft.com/office/drawing/2014/main" id="{E8573FA3-341F-B478-8F78-5ED35F680D3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58998" y="1309173"/>
            <a:ext cx="2677418" cy="2982661"/>
          </a:xfrm>
          <a:prstGeom prst="rect">
            <a:avLst/>
          </a:prstGeom>
        </p:spPr>
      </p:pic>
      <p:sp>
        <p:nvSpPr>
          <p:cNvPr id="9" name="Title 1">
            <a:extLst>
              <a:ext uri="{FF2B5EF4-FFF2-40B4-BE49-F238E27FC236}">
                <a16:creationId xmlns:a16="http://schemas.microsoft.com/office/drawing/2014/main" id="{D54F4473-258F-6678-0F3B-1656313F196B}"/>
              </a:ext>
            </a:extLst>
          </p:cNvPr>
          <p:cNvSpPr>
            <a:spLocks noGrp="1"/>
          </p:cNvSpPr>
          <p:nvPr>
            <p:ph type="title"/>
          </p:nvPr>
        </p:nvSpPr>
        <p:spPr>
          <a:xfrm>
            <a:off x="191235" y="0"/>
            <a:ext cx="8674469" cy="1033398"/>
          </a:xfrm>
        </p:spPr>
        <p:txBody>
          <a:bodyPr>
            <a:normAutofit/>
          </a:bodyPr>
          <a:lstStyle/>
          <a:p>
            <a:r>
              <a:rPr lang="en-GB" sz="3200" b="1" dirty="0">
                <a:solidFill>
                  <a:srgbClr val="FF0000"/>
                </a:solidFill>
                <a:latin typeface="+mn-lt"/>
              </a:rPr>
              <a:t>My research group: Complex (Nano) Materials Lab</a:t>
            </a:r>
          </a:p>
        </p:txBody>
      </p:sp>
    </p:spTree>
    <p:extLst>
      <p:ext uri="{BB962C8B-B14F-4D97-AF65-F5344CB8AC3E}">
        <p14:creationId xmlns:p14="http://schemas.microsoft.com/office/powerpoint/2010/main" val="2623202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3D3A-5F8A-5149-BC4F-11EA41BAA0D6}"/>
              </a:ext>
            </a:extLst>
          </p:cNvPr>
          <p:cNvSpPr>
            <a:spLocks noGrp="1"/>
          </p:cNvSpPr>
          <p:nvPr>
            <p:ph type="title"/>
          </p:nvPr>
        </p:nvSpPr>
        <p:spPr>
          <a:xfrm>
            <a:off x="335747" y="3330"/>
            <a:ext cx="9724372" cy="1033398"/>
          </a:xfrm>
        </p:spPr>
        <p:txBody>
          <a:bodyPr/>
          <a:lstStyle/>
          <a:p>
            <a:r>
              <a:rPr lang="en-US" dirty="0"/>
              <a:t>PHAS EDI Committee = PHAS IDEA Committee</a:t>
            </a:r>
          </a:p>
        </p:txBody>
      </p:sp>
      <p:sp>
        <p:nvSpPr>
          <p:cNvPr id="3" name="Slide Number Placeholder 2">
            <a:extLst>
              <a:ext uri="{FF2B5EF4-FFF2-40B4-BE49-F238E27FC236}">
                <a16:creationId xmlns:a16="http://schemas.microsoft.com/office/drawing/2014/main" id="{D977FC47-915C-644E-84C6-88B23A790896}"/>
              </a:ext>
            </a:extLst>
          </p:cNvPr>
          <p:cNvSpPr>
            <a:spLocks noGrp="1"/>
          </p:cNvSpPr>
          <p:nvPr>
            <p:ph type="sldNum" sz="quarter" idx="12"/>
          </p:nvPr>
        </p:nvSpPr>
        <p:spPr/>
        <p:txBody>
          <a:bodyPr/>
          <a:lstStyle/>
          <a:p>
            <a:fld id="{5C35FCF4-C3EF-BD43-82E0-05BC237DAD2A}" type="slidenum">
              <a:rPr lang="en-US" smtClean="0"/>
              <a:pPr/>
              <a:t>20</a:t>
            </a:fld>
            <a:endParaRPr lang="en-US" dirty="0"/>
          </a:p>
        </p:txBody>
      </p:sp>
      <p:sp>
        <p:nvSpPr>
          <p:cNvPr id="7" name="Content Placeholder 3">
            <a:extLst>
              <a:ext uri="{FF2B5EF4-FFF2-40B4-BE49-F238E27FC236}">
                <a16:creationId xmlns:a16="http://schemas.microsoft.com/office/drawing/2014/main" id="{711905E9-543E-4030-1F01-79D04F0AD83A}"/>
              </a:ext>
            </a:extLst>
          </p:cNvPr>
          <p:cNvSpPr>
            <a:spLocks noGrp="1"/>
          </p:cNvSpPr>
          <p:nvPr>
            <p:ph idx="1"/>
          </p:nvPr>
        </p:nvSpPr>
        <p:spPr>
          <a:xfrm>
            <a:off x="461014" y="895472"/>
            <a:ext cx="5373083" cy="3209015"/>
          </a:xfrm>
        </p:spPr>
        <p:txBody>
          <a:bodyPr/>
          <a:lstStyle/>
          <a:p>
            <a:pPr marL="0" indent="0">
              <a:lnSpc>
                <a:spcPct val="110000"/>
              </a:lnSpc>
              <a:spcBef>
                <a:spcPts val="0"/>
              </a:spcBef>
              <a:buNone/>
            </a:pPr>
            <a:r>
              <a:rPr lang="en-CA" sz="1800" b="1" dirty="0"/>
              <a:t>AH EDI and Faculty of Science EDI committee member:</a:t>
            </a:r>
          </a:p>
          <a:p>
            <a:pPr marL="0" indent="0">
              <a:lnSpc>
                <a:spcPct val="110000"/>
              </a:lnSpc>
              <a:spcBef>
                <a:spcPts val="0"/>
              </a:spcBef>
              <a:buNone/>
            </a:pPr>
            <a:r>
              <a:rPr lang="en-US" sz="1800" dirty="0"/>
              <a:t>Dr. </a:t>
            </a:r>
            <a:r>
              <a:rPr lang="en-CA" sz="1800" dirty="0"/>
              <a:t>Claudia Gomes da Rocha</a:t>
            </a:r>
          </a:p>
          <a:p>
            <a:pPr marL="0" indent="0">
              <a:lnSpc>
                <a:spcPct val="110000"/>
              </a:lnSpc>
              <a:spcBef>
                <a:spcPts val="0"/>
              </a:spcBef>
              <a:buNone/>
            </a:pPr>
            <a:endParaRPr lang="en-CA" sz="1800" dirty="0"/>
          </a:p>
          <a:p>
            <a:pPr marL="0" indent="0">
              <a:lnSpc>
                <a:spcPct val="110000"/>
              </a:lnSpc>
              <a:spcBef>
                <a:spcPts val="0"/>
              </a:spcBef>
              <a:buNone/>
            </a:pPr>
            <a:r>
              <a:rPr lang="en-CA" sz="1800" b="1" dirty="0"/>
              <a:t>Faculty representatives:</a:t>
            </a:r>
          </a:p>
          <a:p>
            <a:pPr marL="0" indent="0">
              <a:lnSpc>
                <a:spcPct val="110000"/>
              </a:lnSpc>
              <a:spcBef>
                <a:spcPts val="0"/>
              </a:spcBef>
              <a:buNone/>
            </a:pPr>
            <a:r>
              <a:rPr lang="en-CA" sz="1800" dirty="0"/>
              <a:t>Dr. Matthew Taylor (Chair)</a:t>
            </a:r>
          </a:p>
          <a:p>
            <a:pPr marL="0" indent="0">
              <a:lnSpc>
                <a:spcPct val="110000"/>
              </a:lnSpc>
              <a:spcBef>
                <a:spcPts val="0"/>
              </a:spcBef>
              <a:buNone/>
            </a:pPr>
            <a:r>
              <a:rPr lang="en-CA" sz="1800" dirty="0"/>
              <a:t>Dr. David Feder</a:t>
            </a:r>
          </a:p>
          <a:p>
            <a:pPr marL="0" indent="0">
              <a:lnSpc>
                <a:spcPct val="110000"/>
              </a:lnSpc>
              <a:spcBef>
                <a:spcPts val="0"/>
              </a:spcBef>
              <a:buNone/>
            </a:pPr>
            <a:endParaRPr lang="en-CA"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Calibri" panose="020F0502020204030204"/>
                <a:ea typeface="+mn-ea"/>
                <a:cs typeface="+mn-cs"/>
              </a:rPr>
              <a:t>Research Associate/Postdoctoral representative: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err="1">
                <a:ln>
                  <a:noFill/>
                </a:ln>
                <a:solidFill>
                  <a:srgbClr val="000000"/>
                </a:solidFill>
                <a:effectLst/>
                <a:uLnTx/>
                <a:uFillTx/>
                <a:latin typeface="Calibri" panose="020F0502020204030204"/>
                <a:ea typeface="+mn-ea"/>
                <a:cs typeface="+mn-cs"/>
              </a:rPr>
              <a:t>Vahdi</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CA" sz="1800" b="0" i="0" u="none" strike="noStrike" kern="1200" cap="none" spc="0" normalizeH="0" baseline="0" noProof="0" dirty="0" err="1">
                <a:ln>
                  <a:noFill/>
                </a:ln>
                <a:solidFill>
                  <a:srgbClr val="000000"/>
                </a:solidFill>
                <a:effectLst/>
                <a:uLnTx/>
                <a:uFillTx/>
                <a:latin typeface="Calibri" panose="020F0502020204030204"/>
                <a:ea typeface="+mn-ea"/>
                <a:cs typeface="+mn-cs"/>
              </a:rPr>
              <a:t>Salari</a:t>
            </a:r>
            <a:endParaRPr lang="en-CA" sz="1800" dirty="0"/>
          </a:p>
          <a:p>
            <a:endParaRPr lang="en-US" sz="1800" dirty="0"/>
          </a:p>
          <a:p>
            <a:pPr marL="0" indent="0">
              <a:buNone/>
            </a:pPr>
            <a:endParaRPr lang="en-US" dirty="0"/>
          </a:p>
        </p:txBody>
      </p:sp>
      <p:sp>
        <p:nvSpPr>
          <p:cNvPr id="11" name="TextBox 10">
            <a:extLst>
              <a:ext uri="{FF2B5EF4-FFF2-40B4-BE49-F238E27FC236}">
                <a16:creationId xmlns:a16="http://schemas.microsoft.com/office/drawing/2014/main" id="{EA8C22F6-6D44-AC2A-7473-7A884ACE2473}"/>
              </a:ext>
            </a:extLst>
          </p:cNvPr>
          <p:cNvSpPr txBox="1"/>
          <p:nvPr/>
        </p:nvSpPr>
        <p:spPr>
          <a:xfrm>
            <a:off x="6357905" y="914337"/>
            <a:ext cx="4178396" cy="2209964"/>
          </a:xfrm>
          <a:prstGeom prst="rect">
            <a:avLst/>
          </a:prstGeom>
          <a:noFill/>
        </p:spPr>
        <p:txBody>
          <a:bodyPr wrap="square">
            <a:spAutoFit/>
          </a:bodyPr>
          <a:lstStyle/>
          <a:p>
            <a:pPr marL="0" indent="0">
              <a:lnSpc>
                <a:spcPct val="110000"/>
              </a:lnSpc>
              <a:spcBef>
                <a:spcPts val="0"/>
              </a:spcBef>
              <a:buNone/>
            </a:pPr>
            <a:r>
              <a:rPr lang="en-CA" sz="1800" b="1" dirty="0"/>
              <a:t>Graduate representatives:</a:t>
            </a:r>
          </a:p>
          <a:p>
            <a:pPr marL="0" indent="0">
              <a:lnSpc>
                <a:spcPct val="110000"/>
              </a:lnSpc>
              <a:spcBef>
                <a:spcPts val="0"/>
              </a:spcBef>
              <a:buNone/>
            </a:pPr>
            <a:r>
              <a:rPr lang="en-CA" sz="1800" dirty="0"/>
              <a:t>Becky Booth</a:t>
            </a:r>
          </a:p>
          <a:p>
            <a:pPr marL="0" indent="0">
              <a:lnSpc>
                <a:spcPct val="110000"/>
              </a:lnSpc>
              <a:spcBef>
                <a:spcPts val="0"/>
              </a:spcBef>
              <a:buNone/>
            </a:pPr>
            <a:r>
              <a:rPr lang="en-CA" sz="1800" dirty="0"/>
              <a:t>Pooja </a:t>
            </a:r>
            <a:r>
              <a:rPr lang="en-CA" sz="1800" dirty="0" err="1"/>
              <a:t>Woosaree</a:t>
            </a:r>
            <a:endParaRPr lang="en-CA" sz="1800" dirty="0"/>
          </a:p>
          <a:p>
            <a:pPr marL="0" indent="0">
              <a:lnSpc>
                <a:spcPct val="110000"/>
              </a:lnSpc>
              <a:spcBef>
                <a:spcPts val="0"/>
              </a:spcBef>
              <a:buNone/>
            </a:pPr>
            <a:endParaRPr lang="en-CA" sz="1800" dirty="0"/>
          </a:p>
          <a:p>
            <a:pPr marL="0" indent="0">
              <a:lnSpc>
                <a:spcPct val="110000"/>
              </a:lnSpc>
              <a:spcBef>
                <a:spcPts val="0"/>
              </a:spcBef>
              <a:buNone/>
            </a:pPr>
            <a:r>
              <a:rPr lang="en-CA" sz="1800" b="1" dirty="0"/>
              <a:t>Undergraduate representatives:</a:t>
            </a:r>
          </a:p>
          <a:p>
            <a:pPr marL="0" indent="0">
              <a:lnSpc>
                <a:spcPct val="110000"/>
              </a:lnSpc>
              <a:spcBef>
                <a:spcPts val="0"/>
              </a:spcBef>
              <a:buNone/>
            </a:pPr>
            <a:r>
              <a:rPr lang="en-CA" sz="1800" dirty="0"/>
              <a:t>Stefan Sura</a:t>
            </a:r>
          </a:p>
          <a:p>
            <a:pPr marL="0" indent="0">
              <a:lnSpc>
                <a:spcPct val="110000"/>
              </a:lnSpc>
              <a:spcBef>
                <a:spcPts val="0"/>
              </a:spcBef>
              <a:buNone/>
            </a:pPr>
            <a:r>
              <a:rPr lang="en-CA" sz="1800" dirty="0"/>
              <a:t>Kasey Walters</a:t>
            </a:r>
          </a:p>
        </p:txBody>
      </p:sp>
      <p:sp>
        <p:nvSpPr>
          <p:cNvPr id="13" name="TextBox 12">
            <a:extLst>
              <a:ext uri="{FF2B5EF4-FFF2-40B4-BE49-F238E27FC236}">
                <a16:creationId xmlns:a16="http://schemas.microsoft.com/office/drawing/2014/main" id="{0727E3C0-0E59-AED4-6091-8A12E761FB22}"/>
              </a:ext>
            </a:extLst>
          </p:cNvPr>
          <p:cNvSpPr txBox="1"/>
          <p:nvPr/>
        </p:nvSpPr>
        <p:spPr>
          <a:xfrm>
            <a:off x="461014" y="3967464"/>
            <a:ext cx="11428613" cy="258532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CA" dirty="0"/>
              <a:t>The goal of the PHAS IDEA Committee is to promote and advance EDIA projects and initiatives, when possible, and improve EDIA awareness, aiming to integrate EDIA principles into the culture of the Department of Physics and Astronomy (PHAS). The committee also advises the departmental leadership team on IDEA-related actions whenever challenges are identified.</a:t>
            </a:r>
          </a:p>
          <a:p>
            <a:endParaRPr lang="en-CA" dirty="0"/>
          </a:p>
          <a:p>
            <a:r>
              <a:rPr lang="en-CA" dirty="0"/>
              <a:t>Our mission aligns with the Faculty of Science and University of Calgary strategic plan (2023-2030) </a:t>
            </a:r>
            <a:r>
              <a:rPr lang="en-CA" b="1" dirty="0">
                <a:solidFill>
                  <a:srgbClr val="FF0000"/>
                </a:solidFill>
              </a:rPr>
              <a:t>Ahead of Tomorrow</a:t>
            </a:r>
            <a:r>
              <a:rPr lang="en-CA" dirty="0"/>
              <a:t>:</a:t>
            </a:r>
            <a:r>
              <a:rPr lang="en-CA" b="1" dirty="0"/>
              <a:t> </a:t>
            </a:r>
            <a:r>
              <a:rPr lang="en-CA" i="1" dirty="0"/>
              <a:t>“</a:t>
            </a:r>
            <a:r>
              <a:rPr lang="en-US" i="1" dirty="0"/>
              <a:t>This Strategic Plan shapes our journey toward 2030, considered through long-term, foundational commitments to: Equity, Diversity, Inclusion and Accessibility; Indigenous Engagement; Mental Health; Global Engagement; and Sustainability.”</a:t>
            </a:r>
            <a:endParaRPr lang="en-CA" i="1" dirty="0"/>
          </a:p>
        </p:txBody>
      </p:sp>
    </p:spTree>
    <p:extLst>
      <p:ext uri="{BB962C8B-B14F-4D97-AF65-F5344CB8AC3E}">
        <p14:creationId xmlns:p14="http://schemas.microsoft.com/office/powerpoint/2010/main" val="1245565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5DF4-EB10-4B92-B9EB-996683495E10}"/>
              </a:ext>
            </a:extLst>
          </p:cNvPr>
          <p:cNvSpPr>
            <a:spLocks noGrp="1"/>
          </p:cNvSpPr>
          <p:nvPr>
            <p:ph type="title"/>
          </p:nvPr>
        </p:nvSpPr>
        <p:spPr>
          <a:xfrm>
            <a:off x="284534" y="360840"/>
            <a:ext cx="9724372" cy="1033398"/>
          </a:xfrm>
        </p:spPr>
        <p:txBody>
          <a:bodyPr/>
          <a:lstStyle/>
          <a:p>
            <a:r>
              <a:rPr lang="en-CA" dirty="0"/>
              <a:t>Why is EDI important for research?</a:t>
            </a:r>
          </a:p>
        </p:txBody>
      </p:sp>
      <p:sp>
        <p:nvSpPr>
          <p:cNvPr id="4" name="Slide Number Placeholder 3">
            <a:extLst>
              <a:ext uri="{FF2B5EF4-FFF2-40B4-BE49-F238E27FC236}">
                <a16:creationId xmlns:a16="http://schemas.microsoft.com/office/drawing/2014/main" id="{BAF2FCAF-0B37-FF99-5E37-EA62B4796018}"/>
              </a:ext>
            </a:extLst>
          </p:cNvPr>
          <p:cNvSpPr>
            <a:spLocks noGrp="1"/>
          </p:cNvSpPr>
          <p:nvPr>
            <p:ph type="sldNum" sz="quarter" idx="12"/>
          </p:nvPr>
        </p:nvSpPr>
        <p:spPr/>
        <p:txBody>
          <a:bodyPr/>
          <a:lstStyle/>
          <a:p>
            <a:fld id="{5C35FCF4-C3EF-BD43-82E0-05BC237DAD2A}" type="slidenum">
              <a:rPr lang="en-US" smtClean="0"/>
              <a:pPr/>
              <a:t>21</a:t>
            </a:fld>
            <a:endParaRPr lang="en-US"/>
          </a:p>
        </p:txBody>
      </p:sp>
      <p:pic>
        <p:nvPicPr>
          <p:cNvPr id="3" name="Picture 2">
            <a:extLst>
              <a:ext uri="{FF2B5EF4-FFF2-40B4-BE49-F238E27FC236}">
                <a16:creationId xmlns:a16="http://schemas.microsoft.com/office/drawing/2014/main" id="{131EAA10-8B63-0C03-4735-2724182670AC}"/>
              </a:ext>
            </a:extLst>
          </p:cNvPr>
          <p:cNvPicPr>
            <a:picLocks noChangeAspect="1"/>
          </p:cNvPicPr>
          <p:nvPr/>
        </p:nvPicPr>
        <p:blipFill>
          <a:blip r:embed="rId3"/>
          <a:stretch>
            <a:fillRect/>
          </a:stretch>
        </p:blipFill>
        <p:spPr>
          <a:xfrm>
            <a:off x="6622813" y="1645191"/>
            <a:ext cx="4763513" cy="3716822"/>
          </a:xfrm>
          <a:prstGeom prst="rect">
            <a:avLst/>
          </a:prstGeom>
        </p:spPr>
      </p:pic>
      <p:sp>
        <p:nvSpPr>
          <p:cNvPr id="7" name="TextBox 6">
            <a:extLst>
              <a:ext uri="{FF2B5EF4-FFF2-40B4-BE49-F238E27FC236}">
                <a16:creationId xmlns:a16="http://schemas.microsoft.com/office/drawing/2014/main" id="{CEC3E0CB-F9D5-6F42-0E8D-F5FF9A5403CC}"/>
              </a:ext>
            </a:extLst>
          </p:cNvPr>
          <p:cNvSpPr txBox="1"/>
          <p:nvPr/>
        </p:nvSpPr>
        <p:spPr>
          <a:xfrm>
            <a:off x="284534" y="1500556"/>
            <a:ext cx="5980079" cy="2677656"/>
          </a:xfrm>
          <a:prstGeom prst="rect">
            <a:avLst/>
          </a:prstGeom>
          <a:noFill/>
        </p:spPr>
        <p:txBody>
          <a:bodyPr wrap="square">
            <a:spAutoFit/>
          </a:bodyPr>
          <a:lstStyle/>
          <a:p>
            <a:pPr algn="just"/>
            <a:r>
              <a:rPr lang="en-US" dirty="0"/>
              <a:t>“Considering EDI in the research process, where relevant, promotes research excellence by making it more relevant to society as a whole, ethically sound, rigorous, reproducible, and useful. It also fuels innovation through scientific discovery and by opening up new areas of research.”</a:t>
            </a:r>
          </a:p>
          <a:p>
            <a:endParaRPr lang="en-US" dirty="0"/>
          </a:p>
          <a:p>
            <a:endParaRPr lang="en-US" dirty="0"/>
          </a:p>
          <a:p>
            <a:r>
              <a:rPr lang="en-US" sz="1400" dirty="0"/>
              <a:t>Tannenbaum, C., et al. (2019). Sex and gender analysis improves science and engineering. Nature, 575, 137 – 146</a:t>
            </a:r>
          </a:p>
          <a:p>
            <a:endParaRPr lang="en-US" sz="1400" dirty="0"/>
          </a:p>
        </p:txBody>
      </p:sp>
      <p:pic>
        <p:nvPicPr>
          <p:cNvPr id="9" name="Picture 8" descr="A picture containing text, indoor, hospital room, preparing&#10;&#10;Description automatically generated">
            <a:extLst>
              <a:ext uri="{FF2B5EF4-FFF2-40B4-BE49-F238E27FC236}">
                <a16:creationId xmlns:a16="http://schemas.microsoft.com/office/drawing/2014/main" id="{0F407DE8-0194-D85C-3AFA-58A5FD9F314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892132" y="4178212"/>
            <a:ext cx="3677056" cy="205280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CE3C0B6-83BB-0683-BBC9-70A9D4E9F0BE}"/>
              </a:ext>
            </a:extLst>
          </p:cNvPr>
          <p:cNvSpPr txBox="1"/>
          <p:nvPr/>
        </p:nvSpPr>
        <p:spPr>
          <a:xfrm>
            <a:off x="6549324" y="5409610"/>
            <a:ext cx="5340303" cy="461665"/>
          </a:xfrm>
          <a:prstGeom prst="rect">
            <a:avLst/>
          </a:prstGeom>
          <a:noFill/>
        </p:spPr>
        <p:txBody>
          <a:bodyPr wrap="square">
            <a:spAutoFit/>
          </a:bodyPr>
          <a:lstStyle/>
          <a:p>
            <a:r>
              <a:rPr lang="en-CA" sz="1200" dirty="0">
                <a:hlinkClick r:id="rId6"/>
              </a:rPr>
              <a:t>https://www.nserc-crsng.gc.ca/NSERC-CRSNG/Policies-Politiques/EDI_guidance-Conseils_EDI_eng.asp</a:t>
            </a:r>
            <a:r>
              <a:rPr lang="en-CA" sz="1200" dirty="0"/>
              <a:t> </a:t>
            </a:r>
          </a:p>
        </p:txBody>
      </p:sp>
    </p:spTree>
    <p:extLst>
      <p:ext uri="{BB962C8B-B14F-4D97-AF65-F5344CB8AC3E}">
        <p14:creationId xmlns:p14="http://schemas.microsoft.com/office/powerpoint/2010/main" val="114504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73AA-DB56-E1C8-B6F4-91436E9DB296}"/>
              </a:ext>
            </a:extLst>
          </p:cNvPr>
          <p:cNvSpPr>
            <a:spLocks noGrp="1"/>
          </p:cNvSpPr>
          <p:nvPr>
            <p:ph type="title"/>
          </p:nvPr>
        </p:nvSpPr>
        <p:spPr/>
        <p:txBody>
          <a:bodyPr/>
          <a:lstStyle/>
          <a:p>
            <a:r>
              <a:rPr lang="en-CA" dirty="0"/>
              <a:t>Why is EDI important for research?</a:t>
            </a:r>
          </a:p>
        </p:txBody>
      </p:sp>
      <p:sp>
        <p:nvSpPr>
          <p:cNvPr id="3" name="Content Placeholder 2">
            <a:extLst>
              <a:ext uri="{FF2B5EF4-FFF2-40B4-BE49-F238E27FC236}">
                <a16:creationId xmlns:a16="http://schemas.microsoft.com/office/drawing/2014/main" id="{0B107550-6677-F4C4-33C3-81820F90DC10}"/>
              </a:ext>
            </a:extLst>
          </p:cNvPr>
          <p:cNvSpPr>
            <a:spLocks noGrp="1"/>
          </p:cNvSpPr>
          <p:nvPr>
            <p:ph idx="1"/>
          </p:nvPr>
        </p:nvSpPr>
        <p:spPr>
          <a:xfrm>
            <a:off x="562627" y="1371165"/>
            <a:ext cx="11326999" cy="5374498"/>
          </a:xfrm>
        </p:spPr>
        <p:txBody>
          <a:bodyPr/>
          <a:lstStyle/>
          <a:p>
            <a:r>
              <a:rPr lang="en-US" sz="2000" dirty="0"/>
              <a:t>Expanding the applicability of research findings and new technologies across a wider segment of society;</a:t>
            </a:r>
          </a:p>
          <a:p>
            <a:endParaRPr lang="en-US" sz="1000" dirty="0"/>
          </a:p>
          <a:p>
            <a:r>
              <a:rPr lang="en-US" sz="2000" dirty="0"/>
              <a:t>Helping to reveal implicit assumptions related to research that may otherwise go unnoticed and unchallenged;</a:t>
            </a:r>
          </a:p>
          <a:p>
            <a:endParaRPr lang="en-US" sz="1000" dirty="0"/>
          </a:p>
          <a:p>
            <a:r>
              <a:rPr lang="en-US" sz="2000" dirty="0"/>
              <a:t>Helping to mitigate biases by conducting inclusive research and improving technologies;</a:t>
            </a:r>
          </a:p>
          <a:p>
            <a:endParaRPr lang="en-US" sz="1000" dirty="0"/>
          </a:p>
          <a:p>
            <a:r>
              <a:rPr lang="en-US" sz="2000" dirty="0"/>
              <a:t>Supporting research outcomes that fairly benefit communities most impacted by the research;</a:t>
            </a:r>
          </a:p>
          <a:p>
            <a:endParaRPr lang="en-US" sz="1000" dirty="0"/>
          </a:p>
          <a:p>
            <a:r>
              <a:rPr lang="en-US" sz="2000" dirty="0"/>
              <a:t>Questioning biased norms and stereotypes;</a:t>
            </a:r>
          </a:p>
          <a:p>
            <a:endParaRPr lang="en-US" sz="1000" dirty="0"/>
          </a:p>
          <a:p>
            <a:r>
              <a:rPr lang="en-US" sz="2000" dirty="0"/>
              <a:t>Preventing overgeneralizations of findings that can be harmful or misleading;</a:t>
            </a:r>
          </a:p>
          <a:p>
            <a:endParaRPr lang="en-US" sz="1000" dirty="0"/>
          </a:p>
          <a:p>
            <a:r>
              <a:rPr lang="en-US" sz="2000" dirty="0"/>
              <a:t>Improving reproducibility of research findings, which can be more difficult when diversity-related variables are relevant to research but are not reported.</a:t>
            </a:r>
            <a:endParaRPr lang="en-CA" sz="2000" dirty="0"/>
          </a:p>
        </p:txBody>
      </p:sp>
      <p:sp>
        <p:nvSpPr>
          <p:cNvPr id="4" name="Slide Number Placeholder 3">
            <a:extLst>
              <a:ext uri="{FF2B5EF4-FFF2-40B4-BE49-F238E27FC236}">
                <a16:creationId xmlns:a16="http://schemas.microsoft.com/office/drawing/2014/main" id="{922FF84A-5693-C2FD-5D6E-E7A2BF1DD193}"/>
              </a:ext>
            </a:extLst>
          </p:cNvPr>
          <p:cNvSpPr>
            <a:spLocks noGrp="1"/>
          </p:cNvSpPr>
          <p:nvPr>
            <p:ph type="sldNum" sz="quarter" idx="12"/>
          </p:nvPr>
        </p:nvSpPr>
        <p:spPr/>
        <p:txBody>
          <a:bodyPr/>
          <a:lstStyle/>
          <a:p>
            <a:fld id="{5C35FCF4-C3EF-BD43-82E0-05BC237DAD2A}" type="slidenum">
              <a:rPr lang="en-US" smtClean="0"/>
              <a:pPr/>
              <a:t>22</a:t>
            </a:fld>
            <a:endParaRPr lang="en-US"/>
          </a:p>
        </p:txBody>
      </p:sp>
    </p:spTree>
    <p:extLst>
      <p:ext uri="{BB962C8B-B14F-4D97-AF65-F5344CB8AC3E}">
        <p14:creationId xmlns:p14="http://schemas.microsoft.com/office/powerpoint/2010/main" val="4087616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73AA-DB56-E1C8-B6F4-91436E9DB296}"/>
              </a:ext>
            </a:extLst>
          </p:cNvPr>
          <p:cNvSpPr>
            <a:spLocks noGrp="1"/>
          </p:cNvSpPr>
          <p:nvPr>
            <p:ph type="title"/>
          </p:nvPr>
        </p:nvSpPr>
        <p:spPr/>
        <p:txBody>
          <a:bodyPr>
            <a:normAutofit fontScale="90000"/>
          </a:bodyPr>
          <a:lstStyle/>
          <a:p>
            <a:r>
              <a:rPr lang="en-US" dirty="0"/>
              <a:t>Example: The trouble with assuming a standard body size and type in auto safety testing</a:t>
            </a:r>
            <a:endParaRPr lang="en-CA" dirty="0"/>
          </a:p>
        </p:txBody>
      </p:sp>
      <p:sp>
        <p:nvSpPr>
          <p:cNvPr id="4" name="Slide Number Placeholder 3">
            <a:extLst>
              <a:ext uri="{FF2B5EF4-FFF2-40B4-BE49-F238E27FC236}">
                <a16:creationId xmlns:a16="http://schemas.microsoft.com/office/drawing/2014/main" id="{922FF84A-5693-C2FD-5D6E-E7A2BF1DD193}"/>
              </a:ext>
            </a:extLst>
          </p:cNvPr>
          <p:cNvSpPr>
            <a:spLocks noGrp="1"/>
          </p:cNvSpPr>
          <p:nvPr>
            <p:ph type="sldNum" sz="quarter" idx="12"/>
          </p:nvPr>
        </p:nvSpPr>
        <p:spPr/>
        <p:txBody>
          <a:bodyPr/>
          <a:lstStyle/>
          <a:p>
            <a:fld id="{5C35FCF4-C3EF-BD43-82E0-05BC237DAD2A}" type="slidenum">
              <a:rPr lang="en-US" smtClean="0"/>
              <a:pPr/>
              <a:t>23</a:t>
            </a:fld>
            <a:endParaRPr lang="en-US"/>
          </a:p>
        </p:txBody>
      </p:sp>
      <p:sp>
        <p:nvSpPr>
          <p:cNvPr id="5" name="TextBox 4">
            <a:extLst>
              <a:ext uri="{FF2B5EF4-FFF2-40B4-BE49-F238E27FC236}">
                <a16:creationId xmlns:a16="http://schemas.microsoft.com/office/drawing/2014/main" id="{0A1454C9-D288-618B-3493-A3F14DF39CEB}"/>
              </a:ext>
            </a:extLst>
          </p:cNvPr>
          <p:cNvSpPr txBox="1"/>
          <p:nvPr/>
        </p:nvSpPr>
        <p:spPr>
          <a:xfrm>
            <a:off x="562628" y="5686576"/>
            <a:ext cx="6986683" cy="738664"/>
          </a:xfrm>
          <a:prstGeom prst="rect">
            <a:avLst/>
          </a:prstGeom>
          <a:noFill/>
        </p:spPr>
        <p:txBody>
          <a:bodyPr wrap="square" rtlCol="0">
            <a:spAutoFit/>
          </a:bodyPr>
          <a:lstStyle/>
          <a:p>
            <a:r>
              <a:rPr lang="en-US" sz="1400" dirty="0"/>
              <a:t>Bose, D., and </a:t>
            </a:r>
            <a:r>
              <a:rPr lang="en-US" sz="1400" dirty="0" err="1"/>
              <a:t>Segui</a:t>
            </a:r>
            <a:r>
              <a:rPr lang="en-US" sz="1400" dirty="0"/>
              <a:t>-Gomez, M. (2011). Vulnerability of female drivers involved in motor vehicle crashes: an analysis of US population at risk. American Journal of Public Health, 101(12), 2368–2373.</a:t>
            </a:r>
            <a:endParaRPr lang="en-CA" sz="1400" dirty="0"/>
          </a:p>
        </p:txBody>
      </p:sp>
      <p:sp>
        <p:nvSpPr>
          <p:cNvPr id="9" name="TextBox 8">
            <a:extLst>
              <a:ext uri="{FF2B5EF4-FFF2-40B4-BE49-F238E27FC236}">
                <a16:creationId xmlns:a16="http://schemas.microsoft.com/office/drawing/2014/main" id="{6C2A7035-A797-A0A9-A904-162D194D0C28}"/>
              </a:ext>
            </a:extLst>
          </p:cNvPr>
          <p:cNvSpPr txBox="1"/>
          <p:nvPr/>
        </p:nvSpPr>
        <p:spPr>
          <a:xfrm>
            <a:off x="562629" y="1739223"/>
            <a:ext cx="8766198" cy="3693319"/>
          </a:xfrm>
          <a:prstGeom prst="rect">
            <a:avLst/>
          </a:prstGeom>
          <a:noFill/>
        </p:spPr>
        <p:txBody>
          <a:bodyPr wrap="square">
            <a:spAutoFit/>
          </a:bodyPr>
          <a:lstStyle/>
          <a:p>
            <a:pPr marL="285750" indent="-285750">
              <a:buFont typeface="Arial" panose="020B0604020202020204" pitchFamily="34" charset="0"/>
              <a:buChar char="•"/>
            </a:pPr>
            <a:r>
              <a:rPr lang="en-US" dirty="0"/>
              <a:t>Crash test dummies used in auto safety testing commonly use what is assumed to be a </a:t>
            </a:r>
            <a:r>
              <a:rPr lang="en-US" u="sng" dirty="0"/>
              <a:t>standard adult male model</a:t>
            </a:r>
            <a:r>
              <a:rPr lang="en-US" dirty="0"/>
              <a:t> that is simply scaled for varying heights and weights to account for people of all sizes. However, female bodies are not just a smaller version of a male body.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 analysis of automotive crash data from 1998 to 2008 in the United States revealed that, even after controlling for weight and body mass, the odds of being severely injured were 47% higher in belt-restrained female drivers than in belt-restrained male drivers involved in a comparable crash (Bose and </a:t>
            </a:r>
            <a:r>
              <a:rPr lang="en-US" dirty="0" err="1"/>
              <a:t>Segui</a:t>
            </a:r>
            <a:r>
              <a:rPr lang="en-US" dirty="0"/>
              <a:t>-Gomez, 2011).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same is true for individuals of other body shapes and the elderly, who are at a greater risk of serious injuries in car crashes, as well as </a:t>
            </a:r>
            <a:r>
              <a:rPr lang="en-US" u="sng" dirty="0"/>
              <a:t>pregnant individuals who have a high risk of fetal injuries</a:t>
            </a:r>
            <a:r>
              <a:rPr lang="en-US" dirty="0"/>
              <a:t> even in minor crashes (</a:t>
            </a:r>
            <a:r>
              <a:rPr lang="en-US" dirty="0" err="1"/>
              <a:t>Schiebinger</a:t>
            </a:r>
            <a:r>
              <a:rPr lang="en-US" dirty="0"/>
              <a:t> et al. 2011–2020). </a:t>
            </a:r>
            <a:endParaRPr lang="en-CA" dirty="0"/>
          </a:p>
        </p:txBody>
      </p:sp>
      <p:pic>
        <p:nvPicPr>
          <p:cNvPr id="14" name="Picture 13" descr="A picture containing text&#10;&#10;Description automatically generated">
            <a:extLst>
              <a:ext uri="{FF2B5EF4-FFF2-40B4-BE49-F238E27FC236}">
                <a16:creationId xmlns:a16="http://schemas.microsoft.com/office/drawing/2014/main" id="{4FB2D8E4-7A82-62AC-3A15-9A6A97CE170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603626" y="1896995"/>
            <a:ext cx="2373346" cy="2536843"/>
          </a:xfrm>
          <a:prstGeom prst="rect">
            <a:avLst/>
          </a:prstGeom>
        </p:spPr>
      </p:pic>
      <p:sp>
        <p:nvSpPr>
          <p:cNvPr id="17" name="TextBox 16">
            <a:extLst>
              <a:ext uri="{FF2B5EF4-FFF2-40B4-BE49-F238E27FC236}">
                <a16:creationId xmlns:a16="http://schemas.microsoft.com/office/drawing/2014/main" id="{B6636DDF-7287-47B2-C5BD-BEEF4CB7896E}"/>
              </a:ext>
            </a:extLst>
          </p:cNvPr>
          <p:cNvSpPr txBox="1"/>
          <p:nvPr/>
        </p:nvSpPr>
        <p:spPr>
          <a:xfrm>
            <a:off x="7862381" y="5686576"/>
            <a:ext cx="4446351" cy="738664"/>
          </a:xfrm>
          <a:prstGeom prst="rect">
            <a:avLst/>
          </a:prstGeom>
          <a:noFill/>
        </p:spPr>
        <p:txBody>
          <a:bodyPr wrap="square">
            <a:spAutoFit/>
          </a:bodyPr>
          <a:lstStyle/>
          <a:p>
            <a:r>
              <a:rPr lang="en-CA" sz="1400" dirty="0" err="1"/>
              <a:t>Schiebinger</a:t>
            </a:r>
            <a:r>
              <a:rPr lang="en-CA" sz="1400" dirty="0"/>
              <a:t>, et al., M. (Eds.). (2011-2020). Gendered Innovations in Science, Health &amp; Medicine, Engineering, and Environment.</a:t>
            </a:r>
          </a:p>
        </p:txBody>
      </p:sp>
    </p:spTree>
    <p:extLst>
      <p:ext uri="{BB962C8B-B14F-4D97-AF65-F5344CB8AC3E}">
        <p14:creationId xmlns:p14="http://schemas.microsoft.com/office/powerpoint/2010/main" val="1841866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73AA-DB56-E1C8-B6F4-91436E9DB296}"/>
              </a:ext>
            </a:extLst>
          </p:cNvPr>
          <p:cNvSpPr>
            <a:spLocks noGrp="1"/>
          </p:cNvSpPr>
          <p:nvPr>
            <p:ph type="title"/>
          </p:nvPr>
        </p:nvSpPr>
        <p:spPr/>
        <p:txBody>
          <a:bodyPr>
            <a:normAutofit fontScale="90000"/>
          </a:bodyPr>
          <a:lstStyle/>
          <a:p>
            <a:r>
              <a:rPr lang="en-US" dirty="0"/>
              <a:t>Example: The trouble with assuming a standard body size and type in auto safety testing</a:t>
            </a:r>
            <a:endParaRPr lang="en-CA" dirty="0"/>
          </a:p>
        </p:txBody>
      </p:sp>
      <p:sp>
        <p:nvSpPr>
          <p:cNvPr id="4" name="Slide Number Placeholder 3">
            <a:extLst>
              <a:ext uri="{FF2B5EF4-FFF2-40B4-BE49-F238E27FC236}">
                <a16:creationId xmlns:a16="http://schemas.microsoft.com/office/drawing/2014/main" id="{922FF84A-5693-C2FD-5D6E-E7A2BF1DD193}"/>
              </a:ext>
            </a:extLst>
          </p:cNvPr>
          <p:cNvSpPr>
            <a:spLocks noGrp="1"/>
          </p:cNvSpPr>
          <p:nvPr>
            <p:ph type="sldNum" sz="quarter" idx="12"/>
          </p:nvPr>
        </p:nvSpPr>
        <p:spPr/>
        <p:txBody>
          <a:bodyPr/>
          <a:lstStyle/>
          <a:p>
            <a:fld id="{5C35FCF4-C3EF-BD43-82E0-05BC237DAD2A}" type="slidenum">
              <a:rPr lang="en-US" smtClean="0"/>
              <a:pPr/>
              <a:t>24</a:t>
            </a:fld>
            <a:endParaRPr lang="en-US"/>
          </a:p>
        </p:txBody>
      </p:sp>
      <p:sp>
        <p:nvSpPr>
          <p:cNvPr id="6" name="TextBox 5">
            <a:extLst>
              <a:ext uri="{FF2B5EF4-FFF2-40B4-BE49-F238E27FC236}">
                <a16:creationId xmlns:a16="http://schemas.microsoft.com/office/drawing/2014/main" id="{00DEEC19-3F09-1E95-1D31-7F3D06DD44B2}"/>
              </a:ext>
            </a:extLst>
          </p:cNvPr>
          <p:cNvSpPr txBox="1"/>
          <p:nvPr/>
        </p:nvSpPr>
        <p:spPr>
          <a:xfrm>
            <a:off x="655983" y="2002464"/>
            <a:ext cx="10141719" cy="2677656"/>
          </a:xfrm>
          <a:prstGeom prst="rect">
            <a:avLst/>
          </a:prstGeom>
          <a:noFill/>
        </p:spPr>
        <p:txBody>
          <a:bodyPr wrap="square">
            <a:spAutoFit/>
          </a:bodyPr>
          <a:lstStyle/>
          <a:p>
            <a:pPr algn="just"/>
            <a:r>
              <a:rPr lang="en-US" sz="2400" dirty="0"/>
              <a:t>Inadequate critical reflection on implicit assumptions embedded in auto-safety testing—the tendency to assume a “standard” male body adequately represents all human bodies—has resulted in inequities for the majority of car users. </a:t>
            </a:r>
          </a:p>
          <a:p>
            <a:pPr algn="just"/>
            <a:endParaRPr lang="en-US" sz="2400" dirty="0"/>
          </a:p>
          <a:p>
            <a:pPr algn="just"/>
            <a:r>
              <a:rPr lang="en-US" sz="2400" dirty="0"/>
              <a:t>Missing from research are crash-test dummies that accurately model a diversity of bodies, in terms of their respective geometry, muscle and ligament strength, spinal alignment, dynamic response to trauma and mass distribution.</a:t>
            </a:r>
            <a:endParaRPr lang="en-CA" sz="2400" dirty="0"/>
          </a:p>
        </p:txBody>
      </p:sp>
      <p:sp>
        <p:nvSpPr>
          <p:cNvPr id="3" name="TextBox 2">
            <a:extLst>
              <a:ext uri="{FF2B5EF4-FFF2-40B4-BE49-F238E27FC236}">
                <a16:creationId xmlns:a16="http://schemas.microsoft.com/office/drawing/2014/main" id="{8C4E2AF9-760E-C36E-31A3-D679B6A7F8CA}"/>
              </a:ext>
            </a:extLst>
          </p:cNvPr>
          <p:cNvSpPr txBox="1"/>
          <p:nvPr/>
        </p:nvSpPr>
        <p:spPr>
          <a:xfrm>
            <a:off x="3009900" y="5078896"/>
            <a:ext cx="6172200"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CA" sz="4000" dirty="0"/>
              <a:t>“One shoe does NOT fit all!”</a:t>
            </a:r>
          </a:p>
        </p:txBody>
      </p:sp>
    </p:spTree>
    <p:extLst>
      <p:ext uri="{BB962C8B-B14F-4D97-AF65-F5344CB8AC3E}">
        <p14:creationId xmlns:p14="http://schemas.microsoft.com/office/powerpoint/2010/main" val="3433800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C1BE-5CDD-776F-4DBA-ADDAA16F3036}"/>
              </a:ext>
            </a:extLst>
          </p:cNvPr>
          <p:cNvSpPr>
            <a:spLocks noGrp="1"/>
          </p:cNvSpPr>
          <p:nvPr>
            <p:ph type="title"/>
          </p:nvPr>
        </p:nvSpPr>
        <p:spPr/>
        <p:txBody>
          <a:bodyPr/>
          <a:lstStyle/>
          <a:p>
            <a:r>
              <a:rPr lang="en-CA" dirty="0"/>
              <a:t>Example:</a:t>
            </a:r>
          </a:p>
        </p:txBody>
      </p:sp>
      <p:sp>
        <p:nvSpPr>
          <p:cNvPr id="4" name="Slide Number Placeholder 3">
            <a:extLst>
              <a:ext uri="{FF2B5EF4-FFF2-40B4-BE49-F238E27FC236}">
                <a16:creationId xmlns:a16="http://schemas.microsoft.com/office/drawing/2014/main" id="{7DCD9223-1F3B-8C95-2D88-F2F4E2F9192D}"/>
              </a:ext>
            </a:extLst>
          </p:cNvPr>
          <p:cNvSpPr>
            <a:spLocks noGrp="1"/>
          </p:cNvSpPr>
          <p:nvPr>
            <p:ph type="sldNum" sz="quarter" idx="12"/>
          </p:nvPr>
        </p:nvSpPr>
        <p:spPr/>
        <p:txBody>
          <a:bodyPr/>
          <a:lstStyle/>
          <a:p>
            <a:fld id="{5C35FCF4-C3EF-BD43-82E0-05BC237DAD2A}" type="slidenum">
              <a:rPr lang="en-US" smtClean="0"/>
              <a:pPr/>
              <a:t>25</a:t>
            </a:fld>
            <a:endParaRPr lang="en-US"/>
          </a:p>
        </p:txBody>
      </p:sp>
      <p:pic>
        <p:nvPicPr>
          <p:cNvPr id="8" name="Picture 7">
            <a:extLst>
              <a:ext uri="{FF2B5EF4-FFF2-40B4-BE49-F238E27FC236}">
                <a16:creationId xmlns:a16="http://schemas.microsoft.com/office/drawing/2014/main" id="{3AC74BD6-7E48-4FA7-E0A3-7FE2FC9B490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5000" t="17305" r="42793" b="52693"/>
          <a:stretch/>
        </p:blipFill>
        <p:spPr>
          <a:xfrm>
            <a:off x="2598929" y="0"/>
            <a:ext cx="6009648" cy="2402910"/>
          </a:xfrm>
          <a:prstGeom prst="rect">
            <a:avLst/>
          </a:prstGeom>
        </p:spPr>
      </p:pic>
      <p:pic>
        <p:nvPicPr>
          <p:cNvPr id="9" name="Picture 8">
            <a:extLst>
              <a:ext uri="{FF2B5EF4-FFF2-40B4-BE49-F238E27FC236}">
                <a16:creationId xmlns:a16="http://schemas.microsoft.com/office/drawing/2014/main" id="{3AB2CAD4-A60C-6910-F81E-1D0B95C17929}"/>
              </a:ext>
            </a:extLst>
          </p:cNvPr>
          <p:cNvPicPr>
            <a:picLocks noChangeAspect="1"/>
          </p:cNvPicPr>
          <p:nvPr/>
        </p:nvPicPr>
        <p:blipFill>
          <a:blip r:embed="rId4"/>
          <a:stretch>
            <a:fillRect/>
          </a:stretch>
        </p:blipFill>
        <p:spPr>
          <a:xfrm>
            <a:off x="562628" y="0"/>
            <a:ext cx="2033081" cy="561835"/>
          </a:xfrm>
          <a:prstGeom prst="rect">
            <a:avLst/>
          </a:prstGeom>
        </p:spPr>
      </p:pic>
      <p:pic>
        <p:nvPicPr>
          <p:cNvPr id="10" name="Picture 9">
            <a:extLst>
              <a:ext uri="{FF2B5EF4-FFF2-40B4-BE49-F238E27FC236}">
                <a16:creationId xmlns:a16="http://schemas.microsoft.com/office/drawing/2014/main" id="{178A675A-A6FD-3A7F-EEB9-84DD50D72BDB}"/>
              </a:ext>
            </a:extLst>
          </p:cNvPr>
          <p:cNvPicPr>
            <a:picLocks noChangeAspect="1"/>
          </p:cNvPicPr>
          <p:nvPr/>
        </p:nvPicPr>
        <p:blipFill>
          <a:blip r:embed="rId5"/>
          <a:stretch>
            <a:fillRect/>
          </a:stretch>
        </p:blipFill>
        <p:spPr>
          <a:xfrm>
            <a:off x="7687278" y="2570023"/>
            <a:ext cx="2918298" cy="3365175"/>
          </a:xfrm>
          <a:prstGeom prst="rect">
            <a:avLst/>
          </a:prstGeom>
        </p:spPr>
      </p:pic>
      <p:sp>
        <p:nvSpPr>
          <p:cNvPr id="12" name="TextBox 11">
            <a:extLst>
              <a:ext uri="{FF2B5EF4-FFF2-40B4-BE49-F238E27FC236}">
                <a16:creationId xmlns:a16="http://schemas.microsoft.com/office/drawing/2014/main" id="{83117E46-B8A3-19B3-D681-A19615A9609A}"/>
              </a:ext>
            </a:extLst>
          </p:cNvPr>
          <p:cNvSpPr txBox="1"/>
          <p:nvPr/>
        </p:nvSpPr>
        <p:spPr>
          <a:xfrm>
            <a:off x="302372" y="2610684"/>
            <a:ext cx="6487534" cy="3970318"/>
          </a:xfrm>
          <a:prstGeom prst="rect">
            <a:avLst/>
          </a:prstGeom>
          <a:noFill/>
        </p:spPr>
        <p:txBody>
          <a:bodyPr wrap="square">
            <a:spAutoFit/>
          </a:bodyPr>
          <a:lstStyle/>
          <a:p>
            <a:r>
              <a:rPr lang="en-US" dirty="0"/>
              <a:t>The pulse oximeter is a device that estimates a person’s oxygen saturation level, a measure of the oxygen concentration in their blood, by shining light through their tissue, typically a fingertip or an earlobe. </a:t>
            </a:r>
          </a:p>
          <a:p>
            <a:endParaRPr lang="en-US" dirty="0"/>
          </a:p>
          <a:p>
            <a:r>
              <a:rPr lang="en-US" dirty="0"/>
              <a:t>Accurate pulse-oximeter readings can be crucial for clinical decisions, especially when arterial blood-gas tests — the gold standard for determining oxygen saturation levels — are not available. </a:t>
            </a:r>
          </a:p>
          <a:p>
            <a:endParaRPr lang="en-US" dirty="0"/>
          </a:p>
          <a:p>
            <a:r>
              <a:rPr lang="en-US" dirty="0"/>
              <a:t>These devices give readings that are often less accurate for people who have dark skin, and this shortcoming has led to medical practices that only exacerbate the problem, making pulse oximetry emblematic of the broader issue of racial bias in medicine. </a:t>
            </a:r>
          </a:p>
        </p:txBody>
      </p:sp>
      <p:pic>
        <p:nvPicPr>
          <p:cNvPr id="13" name="Picture 12">
            <a:extLst>
              <a:ext uri="{FF2B5EF4-FFF2-40B4-BE49-F238E27FC236}">
                <a16:creationId xmlns:a16="http://schemas.microsoft.com/office/drawing/2014/main" id="{1D8D2974-E629-91FF-A255-B819F610221C}"/>
              </a:ext>
            </a:extLst>
          </p:cNvPr>
          <p:cNvPicPr>
            <a:picLocks noChangeAspect="1"/>
          </p:cNvPicPr>
          <p:nvPr/>
        </p:nvPicPr>
        <p:blipFill>
          <a:blip r:embed="rId6"/>
          <a:stretch>
            <a:fillRect/>
          </a:stretch>
        </p:blipFill>
        <p:spPr>
          <a:xfrm>
            <a:off x="10503816" y="3672"/>
            <a:ext cx="1688183" cy="2243418"/>
          </a:xfrm>
          <a:prstGeom prst="rect">
            <a:avLst/>
          </a:prstGeom>
        </p:spPr>
      </p:pic>
      <p:sp>
        <p:nvSpPr>
          <p:cNvPr id="15" name="TextBox 14">
            <a:extLst>
              <a:ext uri="{FF2B5EF4-FFF2-40B4-BE49-F238E27FC236}">
                <a16:creationId xmlns:a16="http://schemas.microsoft.com/office/drawing/2014/main" id="{4831D9E7-F077-0CE3-99C5-39D68BA29270}"/>
              </a:ext>
            </a:extLst>
          </p:cNvPr>
          <p:cNvSpPr txBox="1"/>
          <p:nvPr/>
        </p:nvSpPr>
        <p:spPr>
          <a:xfrm>
            <a:off x="6947980" y="6054878"/>
            <a:ext cx="5435331" cy="523220"/>
          </a:xfrm>
          <a:prstGeom prst="rect">
            <a:avLst/>
          </a:prstGeom>
          <a:noFill/>
        </p:spPr>
        <p:txBody>
          <a:bodyPr wrap="square">
            <a:spAutoFit/>
          </a:bodyPr>
          <a:lstStyle/>
          <a:p>
            <a:r>
              <a:rPr lang="en-CA" sz="1400" dirty="0" err="1"/>
              <a:t>Sjoding</a:t>
            </a:r>
            <a:r>
              <a:rPr lang="en-CA" sz="1400" dirty="0"/>
              <a:t>, M. W., Dickson, R. P., </a:t>
            </a:r>
            <a:r>
              <a:rPr lang="en-CA" sz="1400" dirty="0" err="1"/>
              <a:t>Iwashyna</a:t>
            </a:r>
            <a:r>
              <a:rPr lang="en-CA" sz="1400" dirty="0"/>
              <a:t>, T. J., Gay, S. E. &amp; Valley, T. S. N. Engl. J. Med. 383, 2477–2478 (2020).</a:t>
            </a:r>
          </a:p>
        </p:txBody>
      </p:sp>
    </p:spTree>
    <p:extLst>
      <p:ext uri="{BB962C8B-B14F-4D97-AF65-F5344CB8AC3E}">
        <p14:creationId xmlns:p14="http://schemas.microsoft.com/office/powerpoint/2010/main" val="401724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C1BE-5CDD-776F-4DBA-ADDAA16F3036}"/>
              </a:ext>
            </a:extLst>
          </p:cNvPr>
          <p:cNvSpPr>
            <a:spLocks noGrp="1"/>
          </p:cNvSpPr>
          <p:nvPr>
            <p:ph type="title"/>
          </p:nvPr>
        </p:nvSpPr>
        <p:spPr/>
        <p:txBody>
          <a:bodyPr/>
          <a:lstStyle/>
          <a:p>
            <a:r>
              <a:rPr lang="en-CA" dirty="0"/>
              <a:t>Example:</a:t>
            </a:r>
          </a:p>
        </p:txBody>
      </p:sp>
      <p:sp>
        <p:nvSpPr>
          <p:cNvPr id="4" name="Slide Number Placeholder 3">
            <a:extLst>
              <a:ext uri="{FF2B5EF4-FFF2-40B4-BE49-F238E27FC236}">
                <a16:creationId xmlns:a16="http://schemas.microsoft.com/office/drawing/2014/main" id="{7DCD9223-1F3B-8C95-2D88-F2F4E2F9192D}"/>
              </a:ext>
            </a:extLst>
          </p:cNvPr>
          <p:cNvSpPr>
            <a:spLocks noGrp="1"/>
          </p:cNvSpPr>
          <p:nvPr>
            <p:ph type="sldNum" sz="quarter" idx="12"/>
          </p:nvPr>
        </p:nvSpPr>
        <p:spPr/>
        <p:txBody>
          <a:bodyPr/>
          <a:lstStyle/>
          <a:p>
            <a:fld id="{5C35FCF4-C3EF-BD43-82E0-05BC237DAD2A}" type="slidenum">
              <a:rPr lang="en-US" smtClean="0"/>
              <a:pPr/>
              <a:t>26</a:t>
            </a:fld>
            <a:endParaRPr lang="en-US"/>
          </a:p>
        </p:txBody>
      </p:sp>
      <p:pic>
        <p:nvPicPr>
          <p:cNvPr id="9" name="Picture 8">
            <a:extLst>
              <a:ext uri="{FF2B5EF4-FFF2-40B4-BE49-F238E27FC236}">
                <a16:creationId xmlns:a16="http://schemas.microsoft.com/office/drawing/2014/main" id="{3AB2CAD4-A60C-6910-F81E-1D0B95C17929}"/>
              </a:ext>
            </a:extLst>
          </p:cNvPr>
          <p:cNvPicPr>
            <a:picLocks noChangeAspect="1"/>
          </p:cNvPicPr>
          <p:nvPr/>
        </p:nvPicPr>
        <p:blipFill>
          <a:blip r:embed="rId2"/>
          <a:stretch>
            <a:fillRect/>
          </a:stretch>
        </p:blipFill>
        <p:spPr>
          <a:xfrm>
            <a:off x="562628" y="0"/>
            <a:ext cx="2033081" cy="561835"/>
          </a:xfrm>
          <a:prstGeom prst="rect">
            <a:avLst/>
          </a:prstGeom>
        </p:spPr>
      </p:pic>
      <p:pic>
        <p:nvPicPr>
          <p:cNvPr id="13" name="Picture 12">
            <a:extLst>
              <a:ext uri="{FF2B5EF4-FFF2-40B4-BE49-F238E27FC236}">
                <a16:creationId xmlns:a16="http://schemas.microsoft.com/office/drawing/2014/main" id="{1D8D2974-E629-91FF-A255-B819F610221C}"/>
              </a:ext>
            </a:extLst>
          </p:cNvPr>
          <p:cNvPicPr>
            <a:picLocks noChangeAspect="1"/>
          </p:cNvPicPr>
          <p:nvPr/>
        </p:nvPicPr>
        <p:blipFill>
          <a:blip r:embed="rId3"/>
          <a:stretch>
            <a:fillRect/>
          </a:stretch>
        </p:blipFill>
        <p:spPr>
          <a:xfrm>
            <a:off x="10503816" y="3672"/>
            <a:ext cx="1688183" cy="2243418"/>
          </a:xfrm>
          <a:prstGeom prst="rect">
            <a:avLst/>
          </a:prstGeom>
        </p:spPr>
      </p:pic>
      <p:pic>
        <p:nvPicPr>
          <p:cNvPr id="5" name="Picture 4">
            <a:extLst>
              <a:ext uri="{FF2B5EF4-FFF2-40B4-BE49-F238E27FC236}">
                <a16:creationId xmlns:a16="http://schemas.microsoft.com/office/drawing/2014/main" id="{77FEA76C-5D0E-98F1-13E5-272ACDDA429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5000" t="8192" r="42530" b="61933"/>
          <a:stretch/>
        </p:blipFill>
        <p:spPr>
          <a:xfrm>
            <a:off x="2986391" y="0"/>
            <a:ext cx="6195184" cy="2451370"/>
          </a:xfrm>
          <a:prstGeom prst="rect">
            <a:avLst/>
          </a:prstGeom>
        </p:spPr>
      </p:pic>
      <p:pic>
        <p:nvPicPr>
          <p:cNvPr id="6" name="Picture 5">
            <a:extLst>
              <a:ext uri="{FF2B5EF4-FFF2-40B4-BE49-F238E27FC236}">
                <a16:creationId xmlns:a16="http://schemas.microsoft.com/office/drawing/2014/main" id="{689385F3-B223-E657-75BD-68D770F5A69B}"/>
              </a:ext>
            </a:extLst>
          </p:cNvPr>
          <p:cNvPicPr>
            <a:picLocks noChangeAspect="1"/>
          </p:cNvPicPr>
          <p:nvPr/>
        </p:nvPicPr>
        <p:blipFill>
          <a:blip r:embed="rId6"/>
          <a:stretch>
            <a:fillRect/>
          </a:stretch>
        </p:blipFill>
        <p:spPr>
          <a:xfrm>
            <a:off x="2443162" y="2590323"/>
            <a:ext cx="7305675" cy="2419350"/>
          </a:xfrm>
          <a:prstGeom prst="rect">
            <a:avLst/>
          </a:prstGeom>
        </p:spPr>
      </p:pic>
      <p:sp>
        <p:nvSpPr>
          <p:cNvPr id="11" name="TextBox 10">
            <a:extLst>
              <a:ext uri="{FF2B5EF4-FFF2-40B4-BE49-F238E27FC236}">
                <a16:creationId xmlns:a16="http://schemas.microsoft.com/office/drawing/2014/main" id="{A57D1931-6D45-7BC9-FC75-3B084374E358}"/>
              </a:ext>
            </a:extLst>
          </p:cNvPr>
          <p:cNvSpPr txBox="1"/>
          <p:nvPr/>
        </p:nvSpPr>
        <p:spPr>
          <a:xfrm>
            <a:off x="1438771" y="5050462"/>
            <a:ext cx="9155894" cy="1600438"/>
          </a:xfrm>
          <a:prstGeom prst="rect">
            <a:avLst/>
          </a:prstGeom>
          <a:noFill/>
        </p:spPr>
        <p:txBody>
          <a:bodyPr wrap="square">
            <a:spAutoFit/>
          </a:bodyPr>
          <a:lstStyle/>
          <a:p>
            <a:pPr algn="just"/>
            <a:r>
              <a:rPr lang="en-US" sz="1400" dirty="0"/>
              <a:t>Figure 1 | A gender-balanced facial image bank with a range of skin tones. On realizing that dark-skinned faces were under-represented in the data sets of images that are used to train facial-recognition software, </a:t>
            </a:r>
            <a:r>
              <a:rPr lang="en-US" sz="1400" dirty="0" err="1"/>
              <a:t>Buolamwini</a:t>
            </a:r>
            <a:r>
              <a:rPr lang="en-US" sz="1400" dirty="0"/>
              <a:t> and </a:t>
            </a:r>
            <a:r>
              <a:rPr lang="en-US" sz="1400" dirty="0" err="1"/>
              <a:t>Gebru</a:t>
            </a:r>
            <a:r>
              <a:rPr lang="en-US" sz="1400" dirty="0"/>
              <a:t> compiled their own data set using photographs of politicians from countries with gender parity in their national parliaments. This is a subset of ‘average’ faces made by blending many images from the full data set, which contains photographs of 1,270 individuals from Rwanda, Senegal, South Africa, Iceland, Finland and Sweden. </a:t>
            </a:r>
            <a:r>
              <a:rPr lang="en-US" sz="1400" dirty="0" err="1"/>
              <a:t>Buolamwini</a:t>
            </a:r>
            <a:r>
              <a:rPr lang="en-US" sz="1400" dirty="0"/>
              <a:t> and </a:t>
            </a:r>
            <a:r>
              <a:rPr lang="en-US" sz="1400" dirty="0" err="1"/>
              <a:t>Gebru</a:t>
            </a:r>
            <a:r>
              <a:rPr lang="en-US" sz="1400" dirty="0"/>
              <a:t> used their data set to show that three commercial gender-classification systems misclassified women with darker skin with an error rate that was much higher than that for men with lighter skin. Credit: Dr Joy </a:t>
            </a:r>
            <a:r>
              <a:rPr lang="en-US" sz="1400" dirty="0" err="1"/>
              <a:t>Buolamwini</a:t>
            </a:r>
            <a:r>
              <a:rPr lang="en-US" sz="1400" dirty="0"/>
              <a:t> (CC BY 4.0)</a:t>
            </a:r>
            <a:endParaRPr lang="en-CA" sz="1400" dirty="0"/>
          </a:p>
        </p:txBody>
      </p:sp>
      <p:sp>
        <p:nvSpPr>
          <p:cNvPr id="17" name="TextBox 16">
            <a:extLst>
              <a:ext uri="{FF2B5EF4-FFF2-40B4-BE49-F238E27FC236}">
                <a16:creationId xmlns:a16="http://schemas.microsoft.com/office/drawing/2014/main" id="{9B5F56AB-FC0B-EA5D-7B08-8C87675B718B}"/>
              </a:ext>
            </a:extLst>
          </p:cNvPr>
          <p:cNvSpPr txBox="1"/>
          <p:nvPr/>
        </p:nvSpPr>
        <p:spPr>
          <a:xfrm>
            <a:off x="4705755" y="2282546"/>
            <a:ext cx="6240292" cy="307777"/>
          </a:xfrm>
          <a:prstGeom prst="rect">
            <a:avLst/>
          </a:prstGeom>
          <a:noFill/>
        </p:spPr>
        <p:txBody>
          <a:bodyPr wrap="square">
            <a:spAutoFit/>
          </a:bodyPr>
          <a:lstStyle/>
          <a:p>
            <a:r>
              <a:rPr lang="en-CA" sz="1400" dirty="0" err="1"/>
              <a:t>Buolamwini</a:t>
            </a:r>
            <a:r>
              <a:rPr lang="en-CA" sz="1400" dirty="0"/>
              <a:t>, J. &amp; </a:t>
            </a:r>
            <a:r>
              <a:rPr lang="en-CA" sz="1400" dirty="0" err="1"/>
              <a:t>Gebru</a:t>
            </a:r>
            <a:r>
              <a:rPr lang="en-CA" sz="1400" dirty="0"/>
              <a:t>, T. Proc. Mach. Learn. Res. 81, 77–91 (2018).</a:t>
            </a:r>
          </a:p>
        </p:txBody>
      </p:sp>
    </p:spTree>
    <p:extLst>
      <p:ext uri="{BB962C8B-B14F-4D97-AF65-F5344CB8AC3E}">
        <p14:creationId xmlns:p14="http://schemas.microsoft.com/office/powerpoint/2010/main" val="111686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C1BE-5CDD-776F-4DBA-ADDAA16F3036}"/>
              </a:ext>
            </a:extLst>
          </p:cNvPr>
          <p:cNvSpPr>
            <a:spLocks noGrp="1"/>
          </p:cNvSpPr>
          <p:nvPr>
            <p:ph type="title"/>
          </p:nvPr>
        </p:nvSpPr>
        <p:spPr/>
        <p:txBody>
          <a:bodyPr/>
          <a:lstStyle/>
          <a:p>
            <a:r>
              <a:rPr lang="en-CA" dirty="0"/>
              <a:t>Example:</a:t>
            </a:r>
          </a:p>
        </p:txBody>
      </p:sp>
      <p:sp>
        <p:nvSpPr>
          <p:cNvPr id="4" name="Slide Number Placeholder 3">
            <a:extLst>
              <a:ext uri="{FF2B5EF4-FFF2-40B4-BE49-F238E27FC236}">
                <a16:creationId xmlns:a16="http://schemas.microsoft.com/office/drawing/2014/main" id="{7DCD9223-1F3B-8C95-2D88-F2F4E2F9192D}"/>
              </a:ext>
            </a:extLst>
          </p:cNvPr>
          <p:cNvSpPr>
            <a:spLocks noGrp="1"/>
          </p:cNvSpPr>
          <p:nvPr>
            <p:ph type="sldNum" sz="quarter" idx="12"/>
          </p:nvPr>
        </p:nvSpPr>
        <p:spPr/>
        <p:txBody>
          <a:bodyPr/>
          <a:lstStyle/>
          <a:p>
            <a:fld id="{5C35FCF4-C3EF-BD43-82E0-05BC237DAD2A}" type="slidenum">
              <a:rPr lang="en-US" smtClean="0"/>
              <a:pPr/>
              <a:t>27</a:t>
            </a:fld>
            <a:endParaRPr lang="en-US"/>
          </a:p>
        </p:txBody>
      </p:sp>
      <p:pic>
        <p:nvPicPr>
          <p:cNvPr id="9" name="Picture 8">
            <a:extLst>
              <a:ext uri="{FF2B5EF4-FFF2-40B4-BE49-F238E27FC236}">
                <a16:creationId xmlns:a16="http://schemas.microsoft.com/office/drawing/2014/main" id="{3AB2CAD4-A60C-6910-F81E-1D0B95C17929}"/>
              </a:ext>
            </a:extLst>
          </p:cNvPr>
          <p:cNvPicPr>
            <a:picLocks noChangeAspect="1"/>
          </p:cNvPicPr>
          <p:nvPr/>
        </p:nvPicPr>
        <p:blipFill>
          <a:blip r:embed="rId2"/>
          <a:stretch>
            <a:fillRect/>
          </a:stretch>
        </p:blipFill>
        <p:spPr>
          <a:xfrm>
            <a:off x="562628" y="0"/>
            <a:ext cx="2033081" cy="561835"/>
          </a:xfrm>
          <a:prstGeom prst="rect">
            <a:avLst/>
          </a:prstGeom>
        </p:spPr>
      </p:pic>
      <p:pic>
        <p:nvPicPr>
          <p:cNvPr id="13" name="Picture 12">
            <a:extLst>
              <a:ext uri="{FF2B5EF4-FFF2-40B4-BE49-F238E27FC236}">
                <a16:creationId xmlns:a16="http://schemas.microsoft.com/office/drawing/2014/main" id="{1D8D2974-E629-91FF-A255-B819F610221C}"/>
              </a:ext>
            </a:extLst>
          </p:cNvPr>
          <p:cNvPicPr>
            <a:picLocks noChangeAspect="1"/>
          </p:cNvPicPr>
          <p:nvPr/>
        </p:nvPicPr>
        <p:blipFill>
          <a:blip r:embed="rId3"/>
          <a:stretch>
            <a:fillRect/>
          </a:stretch>
        </p:blipFill>
        <p:spPr>
          <a:xfrm>
            <a:off x="10503816" y="3672"/>
            <a:ext cx="1688183" cy="2243418"/>
          </a:xfrm>
          <a:prstGeom prst="rect">
            <a:avLst/>
          </a:prstGeom>
        </p:spPr>
      </p:pic>
      <p:pic>
        <p:nvPicPr>
          <p:cNvPr id="5" name="Picture 4">
            <a:extLst>
              <a:ext uri="{FF2B5EF4-FFF2-40B4-BE49-F238E27FC236}">
                <a16:creationId xmlns:a16="http://schemas.microsoft.com/office/drawing/2014/main" id="{77FEA76C-5D0E-98F1-13E5-272ACDDA429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5000" t="8192" r="42530" b="61933"/>
          <a:stretch/>
        </p:blipFill>
        <p:spPr>
          <a:xfrm>
            <a:off x="2986391" y="0"/>
            <a:ext cx="6195184" cy="2451370"/>
          </a:xfrm>
          <a:prstGeom prst="rect">
            <a:avLst/>
          </a:prstGeom>
        </p:spPr>
      </p:pic>
      <p:sp>
        <p:nvSpPr>
          <p:cNvPr id="15" name="TextBox 14">
            <a:extLst>
              <a:ext uri="{FF2B5EF4-FFF2-40B4-BE49-F238E27FC236}">
                <a16:creationId xmlns:a16="http://schemas.microsoft.com/office/drawing/2014/main" id="{41CA27C1-796F-4D10-894C-10E6BBB3B625}"/>
              </a:ext>
            </a:extLst>
          </p:cNvPr>
          <p:cNvSpPr txBox="1"/>
          <p:nvPr/>
        </p:nvSpPr>
        <p:spPr>
          <a:xfrm>
            <a:off x="1008878" y="2687219"/>
            <a:ext cx="10174244" cy="3693319"/>
          </a:xfrm>
          <a:prstGeom prst="rect">
            <a:avLst/>
          </a:prstGeom>
          <a:noFill/>
        </p:spPr>
        <p:txBody>
          <a:bodyPr wrap="square">
            <a:spAutoFit/>
          </a:bodyPr>
          <a:lstStyle/>
          <a:p>
            <a:pPr algn="just"/>
            <a:r>
              <a:rPr lang="en-US" dirty="0"/>
              <a:t>“As a graduate student in computer science, </a:t>
            </a:r>
            <a:r>
              <a:rPr lang="en-US" dirty="0" err="1"/>
              <a:t>Buolamwini</a:t>
            </a:r>
            <a:r>
              <a:rPr lang="en-US" dirty="0"/>
              <a:t> was frustrated that commercial facial-recognition systems failed to identify her face in photographs and video footage. She hypothesized that this was due, in part, to the fact that dark-skinned faces were not represented in the data sets that were used to train the computer programs she was studying.”</a:t>
            </a:r>
          </a:p>
          <a:p>
            <a:pPr algn="just"/>
            <a:endParaRPr lang="en-US" dirty="0"/>
          </a:p>
          <a:p>
            <a:pPr algn="just"/>
            <a:r>
              <a:rPr lang="en-US" dirty="0"/>
              <a:t>“This insight led </a:t>
            </a:r>
            <a:r>
              <a:rPr lang="en-US" dirty="0" err="1"/>
              <a:t>Buolamwini</a:t>
            </a:r>
            <a:r>
              <a:rPr lang="en-US" dirty="0"/>
              <a:t> and her collaborator </a:t>
            </a:r>
            <a:r>
              <a:rPr lang="en-US" dirty="0" err="1"/>
              <a:t>Gebru</a:t>
            </a:r>
            <a:r>
              <a:rPr lang="en-US" dirty="0"/>
              <a:t> to undertake a systematic audit of commercial facial-analysis systems, and to demonstrate that such systems perform differently depending on the skin </a:t>
            </a:r>
            <a:r>
              <a:rPr lang="en-US" dirty="0" err="1"/>
              <a:t>colour</a:t>
            </a:r>
            <a:r>
              <a:rPr lang="en-US" dirty="0"/>
              <a:t> and gender of the person in the image. </a:t>
            </a:r>
            <a:r>
              <a:rPr lang="en-US" b="1" dirty="0">
                <a:solidFill>
                  <a:srgbClr val="FF0000"/>
                </a:solidFill>
              </a:rPr>
              <a:t>The work became known as the Gender Shades audit.</a:t>
            </a:r>
            <a:r>
              <a:rPr lang="en-US" dirty="0"/>
              <a:t>”</a:t>
            </a:r>
          </a:p>
          <a:p>
            <a:pPr algn="just"/>
            <a:endParaRPr lang="en-US" dirty="0"/>
          </a:p>
          <a:p>
            <a:pPr algn="just"/>
            <a:r>
              <a:rPr lang="en-US" dirty="0"/>
              <a:t>“The authors began by using a skin-type classification system, approved by dermatologists, to assess the composition of two image banks, known as IJB-A and </a:t>
            </a:r>
            <a:r>
              <a:rPr lang="en-US" dirty="0" err="1"/>
              <a:t>Adience</a:t>
            </a:r>
            <a:r>
              <a:rPr lang="en-US" dirty="0"/>
              <a:t>, that were widely used at the time to train facial-recognition software. They found that individuals with </a:t>
            </a:r>
            <a:r>
              <a:rPr lang="en-US" dirty="0" err="1"/>
              <a:t>light-coloured</a:t>
            </a:r>
            <a:r>
              <a:rPr lang="en-US" dirty="0"/>
              <a:t> skin were the subject of 79.6% of the images in IJB-A and of 86.2% of those in </a:t>
            </a:r>
            <a:r>
              <a:rPr lang="en-US" dirty="0" err="1"/>
              <a:t>Adience</a:t>
            </a:r>
            <a:r>
              <a:rPr lang="en-US" dirty="0"/>
              <a:t>.”</a:t>
            </a:r>
            <a:endParaRPr lang="en-CA" dirty="0"/>
          </a:p>
        </p:txBody>
      </p:sp>
      <p:sp>
        <p:nvSpPr>
          <p:cNvPr id="17" name="TextBox 16">
            <a:extLst>
              <a:ext uri="{FF2B5EF4-FFF2-40B4-BE49-F238E27FC236}">
                <a16:creationId xmlns:a16="http://schemas.microsoft.com/office/drawing/2014/main" id="{9B5F56AB-FC0B-EA5D-7B08-8C87675B718B}"/>
              </a:ext>
            </a:extLst>
          </p:cNvPr>
          <p:cNvSpPr txBox="1"/>
          <p:nvPr/>
        </p:nvSpPr>
        <p:spPr>
          <a:xfrm>
            <a:off x="6420255" y="6376499"/>
            <a:ext cx="6240292" cy="307777"/>
          </a:xfrm>
          <a:prstGeom prst="rect">
            <a:avLst/>
          </a:prstGeom>
          <a:noFill/>
        </p:spPr>
        <p:txBody>
          <a:bodyPr wrap="square">
            <a:spAutoFit/>
          </a:bodyPr>
          <a:lstStyle/>
          <a:p>
            <a:r>
              <a:rPr lang="en-CA" sz="1400" dirty="0" err="1"/>
              <a:t>Buolamwini</a:t>
            </a:r>
            <a:r>
              <a:rPr lang="en-CA" sz="1400" dirty="0"/>
              <a:t>, J. &amp; </a:t>
            </a:r>
            <a:r>
              <a:rPr lang="en-CA" sz="1400" dirty="0" err="1"/>
              <a:t>Gebru</a:t>
            </a:r>
            <a:r>
              <a:rPr lang="en-CA" sz="1400" dirty="0"/>
              <a:t>, T. Proc. Mach. Learn. Res. 81, 77–91 (2018).</a:t>
            </a:r>
          </a:p>
        </p:txBody>
      </p:sp>
      <p:sp>
        <p:nvSpPr>
          <p:cNvPr id="7" name="TextBox 6">
            <a:extLst>
              <a:ext uri="{FF2B5EF4-FFF2-40B4-BE49-F238E27FC236}">
                <a16:creationId xmlns:a16="http://schemas.microsoft.com/office/drawing/2014/main" id="{40C0D8A8-AB08-845A-8F4C-E19734969D26}"/>
              </a:ext>
            </a:extLst>
          </p:cNvPr>
          <p:cNvSpPr txBox="1"/>
          <p:nvPr/>
        </p:nvSpPr>
        <p:spPr>
          <a:xfrm>
            <a:off x="7872109" y="4907763"/>
            <a:ext cx="2794270" cy="338554"/>
          </a:xfrm>
          <a:prstGeom prst="rect">
            <a:avLst/>
          </a:prstGeom>
          <a:noFill/>
        </p:spPr>
        <p:txBody>
          <a:bodyPr wrap="square">
            <a:spAutoFit/>
          </a:bodyPr>
          <a:lstStyle/>
          <a:p>
            <a:r>
              <a:rPr lang="en-CA" sz="1600" dirty="0">
                <a:hlinkClick r:id="rId6"/>
              </a:rPr>
              <a:t>http://www.gendershades.org</a:t>
            </a:r>
            <a:r>
              <a:rPr lang="en-CA" sz="1600" dirty="0"/>
              <a:t> </a:t>
            </a:r>
          </a:p>
        </p:txBody>
      </p:sp>
    </p:spTree>
    <p:extLst>
      <p:ext uri="{BB962C8B-B14F-4D97-AF65-F5344CB8AC3E}">
        <p14:creationId xmlns:p14="http://schemas.microsoft.com/office/powerpoint/2010/main" val="2722307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951C-242D-657E-89DF-219873B7E22B}"/>
              </a:ext>
            </a:extLst>
          </p:cNvPr>
          <p:cNvSpPr>
            <a:spLocks noGrp="1"/>
          </p:cNvSpPr>
          <p:nvPr>
            <p:ph type="title"/>
          </p:nvPr>
        </p:nvSpPr>
        <p:spPr>
          <a:xfrm>
            <a:off x="562627" y="463968"/>
            <a:ext cx="10108615" cy="1033398"/>
          </a:xfrm>
        </p:spPr>
        <p:txBody>
          <a:bodyPr>
            <a:normAutofit fontScale="90000"/>
          </a:bodyPr>
          <a:lstStyle/>
          <a:p>
            <a:r>
              <a:rPr lang="en-US" dirty="0"/>
              <a:t>Diversity in research teams can enhance the effectiveness of team science</a:t>
            </a:r>
            <a:endParaRPr lang="en-CA" dirty="0"/>
          </a:p>
        </p:txBody>
      </p:sp>
      <p:sp>
        <p:nvSpPr>
          <p:cNvPr id="4" name="Slide Number Placeholder 3">
            <a:extLst>
              <a:ext uri="{FF2B5EF4-FFF2-40B4-BE49-F238E27FC236}">
                <a16:creationId xmlns:a16="http://schemas.microsoft.com/office/drawing/2014/main" id="{D9F82842-E27E-422B-00BE-2C38538E167D}"/>
              </a:ext>
            </a:extLst>
          </p:cNvPr>
          <p:cNvSpPr>
            <a:spLocks noGrp="1"/>
          </p:cNvSpPr>
          <p:nvPr>
            <p:ph type="sldNum" sz="quarter" idx="12"/>
          </p:nvPr>
        </p:nvSpPr>
        <p:spPr/>
        <p:txBody>
          <a:bodyPr/>
          <a:lstStyle/>
          <a:p>
            <a:fld id="{5C35FCF4-C3EF-BD43-82E0-05BC237DAD2A}" type="slidenum">
              <a:rPr lang="en-US" smtClean="0"/>
              <a:pPr/>
              <a:t>28</a:t>
            </a:fld>
            <a:endParaRPr lang="en-US"/>
          </a:p>
        </p:txBody>
      </p:sp>
      <p:sp>
        <p:nvSpPr>
          <p:cNvPr id="6" name="TextBox 5">
            <a:extLst>
              <a:ext uri="{FF2B5EF4-FFF2-40B4-BE49-F238E27FC236}">
                <a16:creationId xmlns:a16="http://schemas.microsoft.com/office/drawing/2014/main" id="{3650A2A4-EECB-C10C-B59B-E00EF9F6E071}"/>
              </a:ext>
            </a:extLst>
          </p:cNvPr>
          <p:cNvSpPr txBox="1"/>
          <p:nvPr/>
        </p:nvSpPr>
        <p:spPr>
          <a:xfrm>
            <a:off x="562628" y="1656679"/>
            <a:ext cx="10618894" cy="1569660"/>
          </a:xfrm>
          <a:prstGeom prst="rect">
            <a:avLst/>
          </a:prstGeom>
          <a:noFill/>
        </p:spPr>
        <p:txBody>
          <a:bodyPr wrap="square">
            <a:spAutoFit/>
          </a:bodyPr>
          <a:lstStyle/>
          <a:p>
            <a:r>
              <a:rPr lang="en-US" sz="2000" dirty="0"/>
              <a:t>The inclusion of individuals with diverse knowledge, perspectives and research methods will lead to scientific or translational breakthroughs that might not be achieved by a more homogeneous group of individuals.</a:t>
            </a:r>
          </a:p>
          <a:p>
            <a:endParaRPr lang="en-US" dirty="0"/>
          </a:p>
          <a:p>
            <a:r>
              <a:rPr lang="en-US" dirty="0"/>
              <a:t>Source: National Research Council (United States of America, 2015)</a:t>
            </a:r>
            <a:endParaRPr lang="en-CA" dirty="0"/>
          </a:p>
        </p:txBody>
      </p:sp>
      <p:pic>
        <p:nvPicPr>
          <p:cNvPr id="10" name="Picture 9" descr="Text, whiteboard&#10;&#10;Description automatically generated">
            <a:extLst>
              <a:ext uri="{FF2B5EF4-FFF2-40B4-BE49-F238E27FC236}">
                <a16:creationId xmlns:a16="http://schemas.microsoft.com/office/drawing/2014/main" id="{EAAC54B7-F81E-CC2F-25B9-7616FB247D2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29984" y="3440757"/>
            <a:ext cx="4088044" cy="2725363"/>
          </a:xfrm>
          <a:prstGeom prst="rect">
            <a:avLst/>
          </a:prstGeom>
        </p:spPr>
      </p:pic>
      <p:pic>
        <p:nvPicPr>
          <p:cNvPr id="14" name="Picture 13" descr="Text, whiteboard&#10;&#10;Description automatically generated">
            <a:extLst>
              <a:ext uri="{FF2B5EF4-FFF2-40B4-BE49-F238E27FC236}">
                <a16:creationId xmlns:a16="http://schemas.microsoft.com/office/drawing/2014/main" id="{AAED0BBA-8828-39B3-315D-CDB5533B356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62628" y="3490969"/>
            <a:ext cx="3804662" cy="2536441"/>
          </a:xfrm>
          <a:prstGeom prst="rect">
            <a:avLst/>
          </a:prstGeom>
        </p:spPr>
      </p:pic>
      <p:pic>
        <p:nvPicPr>
          <p:cNvPr id="17" name="Picture 16" descr="Icon&#10;&#10;Description automatically generated">
            <a:extLst>
              <a:ext uri="{FF2B5EF4-FFF2-40B4-BE49-F238E27FC236}">
                <a16:creationId xmlns:a16="http://schemas.microsoft.com/office/drawing/2014/main" id="{ABCA13D6-5CB0-7C17-C466-1DD550AAB01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465190" y="3561071"/>
            <a:ext cx="1866894" cy="1430430"/>
          </a:xfrm>
          <a:prstGeom prst="rect">
            <a:avLst/>
          </a:prstGeom>
        </p:spPr>
      </p:pic>
    </p:spTree>
    <p:extLst>
      <p:ext uri="{BB962C8B-B14F-4D97-AF65-F5344CB8AC3E}">
        <p14:creationId xmlns:p14="http://schemas.microsoft.com/office/powerpoint/2010/main" val="3030637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951C-242D-657E-89DF-219873B7E22B}"/>
              </a:ext>
            </a:extLst>
          </p:cNvPr>
          <p:cNvSpPr>
            <a:spLocks noGrp="1"/>
          </p:cNvSpPr>
          <p:nvPr>
            <p:ph type="title"/>
          </p:nvPr>
        </p:nvSpPr>
        <p:spPr>
          <a:xfrm>
            <a:off x="562627" y="463968"/>
            <a:ext cx="10108615" cy="1033398"/>
          </a:xfrm>
        </p:spPr>
        <p:txBody>
          <a:bodyPr>
            <a:normAutofit fontScale="90000"/>
          </a:bodyPr>
          <a:lstStyle/>
          <a:p>
            <a:r>
              <a:rPr lang="en-US" dirty="0"/>
              <a:t>Diversity in research teams can enhance the effectiveness of team science</a:t>
            </a:r>
            <a:endParaRPr lang="en-CA" dirty="0"/>
          </a:p>
        </p:txBody>
      </p:sp>
      <p:sp>
        <p:nvSpPr>
          <p:cNvPr id="4" name="Slide Number Placeholder 3">
            <a:extLst>
              <a:ext uri="{FF2B5EF4-FFF2-40B4-BE49-F238E27FC236}">
                <a16:creationId xmlns:a16="http://schemas.microsoft.com/office/drawing/2014/main" id="{D9F82842-E27E-422B-00BE-2C38538E167D}"/>
              </a:ext>
            </a:extLst>
          </p:cNvPr>
          <p:cNvSpPr>
            <a:spLocks noGrp="1"/>
          </p:cNvSpPr>
          <p:nvPr>
            <p:ph type="sldNum" sz="quarter" idx="12"/>
          </p:nvPr>
        </p:nvSpPr>
        <p:spPr/>
        <p:txBody>
          <a:bodyPr/>
          <a:lstStyle/>
          <a:p>
            <a:fld id="{5C35FCF4-C3EF-BD43-82E0-05BC237DAD2A}" type="slidenum">
              <a:rPr lang="en-US" smtClean="0"/>
              <a:pPr/>
              <a:t>29</a:t>
            </a:fld>
            <a:endParaRPr lang="en-US"/>
          </a:p>
        </p:txBody>
      </p:sp>
      <p:sp>
        <p:nvSpPr>
          <p:cNvPr id="3" name="Content Placeholder 2">
            <a:extLst>
              <a:ext uri="{FF2B5EF4-FFF2-40B4-BE49-F238E27FC236}">
                <a16:creationId xmlns:a16="http://schemas.microsoft.com/office/drawing/2014/main" id="{4D02063C-AB68-7D88-0796-3679D0E1BDE0}"/>
              </a:ext>
            </a:extLst>
          </p:cNvPr>
          <p:cNvSpPr>
            <a:spLocks noGrp="1"/>
          </p:cNvSpPr>
          <p:nvPr>
            <p:ph idx="1"/>
          </p:nvPr>
        </p:nvSpPr>
        <p:spPr>
          <a:xfrm>
            <a:off x="603947" y="1732863"/>
            <a:ext cx="10984105" cy="4784669"/>
          </a:xfrm>
        </p:spPr>
        <p:txBody>
          <a:bodyPr/>
          <a:lstStyle/>
          <a:p>
            <a:pPr marL="0" indent="0">
              <a:buNone/>
            </a:pPr>
            <a:r>
              <a:rPr lang="en-US" sz="2200" dirty="0"/>
              <a:t>Considering EDI in the context of research teams promotes research excellence by:</a:t>
            </a:r>
          </a:p>
          <a:p>
            <a:pPr marL="0" indent="0">
              <a:buNone/>
            </a:pPr>
            <a:endParaRPr lang="en-US" sz="2200" dirty="0"/>
          </a:p>
          <a:p>
            <a:r>
              <a:rPr lang="en-US" sz="2200" dirty="0"/>
              <a:t>increasing research teams’ effectiveness through improved collaborative processes, collective intelligence and the ability of the team to perform a variety of tasks;</a:t>
            </a:r>
          </a:p>
          <a:p>
            <a:r>
              <a:rPr lang="en-US" sz="2200" dirty="0"/>
              <a:t>increasing performance and collaboration within diverse groups;</a:t>
            </a:r>
          </a:p>
          <a:p>
            <a:r>
              <a:rPr lang="en-US" sz="2200" dirty="0"/>
              <a:t>driving radical innovation within diverse research teams;</a:t>
            </a:r>
          </a:p>
          <a:p>
            <a:r>
              <a:rPr lang="en-US" sz="2200" dirty="0"/>
              <a:t>promoting equity and inclusion through effective mentorship, thus enhancing recruitment and retention in teams;</a:t>
            </a:r>
          </a:p>
          <a:p>
            <a:r>
              <a:rPr lang="en-US" sz="2200" dirty="0"/>
              <a:t>allowing collective input from different points of view during problem-solving, leading to improved performance;</a:t>
            </a:r>
          </a:p>
          <a:p>
            <a:r>
              <a:rPr lang="en-US" sz="2200" dirty="0"/>
              <a:t>creating an inclusive climate through leadership that helps to realize the potential benefits of diversity.</a:t>
            </a:r>
            <a:endParaRPr lang="en-CA" sz="2200" dirty="0"/>
          </a:p>
        </p:txBody>
      </p:sp>
    </p:spTree>
    <p:extLst>
      <p:ext uri="{BB962C8B-B14F-4D97-AF65-F5344CB8AC3E}">
        <p14:creationId xmlns:p14="http://schemas.microsoft.com/office/powerpoint/2010/main" val="2227960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8D5ACD8-F2B2-6B67-121E-4B83ACB2258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599927" y="539503"/>
            <a:ext cx="4475877" cy="987864"/>
          </a:xfrm>
          <a:prstGeom prst="rect">
            <a:avLst/>
          </a:prstGeom>
        </p:spPr>
      </p:pic>
      <p:pic>
        <p:nvPicPr>
          <p:cNvPr id="3" name="Picture 2">
            <a:extLst>
              <a:ext uri="{FF2B5EF4-FFF2-40B4-BE49-F238E27FC236}">
                <a16:creationId xmlns:a16="http://schemas.microsoft.com/office/drawing/2014/main" id="{D958D4FF-0839-4169-BB9F-1C858F35DF1A}"/>
              </a:ext>
            </a:extLst>
          </p:cNvPr>
          <p:cNvPicPr>
            <a:picLocks noChangeAspect="1"/>
          </p:cNvPicPr>
          <p:nvPr/>
        </p:nvPicPr>
        <p:blipFill rotWithShape="1">
          <a:blip r:embed="rId5"/>
          <a:srcRect t="26564" b="23572"/>
          <a:stretch/>
        </p:blipFill>
        <p:spPr>
          <a:xfrm>
            <a:off x="5126992" y="3873618"/>
            <a:ext cx="2504114" cy="1248653"/>
          </a:xfrm>
          <a:prstGeom prst="rect">
            <a:avLst/>
          </a:prstGeom>
        </p:spPr>
      </p:pic>
      <p:sp>
        <p:nvSpPr>
          <p:cNvPr id="4" name="Slide Number Placeholder 3">
            <a:extLst>
              <a:ext uri="{FF2B5EF4-FFF2-40B4-BE49-F238E27FC236}">
                <a16:creationId xmlns:a16="http://schemas.microsoft.com/office/drawing/2014/main" id="{8C24DB39-C364-488A-B055-F93A3689E9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5FCF4-C3EF-BD43-82E0-05BC237DAD2A}" type="slidenum">
              <a:rPr kumimoji="0" lang="en-US"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0D9E3EB-A1B8-4C42-A067-A68B161A89C3}"/>
              </a:ext>
            </a:extLst>
          </p:cNvPr>
          <p:cNvPicPr>
            <a:picLocks noChangeAspect="1"/>
          </p:cNvPicPr>
          <p:nvPr/>
        </p:nvPicPr>
        <p:blipFill>
          <a:blip r:embed="rId6"/>
          <a:stretch>
            <a:fillRect/>
          </a:stretch>
        </p:blipFill>
        <p:spPr>
          <a:xfrm>
            <a:off x="8648392" y="2882143"/>
            <a:ext cx="3241235" cy="729278"/>
          </a:xfrm>
          <a:prstGeom prst="rect">
            <a:avLst/>
          </a:prstGeom>
        </p:spPr>
      </p:pic>
      <p:pic>
        <p:nvPicPr>
          <p:cNvPr id="9" name="Picture 8">
            <a:extLst>
              <a:ext uri="{FF2B5EF4-FFF2-40B4-BE49-F238E27FC236}">
                <a16:creationId xmlns:a16="http://schemas.microsoft.com/office/drawing/2014/main" id="{74F6D434-0565-569C-1726-633E222FE735}"/>
              </a:ext>
            </a:extLst>
          </p:cNvPr>
          <p:cNvPicPr>
            <a:picLocks noChangeAspect="1"/>
          </p:cNvPicPr>
          <p:nvPr/>
        </p:nvPicPr>
        <p:blipFill rotWithShape="1">
          <a:blip r:embed="rId7"/>
          <a:srcRect r="46253"/>
          <a:stretch/>
        </p:blipFill>
        <p:spPr>
          <a:xfrm>
            <a:off x="8344973" y="4107608"/>
            <a:ext cx="3123118" cy="697295"/>
          </a:xfrm>
          <a:prstGeom prst="rect">
            <a:avLst/>
          </a:prstGeom>
        </p:spPr>
      </p:pic>
      <p:sp>
        <p:nvSpPr>
          <p:cNvPr id="20" name="TextBox 19">
            <a:extLst>
              <a:ext uri="{FF2B5EF4-FFF2-40B4-BE49-F238E27FC236}">
                <a16:creationId xmlns:a16="http://schemas.microsoft.com/office/drawing/2014/main" id="{FDE63847-0665-E2CB-24BD-E40ECEBF8322}"/>
              </a:ext>
            </a:extLst>
          </p:cNvPr>
          <p:cNvSpPr txBox="1"/>
          <p:nvPr/>
        </p:nvSpPr>
        <p:spPr>
          <a:xfrm>
            <a:off x="487141" y="1004561"/>
            <a:ext cx="4343945" cy="37010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Ghazaleh </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Gholizadeh</a:t>
            </a:r>
            <a:endPar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a:t>
            </a:r>
            <a:r>
              <a:rPr lang="pt-BR" sz="1600" kern="0" dirty="0" err="1">
                <a:solidFill>
                  <a:prstClr val="black"/>
                </a:solidFill>
                <a:latin typeface="Calibri" panose="020F0502020204030204"/>
              </a:rPr>
              <a:t>MSc</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Student</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kern="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Marcus </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Kasdorf</a:t>
            </a:r>
            <a:endPar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a:t>
            </a:r>
            <a:r>
              <a:rPr lang="pt-BR" sz="1600" kern="0" dirty="0" err="1">
                <a:solidFill>
                  <a:prstClr val="black"/>
                </a:solidFill>
                <a:latin typeface="Calibri" panose="020F0502020204030204"/>
              </a:rPr>
              <a:t>MSc</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Student</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kern="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Ciara </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Chisholm</a:t>
            </a:r>
            <a:endPar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a:t>
            </a:r>
            <a:r>
              <a:rPr lang="pt-BR" sz="1600" kern="0" dirty="0" err="1">
                <a:solidFill>
                  <a:prstClr val="black"/>
                </a:solidFill>
                <a:latin typeface="Calibri" panose="020F0502020204030204"/>
              </a:rPr>
              <a:t>MSc</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Student</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co-supervision</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with</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 Dr. Brown)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kern="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Diego Simpson-Ochoa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MSc</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Student</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co-supervision</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pt-BR" sz="1600" b="0" i="0" u="none" strike="noStrike" kern="0" cap="none" spc="0" normalizeH="0" baseline="0" noProof="0" dirty="0" err="1">
                <a:ln>
                  <a:noFill/>
                </a:ln>
                <a:solidFill>
                  <a:prstClr val="black"/>
                </a:solidFill>
                <a:effectLst/>
                <a:uLnTx/>
                <a:uFillTx/>
                <a:latin typeface="Calibri" panose="020F0502020204030204"/>
                <a:ea typeface="+mn-ea"/>
                <a:cs typeface="+mn-cs"/>
              </a:rPr>
              <a:t>with</a:t>
            </a:r>
            <a:r>
              <a:rPr kumimoji="0" lang="pt-BR" sz="1600" b="0" i="0" u="none" strike="noStrike" kern="0" cap="none" spc="0" normalizeH="0" baseline="0" noProof="0" dirty="0">
                <a:ln>
                  <a:noFill/>
                </a:ln>
                <a:solidFill>
                  <a:prstClr val="black"/>
                </a:solidFill>
                <a:effectLst/>
                <a:uLnTx/>
                <a:uFillTx/>
                <a:latin typeface="Calibri" panose="020F0502020204030204"/>
                <a:ea typeface="+mn-ea"/>
                <a:cs typeface="+mn-cs"/>
              </a:rPr>
              <a:t> Dr. Nicola)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kern="0" dirty="0">
              <a:solidFill>
                <a:prstClr val="black"/>
              </a:solidFill>
              <a:latin typeface="Calibri" panose="020F0502020204030204"/>
            </a:endParaRPr>
          </a:p>
          <a:p>
            <a:r>
              <a:rPr lang="en-CA" sz="1600" dirty="0"/>
              <a:t>Gabe </a:t>
            </a:r>
            <a:r>
              <a:rPr lang="en-CA" sz="1600" dirty="0" err="1"/>
              <a:t>Komo</a:t>
            </a:r>
            <a:endParaRPr lang="en-CA" sz="1600" dirty="0"/>
          </a:p>
          <a:p>
            <a:r>
              <a:rPr lang="en-CA" sz="1600" dirty="0"/>
              <a:t>(Undergraduate final year physics thesis)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E4622235-9718-115C-9750-5C1E7A322CE3}"/>
              </a:ext>
            </a:extLst>
          </p:cNvPr>
          <p:cNvPicPr>
            <a:picLocks noChangeAspect="1"/>
          </p:cNvPicPr>
          <p:nvPr/>
        </p:nvPicPr>
        <p:blipFill>
          <a:blip r:embed="rId8"/>
          <a:stretch>
            <a:fillRect/>
          </a:stretch>
        </p:blipFill>
        <p:spPr>
          <a:xfrm>
            <a:off x="5720509" y="2103182"/>
            <a:ext cx="2682860" cy="1073144"/>
          </a:xfrm>
          <a:prstGeom prst="rect">
            <a:avLst/>
          </a:prstGeom>
        </p:spPr>
      </p:pic>
      <p:pic>
        <p:nvPicPr>
          <p:cNvPr id="10" name="Picture 9">
            <a:extLst>
              <a:ext uri="{FF2B5EF4-FFF2-40B4-BE49-F238E27FC236}">
                <a16:creationId xmlns:a16="http://schemas.microsoft.com/office/drawing/2014/main" id="{D57A9729-1816-F0C1-AF5D-A4483848436B}"/>
              </a:ext>
            </a:extLst>
          </p:cNvPr>
          <p:cNvPicPr>
            <a:picLocks noChangeAspect="1"/>
          </p:cNvPicPr>
          <p:nvPr/>
        </p:nvPicPr>
        <p:blipFill>
          <a:blip r:embed="rId9"/>
          <a:stretch>
            <a:fillRect/>
          </a:stretch>
        </p:blipFill>
        <p:spPr>
          <a:xfrm>
            <a:off x="9172210" y="1443417"/>
            <a:ext cx="2395196" cy="1043621"/>
          </a:xfrm>
          <a:prstGeom prst="rect">
            <a:avLst/>
          </a:prstGeom>
        </p:spPr>
      </p:pic>
      <p:pic>
        <p:nvPicPr>
          <p:cNvPr id="17" name="Picture 16">
            <a:extLst>
              <a:ext uri="{FF2B5EF4-FFF2-40B4-BE49-F238E27FC236}">
                <a16:creationId xmlns:a16="http://schemas.microsoft.com/office/drawing/2014/main" id="{2DB78071-AF0F-9859-3285-D7D6F69E466F}"/>
              </a:ext>
            </a:extLst>
          </p:cNvPr>
          <p:cNvPicPr>
            <a:picLocks noChangeAspect="1"/>
          </p:cNvPicPr>
          <p:nvPr/>
        </p:nvPicPr>
        <p:blipFill>
          <a:blip r:embed="rId10"/>
          <a:stretch>
            <a:fillRect/>
          </a:stretch>
        </p:blipFill>
        <p:spPr>
          <a:xfrm>
            <a:off x="6909134" y="5089772"/>
            <a:ext cx="3714750" cy="1228725"/>
          </a:xfrm>
          <a:prstGeom prst="rect">
            <a:avLst/>
          </a:prstGeom>
        </p:spPr>
      </p:pic>
      <p:pic>
        <p:nvPicPr>
          <p:cNvPr id="22" name="Picture 21">
            <a:extLst>
              <a:ext uri="{FF2B5EF4-FFF2-40B4-BE49-F238E27FC236}">
                <a16:creationId xmlns:a16="http://schemas.microsoft.com/office/drawing/2014/main" id="{88F16F93-5617-44AE-D552-DD695E82808F}"/>
              </a:ext>
            </a:extLst>
          </p:cNvPr>
          <p:cNvPicPr>
            <a:picLocks noChangeAspect="1"/>
          </p:cNvPicPr>
          <p:nvPr/>
        </p:nvPicPr>
        <p:blipFill>
          <a:blip r:embed="rId11"/>
          <a:stretch>
            <a:fillRect/>
          </a:stretch>
        </p:blipFill>
        <p:spPr>
          <a:xfrm>
            <a:off x="3714751" y="5386841"/>
            <a:ext cx="2486728" cy="967061"/>
          </a:xfrm>
          <a:prstGeom prst="rect">
            <a:avLst/>
          </a:prstGeom>
        </p:spPr>
      </p:pic>
      <p:sp>
        <p:nvSpPr>
          <p:cNvPr id="13" name="Title 1">
            <a:extLst>
              <a:ext uri="{FF2B5EF4-FFF2-40B4-BE49-F238E27FC236}">
                <a16:creationId xmlns:a16="http://schemas.microsoft.com/office/drawing/2014/main" id="{9446098B-4214-7B90-72E6-1C36B32D2A40}"/>
              </a:ext>
            </a:extLst>
          </p:cNvPr>
          <p:cNvSpPr>
            <a:spLocks noGrp="1"/>
          </p:cNvSpPr>
          <p:nvPr>
            <p:ph type="title"/>
          </p:nvPr>
        </p:nvSpPr>
        <p:spPr>
          <a:xfrm>
            <a:off x="191235" y="0"/>
            <a:ext cx="6374691" cy="1033398"/>
          </a:xfrm>
        </p:spPr>
        <p:txBody>
          <a:bodyPr>
            <a:normAutofit/>
          </a:bodyPr>
          <a:lstStyle/>
          <a:p>
            <a:r>
              <a:rPr lang="en-GB" sz="3200" b="1" dirty="0">
                <a:solidFill>
                  <a:srgbClr val="FF0000"/>
                </a:solidFill>
                <a:latin typeface="+mn-lt"/>
              </a:rPr>
              <a:t>Complex (Nano) Materials Lab</a:t>
            </a:r>
          </a:p>
        </p:txBody>
      </p:sp>
      <p:pic>
        <p:nvPicPr>
          <p:cNvPr id="2" name="Picture 1">
            <a:extLst>
              <a:ext uri="{FF2B5EF4-FFF2-40B4-BE49-F238E27FC236}">
                <a16:creationId xmlns:a16="http://schemas.microsoft.com/office/drawing/2014/main" id="{82AB494F-5982-397C-05C1-58B7DD6BAFFD}"/>
              </a:ext>
            </a:extLst>
          </p:cNvPr>
          <p:cNvPicPr>
            <a:picLocks noChangeAspect="1"/>
          </p:cNvPicPr>
          <p:nvPr/>
        </p:nvPicPr>
        <p:blipFill>
          <a:blip r:embed="rId12"/>
          <a:stretch>
            <a:fillRect/>
          </a:stretch>
        </p:blipFill>
        <p:spPr>
          <a:xfrm>
            <a:off x="809552" y="4915022"/>
            <a:ext cx="2569028" cy="533252"/>
          </a:xfrm>
          <a:prstGeom prst="rect">
            <a:avLst/>
          </a:prstGeom>
        </p:spPr>
      </p:pic>
    </p:spTree>
    <p:extLst>
      <p:ext uri="{BB962C8B-B14F-4D97-AF65-F5344CB8AC3E}">
        <p14:creationId xmlns:p14="http://schemas.microsoft.com/office/powerpoint/2010/main" val="675975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ackboard with writing on it&#10;&#10;Description automatically generated with medium confidence">
            <a:extLst>
              <a:ext uri="{FF2B5EF4-FFF2-40B4-BE49-F238E27FC236}">
                <a16:creationId xmlns:a16="http://schemas.microsoft.com/office/drawing/2014/main" id="{3DF63D06-1BDA-D1E6-5F77-4C49EA8C5AFE}"/>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9388643" y="1709606"/>
            <a:ext cx="2743201" cy="1824764"/>
          </a:xfrm>
        </p:spPr>
      </p:pic>
      <p:sp>
        <p:nvSpPr>
          <p:cNvPr id="4" name="Slide Number Placeholder 3">
            <a:extLst>
              <a:ext uri="{FF2B5EF4-FFF2-40B4-BE49-F238E27FC236}">
                <a16:creationId xmlns:a16="http://schemas.microsoft.com/office/drawing/2014/main" id="{F9137BE2-4F32-40BD-8A6A-00CD1ECEC112}"/>
              </a:ext>
            </a:extLst>
          </p:cNvPr>
          <p:cNvSpPr>
            <a:spLocks noGrp="1"/>
          </p:cNvSpPr>
          <p:nvPr>
            <p:ph type="sldNum" sz="quarter" idx="12"/>
          </p:nvPr>
        </p:nvSpPr>
        <p:spPr/>
        <p:txBody>
          <a:bodyPr/>
          <a:lstStyle/>
          <a:p>
            <a:fld id="{5C35FCF4-C3EF-BD43-82E0-05BC237DAD2A}" type="slidenum">
              <a:rPr lang="en-US" smtClean="0"/>
              <a:pPr/>
              <a:t>30</a:t>
            </a:fld>
            <a:endParaRPr lang="en-US"/>
          </a:p>
        </p:txBody>
      </p:sp>
      <p:sp>
        <p:nvSpPr>
          <p:cNvPr id="9" name="TextBox 8">
            <a:extLst>
              <a:ext uri="{FF2B5EF4-FFF2-40B4-BE49-F238E27FC236}">
                <a16:creationId xmlns:a16="http://schemas.microsoft.com/office/drawing/2014/main" id="{870ECF21-21A4-94EE-6D7C-07F579EB129A}"/>
              </a:ext>
            </a:extLst>
          </p:cNvPr>
          <p:cNvSpPr txBox="1"/>
          <p:nvPr/>
        </p:nvSpPr>
        <p:spPr>
          <a:xfrm>
            <a:off x="165371" y="751344"/>
            <a:ext cx="8738837" cy="4247317"/>
          </a:xfrm>
          <a:prstGeom prst="rect">
            <a:avLst/>
          </a:prstGeom>
          <a:noFill/>
        </p:spPr>
        <p:txBody>
          <a:bodyPr wrap="square">
            <a:spAutoFit/>
          </a:bodyPr>
          <a:lstStyle/>
          <a:p>
            <a:endParaRPr lang="en-US" dirty="0"/>
          </a:p>
          <a:p>
            <a:r>
              <a:rPr lang="en-US" dirty="0"/>
              <a:t>This research examined a nationally representative survey of 1,800 professionals, 40 case studies, and numerous focus groups and interviews, and it revealed two kinds of diversity: inherent and acquired. </a:t>
            </a:r>
          </a:p>
          <a:p>
            <a:endParaRPr lang="en-US" dirty="0"/>
          </a:p>
          <a:p>
            <a:r>
              <a:rPr lang="en-US" b="1" dirty="0">
                <a:solidFill>
                  <a:srgbClr val="FF0000"/>
                </a:solidFill>
              </a:rPr>
              <a:t>Inherent diversity</a:t>
            </a:r>
            <a:r>
              <a:rPr lang="en-US" dirty="0"/>
              <a:t> involves traits you are born with, such as gender, ethnicity, and sexual orientation. </a:t>
            </a:r>
          </a:p>
          <a:p>
            <a:endParaRPr lang="en-US" dirty="0"/>
          </a:p>
          <a:p>
            <a:r>
              <a:rPr lang="en-US" b="1" dirty="0">
                <a:solidFill>
                  <a:srgbClr val="FF0000"/>
                </a:solidFill>
              </a:rPr>
              <a:t>Acquired diversity</a:t>
            </a:r>
            <a:r>
              <a:rPr lang="en-US" dirty="0"/>
              <a:t> involves traits you gain from experience: e.g., working in another country can help you appreciate cultural differences. </a:t>
            </a:r>
          </a:p>
          <a:p>
            <a:endParaRPr lang="en-US" dirty="0"/>
          </a:p>
          <a:p>
            <a:r>
              <a:rPr lang="en-US" dirty="0"/>
              <a:t>However new research provides compelling evidence that diversity unlocks innovation and drives market growth—a finding that should intensify efforts to ensure that </a:t>
            </a:r>
            <a:r>
              <a:rPr lang="en-US" b="1" u="sng" dirty="0"/>
              <a:t>executive ranks both embody and embrace the power of differences</a:t>
            </a:r>
            <a:r>
              <a:rPr lang="en-US" dirty="0"/>
              <a:t>.</a:t>
            </a:r>
          </a:p>
          <a:p>
            <a:endParaRPr lang="en-US" dirty="0"/>
          </a:p>
        </p:txBody>
      </p:sp>
      <p:sp>
        <p:nvSpPr>
          <p:cNvPr id="10" name="Title 1">
            <a:extLst>
              <a:ext uri="{FF2B5EF4-FFF2-40B4-BE49-F238E27FC236}">
                <a16:creationId xmlns:a16="http://schemas.microsoft.com/office/drawing/2014/main" id="{200CEF43-D17F-A07E-C9C7-6FBF4E6601AF}"/>
              </a:ext>
            </a:extLst>
          </p:cNvPr>
          <p:cNvSpPr>
            <a:spLocks noGrp="1"/>
          </p:cNvSpPr>
          <p:nvPr>
            <p:ph type="title"/>
          </p:nvPr>
        </p:nvSpPr>
        <p:spPr>
          <a:xfrm>
            <a:off x="562627" y="-49560"/>
            <a:ext cx="10108615" cy="1033398"/>
          </a:xfrm>
        </p:spPr>
        <p:txBody>
          <a:bodyPr>
            <a:normAutofit/>
          </a:bodyPr>
          <a:lstStyle/>
          <a:p>
            <a:r>
              <a:rPr lang="en-US" dirty="0"/>
              <a:t>How diversity can drive innovation</a:t>
            </a:r>
            <a:endParaRPr lang="en-CA" dirty="0"/>
          </a:p>
        </p:txBody>
      </p:sp>
      <p:sp>
        <p:nvSpPr>
          <p:cNvPr id="12" name="TextBox 11">
            <a:extLst>
              <a:ext uri="{FF2B5EF4-FFF2-40B4-BE49-F238E27FC236}">
                <a16:creationId xmlns:a16="http://schemas.microsoft.com/office/drawing/2014/main" id="{39423EEE-B203-5497-3B21-3A736DD1DD46}"/>
              </a:ext>
            </a:extLst>
          </p:cNvPr>
          <p:cNvSpPr txBox="1"/>
          <p:nvPr/>
        </p:nvSpPr>
        <p:spPr>
          <a:xfrm>
            <a:off x="3842426" y="6074618"/>
            <a:ext cx="7662963" cy="523220"/>
          </a:xfrm>
          <a:prstGeom prst="rect">
            <a:avLst/>
          </a:prstGeom>
          <a:noFill/>
        </p:spPr>
        <p:txBody>
          <a:bodyPr wrap="square">
            <a:spAutoFit/>
          </a:bodyPr>
          <a:lstStyle/>
          <a:p>
            <a:r>
              <a:rPr lang="en-US" sz="1400" dirty="0"/>
              <a:t>Hewlett, S. A., Marshall, M., and </a:t>
            </a:r>
            <a:r>
              <a:rPr lang="en-US" sz="1400" dirty="0" err="1"/>
              <a:t>Sherbin</a:t>
            </a:r>
            <a:r>
              <a:rPr lang="en-US" sz="1400" dirty="0"/>
              <a:t>, L. (2013, December). “How Diversity Can Drive Innovation.” Harvard Business Review. </a:t>
            </a:r>
            <a:r>
              <a:rPr lang="en-US" sz="1400" dirty="0">
                <a:hlinkClick r:id="rId5"/>
              </a:rPr>
              <a:t>https://hbr.org/2013/12/how-diversity-can-drive-innovation</a:t>
            </a:r>
            <a:r>
              <a:rPr lang="en-US" sz="1400" dirty="0"/>
              <a:t> </a:t>
            </a:r>
            <a:endParaRPr lang="en-CA" sz="1400" dirty="0"/>
          </a:p>
        </p:txBody>
      </p:sp>
      <p:sp>
        <p:nvSpPr>
          <p:cNvPr id="3" name="TextBox 2">
            <a:extLst>
              <a:ext uri="{FF2B5EF4-FFF2-40B4-BE49-F238E27FC236}">
                <a16:creationId xmlns:a16="http://schemas.microsoft.com/office/drawing/2014/main" id="{E7493A27-346F-C367-C374-85B686DC874B}"/>
              </a:ext>
            </a:extLst>
          </p:cNvPr>
          <p:cNvSpPr txBox="1"/>
          <p:nvPr/>
        </p:nvSpPr>
        <p:spPr>
          <a:xfrm>
            <a:off x="165371" y="4811224"/>
            <a:ext cx="11724256" cy="923330"/>
          </a:xfrm>
          <a:prstGeom prst="rect">
            <a:avLst/>
          </a:prstGeom>
          <a:noFill/>
        </p:spPr>
        <p:txBody>
          <a:bodyPr wrap="square">
            <a:spAutoFit/>
          </a:bodyPr>
          <a:lstStyle/>
          <a:p>
            <a:r>
              <a:rPr lang="en-US" dirty="0"/>
              <a:t>Diversity in management and leadership unlocks innovation by creating an environment where “outside the box” ideas are heard. When minorities form a critical mass and leaders value differences, all employees can find senior people to go to bat for compelling ideas and can persuade those in charge of budgets to deploy resources to develop those ideas.</a:t>
            </a:r>
            <a:endParaRPr lang="en-CA" dirty="0"/>
          </a:p>
        </p:txBody>
      </p:sp>
    </p:spTree>
    <p:extLst>
      <p:ext uri="{BB962C8B-B14F-4D97-AF65-F5344CB8AC3E}">
        <p14:creationId xmlns:p14="http://schemas.microsoft.com/office/powerpoint/2010/main" val="2715287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E67A4-BFF8-2CE8-D7E2-9A04F1B3AE40}"/>
              </a:ext>
            </a:extLst>
          </p:cNvPr>
          <p:cNvSpPr>
            <a:spLocks noGrp="1"/>
          </p:cNvSpPr>
          <p:nvPr>
            <p:ph type="title"/>
          </p:nvPr>
        </p:nvSpPr>
        <p:spPr>
          <a:xfrm>
            <a:off x="562627" y="230504"/>
            <a:ext cx="9724372" cy="1033398"/>
          </a:xfrm>
        </p:spPr>
        <p:txBody>
          <a:bodyPr/>
          <a:lstStyle/>
          <a:p>
            <a:r>
              <a:rPr lang="en-CA" dirty="0"/>
              <a:t>Tokenism</a:t>
            </a:r>
          </a:p>
        </p:txBody>
      </p:sp>
      <p:sp>
        <p:nvSpPr>
          <p:cNvPr id="4" name="Slide Number Placeholder 3">
            <a:extLst>
              <a:ext uri="{FF2B5EF4-FFF2-40B4-BE49-F238E27FC236}">
                <a16:creationId xmlns:a16="http://schemas.microsoft.com/office/drawing/2014/main" id="{99C01FD1-62FB-1FA0-9882-A8B9931882F2}"/>
              </a:ext>
            </a:extLst>
          </p:cNvPr>
          <p:cNvSpPr>
            <a:spLocks noGrp="1"/>
          </p:cNvSpPr>
          <p:nvPr>
            <p:ph type="sldNum" sz="quarter" idx="12"/>
          </p:nvPr>
        </p:nvSpPr>
        <p:spPr/>
        <p:txBody>
          <a:bodyPr/>
          <a:lstStyle/>
          <a:p>
            <a:fld id="{5C35FCF4-C3EF-BD43-82E0-05BC237DAD2A}" type="slidenum">
              <a:rPr lang="en-US" smtClean="0"/>
              <a:pPr/>
              <a:t>31</a:t>
            </a:fld>
            <a:endParaRPr lang="en-US"/>
          </a:p>
        </p:txBody>
      </p:sp>
      <p:sp>
        <p:nvSpPr>
          <p:cNvPr id="5" name="Content Placeholder 4">
            <a:extLst>
              <a:ext uri="{FF2B5EF4-FFF2-40B4-BE49-F238E27FC236}">
                <a16:creationId xmlns:a16="http://schemas.microsoft.com/office/drawing/2014/main" id="{D78EC2DC-E5D4-88B8-E30E-ADC316C5145A}"/>
              </a:ext>
            </a:extLst>
          </p:cNvPr>
          <p:cNvSpPr>
            <a:spLocks noGrp="1"/>
          </p:cNvSpPr>
          <p:nvPr>
            <p:ph idx="1"/>
          </p:nvPr>
        </p:nvSpPr>
        <p:spPr>
          <a:xfrm>
            <a:off x="562627" y="1063707"/>
            <a:ext cx="11023015" cy="5676288"/>
          </a:xfrm>
        </p:spPr>
        <p:txBody>
          <a:bodyPr/>
          <a:lstStyle/>
          <a:p>
            <a:pPr>
              <a:lnSpc>
                <a:spcPct val="108000"/>
              </a:lnSpc>
            </a:pPr>
            <a:r>
              <a:rPr lang="en-US" dirty="0"/>
              <a:t>The practice of doing something (such as hiring a person who belongs to a minority group) only to prevent criticism and give the appearance that people are being treated fairly (via Merriam Webster).</a:t>
            </a:r>
          </a:p>
          <a:p>
            <a:pPr marL="0" indent="0">
              <a:buNone/>
            </a:pPr>
            <a:endParaRPr lang="en-US" dirty="0"/>
          </a:p>
          <a:p>
            <a:pPr>
              <a:lnSpc>
                <a:spcPct val="108000"/>
              </a:lnSpc>
            </a:pPr>
            <a:r>
              <a:rPr lang="en-US" dirty="0"/>
              <a:t>Intent is important in deciding whether or not a workplace is engaging in tokenism. If there’s only one candidate from an underrepresented minority within a group, that could be an instance of tokenism — or maybe the company or institution is only just beginning its diversity efforts. Or perhaps the company or institution genuinely wants to improve diversity among staff, but past initiatives have been lacking.</a:t>
            </a:r>
          </a:p>
          <a:p>
            <a:pPr marL="0" indent="0">
              <a:buNone/>
            </a:pPr>
            <a:endParaRPr lang="en-US" sz="1000" dirty="0"/>
          </a:p>
          <a:p>
            <a:pPr marL="0" indent="0">
              <a:buNone/>
            </a:pPr>
            <a:r>
              <a:rPr lang="en-US" sz="1600" dirty="0"/>
              <a:t>Source: </a:t>
            </a:r>
            <a:r>
              <a:rPr lang="en-US" sz="1600" dirty="0">
                <a:hlinkClick r:id="rId2"/>
              </a:rPr>
              <a:t>https://business.vanderbilt.edu/news/2018/02/26/tokenism-in-the-workplace/</a:t>
            </a:r>
            <a:r>
              <a:rPr lang="en-US" sz="1600" dirty="0"/>
              <a:t> by Kara </a:t>
            </a:r>
            <a:r>
              <a:rPr lang="en-US" sz="1600" dirty="0" err="1"/>
              <a:t>Sherrer</a:t>
            </a:r>
            <a:endParaRPr lang="en-US" sz="1600" dirty="0"/>
          </a:p>
          <a:p>
            <a:endParaRPr lang="en-CA" dirty="0"/>
          </a:p>
        </p:txBody>
      </p:sp>
      <p:pic>
        <p:nvPicPr>
          <p:cNvPr id="3" name="Content Placeholder 5" descr="Icon&#10;&#10;Description automatically generated">
            <a:extLst>
              <a:ext uri="{FF2B5EF4-FFF2-40B4-BE49-F238E27FC236}">
                <a16:creationId xmlns:a16="http://schemas.microsoft.com/office/drawing/2014/main" id="{CCB65B2C-FBEE-8332-43A9-6DEA24BA264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846327" y="118005"/>
            <a:ext cx="957599" cy="838773"/>
          </a:xfrm>
          <a:prstGeom prst="rect">
            <a:avLst/>
          </a:prstGeom>
        </p:spPr>
      </p:pic>
    </p:spTree>
    <p:extLst>
      <p:ext uri="{BB962C8B-B14F-4D97-AF65-F5344CB8AC3E}">
        <p14:creationId xmlns:p14="http://schemas.microsoft.com/office/powerpoint/2010/main" val="3529141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E67A4-BFF8-2CE8-D7E2-9A04F1B3AE40}"/>
              </a:ext>
            </a:extLst>
          </p:cNvPr>
          <p:cNvSpPr>
            <a:spLocks noGrp="1"/>
          </p:cNvSpPr>
          <p:nvPr>
            <p:ph type="title"/>
          </p:nvPr>
        </p:nvSpPr>
        <p:spPr>
          <a:xfrm>
            <a:off x="562628" y="273676"/>
            <a:ext cx="9724372" cy="1033398"/>
          </a:xfrm>
        </p:spPr>
        <p:txBody>
          <a:bodyPr/>
          <a:lstStyle/>
          <a:p>
            <a:r>
              <a:rPr lang="en-CA" dirty="0"/>
              <a:t>Tokenism</a:t>
            </a:r>
          </a:p>
        </p:txBody>
      </p:sp>
      <p:sp>
        <p:nvSpPr>
          <p:cNvPr id="4" name="Slide Number Placeholder 3">
            <a:extLst>
              <a:ext uri="{FF2B5EF4-FFF2-40B4-BE49-F238E27FC236}">
                <a16:creationId xmlns:a16="http://schemas.microsoft.com/office/drawing/2014/main" id="{99C01FD1-62FB-1FA0-9882-A8B9931882F2}"/>
              </a:ext>
            </a:extLst>
          </p:cNvPr>
          <p:cNvSpPr>
            <a:spLocks noGrp="1"/>
          </p:cNvSpPr>
          <p:nvPr>
            <p:ph type="sldNum" sz="quarter" idx="12"/>
          </p:nvPr>
        </p:nvSpPr>
        <p:spPr/>
        <p:txBody>
          <a:bodyPr/>
          <a:lstStyle/>
          <a:p>
            <a:fld id="{5C35FCF4-C3EF-BD43-82E0-05BC237DAD2A}" type="slidenum">
              <a:rPr lang="en-US" smtClean="0"/>
              <a:pPr/>
              <a:t>32</a:t>
            </a:fld>
            <a:endParaRPr lang="en-US"/>
          </a:p>
        </p:txBody>
      </p:sp>
      <p:sp>
        <p:nvSpPr>
          <p:cNvPr id="5" name="Content Placeholder 4">
            <a:extLst>
              <a:ext uri="{FF2B5EF4-FFF2-40B4-BE49-F238E27FC236}">
                <a16:creationId xmlns:a16="http://schemas.microsoft.com/office/drawing/2014/main" id="{D78EC2DC-E5D4-88B8-E30E-ADC316C5145A}"/>
              </a:ext>
            </a:extLst>
          </p:cNvPr>
          <p:cNvSpPr>
            <a:spLocks noGrp="1"/>
          </p:cNvSpPr>
          <p:nvPr>
            <p:ph idx="1"/>
          </p:nvPr>
        </p:nvSpPr>
        <p:spPr>
          <a:xfrm>
            <a:off x="562627" y="1140897"/>
            <a:ext cx="11207841" cy="4880524"/>
          </a:xfrm>
        </p:spPr>
        <p:txBody>
          <a:bodyPr/>
          <a:lstStyle/>
          <a:p>
            <a:pPr>
              <a:lnSpc>
                <a:spcPct val="108000"/>
              </a:lnSpc>
            </a:pPr>
            <a:r>
              <a:rPr lang="en-US" dirty="0"/>
              <a:t>One critical step in combating tokenism is ensuring that employees aren’t called upon to be the lone representative for their entire group.</a:t>
            </a:r>
          </a:p>
          <a:p>
            <a:pPr>
              <a:lnSpc>
                <a:spcPct val="108000"/>
              </a:lnSpc>
            </a:pPr>
            <a:r>
              <a:rPr lang="en-US" dirty="0"/>
              <a:t>A panelist in an event hosted in the Vanderbilt Business and Vanderbilt University, Kia Jarmon, Founder of MEPR Agency, recalled getting separated from the only other African-American student in the fourth grade; they were placed in separate classrooms to give the appearance of “diversity,” and this has continued to happen to her throughout her career. </a:t>
            </a:r>
          </a:p>
          <a:p>
            <a:pPr>
              <a:lnSpc>
                <a:spcPct val="108000"/>
              </a:lnSpc>
            </a:pPr>
            <a:r>
              <a:rPr lang="en-US" dirty="0"/>
              <a:t>Workplaces can help forestall tokenism by making sure there’s more than one person from each demographic in a group.</a:t>
            </a:r>
          </a:p>
          <a:p>
            <a:pPr>
              <a:lnSpc>
                <a:spcPct val="108000"/>
              </a:lnSpc>
            </a:pPr>
            <a:endParaRPr lang="en-US" sz="1000" dirty="0"/>
          </a:p>
          <a:p>
            <a:pPr marL="0" indent="0">
              <a:buNone/>
            </a:pPr>
            <a:r>
              <a:rPr lang="en-US" sz="1600" dirty="0"/>
              <a:t>Source: </a:t>
            </a:r>
            <a:r>
              <a:rPr lang="en-US" sz="1600" dirty="0">
                <a:hlinkClick r:id="rId2"/>
              </a:rPr>
              <a:t>https://business.vanderbilt.edu/news/2018/02/26/tokenism-in-the-workplace/</a:t>
            </a:r>
            <a:r>
              <a:rPr lang="en-US" sz="1600" dirty="0"/>
              <a:t> by Kara </a:t>
            </a:r>
            <a:r>
              <a:rPr lang="en-US" sz="1600" dirty="0" err="1"/>
              <a:t>Sherrer</a:t>
            </a:r>
            <a:endParaRPr lang="en-US" sz="1600" dirty="0"/>
          </a:p>
          <a:p>
            <a:endParaRPr lang="en-CA" dirty="0"/>
          </a:p>
        </p:txBody>
      </p:sp>
    </p:spTree>
    <p:extLst>
      <p:ext uri="{BB962C8B-B14F-4D97-AF65-F5344CB8AC3E}">
        <p14:creationId xmlns:p14="http://schemas.microsoft.com/office/powerpoint/2010/main" val="1049707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E67A4-BFF8-2CE8-D7E2-9A04F1B3AE40}"/>
              </a:ext>
            </a:extLst>
          </p:cNvPr>
          <p:cNvSpPr>
            <a:spLocks noGrp="1"/>
          </p:cNvSpPr>
          <p:nvPr>
            <p:ph type="title"/>
          </p:nvPr>
        </p:nvSpPr>
        <p:spPr>
          <a:xfrm>
            <a:off x="427382" y="112337"/>
            <a:ext cx="9724372" cy="1033398"/>
          </a:xfrm>
        </p:spPr>
        <p:txBody>
          <a:bodyPr/>
          <a:lstStyle/>
          <a:p>
            <a:r>
              <a:rPr lang="en-CA" dirty="0"/>
              <a:t>Tokenism</a:t>
            </a:r>
          </a:p>
        </p:txBody>
      </p:sp>
      <p:sp>
        <p:nvSpPr>
          <p:cNvPr id="4" name="Slide Number Placeholder 3">
            <a:extLst>
              <a:ext uri="{FF2B5EF4-FFF2-40B4-BE49-F238E27FC236}">
                <a16:creationId xmlns:a16="http://schemas.microsoft.com/office/drawing/2014/main" id="{99C01FD1-62FB-1FA0-9882-A8B9931882F2}"/>
              </a:ext>
            </a:extLst>
          </p:cNvPr>
          <p:cNvSpPr>
            <a:spLocks noGrp="1"/>
          </p:cNvSpPr>
          <p:nvPr>
            <p:ph type="sldNum" sz="quarter" idx="12"/>
          </p:nvPr>
        </p:nvSpPr>
        <p:spPr/>
        <p:txBody>
          <a:bodyPr/>
          <a:lstStyle/>
          <a:p>
            <a:fld id="{5C35FCF4-C3EF-BD43-82E0-05BC237DAD2A}" type="slidenum">
              <a:rPr lang="en-US" smtClean="0"/>
              <a:pPr/>
              <a:t>33</a:t>
            </a:fld>
            <a:endParaRPr lang="en-US"/>
          </a:p>
        </p:txBody>
      </p:sp>
      <p:sp>
        <p:nvSpPr>
          <p:cNvPr id="8" name="TextBox 7">
            <a:extLst>
              <a:ext uri="{FF2B5EF4-FFF2-40B4-BE49-F238E27FC236}">
                <a16:creationId xmlns:a16="http://schemas.microsoft.com/office/drawing/2014/main" id="{1A26CC16-74A6-5572-26DB-635E6CACE25C}"/>
              </a:ext>
            </a:extLst>
          </p:cNvPr>
          <p:cNvSpPr txBox="1"/>
          <p:nvPr/>
        </p:nvSpPr>
        <p:spPr>
          <a:xfrm>
            <a:off x="427382" y="1012262"/>
            <a:ext cx="11324266" cy="5724644"/>
          </a:xfrm>
          <a:prstGeom prst="rect">
            <a:avLst/>
          </a:prstGeom>
          <a:noFill/>
        </p:spPr>
        <p:txBody>
          <a:bodyPr wrap="square">
            <a:spAutoFit/>
          </a:bodyPr>
          <a:lstStyle/>
          <a:p>
            <a:r>
              <a:rPr lang="en-US" sz="2000" b="1" dirty="0">
                <a:solidFill>
                  <a:srgbClr val="0070C0"/>
                </a:solidFill>
              </a:rPr>
              <a:t>BEYOND INCLUSION: The Importance of Avoiding Tokenism to Dismantle Systemic Inequity</a:t>
            </a:r>
          </a:p>
          <a:p>
            <a:r>
              <a:rPr lang="en-US" sz="2000" b="1" dirty="0">
                <a:solidFill>
                  <a:srgbClr val="0070C0"/>
                </a:solidFill>
              </a:rPr>
              <a:t>BY PHIL NEUFFER</a:t>
            </a:r>
          </a:p>
          <a:p>
            <a:endParaRPr lang="en-US" dirty="0"/>
          </a:p>
          <a:p>
            <a:r>
              <a:rPr lang="en-US" sz="2000" dirty="0"/>
              <a:t>“There is no quick fix to racial inequity in the workplace. For companies to avoid performative actions and tokenism, they must acknowledge and understand how their systems are influenced by the history of systemic racism and commit to the long-term, organization-wide efforts it takes to build new standards.”</a:t>
            </a:r>
          </a:p>
          <a:p>
            <a:endParaRPr lang="en-US" sz="2000" dirty="0"/>
          </a:p>
          <a:p>
            <a:endParaRPr lang="en-US" sz="2000" dirty="0"/>
          </a:p>
          <a:p>
            <a:r>
              <a:rPr lang="en-US" sz="2000" dirty="0" err="1"/>
              <a:t>Cardozie</a:t>
            </a:r>
            <a:r>
              <a:rPr lang="en-US" sz="2000" dirty="0"/>
              <a:t> Jones, the founder and principal of True North EDI, a consulting firm that works with organizations to improve in the areas of equity, diversity and interdependence, provides an even simpler definition: “Tokenism is when you are making a choice about inclusion that is for the sake of performance,” Jones says, describing the action as transactional. “A person’s identity serves a purpose rather than realizing that your space is incomplete without the perspectives of people who are not like you.”</a:t>
            </a:r>
          </a:p>
          <a:p>
            <a:endParaRPr lang="en-US" dirty="0"/>
          </a:p>
          <a:p>
            <a:r>
              <a:rPr lang="en-CA" dirty="0">
                <a:hlinkClick r:id="rId2"/>
              </a:rPr>
              <a:t>https://magazine.abfjournal.com/20221/beyond-inclusion-the-importance-of-avoiding-tokenism-to-dismantle-systemic-inequity</a:t>
            </a:r>
            <a:r>
              <a:rPr lang="en-CA" dirty="0"/>
              <a:t> </a:t>
            </a:r>
          </a:p>
          <a:p>
            <a:endParaRPr lang="en-CA" dirty="0"/>
          </a:p>
          <a:p>
            <a:r>
              <a:rPr lang="en-CA" dirty="0"/>
              <a:t>Further resources: </a:t>
            </a:r>
            <a:r>
              <a:rPr lang="en-CA" dirty="0">
                <a:hlinkClick r:id="rId3"/>
              </a:rPr>
              <a:t>https://www.chairs-chaires.gc.ca/program-programme/equity-equite/best_practices-pratiques_examplaires-eng.aspx</a:t>
            </a:r>
            <a:r>
              <a:rPr lang="en-CA" dirty="0"/>
              <a:t> </a:t>
            </a:r>
          </a:p>
        </p:txBody>
      </p:sp>
    </p:spTree>
    <p:extLst>
      <p:ext uri="{BB962C8B-B14F-4D97-AF65-F5344CB8AC3E}">
        <p14:creationId xmlns:p14="http://schemas.microsoft.com/office/powerpoint/2010/main" val="3800760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63B5E-02FF-F84D-1BCF-61C610CACAE0}"/>
              </a:ext>
            </a:extLst>
          </p:cNvPr>
          <p:cNvSpPr>
            <a:spLocks noGrp="1"/>
          </p:cNvSpPr>
          <p:nvPr>
            <p:ph type="title"/>
          </p:nvPr>
        </p:nvSpPr>
        <p:spPr/>
        <p:txBody>
          <a:bodyPr>
            <a:normAutofit/>
          </a:bodyPr>
          <a:lstStyle/>
          <a:p>
            <a:r>
              <a:rPr lang="en-CA" dirty="0"/>
              <a:t>Representation, recognition, resource allocation</a:t>
            </a:r>
          </a:p>
        </p:txBody>
      </p:sp>
      <p:sp>
        <p:nvSpPr>
          <p:cNvPr id="3" name="Content Placeholder 2">
            <a:extLst>
              <a:ext uri="{FF2B5EF4-FFF2-40B4-BE49-F238E27FC236}">
                <a16:creationId xmlns:a16="http://schemas.microsoft.com/office/drawing/2014/main" id="{BF72FFD8-0FE4-7258-FB7E-D2F14DF477DF}"/>
              </a:ext>
            </a:extLst>
          </p:cNvPr>
          <p:cNvSpPr>
            <a:spLocks noGrp="1"/>
          </p:cNvSpPr>
          <p:nvPr>
            <p:ph idx="1"/>
          </p:nvPr>
        </p:nvSpPr>
        <p:spPr>
          <a:xfrm>
            <a:off x="562628" y="1773195"/>
            <a:ext cx="10984104" cy="4115669"/>
          </a:xfrm>
        </p:spPr>
        <p:txBody>
          <a:bodyPr/>
          <a:lstStyle/>
          <a:p>
            <a:r>
              <a:rPr lang="en-CA" dirty="0"/>
              <a:t>Is everything in Science objective and fair? Are merit, excellence, and academic accomplishment the only indicators of success in academia and are they always fair?</a:t>
            </a:r>
          </a:p>
        </p:txBody>
      </p:sp>
      <p:sp>
        <p:nvSpPr>
          <p:cNvPr id="4" name="Slide Number Placeholder 3">
            <a:extLst>
              <a:ext uri="{FF2B5EF4-FFF2-40B4-BE49-F238E27FC236}">
                <a16:creationId xmlns:a16="http://schemas.microsoft.com/office/drawing/2014/main" id="{ABA80DE7-2F26-BED9-E545-FF2C95ACF756}"/>
              </a:ext>
            </a:extLst>
          </p:cNvPr>
          <p:cNvSpPr>
            <a:spLocks noGrp="1"/>
          </p:cNvSpPr>
          <p:nvPr>
            <p:ph type="sldNum" sz="quarter" idx="12"/>
          </p:nvPr>
        </p:nvSpPr>
        <p:spPr/>
        <p:txBody>
          <a:bodyPr/>
          <a:lstStyle/>
          <a:p>
            <a:fld id="{5C35FCF4-C3EF-BD43-82E0-05BC237DAD2A}" type="slidenum">
              <a:rPr lang="en-US" smtClean="0"/>
              <a:pPr/>
              <a:t>34</a:t>
            </a:fld>
            <a:endParaRPr lang="en-US"/>
          </a:p>
        </p:txBody>
      </p:sp>
      <p:sp>
        <p:nvSpPr>
          <p:cNvPr id="5" name="TextBox 4">
            <a:extLst>
              <a:ext uri="{FF2B5EF4-FFF2-40B4-BE49-F238E27FC236}">
                <a16:creationId xmlns:a16="http://schemas.microsoft.com/office/drawing/2014/main" id="{27AFB709-B7EE-7BFE-96F8-BB94E31F649D}"/>
              </a:ext>
            </a:extLst>
          </p:cNvPr>
          <p:cNvSpPr txBox="1"/>
          <p:nvPr/>
        </p:nvSpPr>
        <p:spPr>
          <a:xfrm>
            <a:off x="1876650" y="3632164"/>
            <a:ext cx="8356059" cy="132343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CA" sz="4000" b="1" dirty="0">
                <a:solidFill>
                  <a:schemeClr val="tx1"/>
                </a:solidFill>
              </a:rPr>
              <a:t>Not always and not without changing the culture and without EDI!</a:t>
            </a:r>
          </a:p>
        </p:txBody>
      </p:sp>
    </p:spTree>
    <p:extLst>
      <p:ext uri="{BB962C8B-B14F-4D97-AF65-F5344CB8AC3E}">
        <p14:creationId xmlns:p14="http://schemas.microsoft.com/office/powerpoint/2010/main" val="2492858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person, wall, person, blue&#10;&#10;Description automatically generated">
            <a:extLst>
              <a:ext uri="{FF2B5EF4-FFF2-40B4-BE49-F238E27FC236}">
                <a16:creationId xmlns:a16="http://schemas.microsoft.com/office/drawing/2014/main" id="{85E6DA41-F141-36E0-DA8A-80D5F38AFA85}"/>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62628" y="1497366"/>
            <a:ext cx="2467002" cy="1644668"/>
          </a:xfrm>
        </p:spPr>
      </p:pic>
      <p:sp>
        <p:nvSpPr>
          <p:cNvPr id="4" name="Slide Number Placeholder 3">
            <a:extLst>
              <a:ext uri="{FF2B5EF4-FFF2-40B4-BE49-F238E27FC236}">
                <a16:creationId xmlns:a16="http://schemas.microsoft.com/office/drawing/2014/main" id="{B4B9249C-CA16-D37B-D989-3A285CCCA514}"/>
              </a:ext>
            </a:extLst>
          </p:cNvPr>
          <p:cNvSpPr>
            <a:spLocks noGrp="1"/>
          </p:cNvSpPr>
          <p:nvPr>
            <p:ph type="sldNum" sz="quarter" idx="12"/>
          </p:nvPr>
        </p:nvSpPr>
        <p:spPr/>
        <p:txBody>
          <a:bodyPr/>
          <a:lstStyle/>
          <a:p>
            <a:fld id="{5C35FCF4-C3EF-BD43-82E0-05BC237DAD2A}" type="slidenum">
              <a:rPr lang="en-US" smtClean="0"/>
              <a:pPr/>
              <a:t>35</a:t>
            </a:fld>
            <a:endParaRPr lang="en-US"/>
          </a:p>
        </p:txBody>
      </p:sp>
      <p:sp>
        <p:nvSpPr>
          <p:cNvPr id="5" name="Title 1">
            <a:extLst>
              <a:ext uri="{FF2B5EF4-FFF2-40B4-BE49-F238E27FC236}">
                <a16:creationId xmlns:a16="http://schemas.microsoft.com/office/drawing/2014/main" id="{B2120DC5-A6FC-FB4D-C3D8-2AA92B41659C}"/>
              </a:ext>
            </a:extLst>
          </p:cNvPr>
          <p:cNvSpPr>
            <a:spLocks noGrp="1"/>
          </p:cNvSpPr>
          <p:nvPr>
            <p:ph type="title"/>
          </p:nvPr>
        </p:nvSpPr>
        <p:spPr>
          <a:xfrm>
            <a:off x="562628" y="463968"/>
            <a:ext cx="9724372" cy="1033398"/>
          </a:xfrm>
        </p:spPr>
        <p:txBody>
          <a:bodyPr>
            <a:normAutofit/>
          </a:bodyPr>
          <a:lstStyle/>
          <a:p>
            <a:r>
              <a:rPr lang="en-CA" dirty="0"/>
              <a:t>Representation, recognition, resource allocation</a:t>
            </a:r>
          </a:p>
        </p:txBody>
      </p:sp>
      <p:sp>
        <p:nvSpPr>
          <p:cNvPr id="10" name="TextBox 9">
            <a:extLst>
              <a:ext uri="{FF2B5EF4-FFF2-40B4-BE49-F238E27FC236}">
                <a16:creationId xmlns:a16="http://schemas.microsoft.com/office/drawing/2014/main" id="{84292162-E744-FFC9-FA89-2E7348BD8ABC}"/>
              </a:ext>
            </a:extLst>
          </p:cNvPr>
          <p:cNvSpPr txBox="1"/>
          <p:nvPr/>
        </p:nvSpPr>
        <p:spPr>
          <a:xfrm>
            <a:off x="3326860" y="1497366"/>
            <a:ext cx="8229600" cy="4970591"/>
          </a:xfrm>
          <a:prstGeom prst="rect">
            <a:avLst/>
          </a:prstGeom>
          <a:noFill/>
        </p:spPr>
        <p:txBody>
          <a:bodyPr wrap="square">
            <a:spAutoFit/>
          </a:bodyPr>
          <a:lstStyle/>
          <a:p>
            <a:r>
              <a:rPr lang="en-US" dirty="0"/>
              <a:t>Dame Jocelyn Bell Burnell found the first pulsar while she was a graduate student at the University of Cambridge in 1967.</a:t>
            </a:r>
          </a:p>
          <a:p>
            <a:pPr>
              <a:lnSpc>
                <a:spcPct val="50000"/>
              </a:lnSpc>
            </a:pPr>
            <a:endParaRPr lang="en-US" dirty="0"/>
          </a:p>
          <a:p>
            <a:r>
              <a:rPr lang="en-US" dirty="0"/>
              <a:t>Bell and Anthony Hewish (her supervisor) published a paper describing their discovery in February 1968.</a:t>
            </a:r>
          </a:p>
          <a:p>
            <a:pPr>
              <a:lnSpc>
                <a:spcPct val="50000"/>
              </a:lnSpc>
            </a:pPr>
            <a:endParaRPr lang="en-US" dirty="0"/>
          </a:p>
          <a:p>
            <a:r>
              <a:rPr lang="en-US" dirty="0"/>
              <a:t>In 1974 the Nobel Prize committee awarded Hewish and his collaborator Sir Martin Ryle a Nobel Prize in physics for their (and Bell Burnell’s) discovery.</a:t>
            </a:r>
          </a:p>
          <a:p>
            <a:pPr>
              <a:lnSpc>
                <a:spcPct val="50000"/>
              </a:lnSpc>
            </a:pPr>
            <a:endParaRPr lang="en-US" dirty="0"/>
          </a:p>
          <a:p>
            <a:r>
              <a:rPr lang="en-US" dirty="0"/>
              <a:t>In 2018, Bell was awarded the Special Breakthrough Prize in Fundamental Physics; the prize committee not only cites her “detection of radio signals from rapidly spinning, super-dense neutron stars” but also her “lifetime of inspiring scientific leadership.”</a:t>
            </a:r>
          </a:p>
          <a:p>
            <a:pPr>
              <a:lnSpc>
                <a:spcPct val="50000"/>
              </a:lnSpc>
            </a:pPr>
            <a:endParaRPr lang="en-US" dirty="0"/>
          </a:p>
          <a:p>
            <a:r>
              <a:rPr lang="en-US" dirty="0"/>
              <a:t>She has donated the £2.3-million prize which is now being administered by the Institute of Physics as the Bell Burnell Graduate Scholarship Fund whose mission is to support physics graduate students from under-represented groups.</a:t>
            </a:r>
          </a:p>
          <a:p>
            <a:pPr>
              <a:lnSpc>
                <a:spcPct val="50000"/>
              </a:lnSpc>
            </a:pPr>
            <a:endParaRPr lang="en-US" dirty="0"/>
          </a:p>
          <a:p>
            <a:r>
              <a:rPr lang="en-US" sz="1400" dirty="0"/>
              <a:t>Sources: </a:t>
            </a:r>
          </a:p>
          <a:p>
            <a:r>
              <a:rPr lang="en-US" sz="1400" dirty="0"/>
              <a:t>National Geographic, SCIENCE | WOMEN OF IMPACT by Nadia Drake, September 6, 2018</a:t>
            </a:r>
          </a:p>
          <a:p>
            <a:r>
              <a:rPr lang="en-US" sz="1400" dirty="0">
                <a:hlinkClick r:id="rId5"/>
              </a:rPr>
              <a:t>https://www.cam.ac.uk/stories/journeysofdiscovery-pulsars</a:t>
            </a:r>
            <a:r>
              <a:rPr lang="en-US" sz="1400" dirty="0"/>
              <a:t> </a:t>
            </a:r>
            <a:br>
              <a:rPr lang="en-US" sz="1400" dirty="0"/>
            </a:br>
            <a:r>
              <a:rPr lang="en-US" sz="1400" dirty="0">
                <a:hlinkClick r:id="rId6"/>
              </a:rPr>
              <a:t>https://www.iop.org/about/news/bell-burnell-awarded-copley-medal-donates-gift#gref</a:t>
            </a:r>
            <a:r>
              <a:rPr lang="en-US" sz="1400" dirty="0"/>
              <a:t> </a:t>
            </a:r>
            <a:endParaRPr lang="en-CA" sz="1400" dirty="0"/>
          </a:p>
        </p:txBody>
      </p:sp>
      <p:pic>
        <p:nvPicPr>
          <p:cNvPr id="12" name="Picture 11" descr="A planet with a ring around it&#10;&#10;Description automatically generated with medium confidence">
            <a:extLst>
              <a:ext uri="{FF2B5EF4-FFF2-40B4-BE49-F238E27FC236}">
                <a16:creationId xmlns:a16="http://schemas.microsoft.com/office/drawing/2014/main" id="{32D81A24-649A-E187-DA82-6822E9D10EE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62628" y="3522195"/>
            <a:ext cx="2449781" cy="2449781"/>
          </a:xfrm>
          <a:prstGeom prst="rect">
            <a:avLst/>
          </a:prstGeom>
        </p:spPr>
      </p:pic>
    </p:spTree>
    <p:extLst>
      <p:ext uri="{BB962C8B-B14F-4D97-AF65-F5344CB8AC3E}">
        <p14:creationId xmlns:p14="http://schemas.microsoft.com/office/powerpoint/2010/main" val="2117850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B9249C-CA16-D37B-D989-3A285CCCA514}"/>
              </a:ext>
            </a:extLst>
          </p:cNvPr>
          <p:cNvSpPr>
            <a:spLocks noGrp="1"/>
          </p:cNvSpPr>
          <p:nvPr>
            <p:ph type="sldNum" sz="quarter" idx="12"/>
          </p:nvPr>
        </p:nvSpPr>
        <p:spPr/>
        <p:txBody>
          <a:bodyPr/>
          <a:lstStyle/>
          <a:p>
            <a:fld id="{5C35FCF4-C3EF-BD43-82E0-05BC237DAD2A}" type="slidenum">
              <a:rPr lang="en-US" smtClean="0"/>
              <a:pPr/>
              <a:t>36</a:t>
            </a:fld>
            <a:endParaRPr lang="en-US"/>
          </a:p>
        </p:txBody>
      </p:sp>
      <p:sp>
        <p:nvSpPr>
          <p:cNvPr id="5" name="Title 1">
            <a:extLst>
              <a:ext uri="{FF2B5EF4-FFF2-40B4-BE49-F238E27FC236}">
                <a16:creationId xmlns:a16="http://schemas.microsoft.com/office/drawing/2014/main" id="{B2120DC5-A6FC-FB4D-C3D8-2AA92B41659C}"/>
              </a:ext>
            </a:extLst>
          </p:cNvPr>
          <p:cNvSpPr>
            <a:spLocks noGrp="1"/>
          </p:cNvSpPr>
          <p:nvPr>
            <p:ph type="title"/>
          </p:nvPr>
        </p:nvSpPr>
        <p:spPr>
          <a:xfrm>
            <a:off x="562628" y="463968"/>
            <a:ext cx="9724372" cy="1033398"/>
          </a:xfrm>
        </p:spPr>
        <p:txBody>
          <a:bodyPr>
            <a:normAutofit/>
          </a:bodyPr>
          <a:lstStyle/>
          <a:p>
            <a:r>
              <a:rPr lang="en-CA" dirty="0"/>
              <a:t>Representation, recognition, resource allocation</a:t>
            </a:r>
          </a:p>
        </p:txBody>
      </p:sp>
      <p:pic>
        <p:nvPicPr>
          <p:cNvPr id="6" name="Picture 5">
            <a:extLst>
              <a:ext uri="{FF2B5EF4-FFF2-40B4-BE49-F238E27FC236}">
                <a16:creationId xmlns:a16="http://schemas.microsoft.com/office/drawing/2014/main" id="{4CB9C5DD-50A5-4A93-AD89-337B0F92D504}"/>
              </a:ext>
            </a:extLst>
          </p:cNvPr>
          <p:cNvPicPr>
            <a:picLocks noChangeAspect="1"/>
          </p:cNvPicPr>
          <p:nvPr/>
        </p:nvPicPr>
        <p:blipFill>
          <a:blip r:embed="rId3"/>
          <a:stretch>
            <a:fillRect/>
          </a:stretch>
        </p:blipFill>
        <p:spPr>
          <a:xfrm>
            <a:off x="710119" y="1586557"/>
            <a:ext cx="2689698" cy="3684886"/>
          </a:xfrm>
          <a:prstGeom prst="rect">
            <a:avLst/>
          </a:prstGeom>
        </p:spPr>
      </p:pic>
      <p:sp>
        <p:nvSpPr>
          <p:cNvPr id="9" name="TextBox 8">
            <a:extLst>
              <a:ext uri="{FF2B5EF4-FFF2-40B4-BE49-F238E27FC236}">
                <a16:creationId xmlns:a16="http://schemas.microsoft.com/office/drawing/2014/main" id="{A2644B8A-17F2-936A-FC6B-B2D604495FF0}"/>
              </a:ext>
            </a:extLst>
          </p:cNvPr>
          <p:cNvSpPr txBox="1"/>
          <p:nvPr/>
        </p:nvSpPr>
        <p:spPr>
          <a:xfrm>
            <a:off x="3796218" y="1490829"/>
            <a:ext cx="7925611" cy="4847481"/>
          </a:xfrm>
          <a:prstGeom prst="rect">
            <a:avLst/>
          </a:prstGeom>
          <a:noFill/>
        </p:spPr>
        <p:txBody>
          <a:bodyPr wrap="square">
            <a:spAutoFit/>
          </a:bodyPr>
          <a:lstStyle/>
          <a:p>
            <a:r>
              <a:rPr lang="en-US" dirty="0"/>
              <a:t>We could be losing diverse talents due to a lack of opportunities!</a:t>
            </a:r>
          </a:p>
          <a:p>
            <a:pPr>
              <a:lnSpc>
                <a:spcPct val="50000"/>
              </a:lnSpc>
            </a:pPr>
            <a:endParaRPr lang="en-US" dirty="0"/>
          </a:p>
          <a:p>
            <a:r>
              <a:rPr lang="en-US" dirty="0"/>
              <a:t>Dr. Marie Curie was unable to attend a university because she was a woman. She then attended “Flying University” an underground college.</a:t>
            </a:r>
          </a:p>
          <a:p>
            <a:pPr>
              <a:lnSpc>
                <a:spcPct val="50000"/>
              </a:lnSpc>
            </a:pPr>
            <a:endParaRPr lang="en-US" dirty="0"/>
          </a:p>
          <a:p>
            <a:r>
              <a:rPr lang="en-US" dirty="0"/>
              <a:t>Marie moved to Paris in 1891, in order to pursue a degree in physics and mathematics; she enrolled at the Sorbonne University. </a:t>
            </a:r>
            <a:endParaRPr lang="en-CA" dirty="0"/>
          </a:p>
          <a:p>
            <a:pPr>
              <a:lnSpc>
                <a:spcPct val="50000"/>
              </a:lnSpc>
            </a:pPr>
            <a:endParaRPr lang="en-US" dirty="0"/>
          </a:p>
          <a:p>
            <a:r>
              <a:rPr lang="en-US" dirty="0"/>
              <a:t>From the Nobel Prize website: “She could not attend the University of Warsaw, as her brother had: the Russian government prohibited women from attending university anywhere in its empire. In Paris, she felt unprepared but </a:t>
            </a:r>
            <a:r>
              <a:rPr lang="en-US"/>
              <a:t>exhilarated.”</a:t>
            </a:r>
            <a:endParaRPr lang="en-US" dirty="0"/>
          </a:p>
          <a:p>
            <a:endParaRPr lang="en-US" i="1" dirty="0"/>
          </a:p>
          <a:p>
            <a:r>
              <a:rPr lang="en-US" i="1" dirty="0"/>
              <a:t>“It was like a new world opened to me, the world of science, which I was at last permitted to know in all liberty.”</a:t>
            </a:r>
          </a:p>
          <a:p>
            <a:r>
              <a:rPr lang="en-US" dirty="0"/>
              <a:t>MARIE CURIE</a:t>
            </a:r>
          </a:p>
          <a:p>
            <a:endParaRPr lang="en-US" dirty="0"/>
          </a:p>
          <a:p>
            <a:r>
              <a:rPr lang="en-US" sz="1600" dirty="0"/>
              <a:t>Sources: </a:t>
            </a:r>
            <a:r>
              <a:rPr lang="en-US" sz="1600" dirty="0">
                <a:hlinkClick r:id="rId4"/>
              </a:rPr>
              <a:t>https://www.nobelprize.org/womenwhochangedscience/stories/marie-curie</a:t>
            </a:r>
            <a:r>
              <a:rPr lang="en-US" sz="1600" dirty="0"/>
              <a:t> </a:t>
            </a:r>
          </a:p>
          <a:p>
            <a:r>
              <a:rPr lang="en-US" sz="1600" dirty="0"/>
              <a:t>                Manhattan Project National Historical Park website</a:t>
            </a:r>
          </a:p>
          <a:p>
            <a:r>
              <a:rPr lang="en-US" sz="1600" dirty="0"/>
              <a:t>                </a:t>
            </a:r>
            <a:r>
              <a:rPr lang="en-US" sz="1600" dirty="0">
                <a:hlinkClick r:id="rId5"/>
              </a:rPr>
              <a:t>https://history.aip.org/exhibits/curie/stud1.htm</a:t>
            </a:r>
            <a:r>
              <a:rPr lang="en-US" sz="1600" dirty="0"/>
              <a:t>  </a:t>
            </a:r>
          </a:p>
        </p:txBody>
      </p:sp>
    </p:spTree>
    <p:extLst>
      <p:ext uri="{BB962C8B-B14F-4D97-AF65-F5344CB8AC3E}">
        <p14:creationId xmlns:p14="http://schemas.microsoft.com/office/powerpoint/2010/main" val="62137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B9249C-CA16-D37B-D989-3A285CCCA514}"/>
              </a:ext>
            </a:extLst>
          </p:cNvPr>
          <p:cNvSpPr>
            <a:spLocks noGrp="1"/>
          </p:cNvSpPr>
          <p:nvPr>
            <p:ph type="sldNum" sz="quarter" idx="12"/>
          </p:nvPr>
        </p:nvSpPr>
        <p:spPr/>
        <p:txBody>
          <a:bodyPr/>
          <a:lstStyle/>
          <a:p>
            <a:fld id="{5C35FCF4-C3EF-BD43-82E0-05BC237DAD2A}" type="slidenum">
              <a:rPr lang="en-US" smtClean="0"/>
              <a:pPr/>
              <a:t>37</a:t>
            </a:fld>
            <a:endParaRPr lang="en-US"/>
          </a:p>
        </p:txBody>
      </p:sp>
      <p:sp>
        <p:nvSpPr>
          <p:cNvPr id="5" name="Title 1">
            <a:extLst>
              <a:ext uri="{FF2B5EF4-FFF2-40B4-BE49-F238E27FC236}">
                <a16:creationId xmlns:a16="http://schemas.microsoft.com/office/drawing/2014/main" id="{B2120DC5-A6FC-FB4D-C3D8-2AA92B41659C}"/>
              </a:ext>
            </a:extLst>
          </p:cNvPr>
          <p:cNvSpPr>
            <a:spLocks noGrp="1"/>
          </p:cNvSpPr>
          <p:nvPr>
            <p:ph type="title"/>
          </p:nvPr>
        </p:nvSpPr>
        <p:spPr>
          <a:xfrm>
            <a:off x="562628" y="463968"/>
            <a:ext cx="9724372" cy="1033398"/>
          </a:xfrm>
        </p:spPr>
        <p:txBody>
          <a:bodyPr>
            <a:normAutofit/>
          </a:bodyPr>
          <a:lstStyle/>
          <a:p>
            <a:r>
              <a:rPr lang="en-CA" dirty="0"/>
              <a:t>Representation, recognition, resource allocation</a:t>
            </a:r>
          </a:p>
        </p:txBody>
      </p:sp>
      <p:sp>
        <p:nvSpPr>
          <p:cNvPr id="9" name="TextBox 8">
            <a:extLst>
              <a:ext uri="{FF2B5EF4-FFF2-40B4-BE49-F238E27FC236}">
                <a16:creationId xmlns:a16="http://schemas.microsoft.com/office/drawing/2014/main" id="{A2644B8A-17F2-936A-FC6B-B2D604495FF0}"/>
              </a:ext>
            </a:extLst>
          </p:cNvPr>
          <p:cNvSpPr txBox="1"/>
          <p:nvPr/>
        </p:nvSpPr>
        <p:spPr>
          <a:xfrm>
            <a:off x="3796218" y="1490829"/>
            <a:ext cx="7925611" cy="4135106"/>
          </a:xfrm>
          <a:prstGeom prst="rect">
            <a:avLst/>
          </a:prstGeom>
          <a:noFill/>
        </p:spPr>
        <p:txBody>
          <a:bodyPr wrap="square">
            <a:spAutoFit/>
          </a:bodyPr>
          <a:lstStyle/>
          <a:p>
            <a:r>
              <a:rPr lang="en-US" dirty="0"/>
              <a:t>Access to resources does make a difference!</a:t>
            </a:r>
          </a:p>
          <a:p>
            <a:endParaRPr lang="en-US" dirty="0"/>
          </a:p>
          <a:p>
            <a:r>
              <a:rPr lang="en-US" dirty="0" err="1"/>
              <a:t>Marthe</a:t>
            </a:r>
            <a:r>
              <a:rPr lang="en-US" dirty="0"/>
              <a:t> Gautier discovered that people with Down’s syndrome had an extra copy of chromosome 21 in 1958.</a:t>
            </a:r>
          </a:p>
          <a:p>
            <a:endParaRPr lang="en-US" dirty="0"/>
          </a:p>
          <a:p>
            <a:r>
              <a:rPr lang="en-US" dirty="0"/>
              <a:t>But when she was unable to identify the exact chromosome with her lower-power microscope, she “naively” lent her slides to geneticist Jerome Lejeune, she told the Science journal in 2014.</a:t>
            </a:r>
          </a:p>
          <a:p>
            <a:endParaRPr lang="en-US" dirty="0"/>
          </a:p>
          <a:p>
            <a:r>
              <a:rPr lang="en-US" dirty="0"/>
              <a:t>She was then “shocked” to see the discovery of the extra chromosome 21 published six months later, with Lejeune’s name first, hers second, and Raymond Turpin, Lejeune’s boss as third author.</a:t>
            </a:r>
          </a:p>
          <a:p>
            <a:endParaRPr lang="en-US" dirty="0"/>
          </a:p>
          <a:p>
            <a:pPr>
              <a:lnSpc>
                <a:spcPct val="50000"/>
              </a:lnSpc>
            </a:pPr>
            <a:endParaRPr lang="en-US" dirty="0"/>
          </a:p>
          <a:p>
            <a:pPr>
              <a:lnSpc>
                <a:spcPct val="50000"/>
              </a:lnSpc>
            </a:pPr>
            <a:endParaRPr lang="en-US" dirty="0"/>
          </a:p>
          <a:p>
            <a:pPr>
              <a:lnSpc>
                <a:spcPct val="50000"/>
              </a:lnSpc>
            </a:pPr>
            <a:endParaRPr lang="en-US" dirty="0"/>
          </a:p>
        </p:txBody>
      </p:sp>
      <p:pic>
        <p:nvPicPr>
          <p:cNvPr id="2" name="Picture 1">
            <a:extLst>
              <a:ext uri="{FF2B5EF4-FFF2-40B4-BE49-F238E27FC236}">
                <a16:creationId xmlns:a16="http://schemas.microsoft.com/office/drawing/2014/main" id="{288625BF-B64F-2B66-C361-2310C929B7B4}"/>
              </a:ext>
            </a:extLst>
          </p:cNvPr>
          <p:cNvPicPr>
            <a:picLocks noChangeAspect="1"/>
          </p:cNvPicPr>
          <p:nvPr/>
        </p:nvPicPr>
        <p:blipFill>
          <a:blip r:embed="rId3"/>
          <a:stretch>
            <a:fillRect/>
          </a:stretch>
        </p:blipFill>
        <p:spPr>
          <a:xfrm>
            <a:off x="726331" y="1490829"/>
            <a:ext cx="2513873" cy="3429000"/>
          </a:xfrm>
          <a:prstGeom prst="rect">
            <a:avLst/>
          </a:prstGeom>
        </p:spPr>
      </p:pic>
      <p:pic>
        <p:nvPicPr>
          <p:cNvPr id="7" name="Picture 6" descr="A picture containing text, monitor, device, meter&#10;&#10;Description automatically generated">
            <a:extLst>
              <a:ext uri="{FF2B5EF4-FFF2-40B4-BE49-F238E27FC236}">
                <a16:creationId xmlns:a16="http://schemas.microsoft.com/office/drawing/2014/main" id="{45F023EF-6BCE-64A9-1297-D4B07006A87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26331" y="5293728"/>
            <a:ext cx="2976583" cy="811119"/>
          </a:xfrm>
          <a:prstGeom prst="rect">
            <a:avLst/>
          </a:prstGeom>
        </p:spPr>
      </p:pic>
      <p:pic>
        <p:nvPicPr>
          <p:cNvPr id="11" name="Picture 10">
            <a:extLst>
              <a:ext uri="{FF2B5EF4-FFF2-40B4-BE49-F238E27FC236}">
                <a16:creationId xmlns:a16="http://schemas.microsoft.com/office/drawing/2014/main" id="{4B2063BC-36F7-694F-3334-BF5780F5B5D4}"/>
              </a:ext>
            </a:extLst>
          </p:cNvPr>
          <p:cNvPicPr>
            <a:picLocks noChangeAspect="1"/>
          </p:cNvPicPr>
          <p:nvPr/>
        </p:nvPicPr>
        <p:blipFill rotWithShape="1">
          <a:blip r:embed="rId6"/>
          <a:srcRect l="17633" t="66187" r="51330" b="29286"/>
          <a:stretch/>
        </p:blipFill>
        <p:spPr>
          <a:xfrm>
            <a:off x="4708187" y="5198095"/>
            <a:ext cx="6490934" cy="532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25856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B9249C-CA16-D37B-D989-3A285CCCA514}"/>
              </a:ext>
            </a:extLst>
          </p:cNvPr>
          <p:cNvSpPr>
            <a:spLocks noGrp="1"/>
          </p:cNvSpPr>
          <p:nvPr>
            <p:ph type="sldNum" sz="quarter" idx="12"/>
          </p:nvPr>
        </p:nvSpPr>
        <p:spPr/>
        <p:txBody>
          <a:bodyPr/>
          <a:lstStyle/>
          <a:p>
            <a:fld id="{5C35FCF4-C3EF-BD43-82E0-05BC237DAD2A}" type="slidenum">
              <a:rPr lang="en-US" smtClean="0"/>
              <a:pPr/>
              <a:t>38</a:t>
            </a:fld>
            <a:endParaRPr lang="en-US"/>
          </a:p>
        </p:txBody>
      </p:sp>
      <p:sp>
        <p:nvSpPr>
          <p:cNvPr id="5" name="Title 1">
            <a:extLst>
              <a:ext uri="{FF2B5EF4-FFF2-40B4-BE49-F238E27FC236}">
                <a16:creationId xmlns:a16="http://schemas.microsoft.com/office/drawing/2014/main" id="{B2120DC5-A6FC-FB4D-C3D8-2AA92B41659C}"/>
              </a:ext>
            </a:extLst>
          </p:cNvPr>
          <p:cNvSpPr>
            <a:spLocks noGrp="1"/>
          </p:cNvSpPr>
          <p:nvPr>
            <p:ph type="title"/>
          </p:nvPr>
        </p:nvSpPr>
        <p:spPr>
          <a:xfrm>
            <a:off x="562628" y="463968"/>
            <a:ext cx="9724372" cy="1033398"/>
          </a:xfrm>
        </p:spPr>
        <p:txBody>
          <a:bodyPr>
            <a:normAutofit/>
          </a:bodyPr>
          <a:lstStyle/>
          <a:p>
            <a:r>
              <a:rPr lang="en-CA" dirty="0"/>
              <a:t>Representation, recognition, resource allocation</a:t>
            </a:r>
          </a:p>
        </p:txBody>
      </p:sp>
      <p:sp>
        <p:nvSpPr>
          <p:cNvPr id="9" name="TextBox 8">
            <a:extLst>
              <a:ext uri="{FF2B5EF4-FFF2-40B4-BE49-F238E27FC236}">
                <a16:creationId xmlns:a16="http://schemas.microsoft.com/office/drawing/2014/main" id="{A2644B8A-17F2-936A-FC6B-B2D604495FF0}"/>
              </a:ext>
            </a:extLst>
          </p:cNvPr>
          <p:cNvSpPr txBox="1"/>
          <p:nvPr/>
        </p:nvSpPr>
        <p:spPr>
          <a:xfrm>
            <a:off x="3796218" y="1490829"/>
            <a:ext cx="7925611" cy="4135106"/>
          </a:xfrm>
          <a:prstGeom prst="rect">
            <a:avLst/>
          </a:prstGeom>
          <a:noFill/>
        </p:spPr>
        <p:txBody>
          <a:bodyPr wrap="square">
            <a:spAutoFit/>
          </a:bodyPr>
          <a:lstStyle/>
          <a:p>
            <a:r>
              <a:rPr lang="en-US" dirty="0"/>
              <a:t>Access to resources does make a difference!</a:t>
            </a:r>
          </a:p>
          <a:p>
            <a:endParaRPr lang="en-US" dirty="0"/>
          </a:p>
          <a:p>
            <a:r>
              <a:rPr lang="en-US" dirty="0" err="1"/>
              <a:t>Marthe</a:t>
            </a:r>
            <a:r>
              <a:rPr lang="en-US" dirty="0"/>
              <a:t> Gautier discovered that people with Down’s syndrome had an extra copy of chromosome 21 in 1958.</a:t>
            </a:r>
          </a:p>
          <a:p>
            <a:endParaRPr lang="en-US" dirty="0"/>
          </a:p>
          <a:p>
            <a:r>
              <a:rPr lang="en-US" dirty="0"/>
              <a:t>But when she was unable to identify the exact chromosome with her lower-power microscope, she “naively” lent her slides to geneticist Jerome Lejeune, she told the Science journal in 2014.</a:t>
            </a:r>
          </a:p>
          <a:p>
            <a:endParaRPr lang="en-US" dirty="0"/>
          </a:p>
          <a:p>
            <a:r>
              <a:rPr lang="en-US" dirty="0"/>
              <a:t>She was then “shocked” to see the discovery of the extra chromosome 21 published six months later, with Lejeune’s name first, hers second, and Raymond Turpin, Lejeune’s boss as third author.</a:t>
            </a:r>
          </a:p>
          <a:p>
            <a:endParaRPr lang="en-US" dirty="0"/>
          </a:p>
          <a:p>
            <a:pPr>
              <a:lnSpc>
                <a:spcPct val="50000"/>
              </a:lnSpc>
            </a:pPr>
            <a:endParaRPr lang="en-US" dirty="0"/>
          </a:p>
          <a:p>
            <a:pPr>
              <a:lnSpc>
                <a:spcPct val="50000"/>
              </a:lnSpc>
            </a:pPr>
            <a:endParaRPr lang="en-US" dirty="0"/>
          </a:p>
          <a:p>
            <a:pPr>
              <a:lnSpc>
                <a:spcPct val="50000"/>
              </a:lnSpc>
            </a:pPr>
            <a:endParaRPr lang="en-US" dirty="0"/>
          </a:p>
        </p:txBody>
      </p:sp>
      <p:pic>
        <p:nvPicPr>
          <p:cNvPr id="2" name="Picture 1">
            <a:extLst>
              <a:ext uri="{FF2B5EF4-FFF2-40B4-BE49-F238E27FC236}">
                <a16:creationId xmlns:a16="http://schemas.microsoft.com/office/drawing/2014/main" id="{288625BF-B64F-2B66-C361-2310C929B7B4}"/>
              </a:ext>
            </a:extLst>
          </p:cNvPr>
          <p:cNvPicPr>
            <a:picLocks noChangeAspect="1"/>
          </p:cNvPicPr>
          <p:nvPr/>
        </p:nvPicPr>
        <p:blipFill>
          <a:blip r:embed="rId3"/>
          <a:stretch>
            <a:fillRect/>
          </a:stretch>
        </p:blipFill>
        <p:spPr>
          <a:xfrm>
            <a:off x="726331" y="1490829"/>
            <a:ext cx="2513873" cy="3429000"/>
          </a:xfrm>
          <a:prstGeom prst="rect">
            <a:avLst/>
          </a:prstGeom>
        </p:spPr>
      </p:pic>
      <p:pic>
        <p:nvPicPr>
          <p:cNvPr id="7" name="Picture 6" descr="A picture containing text, monitor, device, meter&#10;&#10;Description automatically generated">
            <a:extLst>
              <a:ext uri="{FF2B5EF4-FFF2-40B4-BE49-F238E27FC236}">
                <a16:creationId xmlns:a16="http://schemas.microsoft.com/office/drawing/2014/main" id="{45F023EF-6BCE-64A9-1297-D4B07006A87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26331" y="5293728"/>
            <a:ext cx="2976583" cy="811119"/>
          </a:xfrm>
          <a:prstGeom prst="rect">
            <a:avLst/>
          </a:prstGeom>
        </p:spPr>
      </p:pic>
      <p:pic>
        <p:nvPicPr>
          <p:cNvPr id="11" name="Picture 10">
            <a:extLst>
              <a:ext uri="{FF2B5EF4-FFF2-40B4-BE49-F238E27FC236}">
                <a16:creationId xmlns:a16="http://schemas.microsoft.com/office/drawing/2014/main" id="{4B2063BC-36F7-694F-3334-BF5780F5B5D4}"/>
              </a:ext>
            </a:extLst>
          </p:cNvPr>
          <p:cNvPicPr>
            <a:picLocks noChangeAspect="1"/>
          </p:cNvPicPr>
          <p:nvPr/>
        </p:nvPicPr>
        <p:blipFill rotWithShape="1">
          <a:blip r:embed="rId6"/>
          <a:srcRect l="17633" t="66187" r="51330" b="29286"/>
          <a:stretch/>
        </p:blipFill>
        <p:spPr>
          <a:xfrm>
            <a:off x="4708187" y="5198095"/>
            <a:ext cx="6490934" cy="532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Arrow: Right 2">
            <a:extLst>
              <a:ext uri="{FF2B5EF4-FFF2-40B4-BE49-F238E27FC236}">
                <a16:creationId xmlns:a16="http://schemas.microsoft.com/office/drawing/2014/main" id="{E50FB058-C8CD-138F-8B5F-F3DD7FC8F1DD}"/>
              </a:ext>
            </a:extLst>
          </p:cNvPr>
          <p:cNvSpPr/>
          <p:nvPr/>
        </p:nvSpPr>
        <p:spPr>
          <a:xfrm rot="18430745">
            <a:off x="5799305" y="5665176"/>
            <a:ext cx="593388" cy="2690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6F03EE11-679D-F32A-BBED-225771E7D6BB}"/>
              </a:ext>
            </a:extLst>
          </p:cNvPr>
          <p:cNvSpPr txBox="1"/>
          <p:nvPr/>
        </p:nvSpPr>
        <p:spPr>
          <a:xfrm>
            <a:off x="5233480" y="6025221"/>
            <a:ext cx="1400783" cy="369332"/>
          </a:xfrm>
          <a:prstGeom prst="rect">
            <a:avLst/>
          </a:prstGeom>
          <a:noFill/>
        </p:spPr>
        <p:txBody>
          <a:bodyPr wrap="square" rtlCol="0">
            <a:spAutoFit/>
          </a:bodyPr>
          <a:lstStyle/>
          <a:p>
            <a:r>
              <a:rPr lang="en-CA" b="1" dirty="0">
                <a:solidFill>
                  <a:srgbClr val="7030A0"/>
                </a:solidFill>
              </a:rPr>
              <a:t>Misspelt!</a:t>
            </a:r>
          </a:p>
        </p:txBody>
      </p:sp>
    </p:spTree>
    <p:extLst>
      <p:ext uri="{BB962C8B-B14F-4D97-AF65-F5344CB8AC3E}">
        <p14:creationId xmlns:p14="http://schemas.microsoft.com/office/powerpoint/2010/main" val="1882752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B9249C-CA16-D37B-D989-3A285CCCA514}"/>
              </a:ext>
            </a:extLst>
          </p:cNvPr>
          <p:cNvSpPr>
            <a:spLocks noGrp="1"/>
          </p:cNvSpPr>
          <p:nvPr>
            <p:ph type="sldNum" sz="quarter" idx="12"/>
          </p:nvPr>
        </p:nvSpPr>
        <p:spPr/>
        <p:txBody>
          <a:bodyPr/>
          <a:lstStyle/>
          <a:p>
            <a:fld id="{5C35FCF4-C3EF-BD43-82E0-05BC237DAD2A}" type="slidenum">
              <a:rPr lang="en-US" smtClean="0"/>
              <a:pPr/>
              <a:t>39</a:t>
            </a:fld>
            <a:endParaRPr lang="en-US"/>
          </a:p>
        </p:txBody>
      </p:sp>
      <p:sp>
        <p:nvSpPr>
          <p:cNvPr id="5" name="Title 1">
            <a:extLst>
              <a:ext uri="{FF2B5EF4-FFF2-40B4-BE49-F238E27FC236}">
                <a16:creationId xmlns:a16="http://schemas.microsoft.com/office/drawing/2014/main" id="{B2120DC5-A6FC-FB4D-C3D8-2AA92B41659C}"/>
              </a:ext>
            </a:extLst>
          </p:cNvPr>
          <p:cNvSpPr>
            <a:spLocks noGrp="1"/>
          </p:cNvSpPr>
          <p:nvPr>
            <p:ph type="title"/>
          </p:nvPr>
        </p:nvSpPr>
        <p:spPr>
          <a:xfrm>
            <a:off x="562628" y="463968"/>
            <a:ext cx="9724372" cy="1033398"/>
          </a:xfrm>
        </p:spPr>
        <p:txBody>
          <a:bodyPr>
            <a:normAutofit/>
          </a:bodyPr>
          <a:lstStyle/>
          <a:p>
            <a:r>
              <a:rPr lang="en-CA" dirty="0"/>
              <a:t>Representation, recognition, resource allocation</a:t>
            </a:r>
          </a:p>
        </p:txBody>
      </p:sp>
      <p:pic>
        <p:nvPicPr>
          <p:cNvPr id="2" name="Picture 1">
            <a:extLst>
              <a:ext uri="{FF2B5EF4-FFF2-40B4-BE49-F238E27FC236}">
                <a16:creationId xmlns:a16="http://schemas.microsoft.com/office/drawing/2014/main" id="{288625BF-B64F-2B66-C361-2310C929B7B4}"/>
              </a:ext>
            </a:extLst>
          </p:cNvPr>
          <p:cNvPicPr>
            <a:picLocks noChangeAspect="1"/>
          </p:cNvPicPr>
          <p:nvPr/>
        </p:nvPicPr>
        <p:blipFill>
          <a:blip r:embed="rId3"/>
          <a:stretch>
            <a:fillRect/>
          </a:stretch>
        </p:blipFill>
        <p:spPr>
          <a:xfrm>
            <a:off x="726331" y="1490829"/>
            <a:ext cx="2513873" cy="3429000"/>
          </a:xfrm>
          <a:prstGeom prst="rect">
            <a:avLst/>
          </a:prstGeom>
        </p:spPr>
      </p:pic>
      <p:pic>
        <p:nvPicPr>
          <p:cNvPr id="7" name="Picture 6" descr="A picture containing text, monitor, device, meter&#10;&#10;Description automatically generated">
            <a:extLst>
              <a:ext uri="{FF2B5EF4-FFF2-40B4-BE49-F238E27FC236}">
                <a16:creationId xmlns:a16="http://schemas.microsoft.com/office/drawing/2014/main" id="{45F023EF-6BCE-64A9-1297-D4B07006A87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26331" y="5293728"/>
            <a:ext cx="2976583" cy="811119"/>
          </a:xfrm>
          <a:prstGeom prst="rect">
            <a:avLst/>
          </a:prstGeom>
        </p:spPr>
      </p:pic>
      <p:sp>
        <p:nvSpPr>
          <p:cNvPr id="10" name="TextBox 9">
            <a:extLst>
              <a:ext uri="{FF2B5EF4-FFF2-40B4-BE49-F238E27FC236}">
                <a16:creationId xmlns:a16="http://schemas.microsoft.com/office/drawing/2014/main" id="{6B5FD824-0A91-61B3-2431-0FA47A3A5009}"/>
              </a:ext>
            </a:extLst>
          </p:cNvPr>
          <p:cNvSpPr txBox="1"/>
          <p:nvPr/>
        </p:nvSpPr>
        <p:spPr>
          <a:xfrm>
            <a:off x="3951861" y="2094158"/>
            <a:ext cx="7662964" cy="1754326"/>
          </a:xfrm>
          <a:prstGeom prst="rect">
            <a:avLst/>
          </a:prstGeom>
          <a:noFill/>
        </p:spPr>
        <p:txBody>
          <a:bodyPr wrap="square">
            <a:spAutoFit/>
          </a:bodyPr>
          <a:lstStyle/>
          <a:p>
            <a:r>
              <a:rPr lang="en-CA" dirty="0">
                <a:hlinkClick r:id="rId6"/>
              </a:rPr>
              <a:t>https://phys.org/news/2022-05-women-scientists-forgotten-history.html</a:t>
            </a:r>
            <a:endParaRPr lang="en-CA" dirty="0"/>
          </a:p>
          <a:p>
            <a:endParaRPr lang="en-CA" dirty="0"/>
          </a:p>
          <a:p>
            <a:r>
              <a:rPr lang="en-CA" dirty="0">
                <a:hlinkClick r:id="rId7"/>
              </a:rPr>
              <a:t>https://www.nature.com/articles/nature.2014.14690</a:t>
            </a:r>
            <a:r>
              <a:rPr lang="en-CA" dirty="0"/>
              <a:t> </a:t>
            </a:r>
          </a:p>
          <a:p>
            <a:endParaRPr lang="en-CA" dirty="0"/>
          </a:p>
          <a:p>
            <a:r>
              <a:rPr lang="en-CA" dirty="0">
                <a:hlinkClick r:id="rId8"/>
              </a:rPr>
              <a:t>https://www.science.org/content/article/after-more-50-years-dispute-over-down-syndrome-discovery</a:t>
            </a:r>
            <a:r>
              <a:rPr lang="en-CA" dirty="0"/>
              <a:t> </a:t>
            </a:r>
          </a:p>
        </p:txBody>
      </p:sp>
    </p:spTree>
    <p:extLst>
      <p:ext uri="{BB962C8B-B14F-4D97-AF65-F5344CB8AC3E}">
        <p14:creationId xmlns:p14="http://schemas.microsoft.com/office/powerpoint/2010/main" val="2678404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4FA3F3-625E-CA46-8A0A-6A0AF37CFDC8}"/>
              </a:ext>
            </a:extLst>
          </p:cNvPr>
          <p:cNvSpPr>
            <a:spLocks noGrp="1"/>
          </p:cNvSpPr>
          <p:nvPr>
            <p:ph type="sldNum" sz="quarter" idx="12"/>
          </p:nvPr>
        </p:nvSpPr>
        <p:spPr/>
        <p:txBody>
          <a:bodyPr/>
          <a:lstStyle/>
          <a:p>
            <a:fld id="{5C35FCF4-C3EF-BD43-82E0-05BC237DAD2A}" type="slidenum">
              <a:rPr lang="en-US" smtClean="0"/>
              <a:pPr/>
              <a:t>4</a:t>
            </a:fld>
            <a:endParaRPr lang="en-US" dirty="0"/>
          </a:p>
        </p:txBody>
      </p:sp>
      <p:pic>
        <p:nvPicPr>
          <p:cNvPr id="11" name="Picture 7">
            <a:extLst>
              <a:ext uri="{FF2B5EF4-FFF2-40B4-BE49-F238E27FC236}">
                <a16:creationId xmlns:a16="http://schemas.microsoft.com/office/drawing/2014/main" id="{49B00B80-E944-402B-B100-E38BA18A5346}"/>
              </a:ext>
            </a:extLst>
          </p:cNvPr>
          <p:cNvPicPr>
            <a:picLocks noChangeAspect="1" noChangeArrowheads="1"/>
          </p:cNvPicPr>
          <p:nvPr/>
        </p:nvPicPr>
        <p:blipFill>
          <a:blip r:embed="rId5"/>
          <a:srcRect/>
          <a:stretch>
            <a:fillRect/>
          </a:stretch>
        </p:blipFill>
        <p:spPr bwMode="auto">
          <a:xfrm>
            <a:off x="6239768" y="3033698"/>
            <a:ext cx="1905000" cy="1133475"/>
          </a:xfrm>
          <a:prstGeom prst="rect">
            <a:avLst/>
          </a:prstGeom>
          <a:noFill/>
          <a:ln w="9525">
            <a:noFill/>
            <a:round/>
            <a:headEnd/>
            <a:tailEnd/>
          </a:ln>
          <a:effectLst/>
        </p:spPr>
      </p:pic>
      <p:sp>
        <p:nvSpPr>
          <p:cNvPr id="12" name="Text Box 8">
            <a:extLst>
              <a:ext uri="{FF2B5EF4-FFF2-40B4-BE49-F238E27FC236}">
                <a16:creationId xmlns:a16="http://schemas.microsoft.com/office/drawing/2014/main" id="{FE19C3F7-E1E5-47BC-BC94-B8A0888428D8}"/>
              </a:ext>
            </a:extLst>
          </p:cNvPr>
          <p:cNvSpPr txBox="1">
            <a:spLocks noChangeArrowheads="1"/>
          </p:cNvSpPr>
          <p:nvPr/>
        </p:nvSpPr>
        <p:spPr bwMode="auto">
          <a:xfrm>
            <a:off x="6181758" y="3040442"/>
            <a:ext cx="798934" cy="346075"/>
          </a:xfrm>
          <a:prstGeom prst="rect">
            <a:avLst/>
          </a:prstGeom>
          <a:noFill/>
          <a:ln w="9525">
            <a:noFill/>
            <a:round/>
            <a:headEnd/>
            <a:tailEnd/>
          </a:ln>
          <a:effectLst/>
        </p:spPr>
        <p:txBody>
          <a:bodyPr wrap="none" lIns="90000" tIns="60876" rIns="90000" bIns="45000">
            <a:prstTxWarp prst="textNoShape">
              <a:avLst/>
            </a:prstTxWarp>
          </a:bodyPr>
          <a:lstStyle/>
          <a:p>
            <a:pPr>
              <a:tabLst>
                <a:tab pos="723900" algn="l"/>
                <a:tab pos="1447800" algn="l"/>
              </a:tabLst>
            </a:pPr>
            <a:r>
              <a:rPr lang="en-US" b="1" dirty="0">
                <a:solidFill>
                  <a:srgbClr val="000000"/>
                </a:solidFill>
                <a:ea typeface="DejaVu Sans" charset="0"/>
                <a:cs typeface="DejaVu Sans" charset="0"/>
              </a:rPr>
              <a:t>5.0 V </a:t>
            </a:r>
          </a:p>
        </p:txBody>
      </p:sp>
      <p:pic>
        <p:nvPicPr>
          <p:cNvPr id="13" name="movie_vb.mpg">
            <a:hlinkClick r:id="" action="ppaction://media"/>
            <a:extLst>
              <a:ext uri="{FF2B5EF4-FFF2-40B4-BE49-F238E27FC236}">
                <a16:creationId xmlns:a16="http://schemas.microsoft.com/office/drawing/2014/main" id="{C115D2F7-AFC2-4A68-94DE-E12C9DB9A4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81758" y="267537"/>
            <a:ext cx="1905000" cy="2490046"/>
          </a:xfrm>
          <a:prstGeom prst="rect">
            <a:avLst/>
          </a:prstGeom>
        </p:spPr>
      </p:pic>
      <p:sp>
        <p:nvSpPr>
          <p:cNvPr id="14" name="TextBox 13">
            <a:extLst>
              <a:ext uri="{FF2B5EF4-FFF2-40B4-BE49-F238E27FC236}">
                <a16:creationId xmlns:a16="http://schemas.microsoft.com/office/drawing/2014/main" id="{4A4D8306-FD9B-4BC6-A33E-42242D118152}"/>
              </a:ext>
            </a:extLst>
          </p:cNvPr>
          <p:cNvSpPr txBox="1"/>
          <p:nvPr/>
        </p:nvSpPr>
        <p:spPr>
          <a:xfrm>
            <a:off x="7505239" y="136525"/>
            <a:ext cx="800887" cy="307777"/>
          </a:xfrm>
          <a:prstGeom prst="rect">
            <a:avLst/>
          </a:prstGeom>
          <a:noFill/>
        </p:spPr>
        <p:txBody>
          <a:bodyPr wrap="square" rtlCol="0">
            <a:spAutoFit/>
          </a:bodyPr>
          <a:lstStyle/>
          <a:p>
            <a:r>
              <a:rPr lang="el-GR" sz="1400" dirty="0"/>
              <a:t>Δ</a:t>
            </a:r>
            <a:r>
              <a:rPr lang="pt-BR" sz="1400" dirty="0"/>
              <a:t>q (e)</a:t>
            </a:r>
          </a:p>
        </p:txBody>
      </p:sp>
      <p:sp>
        <p:nvSpPr>
          <p:cNvPr id="15" name="TextBox 14">
            <a:extLst>
              <a:ext uri="{FF2B5EF4-FFF2-40B4-BE49-F238E27FC236}">
                <a16:creationId xmlns:a16="http://schemas.microsoft.com/office/drawing/2014/main" id="{D25525A7-E28F-41D2-BAA6-B9C569460667}"/>
              </a:ext>
            </a:extLst>
          </p:cNvPr>
          <p:cNvSpPr txBox="1"/>
          <p:nvPr/>
        </p:nvSpPr>
        <p:spPr>
          <a:xfrm>
            <a:off x="8202778" y="2880870"/>
            <a:ext cx="2171538" cy="369332"/>
          </a:xfrm>
          <a:prstGeom prst="rect">
            <a:avLst/>
          </a:prstGeom>
          <a:noFill/>
        </p:spPr>
        <p:txBody>
          <a:bodyPr wrap="square" rtlCol="0">
            <a:spAutoFit/>
          </a:bodyPr>
          <a:lstStyle/>
          <a:p>
            <a:r>
              <a:rPr lang="pt-BR" b="1" dirty="0"/>
              <a:t>Conductive sensors</a:t>
            </a:r>
          </a:p>
        </p:txBody>
      </p:sp>
      <p:sp>
        <p:nvSpPr>
          <p:cNvPr id="16" name="Rectangle 15">
            <a:extLst>
              <a:ext uri="{FF2B5EF4-FFF2-40B4-BE49-F238E27FC236}">
                <a16:creationId xmlns:a16="http://schemas.microsoft.com/office/drawing/2014/main" id="{59D63724-2841-4EB2-8C2E-28B7609894F4}"/>
              </a:ext>
            </a:extLst>
          </p:cNvPr>
          <p:cNvSpPr/>
          <p:nvPr/>
        </p:nvSpPr>
        <p:spPr>
          <a:xfrm>
            <a:off x="8202778" y="3396504"/>
            <a:ext cx="3366120" cy="738664"/>
          </a:xfrm>
          <a:prstGeom prst="rect">
            <a:avLst/>
          </a:prstGeom>
        </p:spPr>
        <p:txBody>
          <a:bodyPr wrap="square">
            <a:spAutoFit/>
          </a:bodyPr>
          <a:lstStyle/>
          <a:p>
            <a:r>
              <a:rPr lang="pt-BR" sz="1400" dirty="0"/>
              <a:t>J. Phys. Condens. Matter </a:t>
            </a:r>
            <a:r>
              <a:rPr lang="pt-BR" sz="1400" b="1" dirty="0"/>
              <a:t>28</a:t>
            </a:r>
            <a:r>
              <a:rPr lang="pt-BR" sz="1400" dirty="0"/>
              <a:t>, 235001 (2016)</a:t>
            </a:r>
          </a:p>
          <a:p>
            <a:r>
              <a:rPr lang="pt-BR" sz="1400" dirty="0"/>
              <a:t>PCCP </a:t>
            </a:r>
            <a:r>
              <a:rPr lang="pt-BR" sz="1400" b="1" dirty="0"/>
              <a:t>16</a:t>
            </a:r>
            <a:r>
              <a:rPr lang="pt-BR" sz="1400" dirty="0"/>
              <a:t>, 3558 (2014)</a:t>
            </a:r>
          </a:p>
          <a:p>
            <a:r>
              <a:rPr lang="pt-BR" sz="1400" dirty="0"/>
              <a:t>Nano Lett. </a:t>
            </a:r>
            <a:r>
              <a:rPr lang="pt-BR" sz="1400" b="1" dirty="0"/>
              <a:t>13</a:t>
            </a:r>
            <a:r>
              <a:rPr lang="pt-BR" sz="1400" dirty="0"/>
              <a:t>, 1969 (2013)</a:t>
            </a:r>
          </a:p>
        </p:txBody>
      </p:sp>
      <p:sp>
        <p:nvSpPr>
          <p:cNvPr id="17" name="TextBox 16">
            <a:extLst>
              <a:ext uri="{FF2B5EF4-FFF2-40B4-BE49-F238E27FC236}">
                <a16:creationId xmlns:a16="http://schemas.microsoft.com/office/drawing/2014/main" id="{C9DB51D5-0CBC-4906-A72F-6F1164F3A02B}"/>
              </a:ext>
            </a:extLst>
          </p:cNvPr>
          <p:cNvSpPr txBox="1"/>
          <p:nvPr/>
        </p:nvSpPr>
        <p:spPr>
          <a:xfrm>
            <a:off x="8086758" y="371168"/>
            <a:ext cx="3575614" cy="369332"/>
          </a:xfrm>
          <a:prstGeom prst="rect">
            <a:avLst/>
          </a:prstGeom>
          <a:noFill/>
        </p:spPr>
        <p:txBody>
          <a:bodyPr wrap="square" rtlCol="0">
            <a:spAutoFit/>
          </a:bodyPr>
          <a:lstStyle/>
          <a:p>
            <a:pPr algn="ctr"/>
            <a:r>
              <a:rPr lang="pt-BR" b="1" dirty="0"/>
              <a:t>Transient currents in nanoswitches</a:t>
            </a:r>
          </a:p>
        </p:txBody>
      </p:sp>
      <p:sp>
        <p:nvSpPr>
          <p:cNvPr id="18" name="Rectangle 17">
            <a:extLst>
              <a:ext uri="{FF2B5EF4-FFF2-40B4-BE49-F238E27FC236}">
                <a16:creationId xmlns:a16="http://schemas.microsoft.com/office/drawing/2014/main" id="{5CF4B443-D13D-47BF-B8CD-D1334EBF9748}"/>
              </a:ext>
            </a:extLst>
          </p:cNvPr>
          <p:cNvSpPr/>
          <p:nvPr/>
        </p:nvSpPr>
        <p:spPr>
          <a:xfrm>
            <a:off x="8086758" y="1088028"/>
            <a:ext cx="3899618" cy="954107"/>
          </a:xfrm>
          <a:prstGeom prst="rect">
            <a:avLst/>
          </a:prstGeom>
        </p:spPr>
        <p:txBody>
          <a:bodyPr wrap="square">
            <a:spAutoFit/>
          </a:bodyPr>
          <a:lstStyle/>
          <a:p>
            <a:r>
              <a:rPr lang="en-US" sz="1400" dirty="0"/>
              <a:t>Nanoscale </a:t>
            </a:r>
            <a:r>
              <a:rPr lang="en-US" sz="1400" b="1" dirty="0"/>
              <a:t>7</a:t>
            </a:r>
            <a:r>
              <a:rPr lang="en-US" sz="1400" dirty="0"/>
              <a:t>, 8627 (2015)</a:t>
            </a:r>
          </a:p>
          <a:p>
            <a:r>
              <a:rPr lang="en-US" sz="1400" dirty="0"/>
              <a:t>Nanoscale </a:t>
            </a:r>
            <a:r>
              <a:rPr lang="en-US" sz="1400" b="1" dirty="0"/>
              <a:t>11</a:t>
            </a:r>
            <a:r>
              <a:rPr lang="en-US" sz="1400" dirty="0"/>
              <a:t>, 12296 (2019)</a:t>
            </a:r>
          </a:p>
          <a:p>
            <a:endParaRPr lang="en-US" sz="1400" dirty="0"/>
          </a:p>
          <a:p>
            <a:r>
              <a:rPr lang="en-US" sz="1400" dirty="0"/>
              <a:t>Space-time mapping of currents at the nanoscale</a:t>
            </a:r>
          </a:p>
        </p:txBody>
      </p:sp>
      <p:pic>
        <p:nvPicPr>
          <p:cNvPr id="19" name="Picture 18">
            <a:extLst>
              <a:ext uri="{FF2B5EF4-FFF2-40B4-BE49-F238E27FC236}">
                <a16:creationId xmlns:a16="http://schemas.microsoft.com/office/drawing/2014/main" id="{CA254BFA-3DCD-4106-8532-6AB66140CFD2}"/>
              </a:ext>
            </a:extLst>
          </p:cNvPr>
          <p:cNvPicPr>
            <a:picLocks noChangeAspect="1"/>
          </p:cNvPicPr>
          <p:nvPr/>
        </p:nvPicPr>
        <p:blipFill>
          <a:blip r:embed="rId7"/>
          <a:stretch>
            <a:fillRect/>
          </a:stretch>
        </p:blipFill>
        <p:spPr>
          <a:xfrm>
            <a:off x="657691" y="4081299"/>
            <a:ext cx="2743201" cy="2194561"/>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EE6FCE1D-D1AB-471B-B2CC-3900BD755C40}"/>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14553" y="4015510"/>
            <a:ext cx="480839" cy="474829"/>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6A44D05E-E3CD-4148-A1C1-981F4AF89ACE}"/>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2992916" y="5764224"/>
            <a:ext cx="532334" cy="344021"/>
          </a:xfrm>
          <a:prstGeom prst="rect">
            <a:avLst/>
          </a:prstGeom>
        </p:spPr>
      </p:pic>
      <p:sp>
        <p:nvSpPr>
          <p:cNvPr id="29" name="TextBox 28">
            <a:extLst>
              <a:ext uri="{FF2B5EF4-FFF2-40B4-BE49-F238E27FC236}">
                <a16:creationId xmlns:a16="http://schemas.microsoft.com/office/drawing/2014/main" id="{6EF1ED82-4FD0-4CDC-B47E-FCE12BDA7280}"/>
              </a:ext>
            </a:extLst>
          </p:cNvPr>
          <p:cNvSpPr txBox="1"/>
          <p:nvPr/>
        </p:nvSpPr>
        <p:spPr>
          <a:xfrm>
            <a:off x="3076298" y="4167173"/>
            <a:ext cx="2654095" cy="646331"/>
          </a:xfrm>
          <a:prstGeom prst="rect">
            <a:avLst/>
          </a:prstGeom>
          <a:noFill/>
        </p:spPr>
        <p:txBody>
          <a:bodyPr wrap="square" rtlCol="0">
            <a:spAutoFit/>
          </a:bodyPr>
          <a:lstStyle/>
          <a:p>
            <a:r>
              <a:rPr lang="en-CA" b="1" dirty="0" err="1"/>
              <a:t>Memristive</a:t>
            </a:r>
            <a:r>
              <a:rPr lang="en-CA" b="1" dirty="0"/>
              <a:t> systems and intelligent materials</a:t>
            </a:r>
          </a:p>
        </p:txBody>
      </p:sp>
      <p:pic>
        <p:nvPicPr>
          <p:cNvPr id="3" name="Picture 2" descr="A picture containing graphical user interface&#10;&#10;Description automatically generated">
            <a:extLst>
              <a:ext uri="{FF2B5EF4-FFF2-40B4-BE49-F238E27FC236}">
                <a16:creationId xmlns:a16="http://schemas.microsoft.com/office/drawing/2014/main" id="{7923191E-DCD9-412E-BB87-A236A3AC65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28310" y="4944884"/>
            <a:ext cx="1312096" cy="1312096"/>
          </a:xfrm>
          <a:prstGeom prst="rect">
            <a:avLst/>
          </a:prstGeom>
        </p:spPr>
      </p:pic>
      <p:pic>
        <p:nvPicPr>
          <p:cNvPr id="30" name="Picture 29">
            <a:extLst>
              <a:ext uri="{FF2B5EF4-FFF2-40B4-BE49-F238E27FC236}">
                <a16:creationId xmlns:a16="http://schemas.microsoft.com/office/drawing/2014/main" id="{E98BC41C-0D8E-4EBE-969F-DCBDF601C49A}"/>
              </a:ext>
            </a:extLst>
          </p:cNvPr>
          <p:cNvPicPr>
            <a:picLocks noChangeAspect="1"/>
          </p:cNvPicPr>
          <p:nvPr/>
        </p:nvPicPr>
        <p:blipFill>
          <a:blip r:embed="rId13"/>
          <a:stretch>
            <a:fillRect/>
          </a:stretch>
        </p:blipFill>
        <p:spPr>
          <a:xfrm>
            <a:off x="9115703" y="4470275"/>
            <a:ext cx="2517226" cy="2201195"/>
          </a:xfrm>
          <a:prstGeom prst="rect">
            <a:avLst/>
          </a:prstGeom>
        </p:spPr>
      </p:pic>
      <p:sp>
        <p:nvSpPr>
          <p:cNvPr id="31" name="TextBox 30">
            <a:extLst>
              <a:ext uri="{FF2B5EF4-FFF2-40B4-BE49-F238E27FC236}">
                <a16:creationId xmlns:a16="http://schemas.microsoft.com/office/drawing/2014/main" id="{78BD790D-C40B-470D-A997-FDB618F31E9A}"/>
              </a:ext>
            </a:extLst>
          </p:cNvPr>
          <p:cNvSpPr txBox="1"/>
          <p:nvPr/>
        </p:nvSpPr>
        <p:spPr>
          <a:xfrm>
            <a:off x="6399799" y="5612061"/>
            <a:ext cx="2888748" cy="738664"/>
          </a:xfrm>
          <a:prstGeom prst="rect">
            <a:avLst/>
          </a:prstGeom>
          <a:noFill/>
        </p:spPr>
        <p:txBody>
          <a:bodyPr wrap="square" rtlCol="0">
            <a:spAutoFit/>
          </a:bodyPr>
          <a:lstStyle/>
          <a:p>
            <a:r>
              <a:rPr lang="en-CA" sz="1400" dirty="0"/>
              <a:t>Nanoscale </a:t>
            </a:r>
            <a:r>
              <a:rPr lang="en-CA" sz="1400" b="1" dirty="0"/>
              <a:t>13</a:t>
            </a:r>
            <a:r>
              <a:rPr lang="en-CA" sz="1400" dirty="0"/>
              <a:t>, 15369 (2021)</a:t>
            </a:r>
          </a:p>
          <a:p>
            <a:r>
              <a:rPr lang="en-CA" sz="1400" dirty="0"/>
              <a:t>Sci. Rep. </a:t>
            </a:r>
            <a:r>
              <a:rPr lang="en-CA" sz="1400" b="1" dirty="0"/>
              <a:t>9</a:t>
            </a:r>
            <a:r>
              <a:rPr lang="en-CA" sz="1400" dirty="0"/>
              <a:t>, 11550 (2019)</a:t>
            </a:r>
          </a:p>
          <a:p>
            <a:r>
              <a:rPr lang="fr-FR" sz="1400" dirty="0" err="1"/>
              <a:t>Appl</a:t>
            </a:r>
            <a:r>
              <a:rPr lang="fr-FR" sz="1400" dirty="0"/>
              <a:t>. Phys. </a:t>
            </a:r>
            <a:r>
              <a:rPr lang="fr-FR" sz="1400" dirty="0" err="1"/>
              <a:t>Lett</a:t>
            </a:r>
            <a:r>
              <a:rPr lang="fr-FR" sz="1400" dirty="0"/>
              <a:t>. </a:t>
            </a:r>
            <a:r>
              <a:rPr lang="fr-FR" sz="1400" b="1" dirty="0"/>
              <a:t>116</a:t>
            </a:r>
            <a:r>
              <a:rPr lang="fr-FR" sz="1400" dirty="0"/>
              <a:t>, 251902 (2020)</a:t>
            </a:r>
            <a:endParaRPr lang="en-CA" sz="1400" dirty="0"/>
          </a:p>
        </p:txBody>
      </p:sp>
      <p:sp>
        <p:nvSpPr>
          <p:cNvPr id="32" name="TextBox 31">
            <a:extLst>
              <a:ext uri="{FF2B5EF4-FFF2-40B4-BE49-F238E27FC236}">
                <a16:creationId xmlns:a16="http://schemas.microsoft.com/office/drawing/2014/main" id="{C562AD2E-A1F6-4F82-9C1E-FF070198BE1B}"/>
              </a:ext>
            </a:extLst>
          </p:cNvPr>
          <p:cNvSpPr txBox="1"/>
          <p:nvPr/>
        </p:nvSpPr>
        <p:spPr>
          <a:xfrm>
            <a:off x="6317674" y="4576038"/>
            <a:ext cx="2970873" cy="646331"/>
          </a:xfrm>
          <a:prstGeom prst="rect">
            <a:avLst/>
          </a:prstGeom>
          <a:noFill/>
        </p:spPr>
        <p:txBody>
          <a:bodyPr wrap="square" rtlCol="0">
            <a:spAutoFit/>
          </a:bodyPr>
          <a:lstStyle/>
          <a:p>
            <a:r>
              <a:rPr lang="en-CA" b="1" dirty="0"/>
              <a:t>Transparent conductors and flexible display simulations</a:t>
            </a:r>
          </a:p>
        </p:txBody>
      </p:sp>
      <p:sp>
        <p:nvSpPr>
          <p:cNvPr id="2" name="Footer Placeholder 1">
            <a:extLst>
              <a:ext uri="{FF2B5EF4-FFF2-40B4-BE49-F238E27FC236}">
                <a16:creationId xmlns:a16="http://schemas.microsoft.com/office/drawing/2014/main" id="{989AA77D-84A9-49B4-9F73-DFE5C557025A}"/>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PHYS 605 L01 - Dr. Rocha</a:t>
            </a:r>
            <a:endParaRPr lang="en-GB"/>
          </a:p>
        </p:txBody>
      </p:sp>
      <p:sp>
        <p:nvSpPr>
          <p:cNvPr id="6" name="TextBox 5">
            <a:extLst>
              <a:ext uri="{FF2B5EF4-FFF2-40B4-BE49-F238E27FC236}">
                <a16:creationId xmlns:a16="http://schemas.microsoft.com/office/drawing/2014/main" id="{C82F761B-8127-2A04-EAF0-CFF400E59E31}"/>
              </a:ext>
            </a:extLst>
          </p:cNvPr>
          <p:cNvSpPr txBox="1"/>
          <p:nvPr/>
        </p:nvSpPr>
        <p:spPr>
          <a:xfrm>
            <a:off x="191235" y="944185"/>
            <a:ext cx="5472608" cy="257903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rPr>
              <a:t>Theoretical condensed matter physics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rPr>
              <a:t>Complex systems, emergent phenomena</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rPr>
              <a:t>Computational nanoscience</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rPr>
              <a:t>Modelling Quantum Materials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rPr>
              <a:t>Brain-inspired Computing Systems</a:t>
            </a:r>
          </a:p>
        </p:txBody>
      </p:sp>
      <p:sp>
        <p:nvSpPr>
          <p:cNvPr id="7" name="Title 1">
            <a:extLst>
              <a:ext uri="{FF2B5EF4-FFF2-40B4-BE49-F238E27FC236}">
                <a16:creationId xmlns:a16="http://schemas.microsoft.com/office/drawing/2014/main" id="{BECD9AEE-A62B-0E6B-292B-F7CAF10D5250}"/>
              </a:ext>
            </a:extLst>
          </p:cNvPr>
          <p:cNvSpPr>
            <a:spLocks noGrp="1"/>
          </p:cNvSpPr>
          <p:nvPr>
            <p:ph type="title"/>
          </p:nvPr>
        </p:nvSpPr>
        <p:spPr>
          <a:xfrm>
            <a:off x="191235" y="0"/>
            <a:ext cx="6374691" cy="1033398"/>
          </a:xfrm>
        </p:spPr>
        <p:txBody>
          <a:bodyPr>
            <a:normAutofit/>
          </a:bodyPr>
          <a:lstStyle/>
          <a:p>
            <a:r>
              <a:rPr lang="en-GB" sz="3200" b="1" dirty="0">
                <a:solidFill>
                  <a:srgbClr val="FF0000"/>
                </a:solidFill>
                <a:latin typeface="+mn-lt"/>
              </a:rPr>
              <a:t>Complex (Nano) Materials Lab</a:t>
            </a:r>
          </a:p>
        </p:txBody>
      </p:sp>
    </p:spTree>
    <p:extLst>
      <p:ext uri="{BB962C8B-B14F-4D97-AF65-F5344CB8AC3E}">
        <p14:creationId xmlns:p14="http://schemas.microsoft.com/office/powerpoint/2010/main" val="3063016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EC6014-5897-FADB-C47A-1F566E3026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t>PHYS 381 L01 - Dr. Rocha</a:t>
            </a:r>
            <a:endParaRPr kumimoji="0" lang="pt-B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A014B390-AA9E-16FC-BFD1-3976A6644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5E68A-F224-49E7-ACCC-4F57D0CDD616}" type="slidenum">
              <a:rPr kumimoji="0" lang="pt-B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t-B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D61632E-71AC-5C43-9863-017A53C3E724}"/>
              </a:ext>
            </a:extLst>
          </p:cNvPr>
          <p:cNvPicPr>
            <a:picLocks noChangeAspect="1"/>
          </p:cNvPicPr>
          <p:nvPr/>
        </p:nvPicPr>
        <p:blipFill>
          <a:blip r:embed="rId2"/>
          <a:stretch>
            <a:fillRect/>
          </a:stretch>
        </p:blipFill>
        <p:spPr>
          <a:xfrm>
            <a:off x="695400" y="404664"/>
            <a:ext cx="2095500" cy="2933700"/>
          </a:xfrm>
          <a:prstGeom prst="rect">
            <a:avLst/>
          </a:prstGeom>
        </p:spPr>
      </p:pic>
      <p:sp>
        <p:nvSpPr>
          <p:cNvPr id="7" name="TextBox 6">
            <a:extLst>
              <a:ext uri="{FF2B5EF4-FFF2-40B4-BE49-F238E27FC236}">
                <a16:creationId xmlns:a16="http://schemas.microsoft.com/office/drawing/2014/main" id="{0DC7C063-0F1A-5092-D670-0316B8F2B047}"/>
              </a:ext>
            </a:extLst>
          </p:cNvPr>
          <p:cNvSpPr txBox="1"/>
          <p:nvPr/>
        </p:nvSpPr>
        <p:spPr>
          <a:xfrm>
            <a:off x="668404" y="3429000"/>
            <a:ext cx="268796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Edward Norton Lorenz (May 23, 1917 – April 16, 2008)</a:t>
            </a: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6994B0F-BDFD-610B-5B9D-14EFAAE33342}"/>
              </a:ext>
            </a:extLst>
          </p:cNvPr>
          <p:cNvSpPr txBox="1"/>
          <p:nvPr/>
        </p:nvSpPr>
        <p:spPr>
          <a:xfrm>
            <a:off x="4079314" y="3888189"/>
            <a:ext cx="331282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Dame Mary Cartwright, British mathematician (17 December 1900 – 3 April 1998).</a:t>
            </a: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89DE976-286F-CE54-CAFC-3ACFBB35D888}"/>
              </a:ext>
            </a:extLst>
          </p:cNvPr>
          <p:cNvPicPr>
            <a:picLocks noChangeAspect="1"/>
          </p:cNvPicPr>
          <p:nvPr/>
        </p:nvPicPr>
        <p:blipFill>
          <a:blip r:embed="rId3"/>
          <a:stretch>
            <a:fillRect/>
          </a:stretch>
        </p:blipFill>
        <p:spPr>
          <a:xfrm>
            <a:off x="8983011" y="431915"/>
            <a:ext cx="2353977" cy="3138636"/>
          </a:xfrm>
          <a:prstGeom prst="rect">
            <a:avLst/>
          </a:prstGeom>
        </p:spPr>
      </p:pic>
      <p:pic>
        <p:nvPicPr>
          <p:cNvPr id="15" name="Picture 14">
            <a:extLst>
              <a:ext uri="{FF2B5EF4-FFF2-40B4-BE49-F238E27FC236}">
                <a16:creationId xmlns:a16="http://schemas.microsoft.com/office/drawing/2014/main" id="{6D342B14-B4EE-6AC4-2C45-D206CD2AD1E9}"/>
              </a:ext>
            </a:extLst>
          </p:cNvPr>
          <p:cNvPicPr>
            <a:picLocks noChangeAspect="1"/>
          </p:cNvPicPr>
          <p:nvPr/>
        </p:nvPicPr>
        <p:blipFill rotWithShape="1">
          <a:blip r:embed="rId4"/>
          <a:srcRect l="24603" t="16894" r="13972" b="46485"/>
          <a:stretch/>
        </p:blipFill>
        <p:spPr>
          <a:xfrm>
            <a:off x="1957828" y="4944789"/>
            <a:ext cx="5519409" cy="1782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3927752-BCEA-CB7D-0E48-E597749756E9}"/>
              </a:ext>
            </a:extLst>
          </p:cNvPr>
          <p:cNvPicPr>
            <a:picLocks noChangeAspect="1"/>
          </p:cNvPicPr>
          <p:nvPr/>
        </p:nvPicPr>
        <p:blipFill rotWithShape="1">
          <a:blip r:embed="rId5"/>
          <a:srcRect l="55615" t="33645" r="15153" b="50000"/>
          <a:stretch/>
        </p:blipFill>
        <p:spPr>
          <a:xfrm>
            <a:off x="8020496" y="4944789"/>
            <a:ext cx="3801510" cy="1152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275D0C0B-9642-DD69-A479-CDEDCF5EB688}"/>
              </a:ext>
            </a:extLst>
          </p:cNvPr>
          <p:cNvPicPr>
            <a:picLocks noChangeAspect="1"/>
          </p:cNvPicPr>
          <p:nvPr/>
        </p:nvPicPr>
        <p:blipFill rotWithShape="1">
          <a:blip r:embed="rId6"/>
          <a:srcRect l="52362" t="27951" r="5901" b="15350"/>
          <a:stretch/>
        </p:blipFill>
        <p:spPr>
          <a:xfrm>
            <a:off x="4165600" y="1054080"/>
            <a:ext cx="2614957" cy="2664296"/>
          </a:xfrm>
          <a:prstGeom prst="rect">
            <a:avLst/>
          </a:prstGeom>
        </p:spPr>
      </p:pic>
      <p:sp>
        <p:nvSpPr>
          <p:cNvPr id="14" name="TextBox 13">
            <a:extLst>
              <a:ext uri="{FF2B5EF4-FFF2-40B4-BE49-F238E27FC236}">
                <a16:creationId xmlns:a16="http://schemas.microsoft.com/office/drawing/2014/main" id="{0B5ED6E9-EC68-7B55-FCAC-75CC8358F245}"/>
              </a:ext>
            </a:extLst>
          </p:cNvPr>
          <p:cNvSpPr txBox="1"/>
          <p:nvPr/>
        </p:nvSpPr>
        <p:spPr>
          <a:xfrm>
            <a:off x="8616280" y="3705999"/>
            <a:ext cx="33843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Ellen Fetter, American computer scientist.</a:t>
            </a:r>
          </a:p>
        </p:txBody>
      </p:sp>
      <p:sp>
        <p:nvSpPr>
          <p:cNvPr id="4" name="TextBox 3">
            <a:extLst>
              <a:ext uri="{FF2B5EF4-FFF2-40B4-BE49-F238E27FC236}">
                <a16:creationId xmlns:a16="http://schemas.microsoft.com/office/drawing/2014/main" id="{442092AD-06AA-CCBF-D2B7-E23BDCC29074}"/>
              </a:ext>
            </a:extLst>
          </p:cNvPr>
          <p:cNvSpPr txBox="1"/>
          <p:nvPr/>
        </p:nvSpPr>
        <p:spPr>
          <a:xfrm>
            <a:off x="3356364" y="130750"/>
            <a:ext cx="46481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Dame Cartwright is one of the pioneers that led to Chaos theory. Anticipated key aspects that are fundamental to chaotic dynamics.</a:t>
            </a:r>
          </a:p>
        </p:txBody>
      </p:sp>
      <p:pic>
        <p:nvPicPr>
          <p:cNvPr id="10" name="Picture 9">
            <a:extLst>
              <a:ext uri="{FF2B5EF4-FFF2-40B4-BE49-F238E27FC236}">
                <a16:creationId xmlns:a16="http://schemas.microsoft.com/office/drawing/2014/main" id="{4C6CABA6-CCB1-0B65-C742-E0EDFA98E6B2}"/>
              </a:ext>
            </a:extLst>
          </p:cNvPr>
          <p:cNvPicPr>
            <a:picLocks noChangeAspect="1"/>
          </p:cNvPicPr>
          <p:nvPr/>
        </p:nvPicPr>
        <p:blipFill>
          <a:blip r:embed="rId7"/>
          <a:stretch>
            <a:fillRect/>
          </a:stretch>
        </p:blipFill>
        <p:spPr>
          <a:xfrm>
            <a:off x="0" y="4442966"/>
            <a:ext cx="1610828" cy="2415034"/>
          </a:xfrm>
          <a:prstGeom prst="rect">
            <a:avLst/>
          </a:prstGeom>
        </p:spPr>
      </p:pic>
    </p:spTree>
    <p:extLst>
      <p:ext uri="{BB962C8B-B14F-4D97-AF65-F5344CB8AC3E}">
        <p14:creationId xmlns:p14="http://schemas.microsoft.com/office/powerpoint/2010/main" val="4052049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B9249C-CA16-D37B-D989-3A285CCCA514}"/>
              </a:ext>
            </a:extLst>
          </p:cNvPr>
          <p:cNvSpPr>
            <a:spLocks noGrp="1"/>
          </p:cNvSpPr>
          <p:nvPr>
            <p:ph type="sldNum" sz="quarter" idx="12"/>
          </p:nvPr>
        </p:nvSpPr>
        <p:spPr/>
        <p:txBody>
          <a:bodyPr/>
          <a:lstStyle/>
          <a:p>
            <a:fld id="{5C35FCF4-C3EF-BD43-82E0-05BC237DAD2A}" type="slidenum">
              <a:rPr lang="en-US" smtClean="0"/>
              <a:pPr/>
              <a:t>41</a:t>
            </a:fld>
            <a:endParaRPr lang="en-US"/>
          </a:p>
        </p:txBody>
      </p:sp>
      <p:sp>
        <p:nvSpPr>
          <p:cNvPr id="5" name="Title 1">
            <a:extLst>
              <a:ext uri="{FF2B5EF4-FFF2-40B4-BE49-F238E27FC236}">
                <a16:creationId xmlns:a16="http://schemas.microsoft.com/office/drawing/2014/main" id="{B2120DC5-A6FC-FB4D-C3D8-2AA92B41659C}"/>
              </a:ext>
            </a:extLst>
          </p:cNvPr>
          <p:cNvSpPr>
            <a:spLocks noGrp="1"/>
          </p:cNvSpPr>
          <p:nvPr>
            <p:ph type="title"/>
          </p:nvPr>
        </p:nvSpPr>
        <p:spPr>
          <a:xfrm>
            <a:off x="562628" y="463968"/>
            <a:ext cx="9724372" cy="1033398"/>
          </a:xfrm>
        </p:spPr>
        <p:txBody>
          <a:bodyPr>
            <a:normAutofit/>
          </a:bodyPr>
          <a:lstStyle/>
          <a:p>
            <a:r>
              <a:rPr lang="en-CA" dirty="0"/>
              <a:t>Representation, recognition, resource allocation</a:t>
            </a:r>
          </a:p>
        </p:txBody>
      </p:sp>
      <p:pic>
        <p:nvPicPr>
          <p:cNvPr id="9" name="Picture 8">
            <a:extLst>
              <a:ext uri="{FF2B5EF4-FFF2-40B4-BE49-F238E27FC236}">
                <a16:creationId xmlns:a16="http://schemas.microsoft.com/office/drawing/2014/main" id="{0DF132F0-6713-BE4D-BCB5-C7EC4A8F3A42}"/>
              </a:ext>
            </a:extLst>
          </p:cNvPr>
          <p:cNvPicPr>
            <a:picLocks noChangeAspect="1"/>
          </p:cNvPicPr>
          <p:nvPr/>
        </p:nvPicPr>
        <p:blipFill rotWithShape="1">
          <a:blip r:embed="rId3"/>
          <a:srcRect l="15625" t="9646" r="41676" b="59858"/>
          <a:stretch/>
        </p:blipFill>
        <p:spPr>
          <a:xfrm>
            <a:off x="338892" y="1595337"/>
            <a:ext cx="5205919" cy="2091448"/>
          </a:xfrm>
          <a:prstGeom prst="rect">
            <a:avLst/>
          </a:prstGeom>
        </p:spPr>
      </p:pic>
      <p:pic>
        <p:nvPicPr>
          <p:cNvPr id="11" name="Picture 10">
            <a:extLst>
              <a:ext uri="{FF2B5EF4-FFF2-40B4-BE49-F238E27FC236}">
                <a16:creationId xmlns:a16="http://schemas.microsoft.com/office/drawing/2014/main" id="{85F39106-26D2-FEA5-2F7A-44E82650512D}"/>
              </a:ext>
            </a:extLst>
          </p:cNvPr>
          <p:cNvPicPr>
            <a:picLocks noChangeAspect="1"/>
          </p:cNvPicPr>
          <p:nvPr/>
        </p:nvPicPr>
        <p:blipFill>
          <a:blip r:embed="rId4"/>
          <a:stretch>
            <a:fillRect/>
          </a:stretch>
        </p:blipFill>
        <p:spPr>
          <a:xfrm>
            <a:off x="6423455" y="1595337"/>
            <a:ext cx="4875280" cy="3248068"/>
          </a:xfrm>
          <a:prstGeom prst="rect">
            <a:avLst/>
          </a:prstGeom>
        </p:spPr>
      </p:pic>
      <p:pic>
        <p:nvPicPr>
          <p:cNvPr id="12" name="Picture 11">
            <a:extLst>
              <a:ext uri="{FF2B5EF4-FFF2-40B4-BE49-F238E27FC236}">
                <a16:creationId xmlns:a16="http://schemas.microsoft.com/office/drawing/2014/main" id="{B7A38FD3-7423-57A9-6455-6B9E8835D361}"/>
              </a:ext>
            </a:extLst>
          </p:cNvPr>
          <p:cNvPicPr>
            <a:picLocks noChangeAspect="1"/>
          </p:cNvPicPr>
          <p:nvPr/>
        </p:nvPicPr>
        <p:blipFill>
          <a:blip r:embed="rId5"/>
          <a:stretch>
            <a:fillRect/>
          </a:stretch>
        </p:blipFill>
        <p:spPr>
          <a:xfrm>
            <a:off x="6423455" y="1595337"/>
            <a:ext cx="2033081" cy="561835"/>
          </a:xfrm>
          <a:prstGeom prst="rect">
            <a:avLst/>
          </a:prstGeom>
        </p:spPr>
      </p:pic>
      <p:pic>
        <p:nvPicPr>
          <p:cNvPr id="14" name="Picture 13">
            <a:extLst>
              <a:ext uri="{FF2B5EF4-FFF2-40B4-BE49-F238E27FC236}">
                <a16:creationId xmlns:a16="http://schemas.microsoft.com/office/drawing/2014/main" id="{1017C9A1-C691-31DB-38D6-4219A3D4592B}"/>
              </a:ext>
            </a:extLst>
          </p:cNvPr>
          <p:cNvPicPr>
            <a:picLocks noChangeAspect="1"/>
          </p:cNvPicPr>
          <p:nvPr/>
        </p:nvPicPr>
        <p:blipFill rotWithShape="1">
          <a:blip r:embed="rId6"/>
          <a:srcRect l="14521" t="35035" r="42074" b="40000"/>
          <a:stretch/>
        </p:blipFill>
        <p:spPr>
          <a:xfrm>
            <a:off x="158855" y="4114800"/>
            <a:ext cx="6013463" cy="1945532"/>
          </a:xfrm>
          <a:prstGeom prst="rect">
            <a:avLst/>
          </a:prstGeom>
        </p:spPr>
      </p:pic>
    </p:spTree>
    <p:extLst>
      <p:ext uri="{BB962C8B-B14F-4D97-AF65-F5344CB8AC3E}">
        <p14:creationId xmlns:p14="http://schemas.microsoft.com/office/powerpoint/2010/main" val="1932048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B9249C-CA16-D37B-D989-3A285CCCA514}"/>
              </a:ext>
            </a:extLst>
          </p:cNvPr>
          <p:cNvSpPr>
            <a:spLocks noGrp="1"/>
          </p:cNvSpPr>
          <p:nvPr>
            <p:ph type="sldNum" sz="quarter" idx="12"/>
          </p:nvPr>
        </p:nvSpPr>
        <p:spPr/>
        <p:txBody>
          <a:bodyPr/>
          <a:lstStyle/>
          <a:p>
            <a:fld id="{5C35FCF4-C3EF-BD43-82E0-05BC237DAD2A}" type="slidenum">
              <a:rPr lang="en-US" smtClean="0"/>
              <a:pPr/>
              <a:t>42</a:t>
            </a:fld>
            <a:endParaRPr lang="en-US"/>
          </a:p>
        </p:txBody>
      </p:sp>
      <p:sp>
        <p:nvSpPr>
          <p:cNvPr id="5" name="Title 1">
            <a:extLst>
              <a:ext uri="{FF2B5EF4-FFF2-40B4-BE49-F238E27FC236}">
                <a16:creationId xmlns:a16="http://schemas.microsoft.com/office/drawing/2014/main" id="{B2120DC5-A6FC-FB4D-C3D8-2AA92B41659C}"/>
              </a:ext>
            </a:extLst>
          </p:cNvPr>
          <p:cNvSpPr>
            <a:spLocks noGrp="1"/>
          </p:cNvSpPr>
          <p:nvPr>
            <p:ph type="title"/>
          </p:nvPr>
        </p:nvSpPr>
        <p:spPr>
          <a:xfrm>
            <a:off x="562628" y="463968"/>
            <a:ext cx="9724372" cy="1033398"/>
          </a:xfrm>
        </p:spPr>
        <p:txBody>
          <a:bodyPr>
            <a:normAutofit/>
          </a:bodyPr>
          <a:lstStyle/>
          <a:p>
            <a:r>
              <a:rPr lang="en-CA" dirty="0"/>
              <a:t>Intersectional inequalities in science</a:t>
            </a:r>
          </a:p>
        </p:txBody>
      </p:sp>
      <p:sp>
        <p:nvSpPr>
          <p:cNvPr id="3" name="TextBox 2">
            <a:extLst>
              <a:ext uri="{FF2B5EF4-FFF2-40B4-BE49-F238E27FC236}">
                <a16:creationId xmlns:a16="http://schemas.microsoft.com/office/drawing/2014/main" id="{F9BD47C8-1B2A-7305-5F2A-FE852804BA8A}"/>
              </a:ext>
            </a:extLst>
          </p:cNvPr>
          <p:cNvSpPr txBox="1"/>
          <p:nvPr/>
        </p:nvSpPr>
        <p:spPr>
          <a:xfrm>
            <a:off x="562628" y="1391454"/>
            <a:ext cx="8334173" cy="646331"/>
          </a:xfrm>
          <a:prstGeom prst="rect">
            <a:avLst/>
          </a:prstGeom>
          <a:noFill/>
        </p:spPr>
        <p:txBody>
          <a:bodyPr wrap="square">
            <a:spAutoFit/>
          </a:bodyPr>
          <a:lstStyle/>
          <a:p>
            <a:r>
              <a:rPr lang="en-CA" dirty="0"/>
              <a:t>Diego Kozlowski, Vincent </a:t>
            </a:r>
            <a:r>
              <a:rPr lang="en-CA" dirty="0" err="1"/>
              <a:t>Larivière</a:t>
            </a:r>
            <a:r>
              <a:rPr lang="en-CA" dirty="0"/>
              <a:t>, Cassidy R. Sugimoto, and Thema Monroe-White</a:t>
            </a:r>
          </a:p>
          <a:p>
            <a:r>
              <a:rPr lang="en-CA" dirty="0">
                <a:hlinkClick r:id="rId3"/>
              </a:rPr>
              <a:t>https://doi.org/10.1073/pnas.2113067119</a:t>
            </a:r>
            <a:r>
              <a:rPr lang="en-CA" dirty="0"/>
              <a:t> </a:t>
            </a:r>
          </a:p>
        </p:txBody>
      </p:sp>
      <p:sp>
        <p:nvSpPr>
          <p:cNvPr id="7" name="TextBox 6">
            <a:extLst>
              <a:ext uri="{FF2B5EF4-FFF2-40B4-BE49-F238E27FC236}">
                <a16:creationId xmlns:a16="http://schemas.microsoft.com/office/drawing/2014/main" id="{D9223B2B-7895-6168-B028-13A5C7886C25}"/>
              </a:ext>
            </a:extLst>
          </p:cNvPr>
          <p:cNvSpPr txBox="1"/>
          <p:nvPr/>
        </p:nvSpPr>
        <p:spPr>
          <a:xfrm>
            <a:off x="562628" y="2171800"/>
            <a:ext cx="11359477" cy="4401205"/>
          </a:xfrm>
          <a:prstGeom prst="rect">
            <a:avLst/>
          </a:prstGeom>
          <a:noFill/>
        </p:spPr>
        <p:txBody>
          <a:bodyPr wrap="square">
            <a:spAutoFit/>
          </a:bodyPr>
          <a:lstStyle/>
          <a:p>
            <a:r>
              <a:rPr lang="en-US" dirty="0"/>
              <a:t>The US scientific workforce is not representative of the population. Barriers to entry and participation have been well-studied; however, few have examined the effect of these disparities on the advancement of science. </a:t>
            </a:r>
            <a:r>
              <a:rPr lang="en-US" b="1" dirty="0">
                <a:solidFill>
                  <a:srgbClr val="7030A0"/>
                </a:solidFill>
              </a:rPr>
              <a:t>Furthermore, most studies have looked at either race or gender, failing to account for the intersection of these variables.</a:t>
            </a:r>
            <a:r>
              <a:rPr lang="en-US" dirty="0"/>
              <a:t> Our analysis utilizes millions of scientific papers to study the relationship between scientists and the science they produce. We find a strong relationship between the characteristics of scientists and their research topics, suggesting that diversity changes the scientific portfolio with consequences for career advancement for minoritized individuals. Science policies should consider this relationship to increase equitable participation in the scientific workforce and thereby improve the robustness of science.</a:t>
            </a:r>
          </a:p>
          <a:p>
            <a:endParaRPr lang="en-US" dirty="0"/>
          </a:p>
          <a:p>
            <a:r>
              <a:rPr lang="en-US" dirty="0"/>
              <a:t>Note: Originally developed for capturing the living realities of black women (Crenshaw 1989), the concept of intersectionality emphasizes the interaction of gender and race as markers of structural inequalities on and across each other. The approach has been opened up to further categories of social differentiation and discrimination such as migration histories, class, disability, sexual orientation, age, and others. </a:t>
            </a:r>
          </a:p>
          <a:p>
            <a:endParaRPr lang="en-US" dirty="0"/>
          </a:p>
          <a:p>
            <a:r>
              <a:rPr lang="en-US" sz="1400" dirty="0"/>
              <a:t>Source: Is Science for Everyone? Exploring Intersectional Inequalities in Connecting With Science</a:t>
            </a:r>
          </a:p>
          <a:p>
            <a:r>
              <a:rPr lang="en-US" sz="1400" dirty="0"/>
              <a:t>               </a:t>
            </a:r>
            <a:r>
              <a:rPr lang="en-US" sz="1400" dirty="0">
                <a:hlinkClick r:id="rId4"/>
              </a:rPr>
              <a:t>https://doi.org/10.3389/feduc.2021.673850</a:t>
            </a:r>
            <a:r>
              <a:rPr lang="en-US" sz="1400" dirty="0"/>
              <a:t> </a:t>
            </a:r>
            <a:endParaRPr lang="en-CA" sz="1400" dirty="0"/>
          </a:p>
        </p:txBody>
      </p:sp>
    </p:spTree>
    <p:extLst>
      <p:ext uri="{BB962C8B-B14F-4D97-AF65-F5344CB8AC3E}">
        <p14:creationId xmlns:p14="http://schemas.microsoft.com/office/powerpoint/2010/main" val="1300061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A69FD2-34E0-419B-B82E-4D0FE19D58D6}" type="slidenum">
              <a:rPr lang="pt-BR" smtClean="0"/>
              <a:t>43</a:t>
            </a:fld>
            <a:endParaRPr lang="pt-BR"/>
          </a:p>
        </p:txBody>
      </p:sp>
      <p:sp>
        <p:nvSpPr>
          <p:cNvPr id="5" name="Title 1">
            <a:extLst>
              <a:ext uri="{FF2B5EF4-FFF2-40B4-BE49-F238E27FC236}">
                <a16:creationId xmlns:a16="http://schemas.microsoft.com/office/drawing/2014/main" id="{852B9343-9E57-1D5C-5303-7B6FB85292B7}"/>
              </a:ext>
            </a:extLst>
          </p:cNvPr>
          <p:cNvSpPr>
            <a:spLocks noGrp="1"/>
          </p:cNvSpPr>
          <p:nvPr>
            <p:ph type="title"/>
          </p:nvPr>
        </p:nvSpPr>
        <p:spPr>
          <a:xfrm>
            <a:off x="153468" y="3792"/>
            <a:ext cx="10729880" cy="1033398"/>
          </a:xfrm>
        </p:spPr>
        <p:txBody>
          <a:bodyPr>
            <a:normAutofit/>
          </a:bodyPr>
          <a:lstStyle/>
          <a:p>
            <a:r>
              <a:rPr lang="en-CA" dirty="0"/>
              <a:t>EDI – Equity, Diversity, and Inclusion</a:t>
            </a:r>
          </a:p>
        </p:txBody>
      </p:sp>
      <p:sp>
        <p:nvSpPr>
          <p:cNvPr id="6" name="TextBox 5">
            <a:extLst>
              <a:ext uri="{FF2B5EF4-FFF2-40B4-BE49-F238E27FC236}">
                <a16:creationId xmlns:a16="http://schemas.microsoft.com/office/drawing/2014/main" id="{1A72EA3F-E934-81EB-535F-D2A19CA48E77}"/>
              </a:ext>
            </a:extLst>
          </p:cNvPr>
          <p:cNvSpPr txBox="1"/>
          <p:nvPr/>
        </p:nvSpPr>
        <p:spPr>
          <a:xfrm>
            <a:off x="201594" y="1051906"/>
            <a:ext cx="4486061" cy="461665"/>
          </a:xfrm>
          <a:prstGeom prst="rect">
            <a:avLst/>
          </a:prstGeom>
          <a:noFill/>
        </p:spPr>
        <p:txBody>
          <a:bodyPr wrap="square">
            <a:spAutoFit/>
          </a:bodyPr>
          <a:lstStyle/>
          <a:p>
            <a:r>
              <a:rPr lang="en-CA" sz="2400" b="1" dirty="0"/>
              <a:t>Positionality and Intersectionality</a:t>
            </a:r>
          </a:p>
        </p:txBody>
      </p:sp>
      <p:sp>
        <p:nvSpPr>
          <p:cNvPr id="8" name="TextBox 7">
            <a:extLst>
              <a:ext uri="{FF2B5EF4-FFF2-40B4-BE49-F238E27FC236}">
                <a16:creationId xmlns:a16="http://schemas.microsoft.com/office/drawing/2014/main" id="{8073C27C-5EC6-4490-D3A6-FF9E5A988ABB}"/>
              </a:ext>
            </a:extLst>
          </p:cNvPr>
          <p:cNvSpPr txBox="1"/>
          <p:nvPr/>
        </p:nvSpPr>
        <p:spPr>
          <a:xfrm>
            <a:off x="201594" y="1706817"/>
            <a:ext cx="11369347" cy="3416320"/>
          </a:xfrm>
          <a:prstGeom prst="rect">
            <a:avLst/>
          </a:prstGeom>
          <a:noFill/>
        </p:spPr>
        <p:txBody>
          <a:bodyPr wrap="square">
            <a:spAutoFit/>
          </a:bodyPr>
          <a:lstStyle/>
          <a:p>
            <a:r>
              <a:rPr lang="en-CA" u="sng" dirty="0"/>
              <a:t>Positionality</a:t>
            </a:r>
            <a:r>
              <a:rPr lang="en-CA" dirty="0"/>
              <a:t> refers to the personal values, views, and location in time and space that influence how one engages with and understands the world. It is wrapped up in the dynamics of power and privilege. For example, your gender, race, class, and other aspects of your social identities influence and inform how you move through the world, what knowledge you produce and value, and the biases through which everything you say, think, and do, is filtered, intentionally or otherwise. Moreover, positionality is experienced differently in different contexts and can dictate how much access you have (to resources, support, etc.) in society. </a:t>
            </a:r>
          </a:p>
          <a:p>
            <a:endParaRPr lang="en-CA" dirty="0"/>
          </a:p>
          <a:p>
            <a:r>
              <a:rPr lang="en-CA" u="sng" dirty="0"/>
              <a:t>Intersectionality</a:t>
            </a:r>
            <a:r>
              <a:rPr lang="en-CA" dirty="0"/>
              <a:t> acknowledges the complex relationship between social identities and systems of power and oppression. Given the fluid, relational, and social construction of identities, intersectional paradigms recognize that every person has multiple and diverse identities (e.g., race, gender, sexual orientation, socio-economic status, dis/ability, beliefs, and worldview) that combine in unique ways to shape our perspectives, and experiences with oppression and privilege (Ontario Human Rights Commission, 2001). </a:t>
            </a:r>
          </a:p>
        </p:txBody>
      </p:sp>
      <p:sp>
        <p:nvSpPr>
          <p:cNvPr id="10" name="TextBox 9">
            <a:extLst>
              <a:ext uri="{FF2B5EF4-FFF2-40B4-BE49-F238E27FC236}">
                <a16:creationId xmlns:a16="http://schemas.microsoft.com/office/drawing/2014/main" id="{B2A427DE-7391-D9A3-D1A9-F6BA2A10DB98}"/>
              </a:ext>
            </a:extLst>
          </p:cNvPr>
          <p:cNvSpPr txBox="1"/>
          <p:nvPr/>
        </p:nvSpPr>
        <p:spPr>
          <a:xfrm>
            <a:off x="214334" y="5572575"/>
            <a:ext cx="10303693" cy="523220"/>
          </a:xfrm>
          <a:prstGeom prst="rect">
            <a:avLst/>
          </a:prstGeom>
          <a:noFill/>
        </p:spPr>
        <p:txBody>
          <a:bodyPr wrap="square">
            <a:spAutoFit/>
          </a:bodyPr>
          <a:lstStyle/>
          <a:p>
            <a:r>
              <a:rPr lang="en-CA" sz="1400" dirty="0"/>
              <a:t>Universal Design for Learning (UDL) for Inclusion, Diversity, Equity, and Accessibility (IDEA) 2022 by Darla Benton Kearney</a:t>
            </a:r>
          </a:p>
          <a:p>
            <a:r>
              <a:rPr lang="en-CA" sz="1400" dirty="0">
                <a:hlinkClick r:id="rId3"/>
              </a:rPr>
              <a:t>https://opentextbooks.uregina.ca/universaldesign/chapter/positionality-intersectionality/</a:t>
            </a:r>
            <a:r>
              <a:rPr lang="en-CA" sz="1400" dirty="0"/>
              <a:t> </a:t>
            </a:r>
          </a:p>
        </p:txBody>
      </p:sp>
    </p:spTree>
    <p:extLst>
      <p:ext uri="{BB962C8B-B14F-4D97-AF65-F5344CB8AC3E}">
        <p14:creationId xmlns:p14="http://schemas.microsoft.com/office/powerpoint/2010/main" val="35238796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A69FD2-34E0-419B-B82E-4D0FE19D58D6}" type="slidenum">
              <a:rPr lang="pt-BR" smtClean="0"/>
              <a:t>44</a:t>
            </a:fld>
            <a:endParaRPr lang="pt-BR"/>
          </a:p>
        </p:txBody>
      </p:sp>
      <p:sp>
        <p:nvSpPr>
          <p:cNvPr id="5" name="Title 1">
            <a:extLst>
              <a:ext uri="{FF2B5EF4-FFF2-40B4-BE49-F238E27FC236}">
                <a16:creationId xmlns:a16="http://schemas.microsoft.com/office/drawing/2014/main" id="{852B9343-9E57-1D5C-5303-7B6FB85292B7}"/>
              </a:ext>
            </a:extLst>
          </p:cNvPr>
          <p:cNvSpPr>
            <a:spLocks noGrp="1"/>
          </p:cNvSpPr>
          <p:nvPr>
            <p:ph type="title"/>
          </p:nvPr>
        </p:nvSpPr>
        <p:spPr>
          <a:xfrm>
            <a:off x="153468" y="3792"/>
            <a:ext cx="10729880" cy="1033398"/>
          </a:xfrm>
        </p:spPr>
        <p:txBody>
          <a:bodyPr>
            <a:normAutofit/>
          </a:bodyPr>
          <a:lstStyle/>
          <a:p>
            <a:r>
              <a:rPr lang="en-CA" dirty="0"/>
              <a:t>EDI – Equity, Diversity, and Inclusion</a:t>
            </a:r>
          </a:p>
        </p:txBody>
      </p:sp>
      <p:sp>
        <p:nvSpPr>
          <p:cNvPr id="6" name="TextBox 5">
            <a:extLst>
              <a:ext uri="{FF2B5EF4-FFF2-40B4-BE49-F238E27FC236}">
                <a16:creationId xmlns:a16="http://schemas.microsoft.com/office/drawing/2014/main" id="{1A72EA3F-E934-81EB-535F-D2A19CA48E77}"/>
              </a:ext>
            </a:extLst>
          </p:cNvPr>
          <p:cNvSpPr txBox="1"/>
          <p:nvPr/>
        </p:nvSpPr>
        <p:spPr>
          <a:xfrm>
            <a:off x="201594" y="1051906"/>
            <a:ext cx="4486061" cy="461665"/>
          </a:xfrm>
          <a:prstGeom prst="rect">
            <a:avLst/>
          </a:prstGeom>
          <a:noFill/>
        </p:spPr>
        <p:txBody>
          <a:bodyPr wrap="square">
            <a:spAutoFit/>
          </a:bodyPr>
          <a:lstStyle/>
          <a:p>
            <a:r>
              <a:rPr lang="en-CA" sz="2400" b="1" dirty="0"/>
              <a:t>Positionality and Intersectionality</a:t>
            </a:r>
          </a:p>
        </p:txBody>
      </p:sp>
      <p:sp>
        <p:nvSpPr>
          <p:cNvPr id="10" name="TextBox 9">
            <a:extLst>
              <a:ext uri="{FF2B5EF4-FFF2-40B4-BE49-F238E27FC236}">
                <a16:creationId xmlns:a16="http://schemas.microsoft.com/office/drawing/2014/main" id="{B2A427DE-7391-D9A3-D1A9-F6BA2A10DB98}"/>
              </a:ext>
            </a:extLst>
          </p:cNvPr>
          <p:cNvSpPr txBox="1"/>
          <p:nvPr/>
        </p:nvSpPr>
        <p:spPr>
          <a:xfrm>
            <a:off x="214334" y="5325068"/>
            <a:ext cx="7637131" cy="738664"/>
          </a:xfrm>
          <a:prstGeom prst="rect">
            <a:avLst/>
          </a:prstGeom>
          <a:noFill/>
        </p:spPr>
        <p:txBody>
          <a:bodyPr wrap="square">
            <a:spAutoFit/>
          </a:bodyPr>
          <a:lstStyle/>
          <a:p>
            <a:r>
              <a:rPr lang="en-CA" sz="1400" dirty="0"/>
              <a:t>Universal Design for Learning (UDL) for Inclusion, Diversity, Equity, and Accessibility (IDEA) 2022 by Darla Benton Kearney</a:t>
            </a:r>
          </a:p>
          <a:p>
            <a:r>
              <a:rPr lang="en-CA" sz="1400" dirty="0">
                <a:hlinkClick r:id="rId3"/>
              </a:rPr>
              <a:t>https://opentextbooks.uregina.ca/universaldesign/chapter/positionality-intersectionality/</a:t>
            </a:r>
            <a:r>
              <a:rPr lang="en-CA" sz="1400" dirty="0"/>
              <a:t> </a:t>
            </a:r>
          </a:p>
        </p:txBody>
      </p:sp>
      <p:sp>
        <p:nvSpPr>
          <p:cNvPr id="3" name="TextBox 2">
            <a:extLst>
              <a:ext uri="{FF2B5EF4-FFF2-40B4-BE49-F238E27FC236}">
                <a16:creationId xmlns:a16="http://schemas.microsoft.com/office/drawing/2014/main" id="{940E9C0A-7F29-ABBD-EA9C-1AAF55AD1AEF}"/>
              </a:ext>
            </a:extLst>
          </p:cNvPr>
          <p:cNvSpPr txBox="1"/>
          <p:nvPr/>
        </p:nvSpPr>
        <p:spPr>
          <a:xfrm>
            <a:off x="214334" y="1700572"/>
            <a:ext cx="11301606" cy="646331"/>
          </a:xfrm>
          <a:prstGeom prst="rect">
            <a:avLst/>
          </a:prstGeom>
          <a:noFill/>
        </p:spPr>
        <p:txBody>
          <a:bodyPr wrap="square">
            <a:spAutoFit/>
          </a:bodyPr>
          <a:lstStyle/>
          <a:p>
            <a:r>
              <a:rPr lang="en-CA" dirty="0"/>
              <a:t>Individuals have multiple identities based not only on gender, but other dimensions such as race, ethnicity, sexuality, age, education, etc. </a:t>
            </a:r>
          </a:p>
        </p:txBody>
      </p:sp>
      <p:pic>
        <p:nvPicPr>
          <p:cNvPr id="2" name="Picture 1">
            <a:extLst>
              <a:ext uri="{FF2B5EF4-FFF2-40B4-BE49-F238E27FC236}">
                <a16:creationId xmlns:a16="http://schemas.microsoft.com/office/drawing/2014/main" id="{E062CD43-3B43-ECE8-633F-4A6A673781C5}"/>
              </a:ext>
            </a:extLst>
          </p:cNvPr>
          <p:cNvPicPr>
            <a:picLocks noChangeAspect="1"/>
          </p:cNvPicPr>
          <p:nvPr/>
        </p:nvPicPr>
        <p:blipFill>
          <a:blip r:embed="rId4"/>
          <a:stretch>
            <a:fillRect/>
          </a:stretch>
        </p:blipFill>
        <p:spPr>
          <a:xfrm>
            <a:off x="7851465" y="2257525"/>
            <a:ext cx="3901669" cy="3901669"/>
          </a:xfrm>
          <a:prstGeom prst="rect">
            <a:avLst/>
          </a:prstGeom>
        </p:spPr>
      </p:pic>
      <p:sp>
        <p:nvSpPr>
          <p:cNvPr id="8" name="TextBox 7">
            <a:extLst>
              <a:ext uri="{FF2B5EF4-FFF2-40B4-BE49-F238E27FC236}">
                <a16:creationId xmlns:a16="http://schemas.microsoft.com/office/drawing/2014/main" id="{1B0A09A1-0B06-B5E5-267A-E9D5F6F11B42}"/>
              </a:ext>
            </a:extLst>
          </p:cNvPr>
          <p:cNvSpPr txBox="1"/>
          <p:nvPr/>
        </p:nvSpPr>
        <p:spPr>
          <a:xfrm>
            <a:off x="1102244" y="2734209"/>
            <a:ext cx="6112042" cy="2031325"/>
          </a:xfrm>
          <a:prstGeom prst="rect">
            <a:avLst/>
          </a:prstGeom>
          <a:noFill/>
        </p:spPr>
        <p:txBody>
          <a:bodyPr wrap="square">
            <a:spAutoFit/>
          </a:bodyPr>
          <a:lstStyle/>
          <a:p>
            <a:r>
              <a:rPr lang="en-CA" dirty="0"/>
              <a:t>This graphic entitled “Intersectionality” visually displays how social identities intersect with one another and are wrapped in systems of power. For example, using the imagery of a spirograph, Duckworth (2020) colour-codes various social identities including race, ethnicity, gender identity, class, language, religion, ability, sexuality, mental health, age, education, and body size.</a:t>
            </a:r>
          </a:p>
        </p:txBody>
      </p:sp>
    </p:spTree>
    <p:extLst>
      <p:ext uri="{BB962C8B-B14F-4D97-AF65-F5344CB8AC3E}">
        <p14:creationId xmlns:p14="http://schemas.microsoft.com/office/powerpoint/2010/main" val="3357598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A69FD2-34E0-419B-B82E-4D0FE19D58D6}" type="slidenum">
              <a:rPr lang="pt-BR" smtClean="0"/>
              <a:t>45</a:t>
            </a:fld>
            <a:endParaRPr lang="pt-BR"/>
          </a:p>
        </p:txBody>
      </p:sp>
      <p:sp>
        <p:nvSpPr>
          <p:cNvPr id="5" name="Title 1">
            <a:extLst>
              <a:ext uri="{FF2B5EF4-FFF2-40B4-BE49-F238E27FC236}">
                <a16:creationId xmlns:a16="http://schemas.microsoft.com/office/drawing/2014/main" id="{852B9343-9E57-1D5C-5303-7B6FB85292B7}"/>
              </a:ext>
            </a:extLst>
          </p:cNvPr>
          <p:cNvSpPr>
            <a:spLocks noGrp="1"/>
          </p:cNvSpPr>
          <p:nvPr>
            <p:ph type="title"/>
          </p:nvPr>
        </p:nvSpPr>
        <p:spPr>
          <a:xfrm>
            <a:off x="153468" y="3792"/>
            <a:ext cx="10729880" cy="1033398"/>
          </a:xfrm>
        </p:spPr>
        <p:txBody>
          <a:bodyPr>
            <a:normAutofit/>
          </a:bodyPr>
          <a:lstStyle/>
          <a:p>
            <a:r>
              <a:rPr lang="en-CA" dirty="0"/>
              <a:t>EDI – Equity, Diversity, and Inclusion</a:t>
            </a:r>
          </a:p>
        </p:txBody>
      </p:sp>
      <p:sp>
        <p:nvSpPr>
          <p:cNvPr id="6" name="TextBox 5">
            <a:extLst>
              <a:ext uri="{FF2B5EF4-FFF2-40B4-BE49-F238E27FC236}">
                <a16:creationId xmlns:a16="http://schemas.microsoft.com/office/drawing/2014/main" id="{1A72EA3F-E934-81EB-535F-D2A19CA48E77}"/>
              </a:ext>
            </a:extLst>
          </p:cNvPr>
          <p:cNvSpPr txBox="1"/>
          <p:nvPr/>
        </p:nvSpPr>
        <p:spPr>
          <a:xfrm>
            <a:off x="201594" y="1051906"/>
            <a:ext cx="4486061" cy="461665"/>
          </a:xfrm>
          <a:prstGeom prst="rect">
            <a:avLst/>
          </a:prstGeom>
          <a:noFill/>
        </p:spPr>
        <p:txBody>
          <a:bodyPr wrap="square">
            <a:spAutoFit/>
          </a:bodyPr>
          <a:lstStyle/>
          <a:p>
            <a:r>
              <a:rPr lang="en-CA" sz="2400" b="1" dirty="0"/>
              <a:t>Positionality and Intersectionality</a:t>
            </a:r>
          </a:p>
        </p:txBody>
      </p:sp>
      <p:pic>
        <p:nvPicPr>
          <p:cNvPr id="2" name="Picture 1">
            <a:extLst>
              <a:ext uri="{FF2B5EF4-FFF2-40B4-BE49-F238E27FC236}">
                <a16:creationId xmlns:a16="http://schemas.microsoft.com/office/drawing/2014/main" id="{84491010-A70D-965C-F719-6D3F5E5AE046}"/>
              </a:ext>
            </a:extLst>
          </p:cNvPr>
          <p:cNvPicPr>
            <a:picLocks noChangeAspect="1"/>
          </p:cNvPicPr>
          <p:nvPr/>
        </p:nvPicPr>
        <p:blipFill>
          <a:blip r:embed="rId3"/>
          <a:stretch>
            <a:fillRect/>
          </a:stretch>
        </p:blipFill>
        <p:spPr>
          <a:xfrm>
            <a:off x="3374493" y="1646827"/>
            <a:ext cx="3972587" cy="3972587"/>
          </a:xfrm>
          <a:prstGeom prst="rect">
            <a:avLst/>
          </a:prstGeom>
        </p:spPr>
      </p:pic>
      <p:sp>
        <p:nvSpPr>
          <p:cNvPr id="3" name="TextBox 2">
            <a:extLst>
              <a:ext uri="{FF2B5EF4-FFF2-40B4-BE49-F238E27FC236}">
                <a16:creationId xmlns:a16="http://schemas.microsoft.com/office/drawing/2014/main" id="{5341C655-CAEE-6955-ED34-8418CE0FAA2A}"/>
              </a:ext>
            </a:extLst>
          </p:cNvPr>
          <p:cNvSpPr txBox="1"/>
          <p:nvPr/>
        </p:nvSpPr>
        <p:spPr>
          <a:xfrm>
            <a:off x="214334" y="5756343"/>
            <a:ext cx="10303693" cy="523220"/>
          </a:xfrm>
          <a:prstGeom prst="rect">
            <a:avLst/>
          </a:prstGeom>
          <a:noFill/>
        </p:spPr>
        <p:txBody>
          <a:bodyPr wrap="square">
            <a:spAutoFit/>
          </a:bodyPr>
          <a:lstStyle/>
          <a:p>
            <a:r>
              <a:rPr lang="en-CA" sz="1400" dirty="0"/>
              <a:t>Universal Design for Learning (UDL) for Inclusion, Diversity, Equity, and Accessibility (IDEA) 2022 by Darla Benton Kearney</a:t>
            </a:r>
          </a:p>
          <a:p>
            <a:r>
              <a:rPr lang="en-CA" sz="1400" dirty="0">
                <a:hlinkClick r:id="rId4"/>
              </a:rPr>
              <a:t>https://opentextbooks.uregina.ca/universaldesign/chapter/positionality-intersectionality/</a:t>
            </a:r>
            <a:r>
              <a:rPr lang="en-CA" sz="1400" dirty="0"/>
              <a:t> </a:t>
            </a:r>
          </a:p>
        </p:txBody>
      </p:sp>
      <p:sp>
        <p:nvSpPr>
          <p:cNvPr id="9" name="TextBox 8">
            <a:extLst>
              <a:ext uri="{FF2B5EF4-FFF2-40B4-BE49-F238E27FC236}">
                <a16:creationId xmlns:a16="http://schemas.microsoft.com/office/drawing/2014/main" id="{26FEC300-4BC0-4AEC-2CD6-F9F638BEB40D}"/>
              </a:ext>
            </a:extLst>
          </p:cNvPr>
          <p:cNvSpPr txBox="1"/>
          <p:nvPr/>
        </p:nvSpPr>
        <p:spPr>
          <a:xfrm>
            <a:off x="167219" y="3467849"/>
            <a:ext cx="3214150" cy="523220"/>
          </a:xfrm>
          <a:prstGeom prst="rect">
            <a:avLst/>
          </a:prstGeom>
          <a:noFill/>
        </p:spPr>
        <p:txBody>
          <a:bodyPr wrap="square">
            <a:spAutoFit/>
          </a:bodyPr>
          <a:lstStyle/>
          <a:p>
            <a:r>
              <a:rPr lang="en-CA" sz="1400" dirty="0"/>
              <a:t>Duckworth, S. (2020, Oct 18). Wheel of power/privilege [Infographic].</a:t>
            </a:r>
          </a:p>
        </p:txBody>
      </p:sp>
      <p:sp>
        <p:nvSpPr>
          <p:cNvPr id="12" name="TextBox 11">
            <a:extLst>
              <a:ext uri="{FF2B5EF4-FFF2-40B4-BE49-F238E27FC236}">
                <a16:creationId xmlns:a16="http://schemas.microsoft.com/office/drawing/2014/main" id="{35A3B774-5A51-AF12-6CB8-B4C7B34562BE}"/>
              </a:ext>
            </a:extLst>
          </p:cNvPr>
          <p:cNvSpPr txBox="1"/>
          <p:nvPr/>
        </p:nvSpPr>
        <p:spPr>
          <a:xfrm>
            <a:off x="7487080" y="2524473"/>
            <a:ext cx="4537624" cy="2062103"/>
          </a:xfrm>
          <a:prstGeom prst="rect">
            <a:avLst/>
          </a:prstGeom>
          <a:noFill/>
        </p:spPr>
        <p:txBody>
          <a:bodyPr wrap="square">
            <a:spAutoFit/>
          </a:bodyPr>
          <a:lstStyle/>
          <a:p>
            <a:r>
              <a:rPr lang="en-CA" sz="1600" b="1" dirty="0"/>
              <a:t>Define yourself:</a:t>
            </a:r>
          </a:p>
          <a:p>
            <a:endParaRPr lang="en-CA" sz="1600" dirty="0"/>
          </a:p>
          <a:p>
            <a:pPr marL="285750" indent="-285750">
              <a:buFont typeface="Arial" panose="020B0604020202020204" pitchFamily="34" charset="0"/>
              <a:buChar char="•"/>
            </a:pPr>
            <a:r>
              <a:rPr lang="en-CA" sz="1600" dirty="0"/>
              <a:t>How close or far away from the centre are you?</a:t>
            </a:r>
          </a:p>
          <a:p>
            <a:pPr marL="285750" indent="-285750">
              <a:buFont typeface="Arial" panose="020B0604020202020204" pitchFamily="34" charset="0"/>
              <a:buChar char="•"/>
            </a:pPr>
            <a:r>
              <a:rPr lang="en-CA" sz="1600" dirty="0"/>
              <a:t>How does your level of power shift as you place yourself in different identity categories?</a:t>
            </a:r>
          </a:p>
          <a:p>
            <a:pPr marL="285750" indent="-285750">
              <a:buFont typeface="Arial" panose="020B0604020202020204" pitchFamily="34" charset="0"/>
              <a:buChar char="•"/>
            </a:pPr>
            <a:r>
              <a:rPr lang="en-CA" sz="1600" dirty="0"/>
              <a:t>Thinking about your institution, where do students, staff, administrators, and/or faculty reside?</a:t>
            </a:r>
          </a:p>
        </p:txBody>
      </p:sp>
    </p:spTree>
    <p:extLst>
      <p:ext uri="{BB962C8B-B14F-4D97-AF65-F5344CB8AC3E}">
        <p14:creationId xmlns:p14="http://schemas.microsoft.com/office/powerpoint/2010/main" val="2113050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C4D6-F72B-3BD6-E475-11B853A1A120}"/>
              </a:ext>
            </a:extLst>
          </p:cNvPr>
          <p:cNvSpPr>
            <a:spLocks noGrp="1"/>
          </p:cNvSpPr>
          <p:nvPr>
            <p:ph type="title"/>
          </p:nvPr>
        </p:nvSpPr>
        <p:spPr/>
        <p:txBody>
          <a:bodyPr/>
          <a:lstStyle/>
          <a:p>
            <a:r>
              <a:rPr lang="en-CA" dirty="0"/>
              <a:t>Guided discussion</a:t>
            </a:r>
          </a:p>
        </p:txBody>
      </p:sp>
      <p:sp>
        <p:nvSpPr>
          <p:cNvPr id="3" name="Content Placeholder 2">
            <a:extLst>
              <a:ext uri="{FF2B5EF4-FFF2-40B4-BE49-F238E27FC236}">
                <a16:creationId xmlns:a16="http://schemas.microsoft.com/office/drawing/2014/main" id="{9A17FE95-B38D-102C-9018-724EE50E6F81}"/>
              </a:ext>
            </a:extLst>
          </p:cNvPr>
          <p:cNvSpPr>
            <a:spLocks noGrp="1"/>
          </p:cNvSpPr>
          <p:nvPr>
            <p:ph idx="1"/>
          </p:nvPr>
        </p:nvSpPr>
        <p:spPr>
          <a:xfrm>
            <a:off x="562627" y="1773195"/>
            <a:ext cx="11175485" cy="4115669"/>
          </a:xfrm>
        </p:spPr>
        <p:txBody>
          <a:bodyPr/>
          <a:lstStyle/>
          <a:p>
            <a:pPr marL="0" indent="0">
              <a:buNone/>
            </a:pPr>
            <a:r>
              <a:rPr lang="en-CA" dirty="0"/>
              <a:t>The guided questions in the following are based on the article “HOW DIVERSITY WORKS” by Katherine W. Phillips, October 2014, ScientificAmerican.com and the EDI Coffee Chat activity created by the Faculty of Science EDI Leadership team.</a:t>
            </a:r>
          </a:p>
        </p:txBody>
      </p:sp>
      <p:sp>
        <p:nvSpPr>
          <p:cNvPr id="4" name="Slide Number Placeholder 3">
            <a:extLst>
              <a:ext uri="{FF2B5EF4-FFF2-40B4-BE49-F238E27FC236}">
                <a16:creationId xmlns:a16="http://schemas.microsoft.com/office/drawing/2014/main" id="{AE03841B-A5E7-9411-5140-78386525A705}"/>
              </a:ext>
            </a:extLst>
          </p:cNvPr>
          <p:cNvSpPr>
            <a:spLocks noGrp="1"/>
          </p:cNvSpPr>
          <p:nvPr>
            <p:ph type="sldNum" sz="quarter" idx="12"/>
          </p:nvPr>
        </p:nvSpPr>
        <p:spPr/>
        <p:txBody>
          <a:bodyPr/>
          <a:lstStyle/>
          <a:p>
            <a:fld id="{5C35FCF4-C3EF-BD43-82E0-05BC237DAD2A}" type="slidenum">
              <a:rPr lang="en-US" smtClean="0"/>
              <a:pPr/>
              <a:t>46</a:t>
            </a:fld>
            <a:endParaRPr lang="en-US"/>
          </a:p>
        </p:txBody>
      </p:sp>
    </p:spTree>
    <p:extLst>
      <p:ext uri="{BB962C8B-B14F-4D97-AF65-F5344CB8AC3E}">
        <p14:creationId xmlns:p14="http://schemas.microsoft.com/office/powerpoint/2010/main" val="752324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123D-8750-4C27-9AF4-6022DEF5FEDF}"/>
              </a:ext>
            </a:extLst>
          </p:cNvPr>
          <p:cNvSpPr>
            <a:spLocks noGrp="1"/>
          </p:cNvSpPr>
          <p:nvPr>
            <p:ph type="title"/>
          </p:nvPr>
        </p:nvSpPr>
        <p:spPr>
          <a:xfrm>
            <a:off x="798512" y="87312"/>
            <a:ext cx="10515600" cy="1325563"/>
          </a:xfrm>
        </p:spPr>
        <p:txBody>
          <a:bodyPr/>
          <a:lstStyle/>
          <a:p>
            <a:r>
              <a:rPr lang="en-US" dirty="0"/>
              <a:t>Guided discussion</a:t>
            </a:r>
          </a:p>
        </p:txBody>
      </p:sp>
      <p:sp>
        <p:nvSpPr>
          <p:cNvPr id="3" name="Content Placeholder 2">
            <a:extLst>
              <a:ext uri="{FF2B5EF4-FFF2-40B4-BE49-F238E27FC236}">
                <a16:creationId xmlns:a16="http://schemas.microsoft.com/office/drawing/2014/main" id="{65FED223-1886-4848-8158-970125745907}"/>
              </a:ext>
            </a:extLst>
          </p:cNvPr>
          <p:cNvSpPr>
            <a:spLocks noGrp="1"/>
          </p:cNvSpPr>
          <p:nvPr>
            <p:ph idx="1"/>
          </p:nvPr>
        </p:nvSpPr>
        <p:spPr>
          <a:xfrm>
            <a:off x="552450" y="1214438"/>
            <a:ext cx="10841038" cy="4351338"/>
          </a:xfrm>
        </p:spPr>
        <p:txBody>
          <a:bodyPr vert="horz" lIns="91440" tIns="45720" rIns="91440" bIns="45720" rtlCol="0" anchor="t">
            <a:normAutofit/>
          </a:bodyPr>
          <a:lstStyle/>
          <a:p>
            <a:pPr marL="0" indent="0">
              <a:buNone/>
            </a:pPr>
            <a:r>
              <a:rPr lang="en-US" sz="2400" b="1" dirty="0">
                <a:cs typeface="Calibri" panose="020F0502020204030204"/>
              </a:rPr>
              <a:t>1) How did you feel before about this topic of EDI in STEM? Did you learn anything new from this class? What is your opinion now about the importance of EDI for research and science in general?</a:t>
            </a:r>
            <a:endParaRPr lang="en-US" sz="2200" dirty="0"/>
          </a:p>
          <a:p>
            <a:pPr>
              <a:buNone/>
            </a:pPr>
            <a:endParaRPr lang="en-US" b="1" dirty="0">
              <a:ea typeface="+mn-lt"/>
              <a:cs typeface="+mn-lt"/>
            </a:endParaRPr>
          </a:p>
          <a:p>
            <a:pPr>
              <a:buNone/>
            </a:pPr>
            <a:r>
              <a:rPr lang="en-US" sz="2200" b="1" dirty="0">
                <a:ea typeface="+mn-lt"/>
                <a:cs typeface="+mn-lt"/>
              </a:rPr>
              <a:t>2) “For groups that VALUE innovation and new ideas, diversity helps”. </a:t>
            </a:r>
            <a:endParaRPr lang="en-US" b="1" dirty="0">
              <a:ea typeface="+mn-lt"/>
              <a:cs typeface="+mn-lt"/>
            </a:endParaRPr>
          </a:p>
          <a:p>
            <a:pPr>
              <a:buNone/>
            </a:pPr>
            <a:r>
              <a:rPr lang="en-US" sz="2200" dirty="0">
                <a:ea typeface="+mn-lt"/>
                <a:cs typeface="+mn-lt"/>
              </a:rPr>
              <a:t>What happens if a group does not value innovation?</a:t>
            </a:r>
            <a:endParaRPr lang="en-US" dirty="0">
              <a:cs typeface="Calibri"/>
            </a:endParaRPr>
          </a:p>
          <a:p>
            <a:pPr marL="0" indent="0">
              <a:buNone/>
            </a:pPr>
            <a:endParaRPr lang="en-US" sz="2200" dirty="0">
              <a:cs typeface="Calibri"/>
            </a:endParaRPr>
          </a:p>
          <a:p>
            <a:pPr>
              <a:buNone/>
            </a:pPr>
            <a:r>
              <a:rPr lang="en-US" sz="2200" b="1" dirty="0">
                <a:cs typeface="Calibri"/>
              </a:rPr>
              <a:t>3) What research questions and data are missed when one studies things from a particular cultural lens or gender perspective?</a:t>
            </a:r>
            <a:endParaRPr lang="en-US" sz="2200" dirty="0">
              <a:ea typeface="+mn-lt"/>
              <a:cs typeface="+mn-lt"/>
            </a:endParaRPr>
          </a:p>
          <a:p>
            <a:pPr marL="0" indent="0">
              <a:buNone/>
            </a:pPr>
            <a:endParaRPr lang="en-US" sz="2200" dirty="0">
              <a:cs typeface="Calibri"/>
            </a:endParaRPr>
          </a:p>
        </p:txBody>
      </p:sp>
      <p:sp>
        <p:nvSpPr>
          <p:cNvPr id="5" name="Slide Number Placeholder 4">
            <a:extLst>
              <a:ext uri="{FF2B5EF4-FFF2-40B4-BE49-F238E27FC236}">
                <a16:creationId xmlns:a16="http://schemas.microsoft.com/office/drawing/2014/main" id="{6CE22960-317C-9395-6CF6-595B35F656A7}"/>
              </a:ext>
            </a:extLst>
          </p:cNvPr>
          <p:cNvSpPr>
            <a:spLocks noGrp="1"/>
          </p:cNvSpPr>
          <p:nvPr>
            <p:ph type="sldNum" sz="quarter" idx="12"/>
          </p:nvPr>
        </p:nvSpPr>
        <p:spPr/>
        <p:txBody>
          <a:bodyPr/>
          <a:lstStyle/>
          <a:p>
            <a:fld id="{5C35FCF4-C3EF-BD43-82E0-05BC237DAD2A}" type="slidenum">
              <a:rPr lang="en-US" smtClean="0"/>
              <a:pPr/>
              <a:t>47</a:t>
            </a:fld>
            <a:endParaRPr lang="en-US" dirty="0"/>
          </a:p>
        </p:txBody>
      </p:sp>
    </p:spTree>
    <p:extLst>
      <p:ext uri="{BB962C8B-B14F-4D97-AF65-F5344CB8AC3E}">
        <p14:creationId xmlns:p14="http://schemas.microsoft.com/office/powerpoint/2010/main" val="4100954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2054BE5-8245-48A1-8088-0F93B02B92D4}"/>
              </a:ext>
            </a:extLst>
          </p:cNvPr>
          <p:cNvSpPr txBox="1">
            <a:spLocks/>
          </p:cNvSpPr>
          <p:nvPr/>
        </p:nvSpPr>
        <p:spPr>
          <a:xfrm>
            <a:off x="552450" y="1214438"/>
            <a:ext cx="1087755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i="1" dirty="0">
              <a:solidFill>
                <a:schemeClr val="bg2">
                  <a:lumMod val="75000"/>
                </a:schemeClr>
              </a:solidFill>
              <a:cs typeface="Calibri" panose="020F0502020204030204"/>
            </a:endParaRPr>
          </a:p>
          <a:p>
            <a:pPr marL="0" indent="0">
              <a:buNone/>
            </a:pPr>
            <a:r>
              <a:rPr lang="en-US" sz="2400" b="1" dirty="0">
                <a:cs typeface="Calibri" panose="020F0502020204030204"/>
              </a:rPr>
              <a:t>4) Science and research still lack diversity. </a:t>
            </a:r>
            <a:r>
              <a:rPr lang="en-US" sz="2400" b="1" dirty="0">
                <a:ea typeface="+mn-lt"/>
                <a:cs typeface="+mn-lt"/>
              </a:rPr>
              <a:t>Where would the benefits of EDI be most meaningful?</a:t>
            </a:r>
            <a:endParaRPr lang="en-US" sz="2000" dirty="0">
              <a:solidFill>
                <a:srgbClr val="0070C0"/>
              </a:solidFill>
              <a:ea typeface="+mn-lt"/>
              <a:cs typeface="+mn-lt"/>
            </a:endParaRPr>
          </a:p>
          <a:p>
            <a:pPr marL="0" indent="0">
              <a:buNone/>
            </a:pPr>
            <a:endParaRPr lang="en-US" sz="2400" b="1" dirty="0">
              <a:solidFill>
                <a:srgbClr val="000000"/>
              </a:solidFill>
              <a:ea typeface="+mn-lt"/>
              <a:cs typeface="+mn-lt"/>
            </a:endParaRPr>
          </a:p>
          <a:p>
            <a:pPr>
              <a:buNone/>
            </a:pPr>
            <a:r>
              <a:rPr lang="en-US" sz="2400" b="1" dirty="0">
                <a:ea typeface="+mn-lt"/>
                <a:cs typeface="+mn-lt"/>
              </a:rPr>
              <a:t>5) What could we do as researchers and scientists to promote the benefits of EDI principles?</a:t>
            </a:r>
          </a:p>
          <a:p>
            <a:pPr marL="0" indent="0">
              <a:buFont typeface="Arial" panose="020B0604020202020204" pitchFamily="34" charset="0"/>
              <a:buNone/>
            </a:pPr>
            <a:endParaRPr lang="en-US" sz="2200" dirty="0">
              <a:cs typeface="Calibri"/>
            </a:endParaRPr>
          </a:p>
          <a:p>
            <a:pPr marL="0" indent="0">
              <a:buFont typeface="Arial" panose="020B0604020202020204" pitchFamily="34" charset="0"/>
              <a:buNone/>
            </a:pPr>
            <a:endParaRPr lang="en-US" sz="2200" dirty="0">
              <a:cs typeface="Calibri"/>
            </a:endParaRPr>
          </a:p>
        </p:txBody>
      </p:sp>
      <p:pic>
        <p:nvPicPr>
          <p:cNvPr id="3" name="Picture 2">
            <a:extLst>
              <a:ext uri="{FF2B5EF4-FFF2-40B4-BE49-F238E27FC236}">
                <a16:creationId xmlns:a16="http://schemas.microsoft.com/office/drawing/2014/main" id="{E8399D32-7D18-A6D9-4F20-BE062F22E481}"/>
              </a:ext>
            </a:extLst>
          </p:cNvPr>
          <p:cNvPicPr>
            <a:picLocks noChangeAspect="1"/>
          </p:cNvPicPr>
          <p:nvPr/>
        </p:nvPicPr>
        <p:blipFill>
          <a:blip r:embed="rId2"/>
          <a:stretch>
            <a:fillRect/>
          </a:stretch>
        </p:blipFill>
        <p:spPr>
          <a:xfrm>
            <a:off x="362546" y="65373"/>
            <a:ext cx="10705504" cy="1329043"/>
          </a:xfrm>
          <a:prstGeom prst="rect">
            <a:avLst/>
          </a:prstGeom>
        </p:spPr>
      </p:pic>
      <p:sp>
        <p:nvSpPr>
          <p:cNvPr id="6" name="Slide Number Placeholder 4">
            <a:extLst>
              <a:ext uri="{FF2B5EF4-FFF2-40B4-BE49-F238E27FC236}">
                <a16:creationId xmlns:a16="http://schemas.microsoft.com/office/drawing/2014/main" id="{18CDFB0E-B99B-B326-D05C-0EAC51DE6E6E}"/>
              </a:ext>
            </a:extLst>
          </p:cNvPr>
          <p:cNvSpPr txBox="1">
            <a:spLocks/>
          </p:cNvSpPr>
          <p:nvPr/>
        </p:nvSpPr>
        <p:spPr>
          <a:xfrm>
            <a:off x="9146427" y="6380538"/>
            <a:ext cx="2743200"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C35FCF4-C3EF-BD43-82E0-05BC237DAD2A}" type="slidenum">
              <a:rPr lang="en-US" sz="1000" smtClean="0"/>
              <a:pPr algn="r"/>
              <a:t>48</a:t>
            </a:fld>
            <a:endParaRPr lang="en-US" sz="1000" dirty="0"/>
          </a:p>
        </p:txBody>
      </p:sp>
    </p:spTree>
    <p:extLst>
      <p:ext uri="{BB962C8B-B14F-4D97-AF65-F5344CB8AC3E}">
        <p14:creationId xmlns:p14="http://schemas.microsoft.com/office/powerpoint/2010/main" val="1373667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7F8CA-D4FA-60CA-2484-587723922F4C}"/>
              </a:ext>
            </a:extLst>
          </p:cNvPr>
          <p:cNvSpPr>
            <a:spLocks noGrp="1"/>
          </p:cNvSpPr>
          <p:nvPr>
            <p:ph type="title"/>
          </p:nvPr>
        </p:nvSpPr>
        <p:spPr>
          <a:xfrm>
            <a:off x="274393" y="463968"/>
            <a:ext cx="9724372" cy="1033398"/>
          </a:xfrm>
        </p:spPr>
        <p:txBody>
          <a:bodyPr/>
          <a:lstStyle/>
          <a:p>
            <a:r>
              <a:rPr lang="en-CA" dirty="0"/>
              <a:t>Service</a:t>
            </a:r>
          </a:p>
        </p:txBody>
      </p:sp>
      <p:sp>
        <p:nvSpPr>
          <p:cNvPr id="3" name="Content Placeholder 2">
            <a:extLst>
              <a:ext uri="{FF2B5EF4-FFF2-40B4-BE49-F238E27FC236}">
                <a16:creationId xmlns:a16="http://schemas.microsoft.com/office/drawing/2014/main" id="{BEE1087B-B52D-0366-ABB6-5306CEBB705F}"/>
              </a:ext>
            </a:extLst>
          </p:cNvPr>
          <p:cNvSpPr>
            <a:spLocks noGrp="1"/>
          </p:cNvSpPr>
          <p:nvPr>
            <p:ph idx="1"/>
          </p:nvPr>
        </p:nvSpPr>
        <p:spPr>
          <a:xfrm>
            <a:off x="184941" y="1291652"/>
            <a:ext cx="11917607" cy="5454011"/>
          </a:xfrm>
        </p:spPr>
        <p:txBody>
          <a:bodyPr/>
          <a:lstStyle/>
          <a:p>
            <a:r>
              <a:rPr lang="en-CA" sz="2200" dirty="0"/>
              <a:t>2020 – 2022: PHAS Undergraduate Liaison Chair of the Undergraduate Liaison Committee with participation in the Undergraduate Affairs Committee.</a:t>
            </a:r>
          </a:p>
          <a:p>
            <a:r>
              <a:rPr lang="en-CA" sz="2200" b="1" dirty="0"/>
              <a:t>Since 2022: Associate Head EDI for the Department of Physics and Astronomy</a:t>
            </a:r>
            <a:r>
              <a:rPr lang="en-CA" sz="2200" dirty="0"/>
              <a:t> and member of the Faculty of Science EDI Committee. I have been taking various EDI-related training:</a:t>
            </a:r>
          </a:p>
          <a:p>
            <a:pPr lvl="1">
              <a:buFont typeface="Wingdings" panose="05000000000000000000" pitchFamily="2" charset="2"/>
              <a:buChar char="Ø"/>
            </a:pPr>
            <a:r>
              <a:rPr lang="en-US" sz="2200" dirty="0"/>
              <a:t>(Full year training) Women in Science and Engineering (WISE) Planet Program; leadership training on personal leadership, systems and cultures, design for disruptions, regenerative design, and experiential learning through self-defined Leadership Equity Action Plan (LEAP) projects.</a:t>
            </a:r>
          </a:p>
          <a:p>
            <a:pPr lvl="1">
              <a:buFont typeface="Wingdings" panose="05000000000000000000" pitchFamily="2" charset="2"/>
              <a:buChar char="Ø"/>
            </a:pPr>
            <a:r>
              <a:rPr lang="en-US" sz="2200" dirty="0"/>
              <a:t>(Winter 2025) NSERC Webinar - Equity, Diversity and Inclusion Considerations in the Alliance Training Plan.</a:t>
            </a:r>
          </a:p>
          <a:p>
            <a:pPr lvl="1">
              <a:buFont typeface="Wingdings" panose="05000000000000000000" pitchFamily="2" charset="2"/>
              <a:buChar char="Ø"/>
            </a:pPr>
            <a:r>
              <a:rPr lang="en-US" sz="2200" dirty="0"/>
              <a:t>(Spring 2024) Equity, Diversity, Inclusion &amp; Accessibility in Teaching and Learning, Taylor Institute.</a:t>
            </a:r>
          </a:p>
          <a:p>
            <a:pPr lvl="1">
              <a:buFont typeface="Wingdings" panose="05000000000000000000" pitchFamily="2" charset="2"/>
              <a:buChar char="Ø"/>
            </a:pPr>
            <a:r>
              <a:rPr lang="en-US" sz="2200" dirty="0"/>
              <a:t>(Workshop) Danger of Burnout and Anxiety: What are the social stressors and what to do about them? By Dr. Gregor </a:t>
            </a:r>
            <a:r>
              <a:rPr lang="en-US" sz="2200" dirty="0" err="1"/>
              <a:t>Wolbring</a:t>
            </a:r>
            <a:r>
              <a:rPr lang="en-US" sz="2200" dirty="0"/>
              <a:t>, </a:t>
            </a:r>
            <a:r>
              <a:rPr lang="en-US" sz="2200" dirty="0" err="1"/>
              <a:t>UCalgary</a:t>
            </a:r>
            <a:r>
              <a:rPr lang="en-US" sz="2200" dirty="0"/>
              <a:t>.</a:t>
            </a:r>
          </a:p>
          <a:p>
            <a:pPr lvl="1">
              <a:buFont typeface="Wingdings" panose="05000000000000000000" pitchFamily="2" charset="2"/>
              <a:buChar char="Ø"/>
            </a:pPr>
            <a:r>
              <a:rPr lang="en-US" dirty="0"/>
              <a:t>(Workshop) Allies and Allyship; particular focus on disabled people/people with disabilities. By Dr. Gregor </a:t>
            </a:r>
            <a:r>
              <a:rPr lang="en-US" dirty="0" err="1"/>
              <a:t>Wolbring</a:t>
            </a:r>
            <a:r>
              <a:rPr lang="en-US" dirty="0"/>
              <a:t>, </a:t>
            </a:r>
            <a:r>
              <a:rPr lang="en-US" sz="2400" dirty="0" err="1"/>
              <a:t>Ucalgary</a:t>
            </a:r>
            <a:r>
              <a:rPr lang="en-US" sz="2400" dirty="0"/>
              <a:t>.</a:t>
            </a:r>
            <a:endParaRPr lang="en-US" dirty="0"/>
          </a:p>
          <a:p>
            <a:pPr lvl="1">
              <a:buFont typeface="Wingdings" panose="05000000000000000000" pitchFamily="2" charset="2"/>
              <a:buChar char="Ø"/>
            </a:pPr>
            <a:r>
              <a:rPr lang="en-US" dirty="0"/>
              <a:t>(Workshop) EDI through an ability studies lens. By Dr. Gregor </a:t>
            </a:r>
            <a:r>
              <a:rPr lang="en-US" dirty="0" err="1"/>
              <a:t>Wolbring</a:t>
            </a:r>
            <a:r>
              <a:rPr lang="en-US" dirty="0"/>
              <a:t>, </a:t>
            </a:r>
            <a:r>
              <a:rPr lang="en-US" sz="2400" dirty="0" err="1"/>
              <a:t>UCalgary</a:t>
            </a:r>
            <a:r>
              <a:rPr lang="en-US" dirty="0"/>
              <a:t>.</a:t>
            </a:r>
          </a:p>
          <a:p>
            <a:pPr lvl="1">
              <a:buFont typeface="Wingdings" panose="05000000000000000000" pitchFamily="2" charset="2"/>
              <a:buChar char="Ø"/>
            </a:pPr>
            <a:endParaRPr lang="en-CA" dirty="0"/>
          </a:p>
        </p:txBody>
      </p:sp>
      <p:sp>
        <p:nvSpPr>
          <p:cNvPr id="4" name="Slide Number Placeholder 3">
            <a:extLst>
              <a:ext uri="{FF2B5EF4-FFF2-40B4-BE49-F238E27FC236}">
                <a16:creationId xmlns:a16="http://schemas.microsoft.com/office/drawing/2014/main" id="{09F9F21C-FC10-9678-35F9-43D9EF58D74B}"/>
              </a:ext>
            </a:extLst>
          </p:cNvPr>
          <p:cNvSpPr>
            <a:spLocks noGrp="1"/>
          </p:cNvSpPr>
          <p:nvPr>
            <p:ph type="sldNum" sz="quarter" idx="12"/>
          </p:nvPr>
        </p:nvSpPr>
        <p:spPr/>
        <p:txBody>
          <a:bodyPr/>
          <a:lstStyle/>
          <a:p>
            <a:fld id="{5C35FCF4-C3EF-BD43-82E0-05BC237DAD2A}" type="slidenum">
              <a:rPr lang="en-US" smtClean="0"/>
              <a:pPr/>
              <a:t>5</a:t>
            </a:fld>
            <a:endParaRPr lang="en-US"/>
          </a:p>
        </p:txBody>
      </p:sp>
    </p:spTree>
    <p:extLst>
      <p:ext uri="{BB962C8B-B14F-4D97-AF65-F5344CB8AC3E}">
        <p14:creationId xmlns:p14="http://schemas.microsoft.com/office/powerpoint/2010/main" val="2014602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7F8CA-D4FA-60CA-2484-587723922F4C}"/>
              </a:ext>
            </a:extLst>
          </p:cNvPr>
          <p:cNvSpPr>
            <a:spLocks noGrp="1"/>
          </p:cNvSpPr>
          <p:nvPr>
            <p:ph type="title"/>
          </p:nvPr>
        </p:nvSpPr>
        <p:spPr>
          <a:xfrm>
            <a:off x="274393" y="463968"/>
            <a:ext cx="9724372" cy="1033398"/>
          </a:xfrm>
        </p:spPr>
        <p:txBody>
          <a:bodyPr/>
          <a:lstStyle/>
          <a:p>
            <a:r>
              <a:rPr lang="en-CA" dirty="0"/>
              <a:t>Service</a:t>
            </a:r>
          </a:p>
        </p:txBody>
      </p:sp>
      <p:sp>
        <p:nvSpPr>
          <p:cNvPr id="3" name="Content Placeholder 2">
            <a:extLst>
              <a:ext uri="{FF2B5EF4-FFF2-40B4-BE49-F238E27FC236}">
                <a16:creationId xmlns:a16="http://schemas.microsoft.com/office/drawing/2014/main" id="{BEE1087B-B52D-0366-ABB6-5306CEBB705F}"/>
              </a:ext>
            </a:extLst>
          </p:cNvPr>
          <p:cNvSpPr>
            <a:spLocks noGrp="1"/>
          </p:cNvSpPr>
          <p:nvPr>
            <p:ph idx="1"/>
          </p:nvPr>
        </p:nvSpPr>
        <p:spPr>
          <a:xfrm>
            <a:off x="184941" y="1291652"/>
            <a:ext cx="11917607" cy="5009373"/>
          </a:xfrm>
        </p:spPr>
        <p:txBody>
          <a:bodyPr/>
          <a:lstStyle/>
          <a:p>
            <a:r>
              <a:rPr lang="en-CA" sz="2200" dirty="0"/>
              <a:t>2020 – 2022: PHAS Undergraduate Liaison Chair of the Undergraduate Liaison Committee with participation in the Undergraduate Affairs Committee.</a:t>
            </a:r>
          </a:p>
          <a:p>
            <a:r>
              <a:rPr lang="en-CA" sz="2200" b="1" dirty="0"/>
              <a:t>Since 2022: Associate Head EDI for the Department of Physics and Astronomy</a:t>
            </a:r>
            <a:r>
              <a:rPr lang="en-CA" sz="2200" dirty="0"/>
              <a:t> and member of the Faculty of Science EDI Committee. I have been taking various EDI-related training:</a:t>
            </a:r>
          </a:p>
          <a:p>
            <a:pPr lvl="1">
              <a:buFont typeface="Wingdings" panose="05000000000000000000" pitchFamily="2" charset="2"/>
              <a:buChar char="Ø"/>
            </a:pPr>
            <a:r>
              <a:rPr lang="en-US" dirty="0"/>
              <a:t>(Workshop) Responding to Students in Distress for Faculty &amp; Staff.</a:t>
            </a:r>
          </a:p>
          <a:p>
            <a:pPr lvl="1">
              <a:buFont typeface="Wingdings" panose="05000000000000000000" pitchFamily="2" charset="2"/>
              <a:buChar char="Ø"/>
            </a:pPr>
            <a:r>
              <a:rPr lang="en-US" dirty="0"/>
              <a:t>Equitable and Inclusive Hiring for Academic Selection.</a:t>
            </a:r>
          </a:p>
          <a:p>
            <a:pPr lvl="1">
              <a:buFont typeface="Wingdings" panose="05000000000000000000" pitchFamily="2" charset="2"/>
              <a:buChar char="Ø"/>
            </a:pPr>
            <a:r>
              <a:rPr lang="en-US" dirty="0"/>
              <a:t>Unconscious bias training, </a:t>
            </a:r>
            <a:r>
              <a:rPr lang="en-US" dirty="0" err="1"/>
              <a:t>UCalgary</a:t>
            </a:r>
            <a:r>
              <a:rPr lang="en-US" dirty="0"/>
              <a:t> Office of EDI.</a:t>
            </a:r>
          </a:p>
          <a:p>
            <a:pPr lvl="1">
              <a:buFont typeface="Wingdings" panose="05000000000000000000" pitchFamily="2" charset="2"/>
              <a:buChar char="Ø"/>
            </a:pPr>
            <a:r>
              <a:rPr lang="en-US" dirty="0"/>
              <a:t>Indigenous Canada online, University of Alberta.</a:t>
            </a:r>
          </a:p>
          <a:p>
            <a:pPr lvl="1">
              <a:buFont typeface="Wingdings" panose="05000000000000000000" pitchFamily="2" charset="2"/>
              <a:buChar char="Ø"/>
            </a:pPr>
            <a:r>
              <a:rPr lang="en-US" dirty="0"/>
              <a:t>Indigenous Relations Training Program, University of Calgary.</a:t>
            </a:r>
          </a:p>
          <a:p>
            <a:pPr lvl="1">
              <a:buFont typeface="Wingdings" panose="05000000000000000000" pitchFamily="2" charset="2"/>
              <a:buChar char="Ø"/>
            </a:pPr>
            <a:r>
              <a:rPr lang="en-US" dirty="0"/>
              <a:t>Identifying &amp; Mitigating Bias in Reference Letters.</a:t>
            </a:r>
          </a:p>
          <a:p>
            <a:pPr lvl="1">
              <a:buFont typeface="Wingdings" panose="05000000000000000000" pitchFamily="2" charset="2"/>
              <a:buChar char="Ø"/>
            </a:pPr>
            <a:r>
              <a:rPr lang="en-US" dirty="0"/>
              <a:t>Workshop on the meaningful inclusion of EDI into research programs.</a:t>
            </a:r>
          </a:p>
          <a:p>
            <a:pPr lvl="1">
              <a:buFont typeface="Wingdings" panose="05000000000000000000" pitchFamily="2" charset="2"/>
              <a:buChar char="Ø"/>
            </a:pPr>
            <a:r>
              <a:rPr lang="en-US" dirty="0"/>
              <a:t> …</a:t>
            </a:r>
          </a:p>
          <a:p>
            <a:pPr lvl="1">
              <a:buFont typeface="Wingdings" panose="05000000000000000000" pitchFamily="2" charset="2"/>
              <a:buChar char="Ø"/>
            </a:pPr>
            <a:endParaRPr lang="en-US" dirty="0"/>
          </a:p>
          <a:p>
            <a:pPr lvl="1">
              <a:buFont typeface="Wingdings" panose="05000000000000000000" pitchFamily="2" charset="2"/>
              <a:buChar char="Ø"/>
            </a:pPr>
            <a:endParaRPr lang="en-US" dirty="0"/>
          </a:p>
          <a:p>
            <a:pPr lvl="1">
              <a:buFont typeface="Wingdings" panose="05000000000000000000" pitchFamily="2" charset="2"/>
              <a:buChar char="Ø"/>
            </a:pPr>
            <a:endParaRPr lang="en-CA" dirty="0"/>
          </a:p>
        </p:txBody>
      </p:sp>
      <p:sp>
        <p:nvSpPr>
          <p:cNvPr id="4" name="Slide Number Placeholder 3">
            <a:extLst>
              <a:ext uri="{FF2B5EF4-FFF2-40B4-BE49-F238E27FC236}">
                <a16:creationId xmlns:a16="http://schemas.microsoft.com/office/drawing/2014/main" id="{09F9F21C-FC10-9678-35F9-43D9EF58D74B}"/>
              </a:ext>
            </a:extLst>
          </p:cNvPr>
          <p:cNvSpPr>
            <a:spLocks noGrp="1"/>
          </p:cNvSpPr>
          <p:nvPr>
            <p:ph type="sldNum" sz="quarter" idx="12"/>
          </p:nvPr>
        </p:nvSpPr>
        <p:spPr/>
        <p:txBody>
          <a:bodyPr/>
          <a:lstStyle/>
          <a:p>
            <a:fld id="{5C35FCF4-C3EF-BD43-82E0-05BC237DAD2A}" type="slidenum">
              <a:rPr lang="en-US" smtClean="0"/>
              <a:pPr/>
              <a:t>6</a:t>
            </a:fld>
            <a:endParaRPr lang="en-US"/>
          </a:p>
        </p:txBody>
      </p:sp>
    </p:spTree>
    <p:extLst>
      <p:ext uri="{BB962C8B-B14F-4D97-AF65-F5344CB8AC3E}">
        <p14:creationId xmlns:p14="http://schemas.microsoft.com/office/powerpoint/2010/main" val="3504367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8278-0B6E-E91E-6691-10D7E7E7EE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9E37BB-74AE-5789-DECD-7EB7D64A296B}"/>
              </a:ext>
            </a:extLst>
          </p:cNvPr>
          <p:cNvSpPr>
            <a:spLocks noGrp="1"/>
          </p:cNvSpPr>
          <p:nvPr>
            <p:ph type="title"/>
          </p:nvPr>
        </p:nvSpPr>
        <p:spPr>
          <a:xfrm>
            <a:off x="562628" y="290193"/>
            <a:ext cx="9724372" cy="1033398"/>
          </a:xfrm>
        </p:spPr>
        <p:txBody>
          <a:bodyPr>
            <a:normAutofit fontScale="90000"/>
          </a:bodyPr>
          <a:lstStyle/>
          <a:p>
            <a:r>
              <a:rPr lang="en-US" dirty="0"/>
              <a:t>Canadian Conference for Undergraduate Women and Gender Minorities in Physics</a:t>
            </a:r>
          </a:p>
        </p:txBody>
      </p:sp>
      <p:sp>
        <p:nvSpPr>
          <p:cNvPr id="3" name="Slide Number Placeholder 2">
            <a:extLst>
              <a:ext uri="{FF2B5EF4-FFF2-40B4-BE49-F238E27FC236}">
                <a16:creationId xmlns:a16="http://schemas.microsoft.com/office/drawing/2014/main" id="{B30842E5-8FD1-3C81-CEB9-43B1E1494D45}"/>
              </a:ext>
            </a:extLst>
          </p:cNvPr>
          <p:cNvSpPr>
            <a:spLocks noGrp="1"/>
          </p:cNvSpPr>
          <p:nvPr>
            <p:ph type="sldNum" sz="quarter" idx="12"/>
          </p:nvPr>
        </p:nvSpPr>
        <p:spPr/>
        <p:txBody>
          <a:bodyPr/>
          <a:lstStyle/>
          <a:p>
            <a:fld id="{5C35FCF4-C3EF-BD43-82E0-05BC237DAD2A}" type="slidenum">
              <a:rPr lang="en-US" smtClean="0"/>
              <a:pPr/>
              <a:t>7</a:t>
            </a:fld>
            <a:endParaRPr lang="en-US" dirty="0"/>
          </a:p>
        </p:txBody>
      </p:sp>
      <p:pic>
        <p:nvPicPr>
          <p:cNvPr id="10" name="Picture 9">
            <a:extLst>
              <a:ext uri="{FF2B5EF4-FFF2-40B4-BE49-F238E27FC236}">
                <a16:creationId xmlns:a16="http://schemas.microsoft.com/office/drawing/2014/main" id="{76CE72B9-44AB-D108-E4B0-4EF04E5514E4}"/>
              </a:ext>
            </a:extLst>
          </p:cNvPr>
          <p:cNvPicPr>
            <a:picLocks noChangeAspect="1"/>
          </p:cNvPicPr>
          <p:nvPr/>
        </p:nvPicPr>
        <p:blipFill>
          <a:blip r:embed="rId3">
            <a:lum contrast="20000"/>
          </a:blip>
          <a:stretch>
            <a:fillRect/>
          </a:stretch>
        </p:blipFill>
        <p:spPr>
          <a:xfrm>
            <a:off x="718620" y="1703431"/>
            <a:ext cx="3757188" cy="4993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E4FBF4B7-60D9-D901-53C3-3F7B0F43F8D2}"/>
              </a:ext>
            </a:extLst>
          </p:cNvPr>
          <p:cNvSpPr txBox="1"/>
          <p:nvPr/>
        </p:nvSpPr>
        <p:spPr>
          <a:xfrm>
            <a:off x="4879226" y="2333316"/>
            <a:ext cx="4525869" cy="38318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dirty="0"/>
              <a:t>About 100 participants registered (about 20 from </a:t>
            </a:r>
            <a:r>
              <a:rPr lang="en-CA" dirty="0" err="1"/>
              <a:t>UCalgary</a:t>
            </a:r>
            <a:r>
              <a:rPr lang="en-CA" dirty="0"/>
              <a:t> and remaining across Canada).</a:t>
            </a:r>
          </a:p>
          <a:p>
            <a:pPr>
              <a:lnSpc>
                <a:spcPct val="50000"/>
              </a:lnSpc>
            </a:pPr>
            <a:endParaRPr lang="en-CA" dirty="0"/>
          </a:p>
          <a:p>
            <a:r>
              <a:rPr lang="en-CA" dirty="0"/>
              <a:t>The organizing committee managed to raise almost $40,000 in funds!</a:t>
            </a:r>
          </a:p>
          <a:p>
            <a:pPr>
              <a:lnSpc>
                <a:spcPct val="50000"/>
              </a:lnSpc>
            </a:pPr>
            <a:endParaRPr lang="en-CA" dirty="0"/>
          </a:p>
          <a:p>
            <a:r>
              <a:rPr lang="en-CA" dirty="0"/>
              <a:t>The event counted vastly on student and faculty volunteering (community building).</a:t>
            </a:r>
          </a:p>
          <a:p>
            <a:pPr>
              <a:lnSpc>
                <a:spcPct val="50000"/>
              </a:lnSpc>
            </a:pPr>
            <a:endParaRPr lang="en-CA" dirty="0"/>
          </a:p>
          <a:p>
            <a:r>
              <a:rPr lang="en-CA" dirty="0"/>
              <a:t>Various </a:t>
            </a:r>
            <a:r>
              <a:rPr lang="en-CA" dirty="0" err="1"/>
              <a:t>UCalgary</a:t>
            </a:r>
            <a:r>
              <a:rPr lang="en-CA" dirty="0"/>
              <a:t> staff members have been helping the organizers in putting this event together.</a:t>
            </a:r>
          </a:p>
          <a:p>
            <a:endParaRPr lang="en-CA" dirty="0"/>
          </a:p>
          <a:p>
            <a:r>
              <a:rPr lang="en-CA" dirty="0"/>
              <a:t>Student-led organization with faculty mentorship.</a:t>
            </a:r>
          </a:p>
        </p:txBody>
      </p:sp>
      <p:pic>
        <p:nvPicPr>
          <p:cNvPr id="13" name="Picture 12">
            <a:extLst>
              <a:ext uri="{FF2B5EF4-FFF2-40B4-BE49-F238E27FC236}">
                <a16:creationId xmlns:a16="http://schemas.microsoft.com/office/drawing/2014/main" id="{B252D98C-F59F-7474-359D-7B52541D668A}"/>
              </a:ext>
            </a:extLst>
          </p:cNvPr>
          <p:cNvPicPr>
            <a:picLocks noChangeAspect="1"/>
          </p:cNvPicPr>
          <p:nvPr/>
        </p:nvPicPr>
        <p:blipFill>
          <a:blip r:embed="rId4"/>
          <a:stretch>
            <a:fillRect/>
          </a:stretch>
        </p:blipFill>
        <p:spPr>
          <a:xfrm>
            <a:off x="5782927" y="1044597"/>
            <a:ext cx="2077664" cy="1101162"/>
          </a:xfrm>
          <a:prstGeom prst="rect">
            <a:avLst/>
          </a:prstGeom>
        </p:spPr>
      </p:pic>
      <p:sp>
        <p:nvSpPr>
          <p:cNvPr id="4" name="TextBox 3">
            <a:extLst>
              <a:ext uri="{FF2B5EF4-FFF2-40B4-BE49-F238E27FC236}">
                <a16:creationId xmlns:a16="http://schemas.microsoft.com/office/drawing/2014/main" id="{8366F96C-0F05-585E-0B00-C53DBCB9EE9A}"/>
              </a:ext>
            </a:extLst>
          </p:cNvPr>
          <p:cNvSpPr txBox="1"/>
          <p:nvPr/>
        </p:nvSpPr>
        <p:spPr>
          <a:xfrm>
            <a:off x="9627039" y="2905780"/>
            <a:ext cx="2231734" cy="523220"/>
          </a:xfrm>
          <a:prstGeom prst="rect">
            <a:avLst/>
          </a:prstGeom>
          <a:noFill/>
        </p:spPr>
        <p:txBody>
          <a:bodyPr wrap="square">
            <a:spAutoFit/>
          </a:bodyPr>
          <a:lstStyle/>
          <a:p>
            <a:r>
              <a:rPr lang="en-CA" sz="1400" dirty="0">
                <a:hlinkClick r:id="rId5"/>
              </a:rPr>
              <a:t>https://cap.ca/congress-conference/ccuwip/</a:t>
            </a:r>
            <a:r>
              <a:rPr lang="en-CA" sz="1400" dirty="0"/>
              <a:t>  </a:t>
            </a:r>
          </a:p>
        </p:txBody>
      </p:sp>
      <p:pic>
        <p:nvPicPr>
          <p:cNvPr id="5" name="Picture 4">
            <a:extLst>
              <a:ext uri="{FF2B5EF4-FFF2-40B4-BE49-F238E27FC236}">
                <a16:creationId xmlns:a16="http://schemas.microsoft.com/office/drawing/2014/main" id="{A304778F-D772-D6B8-1F5C-FE4A5B1B5251}"/>
              </a:ext>
            </a:extLst>
          </p:cNvPr>
          <p:cNvPicPr>
            <a:picLocks noChangeAspect="1"/>
          </p:cNvPicPr>
          <p:nvPr/>
        </p:nvPicPr>
        <p:blipFill>
          <a:blip r:embed="rId6"/>
          <a:stretch>
            <a:fillRect/>
          </a:stretch>
        </p:blipFill>
        <p:spPr>
          <a:xfrm>
            <a:off x="9849740" y="1497366"/>
            <a:ext cx="1277938" cy="1277938"/>
          </a:xfrm>
          <a:prstGeom prst="rect">
            <a:avLst/>
          </a:prstGeom>
        </p:spPr>
      </p:pic>
      <p:sp>
        <p:nvSpPr>
          <p:cNvPr id="6" name="TextBox 5">
            <a:extLst>
              <a:ext uri="{FF2B5EF4-FFF2-40B4-BE49-F238E27FC236}">
                <a16:creationId xmlns:a16="http://schemas.microsoft.com/office/drawing/2014/main" id="{8127AA7B-2E21-C255-4501-92DF0B5CA2C9}"/>
              </a:ext>
            </a:extLst>
          </p:cNvPr>
          <p:cNvSpPr txBox="1"/>
          <p:nvPr/>
        </p:nvSpPr>
        <p:spPr>
          <a:xfrm>
            <a:off x="9572609" y="4249225"/>
            <a:ext cx="2484532"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CA" dirty="0"/>
              <a:t>First time in which the conference name and its acronym include </a:t>
            </a:r>
            <a:r>
              <a:rPr lang="en-CA" b="1" dirty="0"/>
              <a:t>gender minorities</a:t>
            </a:r>
            <a:r>
              <a:rPr lang="en-CA" dirty="0"/>
              <a:t>.</a:t>
            </a:r>
          </a:p>
        </p:txBody>
      </p:sp>
    </p:spTree>
    <p:extLst>
      <p:ext uri="{BB962C8B-B14F-4D97-AF65-F5344CB8AC3E}">
        <p14:creationId xmlns:p14="http://schemas.microsoft.com/office/powerpoint/2010/main" val="198023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46AB48-52A4-2054-6144-89252DDCA4C4}"/>
              </a:ext>
            </a:extLst>
          </p:cNvPr>
          <p:cNvSpPr>
            <a:spLocks noGrp="1"/>
          </p:cNvSpPr>
          <p:nvPr>
            <p:ph type="sldNum" sz="quarter" idx="12"/>
          </p:nvPr>
        </p:nvSpPr>
        <p:spPr/>
        <p:txBody>
          <a:bodyPr/>
          <a:lstStyle/>
          <a:p>
            <a:fld id="{5C35FCF4-C3EF-BD43-82E0-05BC237DAD2A}" type="slidenum">
              <a:rPr lang="en-US" smtClean="0"/>
              <a:pPr/>
              <a:t>8</a:t>
            </a:fld>
            <a:endParaRPr lang="en-US"/>
          </a:p>
        </p:txBody>
      </p:sp>
      <p:pic>
        <p:nvPicPr>
          <p:cNvPr id="6" name="Picture 5" descr="A group of people posing for a photo&#10;&#10;AI-generated content may be incorrect.">
            <a:extLst>
              <a:ext uri="{FF2B5EF4-FFF2-40B4-BE49-F238E27FC236}">
                <a16:creationId xmlns:a16="http://schemas.microsoft.com/office/drawing/2014/main" id="{B92622E9-5C46-5FF2-3DF8-2B1F8D9CDCC8}"/>
              </a:ext>
            </a:extLst>
          </p:cNvPr>
          <p:cNvPicPr>
            <a:picLocks noChangeAspect="1"/>
          </p:cNvPicPr>
          <p:nvPr/>
        </p:nvPicPr>
        <p:blipFill>
          <a:blip r:embed="rId2"/>
          <a:stretch>
            <a:fillRect/>
          </a:stretch>
        </p:blipFill>
        <p:spPr>
          <a:xfrm>
            <a:off x="1186543" y="365222"/>
            <a:ext cx="9405257" cy="5290307"/>
          </a:xfrm>
          <a:prstGeom prst="rect">
            <a:avLst/>
          </a:prstGeom>
        </p:spPr>
      </p:pic>
      <p:sp>
        <p:nvSpPr>
          <p:cNvPr id="7" name="TextBox 6">
            <a:extLst>
              <a:ext uri="{FF2B5EF4-FFF2-40B4-BE49-F238E27FC236}">
                <a16:creationId xmlns:a16="http://schemas.microsoft.com/office/drawing/2014/main" id="{8B436DF1-7C8C-E265-CB81-E4CE941441B2}"/>
              </a:ext>
            </a:extLst>
          </p:cNvPr>
          <p:cNvSpPr txBox="1"/>
          <p:nvPr/>
        </p:nvSpPr>
        <p:spPr>
          <a:xfrm>
            <a:off x="2340429" y="5834743"/>
            <a:ext cx="5976257" cy="369332"/>
          </a:xfrm>
          <a:prstGeom prst="rect">
            <a:avLst/>
          </a:prstGeom>
          <a:noFill/>
        </p:spPr>
        <p:txBody>
          <a:bodyPr wrap="square" rtlCol="0">
            <a:spAutoFit/>
          </a:bodyPr>
          <a:lstStyle/>
          <a:p>
            <a:r>
              <a:rPr lang="en-CA" dirty="0"/>
              <a:t>CCUW*</a:t>
            </a:r>
            <a:r>
              <a:rPr lang="en-CA" dirty="0" err="1"/>
              <a:t>iP</a:t>
            </a:r>
            <a:r>
              <a:rPr lang="en-CA" dirty="0"/>
              <a:t> 2025, 2 February 2025</a:t>
            </a:r>
          </a:p>
        </p:txBody>
      </p:sp>
    </p:spTree>
    <p:extLst>
      <p:ext uri="{BB962C8B-B14F-4D97-AF65-F5344CB8AC3E}">
        <p14:creationId xmlns:p14="http://schemas.microsoft.com/office/powerpoint/2010/main" val="1787503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1C21-7A6C-2B99-2BE4-6FAE7714C73E}"/>
              </a:ext>
            </a:extLst>
          </p:cNvPr>
          <p:cNvSpPr>
            <a:spLocks noGrp="1"/>
          </p:cNvSpPr>
          <p:nvPr>
            <p:ph type="title"/>
          </p:nvPr>
        </p:nvSpPr>
        <p:spPr>
          <a:xfrm>
            <a:off x="281314" y="452437"/>
            <a:ext cx="9724372" cy="1033398"/>
          </a:xfrm>
        </p:spPr>
        <p:txBody>
          <a:bodyPr/>
          <a:lstStyle/>
          <a:p>
            <a:r>
              <a:rPr lang="en-CA" dirty="0"/>
              <a:t>Main Sources</a:t>
            </a:r>
          </a:p>
        </p:txBody>
      </p:sp>
      <p:sp>
        <p:nvSpPr>
          <p:cNvPr id="3" name="Content Placeholder 2">
            <a:extLst>
              <a:ext uri="{FF2B5EF4-FFF2-40B4-BE49-F238E27FC236}">
                <a16:creationId xmlns:a16="http://schemas.microsoft.com/office/drawing/2014/main" id="{51E5F9F0-C9F0-88AA-DFB1-79E81FE64015}"/>
              </a:ext>
            </a:extLst>
          </p:cNvPr>
          <p:cNvSpPr>
            <a:spLocks noGrp="1"/>
          </p:cNvSpPr>
          <p:nvPr>
            <p:ph idx="1"/>
          </p:nvPr>
        </p:nvSpPr>
        <p:spPr>
          <a:xfrm>
            <a:off x="281314" y="1492107"/>
            <a:ext cx="11629372" cy="4888431"/>
          </a:xfrm>
        </p:spPr>
        <p:txBody>
          <a:bodyPr/>
          <a:lstStyle/>
          <a:p>
            <a:r>
              <a:rPr lang="en-US" dirty="0"/>
              <a:t>NSERC guide on integrating equity, diversity and inclusion considerations in research. </a:t>
            </a:r>
          </a:p>
          <a:p>
            <a:endParaRPr lang="en-US" dirty="0"/>
          </a:p>
          <a:p>
            <a:r>
              <a:rPr lang="en-US" dirty="0"/>
              <a:t>Government of Canada’s Guide on Equity, Diversity and Inclusion Terminology.</a:t>
            </a:r>
          </a:p>
          <a:p>
            <a:endParaRPr lang="en-US" dirty="0"/>
          </a:p>
          <a:p>
            <a:pPr marL="0" indent="0">
              <a:buNone/>
            </a:pPr>
            <a:r>
              <a:rPr lang="en-US" dirty="0"/>
              <a:t>There will be other sources cited during the presentation…</a:t>
            </a:r>
          </a:p>
          <a:p>
            <a:pPr marL="0" indent="0">
              <a:buNone/>
            </a:pPr>
            <a:r>
              <a:rPr lang="en-US" b="1" dirty="0"/>
              <a:t>The slides will contain lots of information and text. This is because they also serve as notes for study and reflection.</a:t>
            </a:r>
          </a:p>
          <a:p>
            <a:pPr marL="0" indent="0" algn="just">
              <a:buNone/>
            </a:pPr>
            <a:r>
              <a:rPr lang="en-US" sz="1400" dirty="0"/>
              <a:t>The Natural Sciences and Engineering Research Council of Canada (NSERC; French: Conseil de </a:t>
            </a:r>
            <a:r>
              <a:rPr lang="en-US" sz="1400" dirty="0" err="1"/>
              <a:t>recherches</a:t>
            </a:r>
            <a:r>
              <a:rPr lang="en-US" sz="1400" dirty="0"/>
              <a:t> </a:t>
            </a:r>
            <a:r>
              <a:rPr lang="en-US" sz="1400" dirty="0" err="1"/>
              <a:t>en</a:t>
            </a:r>
            <a:r>
              <a:rPr lang="en-US" sz="1400" dirty="0"/>
              <a:t> sciences </a:t>
            </a:r>
            <a:r>
              <a:rPr lang="en-US" sz="1400" dirty="0" err="1"/>
              <a:t>naturelles</a:t>
            </a:r>
            <a:r>
              <a:rPr lang="en-US" sz="1400" dirty="0"/>
              <a:t> et </a:t>
            </a:r>
            <a:r>
              <a:rPr lang="en-US" sz="1400" dirty="0" err="1"/>
              <a:t>en</a:t>
            </a:r>
            <a:r>
              <a:rPr lang="en-US" sz="1400" dirty="0"/>
              <a:t> </a:t>
            </a:r>
            <a:r>
              <a:rPr lang="en-US" sz="1400" dirty="0" err="1"/>
              <a:t>génie</a:t>
            </a:r>
            <a:r>
              <a:rPr lang="en-US" sz="1400" dirty="0"/>
              <a:t> du Canada, CRSNG) is Canada’s federal funding agency for university-based research and student training; it is the major federal agency responsible for funding natural sciences and engineering research in Canada. </a:t>
            </a:r>
            <a:r>
              <a:rPr lang="en-US" sz="1400" dirty="0">
                <a:hlinkClick r:id="rId2"/>
              </a:rPr>
              <a:t>https://www.nserc-crsng.gc.ca/index_eng.asp</a:t>
            </a:r>
            <a:r>
              <a:rPr lang="en-US" sz="1400" dirty="0"/>
              <a:t> </a:t>
            </a:r>
            <a:endParaRPr lang="en-CA" sz="1400" dirty="0"/>
          </a:p>
        </p:txBody>
      </p:sp>
      <p:sp>
        <p:nvSpPr>
          <p:cNvPr id="4" name="Slide Number Placeholder 3">
            <a:extLst>
              <a:ext uri="{FF2B5EF4-FFF2-40B4-BE49-F238E27FC236}">
                <a16:creationId xmlns:a16="http://schemas.microsoft.com/office/drawing/2014/main" id="{3A159A63-A2B2-7655-FA5C-1F7997863B32}"/>
              </a:ext>
            </a:extLst>
          </p:cNvPr>
          <p:cNvSpPr>
            <a:spLocks noGrp="1"/>
          </p:cNvSpPr>
          <p:nvPr>
            <p:ph type="sldNum" sz="quarter" idx="12"/>
          </p:nvPr>
        </p:nvSpPr>
        <p:spPr/>
        <p:txBody>
          <a:bodyPr/>
          <a:lstStyle/>
          <a:p>
            <a:fld id="{5C35FCF4-C3EF-BD43-82E0-05BC237DAD2A}" type="slidenum">
              <a:rPr lang="en-US" smtClean="0"/>
              <a:pPr/>
              <a:t>9</a:t>
            </a:fld>
            <a:endParaRPr lang="en-US"/>
          </a:p>
        </p:txBody>
      </p:sp>
    </p:spTree>
    <p:extLst>
      <p:ext uri="{BB962C8B-B14F-4D97-AF65-F5344CB8AC3E}">
        <p14:creationId xmlns:p14="http://schemas.microsoft.com/office/powerpoint/2010/main" val="609347835"/>
      </p:ext>
    </p:extLst>
  </p:cSld>
  <p:clrMapOvr>
    <a:masterClrMapping/>
  </p:clrMapOvr>
</p:sld>
</file>

<file path=ppt/theme/theme1.xml><?xml version="1.0" encoding="utf-8"?>
<a:theme xmlns:a="http://schemas.openxmlformats.org/drawingml/2006/main" name="Office Theme">
  <a:themeElements>
    <a:clrScheme name="UCalgary">
      <a:dk1>
        <a:srgbClr val="000000"/>
      </a:dk1>
      <a:lt1>
        <a:srgbClr val="FFFFFF"/>
      </a:lt1>
      <a:dk2>
        <a:srgbClr val="8C857B"/>
      </a:dk2>
      <a:lt2>
        <a:srgbClr val="C3BFB6"/>
      </a:lt2>
      <a:accent1>
        <a:srgbClr val="D6001C"/>
      </a:accent1>
      <a:accent2>
        <a:srgbClr val="FFA300"/>
      </a:accent2>
      <a:accent3>
        <a:srgbClr val="FF671F"/>
      </a:accent3>
      <a:accent4>
        <a:srgbClr val="B5BD00"/>
      </a:accent4>
      <a:accent5>
        <a:srgbClr val="CE0058"/>
      </a:accent5>
      <a:accent6>
        <a:srgbClr val="A6192E"/>
      </a:accent6>
      <a:hlink>
        <a:srgbClr val="D6001C"/>
      </a:hlink>
      <a:folHlink>
        <a:srgbClr val="8C857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5201</TotalTime>
  <Words>5812</Words>
  <Application>Microsoft Office PowerPoint</Application>
  <PresentationFormat>Widescreen</PresentationFormat>
  <Paragraphs>498</Paragraphs>
  <Slides>48</Slides>
  <Notes>31</Notes>
  <HiddenSlides>0</HiddenSlides>
  <MMClips>1</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Office Theme</vt:lpstr>
      <vt:lpstr>1_Office Theme</vt:lpstr>
      <vt:lpstr>Equity, Diversity, and Inclusion (EDI) in STEM Research</vt:lpstr>
      <vt:lpstr>My research group: Complex (Nano) Materials Lab</vt:lpstr>
      <vt:lpstr>Complex (Nano) Materials Lab</vt:lpstr>
      <vt:lpstr>Complex (Nano) Materials Lab</vt:lpstr>
      <vt:lpstr>Service</vt:lpstr>
      <vt:lpstr>Service</vt:lpstr>
      <vt:lpstr>Canadian Conference for Undergraduate Women and Gender Minorities in Physics</vt:lpstr>
      <vt:lpstr>PowerPoint Presentation</vt:lpstr>
      <vt:lpstr>Main Sources</vt:lpstr>
      <vt:lpstr>EDI – Equity, Diversity, and Inclusion</vt:lpstr>
      <vt:lpstr>EDI – Equity, Diversity, and Inclusion</vt:lpstr>
      <vt:lpstr>EDI – Equity, Diversity, and Inclusion</vt:lpstr>
      <vt:lpstr>EDI – Equity, Diversity, and Inclusion</vt:lpstr>
      <vt:lpstr>EDI – Equity, Diversity, and Inclusion</vt:lpstr>
      <vt:lpstr>EDI + A + W</vt:lpstr>
      <vt:lpstr>Office of Institutional Commitments</vt:lpstr>
      <vt:lpstr>Office of Institutional Commitments</vt:lpstr>
      <vt:lpstr>Office of Institutional Commitments</vt:lpstr>
      <vt:lpstr>How is EDI structured in our university?</vt:lpstr>
      <vt:lpstr>PHAS EDI Committee = PHAS IDEA Committee</vt:lpstr>
      <vt:lpstr>Why is EDI important for research?</vt:lpstr>
      <vt:lpstr>Why is EDI important for research?</vt:lpstr>
      <vt:lpstr>Example: The trouble with assuming a standard body size and type in auto safety testing</vt:lpstr>
      <vt:lpstr>Example: The trouble with assuming a standard body size and type in auto safety testing</vt:lpstr>
      <vt:lpstr>Example:</vt:lpstr>
      <vt:lpstr>Example:</vt:lpstr>
      <vt:lpstr>Example:</vt:lpstr>
      <vt:lpstr>Diversity in research teams can enhance the effectiveness of team science</vt:lpstr>
      <vt:lpstr>Diversity in research teams can enhance the effectiveness of team science</vt:lpstr>
      <vt:lpstr>How diversity can drive innovation</vt:lpstr>
      <vt:lpstr>Tokenism</vt:lpstr>
      <vt:lpstr>Tokenism</vt:lpstr>
      <vt:lpstr>Tokenism</vt:lpstr>
      <vt:lpstr>Representation, recognition, resource allocation</vt:lpstr>
      <vt:lpstr>Representation, recognition, resource allocation</vt:lpstr>
      <vt:lpstr>Representation, recognition, resource allocation</vt:lpstr>
      <vt:lpstr>Representation, recognition, resource allocation</vt:lpstr>
      <vt:lpstr>Representation, recognition, resource allocation</vt:lpstr>
      <vt:lpstr>Representation, recognition, resource allocation</vt:lpstr>
      <vt:lpstr>PowerPoint Presentation</vt:lpstr>
      <vt:lpstr>Representation, recognition, resource allocation</vt:lpstr>
      <vt:lpstr>Intersectional inequalities in science</vt:lpstr>
      <vt:lpstr>EDI – Equity, Diversity, and Inclusion</vt:lpstr>
      <vt:lpstr>EDI – Equity, Diversity, and Inclusion</vt:lpstr>
      <vt:lpstr>EDI – Equity, Diversity, and Inclusion</vt:lpstr>
      <vt:lpstr>Guided discussion</vt:lpstr>
      <vt:lpstr>Guided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Synthetic Neural Networks for Neuromorphic Applications</dc:title>
  <dc:creator>Claudia Rocha</dc:creator>
  <cp:lastModifiedBy>Claudia Rocha</cp:lastModifiedBy>
  <cp:revision>14</cp:revision>
  <dcterms:created xsi:type="dcterms:W3CDTF">2020-07-24T22:46:23Z</dcterms:created>
  <dcterms:modified xsi:type="dcterms:W3CDTF">2025-02-14T00:47:43Z</dcterms:modified>
</cp:coreProperties>
</file>