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7"/>
  </p:notesMasterIdLst>
  <p:handoutMasterIdLst>
    <p:handoutMasterId r:id="rId8"/>
  </p:handoutMasterIdLst>
  <p:sldIdLst>
    <p:sldId id="309" r:id="rId2"/>
    <p:sldId id="305" r:id="rId3"/>
    <p:sldId id="310" r:id="rId4"/>
    <p:sldId id="312" r:id="rId5"/>
    <p:sldId id="31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A9FF"/>
    <a:srgbClr val="0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B3D67-F6A3-4FA1-87C2-88268BB47951}" v="218" dt="2024-11-16T18:36:18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03"/>
    <p:restoredTop sz="94675"/>
  </p:normalViewPr>
  <p:slideViewPr>
    <p:cSldViewPr snapToGrid="0" snapToObjects="1">
      <p:cViewPr varScale="1">
        <p:scale>
          <a:sx n="104" d="100"/>
          <a:sy n="104" d="100"/>
        </p:scale>
        <p:origin x="24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11/16/24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11/16/24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2024-11-16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03817" y="6522060"/>
            <a:ext cx="636141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4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470235"/>
            <a:ext cx="10931409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5345" y="1476103"/>
            <a:ext cx="10931409" cy="48724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CF338-2B2A-5348-DBED-5C3EDDA3BFA3}"/>
              </a:ext>
            </a:extLst>
          </p:cNvPr>
          <p:cNvSpPr txBox="1"/>
          <p:nvPr userDrawn="1"/>
        </p:nvSpPr>
        <p:spPr>
          <a:xfrm rot="16200000">
            <a:off x="10098877" y="45429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6535149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4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4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46534" y="1567543"/>
            <a:ext cx="5268269" cy="4810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311465" y="1567543"/>
            <a:ext cx="5268269" cy="4810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7A5D8F-DB5C-45C0-FD7C-7ECB85F0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471600"/>
            <a:ext cx="10933200" cy="6516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BF1B35-EB92-B3EA-78F8-3370D54E9136}"/>
              </a:ext>
            </a:extLst>
          </p:cNvPr>
          <p:cNvSpPr txBox="1"/>
          <p:nvPr userDrawn="1"/>
        </p:nvSpPr>
        <p:spPr>
          <a:xfrm rot="16200000">
            <a:off x="10098877" y="4524622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70" r:id="rId2"/>
    <p:sldLayoutId id="2147483774" r:id="rId3"/>
    <p:sldLayoutId id="2147483771" r:id="rId4"/>
    <p:sldLayoutId id="2147483784" r:id="rId5"/>
    <p:sldLayoutId id="2147483775" r:id="rId6"/>
    <p:sldLayoutId id="2147483776" r:id="rId7"/>
    <p:sldLayoutId id="2147483777" r:id="rId8"/>
    <p:sldLayoutId id="2147483818" r:id="rId9"/>
    <p:sldLayoutId id="21474838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5.jpe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antimatter/matter comparison at highest attainable precision</a:t>
            </a:r>
          </a:p>
          <a:p>
            <a:pPr lvl="1"/>
            <a:r>
              <a:rPr lang="en-US" dirty="0"/>
              <a:t>E.g., Determine 1S-2S transition frequency in antihydrogen with the same precision of hydrogen</a:t>
            </a:r>
          </a:p>
          <a:p>
            <a:r>
              <a:rPr lang="en-US" dirty="0"/>
              <a:t>Test the fundamental symmetries that underlie Standard Model and General Relativity</a:t>
            </a:r>
          </a:p>
        </p:txBody>
      </p:sp>
      <p:pic>
        <p:nvPicPr>
          <p:cNvPr id="20" name="Picture 19" descr="A red and black logo&#10;&#10;Description automatically generated">
            <a:extLst>
              <a:ext uri="{FF2B5EF4-FFF2-40B4-BE49-F238E27FC236}">
                <a16:creationId xmlns:a16="http://schemas.microsoft.com/office/drawing/2014/main" id="{740F2B7B-9288-4098-12AE-C46D792B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173" y="195943"/>
            <a:ext cx="3343771" cy="21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8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0E80319E-8B00-56DF-F6CE-7E769E08555D}"/>
              </a:ext>
            </a:extLst>
          </p:cNvPr>
          <p:cNvSpPr/>
          <p:nvPr/>
        </p:nvSpPr>
        <p:spPr>
          <a:xfrm>
            <a:off x="2916936" y="4782312"/>
            <a:ext cx="5223347" cy="204332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7B6A45B-8740-7A2A-CD6B-85FFF26F5E22}"/>
              </a:ext>
            </a:extLst>
          </p:cNvPr>
          <p:cNvSpPr/>
          <p:nvPr/>
        </p:nvSpPr>
        <p:spPr>
          <a:xfrm>
            <a:off x="8174735" y="932688"/>
            <a:ext cx="3895345" cy="3989096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78D15F1-D2F1-1BDD-BBCF-E7117893D6C2}"/>
              </a:ext>
            </a:extLst>
          </p:cNvPr>
          <p:cNvSpPr/>
          <p:nvPr/>
        </p:nvSpPr>
        <p:spPr>
          <a:xfrm>
            <a:off x="5413248" y="1257724"/>
            <a:ext cx="2441448" cy="340571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CB94DE-BEE3-5489-E506-4DD17845E8AE}"/>
              </a:ext>
            </a:extLst>
          </p:cNvPr>
          <p:cNvSpPr/>
          <p:nvPr/>
        </p:nvSpPr>
        <p:spPr>
          <a:xfrm>
            <a:off x="210312" y="1129150"/>
            <a:ext cx="4882896" cy="35693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(ALPHA-Canada)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E8BC4A-6F3B-E886-26F6-4384B3A44748}"/>
              </a:ext>
            </a:extLst>
          </p:cNvPr>
          <p:cNvGrpSpPr/>
          <p:nvPr/>
        </p:nvGrpSpPr>
        <p:grpSpPr>
          <a:xfrm>
            <a:off x="5536985" y="1353604"/>
            <a:ext cx="2191177" cy="2921569"/>
            <a:chOff x="6606916" y="373957"/>
            <a:chExt cx="2191177" cy="29215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D828F7-4267-EC0D-4CE0-B49337E71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8525" y="373957"/>
              <a:ext cx="1069658" cy="1493214"/>
            </a:xfrm>
            <a:prstGeom prst="rect">
              <a:avLst/>
            </a:prstGeom>
          </p:spPr>
        </p:pic>
        <p:pic>
          <p:nvPicPr>
            <p:cNvPr id="12" name="Picture 2" descr="Picture of Andrew Evans">
              <a:extLst>
                <a:ext uri="{FF2B5EF4-FFF2-40B4-BE49-F238E27FC236}">
                  <a16:creationId xmlns:a16="http://schemas.microsoft.com/office/drawing/2014/main" id="{A33007C9-DC2C-D679-0FE4-CFD49D147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8182" y="373957"/>
              <a:ext cx="1119911" cy="1493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Reza Akbari">
              <a:extLst>
                <a:ext uri="{FF2B5EF4-FFF2-40B4-BE49-F238E27FC236}">
                  <a16:creationId xmlns:a16="http://schemas.microsoft.com/office/drawing/2014/main" id="{C2B18B09-4ED2-50FB-96BB-FE7C6A518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916" y="1867171"/>
              <a:ext cx="1071266" cy="1428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3D090C-DA1C-1E6C-7185-111BB67AF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16" r="7449"/>
            <a:stretch/>
          </p:blipFill>
          <p:spPr>
            <a:xfrm>
              <a:off x="7678182" y="1856332"/>
              <a:ext cx="1101163" cy="1439194"/>
            </a:xfrm>
            <a:prstGeom prst="rect">
              <a:avLst/>
            </a:prstGeom>
          </p:spPr>
        </p:pic>
      </p:grpSp>
      <p:pic>
        <p:nvPicPr>
          <p:cNvPr id="36" name="Picture 35" descr="A person with glasses looking at the camera&#10;&#10;Description automatically generated">
            <a:extLst>
              <a:ext uri="{FF2B5EF4-FFF2-40B4-BE49-F238E27FC236}">
                <a16:creationId xmlns:a16="http://schemas.microsoft.com/office/drawing/2014/main" id="{67E776AE-9B31-23C4-B3B7-A70640719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681" y="4846964"/>
            <a:ext cx="1207008" cy="1609344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20D80C69-1F6D-871B-D778-D89EDB2F7DA4}"/>
              </a:ext>
            </a:extLst>
          </p:cNvPr>
          <p:cNvGrpSpPr/>
          <p:nvPr/>
        </p:nvGrpSpPr>
        <p:grpSpPr>
          <a:xfrm>
            <a:off x="405918" y="1230292"/>
            <a:ext cx="4498936" cy="2999289"/>
            <a:chOff x="405918" y="1285156"/>
            <a:chExt cx="4498936" cy="2999289"/>
          </a:xfrm>
        </p:grpSpPr>
        <p:pic>
          <p:nvPicPr>
            <p:cNvPr id="24" name="Picture 23" descr="A person with short hair and beard&#10;&#10;Description automatically generated">
              <a:extLst>
                <a:ext uri="{FF2B5EF4-FFF2-40B4-BE49-F238E27FC236}">
                  <a16:creationId xmlns:a16="http://schemas.microsoft.com/office/drawing/2014/main" id="{64A215AD-C691-1718-BA13-7A425F561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5740" y="1285156"/>
              <a:ext cx="1129557" cy="1506076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6B39A1-BF34-0152-DFA9-BAB518447B2E}"/>
                </a:ext>
              </a:extLst>
            </p:cNvPr>
            <p:cNvGrpSpPr/>
            <p:nvPr/>
          </p:nvGrpSpPr>
          <p:grpSpPr>
            <a:xfrm>
              <a:off x="405918" y="1285156"/>
              <a:ext cx="4498936" cy="2999289"/>
              <a:chOff x="405918" y="1120564"/>
              <a:chExt cx="4498936" cy="2999289"/>
            </a:xfrm>
          </p:grpSpPr>
          <p:pic>
            <p:nvPicPr>
              <p:cNvPr id="10" name="Picture 9" descr="A person with brown hair and a black shirt&#10;&#10;Description automatically generated">
                <a:extLst>
                  <a:ext uri="{FF2B5EF4-FFF2-40B4-BE49-F238E27FC236}">
                    <a16:creationId xmlns:a16="http://schemas.microsoft.com/office/drawing/2014/main" id="{BB20DF20-325E-3B51-1529-7383EFACE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919" y="1120564"/>
                <a:ext cx="1119911" cy="1493214"/>
              </a:xfrm>
              <a:prstGeom prst="rect">
                <a:avLst/>
              </a:prstGeom>
            </p:spPr>
          </p:pic>
          <p:pic>
            <p:nvPicPr>
              <p:cNvPr id="26" name="Picture 25" descr="A person with short hair and earring&#10;&#10;Description automatically generated">
                <a:extLst>
                  <a:ext uri="{FF2B5EF4-FFF2-40B4-BE49-F238E27FC236}">
                    <a16:creationId xmlns:a16="http://schemas.microsoft.com/office/drawing/2014/main" id="{9B6984E8-5BA9-4812-1DBA-1CF2ED90B3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297" y="1120564"/>
                <a:ext cx="1129557" cy="1506076"/>
              </a:xfrm>
              <a:prstGeom prst="rect">
                <a:avLst/>
              </a:prstGeom>
            </p:spPr>
          </p:pic>
          <p:pic>
            <p:nvPicPr>
              <p:cNvPr id="34" name="Picture 33" descr="A person in a white shirt&#10;&#10;Description automatically generated">
                <a:extLst>
                  <a:ext uri="{FF2B5EF4-FFF2-40B4-BE49-F238E27FC236}">
                    <a16:creationId xmlns:a16="http://schemas.microsoft.com/office/drawing/2014/main" id="{BE3E2048-C5FE-47ED-1D40-976E77B9E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45740" y="2613777"/>
                <a:ext cx="1129557" cy="1506076"/>
              </a:xfrm>
              <a:prstGeom prst="rect">
                <a:avLst/>
              </a:prstGeom>
            </p:spPr>
          </p:pic>
          <p:pic>
            <p:nvPicPr>
              <p:cNvPr id="38" name="Picture 37" descr="A person with glasses and a beard&#10;&#10;Description automatically generated">
                <a:extLst>
                  <a:ext uri="{FF2B5EF4-FFF2-40B4-BE49-F238E27FC236}">
                    <a16:creationId xmlns:a16="http://schemas.microsoft.com/office/drawing/2014/main" id="{8543DC95-FE93-7452-0CD4-9D4018BF6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5918" y="2613775"/>
                <a:ext cx="1119911" cy="1493215"/>
              </a:xfrm>
              <a:prstGeom prst="rect">
                <a:avLst/>
              </a:prstGeom>
            </p:spPr>
          </p:pic>
          <p:pic>
            <p:nvPicPr>
              <p:cNvPr id="40" name="Picture 39" descr="A close-up of a person's face&#10;&#10;Description automatically generated">
                <a:extLst>
                  <a:ext uri="{FF2B5EF4-FFF2-40B4-BE49-F238E27FC236}">
                    <a16:creationId xmlns:a16="http://schemas.microsoft.com/office/drawing/2014/main" id="{51FFFEDC-DD03-E914-3FB2-B79B2501A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5297" y="2613778"/>
                <a:ext cx="1129557" cy="1506075"/>
              </a:xfrm>
              <a:prstGeom prst="rect">
                <a:avLst/>
              </a:prstGeom>
            </p:spPr>
          </p:pic>
          <p:pic>
            <p:nvPicPr>
              <p:cNvPr id="42" name="Picture 41" descr="A close-up of a person&#10;&#10;Description automatically generated">
                <a:extLst>
                  <a:ext uri="{FF2B5EF4-FFF2-40B4-BE49-F238E27FC236}">
                    <a16:creationId xmlns:a16="http://schemas.microsoft.com/office/drawing/2014/main" id="{4EA3A0D5-3B2B-8F7D-2148-33EE16BD7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5829" y="2613776"/>
                <a:ext cx="1119911" cy="1493215"/>
              </a:xfrm>
              <a:prstGeom prst="rect">
                <a:avLst/>
              </a:prstGeom>
            </p:spPr>
          </p:pic>
          <p:pic>
            <p:nvPicPr>
              <p:cNvPr id="44" name="Picture 43" descr="A person with a beard&#10;&#10;Description automatically generated">
                <a:extLst>
                  <a:ext uri="{FF2B5EF4-FFF2-40B4-BE49-F238E27FC236}">
                    <a16:creationId xmlns:a16="http://schemas.microsoft.com/office/drawing/2014/main" id="{1F3D4D0F-D1E6-3DF8-967C-F00D563AF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25829" y="1120564"/>
                <a:ext cx="1119911" cy="1493214"/>
              </a:xfrm>
              <a:prstGeom prst="rect">
                <a:avLst/>
              </a:prstGeom>
            </p:spPr>
          </p:pic>
        </p:grpSp>
      </p:grpSp>
      <p:pic>
        <p:nvPicPr>
          <p:cNvPr id="22" name="Picture 21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7D547EF0-81EB-6F34-384F-282AD5B9C4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8261" y="1077583"/>
            <a:ext cx="1207008" cy="1609344"/>
          </a:xfrm>
          <a:prstGeom prst="rect">
            <a:avLst/>
          </a:prstGeom>
        </p:spPr>
      </p:pic>
      <p:pic>
        <p:nvPicPr>
          <p:cNvPr id="46" name="Picture 45" descr="A person with long black hair&#10;&#10;Description automatically generated">
            <a:extLst>
              <a:ext uri="{FF2B5EF4-FFF2-40B4-BE49-F238E27FC236}">
                <a16:creationId xmlns:a16="http://schemas.microsoft.com/office/drawing/2014/main" id="{A5760C62-251D-2556-6640-E381D97C6C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052" y="4873936"/>
            <a:ext cx="1207008" cy="1609344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8304D06-15BF-05F5-0310-2AEFE4A88C05}"/>
              </a:ext>
            </a:extLst>
          </p:cNvPr>
          <p:cNvGrpSpPr/>
          <p:nvPr/>
        </p:nvGrpSpPr>
        <p:grpSpPr>
          <a:xfrm>
            <a:off x="8318261" y="1092575"/>
            <a:ext cx="3621025" cy="3218688"/>
            <a:chOff x="3770918" y="3235452"/>
            <a:chExt cx="3621025" cy="3218688"/>
          </a:xfrm>
        </p:grpSpPr>
        <p:pic>
          <p:nvPicPr>
            <p:cNvPr id="30" name="Picture 29" descr="A person with a goatee and beard&#10;&#10;Description automatically generated">
              <a:extLst>
                <a:ext uri="{FF2B5EF4-FFF2-40B4-BE49-F238E27FC236}">
                  <a16:creationId xmlns:a16="http://schemas.microsoft.com/office/drawing/2014/main" id="{FB18F492-3438-E02B-D791-CEEA681D2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70918" y="4844796"/>
              <a:ext cx="1207008" cy="1609344"/>
            </a:xfrm>
            <a:prstGeom prst="rect">
              <a:avLst/>
            </a:prstGeom>
          </p:spPr>
        </p:pic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8E5E4DB-8F0F-8ACC-2E96-ACE47DDAE0D2}"/>
                </a:ext>
              </a:extLst>
            </p:cNvPr>
            <p:cNvGrpSpPr/>
            <p:nvPr/>
          </p:nvGrpSpPr>
          <p:grpSpPr>
            <a:xfrm>
              <a:off x="4977926" y="3235452"/>
              <a:ext cx="2414017" cy="3218688"/>
              <a:chOff x="5136341" y="3454908"/>
              <a:chExt cx="2414017" cy="3218688"/>
            </a:xfrm>
          </p:grpSpPr>
          <p:pic>
            <p:nvPicPr>
              <p:cNvPr id="18" name="Picture 17" descr="A person with a beard&#10;&#10;Description automatically generated">
                <a:extLst>
                  <a:ext uri="{FF2B5EF4-FFF2-40B4-BE49-F238E27FC236}">
                    <a16:creationId xmlns:a16="http://schemas.microsoft.com/office/drawing/2014/main" id="{9EA5F6F8-BDB6-974A-6950-DB5DB807B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43349" y="3454908"/>
                <a:ext cx="1207009" cy="1609344"/>
              </a:xfrm>
              <a:prstGeom prst="rect">
                <a:avLst/>
              </a:prstGeom>
            </p:spPr>
          </p:pic>
          <p:pic>
            <p:nvPicPr>
              <p:cNvPr id="20" name="Picture 19" descr="A person with a beard&#10;&#10;Description automatically generated">
                <a:extLst>
                  <a:ext uri="{FF2B5EF4-FFF2-40B4-BE49-F238E27FC236}">
                    <a16:creationId xmlns:a16="http://schemas.microsoft.com/office/drawing/2014/main" id="{035CB788-9900-E404-3CEF-F81B9A528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36341" y="3454908"/>
                <a:ext cx="1207008" cy="1609344"/>
              </a:xfrm>
              <a:prstGeom prst="rect">
                <a:avLst/>
              </a:prstGeom>
            </p:spPr>
          </p:pic>
          <p:pic>
            <p:nvPicPr>
              <p:cNvPr id="28" name="Picture 27" descr="A person with a beard and mustache&#10;&#10;Description automatically generated">
                <a:extLst>
                  <a:ext uri="{FF2B5EF4-FFF2-40B4-BE49-F238E27FC236}">
                    <a16:creationId xmlns:a16="http://schemas.microsoft.com/office/drawing/2014/main" id="{71EC7F40-BD7E-F25A-DCE0-08E14FCD2B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36341" y="5064252"/>
                <a:ext cx="1207008" cy="1609344"/>
              </a:xfrm>
              <a:prstGeom prst="rect">
                <a:avLst/>
              </a:prstGeom>
            </p:spPr>
          </p:pic>
          <p:pic>
            <p:nvPicPr>
              <p:cNvPr id="48" name="Picture 47" descr="A close-up of a person&#10;&#10;Description automatically generated">
                <a:extLst>
                  <a:ext uri="{FF2B5EF4-FFF2-40B4-BE49-F238E27FC236}">
                    <a16:creationId xmlns:a16="http://schemas.microsoft.com/office/drawing/2014/main" id="{40D3423A-4EBF-4CCE-A832-CDF7C1933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43349" y="5064252"/>
                <a:ext cx="1207008" cy="1609344"/>
              </a:xfrm>
              <a:prstGeom prst="rect">
                <a:avLst/>
              </a:prstGeom>
            </p:spPr>
          </p:pic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1BC77BB-F02F-0723-54F4-A9C0EE47317D}"/>
              </a:ext>
            </a:extLst>
          </p:cNvPr>
          <p:cNvSpPr txBox="1"/>
          <p:nvPr/>
        </p:nvSpPr>
        <p:spPr>
          <a:xfrm>
            <a:off x="356616" y="4279392"/>
            <a:ext cx="400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Detectors, DAQ &amp; Data Analysis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C3F0B0-4B7E-A2B2-3C92-1E4DBBB54D7A}"/>
              </a:ext>
            </a:extLst>
          </p:cNvPr>
          <p:cNvSpPr txBox="1"/>
          <p:nvPr/>
        </p:nvSpPr>
        <p:spPr>
          <a:xfrm>
            <a:off x="5536985" y="4279320"/>
            <a:ext cx="20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Laser Cooling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9D8E581-B091-601F-123E-323FE0D51670}"/>
              </a:ext>
            </a:extLst>
          </p:cNvPr>
          <p:cNvSpPr txBox="1"/>
          <p:nvPr/>
        </p:nvSpPr>
        <p:spPr>
          <a:xfrm>
            <a:off x="8226820" y="4311263"/>
            <a:ext cx="375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Microwave Spectroscopy, Magnetometry and Penning Traps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997D83-DD6A-DB27-FBA7-97F85939F2F9}"/>
              </a:ext>
            </a:extLst>
          </p:cNvPr>
          <p:cNvSpPr txBox="1"/>
          <p:nvPr/>
        </p:nvSpPr>
        <p:spPr>
          <a:xfrm>
            <a:off x="3236320" y="6456308"/>
            <a:ext cx="113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HAICU</a:t>
            </a:r>
          </a:p>
        </p:txBody>
      </p:sp>
      <p:pic>
        <p:nvPicPr>
          <p:cNvPr id="65" name="Picture 64" descr="A person with short brown hair&#10;&#10;Description automatically generated">
            <a:extLst>
              <a:ext uri="{FF2B5EF4-FFF2-40B4-BE49-F238E27FC236}">
                <a16:creationId xmlns:a16="http://schemas.microsoft.com/office/drawing/2014/main" id="{405E2752-243A-D934-AE03-E4A9B688A1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99697" y="4846964"/>
            <a:ext cx="1207008" cy="160934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99339D49-56E1-AE7F-09DC-ABEE36B65F5C}"/>
              </a:ext>
            </a:extLst>
          </p:cNvPr>
          <p:cNvSpPr txBox="1"/>
          <p:nvPr/>
        </p:nvSpPr>
        <p:spPr>
          <a:xfrm>
            <a:off x="195052" y="6483280"/>
            <a:ext cx="142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PI</a:t>
            </a:r>
          </a:p>
        </p:txBody>
      </p:sp>
      <p:pic>
        <p:nvPicPr>
          <p:cNvPr id="70" name="Picture 69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A450503E-2093-4BA0-DCCC-AEB641B146B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575" y="4873936"/>
            <a:ext cx="1223373" cy="160934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285EC4C-A61F-83FE-3685-9C93997C23DC}"/>
              </a:ext>
            </a:extLst>
          </p:cNvPr>
          <p:cNvSpPr txBox="1"/>
          <p:nvPr/>
        </p:nvSpPr>
        <p:spPr>
          <a:xfrm>
            <a:off x="1485575" y="6483280"/>
            <a:ext cx="74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DC1B69B-8AC8-D8F7-4DAD-E7554F55F872}"/>
              </a:ext>
            </a:extLst>
          </p:cNvPr>
          <p:cNvSpPr txBox="1"/>
          <p:nvPr/>
        </p:nvSpPr>
        <p:spPr>
          <a:xfrm>
            <a:off x="9775295" y="470235"/>
            <a:ext cx="232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 Denotes HPQ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CB65D4-BE63-E6EC-B09E-EA86EC2C2E4F}"/>
              </a:ext>
            </a:extLst>
          </p:cNvPr>
          <p:cNvSpPr txBox="1"/>
          <p:nvPr/>
        </p:nvSpPr>
        <p:spPr>
          <a:xfrm>
            <a:off x="1222248" y="1253020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8F1692-A9CB-40A6-31B3-26633F15073D}"/>
              </a:ext>
            </a:extLst>
          </p:cNvPr>
          <p:cNvSpPr txBox="1"/>
          <p:nvPr/>
        </p:nvSpPr>
        <p:spPr>
          <a:xfrm>
            <a:off x="3555841" y="1253204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D1B4EB-BBC6-2A0A-5326-7A95F6D40FBA}"/>
              </a:ext>
            </a:extLst>
          </p:cNvPr>
          <p:cNvSpPr txBox="1"/>
          <p:nvPr/>
        </p:nvSpPr>
        <p:spPr>
          <a:xfrm>
            <a:off x="4685398" y="1253204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58FDB7-D085-833C-87CF-AAC036CEA6FC}"/>
              </a:ext>
            </a:extLst>
          </p:cNvPr>
          <p:cNvSpPr txBox="1"/>
          <p:nvPr/>
        </p:nvSpPr>
        <p:spPr>
          <a:xfrm>
            <a:off x="11683254" y="1092575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6A0D1A4-89A3-87CD-C99B-CB906E72CC2F}"/>
              </a:ext>
            </a:extLst>
          </p:cNvPr>
          <p:cNvSpPr txBox="1"/>
          <p:nvPr/>
        </p:nvSpPr>
        <p:spPr>
          <a:xfrm>
            <a:off x="10439668" y="2686927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52F996E-DEFA-4CBE-4070-8406799019AC}"/>
              </a:ext>
            </a:extLst>
          </p:cNvPr>
          <p:cNvSpPr txBox="1"/>
          <p:nvPr/>
        </p:nvSpPr>
        <p:spPr>
          <a:xfrm>
            <a:off x="7480814" y="1353788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3B3C1B-DD4D-32BB-0330-860A58C262C9}"/>
              </a:ext>
            </a:extLst>
          </p:cNvPr>
          <p:cNvSpPr txBox="1"/>
          <p:nvPr/>
        </p:nvSpPr>
        <p:spPr>
          <a:xfrm>
            <a:off x="7755134" y="4883970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57D5E3D-CF8D-17B2-5813-45AE06120D35}"/>
              </a:ext>
            </a:extLst>
          </p:cNvPr>
          <p:cNvSpPr txBox="1"/>
          <p:nvPr/>
        </p:nvSpPr>
        <p:spPr>
          <a:xfrm>
            <a:off x="8318261" y="5172982"/>
            <a:ext cx="3203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Apologies to newest grad students, co-op students and past members.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829CBFF-21CD-CCAE-818F-52218CDA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89" y="4846964"/>
            <a:ext cx="1207008" cy="16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 person in a blue jacket&#10;&#10;Description automatically generated">
            <a:extLst>
              <a:ext uri="{FF2B5EF4-FFF2-40B4-BE49-F238E27FC236}">
                <a16:creationId xmlns:a16="http://schemas.microsoft.com/office/drawing/2014/main" id="{C8F89ADC-D69D-F138-F94D-E191F82945E4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 l="19077" r="8389" b="7911"/>
          <a:stretch/>
        </p:blipFill>
        <p:spPr>
          <a:xfrm>
            <a:off x="3129514" y="4856108"/>
            <a:ext cx="1256167" cy="1594842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58D685E-20AE-E599-F40E-BE5FD49B4DEE}"/>
              </a:ext>
            </a:extLst>
          </p:cNvPr>
          <p:cNvSpPr txBox="1"/>
          <p:nvPr/>
        </p:nvSpPr>
        <p:spPr>
          <a:xfrm>
            <a:off x="6501384" y="4861466"/>
            <a:ext cx="21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4104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6534" y="1677271"/>
            <a:ext cx="5268269" cy="4810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A9FF"/>
                </a:solidFill>
              </a:rPr>
              <a:t>ALPHA-2</a:t>
            </a:r>
            <a:r>
              <a:rPr lang="en-US" sz="1800" dirty="0"/>
              <a:t>: trapping antihydrogen for 12 years and counting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1S-2S, microwave spectroscopy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Laser cooling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Indirect determination of Lamb shift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New transition being probed, e.g., 2S-4P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Record breaking number of antiatoms stores: </a:t>
            </a:r>
            <a:r>
              <a:rPr lang="en-US" sz="1800" dirty="0">
                <a:solidFill>
                  <a:srgbClr val="00A9FF"/>
                </a:solidFill>
              </a:rPr>
              <a:t>&gt;10</a:t>
            </a:r>
            <a:r>
              <a:rPr lang="en-US" sz="1800" baseline="30000" dirty="0">
                <a:solidFill>
                  <a:srgbClr val="00A9FF"/>
                </a:solidFill>
              </a:rPr>
              <a:t>4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00A9FF"/>
                </a:solidFill>
              </a:rPr>
              <a:t>ALPHA-g</a:t>
            </a:r>
            <a:r>
              <a:rPr lang="en-US" sz="1800" dirty="0"/>
              <a:t>: dropping trapped antihydrogen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First experiment in 2022 (~20% error on first measurement)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Currently trapping and dropping unprecedented number of antiatoms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471600"/>
            <a:ext cx="10933200" cy="651600"/>
          </a:xfrm>
        </p:spPr>
        <p:txBody>
          <a:bodyPr>
            <a:normAutofit/>
          </a:bodyPr>
          <a:lstStyle/>
          <a:p>
            <a:r>
              <a:rPr lang="en-US" dirty="0"/>
              <a:t>The Current Status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E6D92-CC8A-1044-BC95-100BD6BC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734" y="3719176"/>
            <a:ext cx="4282786" cy="3127212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E8C8397-076A-9FEF-D62D-9891C92D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80" y="0"/>
            <a:ext cx="6282531" cy="37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5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etal object&#10;&#10;Description automatically generated">
            <a:extLst>
              <a:ext uri="{FF2B5EF4-FFF2-40B4-BE49-F238E27FC236}">
                <a16:creationId xmlns:a16="http://schemas.microsoft.com/office/drawing/2014/main" id="{4E8C343E-160E-165B-73A9-E849AD8AE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24" y="1135162"/>
            <a:ext cx="4375848" cy="344598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3366-BD9B-2D6C-0BF0-04D5FDE1B93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1465" y="634701"/>
            <a:ext cx="5268269" cy="6003843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rgbClr val="00A9FF"/>
                </a:solidFill>
              </a:rPr>
              <a:t>H</a:t>
            </a:r>
            <a:r>
              <a:rPr lang="en-CA" sz="2000" dirty="0"/>
              <a:t>ydrogen-</a:t>
            </a:r>
            <a:r>
              <a:rPr lang="en-CA" sz="2000" dirty="0">
                <a:solidFill>
                  <a:srgbClr val="00A9FF"/>
                </a:solidFill>
              </a:rPr>
              <a:t>A</a:t>
            </a:r>
            <a:r>
              <a:rPr lang="en-CA" sz="2000" dirty="0"/>
              <a:t>ntihydrogen </a:t>
            </a:r>
            <a:r>
              <a:rPr lang="en-CA" sz="2000" dirty="0">
                <a:solidFill>
                  <a:srgbClr val="00A9FF"/>
                </a:solidFill>
              </a:rPr>
              <a:t>I</a:t>
            </a:r>
            <a:r>
              <a:rPr lang="en-CA" sz="2000" dirty="0"/>
              <a:t>nfrastructure of </a:t>
            </a:r>
            <a:r>
              <a:rPr lang="en-CA" sz="2000" dirty="0">
                <a:solidFill>
                  <a:srgbClr val="00A9FF"/>
                </a:solidFill>
              </a:rPr>
              <a:t>C</a:t>
            </a:r>
            <a:r>
              <a:rPr lang="en-CA" sz="2000" dirty="0"/>
              <a:t>anadian </a:t>
            </a:r>
            <a:r>
              <a:rPr lang="en-CA" sz="2000" dirty="0">
                <a:solidFill>
                  <a:srgbClr val="00A9FF"/>
                </a:solidFill>
              </a:rPr>
              <a:t>U</a:t>
            </a:r>
            <a:r>
              <a:rPr lang="en-CA" sz="2000" dirty="0"/>
              <a:t>niversities</a:t>
            </a:r>
          </a:p>
          <a:p>
            <a:r>
              <a:rPr lang="en-CA" sz="2000" dirty="0"/>
              <a:t>Platform to develop </a:t>
            </a:r>
            <a:r>
              <a:rPr lang="en-CA" sz="2000" dirty="0">
                <a:solidFill>
                  <a:srgbClr val="00A9FF"/>
                </a:solidFill>
              </a:rPr>
              <a:t>quantum sensing techniques</a:t>
            </a:r>
            <a:r>
              <a:rPr lang="en-CA" sz="2000" dirty="0"/>
              <a:t> on H &amp; pathfinder for </a:t>
            </a:r>
            <a:r>
              <a:rPr lang="en-CA" sz="2000" dirty="0">
                <a:solidFill>
                  <a:srgbClr val="00A9FF"/>
                </a:solidFill>
              </a:rPr>
              <a:t>next generation</a:t>
            </a:r>
            <a:r>
              <a:rPr lang="en-CA" sz="2000" dirty="0"/>
              <a:t> of H experiments</a:t>
            </a:r>
          </a:p>
          <a:p>
            <a:endParaRPr lang="en-CA" sz="2000" dirty="0"/>
          </a:p>
          <a:p>
            <a:r>
              <a:rPr lang="en-CA" sz="2000" dirty="0"/>
              <a:t>Long-term goal: Make the </a:t>
            </a:r>
            <a:r>
              <a:rPr lang="en-CA" sz="2000" dirty="0">
                <a:solidFill>
                  <a:srgbClr val="00A9FF"/>
                </a:solidFill>
              </a:rPr>
              <a:t>first</a:t>
            </a:r>
            <a:r>
              <a:rPr lang="en-CA" sz="2000" dirty="0"/>
              <a:t> hydrogen </a:t>
            </a:r>
            <a:r>
              <a:rPr lang="en-CA" sz="2000" dirty="0">
                <a:solidFill>
                  <a:srgbClr val="00A9FF"/>
                </a:solidFill>
              </a:rPr>
              <a:t>fountain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>
                <a:solidFill>
                  <a:srgbClr val="00A9FF"/>
                </a:solidFill>
              </a:rPr>
              <a:t>Phase 1</a:t>
            </a:r>
            <a:r>
              <a:rPr lang="en-CA" sz="2000" dirty="0"/>
              <a:t>: Construction is ongoing at TRIUMF and UBC – first trapped atoms expected early next year</a:t>
            </a:r>
          </a:p>
          <a:p>
            <a:endParaRPr lang="en-CA" sz="2000" dirty="0"/>
          </a:p>
          <a:p>
            <a:r>
              <a:rPr lang="en-CA" sz="2000" dirty="0"/>
              <a:t>HAICU does not depend on the cyclotron</a:t>
            </a:r>
          </a:p>
          <a:p>
            <a:r>
              <a:rPr lang="en-CA" sz="2000" dirty="0"/>
              <a:t>If infrastructure is ready, no additional resources required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BF038-11D6-4973-E7E5-5B5F5811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471600"/>
            <a:ext cx="10933200" cy="651600"/>
          </a:xfrm>
        </p:spPr>
        <p:txBody>
          <a:bodyPr>
            <a:normAutofit/>
          </a:bodyPr>
          <a:lstStyle/>
          <a:p>
            <a:r>
              <a:rPr lang="en-CA" dirty="0"/>
              <a:t>HAICU (now – 2031?)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A9B031-8355-E670-3DD7-F99A20B7AE03}"/>
              </a:ext>
            </a:extLst>
          </p:cNvPr>
          <p:cNvCxnSpPr/>
          <p:nvPr/>
        </p:nvCxnSpPr>
        <p:spPr>
          <a:xfrm>
            <a:off x="8202168" y="2032651"/>
            <a:ext cx="1371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machine with several metal rods&#10;&#10;Description automatically generated with medium confidence">
            <a:extLst>
              <a:ext uri="{FF2B5EF4-FFF2-40B4-BE49-F238E27FC236}">
                <a16:creationId xmlns:a16="http://schemas.microsoft.com/office/drawing/2014/main" id="{3EA2EC80-AD21-405C-D589-CDE95C624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25" t="40059" r="18100" b="18748"/>
          <a:stretch/>
        </p:blipFill>
        <p:spPr>
          <a:xfrm>
            <a:off x="502920" y="4734234"/>
            <a:ext cx="5257800" cy="19043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9AA870-553A-404B-21B7-0ABB2A023F24}"/>
              </a:ext>
            </a:extLst>
          </p:cNvPr>
          <p:cNvSpPr txBox="1"/>
          <p:nvPr/>
        </p:nvSpPr>
        <p:spPr>
          <a:xfrm>
            <a:off x="790128" y="4825674"/>
            <a:ext cx="474199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Gate coils assembly at TRIUMF (Oct. 2024)</a:t>
            </a:r>
          </a:p>
        </p:txBody>
      </p:sp>
    </p:spTree>
    <p:extLst>
      <p:ext uri="{BB962C8B-B14F-4D97-AF65-F5344CB8AC3E}">
        <p14:creationId xmlns:p14="http://schemas.microsoft.com/office/powerpoint/2010/main" val="278072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B6408F-A488-AA89-0CAC-FD928B273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00" y="471600"/>
            <a:ext cx="10933200" cy="651600"/>
          </a:xfrm>
        </p:spPr>
        <p:txBody>
          <a:bodyPr>
            <a:normAutofit/>
          </a:bodyPr>
          <a:lstStyle/>
          <a:p>
            <a:r>
              <a:rPr lang="en-CA" dirty="0"/>
              <a:t>ALPHA Next Generation (2027-?)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23DC08D-D065-EF64-7DF2-3381A4548319}"/>
              </a:ext>
            </a:extLst>
          </p:cNvPr>
          <p:cNvSpPr txBox="1">
            <a:spLocks/>
          </p:cNvSpPr>
          <p:nvPr/>
        </p:nvSpPr>
        <p:spPr>
          <a:xfrm>
            <a:off x="432211" y="5397663"/>
            <a:ext cx="5744875" cy="1368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CA" sz="1800" dirty="0"/>
              <a:t>Modernization of decades-old facilities and tools</a:t>
            </a:r>
          </a:p>
          <a:p>
            <a:pPr lvl="1">
              <a:lnSpc>
                <a:spcPct val="90000"/>
              </a:lnSpc>
            </a:pPr>
            <a:r>
              <a:rPr lang="en-CA" sz="1800" dirty="0"/>
              <a:t>To name a few: DAQ, trap CS</a:t>
            </a:r>
          </a:p>
          <a:p>
            <a:pPr lvl="1">
              <a:lnSpc>
                <a:spcPct val="90000"/>
              </a:lnSpc>
            </a:pPr>
            <a:r>
              <a:rPr lang="en-CA" sz="1800" dirty="0"/>
              <a:t>Increase automation and sustainability (e.g., liquid helium consumption)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7C457-396F-2714-30C8-8CD0A776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" y="1369212"/>
            <a:ext cx="7097785" cy="391440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9A782E-044E-18B8-183F-556B96BB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4808" y="1570090"/>
            <a:ext cx="5727192" cy="2434982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2000" dirty="0"/>
              <a:t>Reach </a:t>
            </a:r>
            <a:r>
              <a:rPr lang="en-CA" sz="2000" i="1" dirty="0"/>
              <a:t>hydrogen-level</a:t>
            </a:r>
            <a:r>
              <a:rPr lang="en-CA" sz="2000" dirty="0"/>
              <a:t> precision</a:t>
            </a:r>
          </a:p>
          <a:p>
            <a:pPr lvl="1">
              <a:lnSpc>
                <a:spcPct val="90000"/>
              </a:lnSpc>
            </a:pPr>
            <a:r>
              <a:rPr lang="en-CA" sz="2000" dirty="0"/>
              <a:t>Microwave and laser (1S-2S) spectroscopy</a:t>
            </a:r>
          </a:p>
          <a:p>
            <a:pPr>
              <a:lnSpc>
                <a:spcPct val="90000"/>
              </a:lnSpc>
            </a:pPr>
            <a:r>
              <a:rPr lang="en-CA" sz="2000" dirty="0"/>
              <a:t>Precision gravitational studies</a:t>
            </a:r>
          </a:p>
          <a:p>
            <a:pPr marL="0" indent="0">
              <a:lnSpc>
                <a:spcPct val="90000"/>
              </a:lnSpc>
              <a:buNone/>
            </a:pPr>
            <a:endParaRPr lang="en-CA" sz="2000"/>
          </a:p>
          <a:p>
            <a:pPr marL="0" indent="0">
              <a:lnSpc>
                <a:spcPct val="90000"/>
              </a:lnSpc>
              <a:buNone/>
            </a:pPr>
            <a:endParaRPr lang="en-CA" sz="2000" dirty="0"/>
          </a:p>
          <a:p>
            <a:pPr>
              <a:lnSpc>
                <a:spcPct val="90000"/>
              </a:lnSpc>
            </a:pPr>
            <a:r>
              <a:rPr lang="en-CA" sz="2000" dirty="0"/>
              <a:t>Application to be submitted to CFI IF2025</a:t>
            </a:r>
          </a:p>
          <a:p>
            <a:pPr lvl="1">
              <a:lnSpc>
                <a:spcPct val="90000"/>
              </a:lnSpc>
            </a:pPr>
            <a:r>
              <a:rPr lang="en-CA" sz="2000" dirty="0"/>
              <a:t>Timely with CERN LS3 (injectors)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4741FAE-D88B-EF7C-3545-527938197C2A}"/>
              </a:ext>
            </a:extLst>
          </p:cNvPr>
          <p:cNvSpPr txBox="1">
            <a:spLocks/>
          </p:cNvSpPr>
          <p:nvPr/>
        </p:nvSpPr>
        <p:spPr>
          <a:xfrm>
            <a:off x="6071011" y="5397663"/>
            <a:ext cx="5744875" cy="1368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Direct antihydrogen-hydrogen comparison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Hydrogen loading and detection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465950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1994</TotalTime>
  <Words>299</Words>
  <Application>Microsoft Macintosh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Custom Design</vt:lpstr>
      <vt:lpstr>The Scientific Goal</vt:lpstr>
      <vt:lpstr>The Team (ALPHA-Canada)</vt:lpstr>
      <vt:lpstr>The Current Status</vt:lpstr>
      <vt:lpstr>HAICU (now – 2031?)</vt:lpstr>
      <vt:lpstr>ALPHA Next Generation (2027-?)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Oliver Stelzer-Chilton</cp:lastModifiedBy>
  <cp:revision>6</cp:revision>
  <dcterms:created xsi:type="dcterms:W3CDTF">2019-03-27T18:02:40Z</dcterms:created>
  <dcterms:modified xsi:type="dcterms:W3CDTF">2024-11-16T20:21:22Z</dcterms:modified>
</cp:coreProperties>
</file>