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8"/>
  </p:notesMasterIdLst>
  <p:sldIdLst>
    <p:sldId id="662" r:id="rId6"/>
    <p:sldId id="1534" r:id="rId7"/>
    <p:sldId id="1512" r:id="rId8"/>
    <p:sldId id="1516" r:id="rId9"/>
    <p:sldId id="9977" r:id="rId10"/>
    <p:sldId id="1521" r:id="rId11"/>
    <p:sldId id="2098" r:id="rId12"/>
    <p:sldId id="1504" r:id="rId13"/>
    <p:sldId id="690" r:id="rId14"/>
    <p:sldId id="9978" r:id="rId15"/>
    <p:sldId id="302" r:id="rId16"/>
    <p:sldId id="20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CC25AB-6914-C385-AAFC-EF4D64EC6B93}" name="Beatrice Franke" initials="BF" userId="S::bfranke@triumf.ca::018d7d91-3a7e-43e2-a24e-6af50ecc895b" providerId="AD"/>
  <p188:author id="{17B96ED3-34CF-15DD-7550-01AE0E8396EF}" name="Oliver Stelzer-Chilton" initials="OSC" userId="S::stelzer-chilton@triumf.ca::adbf8634-2c78-491d-8849-b2d96119b6b0" providerId="AD"/>
  <p188:author id="{19E594F7-309D-C4C0-E8FE-16046A888FB6}" name="Isabel Trigger" initials="IT" userId="S::itrigger@triumf.ca::0ec22a14-59c8-41d6-92a3-46c2f2e243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1F1"/>
    <a:srgbClr val="05B0F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AA4C8-B1C4-699A-91B0-0C3B675A25AB}" v="41" dt="2024-11-12T09:55:35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697"/>
  </p:normalViewPr>
  <p:slideViewPr>
    <p:cSldViewPr snapToGrid="0">
      <p:cViewPr varScale="1">
        <p:scale>
          <a:sx n="108" d="100"/>
          <a:sy n="108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4E74-000E-EE47-AE4A-0AEE87E67431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CF5E-B851-0A40-B147-2A94E94F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05E80-087E-CA0F-4757-99C6D22F9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1D5BB-10A4-49E1-C231-8518E1454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B17B2-4EF2-737C-489A-987055860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A3ED-AC6A-6F9F-A129-DA7D2AD24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2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2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CF5E-B851-0A40-B147-2A94E94FCF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3210-20EC-F24E-9683-99436A0FB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72E1A-5AC8-DB49-9CF5-317BA4860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23DB3-D48C-CA40-BB06-9A34C40E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D4F74-92FB-7B47-AB9B-2402ACA0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C8DE-136B-264A-BFD1-4B4C3D80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3275-8EED-F74F-9591-620A8EDB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77F45-0BD2-9147-9203-A54F11429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995CB-BB57-AD46-A56C-1CE8C3CF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5B0D-6D2C-4E46-9A20-85849629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2A690-2178-D845-B175-1FF74B1C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FB74D-5416-9544-B0F7-C77525F84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241A1-15FC-0949-B9A9-F6D82538F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98A2-634E-234F-8801-258C64C8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7447E-2489-DF46-8245-C5E62407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ED96-0404-B344-870B-C76DD35A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60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94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35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84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9333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704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2024-11-18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253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8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1262-C525-9F44-9DAB-B55D8D2C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B7BF-7AC6-1540-95FA-08BC0714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28F0C-51BE-0745-9948-89A90738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DA34-738F-BF45-B243-623E999F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4B553-1789-6C45-B201-5E5FE6FE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6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689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59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9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29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3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136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8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887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72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91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2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46F5-BAFE-4848-8CA4-4CA8F56A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BEA1C-E6C1-6742-BFD1-ABF0B11EE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6C3D-8AE9-FA40-A38F-5E48F3FF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A4FA7-8FB0-7E43-9E41-01F7F7EF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B25A-5ED4-D44E-9096-E219BD5C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3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9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972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4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726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67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73160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59212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84076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93744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4742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78DC-46C0-834B-A6EB-594D7774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D703-51D7-3F46-9B4B-20CB6D16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AA2D9-E06A-3142-929B-FE8CB59F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0DB70-19F4-FE47-ABA6-6F1F68A0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15372-C264-3846-81AD-B5629A5C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83DFA-6C5F-2F4A-B954-7A21BA2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4775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21388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55950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75123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9091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63578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79716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29850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48158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0568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0F85-0C2F-CE49-9F8A-9E21B3DD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E599-984D-E247-BBEF-DCA56189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ED082-E9D8-5444-8CF3-396C27D2C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75317-B077-E549-9309-FE2DF5EB1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2F5F3-0A74-0B4A-8373-F65BC3295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79320-A2CB-5942-A50A-A442F3F7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C9324-99AB-4D4A-B09B-C7DA1B25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FBA53-CDB9-1044-9106-8AF0D78D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0358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7030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51631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37945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69123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00713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22952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05533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0073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466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AADE-A67C-DF41-BF42-80F95B59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781C-DACC-D04A-A8D6-8BD2D471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69459-B71D-C24D-8999-9FFD7F83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7B7DF-597B-DC44-859F-BA279CF8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3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90193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50498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44877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58891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08284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D3677-4C9B-4970-A539-889BA99E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0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68" y="1"/>
            <a:ext cx="8157136" cy="62653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58521"/>
            <a:ext cx="5384800" cy="339407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58521"/>
            <a:ext cx="5384800" cy="339407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36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1313-7917-41C0-88BE-CC11AC72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7E10F-CB24-40EB-8F3C-F1A18FE0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F923B-D830-4618-A1D0-9D6DE836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1ACB5-F598-4191-80CF-E8A9B98F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8D780-B3A0-4885-918A-3AF6DEC7C3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50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A5DD8-9271-3143-8323-4EBFD8E8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6E1C5-BC85-4241-B86A-E8F9A0E2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46DB-155A-3445-82E9-41814BA0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54BE-114C-E142-B053-623474E2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F4BB9-173B-E940-85EA-9C1E207D7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BC1BB-D590-D54E-9597-32EF1296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FCA37-4539-C649-99B0-7E4C3745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56C3-528D-084A-9E7C-FF7B9EA0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9C26B-4EBA-4249-B29A-3F006777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20AD-211D-CA4B-83E1-AEF5E116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9310-1E88-E646-BDA1-CAEBCCFED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A2C9E-EDEC-BA49-8751-C0ADE1C5B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BA6C7-8399-8D4A-9E22-F5134E70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759F5-9797-F144-94E1-B79FF15A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291E1-B3D7-3A4F-9C98-02C1DE6C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DFB37-AD8F-8243-ABE9-852A7448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391CF-1280-CE49-8D27-6B5EEBBA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5C038-23EE-F045-A396-D96B214F9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9AA7-CD0D-3B41-900C-EB1DD60A6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7EC45-35EC-6845-B9C1-3F66F31A3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5" r:id="rId13"/>
    <p:sldLayoutId id="2147483716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1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1D4CEE-0566-FC47-8203-28EFE1E4859D}"/>
              </a:ext>
            </a:extLst>
          </p:cNvPr>
          <p:cNvSpPr/>
          <p:nvPr/>
        </p:nvSpPr>
        <p:spPr>
          <a:xfrm>
            <a:off x="5840669" y="0"/>
            <a:ext cx="55870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69A6A-C069-48AF-A644-E5DAB8E8B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761" y="4459383"/>
            <a:ext cx="7882759" cy="2082023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Arial"/>
                <a:cs typeface="Arial"/>
              </a:rPr>
              <a:t>Particle Physics</a:t>
            </a:r>
            <a:endParaRPr lang="en-CA" sz="30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5E869-0FCA-4DF7-AF07-8E8D3F09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460" y="5500394"/>
            <a:ext cx="9134418" cy="8721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Oliver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Stelzer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-Chilton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ACOT Meeting, November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56093-CE77-604D-9E77-E0D60507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5" y="940706"/>
            <a:ext cx="10773367" cy="32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93EE-9C10-1AEA-3042-EE16861C7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F933AB-BEBC-51D1-F08D-02D6EB4DB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21" y="933990"/>
            <a:ext cx="10621926" cy="688338"/>
          </a:xfrm>
        </p:spPr>
        <p:txBody>
          <a:bodyPr>
            <a:normAutofit/>
          </a:bodyPr>
          <a:lstStyle/>
          <a:p>
            <a:r>
              <a:rPr lang="en-US" sz="3000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A2BA6-9DB3-44A8-8FB2-124A93F51371}"/>
              </a:ext>
            </a:extLst>
          </p:cNvPr>
          <p:cNvSpPr txBox="1"/>
          <p:nvPr/>
        </p:nvSpPr>
        <p:spPr>
          <a:xfrm>
            <a:off x="896153" y="1613118"/>
            <a:ext cx="10759227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Particle Physics – Oliver Stelzer-Chilton (5+3)</a:t>
            </a: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Scientific Computing – Reda </a:t>
            </a: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Tafirout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(7+3)</a:t>
            </a: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Science &amp; Technology – Pietro Giampa (15+5)</a:t>
            </a: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endParaRPr lang="en-CA" sz="2000" dirty="0">
              <a:solidFill>
                <a:srgbClr val="212121"/>
              </a:solidFill>
            </a:endParaRP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Project updates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ATLAS – Max </a:t>
            </a: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Swiatlowski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(5+3)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T2K/Hyper-K – Akira </a:t>
            </a: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Konaka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(5+3)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TUCAN – Ruediger Picker (5+3)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ALPHA/ALPHA-G/HAICU – Andrea Capra (5+3)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SuperCDMS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– Wolfgang Rau (3+2)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DarkLight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– Kate </a:t>
            </a: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Pachal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(3+2)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PIONEER – Chloe </a:t>
            </a: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Malbrunot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(3+2)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nEXO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– Chloe </a:t>
            </a:r>
            <a:r>
              <a:rPr lang="en-CA" sz="2000" b="0" i="0" u="none" strike="noStrike" dirty="0" err="1">
                <a:solidFill>
                  <a:srgbClr val="212121"/>
                </a:solidFill>
                <a:effectLst/>
              </a:rPr>
              <a:t>Malbrunot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</a:rPr>
              <a:t> (3+2)</a:t>
            </a:r>
            <a:endParaRPr lang="en-US" sz="1000" dirty="0">
              <a:cs typeface="Calibri"/>
            </a:endParaRP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endParaRPr lang="en-CA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59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9461" y="864483"/>
            <a:ext cx="10621926" cy="688338"/>
          </a:xfrm>
        </p:spPr>
        <p:txBody>
          <a:bodyPr>
            <a:normAutofit/>
          </a:bodyPr>
          <a:lstStyle/>
          <a:p>
            <a:r>
              <a:rPr lang="en-US" sz="3000" dirty="0"/>
              <a:t>Exciting Science in next 5 YP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40628-7644-044D-AB59-D7D5203714A4}"/>
              </a:ext>
            </a:extLst>
          </p:cNvPr>
          <p:cNvSpPr/>
          <p:nvPr/>
        </p:nvSpPr>
        <p:spPr>
          <a:xfrm>
            <a:off x="729461" y="1007504"/>
            <a:ext cx="7286383" cy="61247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CA" altLang="en-US" sz="2000" b="1" dirty="0"/>
          </a:p>
          <a:p>
            <a:pPr>
              <a:buClr>
                <a:srgbClr val="00A9FF"/>
              </a:buClr>
            </a:pPr>
            <a:endParaRPr lang="en-US" sz="1000" dirty="0"/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Particle Physics addresses many of the most compelling questions 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Embedded in international collaborations 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Growing onsite effort with new opportunities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endParaRPr lang="en-US" sz="1000" dirty="0"/>
          </a:p>
          <a:p>
            <a:pPr>
              <a:buClr>
                <a:srgbClr val="00A9FF"/>
              </a:buClr>
            </a:pPr>
            <a:endParaRPr lang="en-US" sz="1000" dirty="0"/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5B1F1"/>
                </a:solidFill>
              </a:rPr>
              <a:t>Expect many exciting results from Particle Physics by 2030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5B1F1"/>
                </a:solidFill>
              </a:rPr>
              <a:t>ATLAS: Higgs boson potential, sensitivity to many new particles, precision measurements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5B1F1"/>
                </a:solidFill>
              </a:rPr>
              <a:t>Hyper-K: Probing CP violation in neutrino sector 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5B1F1"/>
                </a:solidFill>
              </a:rPr>
              <a:t>UCN: World leading neutron EDM and neutron lifetime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5B1F1"/>
                </a:solidFill>
              </a:rPr>
              <a:t>ALPHA: Precision anti-matter spectroscopy and effect              of gravity on anti-matter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35B1F1"/>
                </a:solidFill>
              </a:rPr>
              <a:t>SuperCDMS</a:t>
            </a:r>
            <a:r>
              <a:rPr lang="en-US" sz="2000" dirty="0">
                <a:solidFill>
                  <a:srgbClr val="35B1F1"/>
                </a:solidFill>
              </a:rPr>
              <a:t>: Most sensitive Dark Matter results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35B1F1"/>
                </a:solidFill>
              </a:rPr>
              <a:t>DarkLight</a:t>
            </a:r>
            <a:r>
              <a:rPr lang="en-US" sz="2000" dirty="0">
                <a:solidFill>
                  <a:srgbClr val="35B1F1"/>
                </a:solidFill>
              </a:rPr>
              <a:t>: Sensitivity to find new low mass dark boson 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5B1F1"/>
                </a:solidFill>
              </a:rPr>
              <a:t>PIONEER: </a:t>
            </a:r>
            <a:r>
              <a:rPr lang="en-CA" sz="2000" dirty="0">
                <a:solidFill>
                  <a:srgbClr val="35B1F1"/>
                </a:solidFill>
              </a:rPr>
              <a:t>Towards the w</a:t>
            </a:r>
            <a:r>
              <a:rPr lang="en-CA" sz="2000" dirty="0">
                <a:solidFill>
                  <a:srgbClr val="35B1F1"/>
                </a:solidFill>
                <a:effectLst/>
              </a:rPr>
              <a:t>orld’s most precise e-µ universality test</a:t>
            </a:r>
            <a:endParaRPr lang="en-CA" sz="2000" dirty="0">
              <a:solidFill>
                <a:srgbClr val="35B1F1"/>
              </a:solidFill>
            </a:endParaRP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endParaRPr lang="en-US" sz="2000" dirty="0"/>
          </a:p>
          <a:p>
            <a:pPr>
              <a:buClr>
                <a:srgbClr val="00A9FF"/>
              </a:buClr>
            </a:pPr>
            <a:endParaRPr lang="en-US" sz="1000" dirty="0"/>
          </a:p>
          <a:p>
            <a:pPr>
              <a:buClr>
                <a:srgbClr val="00A9FF"/>
              </a:buClr>
            </a:pPr>
            <a:endParaRPr lang="en-US" sz="1000" dirty="0"/>
          </a:p>
          <a:p>
            <a:pPr>
              <a:buClr>
                <a:srgbClr val="00A9FF"/>
              </a:buClr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40837-9851-819D-8991-D1818282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44"/>
          <a:stretch/>
        </p:blipFill>
        <p:spPr>
          <a:xfrm>
            <a:off x="7520005" y="3245051"/>
            <a:ext cx="2368003" cy="1723272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3B143A6-83A2-E74D-A8D3-16AAAE17D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156" y="4968323"/>
            <a:ext cx="4285704" cy="1828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67985-4D86-8894-DE80-A3AF8723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44"/>
          <a:stretch/>
        </p:blipFill>
        <p:spPr>
          <a:xfrm>
            <a:off x="9823997" y="3242876"/>
            <a:ext cx="2368003" cy="1723272"/>
          </a:xfrm>
          <a:prstGeom prst="rect">
            <a:avLst/>
          </a:prstGeom>
        </p:spPr>
      </p:pic>
      <p:pic>
        <p:nvPicPr>
          <p:cNvPr id="10" name="Picture 9" descr="A diagram of a curve&#10;&#10;Description automatically generated">
            <a:extLst>
              <a:ext uri="{FF2B5EF4-FFF2-40B4-BE49-F238E27FC236}">
                <a16:creationId xmlns:a16="http://schemas.microsoft.com/office/drawing/2014/main" id="{78F3DBC6-D127-5CB2-465B-343B44D42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86" y="1265449"/>
            <a:ext cx="2245814" cy="1723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E6B1A8-390D-E506-CF94-BFAA10B7F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401" y="994730"/>
            <a:ext cx="1869227" cy="21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E3D5B0-6587-B04F-8C24-2665DE65EC8E}"/>
              </a:ext>
            </a:extLst>
          </p:cNvPr>
          <p:cNvSpPr txBox="1"/>
          <p:nvPr/>
        </p:nvSpPr>
        <p:spPr>
          <a:xfrm>
            <a:off x="812481" y="4395787"/>
            <a:ext cx="528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sz="2200"/>
          </a:p>
          <a:p>
            <a:pPr marL="342900" indent="-342900">
              <a:buFont typeface="Wingdings" pitchFamily="2" charset="2"/>
              <a:buChar char="§"/>
            </a:pP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4400F-6852-784F-80D4-C53123FA58F2}"/>
              </a:ext>
            </a:extLst>
          </p:cNvPr>
          <p:cNvSpPr txBox="1"/>
          <p:nvPr/>
        </p:nvSpPr>
        <p:spPr>
          <a:xfrm>
            <a:off x="738455" y="1574703"/>
            <a:ext cx="10715090" cy="51706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/>
              <a:t>The departments of </a:t>
            </a:r>
            <a:r>
              <a:rPr lang="en-US" sz="2000" b="1" dirty="0"/>
              <a:t>Particle Physics</a:t>
            </a:r>
            <a:r>
              <a:rPr lang="en-US" sz="2000" dirty="0"/>
              <a:t>, </a:t>
            </a:r>
            <a:r>
              <a:rPr lang="en-US" sz="2000" b="1" dirty="0"/>
              <a:t>Science &amp; Technology</a:t>
            </a:r>
            <a:r>
              <a:rPr lang="en-US" sz="2000" dirty="0"/>
              <a:t> 		                                                         and </a:t>
            </a:r>
            <a:r>
              <a:rPr lang="en-US" sz="2000" b="1" dirty="0"/>
              <a:t>Scientific Computing </a:t>
            </a:r>
            <a:r>
              <a:rPr lang="en-US" sz="2000" dirty="0"/>
              <a:t>address the areas:</a:t>
            </a:r>
          </a:p>
          <a:p>
            <a:endParaRPr lang="en-US" sz="1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High Energy Frontier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Neutrinos and Dark Matter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Precision Tests of Fundamental Interactions</a:t>
            </a:r>
          </a:p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>
              <a:buClr>
                <a:srgbClr val="00B0F0"/>
              </a:buClr>
            </a:pPr>
            <a:r>
              <a:rPr lang="en-US" sz="2000" b="1" dirty="0">
                <a:cs typeface="Arial"/>
              </a:rPr>
              <a:t>Lead in Scientific Discovery </a:t>
            </a:r>
            <a:r>
              <a:rPr lang="en-US" sz="2000" dirty="0">
                <a:cs typeface="Arial"/>
              </a:rPr>
              <a:t>through </a:t>
            </a:r>
            <a:r>
              <a:rPr lang="en-US" sz="2000" b="1" dirty="0">
                <a:cs typeface="Arial"/>
              </a:rPr>
              <a:t>focus projects </a:t>
            </a:r>
            <a:endParaRPr lang="en-US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Projects where we are involved in all areas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detector design/construction, operations, data analysis</a:t>
            </a:r>
            <a:endParaRPr lang="en-US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Ensure critical mass is established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Maintain leadership in all areas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Current experiments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ATLAS, T2K/Hyper-K, ALPHA, TUCAN, </a:t>
            </a:r>
            <a:r>
              <a:rPr lang="en-US" sz="2000" dirty="0" err="1"/>
              <a:t>SuperCDMS</a:t>
            </a:r>
            <a:endParaRPr lang="en-US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New experiments expected to reach that point in the future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/>
              <a:t>DarkLight</a:t>
            </a:r>
            <a:r>
              <a:rPr lang="en-US" sz="2000" dirty="0"/>
              <a:t>, </a:t>
            </a:r>
            <a:r>
              <a:rPr lang="en-US" sz="2000" dirty="0" err="1"/>
              <a:t>nEXO</a:t>
            </a:r>
            <a:r>
              <a:rPr lang="en-US" sz="2000" dirty="0"/>
              <a:t>, PIONEER</a:t>
            </a:r>
          </a:p>
          <a:p>
            <a:pPr>
              <a:buClr>
                <a:srgbClr val="00B0F0"/>
              </a:buClr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4398F3-83E3-C040-9BA2-FADED4B25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81" y="841605"/>
            <a:ext cx="10541042" cy="93639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3300"/>
              <a:t>Particle Physics within the Physical Sciences Division</a:t>
            </a:r>
            <a:br>
              <a:rPr lang="en-US" sz="3300"/>
            </a:br>
            <a:br>
              <a:rPr lang="en-US" sz="3000"/>
            </a:br>
            <a:endParaRPr lang="en-US" sz="1600" b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5F8172-90B2-FF48-A47F-A42E8616D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292" y="3610122"/>
            <a:ext cx="3135227" cy="3135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F581F6-1460-4642-9268-A462F7C47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531" y="1716176"/>
            <a:ext cx="3030748" cy="17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4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38ED2C-EAA4-5541-8CA8-B075E5C77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278" y="3792122"/>
            <a:ext cx="4604000" cy="2400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3D5B0-6587-B04F-8C24-2665DE65EC8E}"/>
              </a:ext>
            </a:extLst>
          </p:cNvPr>
          <p:cNvSpPr txBox="1"/>
          <p:nvPr/>
        </p:nvSpPr>
        <p:spPr>
          <a:xfrm>
            <a:off x="812481" y="4395787"/>
            <a:ext cx="528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sz="2200"/>
          </a:p>
          <a:p>
            <a:pPr marL="342900" indent="-342900">
              <a:buFont typeface="Wingdings" pitchFamily="2" charset="2"/>
              <a:buChar char="§"/>
            </a:pP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4400F-6852-784F-80D4-C53123FA58F2}"/>
              </a:ext>
            </a:extLst>
          </p:cNvPr>
          <p:cNvSpPr txBox="1"/>
          <p:nvPr/>
        </p:nvSpPr>
        <p:spPr>
          <a:xfrm>
            <a:off x="609722" y="855171"/>
            <a:ext cx="11014634" cy="609397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Clr>
                <a:srgbClr val="00B0F0"/>
              </a:buClr>
            </a:pPr>
            <a:endParaRPr lang="en-US" sz="2000">
              <a:cs typeface="Arial"/>
            </a:endParaRPr>
          </a:p>
          <a:p>
            <a:pPr>
              <a:buClr>
                <a:srgbClr val="00B0F0"/>
              </a:buClr>
            </a:pPr>
            <a:r>
              <a:rPr lang="en-US" sz="2000" b="1">
                <a:cs typeface="Arial"/>
              </a:rPr>
              <a:t>Enable Particle Physics in Canada and Abroad</a:t>
            </a:r>
            <a:endParaRPr lang="en-US" sz="200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TRIUMF is part of a </a:t>
            </a:r>
            <a:r>
              <a:rPr lang="en-US" sz="2000" b="1"/>
              <a:t>network of laboratories and partner institutions</a:t>
            </a:r>
            <a:endParaRPr lang="en-US" sz="200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Leverage TRIUMF key expertise in accelerator, computing, detector and DAQ technologies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Unique expertise in e.g. cryomodules, </a:t>
            </a:r>
            <a:r>
              <a:rPr lang="en-US" sz="2000" err="1"/>
              <a:t>SiPM</a:t>
            </a:r>
            <a:r>
              <a:rPr lang="en-US" sz="2000"/>
              <a:t>, TPC, gaseous detectors, DAQ, </a:t>
            </a:r>
            <a:r>
              <a:rPr lang="en-US" sz="2000" err="1"/>
              <a:t>etc</a:t>
            </a:r>
            <a:r>
              <a:rPr lang="en-US" sz="2000"/>
              <a:t>…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Support for Accelerator and Engineering, Science Technology and Computing are crucial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00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100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b="1"/>
              <a:t>SNOLAB</a:t>
            </a:r>
            <a:r>
              <a:rPr lang="en-US" sz="2000"/>
              <a:t>: detector, facility and DAQ systems through Science and Technology involvement</a:t>
            </a:r>
          </a:p>
          <a:p>
            <a:pPr>
              <a:buClr>
                <a:srgbClr val="00B0F0"/>
              </a:buClr>
            </a:pPr>
            <a:r>
              <a:rPr lang="en-US" sz="2000"/>
              <a:t>       -&gt; </a:t>
            </a:r>
            <a:r>
              <a:rPr lang="en-US" sz="2000" err="1"/>
              <a:t>SuperCDMS</a:t>
            </a:r>
            <a:r>
              <a:rPr lang="en-US" sz="2000"/>
              <a:t>, </a:t>
            </a:r>
            <a:r>
              <a:rPr lang="en-US" sz="2000" err="1"/>
              <a:t>nEXO</a:t>
            </a:r>
            <a:r>
              <a:rPr lang="en-US" sz="2000"/>
              <a:t>, ARGO, DEAP, SNO+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b="1"/>
              <a:t>CERN</a:t>
            </a:r>
            <a:r>
              <a:rPr lang="en-US" sz="2000"/>
              <a:t>: In kind contributions to LHC and HL-LHC,                                                                                           share in detector upgrades -&gt; ATLAS, ALPHA</a:t>
            </a:r>
          </a:p>
          <a:p>
            <a:pPr>
              <a:buClr>
                <a:srgbClr val="00B0F0"/>
              </a:buClr>
            </a:pPr>
            <a:r>
              <a:rPr lang="en-US" sz="2000"/>
              <a:t>     -&gt; global detector R&amp;D organization (DRD)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b="1"/>
              <a:t>KEK/J-PARC</a:t>
            </a:r>
            <a:r>
              <a:rPr lang="en-US" sz="2000"/>
              <a:t>: beam monitoring accelerator contributions</a:t>
            </a:r>
          </a:p>
          <a:p>
            <a:pPr>
              <a:buClr>
                <a:srgbClr val="00B0F0"/>
              </a:buClr>
            </a:pPr>
            <a:r>
              <a:rPr lang="en-US" sz="2000"/>
              <a:t>     share in detector upgrades -&gt; T2K/Hyper-K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b="1"/>
              <a:t>PSI: </a:t>
            </a:r>
            <a:r>
              <a:rPr lang="en-US" sz="2000"/>
              <a:t>PIONEER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b="1"/>
              <a:t>Gran </a:t>
            </a:r>
            <a:r>
              <a:rPr lang="en-US" sz="2000" b="1" err="1"/>
              <a:t>Sasso</a:t>
            </a:r>
            <a:r>
              <a:rPr lang="en-US" sz="2000"/>
              <a:t>: DAQ systems, </a:t>
            </a:r>
            <a:r>
              <a:rPr lang="en-US" sz="2000" err="1"/>
              <a:t>SiPM</a:t>
            </a:r>
            <a:r>
              <a:rPr lang="en-US" sz="2000"/>
              <a:t> -&gt; </a:t>
            </a:r>
            <a:r>
              <a:rPr lang="en-US" sz="2000" err="1"/>
              <a:t>DarkSide</a:t>
            </a:r>
            <a:endParaRPr lang="en-US" sz="200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Future involvement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Ocean Networks Canada: -&gt; P-One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/>
              <a:t>Future Collider</a:t>
            </a:r>
          </a:p>
          <a:p>
            <a:pPr>
              <a:buClr>
                <a:srgbClr val="00B0F0"/>
              </a:buClr>
            </a:pPr>
            <a:endParaRPr lang="en-CA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435F7E-22CC-2C4C-97CB-EE8B7FC53F3F}"/>
              </a:ext>
            </a:extLst>
          </p:cNvPr>
          <p:cNvSpPr/>
          <p:nvPr/>
        </p:nvSpPr>
        <p:spPr>
          <a:xfrm>
            <a:off x="7589370" y="4595467"/>
            <a:ext cx="97536" cy="115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4493B5-67FF-634E-9959-120118D8C7DC}"/>
              </a:ext>
            </a:extLst>
          </p:cNvPr>
          <p:cNvSpPr/>
          <p:nvPr/>
        </p:nvSpPr>
        <p:spPr>
          <a:xfrm>
            <a:off x="8119722" y="4613184"/>
            <a:ext cx="103632" cy="121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673CC4-94CA-7442-9DA8-30EE3F06B3BC}"/>
              </a:ext>
            </a:extLst>
          </p:cNvPr>
          <p:cNvSpPr/>
          <p:nvPr/>
        </p:nvSpPr>
        <p:spPr>
          <a:xfrm>
            <a:off x="9223098" y="4619280"/>
            <a:ext cx="103632" cy="121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C8CCBC-A8B3-1C4C-862A-69B6AE84851C}"/>
              </a:ext>
            </a:extLst>
          </p:cNvPr>
          <p:cNvSpPr/>
          <p:nvPr/>
        </p:nvSpPr>
        <p:spPr>
          <a:xfrm>
            <a:off x="10814154" y="4771680"/>
            <a:ext cx="103632" cy="121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BE7219-667E-334F-B256-558B554A74AE}"/>
              </a:ext>
            </a:extLst>
          </p:cNvPr>
          <p:cNvSpPr/>
          <p:nvPr/>
        </p:nvSpPr>
        <p:spPr>
          <a:xfrm>
            <a:off x="9247482" y="4716816"/>
            <a:ext cx="103632" cy="121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F6BE7C-0220-F442-A8D8-B82AFF3BEC60}"/>
              </a:ext>
            </a:extLst>
          </p:cNvPr>
          <p:cNvSpPr/>
          <p:nvPr/>
        </p:nvSpPr>
        <p:spPr>
          <a:xfrm>
            <a:off x="756092" y="1984333"/>
            <a:ext cx="6986619" cy="41670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9708" y="1070365"/>
            <a:ext cx="10194291" cy="688338"/>
          </a:xfrm>
        </p:spPr>
        <p:txBody>
          <a:bodyPr>
            <a:normAutofit/>
          </a:bodyPr>
          <a:lstStyle/>
          <a:p>
            <a:r>
              <a:rPr lang="en-US" sz="3000"/>
              <a:t>Particle Physics Department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58D5D-A13E-C046-9CE6-CF9DA5CDF0FE}"/>
              </a:ext>
            </a:extLst>
          </p:cNvPr>
          <p:cNvSpPr/>
          <p:nvPr/>
        </p:nvSpPr>
        <p:spPr>
          <a:xfrm>
            <a:off x="886724" y="1921460"/>
            <a:ext cx="576214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	</a:t>
            </a:r>
          </a:p>
          <a:p>
            <a:r>
              <a:rPr lang="en-CA" sz="1400" b="1" dirty="0">
                <a:cs typeface="Arial" panose="020B0604020202020204" pitchFamily="34" charset="0"/>
              </a:rPr>
              <a:t>Particle Physics – O. </a:t>
            </a:r>
            <a:r>
              <a:rPr lang="en-CA" sz="1400" b="1" dirty="0" err="1">
                <a:cs typeface="Arial" panose="020B0604020202020204" pitchFamily="34" charset="0"/>
              </a:rPr>
              <a:t>Stelzer</a:t>
            </a:r>
            <a:r>
              <a:rPr lang="en-CA" sz="1400" b="1" dirty="0">
                <a:cs typeface="Arial" panose="020B0604020202020204" pitchFamily="34" charset="0"/>
              </a:rPr>
              <a:t>-Chilton</a:t>
            </a:r>
            <a:r>
              <a:rPr lang="en-CA" sz="1400" dirty="0">
                <a:cs typeface="Arial" panose="020B0604020202020204" pitchFamily="34" charset="0"/>
              </a:rPr>
              <a:t>	</a:t>
            </a:r>
            <a:r>
              <a:rPr lang="en-CA" sz="1400" b="1" dirty="0">
                <a:cs typeface="Arial" panose="020B0604020202020204" pitchFamily="34" charset="0"/>
              </a:rPr>
              <a:t>		</a:t>
            </a:r>
          </a:p>
          <a:p>
            <a:r>
              <a:rPr lang="en-CA" sz="1400" b="1" dirty="0">
                <a:cs typeface="Arial" panose="020B0604020202020204" pitchFamily="34" charset="0"/>
              </a:rPr>
              <a:t>Deputy – C. </a:t>
            </a:r>
            <a:r>
              <a:rPr lang="en-CA" sz="1400" b="1" dirty="0" err="1">
                <a:cs typeface="Arial" panose="020B0604020202020204" pitchFamily="34" charset="0"/>
              </a:rPr>
              <a:t>Malbrunot</a:t>
            </a:r>
            <a:endParaRPr lang="en-CA" sz="1400" b="1" dirty="0">
              <a:cs typeface="Arial" panose="020B0604020202020204" pitchFamily="34" charset="0"/>
            </a:endParaRPr>
          </a:p>
          <a:p>
            <a:r>
              <a:rPr lang="en-CA" sz="1400" dirty="0">
                <a:cs typeface="Arial" panose="020B0604020202020204" pitchFamily="34" charset="0"/>
              </a:rPr>
              <a:t>	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 I. Trigger 	 	            M.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Vetterli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(SFU) 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O.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Stelzer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-Chilton 	             D. Gingrich (UofA) 	 	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M.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Swiatlowski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	             P. Savard (UofT)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 B.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Stelzer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(SFU)	            G.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Azuelos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UdeM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emeritus) 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A.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Konaka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	 	            D.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Karlen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(UVic) 	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M. Hartz (with IPMU)                  X. Li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W. Rau (with MI).  	           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J-M.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</a:rPr>
              <a:t>Poutissou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 (emeritus)</a:t>
            </a:r>
            <a:endParaRPr lang="en-CA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K. Clark (with Queens, MI)         T. Brunner (McGill) 	                            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S. Yen (emeritus)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M. Fujiwara 		            A. Capra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R. Picker 		            D. Gill (emeritus) 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C.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Malbrunot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	            R. Helmer (emeritus)</a:t>
            </a:r>
          </a:p>
          <a:p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A. Olin (emeritus) 	            T. </a:t>
            </a:r>
            <a:r>
              <a:rPr lang="en-CA" sz="140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Numao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(emeritus)             </a:t>
            </a:r>
            <a:r>
              <a:rPr lang="en-CA" sz="1400" dirty="0">
                <a:solidFill>
                  <a:schemeClr val="tx2"/>
                </a:solidFill>
                <a:cs typeface="Arial" panose="020B0604020202020204" pitchFamily="34" charset="0"/>
              </a:rPr>
              <a:t>	               </a:t>
            </a:r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CA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CA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AE7AB9-1292-4C79-B622-995D196C11E5}"/>
              </a:ext>
            </a:extLst>
          </p:cNvPr>
          <p:cNvSpPr/>
          <p:nvPr/>
        </p:nvSpPr>
        <p:spPr>
          <a:xfrm>
            <a:off x="5522025" y="2520275"/>
            <a:ext cx="2018806" cy="310854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131">
            <a:extLst>
              <a:ext uri="{FF2B5EF4-FFF2-40B4-BE49-F238E27FC236}">
                <a16:creationId xmlns:a16="http://schemas.microsoft.com/office/drawing/2014/main" id="{64806A2D-D894-48B6-A823-046C20490D77}"/>
              </a:ext>
            </a:extLst>
          </p:cNvPr>
          <p:cNvSpPr/>
          <p:nvPr/>
        </p:nvSpPr>
        <p:spPr>
          <a:xfrm>
            <a:off x="5608935" y="2538914"/>
            <a:ext cx="3760696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defRPr sz="1200" b="1"/>
            </a:pPr>
            <a:r>
              <a:rPr sz="1400" dirty="0"/>
              <a:t>Affiliated Scientists</a:t>
            </a:r>
          </a:p>
          <a:p>
            <a:pPr>
              <a:defRPr sz="1200"/>
            </a:pPr>
            <a:r>
              <a:rPr sz="1400" dirty="0"/>
              <a:t> 	</a:t>
            </a:r>
          </a:p>
          <a:p>
            <a:pPr>
              <a:defRPr sz="1200"/>
            </a:pPr>
            <a:r>
              <a:rPr lang="en-CA" sz="1400" dirty="0"/>
              <a:t>S. Bhadra (</a:t>
            </a:r>
            <a:r>
              <a:rPr lang="en-CA" sz="1400" dirty="0" err="1"/>
              <a:t>YorkU</a:t>
            </a:r>
            <a:r>
              <a:rPr lang="en-CA" sz="1400" dirty="0"/>
              <a:t>)   </a:t>
            </a:r>
            <a:r>
              <a:rPr lang="en-CA" sz="1400" dirty="0">
                <a:cs typeface="Calibri"/>
              </a:rPr>
              <a:t>   </a:t>
            </a:r>
          </a:p>
          <a:p>
            <a:pPr>
              <a:defRPr sz="1200"/>
            </a:pPr>
            <a:r>
              <a:rPr lang="en-CA" sz="1400" dirty="0">
                <a:cs typeface="Calibri"/>
              </a:rPr>
              <a:t>D. Bryman (UBC)</a:t>
            </a:r>
          </a:p>
          <a:p>
            <a:pPr>
              <a:defRPr sz="1200"/>
            </a:pPr>
            <a:r>
              <a:rPr lang="en-CA" sz="1400" dirty="0"/>
              <a:t>M. </a:t>
            </a:r>
            <a:r>
              <a:rPr lang="en-CA" sz="1400" dirty="0" err="1"/>
              <a:t>Hasinoff</a:t>
            </a:r>
            <a:r>
              <a:rPr lang="en-CA" sz="1400" dirty="0"/>
              <a:t> (UBC)</a:t>
            </a:r>
          </a:p>
          <a:p>
            <a:pPr>
              <a:defRPr sz="1200"/>
            </a:pPr>
            <a:r>
              <a:rPr lang="en-CA" sz="1400" dirty="0"/>
              <a:t>R. McPherson (UVic)</a:t>
            </a:r>
          </a:p>
          <a:p>
            <a:pPr>
              <a:defRPr sz="1200"/>
            </a:pPr>
            <a:r>
              <a:rPr lang="en-CA" sz="1400" dirty="0"/>
              <a:t>S. </a:t>
            </a:r>
            <a:r>
              <a:rPr lang="en-CA" sz="1400" dirty="0" err="1"/>
              <a:t>Oser</a:t>
            </a:r>
            <a:r>
              <a:rPr lang="en-CA" sz="1400" dirty="0"/>
              <a:t> (UBC)	</a:t>
            </a:r>
          </a:p>
          <a:p>
            <a:pPr>
              <a:defRPr sz="1200"/>
            </a:pPr>
            <a:r>
              <a:rPr lang="en-CA" sz="1400" dirty="0"/>
              <a:t>T. </a:t>
            </a:r>
            <a:r>
              <a:rPr lang="en-CA" sz="1400" dirty="0" err="1"/>
              <a:t>Momose</a:t>
            </a:r>
            <a:r>
              <a:rPr lang="en-CA" sz="1400" dirty="0"/>
              <a:t> (UBC)</a:t>
            </a:r>
          </a:p>
          <a:p>
            <a:pPr>
              <a:defRPr sz="1200"/>
            </a:pPr>
            <a:r>
              <a:rPr lang="en-CA" sz="1400" dirty="0"/>
              <a:t>W. Van </a:t>
            </a:r>
            <a:r>
              <a:rPr lang="en-CA" sz="1400" dirty="0" err="1"/>
              <a:t>Oers</a:t>
            </a:r>
            <a:r>
              <a:rPr lang="en-CA" sz="1400" dirty="0"/>
              <a:t> (Manitoba)</a:t>
            </a:r>
          </a:p>
          <a:p>
            <a:pPr>
              <a:defRPr sz="1200"/>
            </a:pPr>
            <a:r>
              <a:rPr lang="en-CA" sz="1400" dirty="0"/>
              <a:t>R. Thompson (Calgary)		</a:t>
            </a:r>
          </a:p>
          <a:p>
            <a:pPr>
              <a:defRPr sz="1200"/>
            </a:pPr>
            <a:r>
              <a:rPr lang="en-CA" sz="1400" dirty="0"/>
              <a:t>B. Pointon (BCIT)</a:t>
            </a:r>
          </a:p>
          <a:p>
            <a:pPr>
              <a:defRPr sz="1200"/>
            </a:pPr>
            <a:r>
              <a:rPr lang="en-CA" sz="1400" dirty="0"/>
              <a:t>M. </a:t>
            </a:r>
            <a:r>
              <a:rPr lang="en-CA" sz="1400" dirty="0" err="1"/>
              <a:t>Danninger</a:t>
            </a:r>
            <a:r>
              <a:rPr lang="en-CA" sz="1400" dirty="0"/>
              <a:t> (SFU)</a:t>
            </a:r>
          </a:p>
          <a:p>
            <a:pPr>
              <a:defRPr sz="1200"/>
            </a:pPr>
            <a:r>
              <a:rPr lang="en-CA" sz="1400" dirty="0"/>
              <a:t>P. De </a:t>
            </a:r>
            <a:r>
              <a:rPr lang="en-CA" sz="1400" dirty="0" err="1"/>
              <a:t>Perio</a:t>
            </a:r>
            <a:r>
              <a:rPr lang="en-CA" sz="1400" dirty="0"/>
              <a:t> (IPMU/Tokyo)</a:t>
            </a:r>
          </a:p>
          <a:p>
            <a:pPr>
              <a:defRPr sz="1200"/>
            </a:pPr>
            <a:r>
              <a:rPr lang="en-CA" sz="1400" dirty="0"/>
              <a:t>A. </a:t>
            </a:r>
            <a:r>
              <a:rPr lang="en-CA" sz="1400" dirty="0" err="1"/>
              <a:t>Khramov</a:t>
            </a:r>
            <a:r>
              <a:rPr lang="en-CA" sz="1400" dirty="0"/>
              <a:t> (BCIT) </a:t>
            </a:r>
            <a:r>
              <a:rPr lang="en-CA" sz="1200" dirty="0"/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DA1D3-B047-4D45-819B-0175F389FCBD}"/>
              </a:ext>
            </a:extLst>
          </p:cNvPr>
          <p:cNvSpPr/>
          <p:nvPr/>
        </p:nvSpPr>
        <p:spPr>
          <a:xfrm>
            <a:off x="7051053" y="2259053"/>
            <a:ext cx="5235950" cy="31700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Monthly meetings inclusive to 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Particle Physics, 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Theory, 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Science Technology 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and Scientific Computing 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department members</a:t>
            </a:r>
          </a:p>
          <a:p>
            <a:pPr algn="ctr"/>
            <a:endParaRPr lang="en-US" sz="2000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Dark Matter Forum Meetings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Science and Technology Seminars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Quantum Forum Seminars</a:t>
            </a:r>
          </a:p>
        </p:txBody>
      </p:sp>
    </p:spTree>
    <p:extLst>
      <p:ext uri="{BB962C8B-B14F-4D97-AF65-F5344CB8AC3E}">
        <p14:creationId xmlns:p14="http://schemas.microsoft.com/office/powerpoint/2010/main" val="174016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11A92-CCB5-88DB-934D-42F8A8CD8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F636365-A0CD-A5AF-897F-AFEA4635E002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UCN Search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A3283-9388-1D3A-C5CB-4BD34190EBC8}"/>
              </a:ext>
            </a:extLst>
          </p:cNvPr>
          <p:cNvSpPr txBox="1"/>
          <p:nvPr/>
        </p:nvSpPr>
        <p:spPr>
          <a:xfrm>
            <a:off x="766357" y="1122037"/>
            <a:ext cx="1105778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five candidates shortlist interviews – feedback collected by end of last week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Efrain Segarra, PSI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Villigen</a:t>
            </a:r>
            <a:endParaRPr lang="en-CA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Marie Blatnik, Los Alamos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Skyler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Degenkolb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Heidelberg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Wolfgang Schreyer, Oak Ridge NL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Noah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Yazdandoost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 </a:t>
            </a:r>
            <a:r>
              <a:rPr lang="en-CA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Villigen</a:t>
            </a: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1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committee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Chen-Yu Liu (chair), University of Illinois Urbana-Champaign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Brad Plaster</a:t>
            </a:r>
            <a:r>
              <a:rPr lang="en-CA" sz="2000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University of Kentucky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 Martin, University of Winnipeg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Isabel Trigger, TRIUMF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Ruediger Picker, TRIUMF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US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79B54E4-5528-212A-6153-2C2C8BD9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58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5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/>
              <a:t>Particle Physics - EEC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25845" y="1605354"/>
            <a:ext cx="10816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Interest in carrying out more Particle Physics experiments onsite lead to the creation of the Particle Physics – Experiment Evaluation Committee (PP-EEC)</a:t>
            </a: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Fifth </a:t>
            </a:r>
            <a:r>
              <a:rPr lang="en-CA" sz="2000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PP-EEC to take place </a:t>
            </a:r>
            <a:r>
              <a:rPr lang="en-CA" sz="200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Thursday, January </a:t>
            </a:r>
            <a:r>
              <a:rPr lang="en-CA" sz="2000" dirty="0">
                <a:solidFill>
                  <a:srgbClr val="000000"/>
                </a:solidFill>
                <a:cs typeface="Calibri" panose="020F0502020204030204" pitchFamily="34" charset="0"/>
              </a:rPr>
              <a:t>13</a:t>
            </a:r>
            <a:r>
              <a:rPr lang="en-CA" sz="20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th</a:t>
            </a: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EEC Committee: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Arial"/>
              </a:rPr>
              <a:t>Deborah Harris (York/FNAL) chair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 err="1">
                <a:cs typeface="Arial"/>
              </a:rPr>
              <a:t>Concettina</a:t>
            </a:r>
            <a:r>
              <a:rPr lang="en-CA" sz="2000" dirty="0">
                <a:cs typeface="Arial"/>
              </a:rPr>
              <a:t> </a:t>
            </a:r>
            <a:r>
              <a:rPr lang="en-CA" sz="2000" dirty="0" err="1">
                <a:cs typeface="Arial"/>
              </a:rPr>
              <a:t>Sfienti</a:t>
            </a:r>
            <a:r>
              <a:rPr lang="en-CA" sz="2000" dirty="0">
                <a:cs typeface="Arial"/>
              </a:rPr>
              <a:t> (Mainz)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Arial"/>
              </a:rPr>
              <a:t>Jan Friedrich (TU Munich)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Arial"/>
              </a:rPr>
              <a:t>Elise </a:t>
            </a:r>
            <a:r>
              <a:rPr lang="en-CA" sz="2000" dirty="0" err="1">
                <a:cs typeface="Arial"/>
              </a:rPr>
              <a:t>Novitski</a:t>
            </a:r>
            <a:r>
              <a:rPr lang="en-CA" sz="2000" dirty="0">
                <a:cs typeface="Arial"/>
              </a:rPr>
              <a:t> (UW)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Arial"/>
              </a:rPr>
              <a:t>Makoto Fujiwara (TRIUMF)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Arial"/>
              </a:rPr>
              <a:t>Dave McKeen (secretary)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Arial"/>
              </a:rPr>
              <a:t>OSC (ex officio)</a:t>
            </a:r>
          </a:p>
          <a:p>
            <a:pPr>
              <a:buClr>
                <a:srgbClr val="00B0F0"/>
              </a:buClr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2F0CA-19D2-A147-A09E-A3CC0D2971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917" y="3429000"/>
            <a:ext cx="2655960" cy="627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55E3A-37BA-084C-8F98-BBE085CF7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68867"/>
            <a:ext cx="1916385" cy="2037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4F273-A2CF-6748-A6EB-A535305D04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256" y="4434225"/>
            <a:ext cx="1288763" cy="12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E3D5B0-6587-B04F-8C24-2665DE65EC8E}"/>
              </a:ext>
            </a:extLst>
          </p:cNvPr>
          <p:cNvSpPr txBox="1"/>
          <p:nvPr/>
        </p:nvSpPr>
        <p:spPr>
          <a:xfrm>
            <a:off x="812481" y="4395787"/>
            <a:ext cx="528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sz="2200"/>
          </a:p>
          <a:p>
            <a:pPr marL="342900" indent="-342900">
              <a:buFont typeface="Wingdings" pitchFamily="2" charset="2"/>
              <a:buChar char="§"/>
            </a:pP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4400F-6852-784F-80D4-C53123FA58F2}"/>
              </a:ext>
            </a:extLst>
          </p:cNvPr>
          <p:cNvSpPr txBox="1"/>
          <p:nvPr/>
        </p:nvSpPr>
        <p:spPr>
          <a:xfrm>
            <a:off x="795629" y="841605"/>
            <a:ext cx="10715090" cy="59400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Successful in IF 2022/23: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Hyper-K $6.4M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200 </a:t>
            </a:r>
            <a:r>
              <a:rPr lang="en-CA" sz="2000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mPMTs</a:t>
            </a:r>
            <a:r>
              <a:rPr lang="en-CA" sz="20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photogrammetry calibration and</a:t>
            </a:r>
            <a:r>
              <a:rPr lang="en-CA" sz="2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>
              <a:buClr>
                <a:srgbClr val="00B0F0"/>
              </a:buClr>
            </a:pPr>
            <a:r>
              <a:rPr lang="en-CA" sz="2000" dirty="0">
                <a:solidFill>
                  <a:srgbClr val="000000"/>
                </a:solidFill>
                <a:latin typeface="Calibri"/>
                <a:cs typeface="Calibri"/>
              </a:rPr>
              <a:t>    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water quality monitoring equipment</a:t>
            </a:r>
            <a:endParaRPr lang="en-US" sz="2000" dirty="0">
              <a:latin typeface="Calibri"/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P-ONE $5.9M (total project $14.8M)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Six instrumented mooring lines for neutrino telescope at Ocean Network Canada (OCN)</a:t>
            </a:r>
            <a:endParaRPr lang="en-US" sz="20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/>
              <a:t>nEXO</a:t>
            </a:r>
            <a:r>
              <a:rPr lang="en-US" sz="2000" dirty="0"/>
              <a:t> $12M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Liquid Xenon detectors (TRIUMF part </a:t>
            </a:r>
            <a:r>
              <a:rPr lang="en-US" sz="2000" dirty="0" err="1"/>
              <a:t>SiPM</a:t>
            </a:r>
            <a:r>
              <a:rPr lang="en-US" sz="2000" dirty="0"/>
              <a:t> characterization)</a:t>
            </a:r>
          </a:p>
          <a:p>
            <a:endParaRPr lang="en-US" sz="2000" dirty="0"/>
          </a:p>
          <a:p>
            <a:r>
              <a:rPr lang="en-US" sz="2000" dirty="0"/>
              <a:t>IF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2025 Competition (university envelopes allocated and total)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ATLAS-Tier-1: 9 ATLAS-Canada universities,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$5.3M request from CFI, $13.2M total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ALPHA-Next Gen: several ALPHA-Canada universities, $6M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request from CFI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$15M total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PIONEER: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UBC and McGill, request from CFI $3.8M, $6.5M total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TUCAN: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U. Winnipeg, UBC, U. Manitoba,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$9.5M request from CFI,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$24M total   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nEXO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Carleton, McGill, Queen’s, UBC, Sherbrooke, Windsor, $9.2M request from CFI, $23M total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Liquid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for Dark Matter: Carleton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CanFINDD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SFU, $3M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request from CFI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$7.5M total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4398F3-83E3-C040-9BA2-FADED4B25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81" y="841605"/>
            <a:ext cx="10541042" cy="93639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3300" dirty="0"/>
              <a:t>CFI Proposals</a:t>
            </a:r>
            <a:br>
              <a:rPr lang="en-US" sz="3000" dirty="0"/>
            </a:b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B0F0C-B25D-667F-7F30-267A9B0E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15" y="1540395"/>
            <a:ext cx="4142408" cy="10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5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Connecting to the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300" dirty="0"/>
              <a:t>Community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FAABFE-4C0B-7049-A69D-3F33B1FC407A}"/>
              </a:ext>
            </a:extLst>
          </p:cNvPr>
          <p:cNvSpPr/>
          <p:nvPr/>
        </p:nvSpPr>
        <p:spPr>
          <a:xfrm>
            <a:off x="631790" y="1240252"/>
            <a:ext cx="589525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85750">
              <a:spcBef>
                <a:spcPts val="1000"/>
              </a:spcBef>
              <a:buClr>
                <a:srgbClr val="00B0F0"/>
              </a:buClr>
              <a:buFont typeface="Wingdings" charset="2"/>
              <a:buChar char="§"/>
            </a:pPr>
            <a:endParaRPr lang="en-US" sz="200" dirty="0">
              <a:ea typeface="+mn-lt"/>
              <a:cs typeface="+mn-lt"/>
            </a:endParaRPr>
          </a:p>
          <a:p>
            <a:pPr marL="25200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ea typeface="+mn-lt"/>
              <a:cs typeface="+mn-lt"/>
            </a:endParaRPr>
          </a:p>
          <a:p>
            <a:pPr marL="25200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ea typeface="+mn-lt"/>
              <a:cs typeface="+mn-lt"/>
            </a:endParaRPr>
          </a:p>
          <a:p>
            <a:endParaRPr lang="en-US" sz="2000" dirty="0"/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ea typeface="+mn-lt"/>
                <a:cs typeface="+mn-lt"/>
              </a:rPr>
              <a:t>Summer Schools</a:t>
            </a:r>
            <a:endParaRPr lang="en-US" sz="2000" dirty="0">
              <a:ea typeface="+mn-lt"/>
              <a:cs typeface="Arial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ea typeface="+mn-lt"/>
                <a:cs typeface="Arial"/>
              </a:rPr>
              <a:t>Workshops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>
                <a:ea typeface="+mn-lt"/>
                <a:cs typeface="Arial"/>
              </a:rPr>
              <a:t>Conferences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4983B-C5C9-308F-1774-CD8B45A9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648" y="0"/>
            <a:ext cx="3356352" cy="5186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B0F6E-D5A2-218F-79A0-018FD5147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95268"/>
            <a:ext cx="3428534" cy="1178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ED61A6-9857-9EBA-7C14-91E1931087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" y="4356791"/>
            <a:ext cx="5692235" cy="2404565"/>
          </a:xfrm>
          <a:prstGeom prst="rect">
            <a:avLst/>
          </a:prstGeom>
        </p:spPr>
      </p:pic>
      <p:pic>
        <p:nvPicPr>
          <p:cNvPr id="3" name="Picture 2" descr="A poster of a science workshop&#10;&#10;Description automatically generated">
            <a:extLst>
              <a:ext uri="{FF2B5EF4-FFF2-40B4-BE49-F238E27FC236}">
                <a16:creationId xmlns:a16="http://schemas.microsoft.com/office/drawing/2014/main" id="{C4F66EE7-C3E5-67A8-8FE1-9A4D6F276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860" y="2671062"/>
            <a:ext cx="3110700" cy="414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31A2F-F276-8F17-E3B7-55D3EE739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081" y="593863"/>
            <a:ext cx="4177904" cy="184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F974C-9ADA-4A91-D536-AC2E20FEED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20" t="10815" r="7776" b="9568"/>
          <a:stretch/>
        </p:blipFill>
        <p:spPr>
          <a:xfrm>
            <a:off x="8997448" y="5267155"/>
            <a:ext cx="2309890" cy="1539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CBF5D-B55F-FA4E-FA22-8BCF4AC868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4692" b="12374"/>
          <a:stretch/>
        </p:blipFill>
        <p:spPr>
          <a:xfrm>
            <a:off x="2930308" y="2532661"/>
            <a:ext cx="2791125" cy="15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8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73921" y="933990"/>
            <a:ext cx="10621926" cy="688338"/>
          </a:xfrm>
        </p:spPr>
        <p:txBody>
          <a:bodyPr>
            <a:normAutofit/>
          </a:bodyPr>
          <a:lstStyle/>
          <a:p>
            <a:r>
              <a:rPr lang="en-US" sz="300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5E73A-80B4-BFA3-3CD1-7C99E7A16948}"/>
              </a:ext>
            </a:extLst>
          </p:cNvPr>
          <p:cNvSpPr txBox="1"/>
          <p:nvPr/>
        </p:nvSpPr>
        <p:spPr>
          <a:xfrm>
            <a:off x="896153" y="1613118"/>
            <a:ext cx="10759227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Many breakthrough results in Particle Physics expected over the next </a:t>
            </a:r>
            <a:r>
              <a:rPr lang="en-CA" sz="2000" dirty="0">
                <a:cs typeface="Calibri"/>
              </a:rPr>
              <a:t>Five-Years </a:t>
            </a: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endParaRPr lang="en-US" sz="1000" dirty="0"/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We welcome the green light by the director to proceed with the replacement BAE hire for UCN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Short list interviews completed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cs typeface="Calibri"/>
              </a:rPr>
              <a:t>Awaiting search committee report</a:t>
            </a:r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endParaRPr lang="en-US" sz="1000" dirty="0"/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Impact of the 2026 shutdown on Particle Physics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Directly impacts on-site projects like TUCAN and </a:t>
            </a:r>
            <a:r>
              <a:rPr lang="en-US" sz="2000" dirty="0" err="1"/>
              <a:t>DarkLight</a:t>
            </a:r>
            <a:endParaRPr lang="en-US" sz="2000" dirty="0"/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Impacts through availability of resources on CFI projects especially new CFI proposals</a:t>
            </a: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Indirect impacts on Particle Physics projects through Science &amp; Technology Department</a:t>
            </a:r>
          </a:p>
          <a:p>
            <a:pPr>
              <a:buClr>
                <a:srgbClr val="00A9FF"/>
              </a:buClr>
            </a:pPr>
            <a:endParaRPr lang="en-US" sz="1000" dirty="0"/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Quantum synergies with Nuclear Physics and CMMS</a:t>
            </a:r>
            <a:endParaRPr lang="en-US" sz="2000" dirty="0">
              <a:cs typeface="Calibri"/>
            </a:endParaRP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latin typeface="Calibri"/>
                <a:cs typeface="Calibri"/>
              </a:rPr>
              <a:t>Had a fruitful visit by Quantum BC in August and were invited to their next general meeting</a:t>
            </a:r>
          </a:p>
          <a:p>
            <a:pPr>
              <a:buClr>
                <a:srgbClr val="00A9FF"/>
              </a:buClr>
            </a:pPr>
            <a:endParaRPr lang="en-US" sz="1000" dirty="0"/>
          </a:p>
          <a:p>
            <a:pPr marL="285750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/>
              <a:t>Issues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A9FF"/>
              </a:buClr>
              <a:buFont typeface="Wingdings" pitchFamily="2" charset="2"/>
              <a:buChar char="§"/>
            </a:pPr>
            <a:r>
              <a:rPr lang="en-US" sz="2000" dirty="0">
                <a:latin typeface="Calibri"/>
                <a:cs typeface="Calibri"/>
              </a:rPr>
              <a:t>Space remains a commodity (both office and </a:t>
            </a:r>
            <a:r>
              <a:rPr lang="en-US" sz="2000">
                <a:latin typeface="Calibri"/>
                <a:cs typeface="Calibri"/>
              </a:rPr>
              <a:t>research)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71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6ce94c-b33b-49c9-9925-ac1f620a856c">
      <UserInfo>
        <DisplayName>Nigel Hessey</DisplayName>
        <AccountId>19</AccountId>
        <AccountType/>
      </UserInfo>
      <UserInfo>
        <DisplayName>Oliver Stelzer-Chilton</DisplayName>
        <AccountId>6</AccountId>
        <AccountType/>
      </UserInfo>
    </SharedWithUsers>
    <lcf76f155ced4ddcb4097134ff3c332f xmlns="2ece6f30-4b9b-4a5e-8509-000b01fbf727">
      <Terms xmlns="http://schemas.microsoft.com/office/infopath/2007/PartnerControls"/>
    </lcf76f155ced4ddcb4097134ff3c332f>
    <TaxCatchAll xmlns="816ce94c-b33b-49c9-9925-ac1f620a85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D25517C076A40B5E5F5F5C278F8E9" ma:contentTypeVersion="16" ma:contentTypeDescription="Create a new document." ma:contentTypeScope="" ma:versionID="f5d33028ff80d02266cf2e254c455635">
  <xsd:schema xmlns:xsd="http://www.w3.org/2001/XMLSchema" xmlns:xs="http://www.w3.org/2001/XMLSchema" xmlns:p="http://schemas.microsoft.com/office/2006/metadata/properties" xmlns:ns2="816ce94c-b33b-49c9-9925-ac1f620a856c" xmlns:ns3="2ece6f30-4b9b-4a5e-8509-000b01fbf727" targetNamespace="http://schemas.microsoft.com/office/2006/metadata/properties" ma:root="true" ma:fieldsID="6db1aee5b8c069192ece32cea76bf498" ns2:_="" ns3:_="">
    <xsd:import namespace="816ce94c-b33b-49c9-9925-ac1f620a856c"/>
    <xsd:import namespace="2ece6f30-4b9b-4a5e-8509-000b01fbf7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ce94c-b33b-49c9-9925-ac1f620a85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6b046bb-e773-414a-a361-3af7557f2f65}" ma:internalName="TaxCatchAll" ma:showField="CatchAllData" ma:web="816ce94c-b33b-49c9-9925-ac1f620a8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e6f30-4b9b-4a5e-8509-000b01fbf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6A30BC-38FB-4EA1-AB27-0752855EF0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C98A8F-138F-4418-8789-C8DAAD0A4ED1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816ce94c-b33b-49c9-9925-ac1f620a856c"/>
    <ds:schemaRef ds:uri="http://schemas.openxmlformats.org/package/2006/metadata/core-properties"/>
    <ds:schemaRef ds:uri="2ece6f30-4b9b-4a5e-8509-000b01fbf72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D20DB72-E741-4F88-A74F-ED5B8FD668E1}">
  <ds:schemaRefs>
    <ds:schemaRef ds:uri="2ece6f30-4b9b-4a5e-8509-000b01fbf727"/>
    <ds:schemaRef ds:uri="816ce94c-b33b-49c9-9925-ac1f620a85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1241</Words>
  <Application>Microsoft Macintosh PowerPoint</Application>
  <PresentationFormat>Widescreen</PresentationFormat>
  <Paragraphs>203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Myriad Pro SemiExt</vt:lpstr>
      <vt:lpstr>Wingdings</vt:lpstr>
      <vt:lpstr>Office Theme</vt:lpstr>
      <vt:lpstr>Custom Design</vt:lpstr>
      <vt:lpstr>Particle Physics</vt:lpstr>
      <vt:lpstr>Particle Physics within the Physical Sciences Division  </vt:lpstr>
      <vt:lpstr>PowerPoint Presentation</vt:lpstr>
      <vt:lpstr>Particle Physics Department</vt:lpstr>
      <vt:lpstr>PowerPoint Presentation</vt:lpstr>
      <vt:lpstr>PowerPoint Presentation</vt:lpstr>
      <vt:lpstr>CFI Proposals </vt:lpstr>
      <vt:lpstr>PowerPoint Presentation</vt:lpstr>
      <vt:lpstr>Summary</vt:lpstr>
      <vt:lpstr>Agenda</vt:lpstr>
      <vt:lpstr>Thank you Merci</vt:lpstr>
      <vt:lpstr>Exciting Science in next 5 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Makoto Fujiwara</dc:creator>
  <cp:lastModifiedBy>Oliver Stelzer-Chilton</cp:lastModifiedBy>
  <cp:revision>106</cp:revision>
  <cp:lastPrinted>2022-04-11T02:53:19Z</cp:lastPrinted>
  <dcterms:created xsi:type="dcterms:W3CDTF">2018-03-19T21:44:26Z</dcterms:created>
  <dcterms:modified xsi:type="dcterms:W3CDTF">2024-11-19T01:26:07Z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0x010100E29D25517C076A40B5E5F5F5C278F8E9</vt:lpwstr>
  </property>
  <property fmtid="{D5CDD505-2E9C-101B-9397-08002B2CF9AE}" pid="3" name="MediaServiceImageTags">
    <vt:lpwstr/>
  </property>
</Properties>
</file>