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12"/>
  </p:notesMasterIdLst>
  <p:handoutMasterIdLst>
    <p:handoutMasterId r:id="rId13"/>
  </p:handoutMasterIdLst>
  <p:sldIdLst>
    <p:sldId id="277" r:id="rId5"/>
    <p:sldId id="2665" r:id="rId6"/>
    <p:sldId id="2667" r:id="rId7"/>
    <p:sldId id="2668" r:id="rId8"/>
    <p:sldId id="2670" r:id="rId9"/>
    <p:sldId id="2669" r:id="rId10"/>
    <p:sldId id="33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9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6D015-1A4D-4ACD-B22B-97207B509F67}" v="33" dt="2024-10-30T23:07:14.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11/19/2024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560455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2024-11-19</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2024-11-19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2024-11-19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2024-11-19</a:t>
            </a:fld>
            <a:endParaRPr lang="en-US">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2024-11-19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890263F-15C2-4DCF-A343-3642C86DC9E4}"/>
              </a:ext>
            </a:extLst>
          </p:cNvPr>
          <p:cNvSpPr/>
          <p:nvPr userDrawn="1"/>
        </p:nvSpPr>
        <p:spPr>
          <a:xfrm>
            <a:off x="0" y="-11677"/>
            <a:ext cx="12192000" cy="787123"/>
          </a:xfrm>
          <a:custGeom>
            <a:avLst/>
            <a:gdLst>
              <a:gd name="connsiteX0" fmla="*/ 0 w 12192000"/>
              <a:gd name="connsiteY0" fmla="*/ 0 h 962664"/>
              <a:gd name="connsiteX1" fmla="*/ 12192000 w 12192000"/>
              <a:gd name="connsiteY1" fmla="*/ 0 h 962664"/>
              <a:gd name="connsiteX2" fmla="*/ 12192000 w 12192000"/>
              <a:gd name="connsiteY2" fmla="*/ 926226 h 962664"/>
              <a:gd name="connsiteX3" fmla="*/ 11645879 w 12192000"/>
              <a:gd name="connsiteY3" fmla="*/ 889621 h 962664"/>
              <a:gd name="connsiteX4" fmla="*/ 6351495 w 12192000"/>
              <a:gd name="connsiteY4" fmla="*/ 741711 h 962664"/>
              <a:gd name="connsiteX5" fmla="*/ 141315 w 12192000"/>
              <a:gd name="connsiteY5" fmla="*/ 951005 h 962664"/>
              <a:gd name="connsiteX6" fmla="*/ 0 w 12192000"/>
              <a:gd name="connsiteY6" fmla="*/ 962664 h 96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2664">
                <a:moveTo>
                  <a:pt x="0" y="0"/>
                </a:moveTo>
                <a:lnTo>
                  <a:pt x="12192000" y="0"/>
                </a:lnTo>
                <a:lnTo>
                  <a:pt x="12192000" y="926226"/>
                </a:lnTo>
                <a:lnTo>
                  <a:pt x="11645879" y="889621"/>
                </a:lnTo>
                <a:cubicBezTo>
                  <a:pt x="10072054" y="795292"/>
                  <a:pt x="8268488" y="741711"/>
                  <a:pt x="6351495" y="741711"/>
                </a:cubicBezTo>
                <a:cubicBezTo>
                  <a:pt x="4051104" y="741711"/>
                  <a:pt x="1914047" y="818868"/>
                  <a:pt x="141315" y="951005"/>
                </a:cubicBezTo>
                <a:lnTo>
                  <a:pt x="0" y="96266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2208" y="118775"/>
            <a:ext cx="1783444" cy="324830"/>
          </a:xfrm>
          <a:prstGeom prst="rect">
            <a:avLst/>
          </a:prstGeom>
        </p:spPr>
      </p:pic>
      <p:pic>
        <p:nvPicPr>
          <p:cNvPr id="12" name="Picture 11">
            <a:extLst>
              <a:ext uri="{FF2B5EF4-FFF2-40B4-BE49-F238E27FC236}">
                <a16:creationId xmlns:a16="http://schemas.microsoft.com/office/drawing/2014/main" id="{421C8130-C402-4C9F-8ECB-317349C35A67}"/>
              </a:ext>
            </a:extLst>
          </p:cNvPr>
          <p:cNvPicPr>
            <a:picLocks noChangeAspect="1"/>
          </p:cNvPicPr>
          <p:nvPr userDrawn="1"/>
        </p:nvPicPr>
        <p:blipFill>
          <a:blip r:embed="rId3"/>
          <a:stretch>
            <a:fillRect/>
          </a:stretch>
        </p:blipFill>
        <p:spPr>
          <a:xfrm>
            <a:off x="57664" y="3872"/>
            <a:ext cx="1759390" cy="592281"/>
          </a:xfrm>
          <a:prstGeom prst="rect">
            <a:avLst/>
          </a:prstGeom>
        </p:spPr>
      </p:pic>
      <p:sp>
        <p:nvSpPr>
          <p:cNvPr id="8" name="Title 7">
            <a:extLst>
              <a:ext uri="{FF2B5EF4-FFF2-40B4-BE49-F238E27FC236}">
                <a16:creationId xmlns:a16="http://schemas.microsoft.com/office/drawing/2014/main" id="{538D4DCC-5B2A-4F8A-B60F-3552CDE8171C}"/>
              </a:ext>
            </a:extLst>
          </p:cNvPr>
          <p:cNvSpPr>
            <a:spLocks noGrp="1"/>
          </p:cNvSpPr>
          <p:nvPr>
            <p:ph type="title"/>
          </p:nvPr>
        </p:nvSpPr>
        <p:spPr>
          <a:xfrm>
            <a:off x="2026023" y="69332"/>
            <a:ext cx="8104095" cy="489178"/>
          </a:xfrm>
          <a:prstGeom prst="rect">
            <a:avLst/>
          </a:prstGeom>
        </p:spPr>
        <p:txBody>
          <a:bodyPr/>
          <a:lstStyle>
            <a:lvl1pPr>
              <a:defRPr sz="3200">
                <a:solidFill>
                  <a:schemeClr val="bg1"/>
                </a:solidFill>
                <a:latin typeface="Arial Nova Light" panose="020B0304020202020204" pitchFamily="34" charset="0"/>
                <a:cs typeface="Helvetica" panose="020B0604020202020204" pitchFamily="34" charset="0"/>
              </a:defRPr>
            </a:lvl1pPr>
          </a:lstStyle>
          <a:p>
            <a:r>
              <a:rPr lang="en-US"/>
              <a:t>Click to edit Master title style</a:t>
            </a:r>
            <a:endParaRPr lang="en-CA"/>
          </a:p>
        </p:txBody>
      </p:sp>
      <p:sp>
        <p:nvSpPr>
          <p:cNvPr id="20" name="Slide Number Placeholder 5"/>
          <p:cNvSpPr>
            <a:spLocks noGrp="1"/>
          </p:cNvSpPr>
          <p:nvPr>
            <p:ph type="sldNum" sz="quarter" idx="12"/>
          </p:nvPr>
        </p:nvSpPr>
        <p:spPr>
          <a:xfrm>
            <a:off x="9448800" y="518789"/>
            <a:ext cx="2743200" cy="365125"/>
          </a:xfrm>
          <a:prstGeom prst="rect">
            <a:avLst/>
          </a:prstGeom>
        </p:spPr>
        <p:txBody>
          <a:bodyPr/>
          <a:lstStyle>
            <a:lvl1pPr algn="r">
              <a:defRPr sz="900" b="0" i="0">
                <a:solidFill>
                  <a:schemeClr val="bg1"/>
                </a:solidFill>
                <a:latin typeface="Arial Nova Light" panose="020B0304020202020204" pitchFamily="34" charset="0"/>
                <a:ea typeface="Arial Nova Light" panose="020B0304020202020204" pitchFamily="34" charset="0"/>
                <a:cs typeface="Arial" charset="0"/>
              </a:defRPr>
            </a:lvl1pPr>
          </a:lstStyle>
          <a:p>
            <a:fld id="{72890513-E58D-2644-ACDB-E89B1349FCEB}" type="slidenum">
              <a:rPr lang="en-US" smtClean="0"/>
              <a:pPr/>
              <a:t>‹#›</a:t>
            </a:fld>
            <a:endParaRPr lang="en-US"/>
          </a:p>
        </p:txBody>
      </p:sp>
      <p:sp>
        <p:nvSpPr>
          <p:cNvPr id="7" name="Text Placeholder 6">
            <a:extLst>
              <a:ext uri="{FF2B5EF4-FFF2-40B4-BE49-F238E27FC236}">
                <a16:creationId xmlns:a16="http://schemas.microsoft.com/office/drawing/2014/main" id="{483F218F-95E9-4E15-8B75-2095C41E955A}"/>
              </a:ext>
            </a:extLst>
          </p:cNvPr>
          <p:cNvSpPr>
            <a:spLocks noGrp="1"/>
          </p:cNvSpPr>
          <p:nvPr>
            <p:ph type="body" sz="quarter" idx="22" hasCustomPrompt="1"/>
          </p:nvPr>
        </p:nvSpPr>
        <p:spPr>
          <a:xfrm>
            <a:off x="822325" y="866779"/>
            <a:ext cx="4686300" cy="439133"/>
          </a:xfrm>
          <a:prstGeom prst="rect">
            <a:avLst/>
          </a:prstGeom>
        </p:spPr>
        <p:txBody>
          <a:bodyPr/>
          <a:lstStyle>
            <a:lvl1pPr marL="0" indent="0">
              <a:buNone/>
              <a:defRPr sz="2000" b="1" i="0" baseline="0">
                <a:solidFill>
                  <a:schemeClr val="bg2">
                    <a:lumMod val="50000"/>
                  </a:schemeClr>
                </a:solidFill>
                <a:latin typeface="Arial Nova Light" panose="020B0304020202020204" pitchFamily="34" charset="0"/>
                <a:ea typeface="Arial Nova Light" panose="020B0304020202020204" pitchFamily="34" charset="0"/>
                <a:cs typeface="Arial" charset="0"/>
              </a:defRPr>
            </a:lvl1pPr>
          </a:lstStyle>
          <a:p>
            <a:pPr lvl="0"/>
            <a:r>
              <a:rPr lang="en-US"/>
              <a:t>Bulleted List-Arial Bold 20-Grey</a:t>
            </a:r>
          </a:p>
        </p:txBody>
      </p:sp>
      <p:sp>
        <p:nvSpPr>
          <p:cNvPr id="9" name="Text Placeholder 6">
            <a:extLst>
              <a:ext uri="{FF2B5EF4-FFF2-40B4-BE49-F238E27FC236}">
                <a16:creationId xmlns:a16="http://schemas.microsoft.com/office/drawing/2014/main" id="{334CE9FC-6E8A-4AD4-BAD8-2996F02C1957}"/>
              </a:ext>
            </a:extLst>
          </p:cNvPr>
          <p:cNvSpPr>
            <a:spLocks noGrp="1"/>
          </p:cNvSpPr>
          <p:nvPr>
            <p:ph type="body" sz="quarter" idx="25" hasCustomPrompt="1"/>
          </p:nvPr>
        </p:nvSpPr>
        <p:spPr>
          <a:xfrm>
            <a:off x="6573838" y="866779"/>
            <a:ext cx="4686300" cy="439133"/>
          </a:xfrm>
          <a:prstGeom prst="rect">
            <a:avLst/>
          </a:prstGeom>
        </p:spPr>
        <p:txBody>
          <a:bodyPr/>
          <a:lstStyle>
            <a:lvl1pPr marL="0" indent="0">
              <a:buNone/>
              <a:defRPr sz="2000" b="1" i="0" baseline="0">
                <a:solidFill>
                  <a:schemeClr val="bg2">
                    <a:lumMod val="50000"/>
                  </a:schemeClr>
                </a:solidFill>
                <a:latin typeface="Arial Nova Light" panose="020B0304020202020204" pitchFamily="34" charset="0"/>
                <a:ea typeface="Arial Nova Light" panose="020B0304020202020204" pitchFamily="34" charset="0"/>
                <a:cs typeface="Arial" charset="0"/>
              </a:defRPr>
            </a:lvl1pPr>
          </a:lstStyle>
          <a:p>
            <a:pPr lvl="0"/>
            <a:r>
              <a:rPr lang="en-US"/>
              <a:t>Bulleted List-Arial Bold 20-Grey</a:t>
            </a:r>
          </a:p>
        </p:txBody>
      </p:sp>
      <p:sp>
        <p:nvSpPr>
          <p:cNvPr id="10" name="Text Placeholder 3">
            <a:extLst>
              <a:ext uri="{FF2B5EF4-FFF2-40B4-BE49-F238E27FC236}">
                <a16:creationId xmlns:a16="http://schemas.microsoft.com/office/drawing/2014/main" id="{15B4235A-FCAD-4213-AE7F-C336A8F45952}"/>
              </a:ext>
            </a:extLst>
          </p:cNvPr>
          <p:cNvSpPr>
            <a:spLocks noGrp="1"/>
          </p:cNvSpPr>
          <p:nvPr>
            <p:ph type="body" sz="quarter" idx="28" hasCustomPrompt="1"/>
          </p:nvPr>
        </p:nvSpPr>
        <p:spPr>
          <a:xfrm>
            <a:off x="822325" y="1507886"/>
            <a:ext cx="4968875" cy="4976441"/>
          </a:xfrm>
          <a:prstGeom prst="rect">
            <a:avLst/>
          </a:prstGeom>
        </p:spPr>
        <p:txBody>
          <a:bodyPr/>
          <a:lstStyle>
            <a:lvl1pPr>
              <a:lnSpc>
                <a:spcPct val="100000"/>
              </a:lnSpc>
              <a:defRPr sz="2000" b="0" i="0" baseline="0">
                <a:latin typeface="Arial Nova Light" panose="020B0304020202020204" pitchFamily="34" charset="0"/>
                <a:ea typeface="Arial Nova Light" panose="020B0304020202020204" pitchFamily="34"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Nova Light 20 is the default type for paragraphs (in black)</a:t>
            </a:r>
          </a:p>
        </p:txBody>
      </p:sp>
      <p:sp>
        <p:nvSpPr>
          <p:cNvPr id="13" name="Text Placeholder 3">
            <a:extLst>
              <a:ext uri="{FF2B5EF4-FFF2-40B4-BE49-F238E27FC236}">
                <a16:creationId xmlns:a16="http://schemas.microsoft.com/office/drawing/2014/main" id="{D6C9B15B-8E96-4116-9EA9-354240B1F69A}"/>
              </a:ext>
            </a:extLst>
          </p:cNvPr>
          <p:cNvSpPr>
            <a:spLocks noGrp="1"/>
          </p:cNvSpPr>
          <p:nvPr>
            <p:ph type="body" sz="quarter" idx="29" hasCustomPrompt="1"/>
          </p:nvPr>
        </p:nvSpPr>
        <p:spPr>
          <a:xfrm>
            <a:off x="6573838" y="1507885"/>
            <a:ext cx="4968875" cy="4976441"/>
          </a:xfrm>
          <a:prstGeom prst="rect">
            <a:avLst/>
          </a:prstGeom>
        </p:spPr>
        <p:txBody>
          <a:bodyPr/>
          <a:lstStyle>
            <a:lvl1pPr>
              <a:lnSpc>
                <a:spcPct val="100000"/>
              </a:lnSpc>
              <a:defRPr sz="2000" b="0" i="0" baseline="0">
                <a:latin typeface="Arial Nova Light" panose="020B0304020202020204" pitchFamily="34" charset="0"/>
                <a:ea typeface="Arial Nova Light" panose="020B0304020202020204" pitchFamily="34"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Nova Light 20 is the default type for paragraphs (in black).</a:t>
            </a:r>
          </a:p>
        </p:txBody>
      </p:sp>
    </p:spTree>
    <p:extLst>
      <p:ext uri="{BB962C8B-B14F-4D97-AF65-F5344CB8AC3E}">
        <p14:creationId xmlns:p14="http://schemas.microsoft.com/office/powerpoint/2010/main" val="2388071059"/>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819841101"/>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 id="2147483825" r:id="rId51"/>
    <p:sldLayoutId id="2147483826"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hyperlink" Target="https://www.youtube.com/watch?v=zNWW0CgYzEs" TargetMode="External"/><Relationship Id="rId5"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hyperlink" Target="https://youtu.be/7dwo8lCyyAw?feature=shar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etal object&#10;&#10;Description automatically generated">
            <a:extLst>
              <a:ext uri="{FF2B5EF4-FFF2-40B4-BE49-F238E27FC236}">
                <a16:creationId xmlns:a16="http://schemas.microsoft.com/office/drawing/2014/main" id="{FBA3D6F7-1AA3-AE67-5ED4-30DDDE1AFC6D}"/>
              </a:ext>
            </a:extLst>
          </p:cNvPr>
          <p:cNvPicPr>
            <a:picLocks noChangeAspect="1"/>
          </p:cNvPicPr>
          <p:nvPr/>
        </p:nvPicPr>
        <p:blipFill>
          <a:blip r:embed="rId2"/>
          <a:srcRect l="5557" r="14320"/>
          <a:stretch/>
        </p:blipFill>
        <p:spPr>
          <a:xfrm>
            <a:off x="0" y="0"/>
            <a:ext cx="12192000" cy="6858000"/>
          </a:xfrm>
          <a:prstGeom prst="rect">
            <a:avLst/>
          </a:prstGeom>
        </p:spPr>
      </p:pic>
      <p:sp>
        <p:nvSpPr>
          <p:cNvPr id="2" name="Title 1"/>
          <p:cNvSpPr>
            <a:spLocks noGrp="1"/>
          </p:cNvSpPr>
          <p:nvPr>
            <p:ph type="ctrTitle"/>
          </p:nvPr>
        </p:nvSpPr>
        <p:spPr>
          <a:xfrm>
            <a:off x="750779" y="1179337"/>
            <a:ext cx="10497324" cy="2082023"/>
          </a:xfrm>
        </p:spPr>
        <p:txBody>
          <a:bodyPr>
            <a:normAutofit/>
          </a:bodyPr>
          <a:lstStyle/>
          <a:p>
            <a:br>
              <a:rPr lang="en-US" sz="2800" dirty="0"/>
            </a:br>
            <a:r>
              <a:rPr lang="en-US" sz="2800" dirty="0">
                <a:effectLst>
                  <a:glow rad="101600">
                    <a:schemeClr val="tx1">
                      <a:alpha val="60000"/>
                    </a:schemeClr>
                  </a:glow>
                </a:effectLst>
              </a:rPr>
              <a:t>Securing a Long-Term Future for Ultracold Neutrons</a:t>
            </a:r>
            <a:br>
              <a:rPr lang="en-US" sz="2800" dirty="0">
                <a:effectLst>
                  <a:glow rad="101600">
                    <a:schemeClr val="tx1">
                      <a:alpha val="60000"/>
                    </a:schemeClr>
                  </a:glow>
                </a:effectLst>
              </a:rPr>
            </a:br>
            <a:br>
              <a:rPr lang="en-US" sz="2800" dirty="0">
                <a:effectLst>
                  <a:glow rad="101600">
                    <a:schemeClr val="tx1">
                      <a:alpha val="60000"/>
                    </a:schemeClr>
                  </a:glow>
                </a:effectLst>
              </a:rPr>
            </a:br>
            <a:r>
              <a:rPr lang="en-US" sz="2800" dirty="0">
                <a:effectLst>
                  <a:glow rad="101600">
                    <a:schemeClr val="tx1">
                      <a:alpha val="60000"/>
                    </a:schemeClr>
                  </a:glow>
                </a:effectLst>
              </a:rPr>
              <a:t>PRJ_&lt;xxx&gt;</a:t>
            </a:r>
          </a:p>
        </p:txBody>
      </p:sp>
      <p:sp>
        <p:nvSpPr>
          <p:cNvPr id="3" name="Subtitle 2"/>
          <p:cNvSpPr>
            <a:spLocks noGrp="1"/>
          </p:cNvSpPr>
          <p:nvPr>
            <p:ph type="subTitle" idx="1"/>
          </p:nvPr>
        </p:nvSpPr>
        <p:spPr>
          <a:xfrm>
            <a:off x="661743" y="4070773"/>
            <a:ext cx="11530257" cy="1844706"/>
          </a:xfrm>
        </p:spPr>
        <p:txBody>
          <a:bodyPr>
            <a:normAutofit fontScale="92500" lnSpcReduction="10000"/>
          </a:bodyPr>
          <a:lstStyle/>
          <a:p>
            <a:r>
              <a:rPr lang="en-US" sz="2800" dirty="0">
                <a:effectLst>
                  <a:glow rad="101600">
                    <a:schemeClr val="bg1">
                      <a:alpha val="60000"/>
                    </a:schemeClr>
                  </a:glow>
                </a:effectLst>
              </a:rPr>
              <a:t>Project Leaders:  J. Martin (U. Winnipeg), </a:t>
            </a:r>
          </a:p>
          <a:p>
            <a:r>
              <a:rPr lang="en-US" sz="2800" dirty="0">
                <a:effectLst>
                  <a:glow rad="101600">
                    <a:schemeClr val="bg1">
                      <a:alpha val="60000"/>
                    </a:schemeClr>
                  </a:glow>
                </a:effectLst>
              </a:rPr>
              <a:t>T. </a:t>
            </a:r>
            <a:r>
              <a:rPr lang="en-US" sz="2800" dirty="0" err="1">
                <a:effectLst>
                  <a:glow rad="101600">
                    <a:schemeClr val="bg1">
                      <a:alpha val="60000"/>
                    </a:schemeClr>
                  </a:glow>
                </a:effectLst>
              </a:rPr>
              <a:t>Momose</a:t>
            </a:r>
            <a:r>
              <a:rPr lang="en-US" sz="2800" dirty="0">
                <a:effectLst>
                  <a:glow rad="101600">
                    <a:schemeClr val="bg1">
                      <a:alpha val="60000"/>
                    </a:schemeClr>
                  </a:glow>
                </a:effectLst>
              </a:rPr>
              <a:t> (UBC),R. Picker (TRIUMF)</a:t>
            </a:r>
          </a:p>
          <a:p>
            <a:endParaRPr lang="en-US" sz="2800" dirty="0">
              <a:effectLst>
                <a:glow rad="101600">
                  <a:schemeClr val="bg1">
                    <a:alpha val="60000"/>
                  </a:schemeClr>
                </a:glow>
              </a:effectLst>
            </a:endParaRPr>
          </a:p>
          <a:p>
            <a:r>
              <a:rPr lang="en-US" sz="2800" dirty="0">
                <a:effectLst>
                  <a:glow rad="101600">
                    <a:schemeClr val="bg1">
                      <a:alpha val="60000"/>
                    </a:schemeClr>
                  </a:glow>
                </a:effectLst>
              </a:rPr>
              <a:t>Project Sponsor:  R. Kanungo</a:t>
            </a:r>
          </a:p>
          <a:p>
            <a:endParaRPr lang="en-US" sz="1100" dirty="0"/>
          </a:p>
        </p:txBody>
      </p:sp>
      <p:sp>
        <p:nvSpPr>
          <p:cNvPr id="4" name="TextBox 3">
            <a:extLst>
              <a:ext uri="{FF2B5EF4-FFF2-40B4-BE49-F238E27FC236}">
                <a16:creationId xmlns:a16="http://schemas.microsoft.com/office/drawing/2014/main" id="{7864996A-3753-6ADE-C069-40529463AA93}"/>
              </a:ext>
            </a:extLst>
          </p:cNvPr>
          <p:cNvSpPr txBox="1"/>
          <p:nvPr/>
        </p:nvSpPr>
        <p:spPr>
          <a:xfrm>
            <a:off x="4137285" y="487180"/>
            <a:ext cx="3859967" cy="400110"/>
          </a:xfrm>
          <a:prstGeom prst="rect">
            <a:avLst/>
          </a:prstGeom>
          <a:noFill/>
        </p:spPr>
        <p:txBody>
          <a:bodyPr wrap="square" rtlCol="0">
            <a:spAutoFit/>
          </a:bodyPr>
          <a:lstStyle/>
          <a:p>
            <a:r>
              <a:rPr lang="en-US" sz="2000" b="1" dirty="0"/>
              <a:t>PMOG CFI Review, Oct 2024</a:t>
            </a:r>
            <a:endParaRPr lang="en-CA" sz="2000" b="1" dirty="0"/>
          </a:p>
        </p:txBody>
      </p:sp>
      <p:pic>
        <p:nvPicPr>
          <p:cNvPr id="7" name="Picture 6">
            <a:extLst>
              <a:ext uri="{FF2B5EF4-FFF2-40B4-BE49-F238E27FC236}">
                <a16:creationId xmlns:a16="http://schemas.microsoft.com/office/drawing/2014/main" id="{48205A79-6738-134A-E9E1-FAFFA3461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8" name="TextBox 7">
            <a:extLst>
              <a:ext uri="{FF2B5EF4-FFF2-40B4-BE49-F238E27FC236}">
                <a16:creationId xmlns:a16="http://schemas.microsoft.com/office/drawing/2014/main" id="{D4994088-C159-3454-310D-3E49E6E6AFE5}"/>
              </a:ext>
            </a:extLst>
          </p:cNvPr>
          <p:cNvSpPr txBox="1"/>
          <p:nvPr/>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Tree>
    <p:extLst>
      <p:ext uri="{BB962C8B-B14F-4D97-AF65-F5344CB8AC3E}">
        <p14:creationId xmlns:p14="http://schemas.microsoft.com/office/powerpoint/2010/main" val="24270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C4BF0-B486-5FAF-5969-E32EB9E5757D}"/>
              </a:ext>
            </a:extLst>
          </p:cNvPr>
          <p:cNvSpPr>
            <a:spLocks noGrp="1"/>
          </p:cNvSpPr>
          <p:nvPr>
            <p:ph type="title"/>
          </p:nvPr>
        </p:nvSpPr>
        <p:spPr/>
        <p:txBody>
          <a:bodyPr/>
          <a:lstStyle/>
          <a:p>
            <a:r>
              <a:rPr lang="en-US" dirty="0"/>
              <a:t>Project Description:  Science Goals</a:t>
            </a:r>
            <a:endParaRPr lang="en-CA" dirty="0"/>
          </a:p>
        </p:txBody>
      </p:sp>
      <p:sp>
        <p:nvSpPr>
          <p:cNvPr id="7" name="Text Placeholder 6">
            <a:extLst>
              <a:ext uri="{FF2B5EF4-FFF2-40B4-BE49-F238E27FC236}">
                <a16:creationId xmlns:a16="http://schemas.microsoft.com/office/drawing/2014/main" id="{51FADA50-DDE0-0EA7-8E14-74AFE801C87D}"/>
              </a:ext>
            </a:extLst>
          </p:cNvPr>
          <p:cNvSpPr>
            <a:spLocks noGrp="1"/>
          </p:cNvSpPr>
          <p:nvPr>
            <p:ph type="body" sz="quarter" idx="28"/>
          </p:nvPr>
        </p:nvSpPr>
        <p:spPr>
          <a:xfrm>
            <a:off x="776765" y="1155435"/>
            <a:ext cx="4968875" cy="4976441"/>
          </a:xfrm>
        </p:spPr>
        <p:txBody>
          <a:bodyPr/>
          <a:lstStyle/>
          <a:p>
            <a:r>
              <a:rPr lang="en-US" dirty="0"/>
              <a:t>Measure </a:t>
            </a:r>
            <a:r>
              <a:rPr lang="en-US" b="1" dirty="0"/>
              <a:t>neutron EDM </a:t>
            </a:r>
            <a:r>
              <a:rPr lang="en-US" dirty="0"/>
              <a:t>to </a:t>
            </a:r>
            <a:r>
              <a:rPr lang="en-US" b="1" dirty="0"/>
              <a:t>10</a:t>
            </a:r>
            <a:r>
              <a:rPr lang="en-US" b="1" baseline="30000" dirty="0"/>
              <a:t>-27</a:t>
            </a:r>
            <a:r>
              <a:rPr lang="en-US" b="1" dirty="0"/>
              <a:t> </a:t>
            </a:r>
            <a:r>
              <a:rPr lang="en-US" b="1" dirty="0" err="1"/>
              <a:t>ecm</a:t>
            </a:r>
            <a:r>
              <a:rPr lang="en-US" b="1" dirty="0"/>
              <a:t> </a:t>
            </a:r>
            <a:r>
              <a:rPr lang="en-US" dirty="0"/>
              <a:t>precision, a factor of 10 better than world’s best.</a:t>
            </a:r>
          </a:p>
          <a:p>
            <a:pPr lvl="1"/>
            <a:r>
              <a:rPr lang="en-US" sz="1600" dirty="0"/>
              <a:t>Experiment is designed to acquire data over 400 calendar days (overnight and weekends)</a:t>
            </a:r>
          </a:p>
          <a:p>
            <a:r>
              <a:rPr lang="en-US" dirty="0"/>
              <a:t>Build </a:t>
            </a:r>
            <a:r>
              <a:rPr lang="en-US" b="1" dirty="0"/>
              <a:t>world-leading facility for ultracold neutron physics</a:t>
            </a:r>
            <a:r>
              <a:rPr lang="en-US" dirty="0"/>
              <a:t>.</a:t>
            </a:r>
          </a:p>
          <a:p>
            <a:r>
              <a:rPr lang="en-US" dirty="0"/>
              <a:t>Base infrastructure in place:</a:t>
            </a:r>
          </a:p>
          <a:p>
            <a:pPr lvl="1"/>
            <a:r>
              <a:rPr lang="en-US" sz="1600" b="1" dirty="0"/>
              <a:t>High-intensity UCN source </a:t>
            </a:r>
            <a:r>
              <a:rPr lang="en-US" sz="1600" dirty="0"/>
              <a:t>is about to produce first neutrons (next week!)</a:t>
            </a:r>
          </a:p>
          <a:p>
            <a:pPr lvl="1"/>
            <a:r>
              <a:rPr lang="en-US" sz="1600" b="1" dirty="0"/>
              <a:t>Magnetically shielded room </a:t>
            </a:r>
            <a:r>
              <a:rPr lang="en-US" sz="1600" dirty="0"/>
              <a:t>(signed off Sept. 2024) is ready for the EDM experiment</a:t>
            </a:r>
            <a:r>
              <a:rPr lang="en-US" dirty="0"/>
              <a:t>.</a:t>
            </a:r>
          </a:p>
          <a:p>
            <a:r>
              <a:rPr lang="en-US" b="1" dirty="0"/>
              <a:t>TUCAN is ready </a:t>
            </a:r>
            <a:r>
              <a:rPr lang="en-US" dirty="0"/>
              <a:t>for the next phase of long-term operations!</a:t>
            </a:r>
          </a:p>
          <a:p>
            <a:endParaRPr lang="en-CA" dirty="0"/>
          </a:p>
        </p:txBody>
      </p:sp>
      <p:pic>
        <p:nvPicPr>
          <p:cNvPr id="13" name="Picture 12" descr="A large metal pipes in a room&#10;&#10;Description automatically generated">
            <a:extLst>
              <a:ext uri="{FF2B5EF4-FFF2-40B4-BE49-F238E27FC236}">
                <a16:creationId xmlns:a16="http://schemas.microsoft.com/office/drawing/2014/main" id="{0534607A-374A-8176-C94F-E5DB5576042A}"/>
              </a:ext>
            </a:extLst>
          </p:cNvPr>
          <p:cNvPicPr>
            <a:picLocks noChangeAspect="1"/>
          </p:cNvPicPr>
          <p:nvPr/>
        </p:nvPicPr>
        <p:blipFill>
          <a:blip r:embed="rId2"/>
          <a:stretch>
            <a:fillRect/>
          </a:stretch>
        </p:blipFill>
        <p:spPr>
          <a:xfrm>
            <a:off x="6778098" y="1128324"/>
            <a:ext cx="4614581" cy="2109927"/>
          </a:xfrm>
          <a:prstGeom prst="rect">
            <a:avLst/>
          </a:prstGeom>
        </p:spPr>
      </p:pic>
      <p:pic>
        <p:nvPicPr>
          <p:cNvPr id="14" name="Picture 13" descr="A person wearing glasses and gloves holding a piece of metal&#10;&#10;Description automatically generated">
            <a:extLst>
              <a:ext uri="{FF2B5EF4-FFF2-40B4-BE49-F238E27FC236}">
                <a16:creationId xmlns:a16="http://schemas.microsoft.com/office/drawing/2014/main" id="{73AAA99E-4E99-B232-6B75-B01CF77AE74E}"/>
              </a:ext>
            </a:extLst>
          </p:cNvPr>
          <p:cNvPicPr>
            <a:picLocks noChangeAspect="1"/>
          </p:cNvPicPr>
          <p:nvPr/>
        </p:nvPicPr>
        <p:blipFill>
          <a:blip r:embed="rId3"/>
          <a:stretch>
            <a:fillRect/>
          </a:stretch>
        </p:blipFill>
        <p:spPr>
          <a:xfrm>
            <a:off x="6778098" y="3616544"/>
            <a:ext cx="4614580" cy="2109926"/>
          </a:xfrm>
          <a:prstGeom prst="rect">
            <a:avLst/>
          </a:prstGeom>
        </p:spPr>
      </p:pic>
      <p:sp>
        <p:nvSpPr>
          <p:cNvPr id="15" name="TextBox 14">
            <a:extLst>
              <a:ext uri="{FF2B5EF4-FFF2-40B4-BE49-F238E27FC236}">
                <a16:creationId xmlns:a16="http://schemas.microsoft.com/office/drawing/2014/main" id="{22212124-E3F5-D41A-0351-468415BA5AF9}"/>
              </a:ext>
            </a:extLst>
          </p:cNvPr>
          <p:cNvSpPr txBox="1"/>
          <p:nvPr/>
        </p:nvSpPr>
        <p:spPr>
          <a:xfrm>
            <a:off x="6850480" y="2860343"/>
            <a:ext cx="44675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effectLst>
                  <a:glow rad="101600">
                    <a:schemeClr val="tx1">
                      <a:alpha val="60000"/>
                    </a:schemeClr>
                  </a:glow>
                </a:effectLst>
                <a:cs typeface="Arial"/>
              </a:rPr>
              <a:t>Main heat exchanger, cryogenic UCN guides</a:t>
            </a:r>
            <a:endParaRPr lang="en-US" sz="1600" dirty="0">
              <a:solidFill>
                <a:schemeClr val="bg1"/>
              </a:solidFill>
              <a:effectLst>
                <a:glow rad="101600">
                  <a:schemeClr val="tx1">
                    <a:alpha val="60000"/>
                  </a:schemeClr>
                </a:glow>
              </a:effectLst>
            </a:endParaRPr>
          </a:p>
        </p:txBody>
      </p:sp>
      <p:sp>
        <p:nvSpPr>
          <p:cNvPr id="17" name="TextBox 16">
            <a:extLst>
              <a:ext uri="{FF2B5EF4-FFF2-40B4-BE49-F238E27FC236}">
                <a16:creationId xmlns:a16="http://schemas.microsoft.com/office/drawing/2014/main" id="{E3E673C0-C989-93AB-40F3-8DF4101FCCEB}"/>
              </a:ext>
            </a:extLst>
          </p:cNvPr>
          <p:cNvSpPr txBox="1"/>
          <p:nvPr/>
        </p:nvSpPr>
        <p:spPr>
          <a:xfrm>
            <a:off x="6947664" y="5141695"/>
            <a:ext cx="44675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effectLst>
                  <a:glow rad="101600">
                    <a:schemeClr val="tx1">
                      <a:alpha val="60000"/>
                    </a:schemeClr>
                  </a:glow>
                </a:effectLst>
                <a:cs typeface="Arial"/>
              </a:rPr>
              <a:t>...and how it looks after installing thermal shields and many layers of superinsulation.</a:t>
            </a:r>
          </a:p>
        </p:txBody>
      </p:sp>
    </p:spTree>
    <p:extLst>
      <p:ext uri="{BB962C8B-B14F-4D97-AF65-F5344CB8AC3E}">
        <p14:creationId xmlns:p14="http://schemas.microsoft.com/office/powerpoint/2010/main" val="4217168057"/>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7165-86D5-75BB-62AE-AC547FFD1AC8}"/>
            </a:ext>
          </a:extLst>
        </p:cNvPr>
        <p:cNvGrpSpPr/>
        <p:nvPr/>
      </p:nvGrpSpPr>
      <p:grpSpPr>
        <a:xfrm>
          <a:off x="0" y="0"/>
          <a:ext cx="0" cy="0"/>
          <a:chOff x="0" y="0"/>
          <a:chExt cx="0" cy="0"/>
        </a:xfrm>
      </p:grpSpPr>
      <p:pic>
        <p:nvPicPr>
          <p:cNvPr id="2" name="Picture 1" descr="A metal structure in a room&#10;&#10;Description automatically generated">
            <a:extLst>
              <a:ext uri="{FF2B5EF4-FFF2-40B4-BE49-F238E27FC236}">
                <a16:creationId xmlns:a16="http://schemas.microsoft.com/office/drawing/2014/main" id="{18B313E0-D8E2-BA7E-3647-8FDBFE491F9B}"/>
              </a:ext>
            </a:extLst>
          </p:cNvPr>
          <p:cNvPicPr>
            <a:picLocks noChangeAspect="1"/>
          </p:cNvPicPr>
          <p:nvPr/>
        </p:nvPicPr>
        <p:blipFill>
          <a:blip r:embed="rId2"/>
          <a:stretch>
            <a:fillRect/>
          </a:stretch>
        </p:blipFill>
        <p:spPr>
          <a:xfrm rot="16200000">
            <a:off x="6380928" y="1580688"/>
            <a:ext cx="5105400" cy="3971925"/>
          </a:xfrm>
          <a:prstGeom prst="rect">
            <a:avLst/>
          </a:prstGeom>
        </p:spPr>
      </p:pic>
      <p:sp>
        <p:nvSpPr>
          <p:cNvPr id="4" name="Title 3">
            <a:extLst>
              <a:ext uri="{FF2B5EF4-FFF2-40B4-BE49-F238E27FC236}">
                <a16:creationId xmlns:a16="http://schemas.microsoft.com/office/drawing/2014/main" id="{C94ECC0B-EAD7-E0EE-51D8-67433550F339}"/>
              </a:ext>
            </a:extLst>
          </p:cNvPr>
          <p:cNvSpPr>
            <a:spLocks noGrp="1"/>
          </p:cNvSpPr>
          <p:nvPr>
            <p:ph type="title"/>
          </p:nvPr>
        </p:nvSpPr>
        <p:spPr/>
        <p:txBody>
          <a:bodyPr/>
          <a:lstStyle/>
          <a:p>
            <a:r>
              <a:rPr lang="en-CA" sz="2800" dirty="0"/>
              <a:t>Project Description:  Main Infrastructure Items </a:t>
            </a:r>
          </a:p>
        </p:txBody>
      </p:sp>
      <p:sp>
        <p:nvSpPr>
          <p:cNvPr id="7" name="Text Placeholder 6">
            <a:extLst>
              <a:ext uri="{FF2B5EF4-FFF2-40B4-BE49-F238E27FC236}">
                <a16:creationId xmlns:a16="http://schemas.microsoft.com/office/drawing/2014/main" id="{AF008442-F042-7CD9-475D-7875D6223EDF}"/>
              </a:ext>
            </a:extLst>
          </p:cNvPr>
          <p:cNvSpPr>
            <a:spLocks noGrp="1"/>
          </p:cNvSpPr>
          <p:nvPr>
            <p:ph type="body" sz="quarter" idx="28"/>
          </p:nvPr>
        </p:nvSpPr>
        <p:spPr>
          <a:xfrm>
            <a:off x="294968" y="940779"/>
            <a:ext cx="6449961" cy="4976441"/>
          </a:xfrm>
        </p:spPr>
        <p:txBody>
          <a:bodyPr/>
          <a:lstStyle/>
          <a:p>
            <a:r>
              <a:rPr lang="en-CA" sz="2000" b="1" dirty="0"/>
              <a:t>Upgrade of helium liquefier </a:t>
            </a:r>
            <a:r>
              <a:rPr lang="en-CA" sz="2000" dirty="0"/>
              <a:t>(HRF) </a:t>
            </a:r>
          </a:p>
          <a:p>
            <a:pPr lvl="1"/>
            <a:r>
              <a:rPr lang="en-CA" sz="1600" dirty="0"/>
              <a:t>Higher liquefaction rate needed to reach physics goals: 45 l/h</a:t>
            </a:r>
            <a:r>
              <a:rPr lang="en-CA" sz="1600" dirty="0">
                <a:sym typeface="Symbol" panose="05050102010706020507" pitchFamily="18" charset="2"/>
              </a:rPr>
              <a:t>  100 l/h</a:t>
            </a:r>
            <a:endParaRPr lang="en-CA" sz="1600" dirty="0"/>
          </a:p>
          <a:p>
            <a:pPr lvl="1"/>
            <a:r>
              <a:rPr lang="en-CA" sz="1600" dirty="0"/>
              <a:t>Upgrade requirement has been known and discussed with TRIUMF for more than 5 years</a:t>
            </a:r>
          </a:p>
          <a:p>
            <a:pPr lvl="1"/>
            <a:r>
              <a:rPr lang="en-CA" sz="1600" dirty="0"/>
              <a:t>Replacing hard to maintain piston liquefier</a:t>
            </a:r>
          </a:p>
          <a:p>
            <a:r>
              <a:rPr lang="en-CA" sz="2000" b="1" dirty="0"/>
              <a:t>UCN source</a:t>
            </a:r>
          </a:p>
          <a:p>
            <a:pPr lvl="1"/>
            <a:r>
              <a:rPr lang="en-CA" sz="1600" dirty="0"/>
              <a:t>more </a:t>
            </a:r>
            <a:r>
              <a:rPr lang="en-CA" sz="1600" baseline="30000" dirty="0"/>
              <a:t>3</a:t>
            </a:r>
            <a:r>
              <a:rPr lang="en-CA" sz="1600" dirty="0"/>
              <a:t>He, </a:t>
            </a:r>
            <a:r>
              <a:rPr lang="en-CA" sz="1600" dirty="0" err="1"/>
              <a:t>isopure</a:t>
            </a:r>
            <a:r>
              <a:rPr lang="en-CA" sz="1600" dirty="0"/>
              <a:t> </a:t>
            </a:r>
            <a:r>
              <a:rPr lang="en-CA" sz="1600" baseline="30000" dirty="0"/>
              <a:t>4</a:t>
            </a:r>
            <a:r>
              <a:rPr lang="en-CA" sz="1600" dirty="0"/>
              <a:t>He and D</a:t>
            </a:r>
            <a:r>
              <a:rPr lang="en-CA" sz="1600" baseline="-25000" dirty="0"/>
              <a:t>2</a:t>
            </a:r>
            <a:r>
              <a:rPr lang="en-CA" sz="1600" dirty="0"/>
              <a:t>O </a:t>
            </a:r>
            <a:r>
              <a:rPr lang="en-CA" sz="1600" dirty="0">
                <a:sym typeface="Symbol" panose="05050102010706020507" pitchFamily="18" charset="2"/>
              </a:rPr>
              <a:t> higher UCN yield</a:t>
            </a:r>
            <a:endParaRPr lang="en-CA" sz="1600" dirty="0"/>
          </a:p>
          <a:p>
            <a:pPr lvl="1"/>
            <a:r>
              <a:rPr lang="en-CA" sz="1600" dirty="0"/>
              <a:t>tail section upgrade </a:t>
            </a:r>
            <a:r>
              <a:rPr lang="en-CA" sz="1600" dirty="0">
                <a:sym typeface="Symbol" panose="05050102010706020507" pitchFamily="18" charset="2"/>
              </a:rPr>
              <a:t>and spare</a:t>
            </a:r>
            <a:endParaRPr lang="en-CA" sz="1600" dirty="0"/>
          </a:p>
          <a:p>
            <a:pPr lvl="1"/>
            <a:r>
              <a:rPr lang="en-CA" sz="1600" dirty="0"/>
              <a:t>UCN guides and coating facility upgrade (U Winnipeg) </a:t>
            </a:r>
            <a:r>
              <a:rPr lang="en-CA" sz="1600" dirty="0">
                <a:sym typeface="Symbol" panose="05050102010706020507" pitchFamily="18" charset="2"/>
              </a:rPr>
              <a:t> efficient UCN transport to EDM</a:t>
            </a:r>
            <a:endParaRPr lang="en-CA" sz="1600" dirty="0"/>
          </a:p>
          <a:p>
            <a:r>
              <a:rPr lang="en-CA" sz="2000" b="1" dirty="0"/>
              <a:t>EDM experiment</a:t>
            </a:r>
          </a:p>
          <a:p>
            <a:pPr lvl="1"/>
            <a:r>
              <a:rPr lang="en-CA" sz="1600" dirty="0"/>
              <a:t>Xe development lab (UBC) </a:t>
            </a:r>
            <a:r>
              <a:rPr lang="en-CA" sz="1600" dirty="0">
                <a:sym typeface="Symbol" panose="05050102010706020507" pitchFamily="18" charset="2"/>
              </a:rPr>
              <a:t> dual comagnetometer removes systematic effects</a:t>
            </a:r>
            <a:endParaRPr lang="en-CA" sz="1600" dirty="0"/>
          </a:p>
          <a:p>
            <a:pPr lvl="1"/>
            <a:r>
              <a:rPr lang="en-CA" sz="1600" dirty="0"/>
              <a:t>more Cs magnetometers </a:t>
            </a:r>
            <a:r>
              <a:rPr lang="en-CA" sz="1600" dirty="0">
                <a:sym typeface="Symbol" panose="05050102010706020507" pitchFamily="18" charset="2"/>
              </a:rPr>
              <a:t> better handle on systematics</a:t>
            </a:r>
            <a:endParaRPr lang="en-CA" sz="1600" dirty="0"/>
          </a:p>
          <a:p>
            <a:pPr lvl="1"/>
            <a:r>
              <a:rPr lang="en-CA" sz="1600" dirty="0"/>
              <a:t>two EDM cells/HV </a:t>
            </a:r>
            <a:r>
              <a:rPr lang="en-CA" sz="1600" dirty="0">
                <a:sym typeface="Symbol" panose="05050102010706020507" pitchFamily="18" charset="2"/>
              </a:rPr>
              <a:t> better use of electric field, higher statistics</a:t>
            </a:r>
            <a:endParaRPr lang="en-CA" sz="1600" dirty="0"/>
          </a:p>
          <a:p>
            <a:r>
              <a:rPr lang="en-CA" sz="2000" b="1" dirty="0"/>
              <a:t>Personnel </a:t>
            </a:r>
            <a:r>
              <a:rPr lang="en-CA" sz="2000" dirty="0"/>
              <a:t>at TRIUMF and in Japan to realize the above</a:t>
            </a:r>
          </a:p>
          <a:p>
            <a:endParaRPr lang="en-CA" dirty="0"/>
          </a:p>
        </p:txBody>
      </p:sp>
      <p:sp>
        <p:nvSpPr>
          <p:cNvPr id="17" name="TextBox 16">
            <a:extLst>
              <a:ext uri="{FF2B5EF4-FFF2-40B4-BE49-F238E27FC236}">
                <a16:creationId xmlns:a16="http://schemas.microsoft.com/office/drawing/2014/main" id="{4CE3BC39-1EB9-1FB1-89CF-169CC7EF6948}"/>
              </a:ext>
            </a:extLst>
          </p:cNvPr>
          <p:cNvSpPr txBox="1"/>
          <p:nvPr/>
        </p:nvSpPr>
        <p:spPr>
          <a:xfrm>
            <a:off x="7272129" y="5721388"/>
            <a:ext cx="44675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effectLst>
                  <a:glow rad="101600">
                    <a:schemeClr val="tx1">
                      <a:alpha val="60000"/>
                    </a:schemeClr>
                  </a:glow>
                </a:effectLst>
                <a:cs typeface="Arial"/>
              </a:rPr>
              <a:t>TUCAN magnetically shielded room</a:t>
            </a:r>
          </a:p>
          <a:p>
            <a:endParaRPr lang="en-US" sz="1600" dirty="0">
              <a:solidFill>
                <a:schemeClr val="bg1"/>
              </a:solidFill>
              <a:effectLst>
                <a:glow rad="101600">
                  <a:schemeClr val="tx1">
                    <a:alpha val="60000"/>
                  </a:schemeClr>
                </a:glow>
              </a:effectLst>
              <a:cs typeface="Arial"/>
            </a:endParaRPr>
          </a:p>
        </p:txBody>
      </p:sp>
    </p:spTree>
    <p:extLst>
      <p:ext uri="{BB962C8B-B14F-4D97-AF65-F5344CB8AC3E}">
        <p14:creationId xmlns:p14="http://schemas.microsoft.com/office/powerpoint/2010/main" val="2570346530"/>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2312D-23E1-008B-2911-5E386A77A2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9C86D6-F285-3F74-1E79-95DD7A45BAB5}"/>
              </a:ext>
            </a:extLst>
          </p:cNvPr>
          <p:cNvSpPr>
            <a:spLocks noGrp="1"/>
          </p:cNvSpPr>
          <p:nvPr>
            <p:ph type="title"/>
          </p:nvPr>
        </p:nvSpPr>
        <p:spPr/>
        <p:txBody>
          <a:bodyPr/>
          <a:lstStyle/>
          <a:p>
            <a:r>
              <a:rPr lang="en-US" sz="2400" dirty="0"/>
              <a:t>How does this proposal align with TRIUMF’s key priorities?</a:t>
            </a:r>
            <a:endParaRPr lang="en-CA" sz="2400" dirty="0"/>
          </a:p>
        </p:txBody>
      </p:sp>
      <p:graphicFrame>
        <p:nvGraphicFramePr>
          <p:cNvPr id="6" name="Table 5">
            <a:extLst>
              <a:ext uri="{FF2B5EF4-FFF2-40B4-BE49-F238E27FC236}">
                <a16:creationId xmlns:a16="http://schemas.microsoft.com/office/drawing/2014/main" id="{52751CBA-CF26-9B7A-3613-0409CB2E17DA}"/>
              </a:ext>
            </a:extLst>
          </p:cNvPr>
          <p:cNvGraphicFramePr>
            <a:graphicFrameLocks noGrp="1"/>
          </p:cNvGraphicFramePr>
          <p:nvPr>
            <p:extLst>
              <p:ext uri="{D42A27DB-BD31-4B8C-83A1-F6EECF244321}">
                <p14:modId xmlns:p14="http://schemas.microsoft.com/office/powerpoint/2010/main" val="823921076"/>
              </p:ext>
            </p:extLst>
          </p:nvPr>
        </p:nvGraphicFramePr>
        <p:xfrm>
          <a:off x="643037" y="890141"/>
          <a:ext cx="10905926" cy="5358983"/>
        </p:xfrm>
        <a:graphic>
          <a:graphicData uri="http://schemas.openxmlformats.org/drawingml/2006/table">
            <a:tbl>
              <a:tblPr bandRow="1">
                <a:tableStyleId>{5C22544A-7EE6-4342-B048-85BDC9FD1C3A}</a:tableStyleId>
              </a:tblPr>
              <a:tblGrid>
                <a:gridCol w="10905926">
                  <a:extLst>
                    <a:ext uri="{9D8B030D-6E8A-4147-A177-3AD203B41FA5}">
                      <a16:colId xmlns:a16="http://schemas.microsoft.com/office/drawing/2014/main" val="3295352271"/>
                    </a:ext>
                  </a:extLst>
                </a:gridCol>
              </a:tblGrid>
              <a:tr h="1210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What university envelope has been approved, and by whom?</a:t>
                      </a:r>
                    </a:p>
                    <a:p>
                      <a:pPr lvl="0">
                        <a:buNone/>
                      </a:pPr>
                      <a:r>
                        <a:rPr lang="en-CA" sz="1600" b="0" i="0" u="none" strike="noStrike" baseline="0" noProof="0" dirty="0">
                          <a:solidFill>
                            <a:srgbClr val="000000"/>
                          </a:solidFill>
                          <a:latin typeface="Arial"/>
                        </a:rPr>
                        <a:t> U. Winnipeg      $5.0M</a:t>
                      </a:r>
                      <a:br>
                        <a:rPr lang="en-CA" sz="1600" b="0" i="0" u="none" strike="noStrike" baseline="0" noProof="0" dirty="0">
                          <a:solidFill>
                            <a:srgbClr val="000000"/>
                          </a:solidFill>
                          <a:latin typeface="Arial"/>
                        </a:rPr>
                      </a:br>
                      <a:r>
                        <a:rPr lang="en-CA" sz="1600" b="0" i="0" u="none" strike="noStrike" baseline="0" noProof="0" dirty="0">
                          <a:solidFill>
                            <a:srgbClr val="000000"/>
                          </a:solidFill>
                          <a:latin typeface="Arial"/>
                        </a:rPr>
                        <a:t> UBC                  $4.0M</a:t>
                      </a:r>
                      <a:br>
                        <a:rPr lang="en-CA" sz="1600" b="0" i="0" u="none" strike="noStrike" baseline="0" noProof="0" dirty="0">
                          <a:solidFill>
                            <a:srgbClr val="000000"/>
                          </a:solidFill>
                          <a:latin typeface="Arial"/>
                        </a:rPr>
                      </a:br>
                      <a:r>
                        <a:rPr lang="en-CA" sz="1600" b="0" i="0" u="none" strike="noStrike" baseline="0" noProof="0" dirty="0">
                          <a:solidFill>
                            <a:srgbClr val="000000"/>
                          </a:solidFill>
                          <a:latin typeface="Arial"/>
                        </a:rPr>
                        <a:t> U. Manitoba      $0.5M</a:t>
                      </a:r>
                      <a:endParaRPr lang="en-CA" dirty="0"/>
                    </a:p>
                  </a:txBody>
                  <a:tcPr/>
                </a:tc>
                <a:extLst>
                  <a:ext uri="{0D108BD9-81ED-4DB2-BD59-A6C34878D82A}">
                    <a16:rowId xmlns:a16="http://schemas.microsoft.com/office/drawing/2014/main" val="1706758476"/>
                  </a:ext>
                </a:extLst>
              </a:tr>
              <a:tr h="1210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Are you seeking a financial contribution from TRIUMF?</a:t>
                      </a:r>
                    </a:p>
                    <a:p>
                      <a:pPr marL="0" lvl="0" indent="0">
                        <a:buNone/>
                      </a:pPr>
                      <a:r>
                        <a:rPr lang="en-CA" sz="1600" b="0" i="0" u="none" strike="noStrike" baseline="0" noProof="0" dirty="0">
                          <a:solidFill>
                            <a:srgbClr val="000000"/>
                          </a:solidFill>
                          <a:latin typeface="Arial"/>
                        </a:rPr>
                        <a:t>Yes, but only labour support for </a:t>
                      </a:r>
                      <a:r>
                        <a:rPr lang="en-CA" sz="1600" b="1" i="0" u="none" strike="noStrike" baseline="0" noProof="0" dirty="0">
                          <a:solidFill>
                            <a:srgbClr val="000000"/>
                          </a:solidFill>
                          <a:latin typeface="Arial"/>
                        </a:rPr>
                        <a:t>12 FTE-years</a:t>
                      </a:r>
                      <a:r>
                        <a:rPr lang="en-CA" sz="1600" b="0" i="0" u="none" strike="noStrike" baseline="0" noProof="0" dirty="0">
                          <a:solidFill>
                            <a:srgbClr val="000000"/>
                          </a:solidFill>
                          <a:latin typeface="Arial"/>
                        </a:rPr>
                        <a:t> (out of 29 FTE-year total), reported as a $2M cash equivalent contribution.  There will be a $3M contribution from CFI for TRIUMF labour, in return.  Extrapolating the current TRIUMF contribution to UCN (1.75 engineers, 0.5 techs) it comes out to around $2M for 6 years.</a:t>
                      </a:r>
                      <a:endParaRPr lang="en-CA" dirty="0"/>
                    </a:p>
                  </a:txBody>
                  <a:tcPr/>
                </a:tc>
                <a:extLst>
                  <a:ext uri="{0D108BD9-81ED-4DB2-BD59-A6C34878D82A}">
                    <a16:rowId xmlns:a16="http://schemas.microsoft.com/office/drawing/2014/main" val="1250524801"/>
                  </a:ext>
                </a:extLst>
              </a:tr>
              <a:tr h="17287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Is your proposal competing with the identified priorities (ARIEL, IAMI, BL1A) through calendar year 2026?</a:t>
                      </a:r>
                    </a:p>
                    <a:p>
                      <a:pPr lvl="0">
                        <a:buNone/>
                      </a:pPr>
                      <a:r>
                        <a:rPr lang="en-CA" sz="1600" b="0" i="0" u="none" strike="noStrike" baseline="0" noProof="0" dirty="0">
                          <a:solidFill>
                            <a:srgbClr val="000000"/>
                          </a:solidFill>
                          <a:latin typeface="Arial"/>
                        </a:rPr>
                        <a:t>We expect to be working on </a:t>
                      </a:r>
                      <a:r>
                        <a:rPr lang="en-CA" sz="1600" b="1" i="0" u="none" strike="noStrike" baseline="0" noProof="0" dirty="0">
                          <a:solidFill>
                            <a:srgbClr val="000000"/>
                          </a:solidFill>
                          <a:latin typeface="Arial"/>
                        </a:rPr>
                        <a:t>award finalization </a:t>
                      </a:r>
                      <a:r>
                        <a:rPr lang="en-CA" sz="1600" b="0" i="0" u="none" strike="noStrike" baseline="0" noProof="0" dirty="0">
                          <a:solidFill>
                            <a:srgbClr val="000000"/>
                          </a:solidFill>
                          <a:latin typeface="Arial"/>
                        </a:rPr>
                        <a:t>with CFI and TRIUMF during </a:t>
                      </a:r>
                      <a:r>
                        <a:rPr lang="en-CA" sz="1600" b="1" i="0" u="none" strike="noStrike" baseline="0" noProof="0" dirty="0">
                          <a:solidFill>
                            <a:srgbClr val="000000"/>
                          </a:solidFill>
                          <a:latin typeface="Arial"/>
                        </a:rPr>
                        <a:t>2026.</a:t>
                      </a:r>
                      <a:r>
                        <a:rPr lang="en-CA" sz="1600" b="0" i="0" u="none" strike="noStrike" baseline="0" noProof="0" dirty="0">
                          <a:solidFill>
                            <a:srgbClr val="000000"/>
                          </a:solidFill>
                          <a:latin typeface="Arial"/>
                        </a:rPr>
                        <a:t>  On the technical side, we would like to </a:t>
                      </a:r>
                      <a:r>
                        <a:rPr lang="en-CA" sz="1600" b="1" i="0" u="none" strike="noStrike" baseline="0" noProof="0" dirty="0">
                          <a:solidFill>
                            <a:srgbClr val="000000"/>
                          </a:solidFill>
                          <a:latin typeface="Arial"/>
                        </a:rPr>
                        <a:t>engage a cryogenic engineer in 2026</a:t>
                      </a:r>
                      <a:r>
                        <a:rPr lang="en-CA" sz="1600" b="0" i="0" u="none" strike="noStrike" baseline="0" noProof="0" dirty="0">
                          <a:solidFill>
                            <a:srgbClr val="000000"/>
                          </a:solidFill>
                          <a:latin typeface="Arial"/>
                        </a:rPr>
                        <a:t>, for liquefier specification and vendor meetings.  If the cryogenic engineer were not available from TRIUMF, we could need to contract this work out.</a:t>
                      </a:r>
                      <a:endParaRPr lang="en-CA" dirty="0"/>
                    </a:p>
                  </a:txBody>
                  <a:tcPr/>
                </a:tc>
                <a:extLst>
                  <a:ext uri="{0D108BD9-81ED-4DB2-BD59-A6C34878D82A}">
                    <a16:rowId xmlns:a16="http://schemas.microsoft.com/office/drawing/2014/main" val="1177308394"/>
                  </a:ext>
                </a:extLst>
              </a:tr>
              <a:tr h="1210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 your timelines be adjusted to suit TRIUMF's available capacity?</a:t>
                      </a:r>
                      <a:endParaRPr lang="en-CA" sz="1600" dirty="0"/>
                    </a:p>
                    <a:p>
                      <a:pPr lvl="0">
                        <a:buNone/>
                      </a:pPr>
                      <a:r>
                        <a:rPr lang="en-CA" sz="1600" b="1" i="0" u="none" strike="noStrike" baseline="0" noProof="0" dirty="0">
                          <a:solidFill>
                            <a:srgbClr val="000000"/>
                          </a:solidFill>
                          <a:latin typeface="Arial"/>
                        </a:rPr>
                        <a:t>Yes</a:t>
                      </a:r>
                      <a:r>
                        <a:rPr lang="en-CA" sz="1600" b="0" i="0" u="none" strike="noStrike" baseline="0" noProof="0" dirty="0">
                          <a:solidFill>
                            <a:srgbClr val="000000"/>
                          </a:solidFill>
                          <a:latin typeface="Arial"/>
                        </a:rPr>
                        <a:t>.  Any other technical support can likely be pushed to 2027.</a:t>
                      </a:r>
                      <a:endParaRPr lang="en-CA" dirty="0"/>
                    </a:p>
                  </a:txBody>
                  <a:tcPr/>
                </a:tc>
                <a:extLst>
                  <a:ext uri="{0D108BD9-81ED-4DB2-BD59-A6C34878D82A}">
                    <a16:rowId xmlns:a16="http://schemas.microsoft.com/office/drawing/2014/main" val="3001302166"/>
                  </a:ext>
                </a:extLst>
              </a:tr>
            </a:tbl>
          </a:graphicData>
        </a:graphic>
      </p:graphicFrame>
    </p:spTree>
    <p:extLst>
      <p:ext uri="{BB962C8B-B14F-4D97-AF65-F5344CB8AC3E}">
        <p14:creationId xmlns:p14="http://schemas.microsoft.com/office/powerpoint/2010/main" val="4036148906"/>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660B-D7FF-CCE4-0844-03CED09672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79008C-893D-58C0-B649-3EA7F2AE931D}"/>
              </a:ext>
            </a:extLst>
          </p:cNvPr>
          <p:cNvSpPr>
            <a:spLocks noGrp="1"/>
          </p:cNvSpPr>
          <p:nvPr>
            <p:ph type="title"/>
          </p:nvPr>
        </p:nvSpPr>
        <p:spPr/>
        <p:txBody>
          <a:bodyPr/>
          <a:lstStyle/>
          <a:p>
            <a:r>
              <a:rPr lang="en-US" sz="2800" dirty="0"/>
              <a:t>Resources</a:t>
            </a:r>
            <a:endParaRPr lang="en-CA" sz="2800" dirty="0"/>
          </a:p>
        </p:txBody>
      </p:sp>
      <p:graphicFrame>
        <p:nvGraphicFramePr>
          <p:cNvPr id="2" name="Table 1">
            <a:extLst>
              <a:ext uri="{FF2B5EF4-FFF2-40B4-BE49-F238E27FC236}">
                <a16:creationId xmlns:a16="http://schemas.microsoft.com/office/drawing/2014/main" id="{C26205A8-FD99-ABC8-09D5-88E82F9092ED}"/>
              </a:ext>
            </a:extLst>
          </p:cNvPr>
          <p:cNvGraphicFramePr>
            <a:graphicFrameLocks noGrp="1"/>
          </p:cNvGraphicFramePr>
          <p:nvPr>
            <p:extLst>
              <p:ext uri="{D42A27DB-BD31-4B8C-83A1-F6EECF244321}">
                <p14:modId xmlns:p14="http://schemas.microsoft.com/office/powerpoint/2010/main" val="2210785894"/>
              </p:ext>
            </p:extLst>
          </p:nvPr>
        </p:nvGraphicFramePr>
        <p:xfrm>
          <a:off x="4319049" y="703656"/>
          <a:ext cx="7043508" cy="1508760"/>
        </p:xfrm>
        <a:graphic>
          <a:graphicData uri="http://schemas.openxmlformats.org/drawingml/2006/table">
            <a:tbl>
              <a:tblPr firstRow="1" firstCol="1" bandRow="1" bandCol="1">
                <a:tableStyleId>{073A0DAA-6AF3-43AB-8588-CEC1D06C72B9}</a:tableStyleId>
              </a:tblPr>
              <a:tblGrid>
                <a:gridCol w="2159227">
                  <a:extLst>
                    <a:ext uri="{9D8B030D-6E8A-4147-A177-3AD203B41FA5}">
                      <a16:colId xmlns:a16="http://schemas.microsoft.com/office/drawing/2014/main" val="1118722959"/>
                    </a:ext>
                  </a:extLst>
                </a:gridCol>
                <a:gridCol w="762574">
                  <a:extLst>
                    <a:ext uri="{9D8B030D-6E8A-4147-A177-3AD203B41FA5}">
                      <a16:colId xmlns:a16="http://schemas.microsoft.com/office/drawing/2014/main" val="746899372"/>
                    </a:ext>
                  </a:extLst>
                </a:gridCol>
                <a:gridCol w="656033">
                  <a:extLst>
                    <a:ext uri="{9D8B030D-6E8A-4147-A177-3AD203B41FA5}">
                      <a16:colId xmlns:a16="http://schemas.microsoft.com/office/drawing/2014/main" val="3214705933"/>
                    </a:ext>
                  </a:extLst>
                </a:gridCol>
                <a:gridCol w="778716">
                  <a:extLst>
                    <a:ext uri="{9D8B030D-6E8A-4147-A177-3AD203B41FA5}">
                      <a16:colId xmlns:a16="http://schemas.microsoft.com/office/drawing/2014/main" val="2855416527"/>
                    </a:ext>
                  </a:extLst>
                </a:gridCol>
                <a:gridCol w="699295">
                  <a:extLst>
                    <a:ext uri="{9D8B030D-6E8A-4147-A177-3AD203B41FA5}">
                      <a16:colId xmlns:a16="http://schemas.microsoft.com/office/drawing/2014/main" val="2927013918"/>
                    </a:ext>
                  </a:extLst>
                </a:gridCol>
                <a:gridCol w="540000">
                  <a:extLst>
                    <a:ext uri="{9D8B030D-6E8A-4147-A177-3AD203B41FA5}">
                      <a16:colId xmlns:a16="http://schemas.microsoft.com/office/drawing/2014/main" val="4066248705"/>
                    </a:ext>
                  </a:extLst>
                </a:gridCol>
                <a:gridCol w="662490">
                  <a:extLst>
                    <a:ext uri="{9D8B030D-6E8A-4147-A177-3AD203B41FA5}">
                      <a16:colId xmlns:a16="http://schemas.microsoft.com/office/drawing/2014/main" val="3244137153"/>
                    </a:ext>
                  </a:extLst>
                </a:gridCol>
                <a:gridCol w="785173">
                  <a:extLst>
                    <a:ext uri="{9D8B030D-6E8A-4147-A177-3AD203B41FA5}">
                      <a16:colId xmlns:a16="http://schemas.microsoft.com/office/drawing/2014/main" val="1936277377"/>
                    </a:ext>
                  </a:extLst>
                </a:gridCol>
              </a:tblGrid>
              <a:tr h="0">
                <a:tc gridSpan="8">
                  <a:txBody>
                    <a:bodyPr/>
                    <a:lstStyle/>
                    <a:p>
                      <a:pPr algn="ctr"/>
                      <a:r>
                        <a:rPr lang="en-CA" sz="1100" dirty="0">
                          <a:effectLst/>
                          <a:latin typeface="Arial Nova Light" panose="020B0304020202020204" pitchFamily="34" charset="0"/>
                        </a:rPr>
                        <a:t>CASH FLOW REQUIREMENTS</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31146273"/>
                  </a:ext>
                </a:extLst>
              </a:tr>
              <a:tr h="0">
                <a:tc>
                  <a:txBody>
                    <a:bodyPr/>
                    <a:lstStyle/>
                    <a:p>
                      <a:pPr algn="ctr"/>
                      <a:r>
                        <a:rPr lang="en-CA" sz="1100">
                          <a:effectLst/>
                          <a:latin typeface="Arial Nova Light" panose="020B0304020202020204" pitchFamily="34" charset="0"/>
                        </a:rPr>
                        <a:t>SOURCE  \ YEAR</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2026</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2027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2028</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2029</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2030</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2031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TOTAL</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extLst>
                  <a:ext uri="{0D108BD9-81ED-4DB2-BD59-A6C34878D82A}">
                    <a16:rowId xmlns:a16="http://schemas.microsoft.com/office/drawing/2014/main" val="1108687216"/>
                  </a:ext>
                </a:extLst>
              </a:tr>
              <a:tr h="0">
                <a:tc>
                  <a:txBody>
                    <a:bodyPr/>
                    <a:lstStyle/>
                    <a:p>
                      <a:r>
                        <a:rPr lang="en-CA" sz="1100">
                          <a:effectLst/>
                          <a:latin typeface="Arial Nova Light" panose="020B0304020202020204" pitchFamily="34" charset="0"/>
                        </a:rPr>
                        <a:t>  TRIUMF</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0</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0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0</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0</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0</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extLst>
                  <a:ext uri="{0D108BD9-81ED-4DB2-BD59-A6C34878D82A}">
                    <a16:rowId xmlns:a16="http://schemas.microsoft.com/office/drawing/2014/main" val="458832245"/>
                  </a:ext>
                </a:extLst>
              </a:tr>
              <a:tr h="0">
                <a:tc>
                  <a:txBody>
                    <a:bodyPr/>
                    <a:lstStyle/>
                    <a:p>
                      <a:r>
                        <a:rPr lang="en-CA" sz="1100">
                          <a:effectLst/>
                          <a:latin typeface="Arial Nova Light" panose="020B0304020202020204" pitchFamily="34" charset="0"/>
                        </a:rPr>
                        <a:t>  EXTERNAL</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2.21M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3.63M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6.40M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6.40M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3.63M</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2.49M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24.75M</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extLst>
                  <a:ext uri="{0D108BD9-81ED-4DB2-BD59-A6C34878D82A}">
                    <a16:rowId xmlns:a16="http://schemas.microsoft.com/office/drawing/2014/main" val="1212736595"/>
                  </a:ext>
                </a:extLst>
              </a:tr>
              <a:tr h="0">
                <a:tc>
                  <a:txBody>
                    <a:bodyPr/>
                    <a:lstStyle/>
                    <a:p>
                      <a:r>
                        <a:rPr lang="en-CA" sz="1100">
                          <a:effectLst/>
                          <a:latin typeface="Arial Nova Light" panose="020B0304020202020204" pitchFamily="34" charset="0"/>
                        </a:rPr>
                        <a:t>  REVENUES/RECOVERIES</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a:effectLst/>
                          <a:latin typeface="Arial Nova Light" panose="020B0304020202020204" pitchFamily="34" charset="0"/>
                        </a:rPr>
                        <a:t> </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extLst>
                  <a:ext uri="{0D108BD9-81ED-4DB2-BD59-A6C34878D82A}">
                    <a16:rowId xmlns:a16="http://schemas.microsoft.com/office/drawing/2014/main" val="332591422"/>
                  </a:ext>
                </a:extLst>
              </a:tr>
              <a:tr h="0">
                <a:tc>
                  <a:txBody>
                    <a:bodyPr/>
                    <a:lstStyle/>
                    <a:p>
                      <a:r>
                        <a:rPr lang="en-CA" sz="1100">
                          <a:effectLst/>
                          <a:latin typeface="Arial Nova Light" panose="020B0304020202020204" pitchFamily="34" charset="0"/>
                        </a:rPr>
                        <a:t>  TOTAL</a:t>
                      </a:r>
                      <a:endParaRPr lang="en-CA" sz="120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2.21M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3.63M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6.40M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6.40M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3.63M</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2.49M	</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tc>
                  <a:txBody>
                    <a:bodyPr/>
                    <a:lstStyle/>
                    <a:p>
                      <a:r>
                        <a:rPr lang="en-CA" sz="1100" dirty="0">
                          <a:effectLst/>
                          <a:latin typeface="Arial Nova Light" panose="020B0304020202020204" pitchFamily="34" charset="0"/>
                        </a:rPr>
                        <a:t>24.75M</a:t>
                      </a:r>
                      <a:endParaRPr lang="en-CA" sz="1200" dirty="0">
                        <a:effectLst/>
                        <a:latin typeface="Arial Nova Light" panose="020B0304020202020204" pitchFamily="34" charset="0"/>
                        <a:ea typeface="Times New Roman" panose="02020603050405020304" pitchFamily="18" charset="0"/>
                        <a:cs typeface="Arial CYR" panose="020B0604020202020204" pitchFamily="34" charset="0"/>
                      </a:endParaRPr>
                    </a:p>
                  </a:txBody>
                  <a:tcPr marL="68580" marR="68580" marT="0" marB="0"/>
                </a:tc>
                <a:extLst>
                  <a:ext uri="{0D108BD9-81ED-4DB2-BD59-A6C34878D82A}">
                    <a16:rowId xmlns:a16="http://schemas.microsoft.com/office/drawing/2014/main" val="2415882169"/>
                  </a:ext>
                </a:extLst>
              </a:tr>
            </a:tbl>
          </a:graphicData>
        </a:graphic>
      </p:graphicFrame>
      <p:graphicFrame>
        <p:nvGraphicFramePr>
          <p:cNvPr id="3" name="Table 2">
            <a:extLst>
              <a:ext uri="{FF2B5EF4-FFF2-40B4-BE49-F238E27FC236}">
                <a16:creationId xmlns:a16="http://schemas.microsoft.com/office/drawing/2014/main" id="{04B438D1-75C7-3581-6C20-7D6C0005AAEA}"/>
              </a:ext>
            </a:extLst>
          </p:cNvPr>
          <p:cNvGraphicFramePr>
            <a:graphicFrameLocks noGrp="1"/>
          </p:cNvGraphicFramePr>
          <p:nvPr>
            <p:extLst>
              <p:ext uri="{D42A27DB-BD31-4B8C-83A1-F6EECF244321}">
                <p14:modId xmlns:p14="http://schemas.microsoft.com/office/powerpoint/2010/main" val="1057437021"/>
              </p:ext>
            </p:extLst>
          </p:nvPr>
        </p:nvGraphicFramePr>
        <p:xfrm>
          <a:off x="4319049" y="2308402"/>
          <a:ext cx="7043508" cy="3352800"/>
        </p:xfrm>
        <a:graphic>
          <a:graphicData uri="http://schemas.openxmlformats.org/drawingml/2006/table">
            <a:tbl>
              <a:tblPr firstRow="1" firstCol="1" bandRow="1" bandCol="1">
                <a:tableStyleId>{073A0DAA-6AF3-43AB-8588-CEC1D06C72B9}</a:tableStyleId>
              </a:tblPr>
              <a:tblGrid>
                <a:gridCol w="2168430">
                  <a:extLst>
                    <a:ext uri="{9D8B030D-6E8A-4147-A177-3AD203B41FA5}">
                      <a16:colId xmlns:a16="http://schemas.microsoft.com/office/drawing/2014/main" val="1184195625"/>
                    </a:ext>
                  </a:extLst>
                </a:gridCol>
                <a:gridCol w="765824">
                  <a:extLst>
                    <a:ext uri="{9D8B030D-6E8A-4147-A177-3AD203B41FA5}">
                      <a16:colId xmlns:a16="http://schemas.microsoft.com/office/drawing/2014/main" val="4032123485"/>
                    </a:ext>
                  </a:extLst>
                </a:gridCol>
                <a:gridCol w="696440">
                  <a:extLst>
                    <a:ext uri="{9D8B030D-6E8A-4147-A177-3AD203B41FA5}">
                      <a16:colId xmlns:a16="http://schemas.microsoft.com/office/drawing/2014/main" val="3768547637"/>
                    </a:ext>
                  </a:extLst>
                </a:gridCol>
                <a:gridCol w="744425">
                  <a:extLst>
                    <a:ext uri="{9D8B030D-6E8A-4147-A177-3AD203B41FA5}">
                      <a16:colId xmlns:a16="http://schemas.microsoft.com/office/drawing/2014/main" val="1441397780"/>
                    </a:ext>
                  </a:extLst>
                </a:gridCol>
                <a:gridCol w="702276">
                  <a:extLst>
                    <a:ext uri="{9D8B030D-6E8A-4147-A177-3AD203B41FA5}">
                      <a16:colId xmlns:a16="http://schemas.microsoft.com/office/drawing/2014/main" val="2363978880"/>
                    </a:ext>
                  </a:extLst>
                </a:gridCol>
                <a:gridCol w="512279">
                  <a:extLst>
                    <a:ext uri="{9D8B030D-6E8A-4147-A177-3AD203B41FA5}">
                      <a16:colId xmlns:a16="http://schemas.microsoft.com/office/drawing/2014/main" val="2471999482"/>
                    </a:ext>
                  </a:extLst>
                </a:gridCol>
                <a:gridCol w="665314">
                  <a:extLst>
                    <a:ext uri="{9D8B030D-6E8A-4147-A177-3AD203B41FA5}">
                      <a16:colId xmlns:a16="http://schemas.microsoft.com/office/drawing/2014/main" val="455976241"/>
                    </a:ext>
                  </a:extLst>
                </a:gridCol>
                <a:gridCol w="788520">
                  <a:extLst>
                    <a:ext uri="{9D8B030D-6E8A-4147-A177-3AD203B41FA5}">
                      <a16:colId xmlns:a16="http://schemas.microsoft.com/office/drawing/2014/main" val="4175209094"/>
                    </a:ext>
                  </a:extLst>
                </a:gridCol>
              </a:tblGrid>
              <a:tr h="0">
                <a:tc gridSpan="8">
                  <a:txBody>
                    <a:bodyPr/>
                    <a:lstStyle/>
                    <a:p>
                      <a:pPr algn="ctr"/>
                      <a:r>
                        <a:rPr lang="en-CA" sz="1100" dirty="0">
                          <a:effectLst/>
                          <a:latin typeface="Arial Nova Light" panose="020B0304020202020204" pitchFamily="34" charset="0"/>
                        </a:rPr>
                        <a:t>TRIUMF HUMAN RESOURCE REQUIREMENTS (</a:t>
                      </a:r>
                      <a:r>
                        <a:rPr lang="en-CA" sz="1100" u="sng" dirty="0">
                          <a:effectLst/>
                          <a:latin typeface="Arial Nova Light" panose="020B0304020202020204" pitchFamily="34" charset="0"/>
                        </a:rPr>
                        <a:t>FTE-months</a:t>
                      </a:r>
                      <a:r>
                        <a:rPr lang="en-CA" sz="1100" dirty="0">
                          <a:effectLst/>
                          <a:latin typeface="Arial Nova Light" panose="020B0304020202020204" pitchFamily="34" charset="0"/>
                        </a:rPr>
                        <a:t>) </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69626001"/>
                  </a:ext>
                </a:extLst>
              </a:tr>
              <a:tr h="0">
                <a:tc>
                  <a:txBody>
                    <a:bodyPr/>
                    <a:lstStyle/>
                    <a:p>
                      <a:pPr algn="ctr"/>
                      <a:r>
                        <a:rPr lang="en-CA" sz="1100" dirty="0">
                          <a:effectLst/>
                          <a:latin typeface="Arial Nova Light" panose="020B0304020202020204" pitchFamily="34" charset="0"/>
                        </a:rPr>
                        <a:t>RESOURCE* \ YEAR</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ONE </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TWO </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THREE</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FOUR </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FIVE</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SIX</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TOTAL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2560949584"/>
                  </a:ext>
                </a:extLst>
              </a:tr>
              <a:tr h="0">
                <a:tc>
                  <a:txBody>
                    <a:bodyPr/>
                    <a:lstStyle/>
                    <a:p>
                      <a:r>
                        <a:rPr lang="en-CA" sz="1100" dirty="0" err="1">
                          <a:effectLst/>
                          <a:latin typeface="Arial Nova Light" panose="020B0304020202020204" pitchFamily="34" charset="0"/>
                        </a:rPr>
                        <a:t>Administration.Project</a:t>
                      </a:r>
                      <a:r>
                        <a:rPr lang="en-CA" sz="1100" dirty="0">
                          <a:effectLst/>
                          <a:latin typeface="Arial Nova Light" panose="020B0304020202020204" pitchFamily="34" charset="0"/>
                        </a:rPr>
                        <a:t> Management</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57</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extLst>
                  <a:ext uri="{0D108BD9-81ED-4DB2-BD59-A6C34878D82A}">
                    <a16:rowId xmlns:a16="http://schemas.microsoft.com/office/drawing/2014/main" val="1057856508"/>
                  </a:ext>
                </a:extLst>
              </a:tr>
              <a:tr h="0">
                <a:tc>
                  <a:txBody>
                    <a:bodyPr/>
                    <a:lstStyle/>
                    <a:p>
                      <a:r>
                        <a:rPr lang="en-CA" sz="1100" dirty="0" err="1">
                          <a:effectLst/>
                          <a:latin typeface="Arial Nova Light" panose="020B0304020202020204" pitchFamily="34" charset="0"/>
                        </a:rPr>
                        <a:t>Engineering.Civil</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7</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4034906450"/>
                  </a:ext>
                </a:extLst>
              </a:tr>
              <a:tr h="0">
                <a:tc>
                  <a:txBody>
                    <a:bodyPr/>
                    <a:lstStyle/>
                    <a:p>
                      <a:r>
                        <a:rPr lang="en-CA" sz="1100" dirty="0" err="1">
                          <a:effectLst/>
                          <a:latin typeface="Arial Nova Light" panose="020B0304020202020204" pitchFamily="34" charset="0"/>
                        </a:rPr>
                        <a:t>Engineering.Control</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83656214"/>
                  </a:ext>
                </a:extLst>
              </a:tr>
              <a:tr h="0">
                <a:tc>
                  <a:txBody>
                    <a:bodyPr/>
                    <a:lstStyle/>
                    <a:p>
                      <a:r>
                        <a:rPr lang="en-CA" sz="1100" dirty="0" err="1">
                          <a:effectLst/>
                          <a:latin typeface="Arial Nova Light" panose="020B0304020202020204" pitchFamily="34" charset="0"/>
                        </a:rPr>
                        <a:t>Engineering.Cryogenic</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8</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8</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27</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683139624"/>
                  </a:ext>
                </a:extLst>
              </a:tr>
              <a:tr h="0">
                <a:tc>
                  <a:txBody>
                    <a:bodyPr/>
                    <a:lstStyle/>
                    <a:p>
                      <a:r>
                        <a:rPr lang="en-CA" sz="1100" dirty="0" err="1">
                          <a:effectLst/>
                          <a:latin typeface="Arial Nova Light" panose="020B0304020202020204" pitchFamily="34" charset="0"/>
                        </a:rPr>
                        <a:t>Engineering.Electrical</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1</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dirty="0">
                          <a:effectLst/>
                          <a:latin typeface="Arial Nova Light" panose="020B0304020202020204" pitchFamily="34" charset="0"/>
                        </a:rPr>
                        <a:t>2</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dirty="0">
                          <a:effectLst/>
                          <a:latin typeface="Arial Nova Light" panose="020B0304020202020204" pitchFamily="34" charset="0"/>
                        </a:rPr>
                        <a:t>3</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dirty="0">
                          <a:effectLst/>
                          <a:latin typeface="Arial Nova Light" panose="020B0304020202020204" pitchFamily="34" charset="0"/>
                        </a:rPr>
                        <a:t>3</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dirty="0">
                          <a:effectLst/>
                          <a:latin typeface="Arial Nova Light" panose="020B0304020202020204" pitchFamily="34" charset="0"/>
                        </a:rPr>
                        <a:t>2</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1</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11</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4078673137"/>
                  </a:ext>
                </a:extLst>
              </a:tr>
              <a:tr h="0">
                <a:tc>
                  <a:txBody>
                    <a:bodyPr/>
                    <a:lstStyle/>
                    <a:p>
                      <a:r>
                        <a:rPr lang="en-CA" sz="1100">
                          <a:effectLst/>
                          <a:latin typeface="Arial Nova Light" panose="020B0304020202020204" pitchFamily="34" charset="0"/>
                        </a:rPr>
                        <a:t>Engineering.Electronics</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3</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4037689843"/>
                  </a:ext>
                </a:extLst>
              </a:tr>
              <a:tr h="0">
                <a:tc>
                  <a:txBody>
                    <a:bodyPr/>
                    <a:lstStyle/>
                    <a:p>
                      <a:r>
                        <a:rPr lang="en-CA" sz="1100">
                          <a:effectLst/>
                          <a:latin typeface="Arial Nova Light" panose="020B0304020202020204" pitchFamily="34" charset="0"/>
                        </a:rPr>
                        <a:t>Engineering.Electronics Firmware</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dirty="0">
                          <a:effectLst/>
                          <a:latin typeface="Arial Nova Light" panose="020B0304020202020204" pitchFamily="34" charset="0"/>
                        </a:rPr>
                        <a:t>2</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nchor="ctr"/>
                </a:tc>
                <a:extLst>
                  <a:ext uri="{0D108BD9-81ED-4DB2-BD59-A6C34878D82A}">
                    <a16:rowId xmlns:a16="http://schemas.microsoft.com/office/drawing/2014/main" val="136271885"/>
                  </a:ext>
                </a:extLst>
              </a:tr>
              <a:tr h="0">
                <a:tc>
                  <a:txBody>
                    <a:bodyPr/>
                    <a:lstStyle/>
                    <a:p>
                      <a:r>
                        <a:rPr lang="en-CA" sz="1100">
                          <a:effectLst/>
                          <a:latin typeface="Arial Nova Light" panose="020B0304020202020204" pitchFamily="34" charset="0"/>
                        </a:rPr>
                        <a:t>Engineering.Mechanical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16</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16</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110</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667800779"/>
                  </a:ext>
                </a:extLst>
              </a:tr>
              <a:tr h="0">
                <a:tc>
                  <a:txBody>
                    <a:bodyPr/>
                    <a:lstStyle/>
                    <a:p>
                      <a:r>
                        <a:rPr lang="en-CA" sz="1100">
                          <a:effectLst/>
                          <a:latin typeface="Arial Nova Light" panose="020B0304020202020204" pitchFamily="34" charset="0"/>
                        </a:rPr>
                        <a:t>Physics.Data Acquisition</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3</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338990966"/>
                  </a:ext>
                </a:extLst>
              </a:tr>
              <a:tr h="0">
                <a:tc>
                  <a:txBody>
                    <a:bodyPr/>
                    <a:lstStyle/>
                    <a:p>
                      <a:r>
                        <a:rPr lang="en-CA" sz="1100">
                          <a:effectLst/>
                          <a:latin typeface="Arial Nova Light" panose="020B0304020202020204" pitchFamily="34" charset="0"/>
                        </a:rPr>
                        <a:t>Physics.Experimental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9</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9</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31</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4121879900"/>
                  </a:ext>
                </a:extLst>
              </a:tr>
              <a:tr h="0">
                <a:tc>
                  <a:txBody>
                    <a:bodyPr/>
                    <a:lstStyle/>
                    <a:p>
                      <a:r>
                        <a:rPr lang="en-CA" sz="1100">
                          <a:effectLst/>
                          <a:latin typeface="Arial Nova Light" panose="020B0304020202020204" pitchFamily="34" charset="0"/>
                        </a:rPr>
                        <a:t>Technical.Control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6</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081870825"/>
                  </a:ext>
                </a:extLst>
              </a:tr>
              <a:tr h="0">
                <a:tc>
                  <a:txBody>
                    <a:bodyPr/>
                    <a:lstStyle/>
                    <a:p>
                      <a:r>
                        <a:rPr lang="en-CA" sz="1100">
                          <a:effectLst/>
                          <a:latin typeface="Arial Nova Light" panose="020B0304020202020204" pitchFamily="34" charset="0"/>
                        </a:rPr>
                        <a:t>Technical.Electrician</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3</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9</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332820890"/>
                  </a:ext>
                </a:extLst>
              </a:tr>
              <a:tr h="0">
                <a:tc>
                  <a:txBody>
                    <a:bodyPr/>
                    <a:lstStyle/>
                    <a:p>
                      <a:r>
                        <a:rPr lang="en-CA" sz="1100">
                          <a:effectLst/>
                          <a:latin typeface="Arial Nova Light" panose="020B0304020202020204" pitchFamily="34" charset="0"/>
                        </a:rPr>
                        <a:t>Technical.Electronics</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0</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668802593"/>
                  </a:ext>
                </a:extLst>
              </a:tr>
              <a:tr h="0">
                <a:tc>
                  <a:txBody>
                    <a:bodyPr/>
                    <a:lstStyle/>
                    <a:p>
                      <a:r>
                        <a:rPr lang="en-CA" sz="1100">
                          <a:effectLst/>
                          <a:latin typeface="Arial Nova Light" panose="020B0304020202020204" pitchFamily="34" charset="0"/>
                        </a:rPr>
                        <a:t>Technical.Mechanical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6</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6</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41</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2645134616"/>
                  </a:ext>
                </a:extLst>
              </a:tr>
              <a:tr h="0">
                <a:tc>
                  <a:txBody>
                    <a:bodyPr/>
                    <a:lstStyle/>
                    <a:p>
                      <a:r>
                        <a:rPr lang="en-CA" sz="1100">
                          <a:effectLst/>
                          <a:latin typeface="Arial Nova Light" panose="020B0304020202020204" pitchFamily="34" charset="0"/>
                        </a:rPr>
                        <a:t>Technical.Mechanical Design</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10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2</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32</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1710331129"/>
                  </a:ext>
                </a:extLst>
              </a:tr>
              <a:tr h="0">
                <a:tc>
                  <a:txBody>
                    <a:bodyPr/>
                    <a:lstStyle/>
                    <a:p>
                      <a:r>
                        <a:rPr lang="en-CA" sz="1100">
                          <a:effectLst/>
                          <a:latin typeface="Arial Nova Light" panose="020B0304020202020204" pitchFamily="34" charset="0"/>
                        </a:rPr>
                        <a:t>Technical.Physical Plant</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0</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4</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5</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3741893289"/>
                  </a:ext>
                </a:extLst>
              </a:tr>
              <a:tr h="0">
                <a:tc>
                  <a:txBody>
                    <a:bodyPr/>
                    <a:lstStyle/>
                    <a:p>
                      <a:r>
                        <a:rPr lang="en-CA" sz="1100">
                          <a:effectLst/>
                          <a:latin typeface="Arial Nova Light" panose="020B0304020202020204" pitchFamily="34" charset="0"/>
                        </a:rPr>
                        <a:t>Total:</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31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51</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90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90</a:t>
                      </a:r>
                      <a:endParaRPr lang="en-CA" sz="1200">
                        <a:effectLst/>
                        <a:latin typeface="Arial Nova Light" panose="020B0304020202020204" pitchFamily="34" charset="0"/>
                        <a:ea typeface="+mn-ea"/>
                        <a:cs typeface="Arial CYR" panose="020B0604020202020204" pitchFamily="34" charset="0"/>
                      </a:endParaRPr>
                    </a:p>
                  </a:txBody>
                  <a:tcPr marL="68580" marR="68580" marT="0" marB="0" anchor="ctr"/>
                </a:tc>
                <a:tc>
                  <a:txBody>
                    <a:bodyPr/>
                    <a:lstStyle/>
                    <a:p>
                      <a:pPr algn="ctr"/>
                      <a:r>
                        <a:rPr lang="en-CA" sz="1100">
                          <a:effectLst/>
                          <a:latin typeface="Arial Nova Light" panose="020B0304020202020204" pitchFamily="34" charset="0"/>
                        </a:rPr>
                        <a:t>51</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a:effectLst/>
                          <a:latin typeface="Arial Nova Light" panose="020B0304020202020204" pitchFamily="34" charset="0"/>
                        </a:rPr>
                        <a:t>35</a:t>
                      </a:r>
                      <a:endParaRPr lang="en-CA" sz="1200">
                        <a:effectLst/>
                        <a:latin typeface="Arial Nova Light" panose="020B0304020202020204" pitchFamily="34" charset="0"/>
                        <a:ea typeface="+mn-ea"/>
                        <a:cs typeface="Arial CYR" panose="020B0604020202020204" pitchFamily="34" charset="0"/>
                      </a:endParaRPr>
                    </a:p>
                  </a:txBody>
                  <a:tcPr marL="68580" marR="68580" marT="0" marB="0"/>
                </a:tc>
                <a:tc>
                  <a:txBody>
                    <a:bodyPr/>
                    <a:lstStyle/>
                    <a:p>
                      <a:pPr algn="ctr"/>
                      <a:r>
                        <a:rPr lang="en-CA" sz="1100" dirty="0">
                          <a:effectLst/>
                          <a:latin typeface="Arial Nova Light" panose="020B0304020202020204" pitchFamily="34" charset="0"/>
                        </a:rPr>
                        <a:t>347</a:t>
                      </a:r>
                      <a:endParaRPr lang="en-CA" sz="1200" dirty="0">
                        <a:effectLst/>
                        <a:latin typeface="Arial Nova Light" panose="020B0304020202020204" pitchFamily="34" charset="0"/>
                        <a:ea typeface="+mn-ea"/>
                        <a:cs typeface="Arial CYR" panose="020B0604020202020204" pitchFamily="34" charset="0"/>
                      </a:endParaRPr>
                    </a:p>
                  </a:txBody>
                  <a:tcPr marL="68580" marR="68580" marT="0" marB="0"/>
                </a:tc>
                <a:extLst>
                  <a:ext uri="{0D108BD9-81ED-4DB2-BD59-A6C34878D82A}">
                    <a16:rowId xmlns:a16="http://schemas.microsoft.com/office/drawing/2014/main" val="2561951816"/>
                  </a:ext>
                </a:extLst>
              </a:tr>
            </a:tbl>
          </a:graphicData>
        </a:graphic>
      </p:graphicFrame>
      <p:sp>
        <p:nvSpPr>
          <p:cNvPr id="5" name="Content Placeholder 2">
            <a:extLst>
              <a:ext uri="{FF2B5EF4-FFF2-40B4-BE49-F238E27FC236}">
                <a16:creationId xmlns:a16="http://schemas.microsoft.com/office/drawing/2014/main" id="{545E8795-F091-8DC2-C0AD-C10683FD260E}"/>
              </a:ext>
            </a:extLst>
          </p:cNvPr>
          <p:cNvSpPr txBox="1">
            <a:spLocks/>
          </p:cNvSpPr>
          <p:nvPr/>
        </p:nvSpPr>
        <p:spPr>
          <a:xfrm>
            <a:off x="360549" y="1259678"/>
            <a:ext cx="3582186" cy="3939398"/>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400">
                <a:latin typeface="Arial Nova Light" panose="020B0304020202020204" pitchFamily="34" charset="0"/>
                <a:cs typeface="Arial"/>
              </a:rPr>
              <a:t>TRIUMF resource requirements, from PRIS</a:t>
            </a:r>
          </a:p>
          <a:p>
            <a:r>
              <a:rPr lang="en-CA" sz="2400">
                <a:latin typeface="Arial Nova Light" panose="020B0304020202020204" pitchFamily="34" charset="0"/>
                <a:cs typeface="Arial"/>
              </a:rPr>
              <a:t>Based on scaling from current TUCAN project plus 50% contingency.</a:t>
            </a:r>
            <a:endParaRPr lang="en-CA" sz="2400" dirty="0">
              <a:latin typeface="Arial Nova Light" panose="020B0304020202020204" pitchFamily="34" charset="0"/>
              <a:cs typeface="Arial"/>
            </a:endParaRPr>
          </a:p>
        </p:txBody>
      </p:sp>
      <p:sp>
        <p:nvSpPr>
          <p:cNvPr id="8" name="TextBox 7">
            <a:extLst>
              <a:ext uri="{FF2B5EF4-FFF2-40B4-BE49-F238E27FC236}">
                <a16:creationId xmlns:a16="http://schemas.microsoft.com/office/drawing/2014/main" id="{9D074F25-30D6-EA76-261F-B5CEB6441859}"/>
              </a:ext>
            </a:extLst>
          </p:cNvPr>
          <p:cNvSpPr txBox="1"/>
          <p:nvPr/>
        </p:nvSpPr>
        <p:spPr>
          <a:xfrm>
            <a:off x="265472" y="5383729"/>
            <a:ext cx="11097084" cy="1477328"/>
          </a:xfrm>
          <a:prstGeom prst="rect">
            <a:avLst/>
          </a:prstGeom>
          <a:noFill/>
        </p:spPr>
        <p:txBody>
          <a:bodyPr wrap="square">
            <a:spAutoFit/>
          </a:bodyPr>
          <a:lstStyle/>
          <a:p>
            <a:r>
              <a:rPr lang="en-CA" sz="1800" b="1" dirty="0">
                <a:effectLst/>
                <a:latin typeface="Arial Nova Light" panose="020B0304020202020204" pitchFamily="34" charset="0"/>
                <a:ea typeface="Times New Roman" panose="02020603050405020304" pitchFamily="18" charset="0"/>
                <a:cs typeface="Times New Roman" panose="02020603050405020304" pitchFamily="18" charset="0"/>
              </a:rPr>
              <a:t>SPACE REQUIREMENTS:</a:t>
            </a:r>
            <a:endParaRPr lang="en-CA" sz="1800" dirty="0">
              <a:effectLst/>
              <a:latin typeface="Arial Nova Light" panose="020B0304020202020204" pitchFamily="34" charset="0"/>
              <a:ea typeface="Times New Roman" panose="02020603050405020304" pitchFamily="18" charset="0"/>
              <a:cs typeface="Arial CYR" panose="020B0604020202020204" pitchFamily="34" charset="0"/>
            </a:endParaRPr>
          </a:p>
          <a:p>
            <a:r>
              <a:rPr lang="en-CA" sz="1800" dirty="0">
                <a:effectLst/>
                <a:latin typeface="Arial Nova Light" panose="020B0304020202020204" pitchFamily="34" charset="0"/>
                <a:ea typeface="Times New Roman" panose="02020603050405020304" pitchFamily="18" charset="0"/>
                <a:cs typeface="Times New Roman" panose="02020603050405020304" pitchFamily="18" charset="0"/>
              </a:rPr>
              <a:t>BL1U shielding for UCN source installations, experimental space at the Meson Hall B2 level for the EDM experiment, counting rooms at the Meson Hall B1 level for source and experiment control, </a:t>
            </a:r>
            <a:r>
              <a:rPr lang="en-CA" sz="1800" b="1" dirty="0">
                <a:effectLst/>
                <a:latin typeface="Arial Nova Light" panose="020B0304020202020204" pitchFamily="34" charset="0"/>
                <a:ea typeface="Times New Roman" panose="02020603050405020304" pitchFamily="18" charset="0"/>
                <a:cs typeface="Times New Roman" panose="02020603050405020304" pitchFamily="18" charset="0"/>
              </a:rPr>
              <a:t>space for the liquefier upgrade (compressor building north of the Meson Hall and or current Meson Hall liquefier space if the upgrade is replacing the existing helium recovery facility</a:t>
            </a:r>
            <a:r>
              <a:rPr lang="en-CA" sz="1800" dirty="0">
                <a:effectLst/>
                <a:latin typeface="Arial Nova Light" panose="020B0304020202020204" pitchFamily="34" charset="0"/>
                <a:ea typeface="Times New Roman" panose="02020603050405020304" pitchFamily="18" charset="0"/>
                <a:cs typeface="Times New Roman" panose="02020603050405020304" pitchFamily="18" charset="0"/>
              </a:rPr>
              <a:t>)</a:t>
            </a:r>
            <a:endParaRPr lang="en-CA" sz="1800" dirty="0">
              <a:effectLst/>
              <a:latin typeface="Arial Nova Light" panose="020B0304020202020204" pitchFamily="34" charset="0"/>
              <a:ea typeface="Times New Roman" panose="02020603050405020304" pitchFamily="18" charset="0"/>
              <a:cs typeface="Arial CYR" panose="020B0604020202020204" pitchFamily="34" charset="0"/>
            </a:endParaRPr>
          </a:p>
        </p:txBody>
      </p:sp>
    </p:spTree>
    <p:extLst>
      <p:ext uri="{BB962C8B-B14F-4D97-AF65-F5344CB8AC3E}">
        <p14:creationId xmlns:p14="http://schemas.microsoft.com/office/powerpoint/2010/main" val="3129312650"/>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3EA5-8064-2B04-D223-2B11E05CEEA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B6301B-6D2B-4212-45CE-14EC6314A073}"/>
              </a:ext>
            </a:extLst>
          </p:cNvPr>
          <p:cNvPicPr>
            <a:picLocks noChangeAspect="1"/>
          </p:cNvPicPr>
          <p:nvPr/>
        </p:nvPicPr>
        <p:blipFill>
          <a:blip r:embed="rId2"/>
          <a:srcRect/>
          <a:stretch/>
        </p:blipFill>
        <p:spPr>
          <a:xfrm>
            <a:off x="6492029" y="1471469"/>
            <a:ext cx="5571900" cy="3763269"/>
          </a:xfrm>
          <a:prstGeom prst="rect">
            <a:avLst/>
          </a:prstGeom>
        </p:spPr>
      </p:pic>
      <p:sp>
        <p:nvSpPr>
          <p:cNvPr id="4" name="Title 3">
            <a:extLst>
              <a:ext uri="{FF2B5EF4-FFF2-40B4-BE49-F238E27FC236}">
                <a16:creationId xmlns:a16="http://schemas.microsoft.com/office/drawing/2014/main" id="{63D75C99-5A7A-DE19-9F9E-AD6B03B5B9E8}"/>
              </a:ext>
            </a:extLst>
          </p:cNvPr>
          <p:cNvSpPr>
            <a:spLocks noGrp="1"/>
          </p:cNvSpPr>
          <p:nvPr>
            <p:ph type="title"/>
          </p:nvPr>
        </p:nvSpPr>
        <p:spPr/>
        <p:txBody>
          <a:bodyPr/>
          <a:lstStyle/>
          <a:p>
            <a:r>
              <a:rPr lang="en-CA" sz="2800" dirty="0"/>
              <a:t>Risks</a:t>
            </a:r>
          </a:p>
        </p:txBody>
      </p:sp>
      <p:sp>
        <p:nvSpPr>
          <p:cNvPr id="7" name="Text Placeholder 6">
            <a:extLst>
              <a:ext uri="{FF2B5EF4-FFF2-40B4-BE49-F238E27FC236}">
                <a16:creationId xmlns:a16="http://schemas.microsoft.com/office/drawing/2014/main" id="{EB31A4E6-C291-7ED1-3210-5625CAD20DEC}"/>
              </a:ext>
            </a:extLst>
          </p:cNvPr>
          <p:cNvSpPr>
            <a:spLocks noGrp="1"/>
          </p:cNvSpPr>
          <p:nvPr>
            <p:ph type="body" sz="quarter" idx="28"/>
          </p:nvPr>
        </p:nvSpPr>
        <p:spPr>
          <a:xfrm>
            <a:off x="383458" y="940779"/>
            <a:ext cx="5909187" cy="4976441"/>
          </a:xfrm>
        </p:spPr>
        <p:txBody>
          <a:bodyPr/>
          <a:lstStyle/>
          <a:p>
            <a:pPr marL="0" indent="0">
              <a:buNone/>
            </a:pPr>
            <a:r>
              <a:rPr lang="en-CA" dirty="0"/>
              <a:t>Describe major risks identified and any risk mitigation strategies</a:t>
            </a:r>
          </a:p>
          <a:p>
            <a:pPr marL="457200" indent="-457200">
              <a:buFont typeface="+mj-lt"/>
              <a:buAutoNum type="arabicPeriod"/>
            </a:pPr>
            <a:r>
              <a:rPr lang="en-CA" dirty="0">
                <a:cs typeface="Arial"/>
              </a:rPr>
              <a:t>2026: Lack of a hired and available </a:t>
            </a:r>
            <a:r>
              <a:rPr lang="en-CA" b="1" dirty="0">
                <a:cs typeface="Arial"/>
              </a:rPr>
              <a:t>cryogenic engineer</a:t>
            </a:r>
            <a:r>
              <a:rPr lang="en-CA" dirty="0">
                <a:cs typeface="Arial"/>
              </a:rPr>
              <a:t> to set up the contract with the liquefier supplier.  </a:t>
            </a:r>
          </a:p>
          <a:p>
            <a:pPr lvl="1"/>
            <a:r>
              <a:rPr lang="en-CA" sz="1800" dirty="0">
                <a:cs typeface="Arial"/>
              </a:rPr>
              <a:t>Mitigation: hire of a contractor.</a:t>
            </a:r>
          </a:p>
          <a:p>
            <a:pPr marL="457200" indent="-457200">
              <a:buFont typeface="+mj-lt"/>
              <a:buAutoNum type="arabicPeriod"/>
            </a:pPr>
            <a:r>
              <a:rPr lang="en-CA" dirty="0">
                <a:latin typeface="Arial Nova Light" panose="020B0304020202020204" pitchFamily="34" charset="0"/>
                <a:cs typeface="Arial"/>
              </a:rPr>
              <a:t>Lack of a </a:t>
            </a:r>
            <a:r>
              <a:rPr lang="en-CA" b="1" dirty="0">
                <a:latin typeface="Arial Nova Light" panose="020B0304020202020204" pitchFamily="34" charset="0"/>
                <a:cs typeface="Arial"/>
              </a:rPr>
              <a:t>2nd BAE </a:t>
            </a:r>
            <a:r>
              <a:rPr lang="en-CA" dirty="0">
                <a:latin typeface="Arial Nova Light" panose="020B0304020202020204" pitchFamily="34" charset="0"/>
                <a:cs typeface="Arial"/>
              </a:rPr>
              <a:t>hire, which makes succession planning very difficult.  </a:t>
            </a:r>
          </a:p>
          <a:p>
            <a:pPr lvl="1"/>
            <a:r>
              <a:rPr lang="en-CA" sz="1800" dirty="0">
                <a:latin typeface="Arial Nova Light" panose="020B0304020202020204" pitchFamily="34" charset="0"/>
                <a:cs typeface="Arial"/>
              </a:rPr>
              <a:t>Mitigation: UCN BAE hiring ongoing.</a:t>
            </a:r>
          </a:p>
          <a:p>
            <a:pPr marL="457200" indent="-457200">
              <a:buFont typeface="+mj-lt"/>
              <a:buAutoNum type="arabicPeriod"/>
            </a:pPr>
            <a:r>
              <a:rPr lang="en-CA" b="1" dirty="0">
                <a:latin typeface="Arial Nova Light" panose="020B0304020202020204" pitchFamily="34" charset="0"/>
                <a:cs typeface="Arial"/>
              </a:rPr>
              <a:t>2017 CFI source does not work or fails</a:t>
            </a:r>
            <a:r>
              <a:rPr lang="en-CA" dirty="0">
                <a:latin typeface="Arial Nova Light" panose="020B0304020202020204" pitchFamily="34" charset="0"/>
                <a:cs typeface="Arial"/>
              </a:rPr>
              <a:t>.  </a:t>
            </a:r>
          </a:p>
          <a:p>
            <a:pPr lvl="1"/>
            <a:r>
              <a:rPr lang="en-CA" sz="1800" dirty="0">
                <a:latin typeface="Arial Nova Light" panose="020B0304020202020204" pitchFamily="34" charset="0"/>
                <a:cs typeface="Arial"/>
              </a:rPr>
              <a:t>Mitigation: building in funding for a replacement tail section and </a:t>
            </a:r>
            <a:r>
              <a:rPr lang="en-CA" sz="1800" baseline="30000" dirty="0">
                <a:latin typeface="Arial Nova Light" panose="020B0304020202020204" pitchFamily="34" charset="0"/>
                <a:cs typeface="Arial"/>
              </a:rPr>
              <a:t>3</a:t>
            </a:r>
            <a:r>
              <a:rPr lang="en-CA" sz="1800" dirty="0">
                <a:latin typeface="Arial Nova Light" panose="020B0304020202020204" pitchFamily="34" charset="0"/>
                <a:cs typeface="Arial"/>
              </a:rPr>
              <a:t>He which could be redirected to a non-functional subsystem.</a:t>
            </a:r>
            <a:endParaRPr lang="en-CA" sz="1800" dirty="0">
              <a:latin typeface="Arial Nova Light" panose="020B0304020202020204" pitchFamily="34" charset="0"/>
            </a:endParaRPr>
          </a:p>
          <a:p>
            <a:endParaRPr lang="en-CA" dirty="0"/>
          </a:p>
        </p:txBody>
      </p:sp>
      <p:sp>
        <p:nvSpPr>
          <p:cNvPr id="17" name="TextBox 16">
            <a:extLst>
              <a:ext uri="{FF2B5EF4-FFF2-40B4-BE49-F238E27FC236}">
                <a16:creationId xmlns:a16="http://schemas.microsoft.com/office/drawing/2014/main" id="{06A9DE7D-9A92-9722-BFBE-667D74E5E091}"/>
              </a:ext>
            </a:extLst>
          </p:cNvPr>
          <p:cNvSpPr txBox="1"/>
          <p:nvPr/>
        </p:nvSpPr>
        <p:spPr>
          <a:xfrm>
            <a:off x="6913328" y="4883358"/>
            <a:ext cx="47293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effectLst>
                  <a:glow rad="101600">
                    <a:schemeClr val="tx1">
                      <a:alpha val="60000"/>
                    </a:schemeClr>
                  </a:glow>
                </a:effectLst>
                <a:cs typeface="Arial"/>
              </a:rPr>
              <a:t>Detail of Cu layer of magnetically shielded room</a:t>
            </a:r>
          </a:p>
          <a:p>
            <a:endParaRPr lang="en-US" sz="1600" dirty="0">
              <a:solidFill>
                <a:schemeClr val="bg1"/>
              </a:solidFill>
              <a:effectLst>
                <a:glow rad="101600">
                  <a:schemeClr val="tx1">
                    <a:alpha val="60000"/>
                  </a:schemeClr>
                </a:glow>
              </a:effectLst>
              <a:cs typeface="Arial"/>
            </a:endParaRPr>
          </a:p>
        </p:txBody>
      </p:sp>
    </p:spTree>
    <p:extLst>
      <p:ext uri="{BB962C8B-B14F-4D97-AF65-F5344CB8AC3E}">
        <p14:creationId xmlns:p14="http://schemas.microsoft.com/office/powerpoint/2010/main" val="1143531706"/>
      </p:ext>
    </p:extLst>
  </p:cSld>
  <p:clrMapOvr>
    <a:masterClrMapping/>
  </p:clrMapOvr>
  <mc:AlternateContent xmlns:mc="http://schemas.openxmlformats.org/markup-compatibility/2006" xmlns:p14="http://schemas.microsoft.com/office/powerpoint/2010/main">
    <mc:Choice Requires="p14">
      <p:transition spd="med" p14:dur="700" advTm="14170">
        <p:fade/>
      </p:transition>
    </mc:Choice>
    <mc:Fallback xmlns="">
      <p:transition spd="med" advTm="1417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4E61DE1-1BD3-4776-994B-4CD90974CD55}"/>
              </a:ext>
            </a:extLst>
          </p:cNvPr>
          <p:cNvPicPr>
            <a:picLocks noChangeAspect="1"/>
          </p:cNvPicPr>
          <p:nvPr/>
        </p:nvPicPr>
        <p:blipFill rotWithShape="1">
          <a:blip r:embed="rId3"/>
          <a:srcRect r="19756"/>
          <a:stretch/>
        </p:blipFill>
        <p:spPr>
          <a:xfrm>
            <a:off x="0" y="20870"/>
            <a:ext cx="12192000" cy="6837129"/>
          </a:xfrm>
          <a:prstGeom prst="rect">
            <a:avLst/>
          </a:prstGeom>
        </p:spPr>
      </p:pic>
      <p:sp>
        <p:nvSpPr>
          <p:cNvPr id="15" name="TextBox 14">
            <a:extLst>
              <a:ext uri="{FF2B5EF4-FFF2-40B4-BE49-F238E27FC236}">
                <a16:creationId xmlns:a16="http://schemas.microsoft.com/office/drawing/2014/main" id="{FCB0FD6B-1181-453C-A528-865F743D7C05}"/>
              </a:ext>
            </a:extLst>
          </p:cNvPr>
          <p:cNvSpPr txBox="1"/>
          <p:nvPr/>
        </p:nvSpPr>
        <p:spPr>
          <a:xfrm>
            <a:off x="8542371" y="0"/>
            <a:ext cx="3648705" cy="6858000"/>
          </a:xfrm>
          <a:prstGeom prst="rect">
            <a:avLst/>
          </a:prstGeom>
          <a:solidFill>
            <a:srgbClr val="000000">
              <a:alpha val="65000"/>
            </a:srgbClr>
          </a:solidFill>
        </p:spPr>
        <p:txBody>
          <a:bodyPr wrap="square" rtlCol="0">
            <a:noAutofit/>
          </a:bodyPr>
          <a:lstStyle/>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r>
              <a:rPr lang="en-CA" sz="2400" dirty="0">
                <a:ln w="0"/>
                <a:solidFill>
                  <a:schemeClr val="bg1"/>
                </a:solidFill>
                <a:effectLst>
                  <a:outerShdw blurRad="38100" dist="19050" dir="2700000" algn="tl" rotWithShape="0">
                    <a:schemeClr val="dk1">
                      <a:alpha val="40000"/>
                    </a:schemeClr>
                  </a:outerShdw>
                </a:effectLst>
              </a:rPr>
              <a:t>Questions?</a:t>
            </a: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US" sz="1600" dirty="0">
              <a:ln w="0"/>
              <a:solidFill>
                <a:srgbClr val="00B0F0"/>
              </a:solidFill>
              <a:effectLst>
                <a:outerShdw blurRad="38100" dist="19050" dir="2700000" algn="tl" rotWithShape="0">
                  <a:schemeClr val="dk1">
                    <a:alpha val="40000"/>
                  </a:schemeClr>
                </a:outerShdw>
              </a:effectLst>
            </a:endParaRPr>
          </a:p>
          <a:p>
            <a:endParaRPr lang="en-CA" sz="1600" dirty="0">
              <a:ln w="0"/>
              <a:solidFill>
                <a:srgbClr val="00B0F0"/>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a:p>
            <a:endParaRPr lang="en-CA" sz="2400" dirty="0">
              <a:ln w="0"/>
              <a:solidFill>
                <a:schemeClr val="bg1"/>
              </a:solidFill>
              <a:effectLst>
                <a:outerShdw blurRad="38100" dist="19050" dir="2700000" algn="tl" rotWithShape="0">
                  <a:schemeClr val="dk1">
                    <a:alpha val="40000"/>
                  </a:schemeClr>
                </a:outerShdw>
              </a:effectLst>
            </a:endParaRPr>
          </a:p>
        </p:txBody>
      </p:sp>
      <p:pic>
        <p:nvPicPr>
          <p:cNvPr id="27" name="Picture 26">
            <a:extLst>
              <a:ext uri="{FF2B5EF4-FFF2-40B4-BE49-F238E27FC236}">
                <a16:creationId xmlns:a16="http://schemas.microsoft.com/office/drawing/2014/main" id="{C70FAC08-97D8-4287-ACCE-3AD48366B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pic>
        <p:nvPicPr>
          <p:cNvPr id="6" name="Picture 5">
            <a:extLst>
              <a:ext uri="{FF2B5EF4-FFF2-40B4-BE49-F238E27FC236}">
                <a16:creationId xmlns:a16="http://schemas.microsoft.com/office/drawing/2014/main" id="{C6C33E27-7AFA-45BA-A3FF-E23FE696741B}"/>
              </a:ext>
            </a:extLst>
          </p:cNvPr>
          <p:cNvPicPr>
            <a:picLocks noChangeAspect="1"/>
          </p:cNvPicPr>
          <p:nvPr/>
        </p:nvPicPr>
        <p:blipFill>
          <a:blip r:embed="rId5"/>
          <a:stretch>
            <a:fillRect/>
          </a:stretch>
        </p:blipFill>
        <p:spPr>
          <a:xfrm>
            <a:off x="10200748" y="0"/>
            <a:ext cx="1985565" cy="2654615"/>
          </a:xfrm>
          <a:prstGeom prst="rect">
            <a:avLst/>
          </a:prstGeom>
        </p:spPr>
      </p:pic>
      <p:sp>
        <p:nvSpPr>
          <p:cNvPr id="4" name="TextBox 3">
            <a:extLst>
              <a:ext uri="{FF2B5EF4-FFF2-40B4-BE49-F238E27FC236}">
                <a16:creationId xmlns:a16="http://schemas.microsoft.com/office/drawing/2014/main" id="{0C4F3EE5-9FE6-E455-EF48-9B1A6A1BE1AA}"/>
              </a:ext>
            </a:extLst>
          </p:cNvPr>
          <p:cNvSpPr txBox="1"/>
          <p:nvPr/>
        </p:nvSpPr>
        <p:spPr>
          <a:xfrm>
            <a:off x="8663573" y="6236965"/>
            <a:ext cx="1636666" cy="600164"/>
          </a:xfrm>
          <a:prstGeom prst="rect">
            <a:avLst/>
          </a:prstGeom>
          <a:noFill/>
        </p:spPr>
        <p:txBody>
          <a:bodyPr wrap="square">
            <a:spAutoFit/>
          </a:bodyPr>
          <a:lstStyle/>
          <a:p>
            <a:r>
              <a:rPr lang="en-CA" sz="1100" dirty="0">
                <a:hlinkClick r:id="rId6"/>
              </a:rPr>
              <a:t>360 degree fly over TUCAN</a:t>
            </a:r>
            <a:endParaRPr lang="en-CA" sz="1100" dirty="0"/>
          </a:p>
          <a:p>
            <a:endParaRPr lang="en-CA" sz="1100" dirty="0"/>
          </a:p>
        </p:txBody>
      </p:sp>
      <p:pic>
        <p:nvPicPr>
          <p:cNvPr id="7" name="Picture 6">
            <a:extLst>
              <a:ext uri="{FF2B5EF4-FFF2-40B4-BE49-F238E27FC236}">
                <a16:creationId xmlns:a16="http://schemas.microsoft.com/office/drawing/2014/main" id="{E90F1F57-F724-C6BA-F8B9-5D2BD992C0EC}"/>
              </a:ext>
            </a:extLst>
          </p:cNvPr>
          <p:cNvPicPr>
            <a:picLocks noChangeAspect="1"/>
          </p:cNvPicPr>
          <p:nvPr/>
        </p:nvPicPr>
        <p:blipFill>
          <a:blip r:embed="rId7"/>
          <a:stretch>
            <a:fillRect/>
          </a:stretch>
        </p:blipFill>
        <p:spPr>
          <a:xfrm>
            <a:off x="8747490" y="4691621"/>
            <a:ext cx="1552749" cy="1552749"/>
          </a:xfrm>
          <a:prstGeom prst="rect">
            <a:avLst/>
          </a:prstGeom>
        </p:spPr>
      </p:pic>
      <p:pic>
        <p:nvPicPr>
          <p:cNvPr id="9" name="Picture 8">
            <a:extLst>
              <a:ext uri="{FF2B5EF4-FFF2-40B4-BE49-F238E27FC236}">
                <a16:creationId xmlns:a16="http://schemas.microsoft.com/office/drawing/2014/main" id="{FA850C5C-FB47-4728-7370-45607E641FC0}"/>
              </a:ext>
            </a:extLst>
          </p:cNvPr>
          <p:cNvPicPr>
            <a:picLocks noChangeAspect="1"/>
          </p:cNvPicPr>
          <p:nvPr/>
        </p:nvPicPr>
        <p:blipFill>
          <a:blip r:embed="rId8"/>
          <a:stretch>
            <a:fillRect/>
          </a:stretch>
        </p:blipFill>
        <p:spPr>
          <a:xfrm>
            <a:off x="10505357" y="4684215"/>
            <a:ext cx="1564513" cy="1552750"/>
          </a:xfrm>
          <a:prstGeom prst="rect">
            <a:avLst/>
          </a:prstGeom>
        </p:spPr>
      </p:pic>
      <p:sp>
        <p:nvSpPr>
          <p:cNvPr id="13" name="TextBox 12">
            <a:extLst>
              <a:ext uri="{FF2B5EF4-FFF2-40B4-BE49-F238E27FC236}">
                <a16:creationId xmlns:a16="http://schemas.microsoft.com/office/drawing/2014/main" id="{ECB28B8B-FFEB-572B-DE84-CEEDA8891528}"/>
              </a:ext>
            </a:extLst>
          </p:cNvPr>
          <p:cNvSpPr txBox="1"/>
          <p:nvPr/>
        </p:nvSpPr>
        <p:spPr>
          <a:xfrm>
            <a:off x="10505357" y="6236965"/>
            <a:ext cx="1564514" cy="600164"/>
          </a:xfrm>
          <a:prstGeom prst="rect">
            <a:avLst/>
          </a:prstGeom>
          <a:noFill/>
        </p:spPr>
        <p:txBody>
          <a:bodyPr wrap="square">
            <a:spAutoFit/>
          </a:bodyPr>
          <a:lstStyle/>
          <a:p>
            <a:r>
              <a:rPr lang="en-CA" sz="1100" dirty="0">
                <a:hlinkClick r:id="rId9"/>
              </a:rPr>
              <a:t>360 degree walk through TUCAN source</a:t>
            </a:r>
            <a:endParaRPr lang="en-CA" sz="1100" dirty="0"/>
          </a:p>
        </p:txBody>
      </p:sp>
    </p:spTree>
    <p:extLst>
      <p:ext uri="{BB962C8B-B14F-4D97-AF65-F5344CB8AC3E}">
        <p14:creationId xmlns:p14="http://schemas.microsoft.com/office/powerpoint/2010/main" val="911064195"/>
      </p:ext>
    </p:extLst>
  </p:cSld>
  <p:clrMapOvr>
    <a:masterClrMapping/>
  </p:clrMapOvr>
  <mc:AlternateContent xmlns:mc="http://schemas.openxmlformats.org/markup-compatibility/2006" xmlns:p14="http://schemas.microsoft.com/office/powerpoint/2010/main">
    <mc:Choice Requires="p14">
      <p:transition spd="med" p14:dur="700" advTm="43915">
        <p:fade/>
      </p:transition>
    </mc:Choice>
    <mc:Fallback xmlns="">
      <p:transition spd="med" advTm="43915">
        <p:fade/>
      </p:transition>
    </mc:Fallback>
  </mc:AlternateContent>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036b4a-6560-4b1a-91f6-fef058f05ed4">
      <Terms xmlns="http://schemas.microsoft.com/office/infopath/2007/PartnerControls"/>
    </lcf76f155ced4ddcb4097134ff3c332f>
    <TaxCatchAll xmlns="f2558647-1856-48fd-80ea-acf6e8e8c0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CBCF175B65CD40A7C4FE185434B57B" ma:contentTypeVersion="18" ma:contentTypeDescription="Create a new document." ma:contentTypeScope="" ma:versionID="fc55f5c75ae500df62110c894b5862e0">
  <xsd:schema xmlns:xsd="http://www.w3.org/2001/XMLSchema" xmlns:xs="http://www.w3.org/2001/XMLSchema" xmlns:p="http://schemas.microsoft.com/office/2006/metadata/properties" xmlns:ns2="6c036b4a-6560-4b1a-91f6-fef058f05ed4" xmlns:ns3="f2558647-1856-48fd-80ea-acf6e8e8c081" targetNamespace="http://schemas.microsoft.com/office/2006/metadata/properties" ma:root="true" ma:fieldsID="a372e5e23c676d156fc08c7a6798cf78" ns2:_="" ns3:_="">
    <xsd:import namespace="6c036b4a-6560-4b1a-91f6-fef058f05ed4"/>
    <xsd:import namespace="f2558647-1856-48fd-80ea-acf6e8e8c0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036b4a-6560-4b1a-91f6-fef058f05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558647-1856-48fd-80ea-acf6e8e8c08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c1b64d0-fdb1-4960-baec-1b3986990482}" ma:internalName="TaxCatchAll" ma:showField="CatchAllData" ma:web="f2558647-1856-48fd-80ea-acf6e8e8c08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B4F82D-877C-4344-94FD-A82F6F96D911}">
  <ds:schemaRefs>
    <ds:schemaRef ds:uri="http://schemas.microsoft.com/sharepoint/v3/contenttype/forms"/>
  </ds:schemaRefs>
</ds:datastoreItem>
</file>

<file path=customXml/itemProps2.xml><?xml version="1.0" encoding="utf-8"?>
<ds:datastoreItem xmlns:ds="http://schemas.openxmlformats.org/officeDocument/2006/customXml" ds:itemID="{24064B16-05BC-4319-BC0E-DA417EF3A69F}">
  <ds:schemaRefs>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infopath/2007/PartnerControls"/>
    <ds:schemaRef ds:uri="f2558647-1856-48fd-80ea-acf6e8e8c081"/>
    <ds:schemaRef ds:uri="6c036b4a-6560-4b1a-91f6-fef058f05ed4"/>
  </ds:schemaRefs>
</ds:datastoreItem>
</file>

<file path=customXml/itemProps3.xml><?xml version="1.0" encoding="utf-8"?>
<ds:datastoreItem xmlns:ds="http://schemas.openxmlformats.org/officeDocument/2006/customXml" ds:itemID="{DF81CA0B-7475-4737-B91E-23F7095C1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036b4a-6560-4b1a-91f6-fef058f05ed4"/>
    <ds:schemaRef ds:uri="f2558647-1856-48fd-80ea-acf6e8e8c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339</TotalTime>
  <Words>966</Words>
  <Application>Microsoft Office PowerPoint</Application>
  <PresentationFormat>Widescreen</PresentationFormat>
  <Paragraphs>264</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Nova Light</vt:lpstr>
      <vt:lpstr>Calibri</vt:lpstr>
      <vt:lpstr>Symbol</vt:lpstr>
      <vt:lpstr>Wingdings</vt:lpstr>
      <vt:lpstr>Custom Design</vt:lpstr>
      <vt:lpstr> Securing a Long-Term Future for Ultracold Neutrons  PRJ_&lt;xxx&gt;</vt:lpstr>
      <vt:lpstr>Project Description:  Science Goals</vt:lpstr>
      <vt:lpstr>Project Description:  Main Infrastructure Items </vt:lpstr>
      <vt:lpstr>How does this proposal align with TRIUMF’s key priorities?</vt:lpstr>
      <vt:lpstr>Resources</vt:lpstr>
      <vt:lpstr>Risks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Ruediger Picker</cp:lastModifiedBy>
  <cp:revision>7</cp:revision>
  <dcterms:created xsi:type="dcterms:W3CDTF">2019-03-27T18:02:40Z</dcterms:created>
  <dcterms:modified xsi:type="dcterms:W3CDTF">2024-11-19T17:53:04Z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0x010100F3CBCF175B65CD40A7C4FE185434B57B</vt:lpwstr>
  </property>
  <property fmtid="{D5CDD505-2E9C-101B-9397-08002B2CF9AE}" pid="3" name="MediaServiceImageTags">
    <vt:lpwstr/>
  </property>
</Properties>
</file>