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66" r:id="rId1"/>
  </p:sldMasterIdLst>
  <p:notesMasterIdLst>
    <p:notesMasterId r:id="rId20"/>
  </p:notesMasterIdLst>
  <p:handoutMasterIdLst>
    <p:handoutMasterId r:id="rId21"/>
  </p:handoutMasterIdLst>
  <p:sldIdLst>
    <p:sldId id="664" r:id="rId2"/>
    <p:sldId id="2085" r:id="rId3"/>
    <p:sldId id="2105" r:id="rId4"/>
    <p:sldId id="2109" r:id="rId5"/>
    <p:sldId id="2100" r:id="rId6"/>
    <p:sldId id="9973" r:id="rId7"/>
    <p:sldId id="9971" r:id="rId8"/>
    <p:sldId id="9972" r:id="rId9"/>
    <p:sldId id="2108" r:id="rId10"/>
    <p:sldId id="9974" r:id="rId11"/>
    <p:sldId id="2081" r:id="rId12"/>
    <p:sldId id="691" r:id="rId13"/>
    <p:sldId id="256" r:id="rId14"/>
    <p:sldId id="257" r:id="rId15"/>
    <p:sldId id="274" r:id="rId16"/>
    <p:sldId id="278" r:id="rId17"/>
    <p:sldId id="276" r:id="rId18"/>
    <p:sldId id="2001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9FF"/>
    <a:srgbClr val="767171"/>
    <a:srgbClr val="FFFFFF"/>
    <a:srgbClr val="009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64" autoAdjust="0"/>
    <p:restoredTop sz="94692"/>
  </p:normalViewPr>
  <p:slideViewPr>
    <p:cSldViewPr snapToGrid="0" snapToObjects="1">
      <p:cViewPr varScale="1">
        <p:scale>
          <a:sx n="100" d="100"/>
          <a:sy n="100" d="100"/>
        </p:scale>
        <p:origin x="168" y="4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37" d="100"/>
          <a:sy n="137" d="100"/>
        </p:scale>
        <p:origin x="1784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F9C03A-79D8-174C-8A65-8B724BE9D7B5}" type="datetimeFigureOut">
              <a:rPr lang="en-US" smtClean="0"/>
              <a:t>12/11/24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D49E93-5542-D14B-A07B-05AD65D6EB9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92045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03967B-E13D-644C-B749-25F5E6C5117C}" type="datetimeFigureOut">
              <a:rPr lang="en-US" smtClean="0"/>
              <a:t>12/11/24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FA6A82-C43D-0E45-8BBC-3BA89641B4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44609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FA6A82-C43D-0E45-8BBC-3BA89641B4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00598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6E1FEC-72E9-4BB5-8238-075294A9EB80}" type="slidenum">
              <a:rPr lang="en-CA" smtClean="0"/>
              <a:t>15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429783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-92426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16" name="Date Placeholder 3"/>
          <p:cNvSpPr txBox="1">
            <a:spLocks/>
          </p:cNvSpPr>
          <p:nvPr userDrawn="1"/>
        </p:nvSpPr>
        <p:spPr>
          <a:xfrm>
            <a:off x="661743" y="6496971"/>
            <a:ext cx="1305077" cy="144991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CACA69-0E10-6F4E-ACF3-A1D2B38594B4}" type="datetime1">
              <a:rPr lang="en-CA" sz="900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2024-12-11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17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18" name="TextBox 17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662725" y="2032777"/>
            <a:ext cx="3937851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661743" y="4114800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53489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773411" y="2032777"/>
            <a:ext cx="4869743" cy="76980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rgbClr val="00A9FF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half" idx="2"/>
          </p:nvPr>
        </p:nvSpPr>
        <p:spPr>
          <a:xfrm>
            <a:off x="773410" y="3337854"/>
            <a:ext cx="4869744" cy="304025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>
              <a:defRPr sz="3200"/>
            </a:lvl4pPr>
            <a:lvl5pPr>
              <a:defRPr sz="3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idx="12"/>
          </p:nvPr>
        </p:nvSpPr>
        <p:spPr>
          <a:xfrm>
            <a:off x="5968074" y="2032777"/>
            <a:ext cx="4869743" cy="76980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rgbClr val="00A9FF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3"/>
          </p:nvPr>
        </p:nvSpPr>
        <p:spPr>
          <a:xfrm>
            <a:off x="5968073" y="3337854"/>
            <a:ext cx="4869744" cy="304025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>
              <a:defRPr sz="3200"/>
            </a:lvl4pPr>
            <a:lvl5pPr>
              <a:defRPr sz="3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773410" y="979687"/>
            <a:ext cx="10064407" cy="637077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1800" b="1" i="0">
                <a:solidFill>
                  <a:srgbClr val="00A9FF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034640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61743" y="2032776"/>
            <a:ext cx="3938833" cy="1581962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>
                <a:solidFill>
                  <a:srgbClr val="00B0F0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Subtitle 2"/>
          <p:cNvSpPr>
            <a:spLocks noGrp="1"/>
          </p:cNvSpPr>
          <p:nvPr>
            <p:ph type="subTitle" idx="11"/>
          </p:nvPr>
        </p:nvSpPr>
        <p:spPr>
          <a:xfrm>
            <a:off x="661743" y="3814534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5075864" y="2032776"/>
            <a:ext cx="5446278" cy="3931442"/>
          </a:xfrm>
          <a:prstGeom prst="rect">
            <a:avLst/>
          </a:prstGeom>
        </p:spPr>
        <p:txBody>
          <a:bodyPr anchor="ctr"/>
          <a:lstStyle>
            <a:lvl1pPr marL="228600" indent="-228600">
              <a:buClr>
                <a:srgbClr val="00A9FF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>
              <a:buClr>
                <a:srgbClr val="00A9FF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buClr>
                <a:srgbClr val="00A9FF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buClr>
                <a:srgbClr val="00A9FF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buClr>
                <a:srgbClr val="00A9FF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63653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61743" y="2032776"/>
            <a:ext cx="3938833" cy="1581962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1"/>
          </p:nvPr>
        </p:nvSpPr>
        <p:spPr>
          <a:xfrm>
            <a:off x="661743" y="3814534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47062" y="979688"/>
            <a:ext cx="4182876" cy="5881540"/>
          </a:xfrm>
          <a:prstGeom prst="rect">
            <a:avLst/>
          </a:prstGeom>
          <a:solidFill>
            <a:schemeClr val="tx1">
              <a:alpha val="10000"/>
            </a:schemeClr>
          </a:solidFill>
          <a:ln w="9525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2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87878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7791" y="2032777"/>
            <a:ext cx="7687507" cy="4439522"/>
          </a:xfrm>
          <a:prstGeom prst="rect">
            <a:avLst/>
          </a:prstGeom>
        </p:spPr>
        <p:txBody>
          <a:bodyPr vert="eaVert">
            <a:normAutofit/>
          </a:bodyPr>
          <a:lstStyle>
            <a:lvl1pPr marL="2286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 marL="16002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4pPr>
            <a:lvl5pPr marL="20574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1947791" y="979688"/>
            <a:ext cx="7687507" cy="663582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18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920659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7791" y="2032777"/>
            <a:ext cx="6921889" cy="4439522"/>
          </a:xfrm>
          <a:prstGeom prst="rect">
            <a:avLst/>
          </a:prstGeom>
        </p:spPr>
        <p:txBody>
          <a:bodyPr vert="eaVert">
            <a:normAutofit/>
          </a:bodyPr>
          <a:lstStyle>
            <a:lvl1pPr marL="2286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 marL="16002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4pPr>
            <a:lvl5pPr marL="20574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 rot="5400000">
            <a:off x="7116880" y="3953881"/>
            <a:ext cx="4439522" cy="597317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18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606682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 Slid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822" y="204095"/>
            <a:ext cx="1947186" cy="350306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Thank you</a:t>
            </a:r>
            <a:br>
              <a:rPr lang="en-US" dirty="0"/>
            </a:br>
            <a:r>
              <a:rPr lang="en-US" dirty="0">
                <a:solidFill>
                  <a:srgbClr val="00B0F0"/>
                </a:solidFill>
              </a:rPr>
              <a:t>Merci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61988" y="4493174"/>
            <a:ext cx="3938587" cy="7811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 dirty="0"/>
              <a:t>Social Handles</a:t>
            </a:r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61743" y="4118554"/>
            <a:ext cx="3938587" cy="37462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rgbClr val="00B0F0"/>
                </a:solidFill>
              </a:defRPr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301855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 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822" y="204095"/>
            <a:ext cx="1947186" cy="350306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Thank you</a:t>
            </a:r>
            <a:br>
              <a:rPr lang="en-US" dirty="0"/>
            </a:br>
            <a:r>
              <a:rPr lang="en-US" dirty="0">
                <a:solidFill>
                  <a:srgbClr val="00B0F0"/>
                </a:solidFill>
              </a:rPr>
              <a:t>Merci</a:t>
            </a:r>
            <a:endParaRPr lang="en-US" dirty="0"/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61988" y="4493174"/>
            <a:ext cx="3938587" cy="7811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 dirty="0"/>
              <a:t>Social Handles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61743" y="4118554"/>
            <a:ext cx="3938587" cy="37462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rgbClr val="00B0F0"/>
                </a:solidFill>
              </a:defRPr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354626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 Slid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822" y="204095"/>
            <a:ext cx="1947186" cy="350306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Thank you</a:t>
            </a:r>
            <a:br>
              <a:rPr lang="en-US" dirty="0"/>
            </a:br>
            <a:r>
              <a:rPr lang="en-US" dirty="0">
                <a:solidFill>
                  <a:srgbClr val="00B0F0"/>
                </a:solidFill>
              </a:rPr>
              <a:t>Merci</a:t>
            </a:r>
            <a:endParaRPr lang="en-US" dirty="0"/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61988" y="4493174"/>
            <a:ext cx="3938587" cy="7811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 dirty="0"/>
              <a:t>Social Handles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61743" y="4118554"/>
            <a:ext cx="3938587" cy="37462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rgbClr val="00B0F0"/>
                </a:solidFill>
              </a:defRPr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641767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 Slide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822" y="204095"/>
            <a:ext cx="1947186" cy="350306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Thank you</a:t>
            </a:r>
            <a:br>
              <a:rPr lang="en-US" dirty="0"/>
            </a:br>
            <a:r>
              <a:rPr lang="en-US" dirty="0">
                <a:solidFill>
                  <a:srgbClr val="00B0F0"/>
                </a:solidFill>
              </a:rPr>
              <a:t>Merci</a:t>
            </a:r>
            <a:endParaRPr lang="en-US" dirty="0"/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61988" y="4493174"/>
            <a:ext cx="3938587" cy="7811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 dirty="0"/>
              <a:t>Social Handles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61743" y="4118554"/>
            <a:ext cx="3938587" cy="37462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rgbClr val="00B0F0"/>
                </a:solidFill>
              </a:defRPr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822" y="204095"/>
            <a:ext cx="1947186" cy="350306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Thank you</a:t>
            </a:r>
            <a:br>
              <a:rPr lang="en-US" dirty="0"/>
            </a:br>
            <a:r>
              <a:rPr lang="en-US" dirty="0">
                <a:solidFill>
                  <a:srgbClr val="00B0F0"/>
                </a:solidFill>
              </a:rPr>
              <a:t>Merci</a:t>
            </a:r>
            <a:endParaRPr lang="en-US" dirty="0"/>
          </a:p>
        </p:txBody>
      </p:sp>
      <p:sp>
        <p:nvSpPr>
          <p:cNvPr id="9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61988" y="4493174"/>
            <a:ext cx="3938587" cy="7811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 dirty="0"/>
              <a:t>Social Handles</a:t>
            </a:r>
          </a:p>
        </p:txBody>
      </p:sp>
      <p:sp>
        <p:nvSpPr>
          <p:cNvPr id="10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61743" y="4118554"/>
            <a:ext cx="3938587" cy="37462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rgbClr val="00B0F0"/>
                </a:solidFill>
              </a:defRPr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859343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92426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20" name="TextBox 19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662725" y="2032777"/>
            <a:ext cx="3937851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661743" y="4114800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6" name="Date Placeholder 3"/>
          <p:cNvSpPr txBox="1">
            <a:spLocks/>
          </p:cNvSpPr>
          <p:nvPr userDrawn="1"/>
        </p:nvSpPr>
        <p:spPr>
          <a:xfrm>
            <a:off x="661743" y="6496971"/>
            <a:ext cx="1305077" cy="144991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CACA69-0E10-6F4E-ACF3-A1D2B38594B4}" type="datetime1">
              <a:rPr lang="en-CA" sz="900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2024-12-11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8668115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 txBox="1">
            <a:spLocks/>
          </p:cNvSpPr>
          <p:nvPr userDrawn="1"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26132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yclotr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4251282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IE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2343981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son Hal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5896059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eor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6921574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yclotron Group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203941955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fet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29792593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udent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6959840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B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4376732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mote Handling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7065897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92426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662725" y="2032777"/>
            <a:ext cx="3937851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661743" y="4114800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4" name="Date Placeholder 3"/>
          <p:cNvSpPr txBox="1">
            <a:spLocks/>
          </p:cNvSpPr>
          <p:nvPr userDrawn="1"/>
        </p:nvSpPr>
        <p:spPr>
          <a:xfrm>
            <a:off x="661743" y="6496971"/>
            <a:ext cx="1305077" cy="144991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CACA69-0E10-6F4E-ACF3-A1D2B38594B4}" type="datetime1">
              <a:rPr lang="en-CA" sz="900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2024-12-11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74032124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mote Handling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71248153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mote Handling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17010129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mote Handling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1177894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F NIF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95971451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A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10994469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PH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37384881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RAG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08520852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SOSIM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43926743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ium Recycli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41315163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-1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722323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92426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662725" y="2032777"/>
            <a:ext cx="3937851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661743" y="4114800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4" name="Date Placeholder 3"/>
          <p:cNvSpPr txBox="1">
            <a:spLocks/>
          </p:cNvSpPr>
          <p:nvPr userDrawn="1"/>
        </p:nvSpPr>
        <p:spPr>
          <a:xfrm>
            <a:off x="661743" y="6496971"/>
            <a:ext cx="1305077" cy="144991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CACA69-0E10-6F4E-ACF3-A1D2B38594B4}" type="datetime1">
              <a:rPr lang="en-CA" sz="900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2024-12-11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-13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536696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CA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73264096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CANT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93504797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er Tape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42366870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ign Draft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79828269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abbit Lin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0764980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chine Shop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7189931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ol Room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82865312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ol Room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45203842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ol Room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9674047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662725" y="2032777"/>
            <a:ext cx="3937851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661743" y="4114800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062424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per Clip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6563148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81471" y="979687"/>
            <a:ext cx="8953827" cy="650329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1800" b="1" i="0">
                <a:solidFill>
                  <a:srgbClr val="00A9FF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681471" y="2032777"/>
            <a:ext cx="8953827" cy="3939398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>
              <a:buClr>
                <a:srgbClr val="00A9FF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>
              <a:buClr>
                <a:srgbClr val="00A9FF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buClr>
                <a:srgbClr val="00A9FF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buClr>
                <a:srgbClr val="00A9FF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buClr>
                <a:srgbClr val="00A9FF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75236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8269" y="979688"/>
            <a:ext cx="10231669" cy="5881540"/>
          </a:xfrm>
          <a:prstGeom prst="rect">
            <a:avLst/>
          </a:prstGeom>
          <a:solidFill>
            <a:schemeClr val="tx1">
              <a:alpha val="10000"/>
            </a:schemeClr>
          </a:solidFill>
          <a:ln w="9525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2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95740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661743" y="3814534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80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773410" y="2032777"/>
            <a:ext cx="4869744" cy="434532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>
              <a:defRPr sz="3200"/>
            </a:lvl4pPr>
            <a:lvl5pPr>
              <a:defRPr sz="3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3"/>
          </p:nvPr>
        </p:nvSpPr>
        <p:spPr>
          <a:xfrm>
            <a:off x="5968073" y="2032777"/>
            <a:ext cx="4869744" cy="434532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>
              <a:defRPr sz="3200"/>
            </a:lvl4pPr>
            <a:lvl5pPr>
              <a:defRPr sz="3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9066167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4102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86" r:id="rId4"/>
    <p:sldLayoutId id="2147483817" r:id="rId5"/>
    <p:sldLayoutId id="2147483770" r:id="rId6"/>
    <p:sldLayoutId id="2147483784" r:id="rId7"/>
    <p:sldLayoutId id="2147483771" r:id="rId8"/>
    <p:sldLayoutId id="2147483774" r:id="rId9"/>
    <p:sldLayoutId id="2147483775" r:id="rId10"/>
    <p:sldLayoutId id="2147483776" r:id="rId11"/>
    <p:sldLayoutId id="2147483777" r:id="rId12"/>
    <p:sldLayoutId id="2147483778" r:id="rId13"/>
    <p:sldLayoutId id="2147483779" r:id="rId14"/>
    <p:sldLayoutId id="2147483780" r:id="rId15"/>
    <p:sldLayoutId id="2147483781" r:id="rId16"/>
    <p:sldLayoutId id="2147483782" r:id="rId17"/>
    <p:sldLayoutId id="2147483788" r:id="rId18"/>
    <p:sldLayoutId id="2147483818" r:id="rId19"/>
    <p:sldLayoutId id="2147483785" r:id="rId20"/>
    <p:sldLayoutId id="2147483790" r:id="rId21"/>
    <p:sldLayoutId id="2147483791" r:id="rId22"/>
    <p:sldLayoutId id="2147483793" r:id="rId23"/>
    <p:sldLayoutId id="2147483794" r:id="rId24"/>
    <p:sldLayoutId id="2147483795" r:id="rId25"/>
    <p:sldLayoutId id="2147483798" r:id="rId26"/>
    <p:sldLayoutId id="2147483799" r:id="rId27"/>
    <p:sldLayoutId id="2147483800" r:id="rId28"/>
    <p:sldLayoutId id="2147483801" r:id="rId29"/>
    <p:sldLayoutId id="2147483802" r:id="rId30"/>
    <p:sldLayoutId id="2147483803" r:id="rId31"/>
    <p:sldLayoutId id="2147483804" r:id="rId32"/>
    <p:sldLayoutId id="2147483805" r:id="rId33"/>
    <p:sldLayoutId id="2147483806" r:id="rId34"/>
    <p:sldLayoutId id="2147483807" r:id="rId35"/>
    <p:sldLayoutId id="2147483808" r:id="rId36"/>
    <p:sldLayoutId id="2147483809" r:id="rId37"/>
    <p:sldLayoutId id="2147483810" r:id="rId38"/>
    <p:sldLayoutId id="2147483811" r:id="rId39"/>
    <p:sldLayoutId id="2147483812" r:id="rId40"/>
    <p:sldLayoutId id="2147483813" r:id="rId41"/>
    <p:sldLayoutId id="2147483796" r:id="rId42"/>
    <p:sldLayoutId id="2147483821" r:id="rId43"/>
    <p:sldLayoutId id="2147483823" r:id="rId44"/>
    <p:sldLayoutId id="2147483819" r:id="rId45"/>
    <p:sldLayoutId id="2147483820" r:id="rId46"/>
    <p:sldLayoutId id="2147483814" r:id="rId47"/>
    <p:sldLayoutId id="2147483815" r:id="rId48"/>
    <p:sldLayoutId id="2147483816" r:id="rId49"/>
    <p:sldLayoutId id="2147483824" r:id="rId50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jpe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doodle.com/meeting/organize/id/bo8ZE9Bd" TargetMode="Externa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785037" y="1168020"/>
            <a:ext cx="10621926" cy="688338"/>
          </a:xfrm>
        </p:spPr>
        <p:txBody>
          <a:bodyPr>
            <a:normAutofit/>
          </a:bodyPr>
          <a:lstStyle/>
          <a:p>
            <a:r>
              <a:rPr lang="en-US" sz="3200" dirty="0"/>
              <a:t>Particle Physics Faculty Meeting</a:t>
            </a:r>
            <a:endParaRPr lang="en-US" sz="30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3E9DF6-0197-454E-9EB8-796E0050B9AE}"/>
              </a:ext>
            </a:extLst>
          </p:cNvPr>
          <p:cNvSpPr/>
          <p:nvPr/>
        </p:nvSpPr>
        <p:spPr>
          <a:xfrm>
            <a:off x="1417280" y="1856358"/>
            <a:ext cx="10943746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r>
              <a:rPr lang="en-US" sz="2400" dirty="0"/>
              <a:t>Agenda</a:t>
            </a:r>
            <a:endParaRPr lang="en-CA" sz="2000" dirty="0"/>
          </a:p>
          <a:p>
            <a:pPr marL="742950" lvl="1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r>
              <a:rPr lang="en-CA" sz="2000" dirty="0"/>
              <a:t>News/Update</a:t>
            </a:r>
          </a:p>
          <a:p>
            <a:pPr marL="742950" lvl="1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r>
              <a:rPr lang="en-CA" sz="2000" b="0" i="0" u="none" strike="noStrike" dirty="0">
                <a:solidFill>
                  <a:srgbClr val="212121"/>
                </a:solidFill>
                <a:effectLst/>
              </a:rPr>
              <a:t>TRIUMF website refresh – PP content (Chloe)</a:t>
            </a:r>
            <a:endParaRPr lang="en-CA" sz="2000" dirty="0"/>
          </a:p>
          <a:p>
            <a:pPr lvl="2">
              <a:buClr>
                <a:srgbClr val="00B0F0"/>
              </a:buClr>
            </a:pPr>
            <a:endParaRPr lang="en-CA" sz="2000" dirty="0"/>
          </a:p>
        </p:txBody>
      </p:sp>
    </p:spTree>
    <p:extLst>
      <p:ext uri="{BB962C8B-B14F-4D97-AF65-F5344CB8AC3E}">
        <p14:creationId xmlns:p14="http://schemas.microsoft.com/office/powerpoint/2010/main" val="28152206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24FC2D-B03B-E8CC-C6CE-BABC2B0722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E57CDDA0-4769-3630-A214-5D78516418F6}"/>
              </a:ext>
            </a:extLst>
          </p:cNvPr>
          <p:cNvSpPr txBox="1">
            <a:spLocks/>
          </p:cNvSpPr>
          <p:nvPr/>
        </p:nvSpPr>
        <p:spPr>
          <a:xfrm>
            <a:off x="481791" y="917016"/>
            <a:ext cx="10541042" cy="688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CA" sz="3000" dirty="0"/>
              <a:t>Various</a:t>
            </a:r>
            <a:endParaRPr lang="en-US" sz="3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5C2C96E-0A9A-4FA6-8B3A-33EF2224A528}"/>
              </a:ext>
            </a:extLst>
          </p:cNvPr>
          <p:cNvSpPr txBox="1"/>
          <p:nvPr/>
        </p:nvSpPr>
        <p:spPr>
          <a:xfrm>
            <a:off x="880874" y="1261185"/>
            <a:ext cx="10694092" cy="532453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spcBef>
                <a:spcPts val="600"/>
              </a:spcBef>
              <a:buClr>
                <a:srgbClr val="00B0F0"/>
              </a:buClr>
            </a:pPr>
            <a:endParaRPr lang="en-CA" sz="2000" kern="1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r>
              <a:rPr lang="en-CA" sz="2000" b="0" i="0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Have you filled out the grad student info about LS26?</a:t>
            </a:r>
          </a:p>
          <a:p>
            <a:pPr marL="742950" lvl="1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r>
              <a:rPr lang="en-CA" sz="2000" dirty="0">
                <a:solidFill>
                  <a:srgbClr val="2121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you have not received the email and have a student, let me know</a:t>
            </a:r>
            <a:endParaRPr lang="en-CA" sz="2000" b="0" i="0" u="none" strike="noStrike" dirty="0">
              <a:solidFill>
                <a:srgbClr val="21212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r>
              <a:rPr lang="en-CA" sz="2000" b="0" i="0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Identify risks with magnitude of $100K or higher</a:t>
            </a:r>
          </a:p>
          <a:p>
            <a:pPr marL="742950" lvl="1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r>
              <a:rPr lang="en-CA" sz="2000" dirty="0">
                <a:solidFill>
                  <a:srgbClr val="2121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Did not receive many answers</a:t>
            </a:r>
            <a:endParaRPr lang="en-CA" sz="2000" b="0" i="0" u="none" strike="noStrike" dirty="0">
              <a:solidFill>
                <a:srgbClr val="21212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r>
              <a:rPr lang="en-CA" sz="2000" b="0" i="0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Budget</a:t>
            </a:r>
          </a:p>
          <a:p>
            <a:pPr marL="742950" lvl="1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r>
              <a:rPr lang="en-CA" sz="2000" kern="100" dirty="0">
                <a:solidFill>
                  <a:srgbClr val="2121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Kept last years (3K + 1K for quantum seminars) </a:t>
            </a:r>
          </a:p>
          <a:p>
            <a:pPr marL="742950" lvl="1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r>
              <a:rPr lang="en-CA" sz="2000" kern="100" dirty="0">
                <a:solidFill>
                  <a:srgbClr val="2121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Asked for </a:t>
            </a:r>
            <a:r>
              <a:rPr lang="en-CA" sz="2000" b="0" i="0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25K pilot R&amp;D budget for support of new ideas (possible future increase) that can be jointly with SciTech</a:t>
            </a:r>
            <a:endParaRPr lang="en-CA" sz="2000" kern="1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r>
              <a:rPr lang="en-CA" sz="2000" kern="1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Next Particle Physics EEC scheduled for January 13</a:t>
            </a:r>
            <a:r>
              <a:rPr lang="en-CA" sz="2000" kern="100" baseline="30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endParaRPr lang="en-CA" sz="2000" kern="1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r>
              <a:rPr lang="en-CA" sz="2000" kern="1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TRISEP 2025 at TRIUMF</a:t>
            </a:r>
          </a:p>
          <a:p>
            <a:pPr marL="742950" lvl="1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r>
              <a:rPr lang="en-CA" sz="2000" kern="1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Dates set for </a:t>
            </a:r>
            <a:r>
              <a:rPr lang="en-CA" sz="2000" b="0" i="0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June 16-27</a:t>
            </a:r>
            <a:r>
              <a:rPr lang="en-CA" sz="2000" b="0" i="0" u="none" strike="noStrike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2025</a:t>
            </a:r>
          </a:p>
          <a:p>
            <a:pPr marL="285750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endParaRPr lang="en-CA" sz="2000" kern="100" dirty="0">
              <a:solidFill>
                <a:srgbClr val="21212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endParaRPr lang="en-CA" sz="2000" kern="1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74640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4D69EAD4-2494-414D-9120-A2C6FDC90870}"/>
              </a:ext>
            </a:extLst>
          </p:cNvPr>
          <p:cNvSpPr txBox="1">
            <a:spLocks/>
          </p:cNvSpPr>
          <p:nvPr/>
        </p:nvSpPr>
        <p:spPr>
          <a:xfrm>
            <a:off x="481791" y="917016"/>
            <a:ext cx="10541042" cy="688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CA" sz="3000" dirty="0"/>
              <a:t>AOB</a:t>
            </a:r>
          </a:p>
          <a:p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31218389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785037" y="1168020"/>
            <a:ext cx="10621926" cy="688338"/>
          </a:xfrm>
        </p:spPr>
        <p:txBody>
          <a:bodyPr>
            <a:normAutofit/>
          </a:bodyPr>
          <a:lstStyle/>
          <a:p>
            <a:r>
              <a:rPr lang="en-US" sz="3200" dirty="0"/>
              <a:t>Round Table</a:t>
            </a:r>
            <a:endParaRPr lang="en-US" sz="30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8AA9893-04F1-4A45-A255-8ACD5D549302}"/>
              </a:ext>
            </a:extLst>
          </p:cNvPr>
          <p:cNvSpPr/>
          <p:nvPr/>
        </p:nvSpPr>
        <p:spPr>
          <a:xfrm>
            <a:off x="539418" y="1856358"/>
            <a:ext cx="11113164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buClr>
                <a:srgbClr val="00B0F0"/>
              </a:buClr>
              <a:buFont typeface="Wingdings" charset="2"/>
              <a:buChar char="§"/>
            </a:pPr>
            <a:r>
              <a:rPr lang="en-US" dirty="0"/>
              <a:t>ATLAS</a:t>
            </a:r>
          </a:p>
          <a:p>
            <a:pPr marL="742950" lvl="1" indent="-285750">
              <a:buClr>
                <a:srgbClr val="00B0F0"/>
              </a:buClr>
              <a:buFont typeface="Wingdings" charset="2"/>
              <a:buChar char="§"/>
            </a:pPr>
            <a:r>
              <a:rPr lang="en-US" dirty="0"/>
              <a:t>T2K/</a:t>
            </a:r>
            <a:r>
              <a:rPr lang="en-US" dirty="0" err="1"/>
              <a:t>HyperK</a:t>
            </a:r>
            <a:endParaRPr lang="en-US" dirty="0"/>
          </a:p>
          <a:p>
            <a:pPr marL="742950" lvl="1" indent="-285750">
              <a:buClr>
                <a:srgbClr val="00B0F0"/>
              </a:buClr>
              <a:buFont typeface="Wingdings" charset="2"/>
              <a:buChar char="§"/>
            </a:pPr>
            <a:r>
              <a:rPr lang="en-US" dirty="0"/>
              <a:t>TUCAN</a:t>
            </a:r>
          </a:p>
          <a:p>
            <a:pPr marL="742950" lvl="1" indent="-285750">
              <a:buClr>
                <a:srgbClr val="00B0F0"/>
              </a:buClr>
              <a:buFont typeface="Wingdings" charset="2"/>
              <a:buChar char="§"/>
            </a:pPr>
            <a:r>
              <a:rPr lang="en-US" dirty="0"/>
              <a:t>ALPHA </a:t>
            </a:r>
          </a:p>
          <a:p>
            <a:pPr marL="742950" lvl="1" indent="-285750">
              <a:buClr>
                <a:srgbClr val="00B0F0"/>
              </a:buClr>
              <a:buFont typeface="Wingdings" charset="2"/>
              <a:buChar char="§"/>
            </a:pPr>
            <a:r>
              <a:rPr lang="en-US" dirty="0" err="1"/>
              <a:t>SuperCDMS</a:t>
            </a:r>
            <a:endParaRPr lang="en-US" dirty="0"/>
          </a:p>
          <a:p>
            <a:pPr marL="742950" lvl="1" indent="-285750">
              <a:buClr>
                <a:srgbClr val="00B0F0"/>
              </a:buClr>
              <a:buFont typeface="Wingdings" charset="2"/>
              <a:buChar char="§"/>
            </a:pPr>
            <a:r>
              <a:rPr lang="en-US" dirty="0" err="1"/>
              <a:t>DarkLight</a:t>
            </a:r>
            <a:endParaRPr lang="en-US" dirty="0"/>
          </a:p>
          <a:p>
            <a:pPr marL="742950" lvl="1" indent="-285750">
              <a:buClr>
                <a:srgbClr val="00B0F0"/>
              </a:buClr>
              <a:buFont typeface="Wingdings" charset="2"/>
              <a:buChar char="§"/>
            </a:pPr>
            <a:r>
              <a:rPr lang="en-US" dirty="0"/>
              <a:t>n-EXO / </a:t>
            </a:r>
            <a:r>
              <a:rPr lang="en-US" sz="1800" b="0" strike="noStrike" spc="-1" dirty="0">
                <a:solidFill>
                  <a:srgbClr val="000000"/>
                </a:solidFill>
              </a:rPr>
              <a:t>PHORWARD</a:t>
            </a:r>
            <a:endParaRPr lang="en-US" dirty="0"/>
          </a:p>
          <a:p>
            <a:pPr marL="742950" lvl="1" indent="-285750">
              <a:buClr>
                <a:srgbClr val="00B0F0"/>
              </a:buClr>
              <a:buFont typeface="Wingdings" charset="2"/>
              <a:buChar char="§"/>
            </a:pPr>
            <a:r>
              <a:rPr lang="en-US" dirty="0"/>
              <a:t>PIONEER</a:t>
            </a:r>
          </a:p>
          <a:p>
            <a:pPr marL="742950" lvl="1" indent="-285750">
              <a:buClr>
                <a:srgbClr val="00B0F0"/>
              </a:buClr>
              <a:buFont typeface="Wingdings" charset="2"/>
              <a:buChar char="§"/>
            </a:pPr>
            <a:r>
              <a:rPr lang="en-US" dirty="0"/>
              <a:t>NA62</a:t>
            </a:r>
          </a:p>
          <a:p>
            <a:pPr marL="742950" lvl="1" indent="-285750">
              <a:buClr>
                <a:srgbClr val="00B0F0"/>
              </a:buClr>
              <a:buFont typeface="Wingdings" charset="2"/>
              <a:buChar char="§"/>
            </a:pPr>
            <a:r>
              <a:rPr lang="en-US" dirty="0"/>
              <a:t>P-One</a:t>
            </a:r>
          </a:p>
          <a:p>
            <a:pPr marL="742950" lvl="1" indent="-285750">
              <a:buClr>
                <a:srgbClr val="00B0F0"/>
              </a:buClr>
              <a:buFont typeface="Wingdings" charset="2"/>
              <a:buChar char="§"/>
            </a:pPr>
            <a:r>
              <a:rPr lang="en-US" dirty="0"/>
              <a:t>SNO+</a:t>
            </a:r>
          </a:p>
          <a:p>
            <a:pPr marL="742950" lvl="1" indent="-285750">
              <a:buClr>
                <a:srgbClr val="00B0F0"/>
              </a:buClr>
              <a:buFont typeface="Wingdings" charset="2"/>
              <a:buChar char="§"/>
            </a:pPr>
            <a:r>
              <a:rPr lang="en-US" dirty="0"/>
              <a:t>HALO</a:t>
            </a:r>
          </a:p>
          <a:p>
            <a:pPr marL="742950" lvl="1" indent="-285750">
              <a:buClr>
                <a:srgbClr val="00B0F0"/>
              </a:buClr>
              <a:buFont typeface="Wingdings" charset="2"/>
              <a:buChar char="§"/>
            </a:pPr>
            <a:r>
              <a:rPr lang="en-US" dirty="0"/>
              <a:t>g-2</a:t>
            </a:r>
          </a:p>
          <a:p>
            <a:pPr marL="742950" lvl="1" indent="-285750">
              <a:buClr>
                <a:srgbClr val="00B0F0"/>
              </a:buClr>
              <a:buFont typeface="Wingdings" charset="2"/>
              <a:buChar char="§"/>
            </a:pPr>
            <a:r>
              <a:rPr lang="en-US" dirty="0"/>
              <a:t>Belle</a:t>
            </a:r>
          </a:p>
          <a:p>
            <a:pPr marL="742950" lvl="1" indent="-285750">
              <a:buClr>
                <a:srgbClr val="00B0F0"/>
              </a:buClr>
              <a:buFont typeface="Wingdings" charset="2"/>
              <a:buChar char="§"/>
            </a:pPr>
            <a:r>
              <a:rPr lang="en-US" dirty="0"/>
              <a:t>Theory</a:t>
            </a:r>
          </a:p>
          <a:p>
            <a:pPr marL="742950" lvl="1" indent="-285750">
              <a:buClr>
                <a:srgbClr val="00B0F0"/>
              </a:buClr>
              <a:buFont typeface="Wingdings" charset="2"/>
              <a:buChar char="§"/>
            </a:pPr>
            <a:endParaRPr lang="en-CA" sz="2200" dirty="0"/>
          </a:p>
        </p:txBody>
      </p:sp>
    </p:spTree>
    <p:extLst>
      <p:ext uri="{BB962C8B-B14F-4D97-AF65-F5344CB8AC3E}">
        <p14:creationId xmlns:p14="http://schemas.microsoft.com/office/powerpoint/2010/main" val="25644432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F20649-46E6-DC53-5B33-F5948D29C6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6987" y="2047065"/>
            <a:ext cx="4180738" cy="2082023"/>
          </a:xfrm>
        </p:spPr>
        <p:txBody>
          <a:bodyPr>
            <a:normAutofit/>
          </a:bodyPr>
          <a:lstStyle/>
          <a:p>
            <a:r>
              <a:rPr lang="en-US"/>
              <a:t>Particle Physics Updates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B9C6482-8DB6-9A71-A493-3EBA75B7C48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369" r="7434" b="7500"/>
          <a:stretch/>
        </p:blipFill>
        <p:spPr>
          <a:xfrm>
            <a:off x="4657725" y="1892"/>
            <a:ext cx="6871550" cy="6856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4459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450B5E-13E5-8416-3C78-E2AEF98B3A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470" y="337430"/>
            <a:ext cx="8953827" cy="650329"/>
          </a:xfrm>
        </p:spPr>
        <p:txBody>
          <a:bodyPr>
            <a:normAutofit/>
          </a:bodyPr>
          <a:lstStyle/>
          <a:p>
            <a:r>
              <a:rPr lang="en-US" sz="3200"/>
              <a:t>ATLAS Update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AB44A3C2-2A89-DDE1-7CBD-B4002A8CEA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274" y="842336"/>
            <a:ext cx="10809521" cy="5678234"/>
          </a:xfrm>
        </p:spPr>
        <p:txBody>
          <a:bodyPr lIns="91440" tIns="45720" rIns="91440" bIns="45720" anchor="t">
            <a:normAutofit lnSpcReduction="10000"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2000" dirty="0">
                <a:latin typeface="Arial"/>
                <a:cs typeface="Arial"/>
              </a:rPr>
              <a:t>Beam is done for the year: in 2024 ATLAS recorded 118/fb of pp at sqrt(s)=13.6 TeV (for total of 183/fb in Run 3) and 1.67/</a:t>
            </a:r>
            <a:r>
              <a:rPr lang="en-US" sz="2000" dirty="0" err="1">
                <a:latin typeface="Arial"/>
                <a:cs typeface="Arial"/>
              </a:rPr>
              <a:t>nb</a:t>
            </a:r>
            <a:r>
              <a:rPr lang="en-US" sz="2000" dirty="0">
                <a:latin typeface="Arial"/>
                <a:cs typeface="Arial"/>
              </a:rPr>
              <a:t> of </a:t>
            </a:r>
            <a:r>
              <a:rPr lang="en-US" sz="2000" dirty="0" err="1">
                <a:latin typeface="Arial"/>
                <a:cs typeface="Arial"/>
              </a:rPr>
              <a:t>PbPb</a:t>
            </a:r>
            <a:r>
              <a:rPr lang="en-US" sz="2000" dirty="0">
                <a:latin typeface="Arial"/>
                <a:cs typeface="Arial"/>
              </a:rPr>
              <a:t> at sqrt(</a:t>
            </a:r>
            <a:r>
              <a:rPr lang="en-US" sz="2000" dirty="0" err="1">
                <a:latin typeface="Arial"/>
                <a:cs typeface="Arial"/>
              </a:rPr>
              <a:t>s_NN</a:t>
            </a:r>
            <a:r>
              <a:rPr lang="en-US" sz="2000" dirty="0">
                <a:latin typeface="Arial"/>
                <a:cs typeface="Arial"/>
              </a:rPr>
              <a:t>)=5.4 TeV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2000" dirty="0">
                <a:latin typeface="Arial"/>
                <a:cs typeface="Arial"/>
              </a:rPr>
              <a:t>Evan Carlson (UVic) defended PhD in September, now a Process Engineer for </a:t>
            </a:r>
            <a:r>
              <a:rPr lang="en-US" sz="2000" dirty="0" err="1">
                <a:latin typeface="Arial"/>
                <a:cs typeface="Arial"/>
              </a:rPr>
              <a:t>nLIGHT</a:t>
            </a:r>
            <a:r>
              <a:rPr lang="en-US" sz="2000" dirty="0">
                <a:latin typeface="Arial"/>
                <a:cs typeface="Arial"/>
              </a:rPr>
              <a:t> in Vancouver WA.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2000" dirty="0">
                <a:latin typeface="Arial"/>
                <a:cs typeface="Arial"/>
              </a:rPr>
              <a:t>NSERC held online review for ATLAS-Canada project grant December 2nd.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2000" dirty="0" err="1">
                <a:latin typeface="Arial"/>
                <a:cs typeface="Arial"/>
              </a:rPr>
              <a:t>ITk</a:t>
            </a:r>
            <a:r>
              <a:rPr lang="en-US" sz="2000" dirty="0">
                <a:latin typeface="Arial"/>
                <a:cs typeface="Arial"/>
              </a:rPr>
              <a:t> updates since ACOT updates</a:t>
            </a:r>
          </a:p>
          <a:p>
            <a:pPr lvl="1">
              <a:lnSpc>
                <a:spcPct val="120000"/>
              </a:lnSpc>
              <a:spcBef>
                <a:spcPts val="600"/>
              </a:spcBef>
            </a:pPr>
            <a:r>
              <a:rPr lang="en-US" sz="2000" dirty="0">
                <a:latin typeface="Arial"/>
                <a:cs typeface="Arial"/>
              </a:rPr>
              <a:t>CERN Review for strip tracker modules and petals on                                         December 3-5, 7 out of 23 talks from the Vancouver team</a:t>
            </a:r>
          </a:p>
          <a:p>
            <a:pPr lvl="1">
              <a:lnSpc>
                <a:spcPct val="120000"/>
              </a:lnSpc>
              <a:spcBef>
                <a:spcPts val="600"/>
              </a:spcBef>
            </a:pPr>
            <a:r>
              <a:rPr lang="en-US" sz="2000" dirty="0">
                <a:latin typeface="Arial"/>
                <a:cs typeface="Arial"/>
              </a:rPr>
              <a:t>3 out of 4 petals investigating mitigation solution being                                       assembled in Vancouver (third petal half finished this week)</a:t>
            </a:r>
          </a:p>
          <a:p>
            <a:pPr lvl="1">
              <a:lnSpc>
                <a:spcPct val="120000"/>
              </a:lnSpc>
              <a:spcBef>
                <a:spcPts val="600"/>
              </a:spcBef>
            </a:pPr>
            <a:r>
              <a:rPr lang="en-US" sz="2000" dirty="0">
                <a:latin typeface="Arial"/>
                <a:cs typeface="Arial"/>
              </a:rPr>
              <a:t>Vancouver petals VAN6 and VAN7 first petals to successfully                                     reach –60C degrees without fractures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2000" dirty="0" err="1">
                <a:latin typeface="Arial"/>
                <a:cs typeface="Arial"/>
              </a:rPr>
              <a:t>LAr</a:t>
            </a:r>
            <a:r>
              <a:rPr lang="en-US" sz="2000" dirty="0">
                <a:latin typeface="Arial"/>
                <a:cs typeface="Arial"/>
              </a:rPr>
              <a:t> upgrade: HPS ASICs manufactured, 2600 chips delivered. QC rests ongoing, shows good yield 97%. Radiation tests of 8 samples scheduled at TRIUMF PIF.</a:t>
            </a:r>
            <a:endParaRPr lang="en-US" sz="2000" dirty="0"/>
          </a:p>
        </p:txBody>
      </p:sp>
      <p:pic>
        <p:nvPicPr>
          <p:cNvPr id="3" name="Picture 2" descr="A close up of a circuit board&#10;&#10;Description automatically generated">
            <a:extLst>
              <a:ext uri="{FF2B5EF4-FFF2-40B4-BE49-F238E27FC236}">
                <a16:creationId xmlns:a16="http://schemas.microsoft.com/office/drawing/2014/main" id="{1FBAD86B-F58B-DE23-7D20-90B7B46670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9131" y="3097160"/>
            <a:ext cx="3526705" cy="1926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6085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D6EB68-99D8-877A-3990-2991AEC742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351BDB-54CF-BA21-FAC8-144BACC846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470" y="337430"/>
            <a:ext cx="8953827" cy="650329"/>
          </a:xfrm>
        </p:spPr>
        <p:txBody>
          <a:bodyPr>
            <a:normAutofit/>
          </a:bodyPr>
          <a:lstStyle/>
          <a:p>
            <a:r>
              <a:rPr lang="en-US" sz="3200" dirty="0"/>
              <a:t>ALPHA/HAICU Update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515A4DE-436C-51A0-6691-3BB5229F3C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98" y="909011"/>
            <a:ext cx="7111001" cy="2443789"/>
          </a:xfrm>
        </p:spPr>
        <p:txBody>
          <a:bodyPr lIns="91440" tIns="45720" rIns="91440" bIns="45720" anchor="t">
            <a:normAutofit fontScale="92500" lnSpcReduction="20000"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2400" dirty="0">
                <a:latin typeface="Arial"/>
                <a:cs typeface="Arial"/>
              </a:rPr>
              <a:t>ALPHA-g trapped and dropped </a:t>
            </a:r>
            <a:r>
              <a:rPr lang="en-US" sz="2400" dirty="0">
                <a:solidFill>
                  <a:srgbClr val="00B0F0"/>
                </a:solidFill>
                <a:latin typeface="Arial"/>
                <a:cs typeface="Arial"/>
              </a:rPr>
              <a:t>antihydrogen</a:t>
            </a:r>
          </a:p>
          <a:p>
            <a:pPr lvl="1">
              <a:lnSpc>
                <a:spcPct val="120000"/>
              </a:lnSpc>
              <a:spcBef>
                <a:spcPts val="600"/>
              </a:spcBef>
            </a:pPr>
            <a:r>
              <a:rPr lang="en-US" sz="2400" dirty="0">
                <a:latin typeface="Arial"/>
                <a:cs typeface="Arial"/>
              </a:rPr>
              <a:t>Re-commissioned completed</a:t>
            </a:r>
          </a:p>
          <a:p>
            <a:pPr lvl="2">
              <a:lnSpc>
                <a:spcPct val="120000"/>
              </a:lnSpc>
              <a:spcBef>
                <a:spcPts val="600"/>
              </a:spcBef>
            </a:pPr>
            <a:r>
              <a:rPr lang="en-US" sz="2400" dirty="0">
                <a:latin typeface="Arial"/>
                <a:cs typeface="Arial"/>
              </a:rPr>
              <a:t>lots of antihydrogen trapped!</a:t>
            </a:r>
          </a:p>
          <a:p>
            <a:pPr lvl="1">
              <a:lnSpc>
                <a:spcPct val="120000"/>
              </a:lnSpc>
              <a:spcBef>
                <a:spcPts val="600"/>
              </a:spcBef>
            </a:pPr>
            <a:r>
              <a:rPr lang="en-US" sz="2400" dirty="0">
                <a:latin typeface="Arial"/>
                <a:cs typeface="Arial"/>
              </a:rPr>
              <a:t>Introduced </a:t>
            </a:r>
            <a:r>
              <a:rPr lang="en-US" sz="2400" i="1" dirty="0">
                <a:solidFill>
                  <a:srgbClr val="00B0F0"/>
                </a:solidFill>
                <a:latin typeface="Arial"/>
                <a:cs typeface="Arial"/>
              </a:rPr>
              <a:t>adiabatic expansion cooling</a:t>
            </a:r>
            <a:br>
              <a:rPr lang="en-US" sz="2400" dirty="0">
                <a:latin typeface="Arial"/>
                <a:cs typeface="Arial"/>
              </a:rPr>
            </a:br>
            <a:r>
              <a:rPr lang="en-US" sz="1700" dirty="0"/>
              <a:t>"Adiabatic expansion cooling of antihydrogen." </a:t>
            </a:r>
            <a:r>
              <a:rPr lang="en-US" sz="1700" i="1" dirty="0" err="1"/>
              <a:t>Phys.Rev.Res</a:t>
            </a:r>
            <a:r>
              <a:rPr lang="en-US" sz="1700" i="1" dirty="0"/>
              <a:t>. </a:t>
            </a:r>
            <a:r>
              <a:rPr lang="en-US" sz="1700" dirty="0"/>
              <a:t>(2024)</a:t>
            </a:r>
            <a:endParaRPr lang="en-US" sz="1700" dirty="0">
              <a:latin typeface="Arial"/>
              <a:cs typeface="Arial"/>
            </a:endParaRPr>
          </a:p>
          <a:p>
            <a:pPr lvl="1">
              <a:lnSpc>
                <a:spcPct val="120000"/>
              </a:lnSpc>
              <a:spcBef>
                <a:spcPts val="600"/>
              </a:spcBef>
            </a:pPr>
            <a:r>
              <a:rPr lang="en-US" sz="2400" dirty="0">
                <a:latin typeface="Arial"/>
                <a:cs typeface="Arial"/>
              </a:rPr>
              <a:t>Year-end technical stop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endParaRPr lang="en-US" sz="2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68E3AA-BCA8-7C47-148A-D5DABCF48E6F}"/>
              </a:ext>
            </a:extLst>
          </p:cNvPr>
          <p:cNvSpPr txBox="1">
            <a:spLocks/>
          </p:cNvSpPr>
          <p:nvPr/>
        </p:nvSpPr>
        <p:spPr>
          <a:xfrm>
            <a:off x="3019425" y="3762375"/>
            <a:ext cx="4714876" cy="2762249"/>
          </a:xfrm>
          <a:prstGeom prst="rect">
            <a:avLst/>
          </a:prstGeom>
        </p:spPr>
        <p:txBody>
          <a:bodyPr lIns="91440" tIns="45720" rIns="91440" bIns="45720" anchor="t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B0F0"/>
              </a:buClr>
              <a:buFont typeface="Wingdings" pitchFamily="2" charset="2"/>
              <a:buChar char="§"/>
              <a:defRPr sz="32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B0F0"/>
              </a:buClr>
              <a:buFont typeface="Wingdings" pitchFamily="2" charset="2"/>
              <a:buChar char="§"/>
              <a:defRPr sz="32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B0F0"/>
              </a:buClr>
              <a:buFont typeface="Wingdings" pitchFamily="2" charset="2"/>
              <a:buChar char="§"/>
              <a:defRPr sz="32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B0F0"/>
              </a:buClr>
              <a:buFont typeface="Wingdings" pitchFamily="2" charset="2"/>
              <a:buChar char="§"/>
              <a:defRPr sz="32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B0F0"/>
              </a:buClr>
              <a:buFont typeface="Wingdings" pitchFamily="2" charset="2"/>
              <a:buChar char="§"/>
              <a:defRPr sz="32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2400" dirty="0">
                <a:latin typeface="Arial"/>
                <a:cs typeface="Arial"/>
              </a:rPr>
              <a:t>HAICU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All the subsystems are expected to be 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B0F0"/>
                </a:solidFill>
                <a:effectLst/>
                <a:latin typeface="Aptos" panose="020B0004020202020204" pitchFamily="34" charset="0"/>
              </a:rPr>
              <a:t>completed next quarter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altLang="en-US" sz="2400" dirty="0">
                <a:solidFill>
                  <a:srgbClr val="000000"/>
                </a:solidFill>
                <a:latin typeface="Aptos" panose="020B0004020202020204" pitchFamily="34" charset="0"/>
              </a:rPr>
              <a:t>I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nstallation subject to completion of 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B0F0"/>
                </a:solidFill>
                <a:effectLst/>
                <a:latin typeface="Aptos" panose="020B0004020202020204" pitchFamily="34" charset="0"/>
              </a:rPr>
              <a:t>electrical installation in PHE</a:t>
            </a:r>
            <a:endParaRPr kumimoji="0" lang="en-US" altLang="en-US" sz="3600" b="0" i="0" u="none" strike="noStrike" cap="none" normalizeH="0" baseline="0" dirty="0">
              <a:ln>
                <a:noFill/>
              </a:ln>
              <a:solidFill>
                <a:srgbClr val="00B0F0"/>
              </a:solidFill>
              <a:effectLst/>
              <a:latin typeface="Arial" panose="020B0604020202020204" pitchFamily="34" charset="0"/>
            </a:endParaRPr>
          </a:p>
          <a:p>
            <a:pPr>
              <a:lnSpc>
                <a:spcPct val="120000"/>
              </a:lnSpc>
              <a:spcBef>
                <a:spcPts val="600"/>
              </a:spcBef>
            </a:pPr>
            <a:endParaRPr lang="en-US" sz="2400" dirty="0"/>
          </a:p>
        </p:txBody>
      </p:sp>
      <p:pic>
        <p:nvPicPr>
          <p:cNvPr id="5" name="Picture 4" descr="A close-up of a machine&#10;&#10;Description automatically generated">
            <a:extLst>
              <a:ext uri="{FF2B5EF4-FFF2-40B4-BE49-F238E27FC236}">
                <a16:creationId xmlns:a16="http://schemas.microsoft.com/office/drawing/2014/main" id="{8CF771E9-B19C-6272-3E6C-CD3D2B1C7A0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8124" t="13334" r="26172" b="38750"/>
          <a:stretch/>
        </p:blipFill>
        <p:spPr>
          <a:xfrm>
            <a:off x="7153275" y="247650"/>
            <a:ext cx="5000625" cy="2419657"/>
          </a:xfrm>
          <a:prstGeom prst="rect">
            <a:avLst/>
          </a:prstGeom>
          <a:ln w="38100">
            <a:solidFill>
              <a:schemeClr val="accent2"/>
            </a:solidFill>
          </a:ln>
        </p:spPr>
      </p:pic>
      <p:pic>
        <p:nvPicPr>
          <p:cNvPr id="7" name="Picture 6" descr="A large machine with many wires and wires&#10;&#10;Description automatically generated">
            <a:extLst>
              <a:ext uri="{FF2B5EF4-FFF2-40B4-BE49-F238E27FC236}">
                <a16:creationId xmlns:a16="http://schemas.microsoft.com/office/drawing/2014/main" id="{1CFCF0AC-552E-AE66-BB1B-711528B488B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7379" r="5081" b="14028"/>
          <a:stretch/>
        </p:blipFill>
        <p:spPr>
          <a:xfrm>
            <a:off x="7848600" y="2809312"/>
            <a:ext cx="4305300" cy="3581963"/>
          </a:xfrm>
          <a:prstGeom prst="rect">
            <a:avLst/>
          </a:prstGeom>
          <a:ln w="38100">
            <a:solidFill>
              <a:schemeClr val="accent5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6B3C1A8-C4F0-C0A0-EC00-DB095488ED58}"/>
              </a:ext>
            </a:extLst>
          </p:cNvPr>
          <p:cNvSpPr txBox="1"/>
          <p:nvPr/>
        </p:nvSpPr>
        <p:spPr>
          <a:xfrm>
            <a:off x="7153275" y="247650"/>
            <a:ext cx="319087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CA" dirty="0"/>
              <a:t>Quadrupole test at </a:t>
            </a:r>
            <a:r>
              <a:rPr lang="en-CA" dirty="0">
                <a:solidFill>
                  <a:srgbClr val="00B0F0"/>
                </a:solidFill>
              </a:rPr>
              <a:t>TRIUMF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2022684-F4E9-4527-B582-B973F5D8BBB0}"/>
              </a:ext>
            </a:extLst>
          </p:cNvPr>
          <p:cNvSpPr/>
          <p:nvPr/>
        </p:nvSpPr>
        <p:spPr>
          <a:xfrm>
            <a:off x="10839450" y="247650"/>
            <a:ext cx="1314450" cy="2400300"/>
          </a:xfrm>
          <a:prstGeom prst="rect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7B4434D-8DCD-FDC9-4156-73F285E5D75C}"/>
              </a:ext>
            </a:extLst>
          </p:cNvPr>
          <p:cNvSpPr/>
          <p:nvPr/>
        </p:nvSpPr>
        <p:spPr>
          <a:xfrm>
            <a:off x="7667625" y="638175"/>
            <a:ext cx="3162299" cy="1819275"/>
          </a:xfrm>
          <a:prstGeom prst="rect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7AD1D11-6943-1180-806E-2CB9C55F15C5}"/>
              </a:ext>
            </a:extLst>
          </p:cNvPr>
          <p:cNvSpPr txBox="1"/>
          <p:nvPr/>
        </p:nvSpPr>
        <p:spPr>
          <a:xfrm>
            <a:off x="7715251" y="2047875"/>
            <a:ext cx="162877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CA" dirty="0"/>
              <a:t>Water cooling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CC740D9-19AD-B85E-DA9D-0B768E27FCE2}"/>
              </a:ext>
            </a:extLst>
          </p:cNvPr>
          <p:cNvSpPr txBox="1"/>
          <p:nvPr/>
        </p:nvSpPr>
        <p:spPr>
          <a:xfrm>
            <a:off x="10887076" y="2219325"/>
            <a:ext cx="101917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CA" dirty="0"/>
              <a:t>Magnet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DB72FD3-D7A9-EFAF-D7D4-E06073D6566B}"/>
              </a:ext>
            </a:extLst>
          </p:cNvPr>
          <p:cNvSpPr/>
          <p:nvPr/>
        </p:nvSpPr>
        <p:spPr>
          <a:xfrm>
            <a:off x="9839324" y="2809875"/>
            <a:ext cx="2295525" cy="752475"/>
          </a:xfrm>
          <a:prstGeom prst="rect">
            <a:avLst/>
          </a:prstGeom>
          <a:noFill/>
          <a:ln w="57150"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91D92F7-E1AD-E557-49CC-75385EB86D59}"/>
              </a:ext>
            </a:extLst>
          </p:cNvPr>
          <p:cNvSpPr txBox="1"/>
          <p:nvPr/>
        </p:nvSpPr>
        <p:spPr>
          <a:xfrm>
            <a:off x="9867901" y="2867024"/>
            <a:ext cx="101917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CA" dirty="0"/>
              <a:t>Laser “tables”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04D04D3-C885-C1BB-0588-1ED2CC4538BB}"/>
              </a:ext>
            </a:extLst>
          </p:cNvPr>
          <p:cNvSpPr/>
          <p:nvPr/>
        </p:nvSpPr>
        <p:spPr>
          <a:xfrm>
            <a:off x="7858125" y="2819400"/>
            <a:ext cx="1876424" cy="904875"/>
          </a:xfrm>
          <a:prstGeom prst="rect">
            <a:avLst/>
          </a:prstGeom>
          <a:noFill/>
          <a:ln w="57150"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05BB87E-A8F7-5082-BAB8-D997F78B566A}"/>
              </a:ext>
            </a:extLst>
          </p:cNvPr>
          <p:cNvSpPr txBox="1"/>
          <p:nvPr/>
        </p:nvSpPr>
        <p:spPr>
          <a:xfrm>
            <a:off x="7800974" y="3028950"/>
            <a:ext cx="110490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CA" sz="1200" dirty="0"/>
              <a:t>Controls with TRIUMF FW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F2C7EAB-CD8D-AE65-A56B-3FB15444B04C}"/>
              </a:ext>
            </a:extLst>
          </p:cNvPr>
          <p:cNvSpPr txBox="1"/>
          <p:nvPr/>
        </p:nvSpPr>
        <p:spPr>
          <a:xfrm>
            <a:off x="7839076" y="6019800"/>
            <a:ext cx="22860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CA" dirty="0"/>
              <a:t>Decelerator at </a:t>
            </a:r>
            <a:r>
              <a:rPr lang="en-CA" dirty="0">
                <a:solidFill>
                  <a:srgbClr val="00B0F0"/>
                </a:solidFill>
              </a:rPr>
              <a:t>UBC</a:t>
            </a:r>
          </a:p>
        </p:txBody>
      </p:sp>
      <p:pic>
        <p:nvPicPr>
          <p:cNvPr id="20" name="Picture 19" descr="A machine in a room&#10;&#10;Description automatically generated">
            <a:extLst>
              <a:ext uri="{FF2B5EF4-FFF2-40B4-BE49-F238E27FC236}">
                <a16:creationId xmlns:a16="http://schemas.microsoft.com/office/drawing/2014/main" id="{155F6885-CD81-F7CA-D902-D2725503492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0571" r="14278" b="32223"/>
          <a:stretch/>
        </p:blipFill>
        <p:spPr>
          <a:xfrm>
            <a:off x="10870680" y="5048250"/>
            <a:ext cx="1264170" cy="1752599"/>
          </a:xfrm>
          <a:prstGeom prst="rect">
            <a:avLst/>
          </a:prstGeom>
          <a:ln w="38100">
            <a:solidFill>
              <a:schemeClr val="accent5"/>
            </a:solidFill>
          </a:ln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F8A24CCA-222B-4A0D-197C-740F904BD597}"/>
              </a:ext>
            </a:extLst>
          </p:cNvPr>
          <p:cNvSpPr txBox="1"/>
          <p:nvPr/>
        </p:nvSpPr>
        <p:spPr>
          <a:xfrm>
            <a:off x="10210800" y="6469618"/>
            <a:ext cx="195262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CA" dirty="0"/>
              <a:t>H source at </a:t>
            </a:r>
            <a:r>
              <a:rPr lang="en-CA" dirty="0">
                <a:solidFill>
                  <a:srgbClr val="00B0F0"/>
                </a:solidFill>
              </a:rPr>
              <a:t>UBC</a:t>
            </a:r>
          </a:p>
        </p:txBody>
      </p:sp>
      <p:pic>
        <p:nvPicPr>
          <p:cNvPr id="25" name="Picture 24" descr="A machine with several metal parts&#10;&#10;Description automatically generated">
            <a:extLst>
              <a:ext uri="{FF2B5EF4-FFF2-40B4-BE49-F238E27FC236}">
                <a16:creationId xmlns:a16="http://schemas.microsoft.com/office/drawing/2014/main" id="{27BA5D9B-809B-CF96-2EFB-DA78A6C544B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1979" t="-1" r="12500" b="-1"/>
          <a:stretch/>
        </p:blipFill>
        <p:spPr>
          <a:xfrm>
            <a:off x="95250" y="3694260"/>
            <a:ext cx="2722274" cy="3116115"/>
          </a:xfrm>
          <a:prstGeom prst="rect">
            <a:avLst/>
          </a:prstGeom>
          <a:ln w="38100">
            <a:solidFill>
              <a:schemeClr val="accent2"/>
            </a:solidFill>
          </a:ln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5EF53928-C78F-C81B-5BB4-3D1D00BFD36A}"/>
              </a:ext>
            </a:extLst>
          </p:cNvPr>
          <p:cNvSpPr txBox="1"/>
          <p:nvPr/>
        </p:nvSpPr>
        <p:spPr>
          <a:xfrm>
            <a:off x="85726" y="3400425"/>
            <a:ext cx="225742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CA" dirty="0"/>
              <a:t>Trap construction at </a:t>
            </a:r>
            <a:r>
              <a:rPr lang="en-CA" dirty="0">
                <a:solidFill>
                  <a:srgbClr val="00B0F0"/>
                </a:solidFill>
              </a:rPr>
              <a:t>TRIUMF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4F49777-CEDC-FC8D-2B81-17FDD75B5A49}"/>
              </a:ext>
            </a:extLst>
          </p:cNvPr>
          <p:cNvSpPr/>
          <p:nvPr/>
        </p:nvSpPr>
        <p:spPr>
          <a:xfrm>
            <a:off x="866775" y="4333875"/>
            <a:ext cx="695326" cy="1952625"/>
          </a:xfrm>
          <a:prstGeom prst="rect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D062695-0153-4D25-B0ED-2BCE294B14C8}"/>
              </a:ext>
            </a:extLst>
          </p:cNvPr>
          <p:cNvSpPr txBox="1"/>
          <p:nvPr/>
        </p:nvSpPr>
        <p:spPr>
          <a:xfrm>
            <a:off x="581024" y="5924550"/>
            <a:ext cx="141922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CA" dirty="0"/>
              <a:t>4 bitter coils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3D8323C7-32B9-3656-691C-DCB1E725350D}"/>
              </a:ext>
            </a:extLst>
          </p:cNvPr>
          <p:cNvCxnSpPr/>
          <p:nvPr/>
        </p:nvCxnSpPr>
        <p:spPr>
          <a:xfrm flipH="1">
            <a:off x="11163300" y="4371975"/>
            <a:ext cx="866775" cy="0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2FFD8F0F-50AC-DD4D-0B7B-81F6685CDD80}"/>
              </a:ext>
            </a:extLst>
          </p:cNvPr>
          <p:cNvSpPr txBox="1"/>
          <p:nvPr/>
        </p:nvSpPr>
        <p:spPr>
          <a:xfrm>
            <a:off x="11010899" y="4000500"/>
            <a:ext cx="1104901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CA" sz="1200" dirty="0"/>
              <a:t>H loading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1CD36B2-65F8-A475-8D4D-DDEFF4C2B569}"/>
              </a:ext>
            </a:extLst>
          </p:cNvPr>
          <p:cNvSpPr txBox="1"/>
          <p:nvPr/>
        </p:nvSpPr>
        <p:spPr>
          <a:xfrm>
            <a:off x="47626" y="4800600"/>
            <a:ext cx="72390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CA" sz="1200" dirty="0"/>
              <a:t>Laser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F4C7CDCD-9E6C-0033-AEAA-7D979571ABD6}"/>
              </a:ext>
            </a:extLst>
          </p:cNvPr>
          <p:cNvCxnSpPr>
            <a:cxnSpLocks/>
          </p:cNvCxnSpPr>
          <p:nvPr/>
        </p:nvCxnSpPr>
        <p:spPr>
          <a:xfrm>
            <a:off x="161925" y="5219700"/>
            <a:ext cx="819150" cy="0"/>
          </a:xfrm>
          <a:prstGeom prst="straightConnector1">
            <a:avLst/>
          </a:prstGeom>
          <a:ln w="762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30800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04C83D-EDB1-68ED-33ED-DE7C6DA125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0A7EE3-CE1A-4E68-A5BE-EA67E2E22D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470" y="337430"/>
            <a:ext cx="8953827" cy="650329"/>
          </a:xfrm>
        </p:spPr>
        <p:txBody>
          <a:bodyPr>
            <a:normAutofit/>
          </a:bodyPr>
          <a:lstStyle/>
          <a:p>
            <a:r>
              <a:rPr lang="en-US" sz="3200" err="1"/>
              <a:t>SuperCDMS</a:t>
            </a:r>
            <a:r>
              <a:rPr lang="en-US" sz="3200"/>
              <a:t> and </a:t>
            </a:r>
            <a:r>
              <a:rPr lang="en-US" sz="3200" err="1"/>
              <a:t>nEXO</a:t>
            </a:r>
            <a:r>
              <a:rPr lang="en-US" sz="3200"/>
              <a:t> Update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42CCAE78-9664-3FFD-E0FD-F2E1E6BF76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7149" y="1204286"/>
            <a:ext cx="5145521" cy="5014714"/>
          </a:xfrm>
        </p:spPr>
        <p:txBody>
          <a:bodyPr lIns="91440" tIns="45720" rIns="91440" bIns="45720" anchor="t">
            <a:normAutofit fontScale="92500" lnSpcReduction="10000"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2000" dirty="0" err="1">
                <a:latin typeface="Arial"/>
                <a:cs typeface="Arial"/>
              </a:rPr>
              <a:t>SuperCDMS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endParaRPr lang="en-US" sz="2000" dirty="0"/>
          </a:p>
          <a:p>
            <a:pPr lvl="1">
              <a:lnSpc>
                <a:spcPct val="120000"/>
              </a:lnSpc>
              <a:spcBef>
                <a:spcPts val="600"/>
              </a:spcBef>
              <a:buFont typeface="Courier New" pitchFamily="2" charset="2"/>
              <a:buChar char="o"/>
            </a:pPr>
            <a:r>
              <a:rPr lang="en-US" sz="2000" dirty="0">
                <a:latin typeface="Arial"/>
                <a:cs typeface="Arial"/>
              </a:rPr>
              <a:t>NSERC expert committee review </a:t>
            </a:r>
            <a:br>
              <a:rPr lang="en-US" sz="2000" dirty="0">
                <a:latin typeface="Arial"/>
                <a:cs typeface="Arial"/>
              </a:rPr>
            </a:br>
            <a:r>
              <a:rPr lang="en-US" sz="2000">
                <a:latin typeface="Arial"/>
                <a:cs typeface="Arial"/>
              </a:rPr>
              <a:t>Dec. </a:t>
            </a:r>
            <a:r>
              <a:rPr lang="en-US" sz="2000" dirty="0">
                <a:latin typeface="Arial"/>
                <a:cs typeface="Arial"/>
              </a:rPr>
              <a:t>2</a:t>
            </a:r>
          </a:p>
          <a:p>
            <a:pPr lvl="1">
              <a:lnSpc>
                <a:spcPct val="120000"/>
              </a:lnSpc>
              <a:spcBef>
                <a:spcPts val="600"/>
              </a:spcBef>
              <a:buFont typeface="Courier New" pitchFamily="2" charset="2"/>
              <a:buChar char="o"/>
            </a:pPr>
            <a:r>
              <a:rPr lang="en-US" sz="2000" dirty="0">
                <a:latin typeface="Arial"/>
                <a:cs typeface="Arial"/>
              </a:rPr>
              <a:t>Stand-alone test of dilution refrigerator with refurbished pump started</a:t>
            </a:r>
          </a:p>
          <a:p>
            <a:pPr lvl="1">
              <a:lnSpc>
                <a:spcPct val="120000"/>
              </a:lnSpc>
              <a:spcBef>
                <a:spcPts val="600"/>
              </a:spcBef>
              <a:buFont typeface="Courier New" pitchFamily="2" charset="2"/>
              <a:buChar char="o"/>
            </a:pPr>
            <a:r>
              <a:rPr lang="en-US" sz="2000" dirty="0">
                <a:latin typeface="Arial"/>
                <a:cs typeface="Arial"/>
              </a:rPr>
              <a:t>Cleaning/etching/passivation of cryostat components (SNOLAB </a:t>
            </a:r>
            <a:r>
              <a:rPr lang="en-US" sz="2000">
                <a:latin typeface="Arial"/>
                <a:cs typeface="Arial"/>
              </a:rPr>
              <a:t>surface) continuing</a:t>
            </a:r>
            <a:endParaRPr lang="en-US" sz="2000" dirty="0"/>
          </a:p>
          <a:p>
            <a:pPr lvl="1">
              <a:lnSpc>
                <a:spcPct val="120000"/>
              </a:lnSpc>
              <a:spcBef>
                <a:spcPts val="600"/>
              </a:spcBef>
              <a:buFont typeface="Courier New" pitchFamily="2" charset="2"/>
              <a:buChar char="o"/>
            </a:pPr>
            <a:r>
              <a:rPr lang="en-US" sz="2000" dirty="0">
                <a:latin typeface="Arial"/>
                <a:cs typeface="Arial"/>
              </a:rPr>
              <a:t>Significant progress in developing data processing/analysis tools and methods using data from CUTE</a:t>
            </a:r>
          </a:p>
          <a:p>
            <a:pPr lvl="1">
              <a:lnSpc>
                <a:spcPct val="120000"/>
              </a:lnSpc>
              <a:spcBef>
                <a:spcPts val="600"/>
              </a:spcBef>
              <a:buFont typeface="Courier New" pitchFamily="2" charset="2"/>
              <a:buChar char="o"/>
            </a:pPr>
            <a:r>
              <a:rPr lang="en-US" sz="2000" dirty="0">
                <a:latin typeface="Arial"/>
                <a:cs typeface="Arial"/>
              </a:rPr>
              <a:t>TRIUMF </a:t>
            </a:r>
            <a:r>
              <a:rPr lang="en-US" sz="2000" dirty="0" err="1">
                <a:latin typeface="Arial"/>
                <a:cs typeface="Arial"/>
              </a:rPr>
              <a:t>postodc</a:t>
            </a:r>
            <a:r>
              <a:rPr lang="en-US" sz="2000" dirty="0">
                <a:latin typeface="Arial"/>
                <a:cs typeface="Arial"/>
              </a:rPr>
              <a:t> Yan Liu moving to faculty position at UMN (Minneapolis)</a:t>
            </a:r>
            <a:endParaRPr lang="en-US" sz="2000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85C1B59-E166-14EC-9D97-204AED4CBBC1}"/>
              </a:ext>
            </a:extLst>
          </p:cNvPr>
          <p:cNvSpPr txBox="1">
            <a:spLocks/>
          </p:cNvSpPr>
          <p:nvPr/>
        </p:nvSpPr>
        <p:spPr>
          <a:xfrm>
            <a:off x="6097549" y="1206686"/>
            <a:ext cx="5846832" cy="5522550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B0F0"/>
              </a:buClr>
              <a:buFont typeface="Wingdings" pitchFamily="2" charset="2"/>
              <a:buChar char="§"/>
              <a:defRPr sz="32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B0F0"/>
              </a:buClr>
              <a:buFont typeface="Wingdings" pitchFamily="2" charset="2"/>
              <a:buChar char="§"/>
              <a:defRPr sz="32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B0F0"/>
              </a:buClr>
              <a:buFont typeface="Wingdings" pitchFamily="2" charset="2"/>
              <a:buChar char="§"/>
              <a:defRPr sz="32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B0F0"/>
              </a:buClr>
              <a:buFont typeface="Wingdings" pitchFamily="2" charset="2"/>
              <a:buChar char="§"/>
              <a:defRPr sz="32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B0F0"/>
              </a:buClr>
              <a:buFont typeface="Wingdings" pitchFamily="2" charset="2"/>
              <a:buChar char="§"/>
              <a:defRPr sz="32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2000" dirty="0" err="1">
                <a:latin typeface="Arial"/>
                <a:cs typeface="Arial"/>
              </a:rPr>
              <a:t>nEXO</a:t>
            </a:r>
            <a:r>
              <a:rPr lang="en-US" sz="2000" dirty="0">
                <a:latin typeface="Arial"/>
                <a:cs typeface="Arial"/>
              </a:rPr>
              <a:t> </a:t>
            </a:r>
            <a:br>
              <a:rPr lang="en-US" sz="2000" dirty="0">
                <a:latin typeface="Arial"/>
                <a:cs typeface="Arial"/>
              </a:rPr>
            </a:br>
            <a:endParaRPr lang="en-US" sz="2000" dirty="0">
              <a:latin typeface="Arial"/>
              <a:cs typeface="Arial"/>
            </a:endParaRPr>
          </a:p>
          <a:p>
            <a:pPr lvl="1">
              <a:lnSpc>
                <a:spcPct val="120000"/>
              </a:lnSpc>
              <a:spcBef>
                <a:spcPts val="600"/>
              </a:spcBef>
              <a:buFont typeface="Courier New" pitchFamily="2" charset="2"/>
              <a:buChar char="o"/>
            </a:pPr>
            <a:r>
              <a:rPr lang="en-US" sz="2000" dirty="0">
                <a:latin typeface="Arial"/>
                <a:cs typeface="Arial"/>
              </a:rPr>
              <a:t>NSERC expert review committee took place Dec 4</a:t>
            </a:r>
            <a:r>
              <a:rPr lang="en-US" sz="2000" baseline="30000" dirty="0">
                <a:latin typeface="Arial"/>
                <a:cs typeface="Arial"/>
              </a:rPr>
              <a:t>th</a:t>
            </a:r>
            <a:endParaRPr lang="en-US" sz="2000" dirty="0">
              <a:latin typeface="Arial"/>
              <a:cs typeface="Arial"/>
            </a:endParaRPr>
          </a:p>
          <a:p>
            <a:pPr lvl="2">
              <a:lnSpc>
                <a:spcPct val="120000"/>
              </a:lnSpc>
              <a:spcBef>
                <a:spcPts val="600"/>
              </a:spcBef>
              <a:buFont typeface="Courier New" pitchFamily="2" charset="2"/>
              <a:buChar char="o"/>
            </a:pPr>
            <a:r>
              <a:rPr lang="en-US" sz="2000" dirty="0">
                <a:latin typeface="Arial"/>
                <a:cs typeface="Arial"/>
              </a:rPr>
              <a:t>5 talks from TRIUMF PIs and HQPs</a:t>
            </a:r>
          </a:p>
          <a:p>
            <a:pPr lvl="1">
              <a:lnSpc>
                <a:spcPct val="120000"/>
              </a:lnSpc>
              <a:spcBef>
                <a:spcPts val="600"/>
              </a:spcBef>
              <a:buFont typeface="Courier New" pitchFamily="2" charset="2"/>
              <a:buChar char="o"/>
            </a:pPr>
            <a:r>
              <a:rPr lang="en-US" sz="2000" dirty="0">
                <a:latin typeface="Arial"/>
                <a:cs typeface="Arial"/>
              </a:rPr>
              <a:t>SNOLAB/TRIUMF CFI IF 2025 GW-1 A/PDR took place Nov 19th</a:t>
            </a:r>
          </a:p>
          <a:p>
            <a:pPr lvl="1">
              <a:lnSpc>
                <a:spcPct val="120000"/>
              </a:lnSpc>
              <a:spcBef>
                <a:spcPts val="600"/>
              </a:spcBef>
              <a:buFont typeface="Courier New" pitchFamily="2" charset="2"/>
              <a:buChar char="o"/>
            </a:pPr>
            <a:r>
              <a:rPr lang="en-US" sz="2000" dirty="0" err="1">
                <a:latin typeface="Arial"/>
                <a:cs typeface="Arial"/>
              </a:rPr>
              <a:t>LoLX</a:t>
            </a:r>
            <a:r>
              <a:rPr lang="en-US" sz="2000" dirty="0">
                <a:latin typeface="Arial"/>
                <a:cs typeface="Arial"/>
              </a:rPr>
              <a:t> run with </a:t>
            </a:r>
            <a:r>
              <a:rPr lang="en-US" sz="2000" dirty="0" err="1">
                <a:latin typeface="Arial"/>
                <a:cs typeface="Arial"/>
              </a:rPr>
              <a:t>LXe</a:t>
            </a:r>
            <a:r>
              <a:rPr lang="en-US" sz="2000" dirty="0">
                <a:latin typeface="Arial"/>
                <a:cs typeface="Arial"/>
              </a:rPr>
              <a:t> will begin next week </a:t>
            </a:r>
          </a:p>
          <a:p>
            <a:pPr lvl="2">
              <a:lnSpc>
                <a:spcPct val="120000"/>
              </a:lnSpc>
              <a:spcBef>
                <a:spcPts val="600"/>
              </a:spcBef>
            </a:pPr>
            <a:r>
              <a:rPr lang="en-US" sz="2000" dirty="0">
                <a:latin typeface="Arial"/>
                <a:cs typeface="Arial"/>
              </a:rPr>
              <a:t>Purity monitor (PUMA) built at TRIUMF (PIONEER) is operating successfully in gaseous argon.</a:t>
            </a:r>
          </a:p>
          <a:p>
            <a:pPr marL="914400" lvl="2" indent="0">
              <a:lnSpc>
                <a:spcPct val="120000"/>
              </a:lnSpc>
              <a:spcBef>
                <a:spcPts val="600"/>
              </a:spcBef>
              <a:buNone/>
            </a:pPr>
            <a:endParaRPr lang="en-US" sz="20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153935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7B9248-4CAF-7417-48DD-7A8B9334AE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D01EA4-3D4E-4679-F9AA-BF81032DE1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470" y="337430"/>
            <a:ext cx="8953827" cy="650329"/>
          </a:xfrm>
        </p:spPr>
        <p:txBody>
          <a:bodyPr lIns="91440" tIns="45720" rIns="91440" bIns="45720" anchor="t">
            <a:normAutofit/>
          </a:bodyPr>
          <a:lstStyle/>
          <a:p>
            <a:r>
              <a:rPr lang="en-US" sz="3200" dirty="0">
                <a:latin typeface="Arial"/>
                <a:cs typeface="Arial"/>
              </a:rPr>
              <a:t>PIONEER Update</a:t>
            </a:r>
            <a:endParaRPr lang="en-US" sz="3200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170DF48-20CA-3797-ABB6-07A8A1F5B858}"/>
              </a:ext>
            </a:extLst>
          </p:cNvPr>
          <p:cNvSpPr txBox="1">
            <a:spLocks/>
          </p:cNvSpPr>
          <p:nvPr/>
        </p:nvSpPr>
        <p:spPr>
          <a:xfrm>
            <a:off x="820922" y="987759"/>
            <a:ext cx="5921783" cy="5653714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B0F0"/>
              </a:buClr>
              <a:buFont typeface="Wingdings" pitchFamily="2" charset="2"/>
              <a:buChar char="§"/>
              <a:defRPr sz="32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B0F0"/>
              </a:buClr>
              <a:buFont typeface="Wingdings" pitchFamily="2" charset="2"/>
              <a:buChar char="§"/>
              <a:defRPr sz="32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B0F0"/>
              </a:buClr>
              <a:buFont typeface="Wingdings" pitchFamily="2" charset="2"/>
              <a:buChar char="§"/>
              <a:defRPr sz="32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B0F0"/>
              </a:buClr>
              <a:buFont typeface="Wingdings" pitchFamily="2" charset="2"/>
              <a:buChar char="§"/>
              <a:defRPr sz="32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B0F0"/>
              </a:buClr>
              <a:buFont typeface="Wingdings" pitchFamily="2" charset="2"/>
              <a:buChar char="§"/>
              <a:defRPr sz="32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2000" dirty="0">
                <a:latin typeface="Arial"/>
                <a:cs typeface="Arial"/>
              </a:rPr>
              <a:t>PIONEER </a:t>
            </a:r>
          </a:p>
          <a:p>
            <a:pPr lvl="1">
              <a:lnSpc>
                <a:spcPct val="120000"/>
              </a:lnSpc>
              <a:spcBef>
                <a:spcPts val="600"/>
              </a:spcBef>
              <a:buFont typeface="Courier New,monospace" pitchFamily="2" charset="2"/>
              <a:buChar char="o"/>
            </a:pPr>
            <a:r>
              <a:rPr lang="en-US" sz="2000" dirty="0">
                <a:latin typeface="Arial"/>
                <a:cs typeface="Arial"/>
              </a:rPr>
              <a:t>Collaboration meeting will take place at TRIUMF Jan 7th-10th</a:t>
            </a:r>
            <a:endParaRPr lang="en-US" dirty="0"/>
          </a:p>
          <a:p>
            <a:pPr lvl="2">
              <a:lnSpc>
                <a:spcPct val="120000"/>
              </a:lnSpc>
              <a:spcBef>
                <a:spcPts val="600"/>
              </a:spcBef>
              <a:buFont typeface="Courier New,monospace" pitchFamily="2" charset="2"/>
              <a:buChar char="o"/>
            </a:pPr>
            <a:r>
              <a:rPr lang="en-US" sz="2000" dirty="0">
                <a:latin typeface="Arial"/>
                <a:cs typeface="Arial"/>
              </a:rPr>
              <a:t>Theory talk by D. McKeen</a:t>
            </a:r>
          </a:p>
          <a:p>
            <a:pPr lvl="2">
              <a:lnSpc>
                <a:spcPct val="120000"/>
              </a:lnSpc>
              <a:spcBef>
                <a:spcPts val="600"/>
              </a:spcBef>
              <a:buFont typeface="Courier New,monospace" pitchFamily="2" charset="2"/>
              <a:buChar char="o"/>
            </a:pPr>
            <a:r>
              <a:rPr lang="en-US" sz="2000" dirty="0">
                <a:latin typeface="Arial"/>
                <a:cs typeface="Arial"/>
              </a:rPr>
              <a:t>Colloquium talk by Q. </a:t>
            </a:r>
            <a:r>
              <a:rPr lang="en-US" sz="2000" dirty="0" err="1">
                <a:latin typeface="Arial"/>
                <a:cs typeface="Arial"/>
              </a:rPr>
              <a:t>Buat</a:t>
            </a:r>
            <a:r>
              <a:rPr lang="en-US" sz="2000" dirty="0">
                <a:latin typeface="Arial"/>
                <a:cs typeface="Arial"/>
              </a:rPr>
              <a:t> from University of Washington</a:t>
            </a:r>
          </a:p>
          <a:p>
            <a:pPr lvl="2">
              <a:lnSpc>
                <a:spcPct val="120000"/>
              </a:lnSpc>
              <a:spcBef>
                <a:spcPts val="600"/>
              </a:spcBef>
              <a:buFont typeface="Courier New,monospace" pitchFamily="2" charset="2"/>
              <a:buChar char="o"/>
            </a:pPr>
            <a:r>
              <a:rPr lang="en-US" sz="2000" dirty="0">
                <a:latin typeface="Arial"/>
                <a:cs typeface="Arial"/>
              </a:rPr>
              <a:t>EDI talk (will be open and advertised to the entire lab) by J. McIver (UBC) </a:t>
            </a:r>
            <a:endParaRPr lang="en-US" dirty="0">
              <a:latin typeface="Arial"/>
            </a:endParaRPr>
          </a:p>
          <a:p>
            <a:pPr lvl="1">
              <a:lnSpc>
                <a:spcPct val="120000"/>
              </a:lnSpc>
              <a:spcBef>
                <a:spcPts val="600"/>
              </a:spcBef>
              <a:buFont typeface="Courier New,monospace" pitchFamily="2" charset="2"/>
              <a:buChar char="o"/>
            </a:pPr>
            <a:r>
              <a:rPr lang="en-US" sz="2000" dirty="0">
                <a:latin typeface="Arial"/>
                <a:cs typeface="Arial"/>
              </a:rPr>
              <a:t>PUMA installation into </a:t>
            </a:r>
            <a:r>
              <a:rPr lang="en-US" sz="2000" dirty="0" err="1">
                <a:latin typeface="Arial"/>
                <a:cs typeface="Arial"/>
              </a:rPr>
              <a:t>LoLX</a:t>
            </a:r>
            <a:endParaRPr lang="en-US" sz="2000" dirty="0">
              <a:latin typeface="Arial"/>
              <a:cs typeface="Arial"/>
            </a:endParaRPr>
          </a:p>
          <a:p>
            <a:pPr lvl="2">
              <a:lnSpc>
                <a:spcPct val="120000"/>
              </a:lnSpc>
              <a:spcBef>
                <a:spcPts val="600"/>
              </a:spcBef>
              <a:buFont typeface="Courier New,monospace" pitchFamily="2" charset="2"/>
              <a:buChar char="o"/>
            </a:pPr>
            <a:endParaRPr lang="en-US" sz="2000" dirty="0">
              <a:latin typeface="Arial"/>
              <a:cs typeface="Arial"/>
            </a:endParaRPr>
          </a:p>
        </p:txBody>
      </p:sp>
      <p:pic>
        <p:nvPicPr>
          <p:cNvPr id="3" name="Picture 2" descr="A group of people in white coats holding a device&#10;&#10;Description automatically generated">
            <a:extLst>
              <a:ext uri="{FF2B5EF4-FFF2-40B4-BE49-F238E27FC236}">
                <a16:creationId xmlns:a16="http://schemas.microsoft.com/office/drawing/2014/main" id="{30ED147B-8C3C-E704-9FCC-B7666949F87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484" t="6536" r="-3484" b="-6928"/>
          <a:stretch/>
        </p:blipFill>
        <p:spPr>
          <a:xfrm>
            <a:off x="2729670" y="5070385"/>
            <a:ext cx="3585150" cy="159971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39069EC-525F-B6E7-4D03-07FB5B951564}"/>
              </a:ext>
            </a:extLst>
          </p:cNvPr>
          <p:cNvSpPr txBox="1"/>
          <p:nvPr/>
        </p:nvSpPr>
        <p:spPr>
          <a:xfrm>
            <a:off x="820922" y="5007679"/>
            <a:ext cx="1906249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cs typeface="Arial"/>
              </a:rPr>
              <a:t>Emma </a:t>
            </a:r>
            <a:r>
              <a:rPr lang="en-US" sz="1400" dirty="0" err="1">
                <a:cs typeface="Arial"/>
              </a:rPr>
              <a:t>Klemets</a:t>
            </a:r>
            <a:r>
              <a:rPr lang="en-US" sz="1400" dirty="0">
                <a:cs typeface="Arial"/>
              </a:rPr>
              <a:t>, (PIONEER PhD), during the installation of </a:t>
            </a:r>
            <a:r>
              <a:rPr lang="en-US" sz="1400" dirty="0" err="1">
                <a:cs typeface="Arial"/>
              </a:rPr>
              <a:t>LoLX</a:t>
            </a:r>
            <a:r>
              <a:rPr lang="en-US" sz="1400" dirty="0">
                <a:cs typeface="Arial"/>
              </a:rPr>
              <a:t> detector</a:t>
            </a:r>
            <a:r>
              <a:rPr lang="en-US" dirty="0">
                <a:cs typeface="Arial"/>
              </a:rPr>
              <a:t>  </a:t>
            </a:r>
            <a:endParaRPr lang="en-US" dirty="0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736B480A-728F-6B32-DDC5-B5A847F6A789}"/>
              </a:ext>
            </a:extLst>
          </p:cNvPr>
          <p:cNvCxnSpPr/>
          <p:nvPr/>
        </p:nvCxnSpPr>
        <p:spPr>
          <a:xfrm>
            <a:off x="2273718" y="5311229"/>
            <a:ext cx="1514006" cy="533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73813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785037" y="1168020"/>
            <a:ext cx="10621926" cy="688338"/>
          </a:xfrm>
        </p:spPr>
        <p:txBody>
          <a:bodyPr>
            <a:normAutofit/>
          </a:bodyPr>
          <a:lstStyle/>
          <a:p>
            <a:r>
              <a:rPr lang="en-US" sz="3200" dirty="0"/>
              <a:t>Next Meeting</a:t>
            </a:r>
            <a:endParaRPr lang="en-US" sz="30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8AA9893-04F1-4A45-A255-8ACD5D549302}"/>
              </a:ext>
            </a:extLst>
          </p:cNvPr>
          <p:cNvSpPr/>
          <p:nvPr/>
        </p:nvSpPr>
        <p:spPr>
          <a:xfrm>
            <a:off x="539418" y="1856358"/>
            <a:ext cx="111131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r>
              <a:rPr lang="en-CA" dirty="0"/>
              <a:t>January 9</a:t>
            </a:r>
            <a:r>
              <a:rPr lang="en-CA" baseline="30000" dirty="0"/>
              <a:t>th</a:t>
            </a:r>
            <a:r>
              <a:rPr lang="en-CA" dirty="0"/>
              <a:t> </a:t>
            </a:r>
          </a:p>
          <a:p>
            <a:pPr lvl="1">
              <a:buClr>
                <a:srgbClr val="00B0F0"/>
              </a:buClr>
            </a:pPr>
            <a:endParaRPr lang="en-CA" dirty="0"/>
          </a:p>
          <a:p>
            <a:pPr lvl="1">
              <a:buClr>
                <a:srgbClr val="00B0F0"/>
              </a:buClr>
            </a:pPr>
            <a:endParaRPr lang="en-CA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A3AF685-DB87-675A-064A-A52FEC5FD2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5446" y="1957530"/>
            <a:ext cx="4501572" cy="3213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3528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9162B6D-C944-32BE-1EA2-1F66A0186C7B}"/>
              </a:ext>
            </a:extLst>
          </p:cNvPr>
          <p:cNvSpPr txBox="1"/>
          <p:nvPr/>
        </p:nvSpPr>
        <p:spPr>
          <a:xfrm>
            <a:off x="2077179" y="2505152"/>
            <a:ext cx="8037643" cy="1883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en-US" sz="1940" i="1">
                <a:solidFill>
                  <a:srgbClr val="45454A"/>
                </a:solidFill>
                <a:latin typeface="Helvetica Neue"/>
              </a:rPr>
              <a:t>TRIUMF is located on the </a:t>
            </a:r>
            <a:r>
              <a:rPr lang="en-US" sz="1940" i="1">
                <a:solidFill>
                  <a:srgbClr val="00B0F0"/>
                </a:solidFill>
                <a:latin typeface="Helvetica Neue"/>
              </a:rPr>
              <a:t>traditional, ancestral, and unceded territory of </a:t>
            </a:r>
            <a:r>
              <a:rPr lang="en-US" sz="1940" i="1" err="1">
                <a:solidFill>
                  <a:srgbClr val="00B0F0"/>
                </a:solidFill>
                <a:latin typeface="Helvetica Neue"/>
              </a:rPr>
              <a:t>thexʷməθkʷəy̓əm</a:t>
            </a:r>
            <a:r>
              <a:rPr lang="en-US" sz="1940" i="1">
                <a:solidFill>
                  <a:srgbClr val="00B0F0"/>
                </a:solidFill>
                <a:latin typeface="Helvetica Neue"/>
              </a:rPr>
              <a:t> (Musqueam) people</a:t>
            </a:r>
            <a:r>
              <a:rPr lang="en-US" sz="1940" i="1">
                <a:solidFill>
                  <a:srgbClr val="45454A"/>
                </a:solidFill>
                <a:latin typeface="Helvetica Neue"/>
              </a:rPr>
              <a:t>, who for millennia have passed on their culture, history, and traditions from one generation to the next on this site.</a:t>
            </a:r>
          </a:p>
          <a:p>
            <a:pPr algn="l" fontAlgn="base"/>
            <a:br>
              <a:rPr lang="en-US" sz="1940" i="1">
                <a:solidFill>
                  <a:srgbClr val="45454A"/>
                </a:solidFill>
                <a:latin typeface="Helvetica Neue"/>
              </a:rPr>
            </a:br>
            <a:r>
              <a:rPr lang="en-US" sz="1940" i="1">
                <a:solidFill>
                  <a:srgbClr val="45454A"/>
                </a:solidFill>
                <a:latin typeface="Helvetica Neue"/>
              </a:rPr>
              <a:t>TRIUMF’s home has always been </a:t>
            </a:r>
            <a:r>
              <a:rPr lang="en-US" sz="1940" i="1">
                <a:solidFill>
                  <a:srgbClr val="00B0F0"/>
                </a:solidFill>
                <a:latin typeface="Helvetica Neue"/>
              </a:rPr>
              <a:t>a seat of learning.</a:t>
            </a:r>
          </a:p>
        </p:txBody>
      </p:sp>
    </p:spTree>
    <p:extLst>
      <p:ext uri="{BB962C8B-B14F-4D97-AF65-F5344CB8AC3E}">
        <p14:creationId xmlns:p14="http://schemas.microsoft.com/office/powerpoint/2010/main" val="1432283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4D69EAD4-2494-414D-9120-A2C6FDC90870}"/>
              </a:ext>
            </a:extLst>
          </p:cNvPr>
          <p:cNvSpPr txBox="1">
            <a:spLocks/>
          </p:cNvSpPr>
          <p:nvPr/>
        </p:nvSpPr>
        <p:spPr>
          <a:xfrm>
            <a:off x="481791" y="917016"/>
            <a:ext cx="10541042" cy="688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CA" sz="3000" dirty="0"/>
              <a:t>UCN Search</a:t>
            </a:r>
            <a:endParaRPr lang="en-US" sz="3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1D8BC3F-38F6-1842-AD82-C6C26394DACD}"/>
              </a:ext>
            </a:extLst>
          </p:cNvPr>
          <p:cNvSpPr txBox="1"/>
          <p:nvPr/>
        </p:nvSpPr>
        <p:spPr>
          <a:xfrm>
            <a:off x="766357" y="1305341"/>
            <a:ext cx="11057788" cy="386259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spcBef>
                <a:spcPts val="600"/>
              </a:spcBef>
              <a:buClr>
                <a:srgbClr val="00B0F0"/>
              </a:buClr>
            </a:pPr>
            <a:endParaRPr lang="en-CA" sz="2000" kern="1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r>
              <a:rPr lang="en-CA" sz="2000" kern="1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Five shortlisted candidates interviews complete</a:t>
            </a:r>
          </a:p>
          <a:p>
            <a:pPr marL="742950" lvl="1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r>
              <a:rPr lang="en-CA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Efrain Segarra, PSI </a:t>
            </a:r>
            <a:r>
              <a:rPr lang="en-CA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Villigen</a:t>
            </a:r>
            <a:endParaRPr lang="en-CA" sz="200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r>
              <a:rPr lang="en-CA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Marie Blatnik, Los Alamos</a:t>
            </a:r>
          </a:p>
          <a:p>
            <a:pPr marL="742950" lvl="1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r>
              <a:rPr lang="en-CA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Skyler </a:t>
            </a:r>
            <a:r>
              <a:rPr lang="en-CA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Degenkolb</a:t>
            </a:r>
            <a:r>
              <a:rPr lang="en-CA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en-CA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CA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 Heidelberg</a:t>
            </a:r>
          </a:p>
          <a:p>
            <a:pPr marL="742950" lvl="1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r>
              <a:rPr lang="en-CA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Wolfgang Schreyer, Oak Ridge NL</a:t>
            </a:r>
          </a:p>
          <a:p>
            <a:pPr marL="742950" lvl="1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r>
              <a:rPr lang="en-CA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Noah </a:t>
            </a:r>
            <a:r>
              <a:rPr lang="en-CA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Yazdandoost</a:t>
            </a:r>
            <a:r>
              <a:rPr lang="en-CA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en-CA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CA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PSI </a:t>
            </a:r>
            <a:r>
              <a:rPr lang="en-CA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Villigen</a:t>
            </a:r>
            <a:endParaRPr lang="en-CA" sz="200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600"/>
              </a:spcBef>
              <a:buClr>
                <a:srgbClr val="00B0F0"/>
              </a:buClr>
            </a:pPr>
            <a:endParaRPr lang="en-CA" sz="2000" kern="1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r>
              <a:rPr lang="en-CA" sz="2000" kern="1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Report was received by Ritu and myself</a:t>
            </a:r>
            <a:r>
              <a:rPr lang="en-US" sz="2000" kern="100" dirty="0">
                <a:solidFill>
                  <a:srgbClr val="2121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Ritu send it to director</a:t>
            </a:r>
          </a:p>
          <a:p>
            <a:pPr marL="285750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r>
              <a:rPr lang="en-US" sz="2000" kern="100" dirty="0">
                <a:solidFill>
                  <a:srgbClr val="2121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big thank you to the search committee!</a:t>
            </a:r>
            <a:endParaRPr lang="en-CA" sz="2000" kern="1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86966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629977-1D6E-6460-B71B-D49BFF225F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E7727D16-784F-6247-8675-D3936EDB136C}"/>
              </a:ext>
            </a:extLst>
          </p:cNvPr>
          <p:cNvSpPr txBox="1">
            <a:spLocks/>
          </p:cNvSpPr>
          <p:nvPr/>
        </p:nvSpPr>
        <p:spPr>
          <a:xfrm>
            <a:off x="481791" y="917016"/>
            <a:ext cx="10541042" cy="688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CA" sz="3000" dirty="0"/>
              <a:t>ACOT</a:t>
            </a:r>
            <a:endParaRPr lang="en-US" sz="3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45F58D4-931F-A804-C6F2-8EBC1BAA01AC}"/>
              </a:ext>
            </a:extLst>
          </p:cNvPr>
          <p:cNvSpPr txBox="1"/>
          <p:nvPr/>
        </p:nvSpPr>
        <p:spPr>
          <a:xfrm>
            <a:off x="880874" y="1261185"/>
            <a:ext cx="11039780" cy="386259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spcBef>
                <a:spcPts val="600"/>
              </a:spcBef>
              <a:buClr>
                <a:srgbClr val="00B0F0"/>
              </a:buClr>
            </a:pPr>
            <a:endParaRPr lang="en-CA" sz="2000" kern="1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r>
              <a:rPr lang="en-CA" sz="2000" dirty="0">
                <a:solidFill>
                  <a:srgbClr val="2121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November 18-20 </a:t>
            </a:r>
          </a:p>
          <a:p>
            <a:pPr marL="285750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r>
              <a:rPr lang="en-CA" sz="2000" dirty="0">
                <a:solidFill>
                  <a:srgbClr val="2121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CA" sz="2000" b="0" i="0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resentations by Nigel and Division Directors on November 18</a:t>
            </a:r>
            <a:r>
              <a:rPr lang="en-CA" sz="2000" b="0" i="0" u="none" strike="noStrike" baseline="30000" dirty="0">
                <a:solidFill>
                  <a:srgbClr val="2121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endParaRPr lang="en-CA" sz="2000" baseline="30000" dirty="0">
              <a:solidFill>
                <a:srgbClr val="21212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r>
              <a:rPr lang="en-CA" sz="2000" b="0" i="0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Parallel sessions on November 19</a:t>
            </a:r>
            <a:r>
              <a:rPr lang="en-CA" sz="2000" b="0" i="0" u="none" strike="noStrike" baseline="30000" dirty="0">
                <a:solidFill>
                  <a:srgbClr val="2121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CA" sz="2000" b="0" i="0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9:30-11:00</a:t>
            </a:r>
          </a:p>
          <a:p>
            <a:pPr marL="285750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r>
              <a:rPr lang="en-CA" sz="2000" b="0" i="0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As before this is a combined session Particle Physics/Science &amp; Technology/Scientific Computing</a:t>
            </a:r>
          </a:p>
          <a:p>
            <a:pPr marL="285750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endParaRPr lang="en-CA" sz="2000" dirty="0">
              <a:solidFill>
                <a:srgbClr val="21212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r>
              <a:rPr lang="en-CA" sz="2000" dirty="0">
                <a:solidFill>
                  <a:srgbClr val="2121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Unfortunately, had only half the time given reduced attendance by committee members</a:t>
            </a:r>
          </a:p>
          <a:p>
            <a:pPr marL="285750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endParaRPr lang="en-CA" sz="2000" dirty="0">
              <a:solidFill>
                <a:srgbClr val="21212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r>
              <a:rPr lang="en-CA" sz="2000" dirty="0">
                <a:solidFill>
                  <a:srgbClr val="2121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Next ACOT April 28-30</a:t>
            </a:r>
          </a:p>
          <a:p>
            <a:pPr>
              <a:spcBef>
                <a:spcPts val="600"/>
              </a:spcBef>
              <a:buClr>
                <a:srgbClr val="00B0F0"/>
              </a:buClr>
            </a:pPr>
            <a:endParaRPr lang="en-CA" sz="2000" dirty="0">
              <a:solidFill>
                <a:srgbClr val="21212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44583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4D69EAD4-2494-414D-9120-A2C6FDC90870}"/>
              </a:ext>
            </a:extLst>
          </p:cNvPr>
          <p:cNvSpPr txBox="1">
            <a:spLocks/>
          </p:cNvSpPr>
          <p:nvPr/>
        </p:nvSpPr>
        <p:spPr>
          <a:xfrm>
            <a:off x="481791" y="917016"/>
            <a:ext cx="10541042" cy="688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CA" sz="3000" dirty="0"/>
              <a:t>CFI’s</a:t>
            </a:r>
            <a:endParaRPr lang="en-US" sz="3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1D8BC3F-38F6-1842-AD82-C6C26394DACD}"/>
              </a:ext>
            </a:extLst>
          </p:cNvPr>
          <p:cNvSpPr txBox="1"/>
          <p:nvPr/>
        </p:nvSpPr>
        <p:spPr>
          <a:xfrm>
            <a:off x="880874" y="1261185"/>
            <a:ext cx="10694092" cy="30931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spcBef>
                <a:spcPts val="600"/>
              </a:spcBef>
              <a:buClr>
                <a:srgbClr val="00B0F0"/>
              </a:buClr>
            </a:pPr>
            <a:endParaRPr lang="en-CA" sz="2000" kern="1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r>
              <a:rPr lang="en-CA" sz="2000" kern="1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Review of CFI IF 2025 submissions on October 31</a:t>
            </a:r>
            <a:r>
              <a:rPr lang="en-CA" sz="2000" kern="100" baseline="30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</a:t>
            </a:r>
            <a:r>
              <a:rPr lang="en-CA" sz="2000" kern="1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285750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r>
              <a:rPr lang="en-CA" sz="2000" dirty="0">
                <a:latin typeface="Calibri" panose="020F0502020204030204" pitchFamily="34" charset="0"/>
                <a:cs typeface="Calibri" panose="020F0502020204030204" pitchFamily="34" charset="0"/>
              </a:rPr>
              <a:t>ATLAS-Tier1, </a:t>
            </a:r>
            <a:r>
              <a:rPr lang="en-C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nEXO</a:t>
            </a:r>
            <a:r>
              <a:rPr lang="en-CA" sz="2000" dirty="0">
                <a:latin typeface="Calibri" panose="020F0502020204030204" pitchFamily="34" charset="0"/>
                <a:cs typeface="Calibri" panose="020F0502020204030204" pitchFamily="34" charset="0"/>
              </a:rPr>
              <a:t>, PIONEER, ALPHA, UCN, </a:t>
            </a:r>
            <a:r>
              <a:rPr lang="en-C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LAr</a:t>
            </a:r>
            <a:r>
              <a:rPr lang="en-CA" sz="2000" dirty="0">
                <a:latin typeface="Calibri" panose="020F0502020204030204" pitchFamily="34" charset="0"/>
                <a:cs typeface="Calibri" panose="020F0502020204030204" pitchFamily="34" charset="0"/>
              </a:rPr>
              <a:t>-Dark Matter, </a:t>
            </a:r>
            <a:r>
              <a:rPr lang="en-C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CanFINDD</a:t>
            </a:r>
            <a:endParaRPr lang="en-CA" sz="2000" kern="100" dirty="0">
              <a:solidFill>
                <a:srgbClr val="21212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r>
              <a:rPr lang="en-CA" sz="2000" kern="100" dirty="0">
                <a:solidFill>
                  <a:srgbClr val="2121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Feedback from Ritu, Peter, Nigel sent to projects proponents</a:t>
            </a:r>
          </a:p>
          <a:p>
            <a:pPr marL="285750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r>
              <a:rPr lang="en-CA" sz="2000" kern="100" dirty="0">
                <a:solidFill>
                  <a:srgbClr val="2121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General categories, broadly</a:t>
            </a:r>
          </a:p>
          <a:p>
            <a:pPr marL="742950" lvl="1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r>
              <a:rPr lang="en-CA" sz="2000" kern="100" dirty="0">
                <a:solidFill>
                  <a:srgbClr val="2121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Either not supported (submission can still go ahead)</a:t>
            </a:r>
          </a:p>
          <a:p>
            <a:pPr marL="742950" lvl="1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r>
              <a:rPr lang="en-CA" sz="2000" kern="100" dirty="0">
                <a:solidFill>
                  <a:srgbClr val="2121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 supported, only resources </a:t>
            </a:r>
            <a:r>
              <a:rPr lang="en-CA" sz="2000" kern="100">
                <a:solidFill>
                  <a:srgbClr val="2121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from TRIUMF starting </a:t>
            </a:r>
            <a:r>
              <a:rPr lang="en-CA" sz="2000" kern="100" dirty="0">
                <a:solidFill>
                  <a:srgbClr val="2121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from 2027</a:t>
            </a:r>
          </a:p>
          <a:p>
            <a:pPr marL="285750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endParaRPr lang="en-CA" sz="2000" kern="1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00806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9BEA5A-C782-8A28-864B-313BEFAEA6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736EEF48-4740-78D9-AACD-DF09F45A1666}"/>
              </a:ext>
            </a:extLst>
          </p:cNvPr>
          <p:cNvSpPr txBox="1">
            <a:spLocks/>
          </p:cNvSpPr>
          <p:nvPr/>
        </p:nvSpPr>
        <p:spPr>
          <a:xfrm>
            <a:off x="481791" y="917016"/>
            <a:ext cx="10541042" cy="688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CA" sz="3000" dirty="0"/>
              <a:t>LS26</a:t>
            </a:r>
            <a:endParaRPr lang="en-US" sz="30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4C5E727-9D0F-DB1C-9C54-DD652327BD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2822" y="1515043"/>
            <a:ext cx="8830734" cy="5125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981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450B5E-13E5-8416-3C78-E2AEF98B3A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470" y="337430"/>
            <a:ext cx="8953827" cy="650329"/>
          </a:xfrm>
        </p:spPr>
        <p:txBody>
          <a:bodyPr>
            <a:normAutofit/>
          </a:bodyPr>
          <a:lstStyle/>
          <a:p>
            <a:r>
              <a:rPr lang="en-US" sz="2800" dirty="0"/>
              <a:t>Cybersecurity Training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3C94670-7556-B964-C048-12D52BA9EBFD}"/>
              </a:ext>
            </a:extLst>
          </p:cNvPr>
          <p:cNvSpPr txBox="1">
            <a:spLocks/>
          </p:cNvSpPr>
          <p:nvPr/>
        </p:nvSpPr>
        <p:spPr>
          <a:xfrm>
            <a:off x="915645" y="887399"/>
            <a:ext cx="10594885" cy="2335304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A9FF"/>
              </a:buClr>
              <a:buFont typeface="Wingdings" charset="2"/>
              <a:buChar char="§"/>
              <a:defRPr sz="32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9FF"/>
              </a:buClr>
              <a:buFont typeface="Wingdings" charset="2"/>
              <a:buChar char="§"/>
              <a:defRPr sz="32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9FF"/>
              </a:buClr>
              <a:buFont typeface="Wingdings" charset="2"/>
              <a:buChar char="§"/>
              <a:defRPr sz="32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9FF"/>
              </a:buClr>
              <a:buFont typeface="Wingdings" charset="2"/>
              <a:buChar char="§"/>
              <a:defRPr sz="32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9FF"/>
              </a:buClr>
              <a:buFont typeface="Wingdings" charset="2"/>
              <a:buChar char="§"/>
              <a:defRPr sz="32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CA" sz="1900" b="0" i="0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All employees, students, or visitors will now be required to take an initial cybersecurity training course  </a:t>
            </a:r>
          </a:p>
          <a:p>
            <a:pPr marL="0" marR="0" indent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900" dirty="0">
                <a:solidFill>
                  <a:srgbClr val="2121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  <a:r>
              <a:rPr lang="en-CA" sz="1900" b="0" i="0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and complete a short annual refresher each subsequent year </a:t>
            </a: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CA" sz="1900" b="0" i="0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Additional training will be available for people who have specific functions within the lab, or who may  </a:t>
            </a:r>
          </a:p>
          <a:p>
            <a:pPr marL="0" marR="0" indent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900" dirty="0">
                <a:solidFill>
                  <a:srgbClr val="2121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  <a:r>
              <a:rPr lang="en-CA" sz="1900" b="0" i="0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be exposed to additional risks </a:t>
            </a: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CA" sz="1900" b="0" i="0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The training will be available </a:t>
            </a:r>
            <a:r>
              <a:rPr lang="en-CA" sz="1900" b="1" i="0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starting September 16</a:t>
            </a:r>
            <a:r>
              <a:rPr lang="en-CA" sz="1900" b="1" i="0" u="none" strike="noStrike" baseline="30000" dirty="0">
                <a:solidFill>
                  <a:srgbClr val="2121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CA" sz="1900" b="1" i="0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2024</a:t>
            </a:r>
            <a:r>
              <a:rPr lang="en-CA" sz="1900" b="0" i="0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and the initial Cybersecurity: Awareness  </a:t>
            </a:r>
          </a:p>
          <a:p>
            <a:pPr marL="0" marR="0" indent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900" b="0" i="0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  Training must be completed by </a:t>
            </a:r>
            <a:r>
              <a:rPr lang="en-CA" sz="1900" b="1" i="0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October 31</a:t>
            </a:r>
            <a:r>
              <a:rPr lang="en-CA" sz="1900" b="1" i="0" u="none" strike="noStrike" baseline="30000" dirty="0">
                <a:solidFill>
                  <a:srgbClr val="2121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st</a:t>
            </a:r>
            <a:r>
              <a:rPr lang="en-CA" sz="1900" b="1" i="0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2024</a:t>
            </a:r>
            <a:r>
              <a:rPr lang="en-CA" sz="1900" b="0" i="0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endParaRPr lang="en-CA" sz="19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endParaRPr lang="en-US" sz="2600" dirty="0">
              <a:cs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996DF8E-78D2-213C-1C96-183A7A2D99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9830" y="2645816"/>
            <a:ext cx="10072339" cy="4134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7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572731-BD0C-4BB9-4CB2-763B88E552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7B0157-E900-3DB1-9641-16CD589008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470" y="337430"/>
            <a:ext cx="8953827" cy="650329"/>
          </a:xfrm>
        </p:spPr>
        <p:txBody>
          <a:bodyPr>
            <a:normAutofit/>
          </a:bodyPr>
          <a:lstStyle/>
          <a:p>
            <a:r>
              <a:rPr lang="en-US" sz="2800" dirty="0"/>
              <a:t>Safety Announcement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C65E32F-B3C4-45B8-2718-97E40B4144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4513" y="964007"/>
            <a:ext cx="10042974" cy="5556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3294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BF0DD7-F2FF-6C52-7297-F0D6E46284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9FA2A375-FA31-5AF8-A512-58E6496F7B5B}"/>
              </a:ext>
            </a:extLst>
          </p:cNvPr>
          <p:cNvSpPr txBox="1">
            <a:spLocks/>
          </p:cNvSpPr>
          <p:nvPr/>
        </p:nvSpPr>
        <p:spPr>
          <a:xfrm>
            <a:off x="481791" y="917016"/>
            <a:ext cx="10541042" cy="688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CA" sz="3000" dirty="0"/>
              <a:t>Particle Physics Holiday dinner</a:t>
            </a:r>
            <a:endParaRPr lang="en-US" sz="3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AC9A320-D447-1D3D-44FF-B6C9CDC3782C}"/>
              </a:ext>
            </a:extLst>
          </p:cNvPr>
          <p:cNvSpPr txBox="1"/>
          <p:nvPr/>
        </p:nvSpPr>
        <p:spPr>
          <a:xfrm>
            <a:off x="880874" y="1261185"/>
            <a:ext cx="10694092" cy="270843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spcBef>
                <a:spcPts val="600"/>
              </a:spcBef>
              <a:buClr>
                <a:srgbClr val="00B0F0"/>
              </a:buClr>
            </a:pPr>
            <a:endParaRPr lang="en-CA" sz="2000" kern="1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r>
              <a:rPr lang="en-CA" sz="2000" b="0" i="0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Looks like we have a quorum </a:t>
            </a:r>
          </a:p>
          <a:p>
            <a:pPr marL="285750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r>
              <a:rPr lang="en-CA" sz="2000" kern="100" dirty="0">
                <a:solidFill>
                  <a:srgbClr val="2121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Vote seems to favour Wednesday 5:30pm next week</a:t>
            </a:r>
          </a:p>
          <a:p>
            <a:pPr marL="742950" lvl="1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r>
              <a:rPr lang="en-CA" sz="2000" kern="100" dirty="0">
                <a:solidFill>
                  <a:srgbClr val="2121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you haven’t voted yet, please do so today at this </a:t>
            </a:r>
            <a:r>
              <a:rPr lang="en-CA" sz="2000" kern="100" dirty="0">
                <a:solidFill>
                  <a:srgbClr val="21212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link</a:t>
            </a:r>
            <a:endParaRPr lang="en-CA" sz="2000" kern="100" dirty="0">
              <a:solidFill>
                <a:srgbClr val="21212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r>
              <a:rPr lang="en-CA" sz="2000" kern="100" dirty="0">
                <a:solidFill>
                  <a:srgbClr val="2121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Topic: Brainstorming on CFI resource pooling (along the ACOT chair recommendation)  </a:t>
            </a:r>
            <a:endParaRPr lang="en-CA" sz="2000" b="0" i="0" u="none" strike="noStrike" kern="10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endParaRPr lang="en-CA" sz="2000" kern="100" dirty="0">
              <a:solidFill>
                <a:srgbClr val="21212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endParaRPr lang="en-CA" sz="2000" kern="1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8971882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TRIUMF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Black-Arial">
      <a:majorFont>
        <a:latin typeface="Arial Black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RIUMF_Light_03" id="{4D894E19-41A3-8842-A464-3F12065EEF05}" vid="{B960C763-9EE8-8C4A-B0B5-CE3D986AFAE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Custom Design</Template>
  <TotalTime>74139</TotalTime>
  <Words>945</Words>
  <Application>Microsoft Macintosh PowerPoint</Application>
  <PresentationFormat>Widescreen</PresentationFormat>
  <Paragraphs>135</Paragraphs>
  <Slides>18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Aptos</vt:lpstr>
      <vt:lpstr>Arial</vt:lpstr>
      <vt:lpstr>Calibri</vt:lpstr>
      <vt:lpstr>Courier New</vt:lpstr>
      <vt:lpstr>Courier New,monospace</vt:lpstr>
      <vt:lpstr>Helvetica Neue</vt:lpstr>
      <vt:lpstr>Wingdings</vt:lpstr>
      <vt:lpstr>Custom Design</vt:lpstr>
      <vt:lpstr>Particle Physics Faculty Meeting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Cybersecurity Training</vt:lpstr>
      <vt:lpstr>Safety Announcement</vt:lpstr>
      <vt:lpstr>PowerPoint Presentation</vt:lpstr>
      <vt:lpstr>PowerPoint Presentation</vt:lpstr>
      <vt:lpstr>PowerPoint Presentation</vt:lpstr>
      <vt:lpstr>Round Table</vt:lpstr>
      <vt:lpstr>Particle Physics Updates</vt:lpstr>
      <vt:lpstr>ATLAS Update</vt:lpstr>
      <vt:lpstr>ALPHA/HAICU Update</vt:lpstr>
      <vt:lpstr>SuperCDMS and nEXO Update</vt:lpstr>
      <vt:lpstr>PIONEER Update</vt:lpstr>
      <vt:lpstr>Next Meeting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Oliver Stelzer-Chilton</dc:creator>
  <cp:lastModifiedBy>Oliver Stelzer</cp:lastModifiedBy>
  <cp:revision>2309</cp:revision>
  <cp:lastPrinted>2024-06-13T18:59:23Z</cp:lastPrinted>
  <dcterms:created xsi:type="dcterms:W3CDTF">2018-01-29T04:01:54Z</dcterms:created>
  <dcterms:modified xsi:type="dcterms:W3CDTF">2024-12-12T01:33:35Z</dcterms:modified>
</cp:coreProperties>
</file>