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12"/>
  </p:notesMasterIdLst>
  <p:sldIdLst>
    <p:sldId id="258" r:id="rId2"/>
    <p:sldId id="257" r:id="rId3"/>
    <p:sldId id="259" r:id="rId4"/>
    <p:sldId id="264" r:id="rId5"/>
    <p:sldId id="260" r:id="rId6"/>
    <p:sldId id="261" r:id="rId7"/>
    <p:sldId id="265" r:id="rId8"/>
    <p:sldId id="267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5"/>
    <p:restoredTop sz="94648"/>
  </p:normalViewPr>
  <p:slideViewPr>
    <p:cSldViewPr snapToGrid="0">
      <p:cViewPr>
        <p:scale>
          <a:sx n="53" d="100"/>
          <a:sy n="53" d="100"/>
        </p:scale>
        <p:origin x="1648" y="1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620B5-B31B-734B-8430-F75AB33B86A4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04098-62D3-2347-842C-E0F207485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7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umf.ca/triumf-users-group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umf.ca/triumf-users-group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47474"/>
                </a:solidFill>
                <a:latin typeface="Arial"/>
                <a:cs typeface="Arial"/>
              </a:rPr>
              <a:t>Our</a:t>
            </a:r>
            <a:r>
              <a:rPr lang="en-US" sz="1200" spc="-18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200" spc="-63" dirty="0">
                <a:solidFill>
                  <a:srgbClr val="747474"/>
                </a:solidFill>
                <a:latin typeface="Arial"/>
                <a:cs typeface="Arial"/>
              </a:rPr>
              <a:t>(sparse)</a:t>
            </a:r>
            <a:r>
              <a:rPr lang="en-US" sz="1200" spc="-18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747474"/>
                </a:solidFill>
                <a:latin typeface="Arial"/>
                <a:cs typeface="Arial"/>
              </a:rPr>
              <a:t>webpage:</a:t>
            </a:r>
            <a:r>
              <a:rPr lang="en-US" sz="1200" spc="-18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200" u="sng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  <a:hlinkClick r:id="rId3"/>
              </a:rPr>
              <a:t>https://www.triumf.ca/triumf-</a:t>
            </a:r>
            <a:r>
              <a:rPr lang="en-US" sz="1200" u="sng" spc="-14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  <a:hlinkClick r:id="rId3"/>
              </a:rPr>
              <a:t>users-</a:t>
            </a:r>
            <a:r>
              <a:rPr lang="en-US" sz="1200" u="sng" spc="-7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  <a:hlinkClick r:id="rId3"/>
              </a:rPr>
              <a:t>group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04098-62D3-2347-842C-E0F207485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53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A10A3-DB79-29B4-C212-04DBEE34B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D6AE83-1C8D-CD12-8EB5-A46D5B0ECB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D87826-D88E-993C-3C5F-C29CC9C6B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747474"/>
                </a:solidFill>
                <a:latin typeface="Arial"/>
                <a:cs typeface="Arial"/>
              </a:rPr>
              <a:t>Our</a:t>
            </a:r>
            <a:r>
              <a:rPr lang="en-US" sz="1200" spc="-18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200" spc="-63" dirty="0">
                <a:solidFill>
                  <a:srgbClr val="747474"/>
                </a:solidFill>
                <a:latin typeface="Arial"/>
                <a:cs typeface="Arial"/>
              </a:rPr>
              <a:t>(sparse)</a:t>
            </a:r>
            <a:r>
              <a:rPr lang="en-US" sz="1200" spc="-18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200" dirty="0">
                <a:solidFill>
                  <a:srgbClr val="747474"/>
                </a:solidFill>
                <a:latin typeface="Arial"/>
                <a:cs typeface="Arial"/>
              </a:rPr>
              <a:t>webpage:</a:t>
            </a:r>
            <a:r>
              <a:rPr lang="en-US" sz="1200" spc="-18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200" u="sng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  <a:hlinkClick r:id="rId3"/>
              </a:rPr>
              <a:t>https://www.triumf.ca/triumf-</a:t>
            </a:r>
            <a:r>
              <a:rPr lang="en-US" sz="1200" u="sng" spc="-14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  <a:hlinkClick r:id="rId3"/>
              </a:rPr>
              <a:t>users-</a:t>
            </a:r>
            <a:r>
              <a:rPr lang="en-US" sz="1200" u="sng" spc="-7" dirty="0">
                <a:solidFill>
                  <a:srgbClr val="747474"/>
                </a:solidFill>
                <a:uFill>
                  <a:solidFill>
                    <a:srgbClr val="747474"/>
                  </a:solidFill>
                </a:uFill>
                <a:latin typeface="Arial"/>
                <a:cs typeface="Arial"/>
                <a:hlinkClick r:id="rId3"/>
              </a:rPr>
              <a:t>group</a:t>
            </a:r>
            <a:endParaRPr lang="en-US" sz="1200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872A9-2BCE-23E3-B5F6-B03D854F9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04098-62D3-2347-842C-E0F207485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1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3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78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752618"/>
            <a:ext cx="9922764" cy="12942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136" y="2046846"/>
            <a:ext cx="9922764" cy="42396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4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0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750507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044735"/>
            <a:ext cx="4841505" cy="41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4736"/>
            <a:ext cx="4806002" cy="4197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65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3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2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72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60A6D4-689B-5F71-99F8-681A45C94C5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b="75384"/>
          <a:stretch>
            <a:fillRect/>
          </a:stretch>
        </p:blipFill>
        <p:spPr>
          <a:xfrm>
            <a:off x="0" y="1"/>
            <a:ext cx="5486400" cy="365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81DC31-EE68-99E2-5D70-6564EA404D8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b="75384"/>
          <a:stretch>
            <a:fillRect/>
          </a:stretch>
        </p:blipFill>
        <p:spPr>
          <a:xfrm>
            <a:off x="5481800" y="1"/>
            <a:ext cx="5486400" cy="3651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AD587-AD03-0D0B-F62A-F6CF218D64F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r="77064" b="75383"/>
          <a:stretch>
            <a:fillRect/>
          </a:stretch>
        </p:blipFill>
        <p:spPr>
          <a:xfrm>
            <a:off x="10933620" y="-1"/>
            <a:ext cx="1258380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99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triumf.ca/people/tu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4B5C-85FA-9CA2-721E-C8C9FCF1D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926" y="647957"/>
            <a:ext cx="11376074" cy="2956718"/>
          </a:xfrm>
        </p:spPr>
        <p:txBody>
          <a:bodyPr/>
          <a:lstStyle/>
          <a:p>
            <a:r>
              <a:rPr lang="en-US" sz="4800" spc="-30" dirty="0"/>
              <a:t>Introduction:</a:t>
            </a:r>
            <a:r>
              <a:rPr lang="en-US" sz="4800" spc="-250" dirty="0"/>
              <a:t> </a:t>
            </a:r>
            <a:br>
              <a:rPr lang="en-US" sz="4800" spc="-250" dirty="0"/>
            </a:br>
            <a:r>
              <a:rPr lang="en-US" sz="4800" spc="-165" dirty="0"/>
              <a:t>TUG</a:t>
            </a:r>
            <a:r>
              <a:rPr lang="en-US" sz="4800" spc="-125" dirty="0"/>
              <a:t> </a:t>
            </a:r>
            <a:r>
              <a:rPr lang="en-US" sz="4800" spc="-100" dirty="0"/>
              <a:t>annual</a:t>
            </a:r>
            <a:r>
              <a:rPr lang="en-US" sz="4800" spc="-185" dirty="0"/>
              <a:t> </a:t>
            </a:r>
            <a:r>
              <a:rPr lang="en-US" sz="4800" spc="-95" dirty="0"/>
              <a:t>general Meeting @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951531-8FA3-2CF5-39BD-3EC59CD36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7798" y="5422669"/>
            <a:ext cx="9288096" cy="1435331"/>
          </a:xfrm>
        </p:spPr>
        <p:txBody>
          <a:bodyPr/>
          <a:lstStyle/>
          <a:p>
            <a:r>
              <a:rPr lang="en-US" dirty="0">
                <a:solidFill>
                  <a:srgbClr val="747474"/>
                </a:solidFill>
                <a:latin typeface="Arial"/>
                <a:cs typeface="Arial"/>
              </a:rPr>
              <a:t>Moritz Pascal Reiter </a:t>
            </a:r>
            <a:r>
              <a:rPr lang="en-US" spc="-80" dirty="0">
                <a:solidFill>
                  <a:srgbClr val="747474"/>
                </a:solidFill>
                <a:latin typeface="Arial"/>
                <a:cs typeface="Arial"/>
              </a:rPr>
              <a:t>(University of Edinburgh) </a:t>
            </a:r>
            <a:br>
              <a:rPr lang="en-US" spc="-80" dirty="0">
                <a:solidFill>
                  <a:srgbClr val="747474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747474"/>
                </a:solidFill>
                <a:latin typeface="Arial"/>
                <a:cs typeface="Arial"/>
              </a:rPr>
              <a:t>On</a:t>
            </a:r>
            <a:r>
              <a:rPr lang="en-US" spc="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747474"/>
                </a:solidFill>
                <a:latin typeface="Arial"/>
                <a:cs typeface="Arial"/>
              </a:rPr>
              <a:t>behalf</a:t>
            </a:r>
            <a:r>
              <a:rPr lang="en-US" spc="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747474"/>
                </a:solidFill>
                <a:latin typeface="Arial"/>
                <a:cs typeface="Arial"/>
              </a:rPr>
              <a:t>of</a:t>
            </a:r>
            <a:r>
              <a:rPr lang="en-US" spc="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pc="-20" dirty="0">
                <a:solidFill>
                  <a:srgbClr val="747474"/>
                </a:solidFill>
                <a:latin typeface="Arial"/>
                <a:cs typeface="Arial"/>
              </a:rPr>
              <a:t>TUEC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Picture 2" descr="Science Week 2025">
            <a:extLst>
              <a:ext uri="{FF2B5EF4-FFF2-40B4-BE49-F238E27FC236}">
                <a16:creationId xmlns:a16="http://schemas.microsoft.com/office/drawing/2014/main" id="{0B3EF7E0-B5A0-8926-7D77-44A7C186D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51399"/>
            <a:ext cx="12191999" cy="273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292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0C1B2400-2595-CF4F-EAD0-3679A5DE67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3067" y="682676"/>
            <a:ext cx="9347733" cy="1363234"/>
          </a:xfrm>
          <a:prstGeom prst="rect">
            <a:avLst/>
          </a:prstGeom>
        </p:spPr>
        <p:txBody>
          <a:bodyPr vert="horz" wrap="square" lIns="0" tIns="8930" rIns="0" bIns="0" rtlCol="0" anchor="t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lang="en-US" spc="-35" dirty="0"/>
              <a:t>Welcome to our </a:t>
            </a:r>
            <a:br>
              <a:rPr lang="en-US" spc="-35" dirty="0"/>
            </a:br>
            <a:r>
              <a:rPr lang="en-US" spc="-35" dirty="0"/>
              <a:t>Annual General Meeting (AGM)</a:t>
            </a:r>
            <a:endParaRPr spc="-25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2D28CB-5CF2-2217-FB3E-867FBC427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991" y="2262477"/>
            <a:ext cx="10140553" cy="44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7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5825" y="694924"/>
            <a:ext cx="8460666" cy="686126"/>
          </a:xfrm>
          <a:prstGeom prst="rect">
            <a:avLst/>
          </a:prstGeom>
        </p:spPr>
        <p:txBody>
          <a:bodyPr vert="horz" wrap="square" lIns="0" tIns="8930" rIns="0" bIns="0" rtlCol="0" anchor="t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lang="en-US" spc="-25" dirty="0"/>
              <a:t>What</a:t>
            </a:r>
            <a:r>
              <a:rPr lang="en-US" spc="-183" dirty="0"/>
              <a:t> </a:t>
            </a:r>
            <a:r>
              <a:rPr lang="en-US" dirty="0"/>
              <a:t>is</a:t>
            </a:r>
            <a:r>
              <a:rPr lang="en-US" spc="-127" dirty="0"/>
              <a:t> </a:t>
            </a:r>
            <a:r>
              <a:rPr lang="en-US" dirty="0"/>
              <a:t>a</a:t>
            </a:r>
            <a:r>
              <a:rPr lang="en-US" spc="-123" dirty="0"/>
              <a:t> </a:t>
            </a:r>
            <a:r>
              <a:rPr lang="en-US" spc="-143" dirty="0"/>
              <a:t>TRIUMF</a:t>
            </a:r>
            <a:r>
              <a:rPr lang="en-US" spc="-60" dirty="0"/>
              <a:t> </a:t>
            </a:r>
            <a:r>
              <a:rPr lang="en-US" spc="-53" dirty="0"/>
              <a:t>User?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9864" y="1831030"/>
            <a:ext cx="10762136" cy="1129385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8929">
              <a:spcBef>
                <a:spcPts val="67"/>
              </a:spcBef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No</a:t>
            </a:r>
            <a:r>
              <a:rPr lang="en-US" sz="2400" spc="-109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matter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pc="-28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where</a:t>
            </a:r>
            <a:r>
              <a:rPr lang="en-US" sz="2400" spc="-63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the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world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you</a:t>
            </a:r>
            <a:r>
              <a:rPr lang="en-US" sz="2400" spc="-63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work,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if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you</a:t>
            </a:r>
            <a:r>
              <a:rPr lang="en-US" sz="2400" spc="-63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do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pc="-46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research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that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takes</a:t>
            </a:r>
            <a:r>
              <a:rPr lang="en-US" sz="2400" spc="-63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place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at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pc="-10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TRIUMF,</a:t>
            </a:r>
            <a:r>
              <a:rPr lang="en-US" sz="2400" spc="-4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or</a:t>
            </a:r>
            <a:r>
              <a:rPr lang="en-US" sz="2400" spc="-63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relies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on</a:t>
            </a:r>
            <a:r>
              <a:rPr lang="en-US" sz="2400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pc="-77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TRIUMF</a:t>
            </a:r>
            <a:r>
              <a:rPr lang="en-US" sz="2400" spc="-2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pc="-32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resources,</a:t>
            </a:r>
            <a:r>
              <a:rPr lang="en-US" sz="2400" spc="-2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pc="-28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infrastructure,</a:t>
            </a:r>
            <a:r>
              <a:rPr lang="en-US" sz="2400" spc="-2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or</a:t>
            </a:r>
            <a:r>
              <a:rPr lang="en-US" sz="2400" spc="-2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staff,</a:t>
            </a:r>
            <a:r>
              <a:rPr lang="en-US" sz="2400" spc="-2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8929">
              <a:spcBef>
                <a:spcPts val="67"/>
              </a:spcBef>
            </a:pPr>
            <a:endParaRPr sz="24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xfrm>
            <a:off x="1641765" y="2768594"/>
            <a:ext cx="10550235" cy="3321909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sz="2400" spc="-21" dirty="0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sz="2400" spc="-6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400" spc="-35" dirty="0">
                <a:solidFill>
                  <a:schemeClr val="bg1">
                    <a:lumMod val="50000"/>
                  </a:schemeClr>
                </a:solidFill>
              </a:rPr>
              <a:t>examples</a:t>
            </a:r>
            <a:r>
              <a:rPr sz="2400" spc="-6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sz="2400" spc="-6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400" spc="-7" dirty="0">
                <a:solidFill>
                  <a:schemeClr val="bg1">
                    <a:lumMod val="50000"/>
                  </a:schemeClr>
                </a:solidFill>
              </a:rPr>
              <a:t>users:</a:t>
            </a:r>
          </a:p>
          <a:p>
            <a:pPr marL="502920" lvl="2" indent="-19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Char char="•"/>
              <a:tabLst>
                <a:tab pos="383516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sz="2000" spc="-109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28" dirty="0">
                <a:solidFill>
                  <a:schemeClr val="bg1">
                    <a:lumMod val="50000"/>
                  </a:schemeClr>
                </a:solidFill>
              </a:rPr>
              <a:t>PhD</a:t>
            </a:r>
            <a:r>
              <a:rPr sz="2000" spc="-8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student</a:t>
            </a:r>
            <a:r>
              <a:rPr sz="2000" spc="-8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14" dirty="0">
                <a:solidFill>
                  <a:schemeClr val="bg1">
                    <a:lumMod val="50000"/>
                  </a:schemeClr>
                </a:solidFill>
              </a:rPr>
              <a:t>whose</a:t>
            </a:r>
            <a:r>
              <a:rPr sz="2000" spc="-7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21" dirty="0">
                <a:solidFill>
                  <a:schemeClr val="bg1">
                    <a:lumMod val="50000"/>
                  </a:schemeClr>
                </a:solidFill>
              </a:rPr>
              <a:t>thesis</a:t>
            </a:r>
            <a:r>
              <a:rPr sz="2000" spc="-7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21" dirty="0">
                <a:solidFill>
                  <a:schemeClr val="bg1">
                    <a:lumMod val="50000"/>
                  </a:schemeClr>
                </a:solidFill>
              </a:rPr>
              <a:t>uses</a:t>
            </a:r>
            <a:r>
              <a:rPr sz="2000" spc="-7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data</a:t>
            </a:r>
            <a:r>
              <a:rPr sz="2000" spc="-7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7" dirty="0">
                <a:solidFill>
                  <a:schemeClr val="bg1">
                    <a:lumMod val="50000"/>
                  </a:schemeClr>
                </a:solidFill>
              </a:rPr>
              <a:t>from</a:t>
            </a:r>
            <a:r>
              <a:rPr sz="2000" spc="-7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sz="2000" spc="-7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77" dirty="0">
                <a:solidFill>
                  <a:schemeClr val="bg1">
                    <a:lumMod val="50000"/>
                  </a:schemeClr>
                </a:solidFill>
              </a:rPr>
              <a:t>TRIUMF</a:t>
            </a:r>
            <a:r>
              <a:rPr sz="2000" b="1" spc="-32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7" dirty="0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sz="2000" b="1" spc="-74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7" dirty="0">
                <a:solidFill>
                  <a:schemeClr val="bg1">
                    <a:lumMod val="50000"/>
                  </a:schemeClr>
                </a:solidFill>
              </a:rPr>
              <a:t>experiment</a:t>
            </a:r>
            <a:endParaRPr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502920" marR="741584" lvl="2" indent="-196446">
              <a:lnSpc>
                <a:spcPct val="102299"/>
              </a:lnSpc>
              <a:spcBef>
                <a:spcPts val="0"/>
              </a:spcBef>
              <a:spcAft>
                <a:spcPts val="600"/>
              </a:spcAft>
              <a:buSzPct val="75000"/>
              <a:buChar char="•"/>
              <a:tabLst>
                <a:tab pos="383963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21" dirty="0">
                <a:solidFill>
                  <a:schemeClr val="bg1">
                    <a:lumMod val="50000"/>
                  </a:schemeClr>
                </a:solidFill>
              </a:rPr>
              <a:t>faculty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18" dirty="0">
                <a:solidFill>
                  <a:schemeClr val="bg1">
                    <a:lumMod val="50000"/>
                  </a:schemeClr>
                </a:solidFill>
              </a:rPr>
              <a:t>member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42" dirty="0">
                <a:solidFill>
                  <a:schemeClr val="bg1">
                    <a:lumMod val="50000"/>
                  </a:schemeClr>
                </a:solidFill>
              </a:rPr>
              <a:t>University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49" dirty="0">
                <a:solidFill>
                  <a:schemeClr val="bg1">
                    <a:lumMod val="50000"/>
                  </a:schemeClr>
                </a:solidFill>
              </a:rPr>
              <a:t>Toronto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spc="-56" dirty="0">
                <a:solidFill>
                  <a:schemeClr val="bg1">
                    <a:lumMod val="50000"/>
                  </a:schemeClr>
                </a:solidFill>
              </a:rPr>
              <a:t>or Edinburgh </a:t>
            </a:r>
            <a:r>
              <a:rPr sz="2000" spc="-14" dirty="0">
                <a:solidFill>
                  <a:schemeClr val="bg1">
                    <a:lumMod val="50000"/>
                  </a:schemeClr>
                </a:solidFill>
              </a:rPr>
              <a:t>whose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</a:rPr>
              <a:t>experiment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relies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14" dirty="0">
                <a:solidFill>
                  <a:schemeClr val="bg1">
                    <a:lumMod val="50000"/>
                  </a:schemeClr>
                </a:solidFill>
              </a:rPr>
              <a:t>from </a:t>
            </a:r>
            <a:r>
              <a:rPr sz="2000" b="1" spc="-49" dirty="0">
                <a:solidFill>
                  <a:schemeClr val="bg1">
                    <a:lumMod val="50000"/>
                  </a:schemeClr>
                </a:solidFill>
              </a:rPr>
              <a:t>TRIUMF-</a:t>
            </a:r>
            <a:r>
              <a:rPr sz="2000" b="1" spc="-28" dirty="0">
                <a:solidFill>
                  <a:schemeClr val="bg1">
                    <a:lumMod val="50000"/>
                  </a:schemeClr>
                </a:solidFill>
              </a:rPr>
              <a:t>based</a:t>
            </a:r>
            <a:r>
              <a:rPr sz="2000" b="1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bg1">
                    <a:lumMod val="50000"/>
                  </a:schemeClr>
                </a:solidFill>
              </a:rPr>
              <a:t>detector</a:t>
            </a:r>
            <a:r>
              <a:rPr sz="2000" b="1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7" dirty="0">
                <a:solidFill>
                  <a:schemeClr val="bg1">
                    <a:lumMod val="50000"/>
                  </a:schemeClr>
                </a:solidFill>
              </a:rPr>
              <a:t>expert</a:t>
            </a:r>
            <a:r>
              <a:rPr lang="en-US" sz="2000" b="1" spc="-7" dirty="0">
                <a:solidFill>
                  <a:schemeClr val="bg1">
                    <a:lumMod val="50000"/>
                  </a:schemeClr>
                </a:solidFill>
              </a:rPr>
              <a:t>ise </a:t>
            </a:r>
            <a:endParaRPr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502920" marR="39289" lvl="2" indent="-196446">
              <a:lnSpc>
                <a:spcPct val="102299"/>
              </a:lnSpc>
              <a:spcBef>
                <a:spcPts val="0"/>
              </a:spcBef>
              <a:spcAft>
                <a:spcPts val="600"/>
              </a:spcAft>
              <a:buSzPct val="75000"/>
              <a:buChar char="•"/>
              <a:tabLst>
                <a:tab pos="383963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49" dirty="0">
                <a:solidFill>
                  <a:schemeClr val="bg1">
                    <a:lumMod val="50000"/>
                  </a:schemeClr>
                </a:solidFill>
              </a:rPr>
              <a:t>TRIUMF-</a:t>
            </a:r>
            <a:r>
              <a:rPr sz="2000" spc="-35" dirty="0">
                <a:solidFill>
                  <a:schemeClr val="bg1">
                    <a:lumMod val="50000"/>
                  </a:schemeClr>
                </a:solidFill>
              </a:rPr>
              <a:t>employed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18" dirty="0">
                <a:solidFill>
                  <a:schemeClr val="bg1">
                    <a:lumMod val="50000"/>
                  </a:schemeClr>
                </a:solidFill>
              </a:rPr>
              <a:t>scientist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14" dirty="0">
                <a:solidFill>
                  <a:schemeClr val="bg1">
                    <a:lumMod val="50000"/>
                  </a:schemeClr>
                </a:solidFill>
              </a:rPr>
              <a:t>whose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46" dirty="0">
                <a:solidFill>
                  <a:schemeClr val="bg1">
                    <a:lumMod val="50000"/>
                  </a:schemeClr>
                </a:solidFill>
              </a:rPr>
              <a:t>research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doesn’t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7" dirty="0">
                <a:solidFill>
                  <a:schemeClr val="bg1">
                    <a:lumMod val="50000"/>
                  </a:schemeClr>
                </a:solidFill>
              </a:rPr>
              <a:t>take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14" dirty="0">
                <a:solidFill>
                  <a:schemeClr val="bg1">
                    <a:lumMod val="50000"/>
                  </a:schemeClr>
                </a:solidFill>
              </a:rPr>
              <a:t>place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on</a:t>
            </a:r>
            <a:r>
              <a:rPr sz="2000" spc="-49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14" dirty="0">
                <a:solidFill>
                  <a:schemeClr val="bg1">
                    <a:lumMod val="50000"/>
                  </a:schemeClr>
                </a:solidFill>
              </a:rPr>
              <a:t>site,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but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relies </a:t>
            </a:r>
            <a:r>
              <a:rPr sz="2000" spc="-18" dirty="0">
                <a:solidFill>
                  <a:schemeClr val="bg1">
                    <a:lumMod val="50000"/>
                  </a:schemeClr>
                </a:solidFill>
              </a:rPr>
              <a:t>on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sz="2000" spc="-6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bg1">
                    <a:lumMod val="50000"/>
                  </a:schemeClr>
                </a:solidFill>
              </a:rPr>
              <a:t>smooth</a:t>
            </a:r>
            <a:r>
              <a:rPr sz="2000" b="1" spc="-6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25" dirty="0">
                <a:solidFill>
                  <a:schemeClr val="bg1">
                    <a:lumMod val="50000"/>
                  </a:schemeClr>
                </a:solidFill>
              </a:rPr>
              <a:t>functioning</a:t>
            </a:r>
            <a:r>
              <a:rPr sz="2000" b="1" spc="-6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sz="2000" b="1" spc="-6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sz="2000" b="1" spc="-6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bg1">
                    <a:lumMod val="50000"/>
                  </a:schemeClr>
                </a:solidFill>
              </a:rPr>
              <a:t>lab</a:t>
            </a:r>
            <a:r>
              <a:rPr sz="2000" b="1" spc="-6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sz="2000" spc="-6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35" dirty="0">
                <a:solidFill>
                  <a:schemeClr val="bg1">
                    <a:lumMod val="50000"/>
                  </a:schemeClr>
                </a:solidFill>
              </a:rPr>
              <a:t>enable</a:t>
            </a:r>
            <a:r>
              <a:rPr sz="2000" spc="-6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21" dirty="0">
                <a:solidFill>
                  <a:schemeClr val="bg1">
                    <a:lumMod val="50000"/>
                  </a:schemeClr>
                </a:solidFill>
              </a:rPr>
              <a:t>their</a:t>
            </a:r>
            <a:r>
              <a:rPr sz="2000" spc="-6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group</a:t>
            </a:r>
            <a:r>
              <a:rPr sz="2000" spc="-6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sz="2000" spc="-6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get</a:t>
            </a:r>
            <a:r>
              <a:rPr sz="2000" spc="-6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paid,</a:t>
            </a:r>
            <a:r>
              <a:rPr sz="2000" spc="-6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28" dirty="0">
                <a:solidFill>
                  <a:schemeClr val="bg1">
                    <a:lumMod val="50000"/>
                  </a:schemeClr>
                </a:solidFill>
              </a:rPr>
              <a:t>travel</a:t>
            </a:r>
            <a:r>
              <a:rPr lang="en-US" sz="2000" spc="-28" dirty="0">
                <a:solidFill>
                  <a:schemeClr val="bg1">
                    <a:lumMod val="50000"/>
                  </a:schemeClr>
                </a:solidFill>
              </a:rPr>
              <a:t>…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  <a:p>
            <a:pPr marL="502920" lvl="2" indent="-19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75000"/>
              <a:buChar char="•"/>
              <a:tabLst>
                <a:tab pos="383516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An</a:t>
            </a:r>
            <a:r>
              <a:rPr sz="2000" spc="-109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21" dirty="0">
                <a:solidFill>
                  <a:schemeClr val="bg1">
                    <a:lumMod val="50000"/>
                  </a:schemeClr>
                </a:solidFill>
              </a:rPr>
              <a:t>industry</a:t>
            </a:r>
            <a:r>
              <a:rPr sz="2000" spc="-6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spc="-35" dirty="0">
                <a:solidFill>
                  <a:schemeClr val="bg1">
                    <a:lumMod val="50000"/>
                  </a:schemeClr>
                </a:solidFill>
              </a:rPr>
              <a:t>user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21" dirty="0">
                <a:solidFill>
                  <a:schemeClr val="bg1">
                    <a:lumMod val="50000"/>
                  </a:schemeClr>
                </a:solidFill>
              </a:rPr>
              <a:t>uses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80" dirty="0">
                <a:solidFill>
                  <a:schemeClr val="bg1">
                    <a:lumMod val="50000"/>
                  </a:schemeClr>
                </a:solidFill>
              </a:rPr>
              <a:t>PIF/NIF,</a:t>
            </a:r>
            <a:r>
              <a:rPr sz="2000" b="1" spc="-28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42" dirty="0">
                <a:solidFill>
                  <a:schemeClr val="bg1">
                    <a:lumMod val="50000"/>
                  </a:schemeClr>
                </a:solidFill>
              </a:rPr>
              <a:t>μSR,</a:t>
            </a:r>
            <a:r>
              <a:rPr sz="2000" b="1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bg1">
                    <a:lumMod val="50000"/>
                  </a:schemeClr>
                </a:solidFill>
              </a:rPr>
              <a:t>or</a:t>
            </a:r>
            <a:r>
              <a:rPr sz="2000" b="1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7" dirty="0">
                <a:solidFill>
                  <a:schemeClr val="bg1">
                    <a:lumMod val="50000"/>
                  </a:schemeClr>
                </a:solidFill>
              </a:rPr>
              <a:t>other</a:t>
            </a:r>
            <a:r>
              <a:rPr sz="2000" b="1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35" dirty="0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sz="2000" b="1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sz="2000" b="1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80" dirty="0">
                <a:solidFill>
                  <a:schemeClr val="bg1">
                    <a:lumMod val="50000"/>
                  </a:schemeClr>
                </a:solidFill>
              </a:rPr>
              <a:t>R&amp;D</a:t>
            </a:r>
            <a:r>
              <a:rPr sz="2000" b="1" spc="-28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14" dirty="0">
                <a:solidFill>
                  <a:schemeClr val="bg1">
                    <a:lumMod val="50000"/>
                  </a:schemeClr>
                </a:solidFill>
              </a:rPr>
              <a:t>work</a:t>
            </a:r>
            <a:r>
              <a:rPr lang="en-US" sz="2000" b="1" spc="-14" dirty="0">
                <a:solidFill>
                  <a:schemeClr val="bg1">
                    <a:lumMod val="50000"/>
                  </a:schemeClr>
                </a:solidFill>
              </a:rPr>
              <a:t> at TRIUMF</a:t>
            </a:r>
            <a:endParaRPr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502920" marR="245558" lvl="2" indent="-196446">
              <a:lnSpc>
                <a:spcPct val="102299"/>
              </a:lnSpc>
              <a:spcBef>
                <a:spcPts val="0"/>
              </a:spcBef>
              <a:spcAft>
                <a:spcPts val="600"/>
              </a:spcAft>
              <a:buSzPct val="75000"/>
              <a:buChar char="•"/>
              <a:tabLst>
                <a:tab pos="383963" algn="l"/>
              </a:tabLst>
            </a:pP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sz="2000" spc="-77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18" dirty="0">
                <a:solidFill>
                  <a:schemeClr val="bg1">
                    <a:lumMod val="50000"/>
                  </a:schemeClr>
                </a:solidFill>
              </a:rPr>
              <a:t>theorist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42" dirty="0">
                <a:solidFill>
                  <a:schemeClr val="bg1">
                    <a:lumMod val="50000"/>
                  </a:schemeClr>
                </a:solidFill>
              </a:rPr>
              <a:t>University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spc="-25" dirty="0">
                <a:solidFill>
                  <a:schemeClr val="bg1">
                    <a:lumMod val="50000"/>
                  </a:schemeClr>
                </a:solidFill>
              </a:rPr>
              <a:t>Minnesota</a:t>
            </a:r>
            <a:r>
              <a:rPr sz="2000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dirty="0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sz="2000" spc="-56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25" dirty="0">
                <a:solidFill>
                  <a:schemeClr val="bg1">
                    <a:lumMod val="50000"/>
                  </a:schemeClr>
                </a:solidFill>
              </a:rPr>
              <a:t>collaborates</a:t>
            </a:r>
            <a:r>
              <a:rPr sz="2000" b="1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dirty="0">
                <a:solidFill>
                  <a:schemeClr val="bg1">
                    <a:lumMod val="50000"/>
                  </a:schemeClr>
                </a:solidFill>
              </a:rPr>
              <a:t>with</a:t>
            </a:r>
            <a:r>
              <a:rPr sz="2000" b="1" spc="-53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77" dirty="0">
                <a:solidFill>
                  <a:schemeClr val="bg1">
                    <a:lumMod val="50000"/>
                  </a:schemeClr>
                </a:solidFill>
              </a:rPr>
              <a:t>TRIUMF</a:t>
            </a:r>
            <a:r>
              <a:rPr sz="2000" b="1" spc="-32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sz="2000" b="1" spc="-21" dirty="0">
                <a:solidFill>
                  <a:schemeClr val="bg1">
                    <a:lumMod val="50000"/>
                  </a:schemeClr>
                </a:solidFill>
              </a:rPr>
              <a:t>theorists</a:t>
            </a:r>
            <a:endParaRPr lang="en-US" sz="2000" b="1" spc="-21" dirty="0">
              <a:solidFill>
                <a:schemeClr val="bg1">
                  <a:lumMod val="50000"/>
                </a:schemeClr>
              </a:solidFill>
            </a:endParaRPr>
          </a:p>
          <a:p>
            <a:pPr marL="502920" marR="245558" lvl="2" indent="-196446">
              <a:lnSpc>
                <a:spcPct val="102299"/>
              </a:lnSpc>
              <a:spcBef>
                <a:spcPts val="0"/>
              </a:spcBef>
              <a:spcAft>
                <a:spcPts val="600"/>
              </a:spcAft>
              <a:buSzPct val="75000"/>
              <a:buChar char="•"/>
              <a:tabLst>
                <a:tab pos="383963" algn="l"/>
              </a:tabLst>
            </a:pPr>
            <a:r>
              <a:rPr lang="en-US" sz="2000" b="1" spc="-21" dirty="0" err="1">
                <a:solidFill>
                  <a:schemeClr val="bg1">
                    <a:lumMod val="50000"/>
                  </a:schemeClr>
                </a:solidFill>
              </a:rPr>
              <a:t>etc</a:t>
            </a:r>
            <a:endParaRPr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485AE-F4A5-A92F-C647-F39CBDB0AB59}"/>
              </a:ext>
            </a:extLst>
          </p:cNvPr>
          <p:cNvSpPr txBox="1"/>
          <p:nvPr/>
        </p:nvSpPr>
        <p:spPr>
          <a:xfrm>
            <a:off x="3719557" y="6090503"/>
            <a:ext cx="61827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spc="-7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You</a:t>
            </a:r>
            <a:r>
              <a:rPr lang="en-US" sz="2800" b="1" spc="-2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are</a:t>
            </a:r>
            <a:r>
              <a:rPr lang="en-US" sz="2800" b="1" spc="-2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most likely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800" b="1" spc="-25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TRIUMF</a:t>
            </a:r>
            <a:r>
              <a:rPr lang="en-US" sz="2800" b="1" spc="-2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b="1" spc="-14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user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72682F9-350F-25B5-1657-29EDE8E8A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75" y="4728753"/>
            <a:ext cx="5775961" cy="204698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8047" y="1650586"/>
            <a:ext cx="10929693" cy="4865260"/>
          </a:xfrm>
          <a:prstGeom prst="rect">
            <a:avLst/>
          </a:prstGeom>
        </p:spPr>
        <p:txBody>
          <a:bodyPr vert="horz" wrap="square" lIns="0" tIns="4018" rIns="0" bIns="0" rtlCol="0">
            <a:spAutoFit/>
          </a:bodyPr>
          <a:lstStyle/>
          <a:p>
            <a:pPr marL="35717" marR="30360">
              <a:lnSpc>
                <a:spcPct val="102600"/>
              </a:lnSpc>
              <a:spcBef>
                <a:spcPts val="32"/>
              </a:spcBef>
            </a:pP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The TRIUMF Users Group (TUG) is an organization whose members (users) have a special interest in the use of TRIUMF’s infrastructure and facilities for the purpose of conducting research, developing technology, utilizing resources (e.g., experimental facilities, access to rare isotope beams, etc.) and/or interacting with personnel. </a:t>
            </a:r>
          </a:p>
          <a:p>
            <a:pPr marL="35717" marR="30360">
              <a:lnSpc>
                <a:spcPct val="102600"/>
              </a:lnSpc>
              <a:spcBef>
                <a:spcPts val="32"/>
              </a:spcBef>
            </a:pPr>
            <a:endParaRPr lang="en-US" sz="2400" spc="-56" dirty="0">
              <a:solidFill>
                <a:srgbClr val="747474"/>
              </a:solidFill>
              <a:latin typeface="Arial"/>
              <a:cs typeface="Arial"/>
            </a:endParaRPr>
          </a:p>
          <a:p>
            <a:pPr marL="35717" marR="30360">
              <a:lnSpc>
                <a:spcPct val="102600"/>
              </a:lnSpc>
              <a:spcBef>
                <a:spcPts val="32"/>
              </a:spcBef>
            </a:pPr>
            <a:r>
              <a:rPr lang="en-US" sz="2400" dirty="0">
                <a:solidFill>
                  <a:srgbClr val="747474"/>
                </a:solidFill>
                <a:latin typeface="Arial"/>
                <a:cs typeface="Arial"/>
              </a:rPr>
              <a:t>As such, we are a</a:t>
            </a:r>
            <a:r>
              <a:rPr lang="en-US" sz="2400" spc="-6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spc="-14" dirty="0">
                <a:solidFill>
                  <a:srgbClr val="747474"/>
                </a:solidFill>
                <a:latin typeface="Arial"/>
                <a:cs typeface="Arial"/>
              </a:rPr>
              <a:t>loose</a:t>
            </a: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spc="-21" dirty="0">
                <a:solidFill>
                  <a:srgbClr val="747474"/>
                </a:solidFill>
                <a:latin typeface="Arial"/>
                <a:cs typeface="Arial"/>
              </a:rPr>
              <a:t>collective</a:t>
            </a: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spc="-14" dirty="0">
                <a:solidFill>
                  <a:srgbClr val="747474"/>
                </a:solidFill>
                <a:latin typeface="Arial"/>
                <a:cs typeface="Arial"/>
              </a:rPr>
              <a:t>of</a:t>
            </a: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spc="-56" dirty="0">
                <a:solidFill>
                  <a:srgbClr val="747474"/>
                </a:solidFill>
                <a:latin typeface="Arial"/>
                <a:cs typeface="Arial"/>
              </a:rPr>
              <a:t>TRIUMF </a:t>
            </a:r>
            <a:r>
              <a:rPr lang="en-US" sz="2400" b="1" spc="-14" dirty="0">
                <a:solidFill>
                  <a:srgbClr val="747474"/>
                </a:solidFill>
                <a:latin typeface="Arial"/>
                <a:cs typeface="Arial"/>
              </a:rPr>
              <a:t>users</a:t>
            </a:r>
            <a:r>
              <a:rPr lang="en-US" sz="2400" b="1" spc="-6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747474"/>
                </a:solidFill>
                <a:latin typeface="Arial"/>
                <a:cs typeface="Arial"/>
              </a:rPr>
              <a:t>who</a:t>
            </a: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 decide to </a:t>
            </a:r>
            <a:r>
              <a:rPr lang="en-US" sz="2400" spc="-14" dirty="0">
                <a:solidFill>
                  <a:srgbClr val="747474"/>
                </a:solidFill>
                <a:latin typeface="Arial"/>
                <a:cs typeface="Arial"/>
              </a:rPr>
              <a:t>join</a:t>
            </a: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</a:p>
          <a:p>
            <a:pPr marL="378617" marR="30360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Includes both</a:t>
            </a:r>
            <a:r>
              <a:rPr lang="en-US" sz="2400" b="1" spc="63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internal</a:t>
            </a:r>
            <a:r>
              <a:rPr lang="en-US" sz="2400" b="1" spc="63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(TRIUMF)</a:t>
            </a:r>
            <a:r>
              <a:rPr lang="en-US" sz="2400" b="1" spc="63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and</a:t>
            </a:r>
            <a:r>
              <a:rPr lang="en-US" sz="2400" b="1" spc="67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external</a:t>
            </a:r>
            <a:r>
              <a:rPr lang="en-US" sz="2400" b="1" spc="63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(non-TRIUMF)</a:t>
            </a:r>
            <a:r>
              <a:rPr lang="en-US" sz="2400" b="1" spc="63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users</a:t>
            </a:r>
          </a:p>
          <a:p>
            <a:pPr marL="835817" marR="30360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spc="-32" dirty="0">
                <a:solidFill>
                  <a:srgbClr val="747474"/>
                </a:solidFill>
                <a:latin typeface="Arial"/>
                <a:cs typeface="Arial"/>
              </a:rPr>
              <a:t>D</a:t>
            </a:r>
            <a:r>
              <a:rPr sz="2400" spc="-32" dirty="0">
                <a:solidFill>
                  <a:srgbClr val="747474"/>
                </a:solidFill>
                <a:latin typeface="Arial"/>
                <a:cs typeface="Arial"/>
              </a:rPr>
              <a:t>efined</a:t>
            </a:r>
            <a:r>
              <a:rPr sz="2400" spc="-56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47474"/>
                </a:solidFill>
                <a:latin typeface="Arial"/>
                <a:cs typeface="Arial"/>
              </a:rPr>
              <a:t>by</a:t>
            </a:r>
            <a:r>
              <a:rPr sz="2400" spc="-6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spc="-60" dirty="0">
                <a:solidFill>
                  <a:srgbClr val="747474"/>
                </a:solidFill>
                <a:latin typeface="Arial"/>
                <a:cs typeface="Arial"/>
              </a:rPr>
              <a:t>people being </a:t>
            </a:r>
            <a:r>
              <a:rPr sz="2400" spc="-7" dirty="0">
                <a:solidFill>
                  <a:srgbClr val="747474"/>
                </a:solidFill>
                <a:latin typeface="Arial"/>
                <a:cs typeface="Arial"/>
              </a:rPr>
              <a:t>signing </a:t>
            </a:r>
            <a:r>
              <a:rPr sz="2400" dirty="0">
                <a:solidFill>
                  <a:srgbClr val="747474"/>
                </a:solidFill>
                <a:latin typeface="Arial"/>
                <a:cs typeface="Arial"/>
              </a:rPr>
              <a:t>on</a:t>
            </a:r>
            <a:r>
              <a:rPr sz="2400" spc="-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47474"/>
                </a:solidFill>
                <a:latin typeface="Arial"/>
                <a:cs typeface="Arial"/>
              </a:rPr>
              <a:t>to</a:t>
            </a:r>
            <a:r>
              <a:rPr sz="2400" spc="-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400" spc="-28" dirty="0">
                <a:solidFill>
                  <a:srgbClr val="747474"/>
                </a:solidFill>
                <a:latin typeface="Arial"/>
                <a:cs typeface="Arial"/>
              </a:rPr>
              <a:t>mailing</a:t>
            </a:r>
            <a:r>
              <a:rPr sz="2400" spc="-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400" spc="-7" dirty="0">
                <a:solidFill>
                  <a:srgbClr val="747474"/>
                </a:solidFill>
                <a:latin typeface="Arial"/>
                <a:cs typeface="Arial"/>
              </a:rPr>
              <a:t>list</a:t>
            </a:r>
            <a:r>
              <a:rPr lang="en-US" sz="2400" spc="-7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br>
              <a:rPr lang="en-US" sz="2400" spc="-7" dirty="0">
                <a:solidFill>
                  <a:srgbClr val="747474"/>
                </a:solidFill>
                <a:latin typeface="Arial"/>
                <a:cs typeface="Arial"/>
              </a:rPr>
            </a:b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See </a:t>
            </a:r>
            <a:r>
              <a:rPr lang="en-US" sz="2400" spc="-56" dirty="0">
                <a:solidFill>
                  <a:srgbClr val="002060"/>
                </a:solidFill>
                <a:latin typeface="Arial"/>
                <a:cs typeface="Arial"/>
              </a:rPr>
              <a:t>https://triumf.ca/people/tug/</a:t>
            </a:r>
          </a:p>
          <a:p>
            <a:pPr marL="492917" marR="30360" lvl="1">
              <a:lnSpc>
                <a:spcPct val="102600"/>
              </a:lnSpc>
              <a:spcBef>
                <a:spcPts val="32"/>
              </a:spcBef>
            </a:pPr>
            <a:endParaRPr lang="en-US" sz="2400" dirty="0">
              <a:latin typeface="Arial"/>
              <a:cs typeface="Arial"/>
            </a:endParaRPr>
          </a:p>
          <a:p>
            <a:pPr marL="378617" marR="30360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spc="-7" dirty="0">
                <a:solidFill>
                  <a:srgbClr val="747474"/>
                </a:solidFill>
                <a:latin typeface="Arial"/>
                <a:cs typeface="Arial"/>
              </a:rPr>
              <a:t>At the moment, </a:t>
            </a:r>
            <a:br>
              <a:rPr lang="en-US" sz="2400" spc="-7" dirty="0">
                <a:solidFill>
                  <a:srgbClr val="747474"/>
                </a:solidFill>
                <a:latin typeface="Arial"/>
                <a:cs typeface="Arial"/>
              </a:rPr>
            </a:br>
            <a:r>
              <a:rPr lang="en-US" sz="2400" spc="-7" dirty="0">
                <a:solidFill>
                  <a:srgbClr val="747474"/>
                </a:solidFill>
                <a:latin typeface="Arial"/>
                <a:cs typeface="Arial"/>
              </a:rPr>
              <a:t>about 270 subscriptions</a:t>
            </a:r>
          </a:p>
          <a:p>
            <a:pPr marL="835817" marR="30360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endParaRPr lang="en-US" sz="2000" spc="-7" dirty="0">
              <a:solidFill>
                <a:srgbClr val="747474"/>
              </a:solidFill>
              <a:latin typeface="Arial"/>
              <a:cs typeface="Arial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CA004CF8-E346-67D9-C828-8B0F25BE78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9010" y="691236"/>
            <a:ext cx="10929693" cy="686126"/>
          </a:xfrm>
          <a:prstGeom prst="rect">
            <a:avLst/>
          </a:prstGeom>
        </p:spPr>
        <p:txBody>
          <a:bodyPr vert="horz" wrap="square" lIns="0" tIns="8930" rIns="0" bIns="0" rtlCol="0" anchor="t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lang="en-US" spc="-25" dirty="0"/>
              <a:t>What</a:t>
            </a:r>
            <a:r>
              <a:rPr lang="en-US" spc="-183" dirty="0"/>
              <a:t> </a:t>
            </a:r>
            <a:r>
              <a:rPr lang="en-US" dirty="0"/>
              <a:t>is</a:t>
            </a:r>
            <a:r>
              <a:rPr lang="en-US" spc="-158" dirty="0"/>
              <a:t> </a:t>
            </a:r>
            <a:r>
              <a:rPr lang="en-US" dirty="0"/>
              <a:t>the</a:t>
            </a:r>
            <a:r>
              <a:rPr lang="en-US" spc="-134" dirty="0"/>
              <a:t> </a:t>
            </a:r>
            <a:r>
              <a:rPr lang="en-US" spc="-143" dirty="0"/>
              <a:t>TRIUMF</a:t>
            </a:r>
            <a:r>
              <a:rPr lang="en-US" spc="-60" dirty="0"/>
              <a:t> </a:t>
            </a:r>
            <a:r>
              <a:rPr lang="en-US" spc="-67" dirty="0"/>
              <a:t>user’s</a:t>
            </a:r>
            <a:r>
              <a:rPr lang="en-US" spc="-134" dirty="0"/>
              <a:t> </a:t>
            </a:r>
            <a:r>
              <a:rPr lang="en-US" dirty="0"/>
              <a:t>group</a:t>
            </a:r>
            <a:r>
              <a:rPr lang="en-US" spc="-134" dirty="0"/>
              <a:t> </a:t>
            </a:r>
            <a:r>
              <a:rPr lang="en-US" spc="-127" dirty="0"/>
              <a:t>(TUG)?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7352E-4372-E565-481C-266C51140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5E5B20B-53B3-51FD-088A-F8211C22E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75" y="4728753"/>
            <a:ext cx="5775961" cy="2046988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8B7489F1-F449-C5F1-5D64-CF993F6EF828}"/>
              </a:ext>
            </a:extLst>
          </p:cNvPr>
          <p:cNvSpPr txBox="1"/>
          <p:nvPr/>
        </p:nvSpPr>
        <p:spPr>
          <a:xfrm>
            <a:off x="1198047" y="1650586"/>
            <a:ext cx="10929693" cy="4865260"/>
          </a:xfrm>
          <a:prstGeom prst="rect">
            <a:avLst/>
          </a:prstGeom>
        </p:spPr>
        <p:txBody>
          <a:bodyPr vert="horz" wrap="square" lIns="0" tIns="4018" rIns="0" bIns="0" rtlCol="0">
            <a:spAutoFit/>
          </a:bodyPr>
          <a:lstStyle/>
          <a:p>
            <a:pPr marL="35717" marR="30360">
              <a:lnSpc>
                <a:spcPct val="102600"/>
              </a:lnSpc>
              <a:spcBef>
                <a:spcPts val="32"/>
              </a:spcBef>
            </a:pP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The TRIUMF Users Group (TUG) is an organization whose members (users) have a special interest in the use of TRIUMF’s infrastructure and facilities for the purpose of conducting research, developing technology, utilizing resources (e.g., experimental facilities, access to rare isotope beams, etc.) and/or interacting with personnel. </a:t>
            </a:r>
          </a:p>
          <a:p>
            <a:pPr marL="35717" marR="30360">
              <a:lnSpc>
                <a:spcPct val="102600"/>
              </a:lnSpc>
              <a:spcBef>
                <a:spcPts val="32"/>
              </a:spcBef>
            </a:pPr>
            <a:endParaRPr lang="en-US" sz="2400" spc="-56" dirty="0">
              <a:solidFill>
                <a:srgbClr val="747474"/>
              </a:solidFill>
              <a:latin typeface="Arial"/>
              <a:cs typeface="Arial"/>
            </a:endParaRPr>
          </a:p>
          <a:p>
            <a:pPr marL="35717" marR="30360">
              <a:lnSpc>
                <a:spcPct val="102600"/>
              </a:lnSpc>
              <a:spcBef>
                <a:spcPts val="32"/>
              </a:spcBef>
            </a:pPr>
            <a:r>
              <a:rPr lang="en-US" sz="2400" dirty="0">
                <a:solidFill>
                  <a:srgbClr val="747474"/>
                </a:solidFill>
                <a:latin typeface="Arial"/>
                <a:cs typeface="Arial"/>
              </a:rPr>
              <a:t>As such, we are a</a:t>
            </a:r>
            <a:r>
              <a:rPr lang="en-US" sz="2400" spc="-6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spc="-14" dirty="0">
                <a:solidFill>
                  <a:srgbClr val="747474"/>
                </a:solidFill>
                <a:latin typeface="Arial"/>
                <a:cs typeface="Arial"/>
              </a:rPr>
              <a:t>loose</a:t>
            </a: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spc="-21" dirty="0">
                <a:solidFill>
                  <a:srgbClr val="747474"/>
                </a:solidFill>
                <a:latin typeface="Arial"/>
                <a:cs typeface="Arial"/>
              </a:rPr>
              <a:t>collective</a:t>
            </a: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spc="-14" dirty="0">
                <a:solidFill>
                  <a:srgbClr val="747474"/>
                </a:solidFill>
                <a:latin typeface="Arial"/>
                <a:cs typeface="Arial"/>
              </a:rPr>
              <a:t>of</a:t>
            </a: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spc="-56" dirty="0">
                <a:solidFill>
                  <a:srgbClr val="747474"/>
                </a:solidFill>
                <a:latin typeface="Arial"/>
                <a:cs typeface="Arial"/>
              </a:rPr>
              <a:t>TRIUMF </a:t>
            </a:r>
            <a:r>
              <a:rPr lang="en-US" sz="2400" b="1" spc="-14" dirty="0">
                <a:solidFill>
                  <a:srgbClr val="747474"/>
                </a:solidFill>
                <a:latin typeface="Arial"/>
                <a:cs typeface="Arial"/>
              </a:rPr>
              <a:t>users</a:t>
            </a:r>
            <a:r>
              <a:rPr lang="en-US" sz="2400" b="1" spc="-6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747474"/>
                </a:solidFill>
                <a:latin typeface="Arial"/>
                <a:cs typeface="Arial"/>
              </a:rPr>
              <a:t>who</a:t>
            </a: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 decide to </a:t>
            </a:r>
            <a:r>
              <a:rPr lang="en-US" sz="2400" spc="-14" dirty="0">
                <a:solidFill>
                  <a:srgbClr val="747474"/>
                </a:solidFill>
                <a:latin typeface="Arial"/>
                <a:cs typeface="Arial"/>
              </a:rPr>
              <a:t>join</a:t>
            </a: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</a:p>
          <a:p>
            <a:pPr marL="378617" marR="30360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Includes both</a:t>
            </a:r>
            <a:r>
              <a:rPr lang="en-US" sz="2400" b="1" spc="63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internal</a:t>
            </a:r>
            <a:r>
              <a:rPr lang="en-US" sz="2400" b="1" spc="63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(TRIUMF)</a:t>
            </a:r>
            <a:r>
              <a:rPr lang="en-US" sz="2400" b="1" spc="63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and</a:t>
            </a:r>
            <a:r>
              <a:rPr lang="en-US" sz="2400" b="1" spc="67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external</a:t>
            </a:r>
            <a:r>
              <a:rPr lang="en-US" sz="2400" b="1" spc="63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(non-TRIUMF)</a:t>
            </a:r>
            <a:r>
              <a:rPr lang="en-US" sz="2400" b="1" spc="63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users</a:t>
            </a:r>
          </a:p>
          <a:p>
            <a:pPr marL="835817" marR="30360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spc="-32" dirty="0">
                <a:solidFill>
                  <a:srgbClr val="747474"/>
                </a:solidFill>
                <a:latin typeface="Arial"/>
                <a:cs typeface="Arial"/>
              </a:rPr>
              <a:t>D</a:t>
            </a:r>
            <a:r>
              <a:rPr sz="2400" spc="-32" dirty="0">
                <a:solidFill>
                  <a:srgbClr val="747474"/>
                </a:solidFill>
                <a:latin typeface="Arial"/>
                <a:cs typeface="Arial"/>
              </a:rPr>
              <a:t>efined</a:t>
            </a:r>
            <a:r>
              <a:rPr sz="2400" spc="-56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47474"/>
                </a:solidFill>
                <a:latin typeface="Arial"/>
                <a:cs typeface="Arial"/>
              </a:rPr>
              <a:t>by</a:t>
            </a:r>
            <a:r>
              <a:rPr sz="2400" spc="-6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spc="-60" dirty="0">
                <a:solidFill>
                  <a:srgbClr val="747474"/>
                </a:solidFill>
                <a:latin typeface="Arial"/>
                <a:cs typeface="Arial"/>
              </a:rPr>
              <a:t>people being </a:t>
            </a:r>
            <a:r>
              <a:rPr sz="2400" spc="-7" dirty="0">
                <a:solidFill>
                  <a:srgbClr val="747474"/>
                </a:solidFill>
                <a:latin typeface="Arial"/>
                <a:cs typeface="Arial"/>
              </a:rPr>
              <a:t>signing </a:t>
            </a:r>
            <a:r>
              <a:rPr sz="2400" dirty="0">
                <a:solidFill>
                  <a:srgbClr val="747474"/>
                </a:solidFill>
                <a:latin typeface="Arial"/>
                <a:cs typeface="Arial"/>
              </a:rPr>
              <a:t>on</a:t>
            </a:r>
            <a:r>
              <a:rPr sz="2400" spc="-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747474"/>
                </a:solidFill>
                <a:latin typeface="Arial"/>
                <a:cs typeface="Arial"/>
              </a:rPr>
              <a:t>to</a:t>
            </a:r>
            <a:r>
              <a:rPr sz="2400" spc="-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400" spc="-28" dirty="0">
                <a:solidFill>
                  <a:srgbClr val="747474"/>
                </a:solidFill>
                <a:latin typeface="Arial"/>
                <a:cs typeface="Arial"/>
              </a:rPr>
              <a:t>mailing</a:t>
            </a:r>
            <a:r>
              <a:rPr sz="2400" spc="-25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2400" spc="-7" dirty="0">
                <a:solidFill>
                  <a:srgbClr val="747474"/>
                </a:solidFill>
                <a:latin typeface="Arial"/>
                <a:cs typeface="Arial"/>
              </a:rPr>
              <a:t>list</a:t>
            </a:r>
            <a:r>
              <a:rPr lang="en-US" sz="2400" spc="-7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br>
              <a:rPr lang="en-US" sz="2400" spc="-7" dirty="0">
                <a:solidFill>
                  <a:srgbClr val="747474"/>
                </a:solidFill>
                <a:latin typeface="Arial"/>
                <a:cs typeface="Arial"/>
              </a:rPr>
            </a:b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</a:rPr>
              <a:t>See </a:t>
            </a:r>
            <a:r>
              <a:rPr lang="en-US" sz="2400" spc="-56" dirty="0">
                <a:solidFill>
                  <a:srgbClr val="747474"/>
                </a:solidFill>
                <a:latin typeface="Arial"/>
                <a:cs typeface="Arial"/>
                <a:hlinkClick r:id="rId4"/>
              </a:rPr>
              <a:t>https://triumf.ca/people/tug/</a:t>
            </a:r>
            <a:endParaRPr lang="en-US" sz="2400" spc="-56" dirty="0">
              <a:solidFill>
                <a:srgbClr val="747474"/>
              </a:solidFill>
              <a:latin typeface="Arial"/>
              <a:cs typeface="Arial"/>
            </a:endParaRPr>
          </a:p>
          <a:p>
            <a:pPr marL="492917" marR="30360" lvl="1">
              <a:lnSpc>
                <a:spcPct val="102600"/>
              </a:lnSpc>
              <a:spcBef>
                <a:spcPts val="32"/>
              </a:spcBef>
            </a:pPr>
            <a:endParaRPr lang="en-US" sz="2400" dirty="0">
              <a:latin typeface="Arial"/>
              <a:cs typeface="Arial"/>
            </a:endParaRPr>
          </a:p>
          <a:p>
            <a:pPr marL="378617" marR="30360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spc="-7" dirty="0">
                <a:solidFill>
                  <a:srgbClr val="747474"/>
                </a:solidFill>
                <a:latin typeface="Arial"/>
                <a:cs typeface="Arial"/>
              </a:rPr>
              <a:t>At the moment, </a:t>
            </a:r>
            <a:br>
              <a:rPr lang="en-US" sz="2400" spc="-7" dirty="0">
                <a:solidFill>
                  <a:srgbClr val="747474"/>
                </a:solidFill>
                <a:latin typeface="Arial"/>
                <a:cs typeface="Arial"/>
              </a:rPr>
            </a:br>
            <a:r>
              <a:rPr lang="en-US" sz="2400" spc="-7" dirty="0">
                <a:solidFill>
                  <a:srgbClr val="747474"/>
                </a:solidFill>
                <a:latin typeface="Arial"/>
                <a:cs typeface="Arial"/>
              </a:rPr>
              <a:t>about 270 subscriptions</a:t>
            </a:r>
          </a:p>
          <a:p>
            <a:pPr marL="835817" marR="30360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endParaRPr lang="en-US" sz="2000" spc="-7" dirty="0">
              <a:solidFill>
                <a:srgbClr val="747474"/>
              </a:solidFill>
              <a:latin typeface="Arial"/>
              <a:cs typeface="Arial"/>
            </a:endParaRPr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4B9121F5-D023-C6B5-CCCD-1BDA8FAABB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9010" y="691236"/>
            <a:ext cx="10929693" cy="686126"/>
          </a:xfrm>
          <a:prstGeom prst="rect">
            <a:avLst/>
          </a:prstGeom>
        </p:spPr>
        <p:txBody>
          <a:bodyPr vert="horz" wrap="square" lIns="0" tIns="8930" rIns="0" bIns="0" rtlCol="0" anchor="t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lang="en-US" spc="-25" dirty="0"/>
              <a:t>What</a:t>
            </a:r>
            <a:r>
              <a:rPr lang="en-US" spc="-183" dirty="0"/>
              <a:t> </a:t>
            </a:r>
            <a:r>
              <a:rPr lang="en-US" dirty="0"/>
              <a:t>is</a:t>
            </a:r>
            <a:r>
              <a:rPr lang="en-US" spc="-158" dirty="0"/>
              <a:t> </a:t>
            </a:r>
            <a:r>
              <a:rPr lang="en-US" dirty="0"/>
              <a:t>the</a:t>
            </a:r>
            <a:r>
              <a:rPr lang="en-US" spc="-134" dirty="0"/>
              <a:t> </a:t>
            </a:r>
            <a:r>
              <a:rPr lang="en-US" spc="-143" dirty="0"/>
              <a:t>TRIUMF</a:t>
            </a:r>
            <a:r>
              <a:rPr lang="en-US" spc="-60" dirty="0"/>
              <a:t> </a:t>
            </a:r>
            <a:r>
              <a:rPr lang="en-US" spc="-67" dirty="0"/>
              <a:t>user’s</a:t>
            </a:r>
            <a:r>
              <a:rPr lang="en-US" spc="-134" dirty="0"/>
              <a:t> </a:t>
            </a:r>
            <a:r>
              <a:rPr lang="en-US" dirty="0"/>
              <a:t>group</a:t>
            </a:r>
            <a:r>
              <a:rPr lang="en-US" spc="-134" dirty="0"/>
              <a:t> </a:t>
            </a:r>
            <a:r>
              <a:rPr lang="en-US" spc="-127" dirty="0"/>
              <a:t>(TUG)?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36723-C3CA-28E7-D675-11C5FB727D10}"/>
              </a:ext>
            </a:extLst>
          </p:cNvPr>
          <p:cNvSpPr txBox="1"/>
          <p:nvPr/>
        </p:nvSpPr>
        <p:spPr>
          <a:xfrm>
            <a:off x="470378" y="5809346"/>
            <a:ext cx="5639690" cy="10900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717" marR="30360">
              <a:lnSpc>
                <a:spcPct val="102600"/>
              </a:lnSpc>
              <a:spcBef>
                <a:spcPts val="32"/>
              </a:spcBef>
            </a:pPr>
            <a:r>
              <a:rPr lang="en-US" sz="1600" spc="-28" dirty="0">
                <a:solidFill>
                  <a:srgbClr val="747474"/>
                </a:solidFill>
                <a:latin typeface="Arial"/>
                <a:cs typeface="Arial"/>
              </a:rPr>
              <a:t>Note: Database</a:t>
            </a:r>
            <a:r>
              <a:rPr lang="en-US" sz="1600" spc="-8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47474"/>
                </a:solidFill>
                <a:latin typeface="Arial"/>
                <a:cs typeface="Arial"/>
              </a:rPr>
              <a:t>and</a:t>
            </a:r>
            <a:r>
              <a:rPr lang="en-US" sz="1600" spc="-77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14" dirty="0">
                <a:solidFill>
                  <a:srgbClr val="747474"/>
                </a:solidFill>
                <a:latin typeface="Arial"/>
                <a:cs typeface="Arial"/>
              </a:rPr>
              <a:t>membership</a:t>
            </a:r>
            <a:r>
              <a:rPr lang="en-US" sz="1600" spc="-7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25" dirty="0">
                <a:solidFill>
                  <a:srgbClr val="747474"/>
                </a:solidFill>
                <a:latin typeface="Arial"/>
                <a:cs typeface="Arial"/>
              </a:rPr>
              <a:t>management</a:t>
            </a:r>
            <a:r>
              <a:rPr lang="en-US" sz="1600" spc="-77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28" dirty="0">
                <a:solidFill>
                  <a:srgbClr val="747474"/>
                </a:solidFill>
                <a:latin typeface="Arial"/>
                <a:cs typeface="Arial"/>
              </a:rPr>
              <a:t>will be undergoing updating </a:t>
            </a:r>
            <a:r>
              <a:rPr lang="en-US" sz="1600" spc="-77" dirty="0">
                <a:solidFill>
                  <a:srgbClr val="747474"/>
                </a:solidFill>
                <a:latin typeface="Arial"/>
                <a:cs typeface="Arial"/>
              </a:rPr>
              <a:t>(</a:t>
            </a:r>
            <a:r>
              <a:rPr lang="en-US" sz="1600" dirty="0">
                <a:solidFill>
                  <a:srgbClr val="747474"/>
                </a:solidFill>
                <a:latin typeface="Arial"/>
                <a:cs typeface="Arial"/>
              </a:rPr>
              <a:t>work</a:t>
            </a:r>
            <a:r>
              <a:rPr lang="en-US" sz="1600" spc="-7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47474"/>
                </a:solidFill>
                <a:latin typeface="Arial"/>
                <a:cs typeface="Arial"/>
              </a:rPr>
              <a:t>in</a:t>
            </a:r>
            <a:r>
              <a:rPr lang="en-US" sz="1600" spc="-7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14" dirty="0">
                <a:solidFill>
                  <a:srgbClr val="747474"/>
                </a:solidFill>
                <a:latin typeface="Arial"/>
                <a:cs typeface="Arial"/>
              </a:rPr>
              <a:t>progress),</a:t>
            </a:r>
            <a:r>
              <a:rPr lang="en-US" sz="1600" spc="-74" dirty="0">
                <a:solidFill>
                  <a:srgbClr val="747474"/>
                </a:solidFill>
                <a:latin typeface="Arial"/>
                <a:cs typeface="Arial"/>
              </a:rPr>
              <a:t> b</a:t>
            </a:r>
            <a:r>
              <a:rPr lang="en-US" sz="1600" dirty="0">
                <a:solidFill>
                  <a:srgbClr val="747474"/>
                </a:solidFill>
                <a:latin typeface="Arial"/>
                <a:cs typeface="Arial"/>
              </a:rPr>
              <a:t>ut</a:t>
            </a:r>
            <a:r>
              <a:rPr lang="en-US" sz="1600" spc="-7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28" dirty="0">
                <a:solidFill>
                  <a:srgbClr val="747474"/>
                </a:solidFill>
                <a:latin typeface="Arial"/>
                <a:cs typeface="Arial"/>
              </a:rPr>
              <a:t>please</a:t>
            </a:r>
            <a:r>
              <a:rPr lang="en-US" sz="1600" spc="-7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14" dirty="0">
                <a:solidFill>
                  <a:srgbClr val="747474"/>
                </a:solidFill>
                <a:latin typeface="Arial"/>
                <a:cs typeface="Arial"/>
              </a:rPr>
              <a:t>join</a:t>
            </a:r>
            <a:r>
              <a:rPr lang="en-US" sz="1600" spc="-7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7" dirty="0">
                <a:solidFill>
                  <a:srgbClr val="747474"/>
                </a:solidFill>
                <a:latin typeface="Arial"/>
                <a:cs typeface="Arial"/>
              </a:rPr>
              <a:t>current mailing list</a:t>
            </a:r>
            <a:r>
              <a:rPr lang="en-US" sz="1600" spc="-7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47474"/>
                </a:solidFill>
                <a:latin typeface="Arial"/>
                <a:cs typeface="Arial"/>
              </a:rPr>
              <a:t>and</a:t>
            </a:r>
            <a:r>
              <a:rPr lang="en-US" sz="1600" spc="-7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47474"/>
                </a:solidFill>
                <a:latin typeface="Arial"/>
                <a:cs typeface="Arial"/>
              </a:rPr>
              <a:t>we</a:t>
            </a:r>
            <a:r>
              <a:rPr lang="en-US" sz="1600" spc="-7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7" dirty="0">
                <a:solidFill>
                  <a:srgbClr val="747474"/>
                </a:solidFill>
                <a:latin typeface="Arial"/>
                <a:cs typeface="Arial"/>
              </a:rPr>
              <a:t>will</a:t>
            </a:r>
            <a:r>
              <a:rPr lang="en-US" sz="1600" spc="-7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7" dirty="0">
                <a:solidFill>
                  <a:srgbClr val="747474"/>
                </a:solidFill>
                <a:latin typeface="Arial"/>
                <a:cs typeface="Arial"/>
              </a:rPr>
              <a:t>make</a:t>
            </a:r>
            <a:r>
              <a:rPr lang="en-US" sz="1600" spc="-7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28" dirty="0">
                <a:solidFill>
                  <a:srgbClr val="747474"/>
                </a:solidFill>
                <a:latin typeface="Arial"/>
                <a:cs typeface="Arial"/>
              </a:rPr>
              <a:t>sure</a:t>
            </a:r>
            <a:r>
              <a:rPr lang="en-US" sz="1600" spc="-7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47474"/>
                </a:solidFill>
                <a:latin typeface="Arial"/>
                <a:cs typeface="Arial"/>
              </a:rPr>
              <a:t>you</a:t>
            </a:r>
            <a:r>
              <a:rPr lang="en-US" sz="1600" spc="-70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32" dirty="0">
                <a:solidFill>
                  <a:srgbClr val="747474"/>
                </a:solidFill>
                <a:latin typeface="Arial"/>
                <a:cs typeface="Arial"/>
              </a:rPr>
              <a:t>are</a:t>
            </a:r>
            <a:r>
              <a:rPr lang="en-US" sz="1600" spc="-7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7" dirty="0">
                <a:solidFill>
                  <a:srgbClr val="747474"/>
                </a:solidFill>
                <a:latin typeface="Arial"/>
                <a:cs typeface="Arial"/>
              </a:rPr>
              <a:t>included </a:t>
            </a:r>
            <a:r>
              <a:rPr lang="en-US" sz="1600" dirty="0">
                <a:solidFill>
                  <a:srgbClr val="747474"/>
                </a:solidFill>
                <a:latin typeface="Arial"/>
                <a:cs typeface="Arial"/>
              </a:rPr>
              <a:t>in</a:t>
            </a:r>
            <a:r>
              <a:rPr lang="en-US" sz="1600" spc="-91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18" dirty="0">
                <a:solidFill>
                  <a:srgbClr val="747474"/>
                </a:solidFill>
                <a:latin typeface="Arial"/>
                <a:cs typeface="Arial"/>
              </a:rPr>
              <a:t>whatever</a:t>
            </a:r>
            <a:r>
              <a:rPr lang="en-US" sz="1600" spc="-8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47474"/>
                </a:solidFill>
                <a:latin typeface="Arial"/>
                <a:cs typeface="Arial"/>
              </a:rPr>
              <a:t>system</a:t>
            </a:r>
            <a:r>
              <a:rPr lang="en-US" sz="1600" spc="-8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rgbClr val="747474"/>
                </a:solidFill>
                <a:latin typeface="Arial"/>
                <a:cs typeface="Arial"/>
              </a:rPr>
              <a:t>comes</a:t>
            </a:r>
            <a:r>
              <a:rPr lang="en-US" sz="1600" spc="-84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1600" spc="-7" dirty="0">
                <a:solidFill>
                  <a:srgbClr val="747474"/>
                </a:solidFill>
                <a:latin typeface="Arial"/>
                <a:cs typeface="Arial"/>
              </a:rPr>
              <a:t>next.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53ADA5-B60B-A28C-30E9-3722FD527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21" y="1618204"/>
            <a:ext cx="9113688" cy="4134043"/>
          </a:xfrm>
          <a:prstGeom prst="rect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33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6262" y="684472"/>
            <a:ext cx="9931793" cy="1363234"/>
          </a:xfrm>
          <a:prstGeom prst="rect">
            <a:avLst/>
          </a:prstGeom>
        </p:spPr>
        <p:txBody>
          <a:bodyPr vert="horz" wrap="square" lIns="0" tIns="8930" rIns="0" bIns="0" rtlCol="0" anchor="t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pc="-25" dirty="0"/>
              <a:t>What</a:t>
            </a:r>
            <a:r>
              <a:rPr spc="-176" dirty="0"/>
              <a:t> </a:t>
            </a:r>
            <a:r>
              <a:rPr dirty="0"/>
              <a:t>is</a:t>
            </a:r>
            <a:r>
              <a:rPr spc="-172" dirty="0"/>
              <a:t> </a:t>
            </a:r>
            <a:r>
              <a:rPr lang="en-US" spc="-105" dirty="0"/>
              <a:t>TRIUMF Users’ Group Executive Committee </a:t>
            </a:r>
            <a:r>
              <a:rPr spc="-105" dirty="0"/>
              <a:t>?</a:t>
            </a: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4EBB834D-D0D2-41B6-5242-CAF873E542D2}"/>
              </a:ext>
            </a:extLst>
          </p:cNvPr>
          <p:cNvSpPr txBox="1"/>
          <p:nvPr/>
        </p:nvSpPr>
        <p:spPr>
          <a:xfrm>
            <a:off x="1212115" y="2944812"/>
            <a:ext cx="10618814" cy="2261535"/>
          </a:xfrm>
          <a:prstGeom prst="rect">
            <a:avLst/>
          </a:prstGeom>
        </p:spPr>
        <p:txBody>
          <a:bodyPr vert="horz" wrap="square" lIns="0" tIns="4018" rIns="0" bIns="0" rtlCol="0">
            <a:spAutoFit/>
          </a:bodyPr>
          <a:lstStyle/>
          <a:p>
            <a:pPr marL="8929" marR="3572">
              <a:lnSpc>
                <a:spcPct val="102600"/>
              </a:lnSpc>
              <a:spcBef>
                <a:spcPts val="32"/>
              </a:spcBef>
            </a:pP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TRIUMF Users’ Group Executive Committee (TUEC)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an elected body of seven members designed to manage the business and affairs of the Users’ Group and to act as liaison between members of the Users’ Group and TRIUMF. </a:t>
            </a:r>
          </a:p>
          <a:p>
            <a:pPr marL="8929" marR="3572">
              <a:lnSpc>
                <a:spcPct val="102600"/>
              </a:lnSpc>
              <a:spcBef>
                <a:spcPts val="32"/>
              </a:spcBef>
            </a:pPr>
            <a:endParaRPr lang="en-US" sz="2400" b="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1829" marR="3572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>
            <a:extLst>
              <a:ext uri="{FF2B5EF4-FFF2-40B4-BE49-F238E27FC236}">
                <a16:creationId xmlns:a16="http://schemas.microsoft.com/office/drawing/2014/main" id="{76E5D01D-5EEA-3A29-5303-DAE183C1AF47}"/>
              </a:ext>
            </a:extLst>
          </p:cNvPr>
          <p:cNvSpPr txBox="1">
            <a:spLocks/>
          </p:cNvSpPr>
          <p:nvPr/>
        </p:nvSpPr>
        <p:spPr>
          <a:xfrm>
            <a:off x="890560" y="680682"/>
            <a:ext cx="6244318" cy="686126"/>
          </a:xfrm>
          <a:prstGeom prst="rect">
            <a:avLst/>
          </a:prstGeom>
        </p:spPr>
        <p:txBody>
          <a:bodyPr vert="horz" wrap="square" lIns="0" tIns="8930" rIns="0" bIns="0" rtlCol="0" anchor="t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lang="en-US" dirty="0"/>
              <a:t>Who</a:t>
            </a:r>
            <a:r>
              <a:rPr lang="en-US" spc="-179" dirty="0"/>
              <a:t> </a:t>
            </a:r>
            <a:r>
              <a:rPr lang="en-US" dirty="0"/>
              <a:t>is</a:t>
            </a:r>
            <a:r>
              <a:rPr lang="en-US" spc="-176" dirty="0"/>
              <a:t> </a:t>
            </a:r>
            <a:r>
              <a:rPr lang="en-US" spc="-112" dirty="0"/>
              <a:t>TUEC?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3228EB8-CD1F-56DC-A782-3D1CAB115182}"/>
              </a:ext>
            </a:extLst>
          </p:cNvPr>
          <p:cNvSpPr txBox="1"/>
          <p:nvPr/>
        </p:nvSpPr>
        <p:spPr>
          <a:xfrm>
            <a:off x="1212115" y="1650586"/>
            <a:ext cx="10618814" cy="5193876"/>
          </a:xfrm>
          <a:prstGeom prst="rect">
            <a:avLst/>
          </a:prstGeom>
        </p:spPr>
        <p:txBody>
          <a:bodyPr vert="horz" wrap="square" lIns="0" tIns="4018" rIns="0" bIns="0" rtlCol="0">
            <a:spAutoFit/>
          </a:bodyPr>
          <a:lstStyle/>
          <a:p>
            <a:pPr marL="8929"/>
            <a:r>
              <a:rPr lang="en-US" sz="2400" b="1" spc="-7" dirty="0">
                <a:solidFill>
                  <a:srgbClr val="747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chairs</a:t>
            </a:r>
            <a:r>
              <a:rPr lang="en-US" sz="2400" spc="-7" dirty="0">
                <a:solidFill>
                  <a:srgbClr val="747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78596" marR="218323" indent="-270113">
              <a:lnSpc>
                <a:spcPct val="146700"/>
              </a:lnSpc>
              <a:buSzPct val="75000"/>
              <a:buChar char="•"/>
              <a:tabLst>
                <a:tab pos="278596" algn="l"/>
                <a:tab pos="2004644" algn="l"/>
              </a:tabLst>
            </a:pP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Moritz</a:t>
            </a:r>
            <a:r>
              <a:rPr lang="en-US" sz="2400" spc="-9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3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Pascal</a:t>
            </a:r>
            <a:r>
              <a:rPr lang="en-US" sz="2400" spc="-9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4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Reiter</a:t>
            </a:r>
            <a:r>
              <a:rPr lang="en-US" sz="2400" spc="-9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3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(Edinburgh,</a:t>
            </a:r>
            <a:r>
              <a:rPr lang="en-US" sz="2400" spc="-9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3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UK) </a:t>
            </a:r>
          </a:p>
          <a:p>
            <a:pPr marL="278596" marR="218323" indent="-270113">
              <a:lnSpc>
                <a:spcPct val="146700"/>
              </a:lnSpc>
              <a:buSzPct val="75000"/>
              <a:buChar char="•"/>
              <a:tabLst>
                <a:tab pos="278596" algn="l"/>
                <a:tab pos="2004644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n-US" sz="2400" spc="-1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spc="-10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Pachal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(TRIUMF) (Christian Diget (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York,UK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until 05-2025)</a:t>
            </a:r>
            <a:endParaRPr lang="en-US" sz="2400" spc="-8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596" marR="218323" indent="-270113">
              <a:lnSpc>
                <a:spcPct val="146700"/>
              </a:lnSpc>
              <a:buSzPct val="75000"/>
              <a:buFontTx/>
              <a:buChar char="•"/>
              <a:tabLst>
                <a:tab pos="278596" algn="l"/>
                <a:tab pos="2004644" algn="l"/>
              </a:tabLst>
            </a:pPr>
            <a:r>
              <a:rPr lang="en-US" sz="2400" spc="-3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lang="en-US" sz="2400" spc="-9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Elect: Andrea Capra (TRIUMF, Canada)</a:t>
            </a:r>
          </a:p>
          <a:p>
            <a:pPr marL="8483" marR="218323">
              <a:lnSpc>
                <a:spcPct val="146700"/>
              </a:lnSpc>
              <a:buSzPct val="75000"/>
              <a:tabLst>
                <a:tab pos="278596" algn="l"/>
                <a:tab pos="2004644" algn="l"/>
              </a:tabLst>
            </a:pPr>
            <a:r>
              <a:rPr lang="en-US" sz="2400" b="1" spc="25" dirty="0">
                <a:solidFill>
                  <a:srgbClr val="747474"/>
                </a:solidFill>
                <a:latin typeface="Arial"/>
                <a:cs typeface="Arial"/>
              </a:rPr>
              <a:t>Four members</a:t>
            </a:r>
            <a:r>
              <a:rPr lang="en-US" sz="2400" spc="25" dirty="0">
                <a:solidFill>
                  <a:srgbClr val="747474"/>
                </a:solidFill>
                <a:latin typeface="Arial"/>
                <a:cs typeface="Arial"/>
              </a:rPr>
              <a:t>:</a:t>
            </a:r>
          </a:p>
          <a:p>
            <a:pPr marL="351383" marR="218323" indent="-342900">
              <a:lnSpc>
                <a:spcPct val="146700"/>
              </a:lnSpc>
              <a:buSzPct val="75000"/>
              <a:buFont typeface="Arial" panose="020B0604020202020204" pitchFamily="34" charset="0"/>
              <a:buChar char="•"/>
              <a:tabLst>
                <a:tab pos="278596" algn="l"/>
                <a:tab pos="2004644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Greg Christian (SMU, Canada)</a:t>
            </a:r>
          </a:p>
          <a:p>
            <a:pPr marL="351383" marR="218323" indent="-342900">
              <a:lnSpc>
                <a:spcPct val="146700"/>
              </a:lnSpc>
              <a:buSzPct val="75000"/>
              <a:buFont typeface="Arial" panose="020B0604020202020204" pitchFamily="34" charset="0"/>
              <a:buChar char="•"/>
              <a:tabLst>
                <a:tab pos="278596" algn="l"/>
                <a:tab pos="2004644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Brad Schultz (TRIUMF, Canada)</a:t>
            </a:r>
          </a:p>
          <a:p>
            <a:pPr marL="351383" marR="218323" indent="-342900">
              <a:lnSpc>
                <a:spcPct val="146700"/>
              </a:lnSpc>
              <a:buSzPct val="75000"/>
              <a:buFont typeface="Arial" panose="020B0604020202020204" pitchFamily="34" charset="0"/>
              <a:buChar char="•"/>
              <a:tabLst>
                <a:tab pos="278596" algn="l"/>
                <a:tab pos="2004644" algn="l"/>
              </a:tabLst>
            </a:pP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Xiaoyue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Li (TRIUMF, Canada)</a:t>
            </a:r>
          </a:p>
          <a:p>
            <a:pPr marL="351383" marR="218323" indent="-342900">
              <a:lnSpc>
                <a:spcPct val="146700"/>
              </a:lnSpc>
              <a:buSzPct val="75000"/>
              <a:buFont typeface="Arial" panose="020B0604020202020204" pitchFamily="34" charset="0"/>
              <a:buChar char="•"/>
              <a:tabLst>
                <a:tab pos="278596" algn="l"/>
                <a:tab pos="2004644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Matt Williams (Surrey, UK)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83" marR="218323">
              <a:lnSpc>
                <a:spcPct val="146700"/>
              </a:lnSpc>
              <a:buSzPct val="75000"/>
              <a:tabLst>
                <a:tab pos="278596" algn="l"/>
                <a:tab pos="2004644" algn="l"/>
              </a:tabLst>
            </a:pP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Liaison</a:t>
            </a:r>
            <a:r>
              <a:rPr lang="en-US" sz="2400" dirty="0">
                <a:solidFill>
                  <a:srgbClr val="747474"/>
                </a:solidFill>
                <a:latin typeface="Arial"/>
                <a:cs typeface="Arial"/>
              </a:rPr>
              <a:t>:</a:t>
            </a:r>
            <a:r>
              <a:rPr lang="en-US" sz="2400" spc="-116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spc="-32" dirty="0">
                <a:solidFill>
                  <a:srgbClr val="747474"/>
                </a:solidFill>
                <a:latin typeface="Arial"/>
                <a:cs typeface="Arial"/>
              </a:rPr>
              <a:t>Marcello</a:t>
            </a:r>
            <a:r>
              <a:rPr lang="en-US" sz="2400" spc="-109" dirty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lang="en-US" sz="2400" spc="-42" dirty="0">
                <a:solidFill>
                  <a:srgbClr val="747474"/>
                </a:solidFill>
                <a:latin typeface="Arial"/>
                <a:cs typeface="Arial"/>
              </a:rPr>
              <a:t>Pavan</a:t>
            </a:r>
            <a:r>
              <a:rPr lang="en-US" sz="2400" spc="-105" dirty="0">
                <a:solidFill>
                  <a:srgbClr val="747474"/>
                </a:solidFill>
                <a:latin typeface="Arial"/>
                <a:cs typeface="Arial"/>
              </a:rPr>
              <a:t> (TRIUMF)</a:t>
            </a:r>
            <a:endParaRPr lang="en-US"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CA41-7DC6-CA18-D1F3-0521F11C4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8CE0A41-3227-C137-A9F9-EDB00F13C1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6262" y="684472"/>
            <a:ext cx="9931793" cy="686126"/>
          </a:xfrm>
          <a:prstGeom prst="rect">
            <a:avLst/>
          </a:prstGeom>
        </p:spPr>
        <p:txBody>
          <a:bodyPr vert="horz" wrap="square" lIns="0" tIns="8930" rIns="0" bIns="0" rtlCol="0" anchor="t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pc="-25" dirty="0"/>
              <a:t>What</a:t>
            </a:r>
            <a:r>
              <a:rPr spc="-176" dirty="0"/>
              <a:t> </a:t>
            </a:r>
            <a:r>
              <a:rPr lang="en-US" dirty="0"/>
              <a:t>does TUEC do</a:t>
            </a:r>
            <a:r>
              <a:rPr spc="-105" dirty="0"/>
              <a:t>?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CB90589-6C43-389B-12D7-976BE28162C8}"/>
              </a:ext>
            </a:extLst>
          </p:cNvPr>
          <p:cNvSpPr txBox="1"/>
          <p:nvPr/>
        </p:nvSpPr>
        <p:spPr>
          <a:xfrm>
            <a:off x="888556" y="1636517"/>
            <a:ext cx="10618814" cy="4924507"/>
          </a:xfrm>
          <a:prstGeom prst="rect">
            <a:avLst/>
          </a:prstGeom>
        </p:spPr>
        <p:txBody>
          <a:bodyPr vert="horz" wrap="square" lIns="0" tIns="4018" rIns="0" bIns="0" rtlCol="0">
            <a:spAutoFit/>
          </a:bodyPr>
          <a:lstStyle/>
          <a:p>
            <a:pPr marL="351829" marR="3572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TUEC 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an elected body of TUG members </a:t>
            </a:r>
          </a:p>
          <a:p>
            <a:pPr marL="809029" marR="3572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spc="-5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TUEC</a:t>
            </a:r>
            <a:r>
              <a:rPr lang="en-US" sz="2400" spc="-1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b="1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TRIUMF</a:t>
            </a:r>
            <a:r>
              <a:rPr lang="en-US" sz="2400" b="1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400" spc="-1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lab)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9029" marR="3572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400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en-US" sz="2400" b="1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en-US" sz="2400" b="1" spc="-5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400" b="1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en-US" sz="2400" b="1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b="1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</a:p>
          <a:p>
            <a:pPr marL="809029" marR="3572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endParaRPr lang="en-US" sz="2400" b="1" spc="-14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029" marR="3572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</a:t>
            </a:r>
            <a:b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spc="-1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https://triumf.ca/people/tug/</a:t>
            </a:r>
          </a:p>
          <a:p>
            <a:pPr marL="809029" marR="3572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of useful resources</a:t>
            </a:r>
          </a:p>
          <a:p>
            <a:pPr marL="466129" marR="3572" lvl="1">
              <a:lnSpc>
                <a:spcPct val="102600"/>
              </a:lnSpc>
              <a:spcBef>
                <a:spcPts val="32"/>
              </a:spcBef>
            </a:pPr>
            <a:endParaRPr lang="en-US" sz="2400" spc="-14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129" marR="3572" lvl="1">
              <a:lnSpc>
                <a:spcPct val="102600"/>
              </a:lnSpc>
              <a:spcBef>
                <a:spcPts val="32"/>
              </a:spcBef>
            </a:pPr>
            <a:endParaRPr lang="en-US" sz="2400" spc="-14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129" marR="3572" lvl="1">
              <a:lnSpc>
                <a:spcPct val="102600"/>
              </a:lnSpc>
              <a:spcBef>
                <a:spcPts val="32"/>
              </a:spcBef>
            </a:pPr>
            <a:endParaRPr lang="en-US" sz="2400" spc="-14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129" marR="3572" lvl="1">
              <a:lnSpc>
                <a:spcPct val="102600"/>
              </a:lnSpc>
              <a:spcBef>
                <a:spcPts val="32"/>
              </a:spcBef>
            </a:pPr>
            <a:endParaRPr lang="en-US" sz="2400" spc="-14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129" marR="3572" lvl="1">
              <a:lnSpc>
                <a:spcPct val="102600"/>
              </a:lnSpc>
              <a:spcBef>
                <a:spcPts val="32"/>
              </a:spcBef>
            </a:pPr>
            <a:endParaRPr lang="en-US" sz="2400" spc="-14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6129" marR="3572" lvl="1">
              <a:lnSpc>
                <a:spcPct val="102600"/>
              </a:lnSpc>
              <a:spcBef>
                <a:spcPts val="32"/>
              </a:spcBef>
            </a:pP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(some parts under construction)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7A33B-111C-4A7C-98FE-5B518F05AE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672"/>
          <a:stretch>
            <a:fillRect/>
          </a:stretch>
        </p:blipFill>
        <p:spPr>
          <a:xfrm>
            <a:off x="5978770" y="2867179"/>
            <a:ext cx="6100688" cy="39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4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83754-0FCF-7025-3071-EE9B91A29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0A9966C-C2CE-1BAD-7603-45E3CCF540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6262" y="684472"/>
            <a:ext cx="9931793" cy="686126"/>
          </a:xfrm>
          <a:prstGeom prst="rect">
            <a:avLst/>
          </a:prstGeom>
        </p:spPr>
        <p:txBody>
          <a:bodyPr vert="horz" wrap="square" lIns="0" tIns="8930" rIns="0" bIns="0" rtlCol="0" anchor="t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pc="-25" dirty="0"/>
              <a:t>What</a:t>
            </a:r>
            <a:r>
              <a:rPr spc="-176" dirty="0"/>
              <a:t> </a:t>
            </a:r>
            <a:r>
              <a:rPr lang="en-US" dirty="0"/>
              <a:t>does TUEC do</a:t>
            </a:r>
            <a:r>
              <a:rPr spc="-105" dirty="0"/>
              <a:t>?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6192CE4-48BB-C6EA-5B47-B0477C63737C}"/>
              </a:ext>
            </a:extLst>
          </p:cNvPr>
          <p:cNvSpPr txBox="1"/>
          <p:nvPr/>
        </p:nvSpPr>
        <p:spPr>
          <a:xfrm>
            <a:off x="888556" y="1636517"/>
            <a:ext cx="10618814" cy="5304932"/>
          </a:xfrm>
          <a:prstGeom prst="rect">
            <a:avLst/>
          </a:prstGeom>
        </p:spPr>
        <p:txBody>
          <a:bodyPr vert="horz" wrap="square" lIns="0" tIns="4018" rIns="0" bIns="0" rtlCol="0">
            <a:spAutoFit/>
          </a:bodyPr>
          <a:lstStyle/>
          <a:p>
            <a:pPr marL="351829" marR="3572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 </a:t>
            </a:r>
            <a:r>
              <a:rPr lang="en-US" sz="2400" b="1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TUEC </a:t>
            </a:r>
            <a:r>
              <a:rPr lang="en-US" sz="24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an elected body of TUG members </a:t>
            </a:r>
          </a:p>
          <a:p>
            <a:pPr marL="809029" marR="3572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spc="-5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TUEC</a:t>
            </a:r>
            <a:r>
              <a:rPr lang="en-US" sz="2400" spc="-1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b="1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TRIUMF</a:t>
            </a:r>
            <a:r>
              <a:rPr lang="en-US" sz="2400" b="1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400" spc="-1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lab)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9029" marR="3572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n-US" sz="2400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en-US" sz="2400" b="1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2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interests</a:t>
            </a:r>
            <a:r>
              <a:rPr lang="en-US" sz="2400" b="1" spc="-5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400" b="1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en-US" sz="2400" b="1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b="1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</a:p>
          <a:p>
            <a:pPr marL="809029" marR="3572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endParaRPr lang="en-US" sz="2400" b="1" spc="-14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029" marR="3572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en-US" sz="2400" spc="-6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bi-monthly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spc="-6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en-US" sz="2400" spc="-6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3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sz="2400" spc="-6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raised</a:t>
            </a:r>
            <a:endParaRPr lang="en-US" sz="2400" spc="-42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6229" marR="3572" lvl="2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Bring those up with TRIUMF </a:t>
            </a:r>
            <a:r>
              <a:rPr lang="en-US" sz="2400" spc="-2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br>
              <a:rPr lang="en-US" sz="2400" spc="-2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spc="-2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lang="en-US" sz="2400" b="1" dirty="0">
                <a:solidFill>
                  <a:srgbClr val="747474"/>
                </a:solidFill>
                <a:latin typeface="Arial"/>
                <a:cs typeface="Arial"/>
              </a:rPr>
              <a:t>Liaison and direct meetings with TRIUMF Management</a:t>
            </a:r>
            <a:endParaRPr lang="en-US" sz="2400" spc="-14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6229" marR="3572" lvl="2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 by monitoring progress via an issue tracker </a:t>
            </a:r>
          </a:p>
          <a:p>
            <a:pPr marL="809029" marR="3572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gets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communicated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group:</a:t>
            </a:r>
          </a:p>
          <a:p>
            <a:pPr marL="1266229" marR="3572" lvl="2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  <a:r>
              <a:rPr lang="en-US" sz="2400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  <a:r>
              <a:rPr lang="en-US" sz="2400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updates,</a:t>
            </a:r>
            <a:r>
              <a:rPr lang="en-US" sz="2400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</a:t>
            </a:r>
            <a:r>
              <a:rPr lang="en-US" sz="2400" spc="-4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EECs,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</a:t>
            </a:r>
            <a:r>
              <a:rPr lang="en-US" sz="2400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conferences, </a:t>
            </a:r>
            <a:r>
              <a:rPr lang="en-US" sz="2400" spc="-2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occasionally</a:t>
            </a:r>
            <a:r>
              <a:rPr lang="en-US" sz="2400" spc="-4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r>
              <a:rPr lang="en-US" sz="2400" spc="-4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2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advertisements,</a:t>
            </a:r>
            <a:r>
              <a:rPr lang="en-US" sz="2400" spc="-3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spc="-4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user the TUG </a:t>
            </a:r>
            <a:r>
              <a:rPr lang="en-US" sz="2400" spc="-2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mailing</a:t>
            </a:r>
            <a:r>
              <a:rPr lang="en-US" sz="2400" spc="-4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</a:p>
          <a:p>
            <a:pPr marL="809029" marR="3572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Consultation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sz="2400" spc="-5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en-US" sz="2400" spc="-5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400" spc="-5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spc="-5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spc="-5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pc="-3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n-US" sz="2400" spc="-5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US" sz="2400" spc="-5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vision </a:t>
            </a:r>
            <a: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b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their implementation.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029" marR="3572" lvl="1" indent="-342900">
              <a:lnSpc>
                <a:spcPct val="102600"/>
              </a:lnSpc>
              <a:spcBef>
                <a:spcPts val="32"/>
              </a:spcBef>
              <a:buFont typeface="Arial" panose="020B0604020202020204" pitchFamily="34" charset="0"/>
              <a:buChar char="•"/>
            </a:pPr>
            <a:r>
              <a:rPr lang="en-US" sz="2400" spc="-4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Heavily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3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1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</a:t>
            </a:r>
            <a:r>
              <a:rPr lang="en-US"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3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  <a:endParaRPr lang="en-US" sz="2400" spc="-7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03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C39A472-8A9C-EE0B-4559-2CA3E82F08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3067" y="682676"/>
            <a:ext cx="9347733" cy="686126"/>
          </a:xfrm>
          <a:prstGeom prst="rect">
            <a:avLst/>
          </a:prstGeom>
        </p:spPr>
        <p:txBody>
          <a:bodyPr vert="horz" wrap="square" lIns="0" tIns="8930" rIns="0" bIns="0" rtlCol="0" anchor="t">
            <a:spAutoFit/>
          </a:bodyPr>
          <a:lstStyle/>
          <a:p>
            <a:pPr marL="8929">
              <a:lnSpc>
                <a:spcPct val="100000"/>
              </a:lnSpc>
              <a:spcBef>
                <a:spcPts val="70"/>
              </a:spcBef>
            </a:pPr>
            <a:r>
              <a:rPr spc="-35" dirty="0"/>
              <a:t>Communicate</a:t>
            </a:r>
            <a:r>
              <a:rPr spc="-155" dirty="0"/>
              <a:t> </a:t>
            </a:r>
            <a:r>
              <a:rPr dirty="0"/>
              <a:t>and</a:t>
            </a:r>
            <a:r>
              <a:rPr spc="-155" dirty="0"/>
              <a:t> </a:t>
            </a:r>
            <a:r>
              <a:rPr spc="-25" dirty="0"/>
              <a:t>participate!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E0D0CF1E-2C96-D86B-5B23-5DA9B02D03CB}"/>
              </a:ext>
            </a:extLst>
          </p:cNvPr>
          <p:cNvSpPr txBox="1"/>
          <p:nvPr/>
        </p:nvSpPr>
        <p:spPr>
          <a:xfrm>
            <a:off x="914400" y="1642872"/>
            <a:ext cx="9988062" cy="4486458"/>
          </a:xfrm>
          <a:prstGeom prst="rect">
            <a:avLst/>
          </a:prstGeom>
        </p:spPr>
        <p:txBody>
          <a:bodyPr vert="horz" wrap="square" lIns="0" tIns="8483" rIns="0" bIns="0" rtlCol="0">
            <a:spAutoFit/>
          </a:bodyPr>
          <a:lstStyle/>
          <a:p>
            <a:pPr marL="271453" indent="-253594">
              <a:spcBef>
                <a:spcPts val="67"/>
              </a:spcBef>
              <a:buSzPct val="73684"/>
              <a:buChar char="•"/>
              <a:tabLst>
                <a:tab pos="271453" algn="l"/>
              </a:tabLst>
            </a:pPr>
            <a:r>
              <a:rPr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</a:t>
            </a:r>
            <a:r>
              <a:rPr sz="2400" spc="-13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8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</a:t>
            </a:r>
            <a:r>
              <a:rPr sz="2400" spc="-5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4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mailing</a:t>
            </a:r>
            <a:r>
              <a:rPr sz="2400" spc="-7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sz="2400" spc="-8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9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(see</a:t>
            </a:r>
            <a:r>
              <a:rPr sz="2400" spc="-4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63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earlier</a:t>
            </a:r>
            <a:r>
              <a:rPr sz="2400" spc="-7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slides)</a:t>
            </a:r>
            <a:endParaRPr lang="en-US" sz="2400" spc="-7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8653" lvl="1" indent="-253594">
              <a:spcBef>
                <a:spcPts val="67"/>
              </a:spcBef>
              <a:buSzPct val="73684"/>
              <a:buFontTx/>
              <a:buChar char="•"/>
              <a:tabLst>
                <a:tab pos="271453" algn="l"/>
              </a:tabLst>
            </a:pPr>
            <a: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send announcements to TRIUMF users: </a:t>
            </a:r>
            <a:b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triumf-user@lists.triumf.ca</a:t>
            </a:r>
          </a:p>
          <a:p>
            <a:pPr>
              <a:spcBef>
                <a:spcPts val="28"/>
              </a:spcBef>
              <a:buClr>
                <a:srgbClr val="747474"/>
              </a:buClr>
            </a:pPr>
            <a:endParaRPr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53" marR="89294" indent="-254041">
              <a:lnSpc>
                <a:spcPct val="102299"/>
              </a:lnSpc>
              <a:buSzPct val="73684"/>
              <a:buChar char="•"/>
              <a:tabLst>
                <a:tab pos="271453" algn="l"/>
              </a:tabLst>
            </a:pP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2400" spc="-13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TUEC</a:t>
            </a:r>
            <a:r>
              <a:rPr sz="2400" spc="-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400" spc="-8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  <a:r>
              <a:rPr sz="2400" spc="-8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sz="2400" spc="-8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sz="2400" spc="-8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sz="2400" spc="-2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2400" spc="-8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sz="2400" spc="-8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z="2400" spc="-8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8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sz="2400" spc="-3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</a:t>
            </a:r>
            <a:r>
              <a:rPr lang="en-US" sz="2400" spc="-3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2910" marR="12501" lvl="1" indent="-254041">
              <a:lnSpc>
                <a:spcPct val="102299"/>
              </a:lnSpc>
              <a:buSzPct val="73684"/>
              <a:buChar char="•"/>
              <a:tabLst>
                <a:tab pos="592910" algn="l"/>
              </a:tabLst>
            </a:pPr>
            <a:r>
              <a:rPr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US"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committee:</a:t>
            </a:r>
            <a:r>
              <a:rPr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3" dirty="0">
                <a:solidFill>
                  <a:srgbClr val="002060"/>
                </a:solidFill>
                <a:uFill>
                  <a:solidFill>
                    <a:srgbClr val="74747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tug@triumf</a:t>
            </a:r>
            <a:r>
              <a:rPr lang="en-US" sz="2400" spc="-53" dirty="0">
                <a:solidFill>
                  <a:srgbClr val="002060"/>
                </a:solidFill>
                <a:uFill>
                  <a:solidFill>
                    <a:srgbClr val="74747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.ca</a:t>
            </a:r>
          </a:p>
          <a:p>
            <a:pPr marL="592910" marR="12501" lvl="1" indent="-254041">
              <a:lnSpc>
                <a:spcPct val="102299"/>
              </a:lnSpc>
              <a:buSzPct val="73684"/>
              <a:buFontTx/>
              <a:buChar char="•"/>
              <a:tabLst>
                <a:tab pos="592910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only the chairs: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tuec_chairs@triumf.ca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2910" marR="12501" lvl="1" indent="-254041">
              <a:lnSpc>
                <a:spcPct val="102299"/>
              </a:lnSpc>
              <a:buSzPct val="73684"/>
              <a:buFontTx/>
              <a:buChar char="•"/>
              <a:tabLst>
                <a:tab pos="592910" algn="l"/>
              </a:tabLst>
            </a:pPr>
            <a:endParaRPr lang="en-US" sz="24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84"/>
              </a:spcBef>
              <a:buClr>
                <a:srgbClr val="747474"/>
              </a:buClr>
            </a:pPr>
            <a:endParaRPr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53" indent="-253594">
              <a:spcBef>
                <a:spcPts val="4"/>
              </a:spcBef>
              <a:buSzPct val="73684"/>
              <a:buChar char="•"/>
              <a:tabLst>
                <a:tab pos="271453" algn="l"/>
              </a:tabLst>
            </a:pPr>
            <a:r>
              <a:rPr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sz="2400" spc="-134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spc="-116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</a:t>
            </a:r>
            <a:r>
              <a:rPr sz="2400" spc="-9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2400" spc="-9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TUEC</a:t>
            </a:r>
            <a:r>
              <a:rPr sz="2400" spc="-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 </a:t>
            </a:r>
            <a:r>
              <a:rPr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sz="2400" spc="-9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year!</a:t>
            </a:r>
            <a:endParaRPr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2910" marR="485758" lvl="1" indent="-254041">
              <a:lnSpc>
                <a:spcPct val="102299"/>
              </a:lnSpc>
              <a:buSzPct val="73684"/>
              <a:buChar char="•"/>
              <a:tabLst>
                <a:tab pos="592910" algn="l"/>
              </a:tabLst>
            </a:pPr>
            <a:r>
              <a:rPr sz="2400" spc="-42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</a:t>
            </a:r>
            <a:r>
              <a:rPr sz="2400" spc="-9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needed:</a:t>
            </a:r>
            <a:r>
              <a:rPr sz="2400" spc="-9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5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sz="2400" spc="-8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z="2400" spc="-88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6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non-TRIUMF</a:t>
            </a:r>
            <a:r>
              <a:rPr sz="2400" spc="-7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39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</a:t>
            </a:r>
            <a:r>
              <a:rPr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-7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 </a:t>
            </a:r>
            <a:endParaRPr lang="en-US" sz="2400" spc="-7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905</Words>
  <Application>Microsoft Macintosh PowerPoint</Application>
  <PresentationFormat>Widescreen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Neue Haas Grotesk Text Pro</vt:lpstr>
      <vt:lpstr>BjornVTI</vt:lpstr>
      <vt:lpstr>Introduction:  TUG annual general Meeting @</vt:lpstr>
      <vt:lpstr>What is a TRIUMF User?</vt:lpstr>
      <vt:lpstr>What is the TRIUMF user’s group (TUG)?</vt:lpstr>
      <vt:lpstr>What is the TRIUMF user’s group (TUG)?</vt:lpstr>
      <vt:lpstr>What is TRIUMF Users’ Group Executive Committee ?</vt:lpstr>
      <vt:lpstr>PowerPoint Presentation</vt:lpstr>
      <vt:lpstr>What does TUEC do?</vt:lpstr>
      <vt:lpstr>What does TUEC do?</vt:lpstr>
      <vt:lpstr>Communicate and participate!</vt:lpstr>
      <vt:lpstr>Welcome to our  Annual General Meeting (AGM)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Moritz Pascal Reiter</dc:creator>
  <cp:lastModifiedBy>Moritz Pascal Reiter</cp:lastModifiedBy>
  <cp:revision>9</cp:revision>
  <dcterms:created xsi:type="dcterms:W3CDTF">2025-07-29T18:03:42Z</dcterms:created>
  <dcterms:modified xsi:type="dcterms:W3CDTF">2025-07-30T15:52:45Z</dcterms:modified>
</cp:coreProperties>
</file>