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4"/>
  </p:sldMasterIdLst>
  <p:notesMasterIdLst>
    <p:notesMasterId r:id="rId17"/>
  </p:notesMasterIdLst>
  <p:sldIdLst>
    <p:sldId id="260" r:id="rId5"/>
    <p:sldId id="257" r:id="rId6"/>
    <p:sldId id="258" r:id="rId7"/>
    <p:sldId id="291" r:id="rId8"/>
    <p:sldId id="289" r:id="rId9"/>
    <p:sldId id="288" r:id="rId10"/>
    <p:sldId id="290" r:id="rId11"/>
    <p:sldId id="293" r:id="rId12"/>
    <p:sldId id="269" r:id="rId13"/>
    <p:sldId id="278" r:id="rId14"/>
    <p:sldId id="282" r:id="rId15"/>
    <p:sldId id="29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B5C9FF-C3F8-43BD-91C7-42C780AA8B92}" v="150" dt="2025-07-30T15:33:22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2FDA8-BB14-4FD4-9887-E3D1971E46B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B0631-AF91-40E8-9074-4C92A65F8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5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2025-07-30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2025-07-30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2025-07-30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2025-07-30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2025-07-30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ps.triumf.ca/general-resources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ists.triumf.ca/mailman/listinfo/postdocs" TargetMode="External"/><Relationship Id="rId7" Type="http://schemas.openxmlformats.org/officeDocument/2006/relationships/hyperlink" Target="mailto:gaps@triumf.ca" TargetMode="External"/><Relationship Id="rId2" Type="http://schemas.openxmlformats.org/officeDocument/2006/relationships/hyperlink" Target="http://Grhttps:/lists.triumf.ca/mailman/listinfo/grads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nstagram.com/triumfgaps/" TargetMode="External"/><Relationship Id="rId5" Type="http://schemas.openxmlformats.org/officeDocument/2006/relationships/hyperlink" Target="https://gaps.triumf.ca/" TargetMode="External"/><Relationship Id="rId4" Type="http://schemas.openxmlformats.org/officeDocument/2006/relationships/hyperlink" Target="https://lists.triumf.ca/mailman/listinfo/gaps-career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gaps.edi@triumf.ca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lists.triumf.ca/mailman/listinfo/gaps-careers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31241-A193-E28B-AF33-122F4E3142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GAPS Update TRIUMF User Group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D4328-EFFF-16AA-7BD4-E3F9EC8688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0" rIns="91440" bIns="45720" anchor="b">
            <a:normAutofit fontScale="92500" lnSpcReduction="20000"/>
          </a:bodyPr>
          <a:lstStyle/>
          <a:p>
            <a:r>
              <a:rPr lang="en-US" dirty="0">
                <a:cs typeface="Arial"/>
              </a:rPr>
              <a:t>July 30th 2025</a:t>
            </a:r>
          </a:p>
          <a:p>
            <a:r>
              <a:rPr lang="en-US" dirty="0">
                <a:cs typeface="Arial"/>
              </a:rPr>
              <a:t>Chris Chambers</a:t>
            </a:r>
          </a:p>
          <a:p>
            <a:r>
              <a:rPr lang="en-US" dirty="0">
                <a:cs typeface="Arial"/>
              </a:rPr>
              <a:t>On behalf of the GAPS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2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A2E33-A5E9-B00D-DF2F-A3D4A99A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979687"/>
            <a:ext cx="5550609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600">
                <a:latin typeface="Arial"/>
                <a:cs typeface="Arial"/>
              </a:rPr>
              <a:t>Help us help you!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6E0C6-2EF1-0C7B-318D-2AE69490C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1462777"/>
            <a:ext cx="5143257" cy="3939398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You can also be part of the committee without having an elected position, and volunteer your time as you see fit</a:t>
            </a:r>
          </a:p>
          <a:p>
            <a:r>
              <a:rPr lang="en-US" sz="2000" dirty="0">
                <a:latin typeface="Arial"/>
                <a:cs typeface="Arial"/>
              </a:rPr>
              <a:t>Anybody can join the committee if you want to make a difference!</a:t>
            </a:r>
          </a:p>
          <a:p>
            <a:r>
              <a:rPr lang="en-US" sz="2000" dirty="0">
                <a:latin typeface="Arial"/>
                <a:cs typeface="Arial"/>
              </a:rPr>
              <a:t>We meet at </a:t>
            </a:r>
            <a:r>
              <a:rPr lang="en-US" sz="2000" b="1" dirty="0">
                <a:latin typeface="Arial"/>
                <a:cs typeface="Arial"/>
              </a:rPr>
              <a:t>3pm on Fridays in MOB Conference Room</a:t>
            </a:r>
          </a:p>
          <a:p>
            <a:r>
              <a:rPr lang="en-US" sz="2000" dirty="0">
                <a:latin typeface="Arial"/>
                <a:cs typeface="Arial"/>
              </a:rPr>
              <a:t>Elections are at the Aug. 15</a:t>
            </a:r>
            <a:r>
              <a:rPr lang="en-US" sz="2000" baseline="30000" dirty="0">
                <a:latin typeface="Arial"/>
                <a:cs typeface="Arial"/>
              </a:rPr>
              <a:t>th</a:t>
            </a:r>
            <a:r>
              <a:rPr lang="en-US" sz="2000" dirty="0">
                <a:latin typeface="Arial"/>
                <a:cs typeface="Arial"/>
              </a:rPr>
              <a:t> meeting</a:t>
            </a:r>
          </a:p>
          <a:p>
            <a:pPr lvl="1"/>
            <a:r>
              <a:rPr lang="en-US" sz="2000" b="1" dirty="0">
                <a:latin typeface="Arial"/>
                <a:cs typeface="Arial"/>
              </a:rPr>
              <a:t>All grads and postdocs can vote!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8A968BA-ECB8-314E-309F-BE4797EC7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060" y="275818"/>
            <a:ext cx="4599500" cy="6305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42EC81-B7E0-5C6F-3BB7-CF7C1E837EDD}"/>
              </a:ext>
            </a:extLst>
          </p:cNvPr>
          <p:cNvSpPr txBox="1"/>
          <p:nvPr/>
        </p:nvSpPr>
        <p:spPr>
          <a:xfrm>
            <a:off x="684000" y="5174448"/>
            <a:ext cx="5899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Join our mailing list below!</a:t>
            </a:r>
          </a:p>
          <a:p>
            <a:pPr algn="l"/>
            <a:r>
              <a:rPr lang="en-US" b="1">
                <a:ea typeface="+mn-lt"/>
                <a:cs typeface="+mn-lt"/>
                <a:hlinkClick r:id="rId3"/>
              </a:rPr>
              <a:t>https://gaps.triumf.ca/general-resources</a:t>
            </a:r>
            <a:endParaRPr lang="en-US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192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7FCD-5C92-9717-C5FC-68F4C0FE8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3600">
                <a:latin typeface="Arial"/>
                <a:cs typeface="Arial"/>
              </a:rPr>
              <a:t>You can help too!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43573-9813-074D-DF7E-8DDAD643F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ctr">
            <a:normAutofit fontScale="77500" lnSpcReduction="20000"/>
          </a:bodyPr>
          <a:lstStyle/>
          <a:p>
            <a:r>
              <a:rPr lang="en-US">
                <a:latin typeface="Arial"/>
                <a:cs typeface="Arial"/>
              </a:rPr>
              <a:t>Grad school/postdocs can be an isolating experience</a:t>
            </a:r>
          </a:p>
          <a:p>
            <a:pPr lvl="1"/>
            <a:r>
              <a:rPr lang="en-US">
                <a:latin typeface="Arial"/>
                <a:cs typeface="Arial"/>
              </a:rPr>
              <a:t>Especially if moving to new city</a:t>
            </a:r>
          </a:p>
          <a:p>
            <a:r>
              <a:rPr lang="en-US">
                <a:latin typeface="Arial"/>
                <a:cs typeface="Arial"/>
              </a:rPr>
              <a:t>GAPS tries to foster sense of community, while building professional skills and making everyone feel like they belong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GAPS Committee is made up of volunteers who dedicate precious time to making TRIUMF a better place for grads &amp; postdocs</a:t>
            </a:r>
          </a:p>
          <a:p>
            <a:r>
              <a:rPr lang="en-US">
                <a:latin typeface="Arial"/>
                <a:cs typeface="Arial"/>
              </a:rPr>
              <a:t>We always need more help</a:t>
            </a:r>
          </a:p>
          <a:p>
            <a:pPr lvl="1"/>
            <a:r>
              <a:rPr lang="en-US">
                <a:latin typeface="Arial"/>
                <a:cs typeface="Arial"/>
              </a:rPr>
              <a:t>Volunteer for one-off events if you can</a:t>
            </a:r>
          </a:p>
          <a:p>
            <a:pPr lvl="1"/>
            <a:r>
              <a:rPr lang="en-US">
                <a:latin typeface="Arial"/>
                <a:cs typeface="Arial"/>
              </a:rPr>
              <a:t>Tell your new students/postdocs about us </a:t>
            </a:r>
          </a:p>
          <a:p>
            <a:pPr lvl="1"/>
            <a:r>
              <a:rPr lang="en-US">
                <a:latin typeface="Arial"/>
                <a:cs typeface="Arial"/>
              </a:rPr>
              <a:t>Support our initiatives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60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47DC-F226-CDF0-A760-0297822FE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39" y="979687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Resources and Reminders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47C08-F7A1-93FB-7A1C-ABDE6BEB4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9" y="1880377"/>
            <a:ext cx="6014274" cy="4219814"/>
          </a:xfrm>
        </p:spPr>
        <p:txBody>
          <a:bodyPr lIns="91440" tIns="45720" rIns="91440" bIns="45720" anchor="ctr">
            <a:normAutofit fontScale="62500" lnSpcReduction="20000"/>
          </a:bodyPr>
          <a:lstStyle/>
          <a:p>
            <a:r>
              <a:rPr lang="en-US" dirty="0">
                <a:latin typeface="Arial"/>
                <a:cs typeface="Arial"/>
              </a:rPr>
              <a:t>GAPS mailing lists:</a:t>
            </a:r>
            <a:endParaRPr lang="en-US" dirty="0">
              <a:solidFill>
                <a:srgbClr val="0563C1"/>
              </a:solidFill>
              <a:cs typeface="Aria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buFont typeface="Courier New" pitchFamily="2" charset="2"/>
              <a:buChar char="o"/>
            </a:pPr>
            <a:r>
              <a:rPr lang="en-US" dirty="0">
                <a:latin typeface="Arial"/>
                <a:cs typeface="Arial"/>
              </a:rPr>
              <a:t>Grads: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563C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https://lists.triumf.ca/mailman/listinfo/grads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lvl="1">
              <a:buFont typeface="Courier New" pitchFamily="2" charset="2"/>
              <a:buChar char="o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Postdocs: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https://lists.triumf.ca/mailman/listinfo/postdocs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Job posting and scholarship opportunities mailing list:</a:t>
            </a:r>
            <a:endParaRPr lang="en-US" dirty="0"/>
          </a:p>
          <a:p>
            <a:pPr lvl="1">
              <a:buFont typeface="Courier New" pitchFamily="2" charset="2"/>
              <a:buChar char="o"/>
            </a:pPr>
            <a:r>
              <a:rPr lang="en-US" dirty="0">
                <a:latin typeface="Arial"/>
                <a:cs typeface="Arial"/>
                <a:hlinkClick r:id="rId4"/>
              </a:rPr>
              <a:t>https://lists.triumf.ca/mailman/listinfo/gaps-careers</a:t>
            </a:r>
            <a:r>
              <a:rPr lang="en-US" dirty="0">
                <a:latin typeface="Arial"/>
                <a:cs typeface="Arial"/>
              </a:rPr>
              <a:t> </a:t>
            </a:r>
            <a:endParaRPr lang="en-US" dirty="0"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GAPS Website</a:t>
            </a:r>
          </a:p>
          <a:p>
            <a:pPr lvl="1">
              <a:buFont typeface="Courier New" pitchFamily="2" charset="2"/>
              <a:buChar char="o"/>
            </a:pPr>
            <a:r>
              <a:rPr lang="en-US" dirty="0">
                <a:latin typeface="Arial"/>
                <a:cs typeface="Arial"/>
                <a:hlinkClick r:id="rId5"/>
              </a:rPr>
              <a:t>https://gaps.triumf.ca/</a:t>
            </a:r>
            <a:r>
              <a:rPr lang="en-US" dirty="0">
                <a:latin typeface="Arial"/>
                <a:cs typeface="Arial"/>
              </a:rPr>
              <a:t> </a:t>
            </a:r>
            <a:endParaRPr lang="en-US" dirty="0"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Instagram:</a:t>
            </a:r>
            <a:endParaRPr lang="en-US" dirty="0">
              <a:cs typeface="Arial"/>
            </a:endParaRPr>
          </a:p>
          <a:p>
            <a:pPr lvl="1">
              <a:buFont typeface="Courier New" pitchFamily="2" charset="2"/>
              <a:buChar char="o"/>
            </a:pPr>
            <a:r>
              <a:rPr lang="en-US" dirty="0">
                <a:latin typeface="Arial"/>
                <a:cs typeface="Arial"/>
              </a:rPr>
              <a:t>@triumfgaps </a:t>
            </a:r>
            <a:r>
              <a:rPr lang="en-US" dirty="0">
                <a:latin typeface="Arial"/>
                <a:cs typeface="Arial"/>
                <a:hlinkClick r:id="rId6"/>
              </a:rPr>
              <a:t>https://www.instagram.com/triumfgaps/</a:t>
            </a:r>
            <a:r>
              <a:rPr lang="en-US" dirty="0">
                <a:latin typeface="Arial"/>
                <a:cs typeface="Arial"/>
              </a:rPr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54ECE9-2867-228C-46E7-AE99A2518A22}"/>
              </a:ext>
            </a:extLst>
          </p:cNvPr>
          <p:cNvSpPr txBox="1">
            <a:spLocks/>
          </p:cNvSpPr>
          <p:nvPr/>
        </p:nvSpPr>
        <p:spPr>
          <a:xfrm>
            <a:off x="6442191" y="1880377"/>
            <a:ext cx="5570547" cy="4219814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/>
                <a:cs typeface="Arial"/>
              </a:rPr>
              <a:t>GAPS Committee meetings </a:t>
            </a:r>
            <a:r>
              <a:rPr lang="en-US" sz="2000" b="1" dirty="0">
                <a:latin typeface="Arial"/>
                <a:cs typeface="Arial"/>
              </a:rPr>
              <a:t>Fridays at 3pm</a:t>
            </a:r>
            <a:r>
              <a:rPr lang="en-US" sz="2000" dirty="0">
                <a:latin typeface="Arial"/>
                <a:cs typeface="Arial"/>
              </a:rPr>
              <a:t> in the MOB conference room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ECS-EDI meetings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Mondays at 3pm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in the MOB boardroom (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Tuesday @ 4pm next week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000" dirty="0">
              <a:solidFill>
                <a:srgbClr val="000000"/>
              </a:solidFill>
              <a:cs typeface="Arial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Elections Soon!</a:t>
            </a:r>
            <a:endParaRPr lang="en-US" dirty="0"/>
          </a:p>
          <a:p>
            <a:pPr lvl="1">
              <a:buFont typeface="Courier New" pitchFamily="2" charset="2"/>
              <a:buChar char="o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ECS-EDI: August 11 at 3pm</a:t>
            </a:r>
            <a:endParaRPr lang="en-US" sz="2000" dirty="0">
              <a:solidFill>
                <a:srgbClr val="000000"/>
              </a:solidFill>
              <a:cs typeface="Arial"/>
            </a:endParaRPr>
          </a:p>
          <a:p>
            <a:pPr lvl="1">
              <a:buFont typeface="Courier New" pitchFamily="2" charset="2"/>
              <a:buChar char="o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GAPS: August 15 at 3pm</a:t>
            </a:r>
            <a:endParaRPr lang="en-US" sz="2000" dirty="0">
              <a:solidFill>
                <a:srgbClr val="000000"/>
              </a:solidFill>
              <a:cs typeface="Arial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Social hours every Wednesday, alternating time and location (check your inbox and the calendar on the GAPS website)</a:t>
            </a:r>
            <a:endParaRPr lang="en-US" sz="2000" dirty="0">
              <a:solidFill>
                <a:srgbClr val="000000"/>
              </a:solidFill>
              <a:cs typeface="Arial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BBQ at Locarno Beach on Saturday, July 26!</a:t>
            </a:r>
            <a:endParaRPr lang="en-US" sz="20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663FC-F9C7-0278-24CF-EEAE06CC13A3}"/>
              </a:ext>
            </a:extLst>
          </p:cNvPr>
          <p:cNvSpPr txBox="1"/>
          <p:nvPr/>
        </p:nvSpPr>
        <p:spPr>
          <a:xfrm>
            <a:off x="5759196" y="6357112"/>
            <a:ext cx="6432804" cy="4123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Arial"/>
              </a:rPr>
              <a:t>Questions or concerns? Email </a:t>
            </a:r>
            <a:r>
              <a:rPr lang="en-US" sz="2000">
                <a:cs typeface="Arial"/>
                <a:hlinkClick r:id="rId7"/>
              </a:rPr>
              <a:t>gaps@triumf.ca</a:t>
            </a:r>
            <a:r>
              <a:rPr lang="en-US" sz="2000">
                <a:cs typeface="Arial"/>
              </a:rPr>
              <a:t> anytime</a:t>
            </a:r>
          </a:p>
        </p:txBody>
      </p:sp>
    </p:spTree>
    <p:extLst>
      <p:ext uri="{BB962C8B-B14F-4D97-AF65-F5344CB8AC3E}">
        <p14:creationId xmlns:p14="http://schemas.microsoft.com/office/powerpoint/2010/main" val="3309516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BC535-A812-0F35-A589-A6FFBF52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64" y="528441"/>
            <a:ext cx="4541460" cy="1581962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b="1" kern="1200">
                <a:latin typeface="+mn-lt"/>
                <a:ea typeface="+mj-ea"/>
                <a:cs typeface="+mj-cs"/>
              </a:rPr>
              <a:t>Pillars of the Grads and Postdocs Society</a:t>
            </a:r>
            <a:endParaRPr lang="en-US" b="1" kern="1200">
              <a:latin typeface="+mn-lt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3A67B-723A-A317-D617-550806B54F6C}"/>
              </a:ext>
            </a:extLst>
          </p:cNvPr>
          <p:cNvSpPr txBox="1"/>
          <p:nvPr/>
        </p:nvSpPr>
        <p:spPr>
          <a:xfrm>
            <a:off x="2401561" y="6044183"/>
            <a:ext cx="6961895" cy="414933"/>
          </a:xfrm>
          <a:prstGeom prst="rect">
            <a:avLst/>
          </a:prstGeom>
        </p:spPr>
        <p:txBody>
          <a:bodyPr rot="0" spcFirstLastPara="0" vertOverflow="overflow" horzOverflow="overflow" vert="horz" lIns="91440" tIns="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b="0" kern="1200">
                <a:latin typeface="+mn-lt"/>
                <a:ea typeface="+mn-ea"/>
                <a:cs typeface="+mn-cs"/>
              </a:rPr>
              <a:t>The GAPS Committee is tasked with ensuring these are met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7CFC2-EFC9-F278-AE92-E162117EC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374" y="1813639"/>
            <a:ext cx="5838823" cy="3931442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sz="2500">
                <a:latin typeface="Arial"/>
                <a:cs typeface="Arial"/>
              </a:rPr>
              <a:t>Represent grads &amp; postdocs at TRIUMF (</a:t>
            </a:r>
            <a:r>
              <a:rPr lang="en-US" sz="2500" b="1">
                <a:latin typeface="Arial"/>
                <a:cs typeface="Arial"/>
              </a:rPr>
              <a:t>Advocacy</a:t>
            </a:r>
            <a:r>
              <a:rPr lang="en-US" sz="2500">
                <a:latin typeface="Arial"/>
                <a:cs typeface="Arial"/>
              </a:rPr>
              <a:t>)</a:t>
            </a:r>
          </a:p>
          <a:p>
            <a:r>
              <a:rPr lang="en-US" sz="2500">
                <a:latin typeface="Arial"/>
                <a:cs typeface="Arial"/>
              </a:rPr>
              <a:t>Advocate for their health, safety, well-being, and administrative needs of graduates and postdocs (</a:t>
            </a:r>
            <a:r>
              <a:rPr lang="en-US" sz="2500" b="1">
                <a:latin typeface="Arial"/>
                <a:cs typeface="Arial"/>
              </a:rPr>
              <a:t>EDI</a:t>
            </a:r>
            <a:r>
              <a:rPr lang="en-US" sz="2500">
                <a:latin typeface="Arial"/>
                <a:cs typeface="Arial"/>
              </a:rPr>
              <a:t>)</a:t>
            </a:r>
          </a:p>
          <a:p>
            <a:r>
              <a:rPr lang="en-US" sz="2500">
                <a:latin typeface="Arial"/>
                <a:cs typeface="Arial"/>
              </a:rPr>
              <a:t>Provide graduates and postdocs </a:t>
            </a:r>
            <a:br>
              <a:rPr lang="en-US" sz="2500">
                <a:latin typeface="Arial"/>
                <a:cs typeface="Arial"/>
              </a:rPr>
            </a:br>
            <a:r>
              <a:rPr lang="en-US" sz="2500">
                <a:latin typeface="Arial"/>
                <a:cs typeface="Arial"/>
              </a:rPr>
              <a:t>opportunities for academic and professional development (</a:t>
            </a:r>
            <a:r>
              <a:rPr lang="en-US" sz="2500" b="1">
                <a:latin typeface="Arial"/>
                <a:cs typeface="Arial"/>
              </a:rPr>
              <a:t>PD</a:t>
            </a:r>
            <a:r>
              <a:rPr lang="en-US" sz="2500">
                <a:latin typeface="Arial"/>
                <a:cs typeface="Arial"/>
              </a:rPr>
              <a:t>)</a:t>
            </a:r>
          </a:p>
          <a:p>
            <a:r>
              <a:rPr lang="en-US" sz="2500">
                <a:latin typeface="Arial"/>
                <a:cs typeface="Arial"/>
              </a:rPr>
              <a:t>Foster a sense of community (</a:t>
            </a:r>
            <a:r>
              <a:rPr lang="en-US" sz="2500" b="1">
                <a:latin typeface="Arial"/>
                <a:cs typeface="Arial"/>
              </a:rPr>
              <a:t>Social</a:t>
            </a:r>
            <a:r>
              <a:rPr lang="en-US" sz="2500">
                <a:latin typeface="Arial"/>
                <a:cs typeface="Arial"/>
              </a:rPr>
              <a:t>)</a:t>
            </a:r>
            <a:endParaRPr lang="en-US" sz="2500"/>
          </a:p>
          <a:p>
            <a:endParaRPr lang="en-US" sz="2500"/>
          </a:p>
        </p:txBody>
      </p:sp>
      <p:pic>
        <p:nvPicPr>
          <p:cNvPr id="5" name="Picture 5" descr="A large metal structure with pipes&#10;&#10;Description automatically generated">
            <a:extLst>
              <a:ext uri="{FF2B5EF4-FFF2-40B4-BE49-F238E27FC236}">
                <a16:creationId xmlns:a16="http://schemas.microsoft.com/office/drawing/2014/main" id="{7B9C0F21-018E-5C88-478D-0E599691D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19" y="1813739"/>
            <a:ext cx="4680154" cy="35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4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B07D26-C178-A671-9F93-35B31E6F728D}"/>
              </a:ext>
            </a:extLst>
          </p:cNvPr>
          <p:cNvSpPr txBox="1"/>
          <p:nvPr/>
        </p:nvSpPr>
        <p:spPr>
          <a:xfrm>
            <a:off x="270844" y="345304"/>
            <a:ext cx="7444409" cy="5914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New Grad Student &amp; Postdoc Programs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Huge milestone for TRIUMF support of GAPS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Postdoc program includes</a:t>
            </a:r>
          </a:p>
          <a:p>
            <a:pPr marL="1200150" lvl="2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New standardized minimum salary</a:t>
            </a:r>
          </a:p>
          <a:p>
            <a:pPr marL="1200150" lvl="2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Clearer policies with respect to leave, service work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Grad student program includes</a:t>
            </a:r>
          </a:p>
          <a:p>
            <a:pPr marL="1200150" lvl="2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New stipend minimums for masters and PhD GSRAs</a:t>
            </a:r>
          </a:p>
          <a:p>
            <a:pPr marL="1200150" lvl="2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Support for financial hardship</a:t>
            </a:r>
          </a:p>
          <a:p>
            <a:pPr marL="1200150" lvl="2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Look for even more updates in 2025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Results from 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GAPS Surveys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2023-2025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Single biggest issue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>
              <a:solidFill>
                <a:srgbClr val="262626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>
              <a:solidFill>
                <a:srgbClr val="262626"/>
              </a:solidFill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>
              <a:solidFill>
                <a:srgbClr val="000000"/>
              </a:solidFill>
              <a:latin typeface="Helvetica Neue" panose="02000503000000020004" pitchFamily="2" charset="0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7C822-D438-B27C-1DEC-81AA32E01B42}"/>
              </a:ext>
            </a:extLst>
          </p:cNvPr>
          <p:cNvSpPr txBox="1"/>
          <p:nvPr/>
        </p:nvSpPr>
        <p:spPr>
          <a:xfrm>
            <a:off x="271180" y="178944"/>
            <a:ext cx="4088748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05B0F0"/>
                </a:solidFill>
                <a:ea typeface="+mn-lt"/>
                <a:cs typeface="+mn-lt"/>
              </a:rPr>
              <a:t>GAPS Advocacy/HR</a:t>
            </a:r>
            <a:endParaRPr lang="en-US" sz="3200" b="1">
              <a:solidFill>
                <a:srgbClr val="05B0F0"/>
              </a:solidFill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1318C-9B42-9188-7193-999538157D61}"/>
              </a:ext>
            </a:extLst>
          </p:cNvPr>
          <p:cNvSpPr/>
          <p:nvPr/>
        </p:nvSpPr>
        <p:spPr>
          <a:xfrm>
            <a:off x="2156660" y="5467493"/>
            <a:ext cx="1230229" cy="5434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74%​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EE08FDB-57E6-BB37-4842-EE3F2A1A1E77}"/>
              </a:ext>
            </a:extLst>
          </p:cNvPr>
          <p:cNvCxnSpPr/>
          <p:nvPr/>
        </p:nvCxnSpPr>
        <p:spPr>
          <a:xfrm>
            <a:off x="3467673" y="5703827"/>
            <a:ext cx="620485" cy="10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5C103CD-B732-8A25-2B0E-99E0BA6836A0}"/>
              </a:ext>
            </a:extLst>
          </p:cNvPr>
          <p:cNvSpPr/>
          <p:nvPr/>
        </p:nvSpPr>
        <p:spPr>
          <a:xfrm>
            <a:off x="4202028" y="5467493"/>
            <a:ext cx="1230229" cy="543427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49%​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BDCFF7-B38F-606E-A8B3-DCEE9DF6AA46}"/>
              </a:ext>
            </a:extLst>
          </p:cNvPr>
          <p:cNvCxnSpPr>
            <a:cxnSpLocks/>
          </p:cNvCxnSpPr>
          <p:nvPr/>
        </p:nvCxnSpPr>
        <p:spPr>
          <a:xfrm>
            <a:off x="5563172" y="5683774"/>
            <a:ext cx="620485" cy="10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69B3501-429E-0929-17F4-2BEA897FDE7B}"/>
              </a:ext>
            </a:extLst>
          </p:cNvPr>
          <p:cNvSpPr/>
          <p:nvPr/>
        </p:nvSpPr>
        <p:spPr>
          <a:xfrm>
            <a:off x="6297527" y="5447440"/>
            <a:ext cx="1230229" cy="5434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41%​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DCAE8-32BC-F73D-E652-746F82900E3D}"/>
              </a:ext>
            </a:extLst>
          </p:cNvPr>
          <p:cNvSpPr txBox="1"/>
          <p:nvPr/>
        </p:nvSpPr>
        <p:spPr>
          <a:xfrm>
            <a:off x="2460744" y="5103681"/>
            <a:ext cx="793082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Arial"/>
              </a:rPr>
              <a:t>2023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3529CB-2561-2C52-2827-B66EE20525CF}"/>
              </a:ext>
            </a:extLst>
          </p:cNvPr>
          <p:cNvSpPr txBox="1"/>
          <p:nvPr/>
        </p:nvSpPr>
        <p:spPr>
          <a:xfrm>
            <a:off x="4511125" y="5083628"/>
            <a:ext cx="793082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Arial"/>
              </a:rPr>
              <a:t>2024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76225D-7ECB-A296-E036-574F4492519D}"/>
              </a:ext>
            </a:extLst>
          </p:cNvPr>
          <p:cNvSpPr txBox="1"/>
          <p:nvPr/>
        </p:nvSpPr>
        <p:spPr>
          <a:xfrm>
            <a:off x="6516389" y="5083628"/>
            <a:ext cx="793082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Arial"/>
              </a:rPr>
              <a:t>2025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CFE7F-52DB-696C-4632-961F7AC403A8}"/>
              </a:ext>
            </a:extLst>
          </p:cNvPr>
          <p:cNvSpPr txBox="1"/>
          <p:nvPr/>
        </p:nvSpPr>
        <p:spPr>
          <a:xfrm>
            <a:off x="1016954" y="5289168"/>
            <a:ext cx="113898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Salary &amp; Cost of Living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27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54FB0-BE91-196C-62FE-E8016B9B7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EE61B6-18A8-81A5-52E6-B68A190B4C87}"/>
              </a:ext>
            </a:extLst>
          </p:cNvPr>
          <p:cNvSpPr txBox="1"/>
          <p:nvPr/>
        </p:nvSpPr>
        <p:spPr>
          <a:xfrm>
            <a:off x="155541" y="440554"/>
            <a:ext cx="7444409" cy="6093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>
              <a:buFont typeface="Arial,Sans-Serif" panose="020B0604020202020204" pitchFamily="34" charset="0"/>
              <a:buChar char="•"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Advocated for 2026 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Long Shutdown mitigation strategies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 for students and postdocs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Faster &amp; clearer information from 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TRIUMF HR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e.g. Helped organize 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immigration 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workshops 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Graduate Student Visitors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 will be added to HR systems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Working on 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clearer communication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 across different groups and leadership team at TRIUMF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What are the next most pressing issues that affect you?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From survey:</a:t>
            </a:r>
          </a:p>
          <a:p>
            <a:pPr marL="1200150" lvl="2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Better communication from leadership/management</a:t>
            </a:r>
          </a:p>
          <a:p>
            <a:pPr marL="1200150" lvl="2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Immigration</a:t>
            </a:r>
          </a:p>
          <a:p>
            <a:pPr marL="1200150" lvl="2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Searching for next job</a:t>
            </a:r>
          </a:p>
          <a:p>
            <a:pPr marL="1200150" lvl="2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Mental Health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GSVs: One of our main focuses for this year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D90B2-D14B-C817-4A92-6AEFCCDEF9F7}"/>
              </a:ext>
            </a:extLst>
          </p:cNvPr>
          <p:cNvSpPr txBox="1"/>
          <p:nvPr/>
        </p:nvSpPr>
        <p:spPr>
          <a:xfrm>
            <a:off x="271180" y="178944"/>
            <a:ext cx="4088748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05B0F0"/>
                </a:solidFill>
                <a:ea typeface="+mn-lt"/>
                <a:cs typeface="+mn-lt"/>
              </a:rPr>
              <a:t>GAPS Advocacy/HR</a:t>
            </a:r>
            <a:endParaRPr lang="en-US" sz="3200" b="1">
              <a:solidFill>
                <a:srgbClr val="05B0F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7668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A44BFFA-594F-341C-7AD8-7D9797F96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5" b="252"/>
          <a:stretch>
            <a:fillRect/>
          </a:stretch>
        </p:blipFill>
        <p:spPr bwMode="auto">
          <a:xfrm>
            <a:off x="3800742" y="551688"/>
            <a:ext cx="3169293" cy="442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E577B3-CB39-4628-738B-D5B4039AC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37482" r="68453" b="11867"/>
          <a:stretch>
            <a:fillRect/>
          </a:stretch>
        </p:blipFill>
        <p:spPr bwMode="auto">
          <a:xfrm>
            <a:off x="609580" y="2362200"/>
            <a:ext cx="3302771" cy="213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9E51933-7F2E-DE34-6AC3-CCE21EE3633F}"/>
              </a:ext>
            </a:extLst>
          </p:cNvPr>
          <p:cNvSpPr txBox="1">
            <a:spLocks/>
          </p:cNvSpPr>
          <p:nvPr/>
        </p:nvSpPr>
        <p:spPr>
          <a:xfrm>
            <a:off x="611426" y="556363"/>
            <a:ext cx="6027118" cy="158196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F0"/>
                </a:solidFill>
                <a:latin typeface="+mn-lt"/>
                <a:cs typeface="Arial"/>
              </a:rPr>
              <a:t>Increasing the reach of GAPS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5C439-19CE-70D7-245D-3961C04B48E4}"/>
              </a:ext>
            </a:extLst>
          </p:cNvPr>
          <p:cNvSpPr txBox="1"/>
          <p:nvPr/>
        </p:nvSpPr>
        <p:spPr>
          <a:xfrm>
            <a:off x="607919" y="5316794"/>
            <a:ext cx="743262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/>
              <a:t>We are looking for new members, particularly voices from accelerator and life science!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3662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54F24BC-82BD-8FBD-5E43-CFB129407D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774" r="399" b="25865"/>
          <a:stretch>
            <a:fillRect/>
          </a:stretch>
        </p:blipFill>
        <p:spPr>
          <a:xfrm>
            <a:off x="6723744" y="689918"/>
            <a:ext cx="5128898" cy="3042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B41EB-EA59-16D2-1E7E-C83DEFDF9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55" y="87861"/>
            <a:ext cx="10515600" cy="742304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Early</a:t>
            </a:r>
            <a:r>
              <a:rPr lang="en-US" sz="3600">
                <a:latin typeface="Arial"/>
                <a:cs typeface="Arial"/>
              </a:rPr>
              <a:t> Career &amp; Students for EDI (ECS-EDI)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7375-3315-CF01-5FB1-7DDC8046B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70" y="706781"/>
            <a:ext cx="6113062" cy="604034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400" b="1">
                <a:latin typeface="Aptos"/>
                <a:cs typeface="Arial"/>
              </a:rPr>
              <a:t>Who we are:</a:t>
            </a:r>
            <a:r>
              <a:rPr lang="en-US" sz="3400">
                <a:latin typeface="Aptos"/>
                <a:cs typeface="Arial"/>
              </a:rPr>
              <a:t> </a:t>
            </a:r>
            <a:endParaRPr lang="en-US" sz="3400"/>
          </a:p>
          <a:p>
            <a:pPr lvl="1">
              <a:lnSpc>
                <a:spcPct val="120000"/>
              </a:lnSpc>
              <a:buFont typeface="Courier New,monospace" pitchFamily="2" charset="2"/>
              <a:buChar char="o"/>
            </a:pPr>
            <a:r>
              <a:rPr lang="en-US" sz="2800">
                <a:latin typeface="Aptos"/>
                <a:cs typeface="Arial"/>
              </a:rPr>
              <a:t>Community-led committee focusing on EDI initiatives and action at TRIUMF (formerly GAPS EDI)</a:t>
            </a:r>
            <a:endParaRPr lang="en-US" sz="3400">
              <a:latin typeface="Aptos"/>
            </a:endParaRPr>
          </a:p>
          <a:p>
            <a:pPr lvl="1">
              <a:lnSpc>
                <a:spcPct val="120000"/>
              </a:lnSpc>
              <a:buFont typeface="Courier New,monospace" pitchFamily="2" charset="2"/>
              <a:buChar char="o"/>
            </a:pPr>
            <a:r>
              <a:rPr lang="en-US" sz="2800">
                <a:latin typeface="Aptos"/>
                <a:cs typeface="Arial"/>
              </a:rPr>
              <a:t>Open to anyone at TRIUMF who considers themselves early career includes undergrads &amp; staff)</a:t>
            </a:r>
          </a:p>
          <a:p>
            <a:pPr>
              <a:lnSpc>
                <a:spcPct val="120000"/>
              </a:lnSpc>
              <a:buFont typeface="Courier New,monospace" pitchFamily="2" charset="2"/>
              <a:buChar char="o"/>
            </a:pPr>
            <a:r>
              <a:rPr lang="en-US" sz="3400" b="1">
                <a:latin typeface="Aptos"/>
                <a:cs typeface="Arial"/>
              </a:rPr>
              <a:t>Recent initiatives include:</a:t>
            </a:r>
            <a:endParaRPr lang="en-US" sz="3400" b="1">
              <a:latin typeface="Aptos"/>
            </a:endParaRPr>
          </a:p>
          <a:p>
            <a:pPr lvl="1">
              <a:lnSpc>
                <a:spcPct val="120000"/>
              </a:lnSpc>
              <a:buFont typeface="Courier New,monospace" pitchFamily="2" charset="2"/>
              <a:buChar char="o"/>
            </a:pPr>
            <a:r>
              <a:rPr lang="en-US" sz="2800">
                <a:latin typeface="Aptos"/>
                <a:cs typeface="Arial"/>
              </a:rPr>
              <a:t>Movie screenings</a:t>
            </a:r>
          </a:p>
          <a:p>
            <a:pPr lvl="2">
              <a:lnSpc>
                <a:spcPct val="120000"/>
              </a:lnSpc>
              <a:buFont typeface="Wingdings,Sans-Serif" pitchFamily="2" charset="2"/>
              <a:buChar char="§"/>
            </a:pPr>
            <a:r>
              <a:rPr lang="en-US" sz="2800">
                <a:latin typeface="Aptos"/>
                <a:cs typeface="Arial"/>
              </a:rPr>
              <a:t>Picture a Scientist, Signal Fire</a:t>
            </a:r>
          </a:p>
          <a:p>
            <a:pPr lvl="1">
              <a:lnSpc>
                <a:spcPct val="120000"/>
              </a:lnSpc>
              <a:buFont typeface="Courier New,monospace" pitchFamily="2" charset="2"/>
              <a:buChar char="o"/>
            </a:pPr>
            <a:r>
              <a:rPr lang="en-US" sz="2800">
                <a:latin typeface="Aptos"/>
                <a:cs typeface="Arial"/>
              </a:rPr>
              <a:t>Group activities</a:t>
            </a:r>
          </a:p>
          <a:p>
            <a:pPr lvl="2">
              <a:lnSpc>
                <a:spcPct val="120000"/>
              </a:lnSpc>
              <a:buFont typeface="Wingdings,Sans-Serif" pitchFamily="2" charset="2"/>
              <a:buChar char="§"/>
            </a:pPr>
            <a:r>
              <a:rPr lang="en-US" sz="2800">
                <a:latin typeface="Aptos"/>
                <a:cs typeface="Arial"/>
              </a:rPr>
              <a:t>TRIUMF Team @ Vancouver Pride Run</a:t>
            </a:r>
            <a:endParaRPr lang="en-US" sz="2800">
              <a:latin typeface="Aptos"/>
            </a:endParaRPr>
          </a:p>
          <a:p>
            <a:pPr lvl="2">
              <a:lnSpc>
                <a:spcPct val="120000"/>
              </a:lnSpc>
              <a:buFont typeface="Wingdings,Sans-Serif" pitchFamily="2" charset="2"/>
              <a:buChar char="§"/>
            </a:pPr>
            <a:r>
              <a:rPr lang="en-US" sz="2800">
                <a:latin typeface="Aptos"/>
                <a:cs typeface="Arial"/>
              </a:rPr>
              <a:t>Women and Gender Diverse Networking event</a:t>
            </a:r>
          </a:p>
          <a:p>
            <a:pPr lvl="1">
              <a:lnSpc>
                <a:spcPct val="120000"/>
              </a:lnSpc>
              <a:buFont typeface="Courier New,monospace" pitchFamily="2" charset="2"/>
              <a:buChar char="o"/>
            </a:pPr>
            <a:r>
              <a:rPr lang="en-US" sz="2800">
                <a:latin typeface="Aptos"/>
                <a:cs typeface="Arial"/>
              </a:rPr>
              <a:t>Community Coffee events</a:t>
            </a:r>
          </a:p>
          <a:p>
            <a:pPr lvl="2">
              <a:lnSpc>
                <a:spcPct val="120000"/>
              </a:lnSpc>
              <a:buFont typeface="Wingdings,Sans-Serif" pitchFamily="2" charset="2"/>
              <a:buChar char="§"/>
            </a:pPr>
            <a:r>
              <a:rPr lang="en-US" sz="2800">
                <a:latin typeface="Aptos"/>
                <a:cs typeface="Arial"/>
              </a:rPr>
              <a:t>Pride Month, Conscious Purchasing</a:t>
            </a:r>
          </a:p>
          <a:p>
            <a:pPr lvl="1">
              <a:lnSpc>
                <a:spcPct val="120000"/>
              </a:lnSpc>
              <a:buFont typeface="Courier New,monospace" pitchFamily="2" charset="2"/>
              <a:buChar char="o"/>
            </a:pPr>
            <a:r>
              <a:rPr lang="en-US" sz="2800">
                <a:latin typeface="Aptos"/>
                <a:cs typeface="Arial"/>
              </a:rPr>
              <a:t>Action Plan for Incident Reporting</a:t>
            </a:r>
          </a:p>
          <a:p>
            <a:pPr>
              <a:lnSpc>
                <a:spcPct val="120000"/>
              </a:lnSpc>
              <a:buFont typeface="Courier New,monospace" pitchFamily="2" charset="2"/>
              <a:buChar char="o"/>
            </a:pPr>
            <a:r>
              <a:rPr lang="en-US" sz="3400" b="1">
                <a:latin typeface="Aptos"/>
                <a:cs typeface="Arial"/>
              </a:rPr>
              <a:t>Meetings are open – new members welcome!</a:t>
            </a:r>
            <a:endParaRPr lang="en-US" sz="3400" b="1">
              <a:latin typeface="Aptos"/>
            </a:endParaRPr>
          </a:p>
          <a:p>
            <a:pPr lvl="1">
              <a:lnSpc>
                <a:spcPct val="120000"/>
              </a:lnSpc>
              <a:buFont typeface="Courier New,monospace" pitchFamily="2" charset="2"/>
              <a:buChar char="o"/>
            </a:pPr>
            <a:r>
              <a:rPr lang="en-US" sz="2800" i="1">
                <a:latin typeface="Aptos"/>
                <a:cs typeface="Arial"/>
              </a:rPr>
              <a:t>Mondays @ 3pm in MOB Boardroom</a:t>
            </a:r>
            <a:endParaRPr lang="en-US" sz="2800" i="1">
              <a:latin typeface="Aptos"/>
            </a:endParaRPr>
          </a:p>
          <a:p>
            <a:pPr lvl="1">
              <a:lnSpc>
                <a:spcPct val="120000"/>
              </a:lnSpc>
              <a:buFont typeface="Courier New,monospace" pitchFamily="2" charset="2"/>
              <a:buChar char="o"/>
            </a:pPr>
            <a:r>
              <a:rPr lang="en-US" sz="2800">
                <a:latin typeface="Aptos"/>
                <a:cs typeface="Arial"/>
              </a:rPr>
              <a:t>Elections on Monday August 11</a:t>
            </a:r>
          </a:p>
          <a:p>
            <a:pPr lvl="2">
              <a:lnSpc>
                <a:spcPct val="120000"/>
              </a:lnSpc>
              <a:buFont typeface="Wingdings,Sans-Serif" pitchFamily="2" charset="2"/>
              <a:buChar char="§"/>
            </a:pPr>
            <a:r>
              <a:rPr lang="en-US" sz="2800">
                <a:latin typeface="Aptos"/>
                <a:cs typeface="Arial"/>
              </a:rPr>
              <a:t>7 official roles (3 elected, 4 volunteer), no limit on members at large</a:t>
            </a:r>
            <a:endParaRPr lang="en-US" sz="2800">
              <a:latin typeface="Aptos"/>
            </a:endParaRPr>
          </a:p>
          <a:p>
            <a:pPr lvl="1">
              <a:lnSpc>
                <a:spcPct val="120000"/>
              </a:lnSpc>
              <a:buFont typeface="Courier New,monospace" pitchFamily="2" charset="2"/>
              <a:buChar char="o"/>
            </a:pPr>
            <a:r>
              <a:rPr lang="en-US" sz="2800">
                <a:latin typeface="Aptos"/>
                <a:cs typeface="Arial"/>
              </a:rPr>
              <a:t>Email </a:t>
            </a:r>
            <a:r>
              <a:rPr lang="en-US" sz="2800">
                <a:latin typeface="Aptos"/>
                <a:cs typeface="Arial"/>
                <a:hlinkClick r:id="rId3"/>
              </a:rPr>
              <a:t>gaps.edi@triumf.ca</a:t>
            </a:r>
            <a:r>
              <a:rPr lang="en-US" sz="2800">
                <a:latin typeface="Aptos"/>
                <a:cs typeface="Arial"/>
              </a:rPr>
              <a:t> for more info and/or come chat! </a:t>
            </a:r>
            <a:endParaRPr lang="en-US" sz="2800">
              <a:latin typeface="Aptos"/>
            </a:endParaRPr>
          </a:p>
        </p:txBody>
      </p:sp>
      <p:pic>
        <p:nvPicPr>
          <p:cNvPr id="6" name="Picture 5" descr="A poster with a group of people&#10;&#10;Description automatically generated">
            <a:extLst>
              <a:ext uri="{FF2B5EF4-FFF2-40B4-BE49-F238E27FC236}">
                <a16:creationId xmlns:a16="http://schemas.microsoft.com/office/drawing/2014/main" id="{140AF8E6-0175-2535-CA99-EFE294C3A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049" y="3802487"/>
            <a:ext cx="2298627" cy="2912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oster for a movie screening&#10;&#10;AI-generated content may be incorrect.">
            <a:extLst>
              <a:ext uri="{FF2B5EF4-FFF2-40B4-BE49-F238E27FC236}">
                <a16:creationId xmlns:a16="http://schemas.microsoft.com/office/drawing/2014/main" id="{3AF7DAFD-458C-AD18-E3FF-BAF7D9B2E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682" y="3806119"/>
            <a:ext cx="2219325" cy="2914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46881-8642-C42D-9BB7-19058DF59A8F}"/>
              </a:ext>
            </a:extLst>
          </p:cNvPr>
          <p:cNvSpPr txBox="1"/>
          <p:nvPr/>
        </p:nvSpPr>
        <p:spPr>
          <a:xfrm>
            <a:off x="7681784" y="844377"/>
            <a:ext cx="3356919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2025 TRIUMF Pride Run Team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26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48878-5DB3-16A6-37C1-AAA14012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3200"/>
              <a:t>Professional Development</a:t>
            </a:r>
            <a:endParaRPr lang="en-US" sz="3200" b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29737C-4B46-F14D-603A-90DDCF33F5A2}"/>
              </a:ext>
            </a:extLst>
          </p:cNvPr>
          <p:cNvSpPr/>
          <p:nvPr/>
        </p:nvSpPr>
        <p:spPr>
          <a:xfrm>
            <a:off x="933452" y="1862990"/>
            <a:ext cx="3249226" cy="4173279"/>
          </a:xfrm>
          <a:prstGeom prst="roundRect">
            <a:avLst/>
          </a:prstGeom>
          <a:solidFill>
            <a:srgbClr val="00B0F0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cs typeface="Arial"/>
              </a:rPr>
              <a:t>Science Communication</a:t>
            </a:r>
          </a:p>
          <a:p>
            <a:pPr algn="ctr"/>
            <a:endParaRPr lang="en-US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cs typeface="Arial"/>
              </a:rPr>
              <a:t>Outreach Talks Workshop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cs typeface="Arial"/>
              </a:rPr>
              <a:t>GAPS-lead Saturday Morning Lecture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cs typeface="Arial"/>
              </a:rPr>
              <a:t>Abstract Writing Workshop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cs typeface="Arial"/>
              </a:rPr>
              <a:t>WNPPC Practice</a:t>
            </a:r>
          </a:p>
          <a:p>
            <a:pPr algn="ctr"/>
            <a:endParaRPr lang="en-US">
              <a:solidFill>
                <a:schemeClr val="tx1"/>
              </a:solidFill>
              <a:cs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54EA74C-D682-E244-E008-DC3A8FD56975}"/>
              </a:ext>
            </a:extLst>
          </p:cNvPr>
          <p:cNvSpPr/>
          <p:nvPr/>
        </p:nvSpPr>
        <p:spPr>
          <a:xfrm>
            <a:off x="4472691" y="1862990"/>
            <a:ext cx="3249226" cy="4173279"/>
          </a:xfrm>
          <a:prstGeom prst="roundRect">
            <a:avLst/>
          </a:prstGeom>
          <a:solidFill>
            <a:srgbClr val="00B0F0">
              <a:alpha val="4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cs typeface="Arial"/>
              </a:rPr>
              <a:t>Job Search Aids</a:t>
            </a:r>
          </a:p>
          <a:p>
            <a:pPr algn="ctr"/>
            <a:endParaRPr lang="en-US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cs typeface="Arial"/>
              </a:rPr>
              <a:t>Interviewing for Industry Talk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cs typeface="Arial"/>
              </a:rPr>
              <a:t>Negotiation Skills Workshop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cs typeface="Arial"/>
              </a:rPr>
              <a:t>Elevator Pitch Workshop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cs typeface="Arial"/>
              </a:rPr>
              <a:t>TRIUMF Headshots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57BEAD-0153-726D-92C3-337DB2A19A22}"/>
              </a:ext>
            </a:extLst>
          </p:cNvPr>
          <p:cNvSpPr/>
          <p:nvPr/>
        </p:nvSpPr>
        <p:spPr>
          <a:xfrm>
            <a:off x="8011929" y="1862989"/>
            <a:ext cx="3249226" cy="4173279"/>
          </a:xfrm>
          <a:prstGeom prst="roundRect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cs typeface="Arial"/>
              </a:rPr>
              <a:t>Networking and Career Exploration Opportunities</a:t>
            </a:r>
          </a:p>
          <a:p>
            <a:pPr algn="ctr"/>
            <a:endParaRPr lang="en-US" sz="2000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cs typeface="Arial"/>
              </a:rPr>
              <a:t>Facility Tours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cs typeface="Arial"/>
              </a:rPr>
              <a:t>Career Talks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cs typeface="Arial"/>
              </a:rPr>
              <a:t>Science Week Career Panel and Speed Mentoring</a:t>
            </a:r>
          </a:p>
          <a:p>
            <a:pPr marL="342900" indent="-342900" algn="ctr">
              <a:buFont typeface="Arial"/>
              <a:buChar char="•"/>
            </a:pPr>
            <a:endParaRPr lang="en-US" sz="2000">
              <a:solidFill>
                <a:schemeClr val="tx1"/>
              </a:solidFill>
              <a:cs typeface="Arial"/>
            </a:endParaRPr>
          </a:p>
          <a:p>
            <a:pPr algn="ctr"/>
            <a:endParaRPr lang="en-US" sz="2000">
              <a:solidFill>
                <a:schemeClr val="tx1"/>
              </a:solidFill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D6B17B-7B54-E274-B33C-71441444678D}"/>
              </a:ext>
            </a:extLst>
          </p:cNvPr>
          <p:cNvSpPr txBox="1"/>
          <p:nvPr/>
        </p:nvSpPr>
        <p:spPr>
          <a:xfrm>
            <a:off x="4831832" y="6268171"/>
            <a:ext cx="76350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Event suggestions and feedback are always wanted!</a:t>
            </a:r>
          </a:p>
        </p:txBody>
      </p:sp>
    </p:spTree>
    <p:extLst>
      <p:ext uri="{BB962C8B-B14F-4D97-AF65-F5344CB8AC3E}">
        <p14:creationId xmlns:p14="http://schemas.microsoft.com/office/powerpoint/2010/main" val="4171667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A206-9B3D-35F0-B303-BB71EEB2C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sz="3200">
                <a:latin typeface="Arial"/>
                <a:cs typeface="Arial"/>
              </a:rPr>
              <a:t>NEW! Job posting and scholarship opportunities mailing list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92172-41DB-795A-6CD9-E5F4ABE3A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GAPS has started a mailing list for people to share career opportunities</a:t>
            </a:r>
          </a:p>
          <a:p>
            <a:pPr lvl="1">
              <a:buFont typeface="Courier New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Scholarships</a:t>
            </a:r>
            <a:endParaRPr lang="en-US" sz="2000" dirty="0">
              <a:cs typeface="Arial"/>
            </a:endParaRPr>
          </a:p>
          <a:p>
            <a:pPr lvl="1">
              <a:buFont typeface="Courier New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Graduate Positions</a:t>
            </a:r>
          </a:p>
          <a:p>
            <a:pPr lvl="1">
              <a:buFont typeface="Courier New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Postdocs</a:t>
            </a:r>
          </a:p>
          <a:p>
            <a:pPr lvl="1">
              <a:buFont typeface="Courier New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Academic Jobs</a:t>
            </a:r>
          </a:p>
          <a:p>
            <a:pPr lvl="1">
              <a:buFont typeface="Courier New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Industry Jobs</a:t>
            </a:r>
          </a:p>
          <a:p>
            <a:r>
              <a:rPr lang="en-US" sz="2000" dirty="0">
                <a:latin typeface="Arial"/>
                <a:cs typeface="Arial"/>
              </a:rPr>
              <a:t>If you have anything to advertise, email it to </a:t>
            </a:r>
            <a:r>
              <a:rPr lang="en-US" sz="2000" b="1" dirty="0"/>
              <a:t>gaps-careers@lists.triumf.ca</a:t>
            </a:r>
            <a:endParaRPr lang="en-US" sz="2000" b="1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Get the inside scoop from the TRIUMF network!</a:t>
            </a:r>
          </a:p>
          <a:p>
            <a:pPr marL="0" indent="0">
              <a:buNone/>
            </a:pPr>
            <a:endParaRPr lang="en-US" sz="2000" dirty="0">
              <a:latin typeface="Arial"/>
              <a:cs typeface="Arial"/>
              <a:hlinkClick r:id="rId2"/>
            </a:endParaRPr>
          </a:p>
          <a:p>
            <a:r>
              <a:rPr lang="en-US" sz="2000" dirty="0">
                <a:latin typeface="Arial"/>
                <a:cs typeface="Arial"/>
              </a:rPr>
              <a:t>Sign up: </a:t>
            </a:r>
            <a:r>
              <a:rPr lang="en-US" sz="2000" dirty="0">
                <a:latin typeface="Arial"/>
                <a:cs typeface="Arial"/>
                <a:hlinkClick r:id="rId2"/>
              </a:rPr>
              <a:t>https://lists.triumf.ca/mailman/listinfo/gaps-careers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6927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C6FA5-7F49-AC63-A5AD-1840F4EBA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40" y="479269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Social Activities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71504-20E2-C201-29D6-B6BB50AB2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50" y="1132245"/>
            <a:ext cx="4049236" cy="5741417"/>
          </a:xfrm>
        </p:spPr>
        <p:txBody>
          <a:bodyPr lIns="91440" tIns="45720" rIns="91440" bIns="45720" anchor="ctr">
            <a:normAutofit/>
          </a:bodyPr>
          <a:lstStyle/>
          <a:p>
            <a:pPr marL="0" indent="0">
              <a:buNone/>
            </a:pPr>
            <a:r>
              <a:rPr lang="en-US" sz="2400" u="sng">
                <a:latin typeface="Arial"/>
                <a:cs typeface="Arial"/>
              </a:rPr>
              <a:t>Regular social events:</a:t>
            </a:r>
            <a:endParaRPr lang="en-US" sz="2400" u="sng"/>
          </a:p>
          <a:p>
            <a:r>
              <a:rPr lang="en-US" sz="2400">
                <a:latin typeface="Arial"/>
                <a:cs typeface="Arial"/>
              </a:rPr>
              <a:t>Coffee &amp; Cookie Hour each Wednesday</a:t>
            </a:r>
          </a:p>
          <a:p>
            <a:r>
              <a:rPr lang="en-US" sz="2400">
                <a:latin typeface="Arial"/>
                <a:cs typeface="Arial"/>
              </a:rPr>
              <a:t>Pub night / Beach hang start of each month</a:t>
            </a:r>
          </a:p>
          <a:p>
            <a:pPr marL="0" indent="0">
              <a:buNone/>
            </a:pPr>
            <a:r>
              <a:rPr lang="en-US" sz="2400" u="sng">
                <a:latin typeface="Arial"/>
                <a:cs typeface="Arial"/>
              </a:rPr>
              <a:t>Latest Events:</a:t>
            </a:r>
          </a:p>
          <a:p>
            <a:r>
              <a:rPr lang="en-US" sz="2400">
                <a:latin typeface="Arial"/>
                <a:cs typeface="Arial"/>
              </a:rPr>
              <a:t>Pottery 🌸</a:t>
            </a:r>
          </a:p>
          <a:p>
            <a:r>
              <a:rPr lang="en-US" sz="2400">
                <a:latin typeface="Arial"/>
                <a:cs typeface="Arial"/>
              </a:rPr>
              <a:t>Board Games Night 🎲</a:t>
            </a:r>
            <a:endParaRPr lang="en-US" sz="2400"/>
          </a:p>
          <a:p>
            <a:r>
              <a:rPr lang="en-US" sz="2400">
                <a:latin typeface="Arial"/>
                <a:cs typeface="Arial"/>
              </a:rPr>
              <a:t>Swing dance  💃🏽🕺🏼</a:t>
            </a:r>
          </a:p>
          <a:p>
            <a:pPr marL="0" indent="0">
              <a:buNone/>
            </a:pPr>
            <a:r>
              <a:rPr lang="en-US" sz="2400" u="sng">
                <a:latin typeface="Arial"/>
                <a:cs typeface="Arial"/>
              </a:rPr>
              <a:t>Upcoming:</a:t>
            </a:r>
          </a:p>
          <a:p>
            <a:r>
              <a:rPr lang="en-US" sz="2400">
                <a:latin typeface="Arial"/>
                <a:cs typeface="Arial"/>
              </a:rPr>
              <a:t>Beach BBQ!</a:t>
            </a:r>
          </a:p>
          <a:p>
            <a:r>
              <a:rPr lang="en-US" sz="2400">
                <a:latin typeface="Arial"/>
                <a:cs typeface="Arial"/>
              </a:rPr>
              <a:t>Summer Hikes ⛰️</a:t>
            </a:r>
            <a:endParaRPr lang="en-US" sz="2400">
              <a:cs typeface="Arial"/>
            </a:endParaRPr>
          </a:p>
          <a:p>
            <a:endParaRPr lang="en-US" sz="2800">
              <a:cs typeface="Arial"/>
            </a:endParaRPr>
          </a:p>
        </p:txBody>
      </p:sp>
      <p:pic>
        <p:nvPicPr>
          <p:cNvPr id="7" name="Picture 6" descr="A group of people sitting at tables in a room with a projector screen&#10;&#10;AI-generated content may be incorrect.">
            <a:extLst>
              <a:ext uri="{FF2B5EF4-FFF2-40B4-BE49-F238E27FC236}">
                <a16:creationId xmlns:a16="http://schemas.microsoft.com/office/drawing/2014/main" id="{35C4629C-D968-1E20-AF07-AA4DCDA17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1" t="15875" r="-113" b="18413"/>
          <a:stretch>
            <a:fillRect/>
          </a:stretch>
        </p:blipFill>
        <p:spPr>
          <a:xfrm>
            <a:off x="4636484" y="544560"/>
            <a:ext cx="3269877" cy="2865165"/>
          </a:xfrm>
          <a:prstGeom prst="rect">
            <a:avLst/>
          </a:prstGeom>
        </p:spPr>
      </p:pic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9B7083D-7429-DAA7-BD7A-CDE1770C76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65" t="19745" r="10021" b="-139"/>
          <a:stretch>
            <a:fillRect/>
          </a:stretch>
        </p:blipFill>
        <p:spPr>
          <a:xfrm>
            <a:off x="8116262" y="3542531"/>
            <a:ext cx="3543253" cy="2770048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82BA8FE-60E4-DB05-8E38-5DEF14E2BA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568" r="-816" b="6036"/>
          <a:stretch>
            <a:fillRect/>
          </a:stretch>
        </p:blipFill>
        <p:spPr>
          <a:xfrm>
            <a:off x="8113924" y="546787"/>
            <a:ext cx="3553810" cy="2867161"/>
          </a:xfrm>
          <a:prstGeom prst="rect">
            <a:avLst/>
          </a:prstGeom>
        </p:spPr>
      </p:pic>
      <p:pic>
        <p:nvPicPr>
          <p:cNvPr id="9" name="Picture 8" descr="A group of people sitting at a picnic table&#10;&#10;AI-generated content may be incorrect.">
            <a:extLst>
              <a:ext uri="{FF2B5EF4-FFF2-40B4-BE49-F238E27FC236}">
                <a16:creationId xmlns:a16="http://schemas.microsoft.com/office/drawing/2014/main" id="{7D53EAF1-6676-C0A3-13EE-389FF4CC3B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46" t="11119" r="-876" b="23408"/>
          <a:stretch>
            <a:fillRect/>
          </a:stretch>
        </p:blipFill>
        <p:spPr>
          <a:xfrm>
            <a:off x="4635320" y="3544593"/>
            <a:ext cx="3287281" cy="27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418"/>
      </p:ext>
    </p:extLst>
  </p:cSld>
  <p:clrMapOvr>
    <a:masterClrMapping/>
  </p:clrMapOvr>
</p:sld>
</file>

<file path=ppt/theme/theme1.xml><?xml version="1.0" encoding="utf-8"?>
<a:theme xmlns:a="http://schemas.openxmlformats.org/drawingml/2006/main" name="TRIUMF PowerPoint Theme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 PowerPoint Theme" id="{D884FB1D-11D0-E845-BA52-C36A604D98F4}" vid="{50702C2F-CDE3-B34C-A21E-708BBC324F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4e6ff8-6b68-4090-b8f9-f16b0e6743f7">
      <Terms xmlns="http://schemas.microsoft.com/office/infopath/2007/PartnerControls"/>
    </lcf76f155ced4ddcb4097134ff3c332f>
    <TaxCatchAll xmlns="5216506a-b89e-40d4-b3d8-3c15578f47d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D21D74D8B79E49BACE0F6BE67C48FC" ma:contentTypeVersion="18" ma:contentTypeDescription="Create a new document." ma:contentTypeScope="" ma:versionID="3c2c1b46c974fe226d7e64c743c7d851">
  <xsd:schema xmlns:xsd="http://www.w3.org/2001/XMLSchema" xmlns:xs="http://www.w3.org/2001/XMLSchema" xmlns:p="http://schemas.microsoft.com/office/2006/metadata/properties" xmlns:ns2="b04e6ff8-6b68-4090-b8f9-f16b0e6743f7" xmlns:ns3="5216506a-b89e-40d4-b3d8-3c15578f47d6" targetNamespace="http://schemas.microsoft.com/office/2006/metadata/properties" ma:root="true" ma:fieldsID="1514fea69592ac387105ced30749f85c" ns2:_="" ns3:_="">
    <xsd:import namespace="b04e6ff8-6b68-4090-b8f9-f16b0e6743f7"/>
    <xsd:import namespace="5216506a-b89e-40d4-b3d8-3c15578f47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e6ff8-6b68-4090-b8f9-f16b0e6743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ae3b54c-c226-4f74-9573-cd9558e4d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16506a-b89e-40d4-b3d8-3c15578f47d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823c60e-cdbe-4c05-8e26-2bdb0c0e542f}" ma:internalName="TaxCatchAll" ma:showField="CatchAllData" ma:web="5216506a-b89e-40d4-b3d8-3c15578f47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7FC9D0-8276-4726-AAB5-F76E7375AA7B}">
  <ds:schemaRefs>
    <ds:schemaRef ds:uri="http://purl.org/dc/dcmitype/"/>
    <ds:schemaRef ds:uri="http://purl.org/dc/elements/1.1/"/>
    <ds:schemaRef ds:uri="http://schemas.openxmlformats.org/package/2006/metadata/core-properties"/>
    <ds:schemaRef ds:uri="b04e6ff8-6b68-4090-b8f9-f16b0e6743f7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5216506a-b89e-40d4-b3d8-3c15578f47d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1508F19-C0A2-4500-8FBE-4DE2F91F67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B2064F-0685-4E69-A9C7-AC705C9C9E2C}">
  <ds:schemaRefs>
    <ds:schemaRef ds:uri="5216506a-b89e-40d4-b3d8-3c15578f47d6"/>
    <ds:schemaRef ds:uri="b04e6ff8-6b68-4090-b8f9-f16b0e6743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TRIUMF PowerPoint Theme</Template>
  <TotalTime>0</TotalTime>
  <Words>907</Words>
  <Application>Microsoft Office PowerPoint</Application>
  <PresentationFormat>Widescreen</PresentationFormat>
  <Paragraphs>143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Arial</vt:lpstr>
      <vt:lpstr>Arial,Sans-Serif</vt:lpstr>
      <vt:lpstr>Courier New</vt:lpstr>
      <vt:lpstr>Courier New,monospace</vt:lpstr>
      <vt:lpstr>Helvetica Neue</vt:lpstr>
      <vt:lpstr>Wingdings</vt:lpstr>
      <vt:lpstr>Wingdings,Sans-Serif</vt:lpstr>
      <vt:lpstr>TRIUMF PowerPoint Theme</vt:lpstr>
      <vt:lpstr>GAPS Update TRIUMF User Group</vt:lpstr>
      <vt:lpstr>Pillars of the Grads and Postdocs Society</vt:lpstr>
      <vt:lpstr>PowerPoint Presentation</vt:lpstr>
      <vt:lpstr>PowerPoint Presentation</vt:lpstr>
      <vt:lpstr>PowerPoint Presentation</vt:lpstr>
      <vt:lpstr>Early Career &amp; Students for EDI (ECS-EDI)</vt:lpstr>
      <vt:lpstr>Professional Development</vt:lpstr>
      <vt:lpstr>NEW! Job posting and scholarship opportunities mailing list </vt:lpstr>
      <vt:lpstr>Social Activities</vt:lpstr>
      <vt:lpstr>Help us help you!</vt:lpstr>
      <vt:lpstr>You can help too!</vt:lpstr>
      <vt:lpstr>Resources and Reminders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Felix Cormier</dc:creator>
  <cp:lastModifiedBy>Chris Chambers</cp:lastModifiedBy>
  <cp:revision>6</cp:revision>
  <dcterms:created xsi:type="dcterms:W3CDTF">2023-06-27T18:13:59Z</dcterms:created>
  <dcterms:modified xsi:type="dcterms:W3CDTF">2025-07-30T15:41:48Z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0x010100B9D21D74D8B79E49BACE0F6BE67C48FC</vt:lpwstr>
  </property>
  <property fmtid="{D5CDD505-2E9C-101B-9397-08002B2CF9AE}" pid="3" name="MediaServiceImageTags">
    <vt:lpwstr/>
  </property>
</Properties>
</file>