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26"/>
  </p:notesMasterIdLst>
  <p:handoutMasterIdLst>
    <p:handoutMasterId r:id="rId27"/>
  </p:handoutMasterIdLst>
  <p:sldIdLst>
    <p:sldId id="317" r:id="rId2"/>
    <p:sldId id="2147483086" r:id="rId3"/>
    <p:sldId id="2147483087" r:id="rId4"/>
    <p:sldId id="347" r:id="rId5"/>
    <p:sldId id="700" r:id="rId6"/>
    <p:sldId id="495" r:id="rId7"/>
    <p:sldId id="547" r:id="rId8"/>
    <p:sldId id="2147483024" r:id="rId9"/>
    <p:sldId id="2147483090" r:id="rId10"/>
    <p:sldId id="728" r:id="rId11"/>
    <p:sldId id="1912" r:id="rId12"/>
    <p:sldId id="2147483051" r:id="rId13"/>
    <p:sldId id="2147483089" r:id="rId14"/>
    <p:sldId id="2147483077" r:id="rId15"/>
    <p:sldId id="2147483078" r:id="rId16"/>
    <p:sldId id="2147483088" r:id="rId17"/>
    <p:sldId id="701" r:id="rId18"/>
    <p:sldId id="2147483028" r:id="rId19"/>
    <p:sldId id="2147483091" r:id="rId20"/>
    <p:sldId id="321" r:id="rId21"/>
    <p:sldId id="2147483054" r:id="rId22"/>
    <p:sldId id="2147483032" r:id="rId23"/>
    <p:sldId id="507"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FF"/>
    <a:srgbClr val="00A4FF"/>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5" autoAdjust="0"/>
    <p:restoredTop sz="93907" autoAdjust="0"/>
  </p:normalViewPr>
  <p:slideViewPr>
    <p:cSldViewPr snapToGrid="0" snapToObjects="1">
      <p:cViewPr varScale="1">
        <p:scale>
          <a:sx n="89" d="100"/>
          <a:sy n="89" d="100"/>
        </p:scale>
        <p:origin x="72" y="3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2" d="100"/>
          <a:sy n="142" d="100"/>
        </p:scale>
        <p:origin x="447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FA28B2-28B8-364D-9670-4B162B54CA37}" type="datetimeFigureOut">
              <a:rPr lang="en-US" smtClean="0"/>
              <a:t>7/29/2025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15AF5-5D84-804C-BA78-8F8C3143524D}" type="slidenum">
              <a:rPr lang="en-US" smtClean="0"/>
              <a:t>‹#›</a:t>
            </a:fld>
            <a:endParaRPr lang="en-US"/>
          </a:p>
        </p:txBody>
      </p:sp>
    </p:spTree>
    <p:extLst>
      <p:ext uri="{BB962C8B-B14F-4D97-AF65-F5344CB8AC3E}">
        <p14:creationId xmlns:p14="http://schemas.microsoft.com/office/powerpoint/2010/main" val="16690208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487CE-4BC8-F744-A3DE-180CA8258505}"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6310-DAD6-EE4F-ABB6-4124C82A7486}" type="slidenum">
              <a:rPr lang="en-US" smtClean="0"/>
              <a:t>‹#›</a:t>
            </a:fld>
            <a:endParaRPr lang="en-US"/>
          </a:p>
        </p:txBody>
      </p:sp>
    </p:spTree>
    <p:extLst>
      <p:ext uri="{BB962C8B-B14F-4D97-AF65-F5344CB8AC3E}">
        <p14:creationId xmlns:p14="http://schemas.microsoft.com/office/powerpoint/2010/main" val="5026841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6476310-DAD6-EE4F-ABB6-4124C82A7486}" type="slidenum">
              <a:rPr lang="en-US" smtClean="0"/>
              <a:t>1</a:t>
            </a:fld>
            <a:endParaRPr lang="en-US"/>
          </a:p>
        </p:txBody>
      </p:sp>
    </p:spTree>
    <p:extLst>
      <p:ext uri="{BB962C8B-B14F-4D97-AF65-F5344CB8AC3E}">
        <p14:creationId xmlns:p14="http://schemas.microsoft.com/office/powerpoint/2010/main" val="1320373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13B00-A04B-4D86-8651-520DA51CCA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15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5</a:t>
            </a:fld>
            <a:endParaRPr lang="en-US"/>
          </a:p>
        </p:txBody>
      </p:sp>
    </p:spTree>
    <p:extLst>
      <p:ext uri="{BB962C8B-B14F-4D97-AF65-F5344CB8AC3E}">
        <p14:creationId xmlns:p14="http://schemas.microsoft.com/office/powerpoint/2010/main" val="293919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476310-DAD6-EE4F-ABB6-4124C82A7486}" type="slidenum">
              <a:rPr lang="en-US" smtClean="0"/>
              <a:t>6</a:t>
            </a:fld>
            <a:endParaRPr lang="en-US"/>
          </a:p>
        </p:txBody>
      </p:sp>
    </p:spTree>
    <p:extLst>
      <p:ext uri="{BB962C8B-B14F-4D97-AF65-F5344CB8AC3E}">
        <p14:creationId xmlns:p14="http://schemas.microsoft.com/office/powerpoint/2010/main" val="4014712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476310-DAD6-EE4F-ABB6-4124C82A7486}" type="slidenum">
              <a:rPr lang="en-US" smtClean="0"/>
              <a:t>7</a:t>
            </a:fld>
            <a:endParaRPr lang="en-US"/>
          </a:p>
        </p:txBody>
      </p:sp>
    </p:spTree>
    <p:extLst>
      <p:ext uri="{BB962C8B-B14F-4D97-AF65-F5344CB8AC3E}">
        <p14:creationId xmlns:p14="http://schemas.microsoft.com/office/powerpoint/2010/main" val="252530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400"/>
              </a:lnSpc>
              <a:spcAft>
                <a:spcPts val="850"/>
              </a:spcAft>
            </a:pPr>
            <a:r>
              <a:rPr lang="en-GB" sz="1800" dirty="0">
                <a:effectLst/>
                <a:latin typeface="Times New Roman" panose="02020603050405020304" pitchFamily="18" charset="0"/>
                <a:ea typeface="Times New Roman" panose="02020603050405020304" pitchFamily="18" charset="0"/>
              </a:rPr>
              <a:t>For Ac-225 there are still several questions which needs to be addressed other than the availability of radioisotope., </a:t>
            </a:r>
          </a:p>
          <a:p>
            <a:pPr algn="just">
              <a:lnSpc>
                <a:spcPts val="1400"/>
              </a:lnSpc>
              <a:spcAft>
                <a:spcPts val="850"/>
              </a:spcAft>
            </a:pPr>
            <a:r>
              <a:rPr lang="en-GB" sz="1800" dirty="0">
                <a:effectLst/>
                <a:latin typeface="Times New Roman" panose="02020603050405020304" pitchFamily="18" charset="0"/>
                <a:ea typeface="Times New Roman" panose="02020603050405020304" pitchFamily="18" charset="0"/>
              </a:rPr>
              <a:t>the quality specifications of Ac-225 produced via different routes requires to be specified. Robust QC methods should be developed, the effects due to recoil of alpha particles generated during decay process on stability needs to be understood.  The ongoing CRP of the IAEA on Ac-225 radiopharmaceutical preparation and quality control, where we expect collaborative efforts to address these questions.</a:t>
            </a:r>
          </a:p>
          <a:p>
            <a:pPr marL="0" indent="0">
              <a:buNone/>
            </a:pPr>
            <a:endParaRPr lang="en-GB" dirty="0"/>
          </a:p>
        </p:txBody>
      </p:sp>
      <p:sp>
        <p:nvSpPr>
          <p:cNvPr id="4" name="Slide Number Placeholder 3"/>
          <p:cNvSpPr>
            <a:spLocks noGrp="1"/>
          </p:cNvSpPr>
          <p:nvPr>
            <p:ph type="sldNum" sz="quarter" idx="10"/>
          </p:nvPr>
        </p:nvSpPr>
        <p:spPr/>
        <p:txBody>
          <a:bodyPr/>
          <a:lstStyle/>
          <a:p>
            <a:fld id="{59F0A206-1B6C-4FA9-AA7B-62DF12DFE135}" type="slidenum">
              <a:rPr lang="en-GB" smtClean="0"/>
              <a:t>8</a:t>
            </a:fld>
            <a:endParaRPr lang="en-GB"/>
          </a:p>
        </p:txBody>
      </p:sp>
    </p:spTree>
    <p:extLst>
      <p:ext uri="{BB962C8B-B14F-4D97-AF65-F5344CB8AC3E}">
        <p14:creationId xmlns:p14="http://schemas.microsoft.com/office/powerpoint/2010/main" val="2830377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13B00-A04B-4D86-8651-520DA51CCA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88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476310-DAD6-EE4F-ABB6-4124C82A7486}" type="slidenum">
              <a:rPr lang="en-US" smtClean="0"/>
              <a:t>16</a:t>
            </a:fld>
            <a:endParaRPr lang="en-US"/>
          </a:p>
        </p:txBody>
      </p:sp>
    </p:spTree>
    <p:extLst>
      <p:ext uri="{BB962C8B-B14F-4D97-AF65-F5344CB8AC3E}">
        <p14:creationId xmlns:p14="http://schemas.microsoft.com/office/powerpoint/2010/main" val="363702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13B00-A04B-4D86-8651-520DA51CCA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420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6476310-DAD6-EE4F-ABB6-4124C82A7486}" type="slidenum">
              <a:rPr lang="en-US" smtClean="0"/>
              <a:t>20</a:t>
            </a:fld>
            <a:endParaRPr lang="en-US"/>
          </a:p>
        </p:txBody>
      </p:sp>
    </p:spTree>
    <p:extLst>
      <p:ext uri="{BB962C8B-B14F-4D97-AF65-F5344CB8AC3E}">
        <p14:creationId xmlns:p14="http://schemas.microsoft.com/office/powerpoint/2010/main" val="4153832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2025-07-29</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00782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631856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0624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537540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350221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2966373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3644989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354394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278121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5738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17756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2025-07-29</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252030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65321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93804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9625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26473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52246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81706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60184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1703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25563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537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2025-07-29</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77566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98991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2859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02267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4533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76703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4791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5665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34623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87447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9505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2025-07-29</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3785332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91550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67102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45733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288020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92565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94659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3865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11051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23356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9797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2025-07-29</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036833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15322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4063229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R-13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3" name="Rectangle 2">
            <a:extLst>
              <a:ext uri="{FF2B5EF4-FFF2-40B4-BE49-F238E27FC236}">
                <a16:creationId xmlns:a16="http://schemas.microsoft.com/office/drawing/2014/main" id="{BC8C730E-EC75-40FD-B1DE-A0E1365DC312}"/>
              </a:ext>
            </a:extLst>
          </p:cNvPr>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5" name="TextBox 4">
            <a:extLst>
              <a:ext uri="{FF2B5EF4-FFF2-40B4-BE49-F238E27FC236}">
                <a16:creationId xmlns:a16="http://schemas.microsoft.com/office/drawing/2014/main" id="{EDC52BF2-1D93-4487-8E33-84F4078B9DAA}"/>
              </a:ext>
            </a:extLst>
          </p:cNvPr>
          <p:cNvSpPr txBox="1"/>
          <p:nvPr userDrawn="1"/>
        </p:nvSpPr>
        <p:spPr>
          <a:xfrm rot="16200000">
            <a:off x="6178312" y="4771509"/>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6" name="Title 1">
            <a:extLst>
              <a:ext uri="{FF2B5EF4-FFF2-40B4-BE49-F238E27FC236}">
                <a16:creationId xmlns:a16="http://schemas.microsoft.com/office/drawing/2014/main" id="{1FBE4DAE-FB4C-4911-A589-2AA875CFCB40}"/>
              </a:ext>
            </a:extLst>
          </p:cNvPr>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7" name="Text Placeholder 12">
            <a:extLst>
              <a:ext uri="{FF2B5EF4-FFF2-40B4-BE49-F238E27FC236}">
                <a16:creationId xmlns:a16="http://schemas.microsoft.com/office/drawing/2014/main" id="{5660D275-F5A2-4AFC-ADC4-37AD9D5E3650}"/>
              </a:ext>
            </a:extLst>
          </p:cNvPr>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8" name="Text Placeholder 12">
            <a:extLst>
              <a:ext uri="{FF2B5EF4-FFF2-40B4-BE49-F238E27FC236}">
                <a16:creationId xmlns:a16="http://schemas.microsoft.com/office/drawing/2014/main" id="{A280D395-38E0-406C-901B-E36F5C26434B}"/>
              </a:ext>
            </a:extLst>
          </p:cNvPr>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4127415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2F43F3-6171-9148-A24B-FB8C4DFB0A83}" type="slidenum">
              <a:rPr lang="en-US" smtClean="0"/>
              <a:t>‹#›</a:t>
            </a:fld>
            <a:endParaRPr lang="en-US"/>
          </a:p>
        </p:txBody>
      </p:sp>
    </p:spTree>
    <p:extLst>
      <p:ext uri="{BB962C8B-B14F-4D97-AF65-F5344CB8AC3E}">
        <p14:creationId xmlns:p14="http://schemas.microsoft.com/office/powerpoint/2010/main" val="627047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28647" y="97968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0" smtClean="0">
                <a:solidFill>
                  <a:schemeClr val="bg2">
                    <a:lumMod val="10000"/>
                  </a:schemeClr>
                </a:solidFill>
                <a:latin typeface="Arial" panose="020B0604020202020204"/>
              </a:rPr>
              <a:pPr/>
              <a:t>‹#›</a:t>
            </a:fld>
            <a:endParaRPr lang="en-US" sz="1000" dirty="0">
              <a:solidFill>
                <a:schemeClr val="bg2">
                  <a:lumMod val="10000"/>
                </a:schemeClr>
              </a:solidFill>
              <a:latin typeface="Arial" panose="020B0604020202020204"/>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9"/>
          <p:cNvSpPr>
            <a:spLocks noGrp="1"/>
          </p:cNvSpPr>
          <p:nvPr>
            <p:ph type="title"/>
          </p:nvPr>
        </p:nvSpPr>
        <p:spPr>
          <a:xfrm>
            <a:off x="2094808" y="698270"/>
            <a:ext cx="9258993" cy="676102"/>
          </a:xfrm>
          <a:prstGeom prst="rect">
            <a:avLst/>
          </a:prstGeom>
        </p:spPr>
        <p:txBody>
          <a:bodyPr/>
          <a:lstStyle>
            <a:lvl1pPr>
              <a:defRPr sz="3600">
                <a:solidFill>
                  <a:srgbClr val="00B0F0"/>
                </a:solidFill>
                <a:latin typeface="+mn-lt"/>
              </a:defRPr>
            </a:lvl1pPr>
          </a:lstStyle>
          <a:p>
            <a:r>
              <a:rPr lang="en-US" dirty="0"/>
              <a:t>Click to edit Master title style</a:t>
            </a:r>
            <a:endParaRPr lang="en-CA" dirty="0"/>
          </a:p>
        </p:txBody>
      </p:sp>
    </p:spTree>
    <p:extLst>
      <p:ext uri="{BB962C8B-B14F-4D97-AF65-F5344CB8AC3E}">
        <p14:creationId xmlns:p14="http://schemas.microsoft.com/office/powerpoint/2010/main" val="2508198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mparis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A41969-E8D8-4A46-8669-882E92D86E49}"/>
              </a:ext>
            </a:extLst>
          </p:cNvPr>
          <p:cNvSpPr>
            <a:spLocks noGrp="1"/>
          </p:cNvSpPr>
          <p:nvPr>
            <p:ph type="dt" sz="half" idx="10"/>
          </p:nvPr>
        </p:nvSpPr>
        <p:spPr/>
        <p:txBody>
          <a:bodyPr/>
          <a:lstStyle/>
          <a:p>
            <a:fld id="{310A603E-1F7F-4B19-86BF-87B87214BA33}" type="datetimeFigureOut">
              <a:rPr lang="en-GB" smtClean="0"/>
              <a:t>29/07/2025</a:t>
            </a:fld>
            <a:endParaRPr lang="en-GB"/>
          </a:p>
        </p:txBody>
      </p:sp>
      <p:sp>
        <p:nvSpPr>
          <p:cNvPr id="5" name="Footer Placeholder 4">
            <a:extLst>
              <a:ext uri="{FF2B5EF4-FFF2-40B4-BE49-F238E27FC236}">
                <a16:creationId xmlns:a16="http://schemas.microsoft.com/office/drawing/2014/main" id="{87C8FCF0-8246-4578-983D-778488400D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FC07F9-5277-4707-A554-8741F1374BD3}"/>
              </a:ext>
            </a:extLst>
          </p:cNvPr>
          <p:cNvSpPr>
            <a:spLocks noGrp="1"/>
          </p:cNvSpPr>
          <p:nvPr>
            <p:ph type="sldNum" sz="quarter" idx="12"/>
          </p:nvPr>
        </p:nvSpPr>
        <p:spPr/>
        <p:txBody>
          <a:bodyPr/>
          <a:lstStyle/>
          <a:p>
            <a:fld id="{8280E6DE-C03D-4F35-8330-5D5B78F8B14B}" type="slidenum">
              <a:rPr lang="en-GB" smtClean="0"/>
              <a:t>‹#›</a:t>
            </a:fld>
            <a:endParaRPr lang="en-GB"/>
          </a:p>
        </p:txBody>
      </p:sp>
      <p:sp>
        <p:nvSpPr>
          <p:cNvPr id="8" name="Title 1">
            <a:extLst>
              <a:ext uri="{FF2B5EF4-FFF2-40B4-BE49-F238E27FC236}">
                <a16:creationId xmlns:a16="http://schemas.microsoft.com/office/drawing/2014/main" id="{CB5305FB-4C78-4375-8003-019F996947B5}"/>
              </a:ext>
            </a:extLst>
          </p:cNvPr>
          <p:cNvSpPr>
            <a:spLocks noGrp="1"/>
          </p:cNvSpPr>
          <p:nvPr>
            <p:ph type="title"/>
          </p:nvPr>
        </p:nvSpPr>
        <p:spPr>
          <a:xfrm>
            <a:off x="838200" y="365127"/>
            <a:ext cx="10515600" cy="1325563"/>
          </a:xfrm>
          <a:prstGeom prst="rect">
            <a:avLst/>
          </a:prstGeom>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9" name="Content Placeholder 2">
            <a:extLst>
              <a:ext uri="{FF2B5EF4-FFF2-40B4-BE49-F238E27FC236}">
                <a16:creationId xmlns:a16="http://schemas.microsoft.com/office/drawing/2014/main" id="{BC519105-0339-432C-B6B9-FC8EF2DC9B4C}"/>
              </a:ext>
            </a:extLst>
          </p:cNvPr>
          <p:cNvSpPr>
            <a:spLocks noGrp="1"/>
          </p:cNvSpPr>
          <p:nvPr>
            <p:ph sz="half" idx="1"/>
          </p:nvPr>
        </p:nvSpPr>
        <p:spPr>
          <a:xfrm>
            <a:off x="838200" y="1825625"/>
            <a:ext cx="5181600" cy="4351338"/>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3">
            <a:extLst>
              <a:ext uri="{FF2B5EF4-FFF2-40B4-BE49-F238E27FC236}">
                <a16:creationId xmlns:a16="http://schemas.microsoft.com/office/drawing/2014/main" id="{1C4C95C0-0ECD-4B5B-9479-F2A0C62A66EB}"/>
              </a:ext>
            </a:extLst>
          </p:cNvPr>
          <p:cNvSpPr>
            <a:spLocks noGrp="1"/>
          </p:cNvSpPr>
          <p:nvPr>
            <p:ph sz="half" idx="2"/>
          </p:nvPr>
        </p:nvSpPr>
        <p:spPr>
          <a:xfrm>
            <a:off x="6172200" y="1825625"/>
            <a:ext cx="5181600" cy="4351338"/>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Picture Placeholder 9">
            <a:extLst>
              <a:ext uri="{FF2B5EF4-FFF2-40B4-BE49-F238E27FC236}">
                <a16:creationId xmlns:a16="http://schemas.microsoft.com/office/drawing/2014/main" id="{57444F76-D0DF-43B8-94B4-AB0B520B7B10}"/>
              </a:ext>
            </a:extLst>
          </p:cNvPr>
          <p:cNvSpPr>
            <a:spLocks noGrp="1"/>
          </p:cNvSpPr>
          <p:nvPr>
            <p:ph type="pic" sz="quarter" idx="13" hasCustomPrompt="1"/>
          </p:nvPr>
        </p:nvSpPr>
        <p:spPr>
          <a:xfrm>
            <a:off x="9439564" y="5828147"/>
            <a:ext cx="2266992" cy="893329"/>
          </a:xfrm>
          <a:prstGeom prst="rect">
            <a:avLst/>
          </a:prstGeom>
        </p:spPr>
        <p:txBody>
          <a:bodyPr/>
          <a:lstStyle>
            <a:lvl1pPr marL="0" indent="0">
              <a:buNone/>
              <a:defRPr/>
            </a:lvl1pPr>
          </a:lstStyle>
          <a:p>
            <a:r>
              <a:rPr lang="en-US" dirty="0"/>
              <a:t>Your logo</a:t>
            </a:r>
            <a:endParaRPr lang="en-GB" dirty="0"/>
          </a:p>
        </p:txBody>
      </p:sp>
    </p:spTree>
    <p:extLst>
      <p:ext uri="{BB962C8B-B14F-4D97-AF65-F5344CB8AC3E}">
        <p14:creationId xmlns:p14="http://schemas.microsoft.com/office/powerpoint/2010/main" val="306695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98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5207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5267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017014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73733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4" r:id="rId48"/>
    <p:sldLayoutId id="2147483705" r:id="rId49"/>
    <p:sldLayoutId id="2147483706" r:id="rId50"/>
    <p:sldLayoutId id="2147483708" r:id="rId51"/>
    <p:sldLayoutId id="2147483719" r:id="rId52"/>
    <p:sldLayoutId id="2147483720" r:id="rId53"/>
    <p:sldLayoutId id="2147483727" r:id="rId54"/>
    <p:sldLayoutId id="2147483729" r:id="rId5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nucmedbio.2025.109008" TargetMode="External"/><Relationship Id="rId2" Type="http://schemas.openxmlformats.org/officeDocument/2006/relationships/image" Target="../media/image61.jpe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emf"/><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jp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hyperlink" Target="https://nucleus.iaea.org/sites/connect/DSRSpublic/SitePages/Home.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53.xml"/><Relationship Id="rId5" Type="http://schemas.openxmlformats.org/officeDocument/2006/relationships/image" Target="../media/image71.png"/><Relationship Id="rId4" Type="http://schemas.openxmlformats.org/officeDocument/2006/relationships/image" Target="../media/image70.jp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doi.org/10.1016/j.nucmedbio.2024.108990" TargetMode="External"/><Relationship Id="rId1" Type="http://schemas.openxmlformats.org/officeDocument/2006/relationships/slideLayout" Target="../slideLayouts/slideLayout53.xml"/><Relationship Id="rId4" Type="http://schemas.openxmlformats.org/officeDocument/2006/relationships/image" Target="../media/image73.jpeg"/></Relationships>
</file>

<file path=ppt/slides/_rels/slide1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53.xml"/><Relationship Id="rId5" Type="http://schemas.openxmlformats.org/officeDocument/2006/relationships/image" Target="../media/image79.png"/><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g"/></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53.xml"/><Relationship Id="rId5" Type="http://schemas.openxmlformats.org/officeDocument/2006/relationships/image" Target="../media/image86.png"/><Relationship Id="rId4" Type="http://schemas.openxmlformats.org/officeDocument/2006/relationships/image" Target="../media/image85.emf"/></Relationships>
</file>

<file path=ppt/slides/_rels/slide2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xml"/><Relationship Id="rId1" Type="http://schemas.openxmlformats.org/officeDocument/2006/relationships/slideLayout" Target="../slideLayouts/slideLayout55.xml"/><Relationship Id="rId5" Type="http://schemas.openxmlformats.org/officeDocument/2006/relationships/image" Target="../media/image89.pn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tiff"/><Relationship Id="rId1" Type="http://schemas.openxmlformats.org/officeDocument/2006/relationships/slideLayout" Target="../slideLayouts/slideLayout5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triumflab" TargetMode="External"/><Relationship Id="rId13" Type="http://schemas.openxmlformats.org/officeDocument/2006/relationships/image" Target="../media/image102.png"/><Relationship Id="rId3" Type="http://schemas.openxmlformats.org/officeDocument/2006/relationships/image" Target="../media/image96.png"/><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hyperlink" Target="https://www.facebook.com/TRIUMFLab" TargetMode="External"/><Relationship Id="rId16" Type="http://schemas.openxmlformats.org/officeDocument/2006/relationships/image" Target="../media/image105.png"/><Relationship Id="rId1" Type="http://schemas.openxmlformats.org/officeDocument/2006/relationships/slideLayout" Target="../slideLayouts/slideLayout52.xml"/><Relationship Id="rId6" Type="http://schemas.openxmlformats.org/officeDocument/2006/relationships/hyperlink" Target="https://twitter.com/triumflab" TargetMode="External"/><Relationship Id="rId11" Type="http://schemas.openxmlformats.org/officeDocument/2006/relationships/image" Target="../media/image100.png"/><Relationship Id="rId5" Type="http://schemas.openxmlformats.org/officeDocument/2006/relationships/image" Target="../media/image97.png"/><Relationship Id="rId15" Type="http://schemas.openxmlformats.org/officeDocument/2006/relationships/image" Target="../media/image104.tiff"/><Relationship Id="rId10" Type="http://schemas.openxmlformats.org/officeDocument/2006/relationships/hyperlink" Target="http://www.triumf.ca/" TargetMode="External"/><Relationship Id="rId4" Type="http://schemas.openxmlformats.org/officeDocument/2006/relationships/hyperlink" Target="https://www.instagram.com/triumflab/" TargetMode="External"/><Relationship Id="rId9" Type="http://schemas.openxmlformats.org/officeDocument/2006/relationships/image" Target="../media/image99.png"/><Relationship Id="rId14" Type="http://schemas.openxmlformats.org/officeDocument/2006/relationships/image" Target="../media/image103.jpeg"/></Relationships>
</file>

<file path=ppt/slides/_rels/slide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45.jp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6.xml"/><Relationship Id="rId5" Type="http://schemas.openxmlformats.org/officeDocument/2006/relationships/hyperlink" Target="https://doi.org/10.1080/07366299.2021.1874099" TargetMode="Externa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emf"/></Relationships>
</file>

<file path=ppt/slides/_rels/slide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 Id="rId5" Type="http://schemas.openxmlformats.org/officeDocument/2006/relationships/image" Target="../media/image60.emf"/><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289" y="1572083"/>
            <a:ext cx="5519549" cy="3896906"/>
          </a:xfrm>
        </p:spPr>
        <p:txBody>
          <a:bodyPr>
            <a:normAutofit/>
          </a:bodyPr>
          <a:lstStyle/>
          <a:p>
            <a:pPr algn="l"/>
            <a:br>
              <a:rPr lang="en-CA" sz="1800" b="0" i="0" u="none" strike="noStrike" baseline="0" dirty="0">
                <a:solidFill>
                  <a:srgbClr val="000000"/>
                </a:solidFill>
                <a:latin typeface="Franklin Gothic Book" panose="020B0503020102020204" pitchFamily="34" charset="0"/>
              </a:rPr>
            </a:br>
            <a:r>
              <a:rPr lang="en-US" i="0" u="none" strike="noStrike" baseline="0" dirty="0">
                <a:solidFill>
                  <a:srgbClr val="00A4FF"/>
                </a:solidFill>
                <a:latin typeface="+mn-lt"/>
              </a:rPr>
              <a:t>TRIUMF Life Sciences program through the lens of IAEA</a:t>
            </a:r>
            <a:br>
              <a:rPr lang="en-US" i="0" u="none" strike="noStrike" baseline="0" dirty="0">
                <a:solidFill>
                  <a:srgbClr val="00A4FF"/>
                </a:solidFill>
                <a:latin typeface="Franklin Gothic Book" panose="020B0503020102020204" pitchFamily="34" charset="0"/>
              </a:rPr>
            </a:br>
            <a:r>
              <a:rPr lang="en-CA" sz="7300" dirty="0">
                <a:solidFill>
                  <a:srgbClr val="00A4FF"/>
                </a:solidFill>
                <a:latin typeface="Arial" panose="020B0604020202020204" pitchFamily="34" charset="0"/>
                <a:cs typeface="Arial" panose="020B0604020202020204" pitchFamily="34" charset="0"/>
              </a:rPr>
              <a:t> </a:t>
            </a:r>
            <a:endParaRPr lang="en-CA" dirty="0">
              <a:solidFill>
                <a:srgbClr val="00A4FF"/>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3008D2A7-2953-4FCE-84C3-F9C9F9891B53}"/>
              </a:ext>
            </a:extLst>
          </p:cNvPr>
          <p:cNvSpPr txBox="1">
            <a:spLocks/>
          </p:cNvSpPr>
          <p:nvPr/>
        </p:nvSpPr>
        <p:spPr>
          <a:xfrm>
            <a:off x="189769" y="4322194"/>
            <a:ext cx="4095787" cy="822960"/>
          </a:xfrm>
          <a:prstGeom prst="rect">
            <a:avLst/>
          </a:prstGeom>
        </p:spPr>
        <p:txBody>
          <a:bodyPr tIns="0" anchor="b">
            <a:normAutofit/>
          </a:bodyPr>
          <a:lstStyle>
            <a:lvl1pPr marL="0" indent="0" algn="l" defTabSz="914400" rtl="0" eaLnBrk="1" latinLnBrk="0" hangingPunct="1">
              <a:lnSpc>
                <a:spcPct val="90000"/>
              </a:lnSpc>
              <a:spcBef>
                <a:spcPts val="1000"/>
              </a:spcBef>
              <a:buFont typeface="Arial"/>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200" dirty="0"/>
              <a:t>Valery Radchenko, PhD TRIUMF/UBC</a:t>
            </a:r>
          </a:p>
          <a:p>
            <a:endParaRPr lang="en-US" dirty="0"/>
          </a:p>
        </p:txBody>
      </p:sp>
      <p:pic>
        <p:nvPicPr>
          <p:cNvPr id="6" name="Picture 5" descr="A blue background with white text&#10;&#10;AI-generated content may be incorrect.">
            <a:extLst>
              <a:ext uri="{FF2B5EF4-FFF2-40B4-BE49-F238E27FC236}">
                <a16:creationId xmlns:a16="http://schemas.microsoft.com/office/drawing/2014/main" id="{860EF830-0219-F5D8-B9B9-6318BBF6F85C}"/>
              </a:ext>
            </a:extLst>
          </p:cNvPr>
          <p:cNvPicPr>
            <a:picLocks noChangeAspect="1"/>
          </p:cNvPicPr>
          <p:nvPr/>
        </p:nvPicPr>
        <p:blipFill>
          <a:blip r:embed="rId3"/>
          <a:stretch>
            <a:fillRect/>
          </a:stretch>
        </p:blipFill>
        <p:spPr>
          <a:xfrm>
            <a:off x="141289" y="5344218"/>
            <a:ext cx="4703781" cy="1056358"/>
          </a:xfrm>
          <a:prstGeom prst="rect">
            <a:avLst/>
          </a:prstGeom>
        </p:spPr>
      </p:pic>
      <p:pic>
        <p:nvPicPr>
          <p:cNvPr id="7" name="Content Placeholder 8" descr="A blue symbol with a circle of blue leaves&#10;&#10;AI-generated content may be incorrect.">
            <a:extLst>
              <a:ext uri="{FF2B5EF4-FFF2-40B4-BE49-F238E27FC236}">
                <a16:creationId xmlns:a16="http://schemas.microsoft.com/office/drawing/2014/main" id="{83186462-ADAF-AED5-1AA2-7F2F4BB6DFE2}"/>
              </a:ext>
            </a:extLst>
          </p:cNvPr>
          <p:cNvPicPr>
            <a:picLocks noChangeAspect="1"/>
          </p:cNvPicPr>
          <p:nvPr/>
        </p:nvPicPr>
        <p:blipFill>
          <a:blip r:embed="rId4"/>
          <a:stretch>
            <a:fillRect/>
          </a:stretch>
        </p:blipFill>
        <p:spPr>
          <a:xfrm>
            <a:off x="4845070" y="138693"/>
            <a:ext cx="810914" cy="1003606"/>
          </a:xfrm>
          <a:prstGeom prst="rect">
            <a:avLst/>
          </a:prstGeom>
        </p:spPr>
      </p:pic>
    </p:spTree>
    <p:extLst>
      <p:ext uri="{BB962C8B-B14F-4D97-AF65-F5344CB8AC3E}">
        <p14:creationId xmlns:p14="http://schemas.microsoft.com/office/powerpoint/2010/main" val="252721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C4931E-29E6-DEDA-32AF-36B2D070370E}"/>
              </a:ext>
            </a:extLst>
          </p:cNvPr>
          <p:cNvSpPr txBox="1"/>
          <p:nvPr/>
        </p:nvSpPr>
        <p:spPr>
          <a:xfrm>
            <a:off x="106973" y="125888"/>
            <a:ext cx="9078278" cy="369332"/>
          </a:xfrm>
          <a:prstGeom prst="rect">
            <a:avLst/>
          </a:prstGeom>
          <a:noFill/>
        </p:spPr>
        <p:txBody>
          <a:bodyPr wrap="square">
            <a:spAutoFit/>
          </a:bodyPr>
          <a:lstStyle/>
          <a:p>
            <a:r>
              <a:rPr lang="en-CA" b="1" dirty="0">
                <a:solidFill>
                  <a:srgbClr val="00A4FF"/>
                </a:solidFill>
                <a:latin typeface="Arial" panose="020B0604020202020204" pitchFamily="34" charset="0"/>
                <a:cs typeface="Arial" panose="020B0604020202020204" pitchFamily="34" charset="0"/>
              </a:rPr>
              <a:t>Summary of TRIUMF experience with various sources of  </a:t>
            </a:r>
            <a:r>
              <a:rPr lang="en-CA" b="1" baseline="30000" dirty="0">
                <a:solidFill>
                  <a:srgbClr val="00A4FF"/>
                </a:solidFill>
                <a:latin typeface="Arial" panose="020B0604020202020204" pitchFamily="34" charset="0"/>
                <a:cs typeface="Arial" panose="020B0604020202020204" pitchFamily="34" charset="0"/>
              </a:rPr>
              <a:t>225</a:t>
            </a:r>
            <a:r>
              <a:rPr lang="en-CA" b="1" dirty="0">
                <a:solidFill>
                  <a:srgbClr val="00A4FF"/>
                </a:solidFill>
                <a:latin typeface="Arial" panose="020B0604020202020204" pitchFamily="34" charset="0"/>
                <a:cs typeface="Arial" panose="020B0604020202020204" pitchFamily="34" charset="0"/>
              </a:rPr>
              <a:t>Ac</a:t>
            </a:r>
            <a:endParaRPr lang="en-CA" dirty="0"/>
          </a:p>
        </p:txBody>
      </p:sp>
      <p:sp>
        <p:nvSpPr>
          <p:cNvPr id="2" name="TextBox 1">
            <a:extLst>
              <a:ext uri="{FF2B5EF4-FFF2-40B4-BE49-F238E27FC236}">
                <a16:creationId xmlns:a16="http://schemas.microsoft.com/office/drawing/2014/main" id="{B377919A-E017-9B4E-2E23-DDB9A975F499}"/>
              </a:ext>
            </a:extLst>
          </p:cNvPr>
          <p:cNvSpPr txBox="1"/>
          <p:nvPr/>
        </p:nvSpPr>
        <p:spPr>
          <a:xfrm>
            <a:off x="8413205" y="6244623"/>
            <a:ext cx="3702680" cy="369332"/>
          </a:xfrm>
          <a:prstGeom prst="rect">
            <a:avLst/>
          </a:prstGeom>
          <a:noFill/>
        </p:spPr>
        <p:txBody>
          <a:bodyPr wrap="none" rtlCol="0">
            <a:spAutoFit/>
          </a:bodyPr>
          <a:lstStyle/>
          <a:p>
            <a:r>
              <a:rPr lang="en-CA" i="1" dirty="0">
                <a:solidFill>
                  <a:schemeClr val="bg1">
                    <a:lumMod val="85000"/>
                  </a:schemeClr>
                </a:solidFill>
              </a:rPr>
              <a:t>Image credit: Dr. Janke Kleynhans</a:t>
            </a:r>
          </a:p>
        </p:txBody>
      </p:sp>
      <p:pic>
        <p:nvPicPr>
          <p:cNvPr id="5" name="Picture 4" descr="A screenshot of a computer&#10;&#10;Description automatically generated">
            <a:extLst>
              <a:ext uri="{FF2B5EF4-FFF2-40B4-BE49-F238E27FC236}">
                <a16:creationId xmlns:a16="http://schemas.microsoft.com/office/drawing/2014/main" id="{4E7DB687-B7F4-B4D1-60C7-0488E94D897E}"/>
              </a:ext>
            </a:extLst>
          </p:cNvPr>
          <p:cNvPicPr>
            <a:picLocks noChangeAspect="1"/>
          </p:cNvPicPr>
          <p:nvPr/>
        </p:nvPicPr>
        <p:blipFill>
          <a:blip r:embed="rId2"/>
          <a:stretch>
            <a:fillRect/>
          </a:stretch>
        </p:blipFill>
        <p:spPr>
          <a:xfrm>
            <a:off x="0" y="931053"/>
            <a:ext cx="12192000" cy="4842760"/>
          </a:xfrm>
          <a:prstGeom prst="rect">
            <a:avLst/>
          </a:prstGeom>
        </p:spPr>
      </p:pic>
      <p:sp>
        <p:nvSpPr>
          <p:cNvPr id="7" name="TextBox 6">
            <a:extLst>
              <a:ext uri="{FF2B5EF4-FFF2-40B4-BE49-F238E27FC236}">
                <a16:creationId xmlns:a16="http://schemas.microsoft.com/office/drawing/2014/main" id="{6EE14EF5-7297-EEC9-6083-8CB92086204F}"/>
              </a:ext>
            </a:extLst>
          </p:cNvPr>
          <p:cNvSpPr txBox="1"/>
          <p:nvPr/>
        </p:nvSpPr>
        <p:spPr>
          <a:xfrm>
            <a:off x="106972" y="6209646"/>
            <a:ext cx="8453607" cy="464871"/>
          </a:xfrm>
          <a:prstGeom prst="rect">
            <a:avLst/>
          </a:prstGeom>
          <a:noFill/>
        </p:spPr>
        <p:txBody>
          <a:bodyPr wrap="square">
            <a:spAutoFit/>
          </a:bodyPr>
          <a:lstStyle/>
          <a:p>
            <a:pPr>
              <a:lnSpc>
                <a:spcPct val="150000"/>
              </a:lnSpc>
              <a:spcAft>
                <a:spcPts val="800"/>
              </a:spcAft>
            </a:pPr>
            <a:r>
              <a:rPr lang="en-GB" sz="900" i="1" dirty="0">
                <a:solidFill>
                  <a:srgbClr val="00A4FF"/>
                </a:solidFill>
                <a:effectLst/>
                <a:latin typeface="Arial" panose="020B0604020202020204" pitchFamily="34" charset="0"/>
                <a:ea typeface="Arial" panose="020B0604020202020204" pitchFamily="34" charset="0"/>
              </a:rPr>
              <a:t>IAEA activities to support the Member States in the production of Targeted Alpha Therapy Radiopharmaceuticals: Actinium-225 </a:t>
            </a:r>
            <a:r>
              <a:rPr lang="en-CA" sz="800" dirty="0">
                <a:solidFill>
                  <a:srgbClr val="00A4FF"/>
                </a:solidFill>
                <a:hlinkClick r:id="rId3" tooltip="Persistent link using digital object identifier">
                  <a:extLst>
                    <a:ext uri="{A12FA001-AC4F-418D-AE19-62706E023703}">
                      <ahyp:hlinkClr xmlns:ahyp="http://schemas.microsoft.com/office/drawing/2018/hyperlinkcolor" val="tx"/>
                    </a:ext>
                  </a:extLst>
                </a:hlinkClick>
              </a:rPr>
              <a:t>https://doi.org/10.1016/j.nucmedbio.2025.109008</a:t>
            </a:r>
            <a:endParaRPr lang="en-CA" sz="600" i="1" dirty="0">
              <a:solidFill>
                <a:srgbClr val="00A4FF"/>
              </a:solidFill>
              <a:effectLst/>
              <a:latin typeface="Calibri" panose="020F0502020204030204" pitchFamily="34" charset="0"/>
              <a:ea typeface="MS Mincho" panose="02020609040205080304" pitchFamily="49" charset="-128"/>
            </a:endParaRPr>
          </a:p>
        </p:txBody>
      </p:sp>
    </p:spTree>
    <p:extLst>
      <p:ext uri="{BB962C8B-B14F-4D97-AF65-F5344CB8AC3E}">
        <p14:creationId xmlns:p14="http://schemas.microsoft.com/office/powerpoint/2010/main" val="316288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3E88B-B19A-4424-A8E5-7D0351D87A7E}"/>
              </a:ext>
            </a:extLst>
          </p:cNvPr>
          <p:cNvPicPr>
            <a:picLocks noChangeAspect="1"/>
          </p:cNvPicPr>
          <p:nvPr/>
        </p:nvPicPr>
        <p:blipFill>
          <a:blip r:embed="rId2"/>
          <a:stretch>
            <a:fillRect/>
          </a:stretch>
        </p:blipFill>
        <p:spPr>
          <a:xfrm>
            <a:off x="103367" y="940294"/>
            <a:ext cx="10540427" cy="4900873"/>
          </a:xfrm>
          <a:prstGeom prst="rect">
            <a:avLst/>
          </a:prstGeom>
        </p:spPr>
      </p:pic>
      <p:sp>
        <p:nvSpPr>
          <p:cNvPr id="5" name="Rectangle 4">
            <a:extLst>
              <a:ext uri="{FF2B5EF4-FFF2-40B4-BE49-F238E27FC236}">
                <a16:creationId xmlns:a16="http://schemas.microsoft.com/office/drawing/2014/main" id="{334FD731-B704-6D38-685E-6AB26E5A7EF5}"/>
              </a:ext>
            </a:extLst>
          </p:cNvPr>
          <p:cNvSpPr/>
          <p:nvPr/>
        </p:nvSpPr>
        <p:spPr>
          <a:xfrm>
            <a:off x="11481683" y="5255812"/>
            <a:ext cx="622462" cy="15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676A61-D590-CA47-C3CC-5AE148FC193B}"/>
              </a:ext>
            </a:extLst>
          </p:cNvPr>
          <p:cNvSpPr/>
          <p:nvPr/>
        </p:nvSpPr>
        <p:spPr>
          <a:xfrm>
            <a:off x="103367" y="95416"/>
            <a:ext cx="2242268" cy="596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4AFFE45-7F09-4761-A91B-C31E29385EA4}"/>
              </a:ext>
            </a:extLst>
          </p:cNvPr>
          <p:cNvSpPr>
            <a:spLocks noGrp="1"/>
          </p:cNvSpPr>
          <p:nvPr>
            <p:ph type="title"/>
          </p:nvPr>
        </p:nvSpPr>
        <p:spPr>
          <a:xfrm>
            <a:off x="266690" y="288865"/>
            <a:ext cx="10766665" cy="626535"/>
          </a:xfrm>
        </p:spPr>
        <p:txBody>
          <a:bodyPr>
            <a:normAutofit fontScale="90000"/>
          </a:bodyPr>
          <a:lstStyle/>
          <a:p>
            <a:pPr algn="l"/>
            <a:r>
              <a:rPr lang="en-US" sz="2400" b="1" dirty="0">
                <a:latin typeface="Arial" panose="020B0604020202020204" pitchFamily="34" charset="0"/>
                <a:cs typeface="Arial" panose="020B0604020202020204" pitchFamily="34" charset="0"/>
              </a:rPr>
              <a:t>TRIUMF’s Ac-225 experience: High-purity </a:t>
            </a:r>
            <a:r>
              <a:rPr lang="en-US" sz="2400" b="1" baseline="30000" dirty="0">
                <a:latin typeface="Arial" panose="020B0604020202020204" pitchFamily="34" charset="0"/>
                <a:cs typeface="Arial" panose="020B0604020202020204" pitchFamily="34" charset="0"/>
              </a:rPr>
              <a:t>225</a:t>
            </a:r>
            <a:r>
              <a:rPr lang="en-US" sz="2400" b="1" dirty="0">
                <a:latin typeface="Arial" panose="020B0604020202020204" pitchFamily="34" charset="0"/>
                <a:cs typeface="Arial" panose="020B0604020202020204" pitchFamily="34" charset="0"/>
              </a:rPr>
              <a:t>Ac production available via </a:t>
            </a:r>
            <a:r>
              <a:rPr lang="en-US" sz="2400" b="1" baseline="30000" dirty="0">
                <a:latin typeface="Arial" panose="020B0604020202020204" pitchFamily="34" charset="0"/>
                <a:cs typeface="Arial" panose="020B0604020202020204" pitchFamily="34" charset="0"/>
              </a:rPr>
              <a:t>225</a:t>
            </a:r>
            <a:r>
              <a:rPr lang="en-US" sz="2400" b="1" dirty="0">
                <a:latin typeface="Arial" panose="020B0604020202020204" pitchFamily="34" charset="0"/>
                <a:cs typeface="Arial" panose="020B0604020202020204" pitchFamily="34" charset="0"/>
              </a:rPr>
              <a:t>Ra</a:t>
            </a:r>
            <a:endParaRPr lang="en-CA"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EC1087F-84E1-BCED-1DA6-C92EA036477F}"/>
              </a:ext>
            </a:extLst>
          </p:cNvPr>
          <p:cNvSpPr txBox="1"/>
          <p:nvPr/>
        </p:nvSpPr>
        <p:spPr>
          <a:xfrm>
            <a:off x="156469" y="6257907"/>
            <a:ext cx="11947676" cy="261610"/>
          </a:xfrm>
          <a:prstGeom prst="rect">
            <a:avLst/>
          </a:prstGeom>
          <a:noFill/>
        </p:spPr>
        <p:txBody>
          <a:bodyPr wrap="square">
            <a:spAutoFit/>
          </a:bodyPr>
          <a:lstStyle/>
          <a:p>
            <a:r>
              <a:rPr lang="en-CA" sz="1100" i="1" dirty="0">
                <a:solidFill>
                  <a:srgbClr val="00AAFF"/>
                </a:solidFill>
              </a:rPr>
              <a:t>Robertson A.K.H. et al., Inorganic Chemistry </a:t>
            </a:r>
            <a:r>
              <a:rPr lang="en-CA" sz="1100" b="1" i="1" dirty="0">
                <a:solidFill>
                  <a:srgbClr val="00AAFF"/>
                </a:solidFill>
              </a:rPr>
              <a:t>2020</a:t>
            </a:r>
            <a:r>
              <a:rPr lang="en-CA" sz="1100" i="1" dirty="0">
                <a:solidFill>
                  <a:srgbClr val="00AAFF"/>
                </a:solidFill>
              </a:rPr>
              <a:t> 59 (17), 12156-12165 DOI: 10.1021/acs.inorgchem.0c01081</a:t>
            </a:r>
          </a:p>
        </p:txBody>
      </p:sp>
      <p:pic>
        <p:nvPicPr>
          <p:cNvPr id="12" name="Picture 11" descr="A person with glasses and a sweater&#10;&#10;Description automatically generated">
            <a:extLst>
              <a:ext uri="{FF2B5EF4-FFF2-40B4-BE49-F238E27FC236}">
                <a16:creationId xmlns:a16="http://schemas.microsoft.com/office/drawing/2014/main" id="{223E9FAC-4E6E-A5E1-5928-DDF7CE52F160}"/>
              </a:ext>
            </a:extLst>
          </p:cNvPr>
          <p:cNvPicPr>
            <a:picLocks noChangeAspect="1"/>
          </p:cNvPicPr>
          <p:nvPr/>
        </p:nvPicPr>
        <p:blipFill>
          <a:blip r:embed="rId3"/>
          <a:stretch>
            <a:fillRect/>
          </a:stretch>
        </p:blipFill>
        <p:spPr>
          <a:xfrm>
            <a:off x="10573028" y="1950061"/>
            <a:ext cx="1531117" cy="1544595"/>
          </a:xfrm>
          <a:prstGeom prst="rect">
            <a:avLst/>
          </a:prstGeom>
        </p:spPr>
      </p:pic>
      <p:sp>
        <p:nvSpPr>
          <p:cNvPr id="13" name="TextBox 12">
            <a:extLst>
              <a:ext uri="{FF2B5EF4-FFF2-40B4-BE49-F238E27FC236}">
                <a16:creationId xmlns:a16="http://schemas.microsoft.com/office/drawing/2014/main" id="{7030304A-C795-5B64-FBF7-B41E5E9594A4}"/>
              </a:ext>
            </a:extLst>
          </p:cNvPr>
          <p:cNvSpPr txBox="1"/>
          <p:nvPr/>
        </p:nvSpPr>
        <p:spPr>
          <a:xfrm>
            <a:off x="10755851" y="3542064"/>
            <a:ext cx="1236236" cy="369332"/>
          </a:xfrm>
          <a:prstGeom prst="rect">
            <a:avLst/>
          </a:prstGeom>
          <a:noFill/>
        </p:spPr>
        <p:txBody>
          <a:bodyPr wrap="none" rtlCol="0">
            <a:spAutoFit/>
          </a:bodyPr>
          <a:lstStyle/>
          <a:p>
            <a:r>
              <a:rPr lang="en-CA" dirty="0"/>
              <a:t>Qing Miao</a:t>
            </a:r>
          </a:p>
        </p:txBody>
      </p:sp>
    </p:spTree>
    <p:extLst>
      <p:ext uri="{BB962C8B-B14F-4D97-AF65-F5344CB8AC3E}">
        <p14:creationId xmlns:p14="http://schemas.microsoft.com/office/powerpoint/2010/main" val="4090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DF531AE-1F27-4D13-12AB-FA58C9C685A7}"/>
              </a:ext>
            </a:extLst>
          </p:cNvPr>
          <p:cNvPicPr>
            <a:picLocks noChangeAspect="1"/>
          </p:cNvPicPr>
          <p:nvPr/>
        </p:nvPicPr>
        <p:blipFill rotWithShape="1">
          <a:blip r:embed="rId3"/>
          <a:srcRect t="18755" b="16131"/>
          <a:stretch/>
        </p:blipFill>
        <p:spPr>
          <a:xfrm>
            <a:off x="7377695" y="1435600"/>
            <a:ext cx="3962497" cy="1879100"/>
          </a:xfrm>
          <a:prstGeom prst="rect">
            <a:avLst/>
          </a:prstGeom>
        </p:spPr>
      </p:pic>
      <p:sp>
        <p:nvSpPr>
          <p:cNvPr id="33" name="TextBox 32">
            <a:extLst>
              <a:ext uri="{FF2B5EF4-FFF2-40B4-BE49-F238E27FC236}">
                <a16:creationId xmlns:a16="http://schemas.microsoft.com/office/drawing/2014/main" id="{6936295A-FE0E-9243-B222-CA521DFCC5A7}"/>
              </a:ext>
            </a:extLst>
          </p:cNvPr>
          <p:cNvSpPr txBox="1"/>
          <p:nvPr/>
        </p:nvSpPr>
        <p:spPr>
          <a:xfrm>
            <a:off x="7118132" y="3429000"/>
            <a:ext cx="4548350" cy="1015663"/>
          </a:xfrm>
          <a:prstGeom prst="rect">
            <a:avLst/>
          </a:prstGeom>
          <a:noFill/>
          <a:ln>
            <a:solidFill>
              <a:schemeClr val="tx1"/>
            </a:solidFill>
          </a:ln>
        </p:spPr>
        <p:txBody>
          <a:bodyPr wrap="square">
            <a:spAutoFit/>
          </a:bodyPr>
          <a:lstStyle/>
          <a:p>
            <a:r>
              <a:rPr lang="en-GB" sz="2000" kern="0" dirty="0">
                <a:effectLst/>
                <a:ea typeface="SimSun" panose="02010600030101010101" pitchFamily="2" charset="-122"/>
              </a:rPr>
              <a:t>“Technical Meeting on Radium-226 targets for therapeutic radioisotope production” 2-6 Sep 2024</a:t>
            </a:r>
            <a:endParaRPr lang="en-GB" sz="2000" dirty="0"/>
          </a:p>
        </p:txBody>
      </p:sp>
      <p:sp>
        <p:nvSpPr>
          <p:cNvPr id="34" name="TextBox 33">
            <a:extLst>
              <a:ext uri="{FF2B5EF4-FFF2-40B4-BE49-F238E27FC236}">
                <a16:creationId xmlns:a16="http://schemas.microsoft.com/office/drawing/2014/main" id="{75C2D2F7-057D-C953-60B5-00F2192C9C7B}"/>
              </a:ext>
            </a:extLst>
          </p:cNvPr>
          <p:cNvSpPr txBox="1"/>
          <p:nvPr/>
        </p:nvSpPr>
        <p:spPr>
          <a:xfrm>
            <a:off x="7927935" y="4761406"/>
            <a:ext cx="3018775" cy="369332"/>
          </a:xfrm>
          <a:prstGeom prst="rect">
            <a:avLst/>
          </a:prstGeom>
          <a:noFill/>
        </p:spPr>
        <p:txBody>
          <a:bodyPr wrap="none" rtlCol="0">
            <a:spAutoFit/>
          </a:bodyPr>
          <a:lstStyle/>
          <a:p>
            <a:r>
              <a:rPr lang="en-US" b="1" i="1" dirty="0"/>
              <a:t>TECDOC is in preparation</a:t>
            </a:r>
            <a:endParaRPr lang="en-GB" b="1" i="1" dirty="0"/>
          </a:p>
        </p:txBody>
      </p:sp>
      <p:sp>
        <p:nvSpPr>
          <p:cNvPr id="5" name="TextBox 4">
            <a:extLst>
              <a:ext uri="{FF2B5EF4-FFF2-40B4-BE49-F238E27FC236}">
                <a16:creationId xmlns:a16="http://schemas.microsoft.com/office/drawing/2014/main" id="{EC5EA23B-08A0-A44B-C385-21FBF00717D4}"/>
              </a:ext>
            </a:extLst>
          </p:cNvPr>
          <p:cNvSpPr txBox="1"/>
          <p:nvPr/>
        </p:nvSpPr>
        <p:spPr>
          <a:xfrm>
            <a:off x="468594" y="396855"/>
            <a:ext cx="6097314" cy="369332"/>
          </a:xfrm>
          <a:prstGeom prst="rect">
            <a:avLst/>
          </a:prstGeom>
          <a:noFill/>
        </p:spPr>
        <p:txBody>
          <a:bodyPr wrap="square">
            <a:spAutoFit/>
          </a:bodyPr>
          <a:lstStyle/>
          <a:p>
            <a:r>
              <a:rPr lang="en-GB" sz="1800" b="1" dirty="0">
                <a:solidFill>
                  <a:srgbClr val="00AAFF"/>
                </a:solidFill>
              </a:rPr>
              <a:t>The IAEA </a:t>
            </a:r>
            <a:r>
              <a:rPr lang="en-GB" sz="1800" b="1" baseline="30000" dirty="0">
                <a:solidFill>
                  <a:srgbClr val="00AAFF"/>
                </a:solidFill>
              </a:rPr>
              <a:t>226</a:t>
            </a:r>
            <a:r>
              <a:rPr lang="en-GB" sz="1800" b="1" dirty="0">
                <a:solidFill>
                  <a:srgbClr val="00AAFF"/>
                </a:solidFill>
              </a:rPr>
              <a:t>Ra Global Management Initiative</a:t>
            </a:r>
            <a:endParaRPr lang="en-GB" b="1" dirty="0">
              <a:solidFill>
                <a:srgbClr val="00AAFF"/>
              </a:solidFill>
            </a:endParaRPr>
          </a:p>
        </p:txBody>
      </p:sp>
      <p:sp>
        <p:nvSpPr>
          <p:cNvPr id="7" name="TextBox 6">
            <a:extLst>
              <a:ext uri="{FF2B5EF4-FFF2-40B4-BE49-F238E27FC236}">
                <a16:creationId xmlns:a16="http://schemas.microsoft.com/office/drawing/2014/main" id="{DAFC896A-5B65-1404-FE1A-B6BB707F8876}"/>
              </a:ext>
            </a:extLst>
          </p:cNvPr>
          <p:cNvSpPr txBox="1"/>
          <p:nvPr/>
        </p:nvSpPr>
        <p:spPr>
          <a:xfrm>
            <a:off x="260131" y="1346984"/>
            <a:ext cx="6751024" cy="3247043"/>
          </a:xfrm>
          <a:prstGeom prst="rect">
            <a:avLst/>
          </a:prstGeom>
          <a:noFill/>
        </p:spPr>
        <p:txBody>
          <a:bodyPr wrap="square">
            <a:spAutoFit/>
          </a:bodyPr>
          <a:lstStyle/>
          <a:p>
            <a:pPr marL="285750" indent="-285750" algn="just">
              <a:spcBef>
                <a:spcPts val="600"/>
              </a:spcBef>
              <a:spcAft>
                <a:spcPts val="1200"/>
              </a:spcAft>
              <a:buFontTx/>
              <a:buChar char="-"/>
              <a:defRPr/>
            </a:pPr>
            <a:r>
              <a:rPr lang="en-US" sz="1600" dirty="0">
                <a:ea typeface="Times New Roman" panose="02020603050405020304" pitchFamily="18" charset="0"/>
              </a:rPr>
              <a:t>Promote and facilitate the global recycling of DSRS, specifically </a:t>
            </a:r>
            <a:r>
              <a:rPr lang="en-US" sz="1600" baseline="30000" dirty="0">
                <a:ea typeface="Times New Roman" panose="02020603050405020304" pitchFamily="18" charset="0"/>
              </a:rPr>
              <a:t>226</a:t>
            </a:r>
            <a:r>
              <a:rPr lang="en-US" sz="1600" dirty="0">
                <a:ea typeface="Times New Roman" panose="02020603050405020304" pitchFamily="18" charset="0"/>
              </a:rPr>
              <a:t>Ra – to produce </a:t>
            </a:r>
            <a:r>
              <a:rPr lang="en-US" sz="1600" baseline="30000" dirty="0">
                <a:ea typeface="Times New Roman" panose="02020603050405020304" pitchFamily="18" charset="0"/>
              </a:rPr>
              <a:t>225</a:t>
            </a:r>
            <a:r>
              <a:rPr lang="en-US" sz="1600" dirty="0">
                <a:ea typeface="Times New Roman" panose="02020603050405020304" pitchFamily="18" charset="0"/>
              </a:rPr>
              <a:t>Ac for use in Nuclear Medicine.</a:t>
            </a:r>
          </a:p>
          <a:p>
            <a:pPr marL="285750" indent="-285750" algn="just">
              <a:spcBef>
                <a:spcPts val="600"/>
              </a:spcBef>
              <a:spcAft>
                <a:spcPts val="1200"/>
              </a:spcAft>
              <a:buFontTx/>
              <a:buChar char="-"/>
              <a:defRPr/>
            </a:pPr>
            <a:r>
              <a:rPr lang="en-US" sz="1600" dirty="0">
                <a:ea typeface="Times New Roman" panose="02020603050405020304" pitchFamily="18" charset="0"/>
              </a:rPr>
              <a:t>Establish a platform to facilitate contacts between Member States holding disused </a:t>
            </a:r>
            <a:r>
              <a:rPr lang="en-US" sz="1600" baseline="30000" dirty="0">
                <a:ea typeface="Times New Roman" panose="02020603050405020304" pitchFamily="18" charset="0"/>
              </a:rPr>
              <a:t>226</a:t>
            </a:r>
            <a:r>
              <a:rPr lang="en-US" sz="1600" dirty="0">
                <a:ea typeface="Times New Roman" panose="02020603050405020304" pitchFamily="18" charset="0"/>
              </a:rPr>
              <a:t>Ra and potential recipients to produce </a:t>
            </a:r>
            <a:r>
              <a:rPr lang="en-US" sz="1600" baseline="30000" dirty="0">
                <a:ea typeface="Times New Roman" panose="02020603050405020304" pitchFamily="18" charset="0"/>
              </a:rPr>
              <a:t>225</a:t>
            </a:r>
            <a:r>
              <a:rPr lang="en-US" sz="1600" dirty="0">
                <a:ea typeface="Times New Roman" panose="02020603050405020304" pitchFamily="18" charset="0"/>
              </a:rPr>
              <a:t>Ac. </a:t>
            </a:r>
          </a:p>
          <a:p>
            <a:pPr marL="285750" indent="-285750" algn="just">
              <a:spcBef>
                <a:spcPts val="600"/>
              </a:spcBef>
              <a:spcAft>
                <a:spcPts val="1200"/>
              </a:spcAft>
              <a:buFontTx/>
              <a:buChar char="-"/>
              <a:defRPr/>
            </a:pPr>
            <a:r>
              <a:rPr lang="en-US" sz="1600" dirty="0">
                <a:ea typeface="Times New Roman" panose="02020603050405020304" pitchFamily="18" charset="0"/>
              </a:rPr>
              <a:t>Facilitate the coordination and safe and secure implementation of the transference of </a:t>
            </a:r>
            <a:r>
              <a:rPr lang="en-US" sz="1600" baseline="30000" dirty="0">
                <a:ea typeface="Times New Roman" panose="02020603050405020304" pitchFamily="18" charset="0"/>
              </a:rPr>
              <a:t>226</a:t>
            </a:r>
            <a:r>
              <a:rPr lang="en-US" sz="1600" dirty="0">
                <a:ea typeface="Times New Roman" panose="02020603050405020304" pitchFamily="18" charset="0"/>
              </a:rPr>
              <a:t>Ra (holders) to (recipients), and to gather and disseminate experience and good practice in implementing such transfers.</a:t>
            </a:r>
          </a:p>
          <a:p>
            <a:pPr marL="285750" indent="-285750" algn="just">
              <a:spcBef>
                <a:spcPts val="600"/>
              </a:spcBef>
              <a:spcAft>
                <a:spcPts val="1200"/>
              </a:spcAft>
              <a:buFontTx/>
              <a:buChar char="-"/>
            </a:pPr>
            <a:r>
              <a:rPr lang="en-GB" sz="1600" u="sng" kern="100" dirty="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https://nucleus.iaea.org/sites/connect/DSRSpublic/SitePages/Home.aspx</a:t>
            </a:r>
            <a:endParaRPr lang="en-GB" sz="1600" u="sng" kern="100" dirty="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F84F4C81-088F-96E0-545E-C5DFB9D33AE1}"/>
              </a:ext>
            </a:extLst>
          </p:cNvPr>
          <p:cNvPicPr>
            <a:picLocks noChangeAspect="1"/>
          </p:cNvPicPr>
          <p:nvPr/>
        </p:nvPicPr>
        <p:blipFill>
          <a:blip r:embed="rId5"/>
          <a:stretch>
            <a:fillRect/>
          </a:stretch>
        </p:blipFill>
        <p:spPr>
          <a:xfrm>
            <a:off x="468594" y="5093086"/>
            <a:ext cx="2861442" cy="1203888"/>
          </a:xfrm>
          <a:prstGeom prst="rect">
            <a:avLst/>
          </a:prstGeom>
        </p:spPr>
      </p:pic>
      <p:pic>
        <p:nvPicPr>
          <p:cNvPr id="3" name="Picture 2" descr="A person smiling at the camera&#10;&#10;AI-generated content may be incorrect.">
            <a:extLst>
              <a:ext uri="{FF2B5EF4-FFF2-40B4-BE49-F238E27FC236}">
                <a16:creationId xmlns:a16="http://schemas.microsoft.com/office/drawing/2014/main" id="{F19BD3A3-1A8A-8BC6-E015-86368F531974}"/>
              </a:ext>
            </a:extLst>
          </p:cNvPr>
          <p:cNvPicPr>
            <a:picLocks noChangeAspect="1"/>
          </p:cNvPicPr>
          <p:nvPr/>
        </p:nvPicPr>
        <p:blipFill>
          <a:blip r:embed="rId6"/>
          <a:stretch>
            <a:fillRect/>
          </a:stretch>
        </p:blipFill>
        <p:spPr>
          <a:xfrm>
            <a:off x="3958671" y="4594027"/>
            <a:ext cx="1526242" cy="1526242"/>
          </a:xfrm>
          <a:prstGeom prst="rect">
            <a:avLst/>
          </a:prstGeom>
        </p:spPr>
      </p:pic>
      <p:pic>
        <p:nvPicPr>
          <p:cNvPr id="6" name="Picture 5" descr="A person with blonde hair&#10;&#10;AI-generated content may be incorrect.">
            <a:extLst>
              <a:ext uri="{FF2B5EF4-FFF2-40B4-BE49-F238E27FC236}">
                <a16:creationId xmlns:a16="http://schemas.microsoft.com/office/drawing/2014/main" id="{E289FCD9-7B3D-27DF-F0A1-F9B13DE5870F}"/>
              </a:ext>
            </a:extLst>
          </p:cNvPr>
          <p:cNvPicPr>
            <a:picLocks noChangeAspect="1"/>
          </p:cNvPicPr>
          <p:nvPr/>
        </p:nvPicPr>
        <p:blipFill>
          <a:blip r:embed="rId7"/>
          <a:srcRect l="19407" r="14048"/>
          <a:stretch/>
        </p:blipFill>
        <p:spPr>
          <a:xfrm>
            <a:off x="5981698" y="4558963"/>
            <a:ext cx="1526242" cy="1526243"/>
          </a:xfrm>
          <a:prstGeom prst="rect">
            <a:avLst/>
          </a:prstGeom>
        </p:spPr>
      </p:pic>
      <p:sp>
        <p:nvSpPr>
          <p:cNvPr id="8" name="TextBox 7">
            <a:extLst>
              <a:ext uri="{FF2B5EF4-FFF2-40B4-BE49-F238E27FC236}">
                <a16:creationId xmlns:a16="http://schemas.microsoft.com/office/drawing/2014/main" id="{FD2F5A2B-6CF0-F082-93AD-D8414E4912E2}"/>
              </a:ext>
            </a:extLst>
          </p:cNvPr>
          <p:cNvSpPr txBox="1"/>
          <p:nvPr/>
        </p:nvSpPr>
        <p:spPr>
          <a:xfrm>
            <a:off x="3903230" y="6197428"/>
            <a:ext cx="1544012" cy="369332"/>
          </a:xfrm>
          <a:prstGeom prst="rect">
            <a:avLst/>
          </a:prstGeom>
          <a:noFill/>
        </p:spPr>
        <p:txBody>
          <a:bodyPr wrap="none" rtlCol="0">
            <a:spAutoFit/>
          </a:bodyPr>
          <a:lstStyle/>
          <a:p>
            <a:r>
              <a:rPr lang="en-CA" dirty="0"/>
              <a:t>Conny Hoehr</a:t>
            </a:r>
          </a:p>
        </p:txBody>
      </p:sp>
      <p:sp>
        <p:nvSpPr>
          <p:cNvPr id="9" name="TextBox 8">
            <a:extLst>
              <a:ext uri="{FF2B5EF4-FFF2-40B4-BE49-F238E27FC236}">
                <a16:creationId xmlns:a16="http://schemas.microsoft.com/office/drawing/2014/main" id="{4B779866-C397-953B-B480-94707071D0F8}"/>
              </a:ext>
            </a:extLst>
          </p:cNvPr>
          <p:cNvSpPr txBox="1"/>
          <p:nvPr/>
        </p:nvSpPr>
        <p:spPr>
          <a:xfrm>
            <a:off x="5972754" y="6192441"/>
            <a:ext cx="1826141" cy="369332"/>
          </a:xfrm>
          <a:prstGeom prst="rect">
            <a:avLst/>
          </a:prstGeom>
          <a:noFill/>
        </p:spPr>
        <p:txBody>
          <a:bodyPr wrap="none" rtlCol="0">
            <a:spAutoFit/>
          </a:bodyPr>
          <a:lstStyle/>
          <a:p>
            <a:r>
              <a:rPr lang="en-CA" dirty="0"/>
              <a:t>Eleanor Dunling</a:t>
            </a:r>
          </a:p>
        </p:txBody>
      </p:sp>
    </p:spTree>
    <p:extLst>
      <p:ext uri="{BB962C8B-B14F-4D97-AF65-F5344CB8AC3E}">
        <p14:creationId xmlns:p14="http://schemas.microsoft.com/office/powerpoint/2010/main" val="124946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black jacket&#10;&#10;AI-generated content may be incorrect.">
            <a:extLst>
              <a:ext uri="{FF2B5EF4-FFF2-40B4-BE49-F238E27FC236}">
                <a16:creationId xmlns:a16="http://schemas.microsoft.com/office/drawing/2014/main" id="{8A02D3ED-4C90-E968-CC4A-8E7310E5AB9C}"/>
              </a:ext>
            </a:extLst>
          </p:cNvPr>
          <p:cNvPicPr>
            <a:picLocks noChangeAspect="1"/>
          </p:cNvPicPr>
          <p:nvPr/>
        </p:nvPicPr>
        <p:blipFill>
          <a:blip r:embed="rId2"/>
          <a:stretch>
            <a:fillRect/>
          </a:stretch>
        </p:blipFill>
        <p:spPr>
          <a:xfrm>
            <a:off x="5311132" y="4351951"/>
            <a:ext cx="2619375" cy="1743075"/>
          </a:xfrm>
          <a:prstGeom prst="rect">
            <a:avLst/>
          </a:prstGeom>
        </p:spPr>
      </p:pic>
      <p:pic>
        <p:nvPicPr>
          <p:cNvPr id="4" name="Picture 3">
            <a:extLst>
              <a:ext uri="{FF2B5EF4-FFF2-40B4-BE49-F238E27FC236}">
                <a16:creationId xmlns:a16="http://schemas.microsoft.com/office/drawing/2014/main" id="{71FDF2DA-19FC-063E-548F-CEB1D166992E}"/>
              </a:ext>
            </a:extLst>
          </p:cNvPr>
          <p:cNvPicPr>
            <a:picLocks noChangeAspect="1"/>
          </p:cNvPicPr>
          <p:nvPr/>
        </p:nvPicPr>
        <p:blipFill>
          <a:blip r:embed="rId3"/>
          <a:stretch>
            <a:fillRect/>
          </a:stretch>
        </p:blipFill>
        <p:spPr>
          <a:xfrm>
            <a:off x="8948420" y="4140285"/>
            <a:ext cx="2143125" cy="2143125"/>
          </a:xfrm>
          <a:prstGeom prst="rect">
            <a:avLst/>
          </a:prstGeom>
        </p:spPr>
      </p:pic>
      <p:pic>
        <p:nvPicPr>
          <p:cNvPr id="6" name="Picture 5" descr="A group of people standing in front of a wall of flags&#10;&#10;AI-generated content may be incorrect.">
            <a:extLst>
              <a:ext uri="{FF2B5EF4-FFF2-40B4-BE49-F238E27FC236}">
                <a16:creationId xmlns:a16="http://schemas.microsoft.com/office/drawing/2014/main" id="{18ADACEE-C0AF-1A83-E2A6-B2C65CD057F7}"/>
              </a:ext>
            </a:extLst>
          </p:cNvPr>
          <p:cNvPicPr>
            <a:picLocks noChangeAspect="1"/>
          </p:cNvPicPr>
          <p:nvPr/>
        </p:nvPicPr>
        <p:blipFill>
          <a:blip r:embed="rId4"/>
          <a:srcRect t="14381" b="23524"/>
          <a:stretch/>
        </p:blipFill>
        <p:spPr>
          <a:xfrm>
            <a:off x="749699" y="1051560"/>
            <a:ext cx="3168396" cy="4258491"/>
          </a:xfrm>
          <a:prstGeom prst="rect">
            <a:avLst/>
          </a:prstGeom>
        </p:spPr>
      </p:pic>
      <p:sp>
        <p:nvSpPr>
          <p:cNvPr id="7" name="Title 1">
            <a:extLst>
              <a:ext uri="{FF2B5EF4-FFF2-40B4-BE49-F238E27FC236}">
                <a16:creationId xmlns:a16="http://schemas.microsoft.com/office/drawing/2014/main" id="{A0CDC022-AFDB-FCAE-AFAB-C35646C7BACA}"/>
              </a:ext>
            </a:extLst>
          </p:cNvPr>
          <p:cNvSpPr txBox="1">
            <a:spLocks/>
          </p:cNvSpPr>
          <p:nvPr/>
        </p:nvSpPr>
        <p:spPr>
          <a:xfrm>
            <a:off x="266690" y="288865"/>
            <a:ext cx="10766665" cy="62653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AAFF"/>
                </a:solidFill>
                <a:latin typeface="Arial" panose="020B0604020202020204" pitchFamily="34" charset="0"/>
                <a:cs typeface="Arial" panose="020B0604020202020204" pitchFamily="34" charset="0"/>
              </a:rPr>
              <a:t>TRIUMF’s Pb-212/Bi-212 experience</a:t>
            </a:r>
            <a:endParaRPr lang="en-CA" sz="2400" b="1" dirty="0">
              <a:solidFill>
                <a:srgbClr val="00AA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F963C1-ED53-F4AE-67C1-B49080E988E1}"/>
              </a:ext>
            </a:extLst>
          </p:cNvPr>
          <p:cNvSpPr txBox="1"/>
          <p:nvPr/>
        </p:nvSpPr>
        <p:spPr>
          <a:xfrm>
            <a:off x="298724" y="5483274"/>
            <a:ext cx="4070345" cy="646331"/>
          </a:xfrm>
          <a:prstGeom prst="rect">
            <a:avLst/>
          </a:prstGeom>
          <a:noFill/>
        </p:spPr>
        <p:txBody>
          <a:bodyPr wrap="none" rtlCol="0">
            <a:spAutoFit/>
          </a:bodyPr>
          <a:lstStyle/>
          <a:p>
            <a:r>
              <a:rPr lang="en-CA" dirty="0"/>
              <a:t>Pb-212/Bi-212 Radiopharmaceuticals </a:t>
            </a:r>
          </a:p>
          <a:p>
            <a:r>
              <a:rPr lang="en-CA" dirty="0"/>
              <a:t>Consultancy Meeting (July 2025)</a:t>
            </a:r>
          </a:p>
        </p:txBody>
      </p:sp>
      <p:sp>
        <p:nvSpPr>
          <p:cNvPr id="9" name="TextBox 8">
            <a:extLst>
              <a:ext uri="{FF2B5EF4-FFF2-40B4-BE49-F238E27FC236}">
                <a16:creationId xmlns:a16="http://schemas.microsoft.com/office/drawing/2014/main" id="{D3F81A34-72D7-B6C5-A298-F547E7C1B1E1}"/>
              </a:ext>
            </a:extLst>
          </p:cNvPr>
          <p:cNvSpPr txBox="1"/>
          <p:nvPr/>
        </p:nvSpPr>
        <p:spPr>
          <a:xfrm>
            <a:off x="5825408" y="6199803"/>
            <a:ext cx="1189300" cy="369332"/>
          </a:xfrm>
          <a:prstGeom prst="rect">
            <a:avLst/>
          </a:prstGeom>
          <a:noFill/>
        </p:spPr>
        <p:txBody>
          <a:bodyPr wrap="none" rtlCol="0">
            <a:spAutoFit/>
          </a:bodyPr>
          <a:lstStyle/>
          <a:p>
            <a:r>
              <a:rPr lang="en-CA" dirty="0"/>
              <a:t>Hua Yang</a:t>
            </a:r>
          </a:p>
        </p:txBody>
      </p:sp>
      <p:sp>
        <p:nvSpPr>
          <p:cNvPr id="10" name="TextBox 9">
            <a:extLst>
              <a:ext uri="{FF2B5EF4-FFF2-40B4-BE49-F238E27FC236}">
                <a16:creationId xmlns:a16="http://schemas.microsoft.com/office/drawing/2014/main" id="{56654A62-F120-AC21-C93E-BE01B47C5481}"/>
              </a:ext>
            </a:extLst>
          </p:cNvPr>
          <p:cNvSpPr txBox="1"/>
          <p:nvPr/>
        </p:nvSpPr>
        <p:spPr>
          <a:xfrm>
            <a:off x="8948420" y="6287671"/>
            <a:ext cx="2172390" cy="369332"/>
          </a:xfrm>
          <a:prstGeom prst="rect">
            <a:avLst/>
          </a:prstGeom>
          <a:noFill/>
        </p:spPr>
        <p:txBody>
          <a:bodyPr wrap="none" rtlCol="0">
            <a:spAutoFit/>
          </a:bodyPr>
          <a:lstStyle/>
          <a:p>
            <a:r>
              <a:rPr lang="en-CA" dirty="0"/>
              <a:t>Caterina Ramogida</a:t>
            </a:r>
          </a:p>
        </p:txBody>
      </p:sp>
      <p:pic>
        <p:nvPicPr>
          <p:cNvPr id="89" name="Picture 88">
            <a:extLst>
              <a:ext uri="{FF2B5EF4-FFF2-40B4-BE49-F238E27FC236}">
                <a16:creationId xmlns:a16="http://schemas.microsoft.com/office/drawing/2014/main" id="{FCACA0DC-FCC7-88E6-1210-C01BBFB80490}"/>
              </a:ext>
            </a:extLst>
          </p:cNvPr>
          <p:cNvPicPr>
            <a:picLocks noChangeAspect="1"/>
          </p:cNvPicPr>
          <p:nvPr/>
        </p:nvPicPr>
        <p:blipFill>
          <a:blip r:embed="rId5"/>
          <a:stretch>
            <a:fillRect/>
          </a:stretch>
        </p:blipFill>
        <p:spPr>
          <a:xfrm>
            <a:off x="4245428" y="896983"/>
            <a:ext cx="5678460" cy="2430445"/>
          </a:xfrm>
          <a:prstGeom prst="rect">
            <a:avLst/>
          </a:prstGeom>
        </p:spPr>
      </p:pic>
      <p:sp>
        <p:nvSpPr>
          <p:cNvPr id="90" name="TextBox 89">
            <a:extLst>
              <a:ext uri="{FF2B5EF4-FFF2-40B4-BE49-F238E27FC236}">
                <a16:creationId xmlns:a16="http://schemas.microsoft.com/office/drawing/2014/main" id="{FFB333F1-88E5-D09C-A489-E7F392BEEFE2}"/>
              </a:ext>
            </a:extLst>
          </p:cNvPr>
          <p:cNvSpPr txBox="1"/>
          <p:nvPr/>
        </p:nvSpPr>
        <p:spPr>
          <a:xfrm>
            <a:off x="7321732" y="3378024"/>
            <a:ext cx="4481297" cy="461665"/>
          </a:xfrm>
          <a:prstGeom prst="rect">
            <a:avLst/>
          </a:prstGeom>
          <a:noFill/>
        </p:spPr>
        <p:txBody>
          <a:bodyPr wrap="square" rtlCol="0">
            <a:spAutoFit/>
          </a:bodyPr>
          <a:lstStyle/>
          <a:p>
            <a:endParaRPr lang="en-CA" sz="1200" dirty="0"/>
          </a:p>
          <a:p>
            <a:r>
              <a:rPr lang="en-CA" sz="1200" i="1" dirty="0">
                <a:solidFill>
                  <a:schemeClr val="bg1">
                    <a:lumMod val="65000"/>
                  </a:schemeClr>
                </a:solidFill>
              </a:rPr>
              <a:t>Figure credits to Luke Wharton</a:t>
            </a:r>
          </a:p>
        </p:txBody>
      </p:sp>
    </p:spTree>
    <p:extLst>
      <p:ext uri="{BB962C8B-B14F-4D97-AF65-F5344CB8AC3E}">
        <p14:creationId xmlns:p14="http://schemas.microsoft.com/office/powerpoint/2010/main" val="266125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B858A-DE29-1B48-E667-40450597DFE9}"/>
              </a:ext>
            </a:extLst>
          </p:cNvPr>
          <p:cNvSpPr txBox="1"/>
          <p:nvPr/>
        </p:nvSpPr>
        <p:spPr>
          <a:xfrm>
            <a:off x="-49845" y="138450"/>
            <a:ext cx="11946367" cy="504305"/>
          </a:xfrm>
          <a:prstGeom prst="rect">
            <a:avLst/>
          </a:prstGeom>
          <a:noFill/>
        </p:spPr>
        <p:txBody>
          <a:bodyPr wrap="square">
            <a:spAutoFit/>
          </a:bodyPr>
          <a:lstStyle/>
          <a:p>
            <a:pPr algn="ctr">
              <a:lnSpc>
                <a:spcPct val="150000"/>
              </a:lnSpc>
            </a:pPr>
            <a:r>
              <a:rPr lang="en-US" sz="2000" b="1" dirty="0">
                <a:solidFill>
                  <a:srgbClr val="00AAFF"/>
                </a:solidFill>
                <a:effectLst/>
                <a:latin typeface="Arial" panose="020B0604020202020204" pitchFamily="34" charset="0"/>
                <a:ea typeface="Arial" panose="020B0604020202020204" pitchFamily="34" charset="0"/>
              </a:rPr>
              <a:t>Alpha Atlas: Mapping Global Production of α-Emitting Radionuclides for Targeted Alpha Therapy</a:t>
            </a:r>
            <a:endParaRPr lang="en-CA" sz="2000" dirty="0">
              <a:solidFill>
                <a:srgbClr val="00AAFF"/>
              </a:solidFill>
              <a:effectLst/>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77C42F5D-B6E3-665D-A70E-4148EF9EB958}"/>
              </a:ext>
            </a:extLst>
          </p:cNvPr>
          <p:cNvSpPr txBox="1"/>
          <p:nvPr/>
        </p:nvSpPr>
        <p:spPr>
          <a:xfrm>
            <a:off x="277010" y="5950715"/>
            <a:ext cx="11534885" cy="935577"/>
          </a:xfrm>
          <a:prstGeom prst="rect">
            <a:avLst/>
          </a:prstGeom>
          <a:noFill/>
        </p:spPr>
        <p:txBody>
          <a:bodyPr wrap="square">
            <a:spAutoFit/>
          </a:bodyPr>
          <a:lstStyle/>
          <a:p>
            <a:pPr algn="ctr">
              <a:lnSpc>
                <a:spcPct val="150000"/>
              </a:lnSpc>
            </a:pPr>
            <a:r>
              <a:rPr lang="en-US" sz="1200" dirty="0">
                <a:effectLst/>
                <a:latin typeface="Arial" panose="020B0604020202020204" pitchFamily="34" charset="0"/>
                <a:ea typeface="Arial" panose="020B0604020202020204" pitchFamily="34" charset="0"/>
              </a:rPr>
              <a:t>Marianna Tosato, Chiara </a:t>
            </a:r>
            <a:r>
              <a:rPr lang="en-US" sz="1200" dirty="0" err="1">
                <a:effectLst/>
                <a:latin typeface="Arial" panose="020B0604020202020204" pitchFamily="34" charset="0"/>
                <a:ea typeface="Arial" panose="020B0604020202020204" pitchFamily="34" charset="0"/>
              </a:rPr>
              <a:t>Favaretto</a:t>
            </a:r>
            <a:r>
              <a:rPr lang="en-US" sz="1200" dirty="0">
                <a:effectLst/>
                <a:latin typeface="Arial" panose="020B0604020202020204" pitchFamily="34" charset="0"/>
                <a:ea typeface="Arial" panose="020B0604020202020204" pitchFamily="34" charset="0"/>
              </a:rPr>
              <a:t>, Janke Kleynhans, Andrew R. Burgoyne, Jean-François </a:t>
            </a:r>
            <a:r>
              <a:rPr lang="en-US" sz="1200" dirty="0" err="1">
                <a:effectLst/>
                <a:latin typeface="Arial" panose="020B0604020202020204" pitchFamily="34" charset="0"/>
                <a:ea typeface="Arial" panose="020B0604020202020204" pitchFamily="34" charset="0"/>
              </a:rPr>
              <a:t>Gestin</a:t>
            </a:r>
            <a:r>
              <a:rPr lang="en-US" sz="1200" dirty="0">
                <a:effectLst/>
                <a:latin typeface="Arial" panose="020B0604020202020204" pitchFamily="34" charset="0"/>
                <a:ea typeface="Arial" panose="020B0604020202020204" pitchFamily="34" charset="0"/>
              </a:rPr>
              <a:t>, Nicholas P. van der Meulen, Amirreza </a:t>
            </a:r>
            <a:r>
              <a:rPr lang="en-US" sz="1200" dirty="0" err="1">
                <a:effectLst/>
                <a:latin typeface="Arial" panose="020B0604020202020204" pitchFamily="34" charset="0"/>
                <a:ea typeface="Arial" panose="020B0604020202020204" pitchFamily="34" charset="0"/>
              </a:rPr>
              <a:t>Jalilian</a:t>
            </a:r>
            <a:r>
              <a:rPr lang="en-US" sz="1200" dirty="0">
                <a:effectLst/>
                <a:latin typeface="Arial" panose="020B0604020202020204" pitchFamily="34" charset="0"/>
                <a:ea typeface="Arial" panose="020B0604020202020204" pitchFamily="34" charset="0"/>
              </a:rPr>
              <a:t>, Ulli </a:t>
            </a:r>
            <a:r>
              <a:rPr lang="en-US" sz="1200" dirty="0" err="1">
                <a:effectLst/>
                <a:latin typeface="Arial" panose="020B0604020202020204" pitchFamily="34" charset="0"/>
                <a:ea typeface="Arial" panose="020B0604020202020204" pitchFamily="34" charset="0"/>
              </a:rPr>
              <a:t>Köster</a:t>
            </a:r>
            <a:r>
              <a:rPr lang="en-US" sz="1200" dirty="0">
                <a:effectLst/>
                <a:latin typeface="Arial" panose="020B0604020202020204" pitchFamily="34" charset="0"/>
                <a:ea typeface="Arial" panose="020B0604020202020204" pitchFamily="34" charset="0"/>
              </a:rPr>
              <a:t>, Mattia Asti and Valery Radchenko </a:t>
            </a:r>
          </a:p>
          <a:p>
            <a:pPr algn="ctr">
              <a:lnSpc>
                <a:spcPct val="150000"/>
              </a:lnSpc>
            </a:pPr>
            <a:r>
              <a:rPr lang="en-US" sz="1200" dirty="0">
                <a:effectLst/>
                <a:latin typeface="Arial" panose="020B0604020202020204" pitchFamily="34" charset="0"/>
                <a:ea typeface="Arial" panose="020B0604020202020204" pitchFamily="34" charset="0"/>
              </a:rPr>
              <a:t>Nuclear Medicine and Biology 2025 (open access) </a:t>
            </a:r>
            <a:r>
              <a:rPr lang="en-CA" sz="1400" dirty="0">
                <a:hlinkClick r:id="rId2" tooltip="Persistent link using digital object identifier"/>
              </a:rPr>
              <a:t>https://doi.org/10.1016/j.nucmedbio.2024.108990</a:t>
            </a:r>
            <a:endParaRPr lang="en-CA" sz="1400" dirty="0">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65214819-8BC7-F75F-9201-392F87E21A95}"/>
              </a:ext>
            </a:extLst>
          </p:cNvPr>
          <p:cNvPicPr>
            <a:picLocks noChangeAspect="1"/>
          </p:cNvPicPr>
          <p:nvPr/>
        </p:nvPicPr>
        <p:blipFill>
          <a:blip r:embed="rId3"/>
          <a:stretch>
            <a:fillRect/>
          </a:stretch>
        </p:blipFill>
        <p:spPr>
          <a:xfrm>
            <a:off x="10006106" y="1006331"/>
            <a:ext cx="1890416" cy="1890416"/>
          </a:xfrm>
          <a:prstGeom prst="rect">
            <a:avLst/>
          </a:prstGeom>
        </p:spPr>
      </p:pic>
      <p:sp>
        <p:nvSpPr>
          <p:cNvPr id="5" name="TextBox 4">
            <a:extLst>
              <a:ext uri="{FF2B5EF4-FFF2-40B4-BE49-F238E27FC236}">
                <a16:creationId xmlns:a16="http://schemas.microsoft.com/office/drawing/2014/main" id="{B3D76F61-FD3A-EF57-5DB1-8E56EAE4FA7B}"/>
              </a:ext>
            </a:extLst>
          </p:cNvPr>
          <p:cNvSpPr txBox="1"/>
          <p:nvPr/>
        </p:nvSpPr>
        <p:spPr>
          <a:xfrm>
            <a:off x="10117566" y="2896747"/>
            <a:ext cx="1886157" cy="646331"/>
          </a:xfrm>
          <a:prstGeom prst="rect">
            <a:avLst/>
          </a:prstGeom>
          <a:noFill/>
        </p:spPr>
        <p:txBody>
          <a:bodyPr wrap="none" rtlCol="0">
            <a:spAutoFit/>
          </a:bodyPr>
          <a:lstStyle/>
          <a:p>
            <a:r>
              <a:rPr lang="en-CA" dirty="0"/>
              <a:t>Marianna Tosato</a:t>
            </a:r>
          </a:p>
          <a:p>
            <a:r>
              <a:rPr lang="en-CA" dirty="0"/>
              <a:t>Postdoc at SFU</a:t>
            </a:r>
          </a:p>
        </p:txBody>
      </p:sp>
      <p:pic>
        <p:nvPicPr>
          <p:cNvPr id="6" name="Picture 5" descr="A map of the world with different colored squares&#10;&#10;AI-generated content may be incorrect.">
            <a:extLst>
              <a:ext uri="{FF2B5EF4-FFF2-40B4-BE49-F238E27FC236}">
                <a16:creationId xmlns:a16="http://schemas.microsoft.com/office/drawing/2014/main" id="{5A2DD0A1-0EA3-FD23-5786-CCD5DD824E1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6298" y="907285"/>
            <a:ext cx="8954207" cy="4846321"/>
          </a:xfrm>
          <a:prstGeom prst="rect">
            <a:avLst/>
          </a:prstGeom>
        </p:spPr>
      </p:pic>
    </p:spTree>
    <p:extLst>
      <p:ext uri="{BB962C8B-B14F-4D97-AF65-F5344CB8AC3E}">
        <p14:creationId xmlns:p14="http://schemas.microsoft.com/office/powerpoint/2010/main" val="380092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78E778-8451-5E1A-B752-065AD49B7343}"/>
              </a:ext>
            </a:extLst>
          </p:cNvPr>
          <p:cNvPicPr>
            <a:picLocks noChangeAspect="1"/>
          </p:cNvPicPr>
          <p:nvPr/>
        </p:nvPicPr>
        <p:blipFill>
          <a:blip r:embed="rId2"/>
          <a:srcRect l="29781" t="24078" r="42506" b="46118"/>
          <a:stretch/>
        </p:blipFill>
        <p:spPr>
          <a:xfrm>
            <a:off x="10833504" y="233839"/>
            <a:ext cx="1173905" cy="1683337"/>
          </a:xfrm>
          <a:prstGeom prst="rect">
            <a:avLst/>
          </a:prstGeom>
        </p:spPr>
      </p:pic>
      <p:sp>
        <p:nvSpPr>
          <p:cNvPr id="3" name="TextBox 2">
            <a:extLst>
              <a:ext uri="{FF2B5EF4-FFF2-40B4-BE49-F238E27FC236}">
                <a16:creationId xmlns:a16="http://schemas.microsoft.com/office/drawing/2014/main" id="{4A3C756A-73A6-FB03-BA2D-CB5AF0B4D1F0}"/>
              </a:ext>
            </a:extLst>
          </p:cNvPr>
          <p:cNvSpPr txBox="1"/>
          <p:nvPr/>
        </p:nvSpPr>
        <p:spPr>
          <a:xfrm>
            <a:off x="10623273" y="2142281"/>
            <a:ext cx="1465781" cy="1323439"/>
          </a:xfrm>
          <a:prstGeom prst="rect">
            <a:avLst/>
          </a:prstGeom>
          <a:noFill/>
        </p:spPr>
        <p:txBody>
          <a:bodyPr wrap="square">
            <a:spAutoFit/>
          </a:bodyPr>
          <a:lstStyle/>
          <a:p>
            <a:pPr algn="ctr"/>
            <a:r>
              <a:rPr lang="en-GB" sz="2000" dirty="0">
                <a:effectLst/>
                <a:latin typeface="Arial" panose="020B0604020202020204" pitchFamily="34" charset="0"/>
                <a:ea typeface="Arial" panose="020B0604020202020204" pitchFamily="34" charset="0"/>
              </a:rPr>
              <a:t>Janke</a:t>
            </a:r>
          </a:p>
          <a:p>
            <a:pPr algn="ctr"/>
            <a:r>
              <a:rPr lang="en-GB" sz="2000" dirty="0">
                <a:effectLst/>
                <a:latin typeface="Arial" panose="020B0604020202020204" pitchFamily="34" charset="0"/>
                <a:ea typeface="Arial" panose="020B0604020202020204" pitchFamily="34" charset="0"/>
              </a:rPr>
              <a:t>Kleynhans</a:t>
            </a:r>
          </a:p>
          <a:p>
            <a:pPr algn="ctr"/>
            <a:r>
              <a:rPr lang="en-GB" sz="2000" dirty="0">
                <a:latin typeface="Arial" panose="020B0604020202020204" pitchFamily="34" charset="0"/>
              </a:rPr>
              <a:t>postdoc</a:t>
            </a:r>
          </a:p>
          <a:p>
            <a:pPr algn="ctr"/>
            <a:r>
              <a:rPr lang="en-GB" sz="2000" dirty="0">
                <a:latin typeface="Arial" panose="020B0604020202020204" pitchFamily="34" charset="0"/>
              </a:rPr>
              <a:t>KU Leuven</a:t>
            </a:r>
            <a:endParaRPr lang="en-CA" sz="1400" dirty="0"/>
          </a:p>
        </p:txBody>
      </p:sp>
      <p:pic>
        <p:nvPicPr>
          <p:cNvPr id="7" name="Picture 6" descr="A diagram of a company's timeline&#10;&#10;AI-generated content may be incorrect.">
            <a:extLst>
              <a:ext uri="{FF2B5EF4-FFF2-40B4-BE49-F238E27FC236}">
                <a16:creationId xmlns:a16="http://schemas.microsoft.com/office/drawing/2014/main" id="{2C0302CA-7702-3D6B-363E-4FEEAD85DE69}"/>
              </a:ext>
            </a:extLst>
          </p:cNvPr>
          <p:cNvPicPr>
            <a:picLocks noChangeAspect="1"/>
          </p:cNvPicPr>
          <p:nvPr/>
        </p:nvPicPr>
        <p:blipFill>
          <a:blip r:embed="rId3"/>
          <a:stretch>
            <a:fillRect/>
          </a:stretch>
        </p:blipFill>
        <p:spPr>
          <a:xfrm>
            <a:off x="54501" y="586720"/>
            <a:ext cx="10653626" cy="5405126"/>
          </a:xfrm>
          <a:prstGeom prst="rect">
            <a:avLst/>
          </a:prstGeom>
        </p:spPr>
      </p:pic>
      <p:sp>
        <p:nvSpPr>
          <p:cNvPr id="9" name="TextBox 8">
            <a:extLst>
              <a:ext uri="{FF2B5EF4-FFF2-40B4-BE49-F238E27FC236}">
                <a16:creationId xmlns:a16="http://schemas.microsoft.com/office/drawing/2014/main" id="{1DB32FA4-3D6A-7C44-6DDB-959B1A22FD05}"/>
              </a:ext>
            </a:extLst>
          </p:cNvPr>
          <p:cNvSpPr txBox="1"/>
          <p:nvPr/>
        </p:nvSpPr>
        <p:spPr>
          <a:xfrm>
            <a:off x="370907" y="31064"/>
            <a:ext cx="9530046" cy="830997"/>
          </a:xfrm>
          <a:prstGeom prst="rect">
            <a:avLst/>
          </a:prstGeom>
          <a:noFill/>
        </p:spPr>
        <p:txBody>
          <a:bodyPr wrap="square">
            <a:spAutoFit/>
          </a:bodyPr>
          <a:lstStyle/>
          <a:p>
            <a:r>
              <a:rPr lang="en-US" sz="2400" b="1" dirty="0">
                <a:solidFill>
                  <a:srgbClr val="00AAFF"/>
                </a:solidFill>
              </a:rPr>
              <a:t>IAEA activities to support the member states in the production of targeted alpha therapy radiopharmaceuticals </a:t>
            </a:r>
          </a:p>
        </p:txBody>
      </p:sp>
      <p:sp>
        <p:nvSpPr>
          <p:cNvPr id="11" name="TextBox 10">
            <a:extLst>
              <a:ext uri="{FF2B5EF4-FFF2-40B4-BE49-F238E27FC236}">
                <a16:creationId xmlns:a16="http://schemas.microsoft.com/office/drawing/2014/main" id="{0A69F6A1-7E53-3B2A-215D-655496102E4D}"/>
              </a:ext>
            </a:extLst>
          </p:cNvPr>
          <p:cNvSpPr txBox="1"/>
          <p:nvPr/>
        </p:nvSpPr>
        <p:spPr>
          <a:xfrm>
            <a:off x="102946" y="6068736"/>
            <a:ext cx="12183926" cy="646331"/>
          </a:xfrm>
          <a:prstGeom prst="rect">
            <a:avLst/>
          </a:prstGeom>
          <a:noFill/>
        </p:spPr>
        <p:txBody>
          <a:bodyPr wrap="square">
            <a:spAutoFit/>
          </a:bodyPr>
          <a:lstStyle/>
          <a:p>
            <a:r>
              <a:rPr lang="en-CA" sz="1200" i="1" dirty="0" err="1">
                <a:solidFill>
                  <a:srgbClr val="00AAFF"/>
                </a:solidFill>
              </a:rPr>
              <a:t>Jalilian</a:t>
            </a:r>
            <a:r>
              <a:rPr lang="en-CA" sz="1200" i="1" dirty="0">
                <a:solidFill>
                  <a:srgbClr val="00AAFF"/>
                </a:solidFill>
              </a:rPr>
              <a:t> AR, Kleynhans J, </a:t>
            </a:r>
            <a:r>
              <a:rPr lang="en-CA" sz="1200" i="1" dirty="0" err="1">
                <a:solidFill>
                  <a:srgbClr val="00AAFF"/>
                </a:solidFill>
              </a:rPr>
              <a:t>Bouziotis</a:t>
            </a:r>
            <a:r>
              <a:rPr lang="en-CA" sz="1200" i="1" dirty="0">
                <a:solidFill>
                  <a:srgbClr val="00AAFF"/>
                </a:solidFill>
              </a:rPr>
              <a:t> P, Bruchertseifer F, Chakraborty S, De Blois E, Denecke M, </a:t>
            </a:r>
            <a:r>
              <a:rPr lang="en-CA" sz="1200" i="1" dirty="0" err="1">
                <a:solidFill>
                  <a:srgbClr val="00AAFF"/>
                </a:solidFill>
              </a:rPr>
              <a:t>Elboga</a:t>
            </a:r>
            <a:r>
              <a:rPr lang="en-CA" sz="1200" i="1" dirty="0">
                <a:solidFill>
                  <a:srgbClr val="00AAFF"/>
                </a:solidFill>
              </a:rPr>
              <a:t> U, Gizawy M, Horak C, Jang J, Korde A, Majkowska-Pilip A, </a:t>
            </a:r>
            <a:r>
              <a:rPr lang="en-CA" sz="1200" i="1" dirty="0" err="1">
                <a:solidFill>
                  <a:srgbClr val="00AAFF"/>
                </a:solidFill>
              </a:rPr>
              <a:t>Mdlophane</a:t>
            </a:r>
            <a:r>
              <a:rPr lang="en-CA" sz="1200" i="1" dirty="0">
                <a:solidFill>
                  <a:srgbClr val="00AAFF"/>
                </a:solidFill>
              </a:rPr>
              <a:t> A, Ocampo-Garcia B, Selivanova SV, </a:t>
            </a:r>
            <a:r>
              <a:rPr lang="en-CA" sz="1200" i="1" dirty="0" err="1">
                <a:solidFill>
                  <a:srgbClr val="00AAFF"/>
                </a:solidFill>
              </a:rPr>
              <a:t>Starovoitova</a:t>
            </a:r>
            <a:r>
              <a:rPr lang="en-CA" sz="1200" i="1" dirty="0">
                <a:solidFill>
                  <a:srgbClr val="00AAFF"/>
                </a:solidFill>
              </a:rPr>
              <a:t> V, </a:t>
            </a:r>
            <a:r>
              <a:rPr lang="en-CA" sz="1200" i="1" dirty="0" err="1">
                <a:solidFill>
                  <a:srgbClr val="00AAFF"/>
                </a:solidFill>
              </a:rPr>
              <a:t>Wojdowska</a:t>
            </a:r>
            <a:r>
              <a:rPr lang="en-CA" sz="1200" i="1" dirty="0">
                <a:solidFill>
                  <a:srgbClr val="00AAFF"/>
                </a:solidFill>
              </a:rPr>
              <a:t> W, Zeevaart JR, Radchenko V. IAEA activities to support the member states in the production of targeted alpha therapy radiopharmaceuticals. </a:t>
            </a:r>
            <a:r>
              <a:rPr lang="en-CA" sz="1200" i="1" dirty="0" err="1">
                <a:solidFill>
                  <a:srgbClr val="00AAFF"/>
                </a:solidFill>
              </a:rPr>
              <a:t>Nucl</a:t>
            </a:r>
            <a:r>
              <a:rPr lang="en-CA" sz="1200" i="1" dirty="0">
                <a:solidFill>
                  <a:srgbClr val="00AAFF"/>
                </a:solidFill>
              </a:rPr>
              <a:t> Med Biol. 2025 </a:t>
            </a:r>
            <a:r>
              <a:rPr lang="en-CA" sz="1200" i="1" dirty="0" err="1">
                <a:solidFill>
                  <a:srgbClr val="00AAFF"/>
                </a:solidFill>
              </a:rPr>
              <a:t>doi</a:t>
            </a:r>
            <a:r>
              <a:rPr lang="en-CA" sz="1200" i="1" dirty="0">
                <a:solidFill>
                  <a:srgbClr val="00AAFF"/>
                </a:solidFill>
              </a:rPr>
              <a:t>: 10.1016/j.nucmedbio.2025.109008.</a:t>
            </a:r>
          </a:p>
        </p:txBody>
      </p:sp>
    </p:spTree>
    <p:extLst>
      <p:ext uri="{BB962C8B-B14F-4D97-AF65-F5344CB8AC3E}">
        <p14:creationId xmlns:p14="http://schemas.microsoft.com/office/powerpoint/2010/main" val="370085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3B1FF0-F5D1-612D-1969-E86EF5ECC9AE}"/>
              </a:ext>
            </a:extLst>
          </p:cNvPr>
          <p:cNvSpPr>
            <a:spLocks noGrp="1"/>
          </p:cNvSpPr>
          <p:nvPr>
            <p:ph type="body" idx="1"/>
          </p:nvPr>
        </p:nvSpPr>
        <p:spPr>
          <a:xfrm>
            <a:off x="194290" y="885244"/>
            <a:ext cx="4856480" cy="458621"/>
          </a:xfrm>
        </p:spPr>
        <p:txBody>
          <a:bodyPr/>
          <a:lstStyle/>
          <a:p>
            <a:r>
              <a:rPr lang="en-US" dirty="0"/>
              <a:t>Radiopharmaceutical design </a:t>
            </a:r>
          </a:p>
        </p:txBody>
      </p:sp>
      <p:sp>
        <p:nvSpPr>
          <p:cNvPr id="4" name="Text Placeholder 3">
            <a:extLst>
              <a:ext uri="{FF2B5EF4-FFF2-40B4-BE49-F238E27FC236}">
                <a16:creationId xmlns:a16="http://schemas.microsoft.com/office/drawing/2014/main" id="{556254B8-E7C0-642B-243A-B3B1900EAC6B}"/>
              </a:ext>
            </a:extLst>
          </p:cNvPr>
          <p:cNvSpPr>
            <a:spLocks noGrp="1"/>
          </p:cNvSpPr>
          <p:nvPr>
            <p:ph type="body" idx="12"/>
          </p:nvPr>
        </p:nvSpPr>
        <p:spPr>
          <a:xfrm>
            <a:off x="5872480" y="698937"/>
            <a:ext cx="5659120" cy="769809"/>
          </a:xfrm>
        </p:spPr>
        <p:txBody>
          <a:bodyPr/>
          <a:lstStyle/>
          <a:p>
            <a:r>
              <a:rPr lang="en-US" dirty="0"/>
              <a:t>Beta vs. Alpha vs. Auger Emitters</a:t>
            </a:r>
          </a:p>
        </p:txBody>
      </p:sp>
      <p:pic>
        <p:nvPicPr>
          <p:cNvPr id="12" name="Content Placeholder 11">
            <a:extLst>
              <a:ext uri="{FF2B5EF4-FFF2-40B4-BE49-F238E27FC236}">
                <a16:creationId xmlns:a16="http://schemas.microsoft.com/office/drawing/2014/main" id="{AEE668B8-5730-5172-FB54-019EEAA777D4}"/>
              </a:ext>
            </a:extLst>
          </p:cNvPr>
          <p:cNvPicPr>
            <a:picLocks noGrp="1" noChangeAspect="1"/>
          </p:cNvPicPr>
          <p:nvPr>
            <p:ph sz="half" idx="13"/>
          </p:nvPr>
        </p:nvPicPr>
        <p:blipFill>
          <a:blip r:embed="rId4"/>
          <a:srcRect/>
          <a:stretch/>
        </p:blipFill>
        <p:spPr>
          <a:xfrm>
            <a:off x="5872480" y="1544515"/>
            <a:ext cx="6197600" cy="4544010"/>
          </a:xfrm>
        </p:spPr>
      </p:pic>
      <p:sp>
        <p:nvSpPr>
          <p:cNvPr id="6" name="Title 5">
            <a:extLst>
              <a:ext uri="{FF2B5EF4-FFF2-40B4-BE49-F238E27FC236}">
                <a16:creationId xmlns:a16="http://schemas.microsoft.com/office/drawing/2014/main" id="{09D601F3-C4F1-76FC-497B-1D8E17E9EC91}"/>
              </a:ext>
            </a:extLst>
          </p:cNvPr>
          <p:cNvSpPr>
            <a:spLocks noGrp="1"/>
          </p:cNvSpPr>
          <p:nvPr>
            <p:ph type="title"/>
          </p:nvPr>
        </p:nvSpPr>
        <p:spPr>
          <a:xfrm>
            <a:off x="204730" y="248167"/>
            <a:ext cx="10858700" cy="637077"/>
          </a:xfrm>
        </p:spPr>
        <p:txBody>
          <a:bodyPr>
            <a:normAutofit/>
          </a:bodyPr>
          <a:lstStyle/>
          <a:p>
            <a:r>
              <a:rPr lang="en-US" sz="2400" dirty="0"/>
              <a:t>Targeted </a:t>
            </a:r>
            <a:r>
              <a:rPr lang="en-US" sz="2200" dirty="0"/>
              <a:t>Radiation</a:t>
            </a:r>
            <a:r>
              <a:rPr lang="en-US" sz="2400" dirty="0"/>
              <a:t> Therapy (TRT): Targeted Auger Electron Therapy </a:t>
            </a:r>
          </a:p>
        </p:txBody>
      </p:sp>
      <p:pic>
        <p:nvPicPr>
          <p:cNvPr id="14" name="Picture 13">
            <a:extLst>
              <a:ext uri="{FF2B5EF4-FFF2-40B4-BE49-F238E27FC236}">
                <a16:creationId xmlns:a16="http://schemas.microsoft.com/office/drawing/2014/main" id="{B21E72F8-477F-81D3-2E84-E8434CE23BCC}"/>
              </a:ext>
            </a:extLst>
          </p:cNvPr>
          <p:cNvPicPr>
            <a:picLocks noChangeAspect="1"/>
          </p:cNvPicPr>
          <p:nvPr/>
        </p:nvPicPr>
        <p:blipFill>
          <a:blip r:embed="rId5"/>
          <a:stretch>
            <a:fillRect/>
          </a:stretch>
        </p:blipFill>
        <p:spPr>
          <a:xfrm>
            <a:off x="317282" y="1382401"/>
            <a:ext cx="4658071" cy="5060451"/>
          </a:xfrm>
          <a:prstGeom prst="rect">
            <a:avLst/>
          </a:prstGeom>
        </p:spPr>
      </p:pic>
      <p:sp>
        <p:nvSpPr>
          <p:cNvPr id="15" name="Text Placeholder 7">
            <a:extLst>
              <a:ext uri="{FF2B5EF4-FFF2-40B4-BE49-F238E27FC236}">
                <a16:creationId xmlns:a16="http://schemas.microsoft.com/office/drawing/2014/main" id="{1B1642DC-AAA4-CDF2-C688-32470C002F44}"/>
              </a:ext>
            </a:extLst>
          </p:cNvPr>
          <p:cNvSpPr txBox="1">
            <a:spLocks/>
          </p:cNvSpPr>
          <p:nvPr/>
        </p:nvSpPr>
        <p:spPr>
          <a:xfrm>
            <a:off x="5386208" y="6406410"/>
            <a:ext cx="6916139" cy="3178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solidFill>
                  <a:srgbClr val="00AAFF"/>
                </a:solidFill>
              </a:rPr>
              <a:t>V. Radchenko and C. Hoehr, </a:t>
            </a:r>
            <a:r>
              <a:rPr lang="en-US" sz="1100" i="1" dirty="0" err="1">
                <a:solidFill>
                  <a:srgbClr val="00AAFF"/>
                </a:solidFill>
              </a:rPr>
              <a:t>Nucl</a:t>
            </a:r>
            <a:r>
              <a:rPr lang="en-US" sz="1100" i="1" dirty="0">
                <a:solidFill>
                  <a:srgbClr val="00AAFF"/>
                </a:solidFill>
              </a:rPr>
              <a:t>. Phys. News, 2020</a:t>
            </a:r>
          </a:p>
        </p:txBody>
      </p:sp>
      <p:sp>
        <p:nvSpPr>
          <p:cNvPr id="3" name="TextBox 2">
            <a:extLst>
              <a:ext uri="{FF2B5EF4-FFF2-40B4-BE49-F238E27FC236}">
                <a16:creationId xmlns:a16="http://schemas.microsoft.com/office/drawing/2014/main" id="{C776D3B5-CD3D-C57E-7154-398781B8DEBA}"/>
              </a:ext>
            </a:extLst>
          </p:cNvPr>
          <p:cNvSpPr txBox="1"/>
          <p:nvPr/>
        </p:nvSpPr>
        <p:spPr>
          <a:xfrm>
            <a:off x="2146449" y="6396075"/>
            <a:ext cx="2904321" cy="338554"/>
          </a:xfrm>
          <a:prstGeom prst="rect">
            <a:avLst/>
          </a:prstGeom>
          <a:noFill/>
        </p:spPr>
        <p:txBody>
          <a:bodyPr wrap="none" rtlCol="0">
            <a:spAutoFit/>
          </a:bodyPr>
          <a:lstStyle/>
          <a:p>
            <a:r>
              <a:rPr lang="en-CA" sz="1600" i="1" dirty="0">
                <a:solidFill>
                  <a:schemeClr val="bg1">
                    <a:lumMod val="65000"/>
                  </a:schemeClr>
                </a:solidFill>
              </a:rPr>
              <a:t>Image credit Yulia Radchenko</a:t>
            </a:r>
          </a:p>
        </p:txBody>
      </p:sp>
    </p:spTree>
    <p:custDataLst>
      <p:tags r:id="rId1"/>
    </p:custDataLst>
    <p:extLst>
      <p:ext uri="{BB962C8B-B14F-4D97-AF65-F5344CB8AC3E}">
        <p14:creationId xmlns:p14="http://schemas.microsoft.com/office/powerpoint/2010/main" val="238981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1208DAD9-E894-51CC-89ED-91D96FF738BD}"/>
              </a:ext>
            </a:extLst>
          </p:cNvPr>
          <p:cNvSpPr txBox="1">
            <a:spLocks/>
          </p:cNvSpPr>
          <p:nvPr/>
        </p:nvSpPr>
        <p:spPr>
          <a:xfrm>
            <a:off x="168690" y="48155"/>
            <a:ext cx="12974103" cy="918985"/>
          </a:xfrm>
          <a:prstGeom prst="rect">
            <a:avLst/>
          </a:prstGeom>
        </p:spPr>
        <p:txBody>
          <a:bodyPr>
            <a:no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pPr>
              <a:lnSpc>
                <a:spcPct val="170000"/>
              </a:lnSpc>
            </a:pPr>
            <a:r>
              <a:rPr lang="en-US" sz="2300" dirty="0"/>
              <a:t>Auger Emitters: Production and selection of suitable radionuclides</a:t>
            </a:r>
          </a:p>
        </p:txBody>
      </p:sp>
      <p:graphicFrame>
        <p:nvGraphicFramePr>
          <p:cNvPr id="3" name="Table 2">
            <a:extLst>
              <a:ext uri="{FF2B5EF4-FFF2-40B4-BE49-F238E27FC236}">
                <a16:creationId xmlns:a16="http://schemas.microsoft.com/office/drawing/2014/main" id="{2E1F1180-864E-C9C3-4608-5E2C14AC0E0B}"/>
              </a:ext>
            </a:extLst>
          </p:cNvPr>
          <p:cNvGraphicFramePr>
            <a:graphicFrameLocks noGrp="1"/>
          </p:cNvGraphicFramePr>
          <p:nvPr/>
        </p:nvGraphicFramePr>
        <p:xfrm>
          <a:off x="4735931" y="1542539"/>
          <a:ext cx="6730765" cy="2556105"/>
        </p:xfrm>
        <a:graphic>
          <a:graphicData uri="http://schemas.openxmlformats.org/drawingml/2006/table">
            <a:tbl>
              <a:tblPr firstRow="1" firstCol="1" bandRow="1">
                <a:tableStyleId>{5FD0F851-EC5A-4D38-B0AD-8093EC10F338}</a:tableStyleId>
              </a:tblPr>
              <a:tblGrid>
                <a:gridCol w="1160288">
                  <a:extLst>
                    <a:ext uri="{9D8B030D-6E8A-4147-A177-3AD203B41FA5}">
                      <a16:colId xmlns:a16="http://schemas.microsoft.com/office/drawing/2014/main" val="20000"/>
                    </a:ext>
                  </a:extLst>
                </a:gridCol>
                <a:gridCol w="750926">
                  <a:extLst>
                    <a:ext uri="{9D8B030D-6E8A-4147-A177-3AD203B41FA5}">
                      <a16:colId xmlns:a16="http://schemas.microsoft.com/office/drawing/2014/main" val="20001"/>
                    </a:ext>
                  </a:extLst>
                </a:gridCol>
                <a:gridCol w="826288">
                  <a:extLst>
                    <a:ext uri="{9D8B030D-6E8A-4147-A177-3AD203B41FA5}">
                      <a16:colId xmlns:a16="http://schemas.microsoft.com/office/drawing/2014/main" val="20002"/>
                    </a:ext>
                  </a:extLst>
                </a:gridCol>
                <a:gridCol w="824245">
                  <a:extLst>
                    <a:ext uri="{9D8B030D-6E8A-4147-A177-3AD203B41FA5}">
                      <a16:colId xmlns:a16="http://schemas.microsoft.com/office/drawing/2014/main" val="20003"/>
                    </a:ext>
                  </a:extLst>
                </a:gridCol>
                <a:gridCol w="824926">
                  <a:extLst>
                    <a:ext uri="{9D8B030D-6E8A-4147-A177-3AD203B41FA5}">
                      <a16:colId xmlns:a16="http://schemas.microsoft.com/office/drawing/2014/main" val="20004"/>
                    </a:ext>
                  </a:extLst>
                </a:gridCol>
                <a:gridCol w="781364">
                  <a:extLst>
                    <a:ext uri="{9D8B030D-6E8A-4147-A177-3AD203B41FA5}">
                      <a16:colId xmlns:a16="http://schemas.microsoft.com/office/drawing/2014/main" val="20005"/>
                    </a:ext>
                  </a:extLst>
                </a:gridCol>
                <a:gridCol w="781364">
                  <a:extLst>
                    <a:ext uri="{9D8B030D-6E8A-4147-A177-3AD203B41FA5}">
                      <a16:colId xmlns:a16="http://schemas.microsoft.com/office/drawing/2014/main" val="20006"/>
                    </a:ext>
                  </a:extLst>
                </a:gridCol>
                <a:gridCol w="781364">
                  <a:extLst>
                    <a:ext uri="{9D8B030D-6E8A-4147-A177-3AD203B41FA5}">
                      <a16:colId xmlns:a16="http://schemas.microsoft.com/office/drawing/2014/main" val="20007"/>
                    </a:ext>
                  </a:extLst>
                </a:gridCol>
              </a:tblGrid>
              <a:tr h="465277">
                <a:tc rowSpan="2">
                  <a:txBody>
                    <a:bodyPr/>
                    <a:lstStyle/>
                    <a:p>
                      <a:pPr algn="l">
                        <a:lnSpc>
                          <a:spcPct val="107000"/>
                        </a:lnSpc>
                        <a:spcAft>
                          <a:spcPts val="0"/>
                        </a:spcAft>
                      </a:pPr>
                      <a:br>
                        <a:rPr lang="en-US" sz="1200" dirty="0">
                          <a:effectLst/>
                        </a:rPr>
                      </a:br>
                      <a:endParaRPr lang="ru-RU" sz="1200" dirty="0">
                        <a:effectLst/>
                      </a:endParaRPr>
                    </a:p>
                    <a:p>
                      <a:pPr algn="l">
                        <a:lnSpc>
                          <a:spcPct val="107000"/>
                        </a:lnSpc>
                        <a:spcAft>
                          <a:spcPts val="0"/>
                        </a:spcAft>
                      </a:pPr>
                      <a:r>
                        <a:rPr lang="en-CA" sz="1200" dirty="0">
                          <a:effectLst/>
                        </a:rPr>
                        <a:t>Radionuclide</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ctr">
                        <a:lnSpc>
                          <a:spcPct val="107000"/>
                        </a:lnSpc>
                        <a:spcAft>
                          <a:spcPts val="0"/>
                        </a:spcAft>
                      </a:pPr>
                      <a:br>
                        <a:rPr lang="ru-RU" sz="1200" dirty="0">
                          <a:effectLst/>
                        </a:rPr>
                      </a:br>
                      <a:endParaRPr lang="ru-RU" sz="1200" dirty="0">
                        <a:effectLst/>
                      </a:endParaRPr>
                    </a:p>
                    <a:p>
                      <a:pPr algn="ctr">
                        <a:lnSpc>
                          <a:spcPct val="107000"/>
                        </a:lnSpc>
                        <a:spcAft>
                          <a:spcPts val="0"/>
                        </a:spcAft>
                      </a:pPr>
                      <a:r>
                        <a:rPr lang="en-CA" sz="1200" dirty="0">
                          <a:effectLst/>
                        </a:rPr>
                        <a:t>Half-life</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ctr">
                        <a:lnSpc>
                          <a:spcPct val="107000"/>
                        </a:lnSpc>
                        <a:spcAft>
                          <a:spcPts val="0"/>
                        </a:spcAft>
                      </a:pPr>
                      <a:endParaRPr lang="ru-RU" sz="1200" dirty="0">
                        <a:effectLst/>
                      </a:endParaRPr>
                    </a:p>
                    <a:p>
                      <a:pPr algn="ctr">
                        <a:lnSpc>
                          <a:spcPct val="107000"/>
                        </a:lnSpc>
                        <a:spcAft>
                          <a:spcPts val="0"/>
                        </a:spcAft>
                      </a:pPr>
                      <a:endParaRPr lang="ru-RU" sz="1200" dirty="0">
                        <a:effectLst/>
                      </a:endParaRPr>
                    </a:p>
                    <a:p>
                      <a:pPr algn="ctr">
                        <a:lnSpc>
                          <a:spcPct val="107000"/>
                        </a:lnSpc>
                        <a:spcAft>
                          <a:spcPts val="0"/>
                        </a:spcAft>
                      </a:pPr>
                      <a:r>
                        <a:rPr lang="en-CA" sz="1200" dirty="0">
                          <a:effectLst/>
                        </a:rPr>
                        <a:t>Energy* </a:t>
                      </a:r>
                      <a:r>
                        <a:rPr lang="ru-RU" sz="1200" dirty="0">
                          <a:effectLst/>
                        </a:rPr>
                        <a:t>γ</a:t>
                      </a:r>
                      <a:r>
                        <a:rPr lang="en-US" sz="1200" dirty="0">
                          <a:effectLst/>
                        </a:rPr>
                        <a:t>(X)+e</a:t>
                      </a:r>
                      <a:r>
                        <a:rPr lang="en-US" sz="1200" baseline="30000" dirty="0">
                          <a:effectLst/>
                        </a:rPr>
                        <a:t>-</a:t>
                      </a:r>
                      <a:r>
                        <a:rPr lang="en-US" sz="1200" dirty="0">
                          <a:effectLst/>
                        </a:rPr>
                        <a:t>, </a:t>
                      </a:r>
                      <a:r>
                        <a:rPr lang="en-US" sz="1200" dirty="0" err="1">
                          <a:effectLst/>
                        </a:rPr>
                        <a:t>keV</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ctr">
                        <a:lnSpc>
                          <a:spcPct val="107000"/>
                        </a:lnSpc>
                        <a:spcAft>
                          <a:spcPts val="0"/>
                        </a:spcAft>
                      </a:pPr>
                      <a:endParaRPr lang="ru-RU" sz="1200" dirty="0">
                        <a:effectLst/>
                      </a:endParaRPr>
                    </a:p>
                    <a:p>
                      <a:pPr algn="ctr">
                        <a:lnSpc>
                          <a:spcPct val="107000"/>
                        </a:lnSpc>
                        <a:spcAft>
                          <a:spcPts val="0"/>
                        </a:spcAft>
                      </a:pPr>
                      <a:endParaRPr lang="ru-RU" sz="1200" dirty="0">
                        <a:effectLst/>
                      </a:endParaRPr>
                    </a:p>
                    <a:p>
                      <a:pPr algn="ctr">
                        <a:lnSpc>
                          <a:spcPct val="107000"/>
                        </a:lnSpc>
                        <a:spcAft>
                          <a:spcPts val="0"/>
                        </a:spcAft>
                      </a:pPr>
                      <a:r>
                        <a:rPr lang="en-CA" sz="1200" dirty="0">
                          <a:effectLst/>
                        </a:rPr>
                        <a:t>Energy* </a:t>
                      </a:r>
                      <a:r>
                        <a:rPr lang="ru-RU" sz="1200" dirty="0">
                          <a:effectLst/>
                        </a:rPr>
                        <a:t>γ</a:t>
                      </a:r>
                      <a:r>
                        <a:rPr lang="en-US" sz="1200" dirty="0">
                          <a:effectLst/>
                        </a:rPr>
                        <a:t>(X),</a:t>
                      </a:r>
                      <a:endParaRPr lang="en-CA" sz="1100" dirty="0">
                        <a:effectLst/>
                      </a:endParaRPr>
                    </a:p>
                    <a:p>
                      <a:pPr algn="ctr">
                        <a:lnSpc>
                          <a:spcPct val="107000"/>
                        </a:lnSpc>
                        <a:spcAft>
                          <a:spcPts val="0"/>
                        </a:spcAft>
                      </a:pPr>
                      <a:r>
                        <a:rPr lang="en-US" sz="1200" dirty="0">
                          <a:effectLst/>
                        </a:rPr>
                        <a:t> </a:t>
                      </a:r>
                      <a:r>
                        <a:rPr lang="en-US" sz="1200" dirty="0" err="1">
                          <a:effectLst/>
                        </a:rPr>
                        <a:t>keV</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ctr">
                        <a:lnSpc>
                          <a:spcPct val="107000"/>
                        </a:lnSpc>
                        <a:spcAft>
                          <a:spcPts val="0"/>
                        </a:spcAft>
                      </a:pPr>
                      <a:endParaRPr lang="ru-RU" sz="1200" dirty="0">
                        <a:effectLst/>
                      </a:endParaRPr>
                    </a:p>
                    <a:p>
                      <a:pPr algn="ctr">
                        <a:lnSpc>
                          <a:spcPct val="107000"/>
                        </a:lnSpc>
                        <a:spcAft>
                          <a:spcPts val="0"/>
                        </a:spcAft>
                      </a:pPr>
                      <a:endParaRPr lang="ru-RU" sz="1200" dirty="0">
                        <a:effectLst/>
                      </a:endParaRPr>
                    </a:p>
                    <a:p>
                      <a:pPr algn="ctr">
                        <a:lnSpc>
                          <a:spcPct val="107000"/>
                        </a:lnSpc>
                        <a:spcAft>
                          <a:spcPts val="0"/>
                        </a:spcAft>
                      </a:pPr>
                      <a:r>
                        <a:rPr lang="en-CA" sz="1200" dirty="0">
                          <a:effectLst/>
                        </a:rPr>
                        <a:t>Energy*</a:t>
                      </a:r>
                      <a:endParaRPr lang="en-CA" sz="1100" dirty="0">
                        <a:effectLst/>
                      </a:endParaRPr>
                    </a:p>
                    <a:p>
                      <a:pPr algn="ctr">
                        <a:lnSpc>
                          <a:spcPct val="107000"/>
                        </a:lnSpc>
                        <a:spcAft>
                          <a:spcPts val="0"/>
                        </a:spcAft>
                      </a:pPr>
                      <a:r>
                        <a:rPr lang="en-US" sz="1200" dirty="0">
                          <a:effectLst/>
                        </a:rPr>
                        <a:t>e</a:t>
                      </a:r>
                      <a:r>
                        <a:rPr lang="en-US" sz="1200" baseline="30000" dirty="0">
                          <a:effectLst/>
                        </a:rPr>
                        <a:t>-</a:t>
                      </a:r>
                      <a:r>
                        <a:rPr lang="en-US" sz="1200" dirty="0">
                          <a:effectLst/>
                        </a:rPr>
                        <a:t>,</a:t>
                      </a:r>
                      <a:endParaRPr lang="en-CA" sz="1100" dirty="0">
                        <a:effectLst/>
                      </a:endParaRPr>
                    </a:p>
                    <a:p>
                      <a:pPr algn="ctr">
                        <a:lnSpc>
                          <a:spcPct val="107000"/>
                        </a:lnSpc>
                        <a:spcAft>
                          <a:spcPts val="0"/>
                        </a:spcAft>
                      </a:pPr>
                      <a:r>
                        <a:rPr lang="en-US" sz="1200" dirty="0" err="1">
                          <a:effectLst/>
                        </a:rPr>
                        <a:t>keV</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3">
                  <a:txBody>
                    <a:bodyPr/>
                    <a:lstStyle/>
                    <a:p>
                      <a:pPr algn="l">
                        <a:lnSpc>
                          <a:spcPct val="107000"/>
                        </a:lnSpc>
                        <a:spcAft>
                          <a:spcPts val="0"/>
                        </a:spcAft>
                      </a:pPr>
                      <a:r>
                        <a:rPr lang="en-CA" sz="1200" dirty="0">
                          <a:effectLst/>
                        </a:rPr>
                        <a:t> </a:t>
                      </a:r>
                      <a:endParaRPr lang="en-CA" sz="1100" dirty="0">
                        <a:effectLst/>
                      </a:endParaRPr>
                    </a:p>
                    <a:p>
                      <a:pPr algn="ctr">
                        <a:lnSpc>
                          <a:spcPct val="107000"/>
                        </a:lnSpc>
                        <a:spcAft>
                          <a:spcPts val="0"/>
                        </a:spcAft>
                      </a:pPr>
                      <a:r>
                        <a:rPr lang="en-CA" sz="1200" dirty="0">
                          <a:effectLst/>
                        </a:rPr>
                        <a:t>Number of electrons</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0"/>
                  </a:ext>
                </a:extLst>
              </a:tr>
              <a:tr h="465277">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algn="ctr">
                        <a:lnSpc>
                          <a:spcPct val="107000"/>
                        </a:lnSpc>
                        <a:spcAft>
                          <a:spcPts val="0"/>
                        </a:spcAft>
                      </a:pPr>
                      <a:r>
                        <a:rPr lang="en-CA" sz="1200" dirty="0">
                          <a:effectLst/>
                        </a:rPr>
                        <a:t>0.1 - 1.5 </a:t>
                      </a:r>
                      <a:r>
                        <a:rPr lang="en-CA" sz="1200" dirty="0" err="1">
                          <a:effectLst/>
                        </a:rPr>
                        <a:t>keV</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1.5 - 5</a:t>
                      </a:r>
                      <a:endParaRPr lang="en-CA" sz="1100" dirty="0">
                        <a:effectLst/>
                      </a:endParaRPr>
                    </a:p>
                    <a:p>
                      <a:pPr algn="ctr">
                        <a:lnSpc>
                          <a:spcPct val="107000"/>
                        </a:lnSpc>
                        <a:spcAft>
                          <a:spcPts val="0"/>
                        </a:spcAft>
                      </a:pPr>
                      <a:r>
                        <a:rPr lang="en-CA" sz="1200" dirty="0" err="1">
                          <a:effectLst/>
                        </a:rPr>
                        <a:t>keV</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&gt; 5</a:t>
                      </a:r>
                      <a:endParaRPr lang="en-CA" sz="1100" dirty="0">
                        <a:effectLst/>
                      </a:endParaRPr>
                    </a:p>
                    <a:p>
                      <a:pPr algn="ctr">
                        <a:lnSpc>
                          <a:spcPct val="107000"/>
                        </a:lnSpc>
                        <a:spcAft>
                          <a:spcPts val="0"/>
                        </a:spcAft>
                      </a:pPr>
                      <a:r>
                        <a:rPr lang="en-CA" sz="1200" dirty="0" err="1">
                          <a:effectLst/>
                        </a:rPr>
                        <a:t>keV</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227390">
                <a:tc>
                  <a:txBody>
                    <a:bodyPr/>
                    <a:lstStyle/>
                    <a:p>
                      <a:pPr algn="ctr">
                        <a:lnSpc>
                          <a:spcPct val="107000"/>
                        </a:lnSpc>
                        <a:spcAft>
                          <a:spcPts val="0"/>
                        </a:spcAft>
                      </a:pPr>
                      <a:r>
                        <a:rPr lang="en-CA" sz="1200" baseline="30000" dirty="0">
                          <a:effectLst/>
                        </a:rPr>
                        <a:t>111</a:t>
                      </a:r>
                      <a:r>
                        <a:rPr lang="en-CA" sz="1200" dirty="0">
                          <a:effectLst/>
                        </a:rPr>
                        <a:t>In</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2.8 d</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440</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405</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35</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1.91</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1.02</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0.31</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227390">
                <a:tc>
                  <a:txBody>
                    <a:bodyPr/>
                    <a:lstStyle/>
                    <a:p>
                      <a:pPr algn="ctr">
                        <a:lnSpc>
                          <a:spcPct val="107000"/>
                        </a:lnSpc>
                        <a:spcAft>
                          <a:spcPts val="0"/>
                        </a:spcAft>
                      </a:pPr>
                      <a:r>
                        <a:rPr lang="en-CA" sz="1200" baseline="30000" dirty="0">
                          <a:effectLst/>
                        </a:rPr>
                        <a:t>103m</a:t>
                      </a:r>
                      <a:r>
                        <a:rPr lang="en-CA" sz="1200" dirty="0">
                          <a:effectLst/>
                        </a:rPr>
                        <a:t>Rh</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56.1 min</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39.8</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1.8</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38</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1.49</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0.79</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0.99</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227390">
                <a:tc>
                  <a:txBody>
                    <a:bodyPr/>
                    <a:lstStyle/>
                    <a:p>
                      <a:pPr algn="ctr">
                        <a:lnSpc>
                          <a:spcPct val="107000"/>
                        </a:lnSpc>
                        <a:spcAft>
                          <a:spcPts val="0"/>
                        </a:spcAft>
                      </a:pPr>
                      <a:r>
                        <a:rPr lang="en-CA" sz="1200" baseline="30000" dirty="0">
                          <a:effectLst/>
                        </a:rPr>
                        <a:t>119</a:t>
                      </a:r>
                      <a:r>
                        <a:rPr lang="en-CA" sz="1200" dirty="0">
                          <a:effectLst/>
                        </a:rPr>
                        <a:t>Sb</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38.5 h</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48.8</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23.1</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25.7</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2.77</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1.47</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0.96</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227390">
                <a:tc>
                  <a:txBody>
                    <a:bodyPr/>
                    <a:lstStyle/>
                    <a:p>
                      <a:pPr algn="ctr">
                        <a:lnSpc>
                          <a:spcPct val="107000"/>
                        </a:lnSpc>
                        <a:spcAft>
                          <a:spcPts val="0"/>
                        </a:spcAft>
                      </a:pPr>
                      <a:r>
                        <a:rPr lang="en-CA" sz="1200" baseline="30000" dirty="0">
                          <a:effectLst/>
                        </a:rPr>
                        <a:t>125</a:t>
                      </a:r>
                      <a:r>
                        <a:rPr lang="en-CA" sz="1200" dirty="0">
                          <a:effectLst/>
                        </a:rPr>
                        <a:t>I</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59.4 d</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61.4</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42</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19.4</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2.99</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2.40</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0.33</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227390">
                <a:tc>
                  <a:txBody>
                    <a:bodyPr/>
                    <a:lstStyle/>
                    <a:p>
                      <a:pPr algn="ctr">
                        <a:lnSpc>
                          <a:spcPct val="107000"/>
                        </a:lnSpc>
                        <a:spcAft>
                          <a:spcPts val="0"/>
                        </a:spcAft>
                      </a:pPr>
                      <a:r>
                        <a:rPr lang="en-CA" sz="1200" baseline="30000" dirty="0">
                          <a:effectLst/>
                        </a:rPr>
                        <a:t>67</a:t>
                      </a:r>
                      <a:r>
                        <a:rPr lang="en-CA" sz="1200" dirty="0">
                          <a:effectLst/>
                        </a:rPr>
                        <a:t>Ga</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78.3 h</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193</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158</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35</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1.69</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0.95</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r h="227390">
                <a:tc>
                  <a:txBody>
                    <a:bodyPr/>
                    <a:lstStyle/>
                    <a:p>
                      <a:pPr algn="ctr">
                        <a:lnSpc>
                          <a:spcPct val="107000"/>
                        </a:lnSpc>
                        <a:spcAft>
                          <a:spcPts val="0"/>
                        </a:spcAft>
                      </a:pPr>
                      <a:r>
                        <a:rPr lang="en-CA" sz="1200" baseline="30000" dirty="0">
                          <a:effectLst/>
                        </a:rPr>
                        <a:t>197m</a:t>
                      </a:r>
                      <a:r>
                        <a:rPr lang="en-CA" sz="1200" dirty="0">
                          <a:effectLst/>
                        </a:rPr>
                        <a:t>Hg</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23.8 h</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200">
                          <a:effectLst/>
                        </a:rPr>
                        <a:t>308</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200">
                          <a:effectLst/>
                        </a:rPr>
                        <a:t>94</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214</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1.90</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2.40</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7"/>
                  </a:ext>
                </a:extLst>
              </a:tr>
              <a:tr h="227390">
                <a:tc>
                  <a:txBody>
                    <a:bodyPr/>
                    <a:lstStyle/>
                    <a:p>
                      <a:pPr algn="ctr">
                        <a:lnSpc>
                          <a:spcPct val="107000"/>
                        </a:lnSpc>
                        <a:spcAft>
                          <a:spcPts val="0"/>
                        </a:spcAft>
                      </a:pPr>
                      <a:r>
                        <a:rPr lang="en-CA" sz="1200" baseline="30000" dirty="0">
                          <a:effectLst/>
                        </a:rPr>
                        <a:t>197</a:t>
                      </a:r>
                      <a:r>
                        <a:rPr lang="en-CA" sz="1200" dirty="0">
                          <a:effectLst/>
                        </a:rPr>
                        <a:t>Hg</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64.1 h</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ru-RU" sz="1200">
                          <a:effectLst/>
                        </a:rPr>
                        <a:t>136.3</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ru-RU" sz="1200">
                          <a:effectLst/>
                        </a:rPr>
                        <a:t>69.9</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ru-RU" sz="1200">
                          <a:effectLst/>
                        </a:rPr>
                        <a:t>66.4</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a:effectLst/>
                        </a:rPr>
                        <a:t>?</a:t>
                      </a:r>
                      <a:endParaRPr lang="en-CA"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2.07</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200" dirty="0">
                          <a:effectLst/>
                        </a:rPr>
                        <a:t>1.70</a:t>
                      </a:r>
                      <a:endParaRPr lang="en-CA"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D61732FC-5D7B-6102-9623-6004CA2995E5}"/>
              </a:ext>
            </a:extLst>
          </p:cNvPr>
          <p:cNvSpPr txBox="1"/>
          <p:nvPr/>
        </p:nvSpPr>
        <p:spPr>
          <a:xfrm>
            <a:off x="268590" y="841479"/>
            <a:ext cx="11636622" cy="1200329"/>
          </a:xfrm>
          <a:prstGeom prst="rect">
            <a:avLst/>
          </a:prstGeom>
          <a:noFill/>
        </p:spPr>
        <p:txBody>
          <a:bodyPr wrap="square" rtlCol="0">
            <a:spAutoFit/>
          </a:bodyPr>
          <a:lstStyle/>
          <a:p>
            <a:r>
              <a:rPr lang="en-CA" b="1" dirty="0">
                <a:solidFill>
                  <a:srgbClr val="FF0000"/>
                </a:solidFill>
              </a:rPr>
              <a:t>Many suitable candidates for Targeted Auger Electron Therapy (TAET) can be produced with small to medium energy protons (10-20 MeV) via simple p, n reaction</a:t>
            </a:r>
          </a:p>
          <a:p>
            <a:endParaRPr lang="en-CA" b="1" dirty="0">
              <a:solidFill>
                <a:srgbClr val="FF0000"/>
              </a:solidFill>
            </a:endParaRPr>
          </a:p>
          <a:p>
            <a:r>
              <a:rPr lang="en-CA" b="1" dirty="0">
                <a:solidFill>
                  <a:srgbClr val="FF0000"/>
                </a:solidFill>
              </a:rPr>
              <a:t>(e. g. TR-13 at TRIUMF)</a:t>
            </a:r>
          </a:p>
        </p:txBody>
      </p:sp>
      <p:graphicFrame>
        <p:nvGraphicFramePr>
          <p:cNvPr id="4" name="Table 3">
            <a:extLst>
              <a:ext uri="{FF2B5EF4-FFF2-40B4-BE49-F238E27FC236}">
                <a16:creationId xmlns:a16="http://schemas.microsoft.com/office/drawing/2014/main" id="{A172019C-B648-F3EF-FE59-F95794C89380}"/>
              </a:ext>
            </a:extLst>
          </p:cNvPr>
          <p:cNvGraphicFramePr>
            <a:graphicFrameLocks noGrp="1"/>
          </p:cNvGraphicFramePr>
          <p:nvPr/>
        </p:nvGraphicFramePr>
        <p:xfrm>
          <a:off x="1323831" y="4674043"/>
          <a:ext cx="9526140" cy="1483115"/>
        </p:xfrm>
        <a:graphic>
          <a:graphicData uri="http://schemas.openxmlformats.org/drawingml/2006/table">
            <a:tbl>
              <a:tblPr firstRow="1" firstCol="1" bandRow="1">
                <a:tableStyleId>{69CF1AB2-1976-4502-BF36-3FF5EA218861}</a:tableStyleId>
              </a:tblPr>
              <a:tblGrid>
                <a:gridCol w="1430546">
                  <a:extLst>
                    <a:ext uri="{9D8B030D-6E8A-4147-A177-3AD203B41FA5}">
                      <a16:colId xmlns:a16="http://schemas.microsoft.com/office/drawing/2014/main" val="2866225863"/>
                    </a:ext>
                  </a:extLst>
                </a:gridCol>
                <a:gridCol w="1142716">
                  <a:extLst>
                    <a:ext uri="{9D8B030D-6E8A-4147-A177-3AD203B41FA5}">
                      <a16:colId xmlns:a16="http://schemas.microsoft.com/office/drawing/2014/main" val="2457925936"/>
                    </a:ext>
                  </a:extLst>
                </a:gridCol>
                <a:gridCol w="1480272">
                  <a:extLst>
                    <a:ext uri="{9D8B030D-6E8A-4147-A177-3AD203B41FA5}">
                      <a16:colId xmlns:a16="http://schemas.microsoft.com/office/drawing/2014/main" val="2173283309"/>
                    </a:ext>
                  </a:extLst>
                </a:gridCol>
                <a:gridCol w="1635184">
                  <a:extLst>
                    <a:ext uri="{9D8B030D-6E8A-4147-A177-3AD203B41FA5}">
                      <a16:colId xmlns:a16="http://schemas.microsoft.com/office/drawing/2014/main" val="2065508994"/>
                    </a:ext>
                  </a:extLst>
                </a:gridCol>
                <a:gridCol w="2055933">
                  <a:extLst>
                    <a:ext uri="{9D8B030D-6E8A-4147-A177-3AD203B41FA5}">
                      <a16:colId xmlns:a16="http://schemas.microsoft.com/office/drawing/2014/main" val="3955978879"/>
                    </a:ext>
                  </a:extLst>
                </a:gridCol>
                <a:gridCol w="1781489">
                  <a:extLst>
                    <a:ext uri="{9D8B030D-6E8A-4147-A177-3AD203B41FA5}">
                      <a16:colId xmlns:a16="http://schemas.microsoft.com/office/drawing/2014/main" val="2988880216"/>
                    </a:ext>
                  </a:extLst>
                </a:gridCol>
              </a:tblGrid>
              <a:tr h="560240">
                <a:tc>
                  <a:txBody>
                    <a:bodyPr/>
                    <a:lstStyle/>
                    <a:p>
                      <a:pPr marL="457200" algn="ctr">
                        <a:lnSpc>
                          <a:spcPct val="150000"/>
                        </a:lnSpc>
                      </a:pPr>
                      <a:r>
                        <a:rPr lang="en-CA" sz="1000" dirty="0">
                          <a:effectLst/>
                        </a:rPr>
                        <a:t>Radionuclide</a:t>
                      </a:r>
                      <a:endParaRPr lang="en-CA" sz="1200" dirty="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dirty="0">
                          <a:effectLst/>
                        </a:rPr>
                        <a:t>t</a:t>
                      </a:r>
                      <a:r>
                        <a:rPr lang="en-CA" sz="1000" baseline="-25000" dirty="0">
                          <a:effectLst/>
                        </a:rPr>
                        <a:t>1/2</a:t>
                      </a:r>
                      <a:r>
                        <a:rPr lang="en-CA" sz="1000" dirty="0">
                          <a:effectLst/>
                        </a:rPr>
                        <a:t>, days</a:t>
                      </a:r>
                      <a:endParaRPr lang="en-CA" sz="1200" dirty="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dirty="0">
                          <a:effectLst/>
                        </a:rPr>
                        <a:t>Number of AE’s</a:t>
                      </a:r>
                      <a:endParaRPr lang="en-CA" sz="1200" dirty="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Total Energy*</a:t>
                      </a:r>
                      <a:endParaRPr lang="en-CA" sz="1200">
                        <a:effectLst/>
                      </a:endParaRPr>
                    </a:p>
                    <a:p>
                      <a:pPr marL="457200" algn="ctr">
                        <a:lnSpc>
                          <a:spcPct val="150000"/>
                        </a:lnSpc>
                      </a:pPr>
                      <a:r>
                        <a:rPr lang="en-CA" sz="1000">
                          <a:effectLst/>
                        </a:rPr>
                        <a:t>KeV </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dirty="0">
                          <a:effectLst/>
                        </a:rPr>
                        <a:t>other emissions/AE’s</a:t>
                      </a:r>
                      <a:endParaRPr lang="en-CA" sz="1200" dirty="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Production</a:t>
                      </a:r>
                      <a:endParaRPr lang="en-CA" sz="120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154227264"/>
                  </a:ext>
                </a:extLst>
              </a:tr>
              <a:tr h="307625">
                <a:tc>
                  <a:txBody>
                    <a:bodyPr/>
                    <a:lstStyle/>
                    <a:p>
                      <a:pPr marL="457200" algn="ctr">
                        <a:lnSpc>
                          <a:spcPct val="150000"/>
                        </a:lnSpc>
                      </a:pPr>
                      <a:r>
                        <a:rPr lang="en-CA" sz="1000" baseline="30000">
                          <a:effectLst/>
                        </a:rPr>
                        <a:t>197g</a:t>
                      </a:r>
                      <a:r>
                        <a:rPr lang="en-CA" sz="1000">
                          <a:effectLst/>
                        </a:rPr>
                        <a:t>Hg</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2.7</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~30</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13.4</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10</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baseline="30000">
                          <a:effectLst/>
                        </a:rPr>
                        <a:t>197</a:t>
                      </a:r>
                      <a:r>
                        <a:rPr lang="en-CA" sz="1000">
                          <a:effectLst/>
                        </a:rPr>
                        <a:t>Au(p, n)</a:t>
                      </a:r>
                      <a:r>
                        <a:rPr lang="en-CA" sz="1000" baseline="30000">
                          <a:effectLst/>
                        </a:rPr>
                        <a:t>197</a:t>
                      </a:r>
                      <a:r>
                        <a:rPr lang="en-CA" sz="1000">
                          <a:effectLst/>
                        </a:rPr>
                        <a:t>Hg</a:t>
                      </a:r>
                      <a:endParaRPr lang="en-CA" sz="120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403985189"/>
                  </a:ext>
                </a:extLst>
              </a:tr>
              <a:tr h="307625">
                <a:tc>
                  <a:txBody>
                    <a:bodyPr/>
                    <a:lstStyle/>
                    <a:p>
                      <a:pPr marL="457200" algn="ctr">
                        <a:lnSpc>
                          <a:spcPct val="150000"/>
                        </a:lnSpc>
                      </a:pPr>
                      <a:r>
                        <a:rPr lang="en-CA" sz="1000" baseline="30000">
                          <a:effectLst/>
                        </a:rPr>
                        <a:t>119</a:t>
                      </a:r>
                      <a:r>
                        <a:rPr lang="en-CA" sz="1000">
                          <a:effectLst/>
                        </a:rPr>
                        <a:t>Sb</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1.6</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24</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26.0</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dirty="0">
                          <a:effectLst/>
                        </a:rPr>
                        <a:t>0.9</a:t>
                      </a:r>
                      <a:endParaRPr lang="en-CA" sz="1200" dirty="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baseline="30000">
                          <a:effectLst/>
                        </a:rPr>
                        <a:t>119</a:t>
                      </a:r>
                      <a:r>
                        <a:rPr lang="en-CA" sz="1000">
                          <a:effectLst/>
                        </a:rPr>
                        <a:t>Sn(p, n)</a:t>
                      </a:r>
                      <a:r>
                        <a:rPr lang="en-CA" sz="1000" baseline="30000">
                          <a:effectLst/>
                        </a:rPr>
                        <a:t>119</a:t>
                      </a:r>
                      <a:r>
                        <a:rPr lang="en-CA" sz="1000">
                          <a:effectLst/>
                        </a:rPr>
                        <a:t>Sb</a:t>
                      </a:r>
                      <a:endParaRPr lang="en-CA" sz="120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364729964"/>
                  </a:ext>
                </a:extLst>
              </a:tr>
              <a:tr h="307625">
                <a:tc>
                  <a:txBody>
                    <a:bodyPr/>
                    <a:lstStyle/>
                    <a:p>
                      <a:pPr marL="457200" algn="ctr">
                        <a:lnSpc>
                          <a:spcPct val="150000"/>
                        </a:lnSpc>
                      </a:pPr>
                      <a:r>
                        <a:rPr lang="en-CA" sz="1000" baseline="30000">
                          <a:effectLst/>
                        </a:rPr>
                        <a:t>111</a:t>
                      </a:r>
                      <a:r>
                        <a:rPr lang="en-CA" sz="1000">
                          <a:effectLst/>
                        </a:rPr>
                        <a:t>In</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2.8</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14.5</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7.0</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a:effectLst/>
                        </a:rPr>
                        <a:t>62</a:t>
                      </a:r>
                      <a:endParaRPr lang="en-CA" sz="1200">
                        <a:effectLst/>
                        <a:latin typeface="Arial" panose="020B0604020202020204" pitchFamily="34" charset="0"/>
                        <a:ea typeface="Calibri" panose="020F0502020204030204" pitchFamily="34" charset="0"/>
                      </a:endParaRPr>
                    </a:p>
                  </a:txBody>
                  <a:tcPr marL="68580" marR="68580" marT="0" marB="0"/>
                </a:tc>
                <a:tc>
                  <a:txBody>
                    <a:bodyPr/>
                    <a:lstStyle/>
                    <a:p>
                      <a:pPr marL="457200" algn="ctr">
                        <a:lnSpc>
                          <a:spcPct val="150000"/>
                        </a:lnSpc>
                      </a:pPr>
                      <a:r>
                        <a:rPr lang="en-CA" sz="1000" baseline="30000" dirty="0">
                          <a:effectLst/>
                        </a:rPr>
                        <a:t>111g</a:t>
                      </a:r>
                      <a:r>
                        <a:rPr lang="en-CA" sz="1000" dirty="0">
                          <a:effectLst/>
                        </a:rPr>
                        <a:t>Cd(p, n)</a:t>
                      </a:r>
                      <a:r>
                        <a:rPr lang="en-CA" sz="1000" baseline="30000" dirty="0">
                          <a:effectLst/>
                        </a:rPr>
                        <a:t>111</a:t>
                      </a:r>
                      <a:r>
                        <a:rPr lang="en-CA" sz="1000" dirty="0">
                          <a:effectLst/>
                        </a:rPr>
                        <a:t>In</a:t>
                      </a:r>
                      <a:endParaRPr lang="en-CA" sz="12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825393044"/>
                  </a:ext>
                </a:extLst>
              </a:tr>
            </a:tbl>
          </a:graphicData>
        </a:graphic>
      </p:graphicFrame>
      <p:sp>
        <p:nvSpPr>
          <p:cNvPr id="6" name="TextBox 5">
            <a:extLst>
              <a:ext uri="{FF2B5EF4-FFF2-40B4-BE49-F238E27FC236}">
                <a16:creationId xmlns:a16="http://schemas.microsoft.com/office/drawing/2014/main" id="{718FA81C-8535-05D0-21C7-D12F60A4266D}"/>
              </a:ext>
            </a:extLst>
          </p:cNvPr>
          <p:cNvSpPr txBox="1"/>
          <p:nvPr/>
        </p:nvSpPr>
        <p:spPr>
          <a:xfrm>
            <a:off x="330122" y="6423566"/>
            <a:ext cx="11136574" cy="261610"/>
          </a:xfrm>
          <a:prstGeom prst="rect">
            <a:avLst/>
          </a:prstGeom>
          <a:noFill/>
        </p:spPr>
        <p:txBody>
          <a:bodyPr wrap="square">
            <a:spAutoFit/>
          </a:bodyPr>
          <a:lstStyle/>
          <a:p>
            <a:r>
              <a:rPr lang="en-CA" sz="1100" i="1" dirty="0" err="1">
                <a:solidFill>
                  <a:srgbClr val="00AAFF"/>
                </a:solidFill>
              </a:rPr>
              <a:t>Filosofov</a:t>
            </a:r>
            <a:r>
              <a:rPr lang="en-CA" sz="1100" i="1" dirty="0">
                <a:solidFill>
                  <a:srgbClr val="00AAFF"/>
                </a:solidFill>
              </a:rPr>
              <a:t> D, et l.. </a:t>
            </a:r>
            <a:r>
              <a:rPr lang="en-CA" sz="1100" i="1" dirty="0" err="1">
                <a:solidFill>
                  <a:srgbClr val="00AAFF"/>
                </a:solidFill>
              </a:rPr>
              <a:t>Nucl</a:t>
            </a:r>
            <a:r>
              <a:rPr lang="en-CA" sz="1100" i="1" dirty="0">
                <a:solidFill>
                  <a:srgbClr val="00AAFF"/>
                </a:solidFill>
              </a:rPr>
              <a:t> Med Biol. 2021;94-95:1-19. </a:t>
            </a:r>
            <a:r>
              <a:rPr lang="en-CA" sz="1100" i="1" dirty="0" err="1">
                <a:solidFill>
                  <a:srgbClr val="00AAFF"/>
                </a:solidFill>
              </a:rPr>
              <a:t>doi</a:t>
            </a:r>
            <a:r>
              <a:rPr lang="en-CA" sz="1100" i="1" dirty="0">
                <a:solidFill>
                  <a:srgbClr val="00AAFF"/>
                </a:solidFill>
              </a:rPr>
              <a:t>: 10.1016/j.nucmedbio.2020.12.001 </a:t>
            </a:r>
          </a:p>
        </p:txBody>
      </p:sp>
      <p:sp>
        <p:nvSpPr>
          <p:cNvPr id="8" name="Arrow: Right 7">
            <a:extLst>
              <a:ext uri="{FF2B5EF4-FFF2-40B4-BE49-F238E27FC236}">
                <a16:creationId xmlns:a16="http://schemas.microsoft.com/office/drawing/2014/main" id="{26F3D259-41F4-F450-D538-62B5C9D0890E}"/>
              </a:ext>
            </a:extLst>
          </p:cNvPr>
          <p:cNvSpPr/>
          <p:nvPr/>
        </p:nvSpPr>
        <p:spPr>
          <a:xfrm rot="3406013">
            <a:off x="938273" y="2305877"/>
            <a:ext cx="811168" cy="226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A large circular metal object with a blue wall&#10;&#10;Description automatically generated">
            <a:extLst>
              <a:ext uri="{FF2B5EF4-FFF2-40B4-BE49-F238E27FC236}">
                <a16:creationId xmlns:a16="http://schemas.microsoft.com/office/drawing/2014/main" id="{30145E33-355D-282B-3CC7-AD0D8DB82AA2}"/>
              </a:ext>
            </a:extLst>
          </p:cNvPr>
          <p:cNvPicPr>
            <a:picLocks noChangeAspect="1"/>
          </p:cNvPicPr>
          <p:nvPr/>
        </p:nvPicPr>
        <p:blipFill>
          <a:blip r:embed="rId2"/>
          <a:stretch>
            <a:fillRect/>
          </a:stretch>
        </p:blipFill>
        <p:spPr>
          <a:xfrm>
            <a:off x="1716606" y="2103185"/>
            <a:ext cx="1783316" cy="2377754"/>
          </a:xfrm>
          <a:prstGeom prst="rect">
            <a:avLst/>
          </a:prstGeom>
        </p:spPr>
      </p:pic>
    </p:spTree>
    <p:extLst>
      <p:ext uri="{BB962C8B-B14F-4D97-AF65-F5344CB8AC3E}">
        <p14:creationId xmlns:p14="http://schemas.microsoft.com/office/powerpoint/2010/main" val="54283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64C6EB-2157-4964-BA1C-E2B1EF4E393D}"/>
              </a:ext>
            </a:extLst>
          </p:cNvPr>
          <p:cNvSpPr txBox="1"/>
          <p:nvPr/>
        </p:nvSpPr>
        <p:spPr>
          <a:xfrm>
            <a:off x="6299023" y="1075857"/>
            <a:ext cx="431835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hlinkClick r:id="" action="ppaction://noaction"/>
              </a:rPr>
              <a:t>https://nucleus.iaea.org/sites/accelerators/Pages/Cyclotron.aspx</a:t>
            </a:r>
            <a:endParaRPr kumimoji="0" lang="en-GB" sz="1800" b="0" i="0" u="none" strike="noStrike" kern="1200" cap="none" spc="0" normalizeH="0" baseline="0" noProof="0" dirty="0">
              <a:ln>
                <a:noFill/>
              </a:ln>
              <a:solidFill>
                <a:srgbClr val="FF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3399"/>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a:ea typeface="+mn-ea"/>
              <a:cs typeface="+mn-cs"/>
            </a:endParaRPr>
          </a:p>
        </p:txBody>
      </p:sp>
      <p:pic>
        <p:nvPicPr>
          <p:cNvPr id="8" name="Picture 7">
            <a:extLst>
              <a:ext uri="{FF2B5EF4-FFF2-40B4-BE49-F238E27FC236}">
                <a16:creationId xmlns:a16="http://schemas.microsoft.com/office/drawing/2014/main" id="{2C5A18CE-C400-4403-8076-1831DCF2C810}"/>
              </a:ext>
            </a:extLst>
          </p:cNvPr>
          <p:cNvPicPr>
            <a:picLocks noChangeAspect="1"/>
          </p:cNvPicPr>
          <p:nvPr/>
        </p:nvPicPr>
        <p:blipFill rotWithShape="1">
          <a:blip r:embed="rId3"/>
          <a:srcRect b="57677"/>
          <a:stretch/>
        </p:blipFill>
        <p:spPr>
          <a:xfrm>
            <a:off x="394672" y="1038140"/>
            <a:ext cx="5299176" cy="2274101"/>
          </a:xfrm>
          <a:prstGeom prst="rect">
            <a:avLst/>
          </a:prstGeom>
          <a:ln w="60325">
            <a:solidFill>
              <a:schemeClr val="tx1">
                <a:alpha val="40000"/>
              </a:schemeClr>
            </a:solidFill>
          </a:ln>
          <a:effectLst>
            <a:softEdge rad="63500"/>
          </a:effectLst>
        </p:spPr>
      </p:pic>
      <p:sp>
        <p:nvSpPr>
          <p:cNvPr id="7" name="TextBox 6">
            <a:extLst>
              <a:ext uri="{FF2B5EF4-FFF2-40B4-BE49-F238E27FC236}">
                <a16:creationId xmlns:a16="http://schemas.microsoft.com/office/drawing/2014/main" id="{92CEFFFB-01F7-41CA-A07B-B0BC93A2F022}"/>
              </a:ext>
            </a:extLst>
          </p:cNvPr>
          <p:cNvSpPr txBox="1"/>
          <p:nvPr/>
        </p:nvSpPr>
        <p:spPr>
          <a:xfrm>
            <a:off x="6573889" y="2091520"/>
            <a:ext cx="32004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399"/>
                </a:solidFill>
                <a:effectLst/>
                <a:uLnTx/>
                <a:uFillTx/>
                <a:latin typeface="Arial"/>
                <a:ea typeface="+mn-ea"/>
                <a:cs typeface="+mn-cs"/>
              </a:rPr>
              <a:t>&gt;1350 cyclotrons 89 MSs</a:t>
            </a:r>
          </a:p>
        </p:txBody>
      </p:sp>
      <p:pic>
        <p:nvPicPr>
          <p:cNvPr id="9" name="Picture 8" descr="Chart, bar chart&#10;&#10;Description automatically generated">
            <a:extLst>
              <a:ext uri="{FF2B5EF4-FFF2-40B4-BE49-F238E27FC236}">
                <a16:creationId xmlns:a16="http://schemas.microsoft.com/office/drawing/2014/main" id="{A56F4C1C-D563-4742-8136-2A3A8ADBE9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336" r="5785" b="1892"/>
          <a:stretch/>
        </p:blipFill>
        <p:spPr>
          <a:xfrm>
            <a:off x="6759592" y="3453505"/>
            <a:ext cx="2552118" cy="2949910"/>
          </a:xfrm>
          <a:prstGeom prst="rect">
            <a:avLst/>
          </a:prstGeom>
        </p:spPr>
      </p:pic>
      <p:sp>
        <p:nvSpPr>
          <p:cNvPr id="5" name="Rectangle: Rounded Corners 4">
            <a:extLst>
              <a:ext uri="{FF2B5EF4-FFF2-40B4-BE49-F238E27FC236}">
                <a16:creationId xmlns:a16="http://schemas.microsoft.com/office/drawing/2014/main" id="{B674FE20-EEE4-4513-A03A-872FAE73E0CE}"/>
              </a:ext>
            </a:extLst>
          </p:cNvPr>
          <p:cNvSpPr/>
          <p:nvPr/>
        </p:nvSpPr>
        <p:spPr>
          <a:xfrm>
            <a:off x="8458200" y="4446755"/>
            <a:ext cx="2133600" cy="70218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99"/>
                </a:solidFill>
                <a:effectLst/>
                <a:uLnTx/>
                <a:uFillTx/>
                <a:latin typeface="Arial"/>
                <a:ea typeface="+mn-ea"/>
                <a:cs typeface="+mn-cs"/>
              </a:rPr>
              <a:t>160 members from 41 MS </a:t>
            </a:r>
            <a:endParaRPr kumimoji="0" lang="en-GB" sz="1800" b="0" i="0" u="none" strike="noStrike" kern="1200" cap="none" spc="0" normalizeH="0" baseline="0" noProof="0" dirty="0">
              <a:ln>
                <a:noFill/>
              </a:ln>
              <a:solidFill>
                <a:srgbClr val="003399"/>
              </a:solidFill>
              <a:effectLst/>
              <a:uLnTx/>
              <a:uFillTx/>
              <a:latin typeface="Arial"/>
              <a:ea typeface="+mn-ea"/>
              <a:cs typeface="+mn-cs"/>
            </a:endParaRPr>
          </a:p>
        </p:txBody>
      </p:sp>
      <p:sp>
        <p:nvSpPr>
          <p:cNvPr id="3" name="TextBox 2">
            <a:extLst>
              <a:ext uri="{FF2B5EF4-FFF2-40B4-BE49-F238E27FC236}">
                <a16:creationId xmlns:a16="http://schemas.microsoft.com/office/drawing/2014/main" id="{55FC4AB3-6BF1-9C56-76A3-6935A31244E3}"/>
              </a:ext>
            </a:extLst>
          </p:cNvPr>
          <p:cNvSpPr txBox="1"/>
          <p:nvPr/>
        </p:nvSpPr>
        <p:spPr>
          <a:xfrm>
            <a:off x="222843" y="88208"/>
            <a:ext cx="7951246" cy="461665"/>
          </a:xfrm>
          <a:prstGeom prst="rect">
            <a:avLst/>
          </a:prstGeom>
          <a:noFill/>
        </p:spPr>
        <p:txBody>
          <a:bodyPr wrap="square">
            <a:spAutoFit/>
          </a:bodyPr>
          <a:lstStyle/>
          <a:p>
            <a:r>
              <a:rPr lang="en-CA" sz="2400" b="1" dirty="0">
                <a:solidFill>
                  <a:srgbClr val="00AAFF"/>
                </a:solidFill>
                <a:latin typeface="Arial" panose="020B0604020202020204" pitchFamily="34" charset="0"/>
                <a:cs typeface="Arial" panose="020B0604020202020204" pitchFamily="34" charset="0"/>
              </a:rPr>
              <a:t>Useful “tools and toys”: Cyclotron database</a:t>
            </a:r>
            <a:endParaRPr lang="en-CA" sz="2400" b="1" dirty="0">
              <a:solidFill>
                <a:srgbClr val="00AAFF"/>
              </a:solidFill>
            </a:endParaRPr>
          </a:p>
        </p:txBody>
      </p:sp>
      <p:pic>
        <p:nvPicPr>
          <p:cNvPr id="11" name="Picture 10">
            <a:extLst>
              <a:ext uri="{FF2B5EF4-FFF2-40B4-BE49-F238E27FC236}">
                <a16:creationId xmlns:a16="http://schemas.microsoft.com/office/drawing/2014/main" id="{516A0C42-EDAF-4240-B208-19FA76A3002E}"/>
              </a:ext>
            </a:extLst>
          </p:cNvPr>
          <p:cNvPicPr>
            <a:picLocks noChangeAspect="1"/>
          </p:cNvPicPr>
          <p:nvPr/>
        </p:nvPicPr>
        <p:blipFill>
          <a:blip r:embed="rId5"/>
          <a:stretch>
            <a:fillRect/>
          </a:stretch>
        </p:blipFill>
        <p:spPr>
          <a:xfrm>
            <a:off x="915523" y="2998920"/>
            <a:ext cx="5180477" cy="3859080"/>
          </a:xfrm>
          <a:prstGeom prst="rect">
            <a:avLst/>
          </a:prstGeom>
        </p:spPr>
      </p:pic>
    </p:spTree>
    <p:extLst>
      <p:ext uri="{BB962C8B-B14F-4D97-AF65-F5344CB8AC3E}">
        <p14:creationId xmlns:p14="http://schemas.microsoft.com/office/powerpoint/2010/main" val="18403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40A904-805F-5684-B4E1-1EAD7A65A298}"/>
              </a:ext>
            </a:extLst>
          </p:cNvPr>
          <p:cNvPicPr>
            <a:picLocks noChangeAspect="1"/>
          </p:cNvPicPr>
          <p:nvPr/>
        </p:nvPicPr>
        <p:blipFill>
          <a:blip r:embed="rId2" cstate="screen">
            <a:extLst>
              <a:ext uri="{28A0092B-C50C-407E-A947-70E740481C1C}">
                <a14:useLocalDpi xmlns:a14="http://schemas.microsoft.com/office/drawing/2010/main" val="0"/>
              </a:ext>
            </a:extLst>
          </a:blip>
          <a:srcRect l="21041" t="24166" r="26666" b="29166"/>
          <a:stretch>
            <a:fillRect/>
          </a:stretch>
        </p:blipFill>
        <p:spPr>
          <a:xfrm>
            <a:off x="459285" y="1125459"/>
            <a:ext cx="4883399" cy="3453072"/>
          </a:xfrm>
          <a:prstGeom prst="rect">
            <a:avLst/>
          </a:prstGeom>
        </p:spPr>
      </p:pic>
      <p:sp>
        <p:nvSpPr>
          <p:cNvPr id="3" name="TextBox 2">
            <a:extLst>
              <a:ext uri="{FF2B5EF4-FFF2-40B4-BE49-F238E27FC236}">
                <a16:creationId xmlns:a16="http://schemas.microsoft.com/office/drawing/2014/main" id="{9AA7C78C-BAF3-E24E-0617-FC87BB89E23E}"/>
              </a:ext>
            </a:extLst>
          </p:cNvPr>
          <p:cNvSpPr txBox="1"/>
          <p:nvPr/>
        </p:nvSpPr>
        <p:spPr>
          <a:xfrm>
            <a:off x="459285" y="5086210"/>
            <a:ext cx="4635229" cy="646331"/>
          </a:xfrm>
          <a:prstGeom prst="rect">
            <a:avLst/>
          </a:prstGeom>
          <a:noFill/>
        </p:spPr>
        <p:txBody>
          <a:bodyPr wrap="square">
            <a:spAutoFit/>
          </a:bodyPr>
          <a:lstStyle/>
          <a:p>
            <a:r>
              <a:rPr lang="en-GB" sz="1200" dirty="0">
                <a:effectLst/>
                <a:ea typeface="Yu Mincho" panose="02020400000000000000" pitchFamily="18" charset="-128"/>
                <a:cs typeface="Arial" panose="020B0604020202020204" pitchFamily="34" charset="0"/>
              </a:rPr>
              <a:t>“Auger Electron-Emitters for Radiopharmaceutical Developments”  : 5-9 Sep 2022</a:t>
            </a:r>
            <a:br>
              <a:rPr lang="en-GB" sz="1200" dirty="0">
                <a:solidFill>
                  <a:srgbClr val="000000"/>
                </a:solidFill>
                <a:effectLst/>
                <a:ea typeface="Yu Mincho" panose="02020400000000000000" pitchFamily="18" charset="-128"/>
              </a:rPr>
            </a:br>
            <a:endParaRPr lang="en-GB" sz="1200" dirty="0"/>
          </a:p>
        </p:txBody>
      </p:sp>
      <p:pic>
        <p:nvPicPr>
          <p:cNvPr id="6" name="Picture 5">
            <a:extLst>
              <a:ext uri="{FF2B5EF4-FFF2-40B4-BE49-F238E27FC236}">
                <a16:creationId xmlns:a16="http://schemas.microsoft.com/office/drawing/2014/main" id="{3DE82A11-BB2A-AEC4-A88E-C3DF347CFE24}"/>
              </a:ext>
            </a:extLst>
          </p:cNvPr>
          <p:cNvPicPr>
            <a:picLocks noChangeAspect="1"/>
          </p:cNvPicPr>
          <p:nvPr/>
        </p:nvPicPr>
        <p:blipFill>
          <a:blip r:embed="rId3"/>
          <a:stretch>
            <a:fillRect/>
          </a:stretch>
        </p:blipFill>
        <p:spPr>
          <a:xfrm>
            <a:off x="5654923" y="1872027"/>
            <a:ext cx="6344795" cy="3113945"/>
          </a:xfrm>
          <a:prstGeom prst="rect">
            <a:avLst/>
          </a:prstGeom>
        </p:spPr>
      </p:pic>
      <p:sp>
        <p:nvSpPr>
          <p:cNvPr id="7" name="Title 5">
            <a:extLst>
              <a:ext uri="{FF2B5EF4-FFF2-40B4-BE49-F238E27FC236}">
                <a16:creationId xmlns:a16="http://schemas.microsoft.com/office/drawing/2014/main" id="{050D52D3-EE4E-DED7-FF4C-8DF6FCC17D07}"/>
              </a:ext>
            </a:extLst>
          </p:cNvPr>
          <p:cNvSpPr txBox="1">
            <a:spLocks/>
          </p:cNvSpPr>
          <p:nvPr/>
        </p:nvSpPr>
        <p:spPr>
          <a:xfrm>
            <a:off x="293914" y="317631"/>
            <a:ext cx="10858700" cy="6370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AAFF"/>
                </a:solidFill>
              </a:rPr>
              <a:t>IAEA activities on Auger emitting radionuclides</a:t>
            </a:r>
          </a:p>
        </p:txBody>
      </p:sp>
    </p:spTree>
    <p:extLst>
      <p:ext uri="{BB962C8B-B14F-4D97-AF65-F5344CB8AC3E}">
        <p14:creationId xmlns:p14="http://schemas.microsoft.com/office/powerpoint/2010/main" val="152301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CD0F-7794-14B8-3C65-63B1759D4131}"/>
              </a:ext>
            </a:extLst>
          </p:cNvPr>
          <p:cNvSpPr>
            <a:spLocks noGrp="1"/>
          </p:cNvSpPr>
          <p:nvPr>
            <p:ph type="title"/>
          </p:nvPr>
        </p:nvSpPr>
        <p:spPr>
          <a:xfrm>
            <a:off x="364120" y="329358"/>
            <a:ext cx="8953827" cy="650329"/>
          </a:xfrm>
        </p:spPr>
        <p:txBody>
          <a:bodyPr/>
          <a:lstStyle/>
          <a:p>
            <a:r>
              <a:rPr lang="en-CA" dirty="0"/>
              <a:t>Introduction to International Atomic Energy Agency (IAEA)</a:t>
            </a:r>
          </a:p>
        </p:txBody>
      </p:sp>
      <p:pic>
        <p:nvPicPr>
          <p:cNvPr id="9" name="Content Placeholder 8" descr="A blue symbol with a circle of blue leaves&#10;&#10;AI-generated content may be incorrect.">
            <a:extLst>
              <a:ext uri="{FF2B5EF4-FFF2-40B4-BE49-F238E27FC236}">
                <a16:creationId xmlns:a16="http://schemas.microsoft.com/office/drawing/2014/main" id="{048EC12E-6CB1-E942-E3BE-FDB823E8F3EB}"/>
              </a:ext>
            </a:extLst>
          </p:cNvPr>
          <p:cNvPicPr>
            <a:picLocks noGrp="1" noChangeAspect="1"/>
          </p:cNvPicPr>
          <p:nvPr>
            <p:ph idx="1"/>
          </p:nvPr>
        </p:nvPicPr>
        <p:blipFill>
          <a:blip r:embed="rId2"/>
          <a:stretch>
            <a:fillRect/>
          </a:stretch>
        </p:blipFill>
        <p:spPr>
          <a:xfrm>
            <a:off x="10742646" y="98767"/>
            <a:ext cx="1085234" cy="1343111"/>
          </a:xfrm>
        </p:spPr>
      </p:pic>
      <p:sp>
        <p:nvSpPr>
          <p:cNvPr id="4" name="TextBox 3">
            <a:extLst>
              <a:ext uri="{FF2B5EF4-FFF2-40B4-BE49-F238E27FC236}">
                <a16:creationId xmlns:a16="http://schemas.microsoft.com/office/drawing/2014/main" id="{197947F5-FA71-3579-2000-68FA6827A481}"/>
              </a:ext>
            </a:extLst>
          </p:cNvPr>
          <p:cNvSpPr txBox="1"/>
          <p:nvPr/>
        </p:nvSpPr>
        <p:spPr>
          <a:xfrm>
            <a:off x="364120" y="979687"/>
            <a:ext cx="6096896" cy="1754326"/>
          </a:xfrm>
          <a:prstGeom prst="rect">
            <a:avLst/>
          </a:prstGeom>
          <a:noFill/>
        </p:spPr>
        <p:txBody>
          <a:bodyPr wrap="square">
            <a:spAutoFit/>
          </a:bodyPr>
          <a:lstStyle/>
          <a:p>
            <a:r>
              <a:rPr lang="en-US" dirty="0"/>
              <a:t>The IAEA was created in 1957 in response to the deep fears and expectations generated by the discoveries and diverse uses of nuclear technology. The Agency’s genesis was U.S. President Eisenhower’s “Atoms for Peace” address to the General Assembly of the United Nations on 8 December 1953.</a:t>
            </a:r>
            <a:endParaRPr lang="en-CA" dirty="0"/>
          </a:p>
        </p:txBody>
      </p:sp>
      <p:pic>
        <p:nvPicPr>
          <p:cNvPr id="8" name="Picture 7" descr="A group of people walking outside of a building&#10;&#10;AI-generated content may be incorrect.">
            <a:extLst>
              <a:ext uri="{FF2B5EF4-FFF2-40B4-BE49-F238E27FC236}">
                <a16:creationId xmlns:a16="http://schemas.microsoft.com/office/drawing/2014/main" id="{5BEBA17D-0F4D-152D-4680-4DDEA4EF1243}"/>
              </a:ext>
            </a:extLst>
          </p:cNvPr>
          <p:cNvPicPr>
            <a:picLocks noChangeAspect="1"/>
          </p:cNvPicPr>
          <p:nvPr/>
        </p:nvPicPr>
        <p:blipFill>
          <a:blip r:embed="rId3"/>
          <a:stretch>
            <a:fillRect/>
          </a:stretch>
        </p:blipFill>
        <p:spPr>
          <a:xfrm>
            <a:off x="7734191" y="1247452"/>
            <a:ext cx="2857500" cy="1600200"/>
          </a:xfrm>
          <a:prstGeom prst="rect">
            <a:avLst/>
          </a:prstGeom>
        </p:spPr>
      </p:pic>
      <p:sp>
        <p:nvSpPr>
          <p:cNvPr id="10" name="TextBox 9">
            <a:extLst>
              <a:ext uri="{FF2B5EF4-FFF2-40B4-BE49-F238E27FC236}">
                <a16:creationId xmlns:a16="http://schemas.microsoft.com/office/drawing/2014/main" id="{42E583C8-6FA1-C924-75E6-8A3100832D66}"/>
              </a:ext>
            </a:extLst>
          </p:cNvPr>
          <p:cNvSpPr txBox="1"/>
          <p:nvPr/>
        </p:nvSpPr>
        <p:spPr>
          <a:xfrm>
            <a:off x="6909741" y="2962328"/>
            <a:ext cx="4694619" cy="369332"/>
          </a:xfrm>
          <a:prstGeom prst="rect">
            <a:avLst/>
          </a:prstGeom>
          <a:noFill/>
        </p:spPr>
        <p:txBody>
          <a:bodyPr wrap="none" rtlCol="0">
            <a:spAutoFit/>
          </a:bodyPr>
          <a:lstStyle/>
          <a:p>
            <a:r>
              <a:rPr lang="en-CA" dirty="0"/>
              <a:t>First IAEA Headquarters Vienna Grant Hotel</a:t>
            </a:r>
          </a:p>
        </p:txBody>
      </p:sp>
      <p:pic>
        <p:nvPicPr>
          <p:cNvPr id="12" name="Picture 11" descr="A building with many flags&#10;&#10;AI-generated content may be incorrect.">
            <a:extLst>
              <a:ext uri="{FF2B5EF4-FFF2-40B4-BE49-F238E27FC236}">
                <a16:creationId xmlns:a16="http://schemas.microsoft.com/office/drawing/2014/main" id="{EC311BEB-415C-1A25-D7AF-BE02207E76CF}"/>
              </a:ext>
            </a:extLst>
          </p:cNvPr>
          <p:cNvPicPr>
            <a:picLocks noChangeAspect="1"/>
          </p:cNvPicPr>
          <p:nvPr/>
        </p:nvPicPr>
        <p:blipFill>
          <a:blip r:embed="rId4"/>
          <a:stretch>
            <a:fillRect/>
          </a:stretch>
        </p:blipFill>
        <p:spPr>
          <a:xfrm>
            <a:off x="7734191" y="3985233"/>
            <a:ext cx="3252770" cy="1821551"/>
          </a:xfrm>
          <a:prstGeom prst="rect">
            <a:avLst/>
          </a:prstGeom>
        </p:spPr>
      </p:pic>
      <p:sp>
        <p:nvSpPr>
          <p:cNvPr id="13" name="TextBox 12">
            <a:extLst>
              <a:ext uri="{FF2B5EF4-FFF2-40B4-BE49-F238E27FC236}">
                <a16:creationId xmlns:a16="http://schemas.microsoft.com/office/drawing/2014/main" id="{367F1698-FFAE-6E9A-F93C-DDC05B490506}"/>
              </a:ext>
            </a:extLst>
          </p:cNvPr>
          <p:cNvSpPr txBox="1"/>
          <p:nvPr/>
        </p:nvSpPr>
        <p:spPr>
          <a:xfrm>
            <a:off x="6178732" y="6033167"/>
            <a:ext cx="5861605" cy="369332"/>
          </a:xfrm>
          <a:prstGeom prst="rect">
            <a:avLst/>
          </a:prstGeom>
          <a:noFill/>
        </p:spPr>
        <p:txBody>
          <a:bodyPr wrap="none" rtlCol="0">
            <a:spAutoFit/>
          </a:bodyPr>
          <a:lstStyle/>
          <a:p>
            <a:r>
              <a:rPr lang="en-CA" dirty="0"/>
              <a:t>Current IAEA Headquarters Vienna International Centre</a:t>
            </a:r>
          </a:p>
        </p:txBody>
      </p:sp>
      <p:pic>
        <p:nvPicPr>
          <p:cNvPr id="16" name="Picture 15">
            <a:extLst>
              <a:ext uri="{FF2B5EF4-FFF2-40B4-BE49-F238E27FC236}">
                <a16:creationId xmlns:a16="http://schemas.microsoft.com/office/drawing/2014/main" id="{CCDB808A-031A-169A-AD4D-4C0BFA02918E}"/>
              </a:ext>
            </a:extLst>
          </p:cNvPr>
          <p:cNvPicPr>
            <a:picLocks noChangeAspect="1"/>
          </p:cNvPicPr>
          <p:nvPr/>
        </p:nvPicPr>
        <p:blipFill>
          <a:blip r:embed="rId5"/>
          <a:stretch>
            <a:fillRect/>
          </a:stretch>
        </p:blipFill>
        <p:spPr>
          <a:xfrm>
            <a:off x="151663" y="2752839"/>
            <a:ext cx="6795770" cy="3876043"/>
          </a:xfrm>
          <a:prstGeom prst="rect">
            <a:avLst/>
          </a:prstGeom>
        </p:spPr>
      </p:pic>
    </p:spTree>
    <p:extLst>
      <p:ext uri="{BB962C8B-B14F-4D97-AF65-F5344CB8AC3E}">
        <p14:creationId xmlns:p14="http://schemas.microsoft.com/office/powerpoint/2010/main" val="601827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 Placeholder 3">
            <a:extLst>
              <a:ext uri="{FF2B5EF4-FFF2-40B4-BE49-F238E27FC236}">
                <a16:creationId xmlns:a16="http://schemas.microsoft.com/office/drawing/2014/main" id="{9F6099B1-3940-4577-B714-E17454515152}"/>
              </a:ext>
            </a:extLst>
          </p:cNvPr>
          <p:cNvSpPr>
            <a:spLocks noGrp="1"/>
          </p:cNvSpPr>
          <p:nvPr>
            <p:ph type="body" sz="quarter" idx="21"/>
          </p:nvPr>
        </p:nvSpPr>
        <p:spPr>
          <a:xfrm>
            <a:off x="4492992" y="62781"/>
            <a:ext cx="6789450" cy="1014516"/>
          </a:xfrm>
        </p:spPr>
        <p:txBody>
          <a:bodyPr/>
          <a:lstStyle/>
          <a:p>
            <a:r>
              <a:rPr lang="en-US" dirty="0"/>
              <a:t>TRIUMF’s “Hot Kitchen”</a:t>
            </a:r>
          </a:p>
        </p:txBody>
      </p:sp>
      <p:sp>
        <p:nvSpPr>
          <p:cNvPr id="123" name="TextBox 122"/>
          <p:cNvSpPr txBox="1"/>
          <p:nvPr/>
        </p:nvSpPr>
        <p:spPr>
          <a:xfrm>
            <a:off x="3614490" y="5585212"/>
            <a:ext cx="3544560" cy="923330"/>
          </a:xfrm>
          <a:prstGeom prst="rect">
            <a:avLst/>
          </a:prstGeom>
          <a:noFill/>
        </p:spPr>
        <p:txBody>
          <a:bodyPr wrap="none" rtlCol="0">
            <a:spAutoFit/>
          </a:bodyPr>
          <a:lstStyle/>
          <a:p>
            <a:r>
              <a:rPr lang="en-US" dirty="0">
                <a:solidFill>
                  <a:srgbClr val="00B0F0"/>
                </a:solidFill>
              </a:rPr>
              <a:t>Blue available</a:t>
            </a:r>
          </a:p>
          <a:p>
            <a:r>
              <a:rPr lang="en-US" dirty="0">
                <a:solidFill>
                  <a:schemeClr val="accent6">
                    <a:lumMod val="75000"/>
                  </a:schemeClr>
                </a:solidFill>
              </a:rPr>
              <a:t>Green can/planning be produced</a:t>
            </a:r>
          </a:p>
          <a:p>
            <a:r>
              <a:rPr lang="en-US" dirty="0">
                <a:solidFill>
                  <a:srgbClr val="FFC000"/>
                </a:solidFill>
              </a:rPr>
              <a:t>Yellow commercially available</a:t>
            </a:r>
            <a:endParaRPr lang="en-CA" dirty="0">
              <a:solidFill>
                <a:srgbClr val="FFC000"/>
              </a:solidFill>
            </a:endParaRPr>
          </a:p>
        </p:txBody>
      </p:sp>
      <p:grpSp>
        <p:nvGrpSpPr>
          <p:cNvPr id="128" name="Group 127"/>
          <p:cNvGrpSpPr/>
          <p:nvPr/>
        </p:nvGrpSpPr>
        <p:grpSpPr>
          <a:xfrm>
            <a:off x="3041148" y="508836"/>
            <a:ext cx="9046349" cy="5099349"/>
            <a:chOff x="3041148" y="639074"/>
            <a:chExt cx="9046349" cy="5099349"/>
          </a:xfrm>
        </p:grpSpPr>
        <p:grpSp>
          <p:nvGrpSpPr>
            <p:cNvPr id="122" name="Group 121"/>
            <p:cNvGrpSpPr/>
            <p:nvPr/>
          </p:nvGrpSpPr>
          <p:grpSpPr>
            <a:xfrm>
              <a:off x="3041148" y="639074"/>
              <a:ext cx="9046349" cy="5099349"/>
              <a:chOff x="3169921" y="648718"/>
              <a:chExt cx="9271542" cy="5099349"/>
            </a:xfrm>
          </p:grpSpPr>
          <p:grpSp>
            <p:nvGrpSpPr>
              <p:cNvPr id="121" name="Group 120"/>
              <p:cNvGrpSpPr/>
              <p:nvPr/>
            </p:nvGrpSpPr>
            <p:grpSpPr>
              <a:xfrm>
                <a:off x="3169921" y="648718"/>
                <a:ext cx="9271542" cy="5099349"/>
                <a:chOff x="2949189" y="653894"/>
                <a:chExt cx="9271542" cy="5099349"/>
              </a:xfrm>
            </p:grpSpPr>
            <p:grpSp>
              <p:nvGrpSpPr>
                <p:cNvPr id="107" name="Group 106"/>
                <p:cNvGrpSpPr/>
                <p:nvPr/>
              </p:nvGrpSpPr>
              <p:grpSpPr>
                <a:xfrm>
                  <a:off x="2949189" y="653894"/>
                  <a:ext cx="9271542" cy="5099349"/>
                  <a:chOff x="2949189" y="653894"/>
                  <a:chExt cx="9271542" cy="5099349"/>
                </a:xfrm>
              </p:grpSpPr>
              <p:grpSp>
                <p:nvGrpSpPr>
                  <p:cNvPr id="106" name="Group 105"/>
                  <p:cNvGrpSpPr/>
                  <p:nvPr/>
                </p:nvGrpSpPr>
                <p:grpSpPr>
                  <a:xfrm>
                    <a:off x="2949189" y="653894"/>
                    <a:ext cx="9271542" cy="5099349"/>
                    <a:chOff x="2905471" y="649244"/>
                    <a:chExt cx="9271542" cy="5099349"/>
                  </a:xfrm>
                </p:grpSpPr>
                <p:pic>
                  <p:nvPicPr>
                    <p:cNvPr id="8" name="Picture 6" descr="Image result for periodic table of elements">
                      <a:extLst>
                        <a:ext uri="{FF2B5EF4-FFF2-40B4-BE49-F238E27FC236}">
                          <a16:creationId xmlns:a16="http://schemas.microsoft.com/office/drawing/2014/main" id="{EC343DB5-A3A4-4D79-A97F-072DDDA11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471" y="649244"/>
                      <a:ext cx="9271542" cy="5099349"/>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p:cNvSpPr/>
                    <p:nvPr/>
                  </p:nvSpPr>
                  <p:spPr>
                    <a:xfrm>
                      <a:off x="10903132" y="1453756"/>
                      <a:ext cx="436444"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4" name="Rectangle 103"/>
                    <p:cNvSpPr/>
                    <p:nvPr/>
                  </p:nvSpPr>
                  <p:spPr>
                    <a:xfrm>
                      <a:off x="9489430" y="1453756"/>
                      <a:ext cx="501602" cy="463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5" name="Rectangle 104"/>
                    <p:cNvSpPr/>
                    <p:nvPr/>
                  </p:nvSpPr>
                  <p:spPr>
                    <a:xfrm>
                      <a:off x="9991002" y="1449773"/>
                      <a:ext cx="433159" cy="4773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4" name="Rectangle 93"/>
                  <p:cNvSpPr/>
                  <p:nvPr/>
                </p:nvSpPr>
                <p:spPr>
                  <a:xfrm>
                    <a:off x="8627719" y="3318556"/>
                    <a:ext cx="470486" cy="4646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5" name="Rectangle 94"/>
                  <p:cNvSpPr/>
                  <p:nvPr/>
                </p:nvSpPr>
                <p:spPr>
                  <a:xfrm>
                    <a:off x="9562593" y="3328490"/>
                    <a:ext cx="449401" cy="444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6" name="Rectangle 95"/>
                  <p:cNvSpPr/>
                  <p:nvPr/>
                </p:nvSpPr>
                <p:spPr>
                  <a:xfrm>
                    <a:off x="10020478" y="3328489"/>
                    <a:ext cx="447401" cy="444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 name="Rectangle 98"/>
                  <p:cNvSpPr/>
                  <p:nvPr/>
                </p:nvSpPr>
                <p:spPr>
                  <a:xfrm>
                    <a:off x="10946849" y="2846455"/>
                    <a:ext cx="436445"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0" name="Rectangle 99"/>
                  <p:cNvSpPr/>
                  <p:nvPr/>
                </p:nvSpPr>
                <p:spPr>
                  <a:xfrm>
                    <a:off x="10020478" y="2855163"/>
                    <a:ext cx="447401"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4" name="Rectangle 83"/>
                <p:cNvSpPr/>
                <p:nvPr/>
              </p:nvSpPr>
              <p:spPr>
                <a:xfrm>
                  <a:off x="5372192" y="2858564"/>
                  <a:ext cx="471211" cy="4582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Rectangle 84"/>
                <p:cNvSpPr/>
                <p:nvPr/>
              </p:nvSpPr>
              <p:spPr>
                <a:xfrm>
                  <a:off x="6307944" y="2856614"/>
                  <a:ext cx="449238" cy="451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Rectangle 85"/>
                <p:cNvSpPr/>
                <p:nvPr/>
              </p:nvSpPr>
              <p:spPr>
                <a:xfrm>
                  <a:off x="6316869" y="2398943"/>
                  <a:ext cx="436714" cy="4318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Rectangle 86"/>
                <p:cNvSpPr/>
                <p:nvPr/>
              </p:nvSpPr>
              <p:spPr>
                <a:xfrm>
                  <a:off x="6316869" y="3322777"/>
                  <a:ext cx="436714" cy="4499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8" name="Rectangle 87"/>
                <p:cNvSpPr/>
                <p:nvPr/>
              </p:nvSpPr>
              <p:spPr>
                <a:xfrm>
                  <a:off x="7236368" y="2856614"/>
                  <a:ext cx="469282" cy="451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Rectangle 88"/>
                <p:cNvSpPr/>
                <p:nvPr/>
              </p:nvSpPr>
              <p:spPr>
                <a:xfrm>
                  <a:off x="7237614" y="2390547"/>
                  <a:ext cx="468036" cy="4733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Rectangle 89"/>
                <p:cNvSpPr/>
                <p:nvPr/>
              </p:nvSpPr>
              <p:spPr>
                <a:xfrm>
                  <a:off x="8155051" y="2390548"/>
                  <a:ext cx="463959"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2" name="Rectangle 91"/>
                <p:cNvSpPr/>
                <p:nvPr/>
              </p:nvSpPr>
              <p:spPr>
                <a:xfrm>
                  <a:off x="8155154" y="2863874"/>
                  <a:ext cx="472565" cy="444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3" name="Rectangle 92"/>
                <p:cNvSpPr/>
                <p:nvPr/>
              </p:nvSpPr>
              <p:spPr>
                <a:xfrm>
                  <a:off x="9097980" y="2398943"/>
                  <a:ext cx="464613" cy="4475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76" name="Rectangle 75"/>
              <p:cNvSpPr/>
              <p:nvPr/>
            </p:nvSpPr>
            <p:spPr>
              <a:xfrm>
                <a:off x="4657906" y="2378113"/>
                <a:ext cx="487680"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Rectangle 74"/>
              <p:cNvSpPr/>
              <p:nvPr/>
            </p:nvSpPr>
            <p:spPr>
              <a:xfrm>
                <a:off x="4187644" y="3767554"/>
                <a:ext cx="487680"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Rectangle 79"/>
              <p:cNvSpPr/>
              <p:nvPr/>
            </p:nvSpPr>
            <p:spPr>
              <a:xfrm>
                <a:off x="4650612" y="3294229"/>
                <a:ext cx="487680"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Rectangle 80"/>
              <p:cNvSpPr/>
              <p:nvPr/>
            </p:nvSpPr>
            <p:spPr>
              <a:xfrm>
                <a:off x="5148554" y="2378113"/>
                <a:ext cx="438218"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Rectangle 81"/>
              <p:cNvSpPr/>
              <p:nvPr/>
            </p:nvSpPr>
            <p:spPr>
              <a:xfrm>
                <a:off x="5147001" y="2859345"/>
                <a:ext cx="426933" cy="450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3" name="Rectangle 82"/>
              <p:cNvSpPr/>
              <p:nvPr/>
            </p:nvSpPr>
            <p:spPr>
              <a:xfrm>
                <a:off x="4650612" y="2852043"/>
                <a:ext cx="487680" cy="457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1" name="Rectangle 90"/>
              <p:cNvSpPr/>
              <p:nvPr/>
            </p:nvSpPr>
            <p:spPr>
              <a:xfrm>
                <a:off x="9315429" y="2844879"/>
                <a:ext cx="464613" cy="4646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Rectangle 96"/>
              <p:cNvSpPr/>
              <p:nvPr/>
            </p:nvSpPr>
            <p:spPr>
              <a:xfrm>
                <a:off x="5816975" y="4928976"/>
                <a:ext cx="496389" cy="47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Rectangle 97"/>
              <p:cNvSpPr/>
              <p:nvPr/>
            </p:nvSpPr>
            <p:spPr>
              <a:xfrm>
                <a:off x="5350832" y="4926824"/>
                <a:ext cx="474852"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1" name="Rectangle 100"/>
              <p:cNvSpPr/>
              <p:nvPr/>
            </p:nvSpPr>
            <p:spPr>
              <a:xfrm>
                <a:off x="10447492" y="4465441"/>
                <a:ext cx="501602"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 name="Rectangle 101"/>
              <p:cNvSpPr/>
              <p:nvPr/>
            </p:nvSpPr>
            <p:spPr>
              <a:xfrm>
                <a:off x="9059202" y="4453499"/>
                <a:ext cx="501602"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7" name="Rectangle 126"/>
            <p:cNvSpPr/>
            <p:nvPr/>
          </p:nvSpPr>
          <p:spPr>
            <a:xfrm>
              <a:off x="10844041" y="3284366"/>
              <a:ext cx="425844"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9" name="TextBox 128"/>
          <p:cNvSpPr txBox="1"/>
          <p:nvPr/>
        </p:nvSpPr>
        <p:spPr>
          <a:xfrm>
            <a:off x="7619607" y="5551384"/>
            <a:ext cx="4532010" cy="923330"/>
          </a:xfrm>
          <a:prstGeom prst="rect">
            <a:avLst/>
          </a:prstGeom>
          <a:noFill/>
        </p:spPr>
        <p:txBody>
          <a:bodyPr wrap="none" rtlCol="0">
            <a:spAutoFit/>
          </a:bodyPr>
          <a:lstStyle/>
          <a:p>
            <a:r>
              <a:rPr lang="en-US" i="1" dirty="0">
                <a:solidFill>
                  <a:srgbClr val="FF0000"/>
                </a:solidFill>
              </a:rPr>
              <a:t>ISAC and </a:t>
            </a:r>
            <a:r>
              <a:rPr lang="en-US" i="1" dirty="0" err="1">
                <a:solidFill>
                  <a:srgbClr val="FF0000"/>
                </a:solidFill>
              </a:rPr>
              <a:t>Th</a:t>
            </a:r>
            <a:r>
              <a:rPr lang="en-US" i="1" dirty="0">
                <a:solidFill>
                  <a:srgbClr val="FF0000"/>
                </a:solidFill>
              </a:rPr>
              <a:t> spallation provides </a:t>
            </a:r>
          </a:p>
          <a:p>
            <a:r>
              <a:rPr lang="en-US" i="1" dirty="0">
                <a:solidFill>
                  <a:srgbClr val="FF0000"/>
                </a:solidFill>
              </a:rPr>
              <a:t>endless possibility for production of </a:t>
            </a:r>
            <a:r>
              <a:rPr lang="en-US" i="1" strike="sngStrike" dirty="0">
                <a:solidFill>
                  <a:srgbClr val="FF0000"/>
                </a:solidFill>
              </a:rPr>
              <a:t>m</a:t>
            </a:r>
            <a:r>
              <a:rPr lang="en-US" i="1" dirty="0">
                <a:solidFill>
                  <a:srgbClr val="FF0000"/>
                </a:solidFill>
              </a:rPr>
              <a:t>any </a:t>
            </a:r>
          </a:p>
          <a:p>
            <a:r>
              <a:rPr lang="en-US" i="1" dirty="0">
                <a:solidFill>
                  <a:srgbClr val="FF0000"/>
                </a:solidFill>
              </a:rPr>
              <a:t>other medical isotopes </a:t>
            </a:r>
            <a:endParaRPr lang="en-CA" i="1" dirty="0">
              <a:solidFill>
                <a:srgbClr val="FF0000"/>
              </a:solidFill>
            </a:endParaRPr>
          </a:p>
        </p:txBody>
      </p:sp>
      <p:sp>
        <p:nvSpPr>
          <p:cNvPr id="124" name="TextBox 123"/>
          <p:cNvSpPr txBox="1"/>
          <p:nvPr/>
        </p:nvSpPr>
        <p:spPr>
          <a:xfrm>
            <a:off x="157919" y="137889"/>
            <a:ext cx="3485185" cy="6591548"/>
          </a:xfrm>
          <a:prstGeom prst="rect">
            <a:avLst/>
          </a:prstGeom>
          <a:noFill/>
        </p:spPr>
        <p:txBody>
          <a:bodyPr wrap="none" rtlCol="0">
            <a:spAutoFit/>
          </a:bodyPr>
          <a:lstStyle/>
          <a:p>
            <a:pPr>
              <a:spcAft>
                <a:spcPts val="200"/>
              </a:spcAft>
            </a:pPr>
            <a:r>
              <a:rPr lang="en-US" sz="1600" baseline="30000" dirty="0">
                <a:solidFill>
                  <a:srgbClr val="00B0F0"/>
                </a:solidFill>
              </a:rPr>
              <a:t>11</a:t>
            </a:r>
            <a:r>
              <a:rPr lang="en-US" sz="1600" dirty="0">
                <a:solidFill>
                  <a:srgbClr val="00B0F0"/>
                </a:solidFill>
              </a:rPr>
              <a:t>C PET</a:t>
            </a:r>
          </a:p>
          <a:p>
            <a:pPr>
              <a:spcAft>
                <a:spcPts val="200"/>
              </a:spcAft>
            </a:pPr>
            <a:r>
              <a:rPr lang="en-US" sz="1600" baseline="30000" dirty="0">
                <a:solidFill>
                  <a:srgbClr val="00B0F0"/>
                </a:solidFill>
              </a:rPr>
              <a:t>18</a:t>
            </a:r>
            <a:r>
              <a:rPr lang="en-US" sz="1600" dirty="0">
                <a:solidFill>
                  <a:srgbClr val="00B0F0"/>
                </a:solidFill>
              </a:rPr>
              <a:t>F PET</a:t>
            </a:r>
          </a:p>
          <a:p>
            <a:pPr>
              <a:spcAft>
                <a:spcPts val="200"/>
              </a:spcAft>
            </a:pPr>
            <a:r>
              <a:rPr lang="en-US" sz="1600" baseline="30000" dirty="0">
                <a:solidFill>
                  <a:srgbClr val="00B0F0"/>
                </a:solidFill>
              </a:rPr>
              <a:t>44</a:t>
            </a:r>
            <a:r>
              <a:rPr lang="en-US" sz="1600" dirty="0">
                <a:solidFill>
                  <a:srgbClr val="00B0F0"/>
                </a:solidFill>
              </a:rPr>
              <a:t>Sc PET</a:t>
            </a:r>
            <a:r>
              <a:rPr lang="en-US" sz="1600" dirty="0"/>
              <a:t>/</a:t>
            </a:r>
            <a:r>
              <a:rPr lang="en-US" sz="1600" dirty="0">
                <a:solidFill>
                  <a:srgbClr val="00B0F0"/>
                </a:solidFill>
              </a:rPr>
              <a:t> </a:t>
            </a:r>
            <a:r>
              <a:rPr lang="en-US" sz="1600" baseline="30000" dirty="0">
                <a:solidFill>
                  <a:schemeClr val="accent6">
                    <a:lumMod val="75000"/>
                  </a:schemeClr>
                </a:solidFill>
              </a:rPr>
              <a:t>47</a:t>
            </a:r>
            <a:r>
              <a:rPr lang="en-US" sz="1600" dirty="0">
                <a:solidFill>
                  <a:schemeClr val="accent6">
                    <a:lumMod val="75000"/>
                  </a:schemeClr>
                </a:solidFill>
              </a:rPr>
              <a:t>Sc </a:t>
            </a:r>
            <a:r>
              <a:rPr lang="el-GR" sz="1600" dirty="0">
                <a:solidFill>
                  <a:schemeClr val="accent6">
                    <a:lumMod val="75000"/>
                  </a:schemeClr>
                </a:solidFill>
              </a:rPr>
              <a:t>β</a:t>
            </a:r>
            <a:r>
              <a:rPr lang="en-US" sz="1600" baseline="30000" dirty="0">
                <a:solidFill>
                  <a:schemeClr val="accent6">
                    <a:lumMod val="75000"/>
                  </a:schemeClr>
                </a:solidFill>
              </a:rPr>
              <a:t>-</a:t>
            </a:r>
            <a:r>
              <a:rPr lang="en-US" sz="1600" dirty="0">
                <a:solidFill>
                  <a:schemeClr val="accent6">
                    <a:lumMod val="75000"/>
                  </a:schemeClr>
                </a:solidFill>
              </a:rPr>
              <a:t> therapy</a:t>
            </a:r>
          </a:p>
          <a:p>
            <a:pPr>
              <a:spcAft>
                <a:spcPts val="200"/>
              </a:spcAft>
            </a:pPr>
            <a:r>
              <a:rPr lang="en-US" sz="1600" baseline="30000" dirty="0">
                <a:solidFill>
                  <a:schemeClr val="accent6">
                    <a:lumMod val="75000"/>
                  </a:schemeClr>
                </a:solidFill>
              </a:rPr>
              <a:t>45</a:t>
            </a:r>
            <a:r>
              <a:rPr lang="en-US" sz="1600" dirty="0">
                <a:solidFill>
                  <a:schemeClr val="accent6">
                    <a:lumMod val="75000"/>
                  </a:schemeClr>
                </a:solidFill>
              </a:rPr>
              <a:t>Ti PET</a:t>
            </a:r>
          </a:p>
          <a:p>
            <a:pPr>
              <a:spcAft>
                <a:spcPts val="200"/>
              </a:spcAft>
            </a:pPr>
            <a:r>
              <a:rPr lang="en-US" sz="1600" baseline="30000" dirty="0">
                <a:solidFill>
                  <a:schemeClr val="accent6">
                    <a:lumMod val="75000"/>
                  </a:schemeClr>
                </a:solidFill>
              </a:rPr>
              <a:t>52,54</a:t>
            </a:r>
            <a:r>
              <a:rPr lang="en-US" sz="1600" dirty="0">
                <a:solidFill>
                  <a:schemeClr val="accent6">
                    <a:lumMod val="75000"/>
                  </a:schemeClr>
                </a:solidFill>
              </a:rPr>
              <a:t>Mn PET</a:t>
            </a:r>
          </a:p>
          <a:p>
            <a:pPr>
              <a:spcAft>
                <a:spcPts val="200"/>
              </a:spcAft>
            </a:pPr>
            <a:r>
              <a:rPr lang="en-US" sz="1600" baseline="30000" dirty="0">
                <a:solidFill>
                  <a:schemeClr val="accent6">
                    <a:lumMod val="75000"/>
                  </a:schemeClr>
                </a:solidFill>
              </a:rPr>
              <a:t>55</a:t>
            </a:r>
            <a:r>
              <a:rPr lang="en-US" sz="1600" dirty="0">
                <a:solidFill>
                  <a:schemeClr val="accent6">
                    <a:lumMod val="75000"/>
                  </a:schemeClr>
                </a:solidFill>
              </a:rPr>
              <a:t>Co PET</a:t>
            </a:r>
          </a:p>
          <a:p>
            <a:pPr>
              <a:spcAft>
                <a:spcPts val="200"/>
              </a:spcAft>
            </a:pPr>
            <a:r>
              <a:rPr lang="en-US" sz="1600" baseline="30000" dirty="0">
                <a:solidFill>
                  <a:srgbClr val="00B0F0"/>
                </a:solidFill>
              </a:rPr>
              <a:t>64</a:t>
            </a:r>
            <a:r>
              <a:rPr lang="en-US" sz="1600" dirty="0">
                <a:solidFill>
                  <a:srgbClr val="00B0F0"/>
                </a:solidFill>
              </a:rPr>
              <a:t>Cu PET</a:t>
            </a:r>
            <a:r>
              <a:rPr lang="en-US" sz="1600" dirty="0"/>
              <a:t>/ </a:t>
            </a:r>
            <a:r>
              <a:rPr lang="en-US" sz="1600" baseline="30000" dirty="0">
                <a:solidFill>
                  <a:schemeClr val="accent6">
                    <a:lumMod val="75000"/>
                  </a:schemeClr>
                </a:solidFill>
              </a:rPr>
              <a:t>67</a:t>
            </a:r>
            <a:r>
              <a:rPr lang="en-US" sz="1600" dirty="0">
                <a:solidFill>
                  <a:schemeClr val="accent6">
                    <a:lumMod val="75000"/>
                  </a:schemeClr>
                </a:solidFill>
              </a:rPr>
              <a:t>Cu </a:t>
            </a:r>
            <a:r>
              <a:rPr lang="el-GR" sz="1600" dirty="0">
                <a:solidFill>
                  <a:schemeClr val="accent6">
                    <a:lumMod val="75000"/>
                  </a:schemeClr>
                </a:solidFill>
              </a:rPr>
              <a:t>β</a:t>
            </a:r>
            <a:r>
              <a:rPr lang="en-US" sz="1600" baseline="30000" dirty="0">
                <a:solidFill>
                  <a:schemeClr val="accent6">
                    <a:lumMod val="75000"/>
                  </a:schemeClr>
                </a:solidFill>
              </a:rPr>
              <a:t>-</a:t>
            </a:r>
            <a:r>
              <a:rPr lang="en-US" sz="1600" dirty="0">
                <a:solidFill>
                  <a:schemeClr val="accent6">
                    <a:lumMod val="75000"/>
                  </a:schemeClr>
                </a:solidFill>
              </a:rPr>
              <a:t> therapy</a:t>
            </a:r>
          </a:p>
          <a:p>
            <a:pPr>
              <a:spcAft>
                <a:spcPts val="200"/>
              </a:spcAft>
            </a:pPr>
            <a:r>
              <a:rPr lang="en-US" sz="1600" baseline="30000" dirty="0">
                <a:solidFill>
                  <a:srgbClr val="00B0F0"/>
                </a:solidFill>
              </a:rPr>
              <a:t>68</a:t>
            </a:r>
            <a:r>
              <a:rPr lang="en-US" sz="1600" dirty="0">
                <a:solidFill>
                  <a:srgbClr val="00B0F0"/>
                </a:solidFill>
              </a:rPr>
              <a:t>Ga PET</a:t>
            </a:r>
            <a:r>
              <a:rPr lang="en-US" sz="1600" dirty="0"/>
              <a:t>/ </a:t>
            </a:r>
            <a:r>
              <a:rPr lang="en-US" sz="1600" baseline="30000" dirty="0">
                <a:solidFill>
                  <a:srgbClr val="FFC000"/>
                </a:solidFill>
              </a:rPr>
              <a:t>67</a:t>
            </a:r>
            <a:r>
              <a:rPr lang="en-US" sz="1600" dirty="0">
                <a:solidFill>
                  <a:srgbClr val="FFC000"/>
                </a:solidFill>
              </a:rPr>
              <a:t>Ga Auger therapy</a:t>
            </a:r>
          </a:p>
          <a:p>
            <a:pPr>
              <a:spcAft>
                <a:spcPts val="200"/>
              </a:spcAft>
            </a:pPr>
            <a:r>
              <a:rPr lang="en-US" sz="1600" baseline="30000" dirty="0">
                <a:solidFill>
                  <a:srgbClr val="00B0F0"/>
                </a:solidFill>
              </a:rPr>
              <a:t>86</a:t>
            </a:r>
            <a:r>
              <a:rPr lang="en-US" sz="1600" dirty="0">
                <a:solidFill>
                  <a:srgbClr val="00B0F0"/>
                </a:solidFill>
              </a:rPr>
              <a:t>Y PET</a:t>
            </a:r>
            <a:r>
              <a:rPr lang="en-US" sz="1600" dirty="0"/>
              <a:t>/ </a:t>
            </a:r>
            <a:r>
              <a:rPr lang="en-US" sz="1600" baseline="30000" dirty="0">
                <a:solidFill>
                  <a:srgbClr val="FFC000"/>
                </a:solidFill>
              </a:rPr>
              <a:t>90</a:t>
            </a:r>
            <a:r>
              <a:rPr lang="en-US" sz="1600" dirty="0">
                <a:solidFill>
                  <a:srgbClr val="FFC000"/>
                </a:solidFill>
              </a:rPr>
              <a:t>Y </a:t>
            </a:r>
            <a:r>
              <a:rPr lang="el-GR" sz="1600" dirty="0">
                <a:solidFill>
                  <a:srgbClr val="FFC000"/>
                </a:solidFill>
              </a:rPr>
              <a:t>β</a:t>
            </a:r>
            <a:r>
              <a:rPr lang="en-US" sz="1600" baseline="30000" dirty="0">
                <a:solidFill>
                  <a:srgbClr val="FFC000"/>
                </a:solidFill>
              </a:rPr>
              <a:t>-</a:t>
            </a:r>
            <a:r>
              <a:rPr lang="en-US" sz="1600" dirty="0">
                <a:solidFill>
                  <a:srgbClr val="FFC000"/>
                </a:solidFill>
              </a:rPr>
              <a:t> therapy</a:t>
            </a:r>
          </a:p>
          <a:p>
            <a:pPr>
              <a:spcAft>
                <a:spcPts val="200"/>
              </a:spcAft>
            </a:pPr>
            <a:r>
              <a:rPr lang="en-US" sz="1600" baseline="30000" dirty="0">
                <a:solidFill>
                  <a:srgbClr val="00B0F0"/>
                </a:solidFill>
              </a:rPr>
              <a:t>89</a:t>
            </a:r>
            <a:r>
              <a:rPr lang="en-US" sz="1600" dirty="0">
                <a:solidFill>
                  <a:srgbClr val="00B0F0"/>
                </a:solidFill>
              </a:rPr>
              <a:t>Zr PET</a:t>
            </a:r>
          </a:p>
          <a:p>
            <a:pPr>
              <a:spcAft>
                <a:spcPts val="200"/>
              </a:spcAft>
            </a:pPr>
            <a:r>
              <a:rPr lang="en-US" sz="1600" baseline="30000" dirty="0">
                <a:solidFill>
                  <a:schemeClr val="accent6">
                    <a:lumMod val="75000"/>
                  </a:schemeClr>
                </a:solidFill>
              </a:rPr>
              <a:t>90</a:t>
            </a:r>
            <a:r>
              <a:rPr lang="en-US" sz="1600" dirty="0">
                <a:solidFill>
                  <a:schemeClr val="accent6">
                    <a:lumMod val="75000"/>
                  </a:schemeClr>
                </a:solidFill>
              </a:rPr>
              <a:t>Nb PET</a:t>
            </a:r>
          </a:p>
          <a:p>
            <a:pPr>
              <a:spcAft>
                <a:spcPts val="200"/>
              </a:spcAft>
            </a:pPr>
            <a:r>
              <a:rPr lang="en-US" sz="1600" baseline="30000" dirty="0">
                <a:solidFill>
                  <a:srgbClr val="00B0F0"/>
                </a:solidFill>
              </a:rPr>
              <a:t>99m</a:t>
            </a:r>
            <a:r>
              <a:rPr lang="en-US" sz="1600" dirty="0">
                <a:solidFill>
                  <a:srgbClr val="00B0F0"/>
                </a:solidFill>
              </a:rPr>
              <a:t>Tc SPECT</a:t>
            </a:r>
            <a:r>
              <a:rPr lang="en-US" sz="1600" dirty="0"/>
              <a:t>/</a:t>
            </a:r>
            <a:r>
              <a:rPr lang="en-US" sz="1600" dirty="0">
                <a:solidFill>
                  <a:srgbClr val="00B0F0"/>
                </a:solidFill>
              </a:rPr>
              <a:t> </a:t>
            </a:r>
            <a:r>
              <a:rPr lang="en-US" sz="1600" baseline="30000" dirty="0">
                <a:solidFill>
                  <a:srgbClr val="00B0F0"/>
                </a:solidFill>
              </a:rPr>
              <a:t>94m</a:t>
            </a:r>
            <a:r>
              <a:rPr lang="en-US" sz="1600" dirty="0">
                <a:solidFill>
                  <a:srgbClr val="00B0F0"/>
                </a:solidFill>
              </a:rPr>
              <a:t>Tc PET</a:t>
            </a:r>
          </a:p>
          <a:p>
            <a:pPr>
              <a:spcAft>
                <a:spcPts val="200"/>
              </a:spcAft>
            </a:pPr>
            <a:r>
              <a:rPr lang="en-US" sz="1600" baseline="30000" dirty="0">
                <a:solidFill>
                  <a:schemeClr val="accent6">
                    <a:lumMod val="75000"/>
                  </a:schemeClr>
                </a:solidFill>
              </a:rPr>
              <a:t>103m</a:t>
            </a:r>
            <a:r>
              <a:rPr lang="en-US" sz="1600" dirty="0">
                <a:solidFill>
                  <a:schemeClr val="accent6">
                    <a:lumMod val="75000"/>
                  </a:schemeClr>
                </a:solidFill>
              </a:rPr>
              <a:t>Rh Auger therapy</a:t>
            </a:r>
          </a:p>
          <a:p>
            <a:pPr>
              <a:spcAft>
                <a:spcPts val="200"/>
              </a:spcAft>
            </a:pPr>
            <a:r>
              <a:rPr lang="en-US" sz="1600" baseline="30000" dirty="0">
                <a:solidFill>
                  <a:srgbClr val="FFC000"/>
                </a:solidFill>
              </a:rPr>
              <a:t>111</a:t>
            </a:r>
            <a:r>
              <a:rPr lang="en-US" sz="1600" dirty="0">
                <a:solidFill>
                  <a:srgbClr val="FFC000"/>
                </a:solidFill>
              </a:rPr>
              <a:t>In SPECT</a:t>
            </a:r>
          </a:p>
          <a:p>
            <a:pPr>
              <a:spcAft>
                <a:spcPts val="200"/>
              </a:spcAft>
            </a:pPr>
            <a:r>
              <a:rPr lang="en-US" sz="1600" baseline="30000" dirty="0">
                <a:solidFill>
                  <a:srgbClr val="00B0F0"/>
                </a:solidFill>
              </a:rPr>
              <a:t>119</a:t>
            </a:r>
            <a:r>
              <a:rPr lang="en-US" sz="1600" dirty="0">
                <a:solidFill>
                  <a:srgbClr val="00B0F0"/>
                </a:solidFill>
              </a:rPr>
              <a:t>Sb Auger</a:t>
            </a:r>
            <a:r>
              <a:rPr lang="en-US" sz="1600" dirty="0"/>
              <a:t>/</a:t>
            </a:r>
            <a:r>
              <a:rPr lang="en-US" sz="1600" baseline="30000" dirty="0">
                <a:solidFill>
                  <a:schemeClr val="accent6">
                    <a:lumMod val="75000"/>
                  </a:schemeClr>
                </a:solidFill>
              </a:rPr>
              <a:t>118</a:t>
            </a:r>
            <a:r>
              <a:rPr lang="en-US" sz="1600" dirty="0">
                <a:solidFill>
                  <a:schemeClr val="accent6">
                    <a:lumMod val="75000"/>
                  </a:schemeClr>
                </a:solidFill>
              </a:rPr>
              <a:t>Sb PET</a:t>
            </a:r>
            <a:r>
              <a:rPr lang="en-US" sz="1600" dirty="0"/>
              <a:t>/</a:t>
            </a:r>
            <a:r>
              <a:rPr lang="en-US" sz="1600" baseline="30000" dirty="0">
                <a:solidFill>
                  <a:schemeClr val="accent6">
                    <a:lumMod val="75000"/>
                  </a:schemeClr>
                </a:solidFill>
              </a:rPr>
              <a:t>117</a:t>
            </a:r>
            <a:r>
              <a:rPr lang="en-US" sz="1600" dirty="0">
                <a:solidFill>
                  <a:schemeClr val="accent6">
                    <a:lumMod val="75000"/>
                  </a:schemeClr>
                </a:solidFill>
              </a:rPr>
              <a:t>Sb SPECT</a:t>
            </a:r>
          </a:p>
          <a:p>
            <a:pPr>
              <a:spcAft>
                <a:spcPts val="200"/>
              </a:spcAft>
            </a:pPr>
            <a:r>
              <a:rPr lang="en-US" sz="1600" baseline="30000" dirty="0">
                <a:solidFill>
                  <a:schemeClr val="accent6">
                    <a:lumMod val="75000"/>
                  </a:schemeClr>
                </a:solidFill>
              </a:rPr>
              <a:t>124</a:t>
            </a:r>
            <a:r>
              <a:rPr lang="en-US" sz="1600" dirty="0">
                <a:solidFill>
                  <a:schemeClr val="accent6">
                    <a:lumMod val="75000"/>
                  </a:schemeClr>
                </a:solidFill>
              </a:rPr>
              <a:t>I PET</a:t>
            </a:r>
            <a:r>
              <a:rPr lang="en-US" sz="1600" dirty="0"/>
              <a:t>/ </a:t>
            </a:r>
            <a:r>
              <a:rPr lang="en-US" sz="1600" baseline="30000" dirty="0">
                <a:solidFill>
                  <a:srgbClr val="FFC000"/>
                </a:solidFill>
              </a:rPr>
              <a:t>125</a:t>
            </a:r>
            <a:r>
              <a:rPr lang="en-US" sz="1600" dirty="0">
                <a:solidFill>
                  <a:srgbClr val="FFC000"/>
                </a:solidFill>
              </a:rPr>
              <a:t>I Auger therapy</a:t>
            </a:r>
          </a:p>
          <a:p>
            <a:pPr>
              <a:spcAft>
                <a:spcPts val="200"/>
              </a:spcAft>
            </a:pPr>
            <a:r>
              <a:rPr lang="en-US" sz="1600" baseline="30000" dirty="0">
                <a:solidFill>
                  <a:schemeClr val="accent6">
                    <a:lumMod val="75000"/>
                  </a:schemeClr>
                </a:solidFill>
              </a:rPr>
              <a:t>149</a:t>
            </a:r>
            <a:r>
              <a:rPr lang="en-US" sz="1600" dirty="0">
                <a:solidFill>
                  <a:schemeClr val="accent6">
                    <a:lumMod val="75000"/>
                  </a:schemeClr>
                </a:solidFill>
              </a:rPr>
              <a:t>Tb Alpha therapy</a:t>
            </a:r>
            <a:r>
              <a:rPr lang="en-US" sz="1600" dirty="0"/>
              <a:t>/</a:t>
            </a:r>
            <a:r>
              <a:rPr lang="en-US" sz="1600" dirty="0">
                <a:solidFill>
                  <a:schemeClr val="accent6">
                    <a:lumMod val="75000"/>
                  </a:schemeClr>
                </a:solidFill>
              </a:rPr>
              <a:t> </a:t>
            </a:r>
            <a:r>
              <a:rPr lang="en-US" sz="1600" baseline="30000" dirty="0">
                <a:solidFill>
                  <a:schemeClr val="accent6">
                    <a:lumMod val="75000"/>
                  </a:schemeClr>
                </a:solidFill>
              </a:rPr>
              <a:t>161</a:t>
            </a:r>
            <a:r>
              <a:rPr lang="en-US" sz="1600" dirty="0">
                <a:solidFill>
                  <a:schemeClr val="accent6">
                    <a:lumMod val="75000"/>
                  </a:schemeClr>
                </a:solidFill>
              </a:rPr>
              <a:t>Tb </a:t>
            </a:r>
            <a:r>
              <a:rPr lang="el-GR" sz="1600" dirty="0">
                <a:solidFill>
                  <a:schemeClr val="accent6">
                    <a:lumMod val="75000"/>
                  </a:schemeClr>
                </a:solidFill>
              </a:rPr>
              <a:t>β</a:t>
            </a:r>
            <a:r>
              <a:rPr lang="en-US" sz="1600" baseline="30000" dirty="0">
                <a:solidFill>
                  <a:schemeClr val="accent6">
                    <a:lumMod val="75000"/>
                  </a:schemeClr>
                </a:solidFill>
              </a:rPr>
              <a:t>-</a:t>
            </a:r>
            <a:r>
              <a:rPr lang="en-US" sz="1600" dirty="0">
                <a:solidFill>
                  <a:schemeClr val="accent6">
                    <a:lumMod val="75000"/>
                  </a:schemeClr>
                </a:solidFill>
              </a:rPr>
              <a:t> therapy</a:t>
            </a:r>
          </a:p>
          <a:p>
            <a:pPr>
              <a:spcAft>
                <a:spcPts val="200"/>
              </a:spcAft>
            </a:pPr>
            <a:r>
              <a:rPr lang="en-US" sz="1600" baseline="30000" dirty="0">
                <a:solidFill>
                  <a:schemeClr val="accent6">
                    <a:lumMod val="75000"/>
                  </a:schemeClr>
                </a:solidFill>
              </a:rPr>
              <a:t>165</a:t>
            </a:r>
            <a:r>
              <a:rPr lang="en-US" sz="1600" dirty="0">
                <a:solidFill>
                  <a:schemeClr val="accent6">
                    <a:lumMod val="75000"/>
                  </a:schemeClr>
                </a:solidFill>
              </a:rPr>
              <a:t>Er Auger therapy</a:t>
            </a:r>
          </a:p>
          <a:p>
            <a:pPr>
              <a:spcAft>
                <a:spcPts val="200"/>
              </a:spcAft>
            </a:pPr>
            <a:r>
              <a:rPr lang="en-US" sz="1600" baseline="30000" dirty="0">
                <a:solidFill>
                  <a:srgbClr val="FFC000"/>
                </a:solidFill>
              </a:rPr>
              <a:t>177</a:t>
            </a:r>
            <a:r>
              <a:rPr lang="en-US" sz="1600" dirty="0">
                <a:solidFill>
                  <a:srgbClr val="FFC000"/>
                </a:solidFill>
              </a:rPr>
              <a:t>Lu </a:t>
            </a:r>
            <a:r>
              <a:rPr lang="el-GR" sz="1600" dirty="0">
                <a:solidFill>
                  <a:srgbClr val="FFC000"/>
                </a:solidFill>
              </a:rPr>
              <a:t>β</a:t>
            </a:r>
            <a:r>
              <a:rPr lang="en-US" sz="1600" baseline="30000" dirty="0">
                <a:solidFill>
                  <a:srgbClr val="FFC000"/>
                </a:solidFill>
              </a:rPr>
              <a:t>-</a:t>
            </a:r>
            <a:r>
              <a:rPr lang="en-US" sz="1600" dirty="0">
                <a:solidFill>
                  <a:srgbClr val="FFC000"/>
                </a:solidFill>
              </a:rPr>
              <a:t> therapy</a:t>
            </a:r>
          </a:p>
          <a:p>
            <a:pPr>
              <a:spcAft>
                <a:spcPts val="200"/>
              </a:spcAft>
            </a:pPr>
            <a:r>
              <a:rPr lang="en-US" sz="1600" baseline="30000" dirty="0">
                <a:solidFill>
                  <a:srgbClr val="00B0F0"/>
                </a:solidFill>
              </a:rPr>
              <a:t>203</a:t>
            </a:r>
            <a:r>
              <a:rPr lang="en-US" sz="1600" dirty="0">
                <a:solidFill>
                  <a:srgbClr val="00B0F0"/>
                </a:solidFill>
              </a:rPr>
              <a:t>Pb</a:t>
            </a:r>
            <a:r>
              <a:rPr lang="en-US" sz="1600" dirty="0"/>
              <a:t>/</a:t>
            </a:r>
            <a:r>
              <a:rPr lang="en-US" sz="1600" dirty="0">
                <a:solidFill>
                  <a:srgbClr val="00B0F0"/>
                </a:solidFill>
              </a:rPr>
              <a:t> </a:t>
            </a:r>
            <a:r>
              <a:rPr lang="en-US" sz="1600" baseline="30000" dirty="0">
                <a:solidFill>
                  <a:srgbClr val="00B0F0"/>
                </a:solidFill>
              </a:rPr>
              <a:t>212</a:t>
            </a:r>
            <a:r>
              <a:rPr lang="en-US" sz="1600" dirty="0">
                <a:solidFill>
                  <a:srgbClr val="00B0F0"/>
                </a:solidFill>
              </a:rPr>
              <a:t>Pb Alpha therapy</a:t>
            </a:r>
          </a:p>
          <a:p>
            <a:pPr>
              <a:spcAft>
                <a:spcPts val="200"/>
              </a:spcAft>
            </a:pPr>
            <a:r>
              <a:rPr lang="en-US" sz="1600" baseline="30000" dirty="0">
                <a:solidFill>
                  <a:srgbClr val="00B0F0"/>
                </a:solidFill>
              </a:rPr>
              <a:t>213</a:t>
            </a:r>
            <a:r>
              <a:rPr lang="en-US" sz="1600" dirty="0">
                <a:solidFill>
                  <a:srgbClr val="00B0F0"/>
                </a:solidFill>
              </a:rPr>
              <a:t>Bi Alpha therapy</a:t>
            </a:r>
          </a:p>
          <a:p>
            <a:pPr>
              <a:spcAft>
                <a:spcPts val="200"/>
              </a:spcAft>
            </a:pPr>
            <a:r>
              <a:rPr lang="en-US" sz="1600" baseline="30000" dirty="0">
                <a:solidFill>
                  <a:schemeClr val="accent6">
                    <a:lumMod val="75000"/>
                  </a:schemeClr>
                </a:solidFill>
              </a:rPr>
              <a:t>223,224</a:t>
            </a:r>
            <a:r>
              <a:rPr lang="en-US" sz="1600" dirty="0">
                <a:solidFill>
                  <a:schemeClr val="accent6">
                    <a:lumMod val="75000"/>
                  </a:schemeClr>
                </a:solidFill>
              </a:rPr>
              <a:t>Ra Alpha therapy</a:t>
            </a:r>
          </a:p>
          <a:p>
            <a:pPr>
              <a:spcAft>
                <a:spcPts val="200"/>
              </a:spcAft>
            </a:pPr>
            <a:r>
              <a:rPr lang="en-US" sz="1600" baseline="30000" dirty="0">
                <a:solidFill>
                  <a:srgbClr val="00B0F0"/>
                </a:solidFill>
              </a:rPr>
              <a:t>225</a:t>
            </a:r>
            <a:r>
              <a:rPr lang="en-US" sz="1600" dirty="0">
                <a:solidFill>
                  <a:srgbClr val="00B0F0"/>
                </a:solidFill>
              </a:rPr>
              <a:t>Ac Alpha therapy</a:t>
            </a:r>
          </a:p>
          <a:p>
            <a:pPr>
              <a:spcAft>
                <a:spcPts val="200"/>
              </a:spcAft>
            </a:pPr>
            <a:r>
              <a:rPr lang="en-US" sz="1600" baseline="30000" dirty="0">
                <a:solidFill>
                  <a:schemeClr val="accent6">
                    <a:lumMod val="75000"/>
                  </a:schemeClr>
                </a:solidFill>
              </a:rPr>
              <a:t>227,228</a:t>
            </a:r>
            <a:r>
              <a:rPr lang="en-US" sz="1600" dirty="0">
                <a:solidFill>
                  <a:schemeClr val="accent6">
                    <a:lumMod val="75000"/>
                  </a:schemeClr>
                </a:solidFill>
              </a:rPr>
              <a:t>Th Alpha therapy</a:t>
            </a:r>
          </a:p>
        </p:txBody>
      </p:sp>
      <p:sp>
        <p:nvSpPr>
          <p:cNvPr id="41" name="Rectangle 40">
            <a:extLst>
              <a:ext uri="{FF2B5EF4-FFF2-40B4-BE49-F238E27FC236}">
                <a16:creationId xmlns:a16="http://schemas.microsoft.com/office/drawing/2014/main" id="{0D9A51F5-4EF3-6618-1965-E483CFCB89C7}"/>
              </a:ext>
            </a:extLst>
          </p:cNvPr>
          <p:cNvSpPr/>
          <p:nvPr/>
        </p:nvSpPr>
        <p:spPr>
          <a:xfrm>
            <a:off x="5160232" y="4300188"/>
            <a:ext cx="489419" cy="473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a:extLst>
              <a:ext uri="{FF2B5EF4-FFF2-40B4-BE49-F238E27FC236}">
                <a16:creationId xmlns:a16="http://schemas.microsoft.com/office/drawing/2014/main" id="{1F98DB4D-0DEF-12FB-26AF-DE621EB41139}"/>
              </a:ext>
            </a:extLst>
          </p:cNvPr>
          <p:cNvSpPr/>
          <p:nvPr/>
        </p:nvSpPr>
        <p:spPr>
          <a:xfrm>
            <a:off x="7677892" y="2726975"/>
            <a:ext cx="457884" cy="451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42">
            <a:extLst>
              <a:ext uri="{FF2B5EF4-FFF2-40B4-BE49-F238E27FC236}">
                <a16:creationId xmlns:a16="http://schemas.microsoft.com/office/drawing/2014/main" id="{F38E819A-93B1-01C2-A15B-805613D6AAED}"/>
              </a:ext>
            </a:extLst>
          </p:cNvPr>
          <p:cNvSpPr/>
          <p:nvPr/>
        </p:nvSpPr>
        <p:spPr>
          <a:xfrm>
            <a:off x="6530143" y="4798884"/>
            <a:ext cx="484332" cy="47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3787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3B490-DECA-2440-4913-610D2B3D5894}"/>
              </a:ext>
            </a:extLst>
          </p:cNvPr>
          <p:cNvPicPr>
            <a:picLocks noChangeAspect="1"/>
          </p:cNvPicPr>
          <p:nvPr/>
        </p:nvPicPr>
        <p:blipFill>
          <a:blip r:embed="rId2"/>
          <a:stretch>
            <a:fillRect/>
          </a:stretch>
        </p:blipFill>
        <p:spPr>
          <a:xfrm>
            <a:off x="246635" y="845735"/>
            <a:ext cx="2271175" cy="809408"/>
          </a:xfrm>
          <a:prstGeom prst="rect">
            <a:avLst/>
          </a:prstGeom>
        </p:spPr>
      </p:pic>
      <p:pic>
        <p:nvPicPr>
          <p:cNvPr id="7" name="Picture 6">
            <a:extLst>
              <a:ext uri="{FF2B5EF4-FFF2-40B4-BE49-F238E27FC236}">
                <a16:creationId xmlns:a16="http://schemas.microsoft.com/office/drawing/2014/main" id="{29D80860-F615-A055-53F4-A409B2C6895C}"/>
              </a:ext>
            </a:extLst>
          </p:cNvPr>
          <p:cNvPicPr>
            <a:picLocks noChangeAspect="1"/>
          </p:cNvPicPr>
          <p:nvPr/>
        </p:nvPicPr>
        <p:blipFill>
          <a:blip r:embed="rId3"/>
          <a:stretch>
            <a:fillRect/>
          </a:stretch>
        </p:blipFill>
        <p:spPr>
          <a:xfrm>
            <a:off x="5779702" y="289977"/>
            <a:ext cx="5761528" cy="2412460"/>
          </a:xfrm>
          <a:prstGeom prst="rect">
            <a:avLst/>
          </a:prstGeom>
        </p:spPr>
      </p:pic>
      <p:pic>
        <p:nvPicPr>
          <p:cNvPr id="9" name="Picture 8">
            <a:extLst>
              <a:ext uri="{FF2B5EF4-FFF2-40B4-BE49-F238E27FC236}">
                <a16:creationId xmlns:a16="http://schemas.microsoft.com/office/drawing/2014/main" id="{F82188BF-7B39-CF7E-1A85-2356F1B62989}"/>
              </a:ext>
            </a:extLst>
          </p:cNvPr>
          <p:cNvPicPr>
            <a:picLocks noChangeAspect="1"/>
          </p:cNvPicPr>
          <p:nvPr/>
        </p:nvPicPr>
        <p:blipFill>
          <a:blip r:embed="rId4"/>
          <a:stretch>
            <a:fillRect/>
          </a:stretch>
        </p:blipFill>
        <p:spPr>
          <a:xfrm>
            <a:off x="2585294" y="289977"/>
            <a:ext cx="2723514" cy="2189852"/>
          </a:xfrm>
          <a:prstGeom prst="rect">
            <a:avLst/>
          </a:prstGeom>
        </p:spPr>
      </p:pic>
      <p:sp>
        <p:nvSpPr>
          <p:cNvPr id="16" name="TextBox 15">
            <a:extLst>
              <a:ext uri="{FF2B5EF4-FFF2-40B4-BE49-F238E27FC236}">
                <a16:creationId xmlns:a16="http://schemas.microsoft.com/office/drawing/2014/main" id="{3DA30E11-44D2-7D7B-D95D-E6731121BFC0}"/>
              </a:ext>
            </a:extLst>
          </p:cNvPr>
          <p:cNvSpPr txBox="1"/>
          <p:nvPr/>
        </p:nvSpPr>
        <p:spPr>
          <a:xfrm>
            <a:off x="628532" y="6259208"/>
            <a:ext cx="11323213" cy="400110"/>
          </a:xfrm>
          <a:prstGeom prst="rect">
            <a:avLst/>
          </a:prstGeom>
          <a:noFill/>
        </p:spPr>
        <p:txBody>
          <a:bodyPr wrap="square">
            <a:spAutoFit/>
          </a:bodyPr>
          <a:lstStyle/>
          <a:p>
            <a:r>
              <a:rPr lang="en-GB" sz="2000" b="1" dirty="0">
                <a:latin typeface="CIDFont+F1"/>
              </a:rPr>
              <a:t>IAEA supported the participation of trainees and delegates for TAT 11, TAT 12 and in planning for TAT 13</a:t>
            </a:r>
            <a:endParaRPr lang="en-GB" sz="2000" b="1" dirty="0"/>
          </a:p>
        </p:txBody>
      </p:sp>
      <p:sp>
        <p:nvSpPr>
          <p:cNvPr id="5" name="TextBox 4">
            <a:extLst>
              <a:ext uri="{FF2B5EF4-FFF2-40B4-BE49-F238E27FC236}">
                <a16:creationId xmlns:a16="http://schemas.microsoft.com/office/drawing/2014/main" id="{0232E8BC-C928-205A-DF31-7BD5B8874422}"/>
              </a:ext>
            </a:extLst>
          </p:cNvPr>
          <p:cNvSpPr txBox="1"/>
          <p:nvPr/>
        </p:nvSpPr>
        <p:spPr>
          <a:xfrm>
            <a:off x="406426" y="1622478"/>
            <a:ext cx="1803699" cy="646331"/>
          </a:xfrm>
          <a:prstGeom prst="rect">
            <a:avLst/>
          </a:prstGeom>
          <a:noFill/>
        </p:spPr>
        <p:txBody>
          <a:bodyPr wrap="none" rtlCol="0">
            <a:spAutoFit/>
          </a:bodyPr>
          <a:lstStyle/>
          <a:p>
            <a:r>
              <a:rPr lang="en-CA" b="1" dirty="0"/>
              <a:t>April 1-4, 2021,</a:t>
            </a:r>
          </a:p>
          <a:p>
            <a:r>
              <a:rPr lang="en-CA" b="1" dirty="0"/>
              <a:t>Ottawa, Canada</a:t>
            </a:r>
          </a:p>
        </p:txBody>
      </p:sp>
      <p:pic>
        <p:nvPicPr>
          <p:cNvPr id="6" name="Picture 5" descr="A statue on top of a hill&#10;&#10;AI-generated content may be incorrect.">
            <a:extLst>
              <a:ext uri="{FF2B5EF4-FFF2-40B4-BE49-F238E27FC236}">
                <a16:creationId xmlns:a16="http://schemas.microsoft.com/office/drawing/2014/main" id="{5CE66178-C59B-A7A1-9CD8-4231B837B639}"/>
              </a:ext>
            </a:extLst>
          </p:cNvPr>
          <p:cNvPicPr>
            <a:picLocks noChangeAspect="1"/>
          </p:cNvPicPr>
          <p:nvPr/>
        </p:nvPicPr>
        <p:blipFill>
          <a:blip r:embed="rId5"/>
          <a:stretch>
            <a:fillRect/>
          </a:stretch>
        </p:blipFill>
        <p:spPr>
          <a:xfrm>
            <a:off x="1464077" y="3413120"/>
            <a:ext cx="9263846" cy="2412460"/>
          </a:xfrm>
          <a:prstGeom prst="rect">
            <a:avLst/>
          </a:prstGeom>
        </p:spPr>
      </p:pic>
    </p:spTree>
    <p:extLst>
      <p:ext uri="{BB962C8B-B14F-4D97-AF65-F5344CB8AC3E}">
        <p14:creationId xmlns:p14="http://schemas.microsoft.com/office/powerpoint/2010/main" val="1537546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3A5C-6916-4DAA-8C0E-4ADADC9F92C9}"/>
              </a:ext>
            </a:extLst>
          </p:cNvPr>
          <p:cNvSpPr>
            <a:spLocks noGrp="1"/>
          </p:cNvSpPr>
          <p:nvPr>
            <p:ph type="title"/>
          </p:nvPr>
        </p:nvSpPr>
        <p:spPr>
          <a:xfrm>
            <a:off x="205047" y="826610"/>
            <a:ext cx="5666832" cy="2452710"/>
          </a:xfrm>
        </p:spPr>
        <p:txBody>
          <a:bodyPr>
            <a:normAutofit fontScale="90000"/>
          </a:bodyPr>
          <a:lstStyle/>
          <a:p>
            <a:r>
              <a:rPr lang="en-US" sz="1600" b="0" dirty="0">
                <a:solidFill>
                  <a:schemeClr val="tx1"/>
                </a:solidFill>
              </a:rPr>
              <a:t>335 Abstracts</a:t>
            </a:r>
            <a:br>
              <a:rPr lang="en-US" sz="1600" b="0" dirty="0">
                <a:solidFill>
                  <a:schemeClr val="tx1"/>
                </a:solidFill>
              </a:rPr>
            </a:br>
            <a:r>
              <a:rPr lang="en-US" sz="1600" b="0" dirty="0">
                <a:solidFill>
                  <a:schemeClr val="tx1"/>
                </a:solidFill>
              </a:rPr>
              <a:t>30 Companies</a:t>
            </a:r>
            <a:br>
              <a:rPr lang="en-US" sz="1600" b="0" dirty="0">
                <a:solidFill>
                  <a:schemeClr val="tx1"/>
                </a:solidFill>
              </a:rPr>
            </a:br>
            <a:r>
              <a:rPr lang="en-US" sz="1600" b="0" dirty="0">
                <a:solidFill>
                  <a:schemeClr val="tx1"/>
                </a:solidFill>
              </a:rPr>
              <a:t>3 Professional Societies</a:t>
            </a:r>
            <a:br>
              <a:rPr lang="en-US" sz="1600" b="0" dirty="0">
                <a:solidFill>
                  <a:schemeClr val="tx1"/>
                </a:solidFill>
              </a:rPr>
            </a:br>
            <a:r>
              <a:rPr lang="en-US" sz="1600" b="0" dirty="0">
                <a:solidFill>
                  <a:schemeClr val="tx1"/>
                </a:solidFill>
              </a:rPr>
              <a:t>550 participants</a:t>
            </a:r>
            <a:br>
              <a:rPr lang="en-US" sz="1600" b="0" dirty="0">
                <a:solidFill>
                  <a:schemeClr val="tx1"/>
                </a:solidFill>
              </a:rPr>
            </a:br>
            <a:r>
              <a:rPr lang="en-US" sz="1600" b="0" dirty="0">
                <a:solidFill>
                  <a:schemeClr val="tx1"/>
                </a:solidFill>
              </a:rPr>
              <a:t>5 young investigator awards</a:t>
            </a:r>
            <a:br>
              <a:rPr lang="en-US" sz="1600" b="0" dirty="0">
                <a:solidFill>
                  <a:schemeClr val="tx1"/>
                </a:solidFill>
              </a:rPr>
            </a:br>
            <a:r>
              <a:rPr lang="en-US" sz="1600" b="0" dirty="0">
                <a:solidFill>
                  <a:schemeClr val="tx1"/>
                </a:solidFill>
              </a:rPr>
              <a:t>88 Member States</a:t>
            </a:r>
            <a:br>
              <a:rPr lang="en-US" sz="1600" b="0" dirty="0">
                <a:solidFill>
                  <a:schemeClr val="tx1"/>
                </a:solidFill>
              </a:rPr>
            </a:br>
            <a:r>
              <a:rPr lang="en-US" sz="1600" b="0" dirty="0">
                <a:solidFill>
                  <a:schemeClr val="tx1"/>
                </a:solidFill>
              </a:rPr>
              <a:t>4 side events:</a:t>
            </a:r>
            <a:br>
              <a:rPr lang="en-US" sz="1600" b="0" dirty="0">
                <a:solidFill>
                  <a:schemeClr val="tx1"/>
                </a:solidFill>
              </a:rPr>
            </a:br>
            <a:r>
              <a:rPr lang="en-US" sz="1600" b="0" dirty="0">
                <a:solidFill>
                  <a:schemeClr val="tx1"/>
                </a:solidFill>
              </a:rPr>
              <a:t> IAEA-Partnership,</a:t>
            </a:r>
            <a:br>
              <a:rPr lang="en-US" sz="1600" b="0" dirty="0">
                <a:solidFill>
                  <a:schemeClr val="tx1"/>
                </a:solidFill>
              </a:rPr>
            </a:br>
            <a:r>
              <a:rPr lang="en-US" sz="1600" b="0" dirty="0">
                <a:solidFill>
                  <a:schemeClr val="tx1"/>
                </a:solidFill>
              </a:rPr>
              <a:t>Speed mentoring for young researchers </a:t>
            </a:r>
            <a:br>
              <a:rPr lang="en-US" sz="1600" b="0" dirty="0">
                <a:solidFill>
                  <a:schemeClr val="tx1"/>
                </a:solidFill>
              </a:rPr>
            </a:br>
            <a:r>
              <a:rPr lang="en-US" sz="1600" b="0" dirty="0">
                <a:solidFill>
                  <a:schemeClr val="tx1"/>
                </a:solidFill>
              </a:rPr>
              <a:t>Women in </a:t>
            </a:r>
            <a:r>
              <a:rPr lang="en-US" sz="1600" b="0" dirty="0" err="1">
                <a:solidFill>
                  <a:schemeClr val="tx1"/>
                </a:solidFill>
              </a:rPr>
              <a:t>radiopharmacy</a:t>
            </a:r>
            <a:r>
              <a:rPr lang="en-US" sz="1600" b="0" dirty="0">
                <a:solidFill>
                  <a:schemeClr val="tx1"/>
                </a:solidFill>
              </a:rPr>
              <a:t>  </a:t>
            </a:r>
            <a:br>
              <a:rPr lang="en-US" sz="1600" b="0" dirty="0">
                <a:solidFill>
                  <a:schemeClr val="tx1"/>
                </a:solidFill>
              </a:rPr>
            </a:br>
            <a:br>
              <a:rPr lang="en-US" sz="1600" b="0" dirty="0">
                <a:solidFill>
                  <a:schemeClr val="tx1"/>
                </a:solidFill>
              </a:rPr>
            </a:br>
            <a:r>
              <a:rPr lang="en-US" sz="2200" b="1" dirty="0">
                <a:solidFill>
                  <a:srgbClr val="FF0000"/>
                </a:solidFill>
                <a:latin typeface="+mn-lt"/>
              </a:rPr>
              <a:t>Save the date: NEXT ISTR June 21-25, 2027 </a:t>
            </a:r>
            <a:br>
              <a:rPr lang="en-US" sz="2000" dirty="0">
                <a:solidFill>
                  <a:schemeClr val="tx1"/>
                </a:solidFill>
              </a:rPr>
            </a:br>
            <a:endParaRPr lang="en-US" sz="2000" dirty="0">
              <a:solidFill>
                <a:schemeClr val="tx1"/>
              </a:solidFill>
            </a:endParaRPr>
          </a:p>
        </p:txBody>
      </p:sp>
      <p:pic>
        <p:nvPicPr>
          <p:cNvPr id="8" name="Content Placeholder 7" descr="A picture containing text, scene, crowd&#10;&#10;Description automatically generated">
            <a:extLst>
              <a:ext uri="{FF2B5EF4-FFF2-40B4-BE49-F238E27FC236}">
                <a16:creationId xmlns:a16="http://schemas.microsoft.com/office/drawing/2014/main" id="{0A9055BA-E893-A693-9385-00B1098C58B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3480" y="3578680"/>
            <a:ext cx="8513127" cy="3134159"/>
          </a:xfrm>
        </p:spPr>
      </p:pic>
      <p:pic>
        <p:nvPicPr>
          <p:cNvPr id="1026" name="Picture 2" descr="IAEA NA on Twitter: &quot;⚕️Smart #radiopharmaceuticals for nuclear medicine  techniques offer unprecedented opportunities for better #cancer diagnosis  &amp;amp; more efficient therapies. - @IAEAorg Director General @rafaelmgrossi  at #ISTR2023 symposium #LIVE ...">
            <a:extLst>
              <a:ext uri="{FF2B5EF4-FFF2-40B4-BE49-F238E27FC236}">
                <a16:creationId xmlns:a16="http://schemas.microsoft.com/office/drawing/2014/main" id="{19F06D38-28BD-D449-3C40-6FA50245ED0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r="16714" b="2192"/>
          <a:stretch/>
        </p:blipFill>
        <p:spPr bwMode="auto">
          <a:xfrm>
            <a:off x="5871879" y="728383"/>
            <a:ext cx="5002568" cy="2550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white cover with text&#10;&#10;AI-generated content may be incorrect.">
            <a:extLst>
              <a:ext uri="{FF2B5EF4-FFF2-40B4-BE49-F238E27FC236}">
                <a16:creationId xmlns:a16="http://schemas.microsoft.com/office/drawing/2014/main" id="{10F9657A-AFBF-F6AB-8967-C8F6B0D3A02B}"/>
              </a:ext>
            </a:extLst>
          </p:cNvPr>
          <p:cNvPicPr>
            <a:picLocks noChangeAspect="1"/>
          </p:cNvPicPr>
          <p:nvPr/>
        </p:nvPicPr>
        <p:blipFill>
          <a:blip r:embed="rId5"/>
          <a:stretch>
            <a:fillRect/>
          </a:stretch>
        </p:blipFill>
        <p:spPr>
          <a:xfrm>
            <a:off x="9088594" y="2708937"/>
            <a:ext cx="2857143" cy="2857143"/>
          </a:xfrm>
          <a:prstGeom prst="rect">
            <a:avLst/>
          </a:prstGeom>
        </p:spPr>
      </p:pic>
      <p:sp>
        <p:nvSpPr>
          <p:cNvPr id="9" name="TextBox 8">
            <a:extLst>
              <a:ext uri="{FF2B5EF4-FFF2-40B4-BE49-F238E27FC236}">
                <a16:creationId xmlns:a16="http://schemas.microsoft.com/office/drawing/2014/main" id="{61F4986A-CFE4-BB4C-D3EE-0B86B0BFB042}"/>
              </a:ext>
            </a:extLst>
          </p:cNvPr>
          <p:cNvSpPr txBox="1"/>
          <p:nvPr/>
        </p:nvSpPr>
        <p:spPr>
          <a:xfrm>
            <a:off x="1105605" y="187845"/>
            <a:ext cx="8189786" cy="369332"/>
          </a:xfrm>
          <a:prstGeom prst="rect">
            <a:avLst/>
          </a:prstGeom>
          <a:noFill/>
        </p:spPr>
        <p:txBody>
          <a:bodyPr wrap="square">
            <a:spAutoFit/>
          </a:bodyPr>
          <a:lstStyle/>
          <a:p>
            <a:r>
              <a:rPr lang="en-US" b="1" dirty="0"/>
              <a:t>International Symposium on Trends in Radiopharmaceuticals</a:t>
            </a:r>
          </a:p>
        </p:txBody>
      </p:sp>
    </p:spTree>
    <p:extLst>
      <p:ext uri="{BB962C8B-B14F-4D97-AF65-F5344CB8AC3E}">
        <p14:creationId xmlns:p14="http://schemas.microsoft.com/office/powerpoint/2010/main" val="3099618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a:xfrm>
            <a:off x="176881" y="69321"/>
            <a:ext cx="10450005" cy="587297"/>
          </a:xfrm>
        </p:spPr>
        <p:txBody>
          <a:bodyPr/>
          <a:lstStyle/>
          <a:p>
            <a:r>
              <a:rPr lang="en-US" dirty="0"/>
              <a:t>Acknowledgements</a:t>
            </a:r>
          </a:p>
        </p:txBody>
      </p:sp>
      <p:sp>
        <p:nvSpPr>
          <p:cNvPr id="7" name="Slide Number Placeholder 6">
            <a:extLst>
              <a:ext uri="{FF2B5EF4-FFF2-40B4-BE49-F238E27FC236}">
                <a16:creationId xmlns:a16="http://schemas.microsoft.com/office/drawing/2014/main" id="{DDAE2E93-963D-FE42-A5CD-BE1D8128C3F5}"/>
              </a:ext>
            </a:extLst>
          </p:cNvPr>
          <p:cNvSpPr>
            <a:spLocks noGrp="1"/>
          </p:cNvSpPr>
          <p:nvPr>
            <p:ph type="sldNum" sz="quarter" idx="12"/>
          </p:nvPr>
        </p:nvSpPr>
        <p:spPr/>
        <p:txBody>
          <a:bodyPr/>
          <a:lstStyle/>
          <a:p>
            <a:fld id="{72890513-E58D-2644-ACDB-E89B1349FCEB}" type="slidenum">
              <a:rPr lang="en-US" smtClean="0"/>
              <a:pPr/>
              <a:t>23</a:t>
            </a:fld>
            <a:endParaRPr lang="en-US" dirty="0"/>
          </a:p>
        </p:txBody>
      </p:sp>
      <p:sp>
        <p:nvSpPr>
          <p:cNvPr id="6" name="Rectangle 5">
            <a:extLst>
              <a:ext uri="{FF2B5EF4-FFF2-40B4-BE49-F238E27FC236}">
                <a16:creationId xmlns:a16="http://schemas.microsoft.com/office/drawing/2014/main" id="{F4EA6BA1-ED20-433D-9866-32FF56BAE619}"/>
              </a:ext>
            </a:extLst>
          </p:cNvPr>
          <p:cNvSpPr/>
          <p:nvPr/>
        </p:nvSpPr>
        <p:spPr>
          <a:xfrm>
            <a:off x="115190" y="394878"/>
            <a:ext cx="6524807" cy="6801862"/>
          </a:xfrm>
          <a:prstGeom prst="rect">
            <a:avLst/>
          </a:prstGeom>
        </p:spPr>
        <p:txBody>
          <a:bodyPr wrap="square">
            <a:spAutoFit/>
          </a:bodyPr>
          <a:lstStyle/>
          <a:p>
            <a:endParaRPr lang="en-CA" sz="2400" b="1" dirty="0">
              <a:latin typeface="Arial" panose="020B0604020202020204" pitchFamily="34" charset="0"/>
              <a:cs typeface="Arial" panose="020B0604020202020204" pitchFamily="34" charset="0"/>
            </a:endParaRPr>
          </a:p>
          <a:p>
            <a:r>
              <a:rPr lang="en-CA" sz="2400" b="1" dirty="0">
                <a:latin typeface="Arial" panose="020B0604020202020204" pitchFamily="34" charset="0"/>
                <a:cs typeface="Arial" panose="020B0604020202020204" pitchFamily="34" charset="0"/>
              </a:rPr>
              <a:t>Paul Schaffer</a:t>
            </a:r>
          </a:p>
          <a:p>
            <a:r>
              <a:rPr lang="en-CA" sz="2400" b="1" dirty="0">
                <a:latin typeface="Arial" panose="020B0604020202020204" pitchFamily="34" charset="0"/>
                <a:cs typeface="Arial" panose="020B0604020202020204" pitchFamily="34" charset="0"/>
              </a:rPr>
              <a:t>Chris Orvig</a:t>
            </a:r>
          </a:p>
          <a:p>
            <a:r>
              <a:rPr lang="en-CA" sz="2400" b="1" dirty="0">
                <a:latin typeface="Arial" panose="020B0604020202020204" pitchFamily="34" charset="0"/>
                <a:cs typeface="Arial" panose="020B0604020202020204" pitchFamily="34" charset="0"/>
              </a:rPr>
              <a:t>Conny Hoehr </a:t>
            </a:r>
          </a:p>
          <a:p>
            <a:r>
              <a:rPr lang="en-CA" sz="2000" b="1" dirty="0">
                <a:latin typeface="Arial" panose="020B0604020202020204" pitchFamily="34" charset="0"/>
                <a:cs typeface="Arial" panose="020B0604020202020204" pitchFamily="34" charset="0"/>
              </a:rPr>
              <a:t>Caterina Ramogida</a:t>
            </a:r>
          </a:p>
          <a:p>
            <a:r>
              <a:rPr lang="en-CA" sz="2000" b="1" dirty="0">
                <a:latin typeface="Arial" panose="020B0604020202020204" pitchFamily="34" charset="0"/>
                <a:cs typeface="Arial" panose="020B0604020202020204" pitchFamily="34" charset="0"/>
              </a:rPr>
              <a:t>(Ramogida lab)</a:t>
            </a:r>
          </a:p>
          <a:p>
            <a:r>
              <a:rPr lang="en-CA" sz="2000" b="1" dirty="0">
                <a:latin typeface="Arial" panose="020B0604020202020204" pitchFamily="34" charset="0"/>
                <a:cs typeface="Arial" panose="020B0604020202020204" pitchFamily="34" charset="0"/>
              </a:rPr>
              <a:t>Hua Yang</a:t>
            </a:r>
          </a:p>
          <a:p>
            <a:r>
              <a:rPr lang="en-CA" sz="2000" b="1" dirty="0">
                <a:latin typeface="Arial" panose="020B0604020202020204" pitchFamily="34" charset="0"/>
                <a:cs typeface="Arial" panose="020B0604020202020204" pitchFamily="34" charset="0"/>
              </a:rPr>
              <a:t>(Yang lab)</a:t>
            </a:r>
          </a:p>
          <a:p>
            <a:r>
              <a:rPr lang="en-CA" sz="2000" dirty="0">
                <a:latin typeface="Arial" panose="020B0604020202020204" pitchFamily="34" charset="0"/>
                <a:cs typeface="Arial" panose="020B0604020202020204" pitchFamily="34" charset="0"/>
              </a:rPr>
              <a:t>Esther Schirrmacher</a:t>
            </a:r>
          </a:p>
          <a:p>
            <a:r>
              <a:rPr lang="en-CA" sz="2000" dirty="0">
                <a:latin typeface="Arial" panose="020B0604020202020204" pitchFamily="34" charset="0"/>
                <a:cs typeface="Arial" panose="020B0604020202020204" pitchFamily="34" charset="0"/>
              </a:rPr>
              <a:t>Luke Wharton</a:t>
            </a:r>
          </a:p>
          <a:p>
            <a:r>
              <a:rPr lang="en-CA" sz="2000" dirty="0">
                <a:latin typeface="Arial" panose="020B0604020202020204" pitchFamily="34" charset="0"/>
                <a:cs typeface="Arial" panose="020B0604020202020204" pitchFamily="34" charset="0"/>
              </a:rPr>
              <a:t>Eleanor Dunling</a:t>
            </a:r>
          </a:p>
          <a:p>
            <a:r>
              <a:rPr lang="en-CA" sz="2000" dirty="0">
                <a:latin typeface="Arial" panose="020B0604020202020204" pitchFamily="34" charset="0"/>
                <a:cs typeface="Arial" panose="020B0604020202020204" pitchFamily="34" charset="0"/>
              </a:rPr>
              <a:t>Justin Bailey</a:t>
            </a:r>
          </a:p>
          <a:p>
            <a:r>
              <a:rPr lang="en-CA" sz="2000" dirty="0">
                <a:latin typeface="Arial" panose="020B0604020202020204" pitchFamily="34" charset="0"/>
                <a:cs typeface="Arial" panose="020B0604020202020204" pitchFamily="34" charset="0"/>
              </a:rPr>
              <a:t>Peter Kunz</a:t>
            </a:r>
          </a:p>
          <a:p>
            <a:r>
              <a:rPr lang="en-CA" sz="2000" dirty="0">
                <a:latin typeface="Arial" panose="020B0604020202020204" pitchFamily="34" charset="0"/>
                <a:cs typeface="Arial" panose="020B0604020202020204" pitchFamily="34" charset="0"/>
              </a:rPr>
              <a:t>Neil Weatherall</a:t>
            </a:r>
          </a:p>
          <a:p>
            <a:r>
              <a:rPr lang="en-CA" sz="2000" dirty="0">
                <a:latin typeface="Arial" panose="020B0604020202020204" pitchFamily="34" charset="0"/>
                <a:cs typeface="Arial" panose="020B0604020202020204" pitchFamily="34" charset="0"/>
              </a:rPr>
              <a:t>Julius Balatoni</a:t>
            </a:r>
          </a:p>
          <a:p>
            <a:r>
              <a:rPr lang="en-CA" sz="2000" dirty="0">
                <a:latin typeface="Arial" panose="020B0604020202020204" pitchFamily="34" charset="0"/>
                <a:cs typeface="Arial" panose="020B0604020202020204" pitchFamily="34" charset="0"/>
              </a:rPr>
              <a:t>Vicky Hanemaayer</a:t>
            </a:r>
          </a:p>
          <a:p>
            <a:r>
              <a:rPr lang="en-CA" sz="2000" dirty="0">
                <a:latin typeface="Arial" panose="020B0604020202020204" pitchFamily="34" charset="0"/>
                <a:cs typeface="Arial" panose="020B0604020202020204" pitchFamily="34" charset="0"/>
              </a:rPr>
              <a:t>Joe Huser</a:t>
            </a:r>
          </a:p>
          <a:p>
            <a:r>
              <a:rPr lang="en-CA" sz="2000" dirty="0">
                <a:latin typeface="Arial" panose="020B0604020202020204" pitchFamily="34" charset="0"/>
                <a:cs typeface="Arial" panose="020B0604020202020204" pitchFamily="34" charset="0"/>
              </a:rPr>
              <a:t>Gloria Botelho </a:t>
            </a:r>
          </a:p>
          <a:p>
            <a:r>
              <a:rPr lang="en-CA" sz="2000" dirty="0">
                <a:latin typeface="Arial" panose="020B0604020202020204" pitchFamily="34" charset="0"/>
                <a:cs typeface="Arial" panose="020B0604020202020204" pitchFamily="34" charset="0"/>
              </a:rPr>
              <a:t>Tom Ruth</a:t>
            </a:r>
          </a:p>
          <a:p>
            <a:r>
              <a:rPr lang="en-CA" sz="2000" dirty="0">
                <a:latin typeface="Arial" panose="020B0604020202020204" pitchFamily="34" charset="0"/>
                <a:cs typeface="Arial" panose="020B0604020202020204" pitchFamily="34" charset="0"/>
              </a:rPr>
              <a:t>Jaewoong Jang (</a:t>
            </a:r>
            <a:r>
              <a:rPr lang="en-CA" sz="2000" dirty="0" err="1">
                <a:latin typeface="Arial" panose="020B0604020202020204" pitchFamily="34" charset="0"/>
                <a:cs typeface="Arial" panose="020B0604020202020204" pitchFamily="34" charset="0"/>
              </a:rPr>
              <a:t>U.Tokyo</a:t>
            </a:r>
            <a:r>
              <a:rPr lang="en-CA" sz="2000" dirty="0">
                <a:latin typeface="Arial" panose="020B0604020202020204" pitchFamily="34" charset="0"/>
                <a:cs typeface="Arial" panose="020B0604020202020204" pitchFamily="34" charset="0"/>
              </a:rPr>
              <a:t>)</a:t>
            </a:r>
          </a:p>
          <a:p>
            <a:endParaRPr lang="en-CA"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836BF81-A5D7-478E-80BB-00021EE346CD}"/>
              </a:ext>
            </a:extLst>
          </p:cNvPr>
          <p:cNvSpPr txBox="1"/>
          <p:nvPr/>
        </p:nvSpPr>
        <p:spPr>
          <a:xfrm>
            <a:off x="7641684" y="2972881"/>
            <a:ext cx="3421386" cy="1631216"/>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UW Madison</a:t>
            </a:r>
          </a:p>
          <a:p>
            <a:r>
              <a:rPr lang="en-US" sz="2000" dirty="0">
                <a:latin typeface="Arial" panose="020B0604020202020204" pitchFamily="34" charset="0"/>
                <a:cs typeface="Arial" panose="020B0604020202020204" pitchFamily="34" charset="0"/>
              </a:rPr>
              <a:t>Jonathan W. Engle</a:t>
            </a:r>
          </a:p>
          <a:p>
            <a:r>
              <a:rPr lang="en-US" sz="2000" dirty="0">
                <a:latin typeface="Arial" panose="020B0604020202020204" pitchFamily="34" charset="0"/>
                <a:cs typeface="Arial" panose="020B0604020202020204" pitchFamily="34" charset="0"/>
              </a:rPr>
              <a:t>Todd Barnhart</a:t>
            </a:r>
          </a:p>
          <a:p>
            <a:r>
              <a:rPr lang="en-US" sz="2000" dirty="0">
                <a:latin typeface="Arial" panose="020B0604020202020204" pitchFamily="34" charset="0"/>
                <a:cs typeface="Arial" panose="020B0604020202020204" pitchFamily="34" charset="0"/>
              </a:rPr>
              <a:t>Aeli Olson</a:t>
            </a:r>
          </a:p>
          <a:p>
            <a:r>
              <a:rPr lang="en-US" sz="2000" dirty="0">
                <a:latin typeface="Arial" panose="020B0604020202020204" pitchFamily="34" charset="0"/>
                <a:cs typeface="Arial" panose="020B0604020202020204" pitchFamily="34" charset="0"/>
              </a:rPr>
              <a:t>Eduardo (Ed) </a:t>
            </a:r>
            <a:r>
              <a:rPr lang="en-CA" sz="2000" dirty="0" err="1"/>
              <a:t>Aluicio-Sarduy</a:t>
            </a:r>
            <a:endParaRPr lang="en-CA" sz="2000" dirty="0"/>
          </a:p>
        </p:txBody>
      </p:sp>
      <p:sp>
        <p:nvSpPr>
          <p:cNvPr id="11" name="TextBox 10">
            <a:extLst>
              <a:ext uri="{FF2B5EF4-FFF2-40B4-BE49-F238E27FC236}">
                <a16:creationId xmlns:a16="http://schemas.microsoft.com/office/drawing/2014/main" id="{C2E2437F-6024-4275-A514-BB6E232B22DE}"/>
              </a:ext>
            </a:extLst>
          </p:cNvPr>
          <p:cNvSpPr txBox="1"/>
          <p:nvPr/>
        </p:nvSpPr>
        <p:spPr>
          <a:xfrm>
            <a:off x="9849023" y="1843460"/>
            <a:ext cx="2023311" cy="707886"/>
          </a:xfrm>
          <a:prstGeom prst="rect">
            <a:avLst/>
          </a:prstGeom>
          <a:noFill/>
        </p:spPr>
        <p:txBody>
          <a:bodyPr wrap="none" rtlCol="0">
            <a:spAutoFit/>
          </a:bodyPr>
          <a:lstStyle/>
          <a:p>
            <a:r>
              <a:rPr lang="en-CA" sz="2000" b="1" dirty="0">
                <a:latin typeface="Arial" panose="020B0604020202020204" pitchFamily="34" charset="0"/>
                <a:cs typeface="Arial" panose="020B0604020202020204" pitchFamily="34" charset="0"/>
              </a:rPr>
              <a:t>UBC chemistry</a:t>
            </a:r>
          </a:p>
          <a:p>
            <a:r>
              <a:rPr lang="en-US" sz="2000" dirty="0" err="1">
                <a:latin typeface="Arial" panose="020B0604020202020204" pitchFamily="34" charset="0"/>
                <a:cs typeface="Arial" panose="020B0604020202020204" pitchFamily="34" charset="0"/>
              </a:rPr>
              <a:t>Orvig</a:t>
            </a:r>
            <a:r>
              <a:rPr lang="en-US" sz="2000" dirty="0">
                <a:latin typeface="Arial" panose="020B0604020202020204" pitchFamily="34" charset="0"/>
                <a:cs typeface="Arial" panose="020B0604020202020204" pitchFamily="34" charset="0"/>
              </a:rPr>
              <a:t> lab</a:t>
            </a:r>
            <a:endParaRPr lang="en-CA" sz="2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89A0875-5C65-40B1-AE67-80B6AA727C14}"/>
              </a:ext>
            </a:extLst>
          </p:cNvPr>
          <p:cNvSpPr txBox="1"/>
          <p:nvPr/>
        </p:nvSpPr>
        <p:spPr>
          <a:xfrm>
            <a:off x="6680174" y="183654"/>
            <a:ext cx="4961423" cy="1692771"/>
          </a:xfrm>
          <a:prstGeom prst="rect">
            <a:avLst/>
          </a:prstGeom>
          <a:noFill/>
        </p:spPr>
        <p:txBody>
          <a:bodyPr wrap="none" rtlCol="0">
            <a:spAutoFit/>
          </a:bodyPr>
          <a:lstStyle/>
          <a:p>
            <a:r>
              <a:rPr lang="en-CA" sz="2400" b="1" dirty="0">
                <a:latin typeface="Arial" panose="020B0604020202020204" pitchFamily="34" charset="0"/>
                <a:cs typeface="Arial" panose="020B0604020202020204" pitchFamily="34" charset="0"/>
              </a:rPr>
              <a:t>British Columbia Cancer Agency</a:t>
            </a:r>
          </a:p>
          <a:p>
            <a:r>
              <a:rPr lang="en-CA" sz="2000" dirty="0">
                <a:latin typeface="Arial" panose="020B0604020202020204" pitchFamily="34" charset="0"/>
                <a:cs typeface="Arial" panose="020B0604020202020204" pitchFamily="34" charset="0"/>
              </a:rPr>
              <a:t>Francois </a:t>
            </a:r>
            <a:r>
              <a:rPr lang="en-CA" sz="2000" dirty="0" err="1">
                <a:latin typeface="Arial" panose="020B0604020202020204" pitchFamily="34" charset="0"/>
                <a:cs typeface="Arial" panose="020B0604020202020204" pitchFamily="34" charset="0"/>
              </a:rPr>
              <a:t>Benard</a:t>
            </a:r>
            <a:endParaRPr lang="en-CA"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Kuo-Shyan Lin</a:t>
            </a:r>
          </a:p>
          <a:p>
            <a:r>
              <a:rPr lang="en-US" sz="2000" dirty="0">
                <a:latin typeface="Arial" panose="020B0604020202020204" pitchFamily="34" charset="0"/>
                <a:cs typeface="Arial" panose="020B0604020202020204" pitchFamily="34" charset="0"/>
              </a:rPr>
              <a:t>Chengcheng Zhang</a:t>
            </a:r>
          </a:p>
          <a:p>
            <a:r>
              <a:rPr lang="en-US" sz="2000" dirty="0">
                <a:latin typeface="Arial" panose="020B0604020202020204" pitchFamily="34" charset="0"/>
                <a:cs typeface="Arial" panose="020B0604020202020204" pitchFamily="34" charset="0"/>
              </a:rPr>
              <a:t>Bernard and Lin labs</a:t>
            </a:r>
            <a:endParaRPr lang="en-CA" sz="20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BB807FB-30F1-4022-88CD-EF0774512232}"/>
              </a:ext>
            </a:extLst>
          </p:cNvPr>
          <p:cNvSpPr/>
          <p:nvPr/>
        </p:nvSpPr>
        <p:spPr>
          <a:xfrm>
            <a:off x="2570619" y="3367566"/>
            <a:ext cx="2769348" cy="789896"/>
          </a:xfrm>
          <a:prstGeom prst="rect">
            <a:avLst/>
          </a:prstGeom>
        </p:spPr>
        <p:txBody>
          <a:bodyPr wrap="square">
            <a:spAutoFit/>
          </a:bodyPr>
          <a:lstStyle/>
          <a:p>
            <a:endParaRPr lang="en-CA" sz="2133"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AC7AFBE-6F49-4CDD-9E49-CA6618F5EC5E}"/>
              </a:ext>
            </a:extLst>
          </p:cNvPr>
          <p:cNvPicPr>
            <a:picLocks noChangeAspect="1"/>
          </p:cNvPicPr>
          <p:nvPr/>
        </p:nvPicPr>
        <p:blipFill>
          <a:blip r:embed="rId2"/>
          <a:stretch>
            <a:fillRect/>
          </a:stretch>
        </p:blipFill>
        <p:spPr>
          <a:xfrm>
            <a:off x="8576245" y="4570865"/>
            <a:ext cx="2396873" cy="862874"/>
          </a:xfrm>
          <a:prstGeom prst="rect">
            <a:avLst/>
          </a:prstGeom>
        </p:spPr>
      </p:pic>
      <p:sp>
        <p:nvSpPr>
          <p:cNvPr id="18" name="TextBox 17">
            <a:extLst>
              <a:ext uri="{FF2B5EF4-FFF2-40B4-BE49-F238E27FC236}">
                <a16:creationId xmlns:a16="http://schemas.microsoft.com/office/drawing/2014/main" id="{12B3E083-9742-4BC7-85E1-A3F4054BCAFA}"/>
              </a:ext>
            </a:extLst>
          </p:cNvPr>
          <p:cNvSpPr txBox="1"/>
          <p:nvPr/>
        </p:nvSpPr>
        <p:spPr>
          <a:xfrm>
            <a:off x="9038963" y="5465240"/>
            <a:ext cx="2024913" cy="1323439"/>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Raymond Reilly</a:t>
            </a:r>
          </a:p>
          <a:p>
            <a:r>
              <a:rPr lang="en-US" sz="2000" dirty="0">
                <a:latin typeface="Arial" panose="020B0604020202020204" pitchFamily="34" charset="0"/>
                <a:cs typeface="Arial" panose="020B0604020202020204" pitchFamily="34" charset="0"/>
              </a:rPr>
              <a:t>Zhongli Cai</a:t>
            </a:r>
          </a:p>
          <a:p>
            <a:r>
              <a:rPr lang="en-US" sz="2000" dirty="0">
                <a:latin typeface="Arial" panose="020B0604020202020204" pitchFamily="34" charset="0"/>
                <a:cs typeface="Arial" panose="020B0604020202020204" pitchFamily="34" charset="0"/>
              </a:rPr>
              <a:t>Madeline Brown</a:t>
            </a:r>
          </a:p>
          <a:p>
            <a:r>
              <a:rPr lang="en-US" sz="2000" dirty="0">
                <a:latin typeface="Arial" panose="020B0604020202020204" pitchFamily="34" charset="0"/>
                <a:cs typeface="Arial" panose="020B0604020202020204" pitchFamily="34" charset="0"/>
              </a:rPr>
              <a:t>Arthur Chu</a:t>
            </a:r>
          </a:p>
        </p:txBody>
      </p:sp>
      <p:pic>
        <p:nvPicPr>
          <p:cNvPr id="20" name="Picture 2" descr="mage result for ubc logo">
            <a:extLst>
              <a:ext uri="{FF2B5EF4-FFF2-40B4-BE49-F238E27FC236}">
                <a16:creationId xmlns:a16="http://schemas.microsoft.com/office/drawing/2014/main" id="{F0892D73-64AC-4A46-AB6D-0AF8378BA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483" y="1876425"/>
            <a:ext cx="991742" cy="9917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3E09F54-3B5A-4F5E-8849-B3D85BB1E3FC}"/>
              </a:ext>
            </a:extLst>
          </p:cNvPr>
          <p:cNvPicPr>
            <a:picLocks noChangeAspect="1"/>
          </p:cNvPicPr>
          <p:nvPr/>
        </p:nvPicPr>
        <p:blipFill>
          <a:blip r:embed="rId4"/>
          <a:stretch>
            <a:fillRect/>
          </a:stretch>
        </p:blipFill>
        <p:spPr>
          <a:xfrm>
            <a:off x="10134578" y="3469889"/>
            <a:ext cx="1677081" cy="573623"/>
          </a:xfrm>
          <a:prstGeom prst="rect">
            <a:avLst/>
          </a:prstGeom>
        </p:spPr>
      </p:pic>
      <p:pic>
        <p:nvPicPr>
          <p:cNvPr id="3074" name="Picture 2" descr="Logo - Download | TRIUMF : Canada's particle accelerator centre">
            <a:extLst>
              <a:ext uri="{FF2B5EF4-FFF2-40B4-BE49-F238E27FC236}">
                <a16:creationId xmlns:a16="http://schemas.microsoft.com/office/drawing/2014/main" id="{5AB7D47A-5358-40FE-89E9-11D5BCEC8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605" y="596420"/>
            <a:ext cx="3764544" cy="6760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F3F572-A5B4-414B-8C29-B67A5784545F}"/>
              </a:ext>
            </a:extLst>
          </p:cNvPr>
          <p:cNvSpPr txBox="1"/>
          <p:nvPr/>
        </p:nvSpPr>
        <p:spPr>
          <a:xfrm>
            <a:off x="5645625" y="2500975"/>
            <a:ext cx="1996059" cy="1323439"/>
          </a:xfrm>
          <a:prstGeom prst="rect">
            <a:avLst/>
          </a:prstGeom>
          <a:noFill/>
        </p:spPr>
        <p:txBody>
          <a:bodyPr wrap="none" rtlCol="0">
            <a:spAutoFit/>
          </a:bodyPr>
          <a:lstStyle/>
          <a:p>
            <a:r>
              <a:rPr lang="en-CA" sz="2000" b="1" dirty="0"/>
              <a:t>TRIUMF RPG</a:t>
            </a:r>
          </a:p>
          <a:p>
            <a:r>
              <a:rPr lang="en-CA" sz="2000" dirty="0"/>
              <a:t>Bradley Noakes</a:t>
            </a:r>
          </a:p>
          <a:p>
            <a:r>
              <a:rPr lang="en-CA" sz="2000" dirty="0"/>
              <a:t>Roxana </a:t>
            </a:r>
            <a:r>
              <a:rPr lang="en-CA" sz="2000" dirty="0" err="1"/>
              <a:t>Ralea</a:t>
            </a:r>
            <a:endParaRPr lang="en-CA" sz="2000" dirty="0"/>
          </a:p>
          <a:p>
            <a:r>
              <a:rPr lang="en-CA" sz="2000" dirty="0"/>
              <a:t>Justin Dileo</a:t>
            </a:r>
          </a:p>
        </p:txBody>
      </p:sp>
      <p:sp>
        <p:nvSpPr>
          <p:cNvPr id="25" name="Rectangle 24">
            <a:extLst>
              <a:ext uri="{FF2B5EF4-FFF2-40B4-BE49-F238E27FC236}">
                <a16:creationId xmlns:a16="http://schemas.microsoft.com/office/drawing/2014/main" id="{6D55758B-C60C-4D6E-B02D-54C6FB31E316}"/>
              </a:ext>
            </a:extLst>
          </p:cNvPr>
          <p:cNvSpPr/>
          <p:nvPr/>
        </p:nvSpPr>
        <p:spPr>
          <a:xfrm>
            <a:off x="2502255" y="1038599"/>
            <a:ext cx="3488787" cy="3744551"/>
          </a:xfrm>
          <a:prstGeom prst="rect">
            <a:avLst/>
          </a:prstGeom>
        </p:spPr>
        <p:txBody>
          <a:bodyPr wrap="square">
            <a:spAutoFit/>
          </a:bodyPr>
          <a:lstStyle/>
          <a:p>
            <a:endParaRPr lang="en-CA" sz="2133" dirty="0">
              <a:latin typeface="Arial" panose="020B0604020202020204" pitchFamily="34" charset="0"/>
              <a:cs typeface="Arial" panose="020B0604020202020204" pitchFamily="34" charset="0"/>
            </a:endParaRPr>
          </a:p>
          <a:p>
            <a:r>
              <a:rPr lang="en-CA" b="1" dirty="0">
                <a:latin typeface="Arial" panose="020B0604020202020204" pitchFamily="34" charset="0"/>
                <a:cs typeface="Arial" panose="020B0604020202020204" pitchFamily="34" charset="0"/>
              </a:rPr>
              <a:t>Gokce Engudar</a:t>
            </a:r>
          </a:p>
          <a:p>
            <a:r>
              <a:rPr lang="en-CA" b="1" dirty="0">
                <a:latin typeface="Arial" panose="020B0604020202020204" pitchFamily="34" charset="0"/>
                <a:cs typeface="Arial" panose="020B0604020202020204" pitchFamily="34" charset="0"/>
              </a:rPr>
              <a:t>Siuwong Chan</a:t>
            </a:r>
          </a:p>
          <a:p>
            <a:r>
              <a:rPr lang="en-CA" b="1" dirty="0">
                <a:latin typeface="Arial" panose="020B0604020202020204" pitchFamily="34" charset="0"/>
                <a:cs typeface="Arial" panose="020B0604020202020204" pitchFamily="34" charset="0"/>
              </a:rPr>
              <a:t>Aivija Grundmane</a:t>
            </a:r>
          </a:p>
          <a:p>
            <a:r>
              <a:rPr lang="en-CA" b="1" dirty="0">
                <a:latin typeface="Arial" panose="020B0604020202020204" pitchFamily="34" charset="0"/>
                <a:cs typeface="Arial" panose="020B0604020202020204" pitchFamily="34" charset="0"/>
              </a:rPr>
              <a:t>Viktoria Krol</a:t>
            </a:r>
          </a:p>
          <a:p>
            <a:r>
              <a:rPr lang="en-CA" b="1" dirty="0">
                <a:latin typeface="Arial" panose="020B0604020202020204" pitchFamily="34" charset="0"/>
                <a:cs typeface="Arial" panose="020B0604020202020204" pitchFamily="34" charset="0"/>
              </a:rPr>
              <a:t>Parmissa Randhawa</a:t>
            </a:r>
          </a:p>
          <a:p>
            <a:r>
              <a:rPr lang="en-CA" b="1" dirty="0">
                <a:latin typeface="Arial" panose="020B0604020202020204" pitchFamily="34" charset="0"/>
                <a:cs typeface="Arial" panose="020B0604020202020204" pitchFamily="34" charset="0"/>
              </a:rPr>
              <a:t>Behrad Saeedi</a:t>
            </a:r>
          </a:p>
          <a:p>
            <a:r>
              <a:rPr lang="en-CA" b="1" dirty="0" err="1">
                <a:latin typeface="Arial" panose="020B0604020202020204" pitchFamily="34" charset="0"/>
                <a:cs typeface="Arial" panose="020B0604020202020204" pitchFamily="34" charset="0"/>
              </a:rPr>
              <a:t>Yumeela</a:t>
            </a:r>
            <a:r>
              <a:rPr lang="en-CA" b="1" dirty="0">
                <a:latin typeface="Arial" panose="020B0604020202020204" pitchFamily="34" charset="0"/>
                <a:cs typeface="Arial" panose="020B0604020202020204" pitchFamily="34" charset="0"/>
              </a:rPr>
              <a:t> Ganga-Sah</a:t>
            </a:r>
          </a:p>
          <a:p>
            <a:r>
              <a:rPr lang="en-CA" b="1" dirty="0" err="1">
                <a:latin typeface="Arial" panose="020B0604020202020204" pitchFamily="34" charset="0"/>
                <a:cs typeface="Arial" panose="020B0604020202020204" pitchFamily="34" charset="0"/>
              </a:rPr>
              <a:t>Jordanne</a:t>
            </a:r>
            <a:r>
              <a:rPr lang="en-CA" b="1" dirty="0">
                <a:latin typeface="Arial" panose="020B0604020202020204" pitchFamily="34" charset="0"/>
                <a:cs typeface="Arial" panose="020B0604020202020204" pitchFamily="34" charset="0"/>
              </a:rPr>
              <a:t> Burgess</a:t>
            </a:r>
          </a:p>
          <a:p>
            <a:r>
              <a:rPr lang="en-CA" b="1" dirty="0">
                <a:latin typeface="Arial" panose="020B0604020202020204" pitchFamily="34" charset="0"/>
                <a:cs typeface="Arial" panose="020B0604020202020204" pitchFamily="34" charset="0"/>
              </a:rPr>
              <a:t>Patrick Davey</a:t>
            </a:r>
          </a:p>
          <a:p>
            <a:r>
              <a:rPr lang="en-CA" b="1" dirty="0">
                <a:latin typeface="Arial" panose="020B0604020202020204" pitchFamily="34" charset="0"/>
                <a:cs typeface="Arial" panose="020B0604020202020204" pitchFamily="34" charset="0"/>
              </a:rPr>
              <a:t>Imma Carbo Bague</a:t>
            </a:r>
          </a:p>
          <a:p>
            <a:r>
              <a:rPr lang="en-CA" b="1" dirty="0">
                <a:latin typeface="Arial" panose="020B0604020202020204" pitchFamily="34" charset="0"/>
                <a:cs typeface="Arial" panose="020B0604020202020204" pitchFamily="34" charset="0"/>
              </a:rPr>
              <a:t>Marianna Tosato</a:t>
            </a:r>
          </a:p>
          <a:p>
            <a:r>
              <a:rPr lang="en-CA" b="1" dirty="0">
                <a:latin typeface="Arial" panose="020B0604020202020204" pitchFamily="34" charset="0"/>
                <a:cs typeface="Arial" panose="020B0604020202020204" pitchFamily="34" charset="0"/>
              </a:rPr>
              <a:t>Janke Kleynhans (KU Leuven)</a:t>
            </a:r>
          </a:p>
        </p:txBody>
      </p:sp>
      <p:sp>
        <p:nvSpPr>
          <p:cNvPr id="23" name="TextBox 22">
            <a:extLst>
              <a:ext uri="{FF2B5EF4-FFF2-40B4-BE49-F238E27FC236}">
                <a16:creationId xmlns:a16="http://schemas.microsoft.com/office/drawing/2014/main" id="{2FCEB217-0252-4026-B7F3-076160B1A53D}"/>
              </a:ext>
            </a:extLst>
          </p:cNvPr>
          <p:cNvSpPr txBox="1"/>
          <p:nvPr/>
        </p:nvSpPr>
        <p:spPr>
          <a:xfrm>
            <a:off x="6165678" y="4649632"/>
            <a:ext cx="2168265" cy="1631216"/>
          </a:xfrm>
          <a:prstGeom prst="rect">
            <a:avLst/>
          </a:prstGeom>
          <a:noFill/>
        </p:spPr>
        <p:txBody>
          <a:bodyPr wrap="square">
            <a:spAutoFit/>
          </a:bodyPr>
          <a:lstStyle/>
          <a:p>
            <a:r>
              <a:rPr lang="en-CA" sz="2000" b="1" dirty="0">
                <a:latin typeface="Arial" panose="020B0604020202020204" pitchFamily="34" charset="0"/>
                <a:cs typeface="Arial" panose="020B0604020202020204" pitchFamily="34" charset="0"/>
              </a:rPr>
              <a:t>TR-13 team</a:t>
            </a:r>
          </a:p>
          <a:p>
            <a:r>
              <a:rPr lang="en-CA" sz="2000" dirty="0">
                <a:latin typeface="Arial" panose="020B0604020202020204" pitchFamily="34" charset="0"/>
                <a:cs typeface="Arial" panose="020B0604020202020204" pitchFamily="34" charset="0"/>
              </a:rPr>
              <a:t>Dave Prevost</a:t>
            </a:r>
          </a:p>
          <a:p>
            <a:r>
              <a:rPr lang="en-GB" sz="2000" dirty="0"/>
              <a:t>Toni Epp</a:t>
            </a:r>
          </a:p>
          <a:p>
            <a:r>
              <a:rPr lang="en-GB" sz="2000" dirty="0"/>
              <a:t>Ryley Morgan Spencer Staiger</a:t>
            </a:r>
            <a:endParaRPr lang="en-CA" sz="2000" dirty="0">
              <a:latin typeface="Arial" panose="020B0604020202020204" pitchFamily="34" charset="0"/>
              <a:cs typeface="Arial" panose="020B0604020202020204" pitchFamily="34" charset="0"/>
            </a:endParaRPr>
          </a:p>
        </p:txBody>
      </p:sp>
      <p:pic>
        <p:nvPicPr>
          <p:cNvPr id="28" name="Picture 2" descr="Simon Fraser University - Crunchbase School Profile &amp; Alumni">
            <a:extLst>
              <a:ext uri="{FF2B5EF4-FFF2-40B4-BE49-F238E27FC236}">
                <a16:creationId xmlns:a16="http://schemas.microsoft.com/office/drawing/2014/main" id="{96EC9A5A-65CB-1E2D-4465-D41A918EDF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602" y="1401438"/>
            <a:ext cx="1450147" cy="9132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bc cancer logo">
            <a:extLst>
              <a:ext uri="{FF2B5EF4-FFF2-40B4-BE49-F238E27FC236}">
                <a16:creationId xmlns:a16="http://schemas.microsoft.com/office/drawing/2014/main" id="{50E66D90-63BB-B4FB-3DE6-C1940D32B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8832" y="633393"/>
            <a:ext cx="893789" cy="1003404"/>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8" descr="A blue symbol with a circle of blue leaves&#10;&#10;AI-generated content may be incorrect.">
            <a:extLst>
              <a:ext uri="{FF2B5EF4-FFF2-40B4-BE49-F238E27FC236}">
                <a16:creationId xmlns:a16="http://schemas.microsoft.com/office/drawing/2014/main" id="{81A29384-A571-8AC5-4D7D-FE91D7A6D2D5}"/>
              </a:ext>
            </a:extLst>
          </p:cNvPr>
          <p:cNvPicPr>
            <a:picLocks noChangeAspect="1"/>
          </p:cNvPicPr>
          <p:nvPr/>
        </p:nvPicPr>
        <p:blipFill>
          <a:blip r:embed="rId8"/>
          <a:stretch>
            <a:fillRect/>
          </a:stretch>
        </p:blipFill>
        <p:spPr>
          <a:xfrm>
            <a:off x="2768572" y="4854578"/>
            <a:ext cx="1085234" cy="1343111"/>
          </a:xfrm>
          <a:prstGeom prst="rect">
            <a:avLst/>
          </a:prstGeom>
        </p:spPr>
      </p:pic>
      <p:sp>
        <p:nvSpPr>
          <p:cNvPr id="8" name="TextBox 7">
            <a:extLst>
              <a:ext uri="{FF2B5EF4-FFF2-40B4-BE49-F238E27FC236}">
                <a16:creationId xmlns:a16="http://schemas.microsoft.com/office/drawing/2014/main" id="{BCDA50DC-1BFC-4480-FBDA-5F1DE8D2622E}"/>
              </a:ext>
            </a:extLst>
          </p:cNvPr>
          <p:cNvSpPr txBox="1"/>
          <p:nvPr/>
        </p:nvSpPr>
        <p:spPr>
          <a:xfrm>
            <a:off x="3898242" y="5305906"/>
            <a:ext cx="2390463" cy="1200329"/>
          </a:xfrm>
          <a:prstGeom prst="rect">
            <a:avLst/>
          </a:prstGeom>
          <a:noFill/>
        </p:spPr>
        <p:txBody>
          <a:bodyPr wrap="none" rtlCol="0">
            <a:spAutoFit/>
          </a:bodyPr>
          <a:lstStyle/>
          <a:p>
            <a:r>
              <a:rPr lang="en-CA" b="1" dirty="0"/>
              <a:t>Celina Horak</a:t>
            </a:r>
          </a:p>
          <a:p>
            <a:r>
              <a:rPr lang="en-CA" b="1" dirty="0"/>
              <a:t>Aruna </a:t>
            </a:r>
            <a:r>
              <a:rPr lang="en-CA" b="1" dirty="0" err="1"/>
              <a:t>Korde</a:t>
            </a:r>
            <a:endParaRPr lang="en-CA" b="1" dirty="0"/>
          </a:p>
          <a:p>
            <a:r>
              <a:rPr lang="en-CA" b="1" dirty="0"/>
              <a:t>Amir </a:t>
            </a:r>
            <a:r>
              <a:rPr lang="en-CA" b="1" dirty="0" err="1"/>
              <a:t>Jallilian</a:t>
            </a:r>
            <a:endParaRPr lang="en-CA" b="1" dirty="0"/>
          </a:p>
          <a:p>
            <a:r>
              <a:rPr lang="en-CA" b="1" dirty="0"/>
              <a:t>Valeria </a:t>
            </a:r>
            <a:r>
              <a:rPr lang="en-CA" b="1" dirty="0" err="1"/>
              <a:t>Starovoitova</a:t>
            </a:r>
            <a:endParaRPr lang="en-CA" b="1" dirty="0"/>
          </a:p>
        </p:txBody>
      </p:sp>
    </p:spTree>
    <p:extLst>
      <p:ext uri="{BB962C8B-B14F-4D97-AF65-F5344CB8AC3E}">
        <p14:creationId xmlns:p14="http://schemas.microsoft.com/office/powerpoint/2010/main" val="1818779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1941DE6-0D4A-4DE6-8268-F4D9A1C414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4046" y="4947684"/>
            <a:ext cx="411480" cy="411480"/>
          </a:xfrm>
          <a:prstGeom prst="rect">
            <a:avLst/>
          </a:prstGeom>
        </p:spPr>
      </p:pic>
      <p:pic>
        <p:nvPicPr>
          <p:cNvPr id="5" name="Picture 4">
            <a:hlinkClick r:id="rId4"/>
            <a:extLst>
              <a:ext uri="{FF2B5EF4-FFF2-40B4-BE49-F238E27FC236}">
                <a16:creationId xmlns:a16="http://schemas.microsoft.com/office/drawing/2014/main" id="{FB363766-7BFA-42FB-A22F-C984BD5344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899" y="4950732"/>
            <a:ext cx="408432" cy="408432"/>
          </a:xfrm>
          <a:prstGeom prst="rect">
            <a:avLst/>
          </a:prstGeom>
        </p:spPr>
      </p:pic>
      <p:pic>
        <p:nvPicPr>
          <p:cNvPr id="6" name="Picture 5">
            <a:hlinkClick r:id="rId6"/>
            <a:extLst>
              <a:ext uri="{FF2B5EF4-FFF2-40B4-BE49-F238E27FC236}">
                <a16:creationId xmlns:a16="http://schemas.microsoft.com/office/drawing/2014/main" id="{8A88614D-8C50-4899-B3A2-9BDA426786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06704" y="4947684"/>
            <a:ext cx="411480" cy="411480"/>
          </a:xfrm>
          <a:prstGeom prst="rect">
            <a:avLst/>
          </a:prstGeom>
        </p:spPr>
      </p:pic>
      <p:pic>
        <p:nvPicPr>
          <p:cNvPr id="7" name="Picture 6">
            <a:hlinkClick r:id="rId8"/>
            <a:extLst>
              <a:ext uri="{FF2B5EF4-FFF2-40B4-BE49-F238E27FC236}">
                <a16:creationId xmlns:a16="http://schemas.microsoft.com/office/drawing/2014/main" id="{A738066F-91B5-485D-8CEF-B4095EAE601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26509" y="4947684"/>
            <a:ext cx="411480" cy="411480"/>
          </a:xfrm>
          <a:prstGeom prst="rect">
            <a:avLst/>
          </a:prstGeom>
        </p:spPr>
      </p:pic>
      <p:sp>
        <p:nvSpPr>
          <p:cNvPr id="9" name="Text Placeholder 2">
            <a:extLst>
              <a:ext uri="{FF2B5EF4-FFF2-40B4-BE49-F238E27FC236}">
                <a16:creationId xmlns:a16="http://schemas.microsoft.com/office/drawing/2014/main" id="{45685E4F-2B78-4039-86FD-1FBC7180D3C2}"/>
              </a:ext>
            </a:extLst>
          </p:cNvPr>
          <p:cNvSpPr>
            <a:spLocks noGrp="1"/>
          </p:cNvSpPr>
          <p:nvPr>
            <p:ph type="body" sz="quarter" idx="10"/>
          </p:nvPr>
        </p:nvSpPr>
        <p:spPr>
          <a:xfrm>
            <a:off x="1557337" y="4493174"/>
            <a:ext cx="3938587" cy="304113"/>
          </a:xfrm>
        </p:spPr>
        <p:txBody>
          <a:bodyPr/>
          <a:lstStyle/>
          <a:p>
            <a:r>
              <a:rPr lang="en-US" dirty="0"/>
              <a:t>Follow us </a:t>
            </a:r>
            <a:r>
              <a:rPr lang="en-US" b="1" dirty="0"/>
              <a:t>@TRIUMFLab</a:t>
            </a:r>
          </a:p>
        </p:txBody>
      </p:sp>
      <p:sp>
        <p:nvSpPr>
          <p:cNvPr id="10" name="Text Placeholder 3">
            <a:extLst>
              <a:ext uri="{FF2B5EF4-FFF2-40B4-BE49-F238E27FC236}">
                <a16:creationId xmlns:a16="http://schemas.microsoft.com/office/drawing/2014/main" id="{E0B84371-D8FC-4CC2-8AE2-A624A7315CCC}"/>
              </a:ext>
            </a:extLst>
          </p:cNvPr>
          <p:cNvSpPr>
            <a:spLocks noGrp="1"/>
          </p:cNvSpPr>
          <p:nvPr>
            <p:ph type="body" sz="quarter" idx="11"/>
          </p:nvPr>
        </p:nvSpPr>
        <p:spPr>
          <a:xfrm>
            <a:off x="1557092" y="4118554"/>
            <a:ext cx="3938587" cy="374620"/>
          </a:xfrm>
        </p:spPr>
        <p:txBody>
          <a:bodyPr/>
          <a:lstStyle/>
          <a:p>
            <a:r>
              <a:rPr lang="en-US" i="1" dirty="0">
                <a:solidFill>
                  <a:srgbClr val="00A4FF"/>
                </a:solidFill>
                <a:hlinkClick r:id="rId10">
                  <a:extLst>
                    <a:ext uri="{A12FA001-AC4F-418D-AE19-62706E023703}">
                      <ahyp:hlinkClr xmlns:ahyp="http://schemas.microsoft.com/office/drawing/2018/hyperlinkcolor" val="tx"/>
                    </a:ext>
                  </a:extLst>
                </a:hlinkClick>
              </a:rPr>
              <a:t>www.triumf.ca</a:t>
            </a:r>
            <a:endParaRPr lang="en-US" i="1" dirty="0">
              <a:solidFill>
                <a:srgbClr val="00A4FF"/>
              </a:solidFill>
            </a:endParaRPr>
          </a:p>
        </p:txBody>
      </p:sp>
      <p:sp>
        <p:nvSpPr>
          <p:cNvPr id="11" name="Title 1">
            <a:extLst>
              <a:ext uri="{FF2B5EF4-FFF2-40B4-BE49-F238E27FC236}">
                <a16:creationId xmlns:a16="http://schemas.microsoft.com/office/drawing/2014/main" id="{FA2864B0-D5B5-417A-8193-A0C41DCD46F8}"/>
              </a:ext>
            </a:extLst>
          </p:cNvPr>
          <p:cNvSpPr>
            <a:spLocks noGrp="1"/>
          </p:cNvSpPr>
          <p:nvPr>
            <p:ph type="title"/>
          </p:nvPr>
        </p:nvSpPr>
        <p:spPr>
          <a:xfrm>
            <a:off x="1557092" y="2032776"/>
            <a:ext cx="3938833" cy="1581961"/>
          </a:xfrm>
        </p:spPr>
        <p:txBody>
          <a:bodyPr/>
          <a:lstStyle/>
          <a:p>
            <a:r>
              <a:rPr lang="en-US" dirty="0"/>
              <a:t>Thank you</a:t>
            </a:r>
            <a:br>
              <a:rPr lang="en-US" dirty="0"/>
            </a:br>
            <a:r>
              <a:rPr lang="en-US" dirty="0">
                <a:solidFill>
                  <a:srgbClr val="00B0F0"/>
                </a:solidFill>
              </a:rPr>
              <a:t>Merci</a:t>
            </a:r>
            <a:endParaRPr lang="en-US" dirty="0"/>
          </a:p>
        </p:txBody>
      </p:sp>
      <p:pic>
        <p:nvPicPr>
          <p:cNvPr id="12" name="Picture 2" descr="Canadian-Cancer-Society-Logo - Canadian Centre for Applied Research in  Cancer Control">
            <a:extLst>
              <a:ext uri="{FF2B5EF4-FFF2-40B4-BE49-F238E27FC236}">
                <a16:creationId xmlns:a16="http://schemas.microsoft.com/office/drawing/2014/main" id="{EA66B3AA-E079-9DD8-6A83-4A54A9873A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1258" y="5645396"/>
            <a:ext cx="2836093" cy="1047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IHR Funds Two DFCM Projects to Support Canadian Primary Care | Department  of Family &amp; Community Medicine">
            <a:extLst>
              <a:ext uri="{FF2B5EF4-FFF2-40B4-BE49-F238E27FC236}">
                <a16:creationId xmlns:a16="http://schemas.microsoft.com/office/drawing/2014/main" id="{ACB7F520-6F61-52CA-D1B3-72308874AF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4598" y="682474"/>
            <a:ext cx="2507353" cy="14041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8">
            <a:extLst>
              <a:ext uri="{FF2B5EF4-FFF2-40B4-BE49-F238E27FC236}">
                <a16:creationId xmlns:a16="http://schemas.microsoft.com/office/drawing/2014/main" id="{15ECF381-3AA9-D955-9DC2-1F23D273FF4D}"/>
              </a:ext>
            </a:extLst>
          </p:cNvPr>
          <p:cNvPicPr>
            <a:picLocks noChangeAspect="1" noChangeArrowheads="1"/>
          </p:cNvPicPr>
          <p:nvPr/>
        </p:nvPicPr>
        <p:blipFill>
          <a:blip r:embed="rId13"/>
          <a:srcRect/>
          <a:stretch>
            <a:fillRect/>
          </a:stretch>
        </p:blipFill>
        <p:spPr bwMode="auto">
          <a:xfrm>
            <a:off x="4797663" y="2621165"/>
            <a:ext cx="2413794" cy="1070814"/>
          </a:xfrm>
          <a:prstGeom prst="rect">
            <a:avLst/>
          </a:prstGeom>
          <a:noFill/>
          <a:ln w="9525">
            <a:noFill/>
            <a:miter lim="800000"/>
            <a:headEnd/>
            <a:tailEnd/>
          </a:ln>
        </p:spPr>
      </p:pic>
      <p:sp>
        <p:nvSpPr>
          <p:cNvPr id="2" name="TextBox 1">
            <a:extLst>
              <a:ext uri="{FF2B5EF4-FFF2-40B4-BE49-F238E27FC236}">
                <a16:creationId xmlns:a16="http://schemas.microsoft.com/office/drawing/2014/main" id="{F74C43C7-A519-80CC-B980-9754B0862BF4}"/>
              </a:ext>
            </a:extLst>
          </p:cNvPr>
          <p:cNvSpPr txBox="1"/>
          <p:nvPr/>
        </p:nvSpPr>
        <p:spPr>
          <a:xfrm>
            <a:off x="1305945" y="3544526"/>
            <a:ext cx="3201517" cy="461665"/>
          </a:xfrm>
          <a:prstGeom prst="rect">
            <a:avLst/>
          </a:prstGeom>
          <a:noFill/>
        </p:spPr>
        <p:txBody>
          <a:bodyPr wrap="none" rtlCol="0">
            <a:spAutoFit/>
          </a:bodyPr>
          <a:lstStyle/>
          <a:p>
            <a:r>
              <a:rPr lang="en-CA" sz="2400" i="1" dirty="0">
                <a:solidFill>
                  <a:srgbClr val="00A4FF"/>
                </a:solidFill>
              </a:rPr>
              <a:t>vradchenko@trumf.ca</a:t>
            </a:r>
          </a:p>
        </p:txBody>
      </p:sp>
      <p:pic>
        <p:nvPicPr>
          <p:cNvPr id="3" name="Picture 13" descr="NRCan-Canada_E.jpg">
            <a:extLst>
              <a:ext uri="{FF2B5EF4-FFF2-40B4-BE49-F238E27FC236}">
                <a16:creationId xmlns:a16="http://schemas.microsoft.com/office/drawing/2014/main" id="{09C59174-CF57-265B-F6A0-AE2A9DDD39B0}"/>
              </a:ext>
            </a:extLst>
          </p:cNvPr>
          <p:cNvPicPr>
            <a:picLocks noChangeAspect="1"/>
          </p:cNvPicPr>
          <p:nvPr/>
        </p:nvPicPr>
        <p:blipFill>
          <a:blip r:embed="rId14"/>
          <a:srcRect/>
          <a:stretch>
            <a:fillRect/>
          </a:stretch>
        </p:blipFill>
        <p:spPr bwMode="auto">
          <a:xfrm>
            <a:off x="4859491" y="4340377"/>
            <a:ext cx="2784451" cy="687984"/>
          </a:xfrm>
          <a:prstGeom prst="rect">
            <a:avLst/>
          </a:prstGeom>
          <a:noFill/>
          <a:ln w="9525">
            <a:noFill/>
            <a:miter lim="800000"/>
            <a:headEnd/>
            <a:tailEnd/>
          </a:ln>
        </p:spPr>
      </p:pic>
      <p:pic>
        <p:nvPicPr>
          <p:cNvPr id="8" name="Picture 7">
            <a:extLst>
              <a:ext uri="{FF2B5EF4-FFF2-40B4-BE49-F238E27FC236}">
                <a16:creationId xmlns:a16="http://schemas.microsoft.com/office/drawing/2014/main" id="{6F7D08E1-8FD8-C09D-40D1-F4113DDB0F4E}"/>
              </a:ext>
            </a:extLst>
          </p:cNvPr>
          <p:cNvPicPr>
            <a:picLocks noChangeAspect="1"/>
          </p:cNvPicPr>
          <p:nvPr/>
        </p:nvPicPr>
        <p:blipFill>
          <a:blip r:embed="rId15"/>
          <a:stretch>
            <a:fillRect/>
          </a:stretch>
        </p:blipFill>
        <p:spPr>
          <a:xfrm>
            <a:off x="189221" y="463005"/>
            <a:ext cx="3173056" cy="1265657"/>
          </a:xfrm>
          <a:prstGeom prst="rect">
            <a:avLst/>
          </a:prstGeom>
        </p:spPr>
      </p:pic>
      <p:pic>
        <p:nvPicPr>
          <p:cNvPr id="15" name="Picture 14">
            <a:extLst>
              <a:ext uri="{FF2B5EF4-FFF2-40B4-BE49-F238E27FC236}">
                <a16:creationId xmlns:a16="http://schemas.microsoft.com/office/drawing/2014/main" id="{395C22C9-DB51-7434-B3C7-C55D1A5E8465}"/>
              </a:ext>
            </a:extLst>
          </p:cNvPr>
          <p:cNvPicPr>
            <a:picLocks noChangeAspect="1"/>
          </p:cNvPicPr>
          <p:nvPr/>
        </p:nvPicPr>
        <p:blipFill>
          <a:blip r:embed="rId16"/>
          <a:stretch>
            <a:fillRect/>
          </a:stretch>
        </p:blipFill>
        <p:spPr>
          <a:xfrm>
            <a:off x="189221" y="5780342"/>
            <a:ext cx="2451332" cy="821197"/>
          </a:xfrm>
          <a:prstGeom prst="rect">
            <a:avLst/>
          </a:prstGeom>
        </p:spPr>
      </p:pic>
    </p:spTree>
    <p:extLst>
      <p:ext uri="{BB962C8B-B14F-4D97-AF65-F5344CB8AC3E}">
        <p14:creationId xmlns:p14="http://schemas.microsoft.com/office/powerpoint/2010/main" val="54946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AF586-BB5B-005F-2CD4-2FA5107F2842}"/>
              </a:ext>
            </a:extLst>
          </p:cNvPr>
          <p:cNvSpPr>
            <a:spLocks noGrp="1"/>
          </p:cNvSpPr>
          <p:nvPr>
            <p:ph type="title"/>
          </p:nvPr>
        </p:nvSpPr>
        <p:spPr>
          <a:xfrm>
            <a:off x="385636" y="354304"/>
            <a:ext cx="8953827" cy="650329"/>
          </a:xfrm>
        </p:spPr>
        <p:txBody>
          <a:bodyPr/>
          <a:lstStyle/>
          <a:p>
            <a:r>
              <a:rPr lang="en-CA" dirty="0"/>
              <a:t>My time at the International Atomic Energy Agency (IAEA)</a:t>
            </a:r>
          </a:p>
        </p:txBody>
      </p:sp>
      <p:sp>
        <p:nvSpPr>
          <p:cNvPr id="3" name="Content Placeholder 2">
            <a:extLst>
              <a:ext uri="{FF2B5EF4-FFF2-40B4-BE49-F238E27FC236}">
                <a16:creationId xmlns:a16="http://schemas.microsoft.com/office/drawing/2014/main" id="{8B9DC6A3-020F-717F-7020-AE0297224895}"/>
              </a:ext>
            </a:extLst>
          </p:cNvPr>
          <p:cNvSpPr>
            <a:spLocks noGrp="1"/>
          </p:cNvSpPr>
          <p:nvPr>
            <p:ph idx="1"/>
          </p:nvPr>
        </p:nvSpPr>
        <p:spPr>
          <a:xfrm>
            <a:off x="166871" y="930199"/>
            <a:ext cx="9117587" cy="5755510"/>
          </a:xfrm>
        </p:spPr>
        <p:txBody>
          <a:bodyPr>
            <a:normAutofit fontScale="77500" lnSpcReduction="20000"/>
          </a:bodyPr>
          <a:lstStyle/>
          <a:p>
            <a:pPr>
              <a:lnSpc>
                <a:spcPct val="150000"/>
              </a:lnSpc>
            </a:pPr>
            <a:r>
              <a:rPr lang="en-US" sz="2200" b="1" dirty="0">
                <a:effectLst/>
                <a:latin typeface="+mn-lt"/>
                <a:ea typeface="Calibri" panose="020F0502020204030204" pitchFamily="34" charset="0"/>
              </a:rPr>
              <a:t>November 2024 -  May 2025 Consultant at the International Atomic Energy Agency (IAEA), Department of Nuclear Applications (NAPC), Division of Physical and Chemical Sciences, </a:t>
            </a:r>
            <a:r>
              <a:rPr lang="en-US" sz="2200" b="1" dirty="0">
                <a:effectLst/>
                <a:latin typeface="Arial" panose="020B0604020202020204" pitchFamily="34" charset="0"/>
                <a:ea typeface="Calibri" panose="020F0502020204030204" pitchFamily="34" charset="0"/>
              </a:rPr>
              <a:t>Vienna, Austria</a:t>
            </a:r>
          </a:p>
          <a:p>
            <a:pPr marL="0" indent="0">
              <a:lnSpc>
                <a:spcPct val="150000"/>
              </a:lnSpc>
              <a:buNone/>
            </a:pPr>
            <a:endParaRPr lang="en-CA" sz="2200" b="1"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Participated in Ministerial Conference on Nuc</a:t>
            </a:r>
            <a:r>
              <a:rPr lang="en-US" sz="1800" dirty="0">
                <a:latin typeface="Arial" panose="020B0604020202020204" pitchFamily="34" charset="0"/>
                <a:ea typeface="Calibri" panose="020F0502020204030204" pitchFamily="34" charset="0"/>
              </a:rPr>
              <a:t>lear Science, Technology and Applications (November 2024)</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Participated in Technical meeting on Ra-226 initiative (December 2024)</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ARCAL project (regional project for Latin America) (planning for 2026-2029) (February 2025)</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Presented at Dubai </a:t>
            </a:r>
            <a:r>
              <a:rPr lang="en-US" sz="1800" dirty="0" err="1">
                <a:effectLst/>
                <a:latin typeface="Arial" panose="020B0604020202020204" pitchFamily="34" charset="0"/>
                <a:ea typeface="Calibri" panose="020F0502020204030204" pitchFamily="34" charset="0"/>
              </a:rPr>
              <a:t>Theranostic</a:t>
            </a:r>
            <a:r>
              <a:rPr lang="en-US" sz="1800" dirty="0">
                <a:effectLst/>
                <a:latin typeface="Arial" panose="020B0604020202020204" pitchFamily="34" charset="0"/>
                <a:ea typeface="Calibri" panose="020F0502020204030204" pitchFamily="34" charset="0"/>
              </a:rPr>
              <a:t> Summit (Oncidium Foundation), Dubai, UAE (January 2025)</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Presented at PRISMAP winter school in Riga, Latvia (February 2025)</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Co-organized 1</a:t>
            </a:r>
            <a:r>
              <a:rPr lang="en-US" sz="1800" baseline="30000" dirty="0">
                <a:effectLst/>
                <a:latin typeface="Arial" panose="020B0604020202020204" pitchFamily="34" charset="0"/>
                <a:ea typeface="Calibri" panose="020F0502020204030204" pitchFamily="34" charset="0"/>
              </a:rPr>
              <a:t>st</a:t>
            </a:r>
            <a:r>
              <a:rPr lang="en-US" sz="1800" dirty="0">
                <a:effectLst/>
                <a:latin typeface="Arial" panose="020B0604020202020204" pitchFamily="34" charset="0"/>
                <a:ea typeface="Calibri" panose="020F0502020204030204" pitchFamily="34" charset="0"/>
              </a:rPr>
              <a:t> CRP meeting (virtual) on Tc-99m radiopharmaceuticals (December 2025)</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Co-organized 3</a:t>
            </a:r>
            <a:r>
              <a:rPr lang="en-US" sz="1800" baseline="30000" dirty="0">
                <a:effectLst/>
                <a:latin typeface="Arial" panose="020B0604020202020204" pitchFamily="34" charset="0"/>
                <a:ea typeface="Calibri" panose="020F0502020204030204" pitchFamily="34" charset="0"/>
              </a:rPr>
              <a:t>rd</a:t>
            </a:r>
            <a:r>
              <a:rPr lang="en-US" sz="1800" dirty="0">
                <a:effectLst/>
                <a:latin typeface="Arial" panose="020B0604020202020204" pitchFamily="34" charset="0"/>
                <a:ea typeface="Calibri" panose="020F0502020204030204" pitchFamily="34" charset="0"/>
              </a:rPr>
              <a:t> CRP meeting on Ga-68 cyclotron production, Debrecen, Hungary (April 2025)</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Supporting Division booth at ICARST 2025 (April 2025)</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Co-organized Consultancy meeting on Supply of </a:t>
            </a:r>
            <a:r>
              <a:rPr lang="en-US" sz="1800" dirty="0" err="1">
                <a:effectLst/>
                <a:latin typeface="Arial" panose="020B0604020202020204" pitchFamily="34" charset="0"/>
                <a:ea typeface="Calibri" panose="020F0502020204030204" pitchFamily="34" charset="0"/>
              </a:rPr>
              <a:t>Theranostic</a:t>
            </a:r>
            <a:r>
              <a:rPr lang="en-US" sz="1800" dirty="0">
                <a:effectLst/>
                <a:latin typeface="Arial" panose="020B0604020202020204" pitchFamily="34" charset="0"/>
                <a:ea typeface="Calibri" panose="020F0502020204030204" pitchFamily="34" charset="0"/>
              </a:rPr>
              <a:t> radionuclides (April 2025)</a:t>
            </a:r>
            <a:endParaRPr lang="en-CA" sz="1800" dirty="0">
              <a:effectLst/>
              <a:latin typeface="Arial" panose="020B0604020202020204" pitchFamily="34" charset="0"/>
              <a:ea typeface="Calibri" panose="020F0502020204030204" pitchFamily="34" charset="0"/>
            </a:endParaRPr>
          </a:p>
          <a:p>
            <a:pPr marL="342900" lvl="0" indent="-342900">
              <a:lnSpc>
                <a:spcPct val="150000"/>
              </a:lnSpc>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Alpha Atlas and IAEA activities on Alpha-emitting radiopharmaceuticals (published May 2025)</a:t>
            </a:r>
            <a:endParaRPr lang="en-CA" sz="1800" dirty="0">
              <a:effectLst/>
              <a:latin typeface="Arial" panose="020B0604020202020204" pitchFamily="34" charset="0"/>
              <a:ea typeface="Calibri" panose="020F0502020204030204" pitchFamily="34" charset="0"/>
            </a:endParaRPr>
          </a:p>
          <a:p>
            <a:endParaRPr lang="en-CA" dirty="0"/>
          </a:p>
        </p:txBody>
      </p:sp>
      <p:pic>
        <p:nvPicPr>
          <p:cNvPr id="5" name="Picture 4" descr="A person standing at a podium&#10;&#10;AI-generated content may be incorrect.">
            <a:extLst>
              <a:ext uri="{FF2B5EF4-FFF2-40B4-BE49-F238E27FC236}">
                <a16:creationId xmlns:a16="http://schemas.microsoft.com/office/drawing/2014/main" id="{AF524EC3-2847-181E-6F42-CE73BD990839}"/>
              </a:ext>
            </a:extLst>
          </p:cNvPr>
          <p:cNvPicPr>
            <a:picLocks noChangeAspect="1"/>
          </p:cNvPicPr>
          <p:nvPr/>
        </p:nvPicPr>
        <p:blipFill>
          <a:blip r:embed="rId2"/>
          <a:stretch>
            <a:fillRect/>
          </a:stretch>
        </p:blipFill>
        <p:spPr>
          <a:xfrm>
            <a:off x="9260949" y="1347025"/>
            <a:ext cx="2619375" cy="1743075"/>
          </a:xfrm>
          <a:prstGeom prst="rect">
            <a:avLst/>
          </a:prstGeom>
        </p:spPr>
      </p:pic>
      <p:pic>
        <p:nvPicPr>
          <p:cNvPr id="7" name="Picture 6" descr="A collage of people holding hands&#10;&#10;AI-generated content may be incorrect.">
            <a:extLst>
              <a:ext uri="{FF2B5EF4-FFF2-40B4-BE49-F238E27FC236}">
                <a16:creationId xmlns:a16="http://schemas.microsoft.com/office/drawing/2014/main" id="{03E28428-3E3F-1350-ED6C-5A3809E54F2A}"/>
              </a:ext>
            </a:extLst>
          </p:cNvPr>
          <p:cNvPicPr>
            <a:picLocks noChangeAspect="1"/>
          </p:cNvPicPr>
          <p:nvPr/>
        </p:nvPicPr>
        <p:blipFill>
          <a:blip r:embed="rId3"/>
          <a:stretch>
            <a:fillRect/>
          </a:stretch>
        </p:blipFill>
        <p:spPr>
          <a:xfrm>
            <a:off x="8054093" y="2907875"/>
            <a:ext cx="3125694" cy="1557325"/>
          </a:xfrm>
          <a:prstGeom prst="rect">
            <a:avLst/>
          </a:prstGeom>
        </p:spPr>
      </p:pic>
      <p:pic>
        <p:nvPicPr>
          <p:cNvPr id="9" name="Picture 8" descr="A poster for a school&#10;&#10;AI-generated content may be incorrect.">
            <a:extLst>
              <a:ext uri="{FF2B5EF4-FFF2-40B4-BE49-F238E27FC236}">
                <a16:creationId xmlns:a16="http://schemas.microsoft.com/office/drawing/2014/main" id="{6A44D262-474D-4268-6913-6AFA8B0D6C75}"/>
              </a:ext>
            </a:extLst>
          </p:cNvPr>
          <p:cNvPicPr>
            <a:picLocks noChangeAspect="1"/>
          </p:cNvPicPr>
          <p:nvPr/>
        </p:nvPicPr>
        <p:blipFill>
          <a:blip r:embed="rId4"/>
          <a:stretch>
            <a:fillRect/>
          </a:stretch>
        </p:blipFill>
        <p:spPr>
          <a:xfrm>
            <a:off x="8166624" y="4134213"/>
            <a:ext cx="3962400" cy="1152525"/>
          </a:xfrm>
          <a:prstGeom prst="rect">
            <a:avLst/>
          </a:prstGeom>
        </p:spPr>
      </p:pic>
      <p:pic>
        <p:nvPicPr>
          <p:cNvPr id="13" name="Picture 12" descr="A purple background with text and purple lines&#10;&#10;AI-generated content may be incorrect.">
            <a:extLst>
              <a:ext uri="{FF2B5EF4-FFF2-40B4-BE49-F238E27FC236}">
                <a16:creationId xmlns:a16="http://schemas.microsoft.com/office/drawing/2014/main" id="{C052EF71-D46C-0266-46DA-19DB5C68AD91}"/>
              </a:ext>
            </a:extLst>
          </p:cNvPr>
          <p:cNvPicPr>
            <a:picLocks noChangeAspect="1"/>
          </p:cNvPicPr>
          <p:nvPr/>
        </p:nvPicPr>
        <p:blipFill>
          <a:blip r:embed="rId5"/>
          <a:stretch>
            <a:fillRect/>
          </a:stretch>
        </p:blipFill>
        <p:spPr>
          <a:xfrm>
            <a:off x="8772091" y="5186124"/>
            <a:ext cx="2857500" cy="1600200"/>
          </a:xfrm>
          <a:prstGeom prst="rect">
            <a:avLst/>
          </a:prstGeom>
        </p:spPr>
      </p:pic>
      <p:pic>
        <p:nvPicPr>
          <p:cNvPr id="4" name="Content Placeholder 8" descr="A blue symbol with a circle of blue leaves&#10;&#10;AI-generated content may be incorrect.">
            <a:extLst>
              <a:ext uri="{FF2B5EF4-FFF2-40B4-BE49-F238E27FC236}">
                <a16:creationId xmlns:a16="http://schemas.microsoft.com/office/drawing/2014/main" id="{15BE5A5F-B54A-A8CB-E9C5-D37287E19AA8}"/>
              </a:ext>
            </a:extLst>
          </p:cNvPr>
          <p:cNvPicPr>
            <a:picLocks noChangeAspect="1"/>
          </p:cNvPicPr>
          <p:nvPr/>
        </p:nvPicPr>
        <p:blipFill>
          <a:blip r:embed="rId6"/>
          <a:stretch>
            <a:fillRect/>
          </a:stretch>
        </p:blipFill>
        <p:spPr>
          <a:xfrm>
            <a:off x="11090772" y="121565"/>
            <a:ext cx="789552" cy="977168"/>
          </a:xfrm>
          <a:prstGeom prst="rect">
            <a:avLst/>
          </a:prstGeom>
        </p:spPr>
      </p:pic>
    </p:spTree>
    <p:extLst>
      <p:ext uri="{BB962C8B-B14F-4D97-AF65-F5344CB8AC3E}">
        <p14:creationId xmlns:p14="http://schemas.microsoft.com/office/powerpoint/2010/main" val="682111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1" y="247497"/>
            <a:ext cx="10020554" cy="626535"/>
          </a:xfrm>
        </p:spPr>
        <p:txBody>
          <a:bodyPr>
            <a:normAutofit/>
          </a:bodyPr>
          <a:lstStyle/>
          <a:p>
            <a:r>
              <a:rPr lang="en-CA" sz="2400" dirty="0"/>
              <a:t>Targeted Radionuclide Imaging and Therapy (</a:t>
            </a:r>
            <a:r>
              <a:rPr lang="en-CA" sz="2400" dirty="0" err="1"/>
              <a:t>radiotheranostics</a:t>
            </a:r>
            <a:r>
              <a:rPr lang="en-CA" sz="24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466" y="3051341"/>
            <a:ext cx="1115639" cy="1115639"/>
          </a:xfrm>
          <a:prstGeom prst="rect">
            <a:avLst/>
          </a:prstGeom>
        </p:spPr>
      </p:pic>
      <p:sp>
        <p:nvSpPr>
          <p:cNvPr id="5" name="Donut 4"/>
          <p:cNvSpPr/>
          <p:nvPr/>
        </p:nvSpPr>
        <p:spPr>
          <a:xfrm>
            <a:off x="1753035" y="2842541"/>
            <a:ext cx="1468581" cy="1505529"/>
          </a:xfrm>
          <a:prstGeom prst="donut">
            <a:avLst>
              <a:gd name="adj" fmla="val 93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dirty="0">
              <a:solidFill>
                <a:schemeClr val="tx1"/>
              </a:solidFill>
            </a:endParaRPr>
          </a:p>
        </p:txBody>
      </p:sp>
      <p:pic>
        <p:nvPicPr>
          <p:cNvPr id="6" name="Picture 6" descr="&amp;Kcy;&amp;acy;&amp;rcy;&amp;tcy;&amp;icy;&amp;ncy;&amp;kcy;&amp;icy; &amp;pcy;&amp;ocy; &amp;zcy;&amp;acy;&amp;pcy;&amp;rcy;&amp;ocy;&amp;scy;&amp;ucy; anti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899" y="1222818"/>
            <a:ext cx="3530600" cy="32385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urved Connector 6"/>
          <p:cNvCxnSpPr/>
          <p:nvPr/>
        </p:nvCxnSpPr>
        <p:spPr>
          <a:xfrm flipV="1">
            <a:off x="3221899" y="3203737"/>
            <a:ext cx="942960" cy="391568"/>
          </a:xfrm>
          <a:prstGeom prst="curvedConnector3">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340500" y="4658257"/>
            <a:ext cx="2114681" cy="461665"/>
          </a:xfrm>
          <a:prstGeom prst="rect">
            <a:avLst/>
          </a:prstGeom>
          <a:noFill/>
        </p:spPr>
        <p:txBody>
          <a:bodyPr wrap="none" rtlCol="0">
            <a:spAutoFit/>
          </a:bodyPr>
          <a:lstStyle/>
          <a:p>
            <a:r>
              <a:rPr lang="en-CA" sz="2400" b="1" i="1" dirty="0">
                <a:solidFill>
                  <a:srgbClr val="FF0000"/>
                </a:solidFill>
                <a:latin typeface="Arial" panose="020B0604020202020204" pitchFamily="34" charset="0"/>
                <a:cs typeface="Arial" panose="020B0604020202020204" pitchFamily="34" charset="0"/>
              </a:rPr>
              <a:t>Radionuclide</a:t>
            </a:r>
          </a:p>
        </p:txBody>
      </p:sp>
      <p:sp>
        <p:nvSpPr>
          <p:cNvPr id="9" name="TextBox 8"/>
          <p:cNvSpPr txBox="1"/>
          <p:nvPr/>
        </p:nvSpPr>
        <p:spPr>
          <a:xfrm>
            <a:off x="1387199" y="2314381"/>
            <a:ext cx="1433406" cy="461665"/>
          </a:xfrm>
          <a:prstGeom prst="rect">
            <a:avLst/>
          </a:prstGeom>
          <a:noFill/>
        </p:spPr>
        <p:txBody>
          <a:bodyPr wrap="none" rtlCol="0">
            <a:spAutoFit/>
          </a:bodyPr>
          <a:lstStyle/>
          <a:p>
            <a:r>
              <a:rPr lang="en-CA" sz="2400" b="1" i="1" dirty="0">
                <a:solidFill>
                  <a:srgbClr val="0070C0"/>
                </a:solidFill>
                <a:latin typeface="Arial" panose="020B0604020202020204" pitchFamily="34" charset="0"/>
                <a:cs typeface="Arial" panose="020B0604020202020204" pitchFamily="34" charset="0"/>
              </a:rPr>
              <a:t>Chelator</a:t>
            </a:r>
          </a:p>
        </p:txBody>
      </p:sp>
      <p:sp>
        <p:nvSpPr>
          <p:cNvPr id="10" name="TextBox 9"/>
          <p:cNvSpPr txBox="1"/>
          <p:nvPr/>
        </p:nvSpPr>
        <p:spPr>
          <a:xfrm>
            <a:off x="4423477" y="4661922"/>
            <a:ext cx="2013693" cy="461665"/>
          </a:xfrm>
          <a:prstGeom prst="rect">
            <a:avLst/>
          </a:prstGeom>
          <a:noFill/>
        </p:spPr>
        <p:txBody>
          <a:bodyPr wrap="none" rtlCol="0">
            <a:spAutoFit/>
          </a:bodyPr>
          <a:lstStyle/>
          <a:p>
            <a:r>
              <a:rPr lang="en-CA" sz="2400" b="1" i="1" dirty="0">
                <a:solidFill>
                  <a:srgbClr val="00B050"/>
                </a:solidFill>
                <a:latin typeface="Arial" panose="020B0604020202020204" pitchFamily="34" charset="0"/>
                <a:cs typeface="Arial" panose="020B0604020202020204" pitchFamily="34" charset="0"/>
              </a:rPr>
              <a:t>Biomolecule</a:t>
            </a:r>
          </a:p>
        </p:txBody>
      </p:sp>
      <p:pic>
        <p:nvPicPr>
          <p:cNvPr id="11" name="Picture 2" descr="&amp;Kcy;&amp;acy;&amp;rcy;&amp;tcy;&amp;icy;&amp;ncy;&amp;kcy;&amp;icy; &amp;pcy;&amp;ocy; &amp;zcy;&amp;acy;&amp;pcy;&amp;rcy;&amp;ocy;&amp;scy;&amp;ucy; anti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068" y="1663414"/>
            <a:ext cx="4760539" cy="31736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07929" y="4908143"/>
            <a:ext cx="2305439" cy="830997"/>
          </a:xfrm>
          <a:prstGeom prst="rect">
            <a:avLst/>
          </a:prstGeom>
          <a:noFill/>
        </p:spPr>
        <p:txBody>
          <a:bodyPr wrap="none" rtlCol="0">
            <a:spAutoFit/>
          </a:bodyPr>
          <a:lstStyle/>
          <a:p>
            <a:r>
              <a:rPr lang="en-CA" sz="2400" b="1" i="1" dirty="0">
                <a:solidFill>
                  <a:schemeClr val="accent2">
                    <a:lumMod val="75000"/>
                  </a:schemeClr>
                </a:solidFill>
                <a:latin typeface="Arial" panose="020B0604020202020204" pitchFamily="34" charset="0"/>
                <a:cs typeface="Arial" panose="020B0604020202020204" pitchFamily="34" charset="0"/>
              </a:rPr>
              <a:t>Specific target</a:t>
            </a:r>
          </a:p>
          <a:p>
            <a:r>
              <a:rPr lang="en-CA" sz="2400" b="1" i="1" dirty="0">
                <a:solidFill>
                  <a:schemeClr val="accent2">
                    <a:lumMod val="75000"/>
                  </a:schemeClr>
                </a:solidFill>
                <a:latin typeface="Arial" panose="020B0604020202020204" pitchFamily="34" charset="0"/>
                <a:cs typeface="Arial" panose="020B0604020202020204" pitchFamily="34" charset="0"/>
              </a:rPr>
              <a:t>E.g. cancer</a:t>
            </a:r>
          </a:p>
        </p:txBody>
      </p:sp>
      <p:sp>
        <p:nvSpPr>
          <p:cNvPr id="3" name="TextBox 2"/>
          <p:cNvSpPr txBox="1"/>
          <p:nvPr/>
        </p:nvSpPr>
        <p:spPr>
          <a:xfrm>
            <a:off x="612285" y="5160725"/>
            <a:ext cx="3967753" cy="830997"/>
          </a:xfrm>
          <a:prstGeom prst="rect">
            <a:avLst/>
          </a:prstGeom>
          <a:noFill/>
        </p:spPr>
        <p:txBody>
          <a:bodyPr wrap="none" rtlCol="0">
            <a:spAutoFit/>
          </a:bodyPr>
          <a:lstStyle/>
          <a:p>
            <a:r>
              <a:rPr lang="en-CA" sz="2400" dirty="0">
                <a:solidFill>
                  <a:srgbClr val="FF0000"/>
                </a:solidFill>
                <a:latin typeface="Arial" panose="020B0604020202020204" pitchFamily="34" charset="0"/>
                <a:cs typeface="Arial" panose="020B0604020202020204" pitchFamily="34" charset="0"/>
              </a:rPr>
              <a:t>Diagnostic: PET, SPECT</a:t>
            </a:r>
          </a:p>
          <a:p>
            <a:r>
              <a:rPr lang="en-CA" sz="2400" dirty="0">
                <a:solidFill>
                  <a:srgbClr val="FF0000"/>
                </a:solidFill>
                <a:latin typeface="Arial" panose="020B0604020202020204" pitchFamily="34" charset="0"/>
                <a:cs typeface="Arial" panose="020B0604020202020204" pitchFamily="34" charset="0"/>
              </a:rPr>
              <a:t>Therapy: beta, alpha, auger</a:t>
            </a:r>
          </a:p>
        </p:txBody>
      </p:sp>
      <p:sp>
        <p:nvSpPr>
          <p:cNvPr id="13" name="Slide Number Placeholder 12"/>
          <p:cNvSpPr>
            <a:spLocks noGrp="1"/>
          </p:cNvSpPr>
          <p:nvPr>
            <p:ph type="sldNum" sz="quarter" idx="4294967295"/>
          </p:nvPr>
        </p:nvSpPr>
        <p:spPr>
          <a:xfrm>
            <a:off x="8737600" y="6356351"/>
            <a:ext cx="2844800" cy="365125"/>
          </a:xfrm>
          <a:prstGeom prst="rect">
            <a:avLst/>
          </a:prstGeom>
        </p:spPr>
        <p:txBody>
          <a:bodyPr/>
          <a:lstStyle/>
          <a:p>
            <a:pPr algn="r"/>
            <a:fld id="{166B2C24-75C8-E544-A8CC-21761AB50D8D}" type="slidenum">
              <a:rPr lang="en-US" sz="1600">
                <a:latin typeface="Arial" panose="020B0604020202020204" pitchFamily="34" charset="0"/>
                <a:cs typeface="Arial" panose="020B0604020202020204" pitchFamily="34" charset="0"/>
              </a:rPr>
              <a:pPr algn="r"/>
              <a:t>4</a:t>
            </a:fld>
            <a:endParaRPr lang="en-US"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B25D3B8-5CAA-88B1-6B25-5FFAC1D25C73}"/>
              </a:ext>
            </a:extLst>
          </p:cNvPr>
          <p:cNvSpPr txBox="1"/>
          <p:nvPr/>
        </p:nvSpPr>
        <p:spPr>
          <a:xfrm>
            <a:off x="249123" y="6365879"/>
            <a:ext cx="7683158" cy="261610"/>
          </a:xfrm>
          <a:prstGeom prst="rect">
            <a:avLst/>
          </a:prstGeom>
          <a:noFill/>
        </p:spPr>
        <p:txBody>
          <a:bodyPr wrap="square">
            <a:spAutoFit/>
          </a:bodyPr>
          <a:lstStyle/>
          <a:p>
            <a:r>
              <a:rPr lang="en-CA" sz="1100" i="1" dirty="0">
                <a:solidFill>
                  <a:srgbClr val="00AAFF"/>
                </a:solidFill>
              </a:rPr>
              <a:t>Radchenko V. et al. Solvent Extraction and Ion Exchange, 39:7, 714-744, DOI: </a:t>
            </a:r>
            <a:r>
              <a:rPr lang="en-CA" sz="1100" i="1" dirty="0">
                <a:solidFill>
                  <a:srgbClr val="00AAFF"/>
                </a:solidFill>
                <a:hlinkClick r:id="rId5">
                  <a:extLst>
                    <a:ext uri="{A12FA001-AC4F-418D-AE19-62706E023703}">
                      <ahyp:hlinkClr xmlns:ahyp="http://schemas.microsoft.com/office/drawing/2018/hyperlinkcolor" val="tx"/>
                    </a:ext>
                  </a:extLst>
                </a:hlinkClick>
              </a:rPr>
              <a:t>10.1080/07366299.2021.1874099</a:t>
            </a:r>
            <a:r>
              <a:rPr lang="en-CA" sz="1100" i="1" dirty="0">
                <a:solidFill>
                  <a:srgbClr val="00AAFF"/>
                </a:solidFill>
              </a:rPr>
              <a:t> </a:t>
            </a:r>
          </a:p>
        </p:txBody>
      </p:sp>
    </p:spTree>
    <p:extLst>
      <p:ext uri="{BB962C8B-B14F-4D97-AF65-F5344CB8AC3E}">
        <p14:creationId xmlns:p14="http://schemas.microsoft.com/office/powerpoint/2010/main" val="410408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3B1FF0-F5D1-612D-1969-E86EF5ECC9AE}"/>
              </a:ext>
            </a:extLst>
          </p:cNvPr>
          <p:cNvSpPr>
            <a:spLocks noGrp="1"/>
          </p:cNvSpPr>
          <p:nvPr>
            <p:ph type="body" idx="1"/>
          </p:nvPr>
        </p:nvSpPr>
        <p:spPr>
          <a:xfrm>
            <a:off x="194290" y="885244"/>
            <a:ext cx="4856480" cy="458621"/>
          </a:xfrm>
        </p:spPr>
        <p:txBody>
          <a:bodyPr/>
          <a:lstStyle/>
          <a:p>
            <a:r>
              <a:rPr lang="en-US" dirty="0"/>
              <a:t>Radiopharmaceutical design </a:t>
            </a:r>
          </a:p>
        </p:txBody>
      </p:sp>
      <p:sp>
        <p:nvSpPr>
          <p:cNvPr id="4" name="Text Placeholder 3">
            <a:extLst>
              <a:ext uri="{FF2B5EF4-FFF2-40B4-BE49-F238E27FC236}">
                <a16:creationId xmlns:a16="http://schemas.microsoft.com/office/drawing/2014/main" id="{556254B8-E7C0-642B-243A-B3B1900EAC6B}"/>
              </a:ext>
            </a:extLst>
          </p:cNvPr>
          <p:cNvSpPr>
            <a:spLocks noGrp="1"/>
          </p:cNvSpPr>
          <p:nvPr>
            <p:ph type="body" idx="12"/>
          </p:nvPr>
        </p:nvSpPr>
        <p:spPr>
          <a:xfrm>
            <a:off x="5872480" y="698937"/>
            <a:ext cx="5659120" cy="769809"/>
          </a:xfrm>
        </p:spPr>
        <p:txBody>
          <a:bodyPr/>
          <a:lstStyle/>
          <a:p>
            <a:r>
              <a:rPr lang="en-US" dirty="0"/>
              <a:t>Beta vs. Alpha vs. Auger Emitters</a:t>
            </a:r>
          </a:p>
        </p:txBody>
      </p:sp>
      <p:pic>
        <p:nvPicPr>
          <p:cNvPr id="12" name="Content Placeholder 11">
            <a:extLst>
              <a:ext uri="{FF2B5EF4-FFF2-40B4-BE49-F238E27FC236}">
                <a16:creationId xmlns:a16="http://schemas.microsoft.com/office/drawing/2014/main" id="{AEE668B8-5730-5172-FB54-019EEAA777D4}"/>
              </a:ext>
            </a:extLst>
          </p:cNvPr>
          <p:cNvPicPr>
            <a:picLocks noGrp="1" noChangeAspect="1"/>
          </p:cNvPicPr>
          <p:nvPr>
            <p:ph sz="half" idx="13"/>
          </p:nvPr>
        </p:nvPicPr>
        <p:blipFill>
          <a:blip r:embed="rId4"/>
          <a:srcRect/>
          <a:stretch/>
        </p:blipFill>
        <p:spPr>
          <a:xfrm>
            <a:off x="5872480" y="1544515"/>
            <a:ext cx="6197600" cy="4544010"/>
          </a:xfrm>
        </p:spPr>
      </p:pic>
      <p:sp>
        <p:nvSpPr>
          <p:cNvPr id="6" name="Title 5">
            <a:extLst>
              <a:ext uri="{FF2B5EF4-FFF2-40B4-BE49-F238E27FC236}">
                <a16:creationId xmlns:a16="http://schemas.microsoft.com/office/drawing/2014/main" id="{09D601F3-C4F1-76FC-497B-1D8E17E9EC91}"/>
              </a:ext>
            </a:extLst>
          </p:cNvPr>
          <p:cNvSpPr>
            <a:spLocks noGrp="1"/>
          </p:cNvSpPr>
          <p:nvPr>
            <p:ph type="title"/>
          </p:nvPr>
        </p:nvSpPr>
        <p:spPr>
          <a:xfrm>
            <a:off x="204730" y="248167"/>
            <a:ext cx="10858700" cy="637077"/>
          </a:xfrm>
        </p:spPr>
        <p:txBody>
          <a:bodyPr>
            <a:normAutofit/>
          </a:bodyPr>
          <a:lstStyle/>
          <a:p>
            <a:r>
              <a:rPr lang="en-US" sz="2400" dirty="0"/>
              <a:t>Targeted </a:t>
            </a:r>
            <a:r>
              <a:rPr lang="en-US" sz="2200" dirty="0"/>
              <a:t>Radiation</a:t>
            </a:r>
            <a:r>
              <a:rPr lang="en-US" sz="2400" dirty="0"/>
              <a:t> Therapy (TRT): Targeted Alpha Therapy </a:t>
            </a:r>
          </a:p>
        </p:txBody>
      </p:sp>
      <p:pic>
        <p:nvPicPr>
          <p:cNvPr id="14" name="Picture 13">
            <a:extLst>
              <a:ext uri="{FF2B5EF4-FFF2-40B4-BE49-F238E27FC236}">
                <a16:creationId xmlns:a16="http://schemas.microsoft.com/office/drawing/2014/main" id="{B21E72F8-477F-81D3-2E84-E8434CE23BCC}"/>
              </a:ext>
            </a:extLst>
          </p:cNvPr>
          <p:cNvPicPr>
            <a:picLocks noChangeAspect="1"/>
          </p:cNvPicPr>
          <p:nvPr/>
        </p:nvPicPr>
        <p:blipFill>
          <a:blip r:embed="rId5"/>
          <a:stretch>
            <a:fillRect/>
          </a:stretch>
        </p:blipFill>
        <p:spPr>
          <a:xfrm>
            <a:off x="317282" y="1382401"/>
            <a:ext cx="4658071" cy="5060451"/>
          </a:xfrm>
          <a:prstGeom prst="rect">
            <a:avLst/>
          </a:prstGeom>
        </p:spPr>
      </p:pic>
      <p:sp>
        <p:nvSpPr>
          <p:cNvPr id="15" name="Text Placeholder 7">
            <a:extLst>
              <a:ext uri="{FF2B5EF4-FFF2-40B4-BE49-F238E27FC236}">
                <a16:creationId xmlns:a16="http://schemas.microsoft.com/office/drawing/2014/main" id="{1B1642DC-AAA4-CDF2-C688-32470C002F44}"/>
              </a:ext>
            </a:extLst>
          </p:cNvPr>
          <p:cNvSpPr txBox="1">
            <a:spLocks/>
          </p:cNvSpPr>
          <p:nvPr/>
        </p:nvSpPr>
        <p:spPr>
          <a:xfrm>
            <a:off x="5386208" y="6406410"/>
            <a:ext cx="6916139" cy="3178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solidFill>
                  <a:srgbClr val="00AAFF"/>
                </a:solidFill>
              </a:rPr>
              <a:t>V. Radchenko and C. Hoehr, </a:t>
            </a:r>
            <a:r>
              <a:rPr lang="en-US" sz="1100" i="1" dirty="0" err="1">
                <a:solidFill>
                  <a:srgbClr val="00AAFF"/>
                </a:solidFill>
              </a:rPr>
              <a:t>Nucl</a:t>
            </a:r>
            <a:r>
              <a:rPr lang="en-US" sz="1100" i="1" dirty="0">
                <a:solidFill>
                  <a:srgbClr val="00AAFF"/>
                </a:solidFill>
              </a:rPr>
              <a:t>. Phys. News, 2020</a:t>
            </a:r>
          </a:p>
        </p:txBody>
      </p:sp>
      <p:sp>
        <p:nvSpPr>
          <p:cNvPr id="3" name="TextBox 2">
            <a:extLst>
              <a:ext uri="{FF2B5EF4-FFF2-40B4-BE49-F238E27FC236}">
                <a16:creationId xmlns:a16="http://schemas.microsoft.com/office/drawing/2014/main" id="{C776D3B5-CD3D-C57E-7154-398781B8DEBA}"/>
              </a:ext>
            </a:extLst>
          </p:cNvPr>
          <p:cNvSpPr txBox="1"/>
          <p:nvPr/>
        </p:nvSpPr>
        <p:spPr>
          <a:xfrm>
            <a:off x="2146449" y="6396075"/>
            <a:ext cx="2904321" cy="338554"/>
          </a:xfrm>
          <a:prstGeom prst="rect">
            <a:avLst/>
          </a:prstGeom>
          <a:noFill/>
        </p:spPr>
        <p:txBody>
          <a:bodyPr wrap="none" rtlCol="0">
            <a:spAutoFit/>
          </a:bodyPr>
          <a:lstStyle/>
          <a:p>
            <a:r>
              <a:rPr lang="en-CA" sz="1600" i="1" dirty="0">
                <a:solidFill>
                  <a:schemeClr val="bg1">
                    <a:lumMod val="65000"/>
                  </a:schemeClr>
                </a:solidFill>
              </a:rPr>
              <a:t>Image credit Yulia Radchenko</a:t>
            </a:r>
          </a:p>
        </p:txBody>
      </p:sp>
    </p:spTree>
    <p:custDataLst>
      <p:tags r:id="rId1"/>
    </p:custDataLst>
    <p:extLst>
      <p:ext uri="{BB962C8B-B14F-4D97-AF65-F5344CB8AC3E}">
        <p14:creationId xmlns:p14="http://schemas.microsoft.com/office/powerpoint/2010/main" val="2334519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863DCD63-F7F9-4D9B-9326-54D23D84CE8C}"/>
              </a:ext>
            </a:extLst>
          </p:cNvPr>
          <p:cNvPicPr>
            <a:picLocks noChangeAspect="1"/>
          </p:cNvPicPr>
          <p:nvPr/>
        </p:nvPicPr>
        <p:blipFill>
          <a:blip r:embed="rId3"/>
          <a:stretch>
            <a:fillRect/>
          </a:stretch>
        </p:blipFill>
        <p:spPr>
          <a:xfrm>
            <a:off x="175795" y="701381"/>
            <a:ext cx="11830561" cy="5269469"/>
          </a:xfrm>
          <a:prstGeom prst="rect">
            <a:avLst/>
          </a:prstGeom>
        </p:spPr>
      </p:pic>
      <p:sp>
        <p:nvSpPr>
          <p:cNvPr id="6" name="Title 1">
            <a:extLst>
              <a:ext uri="{FF2B5EF4-FFF2-40B4-BE49-F238E27FC236}">
                <a16:creationId xmlns:a16="http://schemas.microsoft.com/office/drawing/2014/main" id="{D2CB6682-3384-4759-8A6F-3AB221353F27}"/>
              </a:ext>
            </a:extLst>
          </p:cNvPr>
          <p:cNvSpPr>
            <a:spLocks noGrp="1"/>
          </p:cNvSpPr>
          <p:nvPr>
            <p:ph type="title"/>
          </p:nvPr>
        </p:nvSpPr>
        <p:spPr>
          <a:xfrm>
            <a:off x="262768" y="185894"/>
            <a:ext cx="11054275" cy="626535"/>
          </a:xfrm>
        </p:spPr>
        <p:txBody>
          <a:bodyPr>
            <a:noAutofit/>
          </a:bodyPr>
          <a:lstStyle/>
          <a:p>
            <a:r>
              <a:rPr lang="en-US" sz="2000" b="1" dirty="0">
                <a:latin typeface="Arial" panose="020B0604020202020204" pitchFamily="34" charset="0"/>
                <a:cs typeface="Arial" panose="020B0604020202020204" pitchFamily="34" charset="0"/>
              </a:rPr>
              <a:t>Targeted Alpha Therapy (TAT): Challenges (Production of TAT radionuclides)</a:t>
            </a:r>
            <a:endParaRPr lang="en-CA"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029364D-FFCD-407D-B181-0C906500E165}"/>
              </a:ext>
            </a:extLst>
          </p:cNvPr>
          <p:cNvSpPr txBox="1"/>
          <p:nvPr/>
        </p:nvSpPr>
        <p:spPr>
          <a:xfrm>
            <a:off x="175797" y="6332795"/>
            <a:ext cx="11840407" cy="276999"/>
          </a:xfrm>
          <a:prstGeom prst="rect">
            <a:avLst/>
          </a:prstGeom>
          <a:noFill/>
        </p:spPr>
        <p:txBody>
          <a:bodyPr wrap="square">
            <a:spAutoFit/>
          </a:bodyPr>
          <a:lstStyle/>
          <a:p>
            <a:r>
              <a:rPr lang="en-CA" sz="1200" i="1" dirty="0">
                <a:solidFill>
                  <a:srgbClr val="00B0F0"/>
                </a:solidFill>
              </a:rPr>
              <a:t>Valery Radchenko et al., Journal of Nuclear Medicine, 62 (11) 1495-1503; DOI: 10.2967/jnumed.120.261016 </a:t>
            </a:r>
          </a:p>
        </p:txBody>
      </p:sp>
      <p:sp>
        <p:nvSpPr>
          <p:cNvPr id="9" name="TextBox 8">
            <a:extLst>
              <a:ext uri="{FF2B5EF4-FFF2-40B4-BE49-F238E27FC236}">
                <a16:creationId xmlns:a16="http://schemas.microsoft.com/office/drawing/2014/main" id="{6E4A4E24-108C-4CEB-872C-0AC14C54977E}"/>
              </a:ext>
            </a:extLst>
          </p:cNvPr>
          <p:cNvSpPr txBox="1"/>
          <p:nvPr/>
        </p:nvSpPr>
        <p:spPr>
          <a:xfrm>
            <a:off x="9006513" y="6149541"/>
            <a:ext cx="3185487" cy="369332"/>
          </a:xfrm>
          <a:prstGeom prst="rect">
            <a:avLst/>
          </a:prstGeom>
          <a:noFill/>
        </p:spPr>
        <p:txBody>
          <a:bodyPr wrap="none" rtlCol="0">
            <a:spAutoFit/>
          </a:bodyPr>
          <a:lstStyle/>
          <a:p>
            <a:r>
              <a:rPr lang="en-CA" i="1" dirty="0">
                <a:solidFill>
                  <a:schemeClr val="bg1">
                    <a:lumMod val="85000"/>
                  </a:schemeClr>
                </a:solidFill>
              </a:rPr>
              <a:t>Image credit Gokce Engudar</a:t>
            </a:r>
          </a:p>
        </p:txBody>
      </p:sp>
    </p:spTree>
    <p:extLst>
      <p:ext uri="{BB962C8B-B14F-4D97-AF65-F5344CB8AC3E}">
        <p14:creationId xmlns:p14="http://schemas.microsoft.com/office/powerpoint/2010/main" val="3909660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09305-4951-43E7-A7B2-06E0501DD936}"/>
              </a:ext>
            </a:extLst>
          </p:cNvPr>
          <p:cNvSpPr txBox="1"/>
          <p:nvPr/>
        </p:nvSpPr>
        <p:spPr>
          <a:xfrm>
            <a:off x="106973" y="170659"/>
            <a:ext cx="9078278" cy="369332"/>
          </a:xfrm>
          <a:prstGeom prst="rect">
            <a:avLst/>
          </a:prstGeom>
          <a:noFill/>
        </p:spPr>
        <p:txBody>
          <a:bodyPr wrap="square">
            <a:spAutoFit/>
          </a:bodyPr>
          <a:lstStyle/>
          <a:p>
            <a:r>
              <a:rPr lang="en-CA" b="1" dirty="0">
                <a:solidFill>
                  <a:srgbClr val="00A4FF"/>
                </a:solidFill>
                <a:latin typeface="Arial" panose="020B0604020202020204" pitchFamily="34" charset="0"/>
                <a:cs typeface="Arial" panose="020B0604020202020204" pitchFamily="34" charset="0"/>
              </a:rPr>
              <a:t>Most feasible clinical scale production routes for  </a:t>
            </a:r>
            <a:r>
              <a:rPr lang="en-CA" b="1" baseline="30000" dirty="0">
                <a:solidFill>
                  <a:srgbClr val="00A4FF"/>
                </a:solidFill>
                <a:latin typeface="Arial" panose="020B0604020202020204" pitchFamily="34" charset="0"/>
                <a:cs typeface="Arial" panose="020B0604020202020204" pitchFamily="34" charset="0"/>
              </a:rPr>
              <a:t>225</a:t>
            </a:r>
            <a:r>
              <a:rPr lang="en-CA" b="1" dirty="0">
                <a:solidFill>
                  <a:srgbClr val="00A4FF"/>
                </a:solidFill>
                <a:latin typeface="Arial" panose="020B0604020202020204" pitchFamily="34" charset="0"/>
                <a:cs typeface="Arial" panose="020B0604020202020204" pitchFamily="34" charset="0"/>
              </a:rPr>
              <a:t>Ac</a:t>
            </a:r>
            <a:endParaRPr lang="en-CA" dirty="0"/>
          </a:p>
        </p:txBody>
      </p:sp>
      <p:sp>
        <p:nvSpPr>
          <p:cNvPr id="5" name="TextBox 4">
            <a:extLst>
              <a:ext uri="{FF2B5EF4-FFF2-40B4-BE49-F238E27FC236}">
                <a16:creationId xmlns:a16="http://schemas.microsoft.com/office/drawing/2014/main" id="{49076837-6250-4125-99C5-AA59A26B4BD8}"/>
              </a:ext>
            </a:extLst>
          </p:cNvPr>
          <p:cNvSpPr txBox="1"/>
          <p:nvPr/>
        </p:nvSpPr>
        <p:spPr>
          <a:xfrm>
            <a:off x="331471" y="1154677"/>
            <a:ext cx="4354829" cy="3970318"/>
          </a:xfrm>
          <a:prstGeom prst="rect">
            <a:avLst/>
          </a:prstGeom>
          <a:noFill/>
        </p:spPr>
        <p:txBody>
          <a:bodyPr wrap="square" rtlCol="0">
            <a:spAutoFit/>
          </a:bodyPr>
          <a:lstStyle/>
          <a:p>
            <a:r>
              <a:rPr lang="en-CA" b="1" dirty="0"/>
              <a:t>Decay of </a:t>
            </a:r>
            <a:r>
              <a:rPr lang="en-CA" b="1" baseline="30000" dirty="0"/>
              <a:t>229</a:t>
            </a:r>
            <a:r>
              <a:rPr lang="en-CA" b="1" dirty="0"/>
              <a:t>Th decay </a:t>
            </a:r>
          </a:p>
          <a:p>
            <a:r>
              <a:rPr lang="en-CA" dirty="0"/>
              <a:t>Challenge: Limited stock of </a:t>
            </a:r>
            <a:r>
              <a:rPr lang="en-CA" baseline="30000" dirty="0"/>
              <a:t>229</a:t>
            </a:r>
            <a:r>
              <a:rPr lang="en-CA" dirty="0"/>
              <a:t>Th (1.7 Ci of </a:t>
            </a:r>
            <a:r>
              <a:rPr lang="en-CA" baseline="30000" dirty="0"/>
              <a:t>225</a:t>
            </a:r>
            <a:r>
              <a:rPr lang="en-CA" dirty="0"/>
              <a:t>Ac per year)</a:t>
            </a:r>
          </a:p>
          <a:p>
            <a:endParaRPr lang="en-CA" dirty="0"/>
          </a:p>
          <a:p>
            <a:endParaRPr lang="en-CA" dirty="0"/>
          </a:p>
          <a:p>
            <a:r>
              <a:rPr lang="en-CA" b="1" baseline="30000" dirty="0"/>
              <a:t>232</a:t>
            </a:r>
            <a:r>
              <a:rPr lang="en-CA" b="1" dirty="0"/>
              <a:t>Th spallation with high (≥ 100 MeV) energy protons</a:t>
            </a:r>
          </a:p>
          <a:p>
            <a:r>
              <a:rPr lang="en-CA" dirty="0"/>
              <a:t>Challenge: Co-production of </a:t>
            </a:r>
            <a:r>
              <a:rPr lang="en-CA" baseline="30000" dirty="0"/>
              <a:t>227</a:t>
            </a:r>
            <a:r>
              <a:rPr lang="en-CA" dirty="0"/>
              <a:t>Ac</a:t>
            </a:r>
          </a:p>
          <a:p>
            <a:endParaRPr lang="en-CA" dirty="0"/>
          </a:p>
          <a:p>
            <a:endParaRPr lang="en-CA" dirty="0"/>
          </a:p>
          <a:p>
            <a:r>
              <a:rPr lang="en-CA" b="1" dirty="0"/>
              <a:t>Irradiation of </a:t>
            </a:r>
            <a:r>
              <a:rPr lang="en-CA" b="1" baseline="30000" dirty="0"/>
              <a:t>226</a:t>
            </a:r>
            <a:r>
              <a:rPr lang="en-CA" b="1" dirty="0"/>
              <a:t>Ra with medium-energy protons and photons</a:t>
            </a:r>
          </a:p>
          <a:p>
            <a:r>
              <a:rPr lang="en-CA" dirty="0"/>
              <a:t>Challenge: limited quantities of </a:t>
            </a:r>
            <a:r>
              <a:rPr lang="en-CA" baseline="30000" dirty="0"/>
              <a:t>226</a:t>
            </a:r>
            <a:r>
              <a:rPr lang="en-CA" dirty="0"/>
              <a:t>Ra, target preparation</a:t>
            </a:r>
          </a:p>
        </p:txBody>
      </p:sp>
      <p:pic>
        <p:nvPicPr>
          <p:cNvPr id="2" name="Picture 1">
            <a:extLst>
              <a:ext uri="{FF2B5EF4-FFF2-40B4-BE49-F238E27FC236}">
                <a16:creationId xmlns:a16="http://schemas.microsoft.com/office/drawing/2014/main" id="{1FCA04B7-FCD7-6A69-89A5-A5F9CD156E04}"/>
              </a:ext>
            </a:extLst>
          </p:cNvPr>
          <p:cNvPicPr>
            <a:picLocks noChangeAspect="1"/>
          </p:cNvPicPr>
          <p:nvPr/>
        </p:nvPicPr>
        <p:blipFill>
          <a:blip r:embed="rId3">
            <a:extLst>
              <a:ext uri="{28A0092B-C50C-407E-A947-70E740481C1C}">
                <a14:useLocalDpi xmlns:a14="http://schemas.microsoft.com/office/drawing/2010/main" val="0"/>
              </a:ext>
            </a:extLst>
          </a:blip>
          <a:srcRect b="9073"/>
          <a:stretch/>
        </p:blipFill>
        <p:spPr>
          <a:xfrm>
            <a:off x="4407207" y="1086571"/>
            <a:ext cx="7784793" cy="3426496"/>
          </a:xfrm>
          <a:prstGeom prst="rect">
            <a:avLst/>
          </a:prstGeom>
        </p:spPr>
      </p:pic>
      <p:sp>
        <p:nvSpPr>
          <p:cNvPr id="6" name="TextBox 5">
            <a:extLst>
              <a:ext uri="{FF2B5EF4-FFF2-40B4-BE49-F238E27FC236}">
                <a16:creationId xmlns:a16="http://schemas.microsoft.com/office/drawing/2014/main" id="{F0CE9BFD-E391-B406-FDDD-A96EE4C4CFDE}"/>
              </a:ext>
            </a:extLst>
          </p:cNvPr>
          <p:cNvSpPr txBox="1"/>
          <p:nvPr/>
        </p:nvSpPr>
        <p:spPr>
          <a:xfrm>
            <a:off x="8864455" y="4820410"/>
            <a:ext cx="3352200" cy="369332"/>
          </a:xfrm>
          <a:prstGeom prst="rect">
            <a:avLst/>
          </a:prstGeom>
          <a:noFill/>
        </p:spPr>
        <p:txBody>
          <a:bodyPr wrap="none" rtlCol="0">
            <a:spAutoFit/>
          </a:bodyPr>
          <a:lstStyle/>
          <a:p>
            <a:r>
              <a:rPr lang="en-CA" i="1" dirty="0">
                <a:solidFill>
                  <a:schemeClr val="bg1">
                    <a:lumMod val="65000"/>
                  </a:schemeClr>
                </a:solidFill>
              </a:rPr>
              <a:t>Figure credit Janke Kleynhans</a:t>
            </a:r>
          </a:p>
        </p:txBody>
      </p:sp>
      <p:sp>
        <p:nvSpPr>
          <p:cNvPr id="8" name="TextBox 7">
            <a:extLst>
              <a:ext uri="{FF2B5EF4-FFF2-40B4-BE49-F238E27FC236}">
                <a16:creationId xmlns:a16="http://schemas.microsoft.com/office/drawing/2014/main" id="{A08327F9-BBAF-2F8F-622F-060EC93C8FA2}"/>
              </a:ext>
            </a:extLst>
          </p:cNvPr>
          <p:cNvSpPr txBox="1"/>
          <p:nvPr/>
        </p:nvSpPr>
        <p:spPr>
          <a:xfrm>
            <a:off x="168043" y="6164121"/>
            <a:ext cx="12294441" cy="523220"/>
          </a:xfrm>
          <a:prstGeom prst="rect">
            <a:avLst/>
          </a:prstGeom>
          <a:noFill/>
        </p:spPr>
        <p:txBody>
          <a:bodyPr wrap="square">
            <a:spAutoFit/>
          </a:bodyPr>
          <a:lstStyle/>
          <a:p>
            <a:r>
              <a:rPr lang="en-CA" sz="1400" i="1" dirty="0">
                <a:solidFill>
                  <a:srgbClr val="00AAFF"/>
                </a:solidFill>
              </a:rPr>
              <a:t>A. Robertson Curr </a:t>
            </a:r>
            <a:r>
              <a:rPr lang="en-CA" sz="1400" i="1" dirty="0" err="1">
                <a:solidFill>
                  <a:srgbClr val="00AAFF"/>
                </a:solidFill>
              </a:rPr>
              <a:t>Radiopharm</a:t>
            </a:r>
            <a:r>
              <a:rPr lang="en-CA" sz="1400" i="1" dirty="0">
                <a:solidFill>
                  <a:srgbClr val="00AAFF"/>
                </a:solidFill>
              </a:rPr>
              <a:t>. 2018;11(3):156-172. </a:t>
            </a:r>
            <a:r>
              <a:rPr lang="en-CA" sz="1400" i="1" dirty="0" err="1">
                <a:solidFill>
                  <a:srgbClr val="00AAFF"/>
                </a:solidFill>
              </a:rPr>
              <a:t>doi</a:t>
            </a:r>
            <a:r>
              <a:rPr lang="en-CA" sz="1400" i="1" dirty="0">
                <a:solidFill>
                  <a:srgbClr val="00AAFF"/>
                </a:solidFill>
              </a:rPr>
              <a:t>: 10.2174/1874471011666180416161908</a:t>
            </a:r>
          </a:p>
          <a:p>
            <a:r>
              <a:rPr lang="en-CA" sz="1400" i="1" dirty="0">
                <a:solidFill>
                  <a:srgbClr val="00B0F0"/>
                </a:solidFill>
              </a:rPr>
              <a:t>V. Radchenko et al. Journal of Nuclear Medicine Nov 2021, 62 (11) 1495-1503; DOI: 10.2967/jnumed.120.261016 </a:t>
            </a:r>
          </a:p>
        </p:txBody>
      </p:sp>
    </p:spTree>
    <p:extLst>
      <p:ext uri="{BB962C8B-B14F-4D97-AF65-F5344CB8AC3E}">
        <p14:creationId xmlns:p14="http://schemas.microsoft.com/office/powerpoint/2010/main" val="1985594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322" y="218773"/>
            <a:ext cx="6534726" cy="648072"/>
          </a:xfrm>
        </p:spPr>
        <p:txBody>
          <a:bodyPr>
            <a:noAutofit/>
          </a:bodyPr>
          <a:lstStyle/>
          <a:p>
            <a:r>
              <a:rPr lang="en-GB" sz="2400" dirty="0"/>
              <a:t>Workshop on Supply of </a:t>
            </a:r>
            <a:r>
              <a:rPr lang="en-GB" sz="2400" baseline="30000" dirty="0"/>
              <a:t>225</a:t>
            </a:r>
            <a:r>
              <a:rPr lang="en-GB" sz="2400" dirty="0"/>
              <a:t>Ac (2018)</a:t>
            </a:r>
          </a:p>
        </p:txBody>
      </p:sp>
      <p:sp>
        <p:nvSpPr>
          <p:cNvPr id="4" name="Content Placeholder 2"/>
          <p:cNvSpPr txBox="1">
            <a:spLocks/>
          </p:cNvSpPr>
          <p:nvPr/>
        </p:nvSpPr>
        <p:spPr bwMode="black">
          <a:xfrm>
            <a:off x="666322" y="866845"/>
            <a:ext cx="5173004" cy="64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1" fontAlgn="base" hangingPunct="1">
              <a:spcBef>
                <a:spcPct val="20000"/>
              </a:spcBef>
              <a:spcAft>
                <a:spcPct val="0"/>
              </a:spcAft>
              <a:buClr>
                <a:srgbClr val="99CCFF"/>
              </a:buClr>
              <a:buSzPct val="110000"/>
              <a:buChar char="•"/>
              <a:defRPr sz="2800">
                <a:solidFill>
                  <a:srgbClr val="FFFFCC"/>
                </a:solidFill>
                <a:latin typeface="+mn-lt"/>
              </a:defRPr>
            </a:lvl2pPr>
            <a:lvl3pPr marL="1143000" indent="-228600" algn="l" rtl="0" eaLnBrk="1" fontAlgn="base" hangingPunct="1">
              <a:spcBef>
                <a:spcPct val="20000"/>
              </a:spcBef>
              <a:spcAft>
                <a:spcPct val="0"/>
              </a:spcAft>
              <a:buClr>
                <a:srgbClr val="99CCFF"/>
              </a:buClr>
              <a:buSzPct val="110000"/>
              <a:buChar char="•"/>
              <a:defRPr sz="2400">
                <a:solidFill>
                  <a:srgbClr val="FFFFCC"/>
                </a:solidFill>
                <a:latin typeface="+mn-lt"/>
              </a:defRPr>
            </a:lvl3pPr>
            <a:lvl4pPr marL="1600200" indent="-228600" algn="l" rtl="0" eaLnBrk="1" fontAlgn="base" hangingPunct="1">
              <a:spcBef>
                <a:spcPct val="20000"/>
              </a:spcBef>
              <a:spcAft>
                <a:spcPct val="0"/>
              </a:spcAft>
              <a:buClr>
                <a:srgbClr val="99CCFF"/>
              </a:buClr>
              <a:buSzPct val="110000"/>
              <a:buChar char="•"/>
              <a:defRPr sz="2400">
                <a:solidFill>
                  <a:srgbClr val="FFFFCC"/>
                </a:solidFill>
                <a:latin typeface="+mn-lt"/>
              </a:defRPr>
            </a:lvl4pPr>
            <a:lvl5pPr marL="2057400" indent="-228600" algn="l" rtl="0" eaLnBrk="1" fontAlgn="base" hangingPunct="1">
              <a:spcBef>
                <a:spcPct val="20000"/>
              </a:spcBef>
              <a:spcAft>
                <a:spcPct val="0"/>
              </a:spcAft>
              <a:buClr>
                <a:srgbClr val="99CCFF"/>
              </a:buClr>
              <a:buSzPct val="110000"/>
              <a:buChar char="•"/>
              <a:defRPr sz="2400">
                <a:solidFill>
                  <a:srgbClr val="FFFFCC"/>
                </a:solidFill>
                <a:latin typeface="+mn-lt"/>
              </a:defRPr>
            </a:lvl5pPr>
            <a:lvl6pPr marL="2514600" indent="-228600" algn="l" rtl="0" eaLnBrk="1" fontAlgn="base" hangingPunct="1">
              <a:spcBef>
                <a:spcPct val="20000"/>
              </a:spcBef>
              <a:spcAft>
                <a:spcPct val="0"/>
              </a:spcAft>
              <a:buClr>
                <a:srgbClr val="99CCFF"/>
              </a:buClr>
              <a:buSzPct val="110000"/>
              <a:buChar char="•"/>
              <a:defRPr sz="2400">
                <a:solidFill>
                  <a:srgbClr val="FFFFCC"/>
                </a:solidFill>
                <a:latin typeface="+mn-lt"/>
              </a:defRPr>
            </a:lvl6pPr>
            <a:lvl7pPr marL="2971800" indent="-228600" algn="l" rtl="0" eaLnBrk="1" fontAlgn="base" hangingPunct="1">
              <a:spcBef>
                <a:spcPct val="20000"/>
              </a:spcBef>
              <a:spcAft>
                <a:spcPct val="0"/>
              </a:spcAft>
              <a:buClr>
                <a:srgbClr val="99CCFF"/>
              </a:buClr>
              <a:buSzPct val="110000"/>
              <a:buChar char="•"/>
              <a:defRPr sz="2400">
                <a:solidFill>
                  <a:srgbClr val="FFFFCC"/>
                </a:solidFill>
                <a:latin typeface="+mn-lt"/>
              </a:defRPr>
            </a:lvl7pPr>
            <a:lvl8pPr marL="3429000" indent="-228600" algn="l" rtl="0" eaLnBrk="1" fontAlgn="base" hangingPunct="1">
              <a:spcBef>
                <a:spcPct val="20000"/>
              </a:spcBef>
              <a:spcAft>
                <a:spcPct val="0"/>
              </a:spcAft>
              <a:buClr>
                <a:srgbClr val="99CCFF"/>
              </a:buClr>
              <a:buSzPct val="110000"/>
              <a:buChar char="•"/>
              <a:defRPr sz="2400">
                <a:solidFill>
                  <a:srgbClr val="FFFFCC"/>
                </a:solidFill>
                <a:latin typeface="+mn-lt"/>
              </a:defRPr>
            </a:lvl8pPr>
            <a:lvl9pPr marL="3886200" indent="-228600" algn="l" rtl="0" eaLnBrk="1" fontAlgn="base" hangingPunct="1">
              <a:spcBef>
                <a:spcPct val="20000"/>
              </a:spcBef>
              <a:spcAft>
                <a:spcPct val="0"/>
              </a:spcAft>
              <a:buClr>
                <a:srgbClr val="99CCFF"/>
              </a:buClr>
              <a:buSzPct val="110000"/>
              <a:buChar char="•"/>
              <a:defRPr sz="2400">
                <a:solidFill>
                  <a:srgbClr val="FFFFCC"/>
                </a:solidFill>
                <a:latin typeface="+mn-lt"/>
              </a:defRPr>
            </a:lvl9pPr>
          </a:lstStyle>
          <a:p>
            <a:pPr algn="just">
              <a:buClrTx/>
              <a:buSzPct val="80000"/>
            </a:pPr>
            <a:r>
              <a:rPr lang="en-GB" sz="1400" kern="0" dirty="0">
                <a:solidFill>
                  <a:srgbClr val="003399"/>
                </a:solidFill>
                <a:cs typeface="Calibri" pitchFamily="34" charset="0"/>
              </a:rPr>
              <a:t>In collaboration with </a:t>
            </a:r>
            <a:r>
              <a:rPr lang="en-GB" sz="1400" kern="0" dirty="0">
                <a:solidFill>
                  <a:schemeClr val="tx1"/>
                </a:solidFill>
                <a:cs typeface="Calibri" pitchFamily="34" charset="0"/>
              </a:rPr>
              <a:t>EC-JRC </a:t>
            </a:r>
          </a:p>
          <a:p>
            <a:pPr algn="just">
              <a:buClrTx/>
              <a:buSzPct val="80000"/>
            </a:pPr>
            <a:r>
              <a:rPr lang="en-GB" sz="1400" kern="0" dirty="0">
                <a:solidFill>
                  <a:srgbClr val="003399"/>
                </a:solidFill>
                <a:cs typeface="Calibri" pitchFamily="34" charset="0"/>
              </a:rPr>
              <a:t>Trends in global demand and supply for Ac-225 </a:t>
            </a:r>
          </a:p>
          <a:p>
            <a:pPr marL="0" indent="0" algn="just">
              <a:buClrTx/>
              <a:buSzPct val="80000"/>
              <a:buNone/>
            </a:pPr>
            <a:endParaRPr lang="de-DE" sz="2000" kern="0" dirty="0">
              <a:solidFill>
                <a:srgbClr val="003399"/>
              </a:solidFill>
              <a:cs typeface="Calibri" pitchFamily="34" charset="0"/>
            </a:endParaRPr>
          </a:p>
        </p:txBody>
      </p:sp>
      <p:pic>
        <p:nvPicPr>
          <p:cNvPr id="5" name="Picture 4">
            <a:extLst>
              <a:ext uri="{FF2B5EF4-FFF2-40B4-BE49-F238E27FC236}">
                <a16:creationId xmlns:a16="http://schemas.microsoft.com/office/drawing/2014/main" id="{FDE168CF-1E87-44FE-AF58-7F017908B6AE}"/>
              </a:ext>
            </a:extLst>
          </p:cNvPr>
          <p:cNvPicPr>
            <a:picLocks noChangeAspect="1"/>
          </p:cNvPicPr>
          <p:nvPr/>
        </p:nvPicPr>
        <p:blipFill rotWithShape="1">
          <a:blip r:embed="rId3"/>
          <a:srcRect b="58090"/>
          <a:stretch/>
        </p:blipFill>
        <p:spPr>
          <a:xfrm>
            <a:off x="4882886" y="866845"/>
            <a:ext cx="1276372" cy="747447"/>
          </a:xfrm>
          <a:prstGeom prst="rect">
            <a:avLst/>
          </a:prstGeom>
          <a:effectLst>
            <a:outerShdw blurRad="63500" sx="105000" sy="105000" algn="ctr" rotWithShape="0">
              <a:schemeClr val="tx1">
                <a:alpha val="40000"/>
              </a:schemeClr>
            </a:outerShdw>
          </a:effectLst>
        </p:spPr>
      </p:pic>
      <p:sp>
        <p:nvSpPr>
          <p:cNvPr id="11" name="TextBox 10">
            <a:extLst>
              <a:ext uri="{FF2B5EF4-FFF2-40B4-BE49-F238E27FC236}">
                <a16:creationId xmlns:a16="http://schemas.microsoft.com/office/drawing/2014/main" id="{DBFDB4E6-B2E7-4DED-93B6-F1AD0732327D}"/>
              </a:ext>
            </a:extLst>
          </p:cNvPr>
          <p:cNvSpPr txBox="1"/>
          <p:nvPr/>
        </p:nvSpPr>
        <p:spPr>
          <a:xfrm>
            <a:off x="481263" y="2036717"/>
            <a:ext cx="5038188" cy="1384995"/>
          </a:xfrm>
          <a:prstGeom prst="rect">
            <a:avLst/>
          </a:prstGeom>
          <a:noFill/>
        </p:spPr>
        <p:txBody>
          <a:bodyPr wrap="square" rtlCol="0">
            <a:spAutoFit/>
          </a:bodyPr>
          <a:lstStyle/>
          <a:p>
            <a:r>
              <a:rPr kumimoji="0" lang="en-GB" sz="2800" b="1" i="0" u="none" strike="noStrike" kern="1200" cap="none" spc="0" normalizeH="0" baseline="0" noProof="0" dirty="0">
                <a:ln>
                  <a:noFill/>
                </a:ln>
                <a:solidFill>
                  <a:srgbClr val="003399"/>
                </a:solidFill>
                <a:effectLst/>
                <a:uLnTx/>
                <a:uFillTx/>
                <a:latin typeface="Arial"/>
                <a:ea typeface="Times New Roman" panose="02020603050405020304" pitchFamily="18" charset="0"/>
                <a:cs typeface="+mj-cs"/>
              </a:rPr>
              <a:t>CRP on production and quality control of Ac-225 radiopharmaceuticals</a:t>
            </a:r>
            <a:endParaRPr lang="en-GB" dirty="0"/>
          </a:p>
        </p:txBody>
      </p:sp>
      <p:sp>
        <p:nvSpPr>
          <p:cNvPr id="13" name="TextBox 12">
            <a:extLst>
              <a:ext uri="{FF2B5EF4-FFF2-40B4-BE49-F238E27FC236}">
                <a16:creationId xmlns:a16="http://schemas.microsoft.com/office/drawing/2014/main" id="{93DCDEAE-F654-4021-BB79-3BEF8222C33F}"/>
              </a:ext>
            </a:extLst>
          </p:cNvPr>
          <p:cNvSpPr txBox="1"/>
          <p:nvPr/>
        </p:nvSpPr>
        <p:spPr>
          <a:xfrm>
            <a:off x="376337" y="3497856"/>
            <a:ext cx="4506549" cy="3238066"/>
          </a:xfrm>
          <a:prstGeom prst="rect">
            <a:avLst/>
          </a:prstGeom>
          <a:noFill/>
        </p:spPr>
        <p:txBody>
          <a:bodyPr wrap="square">
            <a:spAutoFit/>
          </a:bodyPr>
          <a:lstStyle/>
          <a:p>
            <a:pPr marL="360000" indent="-285750">
              <a:lnSpc>
                <a:spcPct val="120000"/>
              </a:lnSpc>
              <a:buFont typeface="Arial" panose="020B0604020202020204" pitchFamily="34" charset="0"/>
              <a:buChar char="•"/>
            </a:pPr>
            <a:r>
              <a:rPr lang="en-GB" sz="1400" dirty="0"/>
              <a:t>Initiated to assist with capacity building and technology transfer of new generation of therapeutic radiopharmaceuticals with focus on Ac-225 radiopharmaceuticals (peptides, immunoconjugates, small molecules, etc.), </a:t>
            </a:r>
          </a:p>
          <a:p>
            <a:pPr marL="360000" indent="-285750">
              <a:lnSpc>
                <a:spcPct val="120000"/>
              </a:lnSpc>
              <a:buFont typeface="Arial" panose="020B0604020202020204" pitchFamily="34" charset="0"/>
              <a:buChar char="•"/>
            </a:pPr>
            <a:r>
              <a:rPr lang="en-GB" sz="1400" dirty="0"/>
              <a:t>Addressing method development and standardization of preparation, quality control and pre-clinical studies of Ac-225 radiopharmaceuticals</a:t>
            </a:r>
          </a:p>
          <a:p>
            <a:pPr marL="360000" indent="-285750">
              <a:lnSpc>
                <a:spcPct val="120000"/>
              </a:lnSpc>
              <a:buFont typeface="Arial" panose="020B0604020202020204" pitchFamily="34" charset="0"/>
              <a:buChar char="•"/>
            </a:pPr>
            <a:r>
              <a:rPr lang="en-GB" sz="1400" dirty="0"/>
              <a:t>1st RCM held in Nov 2022, 2</a:t>
            </a:r>
            <a:r>
              <a:rPr lang="en-GB" sz="1400" baseline="30000" dirty="0"/>
              <a:t>nd</a:t>
            </a:r>
            <a:r>
              <a:rPr lang="en-GB" sz="1400" dirty="0"/>
              <a:t> RCM July 2024 </a:t>
            </a:r>
          </a:p>
          <a:p>
            <a:pPr marL="360000" indent="-285750">
              <a:lnSpc>
                <a:spcPct val="120000"/>
              </a:lnSpc>
              <a:buFont typeface="Arial" panose="020B0604020202020204" pitchFamily="34" charset="0"/>
              <a:buChar char="•"/>
            </a:pPr>
            <a:r>
              <a:rPr lang="en-GB" sz="1400" dirty="0"/>
              <a:t>2022-2026 (5 years) 25 participants</a:t>
            </a:r>
          </a:p>
          <a:p>
            <a:pPr marL="360000" indent="-285750">
              <a:lnSpc>
                <a:spcPct val="120000"/>
              </a:lnSpc>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4A9A8E55-B230-285B-0FAC-6C2701C29EC7}"/>
              </a:ext>
            </a:extLst>
          </p:cNvPr>
          <p:cNvPicPr>
            <a:picLocks noChangeAspect="1"/>
          </p:cNvPicPr>
          <p:nvPr/>
        </p:nvPicPr>
        <p:blipFill>
          <a:blip r:embed="rId4"/>
          <a:stretch>
            <a:fillRect/>
          </a:stretch>
        </p:blipFill>
        <p:spPr>
          <a:xfrm>
            <a:off x="8422197" y="3603406"/>
            <a:ext cx="3058602" cy="2311986"/>
          </a:xfrm>
          <a:prstGeom prst="rect">
            <a:avLst/>
          </a:prstGeom>
        </p:spPr>
      </p:pic>
      <p:sp>
        <p:nvSpPr>
          <p:cNvPr id="12" name="TextBox 11">
            <a:extLst>
              <a:ext uri="{FF2B5EF4-FFF2-40B4-BE49-F238E27FC236}">
                <a16:creationId xmlns:a16="http://schemas.microsoft.com/office/drawing/2014/main" id="{CC051A02-6105-B598-6F91-E04B4792FDDA}"/>
              </a:ext>
            </a:extLst>
          </p:cNvPr>
          <p:cNvSpPr txBox="1"/>
          <p:nvPr/>
        </p:nvSpPr>
        <p:spPr>
          <a:xfrm>
            <a:off x="8422197" y="6003526"/>
            <a:ext cx="3518478" cy="430887"/>
          </a:xfrm>
          <a:prstGeom prst="rect">
            <a:avLst/>
          </a:prstGeom>
          <a:noFill/>
        </p:spPr>
        <p:txBody>
          <a:bodyPr wrap="square">
            <a:spAutoFit/>
          </a:bodyPr>
          <a:lstStyle/>
          <a:p>
            <a:pPr algn="l"/>
            <a:r>
              <a:rPr lang="en-GB" sz="1100" b="0" i="0" u="none" strike="noStrike" baseline="0" dirty="0">
                <a:latin typeface="CIDFont+F6"/>
              </a:rPr>
              <a:t>Virtual Consultants Meeting on “The Status of Alpha Emitter Radiopharmaceuticals: June 2021</a:t>
            </a:r>
            <a:endParaRPr lang="en-GB" sz="1100" dirty="0"/>
          </a:p>
        </p:txBody>
      </p:sp>
      <p:pic>
        <p:nvPicPr>
          <p:cNvPr id="14" name="Picture 13">
            <a:extLst>
              <a:ext uri="{FF2B5EF4-FFF2-40B4-BE49-F238E27FC236}">
                <a16:creationId xmlns:a16="http://schemas.microsoft.com/office/drawing/2014/main" id="{841F642D-AE3C-E56A-8FE2-FCFDE3538695}"/>
              </a:ext>
            </a:extLst>
          </p:cNvPr>
          <p:cNvPicPr>
            <a:picLocks noChangeAspect="1"/>
          </p:cNvPicPr>
          <p:nvPr/>
        </p:nvPicPr>
        <p:blipFill>
          <a:blip r:embed="rId5"/>
          <a:stretch>
            <a:fillRect/>
          </a:stretch>
        </p:blipFill>
        <p:spPr>
          <a:xfrm>
            <a:off x="5016188" y="3692718"/>
            <a:ext cx="3176071" cy="2379943"/>
          </a:xfrm>
          <a:prstGeom prst="rect">
            <a:avLst/>
          </a:prstGeom>
        </p:spPr>
      </p:pic>
      <p:pic>
        <p:nvPicPr>
          <p:cNvPr id="6" name="Picture 5">
            <a:extLst>
              <a:ext uri="{FF2B5EF4-FFF2-40B4-BE49-F238E27FC236}">
                <a16:creationId xmlns:a16="http://schemas.microsoft.com/office/drawing/2014/main" id="{4B9DC262-71FC-2F02-489C-AAD56CFAA1CE}"/>
              </a:ext>
            </a:extLst>
          </p:cNvPr>
          <p:cNvPicPr>
            <a:picLocks noChangeAspect="1"/>
          </p:cNvPicPr>
          <p:nvPr/>
        </p:nvPicPr>
        <p:blipFill>
          <a:blip r:embed="rId6"/>
          <a:stretch>
            <a:fillRect/>
          </a:stretch>
        </p:blipFill>
        <p:spPr>
          <a:xfrm>
            <a:off x="6352676" y="218773"/>
            <a:ext cx="5052548" cy="2552218"/>
          </a:xfrm>
          <a:prstGeom prst="rect">
            <a:avLst/>
          </a:prstGeom>
        </p:spPr>
      </p:pic>
    </p:spTree>
    <p:extLst>
      <p:ext uri="{BB962C8B-B14F-4D97-AF65-F5344CB8AC3E}">
        <p14:creationId xmlns:p14="http://schemas.microsoft.com/office/powerpoint/2010/main" val="3045872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787BF3-7484-CD69-54EB-6B55DC3633C6}"/>
              </a:ext>
            </a:extLst>
          </p:cNvPr>
          <p:cNvSpPr>
            <a:spLocks noGrp="1"/>
          </p:cNvSpPr>
          <p:nvPr>
            <p:ph type="title"/>
          </p:nvPr>
        </p:nvSpPr>
        <p:spPr>
          <a:xfrm>
            <a:off x="287354" y="174715"/>
            <a:ext cx="8953827" cy="650329"/>
          </a:xfrm>
        </p:spPr>
        <p:txBody>
          <a:bodyPr>
            <a:normAutofit fontScale="90000"/>
          </a:bodyPr>
          <a:lstStyle/>
          <a:p>
            <a:r>
              <a:rPr lang="en-GB" sz="2400" dirty="0"/>
              <a:t>Preparation of an IAEA Tec-Doc on “Production of Ac-225 radiopharmaceuticals“ November 20-24, 2023, IAEA Headquarters, Vienna, Austria</a:t>
            </a:r>
            <a:br>
              <a:rPr lang="en-GB" sz="2400" dirty="0"/>
            </a:br>
            <a:endParaRPr lang="en-GB" sz="2400" dirty="0"/>
          </a:p>
        </p:txBody>
      </p:sp>
      <p:pic>
        <p:nvPicPr>
          <p:cNvPr id="5" name="Picture 4">
            <a:extLst>
              <a:ext uri="{FF2B5EF4-FFF2-40B4-BE49-F238E27FC236}">
                <a16:creationId xmlns:a16="http://schemas.microsoft.com/office/drawing/2014/main" id="{272524B4-1511-47E4-4118-849DBDCEF1CD}"/>
              </a:ext>
            </a:extLst>
          </p:cNvPr>
          <p:cNvPicPr>
            <a:picLocks noChangeAspect="1"/>
          </p:cNvPicPr>
          <p:nvPr/>
        </p:nvPicPr>
        <p:blipFill>
          <a:blip r:embed="rId2"/>
          <a:stretch>
            <a:fillRect/>
          </a:stretch>
        </p:blipFill>
        <p:spPr>
          <a:xfrm>
            <a:off x="363798" y="1229859"/>
            <a:ext cx="4353642" cy="2444980"/>
          </a:xfrm>
          <a:prstGeom prst="rect">
            <a:avLst/>
          </a:prstGeom>
        </p:spPr>
      </p:pic>
      <p:pic>
        <p:nvPicPr>
          <p:cNvPr id="6" name="Picture 5">
            <a:extLst>
              <a:ext uri="{FF2B5EF4-FFF2-40B4-BE49-F238E27FC236}">
                <a16:creationId xmlns:a16="http://schemas.microsoft.com/office/drawing/2014/main" id="{B7CB7492-1B7E-8073-6DAD-D46236B66FC5}"/>
              </a:ext>
            </a:extLst>
          </p:cNvPr>
          <p:cNvPicPr>
            <a:picLocks noChangeAspect="1"/>
          </p:cNvPicPr>
          <p:nvPr/>
        </p:nvPicPr>
        <p:blipFill>
          <a:blip r:embed="rId3"/>
          <a:stretch>
            <a:fillRect/>
          </a:stretch>
        </p:blipFill>
        <p:spPr>
          <a:xfrm>
            <a:off x="363798" y="3259152"/>
            <a:ext cx="3374804" cy="3340666"/>
          </a:xfrm>
          <a:prstGeom prst="rect">
            <a:avLst/>
          </a:prstGeom>
          <a:ln>
            <a:solidFill>
              <a:schemeClr val="tx1"/>
            </a:solidFill>
          </a:ln>
        </p:spPr>
      </p:pic>
      <p:sp>
        <p:nvSpPr>
          <p:cNvPr id="7" name="TextBox 6">
            <a:extLst>
              <a:ext uri="{FF2B5EF4-FFF2-40B4-BE49-F238E27FC236}">
                <a16:creationId xmlns:a16="http://schemas.microsoft.com/office/drawing/2014/main" id="{6ADA3DF9-8241-D924-F844-5CAC860E07BD}"/>
              </a:ext>
            </a:extLst>
          </p:cNvPr>
          <p:cNvSpPr txBox="1"/>
          <p:nvPr/>
        </p:nvSpPr>
        <p:spPr>
          <a:xfrm>
            <a:off x="3853310" y="5953487"/>
            <a:ext cx="6180268" cy="646331"/>
          </a:xfrm>
          <a:prstGeom prst="rect">
            <a:avLst/>
          </a:prstGeom>
          <a:noFill/>
        </p:spPr>
        <p:txBody>
          <a:bodyPr wrap="square">
            <a:spAutoFit/>
          </a:bodyPr>
          <a:lstStyle/>
          <a:p>
            <a:r>
              <a:rPr lang="en-CA" dirty="0"/>
              <a:t>https://www.iaea.org/publications/15707/production-and-quality-control-of-actinium-225-radiopharmaceuticals</a:t>
            </a:r>
          </a:p>
        </p:txBody>
      </p:sp>
      <p:pic>
        <p:nvPicPr>
          <p:cNvPr id="8" name="Picture 7">
            <a:extLst>
              <a:ext uri="{FF2B5EF4-FFF2-40B4-BE49-F238E27FC236}">
                <a16:creationId xmlns:a16="http://schemas.microsoft.com/office/drawing/2014/main" id="{D8D05EC1-6003-7830-B3D6-66BB3D03837A}"/>
              </a:ext>
            </a:extLst>
          </p:cNvPr>
          <p:cNvPicPr>
            <a:picLocks noChangeAspect="1"/>
          </p:cNvPicPr>
          <p:nvPr/>
        </p:nvPicPr>
        <p:blipFill>
          <a:blip r:embed="rId4"/>
          <a:stretch>
            <a:fillRect/>
          </a:stretch>
        </p:blipFill>
        <p:spPr>
          <a:xfrm>
            <a:off x="6719208" y="926292"/>
            <a:ext cx="3381704" cy="2343108"/>
          </a:xfrm>
          <a:prstGeom prst="rect">
            <a:avLst/>
          </a:prstGeom>
        </p:spPr>
      </p:pic>
      <p:sp>
        <p:nvSpPr>
          <p:cNvPr id="9" name="TextBox 8">
            <a:extLst>
              <a:ext uri="{FF2B5EF4-FFF2-40B4-BE49-F238E27FC236}">
                <a16:creationId xmlns:a16="http://schemas.microsoft.com/office/drawing/2014/main" id="{CE1A179D-707F-0AC4-EFA6-F89F8BD73CF2}"/>
              </a:ext>
            </a:extLst>
          </p:cNvPr>
          <p:cNvSpPr txBox="1"/>
          <p:nvPr/>
        </p:nvSpPr>
        <p:spPr>
          <a:xfrm>
            <a:off x="6599913" y="3542682"/>
            <a:ext cx="4444079" cy="923330"/>
          </a:xfrm>
          <a:prstGeom prst="rect">
            <a:avLst/>
          </a:prstGeom>
          <a:noFill/>
        </p:spPr>
        <p:txBody>
          <a:bodyPr wrap="square">
            <a:spAutoFit/>
          </a:bodyPr>
          <a:lstStyle/>
          <a:p>
            <a:pPr algn="l"/>
            <a:r>
              <a:rPr lang="en-GB" sz="1800" b="0" i="0" u="none" strike="noStrike" baseline="0" dirty="0">
                <a:solidFill>
                  <a:srgbClr val="FF0000"/>
                </a:solidFill>
                <a:latin typeface="CIDFont+F1"/>
              </a:rPr>
              <a:t>Technical Meeting on: Production of Alpha Emitters and Radiopharmaceuticals IAEA Headquarters, Vienna, November 2023</a:t>
            </a:r>
            <a:endParaRPr lang="en-GB" dirty="0"/>
          </a:p>
        </p:txBody>
      </p:sp>
      <p:pic>
        <p:nvPicPr>
          <p:cNvPr id="10" name="Picture 9">
            <a:extLst>
              <a:ext uri="{FF2B5EF4-FFF2-40B4-BE49-F238E27FC236}">
                <a16:creationId xmlns:a16="http://schemas.microsoft.com/office/drawing/2014/main" id="{6B48EACC-DF5E-2C61-35A8-500DDF96ABE8}"/>
              </a:ext>
            </a:extLst>
          </p:cNvPr>
          <p:cNvPicPr>
            <a:picLocks noChangeAspect="1"/>
          </p:cNvPicPr>
          <p:nvPr/>
        </p:nvPicPr>
        <p:blipFill>
          <a:blip r:embed="rId5"/>
          <a:stretch>
            <a:fillRect/>
          </a:stretch>
        </p:blipFill>
        <p:spPr>
          <a:xfrm>
            <a:off x="6249322" y="4607667"/>
            <a:ext cx="4968430" cy="1266753"/>
          </a:xfrm>
          <a:prstGeom prst="rect">
            <a:avLst/>
          </a:prstGeom>
          <a:ln>
            <a:solidFill>
              <a:schemeClr val="tx1"/>
            </a:solidFill>
          </a:ln>
        </p:spPr>
      </p:pic>
    </p:spTree>
    <p:extLst>
      <p:ext uri="{BB962C8B-B14F-4D97-AF65-F5344CB8AC3E}">
        <p14:creationId xmlns:p14="http://schemas.microsoft.com/office/powerpoint/2010/main" val="3510974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1.1"/>
</p:tagLst>
</file>

<file path=ppt/tags/tag2.xml><?xml version="1.0" encoding="utf-8"?>
<p:tagLst xmlns:a="http://schemas.openxmlformats.org/drawingml/2006/main" xmlns:r="http://schemas.openxmlformats.org/officeDocument/2006/relationships" xmlns:p="http://schemas.openxmlformats.org/presentationml/2006/main">
  <p:tag name="TIMING" val="|71.1"/>
</p:tagLst>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TRIUMF_Scientific_Presentation_02</Template>
  <TotalTime>7678</TotalTime>
  <Words>1871</Words>
  <Application>Microsoft Office PowerPoint</Application>
  <PresentationFormat>Widescreen</PresentationFormat>
  <Paragraphs>331</Paragraphs>
  <Slides>24</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SimSun</vt:lpstr>
      <vt:lpstr>Yu Mincho</vt:lpstr>
      <vt:lpstr>Aptos</vt:lpstr>
      <vt:lpstr>Arial</vt:lpstr>
      <vt:lpstr>Calibri</vt:lpstr>
      <vt:lpstr>CIDFont+F1</vt:lpstr>
      <vt:lpstr>CIDFont+F6</vt:lpstr>
      <vt:lpstr>Franklin Gothic Book</vt:lpstr>
      <vt:lpstr>Times New Roman</vt:lpstr>
      <vt:lpstr>Wingdings</vt:lpstr>
      <vt:lpstr>Custom Design</vt:lpstr>
      <vt:lpstr> TRIUMF Life Sciences program through the lens of IAEA  </vt:lpstr>
      <vt:lpstr>Introduction to International Atomic Energy Agency (IAEA)</vt:lpstr>
      <vt:lpstr>My time at the International Atomic Energy Agency (IAEA)</vt:lpstr>
      <vt:lpstr>Targeted Radionuclide Imaging and Therapy (radiotheranostics)</vt:lpstr>
      <vt:lpstr>Targeted Radiation Therapy (TRT): Targeted Alpha Therapy </vt:lpstr>
      <vt:lpstr>Targeted Alpha Therapy (TAT): Challenges (Production of TAT radionuclides)</vt:lpstr>
      <vt:lpstr>PowerPoint Presentation</vt:lpstr>
      <vt:lpstr>Workshop on Supply of 225Ac (2018)</vt:lpstr>
      <vt:lpstr>Preparation of an IAEA Tec-Doc on “Production of Ac-225 radiopharmaceuticals“ November 20-24, 2023, IAEA Headquarters, Vienna, Austria </vt:lpstr>
      <vt:lpstr>PowerPoint Presentation</vt:lpstr>
      <vt:lpstr>TRIUMF’s Ac-225 experience: High-purity 225Ac production available via 225Ra</vt:lpstr>
      <vt:lpstr>PowerPoint Presentation</vt:lpstr>
      <vt:lpstr>PowerPoint Presentation</vt:lpstr>
      <vt:lpstr>PowerPoint Presentation</vt:lpstr>
      <vt:lpstr>PowerPoint Presentation</vt:lpstr>
      <vt:lpstr>Targeted Radiation Therapy (TRT): Targeted Auger Electron Therapy </vt:lpstr>
      <vt:lpstr>PowerPoint Presentation</vt:lpstr>
      <vt:lpstr>PowerPoint Presentation</vt:lpstr>
      <vt:lpstr>PowerPoint Presentation</vt:lpstr>
      <vt:lpstr>PowerPoint Presentation</vt:lpstr>
      <vt:lpstr>PowerPoint Presentation</vt:lpstr>
      <vt:lpstr>335 Abstracts 30 Companies 3 Professional Societies 550 participants 5 young investigator awards 88 Member States 4 side events:  IAEA-Partnership, Speed mentoring for young researchers  Women in radiopharmacy    Save the date: NEXT ISTR June 21-25, 2027  </vt:lpstr>
      <vt:lpstr>PowerPoint Presentation</vt:lpstr>
      <vt:lpstr>Thank you 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Valery Radchenko</cp:lastModifiedBy>
  <cp:revision>191</cp:revision>
  <dcterms:created xsi:type="dcterms:W3CDTF">2018-01-11T22:22:35Z</dcterms:created>
  <dcterms:modified xsi:type="dcterms:W3CDTF">2025-07-29T19:54:59Z</dcterms:modified>
</cp:coreProperties>
</file>