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25"/>
    <a:srgbClr val="173C99"/>
    <a:srgbClr val="DEE6FA"/>
    <a:srgbClr val="80FFCC"/>
    <a:srgbClr val="E1FFF3"/>
    <a:srgbClr val="3C5014"/>
    <a:srgbClr val="9ACD32"/>
    <a:srgbClr val="E8F4D0"/>
    <a:srgbClr val="EDF9F2"/>
    <a:srgbClr val="BDE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3" autoAdjust="0"/>
    <p:restoredTop sz="94660"/>
  </p:normalViewPr>
  <p:slideViewPr>
    <p:cSldViewPr snapToGrid="0">
      <p:cViewPr>
        <p:scale>
          <a:sx n="58" d="100"/>
          <a:sy n="58" d="100"/>
        </p:scale>
        <p:origin x="8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E01A1-D4E3-4A11-B52E-A410DE9057DA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90E50-3790-4178-B5AC-7ABA0B9E2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90E50-3790-4178-B5AC-7ABA0B9E2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8C11C-5238-2216-F85D-5639011FD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FFAFF-EA39-2427-F002-17FFE5F86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C8715-292C-88AE-3C01-6A51BF8BE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A3CF2-BDF3-1EE0-AE56-544C4C662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90E50-3790-4178-B5AC-7ABA0B9E2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0C9A-40EA-0A6C-01AA-69EAAE290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6AF9C-9F5E-9C80-4954-E484200A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70F3-F28D-5A21-1E75-752391C9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709B1-9079-4FF9-4E2B-C9735171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E9020-4B0C-8370-C54E-2B7F0E25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7357-551D-AD65-DA15-7AEE1EFA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53CC8-020B-C821-0CA7-477264E14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B957-18FB-0ECA-66A7-6F097718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C8F53-95A1-3938-DC8D-B914D11D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D634B-76EC-FA1E-D990-DA57BD71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6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D085D-BE09-0431-CE07-BEBDE00F6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98E7F-5288-34BD-7306-C40BDC958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2E4D2-D49A-2F8C-32B1-9B9997FC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82885-4FF1-0D75-DB40-757D4EF0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71812-4F65-CFD3-66C5-43FED273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8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E235-E07D-150F-9045-529AEB18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6DD02-CC95-2E1A-5F71-5B43A5A61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1DF48-8775-814F-A54D-80BA3037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4FE4F-82DB-9EA3-93C0-9A3FF8C9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0B64A-9975-5A46-252D-BC0821E8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4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4B55-4553-9190-97A6-E1B86E87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8269A-F566-BB57-878B-02CC1A68A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0B8BF-69D0-88BE-72EC-45B2EA7E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049AF-908D-267A-FFF6-08989A06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B73F5-74A2-4601-2966-410C76E0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207B-C240-46E4-DDCD-6E7F51DF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0D226-5E08-E2C6-D1FE-825575ADA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5A63B-A8F2-06F2-2A6A-053239AF0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27BC1-FB61-DD50-CCA4-B4B3A9DA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A7123-32EB-41D9-2D50-7C79CE62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1627F-DEF1-A1E1-4DCE-90CFF380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8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00C2-E5C6-9AAD-4918-91F57F77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45A12-5E72-CA28-9BCD-24F51701C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6E3FD-F0CA-9A01-9003-F9FB373EB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78197-9418-14A8-6C68-AF03FF1A6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4E58C-DC6E-F4B4-E03E-EA7E6F047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BB006-5746-385C-A5E4-858EE98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2904E-4A9A-37E9-876A-44B5294F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7B141-4B2E-A775-73EE-90BA99DD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5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ADEA-67E9-3FEC-7F28-72094115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B132A-314C-9BCC-5EB1-6857C917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6B73E-3C20-37CF-CAAD-07E33D61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F2E81-397A-EA9A-61A6-60F25EAB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BCEA6-DDF4-4B61-770D-B6FD8D7C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FBD8A-52DC-13E5-5E87-174E5311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96353-96F7-B66E-4729-DB594CD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75CA-339D-EDD1-2B61-4264FB5D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59AA-B926-3CA2-2DED-FC92F7C5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7EF84-A0CE-3D0A-382A-F16B7963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19F12-934F-5DDC-03E7-1A07CAB1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C562F-DBCB-DE2E-19CC-5D978D62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1A3F1-C8EA-6134-3508-7900B4B8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ADB4-4B17-DC9A-7D02-0AE65057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E0BE9-D44E-30E6-1C8F-3023B1768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00890-7A08-3FF2-4941-3CA5AA28F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58060-D364-76CF-037B-E78C48FA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D88FB-30D1-05FC-83EC-7A9B8095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34AE3-0031-6A76-2067-B87E69EC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5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99EB9-9102-D3B4-7085-8A10F219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14EB2-7BDD-6DAC-63D6-AAF43F96F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19784-4051-2027-D6E3-F3720D6B1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E08B52-0D68-4D6C-B6E1-721A30D3DC0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61F88-4010-1718-2AEE-A0523577A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DD0C3-0B8E-DA1C-7115-8539EDAE1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421977-CBB2-4846-BA05-FA60470C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F8B0621-A44C-6920-5D0C-C7780AFD3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12"/>
            <a:ext cx="12192000" cy="68490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1B1799-847E-EF20-025F-FAAF1C69D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51" y="0"/>
            <a:ext cx="11466467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E88D8A-1825-321C-C8E9-80AEBA502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49"/>
            <a:ext cx="12192000" cy="6853853"/>
          </a:xfrm>
          <a:prstGeom prst="rect">
            <a:avLst/>
          </a:prstGeom>
        </p:spPr>
      </p:pic>
      <p:grpSp>
        <p:nvGrpSpPr>
          <p:cNvPr id="69" name="组合 8">
            <a:extLst>
              <a:ext uri="{FF2B5EF4-FFF2-40B4-BE49-F238E27FC236}">
                <a16:creationId xmlns:a16="http://schemas.microsoft.com/office/drawing/2014/main" id="{89BDCDD4-2488-5B64-9330-62A169CA4A7D}"/>
              </a:ext>
            </a:extLst>
          </p:cNvPr>
          <p:cNvGrpSpPr/>
          <p:nvPr/>
        </p:nvGrpSpPr>
        <p:grpSpPr>
          <a:xfrm>
            <a:off x="552548" y="6421353"/>
            <a:ext cx="447417" cy="226508"/>
            <a:chOff x="1469387" y="4691190"/>
            <a:chExt cx="1358928" cy="604426"/>
          </a:xfrm>
        </p:grpSpPr>
        <p:sp>
          <p:nvSpPr>
            <p:cNvPr id="71" name="文本框 5">
              <a:extLst>
                <a:ext uri="{FF2B5EF4-FFF2-40B4-BE49-F238E27FC236}">
                  <a16:creationId xmlns:a16="http://schemas.microsoft.com/office/drawing/2014/main" id="{12290F93-92AE-1AFB-FF40-FEFFF896E5CE}"/>
                </a:ext>
              </a:extLst>
            </p:cNvPr>
            <p:cNvSpPr txBox="1"/>
            <p:nvPr/>
          </p:nvSpPr>
          <p:spPr>
            <a:xfrm>
              <a:off x="1469387" y="4691190"/>
              <a:ext cx="455952" cy="604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1" lang="zh-CN" altLang="en-US" b="1" baseline="30000" dirty="0">
                <a:solidFill>
                  <a:srgbClr val="6CDF72"/>
                </a:solidFill>
              </a:endParaRPr>
            </a:p>
          </p:txBody>
        </p:sp>
        <p:sp>
          <p:nvSpPr>
            <p:cNvPr id="72" name="文本框 6">
              <a:extLst>
                <a:ext uri="{FF2B5EF4-FFF2-40B4-BE49-F238E27FC236}">
                  <a16:creationId xmlns:a16="http://schemas.microsoft.com/office/drawing/2014/main" id="{1CCED21A-9E5A-9FD7-2191-A8D968471A03}"/>
                </a:ext>
              </a:extLst>
            </p:cNvPr>
            <p:cNvSpPr txBox="1"/>
            <p:nvPr/>
          </p:nvSpPr>
          <p:spPr>
            <a:xfrm>
              <a:off x="2372363" y="4691190"/>
              <a:ext cx="455952" cy="604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1" lang="zh-CN" altLang="en-US" b="1" baseline="30000" dirty="0">
                <a:solidFill>
                  <a:srgbClr val="DDACDC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AC49F5A-BC90-018E-EE83-F854F491A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163" y="-10351"/>
            <a:ext cx="10056661" cy="6868351"/>
          </a:xfrm>
          <a:prstGeom prst="rect">
            <a:avLst/>
          </a:prstGeom>
        </p:spPr>
      </p:pic>
      <p:pic>
        <p:nvPicPr>
          <p:cNvPr id="10" name="Picture 9" descr="A close-up of a scientific presentation&#10;&#10;AI-generated content may be incorrect.">
            <a:extLst>
              <a:ext uri="{FF2B5EF4-FFF2-40B4-BE49-F238E27FC236}">
                <a16:creationId xmlns:a16="http://schemas.microsoft.com/office/drawing/2014/main" id="{A9C0CA65-3CF2-8C8B-FCF1-5CCC391EE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8.33333E-7 -4.07407E-6 L 0.20729 0.16598 " pathEditMode="relative" rAng="0" ptsTypes="AA">
                                      <p:cBhvr>
                                        <p:cTn id="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2000" y="6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1458 -0.00463 L -0.15586 -0.12315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-59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9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EF336-60AC-41FA-DFCB-86F79FA1B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7956E272-21C9-CB3E-0AB5-BA3030EC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" t="24140" r="50203" b="-1143"/>
          <a:stretch>
            <a:fillRect/>
          </a:stretch>
        </p:blipFill>
        <p:spPr>
          <a:xfrm>
            <a:off x="4523945" y="4894675"/>
            <a:ext cx="995390" cy="101200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6CB90A6-29D1-8324-5ED6-258FEC62C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889" y="4113033"/>
            <a:ext cx="1826046" cy="1634503"/>
          </a:xfrm>
          <a:prstGeom prst="rect">
            <a:avLst/>
          </a:prstGeom>
        </p:spPr>
      </p:pic>
      <p:pic>
        <p:nvPicPr>
          <p:cNvPr id="1026" name="Picture 2" descr="NANETS/SNMMI Procedure Standard for Somatostatin Receptor–Based Peptide  Receptor Radionuclide Therapy with 177Lu-DOTATATE | Journal of Nuclear  Medicine">
            <a:extLst>
              <a:ext uri="{FF2B5EF4-FFF2-40B4-BE49-F238E27FC236}">
                <a16:creationId xmlns:a16="http://schemas.microsoft.com/office/drawing/2014/main" id="{F283BCD6-93D2-C667-5E32-414A19AE9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4"/>
          <a:stretch>
            <a:fillRect/>
          </a:stretch>
        </p:blipFill>
        <p:spPr bwMode="auto">
          <a:xfrm>
            <a:off x="1270958" y="1757236"/>
            <a:ext cx="2384925" cy="14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66FCFB2-A81B-E37E-2320-7038B933CB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833" t="11438" r="5287" b="4080"/>
          <a:stretch/>
        </p:blipFill>
        <p:spPr>
          <a:xfrm>
            <a:off x="1210592" y="4184877"/>
            <a:ext cx="3183619" cy="156558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4F71E6-F489-6585-01B2-10689E8FCE8F}"/>
              </a:ext>
            </a:extLst>
          </p:cNvPr>
          <p:cNvCxnSpPr>
            <a:cxnSpLocks/>
          </p:cNvCxnSpPr>
          <p:nvPr/>
        </p:nvCxnSpPr>
        <p:spPr>
          <a:xfrm flipV="1">
            <a:off x="0" y="3397037"/>
            <a:ext cx="12345593" cy="8831"/>
          </a:xfrm>
          <a:prstGeom prst="line">
            <a:avLst/>
          </a:prstGeom>
          <a:ln w="1905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73D247-BD85-89BD-E1EF-1781A2557DBE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986427"/>
          </a:xfrm>
          <a:prstGeom prst="line">
            <a:avLst/>
          </a:prstGeom>
          <a:ln w="19050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4DA230-1038-80C5-EC3B-4E5AB64A5A4A}"/>
              </a:ext>
            </a:extLst>
          </p:cNvPr>
          <p:cNvSpPr txBox="1"/>
          <p:nvPr/>
        </p:nvSpPr>
        <p:spPr>
          <a:xfrm>
            <a:off x="1492002" y="3662288"/>
            <a:ext cx="3398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Results and Next Steps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9799B1-19B6-1477-A5F5-6BE1996A5F83}"/>
              </a:ext>
            </a:extLst>
          </p:cNvPr>
          <p:cNvSpPr/>
          <p:nvPr/>
        </p:nvSpPr>
        <p:spPr>
          <a:xfrm>
            <a:off x="3865719" y="1891285"/>
            <a:ext cx="4524166" cy="3048000"/>
          </a:xfrm>
          <a:prstGeom prst="ellipse">
            <a:avLst/>
          </a:prstGeom>
          <a:solidFill>
            <a:schemeClr val="bg1"/>
          </a:solidFill>
          <a:ln>
            <a:solidFill>
              <a:srgbClr val="003E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diagram of a light bulb&#10;&#10;AI-generated content may be incorrect.">
            <a:extLst>
              <a:ext uri="{FF2B5EF4-FFF2-40B4-BE49-F238E27FC236}">
                <a16:creationId xmlns:a16="http://schemas.microsoft.com/office/drawing/2014/main" id="{9D32F471-D4FD-5341-C142-7214CAC7D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2" t="62518" r="20014" b="21293"/>
          <a:stretch>
            <a:fillRect/>
          </a:stretch>
        </p:blipFill>
        <p:spPr>
          <a:xfrm>
            <a:off x="4001239" y="2982608"/>
            <a:ext cx="1756580" cy="691112"/>
          </a:xfrm>
          <a:prstGeom prst="round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EE4F223-B263-DDD4-666A-BA4388D3B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9545" y="2356814"/>
          <a:ext cx="2524648" cy="207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8" imgW="2927264" imgH="2410942" progId="ChemDraw_x64.Document.6.0">
                  <p:embed/>
                </p:oleObj>
              </mc:Choice>
              <mc:Fallback>
                <p:oleObj name="CS ChemDraw 64-bit Drawing" r:id="rId8" imgW="2927264" imgH="2410942" progId="ChemDraw_x64.Document.6.0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EE4F223-B263-DDD4-666A-BA4388D3B5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9545" y="2356814"/>
                        <a:ext cx="2524648" cy="2079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495005E5-E6DF-4292-F84C-ECA96B1379DD}"/>
              </a:ext>
            </a:extLst>
          </p:cNvPr>
          <p:cNvSpPr/>
          <p:nvPr/>
        </p:nvSpPr>
        <p:spPr>
          <a:xfrm rot="20854210">
            <a:off x="5337087" y="2135379"/>
            <a:ext cx="537935" cy="87617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BA6A1B-2942-59E1-C41C-59D9E2A87CCF}"/>
              </a:ext>
            </a:extLst>
          </p:cNvPr>
          <p:cNvSpPr txBox="1"/>
          <p:nvPr/>
        </p:nvSpPr>
        <p:spPr>
          <a:xfrm>
            <a:off x="3959881" y="3707506"/>
            <a:ext cx="120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Bifunctional Chelator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8E26B4-29CF-8163-573E-BAC167C665D8}"/>
              </a:ext>
            </a:extLst>
          </p:cNvPr>
          <p:cNvSpPr txBox="1"/>
          <p:nvPr/>
        </p:nvSpPr>
        <p:spPr>
          <a:xfrm>
            <a:off x="4160014" y="2534064"/>
            <a:ext cx="120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Radionuclide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236F87-7EE5-E81B-F838-8030580D6988}"/>
              </a:ext>
            </a:extLst>
          </p:cNvPr>
          <p:cNvSpPr txBox="1"/>
          <p:nvPr/>
        </p:nvSpPr>
        <p:spPr>
          <a:xfrm>
            <a:off x="6007480" y="4252324"/>
            <a:ext cx="1387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Targeting Vector “TATE”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48B06B-B3E0-9826-3D04-E2ACF5C6750C}"/>
              </a:ext>
            </a:extLst>
          </p:cNvPr>
          <p:cNvSpPr txBox="1"/>
          <p:nvPr/>
        </p:nvSpPr>
        <p:spPr>
          <a:xfrm>
            <a:off x="5903877" y="2044991"/>
            <a:ext cx="120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Antenna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2898F5C9-E96E-4A8C-D5A7-114B8864AD6C}"/>
              </a:ext>
            </a:extLst>
          </p:cNvPr>
          <p:cNvCxnSpPr>
            <a:cxnSpLocks/>
          </p:cNvCxnSpPr>
          <p:nvPr/>
        </p:nvCxnSpPr>
        <p:spPr>
          <a:xfrm rot="5400000">
            <a:off x="4795335" y="2857888"/>
            <a:ext cx="323958" cy="25949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5D944CC6-A789-FCC4-C2D4-D386CFAAFA01}"/>
              </a:ext>
            </a:extLst>
          </p:cNvPr>
          <p:cNvCxnSpPr>
            <a:cxnSpLocks/>
          </p:cNvCxnSpPr>
          <p:nvPr/>
        </p:nvCxnSpPr>
        <p:spPr>
          <a:xfrm flipV="1">
            <a:off x="4982829" y="3583283"/>
            <a:ext cx="288645" cy="44392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89B21C97-D7CB-8CBE-616A-F8F823FC0328}"/>
              </a:ext>
            </a:extLst>
          </p:cNvPr>
          <p:cNvCxnSpPr/>
          <p:nvPr/>
        </p:nvCxnSpPr>
        <p:spPr>
          <a:xfrm rot="10800000" flipV="1">
            <a:off x="5903877" y="2269003"/>
            <a:ext cx="207818" cy="20213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A44C4FF-10F8-24E3-743F-8390BDFA30E1}"/>
              </a:ext>
            </a:extLst>
          </p:cNvPr>
          <p:cNvSpPr txBox="1"/>
          <p:nvPr/>
        </p:nvSpPr>
        <p:spPr>
          <a:xfrm>
            <a:off x="1399499" y="145757"/>
            <a:ext cx="3428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3E25"/>
                </a:solidFill>
                <a:latin typeface="Avenir Next LT Pro" panose="020B0504020202020204" pitchFamily="34" charset="0"/>
              </a:rPr>
              <a:t>Project Motivation &amp; TRT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C3AB50-95FC-A645-81BE-4A55C26C08D9}"/>
              </a:ext>
            </a:extLst>
          </p:cNvPr>
          <p:cNvSpPr txBox="1"/>
          <p:nvPr/>
        </p:nvSpPr>
        <p:spPr>
          <a:xfrm>
            <a:off x="7096184" y="145757"/>
            <a:ext cx="4768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3E25"/>
                </a:solidFill>
                <a:latin typeface="Avenir Next LT Pro" panose="020B0504020202020204" pitchFamily="34" charset="0"/>
              </a:rPr>
              <a:t>Clinical Radioisotopes of Terbium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0B95709-AAB4-36E4-A7BA-24232F1C138C}"/>
              </a:ext>
            </a:extLst>
          </p:cNvPr>
          <p:cNvSpPr txBox="1"/>
          <p:nvPr/>
        </p:nvSpPr>
        <p:spPr>
          <a:xfrm>
            <a:off x="1061121" y="3526984"/>
            <a:ext cx="2480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3E25"/>
                </a:solidFill>
                <a:latin typeface="Avenir Next LT Pro" panose="020B0504020202020204" pitchFamily="34" charset="0"/>
              </a:rPr>
              <a:t>Optical Modality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E3898BF-A318-20A6-843D-8467FCBE1645}"/>
              </a:ext>
            </a:extLst>
          </p:cNvPr>
          <p:cNvSpPr txBox="1"/>
          <p:nvPr/>
        </p:nvSpPr>
        <p:spPr>
          <a:xfrm>
            <a:off x="8829007" y="3519744"/>
            <a:ext cx="2406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3E25"/>
                </a:solidFill>
                <a:latin typeface="Avenir Next LT Pro" panose="020B0504020202020204" pitchFamily="34" charset="0"/>
              </a:rPr>
              <a:t>Current Findings</a:t>
            </a:r>
          </a:p>
        </p:txBody>
      </p:sp>
      <p:grpSp>
        <p:nvGrpSpPr>
          <p:cNvPr id="69" name="组合 8">
            <a:extLst>
              <a:ext uri="{FF2B5EF4-FFF2-40B4-BE49-F238E27FC236}">
                <a16:creationId xmlns:a16="http://schemas.microsoft.com/office/drawing/2014/main" id="{AE13320E-254C-B8F0-A978-7D104BF067C2}"/>
              </a:ext>
            </a:extLst>
          </p:cNvPr>
          <p:cNvGrpSpPr/>
          <p:nvPr/>
        </p:nvGrpSpPr>
        <p:grpSpPr>
          <a:xfrm>
            <a:off x="552548" y="6421353"/>
            <a:ext cx="447417" cy="226508"/>
            <a:chOff x="1469387" y="4691190"/>
            <a:chExt cx="1358928" cy="604426"/>
          </a:xfrm>
        </p:grpSpPr>
        <p:sp>
          <p:nvSpPr>
            <p:cNvPr id="71" name="文本框 5">
              <a:extLst>
                <a:ext uri="{FF2B5EF4-FFF2-40B4-BE49-F238E27FC236}">
                  <a16:creationId xmlns:a16="http://schemas.microsoft.com/office/drawing/2014/main" id="{0178BA5D-433F-7B2B-8ED2-0C8CB9302B2B}"/>
                </a:ext>
              </a:extLst>
            </p:cNvPr>
            <p:cNvSpPr txBox="1"/>
            <p:nvPr/>
          </p:nvSpPr>
          <p:spPr>
            <a:xfrm>
              <a:off x="1469387" y="4691190"/>
              <a:ext cx="455952" cy="604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1" lang="zh-CN" altLang="en-US" b="1" baseline="30000" dirty="0">
                <a:solidFill>
                  <a:srgbClr val="6CDF72"/>
                </a:solidFill>
              </a:endParaRPr>
            </a:p>
          </p:txBody>
        </p:sp>
        <p:sp>
          <p:nvSpPr>
            <p:cNvPr id="72" name="文本框 6">
              <a:extLst>
                <a:ext uri="{FF2B5EF4-FFF2-40B4-BE49-F238E27FC236}">
                  <a16:creationId xmlns:a16="http://schemas.microsoft.com/office/drawing/2014/main" id="{EBFD89B5-9486-FF41-4720-49AFD65C87CE}"/>
                </a:ext>
              </a:extLst>
            </p:cNvPr>
            <p:cNvSpPr txBox="1"/>
            <p:nvPr/>
          </p:nvSpPr>
          <p:spPr>
            <a:xfrm>
              <a:off x="2372363" y="4691190"/>
              <a:ext cx="455952" cy="604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kumimoji="1" lang="zh-CN" altLang="en-US" b="1" baseline="30000" dirty="0">
                <a:solidFill>
                  <a:srgbClr val="DDACDC"/>
                </a:solidFill>
              </a:endParaRP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30B59FB8-179F-CDBB-592C-A8A032161B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635" y="4235796"/>
            <a:ext cx="518153" cy="143758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5E7BEC3A-82CB-DD78-5847-3678BAE59E24}"/>
              </a:ext>
            </a:extLst>
          </p:cNvPr>
          <p:cNvSpPr txBox="1"/>
          <p:nvPr/>
        </p:nvSpPr>
        <p:spPr>
          <a:xfrm>
            <a:off x="417235" y="5881246"/>
            <a:ext cx="541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Complexes of terbium are luminescent when sensitized using a fluorophore “antenna”.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Desirable for optical imaging and confocal microscopy.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2F76345-19A6-8D53-2D09-90275C526BB8}"/>
              </a:ext>
            </a:extLst>
          </p:cNvPr>
          <p:cNvSpPr/>
          <p:nvPr/>
        </p:nvSpPr>
        <p:spPr>
          <a:xfrm>
            <a:off x="7193641" y="652955"/>
            <a:ext cx="790351" cy="742591"/>
          </a:xfrm>
          <a:prstGeom prst="roundRect">
            <a:avLst/>
          </a:prstGeom>
          <a:solidFill>
            <a:srgbClr val="EEF8F5"/>
          </a:solidFill>
          <a:ln w="28575">
            <a:solidFill>
              <a:srgbClr val="1430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55DD3A6-B1DB-CA0C-EDE1-3F072A5FB5DC}"/>
              </a:ext>
            </a:extLst>
          </p:cNvPr>
          <p:cNvSpPr txBox="1"/>
          <p:nvPr/>
        </p:nvSpPr>
        <p:spPr>
          <a:xfrm>
            <a:off x="7193641" y="640209"/>
            <a:ext cx="956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baseline="30000" dirty="0">
                <a:solidFill>
                  <a:srgbClr val="143027"/>
                </a:solidFill>
              </a:rPr>
              <a:t>149</a:t>
            </a:r>
            <a:r>
              <a:rPr lang="en-US" sz="2200" b="1" dirty="0">
                <a:solidFill>
                  <a:srgbClr val="143027"/>
                </a:solidFill>
              </a:rPr>
              <a:t>Tb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B96B186-13EE-AD49-C970-83B464055617}"/>
              </a:ext>
            </a:extLst>
          </p:cNvPr>
          <p:cNvSpPr txBox="1"/>
          <p:nvPr/>
        </p:nvSpPr>
        <p:spPr>
          <a:xfrm>
            <a:off x="7275231" y="935511"/>
            <a:ext cx="661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43027"/>
                </a:solidFill>
              </a:rPr>
              <a:t>4.1 h</a:t>
            </a:r>
          </a:p>
          <a:p>
            <a:pPr algn="ctr"/>
            <a:r>
              <a:rPr lang="en-US" sz="1200" dirty="0">
                <a:solidFill>
                  <a:srgbClr val="143027"/>
                </a:solidFill>
              </a:rPr>
              <a:t>α, </a:t>
            </a:r>
            <a:r>
              <a:rPr lang="el-GR" sz="1200" dirty="0">
                <a:solidFill>
                  <a:srgbClr val="143027"/>
                </a:solidFill>
              </a:rPr>
              <a:t>β</a:t>
            </a:r>
            <a:r>
              <a:rPr lang="en-US" sz="1200" baseline="30000" dirty="0">
                <a:solidFill>
                  <a:srgbClr val="143027"/>
                </a:solidFill>
              </a:rPr>
              <a:t>+</a:t>
            </a:r>
          </a:p>
          <a:p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9AE8FD6-A8CE-5531-25BE-2C3C538908C7}"/>
              </a:ext>
            </a:extLst>
          </p:cNvPr>
          <p:cNvSpPr/>
          <p:nvPr/>
        </p:nvSpPr>
        <p:spPr>
          <a:xfrm>
            <a:off x="8259676" y="659231"/>
            <a:ext cx="790351" cy="742591"/>
          </a:xfrm>
          <a:prstGeom prst="roundRect">
            <a:avLst/>
          </a:prstGeom>
          <a:solidFill>
            <a:srgbClr val="E8F4D0"/>
          </a:solidFill>
          <a:ln w="28575">
            <a:solidFill>
              <a:srgbClr val="3C50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FDD63A1-49AA-EDB7-64CD-6D580F1A51AA}"/>
              </a:ext>
            </a:extLst>
          </p:cNvPr>
          <p:cNvSpPr txBox="1"/>
          <p:nvPr/>
        </p:nvSpPr>
        <p:spPr>
          <a:xfrm>
            <a:off x="8259676" y="646485"/>
            <a:ext cx="956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baseline="30000" dirty="0">
                <a:solidFill>
                  <a:srgbClr val="3C5014"/>
                </a:solidFill>
              </a:rPr>
              <a:t>152</a:t>
            </a:r>
            <a:r>
              <a:rPr lang="en-US" sz="2200" b="1" dirty="0">
                <a:solidFill>
                  <a:srgbClr val="3C5014"/>
                </a:solidFill>
              </a:rPr>
              <a:t>Tb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C958349-8C4F-2A64-6D81-CA0A751778FF}"/>
              </a:ext>
            </a:extLst>
          </p:cNvPr>
          <p:cNvSpPr txBox="1"/>
          <p:nvPr/>
        </p:nvSpPr>
        <p:spPr>
          <a:xfrm>
            <a:off x="8341266" y="941787"/>
            <a:ext cx="661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C5014"/>
                </a:solidFill>
              </a:rPr>
              <a:t>17.5 h</a:t>
            </a:r>
          </a:p>
          <a:p>
            <a:pPr algn="ctr"/>
            <a:r>
              <a:rPr lang="el-GR" sz="1200" dirty="0">
                <a:solidFill>
                  <a:srgbClr val="3C5014"/>
                </a:solidFill>
              </a:rPr>
              <a:t>β</a:t>
            </a:r>
            <a:r>
              <a:rPr lang="en-US" sz="1200" baseline="30000" dirty="0">
                <a:solidFill>
                  <a:srgbClr val="3C5014"/>
                </a:solidFill>
              </a:rPr>
              <a:t>+</a:t>
            </a:r>
          </a:p>
          <a:p>
            <a:endParaRPr lang="en-US" dirty="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87C7CEA-621F-39E6-106F-256E3A43E265}"/>
              </a:ext>
            </a:extLst>
          </p:cNvPr>
          <p:cNvSpPr/>
          <p:nvPr/>
        </p:nvSpPr>
        <p:spPr>
          <a:xfrm>
            <a:off x="9367608" y="652955"/>
            <a:ext cx="790351" cy="742591"/>
          </a:xfrm>
          <a:prstGeom prst="roundRect">
            <a:avLst/>
          </a:prstGeom>
          <a:solidFill>
            <a:srgbClr val="E1FFF3"/>
          </a:solidFill>
          <a:ln w="28575">
            <a:solidFill>
              <a:srgbClr val="003E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38A203B-24EA-D8DF-9F7E-C11ED9E0B6FF}"/>
              </a:ext>
            </a:extLst>
          </p:cNvPr>
          <p:cNvSpPr txBox="1"/>
          <p:nvPr/>
        </p:nvSpPr>
        <p:spPr>
          <a:xfrm>
            <a:off x="9367608" y="640209"/>
            <a:ext cx="956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baseline="30000" dirty="0">
                <a:solidFill>
                  <a:srgbClr val="003E25"/>
                </a:solidFill>
              </a:rPr>
              <a:t>155</a:t>
            </a:r>
            <a:r>
              <a:rPr lang="en-US" sz="2200" b="1" dirty="0">
                <a:solidFill>
                  <a:srgbClr val="003E25"/>
                </a:solidFill>
              </a:rPr>
              <a:t>Tb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720AA51-B34E-C267-76EC-54A29336867B}"/>
              </a:ext>
            </a:extLst>
          </p:cNvPr>
          <p:cNvSpPr txBox="1"/>
          <p:nvPr/>
        </p:nvSpPr>
        <p:spPr>
          <a:xfrm>
            <a:off x="9449198" y="935511"/>
            <a:ext cx="661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E25"/>
                </a:solidFill>
              </a:rPr>
              <a:t>5.3 d</a:t>
            </a:r>
          </a:p>
          <a:p>
            <a:pPr algn="ctr"/>
            <a:r>
              <a:rPr lang="en-US" sz="1200" dirty="0">
                <a:solidFill>
                  <a:srgbClr val="003E25"/>
                </a:solidFill>
              </a:rPr>
              <a:t>EC</a:t>
            </a:r>
            <a:endParaRPr lang="en-US" sz="1200" baseline="30000" dirty="0">
              <a:solidFill>
                <a:srgbClr val="003E25"/>
              </a:solidFill>
            </a:endParaRPr>
          </a:p>
          <a:p>
            <a:endParaRPr lang="en-US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B0B06CD-5D50-B6A1-C64C-F1E30CC85F93}"/>
              </a:ext>
            </a:extLst>
          </p:cNvPr>
          <p:cNvSpPr/>
          <p:nvPr/>
        </p:nvSpPr>
        <p:spPr>
          <a:xfrm>
            <a:off x="10504425" y="652659"/>
            <a:ext cx="790351" cy="742591"/>
          </a:xfrm>
          <a:prstGeom prst="roundRect">
            <a:avLst/>
          </a:prstGeom>
          <a:solidFill>
            <a:srgbClr val="DEE6FA"/>
          </a:solidFill>
          <a:ln w="28575">
            <a:solidFill>
              <a:srgbClr val="173C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CDF79B2-FB30-ED4A-3AFB-55D25AC270EB}"/>
              </a:ext>
            </a:extLst>
          </p:cNvPr>
          <p:cNvSpPr txBox="1"/>
          <p:nvPr/>
        </p:nvSpPr>
        <p:spPr>
          <a:xfrm>
            <a:off x="10504425" y="639913"/>
            <a:ext cx="956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baseline="30000" dirty="0">
                <a:solidFill>
                  <a:srgbClr val="173C99"/>
                </a:solidFill>
              </a:rPr>
              <a:t>161</a:t>
            </a:r>
            <a:r>
              <a:rPr lang="en-US" sz="2200" b="1" dirty="0">
                <a:solidFill>
                  <a:srgbClr val="173C99"/>
                </a:solidFill>
              </a:rPr>
              <a:t>Tb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6F08E36-257A-539D-8253-FE24B9155564}"/>
              </a:ext>
            </a:extLst>
          </p:cNvPr>
          <p:cNvSpPr txBox="1"/>
          <p:nvPr/>
        </p:nvSpPr>
        <p:spPr>
          <a:xfrm>
            <a:off x="10468055" y="935511"/>
            <a:ext cx="889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73C99"/>
                </a:solidFill>
              </a:rPr>
              <a:t>6.9 d</a:t>
            </a:r>
          </a:p>
          <a:p>
            <a:pPr algn="ctr"/>
            <a:r>
              <a:rPr lang="en-US" sz="1200" dirty="0">
                <a:solidFill>
                  <a:srgbClr val="173C99"/>
                </a:solidFill>
              </a:rPr>
              <a:t> </a:t>
            </a:r>
            <a:r>
              <a:rPr lang="el-GR" sz="1200" dirty="0">
                <a:solidFill>
                  <a:srgbClr val="173C99"/>
                </a:solidFill>
              </a:rPr>
              <a:t>β</a:t>
            </a:r>
            <a:r>
              <a:rPr lang="en-US" sz="1200" baseline="30000" dirty="0">
                <a:solidFill>
                  <a:srgbClr val="173C99"/>
                </a:solidFill>
              </a:rPr>
              <a:t>-</a:t>
            </a:r>
            <a:r>
              <a:rPr lang="en-US" sz="1200" dirty="0">
                <a:solidFill>
                  <a:srgbClr val="173C99"/>
                </a:solidFill>
              </a:rPr>
              <a:t>, AE, EC</a:t>
            </a:r>
            <a:endParaRPr lang="en-US" sz="1200" baseline="30000" dirty="0">
              <a:solidFill>
                <a:srgbClr val="173C99"/>
              </a:solidFill>
            </a:endParaRPr>
          </a:p>
          <a:p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81183A1-4070-E871-717F-389CF6346F6B}"/>
              </a:ext>
            </a:extLst>
          </p:cNvPr>
          <p:cNvSpPr txBox="1"/>
          <p:nvPr/>
        </p:nvSpPr>
        <p:spPr>
          <a:xfrm>
            <a:off x="7155572" y="1464680"/>
            <a:ext cx="1032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Alpha, PET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FEB260-9CDA-5797-3AB2-61C893E01EF1}"/>
              </a:ext>
            </a:extLst>
          </p:cNvPr>
          <p:cNvSpPr txBox="1"/>
          <p:nvPr/>
        </p:nvSpPr>
        <p:spPr>
          <a:xfrm>
            <a:off x="8449273" y="1461774"/>
            <a:ext cx="445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PET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DB9A057-EAEA-AEC1-4248-D9512B654172}"/>
              </a:ext>
            </a:extLst>
          </p:cNvPr>
          <p:cNvSpPr txBox="1"/>
          <p:nvPr/>
        </p:nvSpPr>
        <p:spPr>
          <a:xfrm>
            <a:off x="9463640" y="1456864"/>
            <a:ext cx="661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SPECT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FFA18C0-3745-6F70-486D-72B9F13E537B}"/>
              </a:ext>
            </a:extLst>
          </p:cNvPr>
          <p:cNvSpPr txBox="1"/>
          <p:nvPr/>
        </p:nvSpPr>
        <p:spPr>
          <a:xfrm>
            <a:off x="10428290" y="1464680"/>
            <a:ext cx="1032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Beta, SPECT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D8575C-3825-3A6D-F7BC-2FADC7698CC7}"/>
              </a:ext>
            </a:extLst>
          </p:cNvPr>
          <p:cNvSpPr txBox="1"/>
          <p:nvPr/>
        </p:nvSpPr>
        <p:spPr>
          <a:xfrm>
            <a:off x="8244018" y="1795003"/>
            <a:ext cx="3659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Terbium features four radioisotopes with  diverse decay modes and desirable half lives.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aseline="30000" dirty="0"/>
              <a:t>161</a:t>
            </a:r>
            <a:r>
              <a:rPr lang="en-US" sz="1600" dirty="0"/>
              <a:t>Tb could  be more effective than </a:t>
            </a:r>
            <a:r>
              <a:rPr lang="en-US" sz="1600" baseline="30000" dirty="0"/>
              <a:t>177</a:t>
            </a:r>
            <a:r>
              <a:rPr lang="en-US" sz="1600" dirty="0"/>
              <a:t>Lu  for beta therapy.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A14B061-FFB6-A096-7BBB-20A433D1C685}"/>
              </a:ext>
            </a:extLst>
          </p:cNvPr>
          <p:cNvSpPr txBox="1"/>
          <p:nvPr/>
        </p:nvSpPr>
        <p:spPr>
          <a:xfrm>
            <a:off x="417236" y="633701"/>
            <a:ext cx="541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Neuroendocrine tumour incidence rates have been increasing since the 1970s.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Targeted Radionuclide Therapy (TRT) provides a route to treating late-stage neuroendocrine cancers. 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9DE94BE4-D359-92EC-72CF-94D995694CB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745" t="3301"/>
          <a:stretch>
            <a:fillRect/>
          </a:stretch>
        </p:blipFill>
        <p:spPr>
          <a:xfrm>
            <a:off x="9891096" y="4123499"/>
            <a:ext cx="1987793" cy="1662178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F8E8B76B-A6B9-2CE7-56F1-693519B5469C}"/>
              </a:ext>
            </a:extLst>
          </p:cNvPr>
          <p:cNvSpPr txBox="1"/>
          <p:nvPr/>
        </p:nvSpPr>
        <p:spPr>
          <a:xfrm>
            <a:off x="6419622" y="5885482"/>
            <a:ext cx="5444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CF labels successfully with </a:t>
            </a:r>
            <a:r>
              <a:rPr lang="en-US" sz="1600" baseline="30000" dirty="0"/>
              <a:t>161</a:t>
            </a:r>
            <a:r>
              <a:rPr lang="en-US" sz="1600" dirty="0"/>
              <a:t>Tb under mild conditions.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[</a:t>
            </a:r>
            <a:r>
              <a:rPr lang="en-US" sz="1600" baseline="30000" dirty="0"/>
              <a:t>161</a:t>
            </a:r>
            <a:r>
              <a:rPr lang="en-US" sz="1600" dirty="0"/>
              <a:t>Tb]Tb-CF-TATE shows excellent stability in human serum over time, warranting </a:t>
            </a:r>
            <a:r>
              <a:rPr lang="en-US" sz="1600" i="1" dirty="0"/>
              <a:t>in-vivo</a:t>
            </a:r>
            <a:r>
              <a:rPr lang="en-US" sz="1600" dirty="0"/>
              <a:t> studies in the future.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88CB797D-E8A9-A2B5-E3FD-6A8ED928A9E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0752" t="4635" r="14808" b="1"/>
          <a:stretch/>
        </p:blipFill>
        <p:spPr>
          <a:xfrm>
            <a:off x="7442983" y="4850929"/>
            <a:ext cx="345096" cy="750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D52B2D-0790-D9C4-29D4-5113F84EC118}"/>
              </a:ext>
            </a:extLst>
          </p:cNvPr>
          <p:cNvSpPr txBox="1"/>
          <p:nvPr/>
        </p:nvSpPr>
        <p:spPr>
          <a:xfrm>
            <a:off x="70624" y="3167942"/>
            <a:ext cx="2915022" cy="2308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2E2B2B"/>
                </a:solidFill>
                <a:ea typeface="+mn-lt"/>
                <a:cs typeface="+mn-lt"/>
              </a:rPr>
              <a:t>https://doi.org/10.2967/jnumed.118.230607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88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172</Words>
  <Application>Microsoft Office PowerPoint</Application>
  <PresentationFormat>Widescreen</PresentationFormat>
  <Paragraphs>36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Avenir Next LT Pro</vt:lpstr>
      <vt:lpstr>Wingdings</vt:lpstr>
      <vt:lpstr>Office Theme</vt:lpstr>
      <vt:lpstr>CS ChemDraw 64-bit Drawing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Daycock</dc:creator>
  <cp:lastModifiedBy>Sandra Daycock</cp:lastModifiedBy>
  <cp:revision>7</cp:revision>
  <dcterms:created xsi:type="dcterms:W3CDTF">2025-07-08T21:05:56Z</dcterms:created>
  <dcterms:modified xsi:type="dcterms:W3CDTF">2025-07-29T23:03:35Z</dcterms:modified>
</cp:coreProperties>
</file>