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298CB-5470-7B92-93A4-7BB04017C84F}" v="25" dt="2025-07-29T20:13:01.837"/>
    <p1510:client id="{9261D031-4D40-D0EB-C04C-0F05A631D409}" v="116" dt="2025-07-30T16:46:18.508"/>
    <p1510:client id="{9B206B65-A819-BE58-E0D1-866EC6E627C1}" v="52" dt="2025-07-29T20:10:58.928"/>
    <p1510:client id="{F81F7E49-C698-DB36-A505-41E13D444858}" v="142" dt="2025-07-30T16:32:1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C26B-67E1-B1B5-60AB-7A4029AE7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6FD1-1F6C-4BAF-DC01-B44D1E16D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93" y="1096312"/>
            <a:ext cx="11041479" cy="232649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sz="3200" b="1">
                <a:latin typeface="Arial"/>
                <a:cs typeface="Arial"/>
              </a:rPr>
            </a:br>
            <a:br>
              <a:rPr lang="en-US" sz="3200" b="1">
                <a:latin typeface="Arial"/>
                <a:cs typeface="Arial"/>
              </a:rPr>
            </a:br>
            <a:r>
              <a:rPr lang="en-US" sz="3200" b="1">
                <a:latin typeface="Arial"/>
                <a:cs typeface="Arial"/>
              </a:rPr>
              <a:t>Thorium Beams for Radioactive-Molecule Experiments:</a:t>
            </a:r>
            <a:endParaRPr lang="en-US"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>
                <a:latin typeface="Arial"/>
                <a:cs typeface="Arial"/>
              </a:rPr>
              <a:t>Development of a Glow Discharge Ion Source</a:t>
            </a:r>
            <a:endParaRPr lang="en-US" sz="3200">
              <a:latin typeface="Arial"/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2FFF7-CC30-FED2-E96F-06B4ED26B5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Presenter: Stephanie Cui</a:t>
            </a:r>
          </a:p>
          <a:p>
            <a:r>
              <a:rPr lang="en-US"/>
              <a:t>Supervised by Stephan </a:t>
            </a:r>
            <a:r>
              <a:rPr lang="en-US" err="1"/>
              <a:t>Malbrunot-Ettenauer</a:t>
            </a:r>
            <a:endParaRPr lang="en-US"/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CC885D82-17FF-6962-9E0C-37AA5FFF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830" y="5942985"/>
            <a:ext cx="39338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5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7ACA-EBBB-8A80-3E0E-7DB961B47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ed and blue molecule with a blue and red molecule&#10;&#10;AI-generated content may be incorrect.">
            <a:extLst>
              <a:ext uri="{FF2B5EF4-FFF2-40B4-BE49-F238E27FC236}">
                <a16:creationId xmlns:a16="http://schemas.microsoft.com/office/drawing/2014/main" id="{6D4EC7C8-6358-C097-A7BA-88A15E89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2" r="3145" b="283"/>
          <a:stretch>
            <a:fillRect/>
          </a:stretch>
        </p:blipFill>
        <p:spPr>
          <a:xfrm>
            <a:off x="335993" y="3598281"/>
            <a:ext cx="2629440" cy="2270933"/>
          </a:xfrm>
          <a:prstGeom prst="rect">
            <a:avLst/>
          </a:prstGeom>
        </p:spPr>
      </p:pic>
      <p:pic>
        <p:nvPicPr>
          <p:cNvPr id="34" name="Picture 33" descr="A blue and white line&#10;&#10;AI-generated content may be incorrect.">
            <a:extLst>
              <a:ext uri="{FF2B5EF4-FFF2-40B4-BE49-F238E27FC236}">
                <a16:creationId xmlns:a16="http://schemas.microsoft.com/office/drawing/2014/main" id="{A22FD478-DC1A-738C-9B14-C87723B1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09" y="2136362"/>
            <a:ext cx="1800225" cy="1066800"/>
          </a:xfrm>
          <a:prstGeom prst="rect">
            <a:avLst/>
          </a:prstGeom>
        </p:spPr>
      </p:pic>
      <p:pic>
        <p:nvPicPr>
          <p:cNvPr id="35" name="Picture 3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9D676A98-ABEA-433D-89C0-A5497AD02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017" y="-6112"/>
            <a:ext cx="3679229" cy="2506938"/>
          </a:xfrm>
          <a:prstGeom prst="rect">
            <a:avLst/>
          </a:prstGeom>
        </p:spPr>
      </p:pic>
      <p:pic>
        <p:nvPicPr>
          <p:cNvPr id="36" name="Picture 35" descr="A blue and white squares&#10;&#10;AI-generated content may be incorrect.">
            <a:extLst>
              <a:ext uri="{FF2B5EF4-FFF2-40B4-BE49-F238E27FC236}">
                <a16:creationId xmlns:a16="http://schemas.microsoft.com/office/drawing/2014/main" id="{096948C6-6931-F411-3248-F84721CD84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32" b="4025"/>
          <a:stretch>
            <a:fillRect/>
          </a:stretch>
        </p:blipFill>
        <p:spPr>
          <a:xfrm>
            <a:off x="7425297" y="4210657"/>
            <a:ext cx="4369848" cy="258202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9C73F26-EAE8-8B12-65E1-8D112ADD3F9D}"/>
              </a:ext>
            </a:extLst>
          </p:cNvPr>
          <p:cNvSpPr txBox="1"/>
          <p:nvPr/>
        </p:nvSpPr>
        <p:spPr>
          <a:xfrm>
            <a:off x="432172" y="358204"/>
            <a:ext cx="26181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Motivation:</a:t>
            </a:r>
          </a:p>
          <a:p>
            <a:r>
              <a:rPr lang="en-US" dirty="0"/>
              <a:t>Measure Nuclear Schiff Moment (NSM) in radioactive molecules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F4F1D6-BC93-2514-B3A3-28DFAC79146C}"/>
              </a:ext>
            </a:extLst>
          </p:cNvPr>
          <p:cNvSpPr txBox="1"/>
          <p:nvPr/>
        </p:nvSpPr>
        <p:spPr>
          <a:xfrm>
            <a:off x="3985380" y="313545"/>
            <a:ext cx="3034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Experimental set-up:</a:t>
            </a:r>
          </a:p>
          <a:p>
            <a:r>
              <a:rPr lang="en-US"/>
              <a:t>Glow discharge ion source</a:t>
            </a:r>
          </a:p>
        </p:txBody>
      </p:sp>
      <p:pic>
        <p:nvPicPr>
          <p:cNvPr id="6" name="Picture 5" descr="A close up of a metal object&#10;&#10;AI-generated content may be incorrect.">
            <a:extLst>
              <a:ext uri="{FF2B5EF4-FFF2-40B4-BE49-F238E27FC236}">
                <a16:creationId xmlns:a16="http://schemas.microsoft.com/office/drawing/2014/main" id="{40128694-0378-C99F-CD1B-6FC3401E64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958" t="-1345" r="2440" b="-6235"/>
          <a:stretch>
            <a:fillRect/>
          </a:stretch>
        </p:blipFill>
        <p:spPr>
          <a:xfrm>
            <a:off x="5936840" y="1404322"/>
            <a:ext cx="904675" cy="5498329"/>
          </a:xfrm>
          <a:prstGeom prst="rect">
            <a:avLst/>
          </a:prstGeom>
        </p:spPr>
      </p:pic>
      <p:pic>
        <p:nvPicPr>
          <p:cNvPr id="10" name="Picture 9" descr="A close up of a black and white object&#10;&#10;AI-generated content may be incorrect.">
            <a:extLst>
              <a:ext uri="{FF2B5EF4-FFF2-40B4-BE49-F238E27FC236}">
                <a16:creationId xmlns:a16="http://schemas.microsoft.com/office/drawing/2014/main" id="{95CA885C-7B0E-ACCA-384A-FBCF11868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009" y="2299619"/>
            <a:ext cx="554361" cy="4102779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A purple square with white squares&#10;&#10;AI-generated content may be incorrect.">
            <a:extLst>
              <a:ext uri="{FF2B5EF4-FFF2-40B4-BE49-F238E27FC236}">
                <a16:creationId xmlns:a16="http://schemas.microsoft.com/office/drawing/2014/main" id="{3E575C34-12BE-5BE5-D2AE-53EC73827F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 flipH="1">
            <a:off x="4449742" y="2389818"/>
            <a:ext cx="427120" cy="351602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98B3E6E-55FC-9BFA-ACCF-E34FE07D66A0}"/>
              </a:ext>
            </a:extLst>
          </p:cNvPr>
          <p:cNvCxnSpPr/>
          <p:nvPr/>
        </p:nvCxnSpPr>
        <p:spPr>
          <a:xfrm flipV="1">
            <a:off x="4169230" y="3577935"/>
            <a:ext cx="513820" cy="35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black and white image of a metal object&#10;&#10;AI-generated content may be incorrect.">
            <a:extLst>
              <a:ext uri="{FF2B5EF4-FFF2-40B4-BE49-F238E27FC236}">
                <a16:creationId xmlns:a16="http://schemas.microsoft.com/office/drawing/2014/main" id="{A301D6F8-8AAC-DCF2-4C0A-4FD5F12AADB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11" r="5606" b="-85"/>
          <a:stretch>
            <a:fillRect/>
          </a:stretch>
        </p:blipFill>
        <p:spPr>
          <a:xfrm>
            <a:off x="4854805" y="1564655"/>
            <a:ext cx="582089" cy="529203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B82F03E-CCCB-23CC-373F-2D53159D0377}"/>
              </a:ext>
            </a:extLst>
          </p:cNvPr>
          <p:cNvGrpSpPr/>
          <p:nvPr/>
        </p:nvGrpSpPr>
        <p:grpSpPr>
          <a:xfrm>
            <a:off x="3866231" y="1867697"/>
            <a:ext cx="828628" cy="432321"/>
            <a:chOff x="2756263" y="1932000"/>
            <a:chExt cx="1138526" cy="627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46951E-0BF6-8573-1936-75F9C779B2FD}"/>
                </a:ext>
              </a:extLst>
            </p:cNvPr>
            <p:cNvSpPr/>
            <p:nvPr/>
          </p:nvSpPr>
          <p:spPr>
            <a:xfrm>
              <a:off x="2756263" y="1932000"/>
              <a:ext cx="1096736" cy="6274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202E118-2CB6-50FE-54E6-F0F26289DB88}"/>
                </a:ext>
              </a:extLst>
            </p:cNvPr>
            <p:cNvSpPr txBox="1"/>
            <p:nvPr/>
          </p:nvSpPr>
          <p:spPr>
            <a:xfrm>
              <a:off x="2811386" y="2002732"/>
              <a:ext cx="1083403" cy="4913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/>
                <a:t>holder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BF2CF7-FC78-E0CB-1B3F-6249A6415602}"/>
              </a:ext>
            </a:extLst>
          </p:cNvPr>
          <p:cNvCxnSpPr/>
          <p:nvPr/>
        </p:nvCxnSpPr>
        <p:spPr>
          <a:xfrm flipV="1">
            <a:off x="4662382" y="2080553"/>
            <a:ext cx="438233" cy="62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29AF7E-7B72-40E0-B712-ADA5430EAB84}"/>
              </a:ext>
            </a:extLst>
          </p:cNvPr>
          <p:cNvGrpSpPr/>
          <p:nvPr/>
        </p:nvGrpSpPr>
        <p:grpSpPr>
          <a:xfrm>
            <a:off x="4679973" y="4893056"/>
            <a:ext cx="1114276" cy="622353"/>
            <a:chOff x="6303639" y="3779239"/>
            <a:chExt cx="1151033" cy="58488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D658B9-CE65-1C66-56CB-2DEEAE78271A}"/>
                </a:ext>
              </a:extLst>
            </p:cNvPr>
            <p:cNvSpPr/>
            <p:nvPr/>
          </p:nvSpPr>
          <p:spPr>
            <a:xfrm>
              <a:off x="6303639" y="3779239"/>
              <a:ext cx="1075168" cy="5568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5F17F6-7B35-63F5-5C0A-52F8AE754266}"/>
                </a:ext>
              </a:extLst>
            </p:cNvPr>
            <p:cNvSpPr txBox="1"/>
            <p:nvPr/>
          </p:nvSpPr>
          <p:spPr>
            <a:xfrm>
              <a:off x="6306444" y="3779348"/>
              <a:ext cx="114822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discharge/</a:t>
              </a:r>
            </a:p>
            <a:p>
              <a:pPr algn="l"/>
              <a:r>
                <a:rPr lang="en-US" sz="1600"/>
                <a:t>skimmer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7E55F5-666E-5634-F488-DC1F0C4C2F55}"/>
              </a:ext>
            </a:extLst>
          </p:cNvPr>
          <p:cNvCxnSpPr/>
          <p:nvPr/>
        </p:nvCxnSpPr>
        <p:spPr>
          <a:xfrm flipH="1" flipV="1">
            <a:off x="5138528" y="4317846"/>
            <a:ext cx="661" cy="5778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B04CAC6-447C-13F7-EF37-17AA1454C223}"/>
              </a:ext>
            </a:extLst>
          </p:cNvPr>
          <p:cNvGrpSpPr/>
          <p:nvPr/>
        </p:nvGrpSpPr>
        <p:grpSpPr>
          <a:xfrm>
            <a:off x="5357934" y="2148562"/>
            <a:ext cx="1160217" cy="503821"/>
            <a:chOff x="7379066" y="4654214"/>
            <a:chExt cx="1156979" cy="51084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7381362-001D-1678-E397-2E532B6B60DC}"/>
                </a:ext>
              </a:extLst>
            </p:cNvPr>
            <p:cNvSpPr/>
            <p:nvPr/>
          </p:nvSpPr>
          <p:spPr>
            <a:xfrm>
              <a:off x="7380124" y="4654214"/>
              <a:ext cx="937505" cy="5108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94456FB-E06F-1491-6BFD-CC13A1CB987B}"/>
                </a:ext>
              </a:extLst>
            </p:cNvPr>
            <p:cNvSpPr txBox="1"/>
            <p:nvPr/>
          </p:nvSpPr>
          <p:spPr>
            <a:xfrm>
              <a:off x="7379066" y="4740326"/>
              <a:ext cx="115697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/>
                <a:t>extractor</a:t>
              </a:r>
            </a:p>
          </p:txBody>
        </p: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0484CF9-B188-931C-E3DC-B1D93D1D4C40}"/>
              </a:ext>
            </a:extLst>
          </p:cNvPr>
          <p:cNvCxnSpPr/>
          <p:nvPr/>
        </p:nvCxnSpPr>
        <p:spPr>
          <a:xfrm>
            <a:off x="5757553" y="2641317"/>
            <a:ext cx="2683" cy="1140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3895287-8AEA-A5DC-5BC5-832DA2D57F5D}"/>
              </a:ext>
            </a:extLst>
          </p:cNvPr>
          <p:cNvGrpSpPr/>
          <p:nvPr/>
        </p:nvGrpSpPr>
        <p:grpSpPr>
          <a:xfrm>
            <a:off x="5969395" y="5319072"/>
            <a:ext cx="902214" cy="582606"/>
            <a:chOff x="7298040" y="4648214"/>
            <a:chExt cx="1244005" cy="54684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C3D2B4-198E-BE4F-F1CF-4C6D6414F672}"/>
                </a:ext>
              </a:extLst>
            </p:cNvPr>
            <p:cNvSpPr/>
            <p:nvPr/>
          </p:nvSpPr>
          <p:spPr>
            <a:xfrm>
              <a:off x="7298040" y="4648214"/>
              <a:ext cx="1057505" cy="5468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2C8A7DA-0A2C-5687-3099-A4A31D14FB61}"/>
                </a:ext>
              </a:extLst>
            </p:cNvPr>
            <p:cNvSpPr txBox="1"/>
            <p:nvPr/>
          </p:nvSpPr>
          <p:spPr>
            <a:xfrm>
              <a:off x="7379066" y="4656098"/>
              <a:ext cx="116297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einzel lens</a:t>
              </a:r>
              <a:endParaRPr lang="en-US"/>
            </a:p>
          </p:txBody>
        </p: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450A762-F023-33DB-A3F7-205B2E3EB520}"/>
              </a:ext>
            </a:extLst>
          </p:cNvPr>
          <p:cNvCxnSpPr/>
          <p:nvPr/>
        </p:nvCxnSpPr>
        <p:spPr>
          <a:xfrm flipH="1" flipV="1">
            <a:off x="6366212" y="4794656"/>
            <a:ext cx="13405" cy="5407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0B5D50E-9E71-EEF3-0231-92B09BFC6917}"/>
              </a:ext>
            </a:extLst>
          </p:cNvPr>
          <p:cNvGrpSpPr/>
          <p:nvPr/>
        </p:nvGrpSpPr>
        <p:grpSpPr>
          <a:xfrm>
            <a:off x="3366168" y="3361931"/>
            <a:ext cx="828628" cy="432321"/>
            <a:chOff x="2756263" y="1932000"/>
            <a:chExt cx="1138526" cy="62743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BF0C3C-667B-B109-4750-36B8515E2047}"/>
                </a:ext>
              </a:extLst>
            </p:cNvPr>
            <p:cNvSpPr/>
            <p:nvPr/>
          </p:nvSpPr>
          <p:spPr>
            <a:xfrm>
              <a:off x="2756263" y="1932000"/>
              <a:ext cx="1096736" cy="6274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D37356E-6ED2-06A8-7F57-107BD6265EC9}"/>
                </a:ext>
              </a:extLst>
            </p:cNvPr>
            <p:cNvSpPr txBox="1"/>
            <p:nvPr/>
          </p:nvSpPr>
          <p:spPr>
            <a:xfrm>
              <a:off x="2811386" y="2002732"/>
              <a:ext cx="1083403" cy="4913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target</a:t>
              </a:r>
            </a:p>
          </p:txBody>
        </p:sp>
      </p:grpSp>
      <p:pic>
        <p:nvPicPr>
          <p:cNvPr id="79" name="Picture 78" descr="A close-up of a sign&#10;&#10;AI-generated content may be incorrect.">
            <a:extLst>
              <a:ext uri="{FF2B5EF4-FFF2-40B4-BE49-F238E27FC236}">
                <a16:creationId xmlns:a16="http://schemas.microsoft.com/office/drawing/2014/main" id="{A7223F2C-5917-D8C8-15DE-8B2E81F21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6558" r="2597" b="-1391"/>
          <a:stretch>
            <a:fillRect/>
          </a:stretch>
        </p:blipFill>
        <p:spPr>
          <a:xfrm>
            <a:off x="6713371" y="3625634"/>
            <a:ext cx="619171" cy="1274831"/>
          </a:xfrm>
          <a:prstGeom prst="rect">
            <a:avLst/>
          </a:prstGeom>
          <a:ln>
            <a:noFill/>
          </a:ln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995B7AF0-6DE6-CA05-C516-2F8DBAACAF18}"/>
              </a:ext>
            </a:extLst>
          </p:cNvPr>
          <p:cNvSpPr/>
          <p:nvPr/>
        </p:nvSpPr>
        <p:spPr>
          <a:xfrm>
            <a:off x="4891755" y="1459551"/>
            <a:ext cx="80775" cy="2533224"/>
          </a:xfrm>
          <a:prstGeom prst="rect">
            <a:avLst/>
          </a:prstGeom>
          <a:solidFill>
            <a:srgbClr val="5AB0F2">
              <a:alpha val="54000"/>
            </a:srgb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78198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756396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634594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512797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390995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269197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147394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5025593" algn="l" defTabSz="3756396" rtl="0" eaLnBrk="1" latinLnBrk="0" hangingPunct="1">
              <a:defRPr sz="7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3" name="TextBox 7">
            <a:extLst>
              <a:ext uri="{FF2B5EF4-FFF2-40B4-BE49-F238E27FC236}">
                <a16:creationId xmlns:a16="http://schemas.microsoft.com/office/drawing/2014/main" id="{4E5FF884-EAA2-3A0F-E91A-EE93E01D71D1}"/>
              </a:ext>
            </a:extLst>
          </p:cNvPr>
          <p:cNvSpPr txBox="1"/>
          <p:nvPr/>
        </p:nvSpPr>
        <p:spPr>
          <a:xfrm>
            <a:off x="3532889" y="1313474"/>
            <a:ext cx="164829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3276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6552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9828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53107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6383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79662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42937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106214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>
                <a:solidFill>
                  <a:srgbClr val="5AB0F2"/>
                </a:solidFill>
                <a:latin typeface="Arial"/>
                <a:ea typeface="Open Sans"/>
                <a:cs typeface="Open Sans"/>
              </a:rPr>
              <a:t>Ar</a:t>
            </a:r>
            <a:r>
              <a:rPr lang="en-US" sz="1600">
                <a:solidFill>
                  <a:srgbClr val="5AB0F2"/>
                </a:solidFill>
                <a:latin typeface="Arial"/>
                <a:ea typeface="Open Sans"/>
                <a:cs typeface="Open Sans"/>
              </a:rPr>
              <a:t> inlet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0A97B2F-5643-6826-39A3-F720D14B9D64}"/>
              </a:ext>
            </a:extLst>
          </p:cNvPr>
          <p:cNvCxnSpPr/>
          <p:nvPr/>
        </p:nvCxnSpPr>
        <p:spPr>
          <a:xfrm>
            <a:off x="4297807" y="1515616"/>
            <a:ext cx="550580" cy="1461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D5E2EA2-EBBF-5048-C175-60959DEC9510}"/>
              </a:ext>
            </a:extLst>
          </p:cNvPr>
          <p:cNvCxnSpPr/>
          <p:nvPr/>
        </p:nvCxnSpPr>
        <p:spPr>
          <a:xfrm>
            <a:off x="4578712" y="1252713"/>
            <a:ext cx="2194080" cy="125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6">
            <a:extLst>
              <a:ext uri="{FF2B5EF4-FFF2-40B4-BE49-F238E27FC236}">
                <a16:creationId xmlns:a16="http://schemas.microsoft.com/office/drawing/2014/main" id="{8AC730E3-2258-89BA-2EB2-7CD2F444D5D3}"/>
              </a:ext>
            </a:extLst>
          </p:cNvPr>
          <p:cNvSpPr txBox="1"/>
          <p:nvPr/>
        </p:nvSpPr>
        <p:spPr>
          <a:xfrm>
            <a:off x="5234665" y="957890"/>
            <a:ext cx="164829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3276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6552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89828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53107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6383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79662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42937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106214" algn="l" defTabSz="2526552" rtl="0" eaLnBrk="1" latinLnBrk="0" hangingPunct="1">
              <a:defRPr sz="4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1400" dirty="0">
                <a:solidFill>
                  <a:schemeClr val="bg1">
                    <a:lumMod val="49000"/>
                  </a:schemeClr>
                </a:solidFill>
                <a:latin typeface="Arial"/>
                <a:ea typeface="Open Sans"/>
                <a:cs typeface="Open Sans"/>
              </a:rPr>
              <a:t>~30 mm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FC23457-70B7-A164-AAA0-9C6FB991F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7833" t="12275" r="8355" b="15253"/>
          <a:stretch>
            <a:fillRect/>
          </a:stretch>
        </p:blipFill>
        <p:spPr>
          <a:xfrm flipH="1">
            <a:off x="8440285" y="2388629"/>
            <a:ext cx="2654180" cy="18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81" grpId="0" animBg="1"/>
      <p:bldP spid="83" grpId="0"/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Thorium Beams for Radioactive-Molecule Experiments: Development of a Glow Discharge Ion Source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69</cp:revision>
  <dcterms:created xsi:type="dcterms:W3CDTF">2025-07-18T19:41:36Z</dcterms:created>
  <dcterms:modified xsi:type="dcterms:W3CDTF">2025-07-30T17:13:43Z</dcterms:modified>
</cp:coreProperties>
</file>