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B9AC1-C26D-C22F-48D6-0A91DC10F661}" v="61" dt="2025-07-29T21:30:37.140"/>
    <p1510:client id="{70560316-92C9-C033-3101-11B0CE188CBC}" v="102" dt="2025-07-29T21:59:41.437"/>
    <p1510:client id="{CE652CEF-B60E-1D65-1B03-6BAF06DEC9BD}" v="168" dt="2025-07-30T06:30:08.736"/>
    <p1510:client id="{E6E32446-C8CA-519E-E702-34AFD9822864}" v="1" dt="2025-07-30T15:18:49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5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3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0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1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6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3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3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8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FigureOut">
              <a:rPr lang="en-US" dirty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69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6050D988-1AED-2B6D-5163-FB65CDE7B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14" t="-112" r="73934" b="-1550"/>
          <a:stretch>
            <a:fillRect/>
          </a:stretch>
        </p:blipFill>
        <p:spPr>
          <a:xfrm rot="20580000" flipH="1">
            <a:off x="10071180" y="404695"/>
            <a:ext cx="2091724" cy="1933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B25605-701B-25E3-AC7C-C160A29681CF}"/>
              </a:ext>
            </a:extLst>
          </p:cNvPr>
          <p:cNvSpPr/>
          <p:nvPr/>
        </p:nvSpPr>
        <p:spPr>
          <a:xfrm>
            <a:off x="4992221" y="2768616"/>
            <a:ext cx="7090921" cy="3985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AAA7E-FC0B-C4DB-30A6-5FA43DB44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295" y="21002185"/>
            <a:ext cx="12913964" cy="7378586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graph of a red line&#10;&#10;AI-generated content may be incorrect.">
            <a:extLst>
              <a:ext uri="{FF2B5EF4-FFF2-40B4-BE49-F238E27FC236}">
                <a16:creationId xmlns:a16="http://schemas.microsoft.com/office/drawing/2014/main" id="{BAE19CCA-58B8-1A73-F13D-EFB9B6C90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3331" y="21134235"/>
            <a:ext cx="6221134" cy="3202194"/>
          </a:xfrm>
          <a:prstGeom prst="rect">
            <a:avLst/>
          </a:prstGeom>
        </p:spPr>
      </p:pic>
      <p:pic>
        <p:nvPicPr>
          <p:cNvPr id="7" name="Picture 6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D6131789-243E-65D7-A927-C99A2776F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3681" y="25330388"/>
            <a:ext cx="5851643" cy="2673440"/>
          </a:xfrm>
          <a:prstGeom prst="rect">
            <a:avLst/>
          </a:prstGeom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8D60E588-21C7-DAC5-E42C-DD8BC0D538FC}"/>
              </a:ext>
            </a:extLst>
          </p:cNvPr>
          <p:cNvSpPr txBox="1"/>
          <p:nvPr/>
        </p:nvSpPr>
        <p:spPr>
          <a:xfrm rot="16200000">
            <a:off x="15383851" y="24392907"/>
            <a:ext cx="133254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Counts</a:t>
            </a: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D17ACCE2-9645-51BC-67B3-F8C398863F07}"/>
              </a:ext>
            </a:extLst>
          </p:cNvPr>
          <p:cNvSpPr txBox="1"/>
          <p:nvPr/>
        </p:nvSpPr>
        <p:spPr>
          <a:xfrm>
            <a:off x="19401727" y="28503050"/>
            <a:ext cx="73436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γ-ray Energy [KeV]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622D62-2B9F-416A-2895-E88D7FF44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295" y="21002185"/>
            <a:ext cx="12913964" cy="7378586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graph of a red line&#10;&#10;AI-generated content may be incorrect.">
            <a:extLst>
              <a:ext uri="{FF2B5EF4-FFF2-40B4-BE49-F238E27FC236}">
                <a16:creationId xmlns:a16="http://schemas.microsoft.com/office/drawing/2014/main" id="{16CD1647-F0B1-6FB8-2A7C-B790BE81E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3331" y="21134235"/>
            <a:ext cx="6221134" cy="3202194"/>
          </a:xfrm>
          <a:prstGeom prst="rect">
            <a:avLst/>
          </a:prstGeom>
        </p:spPr>
      </p:pic>
      <p:pic>
        <p:nvPicPr>
          <p:cNvPr id="12" name="Picture 11" descr="A white rectangular sign with black text&#10;&#10;AI-generated content may be incorrect.">
            <a:extLst>
              <a:ext uri="{FF2B5EF4-FFF2-40B4-BE49-F238E27FC236}">
                <a16:creationId xmlns:a16="http://schemas.microsoft.com/office/drawing/2014/main" id="{499837A2-9022-4651-A976-5D57158AA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3681" y="25330388"/>
            <a:ext cx="5851643" cy="2673440"/>
          </a:xfrm>
          <a:prstGeom prst="rect">
            <a:avLst/>
          </a:prstGeom>
          <a:ln>
            <a:noFill/>
          </a:ln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98CA8D0B-1343-1E5D-1E79-661D955B73F2}"/>
              </a:ext>
            </a:extLst>
          </p:cNvPr>
          <p:cNvSpPr txBox="1"/>
          <p:nvPr/>
        </p:nvSpPr>
        <p:spPr>
          <a:xfrm rot="16200000">
            <a:off x="15383851" y="24392907"/>
            <a:ext cx="133254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Counts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962A9414-6B1C-B74A-14B2-DD8E8C19FBB5}"/>
              </a:ext>
            </a:extLst>
          </p:cNvPr>
          <p:cNvSpPr txBox="1"/>
          <p:nvPr/>
        </p:nvSpPr>
        <p:spPr>
          <a:xfrm>
            <a:off x="19401727" y="28503050"/>
            <a:ext cx="7343675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γ-ray Energy [KeV]</a:t>
            </a:r>
            <a:endParaRPr lang="en-GB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52643-2C86-ADD3-32ED-EF97E5F7FCB6}"/>
              </a:ext>
            </a:extLst>
          </p:cNvPr>
          <p:cNvGrpSpPr/>
          <p:nvPr/>
        </p:nvGrpSpPr>
        <p:grpSpPr>
          <a:xfrm>
            <a:off x="15819288" y="21002185"/>
            <a:ext cx="13382971" cy="7962530"/>
            <a:chOff x="15819288" y="21002185"/>
            <a:chExt cx="13382971" cy="79625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D0AAA7E-FC0B-C4DB-30A6-5FA43DB44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8295" y="21002185"/>
              <a:ext cx="12913964" cy="73785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A graph of a red line&#10;&#10;AI-generated content may be incorrect.">
              <a:extLst>
                <a:ext uri="{FF2B5EF4-FFF2-40B4-BE49-F238E27FC236}">
                  <a16:creationId xmlns:a16="http://schemas.microsoft.com/office/drawing/2014/main" id="{BAE19CCA-58B8-1A73-F13D-EFB9B6C9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73331" y="21134235"/>
              <a:ext cx="6221134" cy="3202194"/>
            </a:xfrm>
            <a:prstGeom prst="rect">
              <a:avLst/>
            </a:prstGeom>
          </p:spPr>
        </p:pic>
        <p:pic>
          <p:nvPicPr>
            <p:cNvPr id="49" name="Picture 48" descr="A white rectangular sign with black text&#10;&#10;AI-generated content may be incorrect.">
              <a:extLst>
                <a:ext uri="{FF2B5EF4-FFF2-40B4-BE49-F238E27FC236}">
                  <a16:creationId xmlns:a16="http://schemas.microsoft.com/office/drawing/2014/main" id="{D6131789-243E-65D7-A927-C99A2776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93681" y="25330388"/>
              <a:ext cx="5851643" cy="2673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8D60E588-21C7-DAC5-E42C-DD8BC0D538FC}"/>
                </a:ext>
              </a:extLst>
            </p:cNvPr>
            <p:cNvSpPr txBox="1"/>
            <p:nvPr/>
          </p:nvSpPr>
          <p:spPr>
            <a:xfrm rot="16200000">
              <a:off x="15383851" y="24392907"/>
              <a:ext cx="1332540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Counts</a:t>
              </a:r>
            </a:p>
          </p:txBody>
        </p:sp>
        <p:sp>
          <p:nvSpPr>
            <p:cNvPr id="51" name="TextBox 22">
              <a:extLst>
                <a:ext uri="{FF2B5EF4-FFF2-40B4-BE49-F238E27FC236}">
                  <a16:creationId xmlns:a16="http://schemas.microsoft.com/office/drawing/2014/main" id="{D17ACCE2-9645-51BC-67B3-F8C398863F07}"/>
                </a:ext>
              </a:extLst>
            </p:cNvPr>
            <p:cNvSpPr txBox="1"/>
            <p:nvPr/>
          </p:nvSpPr>
          <p:spPr>
            <a:xfrm>
              <a:off x="19401727" y="28503050"/>
              <a:ext cx="7343675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γ-ray Energy [KeV]</a:t>
              </a:r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1C488F-BC2D-062E-8C3F-55E8BA0AFA67}"/>
              </a:ext>
            </a:extLst>
          </p:cNvPr>
          <p:cNvGrpSpPr/>
          <p:nvPr/>
        </p:nvGrpSpPr>
        <p:grpSpPr>
          <a:xfrm>
            <a:off x="15819288" y="21002185"/>
            <a:ext cx="13382971" cy="7962530"/>
            <a:chOff x="15819288" y="21002185"/>
            <a:chExt cx="13382971" cy="796253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7557586-6C6D-6865-79D2-32186D9C6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8295" y="21002185"/>
              <a:ext cx="12913964" cy="73785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 graph of a red line&#10;&#10;AI-generated content may be incorrect.">
              <a:extLst>
                <a:ext uri="{FF2B5EF4-FFF2-40B4-BE49-F238E27FC236}">
                  <a16:creationId xmlns:a16="http://schemas.microsoft.com/office/drawing/2014/main" id="{3F54AC72-495F-19C5-BA98-FA9DAEDE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73331" y="21134235"/>
              <a:ext cx="6221134" cy="3202194"/>
            </a:xfrm>
            <a:prstGeom prst="rect">
              <a:avLst/>
            </a:prstGeom>
          </p:spPr>
        </p:pic>
        <p:pic>
          <p:nvPicPr>
            <p:cNvPr id="44" name="Picture 43" descr="A white rectangular sign with black text&#10;&#10;AI-generated content may be incorrect.">
              <a:extLst>
                <a:ext uri="{FF2B5EF4-FFF2-40B4-BE49-F238E27FC236}">
                  <a16:creationId xmlns:a16="http://schemas.microsoft.com/office/drawing/2014/main" id="{F68342C7-4919-67BC-F41C-5E859570A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93681" y="25330388"/>
              <a:ext cx="5851643" cy="2673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B4EFDE72-4E58-FA53-3712-082FB814DE02}"/>
                </a:ext>
              </a:extLst>
            </p:cNvPr>
            <p:cNvSpPr txBox="1"/>
            <p:nvPr/>
          </p:nvSpPr>
          <p:spPr>
            <a:xfrm rot="16200000">
              <a:off x="15383851" y="24392907"/>
              <a:ext cx="1332540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Counts</a:t>
              </a:r>
            </a:p>
          </p:txBody>
        </p:sp>
        <p:sp>
          <p:nvSpPr>
            <p:cNvPr id="46" name="TextBox 22">
              <a:extLst>
                <a:ext uri="{FF2B5EF4-FFF2-40B4-BE49-F238E27FC236}">
                  <a16:creationId xmlns:a16="http://schemas.microsoft.com/office/drawing/2014/main" id="{E2C002B4-7CE7-08A7-3980-8C472C0DE717}"/>
                </a:ext>
              </a:extLst>
            </p:cNvPr>
            <p:cNvSpPr txBox="1"/>
            <p:nvPr/>
          </p:nvSpPr>
          <p:spPr>
            <a:xfrm>
              <a:off x="19401727" y="28503050"/>
              <a:ext cx="7343675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γ-ray Energy [KeV]</a:t>
              </a:r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964F07-56A6-0ED3-2654-95749CAC770E}"/>
              </a:ext>
            </a:extLst>
          </p:cNvPr>
          <p:cNvGrpSpPr/>
          <p:nvPr/>
        </p:nvGrpSpPr>
        <p:grpSpPr>
          <a:xfrm>
            <a:off x="15819288" y="21002185"/>
            <a:ext cx="13382971" cy="7962530"/>
            <a:chOff x="15819288" y="21002185"/>
            <a:chExt cx="13382971" cy="796253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F13C75F-412A-316A-598E-498C71357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8295" y="21002185"/>
              <a:ext cx="12913964" cy="73785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A graph of a red line&#10;&#10;AI-generated content may be incorrect.">
              <a:extLst>
                <a:ext uri="{FF2B5EF4-FFF2-40B4-BE49-F238E27FC236}">
                  <a16:creationId xmlns:a16="http://schemas.microsoft.com/office/drawing/2014/main" id="{88D3C738-D79C-8AE9-B950-A598FFE4B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73331" y="21134235"/>
              <a:ext cx="6221134" cy="3202194"/>
            </a:xfrm>
            <a:prstGeom prst="rect">
              <a:avLst/>
            </a:prstGeom>
          </p:spPr>
        </p:pic>
        <p:pic>
          <p:nvPicPr>
            <p:cNvPr id="39" name="Picture 38" descr="A white rectangular sign with black text&#10;&#10;AI-generated content may be incorrect.">
              <a:extLst>
                <a:ext uri="{FF2B5EF4-FFF2-40B4-BE49-F238E27FC236}">
                  <a16:creationId xmlns:a16="http://schemas.microsoft.com/office/drawing/2014/main" id="{649CFF34-124B-8D7F-6629-40A44369E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93681" y="25330388"/>
              <a:ext cx="5851643" cy="2673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1B147D4E-7069-D82E-EFFE-C0E9EAA64F10}"/>
                </a:ext>
              </a:extLst>
            </p:cNvPr>
            <p:cNvSpPr txBox="1"/>
            <p:nvPr/>
          </p:nvSpPr>
          <p:spPr>
            <a:xfrm rot="16200000">
              <a:off x="15383851" y="24392907"/>
              <a:ext cx="1332540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Counts</a:t>
              </a:r>
            </a:p>
          </p:txBody>
        </p:sp>
        <p:sp>
          <p:nvSpPr>
            <p:cNvPr id="41" name="TextBox 22">
              <a:extLst>
                <a:ext uri="{FF2B5EF4-FFF2-40B4-BE49-F238E27FC236}">
                  <a16:creationId xmlns:a16="http://schemas.microsoft.com/office/drawing/2014/main" id="{935A490D-CBA8-D3FA-05B0-A014500E8E02}"/>
                </a:ext>
              </a:extLst>
            </p:cNvPr>
            <p:cNvSpPr txBox="1"/>
            <p:nvPr/>
          </p:nvSpPr>
          <p:spPr>
            <a:xfrm>
              <a:off x="19401727" y="28503050"/>
              <a:ext cx="7343675" cy="46166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400" dirty="0">
                  <a:solidFill>
                    <a:srgbClr val="FFFFFF"/>
                  </a:solidFill>
                  <a:latin typeface="Arial"/>
                  <a:cs typeface="Arial"/>
                </a:rPr>
                <a:t>γ-ray Energy [KeV]</a:t>
              </a:r>
              <a:endParaRPr lang="en-GB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TextBox 19">
            <a:extLst>
              <a:ext uri="{FF2B5EF4-FFF2-40B4-BE49-F238E27FC236}">
                <a16:creationId xmlns:a16="http://schemas.microsoft.com/office/drawing/2014/main" id="{8D60E588-21C7-DAC5-E42C-DD8BC0D538FC}"/>
              </a:ext>
            </a:extLst>
          </p:cNvPr>
          <p:cNvSpPr txBox="1"/>
          <p:nvPr/>
        </p:nvSpPr>
        <p:spPr>
          <a:xfrm rot="16200000">
            <a:off x="15383851" y="24392907"/>
            <a:ext cx="133254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Counts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539B8D3C-B0BD-CE24-71D0-188C65B73E5F}"/>
              </a:ext>
            </a:extLst>
          </p:cNvPr>
          <p:cNvSpPr txBox="1"/>
          <p:nvPr/>
        </p:nvSpPr>
        <p:spPr>
          <a:xfrm rot="16200000">
            <a:off x="15383851" y="24392907"/>
            <a:ext cx="133254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Counts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0E588-21C7-DAC5-E42C-DD8BC0D538FC}"/>
              </a:ext>
            </a:extLst>
          </p:cNvPr>
          <p:cNvSpPr txBox="1"/>
          <p:nvPr/>
        </p:nvSpPr>
        <p:spPr>
          <a:xfrm rot="16200000">
            <a:off x="15383851" y="24392907"/>
            <a:ext cx="133254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Counts</a:t>
            </a: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CB0DE920-47AA-CB43-5326-A4D87341AEC5}"/>
              </a:ext>
            </a:extLst>
          </p:cNvPr>
          <p:cNvSpPr txBox="1"/>
          <p:nvPr/>
        </p:nvSpPr>
        <p:spPr>
          <a:xfrm rot="16200000">
            <a:off x="4662597" y="4605799"/>
            <a:ext cx="987235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Baskerville Old Face"/>
              </a:rPr>
              <a:t>Counts</a:t>
            </a:r>
            <a:endParaRPr lang="en-US" sz="1400">
              <a:solidFill>
                <a:schemeClr val="bg1"/>
              </a:solidFill>
              <a:latin typeface="Baskerville Old Face"/>
            </a:endParaRP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8074803D-B3AB-07DF-6508-464A645B62DF}"/>
              </a:ext>
            </a:extLst>
          </p:cNvPr>
          <p:cNvSpPr txBox="1"/>
          <p:nvPr/>
        </p:nvSpPr>
        <p:spPr>
          <a:xfrm>
            <a:off x="7626484" y="6451141"/>
            <a:ext cx="2355767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Baskerville Old Face"/>
              </a:rPr>
              <a:t>γ-ray Energy [KeV]</a:t>
            </a:r>
            <a:r>
              <a:rPr lang="en-GB" sz="1400" dirty="0">
                <a:solidFill>
                  <a:schemeClr val="bg1"/>
                </a:solidFill>
                <a:latin typeface="Baskerville Old Face"/>
                <a:cs typeface="Arial"/>
              </a:rPr>
              <a:t>​</a:t>
            </a:r>
            <a:endParaRPr lang="en-GB" sz="1400" dirty="0">
              <a:solidFill>
                <a:schemeClr val="bg1"/>
              </a:solidFill>
              <a:latin typeface="Baskerville Old Face"/>
            </a:endParaRP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C58989D7-6027-1D3A-642B-09C859B6338D}"/>
              </a:ext>
            </a:extLst>
          </p:cNvPr>
          <p:cNvSpPr txBox="1"/>
          <p:nvPr/>
        </p:nvSpPr>
        <p:spPr>
          <a:xfrm>
            <a:off x="7077368" y="1451021"/>
            <a:ext cx="293100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rgbClr val="FFFFFF"/>
                </a:solidFill>
                <a:latin typeface="Arial Nova"/>
              </a:rPr>
              <a:t>Whodunnit?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E1D2A-2458-214D-F25D-121DC8C6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5" y="142151"/>
            <a:ext cx="4833297" cy="352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A10389-6ED7-9DAF-0522-A43C1A6FD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318" y="2919232"/>
            <a:ext cx="6775863" cy="3542419"/>
          </a:xfrm>
          <a:prstGeom prst="rect">
            <a:avLst/>
          </a:prstGeom>
          <a:ln>
            <a:noFill/>
          </a:ln>
        </p:spPr>
      </p:pic>
      <p:pic>
        <p:nvPicPr>
          <p:cNvPr id="26" name="Picture 25" descr="A close-up of several words&#10;&#10;AI-generated content may be incorrect.">
            <a:extLst>
              <a:ext uri="{FF2B5EF4-FFF2-40B4-BE49-F238E27FC236}">
                <a16:creationId xmlns:a16="http://schemas.microsoft.com/office/drawing/2014/main" id="{3DEEBFD8-E221-2F29-3011-302B05CEF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9527" y="5109391"/>
            <a:ext cx="2882736" cy="1198666"/>
          </a:xfrm>
          <a:prstGeom prst="rect">
            <a:avLst/>
          </a:prstGeom>
        </p:spPr>
      </p:pic>
      <p:pic>
        <p:nvPicPr>
          <p:cNvPr id="27" name="Picture 26" descr="A graph of a red line&#10;&#10;AI-generated content may be incorrect.">
            <a:extLst>
              <a:ext uri="{FF2B5EF4-FFF2-40B4-BE49-F238E27FC236}">
                <a16:creationId xmlns:a16="http://schemas.microsoft.com/office/drawing/2014/main" id="{1CF18FFE-0170-5707-D6EC-8D3E7E66F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040" y="2841994"/>
            <a:ext cx="3331277" cy="1921207"/>
          </a:xfrm>
          <a:prstGeom prst="rect">
            <a:avLst/>
          </a:prstGeom>
        </p:spPr>
      </p:pic>
      <p:sp>
        <p:nvSpPr>
          <p:cNvPr id="28" name="TextBox 47">
            <a:extLst>
              <a:ext uri="{FF2B5EF4-FFF2-40B4-BE49-F238E27FC236}">
                <a16:creationId xmlns:a16="http://schemas.microsoft.com/office/drawing/2014/main" id="{D883CFC8-CDE8-C50A-C698-53BCEA1ADC53}"/>
              </a:ext>
            </a:extLst>
          </p:cNvPr>
          <p:cNvSpPr txBox="1"/>
          <p:nvPr/>
        </p:nvSpPr>
        <p:spPr>
          <a:xfrm>
            <a:off x="675658" y="3656814"/>
            <a:ext cx="3635542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FFFFFF"/>
                </a:solidFill>
                <a:latin typeface="Arial Nova"/>
              </a:rPr>
              <a:t>D. Garay et al., </a:t>
            </a:r>
            <a:r>
              <a:rPr lang="en-GB" sz="1200" err="1">
                <a:solidFill>
                  <a:srgbClr val="FFFFFF"/>
                </a:solidFill>
                <a:latin typeface="Arial Nova"/>
              </a:rPr>
              <a:t>Astrophys</a:t>
            </a:r>
            <a:r>
              <a:rPr lang="en-GB" sz="1200" dirty="0">
                <a:solidFill>
                  <a:srgbClr val="FFFFFF"/>
                </a:solidFill>
                <a:latin typeface="Arial Nova"/>
              </a:rPr>
              <a:t>. J. Lett. 928, L11 (2022).​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E78268-9955-F7EB-518F-22214F46D9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914" t="-112" r="73934" b="-1550"/>
          <a:stretch>
            <a:fillRect/>
          </a:stretch>
        </p:blipFill>
        <p:spPr>
          <a:xfrm rot="1020000">
            <a:off x="4841564" y="404695"/>
            <a:ext cx="2091724" cy="1933090"/>
          </a:xfrm>
          <a:prstGeom prst="rect">
            <a:avLst/>
          </a:prstGeom>
        </p:spPr>
      </p:pic>
      <p:sp>
        <p:nvSpPr>
          <p:cNvPr id="31" name="TextBox 51">
            <a:extLst>
              <a:ext uri="{FF2B5EF4-FFF2-40B4-BE49-F238E27FC236}">
                <a16:creationId xmlns:a16="http://schemas.microsoft.com/office/drawing/2014/main" id="{8A8BA1B6-2289-A416-A857-B00FF798FB9F}"/>
              </a:ext>
            </a:extLst>
          </p:cNvPr>
          <p:cNvSpPr txBox="1"/>
          <p:nvPr/>
        </p:nvSpPr>
        <p:spPr>
          <a:xfrm>
            <a:off x="4554089" y="2342488"/>
            <a:ext cx="3772774" cy="4924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 b="1" dirty="0">
                <a:solidFill>
                  <a:srgbClr val="FFFFFF"/>
                </a:solidFill>
                <a:latin typeface="Arial Nova"/>
              </a:rPr>
              <a:t>classical novae</a:t>
            </a: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32" name="TextBox 52">
            <a:extLst>
              <a:ext uri="{FF2B5EF4-FFF2-40B4-BE49-F238E27FC236}">
                <a16:creationId xmlns:a16="http://schemas.microsoft.com/office/drawing/2014/main" id="{095DAECC-9762-4674-2167-C6E8B1BDEE0F}"/>
              </a:ext>
            </a:extLst>
          </p:cNvPr>
          <p:cNvSpPr txBox="1"/>
          <p:nvPr/>
        </p:nvSpPr>
        <p:spPr>
          <a:xfrm>
            <a:off x="9084335" y="2342488"/>
            <a:ext cx="3772774" cy="4924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00" b="1" dirty="0">
                <a:solidFill>
                  <a:srgbClr val="FFFFFF"/>
                </a:solidFill>
                <a:latin typeface="Arial Nova"/>
              </a:rPr>
              <a:t>super-AGB </a:t>
            </a: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7EE68D0F-FD2F-DCCB-41B8-7C669DA18D27}"/>
              </a:ext>
            </a:extLst>
          </p:cNvPr>
          <p:cNvSpPr txBox="1"/>
          <p:nvPr/>
        </p:nvSpPr>
        <p:spPr>
          <a:xfrm>
            <a:off x="4961185" y="4298"/>
            <a:ext cx="758277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FFFFFF"/>
                </a:solidFill>
                <a:latin typeface="Arial Nova"/>
              </a:rPr>
              <a:t>                         Claire Jameson</a:t>
            </a:r>
            <a:r>
              <a:rPr lang="en-GB" b="1" dirty="0">
                <a:solidFill>
                  <a:srgbClr val="FFFFFF"/>
                </a:solidFill>
                <a:latin typeface="Arial Nova"/>
              </a:rPr>
              <a:t> </a:t>
            </a:r>
            <a:br>
              <a:rPr lang="en-GB" b="1" dirty="0">
                <a:solidFill>
                  <a:srgbClr val="FFFFFF"/>
                </a:solidFill>
                <a:latin typeface="Arial Nova"/>
              </a:rPr>
            </a:br>
            <a:r>
              <a:rPr lang="en-GB" sz="1400" b="1" dirty="0">
                <a:solidFill>
                  <a:srgbClr val="FFFFFF"/>
                </a:solidFill>
                <a:latin typeface="Arial Nova"/>
              </a:rPr>
              <a:t>          supervisors: Matthew Williams and Gavin Lotay</a:t>
            </a:r>
            <a:endParaRPr lang="en-US" sz="1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34" name="Picture 33" descr="Open photo">
            <a:extLst>
              <a:ext uri="{FF2B5EF4-FFF2-40B4-BE49-F238E27FC236}">
                <a16:creationId xmlns:a16="http://schemas.microsoft.com/office/drawing/2014/main" id="{128390D0-9008-7B66-0209-E92EBB23E24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274" t="-2073" r="17592" b="-1414"/>
          <a:stretch>
            <a:fillRect/>
          </a:stretch>
        </p:blipFill>
        <p:spPr>
          <a:xfrm>
            <a:off x="79044" y="3850676"/>
            <a:ext cx="4835487" cy="2913785"/>
          </a:xfrm>
          <a:prstGeom prst="rect">
            <a:avLst/>
          </a:prstGeom>
        </p:spPr>
      </p:pic>
      <p:sp>
        <p:nvSpPr>
          <p:cNvPr id="35" name="TextBox 33">
            <a:extLst>
              <a:ext uri="{FF2B5EF4-FFF2-40B4-BE49-F238E27FC236}">
                <a16:creationId xmlns:a16="http://schemas.microsoft.com/office/drawing/2014/main" id="{78B3F534-4790-D342-07EA-24D90766EBCF}"/>
              </a:ext>
            </a:extLst>
          </p:cNvPr>
          <p:cNvSpPr txBox="1"/>
          <p:nvPr/>
        </p:nvSpPr>
        <p:spPr>
          <a:xfrm>
            <a:off x="7138933" y="717628"/>
            <a:ext cx="2743200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baseline="30000" dirty="0">
                <a:solidFill>
                  <a:srgbClr val="FFFFFF"/>
                </a:solidFill>
                <a:latin typeface="Arial"/>
              </a:rPr>
              <a:t>38</a:t>
            </a:r>
            <a:r>
              <a:rPr lang="en-GB" sz="2800" b="1" dirty="0">
                <a:solidFill>
                  <a:srgbClr val="FFFFFF"/>
                </a:solidFill>
                <a:latin typeface="Arial"/>
              </a:rPr>
              <a:t>Ar(p, γ)</a:t>
            </a:r>
            <a:r>
              <a:rPr lang="en-GB" sz="2800" b="1" baseline="30000" dirty="0">
                <a:solidFill>
                  <a:srgbClr val="FFFFFF"/>
                </a:solidFill>
                <a:latin typeface="Arial"/>
              </a:rPr>
              <a:t>39</a:t>
            </a:r>
            <a:r>
              <a:rPr lang="en-GB" sz="2800" b="1" dirty="0">
                <a:solidFill>
                  <a:srgbClr val="FFFFFF"/>
                </a:solidFill>
                <a:latin typeface="Arial"/>
              </a:rPr>
              <a:t>K</a:t>
            </a:r>
            <a:endParaRPr lang="en-GB" sz="28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6" name="Picture 35" descr="A black and white logo&#10;&#10;AI-generated content may be incorrect.">
            <a:extLst>
              <a:ext uri="{FF2B5EF4-FFF2-40B4-BE49-F238E27FC236}">
                <a16:creationId xmlns:a16="http://schemas.microsoft.com/office/drawing/2014/main" id="{CA8930E7-716D-40E1-8921-093FC834DA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6875" y="75284"/>
            <a:ext cx="1602191" cy="372755"/>
          </a:xfrm>
          <a:prstGeom prst="rect">
            <a:avLst/>
          </a:prstGeom>
        </p:spPr>
      </p:pic>
      <p:pic>
        <p:nvPicPr>
          <p:cNvPr id="2" name="Picture 1" descr="A black and white image of a cartoon eyes&#10;&#10;AI-generated content may be incorrect.">
            <a:extLst>
              <a:ext uri="{FF2B5EF4-FFF2-40B4-BE49-F238E27FC236}">
                <a16:creationId xmlns:a16="http://schemas.microsoft.com/office/drawing/2014/main" id="{77449D2F-1C31-F508-DE02-151BBDA94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30421" y="927970"/>
            <a:ext cx="670144" cy="701458"/>
          </a:xfrm>
          <a:prstGeom prst="rect">
            <a:avLst/>
          </a:prstGeom>
        </p:spPr>
      </p:pic>
      <p:pic>
        <p:nvPicPr>
          <p:cNvPr id="3" name="Picture 2" descr="A black and white image of a cartoon eyes&#10;&#10;AI-generated content may be incorrect.">
            <a:extLst>
              <a:ext uri="{FF2B5EF4-FFF2-40B4-BE49-F238E27FC236}">
                <a16:creationId xmlns:a16="http://schemas.microsoft.com/office/drawing/2014/main" id="{59D2FDCA-BE78-E1BA-4544-29B1683A69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766147" y="927970"/>
            <a:ext cx="670144" cy="701458"/>
          </a:xfrm>
          <a:prstGeom prst="rect">
            <a:avLst/>
          </a:prstGeom>
        </p:spPr>
      </p:pic>
      <p:pic>
        <p:nvPicPr>
          <p:cNvPr id="53" name="Picture 52" descr="Sad Mouth Png - Sad Mouth With Transparent Background Clipart (1117x469), Png Download">
            <a:extLst>
              <a:ext uri="{FF2B5EF4-FFF2-40B4-BE49-F238E27FC236}">
                <a16:creationId xmlns:a16="http://schemas.microsoft.com/office/drawing/2014/main" id="{C9DA0B20-47FB-4F84-705F-1C1EDB5CE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4730" y="1714728"/>
            <a:ext cx="603335" cy="234406"/>
          </a:xfrm>
          <a:prstGeom prst="rect">
            <a:avLst/>
          </a:prstGeom>
        </p:spPr>
      </p:pic>
      <p:pic>
        <p:nvPicPr>
          <p:cNvPr id="54" name="Picture 53" descr="Sad Mouth Png - Sad Mouth With Transparent Background Clipart (1117x469), Png Download">
            <a:extLst>
              <a:ext uri="{FF2B5EF4-FFF2-40B4-BE49-F238E27FC236}">
                <a16:creationId xmlns:a16="http://schemas.microsoft.com/office/drawing/2014/main" id="{3EE1A880-73FC-7438-11F7-8CB9875D92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0862155" y="1735604"/>
            <a:ext cx="603335" cy="234406"/>
          </a:xfrm>
          <a:prstGeom prst="rect">
            <a:avLst/>
          </a:prstGeom>
        </p:spPr>
      </p:pic>
      <p:pic>
        <p:nvPicPr>
          <p:cNvPr id="55" name="Picture 54" descr="A cartoon hand with a finger pointing up&#10;&#10;AI-generated content may be incorrect.">
            <a:extLst>
              <a:ext uri="{FF2B5EF4-FFF2-40B4-BE49-F238E27FC236}">
                <a16:creationId xmlns:a16="http://schemas.microsoft.com/office/drawing/2014/main" id="{6B7E5358-0613-E287-8FD9-0264B1BED9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6696206" y="657617"/>
            <a:ext cx="1116905" cy="1158658"/>
          </a:xfrm>
          <a:prstGeom prst="rect">
            <a:avLst/>
          </a:prstGeom>
        </p:spPr>
      </p:pic>
      <p:pic>
        <p:nvPicPr>
          <p:cNvPr id="56" name="Picture 55" descr="A cartoon hand with a finger pointing up&#10;&#10;AI-generated content may be incorrect.">
            <a:extLst>
              <a:ext uri="{FF2B5EF4-FFF2-40B4-BE49-F238E27FC236}">
                <a16:creationId xmlns:a16="http://schemas.microsoft.com/office/drawing/2014/main" id="{2A802CBB-727B-AE64-6E3C-056A3209AB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 flipH="1">
            <a:off x="9232726" y="657616"/>
            <a:ext cx="1116905" cy="1158658"/>
          </a:xfrm>
          <a:prstGeom prst="rect">
            <a:avLst/>
          </a:prstGeom>
        </p:spPr>
      </p:pic>
      <p:pic>
        <p:nvPicPr>
          <p:cNvPr id="59" name="Picture 58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31B3547E-91A9-F349-5C8B-BA0AE9153A00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15000"/>
          </a:blip>
          <a:stretch>
            <a:fillRect/>
          </a:stretch>
        </p:blipFill>
        <p:spPr>
          <a:xfrm rot="20100000">
            <a:off x="5808033" y="4288859"/>
            <a:ext cx="53149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DashVTI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124</cp:revision>
  <dcterms:created xsi:type="dcterms:W3CDTF">2025-07-29T21:15:37Z</dcterms:created>
  <dcterms:modified xsi:type="dcterms:W3CDTF">2025-07-30T17:08:42Z</dcterms:modified>
</cp:coreProperties>
</file>