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6" r:id="rId1"/>
  </p:sldMasterIdLst>
  <p:notesMasterIdLst>
    <p:notesMasterId r:id="rId14"/>
  </p:notesMasterIdLst>
  <p:handoutMasterIdLst>
    <p:handoutMasterId r:id="rId15"/>
  </p:handoutMasterIdLst>
  <p:sldIdLst>
    <p:sldId id="664" r:id="rId2"/>
    <p:sldId id="762" r:id="rId3"/>
    <p:sldId id="767" r:id="rId4"/>
    <p:sldId id="765" r:id="rId5"/>
    <p:sldId id="763" r:id="rId6"/>
    <p:sldId id="768" r:id="rId7"/>
    <p:sldId id="769" r:id="rId8"/>
    <p:sldId id="766" r:id="rId9"/>
    <p:sldId id="770" r:id="rId10"/>
    <p:sldId id="691" r:id="rId11"/>
    <p:sldId id="690" r:id="rId12"/>
    <p:sldId id="67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F"/>
    <a:srgbClr val="767171"/>
    <a:srgbClr val="FFFFFF"/>
    <a:srgbClr val="009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590" autoAdjust="0"/>
    <p:restoredTop sz="94692"/>
  </p:normalViewPr>
  <p:slideViewPr>
    <p:cSldViewPr snapToGrid="0" snapToObjects="1">
      <p:cViewPr varScale="1">
        <p:scale>
          <a:sx n="100" d="100"/>
          <a:sy n="100" d="100"/>
        </p:scale>
        <p:origin x="920" y="176"/>
      </p:cViewPr>
      <p:guideLst>
        <p:guide orient="horz" pos="2160"/>
        <p:guide pos="3840"/>
      </p:guideLst>
    </p:cSldViewPr>
  </p:slideViewPr>
  <p:notesTextViewPr>
    <p:cViewPr>
      <p:scale>
        <a:sx n="1" d="1"/>
        <a:sy n="1" d="1"/>
      </p:scale>
      <p:origin x="0" y="0"/>
    </p:cViewPr>
  </p:notesTextViewPr>
  <p:notesViewPr>
    <p:cSldViewPr snapToGrid="0" snapToObjects="1">
      <p:cViewPr varScale="1">
        <p:scale>
          <a:sx n="137" d="100"/>
          <a:sy n="137" d="100"/>
        </p:scale>
        <p:origin x="1784"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8F9C03A-79D8-174C-8A65-8B724BE9D7B5}" type="datetimeFigureOut">
              <a:rPr lang="en-US" smtClean="0"/>
              <a:t>3/27/19</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D49E93-5542-D14B-A07B-05AD65D6EB97}" type="slidenum">
              <a:rPr lang="en-US" smtClean="0"/>
              <a:t>‹#›</a:t>
            </a:fld>
            <a:endParaRPr lang="en-US" dirty="0"/>
          </a:p>
        </p:txBody>
      </p:sp>
    </p:spTree>
    <p:extLst>
      <p:ext uri="{BB962C8B-B14F-4D97-AF65-F5344CB8AC3E}">
        <p14:creationId xmlns:p14="http://schemas.microsoft.com/office/powerpoint/2010/main" val="1989204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03967B-E13D-644C-B749-25F5E6C5117C}" type="datetimeFigureOut">
              <a:rPr lang="en-US" smtClean="0"/>
              <a:t>3/27/19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FA6A82-C43D-0E45-8BBC-3BA89641B414}" type="slidenum">
              <a:rPr lang="en-US" smtClean="0"/>
              <a:t>‹#›</a:t>
            </a:fld>
            <a:endParaRPr lang="en-US" dirty="0"/>
          </a:p>
        </p:txBody>
      </p:sp>
    </p:spTree>
    <p:extLst>
      <p:ext uri="{BB962C8B-B14F-4D97-AF65-F5344CB8AC3E}">
        <p14:creationId xmlns:p14="http://schemas.microsoft.com/office/powerpoint/2010/main" val="1504460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15" name="Rectangle 14"/>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2019-03-27</a:t>
            </a:fld>
            <a:endParaRPr lang="en-US" dirty="0">
              <a:solidFill>
                <a:schemeClr val="bg2">
                  <a:lumMod val="10000"/>
                </a:schemeClr>
              </a:solidFill>
              <a:latin typeface="Arial" panose="020B0604020202020204"/>
            </a:endParaRPr>
          </a:p>
        </p:txBody>
      </p:sp>
      <p:sp>
        <p:nvSpPr>
          <p:cNvPr id="17"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8" name="TextBox 17"/>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0"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4"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2534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20" name="TextBox 19"/>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2"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2019-03-27</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86681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2019-03-27</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1740321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2019-03-27</a:t>
            </a:fld>
            <a:endParaRPr lang="en-US" dirty="0">
              <a:solidFill>
                <a:schemeClr val="bg2">
                  <a:lumMod val="10000"/>
                </a:schemeClr>
              </a:solidFill>
              <a:latin typeface="Arial" panose="020B0604020202020204"/>
            </a:endParaRPr>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9"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2019-03-27</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820624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1" name="Title 1"/>
          <p:cNvSpPr>
            <a:spLocks noGrp="1"/>
          </p:cNvSpPr>
          <p:nvPr>
            <p:ph type="title" hasCustomPrompt="1"/>
          </p:nvPr>
        </p:nvSpPr>
        <p:spPr>
          <a:xfrm>
            <a:off x="681471" y="979687"/>
            <a:ext cx="8953827" cy="650329"/>
          </a:xfrm>
          <a:prstGeom prst="rect">
            <a:avLst/>
          </a:prstGeom>
        </p:spPr>
        <p:txBody>
          <a:bodyPr>
            <a:normAutofit/>
          </a:bodyPr>
          <a:lstStyle>
            <a:lvl1pPr algn="l">
              <a:defRPr sz="1800" b="1" i="0">
                <a:solidFill>
                  <a:srgbClr val="00A9FF"/>
                </a:solidFill>
                <a:latin typeface="Arial" charset="0"/>
                <a:ea typeface="Arial" charset="0"/>
                <a:cs typeface="Arial" charset="0"/>
              </a:defRPr>
            </a:lvl1pPr>
          </a:lstStyle>
          <a:p>
            <a:r>
              <a:rPr lang="en-US" dirty="0"/>
              <a:t>Click to edit master title style</a:t>
            </a:r>
          </a:p>
        </p:txBody>
      </p:sp>
      <p:sp>
        <p:nvSpPr>
          <p:cNvPr id="12" name="Content Placeholder 2"/>
          <p:cNvSpPr>
            <a:spLocks noGrp="1"/>
          </p:cNvSpPr>
          <p:nvPr>
            <p:ph idx="1"/>
          </p:nvPr>
        </p:nvSpPr>
        <p:spPr>
          <a:xfrm>
            <a:off x="681471" y="2032777"/>
            <a:ext cx="8953827" cy="3939398"/>
          </a:xfrm>
          <a:prstGeom prst="rect">
            <a:avLst/>
          </a:prstGeom>
        </p:spPr>
        <p:txBody>
          <a:bodyPr anchor="ctr">
            <a:normAutofit/>
          </a:bodyPr>
          <a:lstStyle>
            <a:lvl1pPr marL="228600" indent="-228600">
              <a:buClr>
                <a:srgbClr val="00A9FF"/>
              </a:buClr>
              <a:buFont typeface="Wingdings" charset="2"/>
              <a:buChar char="§"/>
              <a:defRPr sz="3200" b="0" i="0">
                <a:solidFill>
                  <a:schemeClr val="tx1"/>
                </a:solidFill>
                <a:latin typeface="Arial" charset="0"/>
                <a:ea typeface="Arial" charset="0"/>
                <a:cs typeface="Arial" charset="0"/>
              </a:defRPr>
            </a:lvl1pPr>
            <a:lvl2pPr marL="685800" indent="-228600">
              <a:buClr>
                <a:srgbClr val="00A9FF"/>
              </a:buClr>
              <a:buFont typeface="Wingdings" charset="2"/>
              <a:buChar char="§"/>
              <a:defRPr sz="3200" b="0" i="0">
                <a:solidFill>
                  <a:schemeClr val="tx1"/>
                </a:solidFill>
                <a:latin typeface="Arial" charset="0"/>
                <a:ea typeface="Arial" charset="0"/>
                <a:cs typeface="Arial" charset="0"/>
              </a:defRPr>
            </a:lvl2pPr>
            <a:lvl3pPr marL="1143000" indent="-228600">
              <a:buClr>
                <a:srgbClr val="00A9FF"/>
              </a:buClr>
              <a:buFont typeface="Wingdings" charset="2"/>
              <a:buChar char="§"/>
              <a:defRPr sz="3200" b="0" i="0">
                <a:solidFill>
                  <a:schemeClr val="tx1"/>
                </a:solidFill>
                <a:latin typeface="Arial" charset="0"/>
                <a:ea typeface="Arial" charset="0"/>
                <a:cs typeface="Arial" charset="0"/>
              </a:defRPr>
            </a:lvl3pPr>
            <a:lvl4pPr marL="1600200" indent="-228600">
              <a:buClr>
                <a:srgbClr val="00A9FF"/>
              </a:buClr>
              <a:buFont typeface="Wingdings" charset="2"/>
              <a:buChar char="§"/>
              <a:defRPr sz="3200" b="0" i="0">
                <a:solidFill>
                  <a:schemeClr val="tx1"/>
                </a:solidFill>
                <a:latin typeface="Arial" charset="0"/>
                <a:ea typeface="Arial" charset="0"/>
                <a:cs typeface="Arial" charset="0"/>
              </a:defRPr>
            </a:lvl4pPr>
            <a:lvl5pPr marL="2057400" indent="-228600">
              <a:buClr>
                <a:srgbClr val="00A9FF"/>
              </a:buClr>
              <a:buFont typeface="Wingdings" charset="2"/>
              <a:buChar char="§"/>
              <a:defRPr sz="3200" b="0" i="0">
                <a:solidFill>
                  <a:schemeClr val="tx1"/>
                </a:solidFill>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07523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Picture Placeholder 2"/>
          <p:cNvSpPr>
            <a:spLocks noGrp="1" noChangeAspect="1"/>
          </p:cNvSpPr>
          <p:nvPr>
            <p:ph type="pic" idx="1"/>
          </p:nvPr>
        </p:nvSpPr>
        <p:spPr>
          <a:xfrm>
            <a:off x="698269" y="979688"/>
            <a:ext cx="10231669"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239574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1">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14" name="Subtitle 2"/>
          <p:cNvSpPr>
            <a:spLocks noGrp="1"/>
          </p:cNvSpPr>
          <p:nvPr>
            <p:ph type="subTitle" idx="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55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9" name="Content Placeholder 3"/>
          <p:cNvSpPr>
            <a:spLocks noGrp="1"/>
          </p:cNvSpPr>
          <p:nvPr>
            <p:ph sz="half" idx="2"/>
          </p:nvPr>
        </p:nvSpPr>
        <p:spPr>
          <a:xfrm>
            <a:off x="773410" y="2032777"/>
            <a:ext cx="4869744" cy="4345329"/>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
        <p:nvSpPr>
          <p:cNvPr id="10" name="Content Placeholder 3"/>
          <p:cNvSpPr>
            <a:spLocks noGrp="1"/>
          </p:cNvSpPr>
          <p:nvPr>
            <p:ph sz="half" idx="13"/>
          </p:nvPr>
        </p:nvSpPr>
        <p:spPr>
          <a:xfrm>
            <a:off x="5968073" y="2032777"/>
            <a:ext cx="4869744" cy="4345329"/>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06616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Text Placeholder 2"/>
          <p:cNvSpPr>
            <a:spLocks noGrp="1"/>
          </p:cNvSpPr>
          <p:nvPr>
            <p:ph type="body" idx="1"/>
          </p:nvPr>
        </p:nvSpPr>
        <p:spPr>
          <a:xfrm>
            <a:off x="773411" y="2032777"/>
            <a:ext cx="4869743" cy="769809"/>
          </a:xfrm>
          <a:prstGeom prst="rect">
            <a:avLst/>
          </a:prstGeom>
        </p:spPr>
        <p:txBody>
          <a:bodyPr anchor="b">
            <a:noAutofit/>
          </a:bodyPr>
          <a:lstStyle>
            <a:lvl1pPr marL="0" indent="0" algn="l">
              <a:lnSpc>
                <a:spcPct val="100000"/>
              </a:lnSpc>
              <a:buNone/>
              <a:defRPr sz="2200" b="0" cap="none" baseline="0">
                <a:solidFill>
                  <a:srgbClr val="00A9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Content Placeholder 3"/>
          <p:cNvSpPr>
            <a:spLocks noGrp="1"/>
          </p:cNvSpPr>
          <p:nvPr>
            <p:ph sz="half" idx="2"/>
          </p:nvPr>
        </p:nvSpPr>
        <p:spPr>
          <a:xfrm>
            <a:off x="773410" y="3337854"/>
            <a:ext cx="4869744" cy="3040252"/>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
        <p:nvSpPr>
          <p:cNvPr id="9" name="Text Placeholder 2"/>
          <p:cNvSpPr>
            <a:spLocks noGrp="1"/>
          </p:cNvSpPr>
          <p:nvPr>
            <p:ph type="body" idx="12"/>
          </p:nvPr>
        </p:nvSpPr>
        <p:spPr>
          <a:xfrm>
            <a:off x="5968074" y="2032777"/>
            <a:ext cx="4869743" cy="769809"/>
          </a:xfrm>
          <a:prstGeom prst="rect">
            <a:avLst/>
          </a:prstGeom>
        </p:spPr>
        <p:txBody>
          <a:bodyPr anchor="b">
            <a:noAutofit/>
          </a:bodyPr>
          <a:lstStyle>
            <a:lvl1pPr marL="0" indent="0" algn="l">
              <a:lnSpc>
                <a:spcPct val="100000"/>
              </a:lnSpc>
              <a:buNone/>
              <a:defRPr sz="2200" b="0" cap="none" baseline="0">
                <a:solidFill>
                  <a:srgbClr val="00A9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3"/>
          <p:cNvSpPr>
            <a:spLocks noGrp="1"/>
          </p:cNvSpPr>
          <p:nvPr>
            <p:ph sz="half" idx="13"/>
          </p:nvPr>
        </p:nvSpPr>
        <p:spPr>
          <a:xfrm>
            <a:off x="5968073" y="3337854"/>
            <a:ext cx="4869744" cy="3040251"/>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
        <p:nvSpPr>
          <p:cNvPr id="11" name="Title 1"/>
          <p:cNvSpPr>
            <a:spLocks noGrp="1"/>
          </p:cNvSpPr>
          <p:nvPr>
            <p:ph type="title" hasCustomPrompt="1"/>
          </p:nvPr>
        </p:nvSpPr>
        <p:spPr>
          <a:xfrm>
            <a:off x="773410" y="979687"/>
            <a:ext cx="10064407" cy="637077"/>
          </a:xfrm>
          <a:prstGeom prst="rect">
            <a:avLst/>
          </a:prstGeom>
        </p:spPr>
        <p:txBody>
          <a:bodyPr>
            <a:normAutofit/>
          </a:bodyPr>
          <a:lstStyle>
            <a:lvl1pPr algn="l">
              <a:defRPr sz="1800" b="1" i="0">
                <a:solidFill>
                  <a:srgbClr val="00A9FF"/>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903464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2"/>
          </a:xfrm>
          <a:prstGeom prst="rect">
            <a:avLst/>
          </a:prstGeom>
        </p:spPr>
        <p:txBody>
          <a:bodyPr anchor="t">
            <a:normAutofit/>
          </a:bodyPr>
          <a:lstStyle>
            <a:lvl1pPr algn="l">
              <a:defRPr sz="3200" b="0">
                <a:solidFill>
                  <a:srgbClr val="00B0F0"/>
                </a:solidFill>
                <a:latin typeface="+mn-lt"/>
              </a:defRPr>
            </a:lvl1pPr>
          </a:lstStyle>
          <a:p>
            <a:r>
              <a:rPr lang="en-US"/>
              <a:t>Click to edit Master title style</a:t>
            </a:r>
            <a:endParaRPr lang="en-US" dirty="0"/>
          </a:p>
        </p:txBody>
      </p:sp>
      <p:sp>
        <p:nvSpPr>
          <p:cNvPr id="11"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Content Placeholder 2"/>
          <p:cNvSpPr>
            <a:spLocks noGrp="1"/>
          </p:cNvSpPr>
          <p:nvPr>
            <p:ph idx="1"/>
          </p:nvPr>
        </p:nvSpPr>
        <p:spPr>
          <a:xfrm>
            <a:off x="5075864" y="2032776"/>
            <a:ext cx="5446278" cy="3931442"/>
          </a:xfrm>
          <a:prstGeom prst="rect">
            <a:avLst/>
          </a:prstGeom>
        </p:spPr>
        <p:txBody>
          <a:bodyPr anchor="ctr"/>
          <a:lstStyle>
            <a:lvl1pPr marL="228600" indent="-228600">
              <a:buClr>
                <a:srgbClr val="00A9FF"/>
              </a:buClr>
              <a:buFont typeface="Wingdings" charset="2"/>
              <a:buChar char="§"/>
              <a:defRPr sz="3200" b="0" i="0">
                <a:solidFill>
                  <a:schemeClr val="tx1"/>
                </a:solidFill>
                <a:latin typeface="Arial" charset="0"/>
                <a:ea typeface="Arial" charset="0"/>
                <a:cs typeface="Arial" charset="0"/>
              </a:defRPr>
            </a:lvl1pPr>
            <a:lvl2pPr marL="685800" indent="-228600">
              <a:buClr>
                <a:srgbClr val="00A9FF"/>
              </a:buClr>
              <a:buFont typeface="Wingdings" charset="2"/>
              <a:buChar char="§"/>
              <a:defRPr sz="3200" b="0" i="0">
                <a:solidFill>
                  <a:schemeClr val="tx1"/>
                </a:solidFill>
                <a:latin typeface="Arial" charset="0"/>
                <a:ea typeface="Arial" charset="0"/>
                <a:cs typeface="Arial" charset="0"/>
              </a:defRPr>
            </a:lvl2pPr>
            <a:lvl3pPr marL="1143000" indent="-228600">
              <a:buClr>
                <a:srgbClr val="00A9FF"/>
              </a:buClr>
              <a:buFont typeface="Wingdings" charset="2"/>
              <a:buChar char="§"/>
              <a:defRPr sz="3200" b="0" i="0">
                <a:solidFill>
                  <a:schemeClr val="tx1"/>
                </a:solidFill>
                <a:latin typeface="Arial" charset="0"/>
                <a:ea typeface="Arial" charset="0"/>
                <a:cs typeface="Arial" charset="0"/>
              </a:defRPr>
            </a:lvl3pPr>
            <a:lvl4pPr marL="1600200" indent="-228600">
              <a:buClr>
                <a:srgbClr val="00A9FF"/>
              </a:buClr>
              <a:buFont typeface="Wingdings" charset="2"/>
              <a:buChar char="§"/>
              <a:defRPr sz="3200" b="0" i="0">
                <a:solidFill>
                  <a:schemeClr val="tx1"/>
                </a:solidFill>
                <a:latin typeface="Arial" charset="0"/>
                <a:ea typeface="Arial" charset="0"/>
                <a:cs typeface="Arial" charset="0"/>
              </a:defRPr>
            </a:lvl4pPr>
            <a:lvl5pPr marL="2057400" indent="-228600">
              <a:buClr>
                <a:srgbClr val="00A9FF"/>
              </a:buClr>
              <a:buFont typeface="Wingdings" charset="2"/>
              <a:buChar char="§"/>
              <a:defRPr sz="3200" b="0" i="0">
                <a:solidFill>
                  <a:schemeClr val="tx1"/>
                </a:solidFill>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56365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Title 1"/>
          <p:cNvSpPr>
            <a:spLocks noGrp="1"/>
          </p:cNvSpPr>
          <p:nvPr>
            <p:ph type="title"/>
          </p:nvPr>
        </p:nvSpPr>
        <p:spPr>
          <a:xfrm>
            <a:off x="661743" y="2032776"/>
            <a:ext cx="3938833" cy="1581962"/>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9"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2"/>
          <p:cNvSpPr>
            <a:spLocks noGrp="1" noChangeAspect="1"/>
          </p:cNvSpPr>
          <p:nvPr>
            <p:ph type="pic" idx="1"/>
          </p:nvPr>
        </p:nvSpPr>
        <p:spPr>
          <a:xfrm>
            <a:off x="6747062" y="979688"/>
            <a:ext cx="4182876"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468787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7687507"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a:off x="1947791" y="979688"/>
            <a:ext cx="7687507" cy="663582"/>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592065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6921889"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rot="5400000">
            <a:off x="7116880" y="3953881"/>
            <a:ext cx="4439522" cy="597317"/>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560668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ur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0"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3"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4"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1130185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ur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5354626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ur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1564176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ure Slid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ur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9"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0"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885934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3"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8026132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yclotr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251282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RI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34398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son H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5896059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eo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6921574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yclotron Grou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0394195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afet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297925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ud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6959840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I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376732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mote Handling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065897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mote Handling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124815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mote Handling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701012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mote Handling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177894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F NI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9597145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A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099446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LPH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3738488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RAG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0852085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SOSI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392674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elium Recycl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13151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R-1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22323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R-13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53669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ESCA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326409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SCA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350479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er Tap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236687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sign Draf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982826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abbit Li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076498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achine Sho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18993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rol Room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8286531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rol Room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520384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rol Room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674047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aper Clip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65631485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10231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86" r:id="rId4"/>
    <p:sldLayoutId id="2147483817" r:id="rId5"/>
    <p:sldLayoutId id="2147483770" r:id="rId6"/>
    <p:sldLayoutId id="2147483784" r:id="rId7"/>
    <p:sldLayoutId id="2147483771"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8" r:id="rId18"/>
    <p:sldLayoutId id="2147483818" r:id="rId19"/>
    <p:sldLayoutId id="2147483785" r:id="rId20"/>
    <p:sldLayoutId id="2147483790" r:id="rId21"/>
    <p:sldLayoutId id="2147483791" r:id="rId22"/>
    <p:sldLayoutId id="2147483793" r:id="rId23"/>
    <p:sldLayoutId id="2147483794" r:id="rId24"/>
    <p:sldLayoutId id="2147483795" r:id="rId25"/>
    <p:sldLayoutId id="2147483798" r:id="rId26"/>
    <p:sldLayoutId id="2147483799" r:id="rId27"/>
    <p:sldLayoutId id="2147483800" r:id="rId28"/>
    <p:sldLayoutId id="2147483801" r:id="rId29"/>
    <p:sldLayoutId id="2147483802" r:id="rId30"/>
    <p:sldLayoutId id="2147483803" r:id="rId31"/>
    <p:sldLayoutId id="2147483804" r:id="rId32"/>
    <p:sldLayoutId id="2147483805" r:id="rId33"/>
    <p:sldLayoutId id="2147483806" r:id="rId34"/>
    <p:sldLayoutId id="2147483807" r:id="rId35"/>
    <p:sldLayoutId id="2147483808" r:id="rId36"/>
    <p:sldLayoutId id="2147483809" r:id="rId37"/>
    <p:sldLayoutId id="2147483810" r:id="rId38"/>
    <p:sldLayoutId id="2147483811" r:id="rId39"/>
    <p:sldLayoutId id="2147483812" r:id="rId40"/>
    <p:sldLayoutId id="2147483813" r:id="rId41"/>
    <p:sldLayoutId id="2147483796" r:id="rId42"/>
    <p:sldLayoutId id="2147483821" r:id="rId43"/>
    <p:sldLayoutId id="2147483823" r:id="rId44"/>
    <p:sldLayoutId id="2147483819" r:id="rId45"/>
    <p:sldLayoutId id="2147483820" r:id="rId46"/>
    <p:sldLayoutId id="2147483814" r:id="rId47"/>
    <p:sldLayoutId id="2147483815" r:id="rId48"/>
    <p:sldLayoutId id="2147483816" r:id="rId49"/>
    <p:sldLayoutId id="2147483824" r:id="rId5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documents.triumf.ca/docushare/dsweb/View/Collection-24443" TargetMode="External"/><Relationship Id="rId2" Type="http://schemas.openxmlformats.org/officeDocument/2006/relationships/hyperlink" Target="mailto:smithajs@Princeton.EDU"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Particle Physics Faculty Meeting</a:t>
            </a:r>
            <a:endParaRPr lang="en-US" sz="3000" dirty="0"/>
          </a:p>
        </p:txBody>
      </p:sp>
      <p:sp>
        <p:nvSpPr>
          <p:cNvPr id="5" name="Rectangle 4">
            <a:extLst>
              <a:ext uri="{FF2B5EF4-FFF2-40B4-BE49-F238E27FC236}">
                <a16:creationId xmlns:a16="http://schemas.microsoft.com/office/drawing/2014/main" id="{3F3E9DF6-0197-454E-9EB8-796E0050B9AE}"/>
              </a:ext>
            </a:extLst>
          </p:cNvPr>
          <p:cNvSpPr/>
          <p:nvPr/>
        </p:nvSpPr>
        <p:spPr>
          <a:xfrm>
            <a:off x="1417280" y="2262813"/>
            <a:ext cx="10943746" cy="2308324"/>
          </a:xfrm>
          <a:prstGeom prst="rect">
            <a:avLst/>
          </a:prstGeom>
        </p:spPr>
        <p:txBody>
          <a:bodyPr wrap="square">
            <a:spAutoFit/>
          </a:bodyPr>
          <a:lstStyle/>
          <a:p>
            <a:pPr marL="285750" indent="-285750">
              <a:buClr>
                <a:srgbClr val="00B0F0"/>
              </a:buClr>
              <a:buFont typeface="Wingdings" charset="2"/>
              <a:buChar char="§"/>
            </a:pPr>
            <a:r>
              <a:rPr lang="en-US" sz="2400" dirty="0"/>
              <a:t>Agenda</a:t>
            </a:r>
          </a:p>
          <a:p>
            <a:pPr marL="742950" lvl="1" indent="-285750">
              <a:buClr>
                <a:srgbClr val="00B0F0"/>
              </a:buClr>
              <a:buFont typeface="Wingdings" charset="2"/>
              <a:buChar char="§"/>
            </a:pPr>
            <a:r>
              <a:rPr lang="en-CA" sz="2400" dirty="0"/>
              <a:t>News</a:t>
            </a:r>
          </a:p>
          <a:p>
            <a:pPr marL="742950" lvl="1" indent="-285750">
              <a:buClr>
                <a:srgbClr val="00B0F0"/>
              </a:buClr>
              <a:buFont typeface="Wingdings" charset="2"/>
              <a:buChar char="§"/>
            </a:pPr>
            <a:r>
              <a:rPr lang="en-CA" sz="2400" dirty="0"/>
              <a:t>ACOT </a:t>
            </a:r>
          </a:p>
          <a:p>
            <a:pPr marL="742950" lvl="1" indent="-285750">
              <a:buClr>
                <a:srgbClr val="00B0F0"/>
              </a:buClr>
              <a:buFont typeface="Wingdings" charset="2"/>
              <a:buChar char="§"/>
            </a:pPr>
            <a:r>
              <a:rPr lang="en-CA" sz="2400" dirty="0"/>
              <a:t>Update from Groups</a:t>
            </a:r>
          </a:p>
          <a:p>
            <a:pPr marL="742950" lvl="1" indent="-285750">
              <a:buClr>
                <a:srgbClr val="00B0F0"/>
              </a:buClr>
              <a:buFont typeface="Wingdings" charset="2"/>
              <a:buChar char="§"/>
            </a:pPr>
            <a:r>
              <a:rPr lang="en-CA" sz="2400" dirty="0"/>
              <a:t>Update from Committees</a:t>
            </a:r>
          </a:p>
          <a:p>
            <a:pPr marL="742950" lvl="1" indent="-285750">
              <a:buClr>
                <a:srgbClr val="00B0F0"/>
              </a:buClr>
              <a:buFont typeface="Wingdings" charset="2"/>
              <a:buChar char="§"/>
            </a:pPr>
            <a:r>
              <a:rPr lang="en-CA" sz="2400" dirty="0"/>
              <a:t>AOB</a:t>
            </a:r>
          </a:p>
        </p:txBody>
      </p:sp>
    </p:spTree>
    <p:extLst>
      <p:ext uri="{BB962C8B-B14F-4D97-AF65-F5344CB8AC3E}">
        <p14:creationId xmlns:p14="http://schemas.microsoft.com/office/powerpoint/2010/main" val="2815220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854121"/>
            <a:ext cx="10621926" cy="688338"/>
          </a:xfrm>
        </p:spPr>
        <p:txBody>
          <a:bodyPr>
            <a:normAutofit/>
          </a:bodyPr>
          <a:lstStyle/>
          <a:p>
            <a:r>
              <a:rPr lang="en-US" sz="3200" dirty="0"/>
              <a:t>Budget</a:t>
            </a:r>
            <a:endParaRPr lang="en-US" sz="3000" dirty="0"/>
          </a:p>
        </p:txBody>
      </p:sp>
      <p:sp>
        <p:nvSpPr>
          <p:cNvPr id="2" name="Rectangle 1">
            <a:extLst>
              <a:ext uri="{FF2B5EF4-FFF2-40B4-BE49-F238E27FC236}">
                <a16:creationId xmlns:a16="http://schemas.microsoft.com/office/drawing/2014/main" id="{89C296D0-FD67-8E49-88C1-AF8E2DDE180F}"/>
              </a:ext>
            </a:extLst>
          </p:cNvPr>
          <p:cNvSpPr/>
          <p:nvPr/>
        </p:nvSpPr>
        <p:spPr>
          <a:xfrm>
            <a:off x="785037" y="1895545"/>
            <a:ext cx="10621926" cy="3416320"/>
          </a:xfrm>
          <a:prstGeom prst="rect">
            <a:avLst/>
          </a:prstGeom>
        </p:spPr>
        <p:txBody>
          <a:bodyPr wrap="square">
            <a:spAutoFit/>
          </a:bodyPr>
          <a:lstStyle/>
          <a:p>
            <a:r>
              <a:rPr lang="en-CA" sz="3600" dirty="0">
                <a:solidFill>
                  <a:srgbClr val="000000"/>
                </a:solidFill>
                <a:latin typeface="CenturyGothic"/>
              </a:rPr>
              <a:t>Strengthening Canada’s World-Class Physics Research</a:t>
            </a:r>
            <a:endParaRPr lang="en-CA" dirty="0">
              <a:solidFill>
                <a:srgbClr val="000000"/>
              </a:solidFill>
              <a:latin typeface="Helvetica" pitchFamily="2" charset="0"/>
            </a:endParaRPr>
          </a:p>
          <a:p>
            <a:r>
              <a:rPr lang="en-CA" dirty="0">
                <a:solidFill>
                  <a:srgbClr val="000000"/>
                </a:solidFill>
                <a:latin typeface="CenturyGothic"/>
              </a:rPr>
              <a:t>TRIUMF is a world-class sub-atomic physics research laboratory located in British Columbia, and home to the world’s largest cyclotron particle accelerator. TRIUMF has played a leading role in many medical breakthroughs—such as developing alongside Canadian industrial partners new approaches to the medical imaging of diseases—and brings together industry partners, leading academic researchers and scientists, and graduate students from across Canada and around the world to advance medical isotope production, drug development, cancer therapy, clinical imaging, and radiopharmaceutical research.</a:t>
            </a:r>
          </a:p>
          <a:p>
            <a:endParaRPr lang="en-CA" dirty="0">
              <a:solidFill>
                <a:srgbClr val="000000"/>
              </a:solidFill>
              <a:latin typeface="Helvetica" pitchFamily="2" charset="0"/>
            </a:endParaRPr>
          </a:p>
          <a:p>
            <a:r>
              <a:rPr lang="en-CA" dirty="0">
                <a:solidFill>
                  <a:srgbClr val="000000"/>
                </a:solidFill>
                <a:latin typeface="CenturyGothic"/>
              </a:rPr>
              <a:t>Budget 2019 proposes to provide TRIUMF with $195.9 million over five years, starting in 2020–21, to build on its strong track record of achievements. Combined with an additional $96.8 million from the existing resources of the National Research Council, federal support for TRIUMF will total $292.7 million over this five-year period. </a:t>
            </a:r>
            <a:endParaRPr lang="en-CA" dirty="0">
              <a:solidFill>
                <a:srgbClr val="000000"/>
              </a:solidFill>
              <a:latin typeface="Helvetica" pitchFamily="2" charset="0"/>
            </a:endParaRPr>
          </a:p>
        </p:txBody>
      </p:sp>
    </p:spTree>
    <p:extLst>
      <p:ext uri="{BB962C8B-B14F-4D97-AF65-F5344CB8AC3E}">
        <p14:creationId xmlns:p14="http://schemas.microsoft.com/office/powerpoint/2010/main" val="1841299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854121"/>
            <a:ext cx="10621926" cy="688338"/>
          </a:xfrm>
        </p:spPr>
        <p:txBody>
          <a:bodyPr>
            <a:normAutofit/>
          </a:bodyPr>
          <a:lstStyle/>
          <a:p>
            <a:r>
              <a:rPr lang="en-US" sz="3200" dirty="0"/>
              <a:t>News</a:t>
            </a:r>
            <a:endParaRPr lang="en-US" sz="3000" dirty="0"/>
          </a:p>
        </p:txBody>
      </p:sp>
      <p:pic>
        <p:nvPicPr>
          <p:cNvPr id="3" name="Picture 2">
            <a:extLst>
              <a:ext uri="{FF2B5EF4-FFF2-40B4-BE49-F238E27FC236}">
                <a16:creationId xmlns:a16="http://schemas.microsoft.com/office/drawing/2014/main" id="{6EC0BE3A-A8F9-1148-9B0E-4CA6281A4169}"/>
              </a:ext>
            </a:extLst>
          </p:cNvPr>
          <p:cNvPicPr>
            <a:picLocks noChangeAspect="1"/>
          </p:cNvPicPr>
          <p:nvPr/>
        </p:nvPicPr>
        <p:blipFill>
          <a:blip r:embed="rId2"/>
          <a:stretch>
            <a:fillRect/>
          </a:stretch>
        </p:blipFill>
        <p:spPr>
          <a:xfrm>
            <a:off x="1270000" y="1446420"/>
            <a:ext cx="9321800" cy="4884529"/>
          </a:xfrm>
          <a:prstGeom prst="rect">
            <a:avLst/>
          </a:prstGeom>
        </p:spPr>
      </p:pic>
    </p:spTree>
    <p:extLst>
      <p:ext uri="{BB962C8B-B14F-4D97-AF65-F5344CB8AC3E}">
        <p14:creationId xmlns:p14="http://schemas.microsoft.com/office/powerpoint/2010/main" val="2316531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854121"/>
            <a:ext cx="10621926" cy="688338"/>
          </a:xfrm>
        </p:spPr>
        <p:txBody>
          <a:bodyPr>
            <a:normAutofit/>
          </a:bodyPr>
          <a:lstStyle/>
          <a:p>
            <a:r>
              <a:rPr lang="en-US" sz="3200" dirty="0"/>
              <a:t>ACOT</a:t>
            </a:r>
            <a:endParaRPr lang="en-US" sz="3000" dirty="0"/>
          </a:p>
        </p:txBody>
      </p:sp>
      <p:sp>
        <p:nvSpPr>
          <p:cNvPr id="4" name="TextBox 3">
            <a:extLst>
              <a:ext uri="{FF2B5EF4-FFF2-40B4-BE49-F238E27FC236}">
                <a16:creationId xmlns:a16="http://schemas.microsoft.com/office/drawing/2014/main" id="{9A7BDD03-2BB1-0C4F-B8EF-BDB66C778F01}"/>
              </a:ext>
            </a:extLst>
          </p:cNvPr>
          <p:cNvSpPr txBox="1"/>
          <p:nvPr/>
        </p:nvSpPr>
        <p:spPr>
          <a:xfrm>
            <a:off x="726290" y="1067221"/>
            <a:ext cx="10761196" cy="6063198"/>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April 8-10</a:t>
            </a: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7E52A2C2-B300-1A4A-8E1A-18A0DFC3BFC4}"/>
              </a:ext>
            </a:extLst>
          </p:cNvPr>
          <p:cNvPicPr>
            <a:picLocks noChangeAspect="1"/>
          </p:cNvPicPr>
          <p:nvPr/>
        </p:nvPicPr>
        <p:blipFill>
          <a:blip r:embed="rId2"/>
          <a:stretch>
            <a:fillRect/>
          </a:stretch>
        </p:blipFill>
        <p:spPr>
          <a:xfrm>
            <a:off x="1020040" y="2014046"/>
            <a:ext cx="9412432" cy="3450109"/>
          </a:xfrm>
          <a:prstGeom prst="rect">
            <a:avLst/>
          </a:prstGeom>
        </p:spPr>
      </p:pic>
    </p:spTree>
    <p:extLst>
      <p:ext uri="{BB962C8B-B14F-4D97-AF65-F5344CB8AC3E}">
        <p14:creationId xmlns:p14="http://schemas.microsoft.com/office/powerpoint/2010/main" val="4027576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854121"/>
            <a:ext cx="10621926" cy="688338"/>
          </a:xfrm>
        </p:spPr>
        <p:txBody>
          <a:bodyPr>
            <a:normAutofit/>
          </a:bodyPr>
          <a:lstStyle/>
          <a:p>
            <a:r>
              <a:rPr lang="en-US" sz="3200" dirty="0"/>
              <a:t>ACOT</a:t>
            </a:r>
            <a:endParaRPr lang="en-US" sz="3000" dirty="0"/>
          </a:p>
        </p:txBody>
      </p:sp>
      <p:sp>
        <p:nvSpPr>
          <p:cNvPr id="4" name="TextBox 3">
            <a:extLst>
              <a:ext uri="{FF2B5EF4-FFF2-40B4-BE49-F238E27FC236}">
                <a16:creationId xmlns:a16="http://schemas.microsoft.com/office/drawing/2014/main" id="{9A7BDD03-2BB1-0C4F-B8EF-BDB66C778F01}"/>
              </a:ext>
            </a:extLst>
          </p:cNvPr>
          <p:cNvSpPr txBox="1"/>
          <p:nvPr/>
        </p:nvSpPr>
        <p:spPr>
          <a:xfrm>
            <a:off x="726290" y="1067221"/>
            <a:ext cx="10761196" cy="2369880"/>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Tuesday April 9</a:t>
            </a:r>
          </a:p>
          <a:p>
            <a:pPr>
              <a:buClr>
                <a:srgbClr val="00B0F0"/>
              </a:buCl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273F8542-1A8D-9647-A6AD-63083F7E7FA4}"/>
              </a:ext>
            </a:extLst>
          </p:cNvPr>
          <p:cNvPicPr>
            <a:picLocks noChangeAspect="1"/>
          </p:cNvPicPr>
          <p:nvPr/>
        </p:nvPicPr>
        <p:blipFill rotWithShape="1">
          <a:blip r:embed="rId2"/>
          <a:srcRect b="271"/>
          <a:stretch/>
        </p:blipFill>
        <p:spPr>
          <a:xfrm>
            <a:off x="895928" y="1927690"/>
            <a:ext cx="9652000" cy="1722511"/>
          </a:xfrm>
          <a:prstGeom prst="rect">
            <a:avLst/>
          </a:prstGeom>
        </p:spPr>
      </p:pic>
      <p:pic>
        <p:nvPicPr>
          <p:cNvPr id="5" name="Picture 4">
            <a:extLst>
              <a:ext uri="{FF2B5EF4-FFF2-40B4-BE49-F238E27FC236}">
                <a16:creationId xmlns:a16="http://schemas.microsoft.com/office/drawing/2014/main" id="{4FC5A460-3F42-9144-A1E0-241A301CB7E3}"/>
              </a:ext>
            </a:extLst>
          </p:cNvPr>
          <p:cNvPicPr>
            <a:picLocks noChangeAspect="1"/>
          </p:cNvPicPr>
          <p:nvPr/>
        </p:nvPicPr>
        <p:blipFill>
          <a:blip r:embed="rId3"/>
          <a:stretch>
            <a:fillRect/>
          </a:stretch>
        </p:blipFill>
        <p:spPr>
          <a:xfrm>
            <a:off x="895928" y="3822332"/>
            <a:ext cx="10631054" cy="1987712"/>
          </a:xfrm>
          <a:prstGeom prst="rect">
            <a:avLst/>
          </a:prstGeom>
        </p:spPr>
      </p:pic>
    </p:spTree>
    <p:extLst>
      <p:ext uri="{BB962C8B-B14F-4D97-AF65-F5344CB8AC3E}">
        <p14:creationId xmlns:p14="http://schemas.microsoft.com/office/powerpoint/2010/main" val="2760170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854121"/>
            <a:ext cx="10621926" cy="688338"/>
          </a:xfrm>
        </p:spPr>
        <p:txBody>
          <a:bodyPr>
            <a:normAutofit/>
          </a:bodyPr>
          <a:lstStyle/>
          <a:p>
            <a:r>
              <a:rPr lang="en-US" sz="3200" dirty="0"/>
              <a:t>ACOT</a:t>
            </a:r>
            <a:endParaRPr lang="en-US" sz="3000" dirty="0"/>
          </a:p>
        </p:txBody>
      </p:sp>
      <p:sp>
        <p:nvSpPr>
          <p:cNvPr id="7" name="TextBox 6">
            <a:extLst>
              <a:ext uri="{FF2B5EF4-FFF2-40B4-BE49-F238E27FC236}">
                <a16:creationId xmlns:a16="http://schemas.microsoft.com/office/drawing/2014/main" id="{EC422ACB-E954-2B4E-A1A2-B5C69A6AC76A}"/>
              </a:ext>
            </a:extLst>
          </p:cNvPr>
          <p:cNvSpPr txBox="1"/>
          <p:nvPr/>
        </p:nvSpPr>
        <p:spPr>
          <a:xfrm>
            <a:off x="726290" y="1067221"/>
            <a:ext cx="10761196" cy="6494085"/>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dirty="0">
                <a:latin typeface="Arial" panose="020B0604020202020204" pitchFamily="34" charset="0"/>
                <a:cs typeface="Arial" panose="020B0604020202020204" pitchFamily="34" charset="0"/>
              </a:rPr>
              <a:t>From YKK</a:t>
            </a:r>
          </a:p>
          <a:p>
            <a:pPr marL="285750" indent="-285750">
              <a:buClr>
                <a:srgbClr val="00B0F0"/>
              </a:buClr>
              <a:buFont typeface="Wingdings" charset="2"/>
              <a:buChar char="§"/>
            </a:pPr>
            <a:r>
              <a:rPr lang="en-CA" dirty="0"/>
              <a:t>I would like to start with an introduction talk covering</a:t>
            </a:r>
          </a:p>
          <a:p>
            <a:pPr marL="285750" indent="-285750">
              <a:buClr>
                <a:srgbClr val="00B0F0"/>
              </a:buClr>
              <a:buFont typeface="Wingdings" charset="2"/>
              <a:buChar char="§"/>
            </a:pPr>
            <a:r>
              <a:rPr lang="en-CA" dirty="0"/>
              <a:t>Overall "TRIUMF" particle physics vision and strategies</a:t>
            </a:r>
          </a:p>
          <a:p>
            <a:pPr marL="742950" lvl="1" indent="-285750">
              <a:buClr>
                <a:srgbClr val="00B0F0"/>
              </a:buClr>
              <a:buFont typeface="Wingdings" charset="2"/>
              <a:buChar char="§"/>
            </a:pPr>
            <a:r>
              <a:rPr lang="en-CA" dirty="0"/>
              <a:t>How each project (your list) fits in this strategy</a:t>
            </a:r>
          </a:p>
          <a:p>
            <a:pPr marL="742950" lvl="1" indent="-285750">
              <a:buClr>
                <a:srgbClr val="00B0F0"/>
              </a:buClr>
              <a:buFont typeface="Wingdings" charset="2"/>
              <a:buChar char="§"/>
            </a:pPr>
            <a:r>
              <a:rPr lang="en-CA" dirty="0"/>
              <a:t>Challenges: past, now and future</a:t>
            </a:r>
          </a:p>
          <a:p>
            <a:pPr marL="285750" indent="-285750">
              <a:buClr>
                <a:srgbClr val="00B0F0"/>
              </a:buClr>
              <a:buFont typeface="Wingdings" charset="2"/>
              <a:buChar char="§"/>
            </a:pPr>
            <a:endParaRPr lang="en-CA" dirty="0"/>
          </a:p>
          <a:p>
            <a:pPr marL="285750" indent="-285750">
              <a:buClr>
                <a:srgbClr val="00B0F0"/>
              </a:buClr>
              <a:buFont typeface="Wingdings" charset="2"/>
              <a:buChar char="§"/>
            </a:pPr>
            <a:r>
              <a:rPr lang="en-CA" dirty="0"/>
              <a:t>See below for my suggestion:</a:t>
            </a:r>
          </a:p>
          <a:p>
            <a:pPr marL="742950" lvl="1" indent="-285750">
              <a:buClr>
                <a:srgbClr val="00B0F0"/>
              </a:buClr>
              <a:buFont typeface="Wingdings" charset="2"/>
              <a:buChar char="§"/>
            </a:pPr>
            <a:r>
              <a:rPr lang="en-CA" dirty="0"/>
              <a:t>Introduction - 15' + 5’ vision, strategies and challenges</a:t>
            </a:r>
          </a:p>
          <a:p>
            <a:pPr marL="742950" lvl="1" indent="-285750">
              <a:buClr>
                <a:srgbClr val="00B0F0"/>
              </a:buClr>
              <a:buFont typeface="Wingdings" charset="2"/>
              <a:buChar char="§"/>
            </a:pPr>
            <a:r>
              <a:rPr lang="en-CA" dirty="0"/>
              <a:t>News and Updates (do not repeat what was covered in the introduction talk) </a:t>
            </a:r>
          </a:p>
          <a:p>
            <a:pPr marL="1200150" lvl="2" indent="-285750">
              <a:buClr>
                <a:srgbClr val="00B0F0"/>
              </a:buClr>
              <a:buFont typeface="Wingdings" charset="2"/>
              <a:buChar char="§"/>
            </a:pPr>
            <a:r>
              <a:rPr lang="en-CA" dirty="0"/>
              <a:t>ATLAS  - 5'+3’</a:t>
            </a:r>
          </a:p>
          <a:p>
            <a:pPr marL="1200150" lvl="2" indent="-285750">
              <a:buClr>
                <a:srgbClr val="00B0F0"/>
              </a:buClr>
              <a:buFont typeface="Wingdings" charset="2"/>
              <a:buChar char="§"/>
            </a:pPr>
            <a:r>
              <a:rPr lang="en-CA" dirty="0"/>
              <a:t>T2K/</a:t>
            </a:r>
            <a:r>
              <a:rPr lang="en-CA" dirty="0" err="1"/>
              <a:t>HyperK</a:t>
            </a:r>
            <a:r>
              <a:rPr lang="en-CA" dirty="0"/>
              <a:t>  - 5'+3’</a:t>
            </a:r>
          </a:p>
          <a:p>
            <a:pPr marL="1200150" lvl="2" indent="-285750">
              <a:buClr>
                <a:srgbClr val="00B0F0"/>
              </a:buClr>
              <a:buFont typeface="Wingdings" charset="2"/>
              <a:buChar char="§"/>
            </a:pPr>
            <a:r>
              <a:rPr lang="en-CA" dirty="0"/>
              <a:t>TUCAN - 5'+3’</a:t>
            </a:r>
          </a:p>
          <a:p>
            <a:pPr marL="1200150" lvl="2" indent="-285750">
              <a:buClr>
                <a:srgbClr val="00B0F0"/>
              </a:buClr>
              <a:buFont typeface="Wingdings" charset="2"/>
              <a:buChar char="§"/>
            </a:pPr>
            <a:r>
              <a:rPr lang="en-CA" dirty="0"/>
              <a:t>ALPHA - 5'+3’</a:t>
            </a:r>
          </a:p>
          <a:p>
            <a:pPr marL="1200150" lvl="2" indent="-285750">
              <a:buClr>
                <a:srgbClr val="00B0F0"/>
              </a:buClr>
              <a:buFont typeface="Wingdings" charset="2"/>
              <a:buChar char="§"/>
            </a:pPr>
            <a:r>
              <a:rPr lang="en-CA" dirty="0" err="1"/>
              <a:t>SuperCDMS</a:t>
            </a:r>
            <a:r>
              <a:rPr lang="en-CA" dirty="0"/>
              <a:t> - 5'+3’</a:t>
            </a:r>
          </a:p>
          <a:p>
            <a:pPr marL="1200150" lvl="2" indent="-285750">
              <a:buClr>
                <a:srgbClr val="00B0F0"/>
              </a:buClr>
              <a:buFont typeface="Wingdings" charset="2"/>
              <a:buChar char="§"/>
            </a:pPr>
            <a:r>
              <a:rPr lang="en-CA" dirty="0"/>
              <a:t>Science and Technology: Update  - 10’</a:t>
            </a:r>
          </a:p>
          <a:p>
            <a:pPr marL="742950" lvl="1" indent="-285750">
              <a:buClr>
                <a:srgbClr val="00B0F0"/>
              </a:buClr>
              <a:buFont typeface="Wingdings" charset="2"/>
              <a:buChar char="§"/>
            </a:pPr>
            <a:r>
              <a:rPr lang="en-CA" dirty="0"/>
              <a:t>Q/A with students and postdocs  - 20’</a:t>
            </a:r>
          </a:p>
          <a:p>
            <a:pPr lvl="1">
              <a:buClr>
                <a:srgbClr val="00B0F0"/>
              </a:buClr>
            </a:pPr>
            <a:endParaRPr lang="en-CA" sz="2000" dirty="0">
              <a:latin typeface="Arial" panose="020B0604020202020204" pitchFamily="34" charset="0"/>
              <a:cs typeface="Arial" panose="020B0604020202020204" pitchFamily="34" charset="0"/>
            </a:endParaRPr>
          </a:p>
          <a:p>
            <a:pPr marL="742950" lvl="1"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8487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854121"/>
            <a:ext cx="10621926" cy="688338"/>
          </a:xfrm>
        </p:spPr>
        <p:txBody>
          <a:bodyPr>
            <a:normAutofit/>
          </a:bodyPr>
          <a:lstStyle/>
          <a:p>
            <a:r>
              <a:rPr lang="en-US" sz="3200" dirty="0"/>
              <a:t>ACOT</a:t>
            </a:r>
            <a:endParaRPr lang="en-US" sz="3000" dirty="0"/>
          </a:p>
        </p:txBody>
      </p:sp>
      <p:sp>
        <p:nvSpPr>
          <p:cNvPr id="7" name="TextBox 6">
            <a:extLst>
              <a:ext uri="{FF2B5EF4-FFF2-40B4-BE49-F238E27FC236}">
                <a16:creationId xmlns:a16="http://schemas.microsoft.com/office/drawing/2014/main" id="{EC422ACB-E954-2B4E-A1A2-B5C69A6AC76A}"/>
              </a:ext>
            </a:extLst>
          </p:cNvPr>
          <p:cNvSpPr txBox="1"/>
          <p:nvPr/>
        </p:nvSpPr>
        <p:spPr>
          <a:xfrm>
            <a:off x="726290" y="1067221"/>
            <a:ext cx="10761196" cy="5386090"/>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dirty="0">
                <a:latin typeface="Arial" panose="020B0604020202020204" pitchFamily="34" charset="0"/>
                <a:cs typeface="Arial" panose="020B0604020202020204" pitchFamily="34" charset="0"/>
              </a:rPr>
              <a:t>For Intro talk, start with talk at Physical Sciences Division retreat by Mark / IPR talk by Beatrice</a:t>
            </a:r>
          </a:p>
          <a:p>
            <a:pPr marL="742950" lvl="1" indent="-285750">
              <a:buClr>
                <a:srgbClr val="00B0F0"/>
              </a:buClr>
              <a:buFont typeface="Wingdings" charset="2"/>
              <a:buChar char="§"/>
            </a:pPr>
            <a:r>
              <a:rPr lang="en-CA" dirty="0"/>
              <a:t>What to mention for:</a:t>
            </a:r>
          </a:p>
          <a:p>
            <a:pPr marL="742950" lvl="1" indent="-285750">
              <a:buClr>
                <a:srgbClr val="00B0F0"/>
              </a:buClr>
              <a:buFont typeface="Wingdings" charset="2"/>
              <a:buChar char="§"/>
            </a:pPr>
            <a:r>
              <a:rPr lang="en-CA" dirty="0"/>
              <a:t>How each project (your list) fits in this strategy</a:t>
            </a:r>
          </a:p>
          <a:p>
            <a:pPr marL="742950" lvl="1" indent="-285750">
              <a:buClr>
                <a:srgbClr val="00B0F0"/>
              </a:buClr>
              <a:buFont typeface="Wingdings" charset="2"/>
              <a:buChar char="§"/>
            </a:pPr>
            <a:r>
              <a:rPr lang="en-CA" dirty="0"/>
              <a:t>Challenges: past, now and future</a:t>
            </a:r>
          </a:p>
          <a:p>
            <a:pPr marL="285750" indent="-285750">
              <a:buClr>
                <a:srgbClr val="00B0F0"/>
              </a:buClr>
              <a:buFont typeface="Wingdings" charset="2"/>
              <a:buChar char="§"/>
            </a:pPr>
            <a:endParaRPr lang="en-CA" dirty="0"/>
          </a:p>
          <a:p>
            <a:pPr marL="285750" indent="-285750">
              <a:buClr>
                <a:srgbClr val="00B0F0"/>
              </a:buClr>
              <a:buFont typeface="Wingdings" charset="2"/>
              <a:buChar char="§"/>
            </a:pPr>
            <a:r>
              <a:rPr lang="en-CA" dirty="0"/>
              <a:t>Hold practice talk session on Monday April 1</a:t>
            </a:r>
            <a:r>
              <a:rPr lang="en-CA" baseline="30000" dirty="0"/>
              <a:t>st</a:t>
            </a:r>
            <a:r>
              <a:rPr lang="en-CA" dirty="0"/>
              <a:t> at 2pm in MOB Boardroom</a:t>
            </a:r>
          </a:p>
          <a:p>
            <a:pPr marL="742950" lvl="1" indent="-285750">
              <a:buClr>
                <a:srgbClr val="00B0F0"/>
              </a:buClr>
              <a:buFont typeface="Wingdings" charset="2"/>
              <a:buChar char="§"/>
            </a:pPr>
            <a:r>
              <a:rPr lang="en-CA" dirty="0"/>
              <a:t>Confirm speakers for SciTech, ATLAS, T2K/</a:t>
            </a:r>
            <a:r>
              <a:rPr lang="en-CA" dirty="0" err="1"/>
              <a:t>HyperK</a:t>
            </a:r>
            <a:r>
              <a:rPr lang="en-CA" dirty="0"/>
              <a:t>, TUCAN, ALPHA, </a:t>
            </a:r>
            <a:r>
              <a:rPr lang="en-CA" dirty="0" err="1"/>
              <a:t>SuperCDMS</a:t>
            </a:r>
            <a:endParaRPr lang="en-CA" dirty="0"/>
          </a:p>
          <a:p>
            <a:pPr marL="742950" lvl="1" indent="-285750">
              <a:buClr>
                <a:srgbClr val="00B0F0"/>
              </a:buClr>
              <a:buFont typeface="Wingdings" charset="2"/>
              <a:buChar char="§"/>
            </a:pPr>
            <a:endParaRPr lang="en-CA" dirty="0"/>
          </a:p>
          <a:p>
            <a:pPr marL="285750" indent="-285750">
              <a:buClr>
                <a:srgbClr val="00B0F0"/>
              </a:buClr>
              <a:buFont typeface="Wingdings" charset="2"/>
              <a:buChar char="§"/>
            </a:pPr>
            <a:r>
              <a:rPr lang="en-CA" dirty="0"/>
              <a:t>Q/A with students and postdocs  - 20’</a:t>
            </a:r>
          </a:p>
          <a:p>
            <a:pPr marL="742950" lvl="1" indent="-285750">
              <a:buClr>
                <a:srgbClr val="00B0F0"/>
              </a:buClr>
              <a:buFont typeface="Wingdings" charset="2"/>
              <a:buChar char="§"/>
            </a:pPr>
            <a:r>
              <a:rPr lang="en-CA" dirty="0">
                <a:latin typeface="Arial" panose="020B0604020202020204" pitchFamily="34" charset="0"/>
                <a:cs typeface="Arial" panose="020B0604020202020204" pitchFamily="34" charset="0"/>
              </a:rPr>
              <a:t>Inform your students</a:t>
            </a:r>
          </a:p>
          <a:p>
            <a:pPr marL="742950" lvl="1" indent="-285750">
              <a:buClr>
                <a:srgbClr val="00B0F0"/>
              </a:buClr>
              <a:buFont typeface="Wingdings" charset="2"/>
              <a:buChar char="§"/>
            </a:pPr>
            <a:r>
              <a:rPr lang="en-CA" dirty="0">
                <a:latin typeface="Arial" panose="020B0604020202020204" pitchFamily="34" charset="0"/>
                <a:cs typeface="Arial" panose="020B0604020202020204" pitchFamily="34" charset="0"/>
              </a:rPr>
              <a:t>Suggest to create mailing list</a:t>
            </a:r>
          </a:p>
          <a:p>
            <a:pPr marL="742950" lvl="1" indent="-285750">
              <a:buClr>
                <a:srgbClr val="00B0F0"/>
              </a:buClr>
              <a:buFont typeface="Wingdings" charset="2"/>
              <a:buChar char="§"/>
            </a:pPr>
            <a:r>
              <a:rPr lang="en-CA" dirty="0">
                <a:latin typeface="Arial" panose="020B0604020202020204" pitchFamily="34" charset="0"/>
                <a:cs typeface="Arial" panose="020B0604020202020204" pitchFamily="34" charset="0"/>
              </a:rPr>
              <a:t>Graduate Students and Postdocs in Particle Physics</a:t>
            </a:r>
          </a:p>
          <a:p>
            <a:pPr lvl="1">
              <a:buClr>
                <a:srgbClr val="00B0F0"/>
              </a:buClr>
            </a:pPr>
            <a:endParaRPr lang="en-CA" sz="2000" dirty="0">
              <a:latin typeface="Arial" panose="020B0604020202020204" pitchFamily="34" charset="0"/>
              <a:cs typeface="Arial" panose="020B0604020202020204" pitchFamily="34" charset="0"/>
            </a:endParaRPr>
          </a:p>
          <a:p>
            <a:pPr marL="742950" lvl="1"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0531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D69EAD4-2494-414D-9120-A2C6FDC90870}"/>
              </a:ext>
            </a:extLst>
          </p:cNvPr>
          <p:cNvSpPr txBox="1">
            <a:spLocks/>
          </p:cNvSpPr>
          <p:nvPr/>
        </p:nvSpPr>
        <p:spPr>
          <a:xfrm>
            <a:off x="481791" y="917016"/>
            <a:ext cx="10541042" cy="68833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i="0" kern="1200">
                <a:solidFill>
                  <a:srgbClr val="00B0F0"/>
                </a:solidFill>
                <a:latin typeface="Arial" charset="0"/>
                <a:ea typeface="Arial" charset="0"/>
                <a:cs typeface="Arial" charset="0"/>
              </a:defRPr>
            </a:lvl1pPr>
          </a:lstStyle>
          <a:p>
            <a:r>
              <a:rPr lang="en-US" sz="3000" dirty="0"/>
              <a:t>ATLAS BAE Search</a:t>
            </a:r>
          </a:p>
        </p:txBody>
      </p:sp>
      <p:sp>
        <p:nvSpPr>
          <p:cNvPr id="20" name="TextBox 19">
            <a:extLst>
              <a:ext uri="{FF2B5EF4-FFF2-40B4-BE49-F238E27FC236}">
                <a16:creationId xmlns:a16="http://schemas.microsoft.com/office/drawing/2014/main" id="{9AEE486E-ABD0-CD4D-8598-192FAA2C4B85}"/>
              </a:ext>
            </a:extLst>
          </p:cNvPr>
          <p:cNvSpPr txBox="1"/>
          <p:nvPr/>
        </p:nvSpPr>
        <p:spPr>
          <a:xfrm>
            <a:off x="726290" y="1067221"/>
            <a:ext cx="10761196" cy="6309420"/>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Five candidates are visiting TRIUMF April 2</a:t>
            </a:r>
            <a:r>
              <a:rPr lang="en-CA" sz="2000" baseline="30000" dirty="0">
                <a:latin typeface="Arial" panose="020B0604020202020204" pitchFamily="34" charset="0"/>
                <a:cs typeface="Arial" panose="020B0604020202020204" pitchFamily="34" charset="0"/>
              </a:rPr>
              <a:t>nd</a:t>
            </a:r>
            <a:r>
              <a:rPr lang="en-CA" sz="2000" dirty="0">
                <a:latin typeface="Arial" panose="020B0604020202020204" pitchFamily="34" charset="0"/>
                <a:cs typeface="Arial" panose="020B0604020202020204" pitchFamily="34" charset="0"/>
              </a:rPr>
              <a:t> (Tuesday) - April 8</a:t>
            </a:r>
            <a:r>
              <a:rPr lang="en-CA" sz="2000" baseline="30000" dirty="0">
                <a:latin typeface="Arial" panose="020B0604020202020204" pitchFamily="34" charset="0"/>
                <a:cs typeface="Arial" panose="020B0604020202020204" pitchFamily="34" charset="0"/>
              </a:rPr>
              <a:t>th</a:t>
            </a:r>
            <a:r>
              <a:rPr lang="en-CA" sz="2000" dirty="0">
                <a:latin typeface="Arial" panose="020B0604020202020204" pitchFamily="34" charset="0"/>
                <a:cs typeface="Arial" panose="020B0604020202020204" pitchFamily="34" charset="0"/>
              </a:rPr>
              <a:t> (Monday)</a:t>
            </a: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Seminars will be 2pm – 3pm except on Thursday10:30am – 11:30am</a:t>
            </a: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Particle Physics group meetings with candidates</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9-10:15 am meeting (coffee and snacks)</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Tour of facilities at 10:30-11:30 except on Thursday </a:t>
            </a:r>
            <a:r>
              <a:rPr lang="en-CA" sz="2000" dirty="0"/>
              <a:t>2:15-3:15</a:t>
            </a:r>
            <a:endParaRPr lang="en-CA" sz="2000" dirty="0">
              <a:latin typeface="Arial" panose="020B0604020202020204" pitchFamily="34" charset="0"/>
              <a:cs typeface="Arial" panose="020B0604020202020204" pitchFamily="34" charset="0"/>
            </a:endParaRPr>
          </a:p>
          <a:p>
            <a:pPr marL="1200150" lvl="2" indent="-285750">
              <a:buClr>
                <a:srgbClr val="00B0F0"/>
              </a:buClr>
              <a:buFont typeface="Wingdings" charset="2"/>
              <a:buChar char="§"/>
            </a:pPr>
            <a:r>
              <a:rPr lang="en-CA" dirty="0" err="1"/>
              <a:t>sTGC</a:t>
            </a:r>
            <a:r>
              <a:rPr lang="en-CA" dirty="0"/>
              <a:t> (Isabel) -&gt; UCN (Beatrice/</a:t>
            </a:r>
            <a:r>
              <a:rPr lang="en-CA" dirty="0" err="1"/>
              <a:t>Ruediger</a:t>
            </a:r>
            <a:r>
              <a:rPr lang="en-CA" dirty="0"/>
              <a:t>) -&gt; T2K/</a:t>
            </a:r>
            <a:r>
              <a:rPr lang="en-CA" dirty="0" err="1"/>
              <a:t>mPMT</a:t>
            </a:r>
            <a:r>
              <a:rPr lang="en-CA" dirty="0"/>
              <a:t> -&gt; SciTech (TBD) -&gt; ITK (Nigel)</a:t>
            </a:r>
            <a:endParaRPr lang="en-CA" sz="2000" dirty="0">
              <a:latin typeface="Arial" panose="020B0604020202020204" pitchFamily="34" charset="0"/>
              <a:cs typeface="Arial" panose="020B0604020202020204" pitchFamily="34" charset="0"/>
            </a:endParaRP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Separate meeting with ATLAS group and Affiliated Scientists </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Provide feedback to the chair of the search committee by Monday (8</a:t>
            </a:r>
            <a:r>
              <a:rPr lang="en-CA" sz="2000" baseline="30000" dirty="0">
                <a:latin typeface="Arial" panose="020B0604020202020204" pitchFamily="34" charset="0"/>
                <a:cs typeface="Arial" panose="020B0604020202020204" pitchFamily="34" charset="0"/>
              </a:rPr>
              <a:t>th</a:t>
            </a:r>
            <a:r>
              <a:rPr lang="en-CA" sz="2000" dirty="0">
                <a:latin typeface="Arial" panose="020B0604020202020204" pitchFamily="34" charset="0"/>
                <a:cs typeface="Arial" panose="020B0604020202020204" pitchFamily="34" charset="0"/>
              </a:rPr>
              <a:t>) evening </a:t>
            </a:r>
          </a:p>
          <a:p>
            <a:pPr marL="1200150" lvl="2" indent="-285750">
              <a:buClr>
                <a:srgbClr val="00B0F0"/>
              </a:buClr>
              <a:buFont typeface="Wingdings" charset="2"/>
              <a:buChar char="§"/>
            </a:pPr>
            <a:r>
              <a:rPr lang="en-CA" sz="2000" dirty="0">
                <a:latin typeface="Arial" panose="020B0604020202020204" pitchFamily="34" charset="0"/>
                <a:cs typeface="Arial" panose="020B0604020202020204" pitchFamily="34" charset="0"/>
              </a:rPr>
              <a:t>Stew Smith </a:t>
            </a:r>
            <a:r>
              <a:rPr lang="en-CA" sz="2000" dirty="0">
                <a:latin typeface="Arial" panose="020B0604020202020204" pitchFamily="34" charset="0"/>
                <a:cs typeface="Arial" panose="020B0604020202020204" pitchFamily="34" charset="0"/>
                <a:hlinkClick r:id="rId2"/>
              </a:rPr>
              <a:t>smithajs@Princeton.EDU</a:t>
            </a:r>
            <a:endParaRPr lang="en-CA" sz="2000" dirty="0">
              <a:latin typeface="Arial" panose="020B0604020202020204" pitchFamily="34" charset="0"/>
              <a:cs typeface="Arial" panose="020B0604020202020204" pitchFamily="34" charset="0"/>
            </a:endParaRPr>
          </a:p>
          <a:p>
            <a:pPr lvl="1">
              <a:buClr>
                <a:srgbClr val="00B0F0"/>
              </a:buClr>
            </a:pPr>
            <a:endParaRPr lang="en-CA" sz="2000" dirty="0">
              <a:latin typeface="Arial" panose="020B0604020202020204" pitchFamily="34" charset="0"/>
              <a:cs typeface="Arial" panose="020B0604020202020204" pitchFamily="34" charset="0"/>
            </a:endParaRP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HR gave green light to share CV’s + letters of five candidates with the department</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Access rights needs to be manually given</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Need to keep application packages confidential! </a:t>
            </a:r>
          </a:p>
          <a:p>
            <a:pPr lvl="1">
              <a:buClr>
                <a:srgbClr val="00B0F0"/>
              </a:buClr>
            </a:pPr>
            <a:r>
              <a:rPr lang="en-CA" dirty="0"/>
              <a:t> </a:t>
            </a:r>
            <a:r>
              <a:rPr lang="en-CA" u="sng" dirty="0">
                <a:hlinkClick r:id="rId3"/>
              </a:rPr>
              <a:t>https://documents.triumf.ca/docushare/dsweb/View/Collection-24443</a:t>
            </a:r>
            <a:endParaRPr lang="en-CA" u="sng" dirty="0"/>
          </a:p>
          <a:p>
            <a:pPr marL="742950" lvl="1"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1536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D69EAD4-2494-414D-9120-A2C6FDC90870}"/>
              </a:ext>
            </a:extLst>
          </p:cNvPr>
          <p:cNvSpPr txBox="1">
            <a:spLocks/>
          </p:cNvSpPr>
          <p:nvPr/>
        </p:nvSpPr>
        <p:spPr>
          <a:xfrm>
            <a:off x="481791" y="917016"/>
            <a:ext cx="10541042" cy="68833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i="0" kern="1200">
                <a:solidFill>
                  <a:srgbClr val="00B0F0"/>
                </a:solidFill>
                <a:latin typeface="Arial" charset="0"/>
                <a:ea typeface="Arial" charset="0"/>
                <a:cs typeface="Arial" charset="0"/>
              </a:defRPr>
            </a:lvl1pPr>
          </a:lstStyle>
          <a:p>
            <a:r>
              <a:rPr lang="en-US" sz="3000" dirty="0"/>
              <a:t>Hiring Plan</a:t>
            </a:r>
          </a:p>
        </p:txBody>
      </p:sp>
      <p:sp>
        <p:nvSpPr>
          <p:cNvPr id="20" name="TextBox 19">
            <a:extLst>
              <a:ext uri="{FF2B5EF4-FFF2-40B4-BE49-F238E27FC236}">
                <a16:creationId xmlns:a16="http://schemas.microsoft.com/office/drawing/2014/main" id="{9AEE486E-ABD0-CD4D-8598-192FAA2C4B85}"/>
              </a:ext>
            </a:extLst>
          </p:cNvPr>
          <p:cNvSpPr txBox="1"/>
          <p:nvPr/>
        </p:nvSpPr>
        <p:spPr>
          <a:xfrm>
            <a:off x="726289" y="1067221"/>
            <a:ext cx="11017787" cy="5755422"/>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dirty="0">
                <a:cs typeface="Arial" panose="020B0604020202020204" pitchFamily="34" charset="0"/>
              </a:rPr>
              <a:t>According to our plan for the remaining of this 5 year plan 2015-2020, we put forward 2 priorities </a:t>
            </a:r>
          </a:p>
          <a:p>
            <a:pPr marL="285750" indent="-285750">
              <a:buClr>
                <a:srgbClr val="00B0F0"/>
              </a:buClr>
              <a:buFont typeface="Wingdings" charset="2"/>
              <a:buChar char="§"/>
            </a:pPr>
            <a:r>
              <a:rPr lang="en-CA" dirty="0">
                <a:cs typeface="Arial" panose="020B0604020202020204" pitchFamily="34" charset="0"/>
              </a:rPr>
              <a:t>ALPHA/Quantum Sensing BAE</a:t>
            </a:r>
          </a:p>
          <a:p>
            <a:pPr marL="1200150" lvl="2" indent="-285750">
              <a:buClr>
                <a:srgbClr val="00B0F0"/>
              </a:buClr>
              <a:buFont typeface="Wingdings" charset="2"/>
              <a:buChar char="§"/>
            </a:pPr>
            <a:r>
              <a:rPr lang="en-CA" dirty="0"/>
              <a:t>Job Description / Request for hire submitted at the end of 2018</a:t>
            </a:r>
          </a:p>
          <a:p>
            <a:pPr marL="1200150" lvl="2" indent="-285750">
              <a:buClr>
                <a:srgbClr val="00B0F0"/>
              </a:buClr>
              <a:buFont typeface="Wingdings" charset="2"/>
              <a:buChar char="§"/>
            </a:pPr>
            <a:r>
              <a:rPr lang="en-CA" dirty="0"/>
              <a:t>Supported by Jens</a:t>
            </a:r>
          </a:p>
          <a:p>
            <a:pPr marL="1200150" lvl="2" indent="-285750">
              <a:buClr>
                <a:srgbClr val="00B0F0"/>
              </a:buClr>
              <a:buFont typeface="Wingdings" charset="2"/>
              <a:buChar char="§"/>
            </a:pPr>
            <a:r>
              <a:rPr lang="en-CA" dirty="0"/>
              <a:t>Directorate: Is the timing right?</a:t>
            </a:r>
          </a:p>
          <a:p>
            <a:pPr marL="1200150" lvl="2" indent="-285750">
              <a:buClr>
                <a:srgbClr val="00B0F0"/>
              </a:buClr>
              <a:buFont typeface="Wingdings" charset="2"/>
              <a:buChar char="§"/>
            </a:pPr>
            <a:r>
              <a:rPr lang="en-CA" dirty="0"/>
              <a:t>Status: Jens committed “it is slotted” but with no ARIEL connection might be delayed</a:t>
            </a:r>
            <a:endParaRPr lang="en-CA" dirty="0">
              <a:cs typeface="Arial" panose="020B0604020202020204" pitchFamily="34" charset="0"/>
            </a:endParaRPr>
          </a:p>
          <a:p>
            <a:pPr marL="285750" indent="-285750">
              <a:buClr>
                <a:srgbClr val="00B0F0"/>
              </a:buClr>
              <a:buFont typeface="Wingdings" charset="2"/>
              <a:buChar char="§"/>
            </a:pPr>
            <a:r>
              <a:rPr lang="en-CA" dirty="0">
                <a:cs typeface="Arial" panose="020B0604020202020204" pitchFamily="34" charset="0"/>
              </a:rPr>
              <a:t>UCN</a:t>
            </a:r>
          </a:p>
          <a:p>
            <a:pPr marL="1200150" lvl="2" indent="-285750">
              <a:buClr>
                <a:srgbClr val="00B0F0"/>
              </a:buClr>
              <a:buFont typeface="Wingdings" charset="2"/>
              <a:buChar char="§"/>
            </a:pPr>
            <a:r>
              <a:rPr lang="en-CA" dirty="0"/>
              <a:t>Made the case (</a:t>
            </a:r>
            <a:r>
              <a:rPr lang="en-CA" dirty="0" err="1"/>
              <a:t>Ruediger</a:t>
            </a:r>
            <a:r>
              <a:rPr lang="en-CA" dirty="0"/>
              <a:t> and Beatrice) that </a:t>
            </a:r>
          </a:p>
          <a:p>
            <a:pPr marL="1200150" lvl="2" indent="-285750">
              <a:buClr>
                <a:srgbClr val="00B0F0"/>
              </a:buClr>
              <a:buFont typeface="Wingdings" charset="2"/>
              <a:buChar char="§"/>
            </a:pPr>
            <a:r>
              <a:rPr lang="en-CA" sz="1600" dirty="0"/>
              <a:t>The UCN project is in a critical stage with both, the new UCN source and EDM experiment being developed at the same time while running the prototype source</a:t>
            </a:r>
          </a:p>
          <a:p>
            <a:pPr marL="1200150" lvl="2" indent="-285750">
              <a:buClr>
                <a:srgbClr val="00B0F0"/>
              </a:buClr>
              <a:buFont typeface="Wingdings" charset="2"/>
              <a:buChar char="§"/>
            </a:pPr>
            <a:r>
              <a:rPr lang="en-CA" sz="1600" dirty="0"/>
              <a:t>The manpower is very thinly spread among these projects, so the milestone to install the UCN source in 2021 and start with an EDM experiment right after source commissioning is at risk</a:t>
            </a:r>
          </a:p>
          <a:p>
            <a:pPr marL="1200150" lvl="2" indent="-285750">
              <a:buClr>
                <a:srgbClr val="00B0F0"/>
              </a:buClr>
              <a:buFont typeface="Wingdings" charset="2"/>
              <a:buChar char="§"/>
            </a:pPr>
            <a:r>
              <a:rPr lang="en-CA" sz="1600" dirty="0"/>
              <a:t>Finding more offsite collaborators does not help enough, since there are many vital aspects of the projects intimately connected with TRIUMF</a:t>
            </a:r>
          </a:p>
          <a:p>
            <a:pPr marL="1200150" lvl="2" indent="-285750">
              <a:buClr>
                <a:srgbClr val="00B0F0"/>
              </a:buClr>
              <a:buFont typeface="Wingdings" charset="2"/>
              <a:buChar char="§"/>
            </a:pPr>
            <a:r>
              <a:rPr lang="en-CA" sz="1600" dirty="0"/>
              <a:t>Jens: No new BAE hire until new source is commissioned</a:t>
            </a:r>
          </a:p>
          <a:p>
            <a:pPr marL="1200150" lvl="2" indent="-285750">
              <a:buClr>
                <a:srgbClr val="00B0F0"/>
              </a:buClr>
              <a:buFont typeface="Wingdings" charset="2"/>
              <a:buChar char="§"/>
            </a:pPr>
            <a:r>
              <a:rPr lang="en-CA" sz="1600" dirty="0"/>
              <a:t>Jens: Supports P&amp;S hire</a:t>
            </a:r>
          </a:p>
          <a:p>
            <a:pPr marL="1657350" lvl="3" indent="-285750">
              <a:buClr>
                <a:srgbClr val="00B0F0"/>
              </a:buClr>
              <a:buFont typeface="Wingdings" charset="2"/>
              <a:buChar char="§"/>
            </a:pPr>
            <a:r>
              <a:rPr lang="en-CA" sz="1600" dirty="0"/>
              <a:t>Job Description / Request for hire submitted March 12</a:t>
            </a:r>
            <a:r>
              <a:rPr lang="en-CA" sz="1600" baseline="30000" dirty="0"/>
              <a:t>th</a:t>
            </a:r>
            <a:r>
              <a:rPr lang="en-CA" sz="1600" dirty="0"/>
              <a:t> </a:t>
            </a:r>
          </a:p>
          <a:p>
            <a:pPr marL="1657350" lvl="3" indent="-285750">
              <a:buClr>
                <a:srgbClr val="00B0F0"/>
              </a:buClr>
              <a:buFont typeface="Wingdings" charset="2"/>
              <a:buChar char="§"/>
            </a:pPr>
            <a:r>
              <a:rPr lang="en-CA" sz="1600" dirty="0"/>
              <a:t>Questions: does new hire free resources for ARIEL &amp; could it strengthen diversity</a:t>
            </a:r>
          </a:p>
          <a:p>
            <a:pPr marL="1200150" lvl="2" indent="-285750">
              <a:buClr>
                <a:srgbClr val="00B0F0"/>
              </a:buClr>
              <a:buFont typeface="Wingdings" charset="2"/>
              <a:buChar char="§"/>
            </a:pPr>
            <a:endParaRPr lang="en-CA" sz="1600" dirty="0"/>
          </a:p>
          <a:p>
            <a:pPr>
              <a:buClr>
                <a:srgbClr val="00B0F0"/>
              </a:buClr>
            </a:pP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3517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Project News</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856358"/>
            <a:ext cx="11113164" cy="4308872"/>
          </a:xfrm>
          <a:prstGeom prst="rect">
            <a:avLst/>
          </a:prstGeom>
        </p:spPr>
        <p:txBody>
          <a:bodyPr wrap="square">
            <a:spAutoFit/>
          </a:bodyPr>
          <a:lstStyle/>
          <a:p>
            <a:pPr marL="742950" lvl="1" indent="-285750">
              <a:buClr>
                <a:srgbClr val="00B0F0"/>
              </a:buClr>
              <a:buFont typeface="Wingdings" charset="2"/>
              <a:buChar char="§"/>
            </a:pPr>
            <a:r>
              <a:rPr lang="en-US" dirty="0"/>
              <a:t>ATLAS</a:t>
            </a:r>
          </a:p>
          <a:p>
            <a:pPr marL="742950" lvl="1" indent="-285750">
              <a:buClr>
                <a:srgbClr val="00B0F0"/>
              </a:buClr>
              <a:buFont typeface="Wingdings" charset="2"/>
              <a:buChar char="§"/>
            </a:pPr>
            <a:r>
              <a:rPr lang="en-US" dirty="0"/>
              <a:t>T2K/</a:t>
            </a:r>
            <a:r>
              <a:rPr lang="en-US" dirty="0" err="1"/>
              <a:t>HyperK</a:t>
            </a:r>
            <a:endParaRPr lang="en-US" dirty="0"/>
          </a:p>
          <a:p>
            <a:pPr marL="742950" lvl="1" indent="-285750">
              <a:buClr>
                <a:srgbClr val="00B0F0"/>
              </a:buClr>
              <a:buFont typeface="Wingdings" charset="2"/>
              <a:buChar char="§"/>
            </a:pPr>
            <a:r>
              <a:rPr lang="en-US" dirty="0"/>
              <a:t>UCN</a:t>
            </a:r>
          </a:p>
          <a:p>
            <a:pPr marL="742950" lvl="1" indent="-285750">
              <a:buClr>
                <a:srgbClr val="00B0F0"/>
              </a:buClr>
              <a:buFont typeface="Wingdings" charset="2"/>
              <a:buChar char="§"/>
            </a:pPr>
            <a:r>
              <a:rPr lang="en-US" dirty="0"/>
              <a:t>ALPHA</a:t>
            </a:r>
          </a:p>
          <a:p>
            <a:pPr marL="742950" lvl="1" indent="-285750">
              <a:buClr>
                <a:srgbClr val="00B0F0"/>
              </a:buClr>
              <a:buFont typeface="Wingdings" charset="2"/>
              <a:buChar char="§"/>
            </a:pPr>
            <a:r>
              <a:rPr lang="en-US" dirty="0" err="1"/>
              <a:t>SuperCDMS</a:t>
            </a:r>
            <a:endParaRPr lang="en-US" dirty="0"/>
          </a:p>
          <a:p>
            <a:pPr marL="742950" lvl="1" indent="-285750">
              <a:buClr>
                <a:srgbClr val="00B0F0"/>
              </a:buClr>
              <a:buFont typeface="Wingdings" charset="2"/>
              <a:buChar char="§"/>
            </a:pPr>
            <a:r>
              <a:rPr lang="en-US" dirty="0" err="1"/>
              <a:t>Pienu</a:t>
            </a:r>
            <a:endParaRPr lang="en-US" dirty="0"/>
          </a:p>
          <a:p>
            <a:pPr marL="742950" lvl="1" indent="-285750">
              <a:buClr>
                <a:srgbClr val="00B0F0"/>
              </a:buClr>
              <a:buFont typeface="Wingdings" charset="2"/>
              <a:buChar char="§"/>
            </a:pPr>
            <a:r>
              <a:rPr lang="en-US" dirty="0"/>
              <a:t>NA62</a:t>
            </a:r>
          </a:p>
          <a:p>
            <a:pPr marL="742950" lvl="1" indent="-285750">
              <a:buClr>
                <a:srgbClr val="00B0F0"/>
              </a:buClr>
              <a:buFont typeface="Wingdings" charset="2"/>
              <a:buChar char="§"/>
            </a:pPr>
            <a:r>
              <a:rPr lang="en-US" dirty="0"/>
              <a:t>DEAP</a:t>
            </a:r>
          </a:p>
          <a:p>
            <a:pPr marL="742950" lvl="1" indent="-285750">
              <a:buClr>
                <a:srgbClr val="00B0F0"/>
              </a:buClr>
              <a:buFont typeface="Wingdings" charset="2"/>
              <a:buChar char="§"/>
            </a:pPr>
            <a:r>
              <a:rPr lang="en-US" dirty="0"/>
              <a:t>SNO+</a:t>
            </a:r>
          </a:p>
          <a:p>
            <a:pPr marL="742950" lvl="1" indent="-285750">
              <a:buClr>
                <a:srgbClr val="00B0F0"/>
              </a:buClr>
              <a:buFont typeface="Wingdings" charset="2"/>
              <a:buChar char="§"/>
            </a:pPr>
            <a:r>
              <a:rPr lang="en-US" dirty="0"/>
              <a:t>EXO</a:t>
            </a:r>
          </a:p>
          <a:p>
            <a:pPr marL="742950" lvl="1" indent="-285750">
              <a:buClr>
                <a:srgbClr val="00B0F0"/>
              </a:buClr>
              <a:buFont typeface="Wingdings" charset="2"/>
              <a:buChar char="§"/>
            </a:pPr>
            <a:r>
              <a:rPr lang="en-US" dirty="0"/>
              <a:t>HALO</a:t>
            </a:r>
          </a:p>
          <a:p>
            <a:pPr marL="742950" lvl="1" indent="-285750">
              <a:buClr>
                <a:srgbClr val="00B0F0"/>
              </a:buClr>
              <a:buFont typeface="Wingdings" charset="2"/>
              <a:buChar char="§"/>
            </a:pPr>
            <a:r>
              <a:rPr lang="en-US" dirty="0"/>
              <a:t>g-2</a:t>
            </a:r>
          </a:p>
          <a:p>
            <a:pPr marL="742950" lvl="1" indent="-285750">
              <a:buClr>
                <a:srgbClr val="00B0F0"/>
              </a:buClr>
              <a:buFont typeface="Wingdings" charset="2"/>
              <a:buChar char="§"/>
            </a:pPr>
            <a:r>
              <a:rPr lang="en-US" dirty="0"/>
              <a:t>Belle 2</a:t>
            </a:r>
          </a:p>
          <a:p>
            <a:pPr marL="742950" lvl="1" indent="-285750">
              <a:buClr>
                <a:srgbClr val="00B0F0"/>
              </a:buClr>
              <a:buFont typeface="Wingdings" charset="2"/>
              <a:buChar char="§"/>
            </a:pPr>
            <a:r>
              <a:rPr lang="en-US" dirty="0"/>
              <a:t>Theory</a:t>
            </a:r>
          </a:p>
          <a:p>
            <a:pPr marL="742950" lvl="1" indent="-285750">
              <a:buClr>
                <a:srgbClr val="00B0F0"/>
              </a:buClr>
              <a:buFont typeface="Wingdings" charset="2"/>
              <a:buChar char="§"/>
            </a:pPr>
            <a:endParaRPr lang="en-CA" sz="2200" dirty="0"/>
          </a:p>
        </p:txBody>
      </p:sp>
    </p:spTree>
    <p:extLst>
      <p:ext uri="{BB962C8B-B14F-4D97-AF65-F5344CB8AC3E}">
        <p14:creationId xmlns:p14="http://schemas.microsoft.com/office/powerpoint/2010/main" val="3956755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Committee Updates</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856358"/>
            <a:ext cx="11113164" cy="3970318"/>
          </a:xfrm>
          <a:prstGeom prst="rect">
            <a:avLst/>
          </a:prstGeom>
        </p:spPr>
        <p:txBody>
          <a:bodyPr wrap="square">
            <a:spAutoFit/>
          </a:bodyPr>
          <a:lstStyle/>
          <a:p>
            <a:pPr marL="742950" lvl="1" indent="-285750">
              <a:buClr>
                <a:srgbClr val="00B0F0"/>
              </a:buClr>
              <a:buFont typeface="Wingdings" charset="2"/>
              <a:buChar char="§"/>
            </a:pPr>
            <a:r>
              <a:rPr lang="en-US" dirty="0"/>
              <a:t>Seminar/Colloquia</a:t>
            </a:r>
          </a:p>
          <a:p>
            <a:pPr marL="742950" lvl="1" indent="-285750">
              <a:buClr>
                <a:srgbClr val="00B0F0"/>
              </a:buClr>
              <a:buFont typeface="Wingdings" charset="2"/>
              <a:buChar char="§"/>
            </a:pPr>
            <a:r>
              <a:rPr lang="en-US" dirty="0"/>
              <a:t>Safety</a:t>
            </a:r>
          </a:p>
          <a:p>
            <a:pPr marL="742950" lvl="1" indent="-285750">
              <a:buClr>
                <a:srgbClr val="00B0F0"/>
              </a:buClr>
              <a:buFont typeface="Wingdings" charset="2"/>
              <a:buChar char="§"/>
            </a:pPr>
            <a:r>
              <a:rPr lang="en-US" dirty="0"/>
              <a:t>Space</a:t>
            </a:r>
          </a:p>
          <a:p>
            <a:pPr marL="742950" lvl="1" indent="-285750">
              <a:buClr>
                <a:srgbClr val="00B0F0"/>
              </a:buClr>
              <a:buFont typeface="Wingdings" charset="2"/>
              <a:buChar char="§"/>
            </a:pPr>
            <a:r>
              <a:rPr lang="en-US" dirty="0"/>
              <a:t>5S</a:t>
            </a:r>
          </a:p>
          <a:p>
            <a:pPr marL="742950" lvl="1" indent="-285750">
              <a:buClr>
                <a:srgbClr val="00B0F0"/>
              </a:buClr>
              <a:buFont typeface="Wingdings" charset="2"/>
              <a:buChar char="§"/>
            </a:pPr>
            <a:r>
              <a:rPr lang="en-US" dirty="0"/>
              <a:t>Academic</a:t>
            </a:r>
          </a:p>
          <a:p>
            <a:pPr marL="742950" lvl="1" indent="-285750">
              <a:buClr>
                <a:srgbClr val="00B0F0"/>
              </a:buClr>
              <a:buFont typeface="Wingdings" charset="2"/>
              <a:buChar char="§"/>
            </a:pPr>
            <a:r>
              <a:rPr lang="en-US" dirty="0"/>
              <a:t>Health &amp; Wellness</a:t>
            </a:r>
          </a:p>
          <a:p>
            <a:pPr marL="742950" lvl="1" indent="-285750">
              <a:buClr>
                <a:srgbClr val="00B0F0"/>
              </a:buClr>
              <a:buFont typeface="Wingdings" charset="2"/>
              <a:buChar char="§"/>
            </a:pPr>
            <a:r>
              <a:rPr lang="en-US" dirty="0"/>
              <a:t>Data Science</a:t>
            </a:r>
          </a:p>
          <a:p>
            <a:pPr marL="742950" lvl="1" indent="-285750">
              <a:buClr>
                <a:srgbClr val="00B0F0"/>
              </a:buClr>
              <a:buFont typeface="Wingdings" charset="2"/>
              <a:buChar char="§"/>
            </a:pPr>
            <a:r>
              <a:rPr lang="en-US" dirty="0"/>
              <a:t>Summer schools </a:t>
            </a:r>
          </a:p>
          <a:p>
            <a:pPr marL="742950" lvl="1" indent="-285750">
              <a:buClr>
                <a:srgbClr val="00B0F0"/>
              </a:buClr>
              <a:buFont typeface="Wingdings" charset="2"/>
              <a:buChar char="§"/>
            </a:pPr>
            <a:r>
              <a:rPr lang="en-US" dirty="0"/>
              <a:t>Diversity committee</a:t>
            </a:r>
          </a:p>
          <a:p>
            <a:pPr marL="742950" lvl="1" indent="-285750">
              <a:buClr>
                <a:srgbClr val="00B0F0"/>
              </a:buClr>
              <a:buFont typeface="Wingdings" charset="2"/>
              <a:buChar char="§"/>
            </a:pPr>
            <a:r>
              <a:rPr lang="en-US" dirty="0"/>
              <a:t>Physical Sciences Division Structure</a:t>
            </a:r>
          </a:p>
          <a:p>
            <a:pPr marL="742950" lvl="1" indent="-285750">
              <a:buClr>
                <a:srgbClr val="00B0F0"/>
              </a:buClr>
              <a:buFont typeface="Wingdings" charset="2"/>
              <a:buChar char="§"/>
            </a:pPr>
            <a:r>
              <a:rPr lang="en-US" dirty="0"/>
              <a:t>PPR Working Group</a:t>
            </a:r>
          </a:p>
          <a:p>
            <a:pPr marL="742950" lvl="1" indent="-285750">
              <a:buClr>
                <a:srgbClr val="00B0F0"/>
              </a:buClr>
              <a:buFont typeface="Wingdings" charset="2"/>
              <a:buChar char="§"/>
            </a:pPr>
            <a:endParaRPr lang="en-US" dirty="0"/>
          </a:p>
          <a:p>
            <a:pPr marL="742950" lvl="1" indent="-285750">
              <a:buClr>
                <a:srgbClr val="00B0F0"/>
              </a:buClr>
              <a:buFont typeface="Wingdings" charset="2"/>
              <a:buChar char="§"/>
            </a:pPr>
            <a:r>
              <a:rPr lang="en-US" dirty="0"/>
              <a:t>IPP </a:t>
            </a:r>
          </a:p>
          <a:p>
            <a:pPr marL="742950" lvl="1" indent="-285750">
              <a:buClr>
                <a:srgbClr val="00B0F0"/>
              </a:buClr>
              <a:buFont typeface="Wingdings" charset="2"/>
              <a:buChar char="§"/>
            </a:pPr>
            <a:r>
              <a:rPr lang="en-US" dirty="0"/>
              <a:t>CAP PPD </a:t>
            </a:r>
            <a:endParaRPr lang="en-CA" sz="2200" dirty="0"/>
          </a:p>
        </p:txBody>
      </p:sp>
    </p:spTree>
    <p:extLst>
      <p:ext uri="{BB962C8B-B14F-4D97-AF65-F5344CB8AC3E}">
        <p14:creationId xmlns:p14="http://schemas.microsoft.com/office/powerpoint/2010/main" val="2585747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AOB</a:t>
            </a:r>
            <a:endParaRPr lang="en-US" sz="3000" dirty="0"/>
          </a:p>
        </p:txBody>
      </p:sp>
      <p:sp>
        <p:nvSpPr>
          <p:cNvPr id="3" name="Rectangle 2">
            <a:extLst>
              <a:ext uri="{FF2B5EF4-FFF2-40B4-BE49-F238E27FC236}">
                <a16:creationId xmlns:a16="http://schemas.microsoft.com/office/drawing/2014/main" id="{B4BB2D92-3A69-E64E-A209-EFFE6373DC44}"/>
              </a:ext>
            </a:extLst>
          </p:cNvPr>
          <p:cNvSpPr/>
          <p:nvPr/>
        </p:nvSpPr>
        <p:spPr>
          <a:xfrm>
            <a:off x="1131876" y="1856358"/>
            <a:ext cx="10943746" cy="769441"/>
          </a:xfrm>
          <a:prstGeom prst="rect">
            <a:avLst/>
          </a:prstGeom>
        </p:spPr>
        <p:txBody>
          <a:bodyPr wrap="square">
            <a:spAutoFit/>
          </a:bodyPr>
          <a:lstStyle/>
          <a:p>
            <a:pPr marL="285750" indent="-285750">
              <a:buClr>
                <a:srgbClr val="00B0F0"/>
              </a:buClr>
              <a:buFont typeface="Wingdings" charset="2"/>
              <a:buChar char="§"/>
            </a:pPr>
            <a:r>
              <a:rPr lang="en-CA" sz="2200" dirty="0"/>
              <a:t>Next meeting Thursday April 11</a:t>
            </a:r>
            <a:r>
              <a:rPr lang="en-CA" sz="2200" baseline="30000" dirty="0"/>
              <a:t>th</a:t>
            </a:r>
            <a:r>
              <a:rPr lang="en-CA" sz="2200" dirty="0"/>
              <a:t> 2019 12:30?</a:t>
            </a:r>
          </a:p>
          <a:p>
            <a:pPr marL="742950" lvl="1" indent="-285750">
              <a:buClr>
                <a:srgbClr val="00B0F0"/>
              </a:buClr>
              <a:buFont typeface="Wingdings" charset="2"/>
              <a:buChar char="§"/>
            </a:pPr>
            <a:r>
              <a:rPr lang="en-CA" sz="2200" dirty="0"/>
              <a:t>Olivia </a:t>
            </a:r>
            <a:r>
              <a:rPr lang="en-CA" sz="2200" dirty="0" err="1"/>
              <a:t>diMatteo</a:t>
            </a:r>
            <a:r>
              <a:rPr lang="en-CA" sz="2200" dirty="0"/>
              <a:t> will visit </a:t>
            </a:r>
          </a:p>
        </p:txBody>
      </p:sp>
    </p:spTree>
    <p:extLst>
      <p:ext uri="{BB962C8B-B14F-4D97-AF65-F5344CB8AC3E}">
        <p14:creationId xmlns:p14="http://schemas.microsoft.com/office/powerpoint/2010/main" val="3039654903"/>
      </p:ext>
    </p:extLst>
  </p:cSld>
  <p:clrMapOvr>
    <a:masterClrMapping/>
  </p:clrMapOvr>
</p:sld>
</file>

<file path=ppt/theme/theme1.xml><?xml version="1.0" encoding="utf-8"?>
<a:theme xmlns:a="http://schemas.openxmlformats.org/drawingml/2006/main" name="Custom Design">
  <a:themeElements>
    <a:clrScheme name="TRIUMF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IUMF_Light_03" id="{4D894E19-41A3-8842-A464-3F12065EEF05}" vid="{B960C763-9EE8-8C4A-B0B5-CE3D986AFA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Custom Design</Template>
  <TotalTime>17908</TotalTime>
  <Words>576</Words>
  <Application>Microsoft Macintosh PowerPoint</Application>
  <PresentationFormat>Widescreen</PresentationFormat>
  <Paragraphs>144</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CenturyGothic</vt:lpstr>
      <vt:lpstr>Helvetica</vt:lpstr>
      <vt:lpstr>Wingdings</vt:lpstr>
      <vt:lpstr>Custom Design</vt:lpstr>
      <vt:lpstr>Particle Physics Faculty Meeting</vt:lpstr>
      <vt:lpstr>Budget</vt:lpstr>
      <vt:lpstr>News</vt:lpstr>
      <vt:lpstr>ACOT</vt:lpstr>
      <vt:lpstr>ACOT</vt:lpstr>
      <vt:lpstr>ACOT</vt:lpstr>
      <vt:lpstr>ACOT</vt:lpstr>
      <vt:lpstr>PowerPoint Presentation</vt:lpstr>
      <vt:lpstr>PowerPoint Presentation</vt:lpstr>
      <vt:lpstr>Project News</vt:lpstr>
      <vt:lpstr>Committee Updates</vt:lpstr>
      <vt:lpstr>AOB</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Oliver Stelzer-Chilton</dc:creator>
  <cp:lastModifiedBy>Oliver Stelzer-Chilton</cp:lastModifiedBy>
  <cp:revision>267</cp:revision>
  <dcterms:created xsi:type="dcterms:W3CDTF">2018-01-29T04:01:54Z</dcterms:created>
  <dcterms:modified xsi:type="dcterms:W3CDTF">2019-03-28T17:57:01Z</dcterms:modified>
</cp:coreProperties>
</file>