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21"/>
  </p:notesMasterIdLst>
  <p:handoutMasterIdLst>
    <p:handoutMasterId r:id="rId22"/>
  </p:handoutMasterIdLst>
  <p:sldIdLst>
    <p:sldId id="664" r:id="rId2"/>
    <p:sldId id="2085" r:id="rId3"/>
    <p:sldId id="9976" r:id="rId4"/>
    <p:sldId id="2105" r:id="rId5"/>
    <p:sldId id="9977" r:id="rId6"/>
    <p:sldId id="9978" r:id="rId7"/>
    <p:sldId id="9975" r:id="rId8"/>
    <p:sldId id="9979" r:id="rId9"/>
    <p:sldId id="9980" r:id="rId10"/>
    <p:sldId id="9981" r:id="rId11"/>
    <p:sldId id="9974" r:id="rId12"/>
    <p:sldId id="9982" r:id="rId13"/>
    <p:sldId id="2081" r:id="rId14"/>
    <p:sldId id="1511" r:id="rId15"/>
    <p:sldId id="286" r:id="rId16"/>
    <p:sldId id="287" r:id="rId17"/>
    <p:sldId id="288" r:id="rId18"/>
    <p:sldId id="289" r:id="rId19"/>
    <p:sldId id="200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F"/>
    <a:srgbClr val="767171"/>
    <a:srgbClr val="FFFFFF"/>
    <a:srgbClr val="00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76" autoAdjust="0"/>
    <p:restoredTop sz="94692"/>
  </p:normalViewPr>
  <p:slideViewPr>
    <p:cSldViewPr snapToGrid="0" snapToObjects="1">
      <p:cViewPr varScale="1">
        <p:scale>
          <a:sx n="92" d="100"/>
          <a:sy n="92" d="100"/>
        </p:scale>
        <p:origin x="176" y="30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7" d="100"/>
          <a:sy n="137" d="100"/>
        </p:scale>
        <p:origin x="1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1/9/25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1/9/25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FA6A82-C43D-0E45-8BBC-3BA89641B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05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9F13C-CFC3-E840-A103-9473422C5E78}" type="slidenum">
              <a:rPr lang="en-US" smtClean="0"/>
              <a:t>15</a:t>
            </a:fld>
            <a:endParaRPr lang="en-US"/>
          </a:p>
        </p:txBody>
      </p:sp>
    </p:spTree>
    <p:extLst>
      <p:ext uri="{BB962C8B-B14F-4D97-AF65-F5344CB8AC3E}">
        <p14:creationId xmlns:p14="http://schemas.microsoft.com/office/powerpoint/2010/main" val="390681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9F13C-CFC3-E840-A103-9473422C5E78}" type="slidenum">
              <a:rPr lang="en-US" smtClean="0"/>
              <a:t>16</a:t>
            </a:fld>
            <a:endParaRPr lang="en-US"/>
          </a:p>
        </p:txBody>
      </p:sp>
    </p:spTree>
    <p:extLst>
      <p:ext uri="{BB962C8B-B14F-4D97-AF65-F5344CB8AC3E}">
        <p14:creationId xmlns:p14="http://schemas.microsoft.com/office/powerpoint/2010/main" val="261752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44A9C-3497-DD93-3B3C-85D9793B9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32C92-B4BD-3F75-2EC7-0A40A5330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0156B-1DB2-BD6A-BE0B-39D65985A7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0F18D1-78BF-4719-0915-8099E5721598}"/>
              </a:ext>
            </a:extLst>
          </p:cNvPr>
          <p:cNvSpPr>
            <a:spLocks noGrp="1"/>
          </p:cNvSpPr>
          <p:nvPr>
            <p:ph type="sldNum" sz="quarter" idx="5"/>
          </p:nvPr>
        </p:nvSpPr>
        <p:spPr/>
        <p:txBody>
          <a:bodyPr/>
          <a:lstStyle/>
          <a:p>
            <a:fld id="{83B9F13C-CFC3-E840-A103-9473422C5E78}" type="slidenum">
              <a:rPr lang="en-US" smtClean="0"/>
              <a:t>17</a:t>
            </a:fld>
            <a:endParaRPr lang="en-US"/>
          </a:p>
        </p:txBody>
      </p:sp>
    </p:spTree>
    <p:extLst>
      <p:ext uri="{BB962C8B-B14F-4D97-AF65-F5344CB8AC3E}">
        <p14:creationId xmlns:p14="http://schemas.microsoft.com/office/powerpoint/2010/main" val="369438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10214-C22F-E37E-9325-0F1EEA981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12754-8A66-1915-E081-82651897E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E7D96-203F-70BE-FB08-682BBFF11F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C248C1-9B65-C297-1D7B-7FC4A0017B70}"/>
              </a:ext>
            </a:extLst>
          </p:cNvPr>
          <p:cNvSpPr>
            <a:spLocks noGrp="1"/>
          </p:cNvSpPr>
          <p:nvPr>
            <p:ph type="sldNum" sz="quarter" idx="5"/>
          </p:nvPr>
        </p:nvSpPr>
        <p:spPr/>
        <p:txBody>
          <a:bodyPr/>
          <a:lstStyle/>
          <a:p>
            <a:fld id="{83B9F13C-CFC3-E840-A103-9473422C5E78}" type="slidenum">
              <a:rPr lang="en-US" smtClean="0"/>
              <a:t>18</a:t>
            </a:fld>
            <a:endParaRPr lang="en-US"/>
          </a:p>
        </p:txBody>
      </p:sp>
    </p:spTree>
    <p:extLst>
      <p:ext uri="{BB962C8B-B14F-4D97-AF65-F5344CB8AC3E}">
        <p14:creationId xmlns:p14="http://schemas.microsoft.com/office/powerpoint/2010/main" val="783391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2025-01-09</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endParaRPr lang="en-US" dirty="0"/>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2025-01-09</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2025-01-09</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2025-01-09</a:t>
            </a:fld>
            <a:endParaRPr lang="en-US" dirty="0">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Particle Physics Faculty Meeting</a:t>
            </a:r>
            <a:endParaRPr lang="en-US" sz="3000" dirty="0"/>
          </a:p>
        </p:txBody>
      </p:sp>
      <p:sp>
        <p:nvSpPr>
          <p:cNvPr id="5" name="Rectangle 4">
            <a:extLst>
              <a:ext uri="{FF2B5EF4-FFF2-40B4-BE49-F238E27FC236}">
                <a16:creationId xmlns:a16="http://schemas.microsoft.com/office/drawing/2014/main" id="{3F3E9DF6-0197-454E-9EB8-796E0050B9AE}"/>
              </a:ext>
            </a:extLst>
          </p:cNvPr>
          <p:cNvSpPr/>
          <p:nvPr/>
        </p:nvSpPr>
        <p:spPr>
          <a:xfrm>
            <a:off x="1417280" y="1856358"/>
            <a:ext cx="10943746" cy="1538883"/>
          </a:xfrm>
          <a:prstGeom prst="rect">
            <a:avLst/>
          </a:prstGeom>
        </p:spPr>
        <p:txBody>
          <a:bodyPr wrap="square">
            <a:spAutoFit/>
          </a:bodyPr>
          <a:lstStyle/>
          <a:p>
            <a:pPr marL="285750" indent="-285750">
              <a:spcBef>
                <a:spcPts val="600"/>
              </a:spcBef>
              <a:buClr>
                <a:srgbClr val="00B0F0"/>
              </a:buClr>
              <a:buFont typeface="Wingdings" charset="2"/>
              <a:buChar char="§"/>
            </a:pPr>
            <a:r>
              <a:rPr lang="en-US" sz="2400" dirty="0"/>
              <a:t>Agenda</a:t>
            </a:r>
            <a:endParaRPr lang="en-CA" sz="2000" dirty="0"/>
          </a:p>
          <a:p>
            <a:pPr marL="742950" lvl="1" indent="-285750">
              <a:spcBef>
                <a:spcPts val="600"/>
              </a:spcBef>
              <a:buClr>
                <a:srgbClr val="00B0F0"/>
              </a:buClr>
              <a:buFont typeface="Wingdings" charset="2"/>
              <a:buChar char="§"/>
            </a:pPr>
            <a:r>
              <a:rPr lang="en-CA" sz="2000" dirty="0"/>
              <a:t>News/Update</a:t>
            </a:r>
          </a:p>
          <a:p>
            <a:pPr marL="742950" lvl="1" indent="-285750">
              <a:spcBef>
                <a:spcPts val="600"/>
              </a:spcBef>
              <a:buClr>
                <a:srgbClr val="00B0F0"/>
              </a:buClr>
              <a:buFont typeface="Wingdings" charset="2"/>
              <a:buChar char="§"/>
            </a:pPr>
            <a:r>
              <a:rPr lang="en-CA" sz="2000" dirty="0">
                <a:solidFill>
                  <a:srgbClr val="212121"/>
                </a:solidFill>
              </a:rPr>
              <a:t>Committee updates</a:t>
            </a:r>
            <a:endParaRPr lang="en-CA" sz="2000" dirty="0"/>
          </a:p>
          <a:p>
            <a:pPr lvl="2">
              <a:buClr>
                <a:srgbClr val="00B0F0"/>
              </a:buClr>
            </a:pPr>
            <a:endParaRPr lang="en-CA" sz="2000" dirty="0"/>
          </a:p>
        </p:txBody>
      </p:sp>
    </p:spTree>
    <p:extLst>
      <p:ext uri="{BB962C8B-B14F-4D97-AF65-F5344CB8AC3E}">
        <p14:creationId xmlns:p14="http://schemas.microsoft.com/office/powerpoint/2010/main" val="281522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FBE38-2ABE-7871-345D-3380872E9792}"/>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E6E85832-350D-46CC-DC40-EA68C3C56A9D}"/>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PP Website Brief Overview</a:t>
            </a:r>
            <a:endParaRPr lang="en-US" sz="3000" dirty="0"/>
          </a:p>
        </p:txBody>
      </p:sp>
      <p:sp>
        <p:nvSpPr>
          <p:cNvPr id="7" name="TextBox 6">
            <a:extLst>
              <a:ext uri="{FF2B5EF4-FFF2-40B4-BE49-F238E27FC236}">
                <a16:creationId xmlns:a16="http://schemas.microsoft.com/office/drawing/2014/main" id="{B2C52CB4-EF65-E3A3-1FA5-3BF0F7980B26}"/>
              </a:ext>
            </a:extLst>
          </p:cNvPr>
          <p:cNvSpPr txBox="1"/>
          <p:nvPr/>
        </p:nvSpPr>
        <p:spPr>
          <a:xfrm>
            <a:off x="766357" y="1398106"/>
            <a:ext cx="10352217" cy="6601807"/>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US" sz="2000" dirty="0">
                <a:solidFill>
                  <a:srgbClr val="000000"/>
                </a:solidFill>
                <a:effectLst/>
                <a:ea typeface="Times New Roman" panose="02020603050405020304" pitchFamily="18" charset="0"/>
                <a:cs typeface="Times New Roman" panose="02020603050405020304" pitchFamily="18" charset="0"/>
              </a:rPr>
              <a:t>The driving motivation behind experimental particle physics is the desire to uncover the true nature of fundamental forces and particles. Our current standard model is believed to be an effective theory, which has a deeper underlying theory reachable in the next generation of experiments. Particle Physics addresses some of the most compelling questions in science. Why is there more matter than anti-matter in the universe, what is the nature of dark matter, why is the Higgs boson so light and what more can we uncover from the weakest interacting particles, the neutrinos. At TRIUMF we are engaged in five focus experiments, embedded in international collaborations. For these focus experiments, we have been engaged in all phases of the experiment, starting at the design/conception, construction, operations and data analysis. Our focus experiments are currently ATLAS at the LHC, Hyper-</a:t>
            </a:r>
            <a:r>
              <a:rPr lang="en-US" sz="2000" dirty="0" err="1">
                <a:solidFill>
                  <a:srgbClr val="000000"/>
                </a:solidFill>
                <a:effectLst/>
                <a:ea typeface="Times New Roman" panose="02020603050405020304" pitchFamily="18" charset="0"/>
                <a:cs typeface="Times New Roman" panose="02020603050405020304" pitchFamily="18" charset="0"/>
              </a:rPr>
              <a:t>Kamiokande</a:t>
            </a:r>
            <a:r>
              <a:rPr lang="en-US" sz="2000" dirty="0">
                <a:solidFill>
                  <a:srgbClr val="000000"/>
                </a:solidFill>
                <a:effectLst/>
                <a:ea typeface="Times New Roman" panose="02020603050405020304" pitchFamily="18" charset="0"/>
                <a:cs typeface="Times New Roman" panose="02020603050405020304" pitchFamily="18" charset="0"/>
              </a:rPr>
              <a:t> and T2K at J-PARC, ALPHA/ALPHA-g at CERN, TRIUMF </a:t>
            </a:r>
            <a:r>
              <a:rPr lang="en-US" sz="2000" dirty="0" err="1">
                <a:solidFill>
                  <a:srgbClr val="000000"/>
                </a:solidFill>
                <a:effectLst/>
                <a:ea typeface="Times New Roman" panose="02020603050405020304" pitchFamily="18" charset="0"/>
                <a:cs typeface="Times New Roman" panose="02020603050405020304" pitchFamily="18" charset="0"/>
              </a:rPr>
              <a:t>UltraCold</a:t>
            </a:r>
            <a:r>
              <a:rPr lang="en-US" sz="2000" dirty="0">
                <a:solidFill>
                  <a:srgbClr val="000000"/>
                </a:solidFill>
                <a:effectLst/>
                <a:ea typeface="Times New Roman" panose="02020603050405020304" pitchFamily="18" charset="0"/>
                <a:cs typeface="Times New Roman" panose="02020603050405020304" pitchFamily="18" charset="0"/>
              </a:rPr>
              <a:t> Advanced Neutron source TUCAN and </a:t>
            </a:r>
            <a:r>
              <a:rPr lang="en-US" sz="2000" dirty="0" err="1">
                <a:solidFill>
                  <a:srgbClr val="000000"/>
                </a:solidFill>
                <a:effectLst/>
                <a:ea typeface="Times New Roman" panose="02020603050405020304" pitchFamily="18" charset="0"/>
                <a:cs typeface="Times New Roman" panose="02020603050405020304" pitchFamily="18" charset="0"/>
              </a:rPr>
              <a:t>SuperCDMS</a:t>
            </a:r>
            <a:r>
              <a:rPr lang="en-US" sz="2000" dirty="0">
                <a:solidFill>
                  <a:srgbClr val="000000"/>
                </a:solidFill>
                <a:effectLst/>
                <a:ea typeface="Times New Roman" panose="02020603050405020304" pitchFamily="18" charset="0"/>
                <a:cs typeface="Times New Roman" panose="02020603050405020304" pitchFamily="18" charset="0"/>
              </a:rPr>
              <a:t> at SNOLAB. Upcoming and future projects include, </a:t>
            </a:r>
            <a:r>
              <a:rPr lang="en-US" sz="2000" dirty="0" err="1">
                <a:solidFill>
                  <a:srgbClr val="000000"/>
                </a:solidFill>
                <a:effectLst/>
                <a:ea typeface="Times New Roman" panose="02020603050405020304" pitchFamily="18" charset="0"/>
                <a:cs typeface="Times New Roman" panose="02020603050405020304" pitchFamily="18" charset="0"/>
              </a:rPr>
              <a:t>DarkLight</a:t>
            </a:r>
            <a:r>
              <a:rPr lang="en-US" sz="2000" dirty="0">
                <a:solidFill>
                  <a:srgbClr val="000000"/>
                </a:solidFill>
                <a:effectLst/>
                <a:ea typeface="Times New Roman" panose="02020603050405020304" pitchFamily="18" charset="0"/>
                <a:cs typeface="Times New Roman" panose="02020603050405020304" pitchFamily="18" charset="0"/>
              </a:rPr>
              <a:t> at TRIUMF, </a:t>
            </a:r>
            <a:r>
              <a:rPr lang="en-US" sz="2000" dirty="0" err="1">
                <a:solidFill>
                  <a:srgbClr val="000000"/>
                </a:solidFill>
                <a:effectLst/>
                <a:ea typeface="Times New Roman" panose="02020603050405020304" pitchFamily="18" charset="0"/>
                <a:cs typeface="Times New Roman" panose="02020603050405020304" pitchFamily="18" charset="0"/>
              </a:rPr>
              <a:t>nEXO</a:t>
            </a:r>
            <a:r>
              <a:rPr lang="en-US" sz="2000" dirty="0">
                <a:solidFill>
                  <a:srgbClr val="000000"/>
                </a:solidFill>
                <a:effectLst/>
                <a:ea typeface="Times New Roman" panose="02020603050405020304" pitchFamily="18" charset="0"/>
                <a:cs typeface="Times New Roman" panose="02020603050405020304" pitchFamily="18" charset="0"/>
              </a:rPr>
              <a:t> at SNOLAB and PIONEER at PSI. You can learn more about our involvement in all of these experiments and more at the group links below. </a:t>
            </a:r>
            <a:endParaRPr lang="en-CA" sz="2000" dirty="0">
              <a:effectLst/>
              <a:ea typeface="Times New Roman" panose="02020603050405020304" pitchFamily="18" charset="0"/>
              <a:cs typeface="Times New Roman" panose="02020603050405020304" pitchFamily="18" charset="0"/>
            </a:endParaRPr>
          </a:p>
          <a:p>
            <a:pPr marL="285750" indent="-285750">
              <a:spcBef>
                <a:spcPts val="600"/>
              </a:spcBef>
              <a:buClr>
                <a:srgbClr val="00B0F0"/>
              </a:buClr>
              <a:buFont typeface="Wingdings" charset="2"/>
              <a:buChar char="§"/>
            </a:pPr>
            <a:endParaRPr lang="en-CA" sz="1800" b="0" i="0" u="none" strike="noStrike" dirty="0">
              <a:solidFill>
                <a:srgbClr val="212121"/>
              </a:solidFill>
              <a:effectLst/>
              <a:latin typeface="Aptos" panose="020B000402020202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76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FC2D-B03B-E8CC-C6CE-BABC2B072270}"/>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E57CDDA0-4769-3630-A214-5D78516418F6}"/>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INSPIRE</a:t>
            </a:r>
            <a:endParaRPr lang="en-US" sz="3000" dirty="0"/>
          </a:p>
        </p:txBody>
      </p:sp>
      <p:sp>
        <p:nvSpPr>
          <p:cNvPr id="7" name="TextBox 6">
            <a:extLst>
              <a:ext uri="{FF2B5EF4-FFF2-40B4-BE49-F238E27FC236}">
                <a16:creationId xmlns:a16="http://schemas.microsoft.com/office/drawing/2014/main" id="{55C2C96E-0A9A-4FA6-8B3A-33EF2224A528}"/>
              </a:ext>
            </a:extLst>
          </p:cNvPr>
          <p:cNvSpPr txBox="1"/>
          <p:nvPr/>
        </p:nvSpPr>
        <p:spPr>
          <a:xfrm>
            <a:off x="880874" y="1261185"/>
            <a:ext cx="10694092" cy="7786747"/>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dirty="0">
                <a:solidFill>
                  <a:srgbClr val="212121"/>
                </a:solidFill>
              </a:rPr>
              <a:t>T</a:t>
            </a:r>
            <a:r>
              <a:rPr lang="en-CA" sz="2000" b="0" i="0" u="none" strike="noStrike" dirty="0">
                <a:solidFill>
                  <a:srgbClr val="212121"/>
                </a:solidFill>
                <a:effectLst/>
              </a:rPr>
              <a:t>he INSPIRE collaboration reached out to TRIUMF as a potential partner</a:t>
            </a:r>
            <a:endParaRPr lang="en-CA" sz="2000" dirty="0">
              <a:solidFill>
                <a:srgbClr val="212121"/>
              </a:solidFill>
            </a:endParaRPr>
          </a:p>
          <a:p>
            <a:pPr marL="285750" indent="-285750">
              <a:spcBef>
                <a:spcPts val="600"/>
              </a:spcBef>
              <a:buClr>
                <a:srgbClr val="00B0F0"/>
              </a:buClr>
              <a:buFont typeface="Wingdings" charset="2"/>
              <a:buChar char="§"/>
            </a:pPr>
            <a:endParaRPr lang="en-CA" sz="2000" b="0" i="0" u="none" strike="noStrike" dirty="0">
              <a:solidFill>
                <a:srgbClr val="212121"/>
              </a:solidFill>
              <a:effectLst/>
            </a:endParaRPr>
          </a:p>
          <a:p>
            <a:pPr marL="285750" indent="-285750">
              <a:spcBef>
                <a:spcPts val="600"/>
              </a:spcBef>
              <a:buClr>
                <a:srgbClr val="00B0F0"/>
              </a:buClr>
              <a:buFont typeface="Wingdings" charset="2"/>
              <a:buChar char="§"/>
            </a:pPr>
            <a:r>
              <a:rPr lang="en-CA" sz="2000" b="0" i="0" u="none" strike="noStrike" dirty="0">
                <a:solidFill>
                  <a:srgbClr val="212121"/>
                </a:solidFill>
                <a:effectLst/>
              </a:rPr>
              <a:t>“I am sure you and many of the TRIUMF colleagues are enjoying INSPIRE on a daily basis. However, it is, unfortunately, very little known in the community how the information ends up in our database. Despite a significant technical effort to maintain and further improve the platform – an effort entirely taken care of by CERN – good quality information requires a lot of manual curation of the metadata. While we also work hard on increasing the rate of automation here, there is still a lot of work for curators amongst the INSPIRE collaboration members and other partners (CERN, DESY, Fermilab, IHEP, IN2P3, STFC). Every contribution to this effort would be precious.”</a:t>
            </a:r>
          </a:p>
          <a:p>
            <a:pPr marL="285750" indent="-285750">
              <a:spcBef>
                <a:spcPts val="600"/>
              </a:spcBef>
              <a:buClr>
                <a:srgbClr val="00B0F0"/>
              </a:buClr>
              <a:buFont typeface="Wingdings" charset="2"/>
              <a:buChar char="§"/>
            </a:pPr>
            <a:r>
              <a:rPr lang="en-CA" sz="2000" dirty="0">
                <a:solidFill>
                  <a:srgbClr val="212121"/>
                </a:solidFill>
              </a:rPr>
              <a:t>T</a:t>
            </a:r>
            <a:r>
              <a:rPr lang="en-CA" sz="2000" b="0" i="0" u="none" strike="noStrike" dirty="0">
                <a:solidFill>
                  <a:srgbClr val="212121"/>
                </a:solidFill>
                <a:effectLst/>
              </a:rPr>
              <a:t>he INSPIRE operations manager at CERN. He can give you more details in terms of scale for a meaningful contribution and share some concrete examples of how we have organised participation from some other institutions.</a:t>
            </a:r>
          </a:p>
          <a:p>
            <a:pPr>
              <a:spcBef>
                <a:spcPts val="600"/>
              </a:spcBef>
              <a:buClr>
                <a:srgbClr val="00B0F0"/>
              </a:buClr>
            </a:pPr>
            <a:endParaRPr lang="en-CA" sz="2000" kern="100" dirty="0">
              <a:solidFill>
                <a:srgbClr val="000000"/>
              </a:solidFill>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dirty="0">
                <a:solidFill>
                  <a:srgbClr val="212121"/>
                </a:solidFill>
              </a:rPr>
              <a:t>This would count as service work. Let me know if anyone is interested</a:t>
            </a:r>
          </a:p>
          <a:p>
            <a:pPr marL="285750" indent="-285750">
              <a:spcBef>
                <a:spcPts val="600"/>
              </a:spcBef>
              <a:buClr>
                <a:srgbClr val="00B0F0"/>
              </a:buClr>
              <a:buFont typeface="Wingdings" charset="2"/>
              <a:buChar char="§"/>
            </a:pPr>
            <a:endParaRPr lang="en-CA" sz="2000" b="0" i="0" u="none" strike="noStrike" dirty="0">
              <a:solidFill>
                <a:srgbClr val="212121"/>
              </a:solidFill>
              <a:effectLst/>
              <a:latin typeface="Aptos" panose="020B0004020202020204" pitchFamily="34" charset="0"/>
            </a:endParaRPr>
          </a:p>
          <a:p>
            <a:pPr marL="285750" indent="-285750">
              <a:spcBef>
                <a:spcPts val="600"/>
              </a:spcBef>
              <a:buClr>
                <a:srgbClr val="00B0F0"/>
              </a:buClr>
              <a:buFont typeface="Wingdings" charset="2"/>
              <a:buChar char="§"/>
            </a:pPr>
            <a:endParaRPr lang="en-CA" sz="2000" b="0" i="0" u="none" strike="noStrike" dirty="0">
              <a:solidFill>
                <a:srgbClr val="212121"/>
              </a:solidFill>
              <a:effectLst/>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b="0" i="0" u="none" strike="noStrike" dirty="0">
              <a:solidFill>
                <a:srgbClr val="212121"/>
              </a:solidFill>
              <a:effectLst/>
              <a:latin typeface="Calibri" panose="020F0502020204030204" pitchFamily="34" charset="0"/>
              <a:cs typeface="Calibri" panose="020F0502020204030204" pitchFamily="34" charset="0"/>
            </a:endParaRPr>
          </a:p>
          <a:p>
            <a:pPr marL="742950" lvl="1" indent="-285750">
              <a:spcBef>
                <a:spcPts val="600"/>
              </a:spcBef>
              <a:buClr>
                <a:srgbClr val="00B0F0"/>
              </a:buClr>
              <a:buFont typeface="Wingdings" charset="2"/>
              <a:buChar char="§"/>
            </a:pPr>
            <a:endParaRPr lang="en-CA" sz="2000" b="0" i="0" u="none" strike="noStrike" dirty="0">
              <a:solidFill>
                <a:srgbClr val="212121"/>
              </a:solidFill>
              <a:effectLst/>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212121"/>
              </a:solidFill>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746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75935-5363-B394-251E-B64BF09D5CA6}"/>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17E052F-FB9F-A8BE-4E32-F8227512E298}"/>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Various</a:t>
            </a:r>
            <a:endParaRPr lang="en-US" sz="3000" dirty="0"/>
          </a:p>
        </p:txBody>
      </p:sp>
      <p:sp>
        <p:nvSpPr>
          <p:cNvPr id="7" name="TextBox 6">
            <a:extLst>
              <a:ext uri="{FF2B5EF4-FFF2-40B4-BE49-F238E27FC236}">
                <a16:creationId xmlns:a16="http://schemas.microsoft.com/office/drawing/2014/main" id="{D36CCFB0-115D-0A37-0A7D-B5531F07E776}"/>
              </a:ext>
            </a:extLst>
          </p:cNvPr>
          <p:cNvSpPr txBox="1"/>
          <p:nvPr/>
        </p:nvSpPr>
        <p:spPr>
          <a:xfrm>
            <a:off x="880874" y="1261185"/>
            <a:ext cx="10694092" cy="4632037"/>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Facilities Division</a:t>
            </a:r>
          </a:p>
          <a:p>
            <a:pPr marL="742950" lvl="1" indent="-285750">
              <a:spcBef>
                <a:spcPts val="600"/>
              </a:spcBef>
              <a:buClr>
                <a:srgbClr val="00B0F0"/>
              </a:buClr>
              <a:buFont typeface="Wingdings" charset="2"/>
              <a:buChar char="§"/>
            </a:pPr>
            <a:r>
              <a:rPr lang="en-CA" sz="2000" dirty="0">
                <a:solidFill>
                  <a:srgbClr val="212121"/>
                </a:solidFill>
                <a:latin typeface="Calibri" panose="020F0502020204030204" pitchFamily="34" charset="0"/>
                <a:cs typeface="Calibri" panose="020F0502020204030204" pitchFamily="34" charset="0"/>
              </a:rPr>
              <a:t>Head of Engineering Services – Norman Muller P.Eng.</a:t>
            </a:r>
            <a:endParaRPr lang="en-CA" sz="2000" kern="100" dirty="0">
              <a:solidFill>
                <a:srgbClr val="000000"/>
              </a:solidFill>
              <a:latin typeface="Calibri" panose="020F0502020204030204" pitchFamily="34" charset="0"/>
              <a:cs typeface="Calibri" panose="020F0502020204030204" pitchFamily="34" charset="0"/>
            </a:endParaRPr>
          </a:p>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KEK-TRIUMF Symposium</a:t>
            </a:r>
          </a:p>
          <a:p>
            <a:pPr marL="742950" lvl="1" indent="-285750">
              <a:spcBef>
                <a:spcPts val="600"/>
              </a:spcBef>
              <a:buClr>
                <a:srgbClr val="00B0F0"/>
              </a:buClr>
              <a:buFont typeface="Wingdings" charset="2"/>
              <a:buChar char="§"/>
            </a:pPr>
            <a:r>
              <a:rPr lang="en-CA" sz="2000" b="0" i="0" u="none" strike="noStrike">
                <a:solidFill>
                  <a:srgbClr val="212121"/>
                </a:solidFill>
                <a:effectLst/>
                <a:latin typeface="Calibri" panose="020F0502020204030204" pitchFamily="34" charset="0"/>
                <a:cs typeface="Calibri" panose="020F0502020204030204" pitchFamily="34" charset="0"/>
              </a:rPr>
              <a:t>Jan 28-30</a:t>
            </a:r>
            <a:endParaRPr lang="en-CA" sz="2000" b="0" i="0" u="none" strike="noStrike" dirty="0">
              <a:solidFill>
                <a:srgbClr val="212121"/>
              </a:solidFill>
              <a:effectLst/>
              <a:latin typeface="Calibri" panose="020F0502020204030204" pitchFamily="34" charset="0"/>
              <a:cs typeface="Calibri" panose="020F0502020204030204" pitchFamily="34" charset="0"/>
            </a:endParaRPr>
          </a:p>
          <a:p>
            <a:pPr marL="742950" lvl="1"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Colloquium today</a:t>
            </a:r>
          </a:p>
          <a:p>
            <a:pPr marL="742950" lvl="1" indent="-285750">
              <a:spcBef>
                <a:spcPts val="600"/>
              </a:spcBef>
              <a:buClr>
                <a:srgbClr val="00B0F0"/>
              </a:buClr>
              <a:buFont typeface="Wingdings" charset="2"/>
              <a:buChar char="§"/>
            </a:pPr>
            <a:r>
              <a:rPr lang="en-CA" sz="2000" b="0" i="0" u="none" strike="noStrike" dirty="0">
                <a:solidFill>
                  <a:srgbClr val="212121"/>
                </a:solidFill>
                <a:effectLst/>
                <a:latin typeface="Aptos" panose="020B0004020202020204" pitchFamily="34" charset="0"/>
              </a:rPr>
              <a:t>Quentin </a:t>
            </a:r>
            <a:r>
              <a:rPr lang="en-CA" sz="2000" b="0" i="0" u="none" strike="noStrike" dirty="0" err="1">
                <a:solidFill>
                  <a:srgbClr val="212121"/>
                </a:solidFill>
                <a:effectLst/>
                <a:latin typeface="Aptos" panose="020B0004020202020204" pitchFamily="34" charset="0"/>
              </a:rPr>
              <a:t>Buat</a:t>
            </a:r>
            <a:r>
              <a:rPr lang="en-CA" sz="2000" b="0" i="0" u="none" strike="noStrike" dirty="0">
                <a:solidFill>
                  <a:srgbClr val="212121"/>
                </a:solidFill>
                <a:effectLst/>
                <a:latin typeface="Aptos" panose="020B0004020202020204" pitchFamily="34" charset="0"/>
              </a:rPr>
              <a:t> (University of Washington)</a:t>
            </a:r>
          </a:p>
          <a:p>
            <a:pPr marL="742950" lvl="1" indent="-285750">
              <a:spcBef>
                <a:spcPts val="600"/>
              </a:spcBef>
              <a:buClr>
                <a:srgbClr val="00B0F0"/>
              </a:buClr>
              <a:buFont typeface="Wingdings" charset="2"/>
              <a:buChar char="§"/>
            </a:pPr>
            <a:r>
              <a:rPr lang="en-CA" sz="2000" b="0" i="0" u="none" strike="noStrike" dirty="0">
                <a:solidFill>
                  <a:srgbClr val="212121"/>
                </a:solidFill>
                <a:effectLst/>
                <a:latin typeface="Aptos" panose="020B0004020202020204" pitchFamily="34" charset="0"/>
              </a:rPr>
              <a:t>Title: PIONEER : a next generation pion decay experiment</a:t>
            </a:r>
            <a:endParaRPr lang="en-CA" sz="2000" b="0" i="0" u="none" strike="noStrike" dirty="0">
              <a:solidFill>
                <a:srgbClr val="212121"/>
              </a:solidFill>
              <a:effectLst/>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212121"/>
              </a:solidFill>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575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AOB</a:t>
            </a:r>
          </a:p>
          <a:p>
            <a:endParaRPr lang="en-US" sz="3000" dirty="0"/>
          </a:p>
        </p:txBody>
      </p:sp>
    </p:spTree>
    <p:extLst>
      <p:ext uri="{BB962C8B-B14F-4D97-AF65-F5344CB8AC3E}">
        <p14:creationId xmlns:p14="http://schemas.microsoft.com/office/powerpoint/2010/main" val="312183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Committee Updates</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3693319"/>
          </a:xfrm>
          <a:prstGeom prst="rect">
            <a:avLst/>
          </a:prstGeom>
        </p:spPr>
        <p:txBody>
          <a:bodyPr wrap="square">
            <a:spAutoFit/>
          </a:bodyPr>
          <a:lstStyle/>
          <a:p>
            <a:pPr marL="742950" lvl="1" indent="-285750">
              <a:buClr>
                <a:srgbClr val="00B0F0"/>
              </a:buClr>
              <a:buFont typeface="Wingdings" charset="2"/>
              <a:buChar char="§"/>
            </a:pPr>
            <a:r>
              <a:rPr lang="en-US" dirty="0"/>
              <a:t>IPP Council / CINP / CAP</a:t>
            </a:r>
          </a:p>
          <a:p>
            <a:pPr marL="742950" lvl="1" indent="-285750">
              <a:buClr>
                <a:srgbClr val="00B0F0"/>
              </a:buClr>
              <a:buFont typeface="Wingdings" charset="2"/>
              <a:buChar char="§"/>
            </a:pPr>
            <a:r>
              <a:rPr lang="en-US" dirty="0"/>
              <a:t>Science Council</a:t>
            </a:r>
          </a:p>
          <a:p>
            <a:pPr marL="742950" lvl="1" indent="-285750">
              <a:buClr>
                <a:srgbClr val="00B0F0"/>
              </a:buClr>
              <a:buFont typeface="Wingdings" charset="2"/>
              <a:buChar char="§"/>
            </a:pPr>
            <a:r>
              <a:rPr lang="en-US" dirty="0"/>
              <a:t>Space</a:t>
            </a:r>
          </a:p>
          <a:p>
            <a:pPr marL="742950" lvl="1" indent="-285750">
              <a:buClr>
                <a:srgbClr val="00B0F0"/>
              </a:buClr>
              <a:buFont typeface="Wingdings" charset="2"/>
              <a:buChar char="§"/>
            </a:pPr>
            <a:r>
              <a:rPr lang="en-US" dirty="0"/>
              <a:t>Seminar/Colloquia</a:t>
            </a:r>
          </a:p>
          <a:p>
            <a:pPr marL="742950" lvl="1" indent="-285750">
              <a:buClr>
                <a:srgbClr val="00B0F0"/>
              </a:buClr>
              <a:buFont typeface="Wingdings" charset="2"/>
              <a:buChar char="§"/>
            </a:pPr>
            <a:r>
              <a:rPr lang="en-US" dirty="0"/>
              <a:t>SciTech seminars / Quantum Forum / Dark Matter Forum</a:t>
            </a:r>
          </a:p>
          <a:p>
            <a:pPr marL="742950" lvl="1" indent="-285750">
              <a:buClr>
                <a:srgbClr val="00B0F0"/>
              </a:buClr>
              <a:buFont typeface="Wingdings" charset="2"/>
              <a:buChar char="§"/>
            </a:pPr>
            <a:r>
              <a:rPr lang="en-US" dirty="0"/>
              <a:t>Mixer</a:t>
            </a:r>
          </a:p>
          <a:p>
            <a:pPr marL="742950" lvl="1" indent="-285750">
              <a:buClr>
                <a:srgbClr val="00B0F0"/>
              </a:buClr>
              <a:buFont typeface="Wingdings" charset="2"/>
              <a:buChar char="§"/>
            </a:pPr>
            <a:r>
              <a:rPr lang="en-US" dirty="0"/>
              <a:t>Science Week</a:t>
            </a:r>
          </a:p>
          <a:p>
            <a:pPr marL="742950" lvl="1" indent="-285750">
              <a:buClr>
                <a:srgbClr val="00B0F0"/>
              </a:buClr>
              <a:buFont typeface="Wingdings" charset="2"/>
              <a:buChar char="§"/>
            </a:pPr>
            <a:r>
              <a:rPr lang="en-US" dirty="0"/>
              <a:t>TUEC</a:t>
            </a:r>
          </a:p>
          <a:p>
            <a:pPr marL="742950" lvl="1" indent="-285750">
              <a:buClr>
                <a:srgbClr val="00B0F0"/>
              </a:buClr>
              <a:buFont typeface="Wingdings" charset="2"/>
              <a:buChar char="§"/>
            </a:pPr>
            <a:r>
              <a:rPr lang="en-US" dirty="0"/>
              <a:t>Safety</a:t>
            </a:r>
          </a:p>
          <a:p>
            <a:pPr marL="742950" lvl="1" indent="-285750">
              <a:buClr>
                <a:srgbClr val="00B0F0"/>
              </a:buClr>
              <a:buFont typeface="Wingdings" charset="2"/>
              <a:buChar char="§"/>
            </a:pPr>
            <a:r>
              <a:rPr lang="en-US" dirty="0"/>
              <a:t>Summer schools </a:t>
            </a:r>
          </a:p>
          <a:p>
            <a:pPr marL="742950" lvl="1" indent="-285750">
              <a:buClr>
                <a:srgbClr val="00B0F0"/>
              </a:buClr>
              <a:buFont typeface="Wingdings" charset="2"/>
              <a:buChar char="§"/>
            </a:pPr>
            <a:r>
              <a:rPr lang="en-US" dirty="0"/>
              <a:t>EDI committee</a:t>
            </a:r>
          </a:p>
          <a:p>
            <a:pPr marL="742950" lvl="1" indent="-285750">
              <a:buClr>
                <a:srgbClr val="00B0F0"/>
              </a:buClr>
              <a:buFont typeface="Wingdings" charset="2"/>
              <a:buChar char="§"/>
            </a:pPr>
            <a:r>
              <a:rPr lang="en-US" dirty="0"/>
              <a:t>IDSSD - Earth Humanity Coalition</a:t>
            </a:r>
          </a:p>
          <a:p>
            <a:pPr lvl="1">
              <a:buClr>
                <a:srgbClr val="00B0F0"/>
              </a:buClr>
            </a:pPr>
            <a:endParaRPr lang="en-US" dirty="0"/>
          </a:p>
        </p:txBody>
      </p:sp>
    </p:spTree>
    <p:extLst>
      <p:ext uri="{BB962C8B-B14F-4D97-AF65-F5344CB8AC3E}">
        <p14:creationId xmlns:p14="http://schemas.microsoft.com/office/powerpoint/2010/main" val="230716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3181-B16E-0144-B2D4-FCB89504835C}"/>
              </a:ext>
            </a:extLst>
          </p:cNvPr>
          <p:cNvSpPr>
            <a:spLocks noGrp="1"/>
          </p:cNvSpPr>
          <p:nvPr>
            <p:ph type="title"/>
          </p:nvPr>
        </p:nvSpPr>
        <p:spPr>
          <a:xfrm>
            <a:off x="681471" y="979687"/>
            <a:ext cx="10000384" cy="650329"/>
          </a:xfrm>
        </p:spPr>
        <p:txBody>
          <a:bodyPr>
            <a:noAutofit/>
          </a:bodyPr>
          <a:lstStyle/>
          <a:p>
            <a:r>
              <a:rPr lang="en-US" sz="2500" dirty="0"/>
              <a:t>International Year of Quantum Science and Technology (IYQ)</a:t>
            </a:r>
          </a:p>
        </p:txBody>
      </p:sp>
      <p:sp>
        <p:nvSpPr>
          <p:cNvPr id="5" name="Slide Number Placeholder 4">
            <a:extLst>
              <a:ext uri="{FF2B5EF4-FFF2-40B4-BE49-F238E27FC236}">
                <a16:creationId xmlns:a16="http://schemas.microsoft.com/office/drawing/2014/main" id="{6DA67615-3D7A-3347-8BA5-50BF5382DD59}"/>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15</a:t>
            </a:fld>
            <a:endParaRPr lang="en-US" dirty="0"/>
          </a:p>
        </p:txBody>
      </p:sp>
      <p:sp>
        <p:nvSpPr>
          <p:cNvPr id="9" name="Rectangle 8">
            <a:extLst>
              <a:ext uri="{FF2B5EF4-FFF2-40B4-BE49-F238E27FC236}">
                <a16:creationId xmlns:a16="http://schemas.microsoft.com/office/drawing/2014/main" id="{E0FB194A-7F2A-AD40-94C2-C4F4C5DE9561}"/>
              </a:ext>
            </a:extLst>
          </p:cNvPr>
          <p:cNvSpPr/>
          <p:nvPr/>
        </p:nvSpPr>
        <p:spPr>
          <a:xfrm>
            <a:off x="3690781" y="2675056"/>
            <a:ext cx="8199567" cy="3477875"/>
          </a:xfrm>
          <a:prstGeom prst="rect">
            <a:avLst/>
          </a:prstGeom>
        </p:spPr>
        <p:txBody>
          <a:bodyPr wrap="square">
            <a:spAutoFit/>
          </a:bodyPr>
          <a:lstStyle/>
          <a:p>
            <a:r>
              <a:rPr lang="en-CA" sz="2000" dirty="0"/>
              <a:t>The 2025 International Year of Quantum Science and Technology recognizes 100 years since the initial development of quantum mechanics. Join us in engaging with quantum science and technology and celebrating throughout the year!</a:t>
            </a:r>
          </a:p>
          <a:p>
            <a:endParaRPr lang="en-CA" sz="2000" dirty="0"/>
          </a:p>
          <a:p>
            <a:r>
              <a:rPr lang="en-CA" sz="2000" dirty="0"/>
              <a:t>On June 7, 2024, the United Nations proclaimed 2025 as the International Year of Quantum Science and Technology (IYQ). According to the proclamation, this year-long, worldwide initiative will “be observed through activities at all levels aimed at increasing public awareness of the importance of quantum science and applications.”</a:t>
            </a:r>
          </a:p>
        </p:txBody>
      </p:sp>
      <p:sp>
        <p:nvSpPr>
          <p:cNvPr id="3" name="Footer Placeholder 3">
            <a:extLst>
              <a:ext uri="{FF2B5EF4-FFF2-40B4-BE49-F238E27FC236}">
                <a16:creationId xmlns:a16="http://schemas.microsoft.com/office/drawing/2014/main" id="{89973A45-9AB9-3AE5-67B6-701F44F70ACF}"/>
              </a:ext>
            </a:extLst>
          </p:cNvPr>
          <p:cNvSpPr>
            <a:spLocks noGrp="1"/>
          </p:cNvSpPr>
          <p:nvPr>
            <p:ph type="ftr" sz="quarter" idx="11"/>
          </p:nvPr>
        </p:nvSpPr>
        <p:spPr>
          <a:xfrm>
            <a:off x="685800" y="6355845"/>
            <a:ext cx="7772400"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CAP Board and Council Meeting</a:t>
            </a:r>
            <a:endParaRPr lang="en-US" dirty="0"/>
          </a:p>
        </p:txBody>
      </p:sp>
      <p:pic>
        <p:nvPicPr>
          <p:cNvPr id="6" name="Picture 5">
            <a:extLst>
              <a:ext uri="{FF2B5EF4-FFF2-40B4-BE49-F238E27FC236}">
                <a16:creationId xmlns:a16="http://schemas.microsoft.com/office/drawing/2014/main" id="{DA69145C-4988-EDD3-63CE-5F40CE0EAEE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66479" y="2880758"/>
            <a:ext cx="2655316" cy="1066800"/>
          </a:xfrm>
          <a:prstGeom prst="rect">
            <a:avLst/>
          </a:prstGeom>
        </p:spPr>
      </p:pic>
      <p:pic>
        <p:nvPicPr>
          <p:cNvPr id="7" name="Picture 6">
            <a:extLst>
              <a:ext uri="{FF2B5EF4-FFF2-40B4-BE49-F238E27FC236}">
                <a16:creationId xmlns:a16="http://schemas.microsoft.com/office/drawing/2014/main" id="{AA811927-D680-094E-EC37-E8008644C0E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66479" y="4468011"/>
            <a:ext cx="2655316" cy="1066800"/>
          </a:xfrm>
          <a:prstGeom prst="rect">
            <a:avLst/>
          </a:prstGeom>
        </p:spPr>
      </p:pic>
    </p:spTree>
    <p:extLst>
      <p:ext uri="{BB962C8B-B14F-4D97-AF65-F5344CB8AC3E}">
        <p14:creationId xmlns:p14="http://schemas.microsoft.com/office/powerpoint/2010/main" val="132743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3181-B16E-0144-B2D4-FCB89504835C}"/>
              </a:ext>
            </a:extLst>
          </p:cNvPr>
          <p:cNvSpPr>
            <a:spLocks noGrp="1"/>
          </p:cNvSpPr>
          <p:nvPr>
            <p:ph type="title"/>
          </p:nvPr>
        </p:nvSpPr>
        <p:spPr>
          <a:xfrm>
            <a:off x="681471" y="979687"/>
            <a:ext cx="9861838" cy="650329"/>
          </a:xfrm>
        </p:spPr>
        <p:txBody>
          <a:bodyPr>
            <a:noAutofit/>
          </a:bodyPr>
          <a:lstStyle/>
          <a:p>
            <a:r>
              <a:rPr lang="en-US" sz="2500" dirty="0"/>
              <a:t>International Year of Quantum Science and Technology (IYQ)</a:t>
            </a:r>
          </a:p>
        </p:txBody>
      </p:sp>
      <p:sp>
        <p:nvSpPr>
          <p:cNvPr id="4" name="Footer Placeholder 3">
            <a:extLst>
              <a:ext uri="{FF2B5EF4-FFF2-40B4-BE49-F238E27FC236}">
                <a16:creationId xmlns:a16="http://schemas.microsoft.com/office/drawing/2014/main" id="{A9C1D355-273E-1742-A02D-F0A4798F3EA2}"/>
              </a:ext>
            </a:extLst>
          </p:cNvPr>
          <p:cNvSpPr>
            <a:spLocks noGrp="1"/>
          </p:cNvSpPr>
          <p:nvPr>
            <p:ph type="ftr" sz="quarter" idx="11"/>
          </p:nvPr>
        </p:nvSpPr>
        <p:spPr>
          <a:xfrm>
            <a:off x="685800" y="6355845"/>
            <a:ext cx="7772400"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CAP Board and Council Meeting</a:t>
            </a:r>
            <a:endParaRPr lang="en-US" dirty="0"/>
          </a:p>
        </p:txBody>
      </p:sp>
      <p:sp>
        <p:nvSpPr>
          <p:cNvPr id="5" name="Slide Number Placeholder 4">
            <a:extLst>
              <a:ext uri="{FF2B5EF4-FFF2-40B4-BE49-F238E27FC236}">
                <a16:creationId xmlns:a16="http://schemas.microsoft.com/office/drawing/2014/main" id="{6DA67615-3D7A-3347-8BA5-50BF5382DD59}"/>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16</a:t>
            </a:fld>
            <a:endParaRPr lang="en-US" dirty="0"/>
          </a:p>
        </p:txBody>
      </p:sp>
      <p:pic>
        <p:nvPicPr>
          <p:cNvPr id="6" name="Picture 5">
            <a:extLst>
              <a:ext uri="{FF2B5EF4-FFF2-40B4-BE49-F238E27FC236}">
                <a16:creationId xmlns:a16="http://schemas.microsoft.com/office/drawing/2014/main" id="{872653A2-5DBC-8A53-CEF3-3E6E04F0F69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643929" y="3044755"/>
            <a:ext cx="7299960" cy="2826129"/>
          </a:xfrm>
          <a:prstGeom prst="rect">
            <a:avLst/>
          </a:prstGeom>
        </p:spPr>
      </p:pic>
      <p:sp>
        <p:nvSpPr>
          <p:cNvPr id="10" name="TextBox 9">
            <a:extLst>
              <a:ext uri="{FF2B5EF4-FFF2-40B4-BE49-F238E27FC236}">
                <a16:creationId xmlns:a16="http://schemas.microsoft.com/office/drawing/2014/main" id="{06AF4F2F-1B81-1AC9-9E73-446BEABDA5C6}"/>
              </a:ext>
            </a:extLst>
          </p:cNvPr>
          <p:cNvSpPr txBox="1"/>
          <p:nvPr/>
        </p:nvSpPr>
        <p:spPr>
          <a:xfrm>
            <a:off x="681471" y="1638440"/>
            <a:ext cx="6100996" cy="4708981"/>
          </a:xfrm>
          <a:prstGeom prst="rect">
            <a:avLst/>
          </a:prstGeom>
          <a:noFill/>
        </p:spPr>
        <p:txBody>
          <a:bodyPr wrap="square">
            <a:spAutoFit/>
          </a:bodyPr>
          <a:lstStyle/>
          <a:p>
            <a:pPr algn="l" latinLnBrk="0"/>
            <a:r>
              <a:rPr lang="en-CA" sz="1000" i="0" u="none" strike="noStrike" dirty="0">
                <a:effectLst/>
              </a:rPr>
              <a:t>Current Task Force Members  (listed in alphabetical order by last name)</a:t>
            </a:r>
          </a:p>
          <a:p>
            <a:pPr algn="l">
              <a:buFont typeface="Arial" panose="020B0604020202020204" pitchFamily="34" charset="0"/>
              <a:buChar char="•"/>
            </a:pPr>
            <a:r>
              <a:rPr lang="en-CA" sz="1000" i="0" u="none" strike="noStrike" dirty="0">
                <a:effectLst/>
              </a:rPr>
              <a:t> </a:t>
            </a:r>
            <a:r>
              <a:rPr lang="en-CA" sz="1000" i="0" u="none" strike="noStrike" dirty="0" err="1">
                <a:effectLst/>
              </a:rPr>
              <a:t>Hemish</a:t>
            </a:r>
            <a:r>
              <a:rPr lang="en-CA" sz="1000" i="0" u="none" strike="noStrike" dirty="0">
                <a:effectLst/>
              </a:rPr>
              <a:t> Ahuja, York University (Student Advisory Council rep.)</a:t>
            </a:r>
          </a:p>
          <a:p>
            <a:pPr algn="l">
              <a:buFont typeface="Arial" panose="020B0604020202020204" pitchFamily="34" charset="0"/>
              <a:buChar char="•"/>
            </a:pPr>
            <a:r>
              <a:rPr lang="en-CA" sz="1000" i="0" u="none" strike="noStrike" dirty="0">
                <a:effectLst/>
              </a:rPr>
              <a:t> Svetlana </a:t>
            </a:r>
            <a:r>
              <a:rPr lang="en-CA" sz="1000" i="0" u="none" strike="noStrike" dirty="0" err="1">
                <a:effectLst/>
              </a:rPr>
              <a:t>Barkanova</a:t>
            </a:r>
            <a:r>
              <a:rPr lang="en-CA" sz="1000" i="0" u="none" strike="noStrike" dirty="0">
                <a:effectLst/>
              </a:rPr>
              <a:t>, Memorial University of Newfoundland</a:t>
            </a:r>
          </a:p>
          <a:p>
            <a:pPr algn="l">
              <a:buFont typeface="Arial" panose="020B0604020202020204" pitchFamily="34" charset="0"/>
              <a:buChar char="•"/>
            </a:pPr>
            <a:r>
              <a:rPr lang="en-CA" sz="1000" i="0" u="none" strike="noStrike" dirty="0">
                <a:effectLst/>
              </a:rPr>
              <a:t> Olivia Di Matteo, UBC/</a:t>
            </a:r>
            <a:r>
              <a:rPr lang="en-CA" sz="1000" i="0" u="none" strike="noStrike" dirty="0" err="1">
                <a:effectLst/>
              </a:rPr>
              <a:t>QuantumBC</a:t>
            </a:r>
            <a:endParaRPr lang="en-CA" sz="1000" i="0" u="none" strike="noStrike" dirty="0">
              <a:effectLst/>
            </a:endParaRPr>
          </a:p>
          <a:p>
            <a:pPr algn="l">
              <a:buFont typeface="Arial" panose="020B0604020202020204" pitchFamily="34" charset="0"/>
              <a:buChar char="•"/>
            </a:pPr>
            <a:r>
              <a:rPr lang="en-CA" sz="1000" i="0" u="none" strike="noStrike" dirty="0">
                <a:effectLst/>
              </a:rPr>
              <a:t> John Donohue, University of Waterloo/IQC </a:t>
            </a:r>
          </a:p>
          <a:p>
            <a:pPr algn="l">
              <a:buFont typeface="Arial" panose="020B0604020202020204" pitchFamily="34" charset="0"/>
              <a:buChar char="•"/>
            </a:pPr>
            <a:r>
              <a:rPr lang="en-CA" sz="1000" i="0" u="none" strike="noStrike" dirty="0">
                <a:effectLst/>
              </a:rPr>
              <a:t> Anna </a:t>
            </a:r>
            <a:r>
              <a:rPr lang="en-CA" sz="1000" i="0" u="none" strike="noStrike" dirty="0" err="1">
                <a:effectLst/>
              </a:rPr>
              <a:t>Dyring</a:t>
            </a:r>
            <a:r>
              <a:rPr lang="en-CA" sz="1000" i="0" u="none" strike="noStrike" dirty="0">
                <a:effectLst/>
              </a:rPr>
              <a:t>, University of Toronto  </a:t>
            </a:r>
          </a:p>
          <a:p>
            <a:pPr algn="l">
              <a:buFont typeface="Arial" panose="020B0604020202020204" pitchFamily="34" charset="0"/>
              <a:buChar char="•"/>
            </a:pPr>
            <a:r>
              <a:rPr lang="en-CA" sz="1000" i="0" u="none" strike="noStrike" dirty="0">
                <a:effectLst/>
              </a:rPr>
              <a:t> Francine Ford, Canadian Association of Physicists</a:t>
            </a:r>
          </a:p>
          <a:p>
            <a:pPr algn="l">
              <a:buFont typeface="Arial" panose="020B0604020202020204" pitchFamily="34" charset="0"/>
              <a:buChar char="•"/>
            </a:pPr>
            <a:r>
              <a:rPr lang="en-CA" sz="1000" i="0" u="none" strike="noStrike" dirty="0">
                <a:effectLst/>
              </a:rPr>
              <a:t> James Fraser, Queen’s University</a:t>
            </a:r>
          </a:p>
          <a:p>
            <a:pPr algn="l">
              <a:buFont typeface="Arial" panose="020B0604020202020204" pitchFamily="34" charset="0"/>
              <a:buChar char="•"/>
            </a:pPr>
            <a:r>
              <a:rPr lang="en-CA" sz="1000" i="0" u="none" strike="noStrike" dirty="0">
                <a:effectLst/>
              </a:rPr>
              <a:t> Pamela Fuentes Peralta, University of Toronto</a:t>
            </a:r>
          </a:p>
          <a:p>
            <a:pPr algn="l">
              <a:buFont typeface="Arial" panose="020B0604020202020204" pitchFamily="34" charset="0"/>
              <a:buChar char="•"/>
            </a:pPr>
            <a:r>
              <a:rPr lang="en-CA" sz="1000" i="0" u="none" strike="noStrike" dirty="0">
                <a:effectLst/>
              </a:rPr>
              <a:t> Shohini Ghose, Wilfrid Laurier University / IUPAP WG QS&amp;T</a:t>
            </a:r>
          </a:p>
          <a:p>
            <a:pPr algn="l">
              <a:buFont typeface="Arial" panose="020B0604020202020204" pitchFamily="34" charset="0"/>
              <a:buChar char="•"/>
            </a:pPr>
            <a:r>
              <a:rPr lang="en-CA" sz="1000" i="0" u="none" strike="noStrike" dirty="0">
                <a:effectLst/>
              </a:rPr>
              <a:t> Melissa Greene, Université de Sherbrooke/</a:t>
            </a:r>
            <a:r>
              <a:rPr lang="en-CA" sz="1000" i="0" u="none" strike="noStrike" dirty="0" err="1">
                <a:effectLst/>
              </a:rPr>
              <a:t>Curieux</a:t>
            </a:r>
            <a:r>
              <a:rPr lang="en-CA" sz="1000" i="0" u="none" strike="noStrike" dirty="0">
                <a:effectLst/>
              </a:rPr>
              <a:t> </a:t>
            </a:r>
            <a:r>
              <a:rPr lang="en-CA" sz="1000" i="0" u="none" strike="noStrike" dirty="0" err="1">
                <a:effectLst/>
              </a:rPr>
              <a:t>Quantique</a:t>
            </a:r>
            <a:endParaRPr lang="en-CA" sz="1000" i="0" u="none" strike="noStrike" dirty="0">
              <a:effectLst/>
            </a:endParaRPr>
          </a:p>
          <a:p>
            <a:pPr algn="l">
              <a:buFont typeface="Arial" panose="020B0604020202020204" pitchFamily="34" charset="0"/>
              <a:buChar char="•"/>
            </a:pPr>
            <a:r>
              <a:rPr lang="en-CA" sz="1000" i="0" u="none" strike="noStrike" dirty="0">
                <a:effectLst/>
              </a:rPr>
              <a:t> Ania </a:t>
            </a:r>
            <a:r>
              <a:rPr lang="en-CA" sz="1000" i="0" u="none" strike="noStrike" dirty="0" err="1">
                <a:effectLst/>
              </a:rPr>
              <a:t>Harlick</a:t>
            </a:r>
            <a:r>
              <a:rPr lang="en-CA" sz="1000" i="0" u="none" strike="noStrike" dirty="0">
                <a:effectLst/>
              </a:rPr>
              <a:t>, University of Toronto (DPE)</a:t>
            </a:r>
          </a:p>
          <a:p>
            <a:pPr algn="l">
              <a:buFont typeface="Arial" panose="020B0604020202020204" pitchFamily="34" charset="0"/>
              <a:buChar char="•"/>
            </a:pPr>
            <a:r>
              <a:rPr lang="en-CA" sz="1000" i="0" u="none" strike="noStrike" dirty="0">
                <a:effectLst/>
              </a:rPr>
              <a:t> Thomas </a:t>
            </a:r>
            <a:r>
              <a:rPr lang="en-CA" sz="1000" i="0" u="none" strike="noStrike" dirty="0" err="1">
                <a:effectLst/>
              </a:rPr>
              <a:t>Jennewein</a:t>
            </a:r>
            <a:r>
              <a:rPr lang="en-CA" sz="1000" i="0" u="none" strike="noStrike" dirty="0">
                <a:effectLst/>
              </a:rPr>
              <a:t>, Simon Fraser University </a:t>
            </a:r>
          </a:p>
          <a:p>
            <a:pPr algn="l">
              <a:buFont typeface="Arial" panose="020B0604020202020204" pitchFamily="34" charset="0"/>
              <a:buChar char="•"/>
            </a:pPr>
            <a:r>
              <a:rPr lang="en-CA" sz="1000" i="0" u="none" strike="noStrike" dirty="0">
                <a:effectLst/>
              </a:rPr>
              <a:t> James LeBlanc, Memorial University</a:t>
            </a:r>
          </a:p>
          <a:p>
            <a:pPr algn="l">
              <a:buFont typeface="Arial" panose="020B0604020202020204" pitchFamily="34" charset="0"/>
              <a:buChar char="•"/>
            </a:pPr>
            <a:r>
              <a:rPr lang="en-CA" sz="1000" i="0" u="none" strike="noStrike" dirty="0">
                <a:effectLst/>
              </a:rPr>
              <a:t> Lindsay LeBlanc, University of Alberta</a:t>
            </a:r>
          </a:p>
          <a:p>
            <a:pPr algn="l">
              <a:buFont typeface="Arial" panose="020B0604020202020204" pitchFamily="34" charset="0"/>
              <a:buChar char="•"/>
            </a:pPr>
            <a:r>
              <a:rPr lang="en-CA" sz="1000" i="0" u="none" strike="noStrike" dirty="0">
                <a:effectLst/>
              </a:rPr>
              <a:t> </a:t>
            </a:r>
            <a:r>
              <a:rPr lang="en-CA" sz="1000" i="0" u="none" strike="noStrike" dirty="0" err="1">
                <a:effectLst/>
              </a:rPr>
              <a:t>Shahpoor</a:t>
            </a:r>
            <a:r>
              <a:rPr lang="en-CA" sz="1000" i="0" u="none" strike="noStrike" dirty="0">
                <a:effectLst/>
              </a:rPr>
              <a:t> Moradi, University of Calgary</a:t>
            </a:r>
          </a:p>
          <a:p>
            <a:pPr algn="l">
              <a:buFont typeface="Arial" panose="020B0604020202020204" pitchFamily="34" charset="0"/>
              <a:buChar char="•"/>
            </a:pPr>
            <a:r>
              <a:rPr lang="en-CA" sz="1000" i="0" u="none" strike="noStrike" dirty="0">
                <a:effectLst/>
              </a:rPr>
              <a:t> Ben </a:t>
            </a:r>
            <a:r>
              <a:rPr lang="en-CA" sz="1000" i="0" u="none" strike="noStrike" dirty="0" err="1">
                <a:effectLst/>
              </a:rPr>
              <a:t>Newling</a:t>
            </a:r>
            <a:r>
              <a:rPr lang="en-CA" sz="1000" i="0" u="none" strike="noStrike" dirty="0">
                <a:effectLst/>
              </a:rPr>
              <a:t>, University of New Brunswick </a:t>
            </a:r>
          </a:p>
          <a:p>
            <a:pPr algn="l">
              <a:buFont typeface="Arial" panose="020B0604020202020204" pitchFamily="34" charset="0"/>
              <a:buChar char="•"/>
            </a:pPr>
            <a:r>
              <a:rPr lang="en-CA" sz="1000" i="0" u="none" strike="noStrike" dirty="0">
                <a:effectLst/>
              </a:rPr>
              <a:t> Angela </a:t>
            </a:r>
            <a:r>
              <a:rPr lang="en-CA" sz="1000" i="0" u="none" strike="noStrike" dirty="0" err="1">
                <a:effectLst/>
              </a:rPr>
              <a:t>Olano</a:t>
            </a:r>
            <a:r>
              <a:rPr lang="en-CA" sz="1000" i="0" u="none" strike="noStrike" dirty="0">
                <a:effectLst/>
              </a:rPr>
              <a:t>, Quantum Industry Canada</a:t>
            </a:r>
          </a:p>
          <a:p>
            <a:pPr algn="l">
              <a:buFont typeface="Arial" panose="020B0604020202020204" pitchFamily="34" charset="0"/>
              <a:buChar char="•"/>
            </a:pPr>
            <a:r>
              <a:rPr lang="en-CA" sz="1000" i="0" u="none" strike="noStrike" dirty="0">
                <a:effectLst/>
              </a:rPr>
              <a:t> Emily Petroff, Perimeter Institute</a:t>
            </a:r>
          </a:p>
          <a:p>
            <a:pPr algn="l">
              <a:buFont typeface="Arial" panose="020B0604020202020204" pitchFamily="34" charset="0"/>
              <a:buChar char="•"/>
            </a:pPr>
            <a:r>
              <a:rPr lang="en-CA" sz="1000" i="0" u="none" strike="noStrike" dirty="0">
                <a:effectLst/>
              </a:rPr>
              <a:t> Damian Pope, Perimeter Institute</a:t>
            </a:r>
          </a:p>
          <a:p>
            <a:pPr algn="l">
              <a:buFont typeface="Arial" panose="020B0604020202020204" pitchFamily="34" charset="0"/>
              <a:buChar char="•"/>
            </a:pPr>
            <a:r>
              <a:rPr lang="en-CA" sz="1000" i="0" u="none" strike="noStrike" dirty="0">
                <a:effectLst/>
              </a:rPr>
              <a:t> Sarah Purdy, University of Saskatchewan</a:t>
            </a:r>
          </a:p>
          <a:p>
            <a:pPr algn="l">
              <a:buFont typeface="Arial" panose="020B0604020202020204" pitchFamily="34" charset="0"/>
              <a:buChar char="•"/>
            </a:pPr>
            <a:r>
              <a:rPr lang="en-CA" sz="1000" i="0" u="none" strike="noStrike" dirty="0">
                <a:effectLst/>
              </a:rPr>
              <a:t> Nicolás Quesada, Polytechnique Montréal</a:t>
            </a:r>
          </a:p>
          <a:p>
            <a:pPr algn="l">
              <a:buFont typeface="Arial" panose="020B0604020202020204" pitchFamily="34" charset="0"/>
              <a:buChar char="•"/>
            </a:pPr>
            <a:r>
              <a:rPr lang="en-CA" sz="1000" i="0" u="none" strike="noStrike" dirty="0">
                <a:effectLst/>
              </a:rPr>
              <a:t> Chitra Rangan, University of Windsor</a:t>
            </a:r>
          </a:p>
          <a:p>
            <a:pPr algn="l">
              <a:buFont typeface="Arial" panose="020B0604020202020204" pitchFamily="34" charset="0"/>
              <a:buChar char="•"/>
            </a:pPr>
            <a:r>
              <a:rPr lang="en-CA" sz="1000" i="0" u="none" strike="noStrike" dirty="0">
                <a:effectLst/>
              </a:rPr>
              <a:t> Fanny Rohrbacher, Science pour </a:t>
            </a:r>
            <a:r>
              <a:rPr lang="en-CA" sz="1000" i="0" u="none" strike="noStrike" dirty="0" err="1">
                <a:effectLst/>
              </a:rPr>
              <a:t>tous</a:t>
            </a:r>
            <a:r>
              <a:rPr lang="en-CA" sz="1000" i="0" u="none" strike="noStrike" dirty="0">
                <a:effectLst/>
              </a:rPr>
              <a:t>, QC</a:t>
            </a:r>
          </a:p>
          <a:p>
            <a:pPr algn="l">
              <a:buFont typeface="Arial" panose="020B0604020202020204" pitchFamily="34" charset="0"/>
              <a:buChar char="•"/>
            </a:pPr>
            <a:r>
              <a:rPr lang="en-CA" sz="1000" i="0" u="none" strike="noStrike" dirty="0">
                <a:effectLst/>
              </a:rPr>
              <a:t> Julien Ross, Dalhousie University</a:t>
            </a:r>
          </a:p>
          <a:p>
            <a:pPr algn="l">
              <a:buFont typeface="Arial" panose="020B0604020202020204" pitchFamily="34" charset="0"/>
              <a:buChar char="•"/>
            </a:pPr>
            <a:r>
              <a:rPr lang="en-CA" sz="1000" i="0" u="none" strike="noStrike" dirty="0">
                <a:effectLst/>
              </a:rPr>
              <a:t> Carlo Maria </a:t>
            </a:r>
            <a:r>
              <a:rPr lang="en-CA" sz="1000" i="0" u="none" strike="noStrike" dirty="0" err="1">
                <a:effectLst/>
              </a:rPr>
              <a:t>Scandolo</a:t>
            </a:r>
            <a:r>
              <a:rPr lang="en-CA" sz="1000" i="0" u="none" strike="noStrike" dirty="0">
                <a:effectLst/>
              </a:rPr>
              <a:t>, University of Calgary (DQI)</a:t>
            </a:r>
          </a:p>
          <a:p>
            <a:pPr algn="l">
              <a:buFont typeface="Arial" panose="020B0604020202020204" pitchFamily="34" charset="0"/>
              <a:buChar char="•"/>
            </a:pPr>
            <a:r>
              <a:rPr lang="en-CA" sz="1000" i="0" u="none" strike="noStrike" dirty="0">
                <a:effectLst/>
              </a:rPr>
              <a:t> Jaclyn Semple, Yukon University</a:t>
            </a:r>
          </a:p>
          <a:p>
            <a:pPr algn="l">
              <a:buFont typeface="Arial" panose="020B0604020202020204" pitchFamily="34" charset="0"/>
              <a:buChar char="•"/>
            </a:pPr>
            <a:r>
              <a:rPr lang="en-CA" sz="1000" i="0" u="none" strike="noStrike" dirty="0">
                <a:effectLst/>
              </a:rPr>
              <a:t> Scott Taylor (Let’s Talk Science)</a:t>
            </a:r>
          </a:p>
          <a:p>
            <a:pPr algn="l">
              <a:buFont typeface="Arial" panose="020B0604020202020204" pitchFamily="34" charset="0"/>
              <a:buChar char="•"/>
            </a:pPr>
            <a:r>
              <a:rPr lang="en-CA" sz="1000" i="0" u="none" strike="noStrike" dirty="0">
                <a:effectLst/>
              </a:rPr>
              <a:t> Dorina </a:t>
            </a:r>
            <a:r>
              <a:rPr lang="en-CA" sz="1000" i="0" u="none" strike="noStrike" dirty="0" err="1">
                <a:effectLst/>
              </a:rPr>
              <a:t>Verli</a:t>
            </a:r>
            <a:r>
              <a:rPr lang="en-CA" sz="1000" i="0" u="none" strike="noStrike" dirty="0">
                <a:effectLst/>
              </a:rPr>
              <a:t> (ISED)</a:t>
            </a:r>
          </a:p>
          <a:p>
            <a:pPr algn="l">
              <a:buFont typeface="Arial" panose="020B0604020202020204" pitchFamily="34" charset="0"/>
              <a:buChar char="•"/>
            </a:pPr>
            <a:r>
              <a:rPr lang="en-CA" sz="1000" i="0" u="none" strike="noStrike" dirty="0">
                <a:effectLst/>
              </a:rPr>
              <a:t> William Whelan, University of Prince Edward Island</a:t>
            </a:r>
          </a:p>
        </p:txBody>
      </p:sp>
      <p:sp>
        <p:nvSpPr>
          <p:cNvPr id="9" name="Rectangle 8">
            <a:extLst>
              <a:ext uri="{FF2B5EF4-FFF2-40B4-BE49-F238E27FC236}">
                <a16:creationId xmlns:a16="http://schemas.microsoft.com/office/drawing/2014/main" id="{E0FB194A-7F2A-AD40-94C2-C4F4C5DE9561}"/>
              </a:ext>
            </a:extLst>
          </p:cNvPr>
          <p:cNvSpPr/>
          <p:nvPr/>
        </p:nvSpPr>
        <p:spPr>
          <a:xfrm>
            <a:off x="4911424" y="1888489"/>
            <a:ext cx="6435184" cy="1015663"/>
          </a:xfrm>
          <a:prstGeom prst="rect">
            <a:avLst/>
          </a:prstGeom>
        </p:spPr>
        <p:txBody>
          <a:bodyPr wrap="square">
            <a:spAutoFit/>
          </a:bodyPr>
          <a:lstStyle/>
          <a:p>
            <a:r>
              <a:rPr lang="en-CA" sz="2000" dirty="0"/>
              <a:t>The CAP formed a nation-wide task force chaired by Daria </a:t>
            </a:r>
            <a:r>
              <a:rPr lang="en-CA" sz="2000" dirty="0" err="1"/>
              <a:t>Ahrensmeier</a:t>
            </a:r>
            <a:r>
              <a:rPr lang="en-CA" sz="2000" dirty="0"/>
              <a:t> (DQI) and Oliver Stelzer(DIA) with monthly meetings since Congress</a:t>
            </a:r>
          </a:p>
        </p:txBody>
      </p:sp>
      <p:sp>
        <p:nvSpPr>
          <p:cNvPr id="12" name="TextBox 11">
            <a:extLst>
              <a:ext uri="{FF2B5EF4-FFF2-40B4-BE49-F238E27FC236}">
                <a16:creationId xmlns:a16="http://schemas.microsoft.com/office/drawing/2014/main" id="{AD53444E-5A37-659D-5803-779BCE1AE87E}"/>
              </a:ext>
            </a:extLst>
          </p:cNvPr>
          <p:cNvSpPr txBox="1"/>
          <p:nvPr/>
        </p:nvSpPr>
        <p:spPr>
          <a:xfrm>
            <a:off x="4643929" y="6074639"/>
            <a:ext cx="6100997" cy="615553"/>
          </a:xfrm>
          <a:prstGeom prst="rect">
            <a:avLst/>
          </a:prstGeom>
          <a:noFill/>
        </p:spPr>
        <p:txBody>
          <a:bodyPr wrap="square">
            <a:spAutoFit/>
          </a:bodyPr>
          <a:lstStyle/>
          <a:p>
            <a:r>
              <a:rPr lang="en-CA" sz="1700" i="0" u="none" strike="noStrike" dirty="0">
                <a:effectLst/>
              </a:rPr>
              <a:t>We acknowledge the support of the Natural Sciences and Engineering Research Council of Canada</a:t>
            </a:r>
            <a:endParaRPr lang="en-US" sz="1700" dirty="0"/>
          </a:p>
        </p:txBody>
      </p:sp>
      <p:pic>
        <p:nvPicPr>
          <p:cNvPr id="13" name="Picture 12">
            <a:extLst>
              <a:ext uri="{FF2B5EF4-FFF2-40B4-BE49-F238E27FC236}">
                <a16:creationId xmlns:a16="http://schemas.microsoft.com/office/drawing/2014/main" id="{149BF7C3-B24B-D814-FDA1-5CC167F6644E}"/>
              </a:ext>
            </a:extLst>
          </p:cNvPr>
          <p:cNvPicPr>
            <a:picLocks noChangeAspect="1"/>
          </p:cNvPicPr>
          <p:nvPr/>
        </p:nvPicPr>
        <p:blipFill>
          <a:blip r:embed="rId4"/>
          <a:stretch>
            <a:fillRect/>
          </a:stretch>
        </p:blipFill>
        <p:spPr>
          <a:xfrm>
            <a:off x="10429881" y="6074639"/>
            <a:ext cx="1514008" cy="646331"/>
          </a:xfrm>
          <a:prstGeom prst="rect">
            <a:avLst/>
          </a:prstGeom>
        </p:spPr>
      </p:pic>
    </p:spTree>
    <p:extLst>
      <p:ext uri="{BB962C8B-B14F-4D97-AF65-F5344CB8AC3E}">
        <p14:creationId xmlns:p14="http://schemas.microsoft.com/office/powerpoint/2010/main" val="582557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057E6-2C3B-B95C-13ED-7DDA32A41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9510D-25AC-DF63-D038-BB9E7ADCD9BA}"/>
              </a:ext>
            </a:extLst>
          </p:cNvPr>
          <p:cNvSpPr>
            <a:spLocks noGrp="1"/>
          </p:cNvSpPr>
          <p:nvPr>
            <p:ph type="title"/>
          </p:nvPr>
        </p:nvSpPr>
        <p:spPr>
          <a:xfrm>
            <a:off x="681471" y="979687"/>
            <a:ext cx="10083511" cy="650329"/>
          </a:xfrm>
        </p:spPr>
        <p:txBody>
          <a:bodyPr>
            <a:noAutofit/>
          </a:bodyPr>
          <a:lstStyle/>
          <a:p>
            <a:r>
              <a:rPr lang="en-US" sz="2500" dirty="0"/>
              <a:t>International Year of Quantum Science and Technology (IYQ)</a:t>
            </a:r>
          </a:p>
        </p:txBody>
      </p:sp>
      <p:sp>
        <p:nvSpPr>
          <p:cNvPr id="5" name="Slide Number Placeholder 4">
            <a:extLst>
              <a:ext uri="{FF2B5EF4-FFF2-40B4-BE49-F238E27FC236}">
                <a16:creationId xmlns:a16="http://schemas.microsoft.com/office/drawing/2014/main" id="{DB2E796C-9EE1-2C1E-CA42-77901655751E}"/>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17</a:t>
            </a:fld>
            <a:endParaRPr lang="en-US" dirty="0"/>
          </a:p>
        </p:txBody>
      </p:sp>
      <p:sp>
        <p:nvSpPr>
          <p:cNvPr id="9" name="Rectangle 8">
            <a:extLst>
              <a:ext uri="{FF2B5EF4-FFF2-40B4-BE49-F238E27FC236}">
                <a16:creationId xmlns:a16="http://schemas.microsoft.com/office/drawing/2014/main" id="{49E0E809-EE0E-0B32-EEB2-4CE21649D276}"/>
              </a:ext>
            </a:extLst>
          </p:cNvPr>
          <p:cNvSpPr/>
          <p:nvPr/>
        </p:nvSpPr>
        <p:spPr>
          <a:xfrm>
            <a:off x="681471" y="1416031"/>
            <a:ext cx="11533732" cy="4939814"/>
          </a:xfrm>
          <a:prstGeom prst="rect">
            <a:avLst/>
          </a:prstGeom>
        </p:spPr>
        <p:txBody>
          <a:bodyPr wrap="square">
            <a:spAutoFit/>
          </a:bodyPr>
          <a:lstStyle/>
          <a:p>
            <a:pPr marL="342900" indent="-342900">
              <a:spcAft>
                <a:spcPts val="600"/>
              </a:spcAft>
              <a:buFont typeface="Arial" panose="020B0604020202020204" pitchFamily="34" charset="0"/>
              <a:buChar char="•"/>
            </a:pPr>
            <a:r>
              <a:rPr lang="en-CA" sz="2000" u="sng" dirty="0"/>
              <a:t>Activities:</a:t>
            </a:r>
          </a:p>
          <a:p>
            <a:pPr marL="342900" indent="-342900">
              <a:spcAft>
                <a:spcPts val="600"/>
              </a:spcAft>
              <a:buFont typeface="Arial" panose="020B0604020202020204" pitchFamily="34" charset="0"/>
              <a:buChar char="•"/>
            </a:pPr>
            <a:r>
              <a:rPr lang="en-CA" sz="2000" i="0" u="none" strike="noStrike" dirty="0">
                <a:effectLst/>
              </a:rPr>
              <a:t>CAP-IYQ 2025 Design Competition, open to all physics students from high to grad school</a:t>
            </a:r>
          </a:p>
          <a:p>
            <a:pPr marL="800100" lvl="1" indent="-342900">
              <a:spcAft>
                <a:spcPts val="600"/>
              </a:spcAft>
              <a:buFont typeface="Arial" panose="020B0604020202020204" pitchFamily="34" charset="0"/>
              <a:buChar char="•"/>
            </a:pPr>
            <a:r>
              <a:rPr lang="en-CA" sz="2000" dirty="0"/>
              <a:t>P</a:t>
            </a:r>
            <a:r>
              <a:rPr lang="en-CA" sz="2000" b="0" i="0" u="none" strike="noStrike" dirty="0">
                <a:effectLst/>
              </a:rPr>
              <a:t>rize of $1k, and see your design on t-shirts, mugs </a:t>
            </a:r>
            <a:r>
              <a:rPr lang="en-CA" sz="2000" b="0" i="0" u="none" strike="noStrike" dirty="0" err="1">
                <a:effectLst/>
              </a:rPr>
              <a:t>etc</a:t>
            </a:r>
            <a:r>
              <a:rPr lang="en-CA" sz="2000" b="0" i="0" u="none" strike="noStrike" dirty="0">
                <a:effectLst/>
              </a:rPr>
              <a:t>: </a:t>
            </a:r>
            <a:r>
              <a:rPr lang="en-CA" sz="2000" dirty="0"/>
              <a:t>deadline January 13</a:t>
            </a:r>
            <a:r>
              <a:rPr lang="en-CA" sz="2000" baseline="30000" dirty="0"/>
              <a:t>th</a:t>
            </a:r>
            <a:r>
              <a:rPr lang="en-CA" sz="2000" dirty="0"/>
              <a:t> </a:t>
            </a:r>
          </a:p>
          <a:p>
            <a:pPr marL="342900" indent="-342900">
              <a:spcAft>
                <a:spcPts val="600"/>
              </a:spcAft>
              <a:buFont typeface="Arial" panose="020B0604020202020204" pitchFamily="34" charset="0"/>
              <a:buChar char="•"/>
            </a:pPr>
            <a:r>
              <a:rPr lang="en-CA" sz="2000" dirty="0"/>
              <a:t>Launch of IYQ on February 4</a:t>
            </a:r>
            <a:r>
              <a:rPr lang="en-CA" sz="2000" baseline="30000" dirty="0"/>
              <a:t>th</a:t>
            </a:r>
            <a:r>
              <a:rPr lang="en-CA" sz="2000" dirty="0"/>
              <a:t> at UNESCO HQ in Paris with several Canadian speakers/participants – social media campaign, short videos and photo at embassy</a:t>
            </a:r>
          </a:p>
          <a:p>
            <a:pPr marL="342900" indent="-342900">
              <a:spcAft>
                <a:spcPts val="600"/>
              </a:spcAft>
              <a:buFont typeface="Arial" panose="020B0604020202020204" pitchFamily="34" charset="0"/>
              <a:buChar char="•"/>
            </a:pPr>
            <a:r>
              <a:rPr lang="en-CA" sz="2000" b="0" u="none" strike="noStrike" dirty="0">
                <a:effectLst/>
              </a:rPr>
              <a:t>Special issue of Physics in Canada celebrating IYQ</a:t>
            </a:r>
          </a:p>
          <a:p>
            <a:pPr marL="800100" lvl="1" indent="-342900">
              <a:spcAft>
                <a:spcPts val="600"/>
              </a:spcAft>
              <a:buFont typeface="Arial" panose="020B0604020202020204" pitchFamily="34" charset="0"/>
              <a:buChar char="•"/>
            </a:pPr>
            <a:r>
              <a:rPr lang="en-CA" sz="2000" i="0" u="none" strike="noStrike" dirty="0">
                <a:effectLst/>
              </a:rPr>
              <a:t>Proposal submissions deadline February 28</a:t>
            </a:r>
            <a:endParaRPr lang="en-CA" sz="2000" dirty="0"/>
          </a:p>
          <a:p>
            <a:pPr marL="342900" indent="-342900">
              <a:spcAft>
                <a:spcPts val="600"/>
              </a:spcAft>
              <a:buFont typeface="Arial" panose="020B0604020202020204" pitchFamily="34" charset="0"/>
              <a:buChar char="•"/>
            </a:pPr>
            <a:r>
              <a:rPr lang="en-CA" sz="2000" b="0" i="0" u="none" strike="noStrike" dirty="0">
                <a:effectLst/>
              </a:rPr>
              <a:t>Canadian Quantum “Open Doors </a:t>
            </a:r>
            <a:r>
              <a:rPr lang="en-CA" sz="2000" dirty="0"/>
              <a:t>D</a:t>
            </a:r>
            <a:r>
              <a:rPr lang="en-CA" sz="2000" b="0" i="0" u="none" strike="noStrike" dirty="0">
                <a:effectLst/>
              </a:rPr>
              <a:t>ay” for academic and private sector institutions</a:t>
            </a:r>
          </a:p>
          <a:p>
            <a:pPr marL="800100" lvl="1" indent="-342900">
              <a:spcAft>
                <a:spcPts val="600"/>
              </a:spcAft>
              <a:buFont typeface="Arial" panose="020B0604020202020204" pitchFamily="34" charset="0"/>
              <a:buChar char="•"/>
            </a:pPr>
            <a:r>
              <a:rPr lang="en-CA" sz="2000" dirty="0"/>
              <a:t>Save the date: May 3</a:t>
            </a:r>
            <a:r>
              <a:rPr lang="en-CA" sz="2000" baseline="30000" dirty="0"/>
              <a:t>rd</a:t>
            </a:r>
            <a:r>
              <a:rPr lang="en-CA" sz="2000" dirty="0"/>
              <a:t> </a:t>
            </a:r>
            <a:r>
              <a:rPr lang="en-CA" sz="2000" b="0" i="0" u="none" strike="noStrike" dirty="0">
                <a:effectLst/>
              </a:rPr>
              <a:t>- open your doors to the public</a:t>
            </a:r>
            <a:endParaRPr lang="en-CA" sz="2000" dirty="0"/>
          </a:p>
          <a:p>
            <a:pPr marL="285750" indent="-285750">
              <a:spcAft>
                <a:spcPts val="600"/>
              </a:spcAft>
              <a:buFont typeface="Arial" panose="020B0604020202020204" pitchFamily="34" charset="0"/>
              <a:buChar char="•"/>
            </a:pPr>
            <a:r>
              <a:rPr lang="en-CA" sz="2000" dirty="0">
                <a:effectLst/>
                <a:ea typeface="Aptos" panose="020B0004020202020204" pitchFamily="34" charset="0"/>
              </a:rPr>
              <a:t>Production of the IQC’s Canadian Quantum Explorations Student Toolkit project</a:t>
            </a:r>
          </a:p>
          <a:p>
            <a:pPr marL="742950" lvl="1" indent="-285750">
              <a:spcAft>
                <a:spcPts val="600"/>
              </a:spcAft>
              <a:buFont typeface="Arial" panose="020B0604020202020204" pitchFamily="34" charset="0"/>
              <a:buChar char="•"/>
            </a:pPr>
            <a:r>
              <a:rPr lang="en-CA" sz="2000" dirty="0">
                <a:effectLst/>
                <a:ea typeface="Aptos" panose="020B0004020202020204" pitchFamily="34" charset="0"/>
              </a:rPr>
              <a:t>Supported by the APS Innovation Fund</a:t>
            </a:r>
            <a:endParaRPr lang="en-CA" sz="2000" dirty="0"/>
          </a:p>
          <a:p>
            <a:pPr marL="285750" indent="-285750">
              <a:spcAft>
                <a:spcPts val="600"/>
              </a:spcAft>
              <a:buFont typeface="Arial" panose="020B0604020202020204" pitchFamily="34" charset="0"/>
              <a:buChar char="•"/>
            </a:pPr>
            <a:r>
              <a:rPr lang="en-CA" sz="2000" dirty="0">
                <a:effectLst/>
                <a:ea typeface="Aptos" panose="020B0004020202020204" pitchFamily="34" charset="0"/>
              </a:rPr>
              <a:t>Several additional local events, conferences, Canadian Wide Science </a:t>
            </a:r>
            <a:r>
              <a:rPr lang="en-CA" sz="2000" dirty="0">
                <a:ea typeface="Aptos" panose="020B0004020202020204" pitchFamily="34" charset="0"/>
              </a:rPr>
              <a:t>F</a:t>
            </a:r>
            <a:r>
              <a:rPr lang="en-CA" sz="2000" dirty="0">
                <a:effectLst/>
                <a:ea typeface="Aptos" panose="020B0004020202020204" pitchFamily="34" charset="0"/>
              </a:rPr>
              <a:t>air, Congress, … </a:t>
            </a:r>
          </a:p>
          <a:p>
            <a:pPr marL="742950" lvl="1" indent="-285750">
              <a:spcAft>
                <a:spcPts val="600"/>
              </a:spcAft>
              <a:buFont typeface="Arial" panose="020B0604020202020204" pitchFamily="34" charset="0"/>
              <a:buChar char="•"/>
            </a:pPr>
            <a:r>
              <a:rPr lang="en-CA" sz="2000" dirty="0">
                <a:effectLst/>
                <a:ea typeface="Aptos" panose="020B0004020202020204" pitchFamily="34" charset="0"/>
              </a:rPr>
              <a:t>Will be advertised on our website: Are you planning any events? Please reach out!</a:t>
            </a:r>
            <a:endParaRPr lang="en-CA" sz="2000" dirty="0"/>
          </a:p>
        </p:txBody>
      </p:sp>
      <p:sp>
        <p:nvSpPr>
          <p:cNvPr id="3" name="Footer Placeholder 3">
            <a:extLst>
              <a:ext uri="{FF2B5EF4-FFF2-40B4-BE49-F238E27FC236}">
                <a16:creationId xmlns:a16="http://schemas.microsoft.com/office/drawing/2014/main" id="{50B2DBCF-47E3-9B7D-EE32-8BA08380FFF3}"/>
              </a:ext>
            </a:extLst>
          </p:cNvPr>
          <p:cNvSpPr>
            <a:spLocks noGrp="1"/>
          </p:cNvSpPr>
          <p:nvPr>
            <p:ph type="ftr" sz="quarter" idx="11"/>
          </p:nvPr>
        </p:nvSpPr>
        <p:spPr>
          <a:xfrm>
            <a:off x="685800" y="6355845"/>
            <a:ext cx="7772400"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CAP Board and Council Meeting</a:t>
            </a:r>
            <a:endParaRPr lang="en-US" dirty="0"/>
          </a:p>
        </p:txBody>
      </p:sp>
    </p:spTree>
    <p:extLst>
      <p:ext uri="{BB962C8B-B14F-4D97-AF65-F5344CB8AC3E}">
        <p14:creationId xmlns:p14="http://schemas.microsoft.com/office/powerpoint/2010/main" val="14883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253FD-B1EF-BE30-2902-7EE9B456D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B7DE9-4AC2-1C21-2E64-49DF3D9683B3}"/>
              </a:ext>
            </a:extLst>
          </p:cNvPr>
          <p:cNvSpPr>
            <a:spLocks noGrp="1"/>
          </p:cNvSpPr>
          <p:nvPr>
            <p:ph type="title"/>
          </p:nvPr>
        </p:nvSpPr>
        <p:spPr>
          <a:xfrm>
            <a:off x="681471" y="979687"/>
            <a:ext cx="9709438" cy="650329"/>
          </a:xfrm>
        </p:spPr>
        <p:txBody>
          <a:bodyPr>
            <a:noAutofit/>
          </a:bodyPr>
          <a:lstStyle/>
          <a:p>
            <a:r>
              <a:rPr lang="en-US" sz="2500" dirty="0"/>
              <a:t>International Year of Quantum Science and Technology (IYQ)</a:t>
            </a:r>
          </a:p>
        </p:txBody>
      </p:sp>
      <p:sp>
        <p:nvSpPr>
          <p:cNvPr id="5" name="Slide Number Placeholder 4">
            <a:extLst>
              <a:ext uri="{FF2B5EF4-FFF2-40B4-BE49-F238E27FC236}">
                <a16:creationId xmlns:a16="http://schemas.microsoft.com/office/drawing/2014/main" id="{D994354A-9A9E-9120-C9D7-706CCCD57889}"/>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18</a:t>
            </a:fld>
            <a:endParaRPr lang="en-US" dirty="0"/>
          </a:p>
        </p:txBody>
      </p:sp>
      <p:sp>
        <p:nvSpPr>
          <p:cNvPr id="9" name="Rectangle 8">
            <a:extLst>
              <a:ext uri="{FF2B5EF4-FFF2-40B4-BE49-F238E27FC236}">
                <a16:creationId xmlns:a16="http://schemas.microsoft.com/office/drawing/2014/main" id="{FFAE3374-D76B-759E-C521-8FE0F20350EB}"/>
              </a:ext>
            </a:extLst>
          </p:cNvPr>
          <p:cNvSpPr/>
          <p:nvPr/>
        </p:nvSpPr>
        <p:spPr>
          <a:xfrm>
            <a:off x="885344" y="3895338"/>
            <a:ext cx="5999214" cy="2169825"/>
          </a:xfrm>
          <a:prstGeom prst="rect">
            <a:avLst/>
          </a:prstGeom>
        </p:spPr>
        <p:txBody>
          <a:bodyPr wrap="square">
            <a:spAutoFit/>
          </a:bodyPr>
          <a:lstStyle/>
          <a:p>
            <a:pPr marL="342900" indent="-342900">
              <a:spcAft>
                <a:spcPts val="600"/>
              </a:spcAft>
              <a:buFont typeface="Arial" panose="020B0604020202020204" pitchFamily="34" charset="0"/>
              <a:buChar char="•"/>
            </a:pPr>
            <a:r>
              <a:rPr lang="en-CA" sz="2000" dirty="0"/>
              <a:t>Support IYQ Canada by </a:t>
            </a:r>
            <a:r>
              <a:rPr lang="en-CA" sz="2000" i="0" u="none" strike="noStrike" dirty="0">
                <a:effectLst/>
              </a:rPr>
              <a:t>becoming an official sponsor!</a:t>
            </a:r>
          </a:p>
          <a:p>
            <a:pPr marL="342900" indent="-342900">
              <a:spcAft>
                <a:spcPts val="600"/>
              </a:spcAft>
              <a:buFont typeface="Arial" panose="020B0604020202020204" pitchFamily="34" charset="0"/>
              <a:buChar char="•"/>
            </a:pPr>
            <a:r>
              <a:rPr lang="en-CA" sz="2000" dirty="0"/>
              <a:t>Value proposition and sponsorship form can be found on the IYQ Canada team website</a:t>
            </a:r>
          </a:p>
          <a:p>
            <a:pPr marL="342900" indent="-342900">
              <a:spcAft>
                <a:spcPts val="600"/>
              </a:spcAft>
              <a:buFont typeface="Arial" panose="020B0604020202020204" pitchFamily="34" charset="0"/>
              <a:buChar char="•"/>
            </a:pPr>
            <a:r>
              <a:rPr lang="en-CA" sz="2000" i="0" u="none" strike="noStrike" dirty="0">
                <a:effectLst/>
              </a:rPr>
              <a:t>https://</a:t>
            </a:r>
            <a:r>
              <a:rPr lang="en-CA" sz="2000" i="0" u="none" strike="noStrike" dirty="0" err="1">
                <a:effectLst/>
              </a:rPr>
              <a:t>cap.ca</a:t>
            </a:r>
            <a:r>
              <a:rPr lang="en-CA" sz="2000" i="0" u="none" strike="noStrike" dirty="0">
                <a:effectLst/>
              </a:rPr>
              <a:t>/programs/</a:t>
            </a:r>
            <a:r>
              <a:rPr lang="en-CA" sz="2000" i="0" u="none" strike="noStrike" dirty="0" err="1">
                <a:effectLst/>
              </a:rPr>
              <a:t>iyq</a:t>
            </a:r>
            <a:r>
              <a:rPr lang="en-CA" sz="2000" i="0" u="none" strike="noStrike" dirty="0">
                <a:effectLst/>
              </a:rPr>
              <a:t>/</a:t>
            </a:r>
            <a:endParaRPr lang="en-CA" sz="1000" i="0" u="none" strike="noStrike" dirty="0">
              <a:effectLst/>
            </a:endParaRPr>
          </a:p>
          <a:p>
            <a:pPr marL="342900" indent="-342900">
              <a:spcAft>
                <a:spcPts val="600"/>
              </a:spcAft>
              <a:buFont typeface="Arial" panose="020B0604020202020204" pitchFamily="34" charset="0"/>
              <a:buChar char="•"/>
            </a:pPr>
            <a:endParaRPr lang="en-CA" sz="2000" i="0" u="none" strike="noStrike" dirty="0">
              <a:effectLst/>
            </a:endParaRPr>
          </a:p>
        </p:txBody>
      </p:sp>
      <p:sp>
        <p:nvSpPr>
          <p:cNvPr id="3" name="Footer Placeholder 3">
            <a:extLst>
              <a:ext uri="{FF2B5EF4-FFF2-40B4-BE49-F238E27FC236}">
                <a16:creationId xmlns:a16="http://schemas.microsoft.com/office/drawing/2014/main" id="{F6A5A2B6-0DE0-0F6C-309D-3E412D8F62DF}"/>
              </a:ext>
            </a:extLst>
          </p:cNvPr>
          <p:cNvSpPr>
            <a:spLocks noGrp="1"/>
          </p:cNvSpPr>
          <p:nvPr>
            <p:ph type="ftr" sz="quarter" idx="11"/>
          </p:nvPr>
        </p:nvSpPr>
        <p:spPr>
          <a:xfrm>
            <a:off x="685800" y="6355845"/>
            <a:ext cx="7772400"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CAP Board and Council Meeting</a:t>
            </a:r>
            <a:endParaRPr lang="en-US" dirty="0"/>
          </a:p>
        </p:txBody>
      </p:sp>
      <p:pic>
        <p:nvPicPr>
          <p:cNvPr id="7" name="Picture 6">
            <a:extLst>
              <a:ext uri="{FF2B5EF4-FFF2-40B4-BE49-F238E27FC236}">
                <a16:creationId xmlns:a16="http://schemas.microsoft.com/office/drawing/2014/main" id="{98FC98F5-A713-A369-37A2-99CA049D5C8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084102" y="2039152"/>
            <a:ext cx="4422098" cy="4408503"/>
          </a:xfrm>
          <a:prstGeom prst="rect">
            <a:avLst/>
          </a:prstGeom>
        </p:spPr>
      </p:pic>
      <p:pic>
        <p:nvPicPr>
          <p:cNvPr id="10" name="Picture 9">
            <a:extLst>
              <a:ext uri="{FF2B5EF4-FFF2-40B4-BE49-F238E27FC236}">
                <a16:creationId xmlns:a16="http://schemas.microsoft.com/office/drawing/2014/main" id="{552A0D8A-0301-E8C6-467D-36A7B0FD0DAD}"/>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33710" y="2021296"/>
            <a:ext cx="6083912" cy="1583361"/>
          </a:xfrm>
          <a:prstGeom prst="rect">
            <a:avLst/>
          </a:prstGeom>
        </p:spPr>
      </p:pic>
    </p:spTree>
    <p:extLst>
      <p:ext uri="{BB962C8B-B14F-4D97-AF65-F5344CB8AC3E}">
        <p14:creationId xmlns:p14="http://schemas.microsoft.com/office/powerpoint/2010/main" val="3930209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Next Meeting</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923330"/>
          </a:xfrm>
          <a:prstGeom prst="rect">
            <a:avLst/>
          </a:prstGeom>
        </p:spPr>
        <p:txBody>
          <a:bodyPr wrap="square">
            <a:spAutoFit/>
          </a:bodyPr>
          <a:lstStyle/>
          <a:p>
            <a:pPr marL="742950" lvl="1" indent="-285750">
              <a:spcBef>
                <a:spcPts val="600"/>
              </a:spcBef>
              <a:buClr>
                <a:srgbClr val="00B0F0"/>
              </a:buClr>
              <a:buFont typeface="Wingdings" charset="2"/>
              <a:buChar char="§"/>
            </a:pPr>
            <a:r>
              <a:rPr lang="en-CA" dirty="0"/>
              <a:t>February 13</a:t>
            </a:r>
            <a:r>
              <a:rPr lang="en-CA" baseline="30000" dirty="0"/>
              <a:t>th</a:t>
            </a:r>
            <a:r>
              <a:rPr lang="en-CA" dirty="0"/>
              <a:t> </a:t>
            </a:r>
          </a:p>
          <a:p>
            <a:pPr lvl="1">
              <a:buClr>
                <a:srgbClr val="00B0F0"/>
              </a:buClr>
            </a:pPr>
            <a:endParaRPr lang="en-CA" dirty="0"/>
          </a:p>
          <a:p>
            <a:pPr lvl="1">
              <a:buClr>
                <a:srgbClr val="00B0F0"/>
              </a:buClr>
            </a:pPr>
            <a:endParaRPr lang="en-CA" dirty="0"/>
          </a:p>
        </p:txBody>
      </p:sp>
    </p:spTree>
    <p:extLst>
      <p:ext uri="{BB962C8B-B14F-4D97-AF65-F5344CB8AC3E}">
        <p14:creationId xmlns:p14="http://schemas.microsoft.com/office/powerpoint/2010/main" val="371035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62B6D-C944-32BE-1EA2-1F66A0186C7B}"/>
              </a:ext>
            </a:extLst>
          </p:cNvPr>
          <p:cNvSpPr txBox="1"/>
          <p:nvPr/>
        </p:nvSpPr>
        <p:spPr>
          <a:xfrm>
            <a:off x="2077179" y="2505152"/>
            <a:ext cx="8037643" cy="1883593"/>
          </a:xfrm>
          <a:prstGeom prst="rect">
            <a:avLst/>
          </a:prstGeom>
          <a:noFill/>
        </p:spPr>
        <p:txBody>
          <a:bodyPr wrap="square">
            <a:spAutoFit/>
          </a:bodyPr>
          <a:lstStyle/>
          <a:p>
            <a:pPr algn="l" fontAlgn="base"/>
            <a:r>
              <a:rPr lang="en-US" sz="1940" i="1">
                <a:solidFill>
                  <a:srgbClr val="45454A"/>
                </a:solidFill>
                <a:latin typeface="Helvetica Neue"/>
              </a:rPr>
              <a:t>TRIUMF is located on the </a:t>
            </a:r>
            <a:r>
              <a:rPr lang="en-US" sz="1940" i="1">
                <a:solidFill>
                  <a:srgbClr val="00B0F0"/>
                </a:solidFill>
                <a:latin typeface="Helvetica Neue"/>
              </a:rPr>
              <a:t>traditional, ancestral, and unceded territory of </a:t>
            </a:r>
            <a:r>
              <a:rPr lang="en-US" sz="1940" i="1" err="1">
                <a:solidFill>
                  <a:srgbClr val="00B0F0"/>
                </a:solidFill>
                <a:latin typeface="Helvetica Neue"/>
              </a:rPr>
              <a:t>thexʷməθkʷəy̓əm</a:t>
            </a:r>
            <a:r>
              <a:rPr lang="en-US" sz="1940" i="1">
                <a:solidFill>
                  <a:srgbClr val="00B0F0"/>
                </a:solidFill>
                <a:latin typeface="Helvetica Neue"/>
              </a:rPr>
              <a:t> (Musqueam) people</a:t>
            </a:r>
            <a:r>
              <a:rPr lang="en-US" sz="1940" i="1">
                <a:solidFill>
                  <a:srgbClr val="45454A"/>
                </a:solidFill>
                <a:latin typeface="Helvetica Neue"/>
              </a:rPr>
              <a:t>, who for millennia have passed on their culture, history, and traditions from one generation to the next on this site.</a:t>
            </a:r>
          </a:p>
          <a:p>
            <a:pPr algn="l" fontAlgn="base"/>
            <a:br>
              <a:rPr lang="en-US" sz="1940" i="1">
                <a:solidFill>
                  <a:srgbClr val="45454A"/>
                </a:solidFill>
                <a:latin typeface="Helvetica Neue"/>
              </a:rPr>
            </a:br>
            <a:r>
              <a:rPr lang="en-US" sz="1940" i="1">
                <a:solidFill>
                  <a:srgbClr val="45454A"/>
                </a:solidFill>
                <a:latin typeface="Helvetica Neue"/>
              </a:rPr>
              <a:t>TRIUMF’s home has always been </a:t>
            </a:r>
            <a:r>
              <a:rPr lang="en-US" sz="1940" i="1">
                <a:solidFill>
                  <a:srgbClr val="00B0F0"/>
                </a:solidFill>
                <a:latin typeface="Helvetica Neue"/>
              </a:rPr>
              <a:t>a seat of learning.</a:t>
            </a:r>
          </a:p>
        </p:txBody>
      </p:sp>
    </p:spTree>
    <p:extLst>
      <p:ext uri="{BB962C8B-B14F-4D97-AF65-F5344CB8AC3E}">
        <p14:creationId xmlns:p14="http://schemas.microsoft.com/office/powerpoint/2010/main" val="14322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706BA-C323-C38B-1D59-4AD37EFB268C}"/>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F26939C2-166B-E582-405E-33671F75AE17}"/>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UCN Search</a:t>
            </a:r>
            <a:endParaRPr lang="en-US" sz="3000" dirty="0"/>
          </a:p>
        </p:txBody>
      </p:sp>
      <p:sp>
        <p:nvSpPr>
          <p:cNvPr id="7" name="TextBox 6">
            <a:extLst>
              <a:ext uri="{FF2B5EF4-FFF2-40B4-BE49-F238E27FC236}">
                <a16:creationId xmlns:a16="http://schemas.microsoft.com/office/drawing/2014/main" id="{D840CBA7-6A26-EE48-26BB-FD8F1203024A}"/>
              </a:ext>
            </a:extLst>
          </p:cNvPr>
          <p:cNvSpPr txBox="1"/>
          <p:nvPr/>
        </p:nvSpPr>
        <p:spPr>
          <a:xfrm>
            <a:off x="766357" y="1305341"/>
            <a:ext cx="11057788" cy="4247317"/>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Five shortlisted candidates interviews complete</a:t>
            </a: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Efrain Segarra, PSI </a:t>
            </a:r>
            <a:r>
              <a:rPr lang="en-CA" sz="2000" dirty="0" err="1">
                <a:solidFill>
                  <a:srgbClr val="000000"/>
                </a:solidFill>
                <a:effectLst/>
                <a:latin typeface="Calibri" panose="020F0502020204030204" pitchFamily="34" charset="0"/>
                <a:cs typeface="Calibri" panose="020F0502020204030204" pitchFamily="34" charset="0"/>
              </a:rPr>
              <a:t>Villigen</a:t>
            </a:r>
            <a:endParaRPr lang="en-CA" sz="2000" dirty="0">
              <a:solidFill>
                <a:srgbClr val="000000"/>
              </a:solidFill>
              <a:effectLst/>
              <a:latin typeface="Calibri" panose="020F0502020204030204" pitchFamily="34" charset="0"/>
              <a:cs typeface="Calibri" panose="020F0502020204030204" pitchFamily="34" charset="0"/>
            </a:endParaRP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Marie Blatnik, Los Alamos</a:t>
            </a: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Skyler </a:t>
            </a:r>
            <a:r>
              <a:rPr lang="en-CA" sz="2000" dirty="0" err="1">
                <a:solidFill>
                  <a:srgbClr val="000000"/>
                </a:solidFill>
                <a:effectLst/>
                <a:latin typeface="Calibri" panose="020F0502020204030204" pitchFamily="34" charset="0"/>
                <a:cs typeface="Calibri" panose="020F0502020204030204" pitchFamily="34" charset="0"/>
              </a:rPr>
              <a:t>Degenkolb</a:t>
            </a:r>
            <a:r>
              <a:rPr lang="en-CA" sz="2000" dirty="0">
                <a:solidFill>
                  <a:srgbClr val="000000"/>
                </a:solidFill>
                <a:effectLst/>
                <a:latin typeface="Calibri" panose="020F0502020204030204" pitchFamily="34" charset="0"/>
                <a:cs typeface="Calibri" panose="020F0502020204030204" pitchFamily="34" charset="0"/>
              </a:rPr>
              <a:t>,</a:t>
            </a:r>
            <a:r>
              <a:rPr lang="en-CA" sz="2000" dirty="0">
                <a:solidFill>
                  <a:srgbClr val="000000"/>
                </a:solidFill>
                <a:latin typeface="Calibri" panose="020F0502020204030204" pitchFamily="34" charset="0"/>
                <a:cs typeface="Calibri" panose="020F0502020204030204" pitchFamily="34" charset="0"/>
              </a:rPr>
              <a:t> </a:t>
            </a:r>
            <a:r>
              <a:rPr lang="en-CA" sz="2000" dirty="0">
                <a:solidFill>
                  <a:srgbClr val="000000"/>
                </a:solidFill>
                <a:effectLst/>
                <a:latin typeface="Calibri" panose="020F0502020204030204" pitchFamily="34" charset="0"/>
                <a:cs typeface="Calibri" panose="020F0502020204030204" pitchFamily="34" charset="0"/>
              </a:rPr>
              <a:t>U Heidelberg</a:t>
            </a: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Wolfgang Schreyer, Oak Ridge NL</a:t>
            </a: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Noah </a:t>
            </a:r>
            <a:r>
              <a:rPr lang="en-CA" sz="2000" dirty="0" err="1">
                <a:solidFill>
                  <a:srgbClr val="000000"/>
                </a:solidFill>
                <a:effectLst/>
                <a:latin typeface="Calibri" panose="020F0502020204030204" pitchFamily="34" charset="0"/>
                <a:cs typeface="Calibri" panose="020F0502020204030204" pitchFamily="34" charset="0"/>
              </a:rPr>
              <a:t>Yazdandoost</a:t>
            </a:r>
            <a:r>
              <a:rPr lang="en-CA" sz="2000" dirty="0">
                <a:solidFill>
                  <a:srgbClr val="000000"/>
                </a:solidFill>
                <a:effectLst/>
                <a:latin typeface="Calibri" panose="020F0502020204030204" pitchFamily="34" charset="0"/>
                <a:cs typeface="Calibri" panose="020F0502020204030204" pitchFamily="34" charset="0"/>
              </a:rPr>
              <a:t>,</a:t>
            </a:r>
            <a:r>
              <a:rPr lang="en-CA" sz="2000" dirty="0">
                <a:solidFill>
                  <a:srgbClr val="000000"/>
                </a:solidFill>
                <a:latin typeface="Calibri" panose="020F0502020204030204" pitchFamily="34" charset="0"/>
                <a:cs typeface="Calibri" panose="020F0502020204030204" pitchFamily="34" charset="0"/>
              </a:rPr>
              <a:t> </a:t>
            </a:r>
            <a:r>
              <a:rPr lang="en-CA" sz="2000" dirty="0">
                <a:solidFill>
                  <a:srgbClr val="000000"/>
                </a:solidFill>
                <a:effectLst/>
                <a:latin typeface="Calibri" panose="020F0502020204030204" pitchFamily="34" charset="0"/>
                <a:cs typeface="Calibri" panose="020F0502020204030204" pitchFamily="34" charset="0"/>
              </a:rPr>
              <a:t>PSI </a:t>
            </a:r>
            <a:r>
              <a:rPr lang="en-CA" sz="2000" dirty="0" err="1">
                <a:solidFill>
                  <a:srgbClr val="000000"/>
                </a:solidFill>
                <a:effectLst/>
                <a:latin typeface="Calibri" panose="020F0502020204030204" pitchFamily="34" charset="0"/>
                <a:cs typeface="Calibri" panose="020F0502020204030204" pitchFamily="34" charset="0"/>
              </a:rPr>
              <a:t>Villigen</a:t>
            </a:r>
            <a:endParaRPr lang="en-CA" sz="2000" dirty="0">
              <a:effectLst/>
              <a:latin typeface="Calibri" panose="020F0502020204030204" pitchFamily="34" charset="0"/>
              <a:cs typeface="Calibri" panose="020F0502020204030204" pitchFamily="34" charset="0"/>
            </a:endParaRPr>
          </a:p>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Report was received by Ritu and myself</a:t>
            </a:r>
            <a:r>
              <a:rPr lang="en-US" sz="2000" kern="100" dirty="0">
                <a:solidFill>
                  <a:srgbClr val="212121"/>
                </a:solidFill>
                <a:latin typeface="Calibri" panose="020F0502020204030204" pitchFamily="34" charset="0"/>
                <a:ea typeface="Calibri" panose="020F0502020204030204" pitchFamily="34" charset="0"/>
                <a:cs typeface="Calibri" panose="020F0502020204030204" pitchFamily="34" charset="0"/>
              </a:rPr>
              <a:t>, Ritu send it to director</a:t>
            </a:r>
          </a:p>
          <a:p>
            <a:pPr marL="285750" indent="-285750">
              <a:spcBef>
                <a:spcPts val="600"/>
              </a:spcBef>
              <a:buClr>
                <a:srgbClr val="00B0F0"/>
              </a:buClr>
              <a:buFont typeface="Wingdings" charset="2"/>
              <a:buChar char="§"/>
            </a:pPr>
            <a:r>
              <a:rPr lang="en-US" sz="2000" kern="100" dirty="0">
                <a:solidFill>
                  <a:srgbClr val="212121"/>
                </a:solidFill>
                <a:latin typeface="Calibri" panose="020F0502020204030204" pitchFamily="34" charset="0"/>
                <a:ea typeface="Calibri" panose="020F0502020204030204" pitchFamily="34" charset="0"/>
                <a:cs typeface="Calibri" panose="020F0502020204030204" pitchFamily="34" charset="0"/>
              </a:rPr>
              <a:t>HR to make an offer to top ranked candidate</a:t>
            </a:r>
          </a:p>
          <a:p>
            <a:pPr marL="285750" indent="-285750">
              <a:spcBef>
                <a:spcPts val="600"/>
              </a:spcBef>
              <a:buClr>
                <a:srgbClr val="00B0F0"/>
              </a:buClr>
              <a:buFont typeface="Wingdings" charset="2"/>
              <a:buChar char="§"/>
            </a:pPr>
            <a:r>
              <a:rPr lang="en-US" sz="2000" kern="100" dirty="0">
                <a:solidFill>
                  <a:srgbClr val="212121"/>
                </a:solidFill>
                <a:latin typeface="Calibri" panose="020F0502020204030204" pitchFamily="34" charset="0"/>
                <a:ea typeface="Calibri" panose="020F0502020204030204" pitchFamily="34" charset="0"/>
                <a:cs typeface="Calibri" panose="020F0502020204030204" pitchFamily="34" charset="0"/>
              </a:rPr>
              <a:t>A big thank you to the search committee!</a:t>
            </a:r>
          </a:p>
        </p:txBody>
      </p:sp>
    </p:spTree>
    <p:extLst>
      <p:ext uri="{BB962C8B-B14F-4D97-AF65-F5344CB8AC3E}">
        <p14:creationId xmlns:p14="http://schemas.microsoft.com/office/powerpoint/2010/main" val="23180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Bonus Pay Nominations</a:t>
            </a:r>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766357" y="1305341"/>
            <a:ext cx="11057788" cy="3400931"/>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dirty="0">
                <a:solidFill>
                  <a:srgbClr val="000000"/>
                </a:solidFill>
                <a:latin typeface="Aptos" panose="020B0004020202020204" pitchFamily="34" charset="0"/>
              </a:rPr>
              <a:t>D</a:t>
            </a:r>
            <a:r>
              <a:rPr lang="en-CA" sz="2000" b="0" i="0" u="none" strike="noStrike" dirty="0">
                <a:solidFill>
                  <a:srgbClr val="000000"/>
                </a:solidFill>
                <a:effectLst/>
                <a:latin typeface="Aptos" panose="020B0004020202020204" pitchFamily="34" charset="0"/>
              </a:rPr>
              <a:t>ue to be </a:t>
            </a:r>
            <a:r>
              <a:rPr lang="en-CA" sz="2000" b="0" i="0" u="none" strike="noStrike" dirty="0">
                <a:solidFill>
                  <a:srgbClr val="000000"/>
                </a:solidFill>
                <a:effectLst/>
              </a:rPr>
              <a:t>submitted by the Division to the LT by January 17</a:t>
            </a:r>
          </a:p>
          <a:p>
            <a:pPr marL="742950" lvl="1" indent="-285750">
              <a:spcBef>
                <a:spcPts val="600"/>
              </a:spcBef>
              <a:buClr>
                <a:srgbClr val="00B0F0"/>
              </a:buClr>
              <a:buFont typeface="Wingdings" charset="2"/>
              <a:buChar char="§"/>
            </a:pPr>
            <a:r>
              <a:rPr lang="en-CA" sz="2000" dirty="0">
                <a:solidFill>
                  <a:srgbClr val="000000"/>
                </a:solidFill>
              </a:rPr>
              <a:t>Particle Physics to submit to Ritu by January 15</a:t>
            </a:r>
            <a:r>
              <a:rPr lang="en-CA" sz="2000" baseline="30000" dirty="0">
                <a:solidFill>
                  <a:srgbClr val="000000"/>
                </a:solidFill>
              </a:rPr>
              <a:t>th</a:t>
            </a:r>
            <a:r>
              <a:rPr lang="en-CA" sz="2000" dirty="0">
                <a:solidFill>
                  <a:srgbClr val="000000"/>
                </a:solidFill>
              </a:rPr>
              <a:t> </a:t>
            </a:r>
          </a:p>
          <a:p>
            <a:pPr>
              <a:spcBef>
                <a:spcPts val="600"/>
              </a:spcBef>
              <a:buClr>
                <a:srgbClr val="00B0F0"/>
              </a:buClr>
            </a:pPr>
            <a:endParaRPr lang="en-CA" sz="2000" kern="100" dirty="0">
              <a:solidFill>
                <a:srgbClr val="000000"/>
              </a:solidFill>
              <a:effectLst/>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b="0" i="0" u="none" strike="noStrike" dirty="0">
                <a:solidFill>
                  <a:srgbClr val="000000"/>
                </a:solidFill>
                <a:effectLst/>
              </a:rPr>
              <a:t>General criterion:</a:t>
            </a:r>
          </a:p>
          <a:p>
            <a:pPr marL="742950" lvl="1" indent="-285750">
              <a:spcBef>
                <a:spcPts val="600"/>
              </a:spcBef>
              <a:buClr>
                <a:srgbClr val="00B0F0"/>
              </a:buClr>
              <a:buFont typeface="Wingdings" charset="2"/>
              <a:buChar char="§"/>
            </a:pPr>
            <a:r>
              <a:rPr lang="en-CA" sz="2000" b="0" i="0" u="none" strike="noStrike" dirty="0">
                <a:solidFill>
                  <a:srgbClr val="000000"/>
                </a:solidFill>
                <a:effectLst/>
              </a:rPr>
              <a:t>To recognize performance/contribution (what was achieved) that exceeds expectations of job function AND </a:t>
            </a:r>
          </a:p>
          <a:p>
            <a:pPr marL="742950" lvl="1" indent="-285750">
              <a:spcBef>
                <a:spcPts val="600"/>
              </a:spcBef>
              <a:buClr>
                <a:srgbClr val="00B0F0"/>
              </a:buClr>
              <a:buFont typeface="Wingdings" charset="2"/>
              <a:buChar char="§"/>
            </a:pPr>
            <a:r>
              <a:rPr lang="en-CA" sz="2000" b="0" i="0" u="none" strike="noStrike" dirty="0">
                <a:solidFill>
                  <a:srgbClr val="000000"/>
                </a:solidFill>
                <a:effectLst/>
              </a:rPr>
              <a:t>while modelling TRIUMF values and behaviors (how things were achieved)</a:t>
            </a:r>
          </a:p>
          <a:p>
            <a:pPr marL="742950" lvl="1"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869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834D-70D9-7B9B-1374-C7E3170EB112}"/>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652E0376-2C87-05F1-7F93-78DC5930D5F9}"/>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Bonus Pay</a:t>
            </a:r>
            <a:endParaRPr lang="en-US" sz="3000" dirty="0"/>
          </a:p>
        </p:txBody>
      </p:sp>
      <p:pic>
        <p:nvPicPr>
          <p:cNvPr id="2" name="Picture 1">
            <a:extLst>
              <a:ext uri="{FF2B5EF4-FFF2-40B4-BE49-F238E27FC236}">
                <a16:creationId xmlns:a16="http://schemas.microsoft.com/office/drawing/2014/main" id="{04991178-74BB-F5BF-D2B8-02BAFDAC9619}"/>
              </a:ext>
            </a:extLst>
          </p:cNvPr>
          <p:cNvPicPr>
            <a:picLocks noChangeAspect="1"/>
          </p:cNvPicPr>
          <p:nvPr/>
        </p:nvPicPr>
        <p:blipFill>
          <a:blip r:embed="rId2"/>
          <a:stretch>
            <a:fillRect/>
          </a:stretch>
        </p:blipFill>
        <p:spPr>
          <a:xfrm>
            <a:off x="2838000" y="0"/>
            <a:ext cx="6516000" cy="6858000"/>
          </a:xfrm>
          <a:prstGeom prst="rect">
            <a:avLst/>
          </a:prstGeom>
        </p:spPr>
      </p:pic>
    </p:spTree>
    <p:extLst>
      <p:ext uri="{BB962C8B-B14F-4D97-AF65-F5344CB8AC3E}">
        <p14:creationId xmlns:p14="http://schemas.microsoft.com/office/powerpoint/2010/main" val="161210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84A90-A4C2-C513-8C36-6FFD1EBB93D7}"/>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5433FBB-C701-7345-185A-C6CDF766024F}"/>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How many nominations?</a:t>
            </a:r>
          </a:p>
          <a:p>
            <a:endParaRPr lang="en-US" sz="3000" dirty="0"/>
          </a:p>
        </p:txBody>
      </p:sp>
      <p:pic>
        <p:nvPicPr>
          <p:cNvPr id="4" name="Picture 3" descr="A pie chart of physics&#10;&#10;Description automatically generated">
            <a:extLst>
              <a:ext uri="{FF2B5EF4-FFF2-40B4-BE49-F238E27FC236}">
                <a16:creationId xmlns:a16="http://schemas.microsoft.com/office/drawing/2014/main" id="{EAD76FFE-DD8F-FCD6-D473-CF73CB7BEE6F}"/>
              </a:ext>
            </a:extLst>
          </p:cNvPr>
          <p:cNvPicPr>
            <a:picLocks noChangeAspect="1"/>
          </p:cNvPicPr>
          <p:nvPr/>
        </p:nvPicPr>
        <p:blipFill>
          <a:blip r:embed="rId2"/>
          <a:stretch>
            <a:fillRect/>
          </a:stretch>
        </p:blipFill>
        <p:spPr>
          <a:xfrm>
            <a:off x="2936480" y="1447738"/>
            <a:ext cx="5319626" cy="5410262"/>
          </a:xfrm>
          <a:prstGeom prst="rect">
            <a:avLst/>
          </a:prstGeom>
        </p:spPr>
      </p:pic>
    </p:spTree>
    <p:extLst>
      <p:ext uri="{BB962C8B-B14F-4D97-AF65-F5344CB8AC3E}">
        <p14:creationId xmlns:p14="http://schemas.microsoft.com/office/powerpoint/2010/main" val="416416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34D7-B870-D47B-572A-E1EC2F894FEE}"/>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DF5D5FC8-8198-FC14-790F-1162DDFCBAC3}"/>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Particle Physics EEC</a:t>
            </a:r>
            <a:endParaRPr lang="en-US" sz="3000" dirty="0"/>
          </a:p>
        </p:txBody>
      </p:sp>
      <p:sp>
        <p:nvSpPr>
          <p:cNvPr id="7" name="TextBox 6">
            <a:extLst>
              <a:ext uri="{FF2B5EF4-FFF2-40B4-BE49-F238E27FC236}">
                <a16:creationId xmlns:a16="http://schemas.microsoft.com/office/drawing/2014/main" id="{E671A371-4BFA-7520-F7D3-C9DC22FEF21C}"/>
              </a:ext>
            </a:extLst>
          </p:cNvPr>
          <p:cNvSpPr txBox="1"/>
          <p:nvPr/>
        </p:nvSpPr>
        <p:spPr>
          <a:xfrm>
            <a:off x="766357" y="1305341"/>
            <a:ext cx="11057788" cy="5401479"/>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Monday January 13</a:t>
            </a:r>
            <a:r>
              <a:rPr lang="en-CA" sz="2000" kern="1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New this year: Presentations and report restricted to collaborations</a:t>
            </a:r>
          </a:p>
        </p:txBody>
      </p:sp>
      <p:pic>
        <p:nvPicPr>
          <p:cNvPr id="3" name="Picture 2">
            <a:extLst>
              <a:ext uri="{FF2B5EF4-FFF2-40B4-BE49-F238E27FC236}">
                <a16:creationId xmlns:a16="http://schemas.microsoft.com/office/drawing/2014/main" id="{CE1AD595-7577-5010-C99D-77E835C36064}"/>
              </a:ext>
            </a:extLst>
          </p:cNvPr>
          <p:cNvPicPr>
            <a:picLocks noChangeAspect="1"/>
          </p:cNvPicPr>
          <p:nvPr/>
        </p:nvPicPr>
        <p:blipFill>
          <a:blip r:embed="rId2"/>
          <a:stretch>
            <a:fillRect/>
          </a:stretch>
        </p:blipFill>
        <p:spPr>
          <a:xfrm>
            <a:off x="3708951" y="1884540"/>
            <a:ext cx="4774097" cy="4246673"/>
          </a:xfrm>
          <a:prstGeom prst="rect">
            <a:avLst/>
          </a:prstGeom>
        </p:spPr>
      </p:pic>
    </p:spTree>
    <p:extLst>
      <p:ext uri="{BB962C8B-B14F-4D97-AF65-F5344CB8AC3E}">
        <p14:creationId xmlns:p14="http://schemas.microsoft.com/office/powerpoint/2010/main" val="122036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9B205-84F4-C362-3FAE-2FFA2FCC74CB}"/>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3771DED-60AA-521F-A6E9-D4C55F74E052}"/>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Mixer</a:t>
            </a:r>
            <a:endParaRPr lang="en-US" sz="3000" dirty="0"/>
          </a:p>
        </p:txBody>
      </p:sp>
      <p:sp>
        <p:nvSpPr>
          <p:cNvPr id="7" name="TextBox 6">
            <a:extLst>
              <a:ext uri="{FF2B5EF4-FFF2-40B4-BE49-F238E27FC236}">
                <a16:creationId xmlns:a16="http://schemas.microsoft.com/office/drawing/2014/main" id="{220C0F1B-4B31-C2AD-FE44-07F7CBD7523C}"/>
              </a:ext>
            </a:extLst>
          </p:cNvPr>
          <p:cNvSpPr txBox="1"/>
          <p:nvPr/>
        </p:nvSpPr>
        <p:spPr>
          <a:xfrm>
            <a:off x="766357" y="1305341"/>
            <a:ext cx="11057788" cy="4247317"/>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kern="100" dirty="0">
                <a:solidFill>
                  <a:srgbClr val="000000"/>
                </a:solidFill>
                <a:ea typeface="Calibri" panose="020F0502020204030204" pitchFamily="34" charset="0"/>
                <a:cs typeface="Calibri" panose="020F0502020204030204" pitchFamily="34" charset="0"/>
              </a:rPr>
              <a:t>From Max</a:t>
            </a:r>
          </a:p>
          <a:p>
            <a:pPr marL="742950" lvl="1" indent="-285750">
              <a:spcBef>
                <a:spcPts val="600"/>
              </a:spcBef>
              <a:buClr>
                <a:srgbClr val="00B0F0"/>
              </a:buClr>
              <a:buFont typeface="Wingdings" charset="2"/>
              <a:buChar char="§"/>
            </a:pPr>
            <a:r>
              <a:rPr lang="en-CA" sz="2000" b="0" i="0" u="none" strike="noStrike" dirty="0">
                <a:solidFill>
                  <a:srgbClr val="212121"/>
                </a:solidFill>
                <a:effectLst/>
              </a:rPr>
              <a:t>For the mixer, we are introducing a new session for students/postdocs to give brief talks on papers or other contributions they’ve made in the recent while. </a:t>
            </a:r>
            <a:r>
              <a:rPr lang="en-CA" sz="2000" b="0" i="0" u="none" strike="noStrike" dirty="0">
                <a:solidFill>
                  <a:srgbClr val="000000"/>
                </a:solidFill>
                <a:effectLst/>
              </a:rPr>
              <a:t>The idea is for Ritu to spend less time summarizing people’s work in front of us, and to give the chance for our HQP to speak for themselves instead. This doesn’t necessarily have to be a paper, but just something “substantial” that you think deserves some attention from the division. </a:t>
            </a:r>
            <a:endParaRPr lang="en-CA" sz="2000" dirty="0">
              <a:solidFill>
                <a:srgbClr val="212121"/>
              </a:solidFill>
            </a:endParaRPr>
          </a:p>
          <a:p>
            <a:pPr marL="742950" lvl="1" indent="-285750">
              <a:spcBef>
                <a:spcPts val="600"/>
              </a:spcBef>
              <a:buClr>
                <a:srgbClr val="00B0F0"/>
              </a:buClr>
              <a:buFont typeface="Wingdings" charset="2"/>
              <a:buChar char="§"/>
            </a:pPr>
            <a:r>
              <a:rPr lang="en-CA" sz="2000" b="0" i="0" u="none" strike="noStrike" dirty="0">
                <a:solidFill>
                  <a:srgbClr val="212121"/>
                </a:solidFill>
                <a:effectLst/>
              </a:rPr>
              <a:t>We have room for one more in the January 17 mixer, and I’d like to make a call for nominations/suggestions from the particle department. </a:t>
            </a:r>
            <a:endParaRPr lang="en-CA" sz="2000" kern="100" dirty="0">
              <a:solidFill>
                <a:srgbClr val="000000"/>
              </a:solidFill>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518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75B7D-9260-D8EC-3C3D-0B10B846FD59}"/>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568D9F64-CC10-320A-69AD-66A646DADB6C}"/>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Website</a:t>
            </a:r>
            <a:endParaRPr lang="en-US" sz="3000" dirty="0"/>
          </a:p>
        </p:txBody>
      </p:sp>
      <p:sp>
        <p:nvSpPr>
          <p:cNvPr id="7" name="TextBox 6">
            <a:extLst>
              <a:ext uri="{FF2B5EF4-FFF2-40B4-BE49-F238E27FC236}">
                <a16:creationId xmlns:a16="http://schemas.microsoft.com/office/drawing/2014/main" id="{18CE9254-8E96-44C4-506F-C950AA42FD2C}"/>
              </a:ext>
            </a:extLst>
          </p:cNvPr>
          <p:cNvSpPr txBox="1"/>
          <p:nvPr/>
        </p:nvSpPr>
        <p:spPr>
          <a:xfrm>
            <a:off x="766357" y="1146315"/>
            <a:ext cx="11057788" cy="7248138"/>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b="0" i="0" u="none" strike="noStrike" dirty="0">
                <a:solidFill>
                  <a:srgbClr val="212121"/>
                </a:solidFill>
                <a:effectLst/>
              </a:rPr>
              <a:t>3 research pillars are</a:t>
            </a:r>
          </a:p>
          <a:p>
            <a:pPr marL="742950" lvl="1" indent="-285750">
              <a:spcBef>
                <a:spcPts val="600"/>
              </a:spcBef>
              <a:buClr>
                <a:srgbClr val="00B0F0"/>
              </a:buClr>
              <a:buFont typeface="Wingdings" charset="2"/>
              <a:buChar char="§"/>
            </a:pPr>
            <a:r>
              <a:rPr lang="en-CA" sz="2000" b="0" i="0" u="none" strike="noStrike" dirty="0">
                <a:solidFill>
                  <a:srgbClr val="212121"/>
                </a:solidFill>
                <a:effectLst/>
              </a:rPr>
              <a:t>High energy Frontier</a:t>
            </a:r>
          </a:p>
          <a:p>
            <a:pPr marL="742950" lvl="1" indent="-285750">
              <a:spcBef>
                <a:spcPts val="600"/>
              </a:spcBef>
              <a:buClr>
                <a:srgbClr val="00B0F0"/>
              </a:buClr>
              <a:buFont typeface="Wingdings" charset="2"/>
              <a:buChar char="§"/>
            </a:pPr>
            <a:r>
              <a:rPr lang="en-CA" sz="2000" b="0" i="0" u="none" strike="noStrike" dirty="0">
                <a:solidFill>
                  <a:srgbClr val="212121"/>
                </a:solidFill>
                <a:effectLst/>
              </a:rPr>
              <a:t>Neutrinos and Dark Matter</a:t>
            </a:r>
          </a:p>
          <a:p>
            <a:pPr marL="742950" lvl="1" indent="-285750">
              <a:spcBef>
                <a:spcPts val="600"/>
              </a:spcBef>
              <a:buClr>
                <a:srgbClr val="00B0F0"/>
              </a:buClr>
              <a:buFont typeface="Wingdings" charset="2"/>
              <a:buChar char="§"/>
            </a:pPr>
            <a:r>
              <a:rPr lang="en-CA" sz="2000" b="0" i="0" u="none" strike="noStrike" dirty="0">
                <a:solidFill>
                  <a:srgbClr val="212121"/>
                </a:solidFill>
                <a:effectLst/>
              </a:rPr>
              <a:t>Precision Tests of Fundamental Interactions</a:t>
            </a:r>
          </a:p>
          <a:p>
            <a:pPr>
              <a:spcBef>
                <a:spcPts val="600"/>
              </a:spcBef>
              <a:buClr>
                <a:srgbClr val="00B0F0"/>
              </a:buClr>
            </a:pPr>
            <a:r>
              <a:rPr lang="en-CA" sz="2000" b="0" i="0" u="none" strike="noStrike" dirty="0">
                <a:solidFill>
                  <a:srgbClr val="212121"/>
                </a:solidFill>
                <a:effectLst/>
              </a:rPr>
              <a:t> </a:t>
            </a:r>
            <a:endParaRPr lang="en-CA" sz="2000" kern="100" dirty="0">
              <a:solidFill>
                <a:srgbClr val="000000"/>
              </a:solidFill>
              <a:effectLst/>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b="0" i="0" u="none" strike="noStrike" dirty="0">
                <a:solidFill>
                  <a:srgbClr val="212121"/>
                </a:solidFill>
                <a:effectLst/>
              </a:rPr>
              <a:t>We will need a set of illustrating pictures that can go, if possible, on individual carousels. </a:t>
            </a:r>
            <a:endParaRPr lang="en-CA" sz="2000" dirty="0">
              <a:solidFill>
                <a:srgbClr val="212121"/>
              </a:solidFill>
            </a:endParaRPr>
          </a:p>
          <a:p>
            <a:pPr marL="285750" indent="-285750">
              <a:spcBef>
                <a:spcPts val="600"/>
              </a:spcBef>
              <a:buClr>
                <a:srgbClr val="00B0F0"/>
              </a:buClr>
              <a:buFont typeface="Wingdings" charset="2"/>
              <a:buChar char="§"/>
            </a:pPr>
            <a:r>
              <a:rPr lang="en-CA" sz="2000" b="0" i="0" u="none" strike="noStrike" dirty="0">
                <a:solidFill>
                  <a:srgbClr val="212121"/>
                </a:solidFill>
                <a:effectLst/>
              </a:rPr>
              <a:t>The experiments listed under each pillar are (in alphabetic order) </a:t>
            </a:r>
          </a:p>
          <a:p>
            <a:pPr marL="742950" lvl="1" indent="-285750">
              <a:spcBef>
                <a:spcPts val="600"/>
              </a:spcBef>
              <a:buClr>
                <a:srgbClr val="00B0F0"/>
              </a:buClr>
              <a:buFont typeface="Wingdings" charset="2"/>
              <a:buChar char="§"/>
            </a:pPr>
            <a:r>
              <a:rPr lang="en-CA" sz="2000" b="0" i="0" u="none" strike="noStrike" dirty="0">
                <a:solidFill>
                  <a:srgbClr val="212121"/>
                </a:solidFill>
                <a:effectLst/>
              </a:rPr>
              <a:t>ATLAS</a:t>
            </a:r>
          </a:p>
          <a:p>
            <a:pPr marL="742950" lvl="1" indent="-285750">
              <a:spcBef>
                <a:spcPts val="600"/>
              </a:spcBef>
              <a:buClr>
                <a:srgbClr val="00B0F0"/>
              </a:buClr>
              <a:buFont typeface="Wingdings" charset="2"/>
              <a:buChar char="§"/>
            </a:pPr>
            <a:r>
              <a:rPr lang="en-CA" sz="2000" b="0" i="0" u="none" strike="noStrike" dirty="0">
                <a:solidFill>
                  <a:srgbClr val="212121"/>
                </a:solidFill>
                <a:effectLst/>
              </a:rPr>
              <a:t>T2K/Hyper-K, Super-CDMS, </a:t>
            </a:r>
            <a:r>
              <a:rPr lang="en-CA" sz="2000" b="0" i="0" u="none" strike="noStrike" dirty="0" err="1">
                <a:solidFill>
                  <a:srgbClr val="212121"/>
                </a:solidFill>
                <a:effectLst/>
              </a:rPr>
              <a:t>nEXO</a:t>
            </a:r>
            <a:endParaRPr lang="en-CA" sz="2000" dirty="0">
              <a:solidFill>
                <a:srgbClr val="212121"/>
              </a:solidFill>
            </a:endParaRPr>
          </a:p>
          <a:p>
            <a:pPr marL="742950" lvl="1" indent="-285750">
              <a:spcBef>
                <a:spcPts val="600"/>
              </a:spcBef>
              <a:buClr>
                <a:srgbClr val="00B0F0"/>
              </a:buClr>
              <a:buFont typeface="Wingdings" charset="2"/>
              <a:buChar char="§"/>
            </a:pPr>
            <a:r>
              <a:rPr lang="en-CA" sz="2000" b="0" i="0" u="none" strike="noStrike" dirty="0">
                <a:solidFill>
                  <a:srgbClr val="212121"/>
                </a:solidFill>
                <a:effectLst/>
              </a:rPr>
              <a:t>ALPHA/ ALPHA-g/ HAICU, TUCAN / PENELOPE, DARKLIGHT, PIONEER / NA62 </a:t>
            </a:r>
            <a:endParaRPr lang="en-CA" sz="2000" dirty="0">
              <a:solidFill>
                <a:srgbClr val="212121"/>
              </a:solidFill>
            </a:endParaRPr>
          </a:p>
          <a:p>
            <a:pPr lvl="1">
              <a:spcBef>
                <a:spcPts val="600"/>
              </a:spcBef>
              <a:buClr>
                <a:srgbClr val="00B0F0"/>
              </a:buClr>
            </a:pPr>
            <a:r>
              <a:rPr lang="en-CA" sz="2000" b="0" i="0" u="none" strike="noStrike" dirty="0">
                <a:solidFill>
                  <a:srgbClr val="212121"/>
                </a:solidFill>
                <a:effectLst/>
              </a:rPr>
              <a:t> </a:t>
            </a:r>
            <a:endParaRPr lang="en-CA" sz="2000" dirty="0">
              <a:solidFill>
                <a:srgbClr val="212121"/>
              </a:solidFill>
            </a:endParaRPr>
          </a:p>
          <a:p>
            <a:pPr marL="285750" indent="-285750">
              <a:spcBef>
                <a:spcPts val="600"/>
              </a:spcBef>
              <a:buClr>
                <a:srgbClr val="00B0F0"/>
              </a:buClr>
              <a:buFont typeface="Wingdings" charset="2"/>
              <a:buChar char="§"/>
            </a:pPr>
            <a:r>
              <a:rPr lang="en-CA" sz="2000" b="0" i="0" u="none" strike="noStrike" dirty="0">
                <a:solidFill>
                  <a:srgbClr val="212121"/>
                </a:solidFill>
                <a:effectLst/>
              </a:rPr>
              <a:t>Each of those would have separate sub-pages (8 in total)</a:t>
            </a:r>
          </a:p>
          <a:p>
            <a:pPr marL="285750" indent="-285750">
              <a:spcBef>
                <a:spcPts val="600"/>
              </a:spcBef>
              <a:buClr>
                <a:srgbClr val="00B0F0"/>
              </a:buClr>
              <a:buFont typeface="Wingdings" charset="2"/>
              <a:buChar char="§"/>
            </a:pPr>
            <a:r>
              <a:rPr lang="en-CA" sz="2000" b="0" i="0" u="none" strike="noStrike" dirty="0">
                <a:solidFill>
                  <a:srgbClr val="212121"/>
                </a:solidFill>
                <a:effectLst/>
              </a:rPr>
              <a:t>The list of members of the department would appear listed in alphabetic order at the      bottom of the particle physics main page</a:t>
            </a:r>
          </a:p>
          <a:p>
            <a:pPr marL="285750" indent="-285750">
              <a:spcBef>
                <a:spcPts val="600"/>
              </a:spcBef>
              <a:buClr>
                <a:srgbClr val="00B0F0"/>
              </a:buClr>
              <a:buFont typeface="Wingdings" charset="2"/>
              <a:buChar char="§"/>
            </a:pPr>
            <a:endParaRPr lang="en-CA" sz="2000" b="0" i="0" u="none" strike="noStrike" dirty="0">
              <a:solidFill>
                <a:srgbClr val="212121"/>
              </a:solidFill>
              <a:effectLst/>
            </a:endParaRPr>
          </a:p>
          <a:p>
            <a:pPr marL="285750" indent="-285750">
              <a:spcBef>
                <a:spcPts val="600"/>
              </a:spcBef>
              <a:buClr>
                <a:srgbClr val="00B0F0"/>
              </a:buClr>
              <a:buFont typeface="Wingdings" charset="2"/>
              <a:buChar char="§"/>
            </a:pPr>
            <a:endParaRPr lang="en-CA" sz="2000" kern="100" dirty="0">
              <a:solidFill>
                <a:srgbClr val="000000"/>
              </a:solidFill>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8892420"/>
      </p:ext>
    </p:extLst>
  </p:cSld>
  <p:clrMapOvr>
    <a:masterClrMapping/>
  </p:clrMapOvr>
</p:sld>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76784</TotalTime>
  <Words>1545</Words>
  <Application>Microsoft Macintosh PowerPoint</Application>
  <PresentationFormat>Widescreen</PresentationFormat>
  <Paragraphs>177</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Helvetica Neue</vt:lpstr>
      <vt:lpstr>Times New Roman</vt:lpstr>
      <vt:lpstr>Wingdings</vt:lpstr>
      <vt:lpstr>Custom Design</vt:lpstr>
      <vt:lpstr>Particle Physics Faculty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Committee Updates</vt:lpstr>
      <vt:lpstr>International Year of Quantum Science and Technology (IYQ)</vt:lpstr>
      <vt:lpstr>International Year of Quantum Science and Technology (IYQ)</vt:lpstr>
      <vt:lpstr>International Year of Quantum Science and Technology (IYQ)</vt:lpstr>
      <vt:lpstr>International Year of Quantum Science and Technology (IYQ)</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Oliver Stelzer-Chilton</dc:creator>
  <cp:lastModifiedBy>Oliver Stelzer</cp:lastModifiedBy>
  <cp:revision>2330</cp:revision>
  <cp:lastPrinted>2024-06-13T18:59:23Z</cp:lastPrinted>
  <dcterms:created xsi:type="dcterms:W3CDTF">2018-01-29T04:01:54Z</dcterms:created>
  <dcterms:modified xsi:type="dcterms:W3CDTF">2025-01-09T21:40:22Z</dcterms:modified>
</cp:coreProperties>
</file>