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4"/>
    <p:sldMasterId id="2147483668" r:id="rId5"/>
    <p:sldMasterId id="2147483674" r:id="rId6"/>
    <p:sldMasterId id="2147483648" r:id="rId7"/>
    <p:sldMasterId id="2147483684" r:id="rId8"/>
    <p:sldMasterId id="2147483697" r:id="rId9"/>
  </p:sldMasterIdLst>
  <p:notesMasterIdLst>
    <p:notesMasterId r:id="rId28"/>
  </p:notesMasterIdLst>
  <p:handoutMasterIdLst>
    <p:handoutMasterId r:id="rId29"/>
  </p:handoutMasterIdLst>
  <p:sldIdLst>
    <p:sldId id="371" r:id="rId10"/>
    <p:sldId id="399" r:id="rId11"/>
    <p:sldId id="403" r:id="rId12"/>
    <p:sldId id="404" r:id="rId13"/>
    <p:sldId id="407" r:id="rId14"/>
    <p:sldId id="411" r:id="rId15"/>
    <p:sldId id="414" r:id="rId16"/>
    <p:sldId id="413" r:id="rId17"/>
    <p:sldId id="412" r:id="rId18"/>
    <p:sldId id="397" r:id="rId19"/>
    <p:sldId id="417" r:id="rId20"/>
    <p:sldId id="416" r:id="rId21"/>
    <p:sldId id="415" r:id="rId22"/>
    <p:sldId id="418" r:id="rId23"/>
    <p:sldId id="400" r:id="rId24"/>
    <p:sldId id="402" r:id="rId25"/>
    <p:sldId id="405" r:id="rId26"/>
    <p:sldId id="406" r:id="rId27"/>
  </p:sldIdLst>
  <p:sldSz cx="9144000" cy="6858000" type="screen4x3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BA4A5215-3DAA-4AEB-8526-C8549E9F4785}">
          <p14:sldIdLst>
            <p14:sldId id="371"/>
            <p14:sldId id="399"/>
            <p14:sldId id="403"/>
            <p14:sldId id="404"/>
            <p14:sldId id="407"/>
            <p14:sldId id="411"/>
            <p14:sldId id="414"/>
            <p14:sldId id="413"/>
            <p14:sldId id="412"/>
            <p14:sldId id="397"/>
            <p14:sldId id="417"/>
            <p14:sldId id="416"/>
            <p14:sldId id="415"/>
            <p14:sldId id="418"/>
            <p14:sldId id="400"/>
            <p14:sldId id="402"/>
            <p14:sldId id="405"/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767171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72957" autoAdjust="0"/>
  </p:normalViewPr>
  <p:slideViewPr>
    <p:cSldViewPr snapToGrid="0">
      <p:cViewPr varScale="1">
        <p:scale>
          <a:sx n="115" d="100"/>
          <a:sy n="115" d="100"/>
        </p:scale>
        <p:origin x="285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itz Gundel" userId="16545e86c33ee03c" providerId="LiveId" clId="{CBD90A15-8273-453E-92EC-0250A75FE7F2}"/>
    <pc:docChg chg="custSel addSld modSld modSection">
      <pc:chgData name="Moritz Gundel" userId="16545e86c33ee03c" providerId="LiveId" clId="{CBD90A15-8273-453E-92EC-0250A75FE7F2}" dt="2025-01-31T14:19:09.630" v="754" actId="27636"/>
      <pc:docMkLst>
        <pc:docMk/>
      </pc:docMkLst>
      <pc:sldChg chg="modSp mod modNotesTx">
        <pc:chgData name="Moritz Gundel" userId="16545e86c33ee03c" providerId="LiveId" clId="{CBD90A15-8273-453E-92EC-0250A75FE7F2}" dt="2025-01-31T14:18:57.002" v="749" actId="27636"/>
        <pc:sldMkLst>
          <pc:docMk/>
          <pc:sldMk cId="4155175437" sldId="397"/>
        </pc:sldMkLst>
        <pc:spChg chg="mod">
          <ac:chgData name="Moritz Gundel" userId="16545e86c33ee03c" providerId="LiveId" clId="{CBD90A15-8273-453E-92EC-0250A75FE7F2}" dt="2025-01-31T14:18:57.002" v="749" actId="27636"/>
          <ac:spMkLst>
            <pc:docMk/>
            <pc:sldMk cId="4155175437" sldId="397"/>
            <ac:spMk id="8" creationId="{00000000-0000-0000-0000-000000000000}"/>
          </ac:spMkLst>
        </pc:spChg>
      </pc:sldChg>
      <pc:sldChg chg="modSp mod">
        <pc:chgData name="Moritz Gundel" userId="16545e86c33ee03c" providerId="LiveId" clId="{CBD90A15-8273-453E-92EC-0250A75FE7F2}" dt="2025-01-31T14:18:52.881" v="747" actId="20577"/>
        <pc:sldMkLst>
          <pc:docMk/>
          <pc:sldMk cId="2210703377" sldId="412"/>
        </pc:sldMkLst>
        <pc:spChg chg="mod">
          <ac:chgData name="Moritz Gundel" userId="16545e86c33ee03c" providerId="LiveId" clId="{CBD90A15-8273-453E-92EC-0250A75FE7F2}" dt="2025-01-31T14:18:52.881" v="747" actId="20577"/>
          <ac:spMkLst>
            <pc:docMk/>
            <pc:sldMk cId="2210703377" sldId="412"/>
            <ac:spMk id="4" creationId="{038A620F-7676-BEDD-8182-229298616F21}"/>
          </ac:spMkLst>
        </pc:spChg>
      </pc:sldChg>
      <pc:sldChg chg="modSp mod">
        <pc:chgData name="Moritz Gundel" userId="16545e86c33ee03c" providerId="LiveId" clId="{CBD90A15-8273-453E-92EC-0250A75FE7F2}" dt="2025-01-31T14:18:47.392" v="746" actId="20577"/>
        <pc:sldMkLst>
          <pc:docMk/>
          <pc:sldMk cId="4164844678" sldId="413"/>
        </pc:sldMkLst>
        <pc:spChg chg="mod">
          <ac:chgData name="Moritz Gundel" userId="16545e86c33ee03c" providerId="LiveId" clId="{CBD90A15-8273-453E-92EC-0250A75FE7F2}" dt="2025-01-31T14:18:47.392" v="746" actId="20577"/>
          <ac:spMkLst>
            <pc:docMk/>
            <pc:sldMk cId="4164844678" sldId="413"/>
            <ac:spMk id="4" creationId="{B55E81A2-4A1A-CF58-D676-62A652470544}"/>
          </ac:spMkLst>
        </pc:spChg>
      </pc:sldChg>
      <pc:sldChg chg="modSp mod">
        <pc:chgData name="Moritz Gundel" userId="16545e86c33ee03c" providerId="LiveId" clId="{CBD90A15-8273-453E-92EC-0250A75FE7F2}" dt="2025-01-31T14:18:42.814" v="745" actId="20577"/>
        <pc:sldMkLst>
          <pc:docMk/>
          <pc:sldMk cId="285621196" sldId="414"/>
        </pc:sldMkLst>
        <pc:spChg chg="mod">
          <ac:chgData name="Moritz Gundel" userId="16545e86c33ee03c" providerId="LiveId" clId="{CBD90A15-8273-453E-92EC-0250A75FE7F2}" dt="2025-01-31T14:18:42.814" v="745" actId="20577"/>
          <ac:spMkLst>
            <pc:docMk/>
            <pc:sldMk cId="285621196" sldId="414"/>
            <ac:spMk id="4" creationId="{53F913E5-C68E-B1C0-2025-C5FCAF515D97}"/>
          </ac:spMkLst>
        </pc:spChg>
      </pc:sldChg>
      <pc:sldChg chg="modSp mod">
        <pc:chgData name="Moritz Gundel" userId="16545e86c33ee03c" providerId="LiveId" clId="{CBD90A15-8273-453E-92EC-0250A75FE7F2}" dt="2025-01-31T14:19:09.630" v="754" actId="27636"/>
        <pc:sldMkLst>
          <pc:docMk/>
          <pc:sldMk cId="778580063" sldId="415"/>
        </pc:sldMkLst>
        <pc:spChg chg="mod">
          <ac:chgData name="Moritz Gundel" userId="16545e86c33ee03c" providerId="LiveId" clId="{CBD90A15-8273-453E-92EC-0250A75FE7F2}" dt="2025-01-31T14:13:28.008" v="581" actId="20577"/>
          <ac:spMkLst>
            <pc:docMk/>
            <pc:sldMk cId="778580063" sldId="415"/>
            <ac:spMk id="2" creationId="{E3BEEAE1-E235-5280-0674-F4A38AFE9F9A}"/>
          </ac:spMkLst>
        </pc:spChg>
        <pc:spChg chg="mod">
          <ac:chgData name="Moritz Gundel" userId="16545e86c33ee03c" providerId="LiveId" clId="{CBD90A15-8273-453E-92EC-0250A75FE7F2}" dt="2025-01-31T14:19:09.630" v="754" actId="27636"/>
          <ac:spMkLst>
            <pc:docMk/>
            <pc:sldMk cId="778580063" sldId="415"/>
            <ac:spMk id="4" creationId="{038A620F-7676-BEDD-8182-229298616F21}"/>
          </ac:spMkLst>
        </pc:spChg>
      </pc:sldChg>
      <pc:sldChg chg="modSp mod modNotesTx">
        <pc:chgData name="Moritz Gundel" userId="16545e86c33ee03c" providerId="LiveId" clId="{CBD90A15-8273-453E-92EC-0250A75FE7F2}" dt="2025-01-31T14:19:05.675" v="752" actId="27636"/>
        <pc:sldMkLst>
          <pc:docMk/>
          <pc:sldMk cId="4156015616" sldId="416"/>
        </pc:sldMkLst>
        <pc:spChg chg="mod">
          <ac:chgData name="Moritz Gundel" userId="16545e86c33ee03c" providerId="LiveId" clId="{CBD90A15-8273-453E-92EC-0250A75FE7F2}" dt="2025-01-31T14:19:05.675" v="752" actId="27636"/>
          <ac:spMkLst>
            <pc:docMk/>
            <pc:sldMk cId="4156015616" sldId="416"/>
            <ac:spMk id="8" creationId="{B74827B4-BB84-29F0-599E-28AD6B0520EB}"/>
          </ac:spMkLst>
        </pc:spChg>
      </pc:sldChg>
      <pc:sldChg chg="modSp mod">
        <pc:chgData name="Moritz Gundel" userId="16545e86c33ee03c" providerId="LiveId" clId="{CBD90A15-8273-453E-92EC-0250A75FE7F2}" dt="2025-01-31T14:19:01.715" v="750" actId="20577"/>
        <pc:sldMkLst>
          <pc:docMk/>
          <pc:sldMk cId="1046785061" sldId="417"/>
        </pc:sldMkLst>
        <pc:spChg chg="mod">
          <ac:chgData name="Moritz Gundel" userId="16545e86c33ee03c" providerId="LiveId" clId="{CBD90A15-8273-453E-92EC-0250A75FE7F2}" dt="2025-01-31T14:16:29.795" v="732" actId="20577"/>
          <ac:spMkLst>
            <pc:docMk/>
            <pc:sldMk cId="1046785061" sldId="417"/>
            <ac:spMk id="3" creationId="{30FBF825-C7E5-B966-5D32-F7C88551A311}"/>
          </ac:spMkLst>
        </pc:spChg>
        <pc:spChg chg="mod">
          <ac:chgData name="Moritz Gundel" userId="16545e86c33ee03c" providerId="LiveId" clId="{CBD90A15-8273-453E-92EC-0250A75FE7F2}" dt="2025-01-31T14:19:01.715" v="750" actId="20577"/>
          <ac:spMkLst>
            <pc:docMk/>
            <pc:sldMk cId="1046785061" sldId="417"/>
            <ac:spMk id="8" creationId="{5FDD58AE-C85E-0D48-306F-0C6A857F21C8}"/>
          </ac:spMkLst>
        </pc:spChg>
      </pc:sldChg>
      <pc:sldChg chg="modSp new mod">
        <pc:chgData name="Moritz Gundel" userId="16545e86c33ee03c" providerId="LiveId" clId="{CBD90A15-8273-453E-92EC-0250A75FE7F2}" dt="2025-01-31T14:07:14.608" v="39" actId="20577"/>
        <pc:sldMkLst>
          <pc:docMk/>
          <pc:sldMk cId="1377943442" sldId="418"/>
        </pc:sldMkLst>
        <pc:spChg chg="mod">
          <ac:chgData name="Moritz Gundel" userId="16545e86c33ee03c" providerId="LiveId" clId="{CBD90A15-8273-453E-92EC-0250A75FE7F2}" dt="2025-01-31T14:07:14.608" v="39" actId="20577"/>
          <ac:spMkLst>
            <pc:docMk/>
            <pc:sldMk cId="1377943442" sldId="418"/>
            <ac:spMk id="7" creationId="{E0140DD4-0094-12F2-805D-7E91310FE5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27/01/2025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25/01/2025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95650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724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neutrons</a:t>
            </a:r>
            <a:endParaRPr lang="de-DE" dirty="0"/>
          </a:p>
          <a:p>
            <a:r>
              <a:rPr lang="de-DE" dirty="0" err="1"/>
              <a:t>Polarizer</a:t>
            </a:r>
            <a:r>
              <a:rPr lang="de-DE" dirty="0"/>
              <a:t> -&gt; not impossible, but </a:t>
            </a:r>
            <a:r>
              <a:rPr lang="de-DE" dirty="0" err="1"/>
              <a:t>work</a:t>
            </a:r>
            <a:endParaRPr lang="de-DE" dirty="0"/>
          </a:p>
          <a:p>
            <a:r>
              <a:rPr lang="de-DE" dirty="0" err="1"/>
              <a:t>Detector</a:t>
            </a:r>
            <a:r>
              <a:rPr lang="de-DE" dirty="0"/>
              <a:t>, </a:t>
            </a:r>
            <a:r>
              <a:rPr lang="de-DE" dirty="0" err="1"/>
              <a:t>guides</a:t>
            </a:r>
            <a:r>
              <a:rPr lang="de-DE" dirty="0"/>
              <a:t> -&gt; </a:t>
            </a:r>
            <a:r>
              <a:rPr lang="de-DE" dirty="0" err="1"/>
              <a:t>available</a:t>
            </a:r>
            <a:r>
              <a:rPr lang="de-DE" dirty="0"/>
              <a:t>,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easiest</a:t>
            </a:r>
            <a:endParaRPr lang="de-DE" dirty="0"/>
          </a:p>
          <a:p>
            <a:r>
              <a:rPr lang="de-DE" dirty="0" err="1"/>
              <a:t>Ideally</a:t>
            </a:r>
            <a:r>
              <a:rPr lang="de-DE" dirty="0"/>
              <a:t>: „milk </a:t>
            </a:r>
            <a:r>
              <a:rPr lang="de-DE" dirty="0" err="1"/>
              <a:t>tubes</a:t>
            </a:r>
            <a:r>
              <a:rPr lang="de-DE" dirty="0"/>
              <a:t>“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shutters</a:t>
            </a:r>
            <a:endParaRPr lang="de-DE" dirty="0"/>
          </a:p>
          <a:p>
            <a:r>
              <a:rPr lang="de-DE" dirty="0"/>
              <a:t>Switch: </a:t>
            </a:r>
            <a:r>
              <a:rPr lang="de-DE" dirty="0" err="1"/>
              <a:t>problematic</a:t>
            </a:r>
            <a:r>
              <a:rPr lang="de-DE" dirty="0"/>
              <a:t>;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Fierlinger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in Grenoble </a:t>
            </a:r>
            <a:r>
              <a:rPr lang="de-DE" dirty="0" err="1"/>
              <a:t>maybe</a:t>
            </a:r>
            <a:r>
              <a:rPr lang="de-DE" dirty="0"/>
              <a:t>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1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0D29F-3971-FE55-CE20-8101B2ADB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A1E2F6A-66C8-A8A6-736E-34ABCD6B9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92D9312-2C8D-88FC-8B6E-485646BF6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Inside Penelope:</a:t>
            </a:r>
          </a:p>
          <a:p>
            <a:r>
              <a:rPr lang="de-DE" dirty="0" err="1"/>
              <a:t>Superconducting</a:t>
            </a:r>
            <a:r>
              <a:rPr lang="de-DE" dirty="0"/>
              <a:t> </a:t>
            </a:r>
            <a:r>
              <a:rPr lang="de-DE" dirty="0" err="1"/>
              <a:t>magnets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course</a:t>
            </a:r>
            <a:endParaRPr lang="de-DE" dirty="0"/>
          </a:p>
          <a:p>
            <a:r>
              <a:rPr lang="de-DE" dirty="0"/>
              <a:t>Central </a:t>
            </a:r>
            <a:r>
              <a:rPr lang="de-DE" dirty="0" err="1"/>
              <a:t>coil</a:t>
            </a:r>
            <a:r>
              <a:rPr lang="de-DE" dirty="0"/>
              <a:t>: </a:t>
            </a:r>
            <a:r>
              <a:rPr lang="de-DE" dirty="0" err="1"/>
              <a:t>hurdles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power </a:t>
            </a:r>
            <a:r>
              <a:rPr lang="de-DE" dirty="0" err="1"/>
              <a:t>supply</a:t>
            </a:r>
            <a:r>
              <a:rPr lang="de-DE" dirty="0"/>
              <a:t> + </a:t>
            </a:r>
            <a:r>
              <a:rPr lang="de-DE" dirty="0" err="1"/>
              <a:t>coolant</a:t>
            </a:r>
            <a:r>
              <a:rPr lang="de-DE" dirty="0"/>
              <a:t>, </a:t>
            </a:r>
            <a:r>
              <a:rPr lang="de-DE" dirty="0" err="1"/>
              <a:t>control</a:t>
            </a:r>
            <a:r>
              <a:rPr lang="de-DE" dirty="0"/>
              <a:t> minor </a:t>
            </a:r>
            <a:r>
              <a:rPr lang="de-DE" dirty="0" err="1"/>
              <a:t>point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absorbers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proton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3359BC-6F80-AB8B-C86F-893D667003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08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91575-F0BC-2133-F717-22E11487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C48D317-77F4-4329-A47C-98ECF10800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102293-EE6A-035E-D104-119A54E0E2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2E7367F-C314-A2C9-725E-4A136D26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0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Shutters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,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handling</a:t>
            </a:r>
            <a:endParaRPr lang="de-DE" dirty="0"/>
          </a:p>
          <a:p>
            <a:r>
              <a:rPr lang="de-DE" dirty="0"/>
              <a:t>Butterfly: heavy, </a:t>
            </a:r>
            <a:r>
              <a:rPr lang="de-DE" dirty="0" err="1"/>
              <a:t>round</a:t>
            </a:r>
            <a:r>
              <a:rPr lang="de-DE" dirty="0"/>
              <a:t>, different </a:t>
            </a:r>
            <a:r>
              <a:rPr lang="de-DE" dirty="0" err="1"/>
              <a:t>connection</a:t>
            </a:r>
            <a:endParaRPr lang="de-DE" dirty="0"/>
          </a:p>
          <a:p>
            <a:r>
              <a:rPr lang="de-DE" dirty="0"/>
              <a:t>Switch: </a:t>
            </a:r>
            <a:r>
              <a:rPr lang="de-DE" dirty="0" err="1"/>
              <a:t>horizontally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, different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flap</a:t>
            </a:r>
            <a:endParaRPr lang="de-DE" dirty="0"/>
          </a:p>
          <a:p>
            <a:r>
              <a:rPr lang="de-DE" dirty="0"/>
              <a:t>	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 but </a:t>
            </a:r>
            <a:r>
              <a:rPr lang="de-DE" dirty="0" err="1"/>
              <a:t>asymmetry</a:t>
            </a:r>
            <a:r>
              <a:rPr lang="de-DE" dirty="0"/>
              <a:t> and </a:t>
            </a:r>
            <a:r>
              <a:rPr lang="de-DE" dirty="0" err="1"/>
              <a:t>leakage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challenges</a:t>
            </a:r>
            <a:endParaRPr lang="de-DE" dirty="0"/>
          </a:p>
          <a:p>
            <a:r>
              <a:rPr lang="de-DE" dirty="0"/>
              <a:t>Guides: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expected</a:t>
            </a:r>
            <a:r>
              <a:rPr lang="de-DE" dirty="0"/>
              <a:t>, </a:t>
            </a:r>
            <a:r>
              <a:rPr lang="de-DE" dirty="0" err="1"/>
              <a:t>comparable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exp</a:t>
            </a:r>
            <a:r>
              <a:rPr lang="de-DE" dirty="0"/>
              <a:t>,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cleaning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  <a:p>
            <a:r>
              <a:rPr lang="de-DE" dirty="0" err="1"/>
              <a:t>Detectors</a:t>
            </a:r>
            <a:r>
              <a:rPr lang="de-DE" dirty="0"/>
              <a:t>: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reliably</a:t>
            </a:r>
            <a:r>
              <a:rPr lang="de-DE" dirty="0"/>
              <a:t>,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limitations</a:t>
            </a:r>
            <a:r>
              <a:rPr lang="de-DE" dirty="0"/>
              <a:t>, not all at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place</a:t>
            </a:r>
            <a:r>
              <a:rPr lang="de-DE" dirty="0"/>
              <a:t>, </a:t>
            </a:r>
            <a:r>
              <a:rPr lang="de-DE" dirty="0" err="1"/>
              <a:t>likes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crash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64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runs</a:t>
            </a:r>
            <a:r>
              <a:rPr lang="de-DE" dirty="0"/>
              <a:t> 13before 2e2/1e1 20s </a:t>
            </a:r>
            <a:r>
              <a:rPr lang="de-DE" dirty="0" err="1"/>
              <a:t>storage</a:t>
            </a:r>
            <a:endParaRPr lang="de-DE" dirty="0"/>
          </a:p>
          <a:p>
            <a:r>
              <a:rPr lang="de-DE" dirty="0"/>
              <a:t>Raw </a:t>
            </a:r>
            <a:r>
              <a:rPr lang="de-DE" dirty="0" err="1"/>
              <a:t>data</a:t>
            </a:r>
            <a:r>
              <a:rPr lang="de-DE" dirty="0"/>
              <a:t>: </a:t>
            </a:r>
            <a:r>
              <a:rPr lang="de-DE" dirty="0" err="1"/>
              <a:t>counts</a:t>
            </a:r>
            <a:r>
              <a:rPr lang="de-DE" dirty="0"/>
              <a:t> </a:t>
            </a:r>
            <a:r>
              <a:rPr lang="de-DE" dirty="0" err="1"/>
              <a:t>summed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second</a:t>
            </a:r>
            <a:endParaRPr lang="de-DE" dirty="0"/>
          </a:p>
          <a:p>
            <a:r>
              <a:rPr lang="de-DE" dirty="0"/>
              <a:t>Blue: ILL </a:t>
            </a:r>
            <a:r>
              <a:rPr lang="de-DE" dirty="0" err="1"/>
              <a:t>right</a:t>
            </a:r>
            <a:r>
              <a:rPr lang="de-DE" dirty="0"/>
              <a:t>/TRIGA;  </a:t>
            </a:r>
            <a:r>
              <a:rPr lang="de-DE" dirty="0" err="1"/>
              <a:t>almost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n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fill</a:t>
            </a:r>
            <a:r>
              <a:rPr lang="de-DE" dirty="0"/>
              <a:t>/</a:t>
            </a:r>
            <a:r>
              <a:rPr lang="de-DE" dirty="0" err="1"/>
              <a:t>store</a:t>
            </a:r>
            <a:r>
              <a:rPr lang="de-DE" dirty="0"/>
              <a:t>,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bg</a:t>
            </a:r>
            <a:endParaRPr lang="de-DE" dirty="0"/>
          </a:p>
          <a:p>
            <a:r>
              <a:rPr lang="de-DE" dirty="0"/>
              <a:t>Orange: high </a:t>
            </a:r>
            <a:r>
              <a:rPr lang="de-DE" dirty="0" err="1"/>
              <a:t>bg</a:t>
            </a:r>
            <a:r>
              <a:rPr lang="de-DE" dirty="0"/>
              <a:t> -&gt; leak switch, </a:t>
            </a:r>
            <a:r>
              <a:rPr lang="de-DE" dirty="0" err="1"/>
              <a:t>peak</a:t>
            </a:r>
            <a:r>
              <a:rPr lang="de-DE" dirty="0"/>
              <a:t> -&gt; </a:t>
            </a:r>
            <a:r>
              <a:rPr lang="de-DE" dirty="0" err="1"/>
              <a:t>switching</a:t>
            </a:r>
            <a:r>
              <a:rPr lang="de-DE" dirty="0"/>
              <a:t>,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bg</a:t>
            </a:r>
            <a:r>
              <a:rPr lang="de-DE" dirty="0"/>
              <a:t> </a:t>
            </a:r>
            <a:r>
              <a:rPr lang="de-DE" dirty="0" err="1"/>
              <a:t>later</a:t>
            </a:r>
            <a:r>
              <a:rPr lang="de-DE" dirty="0"/>
              <a:t> -&gt; </a:t>
            </a:r>
            <a:r>
              <a:rPr lang="de-DE" dirty="0" err="1"/>
              <a:t>inlet</a:t>
            </a:r>
            <a:r>
              <a:rPr lang="de-DE" dirty="0"/>
              <a:t> </a:t>
            </a:r>
            <a:r>
              <a:rPr lang="de-DE" dirty="0" err="1"/>
              <a:t>valve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2143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detectors</a:t>
            </a:r>
            <a:r>
              <a:rPr lang="de-DE" dirty="0"/>
              <a:t> ILL,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nomalization</a:t>
            </a:r>
            <a:r>
              <a:rPr lang="de-DE" dirty="0"/>
              <a:t> -&gt; relative </a:t>
            </a:r>
            <a:r>
              <a:rPr lang="de-DE" dirty="0" err="1"/>
              <a:t>eff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interesting</a:t>
            </a:r>
            <a:endParaRPr lang="de-DE" dirty="0"/>
          </a:p>
          <a:p>
            <a:r>
              <a:rPr lang="de-DE" dirty="0"/>
              <a:t>=&gt; BUT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influence</a:t>
            </a:r>
            <a:r>
              <a:rPr lang="de-DE" dirty="0"/>
              <a:t> on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independant</a:t>
            </a:r>
            <a:endParaRPr lang="de-DE" dirty="0"/>
          </a:p>
          <a:p>
            <a:r>
              <a:rPr lang="de-DE" dirty="0" err="1"/>
              <a:t>Achieved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switching</a:t>
            </a:r>
            <a:r>
              <a:rPr lang="de-DE" dirty="0"/>
              <a:t> </a:t>
            </a:r>
            <a:r>
              <a:rPr lang="de-DE" dirty="0" err="1"/>
              <a:t>detectors</a:t>
            </a:r>
            <a:r>
              <a:rPr lang="de-DE" dirty="0"/>
              <a:t> </a:t>
            </a:r>
            <a:r>
              <a:rPr lang="de-DE" dirty="0" err="1"/>
              <a:t>halfway</a:t>
            </a:r>
            <a:r>
              <a:rPr lang="de-DE" dirty="0"/>
              <a:t> 1.3m </a:t>
            </a:r>
            <a:r>
              <a:rPr lang="de-DE" dirty="0" err="1"/>
              <a:t>runs</a:t>
            </a:r>
            <a:endParaRPr lang="de-DE" dirty="0"/>
          </a:p>
          <a:p>
            <a:r>
              <a:rPr lang="de-DE" dirty="0"/>
              <a:t>=&gt; Daniela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artifacts</a:t>
            </a:r>
            <a:r>
              <a:rPr lang="de-DE" dirty="0"/>
              <a:t>, </a:t>
            </a:r>
            <a:r>
              <a:rPr lang="de-DE" dirty="0" err="1"/>
              <a:t>unclear</a:t>
            </a:r>
            <a:r>
              <a:rPr lang="de-DE" dirty="0"/>
              <a:t> </a:t>
            </a:r>
            <a:r>
              <a:rPr lang="de-DE" dirty="0" err="1"/>
              <a:t>why</a:t>
            </a:r>
            <a:r>
              <a:rPr lang="de-DE" dirty="0"/>
              <a:t> (</a:t>
            </a:r>
            <a:r>
              <a:rPr lang="de-DE" dirty="0" err="1"/>
              <a:t>software</a:t>
            </a:r>
            <a:r>
              <a:rPr lang="de-DE" dirty="0"/>
              <a:t>/</a:t>
            </a:r>
            <a:r>
              <a:rPr lang="de-DE" dirty="0" err="1"/>
              <a:t>electronics</a:t>
            </a:r>
            <a:r>
              <a:rPr lang="de-DE" dirty="0"/>
              <a:t>/</a:t>
            </a:r>
            <a:r>
              <a:rPr lang="de-DE" dirty="0" err="1"/>
              <a:t>sensor</a:t>
            </a:r>
            <a:r>
              <a:rPr lang="de-DE" dirty="0"/>
              <a:t>?)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06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X: 64 Pixels	Y: time </a:t>
            </a:r>
            <a:r>
              <a:rPr lang="de-DE" dirty="0" err="1"/>
              <a:t>upwards</a:t>
            </a:r>
            <a:endParaRPr lang="de-DE" dirty="0"/>
          </a:p>
          <a:p>
            <a:r>
              <a:rPr lang="de-DE" dirty="0"/>
              <a:t>1e2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de-DE" dirty="0"/>
          </a:p>
          <a:p>
            <a:r>
              <a:rPr lang="de-DE" dirty="0"/>
              <a:t>=&gt; Looks </a:t>
            </a:r>
            <a:r>
              <a:rPr lang="de-DE" dirty="0" err="1"/>
              <a:t>perfectly</a:t>
            </a:r>
            <a:r>
              <a:rPr lang="de-DE" dirty="0"/>
              <a:t> </a:t>
            </a:r>
            <a:r>
              <a:rPr lang="de-DE" dirty="0" err="1"/>
              <a:t>homogenous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120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Cd2 </a:t>
            </a:r>
            <a:r>
              <a:rPr lang="de-DE" dirty="0" err="1"/>
              <a:t>data</a:t>
            </a:r>
            <a:endParaRPr lang="de-DE" dirty="0"/>
          </a:p>
          <a:p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upwards</a:t>
            </a:r>
            <a:r>
              <a:rPr lang="de-DE" dirty="0"/>
              <a:t>,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endParaRPr lang="de-DE" dirty="0"/>
          </a:p>
          <a:p>
            <a:r>
              <a:rPr lang="de-DE" dirty="0"/>
              <a:t>Mean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 </a:t>
            </a:r>
            <a:r>
              <a:rPr lang="de-DE" dirty="0" err="1"/>
              <a:t>decreases</a:t>
            </a:r>
            <a:r>
              <a:rPr lang="de-DE" dirty="0"/>
              <a:t> -&gt;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later</a:t>
            </a:r>
            <a:endParaRPr lang="de-DE" dirty="0"/>
          </a:p>
          <a:p>
            <a:r>
              <a:rPr lang="de-DE" dirty="0"/>
              <a:t>=&gt; Not visible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01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Upgraded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exp</a:t>
            </a:r>
            <a:r>
              <a:rPr lang="de-DE" dirty="0"/>
              <a:t>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Mainz: </a:t>
            </a:r>
            <a:r>
              <a:rPr lang="de-DE" dirty="0" err="1"/>
              <a:t>inlet</a:t>
            </a:r>
            <a:r>
              <a:rPr lang="de-DE" dirty="0"/>
              <a:t> </a:t>
            </a:r>
            <a:r>
              <a:rPr lang="de-DE" dirty="0" err="1"/>
              <a:t>valve</a:t>
            </a:r>
            <a:r>
              <a:rPr lang="de-DE" dirty="0"/>
              <a:t>, monitor,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  <a:p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penelope</a:t>
            </a:r>
            <a:r>
              <a:rPr lang="de-DE" dirty="0"/>
              <a:t> </a:t>
            </a:r>
            <a:r>
              <a:rPr lang="de-DE" dirty="0" err="1"/>
              <a:t>ignoring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/</a:t>
            </a:r>
            <a:r>
              <a:rPr lang="de-DE" dirty="0" err="1"/>
              <a:t>close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shutter</a:t>
            </a:r>
            <a:endParaRPr lang="de-DE" dirty="0"/>
          </a:p>
          <a:p>
            <a:r>
              <a:rPr lang="de-DE" dirty="0"/>
              <a:t>Computer </a:t>
            </a:r>
            <a:r>
              <a:rPr lang="de-DE" dirty="0" err="1"/>
              <a:t>controlled</a:t>
            </a:r>
            <a:r>
              <a:rPr lang="de-DE" dirty="0"/>
              <a:t>, 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side</a:t>
            </a:r>
            <a:endParaRPr lang="de-DE" dirty="0"/>
          </a:p>
          <a:p>
            <a:r>
              <a:rPr lang="de-DE" dirty="0"/>
              <a:t>Dark </a:t>
            </a:r>
            <a:r>
              <a:rPr lang="de-DE" dirty="0" err="1"/>
              <a:t>grey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: </a:t>
            </a:r>
            <a:r>
              <a:rPr lang="de-DE" dirty="0" err="1"/>
              <a:t>adaptors</a:t>
            </a:r>
            <a:r>
              <a:rPr lang="de-DE" dirty="0"/>
              <a:t> -&gt; potential leak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0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Count </a:t>
            </a:r>
            <a:r>
              <a:rPr lang="de-DE" dirty="0" err="1"/>
              <a:t>neutrons</a:t>
            </a:r>
            <a:r>
              <a:rPr lang="de-DE" dirty="0"/>
              <a:t> after </a:t>
            </a:r>
            <a:r>
              <a:rPr lang="de-DE" dirty="0" err="1"/>
              <a:t>storage</a:t>
            </a:r>
            <a:endParaRPr lang="de-DE" dirty="0"/>
          </a:p>
          <a:p>
            <a:r>
              <a:rPr lang="de-DE" dirty="0" err="1"/>
              <a:t>Shown</a:t>
            </a:r>
            <a:r>
              <a:rPr lang="de-DE" dirty="0"/>
              <a:t>: 152 </a:t>
            </a:r>
            <a:r>
              <a:rPr lang="de-DE" dirty="0" err="1"/>
              <a:t>runs</a:t>
            </a:r>
            <a:r>
              <a:rPr lang="de-DE" dirty="0"/>
              <a:t>/ 21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(13/2e2/b)</a:t>
            </a:r>
          </a:p>
          <a:p>
            <a:r>
              <a:rPr lang="de-DE" dirty="0"/>
              <a:t>1/b =&gt; 43s </a:t>
            </a:r>
            <a:r>
              <a:rPr lang="de-DE" dirty="0" err="1"/>
              <a:t>lifetime</a:t>
            </a:r>
            <a:r>
              <a:rPr lang="de-DE" dirty="0"/>
              <a:t> &lt;&lt;15 min -&gt;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good‘s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guide</a:t>
            </a:r>
            <a:endParaRPr lang="de-DE" dirty="0"/>
          </a:p>
          <a:p>
            <a:r>
              <a:rPr lang="de-DE" dirty="0"/>
              <a:t>Mention: </a:t>
            </a:r>
            <a:r>
              <a:rPr lang="de-DE" dirty="0" err="1"/>
              <a:t>absortion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 n </a:t>
            </a:r>
            <a:r>
              <a:rPr lang="de-DE" dirty="0" err="1"/>
              <a:t>energy</a:t>
            </a:r>
            <a:r>
              <a:rPr lang="de-DE" dirty="0"/>
              <a:t> -&gt; multiple </a:t>
            </a:r>
            <a:r>
              <a:rPr lang="de-DE" dirty="0" err="1"/>
              <a:t>exp-decays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Best </a:t>
            </a:r>
            <a:r>
              <a:rPr lang="de-DE" dirty="0" err="1"/>
              <a:t>lifetime</a:t>
            </a:r>
            <a:r>
              <a:rPr lang="de-DE" dirty="0"/>
              <a:t> Mainz, </a:t>
            </a:r>
            <a:r>
              <a:rPr lang="de-DE" dirty="0" err="1"/>
              <a:t>worst</a:t>
            </a:r>
            <a:r>
              <a:rPr lang="de-DE" dirty="0"/>
              <a:t> 92 -&gt; </a:t>
            </a:r>
            <a:r>
              <a:rPr lang="de-DE" dirty="0" err="1"/>
              <a:t>replica</a:t>
            </a:r>
            <a:r>
              <a:rPr lang="de-DE" dirty="0"/>
              <a:t> </a:t>
            </a:r>
            <a:r>
              <a:rPr lang="de-DE" dirty="0" err="1"/>
              <a:t>guides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, </a:t>
            </a:r>
            <a:r>
              <a:rPr lang="de-DE" dirty="0" err="1"/>
              <a:t>volume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(130mm/70mm)</a:t>
            </a:r>
          </a:p>
          <a:p>
            <a:r>
              <a:rPr lang="de-DE" dirty="0"/>
              <a:t>#no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difference</a:t>
            </a:r>
            <a:r>
              <a:rPr lang="de-DE" dirty="0"/>
              <a:t> 13,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bc</a:t>
            </a:r>
            <a:r>
              <a:rPr lang="de-DE" dirty="0"/>
              <a:t> </a:t>
            </a:r>
            <a:r>
              <a:rPr lang="de-DE" dirty="0" err="1"/>
              <a:t>less</a:t>
            </a:r>
            <a:r>
              <a:rPr lang="de-DE" dirty="0"/>
              <a:t> n -&gt; like </a:t>
            </a:r>
            <a:r>
              <a:rPr lang="de-DE" dirty="0" err="1"/>
              <a:t>mainz</a:t>
            </a:r>
            <a:endParaRPr lang="de-DE" dirty="0"/>
          </a:p>
          <a:p>
            <a:r>
              <a:rPr lang="de-DE" dirty="0"/>
              <a:t>#large </a:t>
            </a:r>
            <a:r>
              <a:rPr lang="de-DE" dirty="0" err="1"/>
              <a:t>difference</a:t>
            </a:r>
            <a:r>
              <a:rPr lang="de-DE" dirty="0"/>
              <a:t> -&gt; </a:t>
            </a:r>
            <a:r>
              <a:rPr lang="de-DE" dirty="0" err="1"/>
              <a:t>Why</a:t>
            </a:r>
            <a:r>
              <a:rPr lang="de-DE" dirty="0"/>
              <a:t>?</a:t>
            </a:r>
          </a:p>
          <a:p>
            <a:r>
              <a:rPr lang="de-DE" dirty="0"/>
              <a:t>Imagine </a:t>
            </a:r>
            <a:r>
              <a:rPr lang="de-DE" dirty="0" err="1"/>
              <a:t>loss</a:t>
            </a:r>
            <a:r>
              <a:rPr lang="de-DE" dirty="0"/>
              <a:t> on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-&gt; </a:t>
            </a:r>
            <a:r>
              <a:rPr lang="de-DE" dirty="0" err="1"/>
              <a:t>offset</a:t>
            </a:r>
            <a:r>
              <a:rPr lang="de-DE" dirty="0"/>
              <a:t>, but same </a:t>
            </a:r>
            <a:r>
              <a:rPr lang="de-DE" dirty="0" err="1"/>
              <a:t>results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/>
              <a:t>Energy </a:t>
            </a:r>
            <a:r>
              <a:rPr lang="de-DE" dirty="0" err="1"/>
              <a:t>dependant</a:t>
            </a:r>
            <a:r>
              <a:rPr lang="de-DE" dirty="0"/>
              <a:t> </a:t>
            </a:r>
            <a:r>
              <a:rPr lang="de-DE" dirty="0" err="1"/>
              <a:t>loss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/>
              <a:t>Look at </a:t>
            </a:r>
            <a:r>
              <a:rPr lang="de-DE" dirty="0" err="1"/>
              <a:t>difference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sides</a:t>
            </a:r>
            <a:r>
              <a:rPr lang="de-DE" dirty="0"/>
              <a:t> </a:t>
            </a:r>
            <a:r>
              <a:rPr lang="de-DE" dirty="0" err="1"/>
              <a:t>individually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29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1.3m: Use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seperately</a:t>
            </a:r>
            <a:r>
              <a:rPr lang="de-DE" dirty="0"/>
              <a:t>: </a:t>
            </a:r>
            <a:r>
              <a:rPr lang="de-DE" dirty="0" err="1"/>
              <a:t>switched</a:t>
            </a:r>
            <a:r>
              <a:rPr lang="de-DE" dirty="0"/>
              <a:t> </a:t>
            </a:r>
            <a:r>
              <a:rPr lang="de-DE" dirty="0" err="1"/>
              <a:t>halfway</a:t>
            </a:r>
            <a:r>
              <a:rPr lang="de-DE" dirty="0"/>
              <a:t> </a:t>
            </a:r>
            <a:r>
              <a:rPr lang="de-DE" dirty="0" err="1"/>
              <a:t>through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assymmetry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detectors</a:t>
            </a:r>
            <a:endParaRPr lang="de-DE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 err="1"/>
              <a:t>Expected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independant</a:t>
            </a:r>
            <a:r>
              <a:rPr lang="de-DE" dirty="0"/>
              <a:t>: </a:t>
            </a:r>
            <a:r>
              <a:rPr lang="de-DE" dirty="0" err="1"/>
              <a:t>singular</a:t>
            </a:r>
            <a:r>
              <a:rPr lang="de-DE" dirty="0"/>
              <a:t>/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 err="1"/>
              <a:t>No</a:t>
            </a:r>
            <a:r>
              <a:rPr lang="de-DE" dirty="0"/>
              <a:t>, CD1 larger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times</a:t>
            </a:r>
            <a:endParaRPr lang="de-DE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Idea: Residual Neutrons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flap</a:t>
            </a:r>
            <a:r>
              <a:rPr lang="de-DE" dirty="0"/>
              <a:t> </a:t>
            </a:r>
            <a:r>
              <a:rPr lang="de-DE" dirty="0" err="1"/>
              <a:t>movement</a:t>
            </a:r>
            <a:endParaRPr lang="de-DE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 err="1"/>
              <a:t>Since</a:t>
            </a:r>
            <a:r>
              <a:rPr lang="de-DE" dirty="0"/>
              <a:t> half </a:t>
            </a:r>
            <a:r>
              <a:rPr lang="de-DE" dirty="0" err="1"/>
              <a:t>runs</a:t>
            </a:r>
            <a:r>
              <a:rPr lang="de-DE" dirty="0"/>
              <a:t> </a:t>
            </a:r>
            <a:r>
              <a:rPr lang="de-DE" dirty="0" err="1"/>
              <a:t>provide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1e2 -&gt; </a:t>
            </a:r>
            <a:r>
              <a:rPr lang="de-DE" dirty="0" err="1"/>
              <a:t>estimate</a:t>
            </a:r>
            <a:r>
              <a:rPr lang="de-DE" dirty="0"/>
              <a:t> &amp; </a:t>
            </a:r>
            <a:r>
              <a:rPr lang="de-DE" dirty="0" err="1"/>
              <a:t>subtract</a:t>
            </a:r>
            <a:endParaRPr lang="de-DE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de-DE" dirty="0"/>
              <a:t>(</a:t>
            </a:r>
            <a:r>
              <a:rPr lang="de-DE" dirty="0" err="1"/>
              <a:t>sidenote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times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huge</a:t>
            </a:r>
            <a:r>
              <a:rPr lang="de-DE" dirty="0"/>
              <a:t>)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99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Look at different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volumes</a:t>
            </a:r>
            <a:endParaRPr lang="de-DE" dirty="0"/>
          </a:p>
          <a:p>
            <a:r>
              <a:rPr lang="de-DE" dirty="0" err="1"/>
              <a:t>Three</a:t>
            </a:r>
            <a:r>
              <a:rPr lang="de-DE" dirty="0"/>
              <a:t> different </a:t>
            </a:r>
            <a:r>
              <a:rPr lang="de-DE" dirty="0" err="1"/>
              <a:t>heights</a:t>
            </a:r>
            <a:r>
              <a:rPr lang="de-DE" dirty="0"/>
              <a:t>, all follow </a:t>
            </a:r>
            <a:r>
              <a:rPr lang="de-DE" dirty="0" err="1"/>
              <a:t>downwards</a:t>
            </a:r>
            <a:r>
              <a:rPr lang="de-DE" dirty="0"/>
              <a:t> </a:t>
            </a:r>
            <a:r>
              <a:rPr lang="de-DE" dirty="0" err="1"/>
              <a:t>trend</a:t>
            </a:r>
            <a:endParaRPr lang="de-DE" dirty="0"/>
          </a:p>
          <a:p>
            <a:r>
              <a:rPr lang="de-DE" dirty="0"/>
              <a:t>(1.3m </a:t>
            </a:r>
            <a:r>
              <a:rPr lang="de-DE" dirty="0" err="1"/>
              <a:t>slightly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– but </a:t>
            </a:r>
            <a:r>
              <a:rPr lang="de-DE" dirty="0" err="1"/>
              <a:t>relEff</a:t>
            </a:r>
            <a:r>
              <a:rPr lang="de-DE" dirty="0"/>
              <a:t> was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independantly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)</a:t>
            </a:r>
          </a:p>
          <a:p>
            <a:r>
              <a:rPr lang="de-DE" dirty="0" err="1"/>
              <a:t>Longer</a:t>
            </a:r>
            <a:r>
              <a:rPr lang="de-DE" dirty="0"/>
              <a:t> </a:t>
            </a:r>
            <a:r>
              <a:rPr lang="de-DE" dirty="0" err="1"/>
              <a:t>storage</a:t>
            </a:r>
            <a:r>
              <a:rPr lang="de-DE" dirty="0"/>
              <a:t> -&gt;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energy</a:t>
            </a:r>
            <a:endParaRPr lang="de-DE" dirty="0"/>
          </a:p>
          <a:p>
            <a:r>
              <a:rPr lang="de-DE" dirty="0" err="1"/>
              <a:t>If</a:t>
            </a:r>
            <a:r>
              <a:rPr lang="de-DE" dirty="0"/>
              <a:t> switch leak </a:t>
            </a:r>
            <a:r>
              <a:rPr lang="de-DE" dirty="0" err="1"/>
              <a:t>prefers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energies</a:t>
            </a:r>
            <a:r>
              <a:rPr lang="de-DE" dirty="0"/>
              <a:t>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6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Talking </a:t>
            </a:r>
            <a:r>
              <a:rPr lang="de-DE" dirty="0" err="1"/>
              <a:t>about</a:t>
            </a:r>
            <a:r>
              <a:rPr lang="de-DE" dirty="0"/>
              <a:t> switch leak</a:t>
            </a:r>
          </a:p>
          <a:p>
            <a:r>
              <a:rPr lang="de-DE" dirty="0"/>
              <a:t>Not </a:t>
            </a:r>
            <a:r>
              <a:rPr lang="de-DE" dirty="0" err="1"/>
              <a:t>one</a:t>
            </a:r>
            <a:r>
              <a:rPr lang="de-DE" dirty="0"/>
              <a:t> leak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directions</a:t>
            </a:r>
            <a:r>
              <a:rPr lang="de-DE" dirty="0"/>
              <a:t>: </a:t>
            </a:r>
            <a:r>
              <a:rPr lang="de-DE" dirty="0" err="1"/>
              <a:t>asymmetries</a:t>
            </a:r>
            <a:endParaRPr lang="de-DE" dirty="0"/>
          </a:p>
          <a:p>
            <a:r>
              <a:rPr lang="de-DE" dirty="0"/>
              <a:t>Also: Imagine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water</a:t>
            </a:r>
            <a:r>
              <a:rPr lang="de-DE" dirty="0"/>
              <a:t>: </a:t>
            </a:r>
            <a:r>
              <a:rPr lang="de-DE" dirty="0" err="1"/>
              <a:t>more</a:t>
            </a:r>
            <a:r>
              <a:rPr lang="de-DE" dirty="0"/>
              <a:t> leak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off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side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eq</a:t>
            </a:r>
            <a:r>
              <a:rPr lang="de-DE" dirty="0"/>
              <a:t>: 4%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leakage</a:t>
            </a:r>
            <a:r>
              <a:rPr lang="de-DE" dirty="0"/>
              <a:t> // possible </a:t>
            </a:r>
            <a:r>
              <a:rPr lang="de-DE" dirty="0" err="1"/>
              <a:t>explanation</a:t>
            </a:r>
            <a:r>
              <a:rPr lang="de-DE" dirty="0"/>
              <a:t>: </a:t>
            </a:r>
            <a:r>
              <a:rPr lang="de-DE" dirty="0" err="1"/>
              <a:t>preferred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energies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 err="1"/>
              <a:t>cant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top // 100 </a:t>
            </a:r>
            <a:r>
              <a:rPr lang="de-DE" dirty="0" err="1"/>
              <a:t>neV</a:t>
            </a:r>
            <a:r>
              <a:rPr lang="de-DE" dirty="0"/>
              <a:t>/m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de-DE" dirty="0"/>
              <a:t>Right: same </a:t>
            </a:r>
            <a:r>
              <a:rPr lang="de-DE" dirty="0" err="1"/>
              <a:t>procedure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CD; 1,4% leak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 err="1"/>
              <a:t>Realistic</a:t>
            </a:r>
            <a:r>
              <a:rPr lang="de-DE" dirty="0"/>
              <a:t>,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low</a:t>
            </a:r>
            <a:endParaRPr lang="de-DE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de-DE" dirty="0" err="1"/>
              <a:t>Doesnt</a:t>
            </a:r>
            <a:r>
              <a:rPr lang="de-DE" dirty="0"/>
              <a:t>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dependant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 in </a:t>
            </a:r>
            <a:r>
              <a:rPr lang="de-DE" dirty="0" err="1"/>
              <a:t>guide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5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Measured</a:t>
            </a:r>
            <a:r>
              <a:rPr lang="de-DE" dirty="0"/>
              <a:t> in Mainz</a:t>
            </a:r>
          </a:p>
          <a:p>
            <a:r>
              <a:rPr lang="de-DE" dirty="0"/>
              <a:t>?? Mention </a:t>
            </a:r>
            <a:r>
              <a:rPr lang="de-DE" dirty="0" err="1"/>
              <a:t>dennis</a:t>
            </a:r>
            <a:endParaRPr lang="de-DE" dirty="0"/>
          </a:p>
          <a:p>
            <a:r>
              <a:rPr lang="de-DE" dirty="0"/>
              <a:t>Energy </a:t>
            </a:r>
            <a:r>
              <a:rPr lang="de-DE" dirty="0" err="1"/>
              <a:t>independant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impression</a:t>
            </a:r>
            <a:endParaRPr lang="de-DE" dirty="0"/>
          </a:p>
          <a:p>
            <a:r>
              <a:rPr lang="de-DE" dirty="0"/>
              <a:t>Lower leak in </a:t>
            </a:r>
            <a:r>
              <a:rPr lang="de-DE" dirty="0" err="1"/>
              <a:t>setup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standalone</a:t>
            </a:r>
            <a:r>
              <a:rPr lang="de-DE" dirty="0"/>
              <a:t> -&gt; </a:t>
            </a:r>
            <a:r>
              <a:rPr lang="de-DE" dirty="0" err="1"/>
              <a:t>shorter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  <a:p>
            <a:r>
              <a:rPr lang="de-DE" dirty="0" err="1"/>
              <a:t>Combined</a:t>
            </a:r>
            <a:r>
              <a:rPr lang="de-DE" dirty="0"/>
              <a:t> = </a:t>
            </a:r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individuals</a:t>
            </a:r>
            <a:endParaRPr lang="de-DE" dirty="0"/>
          </a:p>
          <a:p>
            <a:r>
              <a:rPr lang="de-DE" dirty="0"/>
              <a:t>=&gt; Most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dependant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488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Same </a:t>
            </a:r>
            <a:r>
              <a:rPr lang="de-DE" dirty="0" err="1"/>
              <a:t>it</a:t>
            </a:r>
            <a:r>
              <a:rPr lang="de-DE" dirty="0"/>
              <a:t> ILL: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 </a:t>
            </a:r>
            <a:r>
              <a:rPr lang="de-DE" dirty="0" err="1"/>
              <a:t>setup</a:t>
            </a:r>
            <a:endParaRPr lang="de-DE" dirty="0"/>
          </a:p>
          <a:p>
            <a:r>
              <a:rPr lang="de-DE" dirty="0"/>
              <a:t>Butterfly 1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-&gt; </a:t>
            </a:r>
            <a:r>
              <a:rPr lang="de-DE" dirty="0" err="1"/>
              <a:t>reworked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, </a:t>
            </a:r>
            <a:r>
              <a:rPr lang="de-DE" dirty="0" err="1"/>
              <a:t>flap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stuck,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job</a:t>
            </a:r>
            <a:r>
              <a:rPr lang="de-DE" dirty="0"/>
              <a:t> Thomas</a:t>
            </a:r>
          </a:p>
          <a:p>
            <a:r>
              <a:rPr lang="de-DE" dirty="0" err="1"/>
              <a:t>Shutter</a:t>
            </a:r>
            <a:r>
              <a:rPr lang="de-DE" dirty="0"/>
              <a:t>: </a:t>
            </a:r>
            <a:r>
              <a:rPr lang="de-DE" dirty="0" err="1"/>
              <a:t>assymmetric</a:t>
            </a:r>
            <a:r>
              <a:rPr lang="de-DE" dirty="0"/>
              <a:t>,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gets</a:t>
            </a:r>
            <a:r>
              <a:rPr lang="de-DE" dirty="0"/>
              <a:t> a </a:t>
            </a:r>
            <a:r>
              <a:rPr lang="de-DE" dirty="0" err="1"/>
              <a:t>polished</a:t>
            </a:r>
            <a:r>
              <a:rPr lang="de-DE" dirty="0"/>
              <a:t> </a:t>
            </a:r>
            <a:r>
              <a:rPr lang="de-DE" dirty="0" err="1"/>
              <a:t>plate</a:t>
            </a:r>
            <a:r>
              <a:rPr lang="de-DE" dirty="0"/>
              <a:t> </a:t>
            </a:r>
            <a:r>
              <a:rPr lang="de-DE" dirty="0" err="1"/>
              <a:t>pressed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guide</a:t>
            </a:r>
            <a:endParaRPr lang="de-DE" dirty="0"/>
          </a:p>
          <a:p>
            <a:r>
              <a:rPr lang="de-DE" dirty="0" err="1"/>
              <a:t>Negligible</a:t>
            </a:r>
            <a:r>
              <a:rPr lang="de-DE" dirty="0"/>
              <a:t> leak, </a:t>
            </a:r>
            <a:r>
              <a:rPr lang="de-DE" dirty="0" err="1"/>
              <a:t>one</a:t>
            </a:r>
            <a:r>
              <a:rPr lang="de-DE" dirty="0"/>
              <a:t> n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seconds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AFC6D0-44D5-4EB7-828F-6F464F83D79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5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2353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3525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39"/>
            <a:ext cx="9144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9144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8115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9144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0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319088" y="1978720"/>
            <a:ext cx="8508999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8347635" y="6408271"/>
            <a:ext cx="575236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1762188"/>
            <a:ext cx="8508999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589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316992" y="2484000"/>
            <a:ext cx="4242816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84192" y="2484120"/>
            <a:ext cx="42444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797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319091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47179" y="1762188"/>
            <a:ext cx="4180910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448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19090" y="2499360"/>
            <a:ext cx="8508999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19089" y="1762188"/>
            <a:ext cx="8508999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19090" y="994334"/>
            <a:ext cx="8508999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426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7829538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19" r:id="rId2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7713330" y="6563283"/>
            <a:ext cx="1115376" cy="193002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‹Nr.›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-42532" y="0"/>
            <a:ext cx="9185031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20401" y="314325"/>
            <a:ext cx="769965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Lehrstuhl für Musterverfahren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TUM School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Mustertechnik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Technische Universität</a:t>
            </a:r>
            <a:r>
              <a:rPr lang="de-DE" sz="800" baseline="0" dirty="0">
                <a:solidFill>
                  <a:schemeClr val="tx2"/>
                </a:solidFill>
                <a:latin typeface="+mn-lt"/>
              </a:rPr>
              <a:t> München</a:t>
            </a:r>
            <a:endParaRPr lang="de-DE" sz="800" dirty="0">
              <a:solidFill>
                <a:schemeClr val="tx2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18411" y="324685"/>
            <a:ext cx="608352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8" y="324650"/>
            <a:ext cx="599723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8222627" y="324650"/>
            <a:ext cx="599722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6774934" y="6473313"/>
            <a:ext cx="205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11162" y="6473313"/>
            <a:ext cx="646428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CE58CB1E-F828-4F11-99E0-327109AF9DA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Moritz Gundel | </a:t>
            </a:r>
            <a:r>
              <a:rPr lang="en-US" dirty="0"/>
              <a:t>Results of ILL measurements and setup for first PENeLOPE neutron measurements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8207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Results of ILL measurements and setup for first PENeLOPE neutron measurements</a:t>
            </a:r>
            <a:endParaRPr lang="de-DE" sz="3000" dirty="0"/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98BC929D-32AA-2266-6FBB-13E061C04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-144747" y="1956961"/>
            <a:ext cx="5456674" cy="4184347"/>
          </a:xfrm>
          <a:prstGeom prst="rect">
            <a:avLst/>
          </a:prstGeom>
          <a:noFill/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54EC8FA-D528-52EF-7A53-CDA9F1F813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85" r="-4" b="-4"/>
          <a:stretch/>
        </p:blipFill>
        <p:spPr>
          <a:xfrm>
            <a:off x="5092680" y="1956961"/>
            <a:ext cx="3732230" cy="4184347"/>
          </a:xfrm>
          <a:prstGeom prst="rect">
            <a:avLst/>
          </a:prstGeom>
          <a:noFill/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7390086-D021-5FA0-4E98-BD6A172260DA}"/>
              </a:ext>
            </a:extLst>
          </p:cNvPr>
          <p:cNvSpPr/>
          <p:nvPr/>
        </p:nvSpPr>
        <p:spPr>
          <a:xfrm>
            <a:off x="2483708" y="2273643"/>
            <a:ext cx="2236573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2CDDDFE-205D-A515-8996-6F9664D7408F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 l="8985" r="-4" b="-4"/>
          <a:stretch/>
        </p:blipFill>
        <p:spPr>
          <a:xfrm>
            <a:off x="3659540" y="654907"/>
            <a:ext cx="5168550" cy="5794661"/>
          </a:xfrm>
          <a:prstGeom prst="rect">
            <a:avLst/>
          </a:prstGeom>
          <a:noFill/>
        </p:spPr>
      </p:pic>
      <p:sp>
        <p:nvSpPr>
          <p:cNvPr id="3" name="Textplatzhalter 2"/>
          <p:cNvSpPr>
            <a:spLocks noGrp="1"/>
          </p:cNvSpPr>
          <p:nvPr>
            <p:ph idx="14"/>
          </p:nvPr>
        </p:nvSpPr>
        <p:spPr>
          <a:xfrm>
            <a:off x="319091" y="1762188"/>
            <a:ext cx="4180910" cy="468738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Guide </a:t>
            </a:r>
            <a:r>
              <a:rPr lang="de-DE" dirty="0" err="1"/>
              <a:t>neutrons</a:t>
            </a:r>
            <a:r>
              <a:rPr lang="de-DE" dirty="0"/>
              <a:t> from a source into PENeLOPE and to an </a:t>
            </a:r>
            <a:r>
              <a:rPr lang="de-DE" dirty="0" err="1"/>
              <a:t>external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de-DE" dirty="0"/>
          </a:p>
          <a:p>
            <a:pPr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Using: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Guides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Valves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Switch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Detector</a:t>
            </a:r>
            <a:endParaRPr lang="de-DE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tx1">
                    <a:lumMod val="25000"/>
                    <a:lumOff val="75000"/>
                  </a:schemeClr>
                </a:solidFill>
              </a:rPr>
              <a:t>Polarizer</a:t>
            </a:r>
            <a:endParaRPr lang="de-DE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10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311161" y="6473313"/>
            <a:ext cx="7591471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dirty="0"/>
              <a:t>Results of ILL measurements and </a:t>
            </a:r>
            <a:r>
              <a:rPr lang="en-US" b="1" dirty="0"/>
              <a:t>setup for first PENeLOPE neutron measurements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Minimal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- </a:t>
            </a:r>
            <a:r>
              <a:rPr lang="de-DE" dirty="0" err="1"/>
              <a:t>externals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17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EC6B-9C10-9B8D-6242-FFDB07D73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A3556C9-0DA2-A8FD-EC7E-9B3DB671A68A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 l="8985" r="-4" b="-4"/>
          <a:stretch/>
        </p:blipFill>
        <p:spPr>
          <a:xfrm>
            <a:off x="3659540" y="654907"/>
            <a:ext cx="5168550" cy="5794661"/>
          </a:xfrm>
          <a:prstGeom prst="rect">
            <a:avLst/>
          </a:prstGeom>
          <a:noFill/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FBF825-C7E5-B966-5D32-F7C88551A31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19091" y="1762188"/>
            <a:ext cx="4180910" cy="468738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Keep </a:t>
            </a:r>
            <a:r>
              <a:rPr lang="de-DE" dirty="0" err="1"/>
              <a:t>neutrons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 </a:t>
            </a:r>
            <a:r>
              <a:rPr lang="de-DE" dirty="0" err="1"/>
              <a:t>PENeLOPE</a:t>
            </a:r>
            <a:endParaRPr lang="de-DE" dirty="0"/>
          </a:p>
          <a:p>
            <a:pPr>
              <a:spcAft>
                <a:spcPts val="600"/>
              </a:spcAft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Using: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/>
              <a:t>Superconducting</a:t>
            </a:r>
            <a:r>
              <a:rPr lang="de-DE" dirty="0"/>
              <a:t> Magnets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Central Coil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spcAft>
                <a:spcPts val="600"/>
              </a:spcAft>
            </a:pP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neutrons</a:t>
            </a:r>
            <a:r>
              <a:rPr lang="de-DE" dirty="0"/>
              <a:t> </a:t>
            </a:r>
            <a:r>
              <a:rPr lang="de-DE" dirty="0" err="1"/>
              <a:t>inside</a:t>
            </a:r>
            <a:r>
              <a:rPr lang="de-DE" dirty="0"/>
              <a:t>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err="1"/>
              <a:t>Construct</a:t>
            </a:r>
            <a:r>
              <a:rPr lang="de-DE" dirty="0"/>
              <a:t> interface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F5E288-E266-1485-AF05-F8A84AF16A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11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FDD58AE-C85E-0D48-306F-0C6A857F21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11161" y="6473313"/>
            <a:ext cx="8184445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dirty="0"/>
              <a:t>Results of ILL measurements and </a:t>
            </a:r>
            <a:r>
              <a:rPr lang="en-US" b="1" dirty="0"/>
              <a:t>setup for first PENeLOPE neutron measurements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83A2CA-C728-C34F-B060-261AE2326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Minimal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- </a:t>
            </a:r>
            <a:r>
              <a:rPr lang="de-DE" dirty="0" err="1"/>
              <a:t>internals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6785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65923-C076-A8A8-7D11-68B08036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4D5681-E01E-E786-F4EE-6F16F8F3D9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911" y="1762188"/>
            <a:ext cx="7489357" cy="4699572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923D01-FD97-5187-B428-CBF743FC3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12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B74827B4-BB84-29F0-599E-28AD6B0520E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1161" y="6473313"/>
            <a:ext cx="765243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Moritz Gundel | </a:t>
            </a:r>
            <a:r>
              <a:rPr lang="en-US" dirty="0"/>
              <a:t>Results of ILL measurements and </a:t>
            </a:r>
            <a:r>
              <a:rPr lang="en-US" b="1" dirty="0"/>
              <a:t>setup for first PENeLOPE neutron measurements</a:t>
            </a:r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1469A3-209F-3726-D5DD-EE2F340FB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Minimal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setup</a:t>
            </a:r>
            <a:r>
              <a:rPr lang="de-DE" dirty="0"/>
              <a:t> - </a:t>
            </a:r>
            <a:r>
              <a:rPr lang="de-DE" dirty="0" err="1"/>
              <a:t>neutrons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601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6C6D7D-849C-9C60-C5EF-3FE2C8EBC5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8A620F-7676-BEDD-8182-229298616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1" y="6473313"/>
            <a:ext cx="7718933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dirty="0"/>
              <a:t>Results of ILL measurements and </a:t>
            </a:r>
            <a:r>
              <a:rPr lang="en-US" b="1" dirty="0"/>
              <a:t>setup for first PENeLOPE </a:t>
            </a:r>
            <a:r>
              <a:rPr lang="en-US" b="1"/>
              <a:t>neutron measurements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B2A2A2A-A518-94B1-2A71-5124B6A0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Outlook: Key </a:t>
            </a:r>
            <a:r>
              <a:rPr lang="de-DE" dirty="0" err="1"/>
              <a:t>takeaways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3BEEAE1-E235-5280-0674-F4A38AFE9F9A}"/>
              </a:ext>
            </a:extLst>
          </p:cNvPr>
          <p:cNvSpPr txBox="1"/>
          <p:nvPr/>
        </p:nvSpPr>
        <p:spPr>
          <a:xfrm>
            <a:off x="324416" y="1943100"/>
            <a:ext cx="7384484" cy="36258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Externals</a:t>
            </a:r>
            <a:r>
              <a:rPr lang="de-DE" sz="1600" dirty="0">
                <a:latin typeface="+mn-lt"/>
              </a:rPr>
              <a:t>: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 err="1">
                <a:latin typeface="+mn-lt"/>
              </a:rPr>
              <a:t>Valves</a:t>
            </a:r>
            <a:r>
              <a:rPr lang="de-DE" sz="1600" dirty="0">
                <a:latin typeface="+mn-lt"/>
              </a:rPr>
              <a:t>: </a:t>
            </a:r>
            <a:r>
              <a:rPr lang="de-DE" sz="1600" dirty="0" err="1">
                <a:latin typeface="+mn-lt"/>
              </a:rPr>
              <a:t>Shutters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are</a:t>
            </a:r>
            <a:r>
              <a:rPr lang="de-DE" sz="1600" dirty="0">
                <a:latin typeface="+mn-lt"/>
              </a:rPr>
              <a:t> reliable </a:t>
            </a:r>
            <a:r>
              <a:rPr lang="de-DE" sz="1600" dirty="0" err="1">
                <a:latin typeface="+mn-lt"/>
              </a:rPr>
              <a:t>with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low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leakage</a:t>
            </a:r>
            <a:endParaRPr lang="de-DE" sz="1600" dirty="0">
              <a:latin typeface="+mn-lt"/>
            </a:endParaRP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>
                <a:latin typeface="+mn-lt"/>
              </a:rPr>
              <a:t>Switch: </a:t>
            </a:r>
            <a:r>
              <a:rPr lang="de-DE" sz="1600" dirty="0" err="1">
                <a:latin typeface="+mn-lt"/>
              </a:rPr>
              <a:t>working</a:t>
            </a:r>
            <a:r>
              <a:rPr lang="de-DE" sz="1600" dirty="0">
                <a:latin typeface="+mn-lt"/>
              </a:rPr>
              <a:t>, but </a:t>
            </a:r>
            <a:r>
              <a:rPr lang="de-DE" sz="1600" dirty="0" err="1">
                <a:latin typeface="+mn-lt"/>
              </a:rPr>
              <a:t>leakage</a:t>
            </a:r>
            <a:r>
              <a:rPr lang="de-DE" sz="1600" dirty="0">
                <a:latin typeface="+mn-lt"/>
              </a:rPr>
              <a:t> + </a:t>
            </a:r>
            <a:r>
              <a:rPr lang="de-DE" sz="1600" dirty="0" err="1">
                <a:latin typeface="+mn-lt"/>
              </a:rPr>
              <a:t>geometry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challenging</a:t>
            </a:r>
            <a:endParaRPr lang="de-DE" sz="1600" dirty="0">
              <a:latin typeface="+mn-lt"/>
            </a:endParaRP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>
                <a:latin typeface="+mn-lt"/>
              </a:rPr>
              <a:t>Guides: </a:t>
            </a:r>
            <a:r>
              <a:rPr lang="de-DE" sz="1600" dirty="0" err="1">
                <a:latin typeface="+mn-lt"/>
              </a:rPr>
              <a:t>adequate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transmission</a:t>
            </a:r>
            <a:endParaRPr lang="de-DE" sz="1600" dirty="0">
              <a:latin typeface="+mn-lt"/>
            </a:endParaRP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 err="1">
                <a:latin typeface="+mn-lt"/>
              </a:rPr>
              <a:t>Detectors</a:t>
            </a:r>
            <a:r>
              <a:rPr lang="de-DE" sz="1600" dirty="0">
                <a:latin typeface="+mn-lt"/>
              </a:rPr>
              <a:t>: </a:t>
            </a:r>
            <a:r>
              <a:rPr lang="de-DE" sz="1600" dirty="0" err="1">
                <a:latin typeface="+mn-lt"/>
              </a:rPr>
              <a:t>better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readout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would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beneficial</a:t>
            </a:r>
            <a:endParaRPr lang="de-DE" sz="1600" dirty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endParaRPr 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Internals</a:t>
            </a:r>
            <a:r>
              <a:rPr lang="de-DE" sz="1600" dirty="0">
                <a:latin typeface="+mn-lt"/>
              </a:rPr>
              <a:t>: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>
                <a:latin typeface="+mn-lt"/>
              </a:rPr>
              <a:t>Central </a:t>
            </a:r>
            <a:r>
              <a:rPr lang="de-DE" sz="1600" dirty="0" err="1">
                <a:latin typeface="+mn-lt"/>
              </a:rPr>
              <a:t>coil</a:t>
            </a:r>
            <a:r>
              <a:rPr lang="de-DE" sz="1600" dirty="0">
                <a:latin typeface="+mn-lt"/>
              </a:rPr>
              <a:t> + power: </a:t>
            </a:r>
            <a:r>
              <a:rPr lang="de-DE" sz="1600" dirty="0" err="1">
                <a:latin typeface="+mn-lt"/>
              </a:rPr>
              <a:t>install</a:t>
            </a:r>
            <a:r>
              <a:rPr lang="de-DE" sz="1600" dirty="0">
                <a:latin typeface="+mn-lt"/>
              </a:rPr>
              <a:t> &amp; </a:t>
            </a:r>
            <a:r>
              <a:rPr lang="de-DE" sz="1600" dirty="0" err="1">
                <a:latin typeface="+mn-lt"/>
              </a:rPr>
              <a:t>certify</a:t>
            </a:r>
            <a:endParaRPr lang="de-DE" sz="1600" dirty="0">
              <a:latin typeface="+mn-lt"/>
            </a:endParaRP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 err="1">
                <a:latin typeface="+mn-lt"/>
              </a:rPr>
              <a:t>Enable</a:t>
            </a:r>
            <a:r>
              <a:rPr lang="de-DE" sz="1600" dirty="0">
                <a:latin typeface="+mn-lt"/>
              </a:rPr>
              <a:t> UCN </a:t>
            </a:r>
            <a:r>
              <a:rPr lang="de-DE" sz="1600" dirty="0" err="1">
                <a:latin typeface="+mn-lt"/>
              </a:rPr>
              <a:t>connection</a:t>
            </a:r>
            <a:endParaRPr lang="de-DE" sz="1600" dirty="0">
              <a:latin typeface="+mn-lt"/>
            </a:endParaRP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endParaRPr lang="de-DE" sz="1600" dirty="0">
              <a:latin typeface="+mn-lt"/>
            </a:endParaRP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endParaRPr lang="de-DE" sz="1600" dirty="0">
              <a:latin typeface="+mn-lt"/>
            </a:endParaRP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endParaRPr lang="de-DE" sz="1600" dirty="0">
              <a:latin typeface="+mn-lt"/>
            </a:endParaRPr>
          </a:p>
          <a:p>
            <a:pPr lvl="1"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We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need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neutrons</a:t>
            </a:r>
            <a:r>
              <a:rPr lang="de-DE" sz="1600" dirty="0">
                <a:latin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78580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C833CC9-B632-0D75-3DBE-5BB95D63F8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4D8B518-078A-F0BC-DE5C-16D165FA49B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22BCBD7-1EF6-EBB9-5009-73D08E1C58C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08B963-C567-4A61-5238-49296C26618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E01AD4C6-E74D-FD3C-2785-625BDD6858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E0140DD4-0094-12F2-805D-7E91310F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1377943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6E0249A-A1EA-4E87-1812-CB05F4309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0" y="2898418"/>
            <a:ext cx="8508999" cy="316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2" y="6473313"/>
            <a:ext cx="6464280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de-DE" dirty="0" err="1"/>
              <a:t>Assessing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PENeLOPE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9089" y="1762188"/>
            <a:ext cx="8508999" cy="725619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Blue: </a:t>
            </a:r>
            <a:r>
              <a:rPr lang="de-DE" dirty="0" err="1"/>
              <a:t>emptying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(ILL), </a:t>
            </a:r>
            <a:r>
              <a:rPr lang="de-DE" dirty="0" err="1"/>
              <a:t>comparable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TRIGA </a:t>
            </a:r>
            <a:r>
              <a:rPr lang="de-DE" dirty="0" err="1"/>
              <a:t>data</a:t>
            </a:r>
            <a:endParaRPr lang="de-DE" dirty="0"/>
          </a:p>
          <a:p>
            <a:pPr>
              <a:spcAft>
                <a:spcPts val="600"/>
              </a:spcAft>
            </a:pPr>
            <a:r>
              <a:rPr lang="de-DE" dirty="0"/>
              <a:t>Orange: </a:t>
            </a:r>
            <a:r>
              <a:rPr lang="de-DE" dirty="0" err="1"/>
              <a:t>emptying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left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switch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readout</a:t>
            </a:r>
            <a:endParaRPr lang="de-DE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9720109D-2C1E-558A-866B-3C62D43DF6CB}"/>
              </a:ext>
            </a:extLst>
          </p:cNvPr>
          <p:cNvSpPr txBox="1"/>
          <p:nvPr/>
        </p:nvSpPr>
        <p:spPr>
          <a:xfrm>
            <a:off x="4280308" y="3316469"/>
            <a:ext cx="2777438" cy="225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counting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8BFEF09-2EA2-D8C7-56DB-0A75D57B7B2D}"/>
              </a:ext>
            </a:extLst>
          </p:cNvPr>
          <p:cNvSpPr txBox="1"/>
          <p:nvPr/>
        </p:nvSpPr>
        <p:spPr>
          <a:xfrm>
            <a:off x="7057746" y="3316469"/>
            <a:ext cx="1029809" cy="225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transmission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A084A666-8BA8-77EA-0AC0-61AAE036BBBD}"/>
              </a:ext>
            </a:extLst>
          </p:cNvPr>
          <p:cNvSpPr txBox="1"/>
          <p:nvPr/>
        </p:nvSpPr>
        <p:spPr>
          <a:xfrm>
            <a:off x="3293615" y="3316469"/>
            <a:ext cx="986693" cy="225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storage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EB62BED-7368-84CF-5982-5EC2677FB602}"/>
              </a:ext>
            </a:extLst>
          </p:cNvPr>
          <p:cNvSpPr txBox="1"/>
          <p:nvPr/>
        </p:nvSpPr>
        <p:spPr>
          <a:xfrm>
            <a:off x="2040589" y="3316469"/>
            <a:ext cx="1253026" cy="225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filling</a:t>
            </a:r>
            <a:endParaRPr lang="de-DE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077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FE46B8D-7479-2C8E-1F7B-D3143DA9C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9867" y="2499360"/>
            <a:ext cx="7107445" cy="3962400"/>
          </a:xfrm>
          <a:noFill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C755909-BB0B-828A-7531-68DDF1A439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6A117F-D421-7CCC-E255-7F23A3E8BF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1162" y="6473313"/>
            <a:ext cx="6464280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de-DE" dirty="0" err="1"/>
              <a:t>Assessing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PENeLOPE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D99107-31A2-B295-870B-5EEEC4EBD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9089" y="1762188"/>
            <a:ext cx="8508999" cy="714951"/>
          </a:xfrm>
        </p:spPr>
        <p:txBody>
          <a:bodyPr/>
          <a:lstStyle/>
          <a:p>
            <a:r>
              <a:rPr lang="en-US" dirty="0"/>
              <a:t>2 Cascade detectors: Daniela and Delphine (Identical model, 8 by 8 pixels)</a:t>
            </a:r>
          </a:p>
          <a:p>
            <a:r>
              <a:rPr lang="en-US" dirty="0"/>
              <a:t>Below: Transmission through the setup with 1.3 m storage guide</a:t>
            </a: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B4D30840-6565-263F-2183-06A396BF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/>
          <a:lstStyle/>
          <a:p>
            <a:r>
              <a:rPr lang="en-US" dirty="0"/>
              <a:t>detector efficiencies at ILL</a:t>
            </a:r>
          </a:p>
        </p:txBody>
      </p:sp>
    </p:spTree>
    <p:extLst>
      <p:ext uri="{BB962C8B-B14F-4D97-AF65-F5344CB8AC3E}">
        <p14:creationId xmlns:p14="http://schemas.microsoft.com/office/powerpoint/2010/main" val="220635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12986079-BE6F-B207-39A9-B1FCE8B372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5608" r="5608"/>
          <a:stretch/>
        </p:blipFill>
        <p:spPr>
          <a:xfrm>
            <a:off x="0" y="1691985"/>
            <a:ext cx="9144000" cy="5165669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14747FD-CB67-9430-64F4-50700E8C6D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E19D81-CA51-3595-0C69-A03ED196CD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2" y="6473313"/>
            <a:ext cx="6464280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de-DE" dirty="0" err="1"/>
              <a:t>Assessing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PENeLOPE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en-US" dirty="0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F262AD5-BA8F-F367-EB74-B95A9D1D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CD1 </a:t>
            </a:r>
            <a:r>
              <a:rPr lang="en-US" dirty="0" err="1"/>
              <a:t>spacial</a:t>
            </a:r>
            <a:r>
              <a:rPr lang="en-US" dirty="0"/>
              <a:t> development</a:t>
            </a:r>
          </a:p>
        </p:txBody>
      </p:sp>
    </p:spTree>
    <p:extLst>
      <p:ext uri="{BB962C8B-B14F-4D97-AF65-F5344CB8AC3E}">
        <p14:creationId xmlns:p14="http://schemas.microsoft.com/office/powerpoint/2010/main" val="3566754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72C38B1F-D975-634E-920B-F2E44F4F3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1969948" y="1762188"/>
            <a:ext cx="5207282" cy="4699572"/>
          </a:xfrm>
          <a:prstGeom prst="rect">
            <a:avLst/>
          </a:prstGeom>
          <a:noFill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34D59D0-671B-5A0E-60EF-C40CBA0BB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C7E4B4-3F88-A0F1-FDDE-E40CAA13A2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1162" y="6473313"/>
            <a:ext cx="6464280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de-DE" dirty="0" err="1"/>
              <a:t>Assessing</a:t>
            </a:r>
            <a:r>
              <a:rPr lang="de-DE" dirty="0"/>
              <a:t>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guiding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PENeLOPE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lifetime</a:t>
            </a:r>
            <a:r>
              <a:rPr lang="de-DE" dirty="0"/>
              <a:t> </a:t>
            </a:r>
            <a:r>
              <a:rPr lang="de-DE" dirty="0" err="1"/>
              <a:t>experiment</a:t>
            </a:r>
            <a:endParaRPr lang="en-US" dirty="0"/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A7361EE9-3573-A08A-86D5-149DCA5B8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/>
          <a:lstStyle/>
          <a:p>
            <a:r>
              <a:rPr lang="en-US" dirty="0"/>
              <a:t>Emptying peak for different storage times</a:t>
            </a:r>
          </a:p>
        </p:txBody>
      </p:sp>
    </p:spTree>
    <p:extLst>
      <p:ext uri="{BB962C8B-B14F-4D97-AF65-F5344CB8AC3E}">
        <p14:creationId xmlns:p14="http://schemas.microsoft.com/office/powerpoint/2010/main" val="3435131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D3BBA5B-A959-F0FD-782D-9DAE5EE72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2587" y="1945563"/>
            <a:ext cx="7558826" cy="452775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1162" y="6473313"/>
            <a:ext cx="7362384" cy="365125"/>
          </a:xfrm>
        </p:spPr>
        <p:txBody>
          <a:bodyPr/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19089" y="1762187"/>
            <a:ext cx="4252911" cy="2735729"/>
          </a:xfrm>
        </p:spPr>
        <p:txBody>
          <a:bodyPr/>
          <a:lstStyle/>
          <a:p>
            <a:r>
              <a:rPr lang="de-DE" dirty="0"/>
              <a:t>Storage </a:t>
            </a:r>
            <a:r>
              <a:rPr lang="de-DE" dirty="0" err="1"/>
              <a:t>experiment</a:t>
            </a:r>
            <a:r>
              <a:rPr lang="de-DE" dirty="0"/>
              <a:t>: two </a:t>
            </a:r>
            <a:r>
              <a:rPr lang="de-DE" dirty="0" err="1"/>
              <a:t>ways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emptying</a:t>
            </a:r>
            <a:r>
              <a:rPr lang="de-DE" dirty="0"/>
              <a:t> (</a:t>
            </a:r>
            <a:r>
              <a:rPr lang="de-DE" dirty="0" err="1"/>
              <a:t>either</a:t>
            </a:r>
            <a:r>
              <a:rPr lang="de-DE" dirty="0"/>
              <a:t> of the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branches</a:t>
            </a:r>
            <a:r>
              <a:rPr lang="de-DE" dirty="0"/>
              <a:t>)</a:t>
            </a:r>
          </a:p>
          <a:p>
            <a:r>
              <a:rPr lang="de-DE" dirty="0"/>
              <a:t>Additional </a:t>
            </a:r>
            <a:r>
              <a:rPr lang="de-DE" dirty="0" err="1"/>
              <a:t>inlet</a:t>
            </a:r>
            <a:r>
              <a:rPr lang="de-DE" dirty="0"/>
              <a:t> </a:t>
            </a:r>
            <a:r>
              <a:rPr lang="de-DE" dirty="0" err="1"/>
              <a:t>valve</a:t>
            </a:r>
            <a:r>
              <a:rPr lang="de-DE" dirty="0"/>
              <a:t> &amp; </a:t>
            </a:r>
            <a:r>
              <a:rPr lang="de-DE" dirty="0" err="1"/>
              <a:t>monitoring</a:t>
            </a:r>
            <a:r>
              <a:rPr lang="de-DE" dirty="0"/>
              <a:t> </a:t>
            </a:r>
            <a:r>
              <a:rPr lang="de-DE" dirty="0" err="1"/>
              <a:t>detector</a:t>
            </a:r>
            <a:endParaRPr lang="de-DE" dirty="0"/>
          </a:p>
          <a:p>
            <a:r>
              <a:rPr lang="de-DE" dirty="0"/>
              <a:t>60/92/130 cm </a:t>
            </a:r>
            <a:r>
              <a:rPr lang="de-DE" dirty="0" err="1"/>
              <a:t>storage</a:t>
            </a:r>
            <a:r>
              <a:rPr lang="de-DE" dirty="0"/>
              <a:t> </a:t>
            </a:r>
            <a:r>
              <a:rPr lang="de-DE" dirty="0" err="1"/>
              <a:t>length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Experiments </a:t>
            </a:r>
            <a:r>
              <a:rPr lang="de-DE" dirty="0" err="1"/>
              <a:t>conducted</a:t>
            </a:r>
            <a:r>
              <a:rPr lang="de-DE" dirty="0"/>
              <a:t> at ILL Grenoble</a:t>
            </a:r>
          </a:p>
        </p:txBody>
      </p:sp>
    </p:spTree>
    <p:extLst>
      <p:ext uri="{BB962C8B-B14F-4D97-AF65-F5344CB8AC3E}">
        <p14:creationId xmlns:p14="http://schemas.microsoft.com/office/powerpoint/2010/main" val="216204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F9BBD90-51E4-189C-D17B-0002770AAE7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/>
        </p:blipFill>
        <p:spPr>
          <a:xfrm>
            <a:off x="990298" y="1288168"/>
            <a:ext cx="7163404" cy="5493120"/>
          </a:xfrm>
          <a:prstGeom prst="rect">
            <a:avLst/>
          </a:prstGeom>
          <a:noFill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89AB28-CB43-8D24-AE7F-F7A5A7AD65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5BB899-E7F3-5EA8-0BE2-731F280663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2" y="6473313"/>
            <a:ext cx="7842540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5CF8E504-8B38-01D5-E7FF-2A46F33E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Results: neutron lifetime</a:t>
            </a:r>
          </a:p>
        </p:txBody>
      </p:sp>
    </p:spTree>
    <p:extLst>
      <p:ext uri="{BB962C8B-B14F-4D97-AF65-F5344CB8AC3E}">
        <p14:creationId xmlns:p14="http://schemas.microsoft.com/office/powerpoint/2010/main" val="295709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F83F14-998B-F729-3C28-E858E07DAAC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3F1D81-F6D8-D5EC-593B-5D569E5DA32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1" y="6473313"/>
            <a:ext cx="7619353" cy="365125"/>
          </a:xfrm>
        </p:spPr>
        <p:txBody>
          <a:bodyPr/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2A9E702-2820-CAF7-06E9-D44ABFDB6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</a:t>
            </a:r>
            <a:r>
              <a:rPr lang="de-DE" dirty="0" err="1"/>
              <a:t>neutron</a:t>
            </a:r>
            <a:r>
              <a:rPr lang="de-DE" dirty="0"/>
              <a:t> </a:t>
            </a:r>
            <a:r>
              <a:rPr lang="de-DE" dirty="0" err="1"/>
              <a:t>lifetime</a:t>
            </a:r>
            <a:endParaRPr lang="de-DE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E48A6E8-6A25-6EB9-E58C-82D5AE88E814}"/>
              </a:ext>
            </a:extLst>
          </p:cNvPr>
          <p:cNvSpPr/>
          <p:nvPr/>
        </p:nvSpPr>
        <p:spPr>
          <a:xfrm>
            <a:off x="2493264" y="2152567"/>
            <a:ext cx="1237488" cy="97527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D248D513-1823-9B57-C17A-C82086680F26}"/>
              </a:ext>
            </a:extLst>
          </p:cNvPr>
          <p:cNvSpPr/>
          <p:nvPr/>
        </p:nvSpPr>
        <p:spPr>
          <a:xfrm>
            <a:off x="3840479" y="2148840"/>
            <a:ext cx="1237487" cy="97527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FD7FAF8-B333-C36B-D1BD-01EE4440A7CF}"/>
              </a:ext>
            </a:extLst>
          </p:cNvPr>
          <p:cNvSpPr/>
          <p:nvPr/>
        </p:nvSpPr>
        <p:spPr>
          <a:xfrm>
            <a:off x="5182743" y="2148839"/>
            <a:ext cx="1237486" cy="975277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76F56209-FDC9-FF28-378F-04A4AB2AB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84418"/>
              </p:ext>
            </p:extLst>
          </p:nvPr>
        </p:nvGraphicFramePr>
        <p:xfrm>
          <a:off x="1213485" y="1522730"/>
          <a:ext cx="671703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3406">
                  <a:extLst>
                    <a:ext uri="{9D8B030D-6E8A-4147-A177-3AD203B41FA5}">
                      <a16:colId xmlns:a16="http://schemas.microsoft.com/office/drawing/2014/main" val="2655025493"/>
                    </a:ext>
                  </a:extLst>
                </a:gridCol>
                <a:gridCol w="1343406">
                  <a:extLst>
                    <a:ext uri="{9D8B030D-6E8A-4147-A177-3AD203B41FA5}">
                      <a16:colId xmlns:a16="http://schemas.microsoft.com/office/drawing/2014/main" val="2686189011"/>
                    </a:ext>
                  </a:extLst>
                </a:gridCol>
                <a:gridCol w="1343406">
                  <a:extLst>
                    <a:ext uri="{9D8B030D-6E8A-4147-A177-3AD203B41FA5}">
                      <a16:colId xmlns:a16="http://schemas.microsoft.com/office/drawing/2014/main" val="2286523158"/>
                    </a:ext>
                  </a:extLst>
                </a:gridCol>
                <a:gridCol w="1343406">
                  <a:extLst>
                    <a:ext uri="{9D8B030D-6E8A-4147-A177-3AD203B41FA5}">
                      <a16:colId xmlns:a16="http://schemas.microsoft.com/office/drawing/2014/main" val="1345517109"/>
                    </a:ext>
                  </a:extLst>
                </a:gridCol>
                <a:gridCol w="1343406">
                  <a:extLst>
                    <a:ext uri="{9D8B030D-6E8A-4147-A177-3AD203B41FA5}">
                      <a16:colId xmlns:a16="http://schemas.microsoft.com/office/drawing/2014/main" val="194125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Lifetime [s]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TRIGA</a:t>
                      </a:r>
                    </a:p>
                  </a:txBody>
                  <a:tcPr>
                    <a:lnL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1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Length</a:t>
                      </a:r>
                      <a:endParaRPr lang="de-DE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1.3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0.92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568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Left</a:t>
                      </a:r>
                      <a:endParaRPr lang="de-DE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57.1(5.0)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17.6(2.1)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33.1(7.1)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51781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Right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57.9(1.0)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43.9(9.1)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47.3(3.0)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73.9(5.9)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25689441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7F93EBAA-7B4B-0B56-962E-03EFE21ACA32}"/>
              </a:ext>
            </a:extLst>
          </p:cNvPr>
          <p:cNvSpPr txBox="1"/>
          <p:nvPr/>
        </p:nvSpPr>
        <p:spPr>
          <a:xfrm>
            <a:off x="1082230" y="3547026"/>
            <a:ext cx="6979539" cy="16608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 err="1">
                <a:latin typeface="+mn-lt"/>
              </a:rPr>
              <a:t>Shortest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lifetime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92 cm </a:t>
            </a:r>
            <a:r>
              <a:rPr lang="de-DE" sz="1600" dirty="0" err="1">
                <a:latin typeface="+mn-lt"/>
              </a:rPr>
              <a:t>guide</a:t>
            </a:r>
            <a:endParaRPr lang="de-DE" sz="1600" dirty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DE" sz="1600" dirty="0" err="1">
                <a:latin typeface="+mn-lt"/>
              </a:rPr>
              <a:t>Equal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both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detectors</a:t>
            </a:r>
            <a:r>
              <a:rPr lang="de-DE" sz="1600" dirty="0">
                <a:latin typeface="+mn-lt"/>
              </a:rPr>
              <a:t> at 130 cm, large </a:t>
            </a:r>
            <a:r>
              <a:rPr lang="de-DE" sz="1600" dirty="0" err="1">
                <a:latin typeface="+mn-lt"/>
              </a:rPr>
              <a:t>differences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for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both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shorter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guides</a:t>
            </a:r>
            <a:endParaRPr lang="de-DE" sz="1600" dirty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dirty="0">
                <a:latin typeface="+mn-lt"/>
              </a:rPr>
              <a:t>Energy </a:t>
            </a:r>
            <a:r>
              <a:rPr lang="de-DE" sz="1600" dirty="0" err="1">
                <a:latin typeface="+mn-lt"/>
              </a:rPr>
              <a:t>dependant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loss</a:t>
            </a:r>
            <a:r>
              <a:rPr lang="de-DE" sz="1600" dirty="0">
                <a:latin typeface="+mn-lt"/>
              </a:rPr>
              <a:t> after </a:t>
            </a:r>
            <a:r>
              <a:rPr lang="de-DE" sz="1600" dirty="0" err="1">
                <a:latin typeface="+mn-lt"/>
              </a:rPr>
              <a:t>storage</a:t>
            </a:r>
            <a:endParaRPr lang="de-DE" sz="1600" dirty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Symbol" panose="05050102010706020507" pitchFamily="18" charset="2"/>
              <a:buChar char="-"/>
            </a:pPr>
            <a:endParaRPr lang="de-DE" sz="1600" dirty="0">
              <a:latin typeface="+mn-lt"/>
            </a:endParaRPr>
          </a:p>
          <a:p>
            <a:pPr>
              <a:lnSpc>
                <a:spcPct val="114000"/>
              </a:lnSpc>
            </a:pPr>
            <a:endParaRPr lang="de-DE" sz="1600" dirty="0" err="1">
              <a:latin typeface="+mn-lt"/>
            </a:endParaRPr>
          </a:p>
        </p:txBody>
      </p:sp>
      <p:pic>
        <p:nvPicPr>
          <p:cNvPr id="14" name="Inhaltsplatzhalter 6">
            <a:extLst>
              <a:ext uri="{FF2B5EF4-FFF2-40B4-BE49-F238E27FC236}">
                <a16:creationId xmlns:a16="http://schemas.microsoft.com/office/drawing/2014/main" id="{0C03BD26-E3E9-AA56-8DD2-B0364B29C0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76"/>
          <a:stretch/>
        </p:blipFill>
        <p:spPr>
          <a:xfrm>
            <a:off x="5581458" y="4202411"/>
            <a:ext cx="2480311" cy="22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88AF2ECD-F7BA-E969-AA66-E76160DE7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67" y="1489515"/>
            <a:ext cx="7739865" cy="5166360"/>
          </a:xfrm>
          <a:prstGeom prst="rect">
            <a:avLst/>
          </a:prstGeom>
          <a:noFill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FC6A495-1A0F-66AA-FEE2-3F39C9C4679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80656E-1CD4-D88F-B1F4-A39EC46644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2" y="6473313"/>
            <a:ext cx="7918438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3730DD9B-4588-1E4A-0AD4-065823B0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Results: Side difference vs Storage time</a:t>
            </a:r>
          </a:p>
        </p:txBody>
      </p: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3F60BB7E-51A2-E58D-3818-93EC049A63F5}"/>
              </a:ext>
            </a:extLst>
          </p:cNvPr>
          <p:cNvGrpSpPr>
            <a:grpSpLocks noChangeAspect="1"/>
          </p:cNvGrpSpPr>
          <p:nvPr/>
        </p:nvGrpSpPr>
        <p:grpSpPr>
          <a:xfrm>
            <a:off x="3843557" y="1709739"/>
            <a:ext cx="2508584" cy="1514450"/>
            <a:chOff x="1013860" y="1404703"/>
            <a:chExt cx="7280995" cy="4395591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C5A261C-29CA-3B63-E240-5E95C9CD7A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81993" y="3204659"/>
              <a:ext cx="3022445" cy="1556576"/>
              <a:chOff x="4955114" y="5880341"/>
              <a:chExt cx="3022445" cy="1556576"/>
            </a:xfrm>
            <a:solidFill>
              <a:srgbClr val="999999"/>
            </a:solidFill>
          </p:grpSpPr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BB06C83C-1F1D-4B18-8F98-03E0A0ABD5E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955114" y="6028526"/>
                <a:ext cx="2675173" cy="1408391"/>
                <a:chOff x="4722804" y="4602051"/>
                <a:chExt cx="2675173" cy="1408391"/>
              </a:xfrm>
              <a:grpFill/>
            </p:grpSpPr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id="{25DEAD5C-97D5-6AAB-9234-06951741E0C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5694804" y="4570442"/>
                  <a:ext cx="468000" cy="24120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id="{DD3B0FE9-8836-4440-6692-53D1DC8EC05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200000">
                  <a:off x="6929977" y="4602051"/>
                  <a:ext cx="468000" cy="1368000"/>
                </a:xfrm>
                <a:prstGeom prst="rect">
                  <a:avLst/>
                </a:prstGeom>
                <a:grpFill/>
                <a:ln w="317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</p:grp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145457D5-19B8-AAE7-27E3-58A1FA2D012F}"/>
                  </a:ext>
                </a:extLst>
              </p:cNvPr>
              <p:cNvSpPr>
                <a:spLocks/>
              </p:cNvSpPr>
              <p:nvPr/>
            </p:nvSpPr>
            <p:spPr>
              <a:xfrm rot="1200000">
                <a:off x="7365559" y="5880341"/>
                <a:ext cx="612000" cy="180000"/>
              </a:xfrm>
              <a:prstGeom prst="rect">
                <a:avLst/>
              </a:prstGeom>
              <a:solidFill>
                <a:srgbClr val="767171"/>
              </a:solidFill>
              <a:ln w="31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040554D8-A3CB-78EF-07D0-4E43F3AD2940}"/>
                  </a:ext>
                </a:extLst>
              </p:cNvPr>
              <p:cNvSpPr>
                <a:spLocks/>
              </p:cNvSpPr>
              <p:nvPr/>
            </p:nvSpPr>
            <p:spPr>
              <a:xfrm rot="1200000">
                <a:off x="7401962" y="6051330"/>
                <a:ext cx="467999" cy="18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</p:grpSp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41BD8603-A5FC-A28D-0B99-BC692802B002}"/>
                </a:ext>
              </a:extLst>
            </p:cNvPr>
            <p:cNvGrpSpPr>
              <a:grpSpLocks/>
            </p:cNvGrpSpPr>
            <p:nvPr/>
          </p:nvGrpSpPr>
          <p:grpSpPr>
            <a:xfrm>
              <a:off x="5960533" y="1603958"/>
              <a:ext cx="1524865" cy="1752865"/>
              <a:chOff x="4978659" y="3639388"/>
              <a:chExt cx="1524865" cy="1752865"/>
            </a:xfrm>
            <a:solidFill>
              <a:srgbClr val="999999"/>
            </a:solidFill>
          </p:grpSpPr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id="{0E292EF0-FAB0-FF37-CBBD-9FE4461AB77A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5003783" y="3999393"/>
                <a:ext cx="1476000" cy="756000"/>
              </a:xfrm>
              <a:prstGeom prst="rect">
                <a:avLst/>
              </a:prstGeom>
              <a:grpFill/>
              <a:ln w="31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dirty="0"/>
                  <a:t>            </a:t>
                </a:r>
                <a:endParaRPr lang="de-DE" dirty="0"/>
              </a:p>
            </p:txBody>
          </p:sp>
          <p:sp>
            <p:nvSpPr>
              <p:cNvPr id="14" name="Gleichschenkliges Dreieck 13">
                <a:extLst>
                  <a:ext uri="{FF2B5EF4-FFF2-40B4-BE49-F238E27FC236}">
                    <a16:creationId xmlns:a16="http://schemas.microsoft.com/office/drawing/2014/main" id="{B5E2739F-1C6F-C5C2-E822-EB4AC4A091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19784" y="3639388"/>
                <a:ext cx="383740" cy="1476004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200"/>
              </a:p>
            </p:txBody>
          </p:sp>
          <p:sp>
            <p:nvSpPr>
              <p:cNvPr id="15" name="Gleichschenkliges Dreieck 14">
                <a:extLst>
                  <a:ext uri="{FF2B5EF4-FFF2-40B4-BE49-F238E27FC236}">
                    <a16:creationId xmlns:a16="http://schemas.microsoft.com/office/drawing/2014/main" id="{3D302642-477E-5336-4691-B47E3C466BC3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4978659" y="3639388"/>
                <a:ext cx="389354" cy="14760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200"/>
              </a:p>
            </p:txBody>
          </p:sp>
          <p:sp>
            <p:nvSpPr>
              <p:cNvPr id="16" name="Gleichschenkliges Dreieck 15">
                <a:extLst>
                  <a:ext uri="{FF2B5EF4-FFF2-40B4-BE49-F238E27FC236}">
                    <a16:creationId xmlns:a16="http://schemas.microsoft.com/office/drawing/2014/main" id="{241A0424-A70F-4775-1752-388C2736FDBF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4980042" y="5114198"/>
                <a:ext cx="1523482" cy="278055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200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2E09077C-B709-3AB6-39B9-8D578D7815F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849111" y="3202921"/>
              <a:ext cx="803617" cy="1930260"/>
              <a:chOff x="8346755" y="5839021"/>
              <a:chExt cx="803617" cy="1930260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C2AAE0E5-7CC2-A33F-FDA8-839C884727F5}"/>
                  </a:ext>
                </a:extLst>
              </p:cNvPr>
              <p:cNvSpPr>
                <a:spLocks/>
              </p:cNvSpPr>
              <p:nvPr/>
            </p:nvSpPr>
            <p:spPr>
              <a:xfrm rot="9600000">
                <a:off x="8826372" y="5969281"/>
                <a:ext cx="324000" cy="1800000"/>
              </a:xfrm>
              <a:prstGeom prst="rect">
                <a:avLst/>
              </a:prstGeom>
              <a:solidFill>
                <a:srgbClr val="999999"/>
              </a:solidFill>
              <a:ln w="31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de-DE" sz="1200" dirty="0"/>
                  <a:t> </a:t>
                </a: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3B1DAB23-A89F-A0DB-AAB3-400694797690}"/>
                  </a:ext>
                </a:extLst>
              </p:cNvPr>
              <p:cNvSpPr>
                <a:spLocks/>
              </p:cNvSpPr>
              <p:nvPr/>
            </p:nvSpPr>
            <p:spPr>
              <a:xfrm rot="9600000">
                <a:off x="8346755" y="5839021"/>
                <a:ext cx="612000" cy="180000"/>
              </a:xfrm>
              <a:prstGeom prst="rect">
                <a:avLst/>
              </a:prstGeom>
              <a:solidFill>
                <a:srgbClr val="767171"/>
              </a:solidFill>
              <a:ln w="317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F2D15112-4D70-4117-F1DE-261AE6B345CE}"/>
                  </a:ext>
                </a:extLst>
              </p:cNvPr>
              <p:cNvSpPr>
                <a:spLocks/>
              </p:cNvSpPr>
              <p:nvPr/>
            </p:nvSpPr>
            <p:spPr>
              <a:xfrm rot="9600000">
                <a:off x="8521634" y="6015085"/>
                <a:ext cx="324000" cy="18000"/>
              </a:xfrm>
              <a:prstGeom prst="rect">
                <a:avLst/>
              </a:prstGeom>
              <a:solidFill>
                <a:srgbClr val="595959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</p:grp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23F0A9C-CF7C-6A9F-0B9D-9F916AFADDA1}"/>
                </a:ext>
              </a:extLst>
            </p:cNvPr>
            <p:cNvSpPr>
              <a:spLocks/>
            </p:cNvSpPr>
            <p:nvPr/>
          </p:nvSpPr>
          <p:spPr>
            <a:xfrm>
              <a:off x="6414617" y="1422054"/>
              <a:ext cx="612000" cy="180000"/>
            </a:xfrm>
            <a:prstGeom prst="rect">
              <a:avLst/>
            </a:prstGeom>
            <a:solidFill>
              <a:srgbClr val="76717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25AB633C-2110-DEC2-C55E-5B117BBD34A1}"/>
                </a:ext>
              </a:extLst>
            </p:cNvPr>
            <p:cNvSpPr>
              <a:spLocks/>
            </p:cNvSpPr>
            <p:nvPr/>
          </p:nvSpPr>
          <p:spPr>
            <a:xfrm>
              <a:off x="6491561" y="1404703"/>
              <a:ext cx="467999" cy="18000"/>
            </a:xfrm>
            <a:prstGeom prst="rect">
              <a:avLst/>
            </a:prstGeom>
            <a:solidFill>
              <a:srgbClr val="59595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D0A0925-677F-AEF7-1CD8-A96BC0C7F966}"/>
                </a:ext>
              </a:extLst>
            </p:cNvPr>
            <p:cNvSpPr>
              <a:spLocks/>
            </p:cNvSpPr>
            <p:nvPr/>
          </p:nvSpPr>
          <p:spPr>
            <a:xfrm rot="20400000">
              <a:off x="7574855" y="5080294"/>
              <a:ext cx="720000" cy="720000"/>
            </a:xfrm>
            <a:prstGeom prst="rect">
              <a:avLst/>
            </a:prstGeom>
            <a:solidFill>
              <a:srgbClr val="999999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5490DA1F-0352-D50B-D3A9-65A1C637BF50}"/>
                </a:ext>
              </a:extLst>
            </p:cNvPr>
            <p:cNvSpPr>
              <a:spLocks/>
            </p:cNvSpPr>
            <p:nvPr/>
          </p:nvSpPr>
          <p:spPr>
            <a:xfrm rot="9600000">
              <a:off x="7640063" y="5078167"/>
              <a:ext cx="323997" cy="18000"/>
            </a:xfrm>
            <a:prstGeom prst="rect">
              <a:avLst/>
            </a:prstGeom>
            <a:solidFill>
              <a:srgbClr val="59595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29CF88B8-B6D1-FA7F-D1F1-0AE548D3744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38572" y="4213867"/>
              <a:ext cx="79357" cy="79362"/>
              <a:chOff x="4653517" y="6752855"/>
              <a:chExt cx="79357" cy="79362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F1CC927-DBD6-A6EC-4097-FE910F0F0E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91024" y="6752860"/>
                <a:ext cx="0" cy="793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1973E6FE-B2B6-072A-FF52-D61293FA7EE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V="1">
                <a:off x="4693196" y="6713176"/>
                <a:ext cx="0" cy="793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F2911219-5188-433E-CCED-F5D7801665C4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860" y="3130351"/>
              <a:ext cx="2566800" cy="2401025"/>
              <a:chOff x="1730552" y="4919112"/>
              <a:chExt cx="2566800" cy="2401025"/>
            </a:xfrm>
            <a:solidFill>
              <a:srgbClr val="999999"/>
            </a:solidFill>
          </p:grpSpPr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27487198-5A8C-A606-327E-D8DBC8502B4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201934" y="6081996"/>
                <a:ext cx="360000" cy="468000"/>
                <a:chOff x="3816651" y="5542442"/>
                <a:chExt cx="360000" cy="468000"/>
              </a:xfrm>
              <a:grpFill/>
            </p:grpSpPr>
            <p:sp>
              <p:nvSpPr>
                <p:cNvPr id="63" name="Rechteck 62">
                  <a:extLst>
                    <a:ext uri="{FF2B5EF4-FFF2-40B4-BE49-F238E27FC236}">
                      <a16:creationId xmlns:a16="http://schemas.microsoft.com/office/drawing/2014/main" id="{C1D1C07A-B75A-6127-B998-44E88563E22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852651" y="5686442"/>
                  <a:ext cx="468000" cy="180000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64" name="Rechteck 63">
                  <a:extLst>
                    <a:ext uri="{FF2B5EF4-FFF2-40B4-BE49-F238E27FC236}">
                      <a16:creationId xmlns:a16="http://schemas.microsoft.com/office/drawing/2014/main" id="{864B8452-925A-798C-2A46-C43A3019946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780651" y="5686557"/>
                  <a:ext cx="252000" cy="180000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</p:grp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9D653C01-A499-4A1D-585B-4BAF6341E2C0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3336936" y="6306997"/>
                <a:ext cx="467999" cy="18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grpSp>
            <p:nvGrpSpPr>
              <p:cNvPr id="31" name="Gruppieren 30">
                <a:extLst>
                  <a:ext uri="{FF2B5EF4-FFF2-40B4-BE49-F238E27FC236}">
                    <a16:creationId xmlns:a16="http://schemas.microsoft.com/office/drawing/2014/main" id="{EB919057-FAA7-27B1-96C3-79B3DCB4F66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583409" y="4919112"/>
                <a:ext cx="360000" cy="1990884"/>
                <a:chOff x="4005596" y="4379558"/>
                <a:chExt cx="360000" cy="1990884"/>
              </a:xfrm>
              <a:grpFill/>
            </p:grpSpPr>
            <p:sp>
              <p:nvSpPr>
                <p:cNvPr id="60" name="Rechteck 59">
                  <a:extLst>
                    <a:ext uri="{FF2B5EF4-FFF2-40B4-BE49-F238E27FC236}">
                      <a16:creationId xmlns:a16="http://schemas.microsoft.com/office/drawing/2014/main" id="{30819E8F-CC33-D275-6095-C9193D987BC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3591596" y="5596442"/>
                  <a:ext cx="1188000" cy="360000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61" name="Flussdiagramm: Alternativer Prozess 60">
                  <a:extLst>
                    <a:ext uri="{FF2B5EF4-FFF2-40B4-BE49-F238E27FC236}">
                      <a16:creationId xmlns:a16="http://schemas.microsoft.com/office/drawing/2014/main" id="{6DF322C0-6934-3130-6D51-C1E4000D8FA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053422" y="4379558"/>
                  <a:ext cx="251682" cy="730250"/>
                </a:xfrm>
                <a:prstGeom prst="flowChartAlternateProcess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62" name="Rechteck 61">
                  <a:extLst>
                    <a:ext uri="{FF2B5EF4-FFF2-40B4-BE49-F238E27FC236}">
                      <a16:creationId xmlns:a16="http://schemas.microsoft.com/office/drawing/2014/main" id="{F4111834-61F6-92BC-5882-683400B9570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4094477" y="5171734"/>
                  <a:ext cx="169570" cy="45719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</p:grpSp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B5975B55-8C97-8290-EC74-DF9E1BD3C90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3938113" y="5721996"/>
                <a:ext cx="359239" cy="1188000"/>
                <a:chOff x="4537917" y="5182442"/>
                <a:chExt cx="359239" cy="1188000"/>
              </a:xfrm>
              <a:grpFill/>
            </p:grpSpPr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id="{9D371CD8-81BA-0422-6BFB-1DB5E179C2A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4033917" y="5686442"/>
                  <a:ext cx="1188000" cy="180000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FC753FEF-3249-8CEF-4B1B-A3AB16A3032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4573156" y="5686442"/>
                  <a:ext cx="468000" cy="180000"/>
                </a:xfrm>
                <a:prstGeom prst="rect">
                  <a:avLst/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/>
                </a:p>
              </p:txBody>
            </p:sp>
          </p:grpSp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FD80F30E-0568-0F0A-66AD-06AD8267218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1730552" y="5384296"/>
                <a:ext cx="1494586" cy="1935841"/>
                <a:chOff x="-46086" y="5384296"/>
                <a:chExt cx="1494586" cy="1935841"/>
              </a:xfrm>
              <a:grpFill/>
            </p:grpSpPr>
            <p:sp>
              <p:nvSpPr>
                <p:cNvPr id="34" name="L-Form 33">
                  <a:extLst>
                    <a:ext uri="{FF2B5EF4-FFF2-40B4-BE49-F238E27FC236}">
                      <a16:creationId xmlns:a16="http://schemas.microsoft.com/office/drawing/2014/main" id="{0ADF40A2-26BA-D3B3-7E40-3DD2BBC7DEA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37757" y="5905850"/>
                  <a:ext cx="535845" cy="535845"/>
                </a:xfrm>
                <a:prstGeom prst="corner">
                  <a:avLst>
                    <a:gd name="adj1" fmla="val 46890"/>
                    <a:gd name="adj2" fmla="val 47135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35" name="L-Form 34">
                  <a:extLst>
                    <a:ext uri="{FF2B5EF4-FFF2-40B4-BE49-F238E27FC236}">
                      <a16:creationId xmlns:a16="http://schemas.microsoft.com/office/drawing/2014/main" id="{5E15298C-3088-6CCE-EC50-CB6739CE198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-46086" y="5384296"/>
                  <a:ext cx="535845" cy="535845"/>
                </a:xfrm>
                <a:prstGeom prst="corner">
                  <a:avLst>
                    <a:gd name="adj1" fmla="val 50000"/>
                    <a:gd name="adj2" fmla="val 47135"/>
                  </a:avLst>
                </a:prstGeom>
                <a:grp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grpSp>
              <p:nvGrpSpPr>
                <p:cNvPr id="36" name="Gruppieren 35">
                  <a:extLst>
                    <a:ext uri="{FF2B5EF4-FFF2-40B4-BE49-F238E27FC236}">
                      <a16:creationId xmlns:a16="http://schemas.microsoft.com/office/drawing/2014/main" id="{8631FD1E-4A92-A5B8-6958-93D1985C98CE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237757" y="5871178"/>
                  <a:ext cx="252000" cy="90634"/>
                  <a:chOff x="1619248" y="1928976"/>
                  <a:chExt cx="250033" cy="90634"/>
                </a:xfrm>
                <a:grpFill/>
              </p:grpSpPr>
              <p:sp>
                <p:nvSpPr>
                  <p:cNvPr id="55" name="Rechteck 54">
                    <a:extLst>
                      <a:ext uri="{FF2B5EF4-FFF2-40B4-BE49-F238E27FC236}">
                        <a16:creationId xmlns:a16="http://schemas.microsoft.com/office/drawing/2014/main" id="{A73E886C-0E08-FA3A-2930-71B11D62DC3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50" y="1950243"/>
                    <a:ext cx="250031" cy="45719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  <p:sp>
                <p:nvSpPr>
                  <p:cNvPr id="56" name="Rechteck 55">
                    <a:extLst>
                      <a:ext uri="{FF2B5EF4-FFF2-40B4-BE49-F238E27FC236}">
                        <a16:creationId xmlns:a16="http://schemas.microsoft.com/office/drawing/2014/main" id="{E138914F-3F8B-4917-A0C9-F72179E73BF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48" y="2001610"/>
                    <a:ext cx="250031" cy="180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  <p:sp>
                <p:nvSpPr>
                  <p:cNvPr id="57" name="Rechteck 56">
                    <a:extLst>
                      <a:ext uri="{FF2B5EF4-FFF2-40B4-BE49-F238E27FC236}">
                        <a16:creationId xmlns:a16="http://schemas.microsoft.com/office/drawing/2014/main" id="{841BF191-B96B-2114-64CC-C78D4A061A4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49" y="1928976"/>
                    <a:ext cx="250031" cy="180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</p:grpSp>
            <p:grpSp>
              <p:nvGrpSpPr>
                <p:cNvPr id="37" name="Gruppieren 36">
                  <a:extLst>
                    <a:ext uri="{FF2B5EF4-FFF2-40B4-BE49-F238E27FC236}">
                      <a16:creationId xmlns:a16="http://schemas.microsoft.com/office/drawing/2014/main" id="{90FEBA33-E978-1AAD-971B-E04ED8827E87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815931" y="6190114"/>
                  <a:ext cx="576000" cy="414000"/>
                  <a:chOff x="875464" y="5650560"/>
                  <a:chExt cx="576000" cy="414000"/>
                </a:xfrm>
                <a:grpFill/>
              </p:grpSpPr>
              <p:sp>
                <p:nvSpPr>
                  <p:cNvPr id="53" name="L-Form 52">
                    <a:extLst>
                      <a:ext uri="{FF2B5EF4-FFF2-40B4-BE49-F238E27FC236}">
                        <a16:creationId xmlns:a16="http://schemas.microsoft.com/office/drawing/2014/main" id="{00234922-3C50-AD05-F7DE-91E7A0383B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037464" y="5650560"/>
                    <a:ext cx="414000" cy="414000"/>
                  </a:xfrm>
                  <a:prstGeom prst="corner">
                    <a:avLst>
                      <a:gd name="adj1" fmla="val 60694"/>
                      <a:gd name="adj2" fmla="val 61514"/>
                    </a:avLst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  <p:sp>
                <p:nvSpPr>
                  <p:cNvPr id="54" name="Rechteck 53">
                    <a:extLst>
                      <a:ext uri="{FF2B5EF4-FFF2-40B4-BE49-F238E27FC236}">
                        <a16:creationId xmlns:a16="http://schemas.microsoft.com/office/drawing/2014/main" id="{17D2C9CE-6209-5DD8-B88F-8DCCD930B059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5400000">
                    <a:off x="830464" y="5695560"/>
                    <a:ext cx="252000" cy="1620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</p:grpSp>
            <p:grpSp>
              <p:nvGrpSpPr>
                <p:cNvPr id="38" name="Gruppieren 37">
                  <a:extLst>
                    <a:ext uri="{FF2B5EF4-FFF2-40B4-BE49-F238E27FC236}">
                      <a16:creationId xmlns:a16="http://schemas.microsoft.com/office/drawing/2014/main" id="{C3A2419F-2982-401F-5BE0-AB62E873AB87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5400000">
                  <a:off x="692600" y="6271528"/>
                  <a:ext cx="252231" cy="90634"/>
                  <a:chOff x="1619248" y="1926595"/>
                  <a:chExt cx="250033" cy="90634"/>
                </a:xfrm>
                <a:grpFill/>
              </p:grpSpPr>
              <p:sp>
                <p:nvSpPr>
                  <p:cNvPr id="50" name="Rechteck 49">
                    <a:extLst>
                      <a:ext uri="{FF2B5EF4-FFF2-40B4-BE49-F238E27FC236}">
                        <a16:creationId xmlns:a16="http://schemas.microsoft.com/office/drawing/2014/main" id="{CDE9F60E-DCF5-16D7-A73B-0CEAFC8C3F1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50" y="1950243"/>
                    <a:ext cx="250031" cy="45719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  <p:sp>
                <p:nvSpPr>
                  <p:cNvPr id="51" name="Rechteck 50">
                    <a:extLst>
                      <a:ext uri="{FF2B5EF4-FFF2-40B4-BE49-F238E27FC236}">
                        <a16:creationId xmlns:a16="http://schemas.microsoft.com/office/drawing/2014/main" id="{80CEFCAE-5846-264A-B020-815C1269714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48" y="1999229"/>
                    <a:ext cx="250031" cy="180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  <p:sp>
                <p:nvSpPr>
                  <p:cNvPr id="52" name="Rechteck 51">
                    <a:extLst>
                      <a:ext uri="{FF2B5EF4-FFF2-40B4-BE49-F238E27FC236}">
                        <a16:creationId xmlns:a16="http://schemas.microsoft.com/office/drawing/2014/main" id="{928BA3A8-40FB-EC77-B951-2A8393198AA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49" y="1926595"/>
                    <a:ext cx="250031" cy="180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</p:grpSp>
            <p:grpSp>
              <p:nvGrpSpPr>
                <p:cNvPr id="39" name="Gruppieren 38">
                  <a:extLst>
                    <a:ext uri="{FF2B5EF4-FFF2-40B4-BE49-F238E27FC236}">
                      <a16:creationId xmlns:a16="http://schemas.microsoft.com/office/drawing/2014/main" id="{D10FB733-CB70-8DAE-3FE3-3E81A5B7466B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5400000">
                  <a:off x="1277067" y="6270680"/>
                  <a:ext cx="252231" cy="90634"/>
                  <a:chOff x="1619248" y="1928976"/>
                  <a:chExt cx="250033" cy="90634"/>
                </a:xfrm>
                <a:grpFill/>
              </p:grpSpPr>
              <p:sp>
                <p:nvSpPr>
                  <p:cNvPr id="47" name="Rechteck 46">
                    <a:extLst>
                      <a:ext uri="{FF2B5EF4-FFF2-40B4-BE49-F238E27FC236}">
                        <a16:creationId xmlns:a16="http://schemas.microsoft.com/office/drawing/2014/main" id="{63C3738F-DC47-0B04-2359-A493404AC99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50" y="1950243"/>
                    <a:ext cx="250031" cy="45719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  <p:sp>
                <p:nvSpPr>
                  <p:cNvPr id="48" name="Rechteck 47">
                    <a:extLst>
                      <a:ext uri="{FF2B5EF4-FFF2-40B4-BE49-F238E27FC236}">
                        <a16:creationId xmlns:a16="http://schemas.microsoft.com/office/drawing/2014/main" id="{94F319F8-A882-6C35-0603-05F1BA00A88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48" y="2001610"/>
                    <a:ext cx="250031" cy="180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  <p:sp>
                <p:nvSpPr>
                  <p:cNvPr id="49" name="Rechteck 48">
                    <a:extLst>
                      <a:ext uri="{FF2B5EF4-FFF2-40B4-BE49-F238E27FC236}">
                        <a16:creationId xmlns:a16="http://schemas.microsoft.com/office/drawing/2014/main" id="{BE32F403-D484-D45B-46C7-C8B49E005EB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619249" y="1928976"/>
                    <a:ext cx="250031" cy="18000"/>
                  </a:xfrm>
                  <a:prstGeom prst="rect">
                    <a:avLst/>
                  </a:prstGeom>
                  <a:grp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200"/>
                  </a:p>
                </p:txBody>
              </p:sp>
            </p:grpSp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CC4894F8-A777-5AF4-E9FB-0A119B3FCA0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8500" y="6600137"/>
                  <a:ext cx="720000" cy="720000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dirty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41" name="Gruppieren 40">
                  <a:extLst>
                    <a:ext uri="{FF2B5EF4-FFF2-40B4-BE49-F238E27FC236}">
                      <a16:creationId xmlns:a16="http://schemas.microsoft.com/office/drawing/2014/main" id="{2763446E-72C3-0C01-7041-DFA71E49D064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 rot="5400000">
                  <a:off x="490149" y="5880176"/>
                  <a:ext cx="79357" cy="79362"/>
                  <a:chOff x="4653517" y="6752855"/>
                  <a:chExt cx="79357" cy="79362"/>
                </a:xfrm>
                <a:grpFill/>
              </p:grpSpPr>
              <p:cxnSp>
                <p:nvCxnSpPr>
                  <p:cNvPr id="45" name="Gerader Verbinder 44">
                    <a:extLst>
                      <a:ext uri="{FF2B5EF4-FFF2-40B4-BE49-F238E27FC236}">
                        <a16:creationId xmlns:a16="http://schemas.microsoft.com/office/drawing/2014/main" id="{28233C95-9912-E8C7-2568-A839E35116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91024" y="6752860"/>
                    <a:ext cx="0" cy="79357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Gerader Verbinder 45">
                    <a:extLst>
                      <a:ext uri="{FF2B5EF4-FFF2-40B4-BE49-F238E27FC236}">
                        <a16:creationId xmlns:a16="http://schemas.microsoft.com/office/drawing/2014/main" id="{3724246C-DBE2-A7A6-017C-5B7DA32E8B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4693196" y="6713176"/>
                    <a:ext cx="0" cy="79357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uppieren 41">
                  <a:extLst>
                    <a:ext uri="{FF2B5EF4-FFF2-40B4-BE49-F238E27FC236}">
                      <a16:creationId xmlns:a16="http://schemas.microsoft.com/office/drawing/2014/main" id="{2A7A4CA3-D8CB-1F09-8EDE-AB8C890F2A47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1364427" y="6110403"/>
                  <a:ext cx="79357" cy="79362"/>
                  <a:chOff x="4653517" y="6752855"/>
                  <a:chExt cx="79357" cy="79362"/>
                </a:xfrm>
                <a:grpFill/>
              </p:grpSpPr>
              <p:cxnSp>
                <p:nvCxnSpPr>
                  <p:cNvPr id="43" name="Gerader Verbinder 42">
                    <a:extLst>
                      <a:ext uri="{FF2B5EF4-FFF2-40B4-BE49-F238E27FC236}">
                        <a16:creationId xmlns:a16="http://schemas.microsoft.com/office/drawing/2014/main" id="{A88A312E-9B42-A6CE-8030-52FA71ADC1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691024" y="6752860"/>
                    <a:ext cx="0" cy="79357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Gerader Verbinder 43">
                    <a:extLst>
                      <a:ext uri="{FF2B5EF4-FFF2-40B4-BE49-F238E27FC236}">
                        <a16:creationId xmlns:a16="http://schemas.microsoft.com/office/drawing/2014/main" id="{61F81FB8-1989-B471-4DD9-4E6D4E065F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V="1">
                    <a:off x="4693196" y="6713176"/>
                    <a:ext cx="0" cy="79357"/>
                  </a:xfrm>
                  <a:prstGeom prst="lin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EB40BED-3969-B9D7-43BF-EBB9971EC93D}"/>
                </a:ext>
              </a:extLst>
            </p:cNvPr>
            <p:cNvGrpSpPr>
              <a:grpSpLocks/>
            </p:cNvGrpSpPr>
            <p:nvPr/>
          </p:nvGrpSpPr>
          <p:grpSpPr>
            <a:xfrm rot="5400000">
              <a:off x="3342551" y="4480732"/>
              <a:ext cx="468003" cy="93015"/>
              <a:chOff x="1619248" y="1926595"/>
              <a:chExt cx="250033" cy="93015"/>
            </a:xfrm>
            <a:solidFill>
              <a:srgbClr val="595959"/>
            </a:solidFill>
          </p:grpSpPr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DED1E570-A02F-7EB7-080C-98145B73D0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9250" y="1950243"/>
                <a:ext cx="250031" cy="45719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67" name="Rechteck 66">
                <a:extLst>
                  <a:ext uri="{FF2B5EF4-FFF2-40B4-BE49-F238E27FC236}">
                    <a16:creationId xmlns:a16="http://schemas.microsoft.com/office/drawing/2014/main" id="{75D28C10-5874-54E9-E278-3E52DDB93E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9248" y="2001610"/>
                <a:ext cx="250031" cy="18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3FE58A46-AC88-34AB-E7AF-C9D28E9674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19249" y="1926595"/>
                <a:ext cx="250031" cy="18000"/>
              </a:xfrm>
              <a:prstGeom prst="rect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/>
              </a:p>
            </p:txBody>
          </p:sp>
        </p:grpSp>
      </p:grpSp>
      <p:sp>
        <p:nvSpPr>
          <p:cNvPr id="70" name="Ellipse 69">
            <a:extLst>
              <a:ext uri="{FF2B5EF4-FFF2-40B4-BE49-F238E27FC236}">
                <a16:creationId xmlns:a16="http://schemas.microsoft.com/office/drawing/2014/main" id="{408215EE-A03A-907E-6DF7-FB5D1D423DF0}"/>
              </a:ext>
            </a:extLst>
          </p:cNvPr>
          <p:cNvSpPr/>
          <p:nvPr/>
        </p:nvSpPr>
        <p:spPr>
          <a:xfrm rot="18926726">
            <a:off x="4574375" y="2255375"/>
            <a:ext cx="1542835" cy="71787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9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 descr="Ein Bild, das Text, Diagramm, Reihe, Schrift enthält.&#10;&#10;Automatisch generierte Beschreibung">
            <a:extLst>
              <a:ext uri="{FF2B5EF4-FFF2-40B4-BE49-F238E27FC236}">
                <a16:creationId xmlns:a16="http://schemas.microsoft.com/office/drawing/2014/main" id="{DC1D3741-4238-98B9-4C72-847C453BE7D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/>
        </p:blipFill>
        <p:spPr>
          <a:xfrm>
            <a:off x="702067" y="1489515"/>
            <a:ext cx="7739865" cy="5166360"/>
          </a:xfrm>
          <a:prstGeom prst="rect">
            <a:avLst/>
          </a:prstGeom>
          <a:noFill/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EDBC43-265A-70B2-56DA-AC52ECB6B6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0D3E49-7567-99DE-B57E-C1BD7019DA1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2" y="6473313"/>
            <a:ext cx="7918438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9D6735E-E983-54D8-998F-1AD180D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Results: Side difference vs Storage time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736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336F3620-C11C-50B3-1DC5-ADB99B6EB0A1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19089" y="1762188"/>
                <a:ext cx="2970211" cy="1222312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=104.07(90) 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 Placeholder 1">
                <a:extLst>
                  <a:ext uri="{FF2B5EF4-FFF2-40B4-BE49-F238E27FC236}">
                    <a16:creationId xmlns:a16="http://schemas.microsoft.com/office/drawing/2014/main" id="{336F3620-C11C-50B3-1DC5-ADB99B6EB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19089" y="1762188"/>
                <a:ext cx="2970211" cy="122231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B24007B-FA2A-27F7-F9F5-D12667AAD6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7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F913E5-C68E-B1C0-2025-C5FCAF515D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1" y="6473313"/>
            <a:ext cx="7906081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465CB2-BFAB-BB3D-3645-33F7EF6439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85" r="13924" b="-2"/>
          <a:stretch/>
        </p:blipFill>
        <p:spPr>
          <a:xfrm rot="10800000">
            <a:off x="316992" y="3530599"/>
            <a:ext cx="3125604" cy="292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nhaltsplatzhalter 6" descr="Ein Bild, das Design, Tripod, Antenne enthält.&#10;&#10;Automatisch generierte Beschreibung">
            <a:extLst>
              <a:ext uri="{FF2B5EF4-FFF2-40B4-BE49-F238E27FC236}">
                <a16:creationId xmlns:a16="http://schemas.microsoft.com/office/drawing/2014/main" id="{4DAC4DE1-92EA-6F54-6433-269EA94C60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56" t="-372" r="-24" b="372"/>
          <a:stretch/>
        </p:blipFill>
        <p:spPr>
          <a:xfrm>
            <a:off x="3948117" y="3545056"/>
            <a:ext cx="4878891" cy="2928257"/>
          </a:xfrm>
          <a:prstGeom prst="rect">
            <a:avLst/>
          </a:prstGeo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2747E72A-6031-7F7F-F36D-82B98E84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dirty="0" err="1"/>
              <a:t>Results</a:t>
            </a:r>
            <a:r>
              <a:rPr lang="de-DE" dirty="0"/>
              <a:t>: Switch </a:t>
            </a:r>
            <a:r>
              <a:rPr lang="de-DE" dirty="0" err="1"/>
              <a:t>leakage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DC15784D-8F67-5A49-E60E-342743EDF3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1762188"/>
                <a:ext cx="2970211" cy="7149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>
                <a:lvl1pPr algn="l" rtl="0" eaLnBrk="0" fontAlgn="base" hangingPunct="0">
                  <a:lnSpc>
                    <a:spcPct val="114000"/>
                  </a:lnSpc>
                  <a:spcBef>
                    <a:spcPct val="0"/>
                  </a:spcBef>
                  <a:spcAft>
                    <a:spcPct val="0"/>
                  </a:spcAft>
                  <a:defRPr lang="de-DE" sz="1600" kern="1200" noProof="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6213" indent="-176213" algn="l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60363" indent="-18415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8163" indent="-177800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14375" indent="-176213" algn="l" rtl="0" eaLnBrk="0" fontAlgn="base" hangingPunct="0">
                  <a:lnSpc>
                    <a:spcPct val="125000"/>
                  </a:lnSpc>
                  <a:spcBef>
                    <a:spcPct val="0"/>
                  </a:spcBef>
                  <a:spcAft>
                    <a:spcPct val="0"/>
                  </a:spcAft>
                  <a:buFont typeface="Symbol" pitchFamily="18" charset="2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CD</m:t>
                              </m:r>
                              <m:r>
                                <m:rPr>
                                  <m:nor/>
                                </m:rPr>
                                <a:rPr lang="de-DE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ar-AE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ar-AE" i="1">
                          <a:latin typeface="Cambria Math" panose="02040503050406030204" pitchFamily="18" charset="0"/>
                        </a:rPr>
                        <m:t>) %</m:t>
                      </m:r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11" name="Text Placeholder 1">
                <a:extLst>
                  <a:ext uri="{FF2B5EF4-FFF2-40B4-BE49-F238E27FC236}">
                    <a16:creationId xmlns:a16="http://schemas.microsoft.com/office/drawing/2014/main" id="{DC15784D-8F67-5A49-E60E-342743EDF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62188"/>
                <a:ext cx="2970211" cy="71495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2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878955A4-062C-F32C-3A38-8ADEC3B961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53985"/>
              </p:ext>
            </p:extLst>
          </p:nvPr>
        </p:nvGraphicFramePr>
        <p:xfrm>
          <a:off x="1156494" y="1713968"/>
          <a:ext cx="6831012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7004">
                  <a:extLst>
                    <a:ext uri="{9D8B030D-6E8A-4147-A177-3AD203B41FA5}">
                      <a16:colId xmlns:a16="http://schemas.microsoft.com/office/drawing/2014/main" val="117392633"/>
                    </a:ext>
                  </a:extLst>
                </a:gridCol>
                <a:gridCol w="2277004">
                  <a:extLst>
                    <a:ext uri="{9D8B030D-6E8A-4147-A177-3AD203B41FA5}">
                      <a16:colId xmlns:a16="http://schemas.microsoft.com/office/drawing/2014/main" val="1111142094"/>
                    </a:ext>
                  </a:extLst>
                </a:gridCol>
                <a:gridCol w="2277004">
                  <a:extLst>
                    <a:ext uri="{9D8B030D-6E8A-4147-A177-3AD203B41FA5}">
                      <a16:colId xmlns:a16="http://schemas.microsoft.com/office/drawing/2014/main" val="3232888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Leakage</a:t>
                      </a:r>
                      <a:r>
                        <a:rPr lang="de-DE" dirty="0"/>
                        <a:t> [%]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In </a:t>
                      </a:r>
                      <a:r>
                        <a:rPr lang="de-DE" dirty="0" err="1"/>
                        <a:t>setup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Standalone</a:t>
                      </a:r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009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Butterfly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1.96(11)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3.42(4)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684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Butterfly 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0.92(10)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2.22(5)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190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combined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0.46(10)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36031051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FDF1D75-8564-942C-AC7D-92557D9AD4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5E81A2-4A1A-CF58-D676-62A6524705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1161" y="6473313"/>
            <a:ext cx="7829769" cy="365125"/>
          </a:xfrm>
        </p:spPr>
        <p:txBody>
          <a:bodyPr/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BBAD812-CEFF-AC43-1629-6AB5EFEF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Valve </a:t>
            </a:r>
            <a:r>
              <a:rPr lang="de-DE" dirty="0" err="1"/>
              <a:t>leakage</a:t>
            </a:r>
            <a:r>
              <a:rPr lang="de-DE" dirty="0"/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E81B1D6-99C6-5A49-22D5-1B8ED5B4E19C}"/>
              </a:ext>
            </a:extLst>
          </p:cNvPr>
          <p:cNvSpPr txBox="1"/>
          <p:nvPr/>
        </p:nvSpPr>
        <p:spPr>
          <a:xfrm>
            <a:off x="311162" y="3429000"/>
            <a:ext cx="7969238" cy="5379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de-DE" sz="1600" dirty="0" err="1">
                <a:latin typeface="+mn-lt"/>
              </a:rPr>
              <a:t>Combined</a:t>
            </a:r>
            <a:r>
              <a:rPr lang="de-DE" sz="1600" dirty="0">
                <a:latin typeface="+mn-lt"/>
              </a:rPr>
              <a:t> leak </a:t>
            </a:r>
            <a:r>
              <a:rPr lang="de-DE" sz="1600" dirty="0" err="1">
                <a:latin typeface="+mn-lt"/>
              </a:rPr>
              <a:t>significantly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higher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than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product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of</a:t>
            </a:r>
            <a:r>
              <a:rPr lang="de-DE" sz="1600" dirty="0">
                <a:latin typeface="+mn-lt"/>
              </a:rPr>
              <a:t> individual leak </a:t>
            </a:r>
            <a:r>
              <a:rPr lang="de-DE" sz="1600" dirty="0" err="1">
                <a:latin typeface="+mn-lt"/>
              </a:rPr>
              <a:t>rates</a:t>
            </a:r>
            <a:endParaRPr lang="de-DE" sz="1600" dirty="0">
              <a:latin typeface="+mn-lt"/>
            </a:endParaRP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de-DE" sz="1600" dirty="0" err="1">
                <a:latin typeface="+mn-lt"/>
              </a:rPr>
              <a:t>Leakage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is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energy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dependant</a:t>
            </a:r>
            <a:endParaRPr lang="de-DE" sz="1600" dirty="0"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865E3F-0EAC-5130-B302-ED776A83A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54" y="3966968"/>
            <a:ext cx="8137291" cy="253289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78179A6-C2A1-32FD-BA50-9D1132ECFE2D}"/>
              </a:ext>
            </a:extLst>
          </p:cNvPr>
          <p:cNvSpPr/>
          <p:nvPr/>
        </p:nvSpPr>
        <p:spPr>
          <a:xfrm>
            <a:off x="3543302" y="3966968"/>
            <a:ext cx="2882898" cy="998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844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96C6D7D-849C-9C60-C5EF-3FE2C8EBC5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774934" y="6473313"/>
            <a:ext cx="205207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E58CB1E-F828-4F11-99E0-327109AF9DA4}" type="slidenum">
              <a:rPr lang="de-DE" smtClean="0"/>
              <a:pPr>
                <a:spcAft>
                  <a:spcPts val="600"/>
                </a:spcAft>
              </a:pPr>
              <a:t>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8A620F-7676-BEDD-8182-229298616F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11161" y="6473313"/>
            <a:ext cx="8068067" cy="365125"/>
          </a:xfrm>
        </p:spPr>
        <p:txBody>
          <a:bodyPr anchor="ctr">
            <a:normAutofit/>
          </a:bodyPr>
          <a:lstStyle/>
          <a:p>
            <a:r>
              <a:rPr lang="de-DE" dirty="0"/>
              <a:t>Moritz Gundel | </a:t>
            </a:r>
            <a:r>
              <a:rPr lang="en-US" b="1" dirty="0"/>
              <a:t>Results of ILL measurements</a:t>
            </a:r>
            <a:r>
              <a:rPr lang="en-US" dirty="0"/>
              <a:t> and setup for first PENeLOPE neutron measurements</a:t>
            </a:r>
          </a:p>
        </p:txBody>
      </p:sp>
      <p:pic>
        <p:nvPicPr>
          <p:cNvPr id="7" name="Inhaltsplatzhalter 6" descr="Ein Bild, das Diagramm, Design enthält.&#10;&#10;Automatisch generierte Beschreibung">
            <a:extLst>
              <a:ext uri="{FF2B5EF4-FFF2-40B4-BE49-F238E27FC236}">
                <a16:creationId xmlns:a16="http://schemas.microsoft.com/office/drawing/2014/main" id="{5CEDA593-909B-A593-EE00-75ED405A8EB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tretch/>
        </p:blipFill>
        <p:spPr>
          <a:xfrm>
            <a:off x="0" y="3078480"/>
            <a:ext cx="9144000" cy="3177540"/>
          </a:xfrm>
          <a:prstGeom prst="rect">
            <a:avLst/>
          </a:prstGeom>
          <a:noFill/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B2A2A2A-A518-94B1-2A71-5124B6A09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90" y="994334"/>
            <a:ext cx="8508999" cy="410369"/>
          </a:xfrm>
        </p:spPr>
        <p:txBody>
          <a:bodyPr wrap="square" anchor="t">
            <a:normAutofit/>
          </a:bodyPr>
          <a:lstStyle/>
          <a:p>
            <a:r>
              <a:rPr lang="de-DE" dirty="0" err="1"/>
              <a:t>Results</a:t>
            </a:r>
            <a:r>
              <a:rPr lang="de-DE" dirty="0"/>
              <a:t>: Valve </a:t>
            </a:r>
            <a:r>
              <a:rPr lang="de-DE" dirty="0" err="1"/>
              <a:t>leakage</a:t>
            </a:r>
            <a:r>
              <a:rPr lang="de-DE" dirty="0"/>
              <a:t> II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50A0852-E7CB-5E09-5ED8-47EAE49DC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45570"/>
              </p:ext>
            </p:extLst>
          </p:nvPr>
        </p:nvGraphicFramePr>
        <p:xfrm>
          <a:off x="4559301" y="1748667"/>
          <a:ext cx="4584699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8233">
                  <a:extLst>
                    <a:ext uri="{9D8B030D-6E8A-4147-A177-3AD203B41FA5}">
                      <a16:colId xmlns:a16="http://schemas.microsoft.com/office/drawing/2014/main" val="4114046494"/>
                    </a:ext>
                  </a:extLst>
                </a:gridCol>
                <a:gridCol w="1528233">
                  <a:extLst>
                    <a:ext uri="{9D8B030D-6E8A-4147-A177-3AD203B41FA5}">
                      <a16:colId xmlns:a16="http://schemas.microsoft.com/office/drawing/2014/main" val="985315576"/>
                    </a:ext>
                  </a:extLst>
                </a:gridCol>
                <a:gridCol w="1528233">
                  <a:extLst>
                    <a:ext uri="{9D8B030D-6E8A-4147-A177-3AD203B41FA5}">
                      <a16:colId xmlns:a16="http://schemas.microsoft.com/office/drawing/2014/main" val="19422927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Leakage</a:t>
                      </a:r>
                      <a:r>
                        <a:rPr lang="de-DE" dirty="0"/>
                        <a:t> [%]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Shutter</a:t>
                      </a:r>
                      <a:r>
                        <a:rPr lang="de-DE" dirty="0"/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Shutter</a:t>
                      </a:r>
                      <a:r>
                        <a:rPr lang="de-DE" dirty="0"/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80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Polished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0.024(2)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0.045(3)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8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Dull</a:t>
                      </a:r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0.030(2)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0.048(4)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020060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14250814-974E-9AC6-8A20-81C48111E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41336"/>
              </p:ext>
            </p:extLst>
          </p:nvPr>
        </p:nvGraphicFramePr>
        <p:xfrm>
          <a:off x="0" y="1748667"/>
          <a:ext cx="305646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8233">
                  <a:extLst>
                    <a:ext uri="{9D8B030D-6E8A-4147-A177-3AD203B41FA5}">
                      <a16:colId xmlns:a16="http://schemas.microsoft.com/office/drawing/2014/main" val="4114046494"/>
                    </a:ext>
                  </a:extLst>
                </a:gridCol>
                <a:gridCol w="1528233">
                  <a:extLst>
                    <a:ext uri="{9D8B030D-6E8A-4147-A177-3AD203B41FA5}">
                      <a16:colId xmlns:a16="http://schemas.microsoft.com/office/drawing/2014/main" val="985315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/>
                        <a:t>Leakage</a:t>
                      </a:r>
                      <a:r>
                        <a:rPr lang="de-DE" dirty="0"/>
                        <a:t> [%]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806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Butterfly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0.66(1)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388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Butterfly 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3.94(2)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020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703377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01Meeting.potx" id="{5BB7C8D8-5E6F-4CDA-998B-0F1D9EB89892}" vid="{D97C119B-3D14-47F7-A4E4-5C8DEFC180F8}"/>
    </a:ext>
  </a:extLst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01Meeting.potx" id="{5BB7C8D8-5E6F-4CDA-998B-0F1D9EB89892}" vid="{3273B0F9-65A5-4D23-8E4E-DC6EE24FBE67}"/>
    </a:ext>
  </a:extLst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01Meeting.potx" id="{5BB7C8D8-5E6F-4CDA-998B-0F1D9EB89892}" vid="{666B2780-A1BA-418D-9780-E4C48E4BD32A}"/>
    </a:ext>
  </a:extLst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01Meeting.potx" id="{5BB7C8D8-5E6F-4CDA-998B-0F1D9EB89892}" vid="{5BE81C0B-F65D-448B-9C8F-09F90F259FED}"/>
    </a:ext>
  </a:extLst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01Meeting.potx" id="{5BB7C8D8-5E6F-4CDA-998B-0F1D9EB89892}" vid="{876E6FC9-577E-4E32-A39C-8CFACEF48F37}"/>
    </a:ext>
  </a:extLst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501Meeting.potx" id="{5BB7C8D8-5E6F-4CDA-998B-0F1D9EB89892}" vid="{2937BB89-71EF-4248-89E9-143B8E79B61C}"/>
    </a:ext>
  </a:extLst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0078D483BBC4A813FC936E01BFD7F" ma:contentTypeVersion="9" ma:contentTypeDescription="Ein neues Dokument erstellen." ma:contentTypeScope="" ma:versionID="7e64ce65a38a628e8a1553a285541b09">
  <xsd:schema xmlns:xsd="http://www.w3.org/2001/XMLSchema" xmlns:xs="http://www.w3.org/2001/XMLSchema" xmlns:p="http://schemas.microsoft.com/office/2006/metadata/properties" xmlns:ns3="135853c1-0af1-4633-b1ca-1310bff5f364" xmlns:ns4="d2f79e67-1cb7-44b9-b305-900f7f88eb12" targetNamespace="http://schemas.microsoft.com/office/2006/metadata/properties" ma:root="true" ma:fieldsID="e892202447cfca80630eacdffa49995a" ns3:_="" ns4:_="">
    <xsd:import namespace="135853c1-0af1-4633-b1ca-1310bff5f364"/>
    <xsd:import namespace="d2f79e67-1cb7-44b9-b305-900f7f88eb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853c1-0af1-4633-b1ca-1310bff5f3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f79e67-1cb7-44b9-b305-900f7f88eb1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5853c1-0af1-4633-b1ca-1310bff5f364" xsi:nil="true"/>
  </documentManagement>
</p:properties>
</file>

<file path=customXml/itemProps1.xml><?xml version="1.0" encoding="utf-8"?>
<ds:datastoreItem xmlns:ds="http://schemas.openxmlformats.org/officeDocument/2006/customXml" ds:itemID="{241BA950-CA92-4CB8-8464-E0DC7EB892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853c1-0af1-4633-b1ca-1310bff5f364"/>
    <ds:schemaRef ds:uri="d2f79e67-1cb7-44b9-b305-900f7f88eb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83AD9C-483E-4FA1-8407-5AFD3DDAE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FAAD4-4B60-4F5A-A667-E7DE9E3FED54}">
  <ds:schemaRefs>
    <ds:schemaRef ds:uri="http://purl.org/dc/elements/1.1/"/>
    <ds:schemaRef ds:uri="http://www.w3.org/XML/1998/namespace"/>
    <ds:schemaRef ds:uri="d2f79e67-1cb7-44b9-b305-900f7f88eb12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35853c1-0af1-4633-b1ca-1310bff5f364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1323</Words>
  <Application>Microsoft Office PowerPoint</Application>
  <PresentationFormat>Bildschirmpräsentation (4:3)</PresentationFormat>
  <Paragraphs>236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Results of ILL measurements and setup for first PENeLOPE neutron measurements</vt:lpstr>
      <vt:lpstr>Experiments conducted at ILL Grenoble</vt:lpstr>
      <vt:lpstr>Results: neutron lifetime</vt:lpstr>
      <vt:lpstr>Results: neutron lifetime</vt:lpstr>
      <vt:lpstr>Results: Side difference vs Storage time</vt:lpstr>
      <vt:lpstr>Results: Side difference vs Storage time II</vt:lpstr>
      <vt:lpstr>Results: Switch leakage</vt:lpstr>
      <vt:lpstr>Results: Valve leakage </vt:lpstr>
      <vt:lpstr>Results: Valve leakage II</vt:lpstr>
      <vt:lpstr>Minimal working setup - externals</vt:lpstr>
      <vt:lpstr>Minimal working setup - internals</vt:lpstr>
      <vt:lpstr>Minimal working setup - neutrons</vt:lpstr>
      <vt:lpstr>Outlook: Key takeaways</vt:lpstr>
      <vt:lpstr>ende</vt:lpstr>
      <vt:lpstr>example readout</vt:lpstr>
      <vt:lpstr>detector efficiencies at ILL</vt:lpstr>
      <vt:lpstr>CD1 spacial development</vt:lpstr>
      <vt:lpstr>Emptying peak for different storage times</vt:lpstr>
    </vt:vector>
  </TitlesOfParts>
  <Company>TUM ZIT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Bothe, Sonja</dc:creator>
  <cp:lastModifiedBy>Moritz Gundel</cp:lastModifiedBy>
  <cp:revision>21</cp:revision>
  <cp:lastPrinted>2015-07-30T14:04:45Z</cp:lastPrinted>
  <dcterms:created xsi:type="dcterms:W3CDTF">2021-10-05T07:49:29Z</dcterms:created>
  <dcterms:modified xsi:type="dcterms:W3CDTF">2025-01-31T14:19:10Z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0x0101005410078D483BBC4A813FC936E01BFD7F</vt:lpwstr>
  </property>
</Properties>
</file>