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notesMasterIdLst>
    <p:notesMasterId r:id="rId17"/>
  </p:notesMasterIdLst>
  <p:handoutMasterIdLst>
    <p:handoutMasterId r:id="rId18"/>
  </p:handoutMasterIdLst>
  <p:sldIdLst>
    <p:sldId id="664" r:id="rId2"/>
    <p:sldId id="766" r:id="rId3"/>
    <p:sldId id="767" r:id="rId4"/>
    <p:sldId id="768" r:id="rId5"/>
    <p:sldId id="769" r:id="rId6"/>
    <p:sldId id="770" r:id="rId7"/>
    <p:sldId id="771" r:id="rId8"/>
    <p:sldId id="761" r:id="rId9"/>
    <p:sldId id="772" r:id="rId10"/>
    <p:sldId id="773" r:id="rId11"/>
    <p:sldId id="775" r:id="rId12"/>
    <p:sldId id="774" r:id="rId13"/>
    <p:sldId id="691" r:id="rId14"/>
    <p:sldId id="690" r:id="rId15"/>
    <p:sldId id="6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F"/>
    <a:srgbClr val="767171"/>
    <a:srgbClr val="FFFFFF"/>
    <a:srgbClr val="009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16" autoAdjust="0"/>
    <p:restoredTop sz="94692"/>
  </p:normalViewPr>
  <p:slideViewPr>
    <p:cSldViewPr snapToGrid="0" snapToObjects="1">
      <p:cViewPr varScale="1">
        <p:scale>
          <a:sx n="108" d="100"/>
          <a:sy n="108" d="100"/>
        </p:scale>
        <p:origin x="21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7" d="100"/>
          <a:sy n="137" d="100"/>
        </p:scale>
        <p:origin x="17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5/2/19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5/2/19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2019-05-02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2019-05-02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2019-05-02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2019-05-02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2019-05-02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85037" y="1168020"/>
            <a:ext cx="10621926" cy="688338"/>
          </a:xfrm>
        </p:spPr>
        <p:txBody>
          <a:bodyPr>
            <a:normAutofit/>
          </a:bodyPr>
          <a:lstStyle/>
          <a:p>
            <a:r>
              <a:rPr lang="en-US" sz="3200" dirty="0"/>
              <a:t>Particle Physics Faculty Meeting</a:t>
            </a:r>
            <a:endParaRPr lang="en-US" sz="3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3E9DF6-0197-454E-9EB8-796E0050B9AE}"/>
              </a:ext>
            </a:extLst>
          </p:cNvPr>
          <p:cNvSpPr/>
          <p:nvPr/>
        </p:nvSpPr>
        <p:spPr>
          <a:xfrm>
            <a:off x="1417280" y="2262813"/>
            <a:ext cx="109437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US" sz="2400" dirty="0"/>
              <a:t>Agenda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Introduction to QC - Olivia di Matteo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News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Updates </a:t>
            </a:r>
          </a:p>
        </p:txBody>
      </p:sp>
    </p:spTree>
    <p:extLst>
      <p:ext uri="{BB962C8B-B14F-4D97-AF65-F5344CB8AC3E}">
        <p14:creationId xmlns:p14="http://schemas.microsoft.com/office/powerpoint/2010/main" val="2815220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PIENU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8BC3F-38F6-1842-AD82-C6C26394DACD}"/>
              </a:ext>
            </a:extLst>
          </p:cNvPr>
          <p:cNvSpPr txBox="1"/>
          <p:nvPr/>
        </p:nvSpPr>
        <p:spPr>
          <a:xfrm>
            <a:off x="625844" y="1605354"/>
            <a:ext cx="9990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New result from PIENU group: "Search for Heavy Neutrinos in pi--&gt;mu nu Decay”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Paper submitted to Phys. Lett. a few days:  arXiv:1904.03269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8333D-C310-1841-BC2D-07D6842E9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221" y="2527515"/>
            <a:ext cx="6522001" cy="407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45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ATLAS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8BC3F-38F6-1842-AD82-C6C26394DACD}"/>
              </a:ext>
            </a:extLst>
          </p:cNvPr>
          <p:cNvSpPr txBox="1"/>
          <p:nvPr/>
        </p:nvSpPr>
        <p:spPr>
          <a:xfrm>
            <a:off x="625844" y="1605354"/>
            <a:ext cx="105898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ATLAS has new ASICS for </a:t>
            </a:r>
            <a:r>
              <a:rPr lang="en-CA" sz="2000" dirty="0" err="1"/>
              <a:t>ITk</a:t>
            </a:r>
            <a:r>
              <a:rPr lang="en-CA" sz="2000" dirty="0"/>
              <a:t> strip-detector readout which need Single Event Upset tests in beams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With CERN shutdown TRIUMF was selected to continue some of the tests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An international team, with support from locals from TRIUMF/UBC/SFU, will come to the PIF/NIF with a test set-up for three different ASICs for 24 hours of beam at the end of April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The ASICs are on the critical path for the ATLAS HL-LHC upgrade</a:t>
            </a:r>
          </a:p>
        </p:txBody>
      </p:sp>
    </p:spTree>
    <p:extLst>
      <p:ext uri="{BB962C8B-B14F-4D97-AF65-F5344CB8AC3E}">
        <p14:creationId xmlns:p14="http://schemas.microsoft.com/office/powerpoint/2010/main" val="3271932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ATLAS Masterclass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8BC3F-38F6-1842-AD82-C6C26394DACD}"/>
              </a:ext>
            </a:extLst>
          </p:cNvPr>
          <p:cNvSpPr txBox="1"/>
          <p:nvPr/>
        </p:nvSpPr>
        <p:spPr>
          <a:xfrm>
            <a:off x="625844" y="1605354"/>
            <a:ext cx="10982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Coordinated by Communications group and local ATLAS group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Combined event with SFU/UBC/Victoria groups at three locations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23 motivated high school students attended at TRIUMF, similar groups at SFU and Victoria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Big thanks to communications group, grad students &amp; postdocs &amp; faculty who helped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5A4E9F-2CF8-7443-94CF-C731E6DD08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313959"/>
            <a:ext cx="3043238" cy="12061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58BE22-6DD0-2E46-BC0C-46E67D661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383" y="3125787"/>
            <a:ext cx="4955382" cy="33035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FCA220-3A52-574C-AA1D-06CEABFD41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2233" y="3125787"/>
            <a:ext cx="4404784" cy="330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478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 err="1"/>
              <a:t>HyperK</a:t>
            </a:r>
            <a:endParaRPr lang="en-US" sz="3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60AE77-A862-A146-BF8B-AEE282BADC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27"/>
          <a:stretch/>
        </p:blipFill>
        <p:spPr>
          <a:xfrm>
            <a:off x="236538" y="774141"/>
            <a:ext cx="11257865" cy="584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56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 err="1"/>
              <a:t>HyperK</a:t>
            </a:r>
            <a:endParaRPr lang="en-US" sz="3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DC65EC-F39D-B847-BD6D-A91F6FA2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7016"/>
            <a:ext cx="11472863" cy="584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98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PIENU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8BC3F-38F6-1842-AD82-C6C26394DACD}"/>
              </a:ext>
            </a:extLst>
          </p:cNvPr>
          <p:cNvSpPr txBox="1"/>
          <p:nvPr/>
        </p:nvSpPr>
        <p:spPr>
          <a:xfrm>
            <a:off x="625845" y="1605354"/>
            <a:ext cx="107898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New papers on Improved Constraints on Sterile Neutrinos in the MeV to GeV Mass Range 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arXiv:1904.06787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A3AD16-9D31-9948-AF2B-21B509288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188" y="2472419"/>
            <a:ext cx="6340475" cy="438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16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 rot="16200000">
            <a:off x="-2149107" y="749748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Leader or Manager Workshop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57B851-F98A-CC48-B897-14433D2D4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245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62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Student Thesis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EE486E-ABD0-CD4D-8598-192FAA2C4B85}"/>
              </a:ext>
            </a:extLst>
          </p:cNvPr>
          <p:cNvSpPr txBox="1"/>
          <p:nvPr/>
        </p:nvSpPr>
        <p:spPr>
          <a:xfrm>
            <a:off x="726290" y="1067221"/>
            <a:ext cx="107611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00B0F0"/>
              </a:buClr>
            </a:pPr>
            <a:endParaRPr lang="en-US" sz="2800" dirty="0">
              <a:solidFill>
                <a:srgbClr val="767171"/>
              </a:solidFill>
            </a:endParaRP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List of student graduated in last FY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“TRIUMF Assisted Student Thesis”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endParaRPr lang="en-CA" sz="2000" dirty="0"/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Please send to </a:t>
            </a:r>
            <a:r>
              <a:rPr lang="en-CA" sz="2000" dirty="0" err="1"/>
              <a:t>Allayne</a:t>
            </a:r>
            <a:r>
              <a:rPr lang="en-CA" sz="2000" dirty="0"/>
              <a:t> by tomorrow</a:t>
            </a:r>
          </a:p>
          <a:p>
            <a:pPr>
              <a:buClr>
                <a:srgbClr val="00B0F0"/>
              </a:buClr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219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ARIEL “Service work”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EE486E-ABD0-CD4D-8598-192FAA2C4B85}"/>
              </a:ext>
            </a:extLst>
          </p:cNvPr>
          <p:cNvSpPr txBox="1"/>
          <p:nvPr/>
        </p:nvSpPr>
        <p:spPr>
          <a:xfrm>
            <a:off x="726290" y="1067221"/>
            <a:ext cx="1076119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00B0F0"/>
              </a:buClr>
            </a:pPr>
            <a:endParaRPr lang="en-US" sz="2800" dirty="0">
              <a:solidFill>
                <a:srgbClr val="767171"/>
              </a:solidFill>
            </a:endParaRP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Possibility to have contributions to ARIEL count towards service to the laboratory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Contact Adam </a:t>
            </a:r>
            <a:r>
              <a:rPr lang="en-CA" sz="2000" dirty="0" err="1"/>
              <a:t>Garnsworthy</a:t>
            </a:r>
            <a:r>
              <a:rPr lang="en-CA" sz="2000" dirty="0"/>
              <a:t> if interested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Projects include (including supervisory roles) 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Proton target stations conceptual studies 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Machine protection system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Simulations using </a:t>
            </a:r>
            <a:r>
              <a:rPr lang="en-CA" sz="2000" dirty="0" err="1"/>
              <a:t>Comsol</a:t>
            </a:r>
            <a:r>
              <a:rPr lang="en-CA" sz="2000" dirty="0"/>
              <a:t>, </a:t>
            </a:r>
            <a:r>
              <a:rPr lang="en-CA" sz="2000" dirty="0" err="1"/>
              <a:t>Fluka</a:t>
            </a:r>
            <a:endParaRPr lang="en-CA" sz="2000" dirty="0"/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…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Adam will produce list of needed projects, but also welcomes specific suggestions</a:t>
            </a:r>
            <a:br>
              <a:rPr lang="en-CA" sz="2000" dirty="0"/>
            </a:br>
            <a:endParaRPr lang="en-CA" sz="2000" dirty="0"/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endParaRPr lang="en-CA" sz="2000" dirty="0"/>
          </a:p>
          <a:p>
            <a:pPr>
              <a:buClr>
                <a:srgbClr val="00B0F0"/>
              </a:buClr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199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Retirement Events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EE486E-ABD0-CD4D-8598-192FAA2C4B85}"/>
              </a:ext>
            </a:extLst>
          </p:cNvPr>
          <p:cNvSpPr txBox="1"/>
          <p:nvPr/>
        </p:nvSpPr>
        <p:spPr>
          <a:xfrm>
            <a:off x="726290" y="1067221"/>
            <a:ext cx="974774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00B0F0"/>
              </a:buClr>
            </a:pPr>
            <a:endParaRPr lang="en-US" sz="2800" dirty="0">
              <a:solidFill>
                <a:srgbClr val="767171"/>
              </a:solidFill>
            </a:endParaRP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dirty="0"/>
              <a:t>Plan for a special retirement events for all BAE who retire  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dirty="0"/>
              <a:t>Special colloquium (name of event to be confirmed) 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dirty="0"/>
              <a:t>Would take place on a regular colloquium day, have a longer intro followed by a colloquium (by a close collaborator) to include science from the retirees contributions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dirty="0"/>
              <a:t>This is followed by a reception at TRIUMF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dirty="0"/>
              <a:t>After would move to a ‘retirement party’ offsite</a:t>
            </a:r>
            <a:endParaRPr lang="en-CA" sz="2000" dirty="0"/>
          </a:p>
          <a:p>
            <a:pPr>
              <a:buClr>
                <a:srgbClr val="00B0F0"/>
              </a:buClr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647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Major Cash Commitments in 2020 and Beyond</a:t>
            </a:r>
          </a:p>
          <a:p>
            <a:endParaRPr lang="en-US" sz="3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EE486E-ABD0-CD4D-8598-192FAA2C4B85}"/>
              </a:ext>
            </a:extLst>
          </p:cNvPr>
          <p:cNvSpPr txBox="1"/>
          <p:nvPr/>
        </p:nvSpPr>
        <p:spPr>
          <a:xfrm>
            <a:off x="726290" y="1067221"/>
            <a:ext cx="107611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00B0F0"/>
              </a:buClr>
            </a:pPr>
            <a:endParaRPr lang="en-US" sz="2800" dirty="0">
              <a:solidFill>
                <a:srgbClr val="767171"/>
              </a:solidFill>
            </a:endParaRP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endParaRPr lang="en-CA" sz="2000" dirty="0"/>
          </a:p>
          <a:p>
            <a:pPr>
              <a:buClr>
                <a:srgbClr val="00B0F0"/>
              </a:buClr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69A554A-C403-4D41-B96C-B805C9B853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981694"/>
              </p:ext>
            </p:extLst>
          </p:nvPr>
        </p:nvGraphicFramePr>
        <p:xfrm>
          <a:off x="2385539" y="2356199"/>
          <a:ext cx="6148039" cy="37419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755">
                  <a:extLst>
                    <a:ext uri="{9D8B030D-6E8A-4147-A177-3AD203B41FA5}">
                      <a16:colId xmlns:a16="http://schemas.microsoft.com/office/drawing/2014/main" val="793580297"/>
                    </a:ext>
                  </a:extLst>
                </a:gridCol>
                <a:gridCol w="939284">
                  <a:extLst>
                    <a:ext uri="{9D8B030D-6E8A-4147-A177-3AD203B41FA5}">
                      <a16:colId xmlns:a16="http://schemas.microsoft.com/office/drawing/2014/main" val="853203925"/>
                    </a:ext>
                  </a:extLst>
                </a:gridCol>
              </a:tblGrid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3DdSiPM development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438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43159958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ALPHA - Measurement of Antimatter Gravity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344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8529488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ATLAS ITk Upgrade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401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3553653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ATLAS Phase-2 Upgrade LAr FE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453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4397109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G-2 EDM Measurement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196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5451357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HALO-1kT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460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4867835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Hyper-Kamiokande  and T2K upgrade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336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3640302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Modern particle physics detector development infrastructure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414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2511148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Multi-PMT Development and Prototyping for NuPRISM and Hyper-K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456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0175645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NA62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370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70170593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nEDM and UCN Source Upgrade (2017 CFI project)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407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70708589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 err="1">
                          <a:effectLst/>
                        </a:rPr>
                        <a:t>NuPRISM</a:t>
                      </a:r>
                      <a:r>
                        <a:rPr lang="en-CA" sz="1100" u="none" strike="noStrike" dirty="0">
                          <a:effectLst/>
                        </a:rPr>
                        <a:t> detector for Hyper-K</a:t>
                      </a:r>
                      <a:endParaRPr lang="en-CA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461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33541577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Reconfigured shielding blocks for M11 area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413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44426239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sTGC (ATLAS)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318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3466619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DEAP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112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8859689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Infrastructure using liquid argon for Dark Matter detection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462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81857581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Search for neutrinoless double-beta decays in Xe-136 with nEXO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470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9303148"/>
                  </a:ext>
                </a:extLst>
              </a:tr>
              <a:tr h="207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Super-CDMS</a:t>
                      </a:r>
                      <a:endParaRPr lang="en-CA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effectLst/>
                        </a:rPr>
                        <a:t>325</a:t>
                      </a:r>
                      <a:endParaRPr lang="en-CA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554024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ADE905B-5D75-5046-8B39-70158DA23B54}"/>
              </a:ext>
            </a:extLst>
          </p:cNvPr>
          <p:cNvSpPr txBox="1"/>
          <p:nvPr/>
        </p:nvSpPr>
        <p:spPr>
          <a:xfrm>
            <a:off x="726290" y="1067221"/>
            <a:ext cx="1044839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00B0F0"/>
              </a:buClr>
            </a:pPr>
            <a:endParaRPr lang="en-US" sz="2800" dirty="0">
              <a:solidFill>
                <a:srgbClr val="767171"/>
              </a:solidFill>
            </a:endParaRP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dirty="0"/>
              <a:t>Feedback on current and anticipated projects on cash contributions (or dedicated in kind hires) from TRIUMF in the next 5YP (April 2020-March 2025</a:t>
            </a:r>
            <a:br>
              <a:rPr lang="en-CA" sz="2000" dirty="0"/>
            </a:br>
            <a:endParaRPr lang="en-CA" sz="2000" dirty="0"/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endParaRPr lang="en-CA" sz="2000" dirty="0"/>
          </a:p>
          <a:p>
            <a:pPr>
              <a:buClr>
                <a:srgbClr val="00B0F0"/>
              </a:buClr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001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85037" y="1168020"/>
            <a:ext cx="10621926" cy="688338"/>
          </a:xfrm>
        </p:spPr>
        <p:txBody>
          <a:bodyPr>
            <a:normAutofit/>
          </a:bodyPr>
          <a:lstStyle/>
          <a:p>
            <a:r>
              <a:rPr lang="en-US" sz="3200" dirty="0"/>
              <a:t>Project News</a:t>
            </a:r>
            <a:endParaRPr lang="en-US" sz="3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AA9893-04F1-4A45-A255-8ACD5D549302}"/>
              </a:ext>
            </a:extLst>
          </p:cNvPr>
          <p:cNvSpPr/>
          <p:nvPr/>
        </p:nvSpPr>
        <p:spPr>
          <a:xfrm>
            <a:off x="539418" y="1856358"/>
            <a:ext cx="11113164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ATLAS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T2K/</a:t>
            </a:r>
            <a:r>
              <a:rPr lang="en-US" dirty="0" err="1"/>
              <a:t>HyperK</a:t>
            </a:r>
            <a:endParaRPr lang="en-US" dirty="0"/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UCN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ALPHA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 err="1"/>
              <a:t>SuperCDMS</a:t>
            </a:r>
            <a:endParaRPr lang="en-US" dirty="0"/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 err="1"/>
              <a:t>Pienu</a:t>
            </a:r>
            <a:endParaRPr lang="en-US" dirty="0"/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NA62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DEAP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SNO+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EXO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HALO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g-2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Belle 2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Theory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endParaRPr lang="en-CA" sz="2200" dirty="0"/>
          </a:p>
        </p:txBody>
      </p:sp>
    </p:spTree>
    <p:extLst>
      <p:ext uri="{BB962C8B-B14F-4D97-AF65-F5344CB8AC3E}">
        <p14:creationId xmlns:p14="http://schemas.microsoft.com/office/powerpoint/2010/main" val="1426477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85037" y="1168020"/>
            <a:ext cx="10621926" cy="688338"/>
          </a:xfrm>
        </p:spPr>
        <p:txBody>
          <a:bodyPr>
            <a:normAutofit/>
          </a:bodyPr>
          <a:lstStyle/>
          <a:p>
            <a:r>
              <a:rPr lang="en-US" sz="3200" dirty="0"/>
              <a:t>Committee Updates</a:t>
            </a:r>
            <a:endParaRPr lang="en-US" sz="3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AA9893-04F1-4A45-A255-8ACD5D549302}"/>
              </a:ext>
            </a:extLst>
          </p:cNvPr>
          <p:cNvSpPr/>
          <p:nvPr/>
        </p:nvSpPr>
        <p:spPr>
          <a:xfrm>
            <a:off x="539418" y="1856358"/>
            <a:ext cx="111131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Seminar/Colloquia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Safety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Space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5S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Academic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Health &amp; Wellness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Data Science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Summer schools 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Diversity committee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Physical Sciences Division Structure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PPR Working Group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endParaRPr lang="en-US" dirty="0"/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IPP 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US" dirty="0"/>
              <a:t>CAP PPD </a:t>
            </a:r>
            <a:endParaRPr lang="en-CA" sz="2200" dirty="0"/>
          </a:p>
        </p:txBody>
      </p:sp>
    </p:spTree>
    <p:extLst>
      <p:ext uri="{BB962C8B-B14F-4D97-AF65-F5344CB8AC3E}">
        <p14:creationId xmlns:p14="http://schemas.microsoft.com/office/powerpoint/2010/main" val="2770084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85037" y="1168020"/>
            <a:ext cx="10621926" cy="688338"/>
          </a:xfrm>
        </p:spPr>
        <p:txBody>
          <a:bodyPr>
            <a:normAutofit/>
          </a:bodyPr>
          <a:lstStyle/>
          <a:p>
            <a:r>
              <a:rPr lang="en-US" sz="3200" dirty="0"/>
              <a:t>AOB</a:t>
            </a:r>
            <a:endParaRPr lang="en-US" sz="3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BB2D92-3A69-E64E-A209-EFFE6373DC44}"/>
              </a:ext>
            </a:extLst>
          </p:cNvPr>
          <p:cNvSpPr/>
          <p:nvPr/>
        </p:nvSpPr>
        <p:spPr>
          <a:xfrm>
            <a:off x="1131876" y="1856358"/>
            <a:ext cx="109437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200" dirty="0"/>
              <a:t>Next scheduled meeting Thursday June 6</a:t>
            </a:r>
            <a:r>
              <a:rPr lang="en-CA" sz="2200" baseline="30000" dirty="0"/>
              <a:t>th</a:t>
            </a:r>
            <a:r>
              <a:rPr lang="en-CA" sz="2200" dirty="0"/>
              <a:t> 2019 12:30?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200" dirty="0"/>
              <a:t>Clash with CAP at SFU…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200"/>
              <a:t>Car pooling ideas to CAP?</a:t>
            </a:r>
            <a:endParaRPr lang="en-CA" sz="2200" dirty="0"/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200" dirty="0"/>
              <a:t>Move to Thursday May 30</a:t>
            </a:r>
            <a:r>
              <a:rPr lang="en-CA" sz="2200" baseline="30000" dirty="0"/>
              <a:t>th </a:t>
            </a:r>
            <a:r>
              <a:rPr lang="en-CA" sz="2200" dirty="0"/>
              <a:t>12:30</a:t>
            </a:r>
          </a:p>
        </p:txBody>
      </p:sp>
    </p:spTree>
    <p:extLst>
      <p:ext uri="{BB962C8B-B14F-4D97-AF65-F5344CB8AC3E}">
        <p14:creationId xmlns:p14="http://schemas.microsoft.com/office/powerpoint/2010/main" val="400765213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18618</TotalTime>
  <Words>558</Words>
  <Application>Microsoft Macintosh PowerPoint</Application>
  <PresentationFormat>Widescreen</PresentationFormat>
  <Paragraphs>122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Custom Design</vt:lpstr>
      <vt:lpstr>Particle Physics Faculty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News</vt:lpstr>
      <vt:lpstr>Committee Updates</vt:lpstr>
      <vt:lpstr>AOB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Oliver Stelzer-Chilton</dc:creator>
  <cp:lastModifiedBy>Oliver Stelzer-Chilton</cp:lastModifiedBy>
  <cp:revision>292</cp:revision>
  <dcterms:created xsi:type="dcterms:W3CDTF">2018-01-29T04:01:54Z</dcterms:created>
  <dcterms:modified xsi:type="dcterms:W3CDTF">2019-05-02T18:04:35Z</dcterms:modified>
</cp:coreProperties>
</file>