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82" r:id="rId5"/>
  </p:sldMasterIdLst>
  <p:notesMasterIdLst>
    <p:notesMasterId r:id="rId21"/>
  </p:notesMasterIdLst>
  <p:handoutMasterIdLst>
    <p:handoutMasterId r:id="rId22"/>
  </p:handoutMasterIdLst>
  <p:sldIdLst>
    <p:sldId id="294" r:id="rId6"/>
    <p:sldId id="402" r:id="rId7"/>
    <p:sldId id="400" r:id="rId8"/>
    <p:sldId id="401" r:id="rId9"/>
    <p:sldId id="403" r:id="rId10"/>
    <p:sldId id="404" r:id="rId11"/>
    <p:sldId id="405" r:id="rId12"/>
    <p:sldId id="407" r:id="rId13"/>
    <p:sldId id="406" r:id="rId14"/>
    <p:sldId id="408" r:id="rId15"/>
    <p:sldId id="410" r:id="rId16"/>
    <p:sldId id="411" r:id="rId17"/>
    <p:sldId id="412" r:id="rId18"/>
    <p:sldId id="413" r:id="rId19"/>
    <p:sldId id="390" r:id="rId2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42">
          <p15:clr>
            <a:srgbClr val="A4A3A4"/>
          </p15:clr>
        </p15:guide>
        <p15:guide id="2" orient="horz" pos="4027">
          <p15:clr>
            <a:srgbClr val="A4A3A4"/>
          </p15:clr>
        </p15:guide>
        <p15:guide id="3" orient="horz" pos="1698">
          <p15:clr>
            <a:srgbClr val="A4A3A4"/>
          </p15:clr>
        </p15:guide>
        <p15:guide id="4" orient="horz" pos="152">
          <p15:clr>
            <a:srgbClr val="A4A3A4"/>
          </p15:clr>
        </p15:guide>
        <p15:guide id="5" orient="horz" pos="2790">
          <p15:clr>
            <a:srgbClr val="A4A3A4"/>
          </p15:clr>
        </p15:guide>
        <p15:guide id="6" orient="horz" pos="604">
          <p15:clr>
            <a:srgbClr val="A4A3A4"/>
          </p15:clr>
        </p15:guide>
        <p15:guide id="7" pos="5616">
          <p15:clr>
            <a:srgbClr val="A4A3A4"/>
          </p15:clr>
        </p15:guide>
        <p15:guide id="8" pos="136">
          <p15:clr>
            <a:srgbClr val="A4A3A4"/>
          </p15:clr>
        </p15:guide>
        <p15:guide id="9" pos="589">
          <p15:clr>
            <a:srgbClr val="A4A3A4"/>
          </p15:clr>
        </p15:guide>
        <p15:guide id="10" pos="4453">
          <p15:clr>
            <a:srgbClr val="A4A3A4"/>
          </p15:clr>
        </p15:guide>
        <p15:guide id="11" pos="5163">
          <p15:clr>
            <a:srgbClr val="A4A3A4"/>
          </p15:clr>
        </p15:guide>
        <p15:guide id="12" pos="46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ert S. Tschirhart x4100,5708 08973N" initials="RSTx0" lastIdx="0" clrIdx="0">
    <p:extLst>
      <p:ext uri="{19B8F6BF-5375-455C-9EA6-DF929625EA0E}">
        <p15:presenceInfo xmlns:p15="http://schemas.microsoft.com/office/powerpoint/2012/main" userId="S-1-5-21-1644491937-1202660629-839522115-329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97"/>
    <a:srgbClr val="50504E"/>
    <a:srgbClr val="404040"/>
    <a:srgbClr val="4E4E4E"/>
    <a:srgbClr val="63666A"/>
    <a:srgbClr val="99D6EA"/>
    <a:srgbClr val="505050"/>
    <a:srgbClr val="A7A8AA"/>
    <a:srgbClr val="003087"/>
    <a:srgbClr val="0F2D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18" autoAdjust="0"/>
    <p:restoredTop sz="94660"/>
  </p:normalViewPr>
  <p:slideViewPr>
    <p:cSldViewPr snapToGrid="0" snapToObjects="1" showGuides="1">
      <p:cViewPr varScale="1">
        <p:scale>
          <a:sx n="106" d="100"/>
          <a:sy n="106" d="100"/>
        </p:scale>
        <p:origin x="546" y="96"/>
      </p:cViewPr>
      <p:guideLst>
        <p:guide orient="horz" pos="4142"/>
        <p:guide orient="horz" pos="4027"/>
        <p:guide orient="horz" pos="1698"/>
        <p:guide orient="horz" pos="152"/>
        <p:guide orient="horz" pos="2790"/>
        <p:guide orient="horz" pos="604"/>
        <p:guide pos="5616"/>
        <p:guide pos="136"/>
        <p:guide pos="589"/>
        <p:guide pos="4453"/>
        <p:guide pos="5163"/>
        <p:guide pos="46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DBB872F3-6144-3148-BC13-C063BA20AE80}" type="datetimeFigureOut">
              <a:rPr lang="en-US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0ACDB0ED-0BEE-9846-B9EA-5C7BFF0628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1645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531CFD29-8380-B24A-89EC-384D8B8A981B}" type="datetimeFigureOut">
              <a:rPr lang="en-US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CAD08E57-B576-F641-BEA6-C3D752DF7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6400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Geneva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ＭＳ Ｐゴシック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ＭＳ Ｐゴシック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ＭＳ Ｐゴシック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D08E57-B576-F641-BEA6-C3D752DF7F6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689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110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341924" y="4963772"/>
            <a:ext cx="8499231" cy="1529241"/>
          </a:xfrm>
          <a:prstGeom prst="rect">
            <a:avLst/>
          </a:prstGeom>
        </p:spPr>
        <p:txBody>
          <a:bodyPr lIns="0" tIns="45720" rIns="0" bIns="45720">
            <a:noAutofit/>
          </a:bodyPr>
          <a:lstStyle>
            <a:lvl1pPr marL="0" indent="0">
              <a:buFontTx/>
              <a:buNone/>
              <a:defRPr sz="2000">
                <a:solidFill>
                  <a:srgbClr val="004C97"/>
                </a:solidFill>
                <a:latin typeface="Helvetica"/>
              </a:defRPr>
            </a:lvl1pPr>
            <a:lvl2pPr marL="4572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2pPr>
            <a:lvl3pPr marL="9144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3pPr>
            <a:lvl4pPr marL="13716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4pPr>
            <a:lvl5pPr marL="18288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7762" y="-1"/>
            <a:ext cx="9189720" cy="896936"/>
          </a:xfrm>
          <a:prstGeom prst="rect">
            <a:avLst/>
          </a:prstGeom>
          <a:solidFill>
            <a:srgbClr val="004C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341924" y="3951841"/>
            <a:ext cx="8499232" cy="1003049"/>
          </a:xfrm>
          <a:prstGeom prst="rect">
            <a:avLst/>
          </a:prstGeom>
        </p:spPr>
        <p:txBody>
          <a:bodyPr vert="horz" wrap="square" lIns="0" tIns="4572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  <a:defRPr sz="3200" b="1" i="0">
                <a:solidFill>
                  <a:srgbClr val="004C97"/>
                </a:solidFill>
              </a:defRPr>
            </a:lvl1pPr>
            <a:lvl2pPr marL="0" indent="0">
              <a:buFontTx/>
              <a:buNone/>
              <a:defRPr sz="2800" b="1" i="0">
                <a:solidFill>
                  <a:srgbClr val="004C97"/>
                </a:solidFill>
              </a:defRPr>
            </a:lvl2pPr>
            <a:lvl3pPr marL="0" indent="0">
              <a:buFontTx/>
              <a:buNone/>
              <a:defRPr sz="2800" b="1" i="0">
                <a:solidFill>
                  <a:srgbClr val="004C97"/>
                </a:solidFill>
              </a:defRPr>
            </a:lvl3pPr>
            <a:lvl4pPr marL="0" indent="0">
              <a:buFontTx/>
              <a:buNone/>
              <a:defRPr sz="2800" b="1" i="0">
                <a:solidFill>
                  <a:srgbClr val="004C97"/>
                </a:solidFill>
              </a:defRPr>
            </a:lvl4pPr>
            <a:lvl5pPr marL="0" indent="0">
              <a:buFontTx/>
              <a:buNone/>
              <a:defRPr sz="2800" b="1" i="0">
                <a:solidFill>
                  <a:srgbClr val="004C9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 descr="14-0218-16D.lr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6" b="25769"/>
          <a:stretch/>
        </p:blipFill>
        <p:spPr>
          <a:xfrm>
            <a:off x="-17762" y="817011"/>
            <a:ext cx="9189720" cy="2966102"/>
          </a:xfrm>
          <a:prstGeom prst="rect">
            <a:avLst/>
          </a:prstGeom>
        </p:spPr>
      </p:pic>
      <p:pic>
        <p:nvPicPr>
          <p:cNvPr id="14" name="Picture 13" descr="FermiLogoBar_DOE_KO_horiz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61" y="249843"/>
            <a:ext cx="9010786" cy="30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441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971550"/>
            <a:ext cx="8672513" cy="505936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" y="251752"/>
            <a:ext cx="86868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8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736827" y="6504213"/>
            <a:ext cx="675368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603" y="6504213"/>
            <a:ext cx="6262118" cy="24287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12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2250" y="6504213"/>
            <a:ext cx="414338" cy="2372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22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3"/>
          </p:nvPr>
        </p:nvSpPr>
        <p:spPr>
          <a:xfrm>
            <a:off x="228601" y="971550"/>
            <a:ext cx="4206240" cy="3633788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5"/>
          </p:nvPr>
        </p:nvSpPr>
        <p:spPr>
          <a:xfrm>
            <a:off x="4692452" y="971550"/>
            <a:ext cx="4215383" cy="3633788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29365" y="4765101"/>
            <a:ext cx="4205476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9"/>
          </p:nvPr>
        </p:nvSpPr>
        <p:spPr>
          <a:xfrm>
            <a:off x="4692450" y="4765101"/>
            <a:ext cx="4206239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736827" y="6504213"/>
            <a:ext cx="675368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602" y="6504213"/>
            <a:ext cx="6262118" cy="24287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12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2250" y="6504213"/>
            <a:ext cx="414338" cy="2372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28600" y="251752"/>
            <a:ext cx="86868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8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580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Content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958849"/>
            <a:ext cx="3027894" cy="50226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5"/>
          </p:nvPr>
        </p:nvSpPr>
        <p:spPr>
          <a:xfrm>
            <a:off x="3542712" y="958850"/>
            <a:ext cx="5347605" cy="5022675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6"/>
          </p:nvPr>
        </p:nvSpPr>
        <p:spPr>
          <a:xfrm>
            <a:off x="736827" y="6504213"/>
            <a:ext cx="675368" cy="241300"/>
          </a:xfrm>
        </p:spPr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1530601" y="6504213"/>
            <a:ext cx="6262119" cy="250031"/>
          </a:xfrm>
        </p:spPr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979A04A2-726F-2143-A443-7788AF2717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28600" y="254026"/>
            <a:ext cx="86868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8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836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Pictur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224073" y="971550"/>
            <a:ext cx="8686800" cy="3726717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>
              <a:buNone/>
              <a:defRPr sz="1600">
                <a:solidFill>
                  <a:srgbClr val="50505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73" y="4943005"/>
            <a:ext cx="8686800" cy="10912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>
          <a:xfrm>
            <a:off x="736827" y="6504213"/>
            <a:ext cx="675368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603" y="6504213"/>
            <a:ext cx="6251958" cy="24287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12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2250" y="6504213"/>
            <a:ext cx="414338" cy="2372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28600" y="251752"/>
            <a:ext cx="86868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8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915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6827" y="6504213"/>
            <a:ext cx="675368" cy="2413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30602" y="6504213"/>
            <a:ext cx="6260399" cy="242873"/>
          </a:xfrm>
        </p:spPr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222250" y="254000"/>
            <a:ext cx="8675688" cy="5802923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82221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Extra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30603" y="6504213"/>
            <a:ext cx="6272278" cy="242873"/>
          </a:xfrm>
        </p:spPr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8600" y="251752"/>
            <a:ext cx="86868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8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Picture Placeholder 14"/>
          <p:cNvSpPr>
            <a:spLocks noGrp="1"/>
          </p:cNvSpPr>
          <p:nvPr>
            <p:ph type="pic" sz="quarter" idx="19"/>
          </p:nvPr>
        </p:nvSpPr>
        <p:spPr>
          <a:xfrm>
            <a:off x="205694" y="271556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14"/>
          <p:cNvSpPr>
            <a:spLocks noGrp="1"/>
          </p:cNvSpPr>
          <p:nvPr>
            <p:ph type="pic" sz="quarter" idx="20"/>
          </p:nvPr>
        </p:nvSpPr>
        <p:spPr>
          <a:xfrm>
            <a:off x="1979425" y="271556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14"/>
          <p:cNvSpPr>
            <a:spLocks noGrp="1"/>
          </p:cNvSpPr>
          <p:nvPr>
            <p:ph type="pic" sz="quarter" idx="21"/>
          </p:nvPr>
        </p:nvSpPr>
        <p:spPr>
          <a:xfrm>
            <a:off x="3753205" y="271556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14"/>
          <p:cNvSpPr>
            <a:spLocks noGrp="1"/>
          </p:cNvSpPr>
          <p:nvPr>
            <p:ph type="pic" sz="quarter" idx="22"/>
          </p:nvPr>
        </p:nvSpPr>
        <p:spPr>
          <a:xfrm>
            <a:off x="5534456" y="271556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14"/>
          <p:cNvSpPr>
            <a:spLocks noGrp="1"/>
          </p:cNvSpPr>
          <p:nvPr>
            <p:ph type="pic" sz="quarter" idx="23"/>
          </p:nvPr>
        </p:nvSpPr>
        <p:spPr>
          <a:xfrm>
            <a:off x="7300765" y="271556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205694" y="972176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14"/>
          <p:cNvSpPr>
            <a:spLocks noGrp="1"/>
          </p:cNvSpPr>
          <p:nvPr>
            <p:ph type="pic" sz="quarter" idx="15"/>
          </p:nvPr>
        </p:nvSpPr>
        <p:spPr>
          <a:xfrm>
            <a:off x="1979425" y="972176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3753205" y="972176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5534456" y="972176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14"/>
          <p:cNvSpPr>
            <a:spLocks noGrp="1"/>
          </p:cNvSpPr>
          <p:nvPr>
            <p:ph type="pic" sz="quarter" idx="18"/>
          </p:nvPr>
        </p:nvSpPr>
        <p:spPr>
          <a:xfrm>
            <a:off x="7300765" y="972176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Picture Placeholder 14"/>
          <p:cNvSpPr>
            <a:spLocks noGrp="1"/>
          </p:cNvSpPr>
          <p:nvPr>
            <p:ph type="pic" sz="quarter" idx="24"/>
          </p:nvPr>
        </p:nvSpPr>
        <p:spPr>
          <a:xfrm>
            <a:off x="205694" y="444880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Picture Placeholder 14"/>
          <p:cNvSpPr>
            <a:spLocks noGrp="1"/>
          </p:cNvSpPr>
          <p:nvPr>
            <p:ph type="pic" sz="quarter" idx="25"/>
          </p:nvPr>
        </p:nvSpPr>
        <p:spPr>
          <a:xfrm>
            <a:off x="1979425" y="444880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3753205" y="444880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Picture Placeholder 14"/>
          <p:cNvSpPr>
            <a:spLocks noGrp="1"/>
          </p:cNvSpPr>
          <p:nvPr>
            <p:ph type="pic" sz="quarter" idx="27"/>
          </p:nvPr>
        </p:nvSpPr>
        <p:spPr>
          <a:xfrm>
            <a:off x="5534456" y="444880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14"/>
          <p:cNvSpPr>
            <a:spLocks noGrp="1"/>
          </p:cNvSpPr>
          <p:nvPr>
            <p:ph type="pic" sz="quarter" idx="28"/>
          </p:nvPr>
        </p:nvSpPr>
        <p:spPr>
          <a:xfrm>
            <a:off x="7300765" y="444880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161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1397"/>
            <a:r>
              <a:rPr lang="en-US"/>
              <a:t>John Anderson Jr. | ITSF | 18-22 September 2017</a:t>
            </a:r>
            <a:endParaRPr lang="en-US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6032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736827" y="6504213"/>
            <a:ext cx="675368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602" y="6504213"/>
            <a:ext cx="6260399" cy="24287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12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2250" y="6504213"/>
            <a:ext cx="414338" cy="2372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" name="Date Placeholder 3"/>
          <p:cNvSpPr txBox="1">
            <a:spLocks/>
          </p:cNvSpPr>
          <p:nvPr/>
        </p:nvSpPr>
        <p:spPr>
          <a:xfrm>
            <a:off x="6450013" y="4477484"/>
            <a:ext cx="1076325" cy="2413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9pPr>
          </a:lstStyle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215900" y="6258863"/>
            <a:ext cx="8699500" cy="197990"/>
            <a:chOff x="600217" y="6258863"/>
            <a:chExt cx="8297721" cy="188846"/>
          </a:xfrm>
        </p:grpSpPr>
        <p:cxnSp>
          <p:nvCxnSpPr>
            <p:cNvPr id="10" name="Straight Connector 9"/>
            <p:cNvCxnSpPr/>
            <p:nvPr userDrawn="1"/>
          </p:nvCxnSpPr>
          <p:spPr>
            <a:xfrm>
              <a:off x="600217" y="6357936"/>
              <a:ext cx="7190785" cy="0"/>
            </a:xfrm>
            <a:prstGeom prst="line">
              <a:avLst/>
            </a:prstGeom>
            <a:ln w="76200" cmpd="sng">
              <a:solidFill>
                <a:srgbClr val="99D6E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6" descr="FermiLogo_RGB_NALBlue.png"/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3781" y="6258863"/>
              <a:ext cx="1044157" cy="188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04" r:id="rId2"/>
    <p:sldLayoutId id="2147484105" r:id="rId3"/>
    <p:sldLayoutId id="2147484120" r:id="rId4"/>
    <p:sldLayoutId id="2147484103" r:id="rId5"/>
    <p:sldLayoutId id="2147484122" r:id="rId6"/>
    <p:sldLayoutId id="2147484116" r:id="rId7"/>
    <p:sldLayoutId id="2147484124" r:id="rId8"/>
  </p:sldLayoutIdLst>
  <p:hf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1700" b="1" kern="1200">
          <a:solidFill>
            <a:srgbClr val="2E5286"/>
          </a:solidFill>
          <a:latin typeface="Helvetica"/>
          <a:ea typeface="Geneva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rgbClr val="7F7F7F"/>
          </a:solidFill>
          <a:latin typeface="Helvetica"/>
          <a:ea typeface="Geneva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41924" y="5045612"/>
            <a:ext cx="8499231" cy="1390219"/>
          </a:xfrm>
        </p:spPr>
        <p:txBody>
          <a:bodyPr/>
          <a:lstStyle/>
          <a:p>
            <a:r>
              <a:rPr lang="en-US" dirty="0"/>
              <a:t>John Anderson Jr., Associate Head for Operations Support,</a:t>
            </a:r>
            <a:br>
              <a:rPr lang="en-US" dirty="0"/>
            </a:br>
            <a:r>
              <a:rPr lang="en-US" dirty="0"/>
              <a:t>Office of the Chief Safety Officer</a:t>
            </a:r>
          </a:p>
          <a:p>
            <a:r>
              <a:rPr lang="pt-BR" dirty="0"/>
              <a:t>2017 International Technical Safety Forum</a:t>
            </a:r>
          </a:p>
          <a:p>
            <a:r>
              <a:rPr lang="en-US" dirty="0"/>
              <a:t>18-22 September 2017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Resource Succession Planning at Fermilab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989597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3"/>
          </p:nvPr>
        </p:nvSpPr>
        <p:spPr>
          <a:xfrm>
            <a:off x="228600" y="971550"/>
            <a:ext cx="8670089" cy="1108710"/>
          </a:xfrm>
        </p:spPr>
        <p:txBody>
          <a:bodyPr/>
          <a:lstStyle/>
          <a:p>
            <a:r>
              <a:rPr lang="en-US" sz="2200" dirty="0">
                <a:latin typeface="Helvetica" pitchFamily="124" charset="0"/>
              </a:rPr>
              <a:t>The ESH&amp;Q Section provides subject matter experts, oversight and lab wide programs in several functional areas delivering essential core operational support services.  These areas include: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6"/>
          </p:nvPr>
        </p:nvSpPr>
        <p:spPr>
          <a:xfrm>
            <a:off x="502325" y="2372181"/>
            <a:ext cx="4286958" cy="3658732"/>
          </a:xfrm>
        </p:spPr>
        <p:txBody>
          <a:bodyPr/>
          <a:lstStyle/>
          <a:p>
            <a:pPr marL="285750" indent="-285750" fontAlgn="t">
              <a:buFont typeface="Wingdings" panose="05000000000000000000" pitchFamily="2" charset="2"/>
              <a:buChar char="Ø"/>
            </a:pPr>
            <a:r>
              <a:rPr lang="en-US" sz="2000" b="0" dirty="0"/>
              <a:t>Radiological Protection</a:t>
            </a:r>
          </a:p>
          <a:p>
            <a:pPr marL="742950" lvl="1" indent="-285750" fontAlgn="t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50504E"/>
                </a:solidFill>
              </a:rPr>
              <a:t>Accelerator Operations Support</a:t>
            </a:r>
          </a:p>
          <a:p>
            <a:pPr marL="742950" lvl="1" indent="-285750" fontAlgn="t">
              <a:buFont typeface="Courier New" panose="02070309020205020404" pitchFamily="49" charset="0"/>
              <a:buChar char="o"/>
            </a:pPr>
            <a:r>
              <a:rPr lang="en-US" sz="1600" b="0" dirty="0">
                <a:solidFill>
                  <a:srgbClr val="50504E"/>
                </a:solidFill>
              </a:rPr>
              <a:t>Shielding Assessments</a:t>
            </a:r>
          </a:p>
          <a:p>
            <a:pPr marL="742950" lvl="1" indent="-285750" fontAlgn="t">
              <a:buFont typeface="Courier New" panose="02070309020205020404" pitchFamily="49" charset="0"/>
              <a:buChar char="o"/>
            </a:pPr>
            <a:r>
              <a:rPr lang="en-US" sz="1600" b="0" dirty="0">
                <a:solidFill>
                  <a:srgbClr val="50504E"/>
                </a:solidFill>
              </a:rPr>
              <a:t>Radiological Instrumentation</a:t>
            </a:r>
          </a:p>
          <a:p>
            <a:pPr marL="742950" lvl="1" indent="-285750" fontAlgn="t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50504E"/>
                </a:solidFill>
              </a:rPr>
              <a:t>Radiation Safety Interlock Systems</a:t>
            </a:r>
            <a:endParaRPr lang="en-US" sz="1600" b="0" dirty="0">
              <a:solidFill>
                <a:srgbClr val="50504E"/>
              </a:solidFill>
            </a:endParaRPr>
          </a:p>
          <a:p>
            <a:pPr marL="742950" lvl="1" indent="-285750" fontAlgn="t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50504E"/>
                </a:solidFill>
              </a:rPr>
              <a:t>Routine Radiation Protection Functions</a:t>
            </a:r>
            <a:endParaRPr lang="en-US" sz="1600" b="0" dirty="0">
              <a:solidFill>
                <a:srgbClr val="50504E"/>
              </a:solidFill>
            </a:endParaRPr>
          </a:p>
          <a:p>
            <a:pPr marL="285750" indent="-285750" fontAlgn="t">
              <a:buFont typeface="Wingdings" panose="05000000000000000000" pitchFamily="2" charset="2"/>
              <a:buChar char="Ø"/>
            </a:pPr>
            <a:r>
              <a:rPr lang="en-US" sz="2000" b="0" dirty="0"/>
              <a:t>Construction / Occupational Safety</a:t>
            </a:r>
          </a:p>
          <a:p>
            <a:pPr marL="285750" indent="-285750" fontAlgn="t">
              <a:buFont typeface="Wingdings" panose="05000000000000000000" pitchFamily="2" charset="2"/>
              <a:buChar char="Ø"/>
            </a:pPr>
            <a:r>
              <a:rPr lang="en-US" sz="2000" b="0" dirty="0"/>
              <a:t>Environmental Protection</a:t>
            </a:r>
          </a:p>
          <a:p>
            <a:pPr marL="285750" indent="-285750" fontAlgn="t">
              <a:buFont typeface="Wingdings" panose="05000000000000000000" pitchFamily="2" charset="2"/>
              <a:buChar char="Ø"/>
            </a:pPr>
            <a:r>
              <a:rPr lang="en-US" sz="2000" b="0" dirty="0"/>
              <a:t>Industrial Hygiene</a:t>
            </a:r>
          </a:p>
          <a:p>
            <a:pPr marL="285750" indent="-285750" fontAlgn="t">
              <a:buFont typeface="Wingdings" panose="05000000000000000000" pitchFamily="2" charset="2"/>
              <a:buChar char="Ø"/>
            </a:pPr>
            <a:r>
              <a:rPr lang="en-US" sz="2000" b="0" dirty="0"/>
              <a:t>Fire/Electrical Safety</a:t>
            </a:r>
          </a:p>
          <a:p>
            <a:pPr marL="285750" indent="-285750" fontAlgn="t">
              <a:buFont typeface="Wingdings" panose="05000000000000000000" pitchFamily="2" charset="2"/>
              <a:buChar char="Ø"/>
            </a:pPr>
            <a:r>
              <a:rPr lang="en-US" sz="2000" b="0" dirty="0"/>
              <a:t>Support for Divisions and Sections</a:t>
            </a:r>
          </a:p>
          <a:p>
            <a:pPr marL="285750" indent="-285750" fontAlgn="t">
              <a:buFont typeface="Wingdings" panose="05000000000000000000" pitchFamily="2" charset="2"/>
              <a:buChar char="Ø"/>
            </a:pPr>
            <a:endParaRPr lang="en-US" sz="2000" b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9"/>
          </p:nvPr>
        </p:nvSpPr>
        <p:spPr>
          <a:xfrm>
            <a:off x="5036024" y="2372181"/>
            <a:ext cx="3862665" cy="3658732"/>
          </a:xfrm>
        </p:spPr>
        <p:txBody>
          <a:bodyPr/>
          <a:lstStyle/>
          <a:p>
            <a:pPr marL="285750" indent="-285750" fontAlgn="t">
              <a:buFont typeface="Wingdings" panose="05000000000000000000" pitchFamily="2" charset="2"/>
              <a:buChar char="Ø"/>
            </a:pPr>
            <a:r>
              <a:rPr lang="en-US" sz="2000" b="0" dirty="0"/>
              <a:t>Support for Projects</a:t>
            </a:r>
          </a:p>
          <a:p>
            <a:pPr marL="285750" indent="-285750" fontAlgn="t">
              <a:buFont typeface="Wingdings" panose="05000000000000000000" pitchFamily="2" charset="2"/>
              <a:buChar char="Ø"/>
            </a:pPr>
            <a:r>
              <a:rPr lang="en-US" sz="2000" b="0" dirty="0"/>
              <a:t>Emergency Planning</a:t>
            </a:r>
          </a:p>
          <a:p>
            <a:pPr marL="285750" indent="-285750" fontAlgn="t">
              <a:buFont typeface="Wingdings" panose="05000000000000000000" pitchFamily="2" charset="2"/>
              <a:buChar char="Ø"/>
            </a:pPr>
            <a:r>
              <a:rPr lang="en-US" sz="2000" b="0" dirty="0"/>
              <a:t>Medical Surveillance</a:t>
            </a:r>
          </a:p>
          <a:p>
            <a:pPr marL="285750" indent="-285750" fontAlgn="t">
              <a:buFont typeface="Wingdings" panose="05000000000000000000" pitchFamily="2" charset="2"/>
              <a:buChar char="Ø"/>
            </a:pPr>
            <a:r>
              <a:rPr lang="en-US" sz="2000" b="0" dirty="0"/>
              <a:t>Fire Department</a:t>
            </a:r>
          </a:p>
          <a:p>
            <a:pPr marL="285750" indent="-285750" fontAlgn="t">
              <a:buFont typeface="Wingdings" panose="05000000000000000000" pitchFamily="2" charset="2"/>
              <a:buChar char="Ø"/>
            </a:pPr>
            <a:r>
              <a:rPr lang="en-US" sz="2000" b="0" dirty="0"/>
              <a:t>Communications Center</a:t>
            </a:r>
          </a:p>
          <a:p>
            <a:pPr marL="285750" indent="-285750" fontAlgn="t">
              <a:buFont typeface="Wingdings" panose="05000000000000000000" pitchFamily="2" charset="2"/>
              <a:buChar char="Ø"/>
            </a:pPr>
            <a:r>
              <a:rPr lang="en-US" sz="2000" b="0" dirty="0"/>
              <a:t>Security Department</a:t>
            </a:r>
          </a:p>
          <a:p>
            <a:pPr marL="285750" indent="-285750" fontAlgn="t">
              <a:buFont typeface="Wingdings" panose="05000000000000000000" pitchFamily="2" charset="2"/>
              <a:buChar char="Ø"/>
            </a:pPr>
            <a:r>
              <a:rPr lang="en-US" sz="2000" b="0" dirty="0"/>
              <a:t>Quality Assurance</a:t>
            </a:r>
          </a:p>
          <a:p>
            <a:pPr marL="285750" indent="-285750" fontAlgn="t">
              <a:buFont typeface="Wingdings" panose="05000000000000000000" pitchFamily="2" charset="2"/>
              <a:buChar char="Ø"/>
            </a:pPr>
            <a:r>
              <a:rPr lang="en-US" sz="2000" b="0" dirty="0"/>
              <a:t>Lab wide ESH training</a:t>
            </a:r>
          </a:p>
          <a:p>
            <a:pPr marL="285750" indent="-285750" fontAlgn="t">
              <a:buFont typeface="Wingdings" panose="05000000000000000000" pitchFamily="2" charset="2"/>
              <a:buChar char="Ø"/>
            </a:pPr>
            <a:r>
              <a:rPr lang="en-US" sz="2000" b="0" dirty="0"/>
              <a:t>ESH&amp;Q Communication</a:t>
            </a:r>
          </a:p>
          <a:p>
            <a:pPr marL="285750" indent="-285750" fontAlgn="t">
              <a:buFont typeface="Wingdings" panose="05000000000000000000" pitchFamily="2" charset="2"/>
              <a:buChar char="Ø"/>
            </a:pPr>
            <a:r>
              <a:rPr lang="en-US" sz="2000" b="0" dirty="0"/>
              <a:t>Hazardous Waste Control</a:t>
            </a:r>
          </a:p>
          <a:p>
            <a:pPr marL="285750" indent="-285750" fontAlgn="t">
              <a:buFont typeface="Wingdings" panose="05000000000000000000" pitchFamily="2" charset="2"/>
              <a:buChar char="Ø"/>
            </a:pPr>
            <a:endParaRPr lang="en-US" sz="2000" b="0" dirty="0"/>
          </a:p>
          <a:p>
            <a:pPr marL="285750" indent="-285750" fontAlgn="t">
              <a:buFont typeface="Wingdings" panose="05000000000000000000" pitchFamily="2" charset="2"/>
              <a:buChar char="Ø"/>
            </a:pPr>
            <a:endParaRPr lang="en-US" sz="2000" b="0" dirty="0"/>
          </a:p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John Anderson Jr. | ITSF | 18-22 September 2017</a:t>
            </a:r>
            <a:endParaRPr lang="en-US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 pitchFamily="124" charset="0"/>
              </a:rPr>
              <a:t>ESH&amp;Q at FNAL – what’s included?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341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397" marR="294042">
              <a:lnSpc>
                <a:spcPct val="100800"/>
              </a:lnSpc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To start, we set goals to help us move forward</a:t>
            </a:r>
          </a:p>
          <a:p>
            <a:pPr marL="354297" marR="294042">
              <a:lnSpc>
                <a:spcPct val="100800"/>
              </a:lnSpc>
              <a:buFont typeface="Arial" pitchFamily="34" charset="0"/>
              <a:buChar char="•"/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Developed clear roles and responsibilities (for ESHQ staff)</a:t>
            </a:r>
          </a:p>
          <a:p>
            <a:pPr marL="354297" marR="294042">
              <a:lnSpc>
                <a:spcPct val="100800"/>
              </a:lnSpc>
              <a:buFont typeface="Arial" pitchFamily="34" charset="0"/>
              <a:buChar char="•"/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Consistent implementation of processes and policies</a:t>
            </a:r>
          </a:p>
          <a:p>
            <a:pPr marL="811497" marR="294042" lvl="1" indent="-342900">
              <a:lnSpc>
                <a:spcPct val="100800"/>
              </a:lnSpc>
              <a:buFont typeface="Wingdings" panose="05000000000000000000" pitchFamily="2" charset="2"/>
              <a:buChar char="Ø"/>
            </a:pPr>
            <a:r>
              <a:rPr lang="en-US" sz="2000" i="1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Stop doing things that don’t add value</a:t>
            </a:r>
            <a:endParaRPr lang="en-US" sz="2000" spc="-18" dirty="0">
              <a:solidFill>
                <a:srgbClr val="004C97"/>
              </a:solidFill>
              <a:latin typeface="Helvetica" pitchFamily="34" charset="0"/>
              <a:cs typeface="Century Gothic"/>
            </a:endParaRPr>
          </a:p>
          <a:p>
            <a:pPr marL="354297" marR="294042">
              <a:lnSpc>
                <a:spcPct val="100800"/>
              </a:lnSpc>
              <a:buFont typeface="Arial" pitchFamily="34" charset="0"/>
              <a:buChar char="•"/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Efficient use of resources</a:t>
            </a:r>
          </a:p>
          <a:p>
            <a:pPr marL="811497" marR="294042" lvl="1" indent="-342900">
              <a:lnSpc>
                <a:spcPct val="100800"/>
              </a:lnSpc>
              <a:buFont typeface="Wingdings" panose="05000000000000000000" pitchFamily="2" charset="2"/>
              <a:buChar char="Ø"/>
            </a:pPr>
            <a:r>
              <a:rPr lang="en-US" sz="2000" i="1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Looking for ways to use technology to reduce work</a:t>
            </a:r>
            <a:endParaRPr lang="en-US" sz="2000" spc="-18" dirty="0">
              <a:solidFill>
                <a:srgbClr val="004C97"/>
              </a:solidFill>
              <a:latin typeface="Helvetica" pitchFamily="34" charset="0"/>
              <a:cs typeface="Century Gothic"/>
            </a:endParaRPr>
          </a:p>
          <a:p>
            <a:pPr marL="354297" marR="294042">
              <a:lnSpc>
                <a:spcPct val="100800"/>
              </a:lnSpc>
              <a:buFont typeface="Arial" pitchFamily="34" charset="0"/>
              <a:buChar char="•"/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Sustainable programs that make sense</a:t>
            </a:r>
          </a:p>
          <a:p>
            <a:pPr marL="354297" marR="294042">
              <a:lnSpc>
                <a:spcPct val="100800"/>
              </a:lnSpc>
              <a:buFont typeface="Arial" pitchFamily="34" charset="0"/>
              <a:buChar char="•"/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Build depth in qualifications and expertise</a:t>
            </a:r>
          </a:p>
          <a:p>
            <a:pPr marL="354297" marR="294042">
              <a:lnSpc>
                <a:spcPct val="100800"/>
              </a:lnSpc>
              <a:buFont typeface="Arial" pitchFamily="34" charset="0"/>
              <a:buChar char="•"/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Clear succession plans for key roles</a:t>
            </a:r>
          </a:p>
          <a:p>
            <a:pPr marL="354297" marR="294042">
              <a:lnSpc>
                <a:spcPct val="100800"/>
              </a:lnSpc>
              <a:buFont typeface="Arial" pitchFamily="34" charset="0"/>
              <a:buChar char="•"/>
            </a:pPr>
            <a:endParaRPr lang="en-US" sz="2200" spc="-18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Century Gothic"/>
            </a:endParaRPr>
          </a:p>
          <a:p>
            <a:pPr marL="0" marR="294042" indent="0">
              <a:lnSpc>
                <a:spcPct val="100800"/>
              </a:lnSpc>
              <a:buNone/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      These goals = lower costs and better programs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 pitchFamily="34" charset="0"/>
              </a:rPr>
              <a:t>How ESH&amp;Q evolved at Fermilab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430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297" marR="294042">
              <a:lnSpc>
                <a:spcPct val="100800"/>
              </a:lnSpc>
              <a:buFont typeface="Arial" pitchFamily="34" charset="0"/>
              <a:buChar char="•"/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Started with a small central organization and several field organizations embedded in the operating divisions </a:t>
            </a:r>
            <a:endParaRPr lang="en-US" sz="2200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Century Gothic"/>
            </a:endParaRPr>
          </a:p>
          <a:p>
            <a:pPr marL="1428750" lvl="3" indent="-171450">
              <a:spcBef>
                <a:spcPts val="45"/>
              </a:spcBef>
              <a:buFont typeface="Arial" pitchFamily="34" charset="0"/>
              <a:buChar char="•"/>
            </a:pPr>
            <a:endParaRPr lang="en-US" sz="1200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Times New Roman"/>
            </a:endParaRPr>
          </a:p>
          <a:p>
            <a:pPr marL="354297" marR="4559">
              <a:lnSpc>
                <a:spcPct val="102499"/>
              </a:lnSpc>
              <a:buFont typeface="Arial" pitchFamily="34" charset="0"/>
              <a:buChar char="•"/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This worked during the Tevatron era but led to inconsistent expectations and inconsistent approaches to program implementation</a:t>
            </a:r>
          </a:p>
          <a:p>
            <a:pPr marL="1611597" marR="4559" lvl="3">
              <a:lnSpc>
                <a:spcPct val="102499"/>
              </a:lnSpc>
              <a:buFont typeface="Arial" pitchFamily="34" charset="0"/>
              <a:buChar char="•"/>
            </a:pPr>
            <a:endParaRPr lang="en-US" sz="1200" spc="-18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Century Gothic"/>
            </a:endParaRPr>
          </a:p>
          <a:p>
            <a:pPr marL="354297" marR="4559">
              <a:lnSpc>
                <a:spcPct val="102499"/>
              </a:lnSpc>
              <a:buFont typeface="Arial" pitchFamily="34" charset="0"/>
              <a:buChar char="•"/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There was also confusion about who had the authority for ESH at the laboratory</a:t>
            </a:r>
            <a:endParaRPr lang="en-US" sz="2200" spc="-4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Century Gothic"/>
            </a:endParaRPr>
          </a:p>
          <a:p>
            <a:pPr marL="1611597" marR="4559" lvl="3">
              <a:lnSpc>
                <a:spcPct val="102499"/>
              </a:lnSpc>
              <a:buFont typeface="Arial" pitchFamily="34" charset="0"/>
              <a:buChar char="•"/>
            </a:pPr>
            <a:endParaRPr lang="en-US" sz="1200" spc="-4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Century Gothic"/>
            </a:endParaRPr>
          </a:p>
          <a:p>
            <a:pPr marL="354297" marR="4559">
              <a:lnSpc>
                <a:spcPct val="102499"/>
              </a:lnSpc>
              <a:buFont typeface="Arial" pitchFamily="34" charset="0"/>
              <a:buChar char="•"/>
            </a:pPr>
            <a:r>
              <a:rPr lang="en-US" sz="2200" spc="-4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May - July 2015 – Chief Safety Officer position created and we largely centralized, kept some staff deployed in the divisions</a:t>
            </a:r>
          </a:p>
          <a:p>
            <a:pPr marL="811497" marR="4559" lvl="1" indent="-342900">
              <a:lnSpc>
                <a:spcPct val="102499"/>
              </a:lnSpc>
              <a:buFont typeface="Wingdings" panose="05000000000000000000" pitchFamily="2" charset="2"/>
              <a:buChar char="Ø"/>
            </a:pP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Operational Radiological Safety and General Safety Staff 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</a:p>
          <a:p>
            <a:pPr marL="1611597" marR="4559" lvl="3">
              <a:lnSpc>
                <a:spcPct val="102499"/>
              </a:lnSpc>
              <a:buFont typeface="Arial" pitchFamily="34" charset="0"/>
              <a:buChar char="•"/>
            </a:pPr>
            <a:endParaRPr lang="en-US" sz="1200" spc="-9" dirty="0">
              <a:solidFill>
                <a:srgbClr val="004C97"/>
              </a:solidFill>
              <a:latin typeface="Helvetica" pitchFamily="34" charset="0"/>
              <a:cs typeface="Century Gothic"/>
            </a:endParaRPr>
          </a:p>
          <a:p>
            <a:pPr marL="354297" marR="4559">
              <a:lnSpc>
                <a:spcPct val="102499"/>
              </a:lnSpc>
              <a:buFont typeface="Arial" pitchFamily="34" charset="0"/>
              <a:buChar char="•"/>
            </a:pPr>
            <a:r>
              <a:rPr lang="en-US" sz="2200" spc="-9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June 2016 moved to complete centralization with matrixed support to the divisions and projects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 pitchFamily="34" charset="0"/>
              </a:rPr>
              <a:t>ESH&amp;Q at Fermilab – History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680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ESH&amp;Q Organization – Effective June 1,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081406" y="1739682"/>
            <a:ext cx="1771650" cy="890651"/>
          </a:xfrm>
          <a:prstGeom prst="rect">
            <a:avLst/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68580" bIns="34290" rtlCol="0" anchor="t" anchorCtr="0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823" b="1" u="sng" dirty="0">
                <a:solidFill>
                  <a:schemeClr val="accent6">
                    <a:lumMod val="50000"/>
                  </a:schemeClr>
                </a:solidFill>
              </a:rPr>
              <a:t>Office of the Chief Safety Officer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Chief Safety Officer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Deputy Chief Safety Officer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Associate Head for Direct Support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Associate Head for Operations Support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Senior Radiation Safety Officer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6023" y="2294215"/>
            <a:ext cx="1086525" cy="241912"/>
          </a:xfrm>
          <a:prstGeom prst="rect">
            <a:avLst/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68580" bIns="34290" rtlCol="0" anchor="t" anchorCtr="0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Administrative Support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55363" y="3484584"/>
            <a:ext cx="1086525" cy="319485"/>
          </a:xfrm>
          <a:prstGeom prst="rect">
            <a:avLst/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68580" bIns="34290" rtlCol="0" anchor="t" anchorCtr="0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Quality Assurance/Training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Manager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sz="176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72844" y="4387811"/>
            <a:ext cx="1077630" cy="665501"/>
          </a:xfrm>
          <a:prstGeom prst="rect">
            <a:avLst/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68580" bIns="34290" rtlCol="0" anchor="t" anchorCtr="0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Environmental Protection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 Manager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dirty="0">
                <a:solidFill>
                  <a:schemeClr val="accent6">
                    <a:lumMod val="50000"/>
                  </a:schemeClr>
                </a:solidFill>
              </a:rPr>
              <a:t>EPG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dirty="0">
                <a:solidFill>
                  <a:schemeClr val="accent6">
                    <a:lumMod val="50000"/>
                  </a:schemeClr>
                </a:solidFill>
              </a:rPr>
              <a:t>Hazard Control Technology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70080" y="4291312"/>
            <a:ext cx="1158177" cy="948457"/>
          </a:xfrm>
          <a:prstGeom prst="rect">
            <a:avLst/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68580" bIns="34290" rtlCol="0" anchor="t" anchorCtr="0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Security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Security Chief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u="sng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u="sng" dirty="0">
                <a:solidFill>
                  <a:schemeClr val="accent6">
                    <a:lumMod val="50000"/>
                  </a:schemeClr>
                </a:solidFill>
              </a:rPr>
              <a:t>Security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u="sng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u="sng" dirty="0">
                <a:solidFill>
                  <a:schemeClr val="accent6">
                    <a:lumMod val="50000"/>
                  </a:schemeClr>
                </a:solidFill>
              </a:rPr>
              <a:t>Communication Center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u="sng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u="sng" dirty="0">
                <a:solidFill>
                  <a:schemeClr val="accent6">
                    <a:lumMod val="50000"/>
                  </a:schemeClr>
                </a:solidFill>
              </a:rPr>
              <a:t>Protective Force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836873" y="3492620"/>
            <a:ext cx="1229899" cy="886551"/>
          </a:xfrm>
          <a:prstGeom prst="rect">
            <a:avLst/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68580" bIns="34290" rtlCol="0" anchor="t" anchorCtr="0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 Safety and Health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Manager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u="sng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dirty="0">
                <a:solidFill>
                  <a:schemeClr val="accent6">
                    <a:lumMod val="50000"/>
                  </a:schemeClr>
                </a:solidFill>
              </a:rPr>
              <a:t>Occupational Safety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dirty="0">
                <a:solidFill>
                  <a:schemeClr val="accent6">
                    <a:lumMod val="50000"/>
                  </a:schemeClr>
                </a:solidFill>
              </a:rPr>
              <a:t> Industrial Hygiene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dirty="0">
                <a:solidFill>
                  <a:schemeClr val="accent6">
                    <a:lumMod val="50000"/>
                  </a:schemeClr>
                </a:solidFill>
              </a:rPr>
              <a:t>Construction Safety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88709" y="4291311"/>
            <a:ext cx="1141944" cy="320929"/>
          </a:xfrm>
          <a:prstGeom prst="rect">
            <a:avLst/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68580" bIns="34290" rtlCol="0" anchor="t" anchorCtr="0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Fire Department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Fire Chief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92513" y="3484584"/>
            <a:ext cx="1027859" cy="319485"/>
          </a:xfrm>
          <a:prstGeom prst="rect">
            <a:avLst/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1431" rIns="42862" bIns="21431" rtlCol="0" anchor="t" anchorCtr="0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Emergency Management/</a:t>
            </a:r>
          </a:p>
          <a:p>
            <a:pPr algn="ctr"/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Fire Protection</a:t>
            </a:r>
          </a:p>
          <a:p>
            <a:pPr algn="ctr"/>
            <a:endParaRPr lang="en-US" sz="647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829628" y="4642736"/>
            <a:ext cx="1229899" cy="410576"/>
          </a:xfrm>
          <a:prstGeom prst="rect">
            <a:avLst/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1431" rIns="42862" bIns="21431" rtlCol="0" anchor="t" anchorCtr="0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u="sng" dirty="0">
                <a:solidFill>
                  <a:schemeClr val="accent6">
                    <a:lumMod val="50000"/>
                  </a:schemeClr>
                </a:solidFill>
              </a:rPr>
              <a:t>Occupational Medicine Office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dirty="0">
                <a:solidFill>
                  <a:schemeClr val="accent6">
                    <a:lumMod val="50000"/>
                  </a:schemeClr>
                </a:solidFill>
              </a:rPr>
              <a:t>Operated by: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dirty="0">
                <a:solidFill>
                  <a:schemeClr val="accent6">
                    <a:lumMod val="50000"/>
                  </a:schemeClr>
                </a:solidFill>
              </a:rPr>
              <a:t>U.S. HealthWorks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16" name="Straight Connector 15"/>
          <p:cNvCxnSpPr>
            <a:stCxn id="12" idx="2"/>
            <a:endCxn id="15" idx="0"/>
          </p:cNvCxnSpPr>
          <p:nvPr/>
        </p:nvCxnSpPr>
        <p:spPr>
          <a:xfrm flipH="1">
            <a:off x="8444578" y="4379171"/>
            <a:ext cx="7245" cy="263565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690604" y="3502103"/>
            <a:ext cx="1179159" cy="1110137"/>
          </a:xfrm>
          <a:prstGeom prst="rect">
            <a:avLst/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6894" rIns="53788" bIns="26894" rtlCol="0" anchor="t" anchorCtr="0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7850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     Radiation Physics Science</a:t>
            </a:r>
          </a:p>
          <a:p>
            <a:pPr algn="ctr" defTabSz="537850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Manager</a:t>
            </a:r>
          </a:p>
          <a:p>
            <a:pPr algn="ctr" defTabSz="537850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647" dirty="0">
                <a:solidFill>
                  <a:schemeClr val="accent6">
                    <a:lumMod val="50000"/>
                  </a:schemeClr>
                </a:solidFill>
              </a:rPr>
              <a:t>Radionuclide Analysis Team</a:t>
            </a:r>
          </a:p>
          <a:p>
            <a:pPr algn="ctr"/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647" dirty="0">
                <a:solidFill>
                  <a:schemeClr val="accent6">
                    <a:lumMod val="50000"/>
                  </a:schemeClr>
                </a:solidFill>
              </a:rPr>
              <a:t>Shielding Assessment</a:t>
            </a:r>
          </a:p>
          <a:p>
            <a:pPr algn="ctr"/>
            <a:endParaRPr lang="en-US" sz="588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n-US" sz="588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n-US" sz="588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n-US" sz="588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537850" fontAlgn="auto">
              <a:spcBef>
                <a:spcPts val="0"/>
              </a:spcBef>
              <a:spcAft>
                <a:spcPts val="0"/>
              </a:spcAft>
            </a:pPr>
            <a:endParaRPr lang="en-US" sz="588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537850" fontAlgn="auto">
              <a:spcBef>
                <a:spcPts val="0"/>
              </a:spcBef>
              <a:spcAft>
                <a:spcPts val="0"/>
              </a:spcAft>
            </a:pPr>
            <a:endParaRPr lang="en-US" sz="588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537850" fontAlgn="auto">
              <a:spcBef>
                <a:spcPts val="0"/>
              </a:spcBef>
              <a:spcAft>
                <a:spcPts val="0"/>
              </a:spcAft>
            </a:pPr>
            <a:endParaRPr lang="en-US" sz="588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537850" fontAlgn="auto">
              <a:spcBef>
                <a:spcPts val="0"/>
              </a:spcBef>
              <a:spcAft>
                <a:spcPts val="0"/>
              </a:spcAft>
            </a:pPr>
            <a:endParaRPr lang="en-US" sz="588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382285" y="3497628"/>
            <a:ext cx="1185606" cy="1114612"/>
          </a:xfrm>
          <a:prstGeom prst="rect">
            <a:avLst/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6894" rIns="53788" bIns="26894" rtlCol="0" anchor="t" anchorCtr="0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7850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     Radiation Physics Engineering</a:t>
            </a:r>
          </a:p>
          <a:p>
            <a:pPr algn="ctr" defTabSz="537850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Manager   </a:t>
            </a:r>
          </a:p>
          <a:p>
            <a:pPr algn="ctr" defTabSz="537850" fontAlgn="auto">
              <a:spcBef>
                <a:spcPts val="0"/>
              </a:spcBef>
              <a:spcAft>
                <a:spcPts val="0"/>
              </a:spcAft>
            </a:pPr>
            <a:endParaRPr lang="en-US" sz="647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537850" fontAlgn="auto">
              <a:spcBef>
                <a:spcPts val="0"/>
              </a:spcBef>
              <a:spcAft>
                <a:spcPts val="0"/>
              </a:spcAft>
            </a:pPr>
            <a:r>
              <a:rPr lang="en-US" sz="647" dirty="0">
                <a:solidFill>
                  <a:schemeClr val="accent6">
                    <a:lumMod val="50000"/>
                  </a:schemeClr>
                </a:solidFill>
              </a:rPr>
              <a:t>Radiation Safety Officers</a:t>
            </a:r>
          </a:p>
          <a:p>
            <a:pPr algn="ctr" defTabSz="537850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537850" fontAlgn="auto">
              <a:spcBef>
                <a:spcPts val="0"/>
              </a:spcBef>
              <a:spcAft>
                <a:spcPts val="0"/>
              </a:spcAft>
            </a:pPr>
            <a:r>
              <a:rPr lang="en-US" sz="647" dirty="0">
                <a:solidFill>
                  <a:schemeClr val="accent6">
                    <a:lumMod val="50000"/>
                  </a:schemeClr>
                </a:solidFill>
              </a:rPr>
              <a:t>Rad Control Technicians</a:t>
            </a:r>
          </a:p>
          <a:p>
            <a:pPr algn="ctr"/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537850" fontAlgn="auto">
              <a:spcBef>
                <a:spcPts val="0"/>
              </a:spcBef>
              <a:spcAft>
                <a:spcPts val="0"/>
              </a:spcAft>
            </a:pPr>
            <a:r>
              <a:rPr lang="en-US" sz="647" dirty="0">
                <a:solidFill>
                  <a:schemeClr val="accent6">
                    <a:lumMod val="50000"/>
                  </a:schemeClr>
                </a:solidFill>
              </a:rPr>
              <a:t>Instrumentation  Team</a:t>
            </a:r>
          </a:p>
          <a:p>
            <a:pPr algn="ctr"/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647" dirty="0">
                <a:solidFill>
                  <a:schemeClr val="accent6">
                    <a:lumMod val="50000"/>
                  </a:schemeClr>
                </a:solidFill>
              </a:rPr>
              <a:t>Interlocks</a:t>
            </a:r>
          </a:p>
          <a:p>
            <a:pPr algn="ctr"/>
            <a:endParaRPr lang="en-US" sz="588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n-US" sz="588" baseline="30000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n-US" sz="588" baseline="30000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537850" fontAlgn="auto">
              <a:spcBef>
                <a:spcPts val="0"/>
              </a:spcBef>
              <a:spcAft>
                <a:spcPts val="0"/>
              </a:spcAft>
            </a:pPr>
            <a:endParaRPr lang="en-US" sz="588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537850" fontAlgn="auto">
              <a:spcBef>
                <a:spcPts val="0"/>
              </a:spcBef>
              <a:spcAft>
                <a:spcPts val="0"/>
              </a:spcAft>
            </a:pPr>
            <a:endParaRPr lang="en-US" sz="588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537850" fontAlgn="auto">
              <a:spcBef>
                <a:spcPts val="0"/>
              </a:spcBef>
              <a:spcAft>
                <a:spcPts val="0"/>
              </a:spcAft>
            </a:pPr>
            <a:endParaRPr lang="en-US" sz="588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4150" y="3502103"/>
            <a:ext cx="1185606" cy="702546"/>
          </a:xfrm>
          <a:prstGeom prst="rect">
            <a:avLst/>
          </a:prstGeom>
          <a:noFill/>
          <a:ln w="63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D/S/P Direct Support </a:t>
            </a:r>
          </a:p>
          <a:p>
            <a:pPr algn="ctr"/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Manager</a:t>
            </a:r>
          </a:p>
          <a:p>
            <a:pPr algn="ctr"/>
            <a:endParaRPr lang="en-US" sz="647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647" dirty="0">
                <a:solidFill>
                  <a:schemeClr val="accent6">
                    <a:lumMod val="50000"/>
                  </a:schemeClr>
                </a:solidFill>
              </a:rPr>
              <a:t>Division Safety Officers</a:t>
            </a:r>
          </a:p>
          <a:p>
            <a:pPr algn="ctr"/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600" dirty="0">
                <a:solidFill>
                  <a:schemeClr val="accent6">
                    <a:lumMod val="50000"/>
                  </a:schemeClr>
                </a:solidFill>
              </a:rPr>
              <a:t>Project Safety Support</a:t>
            </a:r>
          </a:p>
          <a:p>
            <a:pPr algn="ctr"/>
            <a:endParaRPr lang="en-US" sz="588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n-US" sz="588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0" name="Elbow Connector 59"/>
          <p:cNvCxnSpPr/>
          <p:nvPr/>
        </p:nvCxnSpPr>
        <p:spPr>
          <a:xfrm flipV="1">
            <a:off x="3967231" y="2403355"/>
            <a:ext cx="1368791" cy="583713"/>
          </a:xfrm>
          <a:prstGeom prst="bentConnector3">
            <a:avLst>
              <a:gd name="adj1" fmla="val 79593"/>
            </a:avLst>
          </a:prstGeom>
          <a:ln>
            <a:solidFill>
              <a:srgbClr val="4040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17" idx="0"/>
          </p:cNvCxnSpPr>
          <p:nvPr/>
        </p:nvCxnSpPr>
        <p:spPr>
          <a:xfrm>
            <a:off x="3280183" y="3268405"/>
            <a:ext cx="1" cy="233698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975087" y="3263929"/>
            <a:ext cx="1" cy="233698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157387" y="3259646"/>
            <a:ext cx="1" cy="233698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Elbow Connector 100"/>
          <p:cNvCxnSpPr>
            <a:stCxn id="14" idx="2"/>
            <a:endCxn id="13" idx="0"/>
          </p:cNvCxnSpPr>
          <p:nvPr/>
        </p:nvCxnSpPr>
        <p:spPr>
          <a:xfrm rot="5400000">
            <a:off x="4639442" y="3724309"/>
            <a:ext cx="487242" cy="646762"/>
          </a:xfrm>
          <a:prstGeom prst="bentConnector3">
            <a:avLst/>
          </a:prstGeom>
          <a:ln>
            <a:solidFill>
              <a:srgbClr val="4040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Elbow Connector 102"/>
          <p:cNvCxnSpPr>
            <a:stCxn id="14" idx="2"/>
            <a:endCxn id="11" idx="0"/>
          </p:cNvCxnSpPr>
          <p:nvPr/>
        </p:nvCxnSpPr>
        <p:spPr>
          <a:xfrm rot="16200000" flipH="1">
            <a:off x="5284185" y="3726327"/>
            <a:ext cx="487243" cy="642726"/>
          </a:xfrm>
          <a:prstGeom prst="bentConnector3">
            <a:avLst/>
          </a:prstGeom>
          <a:ln>
            <a:solidFill>
              <a:srgbClr val="4040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endCxn id="14" idx="0"/>
          </p:cNvCxnSpPr>
          <p:nvPr/>
        </p:nvCxnSpPr>
        <p:spPr>
          <a:xfrm flipH="1">
            <a:off x="5206443" y="3259646"/>
            <a:ext cx="375" cy="224938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Elbow Connector 31"/>
          <p:cNvCxnSpPr>
            <a:endCxn id="10" idx="0"/>
          </p:cNvCxnSpPr>
          <p:nvPr/>
        </p:nvCxnSpPr>
        <p:spPr>
          <a:xfrm rot="16200000" flipH="1">
            <a:off x="6233735" y="3409887"/>
            <a:ext cx="1116156" cy="839691"/>
          </a:xfrm>
          <a:prstGeom prst="bentConnector3">
            <a:avLst>
              <a:gd name="adj1" fmla="val 76773"/>
            </a:avLst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7" idx="2"/>
          </p:cNvCxnSpPr>
          <p:nvPr/>
        </p:nvCxnSpPr>
        <p:spPr>
          <a:xfrm flipH="1">
            <a:off x="3967231" y="2630333"/>
            <a:ext cx="1" cy="626381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675205" y="3259252"/>
            <a:ext cx="7776617" cy="6615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69991" y="3268404"/>
            <a:ext cx="1" cy="233698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8455886" y="3245506"/>
            <a:ext cx="1" cy="233698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2832278" y="1464588"/>
            <a:ext cx="2271216" cy="14335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65424" y="2708126"/>
            <a:ext cx="3780260" cy="271627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381845" y="2619844"/>
            <a:ext cx="2778642" cy="33312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3905398" y="3281269"/>
            <a:ext cx="2562071" cy="26698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18359" y="1798238"/>
            <a:ext cx="1658318" cy="4905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Direct support for each division, section and project </a:t>
            </a:r>
          </a:p>
        </p:txBody>
      </p:sp>
      <p:cxnSp>
        <p:nvCxnSpPr>
          <p:cNvPr id="37" name="Straight Arrow Connector 36"/>
          <p:cNvCxnSpPr>
            <a:stCxn id="36" idx="2"/>
          </p:cNvCxnSpPr>
          <p:nvPr/>
        </p:nvCxnSpPr>
        <p:spPr>
          <a:xfrm>
            <a:off x="947518" y="2288758"/>
            <a:ext cx="215009" cy="5462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6522952" y="3325490"/>
            <a:ext cx="1324153" cy="6376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39" name="Straight Arrow Connector 38"/>
          <p:cNvCxnSpPr>
            <a:stCxn id="40" idx="2"/>
            <a:endCxn id="38" idx="0"/>
          </p:cNvCxnSpPr>
          <p:nvPr/>
        </p:nvCxnSpPr>
        <p:spPr>
          <a:xfrm>
            <a:off x="7103115" y="1559904"/>
            <a:ext cx="81914" cy="17655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6273956" y="1100714"/>
            <a:ext cx="1658318" cy="45919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Assessment arm of the organization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975087" y="1935891"/>
            <a:ext cx="850429" cy="203493"/>
          </a:xfrm>
          <a:prstGeom prst="rect">
            <a:avLst/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68580" bIns="34290" rtlCol="0" anchor="t" anchorCtr="0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FFM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975088" y="2270936"/>
            <a:ext cx="850429" cy="200732"/>
          </a:xfrm>
          <a:prstGeom prst="rect">
            <a:avLst/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68580" bIns="34290" rtlCol="0" anchor="t" anchorCtr="0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IT Support</a:t>
            </a: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43" name="Straight Connector 42"/>
          <p:cNvCxnSpPr>
            <a:endCxn id="41" idx="3"/>
          </p:cNvCxnSpPr>
          <p:nvPr/>
        </p:nvCxnSpPr>
        <p:spPr>
          <a:xfrm flipH="1" flipV="1">
            <a:off x="2825516" y="2037638"/>
            <a:ext cx="255890" cy="6545"/>
          </a:xfrm>
          <a:prstGeom prst="line">
            <a:avLst/>
          </a:prstGeom>
          <a:ln w="9525">
            <a:solidFill>
              <a:srgbClr val="404040"/>
            </a:solidFill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 flipV="1">
            <a:off x="2834796" y="2380870"/>
            <a:ext cx="255890" cy="6545"/>
          </a:xfrm>
          <a:prstGeom prst="line">
            <a:avLst/>
          </a:prstGeom>
          <a:ln w="9525">
            <a:solidFill>
              <a:srgbClr val="404040"/>
            </a:solidFill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8019362" y="5228863"/>
            <a:ext cx="850429" cy="203493"/>
          </a:xfrm>
          <a:prstGeom prst="rect">
            <a:avLst/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68580" bIns="34290" rtlCol="0" anchor="t" anchorCtr="0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r>
              <a:rPr lang="en-US" sz="647" b="1" dirty="0">
                <a:solidFill>
                  <a:schemeClr val="accent6">
                    <a:lumMod val="50000"/>
                  </a:schemeClr>
                </a:solidFill>
              </a:rPr>
              <a:t>Wellness</a:t>
            </a: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  <a:p>
            <a:pPr algn="ctr" defTabSz="685759" fontAlgn="auto">
              <a:spcBef>
                <a:spcPts val="0"/>
              </a:spcBef>
              <a:spcAft>
                <a:spcPts val="0"/>
              </a:spcAft>
            </a:pPr>
            <a:endParaRPr lang="en-US" sz="647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>
            <a:off x="8418054" y="5066379"/>
            <a:ext cx="0" cy="173390"/>
          </a:xfrm>
          <a:prstGeom prst="line">
            <a:avLst/>
          </a:prstGeom>
          <a:ln w="9525">
            <a:solidFill>
              <a:srgbClr val="404040"/>
            </a:solidFill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5187319" y="1806972"/>
            <a:ext cx="1658318" cy="36060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Emergency Management</a:t>
            </a:r>
          </a:p>
        </p:txBody>
      </p:sp>
      <p:cxnSp>
        <p:nvCxnSpPr>
          <p:cNvPr id="48" name="Straight Arrow Connector 47"/>
          <p:cNvCxnSpPr>
            <a:stCxn id="47" idx="2"/>
          </p:cNvCxnSpPr>
          <p:nvPr/>
        </p:nvCxnSpPr>
        <p:spPr>
          <a:xfrm flipH="1">
            <a:off x="5720372" y="2167573"/>
            <a:ext cx="296106" cy="12573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57" idx="2"/>
          </p:cNvCxnSpPr>
          <p:nvPr/>
        </p:nvCxnSpPr>
        <p:spPr>
          <a:xfrm flipH="1">
            <a:off x="8019362" y="2267233"/>
            <a:ext cx="136354" cy="3631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7326557" y="1808043"/>
            <a:ext cx="1658318" cy="45919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Program Support</a:t>
            </a:r>
          </a:p>
        </p:txBody>
      </p:sp>
    </p:spTree>
    <p:extLst>
      <p:ext uri="{BB962C8B-B14F-4D97-AF65-F5344CB8AC3E}">
        <p14:creationId xmlns:p14="http://schemas.microsoft.com/office/powerpoint/2010/main" val="191862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40" grpId="0" animBg="1"/>
      <p:bldP spid="47" grpId="0" animBg="1"/>
      <p:bldP spid="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36827" y="1689422"/>
            <a:ext cx="7285944" cy="2103120"/>
          </a:xfrm>
          <a:prstGeom prst="rect">
            <a:avLst/>
          </a:prstGeom>
          <a:gradFill flip="none" rotWithShape="1">
            <a:gsLst>
              <a:gs pos="22000">
                <a:schemeClr val="accent1">
                  <a:tint val="100000"/>
                  <a:shade val="100000"/>
                  <a:satMod val="130000"/>
                  <a:alpha val="86000"/>
                  <a:lumMod val="9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40000" dist="23000" dir="5400000" rotWithShape="0">
              <a:srgbClr val="0070C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294042" indent="0">
              <a:lnSpc>
                <a:spcPct val="100800"/>
              </a:lnSpc>
              <a:buNone/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Total FTEs (after reorg) = 137 – this includes service contractors</a:t>
            </a:r>
          </a:p>
          <a:p>
            <a:pPr marL="1154397" marR="294042" lvl="2">
              <a:lnSpc>
                <a:spcPct val="100800"/>
              </a:lnSpc>
              <a:buFont typeface="Arial" pitchFamily="34" charset="0"/>
              <a:buChar char="•"/>
            </a:pPr>
            <a:r>
              <a:rPr lang="en-US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41%  	Fire Protection / Security / Emergency Response</a:t>
            </a:r>
          </a:p>
          <a:p>
            <a:pPr marL="1154397" marR="294042" lvl="2">
              <a:lnSpc>
                <a:spcPct val="100800"/>
              </a:lnSpc>
              <a:buFont typeface="Arial" pitchFamily="34" charset="0"/>
              <a:buChar char="•"/>
            </a:pPr>
            <a:r>
              <a:rPr lang="en-US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25%  	Accelerator Operations Safety (radiation protection, 				shielding assessments, instrumentation, interlocks)</a:t>
            </a:r>
          </a:p>
          <a:p>
            <a:pPr marL="1154397" marR="294042" lvl="2">
              <a:lnSpc>
                <a:spcPct val="100800"/>
              </a:lnSpc>
              <a:buFont typeface="Arial" pitchFamily="34" charset="0"/>
              <a:buChar char="•"/>
            </a:pPr>
            <a:r>
              <a:rPr lang="en-US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10%  	Direct support to divisions, sections and projects</a:t>
            </a:r>
          </a:p>
          <a:p>
            <a:pPr marL="1154397" marR="294042" lvl="2">
              <a:lnSpc>
                <a:spcPct val="100800"/>
              </a:lnSpc>
              <a:buFont typeface="Arial" pitchFamily="34" charset="0"/>
              <a:buChar char="•"/>
            </a:pPr>
            <a:r>
              <a:rPr lang="en-US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7%  	Environmental programs/compliance</a:t>
            </a:r>
            <a:br>
              <a:rPr lang="en-US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</a:br>
            <a:r>
              <a:rPr lang="en-US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          (includes all hazardous waste handling)</a:t>
            </a:r>
          </a:p>
          <a:p>
            <a:pPr marL="1154397" marR="294042" lvl="2">
              <a:lnSpc>
                <a:spcPct val="100800"/>
              </a:lnSpc>
              <a:buFont typeface="Arial" pitchFamily="34" charset="0"/>
              <a:buChar char="•"/>
            </a:pPr>
            <a:r>
              <a:rPr lang="en-US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7%  	Occupational Safety / Construction Safety / IH</a:t>
            </a:r>
          </a:p>
          <a:p>
            <a:pPr marL="1154397" marR="294042" lvl="2">
              <a:lnSpc>
                <a:spcPct val="100800"/>
              </a:lnSpc>
              <a:buFont typeface="Arial" pitchFamily="34" charset="0"/>
              <a:buChar char="•"/>
            </a:pPr>
            <a:r>
              <a:rPr lang="en-US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5%	Quality Assurance / Training 	</a:t>
            </a:r>
          </a:p>
          <a:p>
            <a:pPr marL="1154397" marR="294042" lvl="2">
              <a:lnSpc>
                <a:spcPct val="100800"/>
              </a:lnSpc>
              <a:buFont typeface="Arial" pitchFamily="34" charset="0"/>
              <a:buChar char="•"/>
            </a:pPr>
            <a:r>
              <a:rPr lang="en-US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3%  	Management and administration</a:t>
            </a:r>
          </a:p>
          <a:p>
            <a:pPr marL="1154397" marR="294042" lvl="2">
              <a:lnSpc>
                <a:spcPct val="100800"/>
              </a:lnSpc>
              <a:buFont typeface="Arial" pitchFamily="34" charset="0"/>
              <a:buChar char="•"/>
            </a:pPr>
            <a:r>
              <a:rPr lang="en-US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2%  	Occupational Medicine</a:t>
            </a:r>
          </a:p>
          <a:p>
            <a:pPr marL="1611597" marR="294042" lvl="3">
              <a:lnSpc>
                <a:spcPct val="100800"/>
              </a:lnSpc>
              <a:buFont typeface="Arial" pitchFamily="34" charset="0"/>
              <a:buChar char="•"/>
            </a:pPr>
            <a:endParaRPr lang="en-US" sz="1200" spc="-18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Century Gothic"/>
            </a:endParaRPr>
          </a:p>
          <a:p>
            <a:pPr marL="354297" marR="294042">
              <a:lnSpc>
                <a:spcPct val="100800"/>
              </a:lnSpc>
              <a:buFont typeface="Arial" pitchFamily="34" charset="0"/>
              <a:buChar char="•"/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Extensive crossover between the groups highlighted in blue</a:t>
            </a:r>
          </a:p>
          <a:p>
            <a:pPr marL="354297" marR="294042">
              <a:lnSpc>
                <a:spcPct val="100800"/>
              </a:lnSpc>
              <a:buFont typeface="Arial" pitchFamily="34" charset="0"/>
              <a:buChar char="•"/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Many serve as SMEs to address risks</a:t>
            </a:r>
          </a:p>
          <a:p>
            <a:pPr marL="754347" marR="294042" lvl="1">
              <a:lnSpc>
                <a:spcPct val="100800"/>
              </a:lnSpc>
              <a:buFont typeface="Arial" pitchFamily="34" charset="0"/>
              <a:buChar char="•"/>
            </a:pPr>
            <a:r>
              <a:rPr lang="en-US" sz="20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example, tritium management at the laboratory</a:t>
            </a:r>
            <a:endParaRPr lang="en-US" sz="2000" spc="-9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Century Gothic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 pitchFamily="34" charset="0"/>
              </a:rPr>
              <a:t>FTEs - how are we allocated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981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Was a natural progression. Centralizing created an environment where staff must look at the bigger picture and act with the Lab’s best interest in mind.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4C97"/>
                </a:solidFill>
              </a:rPr>
              <a:t>Promotes alignment creating a </a:t>
            </a:r>
            <a:br>
              <a:rPr lang="en-US" sz="2000" dirty="0">
                <a:solidFill>
                  <a:srgbClr val="004C97"/>
                </a:solidFill>
              </a:rPr>
            </a:br>
            <a:r>
              <a:rPr lang="en-US" sz="2000" b="1" i="1" dirty="0">
                <a:solidFill>
                  <a:srgbClr val="004C97"/>
                </a:solidFill>
              </a:rPr>
              <a:t>One Vision, One Voice, One Lab</a:t>
            </a:r>
            <a:r>
              <a:rPr lang="en-US" sz="2000" dirty="0">
                <a:solidFill>
                  <a:srgbClr val="004C97"/>
                </a:solidFill>
              </a:rPr>
              <a:t> philosophy</a:t>
            </a:r>
          </a:p>
          <a:p>
            <a:endParaRPr lang="en-US" sz="1200" dirty="0"/>
          </a:p>
          <a:p>
            <a:r>
              <a:rPr lang="en-US" sz="2200" dirty="0"/>
              <a:t>The DOE Fermi Site Office was and continues to be very supportive of this change</a:t>
            </a:r>
          </a:p>
          <a:p>
            <a:endParaRPr lang="en-US" sz="1200" dirty="0"/>
          </a:p>
          <a:p>
            <a:r>
              <a:rPr lang="en-US" sz="2200" dirty="0"/>
              <a:t>Benefits to the program and people include:</a:t>
            </a:r>
          </a:p>
          <a:p>
            <a:endParaRPr lang="en-US" sz="10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4C97"/>
                </a:solidFill>
              </a:rPr>
              <a:t>Consistency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4C97"/>
                </a:solidFill>
              </a:rPr>
              <a:t>Agility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4C97"/>
                </a:solidFill>
              </a:rPr>
              <a:t>Efficiency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4C97"/>
                </a:solidFill>
              </a:rPr>
              <a:t>Mobility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4C97"/>
                </a:solidFill>
              </a:rPr>
              <a:t>Fresh Perspectives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Helvetica" pitchFamily="34" charset="0"/>
              </a:rPr>
              <a:t>ESH&amp;Q at Fermilab – why did we evolve to this model?</a:t>
            </a:r>
            <a:endParaRPr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382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397"/>
            <a:r>
              <a:rPr lang="en-US" sz="2200" i="1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200" i="1" spc="-9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ff</a:t>
            </a:r>
            <a:r>
              <a:rPr lang="en-US" sz="2200" i="1" spc="-4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200" i="1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c</a:t>
            </a:r>
            <a:r>
              <a:rPr lang="en-US" sz="2200" i="1" spc="-13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ien</a:t>
            </a:r>
            <a:r>
              <a:rPr lang="en-US" sz="2200" i="1" spc="-9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c</a:t>
            </a:r>
            <a:r>
              <a:rPr lang="en-US" sz="2200" i="1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y</a:t>
            </a:r>
            <a:endParaRPr lang="en-US" sz="2200" i="1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Times New Roman"/>
            </a:endParaRPr>
          </a:p>
          <a:p>
            <a:pPr marL="559442">
              <a:buFont typeface="Wingdings" panose="05000000000000000000" pitchFamily="2" charset="2"/>
              <a:buChar char="Ø"/>
              <a:tabLst>
                <a:tab pos="422257" algn="l"/>
              </a:tabLst>
            </a:pP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W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f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cus on 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he </a:t>
            </a:r>
            <a:r>
              <a:rPr lang="en-US" sz="2000" b="1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b="1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b="1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b</a:t>
            </a:r>
            <a:r>
              <a:rPr lang="en-US" sz="2000" b="1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’</a:t>
            </a:r>
            <a:r>
              <a:rPr lang="en-US" sz="2000" b="1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hi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g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he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pr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ies.</a:t>
            </a:r>
          </a:p>
          <a:p>
            <a:pPr marL="559442" marR="54136">
              <a:lnSpc>
                <a:spcPct val="101699"/>
              </a:lnSpc>
              <a:spcBef>
                <a:spcPts val="9"/>
              </a:spcBef>
              <a:buFont typeface="Wingdings" panose="05000000000000000000" pitchFamily="2" charset="2"/>
              <a:buChar char="Ø"/>
              <a:tabLst>
                <a:tab pos="422257" algn="l"/>
              </a:tabLst>
            </a:pP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En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b</a:t>
            </a:r>
            <a:r>
              <a:rPr lang="en-US" sz="2000" spc="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es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us 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v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er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ge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and kn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w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dge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f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 c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nsi</a:t>
            </a:r>
            <a:r>
              <a:rPr lang="en-US" sz="2000" spc="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b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pr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ices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cr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ss</a:t>
            </a:r>
            <a:r>
              <a:rPr lang="en-US" sz="2000" spc="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he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b.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No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m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re “u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”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v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s.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“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he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m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”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.</a:t>
            </a:r>
          </a:p>
          <a:p>
            <a:pPr marL="559442" marR="54136">
              <a:lnSpc>
                <a:spcPct val="101699"/>
              </a:lnSpc>
              <a:spcBef>
                <a:spcPts val="9"/>
              </a:spcBef>
              <a:buFont typeface="Wingdings" panose="05000000000000000000" pitchFamily="2" charset="2"/>
              <a:buChar char="Ø"/>
              <a:tabLst>
                <a:tab pos="422257" algn="l"/>
              </a:tabLst>
            </a:pP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Reduces duplicative work across divisions and sections </a:t>
            </a:r>
          </a:p>
          <a:p>
            <a:pPr marL="559442" marR="54136">
              <a:lnSpc>
                <a:spcPct val="101699"/>
              </a:lnSpc>
              <a:spcBef>
                <a:spcPts val="9"/>
              </a:spcBef>
              <a:buFont typeface="Wingdings" panose="05000000000000000000" pitchFamily="2" charset="2"/>
              <a:buChar char="Ø"/>
              <a:tabLst>
                <a:tab pos="422257" algn="l"/>
              </a:tabLst>
            </a:pP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Aids in communication</a:t>
            </a:r>
          </a:p>
          <a:p>
            <a:pPr>
              <a:spcBef>
                <a:spcPts val="7"/>
              </a:spcBef>
              <a:buFont typeface="Arial"/>
              <a:buChar char="–"/>
            </a:pPr>
            <a:endParaRPr lang="en-US" sz="1200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Times New Roman"/>
            </a:endParaRPr>
          </a:p>
          <a:p>
            <a:pPr marL="11397"/>
            <a:r>
              <a:rPr lang="en-US" sz="2200" i="1" spc="-4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M</a:t>
            </a:r>
            <a:r>
              <a:rPr lang="en-US" sz="2200" i="1" spc="-13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200" i="1" spc="-4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b</a:t>
            </a:r>
            <a:r>
              <a:rPr lang="en-US" sz="2200" i="1" spc="-13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200" i="1" spc="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200" i="1" spc="-4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200" i="1" spc="-22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200" i="1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y</a:t>
            </a:r>
            <a:r>
              <a:rPr lang="en-US" sz="2200" spc="4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200" spc="-13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(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up</a:t>
            </a:r>
            <a:r>
              <a:rPr lang="en-US" sz="2200" spc="4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w</a:t>
            </a:r>
            <a:r>
              <a:rPr lang="en-US" sz="2200" spc="-4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ard and horizontal,</a:t>
            </a:r>
            <a:r>
              <a:rPr lang="en-US" sz="2200" spc="-9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200" spc="-4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f</a:t>
            </a: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200" spc="-4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r</a:t>
            </a:r>
            <a:r>
              <a:rPr lang="en-US" sz="2200" spc="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200" spc="-27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200" spc="-9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he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 E</a:t>
            </a:r>
            <a:r>
              <a:rPr lang="en-US" sz="2200" spc="-4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H s</a:t>
            </a: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200" spc="-4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f</a:t>
            </a:r>
            <a:r>
              <a:rPr lang="en-US" sz="2200" spc="-9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f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)</a:t>
            </a:r>
            <a:endParaRPr lang="en-US" sz="2200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Times New Roman"/>
            </a:endParaRPr>
          </a:p>
          <a:p>
            <a:pPr marL="559442">
              <a:buFont typeface="Wingdings" panose="05000000000000000000" pitchFamily="2" charset="2"/>
              <a:buChar char="Ø"/>
              <a:tabLst>
                <a:tab pos="422257" algn="l"/>
              </a:tabLst>
            </a:pP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m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pr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v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es 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reer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pp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un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ies</a:t>
            </a:r>
            <a:endParaRPr lang="en-US" sz="2000" dirty="0">
              <a:solidFill>
                <a:srgbClr val="004C97"/>
              </a:solidFill>
              <a:latin typeface="Helvetica" pitchFamily="34" charset="0"/>
              <a:cs typeface="Century Gothic"/>
            </a:endParaRPr>
          </a:p>
          <a:p>
            <a:pPr marL="559442">
              <a:spcBef>
                <a:spcPts val="18"/>
              </a:spcBef>
              <a:buFont typeface="Wingdings" panose="05000000000000000000" pitchFamily="2" charset="2"/>
              <a:buChar char="Ø"/>
              <a:tabLst>
                <a:tab pos="422257" algn="l"/>
              </a:tabLst>
            </a:pP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nh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nc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es 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pr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f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ess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spc="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d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v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m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ent</a:t>
            </a:r>
            <a:endParaRPr lang="en-US" sz="2000" dirty="0">
              <a:solidFill>
                <a:srgbClr val="004C97"/>
              </a:solidFill>
              <a:latin typeface="Helvetica" pitchFamily="34" charset="0"/>
              <a:cs typeface="Century Gothic"/>
            </a:endParaRPr>
          </a:p>
          <a:p>
            <a:pPr marL="559442">
              <a:spcBef>
                <a:spcPts val="31"/>
              </a:spcBef>
              <a:buFont typeface="Wingdings" panose="05000000000000000000" pitchFamily="2" charset="2"/>
              <a:buChar char="Ø"/>
              <a:tabLst>
                <a:tab pos="422257" algn="l"/>
              </a:tabLst>
            </a:pP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G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exp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u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re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 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peer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cr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spc="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he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rgani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z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f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b</a:t>
            </a:r>
            <a:r>
              <a:rPr lang="en-US" sz="2000" spc="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m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v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ing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an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d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h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ri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g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f be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ces</a:t>
            </a:r>
          </a:p>
          <a:p>
            <a:pPr marL="559442">
              <a:spcBef>
                <a:spcPts val="31"/>
              </a:spcBef>
              <a:buFont typeface="Wingdings" panose="05000000000000000000" pitchFamily="2" charset="2"/>
              <a:buChar char="Ø"/>
              <a:tabLst>
                <a:tab pos="422257" algn="l"/>
              </a:tabLst>
            </a:pPr>
            <a:r>
              <a:rPr lang="en-US" sz="2000" spc="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cre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se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d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pp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un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ities 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cr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spc="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-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 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m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pr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v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sk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ll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nd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ab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ies</a:t>
            </a:r>
            <a:endParaRPr lang="en-US" sz="2000" dirty="0">
              <a:solidFill>
                <a:srgbClr val="004C97"/>
              </a:solidFill>
              <a:latin typeface="Helvetica" pitchFamily="34" charset="0"/>
              <a:cs typeface="Century Gothic"/>
            </a:endParaRPr>
          </a:p>
          <a:p>
            <a:pPr marL="559442">
              <a:spcBef>
                <a:spcPts val="22"/>
              </a:spcBef>
              <a:buFont typeface="Wingdings" panose="05000000000000000000" pitchFamily="2" charset="2"/>
              <a:buChar char="Ø"/>
              <a:tabLst>
                <a:tab pos="422257" algn="l"/>
              </a:tabLst>
            </a:pPr>
            <a:r>
              <a:rPr lang="en-US" sz="2000" spc="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cre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sed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f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airnes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a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nd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nsis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en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cy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perf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rma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nce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reviews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nd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s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lary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m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gement</a:t>
            </a:r>
            <a:endParaRPr lang="en-US" sz="2000" dirty="0">
              <a:solidFill>
                <a:srgbClr val="004C97"/>
              </a:solidFill>
              <a:latin typeface="Helvetica" pitchFamily="34" charset="0"/>
              <a:cs typeface="Century Gothic"/>
            </a:endParaRPr>
          </a:p>
          <a:p>
            <a:pPr marL="559442">
              <a:spcBef>
                <a:spcPts val="31"/>
              </a:spcBef>
              <a:buFont typeface="Wingdings" panose="05000000000000000000" pitchFamily="2" charset="2"/>
              <a:buChar char="Ø"/>
              <a:tabLst>
                <a:tab pos="422257" algn="l"/>
              </a:tabLst>
            </a:pP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spc="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w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 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f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-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b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rding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of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ear</a:t>
            </a:r>
            <a:r>
              <a:rPr lang="en-US" sz="2000" spc="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y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ca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reer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with the abi</a:t>
            </a:r>
            <a:r>
              <a:rPr lang="en-US" sz="2000" spc="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y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 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m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acro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 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he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g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z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ti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ns</a:t>
            </a:r>
            <a:endParaRPr lang="en-US" sz="2000" dirty="0">
              <a:solidFill>
                <a:srgbClr val="004C97"/>
              </a:solidFill>
              <a:latin typeface="Helvetica" pitchFamily="34" charset="0"/>
              <a:cs typeface="Century Gothic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ESH&amp;Q Program Benefits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292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397">
              <a:spcBef>
                <a:spcPts val="22"/>
              </a:spcBef>
            </a:pPr>
            <a:r>
              <a:rPr lang="en-US" sz="2200" i="1" spc="-13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C</a:t>
            </a:r>
            <a:r>
              <a:rPr lang="en-US" sz="2200" i="1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200" i="1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nsi</a:t>
            </a:r>
            <a:r>
              <a:rPr lang="en-US" sz="2200" i="1" spc="9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200" i="1" spc="-27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200" i="1" spc="-9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en</a:t>
            </a:r>
            <a:r>
              <a:rPr lang="en-US" sz="2200" i="1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cy</a:t>
            </a:r>
            <a:endParaRPr lang="en-US" sz="2200" i="1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Times New Roman"/>
            </a:endParaRPr>
          </a:p>
          <a:p>
            <a:pPr marL="559442">
              <a:buFont typeface="Wingdings" panose="05000000000000000000" pitchFamily="2" charset="2"/>
              <a:buChar char="Ø"/>
              <a:tabLst>
                <a:tab pos="422257" algn="l"/>
              </a:tabLst>
            </a:pP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In the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</a:t>
            </a:r>
            <a:r>
              <a:rPr lang="en-US" sz="2000" spc="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of 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po</a:t>
            </a:r>
            <a:r>
              <a:rPr lang="en-US" sz="2000" spc="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ies 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/ 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pr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se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 / 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pro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</a:p>
          <a:p>
            <a:pPr marL="559442" marR="42739">
              <a:lnSpc>
                <a:spcPct val="102099"/>
              </a:lnSpc>
              <a:spcBef>
                <a:spcPts val="4"/>
              </a:spcBef>
              <a:buFont typeface="Wingdings" panose="05000000000000000000" pitchFamily="2" charset="2"/>
              <a:buChar char="Ø"/>
              <a:tabLst>
                <a:tab pos="422257" algn="l"/>
              </a:tabLst>
            </a:pP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D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v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spc="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m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ent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of new 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po</a:t>
            </a:r>
            <a:r>
              <a:rPr lang="en-US" sz="2000" spc="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ie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now done as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a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eam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w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h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he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m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m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en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gui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d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ed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b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y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he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Division / Section / Project </a:t>
            </a:r>
          </a:p>
          <a:p>
            <a:pPr marL="959492" marR="183491" lvl="1">
              <a:lnSpc>
                <a:spcPct val="102099"/>
              </a:lnSpc>
              <a:spcBef>
                <a:spcPts val="4"/>
              </a:spcBef>
              <a:buFont typeface="Courier New" panose="02070309020205020404" pitchFamily="49" charset="0"/>
              <a:buChar char="o"/>
              <a:tabLst>
                <a:tab pos="422257" algn="l"/>
              </a:tabLst>
            </a:pPr>
            <a:r>
              <a:rPr lang="en-US" sz="1800" spc="-13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Previously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,</a:t>
            </a:r>
            <a:r>
              <a:rPr lang="en-US" sz="1800" spc="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1800" spc="-27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here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wa</a:t>
            </a:r>
            <a:r>
              <a:rPr lang="en-US" sz="1800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s 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n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ot</a:t>
            </a:r>
            <a:r>
              <a:rPr lang="en-US" sz="1800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en</a:t>
            </a:r>
            <a:r>
              <a:rPr lang="en-US" sz="1800" spc="-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ugh</a:t>
            </a:r>
            <a:r>
              <a:rPr lang="en-US" sz="1800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of </a:t>
            </a:r>
            <a:r>
              <a:rPr lang="en-US" sz="1800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a </a:t>
            </a:r>
            <a:r>
              <a:rPr lang="en-US" sz="1800" b="1" i="1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1800" b="1" i="1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ne</a:t>
            </a:r>
            <a:r>
              <a:rPr lang="en-US" sz="1800" b="1" i="1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1800" b="1" i="1" spc="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1800" b="1" i="1" spc="-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1800" b="1" i="1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b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ap</a:t>
            </a:r>
            <a:r>
              <a:rPr lang="en-US" sz="1800" spc="-13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proach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.</a:t>
            </a:r>
            <a:r>
              <a:rPr lang="en-US" sz="1800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 E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ch</a:t>
            </a:r>
            <a:r>
              <a:rPr lang="en-US" sz="1800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fi</a:t>
            </a:r>
            <a:r>
              <a:rPr lang="en-US" sz="1800" spc="-13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1800" spc="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1800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d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unit</a:t>
            </a:r>
            <a:r>
              <a:rPr lang="en-US" sz="1800" spc="-22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tended to </a:t>
            </a:r>
            <a:r>
              <a:rPr lang="en-US" sz="1800" spc="22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1800" spc="-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oo</a:t>
            </a:r>
            <a:r>
              <a:rPr lang="en-US" sz="1800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k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1800" spc="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1800" spc="-22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1800" spc="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w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h</a:t>
            </a:r>
            <a:r>
              <a:rPr lang="en-US" sz="1800" spc="-13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1800" spc="-22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1800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was 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be</a:t>
            </a:r>
            <a:r>
              <a:rPr lang="en-US" sz="1800" spc="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f</a:t>
            </a:r>
            <a:r>
              <a:rPr lang="en-US" sz="1800" spc="-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r</a:t>
            </a:r>
            <a:r>
              <a:rPr lang="en-US" sz="1800" spc="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1800" spc="-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heir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Division or </a:t>
            </a:r>
            <a:r>
              <a:rPr lang="en-US" sz="1800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Section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.</a:t>
            </a:r>
            <a:r>
              <a:rPr lang="en-US" sz="1800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1800" spc="-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1800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his led </a:t>
            </a:r>
            <a:r>
              <a:rPr lang="en-US" sz="1800" spc="-27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o </a:t>
            </a:r>
            <a:r>
              <a:rPr lang="en-US" sz="1800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nc</a:t>
            </a:r>
            <a:r>
              <a:rPr lang="en-US" sz="1800" spc="-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1800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nsi</a:t>
            </a:r>
            <a:r>
              <a:rPr lang="en-US" sz="1800" spc="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1800" spc="-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1800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n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1800" spc="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1800" i="1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expec</a:t>
            </a:r>
            <a:r>
              <a:rPr lang="en-US" sz="1800" i="1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1800" i="1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1800" i="1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1800" i="1" spc="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1800" i="1" spc="-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1800" i="1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ns </a:t>
            </a:r>
            <a:r>
              <a:rPr lang="en-US" sz="1800" spc="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w</a:t>
            </a:r>
            <a:r>
              <a:rPr lang="en-US" sz="1800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hic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h</a:t>
            </a:r>
            <a:r>
              <a:rPr lang="en-US" sz="1800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af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fected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1800" spc="-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he</a:t>
            </a:r>
            <a:r>
              <a:rPr lang="en-US" sz="1800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1800" spc="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m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p</a:t>
            </a:r>
            <a:r>
              <a:rPr lang="en-US" sz="1800" spc="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1800" spc="-22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m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en</a:t>
            </a:r>
            <a:r>
              <a:rPr lang="en-US" sz="1800" spc="-27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1800" spc="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1800" spc="-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1800" spc="-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n</a:t>
            </a:r>
            <a:r>
              <a:rPr lang="en-US" sz="1800" spc="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1800" spc="-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f</a:t>
            </a:r>
            <a:r>
              <a:rPr lang="en-US" sz="1800" spc="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1800" spc="-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he</a:t>
            </a:r>
            <a:r>
              <a:rPr lang="en-US" sz="1800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1800" spc="-13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pr</a:t>
            </a:r>
            <a:r>
              <a:rPr lang="en-US" sz="1800" spc="-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1800" spc="-9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gr</a:t>
            </a:r>
            <a:r>
              <a:rPr lang="en-US" sz="1800" spc="-4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am.</a:t>
            </a:r>
            <a:endParaRPr lang="en-US" sz="1800" dirty="0">
              <a:solidFill>
                <a:srgbClr val="50504E"/>
              </a:solidFill>
              <a:latin typeface="Helvetica" pitchFamily="34" charset="0"/>
              <a:cs typeface="Century Gothic"/>
            </a:endParaRPr>
          </a:p>
          <a:p>
            <a:pPr>
              <a:spcBef>
                <a:spcPts val="4"/>
              </a:spcBef>
            </a:pPr>
            <a:endParaRPr lang="en-US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Times New Roman"/>
            </a:endParaRPr>
          </a:p>
          <a:p>
            <a:pPr marL="11397"/>
            <a:r>
              <a:rPr lang="en-US" sz="2200" i="1" spc="-9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200" i="1" spc="-13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gi</a:t>
            </a:r>
            <a:r>
              <a:rPr lang="en-US" sz="2200" i="1" spc="22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200" i="1" spc="-4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200" i="1" spc="-13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200" i="1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y</a:t>
            </a:r>
            <a:endParaRPr lang="en-US" sz="2200" i="1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Times New Roman"/>
            </a:endParaRPr>
          </a:p>
          <a:p>
            <a:pPr marL="559442" marR="578967">
              <a:lnSpc>
                <a:spcPct val="102699"/>
              </a:lnSpc>
              <a:buFont typeface="Wingdings" panose="05000000000000000000" pitchFamily="2" charset="2"/>
              <a:buChar char="Ø"/>
              <a:tabLst>
                <a:tab pos="422257" algn="l"/>
              </a:tabLst>
            </a:pP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b</a:t>
            </a:r>
            <a:r>
              <a:rPr lang="en-US" sz="2000" spc="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 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shi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f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res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urc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es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qui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k</a:t>
            </a:r>
            <a:r>
              <a:rPr lang="en-US" sz="2000" spc="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y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 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m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he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need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 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f </a:t>
            </a:r>
            <a:r>
              <a:rPr lang="en-US" sz="2000" spc="-22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he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je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c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,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b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h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here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an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d 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f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f </a:t>
            </a:r>
            <a:r>
              <a:rPr lang="en-US" sz="2000" spc="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27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b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</a:b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   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(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.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.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Sanford Underground Research Facility in 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u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h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Da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ko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)</a:t>
            </a:r>
            <a:endParaRPr lang="en-US" sz="2000" dirty="0">
              <a:solidFill>
                <a:srgbClr val="004C97"/>
              </a:solidFill>
              <a:latin typeface="Helvetica" pitchFamily="34" charset="0"/>
              <a:cs typeface="Century Gothic"/>
            </a:endParaRPr>
          </a:p>
          <a:p>
            <a:pPr marL="559442">
              <a:spcBef>
                <a:spcPts val="31"/>
              </a:spcBef>
              <a:buFont typeface="Wingdings" panose="05000000000000000000" pitchFamily="2" charset="2"/>
              <a:buChar char="Ø"/>
              <a:tabLst>
                <a:tab pos="422257" algn="l"/>
              </a:tabLst>
            </a:pP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Le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ver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gi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g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sk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ll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to fill 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g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 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 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expertise 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(i.e. ergonomics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)</a:t>
            </a:r>
          </a:p>
          <a:p>
            <a:pPr marL="559442">
              <a:spcBef>
                <a:spcPts val="31"/>
              </a:spcBef>
              <a:buFont typeface="Wingdings" panose="05000000000000000000" pitchFamily="2" charset="2"/>
              <a:buChar char="Ø"/>
              <a:tabLst>
                <a:tab pos="422257" algn="l"/>
              </a:tabLst>
            </a:pP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</a:t>
            </a:r>
            <a:r>
              <a:rPr lang="en-US" sz="20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</a:t>
            </a: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vi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d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es</a:t>
            </a:r>
            <a:r>
              <a:rPr lang="en-US" sz="2000" spc="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resources without the budgetary issue 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o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f</a:t>
            </a:r>
            <a:r>
              <a:rPr lang="en-US" sz="2000" spc="-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 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“</a:t>
            </a:r>
            <a:r>
              <a:rPr lang="en-US" sz="2000" spc="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w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ho p</a:t>
            </a:r>
            <a:r>
              <a:rPr lang="en-US" sz="2000" spc="-9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ay</a:t>
            </a:r>
            <a:r>
              <a:rPr lang="en-US" sz="2000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s</a:t>
            </a:r>
            <a:r>
              <a:rPr lang="en-US" sz="2000" spc="4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”</a:t>
            </a:r>
            <a:endParaRPr lang="en-US" sz="2000" dirty="0">
              <a:solidFill>
                <a:srgbClr val="004C97"/>
              </a:solidFill>
              <a:latin typeface="Helvetica" pitchFamily="34" charset="0"/>
              <a:cs typeface="Century Gothic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ESH&amp;Q Program Benefits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207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i="1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Fresh Perspectives </a:t>
            </a:r>
            <a:br>
              <a:rPr lang="en-US" sz="2200" i="1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</a:br>
            <a:r>
              <a:rPr lang="en-US" sz="2200" i="1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– Created through horizontal and vertical staff rotations</a:t>
            </a:r>
          </a:p>
          <a:p>
            <a:pPr marL="11397"/>
            <a:endParaRPr lang="en-US" sz="1200" i="1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Times New Roman"/>
            </a:endParaRPr>
          </a:p>
          <a:p>
            <a:pPr marL="559442">
              <a:buFont typeface="Wingdings" panose="05000000000000000000" pitchFamily="2" charset="2"/>
              <a:buChar char="Ø"/>
              <a:tabLst>
                <a:tab pos="422257" algn="l"/>
              </a:tabLst>
            </a:pPr>
            <a:r>
              <a:rPr lang="en-US" sz="2000" i="1" spc="-13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Horizontal</a:t>
            </a:r>
            <a:r>
              <a:rPr lang="en-US" sz="2000" spc="-13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 rotation of staff put a new set of eyes on our operations</a:t>
            </a:r>
          </a:p>
          <a:p>
            <a:pPr marL="1016642" lvl="1" indent="-342900">
              <a:buFont typeface="Courier New" panose="02070309020205020404" pitchFamily="49" charset="0"/>
              <a:buChar char="o"/>
              <a:tabLst>
                <a:tab pos="422257" algn="l"/>
              </a:tabLst>
            </a:pPr>
            <a:r>
              <a:rPr lang="en-US" sz="18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Rotated existing Division Safety Officers</a:t>
            </a:r>
          </a:p>
          <a:p>
            <a:pPr marL="1016642" lvl="1" indent="-342900">
              <a:buFont typeface="Courier New" panose="02070309020205020404" pitchFamily="49" charset="0"/>
              <a:buChar char="o"/>
              <a:tabLst>
                <a:tab pos="422257" algn="l"/>
              </a:tabLst>
            </a:pPr>
            <a:r>
              <a:rPr lang="en-US" sz="18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New challenges have invigorated staff</a:t>
            </a:r>
          </a:p>
          <a:p>
            <a:pPr marL="421688" indent="-205146">
              <a:buFont typeface="Arial"/>
              <a:buChar char="–"/>
              <a:tabLst>
                <a:tab pos="422257" algn="l"/>
              </a:tabLst>
            </a:pPr>
            <a:endParaRPr lang="en-US" sz="1200" spc="-13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Century Gothic"/>
            </a:endParaRPr>
          </a:p>
          <a:p>
            <a:pPr marL="559442">
              <a:buFont typeface="Wingdings" panose="05000000000000000000" pitchFamily="2" charset="2"/>
              <a:buChar char="Ø"/>
              <a:tabLst>
                <a:tab pos="422257" algn="l"/>
              </a:tabLst>
            </a:pPr>
            <a:r>
              <a:rPr lang="en-US" sz="2000" spc="-13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Exposed potential gaps and encouraged best practices</a:t>
            </a:r>
          </a:p>
          <a:p>
            <a:pPr marL="1016642" lvl="1" indent="-342900">
              <a:buFont typeface="Courier New" panose="02070309020205020404" pitchFamily="49" charset="0"/>
              <a:buChar char="o"/>
              <a:tabLst>
                <a:tab pos="422257" algn="l"/>
              </a:tabLst>
            </a:pPr>
            <a:r>
              <a:rPr lang="en-US" sz="18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Found some gaps in our operations</a:t>
            </a:r>
          </a:p>
          <a:p>
            <a:pPr marL="1016642" lvl="1" indent="-342900">
              <a:buFont typeface="Courier New" panose="02070309020205020404" pitchFamily="49" charset="0"/>
              <a:buChar char="o"/>
              <a:tabLst>
                <a:tab pos="422257" algn="l"/>
              </a:tabLst>
            </a:pPr>
            <a:r>
              <a:rPr lang="en-US" sz="1800" spc="-13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Many best practices are being shared lab wide!</a:t>
            </a:r>
            <a:endParaRPr lang="en-US" sz="2000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Century Gothic"/>
            </a:endParaRPr>
          </a:p>
          <a:p>
            <a:pPr marL="216542">
              <a:tabLst>
                <a:tab pos="422257" algn="l"/>
              </a:tabLst>
            </a:pPr>
            <a:endParaRPr lang="en-US" sz="1200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Century Gothic"/>
            </a:endParaRPr>
          </a:p>
          <a:p>
            <a:pPr marL="559442">
              <a:buFont typeface="Wingdings" panose="05000000000000000000" pitchFamily="2" charset="2"/>
              <a:buChar char="Ø"/>
              <a:tabLst>
                <a:tab pos="422257" algn="l"/>
              </a:tabLst>
            </a:pPr>
            <a:r>
              <a:rPr lang="en-US" sz="2000" i="1" spc="-13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Vertical</a:t>
            </a:r>
            <a:r>
              <a:rPr lang="en-US" sz="2000" spc="-13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 rotations allowed earlier career staff an opportunity to lead and learn while their mentors are still here</a:t>
            </a:r>
          </a:p>
          <a:p>
            <a:pPr marL="421688" indent="-205146">
              <a:buFont typeface="Arial"/>
              <a:buChar char="–"/>
              <a:tabLst>
                <a:tab pos="422257" algn="l"/>
              </a:tabLst>
            </a:pPr>
            <a:endParaRPr lang="en-US" sz="1200" spc="-13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Century Gothic"/>
            </a:endParaRPr>
          </a:p>
          <a:p>
            <a:pPr marL="559442">
              <a:buFont typeface="Wingdings" panose="05000000000000000000" pitchFamily="2" charset="2"/>
              <a:buChar char="Ø"/>
              <a:tabLst>
                <a:tab pos="422257" algn="l"/>
              </a:tabLst>
            </a:pPr>
            <a:r>
              <a:rPr lang="en-US" sz="2000" spc="-13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Helping build depth in key areas and effectively succession plan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ESH&amp;Q Program Benefits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616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3"/>
          </p:nvPr>
        </p:nvSpPr>
        <p:spPr>
          <a:xfrm>
            <a:off x="228601" y="971550"/>
            <a:ext cx="8670088" cy="708660"/>
          </a:xfrm>
        </p:spPr>
        <p:txBody>
          <a:bodyPr/>
          <a:lstStyle/>
          <a:p>
            <a:r>
              <a:rPr lang="en-US" sz="2200" dirty="0">
                <a:solidFill>
                  <a:schemeClr val="accent6"/>
                </a:solidFill>
                <a:latin typeface="Helvetica" pitchFamily="34" charset="0"/>
                <a:cs typeface="Century Gothic"/>
              </a:rPr>
              <a:t>Several processes have been streamlined and shared lab wide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6"/>
          </p:nvPr>
        </p:nvSpPr>
        <p:spPr>
          <a:xfrm>
            <a:off x="636587" y="5324507"/>
            <a:ext cx="3798253" cy="89872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AEDs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Electrical Gloves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9"/>
          </p:nvPr>
        </p:nvSpPr>
        <p:spPr>
          <a:xfrm>
            <a:off x="4692450" y="5324507"/>
            <a:ext cx="4206239" cy="89872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Training Costs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Oxygen Monitoring</a:t>
            </a:r>
          </a:p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ESH&amp;Q at Fermilab</a:t>
            </a: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636588" y="1531902"/>
            <a:ext cx="3791138" cy="126581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b="1" i="0" kern="1200">
                <a:solidFill>
                  <a:srgbClr val="004C97"/>
                </a:solidFill>
                <a:latin typeface="Helvetica"/>
                <a:ea typeface="Geneva" charset="0"/>
                <a:cs typeface="ＭＳ Ｐゴシック" charset="0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rgbClr val="7F7F7F"/>
                </a:solidFill>
                <a:latin typeface="Helvetica"/>
                <a:ea typeface="ＭＳ Ｐゴシック" charset="0"/>
                <a:cs typeface="ＭＳ Ｐゴシック" charset="0"/>
              </a:defRPr>
            </a:lvl2pPr>
            <a:lvl3pPr marL="9144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rgbClr val="7F7F7F"/>
                </a:solidFill>
                <a:latin typeface="Helvetica"/>
                <a:ea typeface="ＭＳ Ｐゴシック" charset="0"/>
                <a:cs typeface="ＭＳ Ｐゴシック" charset="0"/>
              </a:defRPr>
            </a:lvl3pPr>
            <a:lvl4pPr marL="13716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rgbClr val="7F7F7F"/>
                </a:solidFill>
                <a:latin typeface="Helvetica"/>
                <a:ea typeface="ＭＳ Ｐゴシック" charset="0"/>
                <a:cs typeface="ＭＳ Ｐゴシック" charset="0"/>
              </a:defRPr>
            </a:lvl4pPr>
            <a:lvl5pPr marL="18288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rgbClr val="7F7F7F"/>
                </a:solidFill>
                <a:latin typeface="Helvetica"/>
                <a:ea typeface="ＭＳ Ｐゴシック" charset="0"/>
                <a:cs typeface="ＭＳ Ｐゴシック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Operational Readiness Clearance (ORC)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Radiation Safety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IH Practices</a:t>
            </a:r>
          </a:p>
        </p:txBody>
      </p:sp>
      <p:sp>
        <p:nvSpPr>
          <p:cNvPr id="12" name="Text Placeholder 3"/>
          <p:cNvSpPr txBox="1">
            <a:spLocks/>
          </p:cNvSpPr>
          <p:nvPr/>
        </p:nvSpPr>
        <p:spPr>
          <a:xfrm>
            <a:off x="4692450" y="1531902"/>
            <a:ext cx="4205476" cy="126581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b="1" i="0" kern="1200">
                <a:solidFill>
                  <a:srgbClr val="004C97"/>
                </a:solidFill>
                <a:latin typeface="Helvetica"/>
                <a:ea typeface="Geneva" charset="0"/>
                <a:cs typeface="ＭＳ Ｐゴシック" charset="0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rgbClr val="7F7F7F"/>
                </a:solidFill>
                <a:latin typeface="Helvetica"/>
                <a:ea typeface="ＭＳ Ｐゴシック" charset="0"/>
                <a:cs typeface="ＭＳ Ｐゴシック" charset="0"/>
              </a:defRPr>
            </a:lvl2pPr>
            <a:lvl3pPr marL="9144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rgbClr val="7F7F7F"/>
                </a:solidFill>
                <a:latin typeface="Helvetica"/>
                <a:ea typeface="ＭＳ Ｐゴシック" charset="0"/>
                <a:cs typeface="ＭＳ Ｐゴシック" charset="0"/>
              </a:defRPr>
            </a:lvl3pPr>
            <a:lvl4pPr marL="13716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rgbClr val="7F7F7F"/>
                </a:solidFill>
                <a:latin typeface="Helvetica"/>
                <a:ea typeface="ＭＳ Ｐゴシック" charset="0"/>
                <a:cs typeface="ＭＳ Ｐゴシック" charset="0"/>
              </a:defRPr>
            </a:lvl4pPr>
            <a:lvl5pPr marL="18288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rgbClr val="7F7F7F"/>
                </a:solidFill>
                <a:latin typeface="Helvetica"/>
                <a:ea typeface="ＭＳ Ｐゴシック" charset="0"/>
                <a:cs typeface="ＭＳ Ｐゴシック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Tech (Machine) Shop Management and Training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Emergency Drills</a:t>
            </a:r>
          </a:p>
        </p:txBody>
      </p:sp>
      <p:sp>
        <p:nvSpPr>
          <p:cNvPr id="13" name="Content Placeholder 1"/>
          <p:cNvSpPr>
            <a:spLocks noGrp="1"/>
          </p:cNvSpPr>
          <p:nvPr>
            <p:ph sz="half" idx="13"/>
          </p:nvPr>
        </p:nvSpPr>
        <p:spPr>
          <a:xfrm>
            <a:off x="222250" y="3130637"/>
            <a:ext cx="8670088" cy="951507"/>
          </a:xfrm>
        </p:spPr>
        <p:txBody>
          <a:bodyPr/>
          <a:lstStyle/>
          <a:p>
            <a:r>
              <a:rPr lang="en-US" sz="2200" dirty="0">
                <a:solidFill>
                  <a:schemeClr val="accent6"/>
                </a:solidFill>
                <a:latin typeface="Helvetica" pitchFamily="34" charset="0"/>
                <a:cs typeface="Century Gothic"/>
              </a:rPr>
              <a:t>Created depth in division / section experience that makes us more efficient.  Much better able to cover for one another.</a:t>
            </a:r>
          </a:p>
          <a:p>
            <a:endParaRPr lang="en-US" sz="2200" dirty="0">
              <a:solidFill>
                <a:schemeClr val="accent6"/>
              </a:solidFill>
              <a:latin typeface="Helvetica" pitchFamily="34" charset="0"/>
              <a:cs typeface="Century Gothic"/>
            </a:endParaRPr>
          </a:p>
          <a:p>
            <a:endParaRPr lang="en-US" sz="1200" dirty="0">
              <a:solidFill>
                <a:schemeClr val="accent6"/>
              </a:solidFill>
              <a:latin typeface="Helvetica" pitchFamily="34" charset="0"/>
              <a:cs typeface="Century Gothic"/>
            </a:endParaRPr>
          </a:p>
          <a:p>
            <a:r>
              <a:rPr lang="en-US" sz="2200" dirty="0">
                <a:solidFill>
                  <a:schemeClr val="accent6"/>
                </a:solidFill>
                <a:latin typeface="Helvetica" pitchFamily="34" charset="0"/>
                <a:cs typeface="Century Gothic"/>
              </a:rPr>
              <a:t>ESH&amp;Q took ownership of several divisionally managed programs making the management of these programs more efficient</a:t>
            </a:r>
          </a:p>
        </p:txBody>
      </p:sp>
    </p:spTree>
    <p:extLst>
      <p:ext uri="{BB962C8B-B14F-4D97-AF65-F5344CB8AC3E}">
        <p14:creationId xmlns:p14="http://schemas.microsoft.com/office/powerpoint/2010/main" val="2846251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297" marR="294042">
              <a:lnSpc>
                <a:spcPct val="100800"/>
              </a:lnSpc>
              <a:buFont typeface="Arial" pitchFamily="34" charset="0"/>
              <a:buChar char="•"/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Some areas experienced a rocky start </a:t>
            </a:r>
          </a:p>
          <a:p>
            <a:pPr marL="811497" marR="294042" lvl="1" indent="-342900">
              <a:lnSpc>
                <a:spcPct val="100800"/>
              </a:lnSpc>
              <a:buFont typeface="Wingdings" panose="05000000000000000000" pitchFamily="2" charset="2"/>
              <a:buChar char="Ø"/>
            </a:pP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Early career staff tended to embrace the change</a:t>
            </a:r>
          </a:p>
          <a:p>
            <a:pPr marL="1211547" marR="294042" lvl="2" indent="-285750">
              <a:lnSpc>
                <a:spcPct val="100800"/>
              </a:lnSpc>
              <a:buFont typeface="Courier New" panose="02070309020205020404" pitchFamily="49" charset="0"/>
              <a:buChar char="o"/>
            </a:pPr>
            <a:r>
              <a:rPr lang="en-US" sz="18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Viewed organizational changes as providing better opportunities </a:t>
            </a:r>
          </a:p>
          <a:p>
            <a:pPr marL="811497" marR="294042" lvl="1" indent="-342900">
              <a:lnSpc>
                <a:spcPct val="100800"/>
              </a:lnSpc>
              <a:buFont typeface="Wingdings" panose="05000000000000000000" pitchFamily="2" charset="2"/>
              <a:buChar char="Ø"/>
            </a:pP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Late career staff tended to be more resistant to the change</a:t>
            </a:r>
          </a:p>
          <a:p>
            <a:pPr marL="1211547" marR="294042" lvl="2" indent="-285750">
              <a:lnSpc>
                <a:spcPct val="100800"/>
              </a:lnSpc>
              <a:buFont typeface="Courier New" panose="02070309020205020404" pitchFamily="49" charset="0"/>
              <a:buChar char="o"/>
            </a:pPr>
            <a:r>
              <a:rPr lang="en-US" sz="18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Concerns ranged from:</a:t>
            </a:r>
          </a:p>
          <a:p>
            <a:pPr marL="1668747" marR="294042" lvl="3" indent="-285750">
              <a:lnSpc>
                <a:spcPct val="100800"/>
              </a:lnSpc>
              <a:buFont typeface="Wingdings" panose="05000000000000000000" pitchFamily="2" charset="2"/>
              <a:buChar char="§"/>
            </a:pPr>
            <a:r>
              <a:rPr lang="en-US" sz="16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Loss of Control</a:t>
            </a:r>
          </a:p>
          <a:p>
            <a:pPr marL="2125947" marR="294042" lvl="4" indent="-285750">
              <a:lnSpc>
                <a:spcPct val="100800"/>
              </a:lnSpc>
              <a:buSzPct val="65000"/>
              <a:buFont typeface="Wingdings" panose="05000000000000000000" pitchFamily="2" charset="2"/>
              <a:buChar char="q"/>
            </a:pPr>
            <a:r>
              <a:rPr lang="en-US" sz="16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Interfered with their autonomy, lost control over their work environment</a:t>
            </a:r>
          </a:p>
          <a:p>
            <a:pPr marL="1668747" marR="294042" lvl="3" indent="-285750">
              <a:lnSpc>
                <a:spcPct val="100800"/>
              </a:lnSpc>
              <a:buFont typeface="Wingdings" panose="05000000000000000000" pitchFamily="2" charset="2"/>
              <a:buChar char="§"/>
            </a:pPr>
            <a:r>
              <a:rPr lang="en-US" sz="16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Uncertainty</a:t>
            </a:r>
          </a:p>
          <a:p>
            <a:pPr marL="2125947" marR="294042" lvl="4" indent="-285750">
              <a:lnSpc>
                <a:spcPct val="100800"/>
              </a:lnSpc>
              <a:buSzPct val="65000"/>
              <a:buFont typeface="Wingdings" panose="05000000000000000000" pitchFamily="2" charset="2"/>
              <a:buChar char="q"/>
            </a:pPr>
            <a:r>
              <a:rPr lang="en-US" sz="16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Better the devil they knew than the devil they didn’t</a:t>
            </a:r>
          </a:p>
          <a:p>
            <a:pPr marL="1668747" marR="294042" lvl="3" indent="-285750">
              <a:lnSpc>
                <a:spcPct val="100800"/>
              </a:lnSpc>
              <a:buFont typeface="Wingdings" panose="05000000000000000000" pitchFamily="2" charset="2"/>
              <a:buChar char="§"/>
            </a:pPr>
            <a:r>
              <a:rPr lang="en-US" sz="16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More work</a:t>
            </a:r>
          </a:p>
          <a:p>
            <a:pPr marL="2125947" marR="294042" lvl="4" indent="-285750">
              <a:lnSpc>
                <a:spcPct val="100800"/>
              </a:lnSpc>
              <a:buSzPct val="65000"/>
              <a:buFont typeface="Wingdings" panose="05000000000000000000" pitchFamily="2" charset="2"/>
              <a:buChar char="q"/>
            </a:pPr>
            <a:r>
              <a:rPr lang="en-US" sz="16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Change is tough and creates more work</a:t>
            </a:r>
          </a:p>
          <a:p>
            <a:pPr marL="1668747" marR="294042" lvl="3" indent="-285750">
              <a:lnSpc>
                <a:spcPct val="100800"/>
              </a:lnSpc>
              <a:buFont typeface="Wingdings" panose="05000000000000000000" pitchFamily="2" charset="2"/>
              <a:buChar char="§"/>
            </a:pPr>
            <a:r>
              <a:rPr lang="en-US" sz="16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Climate of mistrust</a:t>
            </a:r>
          </a:p>
          <a:p>
            <a:pPr marL="2125947" marR="294042" lvl="4" indent="-285750">
              <a:lnSpc>
                <a:spcPct val="100800"/>
              </a:lnSpc>
              <a:buSzPct val="65000"/>
              <a:buFont typeface="Wingdings" panose="05000000000000000000" pitchFamily="2" charset="2"/>
              <a:buChar char="q"/>
            </a:pPr>
            <a:r>
              <a:rPr lang="en-US" sz="16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Is there a hidden agenda?  Especially during the tough budget climate.</a:t>
            </a:r>
          </a:p>
          <a:p>
            <a:pPr marL="811497" marR="294042" lvl="1" indent="-342900">
              <a:lnSpc>
                <a:spcPct val="100800"/>
              </a:lnSpc>
              <a:buFont typeface="Wingdings" panose="05000000000000000000" pitchFamily="2" charset="2"/>
              <a:buChar char="Ø"/>
            </a:pP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Performance issues with a few employees</a:t>
            </a:r>
          </a:p>
          <a:p>
            <a:pPr marL="1211547" marR="294042" lvl="2" indent="-285750">
              <a:lnSpc>
                <a:spcPct val="100800"/>
              </a:lnSpc>
              <a:buFont typeface="Courier New" panose="02070309020205020404" pitchFamily="49" charset="0"/>
              <a:buChar char="o"/>
            </a:pPr>
            <a:r>
              <a:rPr lang="en-US" sz="18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Vocal and rebellious regarding the changes</a:t>
            </a:r>
          </a:p>
          <a:p>
            <a:pPr marL="811497" marR="294042" lvl="1" indent="-342900">
              <a:lnSpc>
                <a:spcPct val="100800"/>
              </a:lnSpc>
              <a:buFont typeface="Wingdings" panose="05000000000000000000" pitchFamily="2" charset="2"/>
              <a:buChar char="Ø"/>
            </a:pP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Ultimately two late career staff retired and a third transferred</a:t>
            </a:r>
          </a:p>
          <a:p>
            <a:pPr marL="354297" marR="294042">
              <a:lnSpc>
                <a:spcPct val="100800"/>
              </a:lnSpc>
              <a:buFont typeface="Arial" pitchFamily="34" charset="0"/>
              <a:buChar char="•"/>
            </a:pPr>
            <a:endParaRPr lang="en-US" sz="2200" spc="-18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Century Gothic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 pitchFamily="34" charset="0"/>
              </a:rPr>
              <a:t>How did things go in the beginning?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439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297" marR="294042">
              <a:lnSpc>
                <a:spcPct val="100800"/>
              </a:lnSpc>
              <a:buFont typeface="Arial" pitchFamily="34" charset="0"/>
              <a:buChar char="•"/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ESH&amp;Q organization is much better poised for the challenges that our current operations pose</a:t>
            </a:r>
          </a:p>
          <a:p>
            <a:pPr marL="354297" marR="294042">
              <a:lnSpc>
                <a:spcPct val="100800"/>
              </a:lnSpc>
              <a:buFont typeface="Arial" pitchFamily="34" charset="0"/>
              <a:buChar char="•"/>
            </a:pPr>
            <a:endParaRPr lang="en-US" sz="1200" spc="-18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Century Gothic"/>
            </a:endParaRPr>
          </a:p>
          <a:p>
            <a:pPr marL="354297" marR="294042">
              <a:lnSpc>
                <a:spcPct val="100800"/>
              </a:lnSpc>
              <a:buFont typeface="Arial" pitchFamily="34" charset="0"/>
              <a:buChar char="•"/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Better prepared to support the International LBNF / DUNE mega science project</a:t>
            </a:r>
            <a:b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</a:br>
            <a:endParaRPr lang="en-US" sz="1200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Times New Roman"/>
            </a:endParaRPr>
          </a:p>
          <a:p>
            <a:pPr marL="354297" marR="4559">
              <a:lnSpc>
                <a:spcPct val="102499"/>
              </a:lnSpc>
              <a:buFont typeface="Arial" pitchFamily="34" charset="0"/>
              <a:buChar char="•"/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Implemented mentoring program</a:t>
            </a:r>
          </a:p>
          <a:p>
            <a:pPr marL="811497" marR="4559" lvl="1" indent="-342900">
              <a:lnSpc>
                <a:spcPct val="102499"/>
              </a:lnSpc>
              <a:buFont typeface="Wingdings" panose="05000000000000000000" pitchFamily="2" charset="2"/>
              <a:buChar char="Ø"/>
            </a:pP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Developing topical training slides that are presented to staff every 2-3 weeks</a:t>
            </a:r>
            <a:endParaRPr lang="en-US" sz="2000" spc="-18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Century Gothic"/>
            </a:endParaRPr>
          </a:p>
          <a:p>
            <a:pPr marL="354297" marR="4559">
              <a:lnSpc>
                <a:spcPct val="102499"/>
              </a:lnSpc>
              <a:buFont typeface="Arial" pitchFamily="34" charset="0"/>
              <a:buChar char="•"/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We are effective and working on becoming more efficient by</a:t>
            </a:r>
          </a:p>
          <a:p>
            <a:pPr marL="811497" marR="4559" lvl="1" indent="-342900">
              <a:lnSpc>
                <a:spcPct val="102499"/>
              </a:lnSpc>
              <a:buFont typeface="Wingdings" panose="05000000000000000000" pitchFamily="2" charset="2"/>
              <a:buChar char="Ø"/>
            </a:pP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Implementing additional processes </a:t>
            </a:r>
            <a:b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</a:br>
            <a:r>
              <a:rPr lang="en-US" sz="2000" spc="-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(moving away from heavy expert based programs)</a:t>
            </a:r>
          </a:p>
          <a:p>
            <a:pPr marL="811497" marR="4559" lvl="1" indent="-342900">
              <a:lnSpc>
                <a:spcPct val="102499"/>
              </a:lnSpc>
              <a:buFont typeface="Wingdings" panose="05000000000000000000" pitchFamily="2" charset="2"/>
              <a:buChar char="Ø"/>
            </a:pP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Reengineering processes </a:t>
            </a:r>
            <a:b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</a:br>
            <a:r>
              <a:rPr lang="en-US" sz="2000" spc="-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(cutting duplicative, inconsistent, and non-value added work)</a:t>
            </a:r>
          </a:p>
          <a:p>
            <a:pPr marL="811497" marR="4559" lvl="1" indent="-342900">
              <a:lnSpc>
                <a:spcPct val="102499"/>
              </a:lnSpc>
              <a:buFont typeface="Wingdings" panose="05000000000000000000" pitchFamily="2" charset="2"/>
              <a:buChar char="Ø"/>
            </a:pP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Better leveraging skills across the organization</a:t>
            </a:r>
            <a:b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</a:br>
            <a:r>
              <a:rPr lang="en-US" sz="2000" spc="-18" dirty="0">
                <a:solidFill>
                  <a:srgbClr val="50504E"/>
                </a:solidFill>
                <a:latin typeface="Helvetica" pitchFamily="34" charset="0"/>
                <a:cs typeface="Century Gothic"/>
              </a:rPr>
              <a:t>(empowering people)</a:t>
            </a:r>
            <a:endParaRPr lang="en-US" sz="1200" spc="-18" dirty="0">
              <a:solidFill>
                <a:srgbClr val="004C97"/>
              </a:solidFill>
              <a:latin typeface="Helvetica" pitchFamily="34" charset="0"/>
              <a:cs typeface="Century Gothic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 pitchFamily="34" charset="0"/>
              </a:rPr>
              <a:t>Where are we now?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925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297" marR="4559">
              <a:lnSpc>
                <a:spcPct val="102499"/>
              </a:lnSpc>
              <a:buFont typeface="Arial" pitchFamily="34" charset="0"/>
              <a:buChar char="•"/>
            </a:pPr>
            <a:r>
              <a:rPr lang="en-US" sz="2200" spc="-18" dirty="0">
                <a:solidFill>
                  <a:schemeClr val="accent6">
                    <a:lumMod val="50000"/>
                  </a:schemeClr>
                </a:solidFill>
                <a:latin typeface="Helvetica" pitchFamily="34" charset="0"/>
                <a:cs typeface="Century Gothic"/>
              </a:rPr>
              <a:t>Centralized organizational model is working for us </a:t>
            </a:r>
          </a:p>
          <a:p>
            <a:pPr marL="811497" marR="4559" lvl="1" indent="-342900">
              <a:lnSpc>
                <a:spcPct val="102499"/>
              </a:lnSpc>
              <a:buFont typeface="Wingdings" panose="05000000000000000000" pitchFamily="2" charset="2"/>
              <a:buChar char="Ø"/>
            </a:pPr>
            <a:r>
              <a:rPr lang="en-US" sz="2000" spc="-18" dirty="0">
                <a:solidFill>
                  <a:srgbClr val="004C97"/>
                </a:solidFill>
                <a:latin typeface="Helvetica" pitchFamily="34" charset="0"/>
                <a:cs typeface="Century Gothic"/>
              </a:rPr>
              <a:t>It affords us significant flexibility especially in an era of decreasing budgets</a:t>
            </a:r>
            <a:endParaRPr lang="en-US" sz="2000" spc="-4" dirty="0">
              <a:solidFill>
                <a:srgbClr val="004C97"/>
              </a:solidFill>
              <a:latin typeface="Helvetica" pitchFamily="34" charset="0"/>
              <a:cs typeface="Century Gothic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 pitchFamily="34" charset="0"/>
              </a:rPr>
              <a:t>Where are we now?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John Anderson Jr. | ITSF | 18-22 September 2017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857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1397"/>
            <a:r>
              <a:rPr lang="en-US" sz="1200">
                <a:latin typeface="Helvetica" pitchFamily="34" charset="0"/>
              </a:rPr>
              <a:t>John Anderson Jr. | ITSF | 18-22 September 2017</a:t>
            </a:r>
            <a:endParaRPr lang="en-US" sz="1200" dirty="0">
              <a:latin typeface="Helvetic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922975"/>
            <a:ext cx="8610600" cy="16238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597" marR="294042" lvl="1" algn="ctr">
              <a:lnSpc>
                <a:spcPct val="100800"/>
              </a:lnSpc>
            </a:pPr>
            <a:endParaRPr lang="en-US" sz="34400" spc="-4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Century Gothic"/>
            </a:endParaRPr>
          </a:p>
          <a:p>
            <a:pPr marL="11397" marR="4559" algn="ctr">
              <a:lnSpc>
                <a:spcPct val="102499"/>
              </a:lnSpc>
            </a:pPr>
            <a:endParaRPr lang="en-US" sz="34400" spc="-18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Century Gothic"/>
            </a:endParaRPr>
          </a:p>
          <a:p>
            <a:pPr marL="182847" marR="4559" indent="-171450" algn="ctr">
              <a:lnSpc>
                <a:spcPct val="102499"/>
              </a:lnSpc>
              <a:buFont typeface="Arial" pitchFamily="34" charset="0"/>
              <a:buChar char="•"/>
            </a:pPr>
            <a:endParaRPr lang="en-US" sz="34400" dirty="0">
              <a:solidFill>
                <a:schemeClr val="accent6">
                  <a:lumMod val="50000"/>
                </a:schemeClr>
              </a:solidFill>
              <a:latin typeface="Helvetica" pitchFamily="34" charset="0"/>
              <a:cs typeface="Century Gothic"/>
            </a:endParaRPr>
          </a:p>
        </p:txBody>
      </p:sp>
      <p:pic>
        <p:nvPicPr>
          <p:cNvPr id="5" name="Picture 4" descr="virtualme2012 - hom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182" y="566271"/>
            <a:ext cx="3399558" cy="531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21394"/>
      </p:ext>
    </p:extLst>
  </p:cSld>
  <p:clrMapOvr>
    <a:masterClrMapping/>
  </p:clrMapOvr>
</p:sld>
</file>

<file path=ppt/theme/theme1.xml><?xml version="1.0" encoding="utf-8"?>
<a:theme xmlns:a="http://schemas.openxmlformats.org/drawingml/2006/main" name="Fermilab_PPT_090815">
  <a:themeElements>
    <a:clrScheme name="Fermilab 1">
      <a:dk1>
        <a:srgbClr val="003087"/>
      </a:dk1>
      <a:lt1>
        <a:srgbClr val="FFFFFF"/>
      </a:lt1>
      <a:dk2>
        <a:srgbClr val="003087"/>
      </a:dk2>
      <a:lt2>
        <a:srgbClr val="FFFFFF"/>
      </a:lt2>
      <a:accent1>
        <a:srgbClr val="99D6EA"/>
      </a:accent1>
      <a:accent2>
        <a:srgbClr val="DB720C"/>
      </a:accent2>
      <a:accent3>
        <a:srgbClr val="519A24"/>
      </a:accent3>
      <a:accent4>
        <a:srgbClr val="AF272F"/>
      </a:accent4>
      <a:accent5>
        <a:srgbClr val="00B5E2"/>
      </a:accent5>
      <a:accent6>
        <a:srgbClr val="5050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45260a83-08c0-4921-92a3-cd56dcdbef58" xsi:nil="true"/>
    <_dlc_DocIdUrl xmlns="45260a83-08c0-4921-92a3-cd56dcdbef58">
      <Url xsi:nil="true"/>
      <Description xsi:nil="true"/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EC397C50B21240913FE070C34DAF99" ma:contentTypeVersion="1" ma:contentTypeDescription="Create a new document." ma:contentTypeScope="" ma:versionID="e2f5f9fd9fe05df7cd3116359b6507ce">
  <xsd:schema xmlns:xsd="http://www.w3.org/2001/XMLSchema" xmlns:xs="http://www.w3.org/2001/XMLSchema" xmlns:p="http://schemas.microsoft.com/office/2006/metadata/properties" xmlns:ns1="http://schemas.microsoft.com/sharepoint/v3" xmlns:ns2="45260a83-08c0-4921-92a3-cd56dcdbef58" targetNamespace="http://schemas.microsoft.com/office/2006/metadata/properties" ma:root="true" ma:fieldsID="dc9a600711541399c9eb8d5cca6fec40" ns1:_="" ns2:_="">
    <xsd:import namespace="http://schemas.microsoft.com/sharepoint/v3"/>
    <xsd:import namespace="45260a83-08c0-4921-92a3-cd56dcdbef58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260a83-08c0-4921-92a3-cd56dcdbef5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F41717-CD5E-4849-9BBB-17585FB7035F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49121901-B39B-4CF1-BE90-A0CFA7EF19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A7DA5A-61FE-49B6-84ED-95DE199B0058}">
  <ds:schemaRefs>
    <ds:schemaRef ds:uri="45260a83-08c0-4921-92a3-cd56dcdbef58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http://schemas.microsoft.com/sharepoint/v3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9830B261-62EA-4999-9868-C18246F772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5260a83-08c0-4921-92a3-cd56dcdbef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Fermilab_PPT_template</Template>
  <TotalTime>13511</TotalTime>
  <Words>1136</Words>
  <Application>Microsoft Office PowerPoint</Application>
  <PresentationFormat>On-screen Show (4:3)</PresentationFormat>
  <Paragraphs>275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ＭＳ Ｐゴシック</vt:lpstr>
      <vt:lpstr>Arial</vt:lpstr>
      <vt:lpstr>Calibri</vt:lpstr>
      <vt:lpstr>Century Gothic</vt:lpstr>
      <vt:lpstr>Courier New</vt:lpstr>
      <vt:lpstr>Geneva</vt:lpstr>
      <vt:lpstr>Helvetica</vt:lpstr>
      <vt:lpstr>Times New Roman</vt:lpstr>
      <vt:lpstr>Wingdings</vt:lpstr>
      <vt:lpstr>Fermilab_PPT_090815</vt:lpstr>
      <vt:lpstr>PowerPoint Presentation</vt:lpstr>
      <vt:lpstr>ESH&amp;Q at FNAL – what’s included?</vt:lpstr>
      <vt:lpstr>How ESH&amp;Q evolved at Fermilab</vt:lpstr>
      <vt:lpstr>ESH&amp;Q at Fermilab – History</vt:lpstr>
      <vt:lpstr>ESH&amp;Q Organization – Effective June 1, 2016</vt:lpstr>
      <vt:lpstr>FTEs - how are we allocated</vt:lpstr>
      <vt:lpstr>ESH&amp;Q at Fermilab – why did we evolve to this model?</vt:lpstr>
      <vt:lpstr>ESH&amp;Q Program Benefits</vt:lpstr>
      <vt:lpstr>ESH&amp;Q Program Benefits</vt:lpstr>
      <vt:lpstr>ESH&amp;Q Program Benefits</vt:lpstr>
      <vt:lpstr>ESH&amp;Q at Fermilab</vt:lpstr>
      <vt:lpstr>How did things go in the beginning?</vt:lpstr>
      <vt:lpstr>Where are we now?</vt:lpstr>
      <vt:lpstr>Where are we now?</vt:lpstr>
      <vt:lpstr>PowerPoint Presentation</vt:lpstr>
    </vt:vector>
  </TitlesOfParts>
  <Company>Sandbox Studio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S. Tschirhart x4100,5708 08973N</dc:creator>
  <cp:lastModifiedBy>John E. AndersonJr. x4973 04659N</cp:lastModifiedBy>
  <cp:revision>416</cp:revision>
  <cp:lastPrinted>2014-01-20T19:40:21Z</cp:lastPrinted>
  <dcterms:created xsi:type="dcterms:W3CDTF">2016-02-18T02:06:43Z</dcterms:created>
  <dcterms:modified xsi:type="dcterms:W3CDTF">2017-09-17T15:54:28Z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0x01010095EC397C50B21240913FE070C34DAF99</vt:lpwstr>
  </property>
  <property fmtid="{D5CDD505-2E9C-101B-9397-08002B2CF9AE}" pid="3" name="_dlc_DocIdItemGuid">
    <vt:lpwstr>2c31a08d-d165-4620-b309-a8b7f9eaa231</vt:lpwstr>
  </property>
</Properties>
</file>