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3648" r:id="rId1"/>
  </p:sldMasterIdLst>
  <p:notesMasterIdLst>
    <p:notesMasterId r:id="rId23"/>
  </p:notesMasterIdLst>
  <p:sldIdLst>
    <p:sldId id="349" r:id="rId2"/>
    <p:sldId id="350" r:id="rId3"/>
    <p:sldId id="351" r:id="rId4"/>
    <p:sldId id="352" r:id="rId5"/>
    <p:sldId id="353" r:id="rId6"/>
    <p:sldId id="362" r:id="rId7"/>
    <p:sldId id="354" r:id="rId8"/>
    <p:sldId id="355" r:id="rId9"/>
    <p:sldId id="356" r:id="rId10"/>
    <p:sldId id="357" r:id="rId11"/>
    <p:sldId id="368" r:id="rId12"/>
    <p:sldId id="358" r:id="rId13"/>
    <p:sldId id="359" r:id="rId14"/>
    <p:sldId id="363" r:id="rId15"/>
    <p:sldId id="360" r:id="rId16"/>
    <p:sldId id="369" r:id="rId17"/>
    <p:sldId id="361" r:id="rId18"/>
    <p:sldId id="365" r:id="rId19"/>
    <p:sldId id="370" r:id="rId20"/>
    <p:sldId id="366" r:id="rId21"/>
    <p:sldId id="367" r:id="rId22"/>
  </p:sldIdLst>
  <p:sldSz cx="9144000" cy="5143500" type="screen16x9"/>
  <p:notesSz cx="7023100" cy="9309100"/>
  <p:custDataLst>
    <p:tags r:id="rId2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0000"/>
    <a:srgbClr val="56863E"/>
    <a:srgbClr val="113F7C"/>
    <a:srgbClr val="0094DA"/>
    <a:srgbClr val="003D80"/>
    <a:srgbClr val="818386"/>
    <a:srgbClr val="0F2D68"/>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214" autoAdjust="0"/>
  </p:normalViewPr>
  <p:slideViewPr>
    <p:cSldViewPr snapToGrid="0" snapToObjects="1">
      <p:cViewPr>
        <p:scale>
          <a:sx n="120" d="100"/>
          <a:sy n="120" d="100"/>
        </p:scale>
        <p:origin x="-630" y="-288"/>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63" d="100"/>
          <a:sy n="63" d="100"/>
        </p:scale>
        <p:origin x="-3067" y="-67"/>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2F132044-0CF3-FE4A-B3DD-AD83F8F3FA08}" type="datetimeFigureOut">
              <a:rPr lang="en-US" smtClean="0"/>
              <a:t>9/20/2017</a:t>
            </a:fld>
            <a:endParaRPr lang="en-US"/>
          </a:p>
        </p:txBody>
      </p:sp>
      <p:sp>
        <p:nvSpPr>
          <p:cNvPr id="4" name="Slide Image Placeholder 3"/>
          <p:cNvSpPr>
            <a:spLocks noGrp="1" noRot="1" noChangeAspect="1"/>
          </p:cNvSpPr>
          <p:nvPr>
            <p:ph type="sldImg" idx="2"/>
          </p:nvPr>
        </p:nvSpPr>
        <p:spPr>
          <a:xfrm>
            <a:off x="407988" y="698500"/>
            <a:ext cx="6207125"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en-US"/>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EEF08EE0-F671-5A48-AE26-ED94D7DF6D58}" type="slidenum">
              <a:rPr lang="en-US" smtClean="0"/>
              <a:t>‹#›</a:t>
            </a:fld>
            <a:endParaRPr lang="en-US"/>
          </a:p>
        </p:txBody>
      </p:sp>
    </p:spTree>
    <p:extLst>
      <p:ext uri="{BB962C8B-B14F-4D97-AF65-F5344CB8AC3E}">
        <p14:creationId xmlns:p14="http://schemas.microsoft.com/office/powerpoint/2010/main" val="36485037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TRIUMF</a:t>
            </a:r>
            <a:r>
              <a:rPr lang="en-US" baseline="0" dirty="0" smtClean="0"/>
              <a:t> uses the Systematic Approach to Training (SAT) for training development and implementation. In addition we use the </a:t>
            </a:r>
            <a:r>
              <a:rPr lang="en-US" baseline="0" dirty="0" err="1" smtClean="0"/>
              <a:t>TapRooT</a:t>
            </a:r>
            <a:r>
              <a:rPr lang="en-US" baseline="0" dirty="0" smtClean="0"/>
              <a:t> System for root cause investigations. In this presentation I will discuss how these two systems integrate as part of the continual improvement cycle for training programs at TRIUMF. </a:t>
            </a:r>
            <a:endParaRPr lang="en-US" dirty="0"/>
          </a:p>
        </p:txBody>
      </p:sp>
      <p:sp>
        <p:nvSpPr>
          <p:cNvPr id="4" name="Slide Number Placeholder 3"/>
          <p:cNvSpPr>
            <a:spLocks noGrp="1"/>
          </p:cNvSpPr>
          <p:nvPr>
            <p:ph type="sldNum" sz="quarter" idx="10"/>
          </p:nvPr>
        </p:nvSpPr>
        <p:spPr/>
        <p:txBody>
          <a:bodyPr/>
          <a:lstStyle/>
          <a:p>
            <a:fld id="{EEF08EE0-F671-5A48-AE26-ED94D7DF6D58}" type="slidenum">
              <a:rPr lang="en-US" smtClean="0"/>
              <a:t>1</a:t>
            </a:fld>
            <a:endParaRPr lang="en-US"/>
          </a:p>
        </p:txBody>
      </p:sp>
    </p:spTree>
    <p:extLst>
      <p:ext uri="{BB962C8B-B14F-4D97-AF65-F5344CB8AC3E}">
        <p14:creationId xmlns:p14="http://schemas.microsoft.com/office/powerpoint/2010/main" val="7029730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Systematic Approach to Training or</a:t>
            </a:r>
            <a:r>
              <a:rPr lang="en-US" baseline="0" dirty="0" smtClean="0"/>
              <a:t> SAT is also known as the ADDIE model because of the five phases in the system. Analysis, Design, Development, Implementation and Evaluation. </a:t>
            </a:r>
            <a:endParaRPr lang="en-US" dirty="0"/>
          </a:p>
        </p:txBody>
      </p:sp>
      <p:sp>
        <p:nvSpPr>
          <p:cNvPr id="4" name="Slide Number Placeholder 3"/>
          <p:cNvSpPr>
            <a:spLocks noGrp="1"/>
          </p:cNvSpPr>
          <p:nvPr>
            <p:ph type="sldNum" sz="quarter" idx="10"/>
          </p:nvPr>
        </p:nvSpPr>
        <p:spPr/>
        <p:txBody>
          <a:bodyPr/>
          <a:lstStyle/>
          <a:p>
            <a:fld id="{EEF08EE0-F671-5A48-AE26-ED94D7DF6D58}" type="slidenum">
              <a:rPr lang="en-US" smtClean="0"/>
              <a:t>2</a:t>
            </a:fld>
            <a:endParaRPr lang="en-US"/>
          </a:p>
        </p:txBody>
      </p:sp>
    </p:spTree>
    <p:extLst>
      <p:ext uri="{BB962C8B-B14F-4D97-AF65-F5344CB8AC3E}">
        <p14:creationId xmlns:p14="http://schemas.microsoft.com/office/powerpoint/2010/main" val="671118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analysis phase you begin by creating a list</a:t>
            </a:r>
            <a:r>
              <a:rPr lang="en-US" baseline="0" dirty="0" smtClean="0"/>
              <a:t> of tasks performed by the worker. Each task is then rated on a scale of 1 to 5 based on its difficulty, importance and frequency. </a:t>
            </a:r>
            <a:endParaRPr lang="en-US" dirty="0"/>
          </a:p>
        </p:txBody>
      </p:sp>
      <p:sp>
        <p:nvSpPr>
          <p:cNvPr id="4" name="Slide Number Placeholder 3"/>
          <p:cNvSpPr>
            <a:spLocks noGrp="1"/>
          </p:cNvSpPr>
          <p:nvPr>
            <p:ph type="sldNum" sz="quarter" idx="10"/>
          </p:nvPr>
        </p:nvSpPr>
        <p:spPr/>
        <p:txBody>
          <a:bodyPr/>
          <a:lstStyle/>
          <a:p>
            <a:fld id="{EEF08EE0-F671-5A48-AE26-ED94D7DF6D58}" type="slidenum">
              <a:rPr lang="en-US" smtClean="0"/>
              <a:t>3</a:t>
            </a:fld>
            <a:endParaRPr lang="en-US"/>
          </a:p>
        </p:txBody>
      </p:sp>
    </p:spTree>
    <p:extLst>
      <p:ext uri="{BB962C8B-B14F-4D97-AF65-F5344CB8AC3E}">
        <p14:creationId xmlns:p14="http://schemas.microsoft.com/office/powerpoint/2010/main" val="118136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a:t>
            </a:r>
            <a:r>
              <a:rPr lang="en-US" baseline="0" dirty="0" smtClean="0"/>
              <a:t> this decision tree you can then determine the level of training for each task. Simple tasks that are performed frequently may not need any formal training. However more difficult tasks that aren’t performed often may need over training. This may mean that the task needs ongoing periodic training. </a:t>
            </a:r>
            <a:endParaRPr lang="en-US" dirty="0"/>
          </a:p>
        </p:txBody>
      </p:sp>
      <p:sp>
        <p:nvSpPr>
          <p:cNvPr id="4" name="Slide Number Placeholder 3"/>
          <p:cNvSpPr>
            <a:spLocks noGrp="1"/>
          </p:cNvSpPr>
          <p:nvPr>
            <p:ph type="sldNum" sz="quarter" idx="10"/>
          </p:nvPr>
        </p:nvSpPr>
        <p:spPr/>
        <p:txBody>
          <a:bodyPr/>
          <a:lstStyle/>
          <a:p>
            <a:fld id="{EEF08EE0-F671-5A48-AE26-ED94D7DF6D58}" type="slidenum">
              <a:rPr lang="en-US" smtClean="0"/>
              <a:t>4</a:t>
            </a:fld>
            <a:endParaRPr lang="en-US"/>
          </a:p>
        </p:txBody>
      </p:sp>
    </p:spTree>
    <p:extLst>
      <p:ext uri="{BB962C8B-B14F-4D97-AF65-F5344CB8AC3E}">
        <p14:creationId xmlns:p14="http://schemas.microsoft.com/office/powerpoint/2010/main" val="20162705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train status is added to the analysis as</a:t>
            </a:r>
            <a:r>
              <a:rPr lang="en-US" baseline="0" dirty="0" smtClean="0"/>
              <a:t> well as any conditions (equipment needed, time constraints, </a:t>
            </a:r>
            <a:r>
              <a:rPr lang="en-US" baseline="0" dirty="0" err="1" smtClean="0"/>
              <a:t>etc</a:t>
            </a:r>
            <a:r>
              <a:rPr lang="en-US" baseline="0" dirty="0" smtClean="0"/>
              <a:t>) and the standards used to evaluate if the task has been performed correctly. Finally all the associated knowledge, skills and abilities needed for the task are identified. </a:t>
            </a:r>
            <a:endParaRPr lang="en-US" dirty="0"/>
          </a:p>
        </p:txBody>
      </p:sp>
      <p:sp>
        <p:nvSpPr>
          <p:cNvPr id="4" name="Slide Number Placeholder 3"/>
          <p:cNvSpPr>
            <a:spLocks noGrp="1"/>
          </p:cNvSpPr>
          <p:nvPr>
            <p:ph type="sldNum" sz="quarter" idx="10"/>
          </p:nvPr>
        </p:nvSpPr>
        <p:spPr/>
        <p:txBody>
          <a:bodyPr/>
          <a:lstStyle/>
          <a:p>
            <a:fld id="{EEF08EE0-F671-5A48-AE26-ED94D7DF6D58}" type="slidenum">
              <a:rPr lang="en-US" smtClean="0"/>
              <a:t>5</a:t>
            </a:fld>
            <a:endParaRPr lang="en-US"/>
          </a:p>
        </p:txBody>
      </p:sp>
    </p:spTree>
    <p:extLst>
      <p:ext uri="{BB962C8B-B14F-4D97-AF65-F5344CB8AC3E}">
        <p14:creationId xmlns:p14="http://schemas.microsoft.com/office/powerpoint/2010/main" val="22283842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here we generate a task-to-training matrix which identifies the type of training, responsibility</a:t>
            </a:r>
            <a:r>
              <a:rPr lang="en-US" baseline="0" dirty="0" smtClean="0"/>
              <a:t> and frequency. </a:t>
            </a:r>
            <a:endParaRPr lang="en-US" dirty="0"/>
          </a:p>
        </p:txBody>
      </p:sp>
      <p:sp>
        <p:nvSpPr>
          <p:cNvPr id="4" name="Slide Number Placeholder 3"/>
          <p:cNvSpPr>
            <a:spLocks noGrp="1"/>
          </p:cNvSpPr>
          <p:nvPr>
            <p:ph type="sldNum" sz="quarter" idx="10"/>
          </p:nvPr>
        </p:nvSpPr>
        <p:spPr/>
        <p:txBody>
          <a:bodyPr/>
          <a:lstStyle/>
          <a:p>
            <a:fld id="{EEF08EE0-F671-5A48-AE26-ED94D7DF6D58}" type="slidenum">
              <a:rPr lang="en-US" smtClean="0"/>
              <a:t>6</a:t>
            </a:fld>
            <a:endParaRPr lang="en-US"/>
          </a:p>
        </p:txBody>
      </p:sp>
    </p:spTree>
    <p:extLst>
      <p:ext uri="{BB962C8B-B14F-4D97-AF65-F5344CB8AC3E}">
        <p14:creationId xmlns:p14="http://schemas.microsoft.com/office/powerpoint/2010/main" val="1237159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next phase we use the information</a:t>
            </a:r>
            <a:r>
              <a:rPr lang="en-US" baseline="0" dirty="0" smtClean="0"/>
              <a:t> from the task analysis to write learning objectives. These can be either task based or knowledge based learning objectives. </a:t>
            </a:r>
            <a:endParaRPr lang="en-US" dirty="0"/>
          </a:p>
        </p:txBody>
      </p:sp>
      <p:sp>
        <p:nvSpPr>
          <p:cNvPr id="4" name="Slide Number Placeholder 3"/>
          <p:cNvSpPr>
            <a:spLocks noGrp="1"/>
          </p:cNvSpPr>
          <p:nvPr>
            <p:ph type="sldNum" sz="quarter" idx="10"/>
          </p:nvPr>
        </p:nvSpPr>
        <p:spPr/>
        <p:txBody>
          <a:bodyPr/>
          <a:lstStyle/>
          <a:p>
            <a:fld id="{EEF08EE0-F671-5A48-AE26-ED94D7DF6D58}" type="slidenum">
              <a:rPr lang="en-US" smtClean="0"/>
              <a:t>7</a:t>
            </a:fld>
            <a:endParaRPr lang="en-US"/>
          </a:p>
        </p:txBody>
      </p:sp>
    </p:spTree>
    <p:extLst>
      <p:ext uri="{BB962C8B-B14F-4D97-AF65-F5344CB8AC3E}">
        <p14:creationId xmlns:p14="http://schemas.microsoft.com/office/powerpoint/2010/main" val="31450160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other</a:t>
            </a:r>
            <a:r>
              <a:rPr lang="en-US" baseline="0" dirty="0" smtClean="0"/>
              <a:t> output of the design phase is the course outline. On-the-Job Training is still structured and documented. </a:t>
            </a:r>
            <a:endParaRPr lang="en-US" dirty="0"/>
          </a:p>
        </p:txBody>
      </p:sp>
      <p:sp>
        <p:nvSpPr>
          <p:cNvPr id="4" name="Slide Number Placeholder 3"/>
          <p:cNvSpPr>
            <a:spLocks noGrp="1"/>
          </p:cNvSpPr>
          <p:nvPr>
            <p:ph type="sldNum" sz="quarter" idx="10"/>
          </p:nvPr>
        </p:nvSpPr>
        <p:spPr/>
        <p:txBody>
          <a:bodyPr/>
          <a:lstStyle/>
          <a:p>
            <a:fld id="{EEF08EE0-F671-5A48-AE26-ED94D7DF6D58}" type="slidenum">
              <a:rPr lang="en-US" smtClean="0"/>
              <a:t>8</a:t>
            </a:fld>
            <a:endParaRPr lang="en-US"/>
          </a:p>
        </p:txBody>
      </p:sp>
    </p:spTree>
    <p:extLst>
      <p:ext uri="{BB962C8B-B14F-4D97-AF65-F5344CB8AC3E}">
        <p14:creationId xmlns:p14="http://schemas.microsoft.com/office/powerpoint/2010/main" val="1472962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development phase you create your</a:t>
            </a:r>
            <a:r>
              <a:rPr lang="en-US" baseline="0" dirty="0" smtClean="0"/>
              <a:t> lesson plans, exams, online content and for each trainable task a Job Performance Measure (JPM). This JPM acts as both the lesson plan and evaluation tool for the task. The first page being the lesson plan with reference documents, consequences of inadequate performance, pre-requisite training, required equipment and instructions for both the trainee and evaluator. On the back are the knowledge and performance requirements for the task. Upon completion of the JPM the trainee is competent to perform the task unsupervised. </a:t>
            </a:r>
          </a:p>
        </p:txBody>
      </p:sp>
      <p:sp>
        <p:nvSpPr>
          <p:cNvPr id="4" name="Slide Number Placeholder 3"/>
          <p:cNvSpPr>
            <a:spLocks noGrp="1"/>
          </p:cNvSpPr>
          <p:nvPr>
            <p:ph type="sldNum" sz="quarter" idx="10"/>
          </p:nvPr>
        </p:nvSpPr>
        <p:spPr/>
        <p:txBody>
          <a:bodyPr/>
          <a:lstStyle/>
          <a:p>
            <a:fld id="{EEF08EE0-F671-5A48-AE26-ED94D7DF6D58}" type="slidenum">
              <a:rPr lang="en-US" smtClean="0"/>
              <a:t>9</a:t>
            </a:fld>
            <a:endParaRPr lang="en-US"/>
          </a:p>
        </p:txBody>
      </p:sp>
    </p:spTree>
    <p:extLst>
      <p:ext uri="{BB962C8B-B14F-4D97-AF65-F5344CB8AC3E}">
        <p14:creationId xmlns:p14="http://schemas.microsoft.com/office/powerpoint/2010/main" val="3935004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final two phases</a:t>
            </a:r>
            <a:r>
              <a:rPr lang="en-US" baseline="0" dirty="0" smtClean="0"/>
              <a:t> of SAT can begin at the same time. As you implement your training program you begin to collect data on trainee performance, course evaluations, supervisor feedback, nonconformities and lessons learned, internal and external audits, and changes to documents or facilities. The training program is continuously updated and revised based on this data as part of the continual improvement cycle. </a:t>
            </a:r>
            <a:endParaRPr lang="en-US" dirty="0"/>
          </a:p>
        </p:txBody>
      </p:sp>
      <p:sp>
        <p:nvSpPr>
          <p:cNvPr id="4" name="Slide Number Placeholder 3"/>
          <p:cNvSpPr>
            <a:spLocks noGrp="1"/>
          </p:cNvSpPr>
          <p:nvPr>
            <p:ph type="sldNum" sz="quarter" idx="10"/>
          </p:nvPr>
        </p:nvSpPr>
        <p:spPr/>
        <p:txBody>
          <a:bodyPr/>
          <a:lstStyle/>
          <a:p>
            <a:fld id="{EEF08EE0-F671-5A48-AE26-ED94D7DF6D58}" type="slidenum">
              <a:rPr lang="en-US" smtClean="0"/>
              <a:t>10</a:t>
            </a:fld>
            <a:endParaRPr lang="en-US"/>
          </a:p>
        </p:txBody>
      </p:sp>
    </p:spTree>
    <p:extLst>
      <p:ext uri="{BB962C8B-B14F-4D97-AF65-F5344CB8AC3E}">
        <p14:creationId xmlns:p14="http://schemas.microsoft.com/office/powerpoint/2010/main" val="1954385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we do have a problem TRIUMF uses the </a:t>
            </a:r>
            <a:r>
              <a:rPr lang="en-US" baseline="0" dirty="0" err="1" smtClean="0"/>
              <a:t>TapRooT</a:t>
            </a:r>
            <a:r>
              <a:rPr lang="en-US" baseline="0" dirty="0" smtClean="0"/>
              <a:t> system for analyzing causal factors to determine the underlying root causes. This system is a structured approach that groups root causes into basic cause categories such as procedures, communications, work direction and of course training. </a:t>
            </a:r>
            <a:endParaRPr lang="en-US" dirty="0"/>
          </a:p>
        </p:txBody>
      </p:sp>
      <p:sp>
        <p:nvSpPr>
          <p:cNvPr id="4" name="Slide Number Placeholder 3"/>
          <p:cNvSpPr>
            <a:spLocks noGrp="1"/>
          </p:cNvSpPr>
          <p:nvPr>
            <p:ph type="sldNum" sz="quarter" idx="10"/>
          </p:nvPr>
        </p:nvSpPr>
        <p:spPr/>
        <p:txBody>
          <a:bodyPr/>
          <a:lstStyle/>
          <a:p>
            <a:fld id="{EEF08EE0-F671-5A48-AE26-ED94D7DF6D58}" type="slidenum">
              <a:rPr lang="en-US" smtClean="0"/>
              <a:t>11</a:t>
            </a:fld>
            <a:endParaRPr lang="en-US"/>
          </a:p>
        </p:txBody>
      </p:sp>
    </p:spTree>
    <p:extLst>
      <p:ext uri="{BB962C8B-B14F-4D97-AF65-F5344CB8AC3E}">
        <p14:creationId xmlns:p14="http://schemas.microsoft.com/office/powerpoint/2010/main" val="2904474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basic root cause category is</a:t>
            </a:r>
            <a:r>
              <a:rPr lang="en-US" baseline="0" dirty="0" smtClean="0"/>
              <a:t> further broken down into two near root causes, one where the person did not receive training and the other where training was provided but needed improvement. The basic root causes are then listed beneath each of these sections. </a:t>
            </a:r>
            <a:endParaRPr lang="en-US" dirty="0"/>
          </a:p>
        </p:txBody>
      </p:sp>
      <p:sp>
        <p:nvSpPr>
          <p:cNvPr id="4" name="Slide Number Placeholder 3"/>
          <p:cNvSpPr>
            <a:spLocks noGrp="1"/>
          </p:cNvSpPr>
          <p:nvPr>
            <p:ph type="sldNum" sz="quarter" idx="10"/>
          </p:nvPr>
        </p:nvSpPr>
        <p:spPr/>
        <p:txBody>
          <a:bodyPr/>
          <a:lstStyle/>
          <a:p>
            <a:fld id="{EEF08EE0-F671-5A48-AE26-ED94D7DF6D58}" type="slidenum">
              <a:rPr lang="en-US" smtClean="0"/>
              <a:t>12</a:t>
            </a:fld>
            <a:endParaRPr lang="en-US"/>
          </a:p>
        </p:txBody>
      </p:sp>
    </p:spTree>
    <p:extLst>
      <p:ext uri="{BB962C8B-B14F-4D97-AF65-F5344CB8AC3E}">
        <p14:creationId xmlns:p14="http://schemas.microsoft.com/office/powerpoint/2010/main" val="11672708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no training was provided it could be that you did</a:t>
            </a:r>
            <a:r>
              <a:rPr lang="en-US" baseline="0" dirty="0" smtClean="0"/>
              <a:t> not include that task in your analysis, or you did include it but based on your difficulty, importance and frequency ratings you decided not to provide formal training on that task. It may be that it was knowledge or skills or abilities the person needed but you failed to identify a learning objective for it. </a:t>
            </a:r>
            <a:endParaRPr lang="en-US" dirty="0"/>
          </a:p>
        </p:txBody>
      </p:sp>
      <p:sp>
        <p:nvSpPr>
          <p:cNvPr id="4" name="Slide Number Placeholder 3"/>
          <p:cNvSpPr>
            <a:spLocks noGrp="1"/>
          </p:cNvSpPr>
          <p:nvPr>
            <p:ph type="sldNum" sz="quarter" idx="10"/>
          </p:nvPr>
        </p:nvSpPr>
        <p:spPr/>
        <p:txBody>
          <a:bodyPr/>
          <a:lstStyle/>
          <a:p>
            <a:fld id="{EEF08EE0-F671-5A48-AE26-ED94D7DF6D58}" type="slidenum">
              <a:rPr lang="en-US" smtClean="0"/>
              <a:t>13</a:t>
            </a:fld>
            <a:endParaRPr lang="en-US"/>
          </a:p>
        </p:txBody>
      </p:sp>
    </p:spTree>
    <p:extLst>
      <p:ext uri="{BB962C8B-B14F-4D97-AF65-F5344CB8AC3E}">
        <p14:creationId xmlns:p14="http://schemas.microsoft.com/office/powerpoint/2010/main" val="25365827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training was provided but the problem still occurred it may be due to the training not being provided frequently</a:t>
            </a:r>
            <a:r>
              <a:rPr lang="en-US" baseline="0" dirty="0" smtClean="0"/>
              <a:t> enough or the time between training and the task being performed was too long. </a:t>
            </a:r>
            <a:endParaRPr lang="en-US" dirty="0"/>
          </a:p>
        </p:txBody>
      </p:sp>
      <p:sp>
        <p:nvSpPr>
          <p:cNvPr id="4" name="Slide Number Placeholder 3"/>
          <p:cNvSpPr>
            <a:spLocks noGrp="1"/>
          </p:cNvSpPr>
          <p:nvPr>
            <p:ph type="sldNum" sz="quarter" idx="10"/>
          </p:nvPr>
        </p:nvSpPr>
        <p:spPr/>
        <p:txBody>
          <a:bodyPr/>
          <a:lstStyle/>
          <a:p>
            <a:fld id="{EEF08EE0-F671-5A48-AE26-ED94D7DF6D58}" type="slidenum">
              <a:rPr lang="en-US" smtClean="0"/>
              <a:t>14</a:t>
            </a:fld>
            <a:endParaRPr lang="en-US"/>
          </a:p>
        </p:txBody>
      </p:sp>
    </p:spTree>
    <p:extLst>
      <p:ext uri="{BB962C8B-B14F-4D97-AF65-F5344CB8AC3E}">
        <p14:creationId xmlns:p14="http://schemas.microsoft.com/office/powerpoint/2010/main" val="5262155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a learning objective was written it may need improvement and that may lead back to the conditions,</a:t>
            </a:r>
            <a:r>
              <a:rPr lang="en-US" baseline="0" dirty="0" smtClean="0"/>
              <a:t> standards and knowledge, skills and abilities you identified during your task analysis. </a:t>
            </a:r>
            <a:endParaRPr lang="en-US" dirty="0"/>
          </a:p>
        </p:txBody>
      </p:sp>
      <p:sp>
        <p:nvSpPr>
          <p:cNvPr id="4" name="Slide Number Placeholder 3"/>
          <p:cNvSpPr>
            <a:spLocks noGrp="1"/>
          </p:cNvSpPr>
          <p:nvPr>
            <p:ph type="sldNum" sz="quarter" idx="10"/>
          </p:nvPr>
        </p:nvSpPr>
        <p:spPr/>
        <p:txBody>
          <a:bodyPr/>
          <a:lstStyle/>
          <a:p>
            <a:fld id="{EEF08EE0-F671-5A48-AE26-ED94D7DF6D58}" type="slidenum">
              <a:rPr lang="en-US" smtClean="0"/>
              <a:t>15</a:t>
            </a:fld>
            <a:endParaRPr lang="en-US"/>
          </a:p>
        </p:txBody>
      </p:sp>
    </p:spTree>
    <p:extLst>
      <p:ext uri="{BB962C8B-B14F-4D97-AF65-F5344CB8AC3E}">
        <p14:creationId xmlns:p14="http://schemas.microsoft.com/office/powerpoint/2010/main" val="6574541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F08EE0-F671-5A48-AE26-ED94D7DF6D58}" type="slidenum">
              <a:rPr lang="en-US" smtClean="0"/>
              <a:t>16</a:t>
            </a:fld>
            <a:endParaRPr lang="en-US"/>
          </a:p>
        </p:txBody>
      </p:sp>
    </p:spTree>
    <p:extLst>
      <p:ext uri="{BB962C8B-B14F-4D97-AF65-F5344CB8AC3E}">
        <p14:creationId xmlns:p14="http://schemas.microsoft.com/office/powerpoint/2010/main" val="25365827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Perhaps</a:t>
            </a:r>
            <a:r>
              <a:rPr lang="en-US" baseline="0" dirty="0" smtClean="0"/>
              <a:t> the lack of understanding was due to a poor lesson plan or could have been caught if the testing of the persons knowledge/skills had been better. </a:t>
            </a:r>
            <a:endParaRPr lang="en-US" dirty="0"/>
          </a:p>
        </p:txBody>
      </p:sp>
      <p:sp>
        <p:nvSpPr>
          <p:cNvPr id="4" name="Slide Number Placeholder 3"/>
          <p:cNvSpPr>
            <a:spLocks noGrp="1"/>
          </p:cNvSpPr>
          <p:nvPr>
            <p:ph type="sldNum" sz="quarter" idx="10"/>
          </p:nvPr>
        </p:nvSpPr>
        <p:spPr/>
        <p:txBody>
          <a:bodyPr/>
          <a:lstStyle/>
          <a:p>
            <a:fld id="{EEF08EE0-F671-5A48-AE26-ED94D7DF6D58}" type="slidenum">
              <a:rPr lang="en-US" smtClean="0"/>
              <a:t>17</a:t>
            </a:fld>
            <a:endParaRPr lang="en-US"/>
          </a:p>
        </p:txBody>
      </p:sp>
    </p:spTree>
    <p:extLst>
      <p:ext uri="{BB962C8B-B14F-4D97-AF65-F5344CB8AC3E}">
        <p14:creationId xmlns:p14="http://schemas.microsoft.com/office/powerpoint/2010/main" val="31995213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as you can see these two systems really mesh</a:t>
            </a:r>
            <a:r>
              <a:rPr lang="en-US" baseline="0" dirty="0" smtClean="0"/>
              <a:t> well with each other. </a:t>
            </a:r>
            <a:endParaRPr lang="en-US" dirty="0"/>
          </a:p>
        </p:txBody>
      </p:sp>
      <p:sp>
        <p:nvSpPr>
          <p:cNvPr id="4" name="Slide Number Placeholder 3"/>
          <p:cNvSpPr>
            <a:spLocks noGrp="1"/>
          </p:cNvSpPr>
          <p:nvPr>
            <p:ph type="sldNum" sz="quarter" idx="10"/>
          </p:nvPr>
        </p:nvSpPr>
        <p:spPr/>
        <p:txBody>
          <a:bodyPr/>
          <a:lstStyle/>
          <a:p>
            <a:fld id="{EEF08EE0-F671-5A48-AE26-ED94D7DF6D58}" type="slidenum">
              <a:rPr lang="en-US" smtClean="0"/>
              <a:t>18</a:t>
            </a:fld>
            <a:endParaRPr lang="en-US"/>
          </a:p>
        </p:txBody>
      </p:sp>
    </p:spTree>
    <p:extLst>
      <p:ext uri="{BB962C8B-B14F-4D97-AF65-F5344CB8AC3E}">
        <p14:creationId xmlns:p14="http://schemas.microsoft.com/office/powerpoint/2010/main" val="3683478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a:t>
            </a:r>
            <a:r>
              <a:rPr lang="en-US" baseline="0" dirty="0" smtClean="0"/>
              <a:t> we have created a Training Needs Analysis Record for tracking changes to </a:t>
            </a:r>
            <a:r>
              <a:rPr lang="en-US" baseline="0" smtClean="0"/>
              <a:t>training programs. </a:t>
            </a:r>
            <a:endParaRPr lang="en-US"/>
          </a:p>
        </p:txBody>
      </p:sp>
      <p:sp>
        <p:nvSpPr>
          <p:cNvPr id="4" name="Slide Number Placeholder 3"/>
          <p:cNvSpPr>
            <a:spLocks noGrp="1"/>
          </p:cNvSpPr>
          <p:nvPr>
            <p:ph type="sldNum" sz="quarter" idx="10"/>
          </p:nvPr>
        </p:nvSpPr>
        <p:spPr/>
        <p:txBody>
          <a:bodyPr/>
          <a:lstStyle/>
          <a:p>
            <a:fld id="{EEF08EE0-F671-5A48-AE26-ED94D7DF6D58}" type="slidenum">
              <a:rPr lang="en-US" smtClean="0"/>
              <a:t>19</a:t>
            </a:fld>
            <a:endParaRPr lang="en-US"/>
          </a:p>
        </p:txBody>
      </p:sp>
    </p:spTree>
    <p:extLst>
      <p:ext uri="{BB962C8B-B14F-4D97-AF65-F5344CB8AC3E}">
        <p14:creationId xmlns:p14="http://schemas.microsoft.com/office/powerpoint/2010/main" val="33241212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more information.</a:t>
            </a:r>
            <a:endParaRPr lang="en-US" dirty="0"/>
          </a:p>
        </p:txBody>
      </p:sp>
      <p:sp>
        <p:nvSpPr>
          <p:cNvPr id="4" name="Slide Number Placeholder 3"/>
          <p:cNvSpPr>
            <a:spLocks noGrp="1"/>
          </p:cNvSpPr>
          <p:nvPr>
            <p:ph type="sldNum" sz="quarter" idx="10"/>
          </p:nvPr>
        </p:nvSpPr>
        <p:spPr/>
        <p:txBody>
          <a:bodyPr/>
          <a:lstStyle/>
          <a:p>
            <a:fld id="{EEF08EE0-F671-5A48-AE26-ED94D7DF6D58}" type="slidenum">
              <a:rPr lang="en-US" smtClean="0"/>
              <a:t>20</a:t>
            </a:fld>
            <a:endParaRPr lang="en-US"/>
          </a:p>
        </p:txBody>
      </p:sp>
    </p:spTree>
    <p:extLst>
      <p:ext uri="{BB962C8B-B14F-4D97-AF65-F5344CB8AC3E}">
        <p14:creationId xmlns:p14="http://schemas.microsoft.com/office/powerpoint/2010/main" val="36779234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jp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jp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image" Target="../media/image8.jpg"/><Relationship Id="rId1" Type="http://schemas.openxmlformats.org/officeDocument/2006/relationships/slideMaster" Target="../slideMasters/slideMaster1.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 Id="rId9" Type="http://schemas.openxmlformats.org/officeDocument/2006/relationships/image" Target="../media/image15.jp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image" Target="../media/image8.jpg"/><Relationship Id="rId1" Type="http://schemas.openxmlformats.org/officeDocument/2006/relationships/slideMaster" Target="../slideMasters/slideMaster1.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 Id="rId9" Type="http://schemas.openxmlformats.org/officeDocument/2006/relationships/image" Target="../media/image15.jp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image" Target="../media/image8.jpg"/><Relationship Id="rId1" Type="http://schemas.openxmlformats.org/officeDocument/2006/relationships/slideMaster" Target="../slideMasters/slideMaster1.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 Id="rId9" Type="http://schemas.openxmlformats.org/officeDocument/2006/relationships/image" Target="../media/image15.jp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image" Target="../media/image8.jpg"/><Relationship Id="rId1" Type="http://schemas.openxmlformats.org/officeDocument/2006/relationships/slideMaster" Target="../slideMasters/slideMaster1.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 Id="rId9" Type="http://schemas.openxmlformats.org/officeDocument/2006/relationships/image" Target="../media/image15.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image" Target="../media/image8.jpg"/><Relationship Id="rId1" Type="http://schemas.openxmlformats.org/officeDocument/2006/relationships/slideMaster" Target="../slideMasters/slideMaster1.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 Id="rId9" Type="http://schemas.openxmlformats.org/officeDocument/2006/relationships/image" Target="../media/image15.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3" name="Picture 2" descr="nicholls_j_05 copy copy.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9" name="Rectangle 8"/>
          <p:cNvSpPr/>
          <p:nvPr userDrawn="1"/>
        </p:nvSpPr>
        <p:spPr>
          <a:xfrm>
            <a:off x="0" y="0"/>
            <a:ext cx="9144000" cy="5143500"/>
          </a:xfrm>
          <a:prstGeom prst="rect">
            <a:avLst/>
          </a:prstGeom>
          <a:solidFill>
            <a:srgbClr val="113F7C">
              <a:alpha val="4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cyc-nuclides.png"/>
          <p:cNvPicPr>
            <a:picLocks noChangeAspect="1"/>
          </p:cNvPicPr>
          <p:nvPr userDrawn="1"/>
        </p:nvPicPr>
        <p:blipFill rotWithShape="1">
          <a:blip r:embed="rId3">
            <a:alphaModFix/>
            <a:extLst>
              <a:ext uri="{28A0092B-C50C-407E-A947-70E740481C1C}">
                <a14:useLocalDpi xmlns:a14="http://schemas.microsoft.com/office/drawing/2010/main" val="0"/>
              </a:ext>
            </a:extLst>
          </a:blip>
          <a:srcRect t="18767" r="23599" b="28327"/>
          <a:stretch/>
        </p:blipFill>
        <p:spPr>
          <a:xfrm>
            <a:off x="5760721" y="1796554"/>
            <a:ext cx="3383279" cy="3346946"/>
          </a:xfrm>
          <a:prstGeom prst="rect">
            <a:avLst/>
          </a:prstGeom>
          <a:effectLst/>
        </p:spPr>
      </p:pic>
      <p:pic>
        <p:nvPicPr>
          <p:cNvPr id="8" name="Picture 7" descr="TRIUMF_logo_whit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39598" y="265430"/>
            <a:ext cx="3149600" cy="863600"/>
          </a:xfrm>
          <a:prstGeom prst="rect">
            <a:avLst/>
          </a:prstGeom>
        </p:spPr>
      </p:pic>
      <p:sp>
        <p:nvSpPr>
          <p:cNvPr id="10" name="Rectangle 9"/>
          <p:cNvSpPr/>
          <p:nvPr userDrawn="1"/>
        </p:nvSpPr>
        <p:spPr>
          <a:xfrm>
            <a:off x="4010024" y="374064"/>
            <a:ext cx="4667251" cy="646331"/>
          </a:xfrm>
          <a:prstGeom prst="rect">
            <a:avLst/>
          </a:prstGeom>
        </p:spPr>
        <p:txBody>
          <a:bodyPr wrap="square">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EAE5DF"/>
                </a:solidFill>
                <a:latin typeface="Myriad Web Pro" panose="020B0503030403020204" pitchFamily="34" charset="0"/>
                <a:cs typeface="Myriad Pro Light"/>
              </a:rPr>
              <a:t>Canada’s national laboratory</a:t>
            </a:r>
            <a:endParaRPr lang="en-US" sz="1200" baseline="0" dirty="0" smtClean="0">
              <a:solidFill>
                <a:srgbClr val="EAE5DF"/>
              </a:solidFill>
              <a:latin typeface="Myriad Web Pro" panose="020B0503030403020204" pitchFamily="34" charset="0"/>
              <a:cs typeface="Myriad Pro Light"/>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EAE5DF"/>
                </a:solidFill>
                <a:latin typeface="Myriad Web Pro" panose="020B0503030403020204" pitchFamily="34" charset="0"/>
                <a:cs typeface="Myriad Pro Light"/>
              </a:rPr>
              <a:t>for particle and nuclear physics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EAE5DF"/>
                </a:solidFill>
                <a:latin typeface="Myriad Web Pro" panose="020B0503030403020204" pitchFamily="34" charset="0"/>
                <a:cs typeface="Myriad Pro Light"/>
              </a:rPr>
              <a:t>and accelerator-based</a:t>
            </a:r>
            <a:r>
              <a:rPr lang="en-US" sz="1200" baseline="0" dirty="0" smtClean="0">
                <a:solidFill>
                  <a:srgbClr val="EAE5DF"/>
                </a:solidFill>
                <a:latin typeface="Myriad Web Pro" panose="020B0503030403020204" pitchFamily="34" charset="0"/>
                <a:cs typeface="Myriad Pro Light"/>
              </a:rPr>
              <a:t> science</a:t>
            </a:r>
            <a:endParaRPr lang="en-US" sz="1200" dirty="0" smtClean="0">
              <a:solidFill>
                <a:srgbClr val="EAE5DF"/>
              </a:solidFill>
              <a:latin typeface="Myriad Web Pro" panose="020B0503030403020204" pitchFamily="34" charset="0"/>
              <a:cs typeface="Myriad Pro Light"/>
            </a:endParaRPr>
          </a:p>
        </p:txBody>
      </p:sp>
      <p:cxnSp>
        <p:nvCxnSpPr>
          <p:cNvPr id="11" name="Straight Connector 10"/>
          <p:cNvCxnSpPr/>
          <p:nvPr userDrawn="1"/>
        </p:nvCxnSpPr>
        <p:spPr>
          <a:xfrm>
            <a:off x="3793998" y="146050"/>
            <a:ext cx="0" cy="110236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4825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pic>
        <p:nvPicPr>
          <p:cNvPr id="3" name="Picture 2" descr="nicholls_j_05 copy copy.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9" name="Rectangle 8"/>
          <p:cNvSpPr/>
          <p:nvPr userDrawn="1"/>
        </p:nvSpPr>
        <p:spPr>
          <a:xfrm>
            <a:off x="0" y="0"/>
            <a:ext cx="9144000" cy="5143500"/>
          </a:xfrm>
          <a:prstGeom prst="rect">
            <a:avLst/>
          </a:prstGeom>
          <a:solidFill>
            <a:srgbClr val="113F7C">
              <a:alpha val="4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cyc-nuclides.png"/>
          <p:cNvPicPr>
            <a:picLocks noChangeAspect="1"/>
          </p:cNvPicPr>
          <p:nvPr userDrawn="1"/>
        </p:nvPicPr>
        <p:blipFill rotWithShape="1">
          <a:blip r:embed="rId3">
            <a:alphaModFix/>
            <a:extLst>
              <a:ext uri="{28A0092B-C50C-407E-A947-70E740481C1C}">
                <a14:useLocalDpi xmlns:a14="http://schemas.microsoft.com/office/drawing/2010/main" val="0"/>
              </a:ext>
            </a:extLst>
          </a:blip>
          <a:srcRect t="18767" r="23599" b="28327"/>
          <a:stretch/>
        </p:blipFill>
        <p:spPr>
          <a:xfrm>
            <a:off x="5760721" y="1796554"/>
            <a:ext cx="3383279" cy="3346946"/>
          </a:xfrm>
          <a:prstGeom prst="rect">
            <a:avLst/>
          </a:prstGeom>
          <a:effectLst/>
        </p:spPr>
      </p:pic>
      <p:pic>
        <p:nvPicPr>
          <p:cNvPr id="8" name="Picture 7" descr="TRIUMF_logo_whit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39598" y="265430"/>
            <a:ext cx="3149600" cy="863600"/>
          </a:xfrm>
          <a:prstGeom prst="rect">
            <a:avLst/>
          </a:prstGeom>
        </p:spPr>
      </p:pic>
      <p:cxnSp>
        <p:nvCxnSpPr>
          <p:cNvPr id="11" name="Straight Connector 10"/>
          <p:cNvCxnSpPr/>
          <p:nvPr userDrawn="1"/>
        </p:nvCxnSpPr>
        <p:spPr>
          <a:xfrm>
            <a:off x="3793998" y="146050"/>
            <a:ext cx="0" cy="110236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Rectangle 11"/>
          <p:cNvSpPr/>
          <p:nvPr userDrawn="1"/>
        </p:nvSpPr>
        <p:spPr>
          <a:xfrm>
            <a:off x="4010024" y="374064"/>
            <a:ext cx="4667251" cy="646331"/>
          </a:xfrm>
          <a:prstGeom prst="rect">
            <a:avLst/>
          </a:prstGeom>
        </p:spPr>
        <p:txBody>
          <a:bodyPr wrap="square">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EAE5DF"/>
                </a:solidFill>
                <a:latin typeface="Myriad Web Pro" panose="020B0503030403020204" pitchFamily="34" charset="0"/>
                <a:cs typeface="Myriad Pro Light"/>
              </a:rPr>
              <a:t>Canada’s national laboratory</a:t>
            </a:r>
            <a:endParaRPr lang="en-US" sz="1200" baseline="0" dirty="0" smtClean="0">
              <a:solidFill>
                <a:srgbClr val="EAE5DF"/>
              </a:solidFill>
              <a:latin typeface="Myriad Web Pro" panose="020B0503030403020204" pitchFamily="34" charset="0"/>
              <a:cs typeface="Myriad Pro Light"/>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EAE5DF"/>
                </a:solidFill>
                <a:latin typeface="Myriad Web Pro" panose="020B0503030403020204" pitchFamily="34" charset="0"/>
                <a:cs typeface="Myriad Pro Light"/>
              </a:rPr>
              <a:t>for particle and nuclear physics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EAE5DF"/>
                </a:solidFill>
                <a:latin typeface="Myriad Web Pro" panose="020B0503030403020204" pitchFamily="34" charset="0"/>
                <a:cs typeface="Myriad Pro Light"/>
              </a:rPr>
              <a:t>and accelerator-based</a:t>
            </a:r>
            <a:r>
              <a:rPr lang="en-US" sz="1200" baseline="0" dirty="0" smtClean="0">
                <a:solidFill>
                  <a:srgbClr val="EAE5DF"/>
                </a:solidFill>
                <a:latin typeface="Myriad Web Pro" panose="020B0503030403020204" pitchFamily="34" charset="0"/>
                <a:cs typeface="Myriad Pro Light"/>
              </a:rPr>
              <a:t> science</a:t>
            </a:r>
            <a:endParaRPr lang="en-US" sz="1200" dirty="0" smtClean="0">
              <a:solidFill>
                <a:srgbClr val="EAE5DF"/>
              </a:solidFill>
              <a:latin typeface="Myriad Web Pro" panose="020B0503030403020204" pitchFamily="34" charset="0"/>
              <a:cs typeface="Myriad Pro Light"/>
            </a:endParaRPr>
          </a:p>
        </p:txBody>
      </p:sp>
    </p:spTree>
    <p:extLst>
      <p:ext uri="{BB962C8B-B14F-4D97-AF65-F5344CB8AC3E}">
        <p14:creationId xmlns:p14="http://schemas.microsoft.com/office/powerpoint/2010/main" val="1508862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12" name="Rectangle 11"/>
          <p:cNvSpPr/>
          <p:nvPr userDrawn="1"/>
        </p:nvSpPr>
        <p:spPr>
          <a:xfrm>
            <a:off x="0" y="0"/>
            <a:ext cx="2552700" cy="51435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nicholls_j_05 copy copy.jpg"/>
          <p:cNvPicPr>
            <a:picLocks noChangeAspect="1"/>
          </p:cNvPicPr>
          <p:nvPr userDrawn="1"/>
        </p:nvPicPr>
        <p:blipFill rotWithShape="1">
          <a:blip r:embed="rId2">
            <a:extLst>
              <a:ext uri="{28A0092B-C50C-407E-A947-70E740481C1C}">
                <a14:useLocalDpi xmlns:a14="http://schemas.microsoft.com/office/drawing/2010/main" val="0"/>
              </a:ext>
            </a:extLst>
          </a:blip>
          <a:srcRect l="9473" r="18444"/>
          <a:stretch/>
        </p:blipFill>
        <p:spPr>
          <a:xfrm>
            <a:off x="2552700" y="0"/>
            <a:ext cx="6591300" cy="5143500"/>
          </a:xfrm>
          <a:prstGeom prst="rect">
            <a:avLst/>
          </a:prstGeom>
        </p:spPr>
      </p:pic>
      <p:sp>
        <p:nvSpPr>
          <p:cNvPr id="9" name="Rectangle 8"/>
          <p:cNvSpPr/>
          <p:nvPr userDrawn="1"/>
        </p:nvSpPr>
        <p:spPr>
          <a:xfrm>
            <a:off x="2552700" y="0"/>
            <a:ext cx="6591300" cy="5143500"/>
          </a:xfrm>
          <a:prstGeom prst="rect">
            <a:avLst/>
          </a:prstGeom>
          <a:solidFill>
            <a:srgbClr val="113F7C">
              <a:alpha val="4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294640" y="1122711"/>
            <a:ext cx="2032000" cy="553998"/>
          </a:xfrm>
          <a:prstGeom prst="rect">
            <a:avLst/>
          </a:prstGeom>
        </p:spPr>
        <p:txBody>
          <a:bodyPr wrap="square">
            <a:spAutoFit/>
          </a:bodyPr>
          <a:lstStyle/>
          <a:p>
            <a:pPr algn="l"/>
            <a:r>
              <a:rPr lang="en-US" sz="1000" kern="1200" dirty="0" smtClean="0">
                <a:solidFill>
                  <a:srgbClr val="113F7C"/>
                </a:solidFill>
                <a:latin typeface="Myriad Web Pro" panose="020B0503030403020204" pitchFamily="34" charset="0"/>
                <a:ea typeface="+mn-ea"/>
                <a:cs typeface="Myriad Pro Light"/>
              </a:rPr>
              <a:t>Canada’s national laboratory</a:t>
            </a:r>
          </a:p>
          <a:p>
            <a:pPr algn="l"/>
            <a:r>
              <a:rPr lang="en-US" sz="1000" kern="1200" dirty="0" smtClean="0">
                <a:solidFill>
                  <a:srgbClr val="113F7C"/>
                </a:solidFill>
                <a:latin typeface="Myriad Web Pro" panose="020B0503030403020204" pitchFamily="34" charset="0"/>
                <a:ea typeface="+mn-ea"/>
                <a:cs typeface="Myriad Pro Light"/>
              </a:rPr>
              <a:t>for particle and nuclear physics </a:t>
            </a:r>
          </a:p>
          <a:p>
            <a:pPr algn="l"/>
            <a:r>
              <a:rPr lang="en-US" sz="1000" kern="1200" dirty="0" smtClean="0">
                <a:solidFill>
                  <a:srgbClr val="113F7C"/>
                </a:solidFill>
                <a:latin typeface="Myriad Web Pro" panose="020B0503030403020204" pitchFamily="34" charset="0"/>
                <a:ea typeface="+mn-ea"/>
                <a:cs typeface="Myriad Pro Light"/>
              </a:rPr>
              <a:t>and accelerator-based science</a:t>
            </a:r>
          </a:p>
        </p:txBody>
      </p:sp>
      <p:cxnSp>
        <p:nvCxnSpPr>
          <p:cNvPr id="8" name="Straight Connector 7"/>
          <p:cNvCxnSpPr/>
          <p:nvPr userDrawn="1"/>
        </p:nvCxnSpPr>
        <p:spPr>
          <a:xfrm>
            <a:off x="294640" y="1000760"/>
            <a:ext cx="2032000" cy="0"/>
          </a:xfrm>
          <a:prstGeom prst="line">
            <a:avLst/>
          </a:prstGeom>
          <a:ln w="3175" cmpd="sng">
            <a:solidFill>
              <a:srgbClr val="012757"/>
            </a:solidFill>
          </a:ln>
          <a:effectLst/>
        </p:spPr>
        <p:style>
          <a:lnRef idx="2">
            <a:schemeClr val="accent1"/>
          </a:lnRef>
          <a:fillRef idx="0">
            <a:schemeClr val="accent1"/>
          </a:fillRef>
          <a:effectRef idx="1">
            <a:schemeClr val="accent1"/>
          </a:effectRef>
          <a:fontRef idx="minor">
            <a:schemeClr val="tx1"/>
          </a:fontRef>
        </p:style>
      </p:cxnSp>
      <p:pic>
        <p:nvPicPr>
          <p:cNvPr id="11" name="Picture 10" descr="TRIUMF_logo_blue.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3794" y="395325"/>
            <a:ext cx="1655589" cy="453952"/>
          </a:xfrm>
          <a:prstGeom prst="rect">
            <a:avLst/>
          </a:prstGeom>
        </p:spPr>
      </p:pic>
      <p:sp>
        <p:nvSpPr>
          <p:cNvPr id="14" name="TextBox 13"/>
          <p:cNvSpPr txBox="1"/>
          <p:nvPr userDrawn="1"/>
        </p:nvSpPr>
        <p:spPr>
          <a:xfrm>
            <a:off x="125094" y="4021267"/>
            <a:ext cx="2427605" cy="797654"/>
          </a:xfrm>
          <a:prstGeom prst="rect">
            <a:avLst/>
          </a:prstGeom>
          <a:noFill/>
        </p:spPr>
        <p:txBody>
          <a:bodyPr wrap="square" lIns="72000" rtlCol="0">
            <a:spAutoFit/>
          </a:bodyPr>
          <a:lstStyle/>
          <a:p>
            <a:pPr>
              <a:lnSpc>
                <a:spcPts val="1130"/>
              </a:lnSpc>
              <a:spcAft>
                <a:spcPts val="600"/>
              </a:spcAft>
            </a:pPr>
            <a:r>
              <a:rPr lang="en-US" sz="800" dirty="0" smtClean="0">
                <a:solidFill>
                  <a:srgbClr val="0F2D68"/>
                </a:solidFill>
                <a:latin typeface="Myriad Web Pro" panose="020B0503030403020204" pitchFamily="34" charset="0"/>
                <a:ea typeface="ヒラギノ角ゴ Pro W3" pitchFamily="-111" charset="-128"/>
                <a:cs typeface="Myriad Pro Light"/>
              </a:rPr>
              <a:t>TRIUMF:</a:t>
            </a:r>
            <a:r>
              <a:rPr lang="en-US" sz="800" baseline="0" dirty="0" smtClean="0">
                <a:solidFill>
                  <a:srgbClr val="0F2D68"/>
                </a:solidFill>
                <a:latin typeface="Myriad Web Pro" panose="020B0503030403020204" pitchFamily="34" charset="0"/>
                <a:ea typeface="ヒラギノ角ゴ Pro W3" pitchFamily="-111" charset="-128"/>
                <a:cs typeface="Myriad Pro Light"/>
              </a:rPr>
              <a:t> </a:t>
            </a:r>
            <a:r>
              <a:rPr lang="en-US" sz="800" dirty="0" smtClean="0">
                <a:solidFill>
                  <a:srgbClr val="0F2D68"/>
                </a:solidFill>
                <a:latin typeface="Myriad Web Pro" panose="020B0503030403020204" pitchFamily="34" charset="0"/>
                <a:ea typeface="ヒラギノ角ゴ Pro W3" pitchFamily="-111" charset="-128"/>
                <a:cs typeface="Myriad Pro Light"/>
              </a:rPr>
              <a:t>Alberta | British Columbia | Calgary | Carleton | Guelph | Manitoba</a:t>
            </a:r>
            <a:r>
              <a:rPr lang="en-US" sz="800" baseline="0" dirty="0" smtClean="0">
                <a:solidFill>
                  <a:srgbClr val="0F2D68"/>
                </a:solidFill>
                <a:latin typeface="Myriad Web Pro" panose="020B0503030403020204" pitchFamily="34" charset="0"/>
                <a:ea typeface="ヒラギノ角ゴ Pro W3" pitchFamily="-111" charset="-128"/>
                <a:cs typeface="Myriad Pro Light"/>
              </a:rPr>
              <a:t> | </a:t>
            </a:r>
            <a:r>
              <a:rPr lang="en-US" sz="800" dirty="0" smtClean="0">
                <a:solidFill>
                  <a:srgbClr val="0F2D68"/>
                </a:solidFill>
                <a:latin typeface="Myriad Web Pro" panose="020B0503030403020204" pitchFamily="34" charset="0"/>
                <a:ea typeface="ヒラギノ角ゴ Pro W3" pitchFamily="-111" charset="-128"/>
                <a:cs typeface="Myriad Pro Light"/>
              </a:rPr>
              <a:t>McGill | McMaster |</a:t>
            </a:r>
            <a:r>
              <a:rPr lang="en-US" sz="800" baseline="0" dirty="0" smtClean="0">
                <a:solidFill>
                  <a:srgbClr val="0F2D68"/>
                </a:solidFill>
                <a:latin typeface="Myriad Web Pro" panose="020B0503030403020204" pitchFamily="34" charset="0"/>
                <a:ea typeface="ヒラギノ角ゴ Pro W3" pitchFamily="-111" charset="-128"/>
                <a:cs typeface="Myriad Pro Light"/>
              </a:rPr>
              <a:t> </a:t>
            </a:r>
            <a:r>
              <a:rPr lang="en-US" sz="800" dirty="0" smtClean="0">
                <a:solidFill>
                  <a:srgbClr val="0F2D68"/>
                </a:solidFill>
                <a:latin typeface="Myriad Web Pro" panose="020B0503030403020204" pitchFamily="34" charset="0"/>
                <a:ea typeface="ヒラギノ角ゴ Pro W3" pitchFamily="-111" charset="-128"/>
                <a:cs typeface="Myriad Pro Light"/>
              </a:rPr>
              <a:t>Montréal | Northern British Columbia | Queen’s</a:t>
            </a:r>
            <a:r>
              <a:rPr lang="en-US" sz="800" baseline="0" dirty="0" smtClean="0">
                <a:solidFill>
                  <a:srgbClr val="0F2D68"/>
                </a:solidFill>
                <a:latin typeface="Myriad Web Pro" panose="020B0503030403020204" pitchFamily="34" charset="0"/>
                <a:ea typeface="ヒラギノ角ゴ Pro W3" pitchFamily="-111" charset="-128"/>
                <a:cs typeface="Myriad Pro Light"/>
              </a:rPr>
              <a:t> | </a:t>
            </a:r>
            <a:r>
              <a:rPr lang="en-US" sz="800" dirty="0" smtClean="0">
                <a:solidFill>
                  <a:srgbClr val="0F2D68"/>
                </a:solidFill>
                <a:latin typeface="Myriad Web Pro" panose="020B0503030403020204" pitchFamily="34" charset="0"/>
                <a:ea typeface="ヒラギノ角ゴ Pro W3" pitchFamily="-111" charset="-128"/>
                <a:cs typeface="Myriad Pro Light"/>
              </a:rPr>
              <a:t>Regina | Saint </a:t>
            </a:r>
            <a:r>
              <a:rPr lang="en-US" sz="800" dirty="0" smtClean="0">
                <a:solidFill>
                  <a:srgbClr val="113F7C"/>
                </a:solidFill>
                <a:latin typeface="Myriad Web Pro" panose="020B0503030403020204" pitchFamily="34" charset="0"/>
                <a:ea typeface="ヒラギノ角ゴ Pro W3" pitchFamily="-111" charset="-128"/>
                <a:cs typeface="Myriad Pro Light"/>
              </a:rPr>
              <a:t>Mary’s</a:t>
            </a:r>
            <a:r>
              <a:rPr lang="en-US" sz="800" dirty="0" smtClean="0">
                <a:solidFill>
                  <a:srgbClr val="0F2D68"/>
                </a:solidFill>
                <a:latin typeface="Myriad Web Pro" panose="020B0503030403020204" pitchFamily="34" charset="0"/>
                <a:ea typeface="ヒラギノ角ゴ Pro W3" pitchFamily="-111" charset="-128"/>
                <a:cs typeface="Myriad Pro Light"/>
              </a:rPr>
              <a:t> | Simon Fraser | Toronto | Victoria |</a:t>
            </a:r>
            <a:r>
              <a:rPr lang="en-US" sz="800" baseline="0" dirty="0" smtClean="0">
                <a:solidFill>
                  <a:srgbClr val="0F2D68"/>
                </a:solidFill>
                <a:latin typeface="Myriad Web Pro" panose="020B0503030403020204" pitchFamily="34" charset="0"/>
                <a:ea typeface="ヒラギノ角ゴ Pro W3" pitchFamily="-111" charset="-128"/>
                <a:cs typeface="Myriad Pro Light"/>
              </a:rPr>
              <a:t> Western | </a:t>
            </a:r>
            <a:r>
              <a:rPr lang="en-US" sz="800" dirty="0" smtClean="0">
                <a:solidFill>
                  <a:srgbClr val="0F2D68"/>
                </a:solidFill>
                <a:latin typeface="Myriad Web Pro" panose="020B0503030403020204" pitchFamily="34" charset="0"/>
                <a:ea typeface="ヒラギノ角ゴ Pro W3" pitchFamily="-111" charset="-128"/>
                <a:cs typeface="Myriad Pro Light"/>
              </a:rPr>
              <a:t>Winnipeg | York</a:t>
            </a:r>
            <a:endParaRPr lang="en-US" sz="800" dirty="0">
              <a:solidFill>
                <a:srgbClr val="0F2D68"/>
              </a:solidFill>
              <a:latin typeface="Myriad Web Pro" panose="020B0503030403020204" pitchFamily="34" charset="0"/>
              <a:ea typeface="ヒラギノ角ゴ Pro W3" pitchFamily="-111" charset="-128"/>
              <a:cs typeface="Myriad Pro Light"/>
            </a:endParaRPr>
          </a:p>
        </p:txBody>
      </p:sp>
    </p:spTree>
    <p:extLst>
      <p:ext uri="{BB962C8B-B14F-4D97-AF65-F5344CB8AC3E}">
        <p14:creationId xmlns:p14="http://schemas.microsoft.com/office/powerpoint/2010/main" val="259553396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2" name="Rectangle 11"/>
          <p:cNvSpPr/>
          <p:nvPr userDrawn="1"/>
        </p:nvSpPr>
        <p:spPr>
          <a:xfrm>
            <a:off x="0" y="0"/>
            <a:ext cx="2552700" cy="51435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nicholls_j_05 copy copy.jpg"/>
          <p:cNvPicPr>
            <a:picLocks noChangeAspect="1"/>
          </p:cNvPicPr>
          <p:nvPr userDrawn="1"/>
        </p:nvPicPr>
        <p:blipFill rotWithShape="1">
          <a:blip r:embed="rId2">
            <a:extLst>
              <a:ext uri="{28A0092B-C50C-407E-A947-70E740481C1C}">
                <a14:useLocalDpi xmlns:a14="http://schemas.microsoft.com/office/drawing/2010/main" val="0"/>
              </a:ext>
            </a:extLst>
          </a:blip>
          <a:srcRect l="9473" r="18444"/>
          <a:stretch/>
        </p:blipFill>
        <p:spPr>
          <a:xfrm>
            <a:off x="2552700" y="0"/>
            <a:ext cx="6591300" cy="5143500"/>
          </a:xfrm>
          <a:prstGeom prst="rect">
            <a:avLst/>
          </a:prstGeom>
        </p:spPr>
      </p:pic>
      <p:sp>
        <p:nvSpPr>
          <p:cNvPr id="9" name="Rectangle 8"/>
          <p:cNvSpPr/>
          <p:nvPr userDrawn="1"/>
        </p:nvSpPr>
        <p:spPr>
          <a:xfrm>
            <a:off x="2552700" y="0"/>
            <a:ext cx="6591300" cy="5143500"/>
          </a:xfrm>
          <a:prstGeom prst="rect">
            <a:avLst/>
          </a:prstGeom>
          <a:solidFill>
            <a:srgbClr val="113F7C">
              <a:alpha val="4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294640" y="1122711"/>
            <a:ext cx="2032000" cy="553998"/>
          </a:xfrm>
          <a:prstGeom prst="rect">
            <a:avLst/>
          </a:prstGeom>
        </p:spPr>
        <p:txBody>
          <a:bodyPr wrap="square">
            <a:spAutoFit/>
          </a:bodyPr>
          <a:lstStyle/>
          <a:p>
            <a:pPr algn="l"/>
            <a:r>
              <a:rPr lang="en-US" sz="1000" kern="1200" dirty="0" smtClean="0">
                <a:solidFill>
                  <a:srgbClr val="113F7C"/>
                </a:solidFill>
                <a:latin typeface="Myriad Web Pro" panose="020B0503030403020204" pitchFamily="34" charset="0"/>
                <a:ea typeface="+mn-ea"/>
                <a:cs typeface="Myriad Pro Light"/>
              </a:rPr>
              <a:t>Canada’s national laboratory</a:t>
            </a:r>
          </a:p>
          <a:p>
            <a:pPr algn="l"/>
            <a:r>
              <a:rPr lang="en-US" sz="1000" kern="1200" dirty="0" smtClean="0">
                <a:solidFill>
                  <a:srgbClr val="113F7C"/>
                </a:solidFill>
                <a:latin typeface="Myriad Web Pro" panose="020B0503030403020204" pitchFamily="34" charset="0"/>
                <a:ea typeface="+mn-ea"/>
                <a:cs typeface="Myriad Pro Light"/>
              </a:rPr>
              <a:t>for particle and nuclear physics </a:t>
            </a:r>
          </a:p>
          <a:p>
            <a:pPr algn="l"/>
            <a:r>
              <a:rPr lang="en-US" sz="1000" kern="1200" dirty="0" smtClean="0">
                <a:solidFill>
                  <a:srgbClr val="113F7C"/>
                </a:solidFill>
                <a:latin typeface="Myriad Web Pro" panose="020B0503030403020204" pitchFamily="34" charset="0"/>
                <a:ea typeface="+mn-ea"/>
                <a:cs typeface="Myriad Pro Light"/>
              </a:rPr>
              <a:t>and accelerator-based science</a:t>
            </a:r>
          </a:p>
        </p:txBody>
      </p:sp>
      <p:cxnSp>
        <p:nvCxnSpPr>
          <p:cNvPr id="8" name="Straight Connector 7"/>
          <p:cNvCxnSpPr/>
          <p:nvPr userDrawn="1"/>
        </p:nvCxnSpPr>
        <p:spPr>
          <a:xfrm>
            <a:off x="294640" y="1000760"/>
            <a:ext cx="2032000" cy="0"/>
          </a:xfrm>
          <a:prstGeom prst="line">
            <a:avLst/>
          </a:prstGeom>
          <a:ln w="3175" cmpd="sng">
            <a:solidFill>
              <a:srgbClr val="012757"/>
            </a:solidFill>
          </a:ln>
          <a:effectLst/>
        </p:spPr>
        <p:style>
          <a:lnRef idx="2">
            <a:schemeClr val="accent1"/>
          </a:lnRef>
          <a:fillRef idx="0">
            <a:schemeClr val="accent1"/>
          </a:fillRef>
          <a:effectRef idx="1">
            <a:schemeClr val="accent1"/>
          </a:effectRef>
          <a:fontRef idx="minor">
            <a:schemeClr val="tx1"/>
          </a:fontRef>
        </p:style>
      </p:cxnSp>
      <p:pic>
        <p:nvPicPr>
          <p:cNvPr id="11" name="Picture 10" descr="TRIUMF_logo_blue.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3794" y="395325"/>
            <a:ext cx="1655589" cy="453952"/>
          </a:xfrm>
          <a:prstGeom prst="rect">
            <a:avLst/>
          </a:prstGeom>
        </p:spPr>
      </p:pic>
      <p:sp>
        <p:nvSpPr>
          <p:cNvPr id="14" name="TextBox 13"/>
          <p:cNvSpPr txBox="1"/>
          <p:nvPr userDrawn="1"/>
        </p:nvSpPr>
        <p:spPr>
          <a:xfrm>
            <a:off x="125094" y="4021267"/>
            <a:ext cx="2427605" cy="797654"/>
          </a:xfrm>
          <a:prstGeom prst="rect">
            <a:avLst/>
          </a:prstGeom>
          <a:noFill/>
        </p:spPr>
        <p:txBody>
          <a:bodyPr wrap="square" lIns="72000" rtlCol="0">
            <a:spAutoFit/>
          </a:bodyPr>
          <a:lstStyle/>
          <a:p>
            <a:pPr>
              <a:lnSpc>
                <a:spcPts val="1130"/>
              </a:lnSpc>
              <a:spcAft>
                <a:spcPts val="600"/>
              </a:spcAft>
            </a:pPr>
            <a:r>
              <a:rPr lang="en-US" sz="800" dirty="0" smtClean="0">
                <a:solidFill>
                  <a:srgbClr val="0F2D68"/>
                </a:solidFill>
                <a:latin typeface="Myriad Web Pro" panose="020B0503030403020204" pitchFamily="34" charset="0"/>
                <a:ea typeface="ヒラギノ角ゴ Pro W3" pitchFamily="-111" charset="-128"/>
                <a:cs typeface="Myriad Pro Light"/>
              </a:rPr>
              <a:t>TRIUMF:</a:t>
            </a:r>
            <a:r>
              <a:rPr lang="en-US" sz="800" baseline="0" dirty="0" smtClean="0">
                <a:solidFill>
                  <a:srgbClr val="0F2D68"/>
                </a:solidFill>
                <a:latin typeface="Myriad Web Pro" panose="020B0503030403020204" pitchFamily="34" charset="0"/>
                <a:ea typeface="ヒラギノ角ゴ Pro W3" pitchFamily="-111" charset="-128"/>
                <a:cs typeface="Myriad Pro Light"/>
              </a:rPr>
              <a:t> </a:t>
            </a:r>
            <a:r>
              <a:rPr lang="en-US" sz="800" dirty="0" smtClean="0">
                <a:solidFill>
                  <a:srgbClr val="0F2D68"/>
                </a:solidFill>
                <a:latin typeface="Myriad Web Pro" panose="020B0503030403020204" pitchFamily="34" charset="0"/>
                <a:ea typeface="ヒラギノ角ゴ Pro W3" pitchFamily="-111" charset="-128"/>
                <a:cs typeface="Myriad Pro Light"/>
              </a:rPr>
              <a:t>Alberta | British Columbia | Calgary | Carleton | Guelph | Manitoba</a:t>
            </a:r>
            <a:r>
              <a:rPr lang="en-US" sz="800" baseline="0" dirty="0" smtClean="0">
                <a:solidFill>
                  <a:srgbClr val="0F2D68"/>
                </a:solidFill>
                <a:latin typeface="Myriad Web Pro" panose="020B0503030403020204" pitchFamily="34" charset="0"/>
                <a:ea typeface="ヒラギノ角ゴ Pro W3" pitchFamily="-111" charset="-128"/>
                <a:cs typeface="Myriad Pro Light"/>
              </a:rPr>
              <a:t> | </a:t>
            </a:r>
            <a:r>
              <a:rPr lang="en-US" sz="800" dirty="0" smtClean="0">
                <a:solidFill>
                  <a:srgbClr val="0F2D68"/>
                </a:solidFill>
                <a:latin typeface="Myriad Web Pro" panose="020B0503030403020204" pitchFamily="34" charset="0"/>
                <a:ea typeface="ヒラギノ角ゴ Pro W3" pitchFamily="-111" charset="-128"/>
                <a:cs typeface="Myriad Pro Light"/>
              </a:rPr>
              <a:t>McGill | McMaster |</a:t>
            </a:r>
            <a:r>
              <a:rPr lang="en-US" sz="800" baseline="0" dirty="0" smtClean="0">
                <a:solidFill>
                  <a:srgbClr val="0F2D68"/>
                </a:solidFill>
                <a:latin typeface="Myriad Web Pro" panose="020B0503030403020204" pitchFamily="34" charset="0"/>
                <a:ea typeface="ヒラギノ角ゴ Pro W3" pitchFamily="-111" charset="-128"/>
                <a:cs typeface="Myriad Pro Light"/>
              </a:rPr>
              <a:t> </a:t>
            </a:r>
            <a:r>
              <a:rPr lang="en-US" sz="800" dirty="0" smtClean="0">
                <a:solidFill>
                  <a:srgbClr val="0F2D68"/>
                </a:solidFill>
                <a:latin typeface="Myriad Web Pro" panose="020B0503030403020204" pitchFamily="34" charset="0"/>
                <a:ea typeface="ヒラギノ角ゴ Pro W3" pitchFamily="-111" charset="-128"/>
                <a:cs typeface="Myriad Pro Light"/>
              </a:rPr>
              <a:t>Montréal | Northern British Columbia | Queen’s</a:t>
            </a:r>
            <a:r>
              <a:rPr lang="en-US" sz="800" baseline="0" dirty="0" smtClean="0">
                <a:solidFill>
                  <a:srgbClr val="0F2D68"/>
                </a:solidFill>
                <a:latin typeface="Myriad Web Pro" panose="020B0503030403020204" pitchFamily="34" charset="0"/>
                <a:ea typeface="ヒラギノ角ゴ Pro W3" pitchFamily="-111" charset="-128"/>
                <a:cs typeface="Myriad Pro Light"/>
              </a:rPr>
              <a:t> | </a:t>
            </a:r>
            <a:r>
              <a:rPr lang="en-US" sz="800" dirty="0" smtClean="0">
                <a:solidFill>
                  <a:srgbClr val="0F2D68"/>
                </a:solidFill>
                <a:latin typeface="Myriad Web Pro" panose="020B0503030403020204" pitchFamily="34" charset="0"/>
                <a:ea typeface="ヒラギノ角ゴ Pro W3" pitchFamily="-111" charset="-128"/>
                <a:cs typeface="Myriad Pro Light"/>
              </a:rPr>
              <a:t>Regina | Saint </a:t>
            </a:r>
            <a:r>
              <a:rPr lang="en-US" sz="800" dirty="0" smtClean="0">
                <a:solidFill>
                  <a:srgbClr val="113F7C"/>
                </a:solidFill>
                <a:latin typeface="Myriad Web Pro" panose="020B0503030403020204" pitchFamily="34" charset="0"/>
                <a:ea typeface="ヒラギノ角ゴ Pro W3" pitchFamily="-111" charset="-128"/>
                <a:cs typeface="Myriad Pro Light"/>
              </a:rPr>
              <a:t>Mary’s</a:t>
            </a:r>
            <a:r>
              <a:rPr lang="en-US" sz="800" dirty="0" smtClean="0">
                <a:solidFill>
                  <a:srgbClr val="0F2D68"/>
                </a:solidFill>
                <a:latin typeface="Myriad Web Pro" panose="020B0503030403020204" pitchFamily="34" charset="0"/>
                <a:ea typeface="ヒラギノ角ゴ Pro W3" pitchFamily="-111" charset="-128"/>
                <a:cs typeface="Myriad Pro Light"/>
              </a:rPr>
              <a:t> | Simon Fraser | Toronto | Victoria |</a:t>
            </a:r>
            <a:r>
              <a:rPr lang="en-US" sz="800" baseline="0" dirty="0" smtClean="0">
                <a:solidFill>
                  <a:srgbClr val="0F2D68"/>
                </a:solidFill>
                <a:latin typeface="Myriad Web Pro" panose="020B0503030403020204" pitchFamily="34" charset="0"/>
                <a:ea typeface="ヒラギノ角ゴ Pro W3" pitchFamily="-111" charset="-128"/>
                <a:cs typeface="Myriad Pro Light"/>
              </a:rPr>
              <a:t> Western | </a:t>
            </a:r>
            <a:r>
              <a:rPr lang="en-US" sz="800" dirty="0" smtClean="0">
                <a:solidFill>
                  <a:srgbClr val="0F2D68"/>
                </a:solidFill>
                <a:latin typeface="Myriad Web Pro" panose="020B0503030403020204" pitchFamily="34" charset="0"/>
                <a:ea typeface="ヒラギノ角ゴ Pro W3" pitchFamily="-111" charset="-128"/>
                <a:cs typeface="Myriad Pro Light"/>
              </a:rPr>
              <a:t>Winnipeg | York</a:t>
            </a:r>
            <a:endParaRPr lang="en-US" sz="800" dirty="0">
              <a:solidFill>
                <a:srgbClr val="0F2D68"/>
              </a:solidFill>
              <a:latin typeface="Myriad Web Pro" panose="020B0503030403020204" pitchFamily="34" charset="0"/>
              <a:ea typeface="ヒラギノ角ゴ Pro W3" pitchFamily="-111" charset="-128"/>
              <a:cs typeface="Myriad Pro Light"/>
            </a:endParaRPr>
          </a:p>
        </p:txBody>
      </p:sp>
      <p:sp>
        <p:nvSpPr>
          <p:cNvPr id="10" name="TextBox 9"/>
          <p:cNvSpPr txBox="1"/>
          <p:nvPr userDrawn="1"/>
        </p:nvSpPr>
        <p:spPr>
          <a:xfrm>
            <a:off x="3867150" y="1562100"/>
            <a:ext cx="3943350" cy="1323439"/>
          </a:xfrm>
          <a:prstGeom prst="rect">
            <a:avLst/>
          </a:prstGeom>
        </p:spPr>
        <p:txBody>
          <a:bodyPr wrap="square" rtlCol="0">
            <a:spAutoFit/>
          </a:bodyPr>
          <a:lstStyle/>
          <a:p>
            <a:pPr algn="ctr"/>
            <a:r>
              <a:rPr lang="en-CA" sz="4000" dirty="0" smtClean="0">
                <a:solidFill>
                  <a:srgbClr val="FFFFFF"/>
                </a:solidFill>
                <a:latin typeface="Myriad Pro" pitchFamily="34" charset="0"/>
                <a:ea typeface="+mj-ea"/>
                <a:cs typeface="Avenir Heavy"/>
              </a:rPr>
              <a:t>Thank you!</a:t>
            </a:r>
          </a:p>
          <a:p>
            <a:pPr algn="ctr"/>
            <a:r>
              <a:rPr lang="en-CA" sz="4000" dirty="0" err="1" smtClean="0">
                <a:solidFill>
                  <a:srgbClr val="FFFFFF"/>
                </a:solidFill>
                <a:latin typeface="Myriad Pro" pitchFamily="34" charset="0"/>
                <a:ea typeface="+mj-ea"/>
                <a:cs typeface="Avenir Heavy"/>
              </a:rPr>
              <a:t>Merci</a:t>
            </a:r>
            <a:r>
              <a:rPr lang="en-CA" sz="4000" dirty="0" smtClean="0">
                <a:solidFill>
                  <a:srgbClr val="FFFFFF"/>
                </a:solidFill>
                <a:latin typeface="Myriad Pro" pitchFamily="34" charset="0"/>
                <a:ea typeface="+mj-ea"/>
                <a:cs typeface="Avenir Heavy"/>
              </a:rPr>
              <a:t>!</a:t>
            </a:r>
            <a:endParaRPr lang="en-US" sz="3200" dirty="0">
              <a:solidFill>
                <a:srgbClr val="FFFFFF"/>
              </a:solidFill>
              <a:latin typeface="Myriad Pro" pitchFamily="34" charset="0"/>
              <a:ea typeface="+mj-ea"/>
              <a:cs typeface="Avenir Heavy"/>
            </a:endParaRPr>
          </a:p>
        </p:txBody>
      </p:sp>
      <p:sp>
        <p:nvSpPr>
          <p:cNvPr id="15" name="TextBox 14"/>
          <p:cNvSpPr txBox="1"/>
          <p:nvPr userDrawn="1"/>
        </p:nvSpPr>
        <p:spPr>
          <a:xfrm>
            <a:off x="6616700" y="4306986"/>
            <a:ext cx="2324100" cy="307777"/>
          </a:xfrm>
          <a:prstGeom prst="rect">
            <a:avLst/>
          </a:prstGeom>
        </p:spPr>
        <p:txBody>
          <a:bodyPr wrap="square" rtlCol="0">
            <a:spAutoFit/>
          </a:bodyPr>
          <a:lstStyle/>
          <a:p>
            <a:pPr algn="just"/>
            <a:r>
              <a:rPr lang="en-CA" sz="1400" dirty="0" smtClean="0">
                <a:solidFill>
                  <a:srgbClr val="FFFFFF"/>
                </a:solidFill>
                <a:latin typeface="Myriad Pro SemiExt" pitchFamily="34" charset="0"/>
                <a:ea typeface="+mj-ea"/>
                <a:cs typeface="Avenir Heavy"/>
              </a:rPr>
              <a:t>Follow us at </a:t>
            </a:r>
            <a:r>
              <a:rPr lang="en-CA" sz="1400" dirty="0" err="1" smtClean="0">
                <a:solidFill>
                  <a:srgbClr val="FFFFFF"/>
                </a:solidFill>
                <a:latin typeface="Myriad Pro SemiExt" pitchFamily="34" charset="0"/>
                <a:ea typeface="+mj-ea"/>
                <a:cs typeface="Avenir Heavy"/>
              </a:rPr>
              <a:t>TRIUMFLab</a:t>
            </a:r>
            <a:r>
              <a:rPr lang="en-CA" sz="1400" dirty="0" smtClean="0">
                <a:solidFill>
                  <a:srgbClr val="FFFFFF"/>
                </a:solidFill>
                <a:latin typeface="Myriad Pro SemiExt" pitchFamily="34" charset="0"/>
                <a:ea typeface="+mj-ea"/>
                <a:cs typeface="Avenir Heavy"/>
              </a:rPr>
              <a:t> </a:t>
            </a:r>
          </a:p>
        </p:txBody>
      </p:sp>
      <p:pic>
        <p:nvPicPr>
          <p:cNvPr id="16" name="Picture 15" descr="FB-f-Logo__white_512.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68516" y="4744426"/>
            <a:ext cx="244673" cy="244673"/>
          </a:xfrm>
          <a:prstGeom prst="rect">
            <a:avLst/>
          </a:prstGeom>
        </p:spPr>
      </p:pic>
      <p:pic>
        <p:nvPicPr>
          <p:cNvPr id="17" name="Picture 16" descr="Glyph_Logo_png WHITE.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059241" y="4744426"/>
            <a:ext cx="252000" cy="252000"/>
          </a:xfrm>
          <a:prstGeom prst="rect">
            <a:avLst/>
          </a:prstGeom>
        </p:spPr>
      </p:pic>
      <p:pic>
        <p:nvPicPr>
          <p:cNvPr id="18" name="Picture 17" descr="Twitter_logo_white.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31605" y="4744426"/>
            <a:ext cx="309965" cy="252000"/>
          </a:xfrm>
          <a:prstGeom prst="rect">
            <a:avLst/>
          </a:prstGeom>
        </p:spPr>
      </p:pic>
    </p:spTree>
    <p:extLst>
      <p:ext uri="{BB962C8B-B14F-4D97-AF65-F5344CB8AC3E}">
        <p14:creationId xmlns:p14="http://schemas.microsoft.com/office/powerpoint/2010/main" val="2755728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12" name="Rectangle 11"/>
          <p:cNvSpPr/>
          <p:nvPr userDrawn="1"/>
        </p:nvSpPr>
        <p:spPr>
          <a:xfrm>
            <a:off x="0" y="0"/>
            <a:ext cx="2552700" cy="51435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nicholls_j_05 copy copy.jpg"/>
          <p:cNvPicPr>
            <a:picLocks noChangeAspect="1"/>
          </p:cNvPicPr>
          <p:nvPr userDrawn="1"/>
        </p:nvPicPr>
        <p:blipFill rotWithShape="1">
          <a:blip r:embed="rId2">
            <a:extLst>
              <a:ext uri="{28A0092B-C50C-407E-A947-70E740481C1C}">
                <a14:useLocalDpi xmlns:a14="http://schemas.microsoft.com/office/drawing/2010/main" val="0"/>
              </a:ext>
            </a:extLst>
          </a:blip>
          <a:srcRect l="9473" r="18444"/>
          <a:stretch/>
        </p:blipFill>
        <p:spPr>
          <a:xfrm>
            <a:off x="2552700" y="0"/>
            <a:ext cx="6591300" cy="5143500"/>
          </a:xfrm>
          <a:prstGeom prst="rect">
            <a:avLst/>
          </a:prstGeom>
        </p:spPr>
      </p:pic>
      <p:sp>
        <p:nvSpPr>
          <p:cNvPr id="9" name="Rectangle 8"/>
          <p:cNvSpPr/>
          <p:nvPr userDrawn="1"/>
        </p:nvSpPr>
        <p:spPr>
          <a:xfrm>
            <a:off x="2552700" y="0"/>
            <a:ext cx="6591300" cy="5143500"/>
          </a:xfrm>
          <a:prstGeom prst="rect">
            <a:avLst/>
          </a:prstGeom>
          <a:solidFill>
            <a:srgbClr val="113F7C">
              <a:alpha val="4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294640" y="1122711"/>
            <a:ext cx="2032000" cy="553998"/>
          </a:xfrm>
          <a:prstGeom prst="rect">
            <a:avLst/>
          </a:prstGeom>
        </p:spPr>
        <p:txBody>
          <a:bodyPr wrap="square">
            <a:spAutoFit/>
          </a:bodyPr>
          <a:lstStyle/>
          <a:p>
            <a:pPr algn="l"/>
            <a:r>
              <a:rPr lang="en-US" sz="1000" kern="1200" dirty="0" smtClean="0">
                <a:solidFill>
                  <a:srgbClr val="113F7C"/>
                </a:solidFill>
                <a:latin typeface="Myriad Web Pro" panose="020B0503030403020204" pitchFamily="34" charset="0"/>
                <a:ea typeface="+mn-ea"/>
                <a:cs typeface="Myriad Pro Light"/>
              </a:rPr>
              <a:t>Canada’s national laboratory</a:t>
            </a:r>
          </a:p>
          <a:p>
            <a:pPr algn="l"/>
            <a:r>
              <a:rPr lang="en-US" sz="1000" kern="1200" dirty="0" smtClean="0">
                <a:solidFill>
                  <a:srgbClr val="113F7C"/>
                </a:solidFill>
                <a:latin typeface="Myriad Web Pro" panose="020B0503030403020204" pitchFamily="34" charset="0"/>
                <a:ea typeface="+mn-ea"/>
                <a:cs typeface="Myriad Pro Light"/>
              </a:rPr>
              <a:t>for particle and nuclear physics </a:t>
            </a:r>
          </a:p>
          <a:p>
            <a:pPr algn="l"/>
            <a:r>
              <a:rPr lang="en-US" sz="1000" kern="1200" dirty="0" smtClean="0">
                <a:solidFill>
                  <a:srgbClr val="113F7C"/>
                </a:solidFill>
                <a:latin typeface="Myriad Web Pro" panose="020B0503030403020204" pitchFamily="34" charset="0"/>
                <a:ea typeface="+mn-ea"/>
                <a:cs typeface="Myriad Pro Light"/>
              </a:rPr>
              <a:t>and accelerator-based science</a:t>
            </a:r>
          </a:p>
        </p:txBody>
      </p:sp>
      <p:cxnSp>
        <p:nvCxnSpPr>
          <p:cNvPr id="8" name="Straight Connector 7"/>
          <p:cNvCxnSpPr/>
          <p:nvPr userDrawn="1"/>
        </p:nvCxnSpPr>
        <p:spPr>
          <a:xfrm>
            <a:off x="294640" y="1000760"/>
            <a:ext cx="2032000" cy="0"/>
          </a:xfrm>
          <a:prstGeom prst="line">
            <a:avLst/>
          </a:prstGeom>
          <a:ln w="3175" cmpd="sng">
            <a:solidFill>
              <a:srgbClr val="012757"/>
            </a:solidFill>
          </a:ln>
          <a:effectLst/>
        </p:spPr>
        <p:style>
          <a:lnRef idx="2">
            <a:schemeClr val="accent1"/>
          </a:lnRef>
          <a:fillRef idx="0">
            <a:schemeClr val="accent1"/>
          </a:fillRef>
          <a:effectRef idx="1">
            <a:schemeClr val="accent1"/>
          </a:effectRef>
          <a:fontRef idx="minor">
            <a:schemeClr val="tx1"/>
          </a:fontRef>
        </p:style>
      </p:cxnSp>
      <p:pic>
        <p:nvPicPr>
          <p:cNvPr id="11" name="Picture 10" descr="TRIUMF_logo_blue.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3794" y="395325"/>
            <a:ext cx="1655589" cy="453952"/>
          </a:xfrm>
          <a:prstGeom prst="rect">
            <a:avLst/>
          </a:prstGeom>
        </p:spPr>
      </p:pic>
      <p:sp>
        <p:nvSpPr>
          <p:cNvPr id="14" name="TextBox 13"/>
          <p:cNvSpPr txBox="1"/>
          <p:nvPr userDrawn="1"/>
        </p:nvSpPr>
        <p:spPr>
          <a:xfrm>
            <a:off x="125094" y="4021267"/>
            <a:ext cx="2427605" cy="797654"/>
          </a:xfrm>
          <a:prstGeom prst="rect">
            <a:avLst/>
          </a:prstGeom>
          <a:noFill/>
        </p:spPr>
        <p:txBody>
          <a:bodyPr wrap="square" lIns="72000" rtlCol="0">
            <a:spAutoFit/>
          </a:bodyPr>
          <a:lstStyle/>
          <a:p>
            <a:pPr>
              <a:lnSpc>
                <a:spcPts val="1130"/>
              </a:lnSpc>
              <a:spcAft>
                <a:spcPts val="600"/>
              </a:spcAft>
            </a:pPr>
            <a:r>
              <a:rPr lang="en-US" sz="800" dirty="0" smtClean="0">
                <a:solidFill>
                  <a:srgbClr val="0F2D68"/>
                </a:solidFill>
                <a:latin typeface="Myriad Web Pro" panose="020B0503030403020204" pitchFamily="34" charset="0"/>
                <a:ea typeface="ヒラギノ角ゴ Pro W3" pitchFamily="-111" charset="-128"/>
                <a:cs typeface="Myriad Pro Light"/>
              </a:rPr>
              <a:t>TRIUMF:</a:t>
            </a:r>
            <a:r>
              <a:rPr lang="en-US" sz="800" baseline="0" dirty="0" smtClean="0">
                <a:solidFill>
                  <a:srgbClr val="0F2D68"/>
                </a:solidFill>
                <a:latin typeface="Myriad Web Pro" panose="020B0503030403020204" pitchFamily="34" charset="0"/>
                <a:ea typeface="ヒラギノ角ゴ Pro W3" pitchFamily="-111" charset="-128"/>
                <a:cs typeface="Myriad Pro Light"/>
              </a:rPr>
              <a:t> </a:t>
            </a:r>
            <a:r>
              <a:rPr lang="en-US" sz="800" dirty="0" smtClean="0">
                <a:solidFill>
                  <a:srgbClr val="0F2D68"/>
                </a:solidFill>
                <a:latin typeface="Myriad Web Pro" panose="020B0503030403020204" pitchFamily="34" charset="0"/>
                <a:ea typeface="ヒラギノ角ゴ Pro W3" pitchFamily="-111" charset="-128"/>
                <a:cs typeface="Myriad Pro Light"/>
              </a:rPr>
              <a:t>Alberta | British Columbia | Calgary | Carleton | Guelph | Manitoba</a:t>
            </a:r>
            <a:r>
              <a:rPr lang="en-US" sz="800" baseline="0" dirty="0" smtClean="0">
                <a:solidFill>
                  <a:srgbClr val="0F2D68"/>
                </a:solidFill>
                <a:latin typeface="Myriad Web Pro" panose="020B0503030403020204" pitchFamily="34" charset="0"/>
                <a:ea typeface="ヒラギノ角ゴ Pro W3" pitchFamily="-111" charset="-128"/>
                <a:cs typeface="Myriad Pro Light"/>
              </a:rPr>
              <a:t> | </a:t>
            </a:r>
            <a:r>
              <a:rPr lang="en-US" sz="800" dirty="0" smtClean="0">
                <a:solidFill>
                  <a:srgbClr val="0F2D68"/>
                </a:solidFill>
                <a:latin typeface="Myriad Web Pro" panose="020B0503030403020204" pitchFamily="34" charset="0"/>
                <a:ea typeface="ヒラギノ角ゴ Pro W3" pitchFamily="-111" charset="-128"/>
                <a:cs typeface="Myriad Pro Light"/>
              </a:rPr>
              <a:t>McGill | McMaster |</a:t>
            </a:r>
            <a:r>
              <a:rPr lang="en-US" sz="800" baseline="0" dirty="0" smtClean="0">
                <a:solidFill>
                  <a:srgbClr val="0F2D68"/>
                </a:solidFill>
                <a:latin typeface="Myriad Web Pro" panose="020B0503030403020204" pitchFamily="34" charset="0"/>
                <a:ea typeface="ヒラギノ角ゴ Pro W3" pitchFamily="-111" charset="-128"/>
                <a:cs typeface="Myriad Pro Light"/>
              </a:rPr>
              <a:t> </a:t>
            </a:r>
            <a:r>
              <a:rPr lang="en-US" sz="800" dirty="0" smtClean="0">
                <a:solidFill>
                  <a:srgbClr val="0F2D68"/>
                </a:solidFill>
                <a:latin typeface="Myriad Web Pro" panose="020B0503030403020204" pitchFamily="34" charset="0"/>
                <a:ea typeface="ヒラギノ角ゴ Pro W3" pitchFamily="-111" charset="-128"/>
                <a:cs typeface="Myriad Pro Light"/>
              </a:rPr>
              <a:t>Montréal | Northern British Columbia | Queen’s</a:t>
            </a:r>
            <a:r>
              <a:rPr lang="en-US" sz="800" baseline="0" dirty="0" smtClean="0">
                <a:solidFill>
                  <a:srgbClr val="0F2D68"/>
                </a:solidFill>
                <a:latin typeface="Myriad Web Pro" panose="020B0503030403020204" pitchFamily="34" charset="0"/>
                <a:ea typeface="ヒラギノ角ゴ Pro W3" pitchFamily="-111" charset="-128"/>
                <a:cs typeface="Myriad Pro Light"/>
              </a:rPr>
              <a:t> | </a:t>
            </a:r>
            <a:r>
              <a:rPr lang="en-US" sz="800" dirty="0" smtClean="0">
                <a:solidFill>
                  <a:srgbClr val="0F2D68"/>
                </a:solidFill>
                <a:latin typeface="Myriad Web Pro" panose="020B0503030403020204" pitchFamily="34" charset="0"/>
                <a:ea typeface="ヒラギノ角ゴ Pro W3" pitchFamily="-111" charset="-128"/>
                <a:cs typeface="Myriad Pro Light"/>
              </a:rPr>
              <a:t>Regina | Saint </a:t>
            </a:r>
            <a:r>
              <a:rPr lang="en-US" sz="800" dirty="0" smtClean="0">
                <a:solidFill>
                  <a:srgbClr val="113F7C"/>
                </a:solidFill>
                <a:latin typeface="Myriad Web Pro" panose="020B0503030403020204" pitchFamily="34" charset="0"/>
                <a:ea typeface="ヒラギノ角ゴ Pro W3" pitchFamily="-111" charset="-128"/>
                <a:cs typeface="Myriad Pro Light"/>
              </a:rPr>
              <a:t>Mary’s</a:t>
            </a:r>
            <a:r>
              <a:rPr lang="en-US" sz="800" dirty="0" smtClean="0">
                <a:solidFill>
                  <a:srgbClr val="0F2D68"/>
                </a:solidFill>
                <a:latin typeface="Myriad Web Pro" panose="020B0503030403020204" pitchFamily="34" charset="0"/>
                <a:ea typeface="ヒラギノ角ゴ Pro W3" pitchFamily="-111" charset="-128"/>
                <a:cs typeface="Myriad Pro Light"/>
              </a:rPr>
              <a:t> | Simon Fraser | Toronto | Victoria |</a:t>
            </a:r>
            <a:r>
              <a:rPr lang="en-US" sz="800" baseline="0" dirty="0" smtClean="0">
                <a:solidFill>
                  <a:srgbClr val="0F2D68"/>
                </a:solidFill>
                <a:latin typeface="Myriad Web Pro" panose="020B0503030403020204" pitchFamily="34" charset="0"/>
                <a:ea typeface="ヒラギノ角ゴ Pro W3" pitchFamily="-111" charset="-128"/>
                <a:cs typeface="Myriad Pro Light"/>
              </a:rPr>
              <a:t> Western | </a:t>
            </a:r>
            <a:r>
              <a:rPr lang="en-US" sz="800" dirty="0" smtClean="0">
                <a:solidFill>
                  <a:srgbClr val="0F2D68"/>
                </a:solidFill>
                <a:latin typeface="Myriad Web Pro" panose="020B0503030403020204" pitchFamily="34" charset="0"/>
                <a:ea typeface="ヒラギノ角ゴ Pro W3" pitchFamily="-111" charset="-128"/>
                <a:cs typeface="Myriad Pro Light"/>
              </a:rPr>
              <a:t>Winnipeg | York</a:t>
            </a:r>
            <a:endParaRPr lang="en-US" sz="800" dirty="0">
              <a:solidFill>
                <a:srgbClr val="0F2D68"/>
              </a:solidFill>
              <a:latin typeface="Myriad Web Pro" panose="020B0503030403020204" pitchFamily="34" charset="0"/>
              <a:ea typeface="ヒラギノ角ゴ Pro W3" pitchFamily="-111" charset="-128"/>
              <a:cs typeface="Myriad Pro Light"/>
            </a:endParaRPr>
          </a:p>
        </p:txBody>
      </p:sp>
      <p:sp>
        <p:nvSpPr>
          <p:cNvPr id="15" name="TextBox 14"/>
          <p:cNvSpPr txBox="1"/>
          <p:nvPr userDrawn="1"/>
        </p:nvSpPr>
        <p:spPr>
          <a:xfrm>
            <a:off x="6616700" y="4306986"/>
            <a:ext cx="2324100" cy="307777"/>
          </a:xfrm>
          <a:prstGeom prst="rect">
            <a:avLst/>
          </a:prstGeom>
        </p:spPr>
        <p:txBody>
          <a:bodyPr wrap="square" rtlCol="0">
            <a:spAutoFit/>
          </a:bodyPr>
          <a:lstStyle/>
          <a:p>
            <a:pPr algn="just"/>
            <a:r>
              <a:rPr lang="en-CA" sz="1400" dirty="0" smtClean="0">
                <a:solidFill>
                  <a:srgbClr val="FFFFFF"/>
                </a:solidFill>
                <a:latin typeface="Myriad Pro SemiExt" pitchFamily="34" charset="0"/>
                <a:ea typeface="+mj-ea"/>
                <a:cs typeface="Avenir Heavy"/>
              </a:rPr>
              <a:t>Follow us at </a:t>
            </a:r>
            <a:r>
              <a:rPr lang="en-CA" sz="1400" dirty="0" err="1" smtClean="0">
                <a:solidFill>
                  <a:srgbClr val="FFFFFF"/>
                </a:solidFill>
                <a:latin typeface="Myriad Pro SemiExt" pitchFamily="34" charset="0"/>
                <a:ea typeface="+mj-ea"/>
                <a:cs typeface="Avenir Heavy"/>
              </a:rPr>
              <a:t>TRIUMFLab</a:t>
            </a:r>
            <a:r>
              <a:rPr lang="en-CA" sz="1400" dirty="0" smtClean="0">
                <a:solidFill>
                  <a:srgbClr val="FFFFFF"/>
                </a:solidFill>
                <a:latin typeface="Myriad Pro SemiExt" pitchFamily="34" charset="0"/>
                <a:ea typeface="+mj-ea"/>
                <a:cs typeface="Avenir Heavy"/>
              </a:rPr>
              <a:t> </a:t>
            </a:r>
          </a:p>
        </p:txBody>
      </p:sp>
      <p:pic>
        <p:nvPicPr>
          <p:cNvPr id="16" name="Picture 15" descr="FB-f-Logo__white_512.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68516" y="4744426"/>
            <a:ext cx="244673" cy="244673"/>
          </a:xfrm>
          <a:prstGeom prst="rect">
            <a:avLst/>
          </a:prstGeom>
        </p:spPr>
      </p:pic>
      <p:pic>
        <p:nvPicPr>
          <p:cNvPr id="17" name="Picture 16" descr="Glyph_Logo_png WHITE.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059241" y="4744426"/>
            <a:ext cx="252000" cy="252000"/>
          </a:xfrm>
          <a:prstGeom prst="rect">
            <a:avLst/>
          </a:prstGeom>
        </p:spPr>
      </p:pic>
      <p:pic>
        <p:nvPicPr>
          <p:cNvPr id="18" name="Picture 17" descr="Twitter_logo_white.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31605" y="4744426"/>
            <a:ext cx="309965" cy="252000"/>
          </a:xfrm>
          <a:prstGeom prst="rect">
            <a:avLst/>
          </a:prstGeom>
        </p:spPr>
      </p:pic>
    </p:spTree>
    <p:extLst>
      <p:ext uri="{BB962C8B-B14F-4D97-AF65-F5344CB8AC3E}">
        <p14:creationId xmlns:p14="http://schemas.microsoft.com/office/powerpoint/2010/main" val="3747024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3" name="Picture 2" descr="nicholls_j_05 copy copy.jpg"/>
          <p:cNvPicPr>
            <a:picLocks noChangeAspect="1"/>
          </p:cNvPicPr>
          <p:nvPr userDrawn="1"/>
        </p:nvPicPr>
        <p:blipFill rotWithShape="1">
          <a:blip r:embed="rId2">
            <a:extLst>
              <a:ext uri="{28A0092B-C50C-407E-A947-70E740481C1C}">
                <a14:useLocalDpi xmlns:a14="http://schemas.microsoft.com/office/drawing/2010/main" val="0"/>
              </a:ext>
            </a:extLst>
          </a:blip>
          <a:srcRect l="18222" r="18445"/>
          <a:stretch/>
        </p:blipFill>
        <p:spPr>
          <a:xfrm>
            <a:off x="3352800" y="0"/>
            <a:ext cx="5791200" cy="5143500"/>
          </a:xfrm>
          <a:prstGeom prst="rect">
            <a:avLst/>
          </a:prstGeom>
        </p:spPr>
      </p:pic>
      <p:sp>
        <p:nvSpPr>
          <p:cNvPr id="9" name="Rectangle 8"/>
          <p:cNvSpPr/>
          <p:nvPr userDrawn="1"/>
        </p:nvSpPr>
        <p:spPr>
          <a:xfrm>
            <a:off x="3352800" y="0"/>
            <a:ext cx="5791200" cy="5143500"/>
          </a:xfrm>
          <a:prstGeom prst="rect">
            <a:avLst/>
          </a:prstGeom>
          <a:solidFill>
            <a:srgbClr val="113F7C">
              <a:alpha val="4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userDrawn="1"/>
        </p:nvSpPr>
        <p:spPr>
          <a:xfrm>
            <a:off x="0" y="0"/>
            <a:ext cx="3352800" cy="51435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TRIUMF_logo_white.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70161" y="4706996"/>
            <a:ext cx="1028700" cy="282063"/>
          </a:xfrm>
          <a:prstGeom prst="rect">
            <a:avLst/>
          </a:prstGeom>
        </p:spPr>
      </p:pic>
    </p:spTree>
    <p:extLst>
      <p:ext uri="{BB962C8B-B14F-4D97-AF65-F5344CB8AC3E}">
        <p14:creationId xmlns:p14="http://schemas.microsoft.com/office/powerpoint/2010/main" val="152694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4767263"/>
            <a:ext cx="2133600" cy="273844"/>
          </a:xfrm>
          <a:prstGeom prst="rect">
            <a:avLst/>
          </a:prstGeom>
        </p:spPr>
        <p:txBody>
          <a:bodyPr/>
          <a:lstStyle/>
          <a:p>
            <a:r>
              <a:rPr lang="en-US" smtClean="0"/>
              <a:t>May 9, 2016</a:t>
            </a:r>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r>
              <a:rPr lang="en-US" smtClean="0"/>
              <a:t>EMERGENCY PREPAREDNESS</a:t>
            </a:r>
            <a:endParaRPr lang="en-US" dirty="0"/>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166B2C24-75C8-E544-A8CC-21761AB50D8D}" type="slidenum">
              <a:rPr lang="en-US" smtClean="0"/>
              <a:t>‹#›</a:t>
            </a:fld>
            <a:endParaRPr lang="en-US" dirty="0"/>
          </a:p>
        </p:txBody>
      </p:sp>
      <p:pic>
        <p:nvPicPr>
          <p:cNvPr id="2" name="Picture 1" descr="s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740" y="3885426"/>
            <a:ext cx="1258074" cy="1258074"/>
          </a:xfrm>
          <a:prstGeom prst="rect">
            <a:avLst/>
          </a:prstGeom>
        </p:spPr>
      </p:pic>
      <p:pic>
        <p:nvPicPr>
          <p:cNvPr id="3" name="Picture 2" descr="s2.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63740" y="3883500"/>
            <a:ext cx="1260000" cy="1260000"/>
          </a:xfrm>
          <a:prstGeom prst="rect">
            <a:avLst/>
          </a:prstGeom>
        </p:spPr>
      </p:pic>
      <p:pic>
        <p:nvPicPr>
          <p:cNvPr id="8" name="Picture 7" descr="s3.jpg"/>
          <p:cNvPicPr>
            <a:picLocks noChangeAspect="1"/>
          </p:cNvPicPr>
          <p:nvPr userDrawn="1"/>
        </p:nvPicPr>
        <p:blipFill rotWithShape="1">
          <a:blip r:embed="rId4">
            <a:extLst>
              <a:ext uri="{28A0092B-C50C-407E-A947-70E740481C1C}">
                <a14:useLocalDpi xmlns:a14="http://schemas.microsoft.com/office/drawing/2010/main" val="0"/>
              </a:ext>
            </a:extLst>
          </a:blip>
          <a:srcRect l="31449"/>
          <a:stretch/>
        </p:blipFill>
        <p:spPr>
          <a:xfrm>
            <a:off x="0" y="3881574"/>
            <a:ext cx="863739" cy="1259990"/>
          </a:xfrm>
          <a:prstGeom prst="rect">
            <a:avLst/>
          </a:prstGeom>
        </p:spPr>
      </p:pic>
      <p:pic>
        <p:nvPicPr>
          <p:cNvPr id="11" name="Picture 10" descr="s4.jp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70021" y="3883500"/>
            <a:ext cx="1260000" cy="1260000"/>
          </a:xfrm>
          <a:prstGeom prst="rect">
            <a:avLst/>
          </a:prstGeom>
        </p:spPr>
      </p:pic>
      <p:pic>
        <p:nvPicPr>
          <p:cNvPr id="14" name="Picture 13" descr="s5.jp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633196" y="3883500"/>
            <a:ext cx="1260000" cy="1260000"/>
          </a:xfrm>
          <a:prstGeom prst="rect">
            <a:avLst/>
          </a:prstGeom>
        </p:spPr>
      </p:pic>
      <p:pic>
        <p:nvPicPr>
          <p:cNvPr id="17" name="Picture 16" descr="s6.jp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890021" y="3881574"/>
            <a:ext cx="1260000" cy="1260000"/>
          </a:xfrm>
          <a:prstGeom prst="rect">
            <a:avLst/>
          </a:prstGeom>
        </p:spPr>
      </p:pic>
      <p:pic>
        <p:nvPicPr>
          <p:cNvPr id="18" name="Picture 17" descr="s7.jp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148370" y="3881574"/>
            <a:ext cx="1260000" cy="1260000"/>
          </a:xfrm>
          <a:prstGeom prst="rect">
            <a:avLst/>
          </a:prstGeom>
        </p:spPr>
      </p:pic>
      <p:pic>
        <p:nvPicPr>
          <p:cNvPr id="19" name="Picture 18" descr="s8.jpg"/>
          <p:cNvPicPr>
            <a:picLocks noChangeAspect="1"/>
          </p:cNvPicPr>
          <p:nvPr userDrawn="1"/>
        </p:nvPicPr>
        <p:blipFill rotWithShape="1">
          <a:blip r:embed="rId9">
            <a:extLst>
              <a:ext uri="{28A0092B-C50C-407E-A947-70E740481C1C}">
                <a14:useLocalDpi xmlns:a14="http://schemas.microsoft.com/office/drawing/2010/main" val="0"/>
              </a:ext>
            </a:extLst>
          </a:blip>
          <a:srcRect r="41869"/>
          <a:stretch/>
        </p:blipFill>
        <p:spPr>
          <a:xfrm>
            <a:off x="8411545" y="3883500"/>
            <a:ext cx="732456" cy="1260000"/>
          </a:xfrm>
          <a:prstGeom prst="rect">
            <a:avLst/>
          </a:prstGeom>
        </p:spPr>
      </p:pic>
      <p:sp>
        <p:nvSpPr>
          <p:cNvPr id="13" name="Title 1"/>
          <p:cNvSpPr>
            <a:spLocks noGrp="1"/>
          </p:cNvSpPr>
          <p:nvPr>
            <p:ph type="title"/>
          </p:nvPr>
        </p:nvSpPr>
        <p:spPr>
          <a:xfrm>
            <a:off x="2646501" y="0"/>
            <a:ext cx="6117852" cy="469901"/>
          </a:xfrm>
        </p:spPr>
        <p:txBody>
          <a:bodyPr/>
          <a:lstStyle>
            <a:lvl1pPr>
              <a:defRPr>
                <a:latin typeface="Myriad Pro SemiExt" pitchFamily="34" charset="0"/>
              </a:defRPr>
            </a:lvl1pPr>
          </a:lstStyle>
          <a:p>
            <a:r>
              <a:rPr lang="en-US" smtClean="0"/>
              <a:t>Click to edit Master title style</a:t>
            </a:r>
            <a:endParaRPr lang="en-US" dirty="0"/>
          </a:p>
        </p:txBody>
      </p:sp>
      <p:sp>
        <p:nvSpPr>
          <p:cNvPr id="16" name="Text Placeholder 2"/>
          <p:cNvSpPr>
            <a:spLocks noGrp="1"/>
          </p:cNvSpPr>
          <p:nvPr>
            <p:ph idx="1"/>
          </p:nvPr>
        </p:nvSpPr>
        <p:spPr>
          <a:xfrm>
            <a:off x="468078" y="714076"/>
            <a:ext cx="8229600" cy="29720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0046733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4767263"/>
            <a:ext cx="2133600" cy="273844"/>
          </a:xfrm>
          <a:prstGeom prst="rect">
            <a:avLst/>
          </a:prstGeom>
        </p:spPr>
        <p:txBody>
          <a:bodyPr/>
          <a:lstStyle/>
          <a:p>
            <a:r>
              <a:rPr lang="en-US" smtClean="0"/>
              <a:t>May 9, 2016</a:t>
            </a:r>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r>
              <a:rPr lang="en-US" smtClean="0"/>
              <a:t>EMERGENCY PREPAREDNESS</a:t>
            </a:r>
            <a:endParaRPr lang="en-US" dirty="0"/>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166B2C24-75C8-E544-A8CC-21761AB50D8D}" type="slidenum">
              <a:rPr lang="en-US" smtClean="0"/>
              <a:t>‹#›</a:t>
            </a:fld>
            <a:endParaRPr lang="en-US" dirty="0"/>
          </a:p>
        </p:txBody>
      </p:sp>
      <p:pic>
        <p:nvPicPr>
          <p:cNvPr id="2" name="Picture 1" descr="s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740" y="3885426"/>
            <a:ext cx="1258074" cy="1258074"/>
          </a:xfrm>
          <a:prstGeom prst="rect">
            <a:avLst/>
          </a:prstGeom>
        </p:spPr>
      </p:pic>
      <p:pic>
        <p:nvPicPr>
          <p:cNvPr id="3" name="Picture 2" descr="s2.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63740" y="3883500"/>
            <a:ext cx="1260000" cy="1260000"/>
          </a:xfrm>
          <a:prstGeom prst="rect">
            <a:avLst/>
          </a:prstGeom>
        </p:spPr>
      </p:pic>
      <p:pic>
        <p:nvPicPr>
          <p:cNvPr id="8" name="Picture 7" descr="s3.jpg"/>
          <p:cNvPicPr>
            <a:picLocks noChangeAspect="1"/>
          </p:cNvPicPr>
          <p:nvPr userDrawn="1"/>
        </p:nvPicPr>
        <p:blipFill rotWithShape="1">
          <a:blip r:embed="rId4">
            <a:extLst>
              <a:ext uri="{28A0092B-C50C-407E-A947-70E740481C1C}">
                <a14:useLocalDpi xmlns:a14="http://schemas.microsoft.com/office/drawing/2010/main" val="0"/>
              </a:ext>
            </a:extLst>
          </a:blip>
          <a:srcRect l="31449"/>
          <a:stretch/>
        </p:blipFill>
        <p:spPr>
          <a:xfrm>
            <a:off x="0" y="3881574"/>
            <a:ext cx="863739" cy="1259990"/>
          </a:xfrm>
          <a:prstGeom prst="rect">
            <a:avLst/>
          </a:prstGeom>
        </p:spPr>
      </p:pic>
      <p:pic>
        <p:nvPicPr>
          <p:cNvPr id="11" name="Picture 10" descr="s4.jp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70021" y="3883500"/>
            <a:ext cx="1260000" cy="1260000"/>
          </a:xfrm>
          <a:prstGeom prst="rect">
            <a:avLst/>
          </a:prstGeom>
        </p:spPr>
      </p:pic>
      <p:pic>
        <p:nvPicPr>
          <p:cNvPr id="14" name="Picture 13" descr="s5.jp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633196" y="3883500"/>
            <a:ext cx="1260000" cy="1260000"/>
          </a:xfrm>
          <a:prstGeom prst="rect">
            <a:avLst/>
          </a:prstGeom>
        </p:spPr>
      </p:pic>
      <p:pic>
        <p:nvPicPr>
          <p:cNvPr id="17" name="Picture 16" descr="s6.jp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890021" y="3881574"/>
            <a:ext cx="1260000" cy="1260000"/>
          </a:xfrm>
          <a:prstGeom prst="rect">
            <a:avLst/>
          </a:prstGeom>
        </p:spPr>
      </p:pic>
      <p:pic>
        <p:nvPicPr>
          <p:cNvPr id="18" name="Picture 17" descr="s7.jp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148370" y="3881574"/>
            <a:ext cx="1260000" cy="1260000"/>
          </a:xfrm>
          <a:prstGeom prst="rect">
            <a:avLst/>
          </a:prstGeom>
        </p:spPr>
      </p:pic>
      <p:pic>
        <p:nvPicPr>
          <p:cNvPr id="19" name="Picture 18" descr="s8.jpg"/>
          <p:cNvPicPr>
            <a:picLocks noChangeAspect="1"/>
          </p:cNvPicPr>
          <p:nvPr userDrawn="1"/>
        </p:nvPicPr>
        <p:blipFill rotWithShape="1">
          <a:blip r:embed="rId9">
            <a:extLst>
              <a:ext uri="{28A0092B-C50C-407E-A947-70E740481C1C}">
                <a14:useLocalDpi xmlns:a14="http://schemas.microsoft.com/office/drawing/2010/main" val="0"/>
              </a:ext>
            </a:extLst>
          </a:blip>
          <a:srcRect r="41869"/>
          <a:stretch/>
        </p:blipFill>
        <p:spPr>
          <a:xfrm>
            <a:off x="8411545" y="3883500"/>
            <a:ext cx="732456" cy="1260000"/>
          </a:xfrm>
          <a:prstGeom prst="rect">
            <a:avLst/>
          </a:prstGeom>
        </p:spPr>
      </p:pic>
      <p:sp>
        <p:nvSpPr>
          <p:cNvPr id="13" name="Title 1"/>
          <p:cNvSpPr>
            <a:spLocks noGrp="1"/>
          </p:cNvSpPr>
          <p:nvPr>
            <p:ph type="title"/>
          </p:nvPr>
        </p:nvSpPr>
        <p:spPr>
          <a:xfrm>
            <a:off x="2646501" y="0"/>
            <a:ext cx="6117852" cy="469901"/>
          </a:xfrm>
        </p:spPr>
        <p:txBody>
          <a:bodyPr/>
          <a:lstStyle>
            <a:lvl1pPr>
              <a:defRPr>
                <a:latin typeface="Myriad Pro SemiExt"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810922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2" name="Picture 1" descr="s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33545" y="4619662"/>
            <a:ext cx="574513" cy="574513"/>
          </a:xfrm>
          <a:prstGeom prst="rect">
            <a:avLst/>
          </a:prstGeom>
        </p:spPr>
      </p:pic>
      <p:pic>
        <p:nvPicPr>
          <p:cNvPr id="3" name="Picture 2" descr="s2.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58152" y="4615949"/>
            <a:ext cx="575392" cy="575392"/>
          </a:xfrm>
          <a:prstGeom prst="rect">
            <a:avLst/>
          </a:prstGeom>
        </p:spPr>
      </p:pic>
      <p:pic>
        <p:nvPicPr>
          <p:cNvPr id="8" name="Picture 7" descr="s3.jpg"/>
          <p:cNvPicPr>
            <a:picLocks noChangeAspect="1"/>
          </p:cNvPicPr>
          <p:nvPr userDrawn="1"/>
        </p:nvPicPr>
        <p:blipFill rotWithShape="1">
          <a:blip r:embed="rId4">
            <a:extLst>
              <a:ext uri="{28A0092B-C50C-407E-A947-70E740481C1C}">
                <a14:useLocalDpi xmlns:a14="http://schemas.microsoft.com/office/drawing/2010/main" val="0"/>
              </a:ext>
            </a:extLst>
          </a:blip>
          <a:srcRect l="784"/>
          <a:stretch/>
        </p:blipFill>
        <p:spPr>
          <a:xfrm>
            <a:off x="4587272" y="4611967"/>
            <a:ext cx="570880" cy="575388"/>
          </a:xfrm>
          <a:prstGeom prst="rect">
            <a:avLst/>
          </a:prstGeom>
        </p:spPr>
      </p:pic>
      <p:pic>
        <p:nvPicPr>
          <p:cNvPr id="11" name="Picture 10" descr="s4.jp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308057" y="4621079"/>
            <a:ext cx="575392" cy="575392"/>
          </a:xfrm>
          <a:prstGeom prst="rect">
            <a:avLst/>
          </a:prstGeom>
        </p:spPr>
      </p:pic>
      <p:pic>
        <p:nvPicPr>
          <p:cNvPr id="14" name="Picture 13" descr="s5.jp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883449" y="4621079"/>
            <a:ext cx="575392" cy="575392"/>
          </a:xfrm>
          <a:prstGeom prst="rect">
            <a:avLst/>
          </a:prstGeom>
        </p:spPr>
      </p:pic>
      <p:pic>
        <p:nvPicPr>
          <p:cNvPr id="17" name="Picture 16" descr="s6.jp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458842" y="4619662"/>
            <a:ext cx="575392" cy="575392"/>
          </a:xfrm>
          <a:prstGeom prst="rect">
            <a:avLst/>
          </a:prstGeom>
        </p:spPr>
      </p:pic>
      <p:pic>
        <p:nvPicPr>
          <p:cNvPr id="18" name="Picture 17" descr="s7.jp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8034234" y="4621079"/>
            <a:ext cx="575392" cy="575392"/>
          </a:xfrm>
          <a:prstGeom prst="rect">
            <a:avLst/>
          </a:prstGeom>
        </p:spPr>
      </p:pic>
      <p:pic>
        <p:nvPicPr>
          <p:cNvPr id="19" name="Picture 18" descr="s8.jpg"/>
          <p:cNvPicPr>
            <a:picLocks noChangeAspect="1"/>
          </p:cNvPicPr>
          <p:nvPr userDrawn="1"/>
        </p:nvPicPr>
        <p:blipFill rotWithShape="1">
          <a:blip r:embed="rId9">
            <a:extLst>
              <a:ext uri="{28A0092B-C50C-407E-A947-70E740481C1C}">
                <a14:useLocalDpi xmlns:a14="http://schemas.microsoft.com/office/drawing/2010/main" val="0"/>
              </a:ext>
            </a:extLst>
          </a:blip>
          <a:srcRect l="-1" r="-765"/>
          <a:stretch/>
        </p:blipFill>
        <p:spPr>
          <a:xfrm>
            <a:off x="8609626" y="4615949"/>
            <a:ext cx="579803" cy="575392"/>
          </a:xfrm>
          <a:prstGeom prst="rect">
            <a:avLst/>
          </a:prstGeom>
        </p:spPr>
      </p:pic>
      <p:pic>
        <p:nvPicPr>
          <p:cNvPr id="16" name="Picture 15" descr="s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1388" y="4621958"/>
            <a:ext cx="574513" cy="574513"/>
          </a:xfrm>
          <a:prstGeom prst="rect">
            <a:avLst/>
          </a:prstGeom>
        </p:spPr>
      </p:pic>
      <p:pic>
        <p:nvPicPr>
          <p:cNvPr id="20" name="Picture 19" descr="s2.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5995" y="4618245"/>
            <a:ext cx="575392" cy="575392"/>
          </a:xfrm>
          <a:prstGeom prst="rect">
            <a:avLst/>
          </a:prstGeom>
        </p:spPr>
      </p:pic>
      <p:pic>
        <p:nvPicPr>
          <p:cNvPr id="21" name="Picture 20" descr="s3.jpg"/>
          <p:cNvPicPr>
            <a:picLocks noChangeAspect="1"/>
          </p:cNvPicPr>
          <p:nvPr userDrawn="1"/>
        </p:nvPicPr>
        <p:blipFill rotWithShape="1">
          <a:blip r:embed="rId4">
            <a:extLst>
              <a:ext uri="{28A0092B-C50C-407E-A947-70E740481C1C}">
                <a14:useLocalDpi xmlns:a14="http://schemas.microsoft.com/office/drawing/2010/main" val="0"/>
              </a:ext>
            </a:extLst>
          </a:blip>
          <a:srcRect l="784"/>
          <a:stretch/>
        </p:blipFill>
        <p:spPr>
          <a:xfrm>
            <a:off x="-14885" y="4614263"/>
            <a:ext cx="570880" cy="575388"/>
          </a:xfrm>
          <a:prstGeom prst="rect">
            <a:avLst/>
          </a:prstGeom>
        </p:spPr>
      </p:pic>
      <p:pic>
        <p:nvPicPr>
          <p:cNvPr id="22" name="Picture 21" descr="s4.jp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705900" y="4623375"/>
            <a:ext cx="575392" cy="575392"/>
          </a:xfrm>
          <a:prstGeom prst="rect">
            <a:avLst/>
          </a:prstGeom>
        </p:spPr>
      </p:pic>
      <p:pic>
        <p:nvPicPr>
          <p:cNvPr id="23" name="Picture 22" descr="s5.jp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281292" y="4623375"/>
            <a:ext cx="575392" cy="575392"/>
          </a:xfrm>
          <a:prstGeom prst="rect">
            <a:avLst/>
          </a:prstGeom>
        </p:spPr>
      </p:pic>
      <p:pic>
        <p:nvPicPr>
          <p:cNvPr id="24" name="Picture 23" descr="s6.jp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856685" y="4621958"/>
            <a:ext cx="575392" cy="575392"/>
          </a:xfrm>
          <a:prstGeom prst="rect">
            <a:avLst/>
          </a:prstGeom>
        </p:spPr>
      </p:pic>
      <p:pic>
        <p:nvPicPr>
          <p:cNvPr id="25" name="Picture 24" descr="s7.jp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432077" y="4623375"/>
            <a:ext cx="575392" cy="575392"/>
          </a:xfrm>
          <a:prstGeom prst="rect">
            <a:avLst/>
          </a:prstGeom>
        </p:spPr>
      </p:pic>
      <p:pic>
        <p:nvPicPr>
          <p:cNvPr id="26" name="Picture 25" descr="s8.jpg"/>
          <p:cNvPicPr>
            <a:picLocks noChangeAspect="1"/>
          </p:cNvPicPr>
          <p:nvPr userDrawn="1"/>
        </p:nvPicPr>
        <p:blipFill rotWithShape="1">
          <a:blip r:embed="rId9">
            <a:extLst>
              <a:ext uri="{28A0092B-C50C-407E-A947-70E740481C1C}">
                <a14:useLocalDpi xmlns:a14="http://schemas.microsoft.com/office/drawing/2010/main" val="0"/>
              </a:ext>
            </a:extLst>
          </a:blip>
          <a:srcRect l="-1" r="-765"/>
          <a:stretch/>
        </p:blipFill>
        <p:spPr>
          <a:xfrm>
            <a:off x="4007469" y="4618245"/>
            <a:ext cx="579803" cy="575392"/>
          </a:xfrm>
          <a:prstGeom prst="rect">
            <a:avLst/>
          </a:prstGeom>
        </p:spPr>
      </p:pic>
      <p:sp>
        <p:nvSpPr>
          <p:cNvPr id="27" name="Title 1"/>
          <p:cNvSpPr>
            <a:spLocks noGrp="1"/>
          </p:cNvSpPr>
          <p:nvPr>
            <p:ph type="title"/>
          </p:nvPr>
        </p:nvSpPr>
        <p:spPr>
          <a:xfrm>
            <a:off x="2646501" y="0"/>
            <a:ext cx="6117852" cy="469901"/>
          </a:xfrm>
        </p:spPr>
        <p:txBody>
          <a:bodyPr/>
          <a:lstStyle>
            <a:lvl1pPr>
              <a:defRPr>
                <a:latin typeface="Myriad Pro SemiExt"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4109345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1" descr="s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33545" y="4619662"/>
            <a:ext cx="574513" cy="574513"/>
          </a:xfrm>
          <a:prstGeom prst="rect">
            <a:avLst/>
          </a:prstGeom>
        </p:spPr>
      </p:pic>
      <p:pic>
        <p:nvPicPr>
          <p:cNvPr id="3" name="Picture 2" descr="s2.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58152" y="4615949"/>
            <a:ext cx="575392" cy="575392"/>
          </a:xfrm>
          <a:prstGeom prst="rect">
            <a:avLst/>
          </a:prstGeom>
        </p:spPr>
      </p:pic>
      <p:pic>
        <p:nvPicPr>
          <p:cNvPr id="8" name="Picture 7" descr="s3.jpg"/>
          <p:cNvPicPr>
            <a:picLocks noChangeAspect="1"/>
          </p:cNvPicPr>
          <p:nvPr userDrawn="1"/>
        </p:nvPicPr>
        <p:blipFill rotWithShape="1">
          <a:blip r:embed="rId4">
            <a:extLst>
              <a:ext uri="{28A0092B-C50C-407E-A947-70E740481C1C}">
                <a14:useLocalDpi xmlns:a14="http://schemas.microsoft.com/office/drawing/2010/main" val="0"/>
              </a:ext>
            </a:extLst>
          </a:blip>
          <a:srcRect l="784"/>
          <a:stretch/>
        </p:blipFill>
        <p:spPr>
          <a:xfrm>
            <a:off x="4587272" y="4611967"/>
            <a:ext cx="570880" cy="575388"/>
          </a:xfrm>
          <a:prstGeom prst="rect">
            <a:avLst/>
          </a:prstGeom>
        </p:spPr>
      </p:pic>
      <p:pic>
        <p:nvPicPr>
          <p:cNvPr id="11" name="Picture 10" descr="s4.jp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308057" y="4621079"/>
            <a:ext cx="575392" cy="575392"/>
          </a:xfrm>
          <a:prstGeom prst="rect">
            <a:avLst/>
          </a:prstGeom>
        </p:spPr>
      </p:pic>
      <p:pic>
        <p:nvPicPr>
          <p:cNvPr id="14" name="Picture 13" descr="s5.jp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883449" y="4621079"/>
            <a:ext cx="575392" cy="575392"/>
          </a:xfrm>
          <a:prstGeom prst="rect">
            <a:avLst/>
          </a:prstGeom>
        </p:spPr>
      </p:pic>
      <p:pic>
        <p:nvPicPr>
          <p:cNvPr id="17" name="Picture 16" descr="s6.jp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458842" y="4619662"/>
            <a:ext cx="575392" cy="575392"/>
          </a:xfrm>
          <a:prstGeom prst="rect">
            <a:avLst/>
          </a:prstGeom>
        </p:spPr>
      </p:pic>
      <p:pic>
        <p:nvPicPr>
          <p:cNvPr id="18" name="Picture 17" descr="s7.jp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8034234" y="4621079"/>
            <a:ext cx="575392" cy="575392"/>
          </a:xfrm>
          <a:prstGeom prst="rect">
            <a:avLst/>
          </a:prstGeom>
        </p:spPr>
      </p:pic>
      <p:pic>
        <p:nvPicPr>
          <p:cNvPr id="19" name="Picture 18" descr="s8.jpg"/>
          <p:cNvPicPr>
            <a:picLocks noChangeAspect="1"/>
          </p:cNvPicPr>
          <p:nvPr userDrawn="1"/>
        </p:nvPicPr>
        <p:blipFill rotWithShape="1">
          <a:blip r:embed="rId9">
            <a:extLst>
              <a:ext uri="{28A0092B-C50C-407E-A947-70E740481C1C}">
                <a14:useLocalDpi xmlns:a14="http://schemas.microsoft.com/office/drawing/2010/main" val="0"/>
              </a:ext>
            </a:extLst>
          </a:blip>
          <a:srcRect l="-1" r="-765"/>
          <a:stretch/>
        </p:blipFill>
        <p:spPr>
          <a:xfrm>
            <a:off x="8609626" y="4615949"/>
            <a:ext cx="579803" cy="575392"/>
          </a:xfrm>
          <a:prstGeom prst="rect">
            <a:avLst/>
          </a:prstGeom>
        </p:spPr>
      </p:pic>
      <p:pic>
        <p:nvPicPr>
          <p:cNvPr id="16" name="Picture 15" descr="s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1388" y="4621958"/>
            <a:ext cx="574513" cy="574513"/>
          </a:xfrm>
          <a:prstGeom prst="rect">
            <a:avLst/>
          </a:prstGeom>
        </p:spPr>
      </p:pic>
      <p:pic>
        <p:nvPicPr>
          <p:cNvPr id="20" name="Picture 19" descr="s2.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5995" y="4618245"/>
            <a:ext cx="575392" cy="575392"/>
          </a:xfrm>
          <a:prstGeom prst="rect">
            <a:avLst/>
          </a:prstGeom>
        </p:spPr>
      </p:pic>
      <p:pic>
        <p:nvPicPr>
          <p:cNvPr id="21" name="Picture 20" descr="s3.jpg"/>
          <p:cNvPicPr>
            <a:picLocks noChangeAspect="1"/>
          </p:cNvPicPr>
          <p:nvPr userDrawn="1"/>
        </p:nvPicPr>
        <p:blipFill rotWithShape="1">
          <a:blip r:embed="rId4">
            <a:extLst>
              <a:ext uri="{28A0092B-C50C-407E-A947-70E740481C1C}">
                <a14:useLocalDpi xmlns:a14="http://schemas.microsoft.com/office/drawing/2010/main" val="0"/>
              </a:ext>
            </a:extLst>
          </a:blip>
          <a:srcRect l="784"/>
          <a:stretch/>
        </p:blipFill>
        <p:spPr>
          <a:xfrm>
            <a:off x="-14885" y="4614263"/>
            <a:ext cx="570880" cy="575388"/>
          </a:xfrm>
          <a:prstGeom prst="rect">
            <a:avLst/>
          </a:prstGeom>
        </p:spPr>
      </p:pic>
      <p:pic>
        <p:nvPicPr>
          <p:cNvPr id="22" name="Picture 21" descr="s4.jp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705900" y="4623375"/>
            <a:ext cx="575392" cy="575392"/>
          </a:xfrm>
          <a:prstGeom prst="rect">
            <a:avLst/>
          </a:prstGeom>
        </p:spPr>
      </p:pic>
      <p:pic>
        <p:nvPicPr>
          <p:cNvPr id="23" name="Picture 22" descr="s5.jp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281292" y="4623375"/>
            <a:ext cx="575392" cy="575392"/>
          </a:xfrm>
          <a:prstGeom prst="rect">
            <a:avLst/>
          </a:prstGeom>
        </p:spPr>
      </p:pic>
      <p:pic>
        <p:nvPicPr>
          <p:cNvPr id="24" name="Picture 23" descr="s6.jp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856685" y="4621958"/>
            <a:ext cx="575392" cy="575392"/>
          </a:xfrm>
          <a:prstGeom prst="rect">
            <a:avLst/>
          </a:prstGeom>
        </p:spPr>
      </p:pic>
      <p:pic>
        <p:nvPicPr>
          <p:cNvPr id="25" name="Picture 24" descr="s7.jp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432077" y="4623375"/>
            <a:ext cx="575392" cy="575392"/>
          </a:xfrm>
          <a:prstGeom prst="rect">
            <a:avLst/>
          </a:prstGeom>
        </p:spPr>
      </p:pic>
      <p:pic>
        <p:nvPicPr>
          <p:cNvPr id="26" name="Picture 25" descr="s8.jpg"/>
          <p:cNvPicPr>
            <a:picLocks noChangeAspect="1"/>
          </p:cNvPicPr>
          <p:nvPr userDrawn="1"/>
        </p:nvPicPr>
        <p:blipFill rotWithShape="1">
          <a:blip r:embed="rId9">
            <a:extLst>
              <a:ext uri="{28A0092B-C50C-407E-A947-70E740481C1C}">
                <a14:useLocalDpi xmlns:a14="http://schemas.microsoft.com/office/drawing/2010/main" val="0"/>
              </a:ext>
            </a:extLst>
          </a:blip>
          <a:srcRect l="-1" r="-765"/>
          <a:stretch/>
        </p:blipFill>
        <p:spPr>
          <a:xfrm>
            <a:off x="4007469" y="4618245"/>
            <a:ext cx="579803" cy="575392"/>
          </a:xfrm>
          <a:prstGeom prst="rect">
            <a:avLst/>
          </a:prstGeom>
        </p:spPr>
      </p:pic>
      <p:sp>
        <p:nvSpPr>
          <p:cNvPr id="27" name="Title 1"/>
          <p:cNvSpPr>
            <a:spLocks noGrp="1"/>
          </p:cNvSpPr>
          <p:nvPr>
            <p:ph type="title"/>
          </p:nvPr>
        </p:nvSpPr>
        <p:spPr>
          <a:xfrm>
            <a:off x="2646501" y="0"/>
            <a:ext cx="6117852" cy="469901"/>
          </a:xfrm>
        </p:spPr>
        <p:txBody>
          <a:bodyPr/>
          <a:lstStyle>
            <a:lvl1pPr>
              <a:defRPr>
                <a:latin typeface="Myriad Pro SemiExt" pitchFamily="34" charset="0"/>
              </a:defRPr>
            </a:lvl1pPr>
          </a:lstStyle>
          <a:p>
            <a:r>
              <a:rPr lang="en-US" smtClean="0"/>
              <a:t>Click to edit Master title style</a:t>
            </a:r>
            <a:endParaRPr lang="en-US" dirty="0"/>
          </a:p>
        </p:txBody>
      </p:sp>
      <p:sp>
        <p:nvSpPr>
          <p:cNvPr id="28" name="Text Placeholder 2"/>
          <p:cNvSpPr>
            <a:spLocks noGrp="1"/>
          </p:cNvSpPr>
          <p:nvPr>
            <p:ph idx="1"/>
          </p:nvPr>
        </p:nvSpPr>
        <p:spPr>
          <a:xfrm>
            <a:off x="468078" y="714076"/>
            <a:ext cx="8229600" cy="3638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76655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yriad Pro SemiExt" pitchFamily="34" charset="0"/>
              </a:defRPr>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a:latin typeface="Myriad Pro" pitchFamily="34" charset="0"/>
              </a:defRPr>
            </a:lvl1pPr>
            <a:lvl2pPr>
              <a:defRPr>
                <a:latin typeface="Myriad Pro" pitchFamily="34" charset="0"/>
              </a:defRPr>
            </a:lvl2pPr>
            <a:lvl3pPr>
              <a:defRPr>
                <a:latin typeface="Myriad Pro" pitchFamily="34" charset="0"/>
              </a:defRPr>
            </a:lvl3pPr>
            <a:lvl4pPr>
              <a:defRPr>
                <a:latin typeface="Myriad Pro" pitchFamily="34" charset="0"/>
              </a:defRPr>
            </a:lvl4pPr>
            <a:lvl5pPr>
              <a:defRPr>
                <a:latin typeface="Myriad Pro"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1727606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772021"/>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0"/>
          </p:nvPr>
        </p:nvSpPr>
        <p:spPr>
          <a:xfrm>
            <a:off x="457200" y="4767263"/>
            <a:ext cx="2133600" cy="273844"/>
          </a:xfrm>
          <a:prstGeom prst="rect">
            <a:avLst/>
          </a:prstGeom>
        </p:spPr>
        <p:txBody>
          <a:bodyPr/>
          <a:lstStyle/>
          <a:p>
            <a:r>
              <a:rPr lang="en-US" smtClean="0"/>
              <a:t>May 9, 2016</a:t>
            </a:r>
            <a:endParaRPr lang="en-US"/>
          </a:p>
        </p:txBody>
      </p:sp>
      <p:sp>
        <p:nvSpPr>
          <p:cNvPr id="8" name="Footer Placeholder 4"/>
          <p:cNvSpPr>
            <a:spLocks noGrp="1"/>
          </p:cNvSpPr>
          <p:nvPr>
            <p:ph type="ftr" sz="quarter" idx="11"/>
          </p:nvPr>
        </p:nvSpPr>
        <p:spPr>
          <a:xfrm>
            <a:off x="3124200" y="4767263"/>
            <a:ext cx="2895600" cy="273844"/>
          </a:xfrm>
          <a:prstGeom prst="rect">
            <a:avLst/>
          </a:prstGeom>
        </p:spPr>
        <p:txBody>
          <a:bodyPr/>
          <a:lstStyle/>
          <a:p>
            <a:r>
              <a:rPr lang="en-US" smtClean="0"/>
              <a:t>EMERGENCY PREPAREDNESS</a:t>
            </a:r>
            <a:endParaRPr lang="en-US"/>
          </a:p>
        </p:txBody>
      </p:sp>
      <p:sp>
        <p:nvSpPr>
          <p:cNvPr id="9" name="Slide Number Placeholder 5"/>
          <p:cNvSpPr>
            <a:spLocks noGrp="1"/>
          </p:cNvSpPr>
          <p:nvPr>
            <p:ph type="sldNum" sz="quarter" idx="12"/>
          </p:nvPr>
        </p:nvSpPr>
        <p:spPr>
          <a:xfrm>
            <a:off x="6553200" y="4767263"/>
            <a:ext cx="2133600" cy="273844"/>
          </a:xfrm>
          <a:prstGeom prst="rect">
            <a:avLst/>
          </a:prstGeom>
        </p:spPr>
        <p:txBody>
          <a:bodyPr/>
          <a:lstStyle/>
          <a:p>
            <a:fld id="{166B2C24-75C8-E544-A8CC-21761AB50D8D}" type="slidenum">
              <a:rPr lang="en-US" smtClean="0"/>
              <a:t>‹#›</a:t>
            </a:fld>
            <a:endParaRPr lang="en-US"/>
          </a:p>
        </p:txBody>
      </p:sp>
      <p:pic>
        <p:nvPicPr>
          <p:cNvPr id="10" name="Picture 9" descr="s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740" y="3885426"/>
            <a:ext cx="1258074" cy="1258074"/>
          </a:xfrm>
          <a:prstGeom prst="rect">
            <a:avLst/>
          </a:prstGeom>
        </p:spPr>
      </p:pic>
      <p:pic>
        <p:nvPicPr>
          <p:cNvPr id="11" name="Picture 10" descr="s2.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63740" y="3883500"/>
            <a:ext cx="1260000" cy="1260000"/>
          </a:xfrm>
          <a:prstGeom prst="rect">
            <a:avLst/>
          </a:prstGeom>
        </p:spPr>
      </p:pic>
      <p:pic>
        <p:nvPicPr>
          <p:cNvPr id="12" name="Picture 11" descr="s3.jpg"/>
          <p:cNvPicPr>
            <a:picLocks noChangeAspect="1"/>
          </p:cNvPicPr>
          <p:nvPr userDrawn="1"/>
        </p:nvPicPr>
        <p:blipFill rotWithShape="1">
          <a:blip r:embed="rId4">
            <a:extLst>
              <a:ext uri="{28A0092B-C50C-407E-A947-70E740481C1C}">
                <a14:useLocalDpi xmlns:a14="http://schemas.microsoft.com/office/drawing/2010/main" val="0"/>
              </a:ext>
            </a:extLst>
          </a:blip>
          <a:srcRect l="31449"/>
          <a:stretch/>
        </p:blipFill>
        <p:spPr>
          <a:xfrm>
            <a:off x="0" y="3881574"/>
            <a:ext cx="863739" cy="1259990"/>
          </a:xfrm>
          <a:prstGeom prst="rect">
            <a:avLst/>
          </a:prstGeom>
        </p:spPr>
      </p:pic>
      <p:pic>
        <p:nvPicPr>
          <p:cNvPr id="13" name="Picture 12" descr="s4.jp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70021" y="3883500"/>
            <a:ext cx="1260000" cy="1260000"/>
          </a:xfrm>
          <a:prstGeom prst="rect">
            <a:avLst/>
          </a:prstGeom>
        </p:spPr>
      </p:pic>
      <p:pic>
        <p:nvPicPr>
          <p:cNvPr id="14" name="Picture 13" descr="s5.jp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633196" y="3883500"/>
            <a:ext cx="1260000" cy="1260000"/>
          </a:xfrm>
          <a:prstGeom prst="rect">
            <a:avLst/>
          </a:prstGeom>
        </p:spPr>
      </p:pic>
      <p:pic>
        <p:nvPicPr>
          <p:cNvPr id="15" name="Picture 14" descr="s6.jp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890021" y="3881574"/>
            <a:ext cx="1260000" cy="1260000"/>
          </a:xfrm>
          <a:prstGeom prst="rect">
            <a:avLst/>
          </a:prstGeom>
        </p:spPr>
      </p:pic>
      <p:pic>
        <p:nvPicPr>
          <p:cNvPr id="16" name="Picture 15" descr="s7.jp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148370" y="3881574"/>
            <a:ext cx="1260000" cy="1260000"/>
          </a:xfrm>
          <a:prstGeom prst="rect">
            <a:avLst/>
          </a:prstGeom>
        </p:spPr>
      </p:pic>
      <p:pic>
        <p:nvPicPr>
          <p:cNvPr id="17" name="Picture 16" descr="s8.jpg"/>
          <p:cNvPicPr>
            <a:picLocks noChangeAspect="1"/>
          </p:cNvPicPr>
          <p:nvPr userDrawn="1"/>
        </p:nvPicPr>
        <p:blipFill rotWithShape="1">
          <a:blip r:embed="rId9">
            <a:extLst>
              <a:ext uri="{28A0092B-C50C-407E-A947-70E740481C1C}">
                <a14:useLocalDpi xmlns:a14="http://schemas.microsoft.com/office/drawing/2010/main" val="0"/>
              </a:ext>
            </a:extLst>
          </a:blip>
          <a:srcRect r="41869"/>
          <a:stretch/>
        </p:blipFill>
        <p:spPr>
          <a:xfrm>
            <a:off x="8411545" y="3883500"/>
            <a:ext cx="732456" cy="1260000"/>
          </a:xfrm>
          <a:prstGeom prst="rect">
            <a:avLst/>
          </a:prstGeom>
        </p:spPr>
      </p:pic>
      <p:sp>
        <p:nvSpPr>
          <p:cNvPr id="19" name="Title 18"/>
          <p:cNvSpPr>
            <a:spLocks noGrp="1"/>
          </p:cNvSpPr>
          <p:nvPr>
            <p:ph type="title"/>
          </p:nvPr>
        </p:nvSpPr>
        <p:spPr/>
        <p:txBody>
          <a:bodyPr/>
          <a:lstStyle>
            <a:lvl1pPr>
              <a:defRPr>
                <a:latin typeface="Myriad Pro SemiExt" pitchFamily="34" charset="0"/>
              </a:defRPr>
            </a:lvl1pPr>
          </a:lstStyle>
          <a:p>
            <a:r>
              <a:rPr lang="en-US" smtClean="0"/>
              <a:t>Click to edit Master title style</a:t>
            </a:r>
            <a:endParaRPr lang="en-US"/>
          </a:p>
        </p:txBody>
      </p:sp>
      <p:sp>
        <p:nvSpPr>
          <p:cNvPr id="21" name="Text Placeholder 20"/>
          <p:cNvSpPr>
            <a:spLocks noGrp="1"/>
          </p:cNvSpPr>
          <p:nvPr>
            <p:ph type="body" sz="quarter" idx="13"/>
          </p:nvPr>
        </p:nvSpPr>
        <p:spPr>
          <a:xfrm>
            <a:off x="722313" y="1896486"/>
            <a:ext cx="7772400" cy="1427163"/>
          </a:xfrm>
        </p:spPr>
        <p:txBody>
          <a:bodyPr/>
          <a:lstStyle>
            <a:lvl1pPr>
              <a:defRPr>
                <a:latin typeface="Myriad Pro" pitchFamily="34" charset="0"/>
              </a:defRPr>
            </a:lvl1pPr>
            <a:lvl2pPr>
              <a:defRPr>
                <a:latin typeface="Myriad Pro" pitchFamily="34" charset="0"/>
              </a:defRPr>
            </a:lvl2pPr>
            <a:lvl3pPr>
              <a:defRPr>
                <a:latin typeface="Myriad Pro" pitchFamily="34" charset="0"/>
              </a:defRPr>
            </a:lvl3pPr>
            <a:lvl4pPr>
              <a:defRPr>
                <a:latin typeface="Myriad Pro" pitchFamily="34" charset="0"/>
              </a:defRPr>
            </a:lvl4pPr>
            <a:lvl5pPr>
              <a:defRPr>
                <a:latin typeface="Myriad Pro"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74178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yriad Pro SemiExt"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918891"/>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918891"/>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39150086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31099"/>
            <a:ext cx="8229600" cy="85725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496775"/>
            <a:ext cx="4040188" cy="47982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97659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6" y="1496775"/>
            <a:ext cx="4041775" cy="47982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97659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1"/>
          <p:cNvSpPr txBox="1">
            <a:spLocks/>
          </p:cNvSpPr>
          <p:nvPr userDrawn="1"/>
        </p:nvSpPr>
        <p:spPr>
          <a:xfrm>
            <a:off x="2646501" y="0"/>
            <a:ext cx="6117852" cy="469901"/>
          </a:xfrm>
          <a:prstGeom prst="rect">
            <a:avLst/>
          </a:prstGeom>
        </p:spPr>
        <p:txBody>
          <a:bodyPr vert="horz" lIns="91440" tIns="45720" rIns="91440" bIns="45720" rtlCol="0" anchor="ctr">
            <a:noAutofit/>
          </a:bodyPr>
          <a:lstStyle>
            <a:lvl1pPr algn="r" defTabSz="457200" rtl="0" eaLnBrk="1" latinLnBrk="0" hangingPunct="1">
              <a:spcBef>
                <a:spcPct val="0"/>
              </a:spcBef>
              <a:buNone/>
              <a:defRPr sz="2000" kern="1200">
                <a:solidFill>
                  <a:srgbClr val="FFFFFF"/>
                </a:solidFill>
                <a:latin typeface="Avenir Heavy"/>
                <a:ea typeface="+mj-ea"/>
                <a:cs typeface="Avenir Heavy"/>
              </a:defRPr>
            </a:lvl1pPr>
          </a:lstStyle>
          <a:p>
            <a:r>
              <a:rPr lang="fr-CA" smtClean="0">
                <a:latin typeface="Myriad Pro SemiExt" pitchFamily="34" charset="0"/>
              </a:rPr>
              <a:t>Click to edit Master title style</a:t>
            </a:r>
            <a:endParaRPr lang="en-US">
              <a:latin typeface="Myriad Pro SemiExt" pitchFamily="34" charset="0"/>
            </a:endParaRPr>
          </a:p>
        </p:txBody>
      </p:sp>
    </p:spTree>
    <p:extLst>
      <p:ext uri="{BB962C8B-B14F-4D97-AF65-F5344CB8AC3E}">
        <p14:creationId xmlns:p14="http://schemas.microsoft.com/office/powerpoint/2010/main" val="39749989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yriad Pro SemiExt" pitchFamily="34" charset="0"/>
              </a:defRPr>
            </a:lvl1pPr>
          </a:lstStyle>
          <a:p>
            <a:r>
              <a:rPr lang="en-US" smtClean="0"/>
              <a:t>Click to edit Master title style</a:t>
            </a:r>
            <a:endParaRPr lang="en-US"/>
          </a:p>
        </p:txBody>
      </p:sp>
    </p:spTree>
    <p:extLst>
      <p:ext uri="{BB962C8B-B14F-4D97-AF65-F5344CB8AC3E}">
        <p14:creationId xmlns:p14="http://schemas.microsoft.com/office/powerpoint/2010/main" val="122275885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p:cNvSpPr>
            <a:spLocks noGrp="1"/>
          </p:cNvSpPr>
          <p:nvPr>
            <p:ph type="title"/>
          </p:nvPr>
        </p:nvSpPr>
        <p:spPr>
          <a:xfrm>
            <a:off x="2646501" y="0"/>
            <a:ext cx="6117852" cy="469901"/>
          </a:xfrm>
        </p:spPr>
        <p:txBody>
          <a:bodyPr/>
          <a:lstStyle>
            <a:lvl1pPr>
              <a:defRPr>
                <a:latin typeface="Myriad Pro SemiExt" pitchFamily="34" charset="0"/>
              </a:defRPr>
            </a:lvl1pPr>
          </a:lstStyle>
          <a:p>
            <a:r>
              <a:rPr lang="en-US" smtClean="0"/>
              <a:t>Click to edit Master title style</a:t>
            </a:r>
            <a:endParaRPr lang="en-US"/>
          </a:p>
        </p:txBody>
      </p:sp>
    </p:spTree>
    <p:extLst>
      <p:ext uri="{BB962C8B-B14F-4D97-AF65-F5344CB8AC3E}">
        <p14:creationId xmlns:p14="http://schemas.microsoft.com/office/powerpoint/2010/main" val="2113009608"/>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601027"/>
            <a:ext cx="3008313" cy="871538"/>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60102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147256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itle 1"/>
          <p:cNvSpPr txBox="1">
            <a:spLocks/>
          </p:cNvSpPr>
          <p:nvPr userDrawn="1"/>
        </p:nvSpPr>
        <p:spPr>
          <a:xfrm>
            <a:off x="2646501" y="0"/>
            <a:ext cx="6117852" cy="469901"/>
          </a:xfrm>
          <a:prstGeom prst="rect">
            <a:avLst/>
          </a:prstGeom>
        </p:spPr>
        <p:txBody>
          <a:bodyPr vert="horz" lIns="91440" tIns="45720" rIns="91440" bIns="45720" rtlCol="0" anchor="ctr">
            <a:noAutofit/>
          </a:bodyPr>
          <a:lstStyle>
            <a:lvl1pPr algn="r" defTabSz="457200" rtl="0" eaLnBrk="1" latinLnBrk="0" hangingPunct="1">
              <a:spcBef>
                <a:spcPct val="0"/>
              </a:spcBef>
              <a:buNone/>
              <a:defRPr sz="2000" kern="1200">
                <a:solidFill>
                  <a:srgbClr val="FFFFFF"/>
                </a:solidFill>
                <a:latin typeface="Avenir Heavy"/>
                <a:ea typeface="+mj-ea"/>
                <a:cs typeface="Avenir Heavy"/>
              </a:defRPr>
            </a:lvl1pPr>
          </a:lstStyle>
          <a:p>
            <a:r>
              <a:rPr lang="fr-CA" smtClean="0">
                <a:latin typeface="Myriad Pro SemiExt" pitchFamily="34" charset="0"/>
              </a:rPr>
              <a:t>Click to edit Master title style</a:t>
            </a:r>
            <a:endParaRPr lang="en-US">
              <a:latin typeface="Myriad Pro SemiExt" pitchFamily="34" charset="0"/>
            </a:endParaRPr>
          </a:p>
        </p:txBody>
      </p:sp>
    </p:spTree>
    <p:extLst>
      <p:ext uri="{BB962C8B-B14F-4D97-AF65-F5344CB8AC3E}">
        <p14:creationId xmlns:p14="http://schemas.microsoft.com/office/powerpoint/2010/main" val="1469252901"/>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7040" y="3884930"/>
            <a:ext cx="8280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447040" y="744061"/>
            <a:ext cx="8280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47040" y="4309983"/>
            <a:ext cx="8280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itle 1"/>
          <p:cNvSpPr txBox="1">
            <a:spLocks/>
          </p:cNvSpPr>
          <p:nvPr userDrawn="1"/>
        </p:nvSpPr>
        <p:spPr>
          <a:xfrm>
            <a:off x="2646501" y="0"/>
            <a:ext cx="6117852" cy="469901"/>
          </a:xfrm>
          <a:prstGeom prst="rect">
            <a:avLst/>
          </a:prstGeom>
        </p:spPr>
        <p:txBody>
          <a:bodyPr vert="horz" lIns="91440" tIns="45720" rIns="91440" bIns="45720" rtlCol="0" anchor="ctr">
            <a:noAutofit/>
          </a:bodyPr>
          <a:lstStyle>
            <a:lvl1pPr algn="r" defTabSz="457200" rtl="0" eaLnBrk="1" latinLnBrk="0" hangingPunct="1">
              <a:spcBef>
                <a:spcPct val="0"/>
              </a:spcBef>
              <a:buNone/>
              <a:defRPr sz="2000" kern="1200">
                <a:solidFill>
                  <a:srgbClr val="FFFFFF"/>
                </a:solidFill>
                <a:latin typeface="Avenir Heavy"/>
                <a:ea typeface="+mj-ea"/>
                <a:cs typeface="Avenir Heavy"/>
              </a:defRPr>
            </a:lvl1pPr>
          </a:lstStyle>
          <a:p>
            <a:r>
              <a:rPr lang="fr-CA" dirty="0" smtClean="0">
                <a:latin typeface="Myriad Pro SemiExt" pitchFamily="34" charset="0"/>
              </a:rPr>
              <a:t>Click to </a:t>
            </a:r>
            <a:r>
              <a:rPr lang="fr-CA" dirty="0" err="1" smtClean="0">
                <a:latin typeface="Myriad Pro SemiExt" pitchFamily="34" charset="0"/>
              </a:rPr>
              <a:t>edit</a:t>
            </a:r>
            <a:r>
              <a:rPr lang="fr-CA" dirty="0" smtClean="0">
                <a:latin typeface="Myriad Pro SemiExt" pitchFamily="34" charset="0"/>
              </a:rPr>
              <a:t> Master </a:t>
            </a:r>
            <a:r>
              <a:rPr lang="fr-CA" dirty="0" err="1" smtClean="0">
                <a:latin typeface="Myriad Pro SemiExt" pitchFamily="34" charset="0"/>
              </a:rPr>
              <a:t>title</a:t>
            </a:r>
            <a:r>
              <a:rPr lang="fr-CA" dirty="0" smtClean="0">
                <a:latin typeface="Myriad Pro SemiExt" pitchFamily="34" charset="0"/>
              </a:rPr>
              <a:t> style</a:t>
            </a:r>
            <a:endParaRPr lang="en-US" dirty="0">
              <a:latin typeface="Myriad Pro SemiExt" pitchFamily="34" charset="0"/>
            </a:endParaRPr>
          </a:p>
        </p:txBody>
      </p:sp>
    </p:spTree>
    <p:extLst>
      <p:ext uri="{BB962C8B-B14F-4D97-AF65-F5344CB8AC3E}">
        <p14:creationId xmlns:p14="http://schemas.microsoft.com/office/powerpoint/2010/main" val="54394295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yriad Pro SemiExt" pitchFamily="34"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5341624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1"/>
            <a:ext cx="9144000" cy="469900"/>
          </a:xfrm>
          <a:prstGeom prst="rect">
            <a:avLst/>
          </a:prstGeom>
          <a:solidFill>
            <a:srgbClr val="113F7C"/>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Myriad Pro SemiExt" pitchFamily="34" charset="0"/>
            </a:endParaRPr>
          </a:p>
        </p:txBody>
      </p:sp>
      <p:sp>
        <p:nvSpPr>
          <p:cNvPr id="2" name="Title Placeholder 1"/>
          <p:cNvSpPr>
            <a:spLocks noGrp="1"/>
          </p:cNvSpPr>
          <p:nvPr>
            <p:ph type="title"/>
          </p:nvPr>
        </p:nvSpPr>
        <p:spPr>
          <a:xfrm>
            <a:off x="2646501" y="0"/>
            <a:ext cx="6117852" cy="469901"/>
          </a:xfrm>
          <a:prstGeom prst="rect">
            <a:avLst/>
          </a:prstGeom>
        </p:spPr>
        <p:txBody>
          <a:bodyPr vert="horz" lIns="91440" tIns="45720" rIns="91440" bIns="45720" rtlCol="0" anchor="ctr">
            <a:noAutofit/>
          </a:bodyPr>
          <a:lstStyle/>
          <a:p>
            <a:r>
              <a:rPr lang="fr-CA" dirty="0" smtClean="0"/>
              <a:t>Click to </a:t>
            </a:r>
            <a:r>
              <a:rPr lang="fr-CA" dirty="0" err="1" smtClean="0"/>
              <a:t>edit</a:t>
            </a:r>
            <a:r>
              <a:rPr lang="fr-CA" dirty="0" smtClean="0"/>
              <a:t> Master </a:t>
            </a:r>
            <a:r>
              <a:rPr lang="fr-CA" dirty="0" err="1" smtClean="0"/>
              <a:t>title</a:t>
            </a:r>
            <a:r>
              <a:rPr lang="fr-CA" dirty="0" smtClean="0"/>
              <a:t> </a:t>
            </a:r>
            <a:r>
              <a:rPr lang="fr-CA" dirty="0" err="1" smtClean="0"/>
              <a:t>stytle</a:t>
            </a:r>
            <a:endParaRPr lang="en-US" dirty="0"/>
          </a:p>
        </p:txBody>
      </p:sp>
      <p:sp>
        <p:nvSpPr>
          <p:cNvPr id="3" name="Text Placeholder 2"/>
          <p:cNvSpPr>
            <a:spLocks noGrp="1"/>
          </p:cNvSpPr>
          <p:nvPr>
            <p:ph type="body" idx="1"/>
          </p:nvPr>
        </p:nvSpPr>
        <p:spPr>
          <a:xfrm>
            <a:off x="468078" y="714076"/>
            <a:ext cx="8229600" cy="414367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6" name="Picture 5" descr="TRIUMF_logo_white.eps"/>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457200" y="91904"/>
            <a:ext cx="1028700" cy="282063"/>
          </a:xfrm>
          <a:prstGeom prst="rect">
            <a:avLst/>
          </a:prstGeom>
        </p:spPr>
      </p:pic>
    </p:spTree>
    <p:extLst>
      <p:ext uri="{BB962C8B-B14F-4D97-AF65-F5344CB8AC3E}">
        <p14:creationId xmlns:p14="http://schemas.microsoft.com/office/powerpoint/2010/main" val="2181410028"/>
      </p:ext>
    </p:extLst>
  </p:cSld>
  <p:clrMap bg1="lt1" tx1="dk1" bg2="lt2" tx2="dk2" accent1="accent1" accent2="accent2" accent3="accent3" accent4="accent4" accent5="accent5" accent6="accent6" hlink="hlink" folHlink="folHlink"/>
  <p:sldLayoutIdLst>
    <p:sldLayoutId id="2147483662" r:id="rId1"/>
    <p:sldLayoutId id="2147483671" r:id="rId2"/>
    <p:sldLayoutId id="2147483667" r:id="rId3"/>
    <p:sldLayoutId id="2147483663" r:id="rId4"/>
    <p:sldLayoutId id="2147483668" r:id="rId5"/>
    <p:sldLayoutId id="2147483665" r:id="rId6"/>
    <p:sldLayoutId id="2147483649" r:id="rId7"/>
    <p:sldLayoutId id="2147483670" r:id="rId8"/>
    <p:sldLayoutId id="2147483664" r:id="rId9"/>
    <p:sldLayoutId id="2147483669" r:id="rId10"/>
    <p:sldLayoutId id="2147483650" r:id="rId11"/>
    <p:sldLayoutId id="2147483651" r:id="rId12"/>
    <p:sldLayoutId id="2147483652" r:id="rId13"/>
    <p:sldLayoutId id="2147483653" r:id="rId14"/>
    <p:sldLayoutId id="2147483654" r:id="rId15"/>
    <p:sldLayoutId id="2147483655" r:id="rId16"/>
    <p:sldLayoutId id="2147483656" r:id="rId17"/>
    <p:sldLayoutId id="2147483657" r:id="rId18"/>
    <p:sldLayoutId id="2147483658" r:id="rId19"/>
  </p:sldLayoutIdLst>
  <p:timing>
    <p:tnLst>
      <p:par>
        <p:cTn id="1" dur="indefinite" restart="never" nodeType="tmRoot"/>
      </p:par>
    </p:tnLst>
  </p:timing>
  <p:hf hdr="0" dt="0"/>
  <p:txStyles>
    <p:titleStyle>
      <a:lvl1pPr algn="r" defTabSz="457200" rtl="0" eaLnBrk="1" latinLnBrk="0" hangingPunct="1">
        <a:spcBef>
          <a:spcPct val="0"/>
        </a:spcBef>
        <a:buNone/>
        <a:defRPr sz="2000" b="0" i="0" u="none" kern="1200">
          <a:solidFill>
            <a:srgbClr val="FFFFFF"/>
          </a:solidFill>
          <a:latin typeface="Myriad Pro SemiExt" pitchFamily="34" charset="0"/>
          <a:ea typeface="+mj-ea"/>
          <a:cs typeface="Myriad Pro SemiExt" pitchFamily="34" charset="0"/>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Myriad Pro" pitchFamily="34" charset="0"/>
          <a:ea typeface="+mn-ea"/>
          <a:cs typeface="Myriad Pro" pitchFamily="34" charset="0"/>
        </a:defRPr>
      </a:lvl1pPr>
      <a:lvl2pPr marL="742950" indent="-285750" algn="l" defTabSz="457200" rtl="0" eaLnBrk="1" latinLnBrk="0" hangingPunct="1">
        <a:spcBef>
          <a:spcPct val="20000"/>
        </a:spcBef>
        <a:buFont typeface="Arial"/>
        <a:buChar char="–"/>
        <a:defRPr sz="2400" kern="1200">
          <a:solidFill>
            <a:schemeClr val="tx1"/>
          </a:solidFill>
          <a:latin typeface="Myriad Pro" pitchFamily="34" charset="0"/>
          <a:ea typeface="+mn-ea"/>
          <a:cs typeface="Myriad Pro" pitchFamily="34" charset="0"/>
        </a:defRPr>
      </a:lvl2pPr>
      <a:lvl3pPr marL="1143000" indent="-228600" algn="l" defTabSz="457200" rtl="0" eaLnBrk="1" latinLnBrk="0" hangingPunct="1">
        <a:spcBef>
          <a:spcPct val="20000"/>
        </a:spcBef>
        <a:buFont typeface="Arial"/>
        <a:buChar char="•"/>
        <a:defRPr sz="2000" kern="1200">
          <a:solidFill>
            <a:schemeClr val="tx1"/>
          </a:solidFill>
          <a:latin typeface="Myriad Pro" pitchFamily="34" charset="0"/>
          <a:ea typeface="+mn-ea"/>
          <a:cs typeface="Myriad Pro" pitchFamily="34" charset="0"/>
        </a:defRPr>
      </a:lvl3pPr>
      <a:lvl4pPr marL="1600200" indent="-228600" algn="l" defTabSz="457200" rtl="0" eaLnBrk="1" latinLnBrk="0" hangingPunct="1">
        <a:spcBef>
          <a:spcPct val="20000"/>
        </a:spcBef>
        <a:buFont typeface="Arial"/>
        <a:buChar char="–"/>
        <a:defRPr sz="1800" kern="1200">
          <a:solidFill>
            <a:schemeClr val="tx1"/>
          </a:solidFill>
          <a:latin typeface="Myriad Pro" pitchFamily="34" charset="0"/>
          <a:ea typeface="+mn-ea"/>
          <a:cs typeface="Myriad Pro" pitchFamily="34" charset="0"/>
        </a:defRPr>
      </a:lvl4pPr>
      <a:lvl5pPr marL="2057400" indent="-228600" algn="l" defTabSz="457200" rtl="0" eaLnBrk="1" latinLnBrk="0" hangingPunct="1">
        <a:spcBef>
          <a:spcPct val="20000"/>
        </a:spcBef>
        <a:buFont typeface="Arial"/>
        <a:buChar char="»"/>
        <a:defRPr sz="1800" kern="1200">
          <a:solidFill>
            <a:schemeClr val="tx1"/>
          </a:solidFill>
          <a:latin typeface="Myriad Pro" pitchFamily="34" charset="0"/>
          <a:ea typeface="+mn-ea"/>
          <a:cs typeface="Myriad Pro"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1.xml"/><Relationship Id="rId1" Type="http://schemas.openxmlformats.org/officeDocument/2006/relationships/vmlDrawing" Target="../drawings/vmlDrawing1.vml"/><Relationship Id="rId6" Type="http://schemas.openxmlformats.org/officeDocument/2006/relationships/image" Target="../media/image17.png"/><Relationship Id="rId5" Type="http://schemas.openxmlformats.org/officeDocument/2006/relationships/image" Target="../media/image16.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15.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hyperlink" Target="https://energy.gov/ehss/downloads/doe-hdbk-1078-94-0" TargetMode="External"/><Relationship Id="rId2" Type="http://schemas.openxmlformats.org/officeDocument/2006/relationships/notesSlide" Target="../notesSlides/notesSlide20.xml"/><Relationship Id="rId1" Type="http://schemas.openxmlformats.org/officeDocument/2006/relationships/slideLayout" Target="../slideLayouts/slideLayout11.xml"/><Relationship Id="rId5" Type="http://schemas.openxmlformats.org/officeDocument/2006/relationships/hyperlink" Target="mailto:pjones@triumf.ca" TargetMode="External"/><Relationship Id="rId4" Type="http://schemas.openxmlformats.org/officeDocument/2006/relationships/hyperlink" Target="http://www.taproot.com/"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9769" y="1809750"/>
            <a:ext cx="6934847" cy="2739211"/>
          </a:xfrm>
          <a:prstGeom prst="rect">
            <a:avLst/>
          </a:prstGeom>
          <a:noFill/>
        </p:spPr>
        <p:txBody>
          <a:bodyPr wrap="none" rtlCol="0">
            <a:spAutoFit/>
          </a:bodyPr>
          <a:lstStyle/>
          <a:p>
            <a:pPr algn="ctr"/>
            <a:r>
              <a:rPr lang="en-US" sz="2800" dirty="0" smtClean="0">
                <a:solidFill>
                  <a:schemeClr val="bg1"/>
                </a:solidFill>
              </a:rPr>
              <a:t>Training, </a:t>
            </a:r>
            <a:r>
              <a:rPr lang="en-US" sz="2800" dirty="0" err="1" smtClean="0">
                <a:solidFill>
                  <a:schemeClr val="bg1"/>
                </a:solidFill>
              </a:rPr>
              <a:t>TapRooT</a:t>
            </a:r>
            <a:r>
              <a:rPr lang="en-US" sz="2800" dirty="0" smtClean="0">
                <a:solidFill>
                  <a:schemeClr val="bg1"/>
                </a:solidFill>
              </a:rPr>
              <a:t> and Continual Improvement</a:t>
            </a:r>
          </a:p>
          <a:p>
            <a:pPr algn="ctr"/>
            <a:endParaRPr lang="en-US" dirty="0">
              <a:solidFill>
                <a:schemeClr val="bg1"/>
              </a:solidFill>
            </a:endParaRPr>
          </a:p>
          <a:p>
            <a:pPr algn="ctr"/>
            <a:r>
              <a:rPr lang="en-US" dirty="0" smtClean="0">
                <a:solidFill>
                  <a:schemeClr val="bg1"/>
                </a:solidFill>
              </a:rPr>
              <a:t>International Technical Safety Forum 2017</a:t>
            </a:r>
          </a:p>
          <a:p>
            <a:pPr algn="ctr"/>
            <a:endParaRPr lang="en-US" dirty="0">
              <a:solidFill>
                <a:schemeClr val="bg1"/>
              </a:solidFill>
            </a:endParaRPr>
          </a:p>
          <a:p>
            <a:pPr algn="ctr"/>
            <a:endParaRPr lang="en-US" dirty="0" smtClean="0">
              <a:solidFill>
                <a:schemeClr val="bg1"/>
              </a:solidFill>
            </a:endParaRPr>
          </a:p>
          <a:p>
            <a:pPr algn="ctr"/>
            <a:endParaRPr lang="en-US" dirty="0">
              <a:solidFill>
                <a:schemeClr val="bg1"/>
              </a:solidFill>
            </a:endParaRPr>
          </a:p>
          <a:p>
            <a:pPr algn="ctr"/>
            <a:r>
              <a:rPr lang="en-US" dirty="0" smtClean="0">
                <a:solidFill>
                  <a:schemeClr val="bg1"/>
                </a:solidFill>
              </a:rPr>
              <a:t>Philip Jones</a:t>
            </a:r>
          </a:p>
          <a:p>
            <a:pPr algn="ctr"/>
            <a:r>
              <a:rPr lang="en-US" dirty="0" smtClean="0">
                <a:solidFill>
                  <a:schemeClr val="bg1"/>
                </a:solidFill>
              </a:rPr>
              <a:t>Manager of Training and Development</a:t>
            </a:r>
          </a:p>
          <a:p>
            <a:pPr algn="ctr"/>
            <a:r>
              <a:rPr lang="en-US" dirty="0" smtClean="0">
                <a:solidFill>
                  <a:schemeClr val="bg1"/>
                </a:solidFill>
              </a:rPr>
              <a:t>TRIUMF</a:t>
            </a:r>
            <a:endParaRPr lang="en-US" dirty="0">
              <a:solidFill>
                <a:schemeClr val="bg1"/>
              </a:solidFill>
            </a:endParaRPr>
          </a:p>
        </p:txBody>
      </p:sp>
    </p:spTree>
    <p:extLst>
      <p:ext uri="{BB962C8B-B14F-4D97-AF65-F5344CB8AC3E}">
        <p14:creationId xmlns:p14="http://schemas.microsoft.com/office/powerpoint/2010/main" val="32099767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Systematic Approach to Training (SAT)</a:t>
            </a:r>
            <a:endParaRPr lang="en-US" dirty="0"/>
          </a:p>
        </p:txBody>
      </p:sp>
      <p:sp>
        <p:nvSpPr>
          <p:cNvPr id="3" name="Content Placeholder 2"/>
          <p:cNvSpPr>
            <a:spLocks noGrp="1"/>
          </p:cNvSpPr>
          <p:nvPr>
            <p:ph idx="1"/>
          </p:nvPr>
        </p:nvSpPr>
        <p:spPr/>
        <p:txBody>
          <a:bodyPr/>
          <a:lstStyle/>
          <a:p>
            <a:pPr marL="0" indent="0">
              <a:buNone/>
            </a:pPr>
            <a:r>
              <a:rPr lang="en-US" dirty="0" smtClean="0"/>
              <a:t>A</a:t>
            </a:r>
          </a:p>
          <a:p>
            <a:pPr marL="0" indent="0">
              <a:buNone/>
            </a:pPr>
            <a:r>
              <a:rPr lang="en-US" dirty="0" smtClean="0"/>
              <a:t>D</a:t>
            </a:r>
          </a:p>
          <a:p>
            <a:pPr marL="0" indent="0">
              <a:buNone/>
            </a:pPr>
            <a:r>
              <a:rPr lang="en-US" dirty="0" smtClean="0"/>
              <a:t>D</a:t>
            </a:r>
          </a:p>
          <a:p>
            <a:pPr marL="0" indent="0">
              <a:buNone/>
            </a:pPr>
            <a:r>
              <a:rPr lang="en-US" dirty="0" smtClean="0"/>
              <a:t>I</a:t>
            </a:r>
          </a:p>
          <a:p>
            <a:pPr marL="0" indent="0">
              <a:buNone/>
            </a:pPr>
            <a:r>
              <a:rPr lang="en-US" dirty="0"/>
              <a:t>E</a:t>
            </a:r>
          </a:p>
        </p:txBody>
      </p:sp>
      <p:sp>
        <p:nvSpPr>
          <p:cNvPr id="4" name="Content Placeholder 2"/>
          <p:cNvSpPr txBox="1">
            <a:spLocks/>
          </p:cNvSpPr>
          <p:nvPr/>
        </p:nvSpPr>
        <p:spPr>
          <a:xfrm>
            <a:off x="468078" y="714076"/>
            <a:ext cx="8229600" cy="4143674"/>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chemeClr val="tx1"/>
                </a:solidFill>
                <a:latin typeface="Myriad Pro" pitchFamily="34" charset="0"/>
                <a:ea typeface="+mn-ea"/>
                <a:cs typeface="Myriad Pro" pitchFamily="34" charset="0"/>
              </a:defRPr>
            </a:lvl1pPr>
            <a:lvl2pPr marL="742950" indent="-285750" algn="l" defTabSz="457200" rtl="0" eaLnBrk="1" latinLnBrk="0" hangingPunct="1">
              <a:spcBef>
                <a:spcPct val="20000"/>
              </a:spcBef>
              <a:buFont typeface="Arial"/>
              <a:buChar char="–"/>
              <a:defRPr sz="2400" kern="1200">
                <a:solidFill>
                  <a:schemeClr val="tx1"/>
                </a:solidFill>
                <a:latin typeface="Myriad Pro" pitchFamily="34" charset="0"/>
                <a:ea typeface="+mn-ea"/>
                <a:cs typeface="Myriad Pro" pitchFamily="34" charset="0"/>
              </a:defRPr>
            </a:lvl2pPr>
            <a:lvl3pPr marL="1143000" indent="-228600" algn="l" defTabSz="457200" rtl="0" eaLnBrk="1" latinLnBrk="0" hangingPunct="1">
              <a:spcBef>
                <a:spcPct val="20000"/>
              </a:spcBef>
              <a:buFont typeface="Arial"/>
              <a:buChar char="•"/>
              <a:defRPr sz="2000" kern="1200">
                <a:solidFill>
                  <a:schemeClr val="tx1"/>
                </a:solidFill>
                <a:latin typeface="Myriad Pro" pitchFamily="34" charset="0"/>
                <a:ea typeface="+mn-ea"/>
                <a:cs typeface="Myriad Pro" pitchFamily="34" charset="0"/>
              </a:defRPr>
            </a:lvl3pPr>
            <a:lvl4pPr marL="1600200" indent="-228600" algn="l" defTabSz="457200" rtl="0" eaLnBrk="1" latinLnBrk="0" hangingPunct="1">
              <a:spcBef>
                <a:spcPct val="20000"/>
              </a:spcBef>
              <a:buFont typeface="Arial"/>
              <a:buChar char="–"/>
              <a:defRPr sz="1800" kern="1200">
                <a:solidFill>
                  <a:schemeClr val="tx1"/>
                </a:solidFill>
                <a:latin typeface="Myriad Pro" pitchFamily="34" charset="0"/>
                <a:ea typeface="+mn-ea"/>
                <a:cs typeface="Myriad Pro" pitchFamily="34" charset="0"/>
              </a:defRPr>
            </a:lvl4pPr>
            <a:lvl5pPr marL="2057400" indent="-228600" algn="l" defTabSz="457200" rtl="0" eaLnBrk="1" latinLnBrk="0" hangingPunct="1">
              <a:spcBef>
                <a:spcPct val="20000"/>
              </a:spcBef>
              <a:buFont typeface="Arial"/>
              <a:buChar char="»"/>
              <a:defRPr sz="1800" kern="1200">
                <a:solidFill>
                  <a:schemeClr val="tx1"/>
                </a:solidFill>
                <a:latin typeface="Myriad Pro" pitchFamily="34" charset="0"/>
                <a:ea typeface="+mn-ea"/>
                <a:cs typeface="Myriad Pro"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smtClean="0"/>
              <a:t>Analysis</a:t>
            </a:r>
          </a:p>
          <a:p>
            <a:pPr marL="0" indent="0">
              <a:buFont typeface="Arial"/>
              <a:buNone/>
            </a:pPr>
            <a:r>
              <a:rPr lang="en-US" dirty="0" smtClean="0"/>
              <a:t>Design</a:t>
            </a:r>
          </a:p>
          <a:p>
            <a:pPr marL="0" indent="0">
              <a:buFont typeface="Arial"/>
              <a:buNone/>
            </a:pPr>
            <a:r>
              <a:rPr lang="en-US" dirty="0" smtClean="0"/>
              <a:t>Development</a:t>
            </a:r>
          </a:p>
          <a:p>
            <a:pPr marL="0" indent="0">
              <a:buFont typeface="Arial"/>
              <a:buNone/>
            </a:pPr>
            <a:r>
              <a:rPr lang="en-US" dirty="0" smtClean="0"/>
              <a:t>Implementation</a:t>
            </a:r>
          </a:p>
          <a:p>
            <a:pPr marL="0" indent="0">
              <a:buFont typeface="Arial"/>
              <a:buNone/>
            </a:pPr>
            <a:r>
              <a:rPr lang="en-US" dirty="0" smtClean="0"/>
              <a:t>Evaluation</a:t>
            </a:r>
            <a:endParaRPr lang="en-US" dirty="0"/>
          </a:p>
        </p:txBody>
      </p:sp>
    </p:spTree>
    <p:extLst>
      <p:ext uri="{BB962C8B-B14F-4D97-AF65-F5344CB8AC3E}">
        <p14:creationId xmlns:p14="http://schemas.microsoft.com/office/powerpoint/2010/main" val="1416972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951155110"/>
              </p:ext>
            </p:extLst>
          </p:nvPr>
        </p:nvGraphicFramePr>
        <p:xfrm>
          <a:off x="266699" y="742950"/>
          <a:ext cx="8497654" cy="3840057"/>
        </p:xfrm>
        <a:graphic>
          <a:graphicData uri="http://schemas.openxmlformats.org/drawingml/2006/table">
            <a:tbl>
              <a:tblPr firstRow="1" firstCol="1" bandRow="1" bandCol="1"/>
              <a:tblGrid>
                <a:gridCol w="1736975"/>
                <a:gridCol w="295780"/>
                <a:gridCol w="286679"/>
                <a:gridCol w="286679"/>
                <a:gridCol w="260676"/>
                <a:gridCol w="1707721"/>
                <a:gridCol w="1809132"/>
                <a:gridCol w="2114012"/>
              </a:tblGrid>
              <a:tr h="205991">
                <a:tc>
                  <a:txBody>
                    <a:bodyPr/>
                    <a:lstStyle/>
                    <a:p>
                      <a:pPr marL="0" marR="0">
                        <a:lnSpc>
                          <a:spcPct val="115000"/>
                        </a:lnSpc>
                        <a:spcBef>
                          <a:spcPts val="0"/>
                        </a:spcBef>
                        <a:spcAft>
                          <a:spcPts val="0"/>
                        </a:spcAft>
                      </a:pPr>
                      <a:r>
                        <a:rPr lang="en-US" sz="1100" b="1">
                          <a:solidFill>
                            <a:srgbClr val="000000"/>
                          </a:solidFill>
                          <a:effectLst/>
                          <a:latin typeface="Times New Roman"/>
                          <a:ea typeface="Times New Roman"/>
                        </a:rPr>
                        <a:t>Task</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nSpc>
                          <a:spcPct val="115000"/>
                        </a:lnSpc>
                        <a:spcBef>
                          <a:spcPts val="0"/>
                        </a:spcBef>
                        <a:spcAft>
                          <a:spcPts val="0"/>
                        </a:spcAft>
                      </a:pPr>
                      <a:r>
                        <a:rPr lang="en-US" sz="1100" b="1">
                          <a:solidFill>
                            <a:srgbClr val="000000"/>
                          </a:solidFill>
                          <a:effectLst/>
                          <a:latin typeface="Times New Roman"/>
                          <a:ea typeface="Times New Roman"/>
                        </a:rPr>
                        <a:t>D</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gn="ctr">
                        <a:lnSpc>
                          <a:spcPct val="115000"/>
                        </a:lnSpc>
                        <a:spcBef>
                          <a:spcPts val="0"/>
                        </a:spcBef>
                        <a:spcAft>
                          <a:spcPts val="0"/>
                        </a:spcAft>
                      </a:pPr>
                      <a:r>
                        <a:rPr lang="en-US" sz="1100" b="1">
                          <a:solidFill>
                            <a:srgbClr val="000000"/>
                          </a:solidFill>
                          <a:effectLst/>
                          <a:latin typeface="Times New Roman"/>
                          <a:ea typeface="Times New Roman"/>
                        </a:rPr>
                        <a:t>I</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nSpc>
                          <a:spcPct val="115000"/>
                        </a:lnSpc>
                        <a:spcBef>
                          <a:spcPts val="0"/>
                        </a:spcBef>
                        <a:spcAft>
                          <a:spcPts val="0"/>
                        </a:spcAft>
                      </a:pPr>
                      <a:r>
                        <a:rPr lang="en-US" sz="1100" b="1">
                          <a:solidFill>
                            <a:srgbClr val="000000"/>
                          </a:solidFill>
                          <a:effectLst/>
                          <a:latin typeface="Times New Roman"/>
                          <a:ea typeface="Times New Roman"/>
                        </a:rPr>
                        <a:t>F</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nSpc>
                          <a:spcPct val="115000"/>
                        </a:lnSpc>
                        <a:spcBef>
                          <a:spcPts val="0"/>
                        </a:spcBef>
                        <a:spcAft>
                          <a:spcPts val="0"/>
                        </a:spcAft>
                      </a:pPr>
                      <a:r>
                        <a:rPr lang="en-US" sz="1100" b="1">
                          <a:solidFill>
                            <a:srgbClr val="000000"/>
                          </a:solidFill>
                          <a:effectLst/>
                          <a:latin typeface="Times New Roman"/>
                          <a:ea typeface="Times New Roman"/>
                        </a:rPr>
                        <a:t>T</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nSpc>
                          <a:spcPct val="115000"/>
                        </a:lnSpc>
                        <a:spcBef>
                          <a:spcPts val="0"/>
                        </a:spcBef>
                        <a:spcAft>
                          <a:spcPts val="0"/>
                        </a:spcAft>
                      </a:pPr>
                      <a:r>
                        <a:rPr lang="en-US" sz="1100" b="1">
                          <a:solidFill>
                            <a:srgbClr val="000000"/>
                          </a:solidFill>
                          <a:effectLst/>
                          <a:latin typeface="Times New Roman"/>
                          <a:ea typeface="Times New Roman"/>
                        </a:rPr>
                        <a:t>Conditions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nSpc>
                          <a:spcPct val="115000"/>
                        </a:lnSpc>
                        <a:spcBef>
                          <a:spcPts val="0"/>
                        </a:spcBef>
                        <a:spcAft>
                          <a:spcPts val="0"/>
                        </a:spcAft>
                      </a:pPr>
                      <a:r>
                        <a:rPr lang="en-US" sz="1100" b="1">
                          <a:solidFill>
                            <a:srgbClr val="000000"/>
                          </a:solidFill>
                          <a:effectLst/>
                          <a:latin typeface="Times New Roman"/>
                          <a:ea typeface="Times New Roman"/>
                        </a:rPr>
                        <a:t>Standards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nSpc>
                          <a:spcPct val="115000"/>
                        </a:lnSpc>
                        <a:spcBef>
                          <a:spcPts val="0"/>
                        </a:spcBef>
                        <a:spcAft>
                          <a:spcPts val="0"/>
                        </a:spcAft>
                      </a:pPr>
                      <a:r>
                        <a:rPr lang="en-US" sz="1100" b="1">
                          <a:solidFill>
                            <a:srgbClr val="000000"/>
                          </a:solidFill>
                          <a:effectLst/>
                          <a:latin typeface="Times New Roman"/>
                          <a:ea typeface="Times New Roman"/>
                        </a:rPr>
                        <a:t>Knowledge/Skills/Abilities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r>
              <a:tr h="730332">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Perform routine radiation field/contamination survey (general occupancy area)</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2.5</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4</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T</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Use of radiation protection instrumentation</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Completion of area dose rate/contamination map  or Inspection Index entry</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Radiation protection, TSOP-08 Calibration and Inspection, PET Lab Access</a:t>
                      </a:r>
                      <a:br>
                        <a:rPr lang="en-US" sz="900">
                          <a:solidFill>
                            <a:srgbClr val="000000"/>
                          </a:solidFill>
                          <a:effectLst/>
                          <a:latin typeface="Times New Roman"/>
                          <a:ea typeface="Times New Roman"/>
                        </a:rPr>
                      </a:b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11229">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Perform on-demand radiation/contamination survey (high active area)</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4</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O</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Use of radiation protection instrumentation, Time constraints, Dose intensive</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Completion of area dose rate/contamination map  </a:t>
                      </a:r>
                      <a:br>
                        <a:rPr lang="en-US" sz="900">
                          <a:solidFill>
                            <a:srgbClr val="000000"/>
                          </a:solidFill>
                          <a:effectLst/>
                          <a:latin typeface="Times New Roman"/>
                          <a:ea typeface="Times New Roman"/>
                        </a:rPr>
                      </a:br>
                      <a:r>
                        <a:rPr lang="en-US" sz="900">
                          <a:solidFill>
                            <a:srgbClr val="000000"/>
                          </a:solidFill>
                          <a:effectLst/>
                          <a:latin typeface="Times New Roman"/>
                          <a:ea typeface="Times New Roman"/>
                        </a:rPr>
                        <a:t>Effective communication of hazards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Radiation protection, Work permit system, administrative dose limits, TSOP-08 Calibration and Inspection Index, working in exclusion areas, lockout/tagout, personnel safety alarm response</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5614">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Assist with Beamline Openings in Experimental Areas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4</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T</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Use of radiation protection instrumentation, Follow approved procedures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Work Permit Completed</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Radiation protection, Work permit system, Basic understanding of beamline/component function</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42691">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Process/sort radioactive waste</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2</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T</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Use of radiation protection instrumentation and detectors, Follow approved procedures, Record Keeping</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Waste Tracking Spreadsheet Updated</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Radiation protection, familiarization with rad. waste characterization levels, General OH&amp;S knowledge, good lifting practices, use of counting cave, forklift training, fire extinguisher operation</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200">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Perform Gamma Assays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1</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2.5</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smtClean="0">
                          <a:solidFill>
                            <a:srgbClr val="000000"/>
                          </a:solidFill>
                          <a:effectLst/>
                          <a:latin typeface="Times New Roman"/>
                          <a:ea typeface="Times New Roman"/>
                        </a:rPr>
                        <a:t>N</a:t>
                      </a:r>
                      <a:endParaRPr lang="en-US" sz="1200" dirty="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Use of detectors, Follow approved procedures, Record Keeping</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Spectrum saved to appropriate location</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dirty="0">
                          <a:solidFill>
                            <a:srgbClr val="000000"/>
                          </a:solidFill>
                          <a:effectLst/>
                          <a:latin typeface="Times New Roman"/>
                          <a:ea typeface="Times New Roman"/>
                        </a:rPr>
                        <a:t>Radiation Protection, Genie2K Software</a:t>
                      </a:r>
                      <a:endParaRPr lang="en-US" sz="1200" dirty="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144503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Difficulty, Importance, Frequency</a:t>
            </a:r>
            <a:endParaRPr lang="en-US" dirty="0"/>
          </a:p>
        </p:txBody>
      </p:sp>
      <p:sp>
        <p:nvSpPr>
          <p:cNvPr id="3" name="Content Placeholder 2"/>
          <p:cNvSpPr>
            <a:spLocks noGrp="1"/>
          </p:cNvSpPr>
          <p:nvPr>
            <p:ph idx="1"/>
          </p:nvPr>
        </p:nvSpPr>
        <p:spPr/>
        <p:txBody>
          <a:bodyPr/>
          <a:lstStyle/>
          <a:p>
            <a:endParaRPr lang="en-US"/>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1668146659"/>
              </p:ext>
            </p:extLst>
          </p:nvPr>
        </p:nvGraphicFramePr>
        <p:xfrm>
          <a:off x="428484" y="279400"/>
          <a:ext cx="3495815" cy="4730749"/>
        </p:xfrm>
        <a:graphic>
          <a:graphicData uri="http://schemas.openxmlformats.org/presentationml/2006/ole">
            <mc:AlternateContent xmlns:mc="http://schemas.openxmlformats.org/markup-compatibility/2006">
              <mc:Choice xmlns:v="urn:schemas-microsoft-com:vml" Requires="v">
                <p:oleObj spid="_x0000_s2062" name="Visio" r:id="rId4" imgW="8386572" imgH="11353038" progId="Visio.Drawing.11">
                  <p:embed/>
                </p:oleObj>
              </mc:Choice>
              <mc:Fallback>
                <p:oleObj name="Visio" r:id="rId4" imgW="8386572" imgH="11353038" progId="Visio.Drawing.11">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484" y="279400"/>
                        <a:ext cx="3495815" cy="4730749"/>
                      </a:xfrm>
                      <a:prstGeom prst="rect">
                        <a:avLst/>
                      </a:prstGeom>
                      <a:noFill/>
                    </p:spPr>
                  </p:pic>
                </p:oleObj>
              </mc:Fallback>
            </mc:AlternateContent>
          </a:graphicData>
        </a:graphic>
      </p:graphicFrame>
      <p:pic>
        <p:nvPicPr>
          <p:cNvPr id="205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66825" y="866775"/>
            <a:ext cx="6610350" cy="3409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3891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440908268"/>
              </p:ext>
            </p:extLst>
          </p:nvPr>
        </p:nvGraphicFramePr>
        <p:xfrm>
          <a:off x="266699" y="742950"/>
          <a:ext cx="8497654" cy="3840057"/>
        </p:xfrm>
        <a:graphic>
          <a:graphicData uri="http://schemas.openxmlformats.org/drawingml/2006/table">
            <a:tbl>
              <a:tblPr firstRow="1" firstCol="1" bandRow="1" bandCol="1"/>
              <a:tblGrid>
                <a:gridCol w="1736975"/>
                <a:gridCol w="295780"/>
                <a:gridCol w="286679"/>
                <a:gridCol w="286679"/>
                <a:gridCol w="260676"/>
                <a:gridCol w="1707721"/>
                <a:gridCol w="1809132"/>
                <a:gridCol w="2114012"/>
              </a:tblGrid>
              <a:tr h="205991">
                <a:tc>
                  <a:txBody>
                    <a:bodyPr/>
                    <a:lstStyle/>
                    <a:p>
                      <a:pPr marL="0" marR="0">
                        <a:lnSpc>
                          <a:spcPct val="115000"/>
                        </a:lnSpc>
                        <a:spcBef>
                          <a:spcPts val="0"/>
                        </a:spcBef>
                        <a:spcAft>
                          <a:spcPts val="0"/>
                        </a:spcAft>
                      </a:pPr>
                      <a:r>
                        <a:rPr lang="en-US" sz="1100" b="1">
                          <a:solidFill>
                            <a:srgbClr val="000000"/>
                          </a:solidFill>
                          <a:effectLst/>
                          <a:latin typeface="Times New Roman"/>
                          <a:ea typeface="Times New Roman"/>
                        </a:rPr>
                        <a:t>Task</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nSpc>
                          <a:spcPct val="115000"/>
                        </a:lnSpc>
                        <a:spcBef>
                          <a:spcPts val="0"/>
                        </a:spcBef>
                        <a:spcAft>
                          <a:spcPts val="0"/>
                        </a:spcAft>
                      </a:pPr>
                      <a:r>
                        <a:rPr lang="en-US" sz="1100" b="1">
                          <a:solidFill>
                            <a:srgbClr val="000000"/>
                          </a:solidFill>
                          <a:effectLst/>
                          <a:latin typeface="Times New Roman"/>
                          <a:ea typeface="Times New Roman"/>
                        </a:rPr>
                        <a:t>D</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gn="ctr">
                        <a:lnSpc>
                          <a:spcPct val="115000"/>
                        </a:lnSpc>
                        <a:spcBef>
                          <a:spcPts val="0"/>
                        </a:spcBef>
                        <a:spcAft>
                          <a:spcPts val="0"/>
                        </a:spcAft>
                      </a:pPr>
                      <a:r>
                        <a:rPr lang="en-US" sz="1100" b="1">
                          <a:solidFill>
                            <a:srgbClr val="000000"/>
                          </a:solidFill>
                          <a:effectLst/>
                          <a:latin typeface="Times New Roman"/>
                          <a:ea typeface="Times New Roman"/>
                        </a:rPr>
                        <a:t>I</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nSpc>
                          <a:spcPct val="115000"/>
                        </a:lnSpc>
                        <a:spcBef>
                          <a:spcPts val="0"/>
                        </a:spcBef>
                        <a:spcAft>
                          <a:spcPts val="0"/>
                        </a:spcAft>
                      </a:pPr>
                      <a:r>
                        <a:rPr lang="en-US" sz="1100" b="1">
                          <a:solidFill>
                            <a:srgbClr val="000000"/>
                          </a:solidFill>
                          <a:effectLst/>
                          <a:latin typeface="Times New Roman"/>
                          <a:ea typeface="Times New Roman"/>
                        </a:rPr>
                        <a:t>F</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nSpc>
                          <a:spcPct val="115000"/>
                        </a:lnSpc>
                        <a:spcBef>
                          <a:spcPts val="0"/>
                        </a:spcBef>
                        <a:spcAft>
                          <a:spcPts val="0"/>
                        </a:spcAft>
                      </a:pPr>
                      <a:r>
                        <a:rPr lang="en-US" sz="1100" b="1">
                          <a:solidFill>
                            <a:srgbClr val="000000"/>
                          </a:solidFill>
                          <a:effectLst/>
                          <a:latin typeface="Times New Roman"/>
                          <a:ea typeface="Times New Roman"/>
                        </a:rPr>
                        <a:t>T</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nSpc>
                          <a:spcPct val="115000"/>
                        </a:lnSpc>
                        <a:spcBef>
                          <a:spcPts val="0"/>
                        </a:spcBef>
                        <a:spcAft>
                          <a:spcPts val="0"/>
                        </a:spcAft>
                      </a:pPr>
                      <a:r>
                        <a:rPr lang="en-US" sz="1100" b="1">
                          <a:solidFill>
                            <a:srgbClr val="000000"/>
                          </a:solidFill>
                          <a:effectLst/>
                          <a:latin typeface="Times New Roman"/>
                          <a:ea typeface="Times New Roman"/>
                        </a:rPr>
                        <a:t>Conditions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nSpc>
                          <a:spcPct val="115000"/>
                        </a:lnSpc>
                        <a:spcBef>
                          <a:spcPts val="0"/>
                        </a:spcBef>
                        <a:spcAft>
                          <a:spcPts val="0"/>
                        </a:spcAft>
                      </a:pPr>
                      <a:r>
                        <a:rPr lang="en-US" sz="1100" b="1">
                          <a:solidFill>
                            <a:srgbClr val="000000"/>
                          </a:solidFill>
                          <a:effectLst/>
                          <a:latin typeface="Times New Roman"/>
                          <a:ea typeface="Times New Roman"/>
                        </a:rPr>
                        <a:t>Standards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nSpc>
                          <a:spcPct val="115000"/>
                        </a:lnSpc>
                        <a:spcBef>
                          <a:spcPts val="0"/>
                        </a:spcBef>
                        <a:spcAft>
                          <a:spcPts val="0"/>
                        </a:spcAft>
                      </a:pPr>
                      <a:r>
                        <a:rPr lang="en-US" sz="1100" b="1">
                          <a:solidFill>
                            <a:srgbClr val="000000"/>
                          </a:solidFill>
                          <a:effectLst/>
                          <a:latin typeface="Times New Roman"/>
                          <a:ea typeface="Times New Roman"/>
                        </a:rPr>
                        <a:t>Knowledge/Skills/Abilities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r>
              <a:tr h="730332">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Perform routine radiation field/contamination survey (general occupancy area)</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2.5</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4</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T</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Use of radiation protection instrumentation</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Completion of area dose rate/contamination map  or Inspection Index entry</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Radiation protection, TSOP-08 Calibration and Inspection, PET Lab Access</a:t>
                      </a:r>
                      <a:br>
                        <a:rPr lang="en-US" sz="900">
                          <a:solidFill>
                            <a:srgbClr val="000000"/>
                          </a:solidFill>
                          <a:effectLst/>
                          <a:latin typeface="Times New Roman"/>
                          <a:ea typeface="Times New Roman"/>
                        </a:rPr>
                      </a:b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11229">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Perform on-demand radiation/contamination survey (high active area)</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4</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O</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Use of radiation protection instrumentation, Time constraints, Dose intensive</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Completion of area dose rate/contamination map  </a:t>
                      </a:r>
                      <a:br>
                        <a:rPr lang="en-US" sz="900">
                          <a:solidFill>
                            <a:srgbClr val="000000"/>
                          </a:solidFill>
                          <a:effectLst/>
                          <a:latin typeface="Times New Roman"/>
                          <a:ea typeface="Times New Roman"/>
                        </a:rPr>
                      </a:br>
                      <a:r>
                        <a:rPr lang="en-US" sz="900">
                          <a:solidFill>
                            <a:srgbClr val="000000"/>
                          </a:solidFill>
                          <a:effectLst/>
                          <a:latin typeface="Times New Roman"/>
                          <a:ea typeface="Times New Roman"/>
                        </a:rPr>
                        <a:t>Effective communication of hazards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Radiation protection, Work permit system, administrative dose limits, TSOP-08 Calibration and Inspection Index, working in exclusion areas, lockout/tagout, personnel safety alarm response</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5614">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Assist with Beamline Openings in Experimental Areas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4</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T</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Use of radiation protection instrumentation, Follow approved procedures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Work Permit Completed</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Radiation protection, Work permit system, Basic understanding of beamline/component function</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42691">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Process/sort radioactive waste</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2</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T</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Use of radiation protection instrumentation and detectors, Follow approved procedures, Record Keeping</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Waste Tracking Spreadsheet Updated</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Radiation protection, familiarization with rad. waste characterization levels, General OH&amp;S knowledge, good lifting practices, use of counting cave, forklift training, fire extinguisher operation</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200">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Perform Gamma Assays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1</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2.5</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smtClean="0">
                          <a:solidFill>
                            <a:srgbClr val="000000"/>
                          </a:solidFill>
                          <a:effectLst/>
                          <a:latin typeface="Times New Roman"/>
                          <a:ea typeface="Times New Roman"/>
                        </a:rPr>
                        <a:t>N</a:t>
                      </a:r>
                      <a:endParaRPr lang="en-US" sz="1200" dirty="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Use of detectors, Follow approved procedures, Record Keeping</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Spectrum saved to appropriate location</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dirty="0">
                          <a:solidFill>
                            <a:srgbClr val="000000"/>
                          </a:solidFill>
                          <a:effectLst/>
                          <a:latin typeface="Times New Roman"/>
                          <a:ea typeface="Times New Roman"/>
                        </a:rPr>
                        <a:t>Radiation Protection, Genie2K Software</a:t>
                      </a:r>
                      <a:endParaRPr lang="en-US" sz="1200" dirty="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76695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to Training Matrix</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3233311080"/>
              </p:ext>
            </p:extLst>
          </p:nvPr>
        </p:nvGraphicFramePr>
        <p:xfrm>
          <a:off x="376518" y="841658"/>
          <a:ext cx="8452437" cy="3470148"/>
        </p:xfrm>
        <a:graphic>
          <a:graphicData uri="http://schemas.openxmlformats.org/drawingml/2006/table">
            <a:tbl>
              <a:tblPr firstRow="1" firstCol="1" bandRow="1" bandCol="1"/>
              <a:tblGrid>
                <a:gridCol w="2228628"/>
                <a:gridCol w="670141"/>
                <a:gridCol w="1245033"/>
                <a:gridCol w="1436211"/>
                <a:gridCol w="1245033"/>
                <a:gridCol w="1627391"/>
              </a:tblGrid>
              <a:tr h="242016">
                <a:tc>
                  <a:txBody>
                    <a:bodyPr/>
                    <a:lstStyle/>
                    <a:p>
                      <a:pPr marL="0" marR="0" algn="ctr">
                        <a:lnSpc>
                          <a:spcPct val="115000"/>
                        </a:lnSpc>
                        <a:spcBef>
                          <a:spcPts val="0"/>
                        </a:spcBef>
                        <a:spcAft>
                          <a:spcPts val="0"/>
                        </a:spcAft>
                      </a:pPr>
                      <a:r>
                        <a:rPr lang="en-US" sz="1400" b="1" dirty="0">
                          <a:solidFill>
                            <a:srgbClr val="000000"/>
                          </a:solidFill>
                          <a:effectLst/>
                          <a:latin typeface="Times New Roman"/>
                          <a:ea typeface="Times New Roman"/>
                        </a:rPr>
                        <a:t>Task</a:t>
                      </a:r>
                      <a:endParaRPr lang="en-US" sz="1600" dirty="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gn="ctr">
                        <a:lnSpc>
                          <a:spcPct val="115000"/>
                        </a:lnSpc>
                        <a:spcBef>
                          <a:spcPts val="0"/>
                        </a:spcBef>
                        <a:spcAft>
                          <a:spcPts val="0"/>
                        </a:spcAft>
                      </a:pPr>
                      <a:r>
                        <a:rPr lang="en-US" sz="1400" b="1">
                          <a:solidFill>
                            <a:srgbClr val="000000"/>
                          </a:solidFill>
                          <a:effectLst/>
                          <a:latin typeface="Times New Roman"/>
                          <a:ea typeface="Times New Roman"/>
                        </a:rPr>
                        <a:t>Train Status</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gn="ctr">
                        <a:lnSpc>
                          <a:spcPct val="115000"/>
                        </a:lnSpc>
                        <a:spcBef>
                          <a:spcPts val="0"/>
                        </a:spcBef>
                        <a:spcAft>
                          <a:spcPts val="0"/>
                        </a:spcAft>
                      </a:pPr>
                      <a:r>
                        <a:rPr lang="en-US" sz="1400" b="1">
                          <a:solidFill>
                            <a:srgbClr val="000000"/>
                          </a:solidFill>
                          <a:effectLst/>
                          <a:latin typeface="Times New Roman"/>
                          <a:ea typeface="Times New Roman"/>
                        </a:rPr>
                        <a:t>Evaluation Method</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gn="ctr">
                        <a:lnSpc>
                          <a:spcPct val="115000"/>
                        </a:lnSpc>
                        <a:spcBef>
                          <a:spcPts val="0"/>
                        </a:spcBef>
                        <a:spcAft>
                          <a:spcPts val="0"/>
                        </a:spcAft>
                      </a:pPr>
                      <a:r>
                        <a:rPr lang="en-US" sz="1400" b="1">
                          <a:solidFill>
                            <a:srgbClr val="000000"/>
                          </a:solidFill>
                          <a:effectLst/>
                          <a:latin typeface="Times New Roman"/>
                          <a:ea typeface="Times New Roman"/>
                        </a:rPr>
                        <a:t>Responsibility</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gn="ctr">
                        <a:lnSpc>
                          <a:spcPct val="115000"/>
                        </a:lnSpc>
                        <a:spcBef>
                          <a:spcPts val="0"/>
                        </a:spcBef>
                        <a:spcAft>
                          <a:spcPts val="0"/>
                        </a:spcAft>
                      </a:pPr>
                      <a:r>
                        <a:rPr lang="en-US" sz="1400" b="1">
                          <a:solidFill>
                            <a:srgbClr val="000000"/>
                          </a:solidFill>
                          <a:effectLst/>
                          <a:latin typeface="Times New Roman"/>
                          <a:ea typeface="Times New Roman"/>
                        </a:rPr>
                        <a:t>Frequency of Training</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gn="ctr">
                        <a:lnSpc>
                          <a:spcPct val="115000"/>
                        </a:lnSpc>
                        <a:spcBef>
                          <a:spcPts val="0"/>
                        </a:spcBef>
                        <a:spcAft>
                          <a:spcPts val="0"/>
                        </a:spcAft>
                      </a:pPr>
                      <a:r>
                        <a:rPr lang="en-US" sz="1400" b="1">
                          <a:solidFill>
                            <a:srgbClr val="000000"/>
                          </a:solidFill>
                          <a:effectLst/>
                          <a:latin typeface="Times New Roman"/>
                          <a:ea typeface="Times New Roman"/>
                        </a:rPr>
                        <a:t>Lesson Plan or Job Performance Number</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r>
              <a:tr h="214833">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Perform routine radiation/contamination survey (general occupancy area)</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Train</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OJT</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RPG</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Once</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JPM-0013</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020">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Perform on-demand radiation/contamination survey (high active area)</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Train</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OJT</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RPG</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Once</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JPM-0014</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7659">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Assist with Beamline Openings in Experimental Areas</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Train</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OJT</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RPG</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Once</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JPM-0015</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9723">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Process/sort radioactive waste</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Train</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OJT</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RPG</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Once</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JPM-0016</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502">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Perform Gamma Assays</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Train</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OJT</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RPG</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Once</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JPM-0017</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8862">
                <a:tc>
                  <a:txBody>
                    <a:bodyPr/>
                    <a:lstStyle/>
                    <a:p>
                      <a:pPr marL="0" marR="0" algn="ctr">
                        <a:lnSpc>
                          <a:spcPct val="115000"/>
                        </a:lnSpc>
                        <a:spcBef>
                          <a:spcPts val="0"/>
                        </a:spcBef>
                        <a:spcAft>
                          <a:spcPts val="0"/>
                        </a:spcAft>
                      </a:pPr>
                      <a:r>
                        <a:rPr lang="en-US" sz="1200" dirty="0">
                          <a:solidFill>
                            <a:srgbClr val="000000"/>
                          </a:solidFill>
                          <a:effectLst/>
                          <a:latin typeface="Times New Roman"/>
                          <a:ea typeface="Times New Roman"/>
                        </a:rPr>
                        <a:t>Assist Receiving/Packaging of Radioactive Shipments</a:t>
                      </a:r>
                      <a:endParaRPr lang="en-US" sz="1600" dirty="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Over train</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TDG Training</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solidFill>
                            <a:srgbClr val="000000"/>
                          </a:solidFill>
                          <a:effectLst/>
                          <a:latin typeface="Times New Roman"/>
                          <a:ea typeface="Times New Roman"/>
                        </a:rPr>
                        <a:t>RPG</a:t>
                      </a:r>
                      <a:endParaRPr lang="en-US" sz="1600" dirty="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solidFill>
                            <a:srgbClr val="FF0000"/>
                          </a:solidFill>
                          <a:effectLst/>
                          <a:latin typeface="Times New Roman"/>
                          <a:ea typeface="Times New Roman"/>
                        </a:rPr>
                        <a:t>Every two years</a:t>
                      </a:r>
                      <a:endParaRPr lang="en-US" sz="1600" dirty="0">
                        <a:solidFill>
                          <a:srgbClr val="FF0000"/>
                        </a:solidFill>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solidFill>
                            <a:srgbClr val="000000"/>
                          </a:solidFill>
                          <a:effectLst/>
                          <a:latin typeface="Times New Roman"/>
                          <a:ea typeface="Times New Roman"/>
                        </a:rPr>
                        <a:t>N/A – Periodic external training from qualified provider</a:t>
                      </a:r>
                      <a:endParaRPr lang="en-US" sz="1600" dirty="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551782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 Learning Objectives</a:t>
            </a:r>
            <a:endParaRPr lang="en-US" dirty="0"/>
          </a:p>
        </p:txBody>
      </p:sp>
      <p:sp>
        <p:nvSpPr>
          <p:cNvPr id="3" name="Content Placeholder 2"/>
          <p:cNvSpPr>
            <a:spLocks noGrp="1"/>
          </p:cNvSpPr>
          <p:nvPr>
            <p:ph idx="1"/>
          </p:nvPr>
        </p:nvSpPr>
        <p:spPr/>
        <p:txBody>
          <a:bodyPr>
            <a:normAutofit/>
          </a:bodyPr>
          <a:lstStyle/>
          <a:p>
            <a:pPr marL="0" indent="0">
              <a:buNone/>
            </a:pPr>
            <a:r>
              <a:rPr lang="en-CA" dirty="0"/>
              <a:t>The RPG Surveyor shall be </a:t>
            </a:r>
            <a:r>
              <a:rPr lang="en-CA" dirty="0" smtClean="0"/>
              <a:t>able to</a:t>
            </a:r>
            <a:r>
              <a:rPr lang="en-CA" dirty="0"/>
              <a:t>:</a:t>
            </a:r>
            <a:endParaRPr lang="en-US" dirty="0"/>
          </a:p>
          <a:p>
            <a:pPr marL="514350" lvl="0" indent="-514350">
              <a:buFont typeface="+mj-lt"/>
              <a:buAutoNum type="arabicPeriod"/>
            </a:pPr>
            <a:r>
              <a:rPr lang="en-CA" sz="2000" dirty="0"/>
              <a:t>u</a:t>
            </a:r>
            <a:r>
              <a:rPr lang="en-CA" sz="2000" dirty="0" smtClean="0"/>
              <a:t>se </a:t>
            </a:r>
            <a:r>
              <a:rPr lang="en-CA" sz="2000" dirty="0"/>
              <a:t>radiation protection instrumentation to perform a radiation survey to accurately measure radiation fields/dose rates and detect radioactive contamination. </a:t>
            </a:r>
            <a:endParaRPr lang="en-US" sz="2000" dirty="0"/>
          </a:p>
          <a:p>
            <a:pPr marL="514350" lvl="0" indent="-514350">
              <a:buFont typeface="+mj-lt"/>
              <a:buAutoNum type="arabicPeriod"/>
            </a:pPr>
            <a:r>
              <a:rPr lang="en-CA" sz="2000" dirty="0"/>
              <a:t>a</a:t>
            </a:r>
            <a:r>
              <a:rPr lang="en-CA" sz="2000" dirty="0" smtClean="0"/>
              <a:t>ssist </a:t>
            </a:r>
            <a:r>
              <a:rPr lang="en-CA" sz="2000" dirty="0"/>
              <a:t>in the opening of beamlines when maintenance is required.</a:t>
            </a:r>
            <a:endParaRPr lang="en-US" sz="2000" dirty="0"/>
          </a:p>
          <a:p>
            <a:pPr marL="514350" lvl="0" indent="-514350">
              <a:buFont typeface="+mj-lt"/>
              <a:buAutoNum type="arabicPeriod"/>
            </a:pPr>
            <a:r>
              <a:rPr lang="en-CA" sz="2000" dirty="0"/>
              <a:t>p</a:t>
            </a:r>
            <a:r>
              <a:rPr lang="en-CA" sz="2000" dirty="0" smtClean="0"/>
              <a:t>rocess </a:t>
            </a:r>
            <a:r>
              <a:rPr lang="en-CA" sz="2000" dirty="0"/>
              <a:t>and sort radioactive waste delivered to the Radioactive Waste Handling Area.</a:t>
            </a:r>
            <a:endParaRPr lang="en-US" sz="2000" dirty="0"/>
          </a:p>
          <a:p>
            <a:pPr marL="514350" lvl="0" indent="-514350">
              <a:buFont typeface="+mj-lt"/>
              <a:buAutoNum type="arabicPeriod"/>
            </a:pPr>
            <a:r>
              <a:rPr lang="en-CA" sz="2000" dirty="0"/>
              <a:t>o</a:t>
            </a:r>
            <a:r>
              <a:rPr lang="en-CA" sz="2000" dirty="0" smtClean="0"/>
              <a:t>btain </a:t>
            </a:r>
            <a:r>
              <a:rPr lang="en-CA" sz="2000" dirty="0"/>
              <a:t>radioactive samples and assay them for gamma emitting radionuclides or tritium concentration</a:t>
            </a:r>
            <a:r>
              <a:rPr lang="en-CA" sz="2000" dirty="0" smtClean="0"/>
              <a:t>.</a:t>
            </a:r>
          </a:p>
          <a:p>
            <a:pPr marL="514350" lvl="0" indent="-514350">
              <a:buFont typeface="+mj-lt"/>
              <a:buAutoNum type="arabicPeriod"/>
            </a:pPr>
            <a:r>
              <a:rPr lang="en-CA" sz="2000" dirty="0"/>
              <a:t>s</a:t>
            </a:r>
            <a:r>
              <a:rPr lang="en-CA" sz="2000" dirty="0" smtClean="0"/>
              <a:t>tate TRIUMF administrative dose limits</a:t>
            </a:r>
            <a:endParaRPr lang="en-US" sz="2000" dirty="0"/>
          </a:p>
          <a:p>
            <a:pPr marL="0" indent="0">
              <a:buNone/>
            </a:pPr>
            <a:endParaRPr lang="en-US" dirty="0"/>
          </a:p>
        </p:txBody>
      </p:sp>
    </p:spTree>
    <p:extLst>
      <p:ext uri="{BB962C8B-B14F-4D97-AF65-F5344CB8AC3E}">
        <p14:creationId xmlns:p14="http://schemas.microsoft.com/office/powerpoint/2010/main" val="3236664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 Course Outline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91733464"/>
              </p:ext>
            </p:extLst>
          </p:nvPr>
        </p:nvGraphicFramePr>
        <p:xfrm>
          <a:off x="1360074" y="900385"/>
          <a:ext cx="6116491" cy="3505200"/>
        </p:xfrm>
        <a:graphic>
          <a:graphicData uri="http://schemas.openxmlformats.org/drawingml/2006/table">
            <a:tbl>
              <a:tblPr firstRow="1" firstCol="1" bandRow="1"/>
              <a:tblGrid>
                <a:gridCol w="2391221"/>
                <a:gridCol w="1672456"/>
                <a:gridCol w="2052814"/>
              </a:tblGrid>
              <a:tr h="86320">
                <a:tc>
                  <a:txBody>
                    <a:bodyPr/>
                    <a:lstStyle/>
                    <a:p>
                      <a:pPr marL="0" marR="0" algn="just">
                        <a:lnSpc>
                          <a:spcPct val="115000"/>
                        </a:lnSpc>
                        <a:spcBef>
                          <a:spcPts val="300"/>
                        </a:spcBef>
                        <a:spcAft>
                          <a:spcPts val="300"/>
                        </a:spcAft>
                      </a:pPr>
                      <a:r>
                        <a:rPr lang="en-CA" sz="1000" b="1" dirty="0">
                          <a:solidFill>
                            <a:srgbClr val="000000"/>
                          </a:solidFill>
                          <a:effectLst/>
                          <a:latin typeface="Times New Roman"/>
                          <a:ea typeface="Times New Roman"/>
                          <a:cs typeface="Times New Roman"/>
                        </a:rPr>
                        <a:t>Lesson</a:t>
                      </a:r>
                      <a:endParaRPr lang="en-US" sz="1000" dirty="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gn="just">
                        <a:lnSpc>
                          <a:spcPct val="115000"/>
                        </a:lnSpc>
                        <a:spcBef>
                          <a:spcPts val="300"/>
                        </a:spcBef>
                        <a:spcAft>
                          <a:spcPts val="300"/>
                        </a:spcAft>
                      </a:pPr>
                      <a:r>
                        <a:rPr lang="en-CA" sz="1000" b="1">
                          <a:solidFill>
                            <a:srgbClr val="000000"/>
                          </a:solidFill>
                          <a:effectLst/>
                          <a:latin typeface="Times New Roman"/>
                          <a:ea typeface="Times New Roman"/>
                          <a:cs typeface="Times New Roman"/>
                        </a:rPr>
                        <a:t>Delivery Method</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gn="just">
                        <a:lnSpc>
                          <a:spcPct val="115000"/>
                        </a:lnSpc>
                        <a:spcBef>
                          <a:spcPts val="300"/>
                        </a:spcBef>
                        <a:spcAft>
                          <a:spcPts val="300"/>
                        </a:spcAft>
                      </a:pPr>
                      <a:r>
                        <a:rPr lang="en-CA" sz="1000" b="1">
                          <a:solidFill>
                            <a:srgbClr val="000000"/>
                          </a:solidFill>
                          <a:effectLst/>
                          <a:latin typeface="Times New Roman"/>
                          <a:ea typeface="Times New Roman"/>
                          <a:cs typeface="Times New Roman"/>
                        </a:rPr>
                        <a:t>Responsibility</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r>
              <a:tr h="172641">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TRIUMF Safety Orientation</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Online Content</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dirty="0">
                          <a:solidFill>
                            <a:srgbClr val="000000"/>
                          </a:solidFill>
                          <a:effectLst/>
                          <a:latin typeface="Times New Roman"/>
                          <a:ea typeface="Times New Roman"/>
                          <a:cs typeface="Times New Roman"/>
                        </a:rPr>
                        <a:t>Manager, Training and Development</a:t>
                      </a:r>
                      <a:endParaRPr lang="en-US" sz="1000" dirty="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320">
                <a:tc>
                  <a:txBody>
                    <a:bodyPr/>
                    <a:lstStyle/>
                    <a:p>
                      <a:pPr marL="0" marR="0" algn="just">
                        <a:lnSpc>
                          <a:spcPct val="115000"/>
                        </a:lnSpc>
                        <a:spcBef>
                          <a:spcPts val="300"/>
                        </a:spcBef>
                        <a:spcAft>
                          <a:spcPts val="300"/>
                        </a:spcAft>
                      </a:pPr>
                      <a:r>
                        <a:rPr lang="en-CA" sz="1000" dirty="0">
                          <a:solidFill>
                            <a:srgbClr val="000000"/>
                          </a:solidFill>
                          <a:effectLst/>
                          <a:latin typeface="Times New Roman"/>
                          <a:ea typeface="Times New Roman"/>
                          <a:cs typeface="Times New Roman"/>
                        </a:rPr>
                        <a:t>Radiation Protection Training</a:t>
                      </a:r>
                      <a:endParaRPr lang="en-US" sz="1000" dirty="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Classroom/Practical</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Radiation Protection Group</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2641">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Radioactive Calibration Source Training</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Online Content</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dirty="0">
                          <a:solidFill>
                            <a:srgbClr val="000000"/>
                          </a:solidFill>
                          <a:effectLst/>
                          <a:latin typeface="Times New Roman"/>
                          <a:ea typeface="Times New Roman"/>
                          <a:cs typeface="Times New Roman"/>
                        </a:rPr>
                        <a:t>Manager, Training and Development</a:t>
                      </a:r>
                      <a:endParaRPr lang="en-US" sz="1000" dirty="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2641">
                <a:tc>
                  <a:txBody>
                    <a:bodyPr/>
                    <a:lstStyle/>
                    <a:p>
                      <a:pPr marL="0" marR="0" algn="l">
                        <a:lnSpc>
                          <a:spcPct val="115000"/>
                        </a:lnSpc>
                        <a:spcBef>
                          <a:spcPts val="300"/>
                        </a:spcBef>
                        <a:spcAft>
                          <a:spcPts val="300"/>
                        </a:spcAft>
                      </a:pPr>
                      <a:r>
                        <a:rPr lang="en-CA" sz="1000">
                          <a:solidFill>
                            <a:srgbClr val="000000"/>
                          </a:solidFill>
                          <a:effectLst/>
                          <a:latin typeface="Times New Roman"/>
                          <a:ea typeface="Times New Roman"/>
                          <a:cs typeface="Arial"/>
                        </a:rPr>
                        <a:t>Personnel Safety Alarms</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Arial"/>
                        </a:rPr>
                        <a:t>Online Content</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dirty="0">
                          <a:solidFill>
                            <a:srgbClr val="000000"/>
                          </a:solidFill>
                          <a:effectLst/>
                          <a:latin typeface="Times New Roman"/>
                          <a:ea typeface="Times New Roman"/>
                          <a:cs typeface="Arial"/>
                        </a:rPr>
                        <a:t>Manager, Training and Development</a:t>
                      </a:r>
                      <a:endParaRPr lang="en-US" sz="1000" dirty="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2641">
                <a:tc>
                  <a:txBody>
                    <a:bodyPr/>
                    <a:lstStyle/>
                    <a:p>
                      <a:pPr marL="0" marR="0" algn="l">
                        <a:lnSpc>
                          <a:spcPct val="115000"/>
                        </a:lnSpc>
                        <a:spcBef>
                          <a:spcPts val="300"/>
                        </a:spcBef>
                        <a:spcAft>
                          <a:spcPts val="300"/>
                        </a:spcAft>
                      </a:pPr>
                      <a:r>
                        <a:rPr lang="en-CA" sz="1000">
                          <a:solidFill>
                            <a:srgbClr val="000000"/>
                          </a:solidFill>
                          <a:effectLst/>
                          <a:latin typeface="Times New Roman"/>
                          <a:ea typeface="Times New Roman"/>
                          <a:cs typeface="Arial"/>
                        </a:rPr>
                        <a:t>Lockout/Tagout</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Arial"/>
                        </a:rPr>
                        <a:t>Online Content</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dirty="0">
                          <a:solidFill>
                            <a:srgbClr val="000000"/>
                          </a:solidFill>
                          <a:effectLst/>
                          <a:latin typeface="Times New Roman"/>
                          <a:ea typeface="Times New Roman"/>
                          <a:cs typeface="Arial"/>
                        </a:rPr>
                        <a:t>Manager, Training and Development</a:t>
                      </a:r>
                      <a:endParaRPr lang="en-US" sz="1000" dirty="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320">
                <a:tc>
                  <a:txBody>
                    <a:bodyPr/>
                    <a:lstStyle/>
                    <a:p>
                      <a:pPr marL="0" marR="0" algn="l">
                        <a:lnSpc>
                          <a:spcPct val="115000"/>
                        </a:lnSpc>
                        <a:spcBef>
                          <a:spcPts val="300"/>
                        </a:spcBef>
                        <a:spcAft>
                          <a:spcPts val="300"/>
                        </a:spcAft>
                      </a:pPr>
                      <a:r>
                        <a:rPr lang="en-CA" sz="1000">
                          <a:solidFill>
                            <a:srgbClr val="000000"/>
                          </a:solidFill>
                          <a:effectLst/>
                          <a:latin typeface="Times New Roman"/>
                          <a:ea typeface="Times New Roman"/>
                          <a:cs typeface="Arial"/>
                        </a:rPr>
                        <a:t>Working in Exclusion Areas</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Arial"/>
                        </a:rPr>
                        <a:t>OJT (JPM-0077/0078)</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dirty="0">
                          <a:solidFill>
                            <a:srgbClr val="000000"/>
                          </a:solidFill>
                          <a:effectLst/>
                          <a:latin typeface="Times New Roman"/>
                          <a:ea typeface="Times New Roman"/>
                          <a:cs typeface="Times New Roman"/>
                        </a:rPr>
                        <a:t>Radiation Protection Group</a:t>
                      </a:r>
                      <a:endParaRPr lang="en-US" sz="1000" dirty="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320">
                <a:tc>
                  <a:txBody>
                    <a:bodyPr/>
                    <a:lstStyle/>
                    <a:p>
                      <a:pPr marL="0" marR="0" algn="l">
                        <a:lnSpc>
                          <a:spcPct val="115000"/>
                        </a:lnSpc>
                        <a:spcBef>
                          <a:spcPts val="300"/>
                        </a:spcBef>
                        <a:spcAft>
                          <a:spcPts val="300"/>
                        </a:spcAft>
                      </a:pPr>
                      <a:r>
                        <a:rPr lang="en-CA" sz="1000">
                          <a:solidFill>
                            <a:srgbClr val="000000"/>
                          </a:solidFill>
                          <a:effectLst/>
                          <a:latin typeface="Times New Roman"/>
                          <a:ea typeface="Times New Roman"/>
                          <a:cs typeface="Times New Roman"/>
                        </a:rPr>
                        <a:t>WHMIS Training</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300"/>
                        </a:spcBef>
                        <a:spcAft>
                          <a:spcPts val="300"/>
                        </a:spcAft>
                      </a:pPr>
                      <a:r>
                        <a:rPr lang="en-CA" sz="1000">
                          <a:solidFill>
                            <a:srgbClr val="000000"/>
                          </a:solidFill>
                          <a:effectLst/>
                          <a:latin typeface="Times New Roman"/>
                          <a:ea typeface="Times New Roman"/>
                          <a:cs typeface="Times New Roman"/>
                        </a:rPr>
                        <a:t>Computer based training</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300"/>
                        </a:spcBef>
                        <a:spcAft>
                          <a:spcPts val="300"/>
                        </a:spcAft>
                      </a:pPr>
                      <a:r>
                        <a:rPr lang="en-CA" sz="1000" dirty="0" smtClean="0">
                          <a:solidFill>
                            <a:srgbClr val="000000"/>
                          </a:solidFill>
                          <a:effectLst/>
                          <a:latin typeface="Times New Roman"/>
                          <a:ea typeface="Times New Roman"/>
                          <a:cs typeface="Times New Roman"/>
                        </a:rPr>
                        <a:t>OHS</a:t>
                      </a:r>
                      <a:endParaRPr lang="en-US" sz="1000" dirty="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2641">
                <a:tc>
                  <a:txBody>
                    <a:bodyPr/>
                    <a:lstStyle/>
                    <a:p>
                      <a:pPr marL="0" marR="0" algn="l">
                        <a:lnSpc>
                          <a:spcPct val="115000"/>
                        </a:lnSpc>
                        <a:spcBef>
                          <a:spcPts val="300"/>
                        </a:spcBef>
                        <a:spcAft>
                          <a:spcPts val="300"/>
                        </a:spcAft>
                      </a:pPr>
                      <a:r>
                        <a:rPr lang="en-CA" sz="1000">
                          <a:solidFill>
                            <a:srgbClr val="000000"/>
                          </a:solidFill>
                          <a:effectLst/>
                          <a:latin typeface="Times New Roman"/>
                          <a:ea typeface="Times New Roman"/>
                          <a:cs typeface="Times New Roman"/>
                        </a:rPr>
                        <a:t>Forklift Operation</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300"/>
                        </a:spcBef>
                        <a:spcAft>
                          <a:spcPts val="300"/>
                        </a:spcAft>
                      </a:pPr>
                      <a:r>
                        <a:rPr lang="en-CA" sz="1000">
                          <a:solidFill>
                            <a:srgbClr val="000000"/>
                          </a:solidFill>
                          <a:effectLst/>
                          <a:latin typeface="Times New Roman"/>
                          <a:ea typeface="Times New Roman"/>
                          <a:cs typeface="Times New Roman"/>
                        </a:rPr>
                        <a:t>External Training</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300"/>
                        </a:spcBef>
                        <a:spcAft>
                          <a:spcPts val="300"/>
                        </a:spcAft>
                      </a:pPr>
                      <a:r>
                        <a:rPr lang="en-CA" sz="1000" dirty="0">
                          <a:solidFill>
                            <a:srgbClr val="000000"/>
                          </a:solidFill>
                          <a:effectLst/>
                          <a:latin typeface="Times New Roman"/>
                          <a:ea typeface="Times New Roman"/>
                          <a:cs typeface="Times New Roman"/>
                        </a:rPr>
                        <a:t>Certified company specified by TRIUMF OH&amp;S</a:t>
                      </a:r>
                      <a:endParaRPr lang="en-US" sz="1000" dirty="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320">
                <a:tc>
                  <a:txBody>
                    <a:bodyPr/>
                    <a:lstStyle/>
                    <a:p>
                      <a:pPr marL="0" marR="0" algn="just">
                        <a:lnSpc>
                          <a:spcPct val="115000"/>
                        </a:lnSpc>
                        <a:spcBef>
                          <a:spcPts val="300"/>
                        </a:spcBef>
                        <a:spcAft>
                          <a:spcPts val="300"/>
                        </a:spcAft>
                      </a:pPr>
                      <a:r>
                        <a:rPr lang="en-CA" sz="1000" dirty="0">
                          <a:solidFill>
                            <a:srgbClr val="000000"/>
                          </a:solidFill>
                          <a:effectLst/>
                          <a:latin typeface="Times New Roman"/>
                          <a:ea typeface="Times New Roman"/>
                          <a:cs typeface="Times New Roman"/>
                        </a:rPr>
                        <a:t>Fire Extinguisher Operation</a:t>
                      </a:r>
                      <a:endParaRPr lang="en-US" sz="1000" dirty="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OHS</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dirty="0">
                          <a:solidFill>
                            <a:srgbClr val="000000"/>
                          </a:solidFill>
                          <a:effectLst/>
                          <a:latin typeface="Times New Roman"/>
                          <a:ea typeface="Times New Roman"/>
                          <a:cs typeface="Times New Roman"/>
                        </a:rPr>
                        <a:t>OHS</a:t>
                      </a:r>
                      <a:endParaRPr lang="en-US" sz="1000" dirty="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320">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Perform a Routine Survey</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OJT</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Radiation Protection Group</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320">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Perform an On-Demand Survey</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OJT</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Radiation Protection Group</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320">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Assist with Beamline Openings</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OJT</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Radiation Protection Group</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320">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Process/Sort Radioactive Waste</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OJT</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Radiation Protection Group</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320">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Perform Gamma Assays</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OJT</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Radiation Protection Group</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320">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Perform Tritium Assays</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OJT</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Radiation Protection Group</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320">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Handle portable HPGe Detector</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OJT</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Radiation Protection Group</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320">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Approve Work Permits</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OJT</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Radiation Protection Group</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320">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Calibrate DRDs</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a:solidFill>
                            <a:srgbClr val="000000"/>
                          </a:solidFill>
                          <a:effectLst/>
                          <a:latin typeface="Times New Roman"/>
                          <a:ea typeface="Times New Roman"/>
                          <a:cs typeface="Times New Roman"/>
                        </a:rPr>
                        <a:t>OJT</a:t>
                      </a:r>
                      <a:endParaRPr lang="en-US" sz="100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300"/>
                        </a:spcBef>
                        <a:spcAft>
                          <a:spcPts val="300"/>
                        </a:spcAft>
                      </a:pPr>
                      <a:r>
                        <a:rPr lang="en-CA" sz="1000" dirty="0">
                          <a:solidFill>
                            <a:srgbClr val="000000"/>
                          </a:solidFill>
                          <a:effectLst/>
                          <a:latin typeface="Times New Roman"/>
                          <a:ea typeface="Times New Roman"/>
                          <a:cs typeface="Times New Roman"/>
                        </a:rPr>
                        <a:t>Radiation Protection Group</a:t>
                      </a:r>
                      <a:endParaRPr lang="en-US" sz="1000" dirty="0">
                        <a:solidFill>
                          <a:srgbClr val="000000"/>
                        </a:solidFill>
                        <a:effectLst/>
                        <a:latin typeface="Times New Roman"/>
                        <a:ea typeface="Times New Roman"/>
                        <a:cs typeface="Arial"/>
                      </a:endParaRPr>
                    </a:p>
                  </a:txBody>
                  <a:tcPr marL="30707" marR="307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767454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t>
            </a:r>
            <a:endParaRPr lang="en-US" dirty="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730" y="508320"/>
            <a:ext cx="7856505" cy="4517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03292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and Evaluation</a:t>
            </a:r>
            <a:endParaRPr lang="en-US" dirty="0"/>
          </a:p>
        </p:txBody>
      </p:sp>
      <p:sp>
        <p:nvSpPr>
          <p:cNvPr id="3" name="Content Placeholder 2"/>
          <p:cNvSpPr>
            <a:spLocks noGrp="1"/>
          </p:cNvSpPr>
          <p:nvPr>
            <p:ph idx="1"/>
          </p:nvPr>
        </p:nvSpPr>
        <p:spPr/>
        <p:txBody>
          <a:bodyPr/>
          <a:lstStyle/>
          <a:p>
            <a:r>
              <a:rPr lang="en-US" dirty="0" smtClean="0"/>
              <a:t>Implement the training program</a:t>
            </a:r>
          </a:p>
          <a:p>
            <a:r>
              <a:rPr lang="en-US" dirty="0" smtClean="0"/>
              <a:t>Collect data on trainee performance</a:t>
            </a:r>
            <a:r>
              <a:rPr lang="en-US" dirty="0" smtClean="0"/>
              <a:t>, course evaluations, trainee/supervisor feedback, </a:t>
            </a:r>
            <a:r>
              <a:rPr lang="en-US" dirty="0" smtClean="0">
                <a:solidFill>
                  <a:srgbClr val="FF0000"/>
                </a:solidFill>
              </a:rPr>
              <a:t>nonconformities</a:t>
            </a:r>
            <a:r>
              <a:rPr lang="en-US" dirty="0" smtClean="0"/>
              <a:t>/lessons learned, internal/external audits, facility/document changes</a:t>
            </a:r>
          </a:p>
          <a:p>
            <a:r>
              <a:rPr lang="en-US" dirty="0" smtClean="0"/>
              <a:t>Revise training program</a:t>
            </a:r>
            <a:r>
              <a:rPr lang="en-US" dirty="0" smtClean="0"/>
              <a:t> </a:t>
            </a:r>
            <a:endParaRPr lang="en-US" dirty="0"/>
          </a:p>
        </p:txBody>
      </p:sp>
      <p:pic>
        <p:nvPicPr>
          <p:cNvPr id="3074" name="Picture 2" descr="http://www.wp1.ca/wp-content/uploads/Deming-Cycle-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4413" y="2858461"/>
            <a:ext cx="2557267" cy="2113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33260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t>TapRooT</a:t>
            </a:r>
            <a:endParaRPr lang="en-US" dirty="0"/>
          </a:p>
        </p:txBody>
      </p:sp>
      <p:pic>
        <p:nvPicPr>
          <p:cNvPr id="7170" name="Picture 2" descr="http://www.taproot.com/store/images/T/5%20Books%20Web.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832" y="683879"/>
            <a:ext cx="4355098" cy="4459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13192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 Basic Root Cause Category</a:t>
            </a:r>
            <a:endParaRPr lang="en-US" dirty="0"/>
          </a:p>
        </p:txBody>
      </p:sp>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4771" y="510043"/>
            <a:ext cx="5677549" cy="45628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p:cNvSpPr txBox="1"/>
          <p:nvPr/>
        </p:nvSpPr>
        <p:spPr>
          <a:xfrm>
            <a:off x="7143396" y="1001864"/>
            <a:ext cx="1620957" cy="261610"/>
          </a:xfrm>
          <a:prstGeom prst="rect">
            <a:avLst/>
          </a:prstGeom>
          <a:noFill/>
        </p:spPr>
        <p:txBody>
          <a:bodyPr wrap="none" rtlCol="0">
            <a:spAutoFit/>
          </a:bodyPr>
          <a:lstStyle/>
          <a:p>
            <a:r>
              <a:rPr lang="en-US" sz="1100" dirty="0" smtClean="0"/>
              <a:t>NI = Needs Improvement</a:t>
            </a:r>
            <a:endParaRPr lang="en-US" sz="1100" dirty="0"/>
          </a:p>
        </p:txBody>
      </p:sp>
    </p:spTree>
    <p:extLst>
      <p:ext uri="{BB962C8B-B14F-4D97-AF65-F5344CB8AC3E}">
        <p14:creationId xmlns:p14="http://schemas.microsoft.com/office/powerpoint/2010/main" val="25281909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SAT and </a:t>
            </a:r>
            <a:r>
              <a:rPr lang="en-US" dirty="0" err="1" smtClean="0"/>
              <a:t>TapRooT</a:t>
            </a:r>
            <a:r>
              <a:rPr lang="en-US" dirty="0" smtClean="0"/>
              <a:t> – No Training</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343659520"/>
              </p:ext>
            </p:extLst>
          </p:nvPr>
        </p:nvGraphicFramePr>
        <p:xfrm>
          <a:off x="266699" y="742950"/>
          <a:ext cx="8497654" cy="3840057"/>
        </p:xfrm>
        <a:graphic>
          <a:graphicData uri="http://schemas.openxmlformats.org/drawingml/2006/table">
            <a:tbl>
              <a:tblPr firstRow="1" firstCol="1" bandRow="1" bandCol="1"/>
              <a:tblGrid>
                <a:gridCol w="1736975"/>
                <a:gridCol w="295780"/>
                <a:gridCol w="286679"/>
                <a:gridCol w="286679"/>
                <a:gridCol w="260676"/>
                <a:gridCol w="1707721"/>
                <a:gridCol w="1809132"/>
                <a:gridCol w="2114012"/>
              </a:tblGrid>
              <a:tr h="205991">
                <a:tc>
                  <a:txBody>
                    <a:bodyPr/>
                    <a:lstStyle/>
                    <a:p>
                      <a:pPr marL="0" marR="0">
                        <a:lnSpc>
                          <a:spcPct val="115000"/>
                        </a:lnSpc>
                        <a:spcBef>
                          <a:spcPts val="0"/>
                        </a:spcBef>
                        <a:spcAft>
                          <a:spcPts val="0"/>
                        </a:spcAft>
                      </a:pPr>
                      <a:r>
                        <a:rPr lang="en-US" sz="1100" b="1" dirty="0">
                          <a:solidFill>
                            <a:srgbClr val="000000"/>
                          </a:solidFill>
                          <a:effectLst/>
                          <a:latin typeface="Times New Roman"/>
                          <a:ea typeface="Times New Roman"/>
                        </a:rPr>
                        <a:t>Task</a:t>
                      </a:r>
                      <a:endParaRPr lang="en-US" sz="1200" dirty="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nSpc>
                          <a:spcPct val="115000"/>
                        </a:lnSpc>
                        <a:spcBef>
                          <a:spcPts val="0"/>
                        </a:spcBef>
                        <a:spcAft>
                          <a:spcPts val="0"/>
                        </a:spcAft>
                      </a:pPr>
                      <a:r>
                        <a:rPr lang="en-US" sz="1100" b="1">
                          <a:solidFill>
                            <a:srgbClr val="000000"/>
                          </a:solidFill>
                          <a:effectLst/>
                          <a:latin typeface="Times New Roman"/>
                          <a:ea typeface="Times New Roman"/>
                        </a:rPr>
                        <a:t>D</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gn="ctr">
                        <a:lnSpc>
                          <a:spcPct val="115000"/>
                        </a:lnSpc>
                        <a:spcBef>
                          <a:spcPts val="0"/>
                        </a:spcBef>
                        <a:spcAft>
                          <a:spcPts val="0"/>
                        </a:spcAft>
                      </a:pPr>
                      <a:r>
                        <a:rPr lang="en-US" sz="1100" b="1">
                          <a:solidFill>
                            <a:srgbClr val="000000"/>
                          </a:solidFill>
                          <a:effectLst/>
                          <a:latin typeface="Times New Roman"/>
                          <a:ea typeface="Times New Roman"/>
                        </a:rPr>
                        <a:t>I</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nSpc>
                          <a:spcPct val="115000"/>
                        </a:lnSpc>
                        <a:spcBef>
                          <a:spcPts val="0"/>
                        </a:spcBef>
                        <a:spcAft>
                          <a:spcPts val="0"/>
                        </a:spcAft>
                      </a:pPr>
                      <a:r>
                        <a:rPr lang="en-US" sz="1100" b="1">
                          <a:solidFill>
                            <a:srgbClr val="000000"/>
                          </a:solidFill>
                          <a:effectLst/>
                          <a:latin typeface="Times New Roman"/>
                          <a:ea typeface="Times New Roman"/>
                        </a:rPr>
                        <a:t>F</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nSpc>
                          <a:spcPct val="115000"/>
                        </a:lnSpc>
                        <a:spcBef>
                          <a:spcPts val="0"/>
                        </a:spcBef>
                        <a:spcAft>
                          <a:spcPts val="0"/>
                        </a:spcAft>
                      </a:pPr>
                      <a:r>
                        <a:rPr lang="en-US" sz="1100" b="1">
                          <a:solidFill>
                            <a:srgbClr val="000000"/>
                          </a:solidFill>
                          <a:effectLst/>
                          <a:latin typeface="Times New Roman"/>
                          <a:ea typeface="Times New Roman"/>
                        </a:rPr>
                        <a:t>T</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nSpc>
                          <a:spcPct val="115000"/>
                        </a:lnSpc>
                        <a:spcBef>
                          <a:spcPts val="0"/>
                        </a:spcBef>
                        <a:spcAft>
                          <a:spcPts val="0"/>
                        </a:spcAft>
                      </a:pPr>
                      <a:r>
                        <a:rPr lang="en-US" sz="1100" b="1">
                          <a:solidFill>
                            <a:srgbClr val="000000"/>
                          </a:solidFill>
                          <a:effectLst/>
                          <a:latin typeface="Times New Roman"/>
                          <a:ea typeface="Times New Roman"/>
                        </a:rPr>
                        <a:t>Conditions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nSpc>
                          <a:spcPct val="115000"/>
                        </a:lnSpc>
                        <a:spcBef>
                          <a:spcPts val="0"/>
                        </a:spcBef>
                        <a:spcAft>
                          <a:spcPts val="0"/>
                        </a:spcAft>
                      </a:pPr>
                      <a:r>
                        <a:rPr lang="en-US" sz="1100" b="1">
                          <a:solidFill>
                            <a:srgbClr val="000000"/>
                          </a:solidFill>
                          <a:effectLst/>
                          <a:latin typeface="Times New Roman"/>
                          <a:ea typeface="Times New Roman"/>
                        </a:rPr>
                        <a:t>Standards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nSpc>
                          <a:spcPct val="115000"/>
                        </a:lnSpc>
                        <a:spcBef>
                          <a:spcPts val="0"/>
                        </a:spcBef>
                        <a:spcAft>
                          <a:spcPts val="0"/>
                        </a:spcAft>
                      </a:pPr>
                      <a:r>
                        <a:rPr lang="en-US" sz="1100" b="1">
                          <a:solidFill>
                            <a:srgbClr val="000000"/>
                          </a:solidFill>
                          <a:effectLst/>
                          <a:latin typeface="Times New Roman"/>
                          <a:ea typeface="Times New Roman"/>
                        </a:rPr>
                        <a:t>Knowledge/Skills/Abilities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r>
              <a:tr h="730332">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Perform routine radiation field/contamination survey (general occupancy area)</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2.5</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4</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T</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Use of radiation protection instrumentation</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Completion of area dose rate/contamination map  or Inspection Index entry</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Radiation protection, TSOP-08 Calibration and Inspection, PET Lab Access</a:t>
                      </a:r>
                      <a:br>
                        <a:rPr lang="en-US" sz="900">
                          <a:solidFill>
                            <a:srgbClr val="000000"/>
                          </a:solidFill>
                          <a:effectLst/>
                          <a:latin typeface="Times New Roman"/>
                          <a:ea typeface="Times New Roman"/>
                        </a:rPr>
                      </a:b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11229">
                <a:tc>
                  <a:txBody>
                    <a:bodyPr/>
                    <a:lstStyle/>
                    <a:p>
                      <a:pPr marL="0" marR="0">
                        <a:lnSpc>
                          <a:spcPct val="115000"/>
                        </a:lnSpc>
                        <a:spcBef>
                          <a:spcPts val="0"/>
                        </a:spcBef>
                        <a:spcAft>
                          <a:spcPts val="0"/>
                        </a:spcAft>
                      </a:pPr>
                      <a:r>
                        <a:rPr lang="en-US" sz="900" dirty="0">
                          <a:solidFill>
                            <a:srgbClr val="000000"/>
                          </a:solidFill>
                          <a:effectLst/>
                          <a:latin typeface="Times New Roman"/>
                          <a:ea typeface="Times New Roman"/>
                        </a:rPr>
                        <a:t>Perform on-demand radiation/contamination survey (high active area)</a:t>
                      </a:r>
                      <a:endParaRPr lang="en-US" sz="1200" dirty="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4</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solidFill>
                            <a:srgbClr val="000000"/>
                          </a:solidFill>
                          <a:effectLst/>
                          <a:latin typeface="Times New Roman"/>
                          <a:ea typeface="Times New Roman"/>
                        </a:rPr>
                        <a:t>3</a:t>
                      </a:r>
                      <a:endParaRPr lang="en-US" sz="1200" dirty="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O</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dirty="0">
                          <a:solidFill>
                            <a:srgbClr val="000000"/>
                          </a:solidFill>
                          <a:effectLst/>
                          <a:latin typeface="Times New Roman"/>
                          <a:ea typeface="Times New Roman"/>
                        </a:rPr>
                        <a:t>Use of radiation protection instrumentation, Time constraints, Dose intensive</a:t>
                      </a:r>
                      <a:endParaRPr lang="en-US" sz="1200" dirty="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Completion of area dose rate/contamination map  </a:t>
                      </a:r>
                      <a:br>
                        <a:rPr lang="en-US" sz="900">
                          <a:solidFill>
                            <a:srgbClr val="000000"/>
                          </a:solidFill>
                          <a:effectLst/>
                          <a:latin typeface="Times New Roman"/>
                          <a:ea typeface="Times New Roman"/>
                        </a:rPr>
                      </a:br>
                      <a:r>
                        <a:rPr lang="en-US" sz="900">
                          <a:solidFill>
                            <a:srgbClr val="000000"/>
                          </a:solidFill>
                          <a:effectLst/>
                          <a:latin typeface="Times New Roman"/>
                          <a:ea typeface="Times New Roman"/>
                        </a:rPr>
                        <a:t>Effective communication of hazards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Radiation protection, Work permit system, administrative dose limits, TSOP-08 Calibration and Inspection Index, working in exclusion areas, lockout/tagout, personnel safety alarm response</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5614">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Assist with Beamline Openings in Experimental Areas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4</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T</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Use of radiation protection instrumentation, Follow approved procedures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Work Permit Completed</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Radiation protection, Work permit system, Basic understanding of beamline/component function</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42691">
                <a:tc>
                  <a:txBody>
                    <a:bodyPr/>
                    <a:lstStyle/>
                    <a:p>
                      <a:pPr marL="0" marR="0">
                        <a:lnSpc>
                          <a:spcPct val="115000"/>
                        </a:lnSpc>
                        <a:spcBef>
                          <a:spcPts val="0"/>
                        </a:spcBef>
                        <a:spcAft>
                          <a:spcPts val="0"/>
                        </a:spcAft>
                      </a:pPr>
                      <a:r>
                        <a:rPr lang="en-US" sz="900" dirty="0">
                          <a:solidFill>
                            <a:srgbClr val="000000"/>
                          </a:solidFill>
                          <a:effectLst/>
                          <a:latin typeface="Times New Roman"/>
                          <a:ea typeface="Times New Roman"/>
                        </a:rPr>
                        <a:t>Process/sort radioactive waste</a:t>
                      </a:r>
                      <a:endParaRPr lang="en-US" sz="1200" dirty="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2</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T</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Use of radiation protection instrumentation and detectors, Follow approved procedures, Record Keeping</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Waste Tracking Spreadsheet Updated</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Radiation protection, familiarization with rad. waste characterization levels, General OH&amp;S knowledge, good lifting practices, use of counting cave, forklift training, fire extinguisher operation</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200">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Perform Gamma Assays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solidFill>
                            <a:srgbClr val="000000"/>
                          </a:solidFill>
                          <a:effectLst/>
                          <a:latin typeface="Times New Roman"/>
                          <a:ea typeface="Times New Roman"/>
                        </a:rPr>
                        <a:t>1</a:t>
                      </a:r>
                      <a:endParaRPr lang="en-US" sz="1200" dirty="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2.5</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smtClean="0">
                          <a:solidFill>
                            <a:srgbClr val="000000"/>
                          </a:solidFill>
                          <a:effectLst/>
                          <a:latin typeface="Times New Roman"/>
                          <a:ea typeface="Times New Roman"/>
                        </a:rPr>
                        <a:t>N</a:t>
                      </a:r>
                      <a:endParaRPr lang="en-US" sz="1200" dirty="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Use of detectors, Follow approved procedures, Record Keeping</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Spectrum saved to appropriate location</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dirty="0">
                          <a:solidFill>
                            <a:srgbClr val="000000"/>
                          </a:solidFill>
                          <a:effectLst/>
                          <a:latin typeface="Times New Roman"/>
                          <a:ea typeface="Times New Roman"/>
                        </a:rPr>
                        <a:t>Radiation Protection, Genie2K Software</a:t>
                      </a:r>
                      <a:endParaRPr lang="en-US" sz="1200" dirty="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Rectangular Callout 7"/>
          <p:cNvSpPr/>
          <p:nvPr/>
        </p:nvSpPr>
        <p:spPr>
          <a:xfrm>
            <a:off x="741509" y="1269040"/>
            <a:ext cx="914400" cy="612648"/>
          </a:xfrm>
          <a:prstGeom prst="wedgeRectCallou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smtClean="0"/>
              <a:t>task not analyzed</a:t>
            </a:r>
            <a:endParaRPr lang="en-US" sz="1400" dirty="0"/>
          </a:p>
        </p:txBody>
      </p:sp>
      <p:sp>
        <p:nvSpPr>
          <p:cNvPr id="9" name="Rectangular Callout 8"/>
          <p:cNvSpPr/>
          <p:nvPr/>
        </p:nvSpPr>
        <p:spPr>
          <a:xfrm>
            <a:off x="2807234" y="3473077"/>
            <a:ext cx="914400" cy="612648"/>
          </a:xfrm>
          <a:prstGeom prst="wedgeRectCallou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smtClean="0"/>
              <a:t>decided not to train</a:t>
            </a:r>
            <a:endParaRPr lang="en-US" sz="1400" dirty="0"/>
          </a:p>
        </p:txBody>
      </p:sp>
      <p:sp>
        <p:nvSpPr>
          <p:cNvPr id="10" name="Rectangular Callout 9"/>
          <p:cNvSpPr/>
          <p:nvPr/>
        </p:nvSpPr>
        <p:spPr>
          <a:xfrm>
            <a:off x="7256289" y="2750778"/>
            <a:ext cx="914400" cy="612648"/>
          </a:xfrm>
          <a:prstGeom prst="wedgeRectCallou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smtClean="0"/>
              <a:t>no learning objective</a:t>
            </a:r>
            <a:endParaRPr lang="en-US" sz="1400" dirty="0"/>
          </a:p>
        </p:txBody>
      </p:sp>
    </p:spTree>
    <p:extLst>
      <p:ext uri="{BB962C8B-B14F-4D97-AF65-F5344CB8AC3E}">
        <p14:creationId xmlns:p14="http://schemas.microsoft.com/office/powerpoint/2010/main" val="36484507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SAT and </a:t>
            </a:r>
            <a:r>
              <a:rPr lang="en-US" dirty="0" err="1" smtClean="0"/>
              <a:t>TapRooT</a:t>
            </a:r>
            <a:r>
              <a:rPr lang="en-US" dirty="0" smtClean="0"/>
              <a:t> – Understanding NI</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3586912193"/>
              </p:ext>
            </p:extLst>
          </p:nvPr>
        </p:nvGraphicFramePr>
        <p:xfrm>
          <a:off x="376518" y="841658"/>
          <a:ext cx="8452437" cy="3470148"/>
        </p:xfrm>
        <a:graphic>
          <a:graphicData uri="http://schemas.openxmlformats.org/drawingml/2006/table">
            <a:tbl>
              <a:tblPr firstRow="1" firstCol="1" bandRow="1" bandCol="1"/>
              <a:tblGrid>
                <a:gridCol w="2228628"/>
                <a:gridCol w="670141"/>
                <a:gridCol w="1245033"/>
                <a:gridCol w="1436211"/>
                <a:gridCol w="1245033"/>
                <a:gridCol w="1627391"/>
              </a:tblGrid>
              <a:tr h="242016">
                <a:tc>
                  <a:txBody>
                    <a:bodyPr/>
                    <a:lstStyle/>
                    <a:p>
                      <a:pPr marL="0" marR="0" algn="ctr">
                        <a:lnSpc>
                          <a:spcPct val="115000"/>
                        </a:lnSpc>
                        <a:spcBef>
                          <a:spcPts val="0"/>
                        </a:spcBef>
                        <a:spcAft>
                          <a:spcPts val="0"/>
                        </a:spcAft>
                      </a:pPr>
                      <a:r>
                        <a:rPr lang="en-US" sz="1400" b="1" dirty="0">
                          <a:solidFill>
                            <a:srgbClr val="000000"/>
                          </a:solidFill>
                          <a:effectLst/>
                          <a:latin typeface="Times New Roman"/>
                          <a:ea typeface="Times New Roman"/>
                        </a:rPr>
                        <a:t>Task</a:t>
                      </a:r>
                      <a:endParaRPr lang="en-US" sz="1600" dirty="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gn="ctr">
                        <a:lnSpc>
                          <a:spcPct val="115000"/>
                        </a:lnSpc>
                        <a:spcBef>
                          <a:spcPts val="0"/>
                        </a:spcBef>
                        <a:spcAft>
                          <a:spcPts val="0"/>
                        </a:spcAft>
                      </a:pPr>
                      <a:r>
                        <a:rPr lang="en-US" sz="1400" b="1">
                          <a:solidFill>
                            <a:srgbClr val="000000"/>
                          </a:solidFill>
                          <a:effectLst/>
                          <a:latin typeface="Times New Roman"/>
                          <a:ea typeface="Times New Roman"/>
                        </a:rPr>
                        <a:t>Train Status</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gn="ctr">
                        <a:lnSpc>
                          <a:spcPct val="115000"/>
                        </a:lnSpc>
                        <a:spcBef>
                          <a:spcPts val="0"/>
                        </a:spcBef>
                        <a:spcAft>
                          <a:spcPts val="0"/>
                        </a:spcAft>
                      </a:pPr>
                      <a:r>
                        <a:rPr lang="en-US" sz="1400" b="1">
                          <a:solidFill>
                            <a:srgbClr val="000000"/>
                          </a:solidFill>
                          <a:effectLst/>
                          <a:latin typeface="Times New Roman"/>
                          <a:ea typeface="Times New Roman"/>
                        </a:rPr>
                        <a:t>Evaluation Method</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gn="ctr">
                        <a:lnSpc>
                          <a:spcPct val="115000"/>
                        </a:lnSpc>
                        <a:spcBef>
                          <a:spcPts val="0"/>
                        </a:spcBef>
                        <a:spcAft>
                          <a:spcPts val="0"/>
                        </a:spcAft>
                      </a:pPr>
                      <a:r>
                        <a:rPr lang="en-US" sz="1400" b="1">
                          <a:solidFill>
                            <a:srgbClr val="000000"/>
                          </a:solidFill>
                          <a:effectLst/>
                          <a:latin typeface="Times New Roman"/>
                          <a:ea typeface="Times New Roman"/>
                        </a:rPr>
                        <a:t>Responsibility</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gn="ctr">
                        <a:lnSpc>
                          <a:spcPct val="115000"/>
                        </a:lnSpc>
                        <a:spcBef>
                          <a:spcPts val="0"/>
                        </a:spcBef>
                        <a:spcAft>
                          <a:spcPts val="0"/>
                        </a:spcAft>
                      </a:pPr>
                      <a:r>
                        <a:rPr lang="en-US" sz="1400" b="1">
                          <a:solidFill>
                            <a:srgbClr val="000000"/>
                          </a:solidFill>
                          <a:effectLst/>
                          <a:latin typeface="Times New Roman"/>
                          <a:ea typeface="Times New Roman"/>
                        </a:rPr>
                        <a:t>Frequency of Training</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gn="ctr">
                        <a:lnSpc>
                          <a:spcPct val="115000"/>
                        </a:lnSpc>
                        <a:spcBef>
                          <a:spcPts val="0"/>
                        </a:spcBef>
                        <a:spcAft>
                          <a:spcPts val="0"/>
                        </a:spcAft>
                      </a:pPr>
                      <a:r>
                        <a:rPr lang="en-US" sz="1400" b="1">
                          <a:solidFill>
                            <a:srgbClr val="000000"/>
                          </a:solidFill>
                          <a:effectLst/>
                          <a:latin typeface="Times New Roman"/>
                          <a:ea typeface="Times New Roman"/>
                        </a:rPr>
                        <a:t>Lesson Plan or Job Performance Number</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r>
              <a:tr h="214833">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Perform routine radiation/contamination survey (general occupancy area)</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Train</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OJT</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RPG</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Once</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JPM-0013</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020">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Perform on-demand radiation/contamination survey (high active area)</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Train</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OJT</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RPG</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Once</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JPM-0014</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7659">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Assist with Beamline Openings in Experimental Areas</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Train</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OJT</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RPG</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Once</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JPM-0015</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9723">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Process/sort radioactive waste</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Train</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OJT</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RPG</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Once</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JPM-0016</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502">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Perform Gamma Assays</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Train</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OJT</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RPG</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Once</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JPM-0017</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8862">
                <a:tc>
                  <a:txBody>
                    <a:bodyPr/>
                    <a:lstStyle/>
                    <a:p>
                      <a:pPr marL="0" marR="0" algn="ctr">
                        <a:lnSpc>
                          <a:spcPct val="115000"/>
                        </a:lnSpc>
                        <a:spcBef>
                          <a:spcPts val="0"/>
                        </a:spcBef>
                        <a:spcAft>
                          <a:spcPts val="0"/>
                        </a:spcAft>
                      </a:pPr>
                      <a:r>
                        <a:rPr lang="en-US" sz="1200" dirty="0">
                          <a:solidFill>
                            <a:srgbClr val="000000"/>
                          </a:solidFill>
                          <a:effectLst/>
                          <a:latin typeface="Times New Roman"/>
                          <a:ea typeface="Times New Roman"/>
                        </a:rPr>
                        <a:t>Assist Receiving/Packaging of Radioactive Shipments</a:t>
                      </a:r>
                      <a:endParaRPr lang="en-US" sz="1600" dirty="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Over train</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Times New Roman"/>
                          <a:ea typeface="Times New Roman"/>
                        </a:rPr>
                        <a:t>TDG Training</a:t>
                      </a:r>
                      <a:endParaRPr lang="en-US" sz="160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solidFill>
                            <a:srgbClr val="000000"/>
                          </a:solidFill>
                          <a:effectLst/>
                          <a:latin typeface="Times New Roman"/>
                          <a:ea typeface="Times New Roman"/>
                        </a:rPr>
                        <a:t>RPG</a:t>
                      </a:r>
                      <a:endParaRPr lang="en-US" sz="1600" dirty="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solidFill>
                            <a:srgbClr val="FF0000"/>
                          </a:solidFill>
                          <a:effectLst/>
                          <a:latin typeface="Times New Roman"/>
                          <a:ea typeface="Times New Roman"/>
                        </a:rPr>
                        <a:t>Every two years</a:t>
                      </a:r>
                      <a:endParaRPr lang="en-US" sz="1600" dirty="0">
                        <a:solidFill>
                          <a:srgbClr val="FF0000"/>
                        </a:solidFill>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solidFill>
                            <a:srgbClr val="000000"/>
                          </a:solidFill>
                          <a:effectLst/>
                          <a:latin typeface="Times New Roman"/>
                          <a:ea typeface="Times New Roman"/>
                        </a:rPr>
                        <a:t>N/A – Periodic external training from qualified provider</a:t>
                      </a:r>
                      <a:endParaRPr lang="en-US" sz="1600" dirty="0">
                        <a:effectLst/>
                        <a:latin typeface="Times New Roman"/>
                        <a:ea typeface="Times New Roman"/>
                      </a:endParaRPr>
                    </a:p>
                  </a:txBody>
                  <a:tcPr marL="43046" marR="430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Rectangular Callout 3"/>
          <p:cNvSpPr/>
          <p:nvPr/>
        </p:nvSpPr>
        <p:spPr>
          <a:xfrm>
            <a:off x="6449465" y="3096560"/>
            <a:ext cx="1004047" cy="612648"/>
          </a:xfrm>
          <a:prstGeom prst="wedgeRectCallou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smtClean="0"/>
              <a:t>continuing training NI</a:t>
            </a:r>
            <a:endParaRPr lang="en-US" sz="1400" dirty="0"/>
          </a:p>
        </p:txBody>
      </p:sp>
    </p:spTree>
    <p:extLst>
      <p:ext uri="{BB962C8B-B14F-4D97-AF65-F5344CB8AC3E}">
        <p14:creationId xmlns:p14="http://schemas.microsoft.com/office/powerpoint/2010/main" val="42179624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SAT and </a:t>
            </a:r>
            <a:r>
              <a:rPr lang="en-US" dirty="0" err="1"/>
              <a:t>TapRooT</a:t>
            </a:r>
            <a:r>
              <a:rPr lang="en-US" dirty="0"/>
              <a:t> – Understanding NI</a:t>
            </a:r>
            <a:endParaRPr lang="en-US" dirty="0"/>
          </a:p>
        </p:txBody>
      </p:sp>
      <p:sp>
        <p:nvSpPr>
          <p:cNvPr id="3" name="Content Placeholder 2"/>
          <p:cNvSpPr>
            <a:spLocks noGrp="1"/>
          </p:cNvSpPr>
          <p:nvPr>
            <p:ph idx="1"/>
          </p:nvPr>
        </p:nvSpPr>
        <p:spPr/>
        <p:txBody>
          <a:bodyPr>
            <a:normAutofit/>
          </a:bodyPr>
          <a:lstStyle/>
          <a:p>
            <a:pPr marL="0" indent="0">
              <a:buNone/>
            </a:pPr>
            <a:r>
              <a:rPr lang="en-CA" dirty="0"/>
              <a:t>The RPG Surveyor shall be </a:t>
            </a:r>
            <a:r>
              <a:rPr lang="en-CA" dirty="0" smtClean="0"/>
              <a:t>able to</a:t>
            </a:r>
            <a:r>
              <a:rPr lang="en-CA" dirty="0"/>
              <a:t>:</a:t>
            </a:r>
            <a:endParaRPr lang="en-US" dirty="0"/>
          </a:p>
          <a:p>
            <a:pPr marL="514350" lvl="0" indent="-514350">
              <a:buFont typeface="+mj-lt"/>
              <a:buAutoNum type="arabicPeriod"/>
            </a:pPr>
            <a:r>
              <a:rPr lang="en-CA" sz="2000" dirty="0"/>
              <a:t>u</a:t>
            </a:r>
            <a:r>
              <a:rPr lang="en-CA" sz="2000" dirty="0" smtClean="0"/>
              <a:t>se </a:t>
            </a:r>
            <a:r>
              <a:rPr lang="en-CA" sz="2000" dirty="0"/>
              <a:t>radiation protection instrumentation to perform a radiation survey to accurately measure radiation fields/dose rates and detect radioactive contamination. </a:t>
            </a:r>
            <a:endParaRPr lang="en-US" sz="2000" dirty="0"/>
          </a:p>
          <a:p>
            <a:pPr marL="514350" lvl="0" indent="-514350">
              <a:buFont typeface="+mj-lt"/>
              <a:buAutoNum type="arabicPeriod"/>
            </a:pPr>
            <a:r>
              <a:rPr lang="en-CA" sz="2000" dirty="0"/>
              <a:t>a</a:t>
            </a:r>
            <a:r>
              <a:rPr lang="en-CA" sz="2000" dirty="0" smtClean="0"/>
              <a:t>ssist </a:t>
            </a:r>
            <a:r>
              <a:rPr lang="en-CA" sz="2000" dirty="0"/>
              <a:t>in the opening of beamlines when maintenance is required.</a:t>
            </a:r>
            <a:endParaRPr lang="en-US" sz="2000" dirty="0"/>
          </a:p>
          <a:p>
            <a:pPr marL="514350" lvl="0" indent="-514350">
              <a:buFont typeface="+mj-lt"/>
              <a:buAutoNum type="arabicPeriod"/>
            </a:pPr>
            <a:r>
              <a:rPr lang="en-CA" sz="2000" dirty="0"/>
              <a:t>p</a:t>
            </a:r>
            <a:r>
              <a:rPr lang="en-CA" sz="2000" dirty="0" smtClean="0"/>
              <a:t>rocess </a:t>
            </a:r>
            <a:r>
              <a:rPr lang="en-CA" sz="2000" dirty="0"/>
              <a:t>and sort radioactive waste delivered to the Radioactive Waste Handling Area.</a:t>
            </a:r>
            <a:endParaRPr lang="en-US" sz="2000" dirty="0"/>
          </a:p>
          <a:p>
            <a:pPr marL="514350" lvl="0" indent="-514350">
              <a:buFont typeface="+mj-lt"/>
              <a:buAutoNum type="arabicPeriod"/>
            </a:pPr>
            <a:r>
              <a:rPr lang="en-CA" sz="2000" dirty="0"/>
              <a:t>o</a:t>
            </a:r>
            <a:r>
              <a:rPr lang="en-CA" sz="2000" dirty="0" smtClean="0"/>
              <a:t>btain </a:t>
            </a:r>
            <a:r>
              <a:rPr lang="en-CA" sz="2000" dirty="0"/>
              <a:t>radioactive samples and assay them for gamma emitting radionuclides or tritium concentration</a:t>
            </a:r>
            <a:r>
              <a:rPr lang="en-CA" sz="2000" dirty="0" smtClean="0"/>
              <a:t>.</a:t>
            </a:r>
          </a:p>
          <a:p>
            <a:pPr marL="514350" lvl="0" indent="-514350">
              <a:buFont typeface="+mj-lt"/>
              <a:buAutoNum type="arabicPeriod"/>
            </a:pPr>
            <a:r>
              <a:rPr lang="en-CA" sz="2000" dirty="0"/>
              <a:t>s</a:t>
            </a:r>
            <a:r>
              <a:rPr lang="en-CA" sz="2000" dirty="0" smtClean="0"/>
              <a:t>tate TRIUMF administrative dose limits</a:t>
            </a:r>
            <a:endParaRPr lang="en-US" sz="2000" dirty="0"/>
          </a:p>
          <a:p>
            <a:pPr marL="0" indent="0">
              <a:buNone/>
            </a:pPr>
            <a:endParaRPr lang="en-US" dirty="0"/>
          </a:p>
        </p:txBody>
      </p:sp>
      <p:sp>
        <p:nvSpPr>
          <p:cNvPr id="4" name="Rectangular Callout 3"/>
          <p:cNvSpPr/>
          <p:nvPr/>
        </p:nvSpPr>
        <p:spPr>
          <a:xfrm>
            <a:off x="6209791" y="2003753"/>
            <a:ext cx="914400" cy="612648"/>
          </a:xfrm>
          <a:prstGeom prst="wedgeRectCallou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smtClean="0"/>
              <a:t>learning objective NI</a:t>
            </a:r>
            <a:endParaRPr lang="en-US" sz="1400" dirty="0"/>
          </a:p>
        </p:txBody>
      </p:sp>
    </p:spTree>
    <p:extLst>
      <p:ext uri="{BB962C8B-B14F-4D97-AF65-F5344CB8AC3E}">
        <p14:creationId xmlns:p14="http://schemas.microsoft.com/office/powerpoint/2010/main" val="1471320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SAT and </a:t>
            </a:r>
            <a:r>
              <a:rPr lang="en-US" dirty="0" err="1" smtClean="0"/>
              <a:t>TapRooT</a:t>
            </a:r>
            <a:r>
              <a:rPr lang="en-US" dirty="0" smtClean="0"/>
              <a:t> – No Training</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117433166"/>
              </p:ext>
            </p:extLst>
          </p:nvPr>
        </p:nvGraphicFramePr>
        <p:xfrm>
          <a:off x="266699" y="742950"/>
          <a:ext cx="8497654" cy="3840057"/>
        </p:xfrm>
        <a:graphic>
          <a:graphicData uri="http://schemas.openxmlformats.org/drawingml/2006/table">
            <a:tbl>
              <a:tblPr firstRow="1" firstCol="1" bandRow="1" bandCol="1"/>
              <a:tblGrid>
                <a:gridCol w="1736975"/>
                <a:gridCol w="295780"/>
                <a:gridCol w="286679"/>
                <a:gridCol w="286679"/>
                <a:gridCol w="260676"/>
                <a:gridCol w="1707721"/>
                <a:gridCol w="1809132"/>
                <a:gridCol w="2114012"/>
              </a:tblGrid>
              <a:tr h="205991">
                <a:tc>
                  <a:txBody>
                    <a:bodyPr/>
                    <a:lstStyle/>
                    <a:p>
                      <a:pPr marL="0" marR="0">
                        <a:lnSpc>
                          <a:spcPct val="115000"/>
                        </a:lnSpc>
                        <a:spcBef>
                          <a:spcPts val="0"/>
                        </a:spcBef>
                        <a:spcAft>
                          <a:spcPts val="0"/>
                        </a:spcAft>
                      </a:pPr>
                      <a:r>
                        <a:rPr lang="en-US" sz="1100" b="1" dirty="0">
                          <a:solidFill>
                            <a:srgbClr val="000000"/>
                          </a:solidFill>
                          <a:effectLst/>
                          <a:latin typeface="Times New Roman"/>
                          <a:ea typeface="Times New Roman"/>
                        </a:rPr>
                        <a:t>Task</a:t>
                      </a:r>
                      <a:endParaRPr lang="en-US" sz="1200" dirty="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nSpc>
                          <a:spcPct val="115000"/>
                        </a:lnSpc>
                        <a:spcBef>
                          <a:spcPts val="0"/>
                        </a:spcBef>
                        <a:spcAft>
                          <a:spcPts val="0"/>
                        </a:spcAft>
                      </a:pPr>
                      <a:r>
                        <a:rPr lang="en-US" sz="1100" b="1">
                          <a:solidFill>
                            <a:srgbClr val="000000"/>
                          </a:solidFill>
                          <a:effectLst/>
                          <a:latin typeface="Times New Roman"/>
                          <a:ea typeface="Times New Roman"/>
                        </a:rPr>
                        <a:t>D</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gn="ctr">
                        <a:lnSpc>
                          <a:spcPct val="115000"/>
                        </a:lnSpc>
                        <a:spcBef>
                          <a:spcPts val="0"/>
                        </a:spcBef>
                        <a:spcAft>
                          <a:spcPts val="0"/>
                        </a:spcAft>
                      </a:pPr>
                      <a:r>
                        <a:rPr lang="en-US" sz="1100" b="1">
                          <a:solidFill>
                            <a:srgbClr val="000000"/>
                          </a:solidFill>
                          <a:effectLst/>
                          <a:latin typeface="Times New Roman"/>
                          <a:ea typeface="Times New Roman"/>
                        </a:rPr>
                        <a:t>I</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nSpc>
                          <a:spcPct val="115000"/>
                        </a:lnSpc>
                        <a:spcBef>
                          <a:spcPts val="0"/>
                        </a:spcBef>
                        <a:spcAft>
                          <a:spcPts val="0"/>
                        </a:spcAft>
                      </a:pPr>
                      <a:r>
                        <a:rPr lang="en-US" sz="1100" b="1">
                          <a:solidFill>
                            <a:srgbClr val="000000"/>
                          </a:solidFill>
                          <a:effectLst/>
                          <a:latin typeface="Times New Roman"/>
                          <a:ea typeface="Times New Roman"/>
                        </a:rPr>
                        <a:t>F</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nSpc>
                          <a:spcPct val="115000"/>
                        </a:lnSpc>
                        <a:spcBef>
                          <a:spcPts val="0"/>
                        </a:spcBef>
                        <a:spcAft>
                          <a:spcPts val="0"/>
                        </a:spcAft>
                      </a:pPr>
                      <a:r>
                        <a:rPr lang="en-US" sz="1100" b="1">
                          <a:solidFill>
                            <a:srgbClr val="000000"/>
                          </a:solidFill>
                          <a:effectLst/>
                          <a:latin typeface="Times New Roman"/>
                          <a:ea typeface="Times New Roman"/>
                        </a:rPr>
                        <a:t>T</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nSpc>
                          <a:spcPct val="115000"/>
                        </a:lnSpc>
                        <a:spcBef>
                          <a:spcPts val="0"/>
                        </a:spcBef>
                        <a:spcAft>
                          <a:spcPts val="0"/>
                        </a:spcAft>
                      </a:pPr>
                      <a:r>
                        <a:rPr lang="en-US" sz="1100" b="1">
                          <a:solidFill>
                            <a:srgbClr val="000000"/>
                          </a:solidFill>
                          <a:effectLst/>
                          <a:latin typeface="Times New Roman"/>
                          <a:ea typeface="Times New Roman"/>
                        </a:rPr>
                        <a:t>Conditions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nSpc>
                          <a:spcPct val="115000"/>
                        </a:lnSpc>
                        <a:spcBef>
                          <a:spcPts val="0"/>
                        </a:spcBef>
                        <a:spcAft>
                          <a:spcPts val="0"/>
                        </a:spcAft>
                      </a:pPr>
                      <a:r>
                        <a:rPr lang="en-US" sz="1100" b="1">
                          <a:solidFill>
                            <a:srgbClr val="000000"/>
                          </a:solidFill>
                          <a:effectLst/>
                          <a:latin typeface="Times New Roman"/>
                          <a:ea typeface="Times New Roman"/>
                        </a:rPr>
                        <a:t>Standards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marR="0">
                        <a:lnSpc>
                          <a:spcPct val="115000"/>
                        </a:lnSpc>
                        <a:spcBef>
                          <a:spcPts val="0"/>
                        </a:spcBef>
                        <a:spcAft>
                          <a:spcPts val="0"/>
                        </a:spcAft>
                      </a:pPr>
                      <a:r>
                        <a:rPr lang="en-US" sz="1100" b="1">
                          <a:solidFill>
                            <a:srgbClr val="000000"/>
                          </a:solidFill>
                          <a:effectLst/>
                          <a:latin typeface="Times New Roman"/>
                          <a:ea typeface="Times New Roman"/>
                        </a:rPr>
                        <a:t>Knowledge/Skills/Abilities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r>
              <a:tr h="730332">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Perform routine radiation field/contamination survey (general occupancy area)</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2.5</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4</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T</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Use of radiation protection instrumentation</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Completion of area dose rate/contamination map  or Inspection Index entry</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Radiation protection, TSOP-08 Calibration and Inspection, PET Lab Access</a:t>
                      </a:r>
                      <a:br>
                        <a:rPr lang="en-US" sz="900">
                          <a:solidFill>
                            <a:srgbClr val="000000"/>
                          </a:solidFill>
                          <a:effectLst/>
                          <a:latin typeface="Times New Roman"/>
                          <a:ea typeface="Times New Roman"/>
                        </a:rPr>
                      </a:b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11229">
                <a:tc>
                  <a:txBody>
                    <a:bodyPr/>
                    <a:lstStyle/>
                    <a:p>
                      <a:pPr marL="0" marR="0">
                        <a:lnSpc>
                          <a:spcPct val="115000"/>
                        </a:lnSpc>
                        <a:spcBef>
                          <a:spcPts val="0"/>
                        </a:spcBef>
                        <a:spcAft>
                          <a:spcPts val="0"/>
                        </a:spcAft>
                      </a:pPr>
                      <a:r>
                        <a:rPr lang="en-US" sz="900" dirty="0">
                          <a:solidFill>
                            <a:srgbClr val="000000"/>
                          </a:solidFill>
                          <a:effectLst/>
                          <a:latin typeface="Times New Roman"/>
                          <a:ea typeface="Times New Roman"/>
                        </a:rPr>
                        <a:t>Perform on-demand radiation/contamination survey (high active area)</a:t>
                      </a:r>
                      <a:endParaRPr lang="en-US" sz="1200" dirty="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4</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solidFill>
                            <a:srgbClr val="000000"/>
                          </a:solidFill>
                          <a:effectLst/>
                          <a:latin typeface="Times New Roman"/>
                          <a:ea typeface="Times New Roman"/>
                        </a:rPr>
                        <a:t>3</a:t>
                      </a:r>
                      <a:endParaRPr lang="en-US" sz="1200" dirty="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O</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dirty="0">
                          <a:solidFill>
                            <a:srgbClr val="000000"/>
                          </a:solidFill>
                          <a:effectLst/>
                          <a:latin typeface="Times New Roman"/>
                          <a:ea typeface="Times New Roman"/>
                        </a:rPr>
                        <a:t>Use of radiation protection instrumentation, Time constraints, Dose intensive</a:t>
                      </a:r>
                      <a:endParaRPr lang="en-US" sz="1200" dirty="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Completion of area dose rate/contamination map  </a:t>
                      </a:r>
                      <a:br>
                        <a:rPr lang="en-US" sz="900">
                          <a:solidFill>
                            <a:srgbClr val="000000"/>
                          </a:solidFill>
                          <a:effectLst/>
                          <a:latin typeface="Times New Roman"/>
                          <a:ea typeface="Times New Roman"/>
                        </a:rPr>
                      </a:br>
                      <a:r>
                        <a:rPr lang="en-US" sz="900">
                          <a:solidFill>
                            <a:srgbClr val="000000"/>
                          </a:solidFill>
                          <a:effectLst/>
                          <a:latin typeface="Times New Roman"/>
                          <a:ea typeface="Times New Roman"/>
                        </a:rPr>
                        <a:t>Effective communication of hazards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Radiation protection, Work permit system, administrative dose limits, TSOP-08 Calibration and Inspection Index, working in exclusion areas, lockout/tagout, personnel safety alarm response</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5614">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Assist with Beamline Openings in Experimental Areas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4</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T</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Use of radiation protection instrumentation, Follow approved procedures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Work Permit Completed</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Radiation protection, Work permit system, Basic understanding of beamline/component function</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42691">
                <a:tc>
                  <a:txBody>
                    <a:bodyPr/>
                    <a:lstStyle/>
                    <a:p>
                      <a:pPr marL="0" marR="0">
                        <a:lnSpc>
                          <a:spcPct val="115000"/>
                        </a:lnSpc>
                        <a:spcBef>
                          <a:spcPts val="0"/>
                        </a:spcBef>
                        <a:spcAft>
                          <a:spcPts val="0"/>
                        </a:spcAft>
                      </a:pPr>
                      <a:r>
                        <a:rPr lang="en-US" sz="900" dirty="0">
                          <a:solidFill>
                            <a:srgbClr val="000000"/>
                          </a:solidFill>
                          <a:effectLst/>
                          <a:latin typeface="Times New Roman"/>
                          <a:ea typeface="Times New Roman"/>
                        </a:rPr>
                        <a:t>Process/sort radioactive waste</a:t>
                      </a:r>
                      <a:endParaRPr lang="en-US" sz="1200" dirty="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2</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T</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Use of radiation protection instrumentation and detectors, Follow approved procedures, Record Keeping</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Waste Tracking Spreadsheet Updated</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Radiation protection, familiarization with rad. waste characterization levels, General OH&amp;S knowledge, good lifting practices, use of counting cave, forklift training, fire extinguisher operation</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200">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Perform Gamma Assays</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solidFill>
                            <a:srgbClr val="000000"/>
                          </a:solidFill>
                          <a:effectLst/>
                          <a:latin typeface="Times New Roman"/>
                          <a:ea typeface="Times New Roman"/>
                        </a:rPr>
                        <a:t>1</a:t>
                      </a:r>
                      <a:endParaRPr lang="en-US" sz="1200" dirty="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2.5</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Times New Roman"/>
                          <a:ea typeface="Times New Roman"/>
                        </a:rPr>
                        <a:t>3</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smtClean="0">
                          <a:solidFill>
                            <a:srgbClr val="000000"/>
                          </a:solidFill>
                          <a:effectLst/>
                          <a:latin typeface="Times New Roman"/>
                          <a:ea typeface="Times New Roman"/>
                        </a:rPr>
                        <a:t>N</a:t>
                      </a:r>
                      <a:endParaRPr lang="en-US" sz="1200" dirty="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Use of detectors, Follow approved procedures, Record Keeping</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Times New Roman"/>
                          <a:ea typeface="Times New Roman"/>
                        </a:rPr>
                        <a:t>Spectrum saved to appropriate location</a:t>
                      </a:r>
                      <a:endParaRPr lang="en-US" sz="120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dirty="0">
                          <a:solidFill>
                            <a:srgbClr val="000000"/>
                          </a:solidFill>
                          <a:effectLst/>
                          <a:latin typeface="Times New Roman"/>
                          <a:ea typeface="Times New Roman"/>
                        </a:rPr>
                        <a:t>Radiation Protection, Genie2K Software</a:t>
                      </a:r>
                      <a:endParaRPr lang="en-US" sz="1200" dirty="0">
                        <a:effectLst/>
                        <a:latin typeface="Times New Roman"/>
                        <a:ea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Rectangular Callout 8"/>
          <p:cNvSpPr/>
          <p:nvPr/>
        </p:nvSpPr>
        <p:spPr>
          <a:xfrm>
            <a:off x="4365690" y="1429592"/>
            <a:ext cx="914400" cy="612648"/>
          </a:xfrm>
          <a:prstGeom prst="wedgeRectCallou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smtClean="0"/>
              <a:t>learning objective NI</a:t>
            </a:r>
            <a:endParaRPr lang="en-US" sz="1400" dirty="0"/>
          </a:p>
        </p:txBody>
      </p:sp>
      <p:sp>
        <p:nvSpPr>
          <p:cNvPr id="10" name="Rectangular Callout 9"/>
          <p:cNvSpPr/>
          <p:nvPr/>
        </p:nvSpPr>
        <p:spPr>
          <a:xfrm>
            <a:off x="7431217" y="1367251"/>
            <a:ext cx="914400" cy="612648"/>
          </a:xfrm>
          <a:prstGeom prst="wedgeRectCallou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smtClean="0"/>
              <a:t>learning objective NI</a:t>
            </a:r>
            <a:endParaRPr lang="en-US" sz="1400" dirty="0"/>
          </a:p>
        </p:txBody>
      </p:sp>
    </p:spTree>
    <p:extLst>
      <p:ext uri="{BB962C8B-B14F-4D97-AF65-F5344CB8AC3E}">
        <p14:creationId xmlns:p14="http://schemas.microsoft.com/office/powerpoint/2010/main" val="36008331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t>
            </a:r>
            <a:endParaRPr lang="en-US" dirty="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730" y="508320"/>
            <a:ext cx="7856505" cy="4517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ular Callout 3"/>
          <p:cNvSpPr/>
          <p:nvPr/>
        </p:nvSpPr>
        <p:spPr>
          <a:xfrm>
            <a:off x="3114595" y="2136641"/>
            <a:ext cx="914400" cy="612648"/>
          </a:xfrm>
          <a:prstGeom prst="wedgeRectCallou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smtClean="0"/>
              <a:t>lesson plan NI</a:t>
            </a:r>
            <a:endParaRPr lang="en-US" sz="1400" dirty="0"/>
          </a:p>
        </p:txBody>
      </p:sp>
      <p:sp>
        <p:nvSpPr>
          <p:cNvPr id="5" name="Rectangular Callout 4"/>
          <p:cNvSpPr/>
          <p:nvPr/>
        </p:nvSpPr>
        <p:spPr>
          <a:xfrm>
            <a:off x="7500897" y="1328537"/>
            <a:ext cx="914400" cy="612648"/>
          </a:xfrm>
          <a:prstGeom prst="wedgeRectCallou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smtClean="0"/>
              <a:t>testing NI</a:t>
            </a:r>
            <a:endParaRPr lang="en-US" sz="1400" dirty="0"/>
          </a:p>
        </p:txBody>
      </p:sp>
    </p:spTree>
    <p:extLst>
      <p:ext uri="{BB962C8B-B14F-4D97-AF65-F5344CB8AC3E}">
        <p14:creationId xmlns:p14="http://schemas.microsoft.com/office/powerpoint/2010/main" val="42109987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4488" y="1160289"/>
            <a:ext cx="2962821" cy="2856421"/>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44763">
            <a:off x="4217252" y="1060397"/>
            <a:ext cx="2962821" cy="2856421"/>
          </a:xfrm>
          <a:prstGeom prst="rect">
            <a:avLst/>
          </a:prstGeom>
        </p:spPr>
      </p:pic>
      <p:grpSp>
        <p:nvGrpSpPr>
          <p:cNvPr id="23" name="Group 22"/>
          <p:cNvGrpSpPr/>
          <p:nvPr/>
        </p:nvGrpSpPr>
        <p:grpSpPr>
          <a:xfrm>
            <a:off x="1596619" y="1366752"/>
            <a:ext cx="2682274" cy="2408408"/>
            <a:chOff x="1596619" y="1366752"/>
            <a:chExt cx="2682274" cy="2408408"/>
          </a:xfrm>
        </p:grpSpPr>
        <p:sp>
          <p:nvSpPr>
            <p:cNvPr id="9" name="TextBox 8"/>
            <p:cNvSpPr txBox="1"/>
            <p:nvPr/>
          </p:nvSpPr>
          <p:spPr>
            <a:xfrm rot="20170659">
              <a:off x="3384096" y="2220759"/>
              <a:ext cx="894797" cy="261610"/>
            </a:xfrm>
            <a:prstGeom prst="rect">
              <a:avLst/>
            </a:prstGeom>
            <a:noFill/>
          </p:spPr>
          <p:txBody>
            <a:bodyPr wrap="none" rtlCol="0">
              <a:spAutoFit/>
            </a:bodyPr>
            <a:lstStyle/>
            <a:p>
              <a:r>
                <a:rPr lang="en-US" sz="1050" dirty="0" smtClean="0">
                  <a:solidFill>
                    <a:schemeClr val="bg1"/>
                  </a:solidFill>
                </a:rPr>
                <a:t>task analysis</a:t>
              </a:r>
              <a:endParaRPr lang="en-US" sz="1050" dirty="0">
                <a:solidFill>
                  <a:schemeClr val="bg1"/>
                </a:solidFill>
              </a:endParaRPr>
            </a:p>
          </p:txBody>
        </p:sp>
        <p:sp>
          <p:nvSpPr>
            <p:cNvPr id="11" name="TextBox 10"/>
            <p:cNvSpPr txBox="1"/>
            <p:nvPr/>
          </p:nvSpPr>
          <p:spPr>
            <a:xfrm rot="17461785">
              <a:off x="2985301" y="1623874"/>
              <a:ext cx="768159" cy="253916"/>
            </a:xfrm>
            <a:prstGeom prst="rect">
              <a:avLst/>
            </a:prstGeom>
            <a:noFill/>
          </p:spPr>
          <p:txBody>
            <a:bodyPr wrap="none" rtlCol="0">
              <a:spAutoFit/>
            </a:bodyPr>
            <a:lstStyle/>
            <a:p>
              <a:r>
                <a:rPr lang="en-US" sz="1050" dirty="0" smtClean="0">
                  <a:solidFill>
                    <a:schemeClr val="bg1"/>
                  </a:solidFill>
                </a:rPr>
                <a:t>DIF ratings</a:t>
              </a:r>
              <a:endParaRPr lang="en-US" sz="1050" dirty="0">
                <a:solidFill>
                  <a:schemeClr val="bg1"/>
                </a:solidFill>
              </a:endParaRPr>
            </a:p>
          </p:txBody>
        </p:sp>
        <p:sp>
          <p:nvSpPr>
            <p:cNvPr id="12" name="TextBox 11"/>
            <p:cNvSpPr txBox="1"/>
            <p:nvPr/>
          </p:nvSpPr>
          <p:spPr>
            <a:xfrm rot="14626135">
              <a:off x="2153752" y="1678957"/>
              <a:ext cx="801823" cy="253916"/>
            </a:xfrm>
            <a:prstGeom prst="rect">
              <a:avLst/>
            </a:prstGeom>
            <a:noFill/>
          </p:spPr>
          <p:txBody>
            <a:bodyPr wrap="none" rtlCol="0">
              <a:spAutoFit/>
            </a:bodyPr>
            <a:lstStyle/>
            <a:p>
              <a:r>
                <a:rPr lang="en-US" sz="1050" dirty="0" smtClean="0">
                  <a:solidFill>
                    <a:schemeClr val="bg1"/>
                  </a:solidFill>
                </a:rPr>
                <a:t>train status</a:t>
              </a:r>
              <a:endParaRPr lang="en-US" sz="1050" dirty="0">
                <a:solidFill>
                  <a:schemeClr val="bg1"/>
                </a:solidFill>
              </a:endParaRPr>
            </a:p>
          </p:txBody>
        </p:sp>
        <p:sp>
          <p:nvSpPr>
            <p:cNvPr id="13" name="TextBox 12"/>
            <p:cNvSpPr txBox="1"/>
            <p:nvPr/>
          </p:nvSpPr>
          <p:spPr>
            <a:xfrm rot="11081961">
              <a:off x="1596619" y="2304656"/>
              <a:ext cx="1186543" cy="253916"/>
            </a:xfrm>
            <a:prstGeom prst="rect">
              <a:avLst/>
            </a:prstGeom>
            <a:noFill/>
          </p:spPr>
          <p:txBody>
            <a:bodyPr wrap="none" rtlCol="0">
              <a:spAutoFit/>
            </a:bodyPr>
            <a:lstStyle/>
            <a:p>
              <a:r>
                <a:rPr lang="en-US" sz="1050" dirty="0" smtClean="0">
                  <a:solidFill>
                    <a:schemeClr val="bg1"/>
                  </a:solidFill>
                </a:rPr>
                <a:t>learning objective</a:t>
              </a:r>
              <a:endParaRPr lang="en-US" sz="1050" dirty="0">
                <a:solidFill>
                  <a:schemeClr val="bg1"/>
                </a:solidFill>
              </a:endParaRPr>
            </a:p>
          </p:txBody>
        </p:sp>
        <p:sp>
          <p:nvSpPr>
            <p:cNvPr id="14" name="TextBox 13"/>
            <p:cNvSpPr txBox="1"/>
            <p:nvPr/>
          </p:nvSpPr>
          <p:spPr>
            <a:xfrm rot="8259696">
              <a:off x="1812887" y="2973513"/>
              <a:ext cx="1189749" cy="253916"/>
            </a:xfrm>
            <a:prstGeom prst="rect">
              <a:avLst/>
            </a:prstGeom>
            <a:noFill/>
          </p:spPr>
          <p:txBody>
            <a:bodyPr wrap="none" rtlCol="0">
              <a:spAutoFit/>
            </a:bodyPr>
            <a:lstStyle/>
            <a:p>
              <a:r>
                <a:rPr lang="en-US" sz="1050" dirty="0" smtClean="0">
                  <a:solidFill>
                    <a:schemeClr val="bg1"/>
                  </a:solidFill>
                </a:rPr>
                <a:t>training frequency</a:t>
              </a:r>
              <a:endParaRPr lang="en-US" sz="1050" dirty="0">
                <a:solidFill>
                  <a:schemeClr val="bg1"/>
                </a:solidFill>
              </a:endParaRPr>
            </a:p>
          </p:txBody>
        </p:sp>
        <p:sp>
          <p:nvSpPr>
            <p:cNvPr id="15" name="TextBox 14"/>
            <p:cNvSpPr txBox="1"/>
            <p:nvPr/>
          </p:nvSpPr>
          <p:spPr>
            <a:xfrm rot="5071038">
              <a:off x="2637298" y="3224048"/>
              <a:ext cx="848309" cy="253916"/>
            </a:xfrm>
            <a:prstGeom prst="rect">
              <a:avLst/>
            </a:prstGeom>
            <a:noFill/>
          </p:spPr>
          <p:txBody>
            <a:bodyPr wrap="none" rtlCol="0">
              <a:spAutoFit/>
            </a:bodyPr>
            <a:lstStyle/>
            <a:p>
              <a:r>
                <a:rPr lang="en-US" sz="1050" dirty="0" smtClean="0">
                  <a:solidFill>
                    <a:schemeClr val="bg1"/>
                  </a:solidFill>
                </a:rPr>
                <a:t>lesson plans</a:t>
              </a:r>
              <a:endParaRPr lang="en-US" sz="1050" dirty="0">
                <a:solidFill>
                  <a:schemeClr val="bg1"/>
                </a:solidFill>
              </a:endParaRPr>
            </a:p>
          </p:txBody>
        </p:sp>
        <p:sp>
          <p:nvSpPr>
            <p:cNvPr id="16" name="TextBox 15"/>
            <p:cNvSpPr txBox="1"/>
            <p:nvPr/>
          </p:nvSpPr>
          <p:spPr>
            <a:xfrm rot="2105285">
              <a:off x="3033692" y="2776003"/>
              <a:ext cx="1240138" cy="415498"/>
            </a:xfrm>
            <a:prstGeom prst="rect">
              <a:avLst/>
            </a:prstGeom>
            <a:noFill/>
          </p:spPr>
          <p:txBody>
            <a:bodyPr wrap="square" rtlCol="0">
              <a:spAutoFit/>
            </a:bodyPr>
            <a:lstStyle/>
            <a:p>
              <a:pPr algn="r"/>
              <a:r>
                <a:rPr lang="en-US" sz="1050" dirty="0" smtClean="0">
                  <a:solidFill>
                    <a:schemeClr val="bg1"/>
                  </a:solidFill>
                </a:rPr>
                <a:t>job performance measures</a:t>
              </a:r>
              <a:endParaRPr lang="en-US" sz="1050" dirty="0">
                <a:solidFill>
                  <a:schemeClr val="bg1"/>
                </a:solidFill>
              </a:endParaRPr>
            </a:p>
          </p:txBody>
        </p:sp>
      </p:grpSp>
      <p:grpSp>
        <p:nvGrpSpPr>
          <p:cNvPr id="24" name="Group 23"/>
          <p:cNvGrpSpPr/>
          <p:nvPr/>
        </p:nvGrpSpPr>
        <p:grpSpPr>
          <a:xfrm>
            <a:off x="4401469" y="1175424"/>
            <a:ext cx="2485072" cy="2505752"/>
            <a:chOff x="4401469" y="1175424"/>
            <a:chExt cx="2485072" cy="2505752"/>
          </a:xfrm>
        </p:grpSpPr>
        <p:sp>
          <p:nvSpPr>
            <p:cNvPr id="10" name="TextBox 9"/>
            <p:cNvSpPr txBox="1"/>
            <p:nvPr/>
          </p:nvSpPr>
          <p:spPr>
            <a:xfrm rot="20405575">
              <a:off x="4401469" y="2496010"/>
              <a:ext cx="665567" cy="415498"/>
            </a:xfrm>
            <a:prstGeom prst="rect">
              <a:avLst/>
            </a:prstGeom>
            <a:noFill/>
          </p:spPr>
          <p:txBody>
            <a:bodyPr wrap="none" rtlCol="0">
              <a:spAutoFit/>
            </a:bodyPr>
            <a:lstStyle/>
            <a:p>
              <a:r>
                <a:rPr lang="en-US" sz="1050" dirty="0" smtClean="0">
                  <a:solidFill>
                    <a:schemeClr val="bg1"/>
                  </a:solidFill>
                </a:rPr>
                <a:t>task not </a:t>
              </a:r>
              <a:br>
                <a:rPr lang="en-US" sz="1050" dirty="0" smtClean="0">
                  <a:solidFill>
                    <a:schemeClr val="bg1"/>
                  </a:solidFill>
                </a:rPr>
              </a:br>
              <a:r>
                <a:rPr lang="en-US" sz="1050" dirty="0" smtClean="0">
                  <a:solidFill>
                    <a:schemeClr val="bg1"/>
                  </a:solidFill>
                </a:rPr>
                <a:t>analyzed</a:t>
              </a:r>
              <a:endParaRPr lang="en-US" sz="1050" dirty="0">
                <a:solidFill>
                  <a:schemeClr val="bg1"/>
                </a:solidFill>
              </a:endParaRPr>
            </a:p>
          </p:txBody>
        </p:sp>
        <p:sp>
          <p:nvSpPr>
            <p:cNvPr id="17" name="TextBox 16"/>
            <p:cNvSpPr txBox="1"/>
            <p:nvPr/>
          </p:nvSpPr>
          <p:spPr>
            <a:xfrm rot="2118246">
              <a:off x="4497298" y="1757419"/>
              <a:ext cx="865943" cy="415498"/>
            </a:xfrm>
            <a:prstGeom prst="rect">
              <a:avLst/>
            </a:prstGeom>
            <a:noFill/>
          </p:spPr>
          <p:txBody>
            <a:bodyPr wrap="none" rtlCol="0">
              <a:spAutoFit/>
            </a:bodyPr>
            <a:lstStyle/>
            <a:p>
              <a:r>
                <a:rPr lang="en-US" sz="1050" dirty="0" smtClean="0">
                  <a:solidFill>
                    <a:schemeClr val="bg1"/>
                  </a:solidFill>
                </a:rPr>
                <a:t>decided not </a:t>
              </a:r>
            </a:p>
            <a:p>
              <a:r>
                <a:rPr lang="en-US" sz="1050" dirty="0" smtClean="0">
                  <a:solidFill>
                    <a:schemeClr val="bg1"/>
                  </a:solidFill>
                </a:rPr>
                <a:t>to train</a:t>
              </a:r>
              <a:endParaRPr lang="en-US" sz="1050" dirty="0">
                <a:solidFill>
                  <a:schemeClr val="bg1"/>
                </a:solidFill>
              </a:endParaRPr>
            </a:p>
          </p:txBody>
        </p:sp>
        <p:sp>
          <p:nvSpPr>
            <p:cNvPr id="18" name="TextBox 17"/>
            <p:cNvSpPr txBox="1"/>
            <p:nvPr/>
          </p:nvSpPr>
          <p:spPr>
            <a:xfrm rot="5182737">
              <a:off x="5198799" y="1383014"/>
              <a:ext cx="830677" cy="415498"/>
            </a:xfrm>
            <a:prstGeom prst="rect">
              <a:avLst/>
            </a:prstGeom>
            <a:noFill/>
          </p:spPr>
          <p:txBody>
            <a:bodyPr wrap="none" rtlCol="0">
              <a:spAutoFit/>
            </a:bodyPr>
            <a:lstStyle/>
            <a:p>
              <a:r>
                <a:rPr lang="en-US" sz="1050" dirty="0" smtClean="0">
                  <a:solidFill>
                    <a:schemeClr val="bg1"/>
                  </a:solidFill>
                </a:rPr>
                <a:t>no learning </a:t>
              </a:r>
            </a:p>
            <a:p>
              <a:r>
                <a:rPr lang="en-US" sz="1050" dirty="0" smtClean="0">
                  <a:solidFill>
                    <a:schemeClr val="bg1"/>
                  </a:solidFill>
                </a:rPr>
                <a:t>objective</a:t>
              </a:r>
              <a:endParaRPr lang="en-US" sz="1050" dirty="0">
                <a:solidFill>
                  <a:schemeClr val="bg1"/>
                </a:solidFill>
              </a:endParaRPr>
            </a:p>
          </p:txBody>
        </p:sp>
        <p:sp>
          <p:nvSpPr>
            <p:cNvPr id="19" name="TextBox 18"/>
            <p:cNvSpPr txBox="1"/>
            <p:nvPr/>
          </p:nvSpPr>
          <p:spPr>
            <a:xfrm rot="8154614">
              <a:off x="5902662" y="1668772"/>
              <a:ext cx="867545" cy="415498"/>
            </a:xfrm>
            <a:prstGeom prst="rect">
              <a:avLst/>
            </a:prstGeom>
            <a:noFill/>
          </p:spPr>
          <p:txBody>
            <a:bodyPr wrap="none" rtlCol="0">
              <a:spAutoFit/>
            </a:bodyPr>
            <a:lstStyle/>
            <a:p>
              <a:r>
                <a:rPr lang="en-US" sz="1050" dirty="0" smtClean="0">
                  <a:solidFill>
                    <a:schemeClr val="bg1"/>
                  </a:solidFill>
                </a:rPr>
                <a:t>learning</a:t>
              </a:r>
            </a:p>
            <a:p>
              <a:r>
                <a:rPr lang="en-US" sz="1050" dirty="0" smtClean="0">
                  <a:solidFill>
                    <a:schemeClr val="bg1"/>
                  </a:solidFill>
                </a:rPr>
                <a:t> objective NI</a:t>
              </a:r>
              <a:endParaRPr lang="en-US" sz="1050" dirty="0">
                <a:solidFill>
                  <a:schemeClr val="bg1"/>
                </a:solidFill>
              </a:endParaRPr>
            </a:p>
          </p:txBody>
        </p:sp>
        <p:sp>
          <p:nvSpPr>
            <p:cNvPr id="20" name="TextBox 19"/>
            <p:cNvSpPr txBox="1"/>
            <p:nvPr/>
          </p:nvSpPr>
          <p:spPr>
            <a:xfrm rot="11513508">
              <a:off x="6091130" y="2330152"/>
              <a:ext cx="795411" cy="415498"/>
            </a:xfrm>
            <a:prstGeom prst="rect">
              <a:avLst/>
            </a:prstGeom>
            <a:noFill/>
          </p:spPr>
          <p:txBody>
            <a:bodyPr wrap="none" rtlCol="0">
              <a:spAutoFit/>
            </a:bodyPr>
            <a:lstStyle/>
            <a:p>
              <a:r>
                <a:rPr lang="en-US" sz="1050" dirty="0" smtClean="0">
                  <a:solidFill>
                    <a:schemeClr val="bg1"/>
                  </a:solidFill>
                </a:rPr>
                <a:t>lesson plan</a:t>
              </a:r>
            </a:p>
            <a:p>
              <a:r>
                <a:rPr lang="en-US" sz="1050" dirty="0" smtClean="0">
                  <a:solidFill>
                    <a:schemeClr val="bg1"/>
                  </a:solidFill>
                </a:rPr>
                <a:t>NI</a:t>
              </a:r>
              <a:endParaRPr lang="en-US" sz="1050" dirty="0">
                <a:solidFill>
                  <a:schemeClr val="bg1"/>
                </a:solidFill>
              </a:endParaRPr>
            </a:p>
          </p:txBody>
        </p:sp>
        <p:sp>
          <p:nvSpPr>
            <p:cNvPr id="21" name="TextBox 20"/>
            <p:cNvSpPr txBox="1"/>
            <p:nvPr/>
          </p:nvSpPr>
          <p:spPr>
            <a:xfrm rot="14330082">
              <a:off x="5816891" y="3104683"/>
              <a:ext cx="710451" cy="253916"/>
            </a:xfrm>
            <a:prstGeom prst="rect">
              <a:avLst/>
            </a:prstGeom>
            <a:noFill/>
          </p:spPr>
          <p:txBody>
            <a:bodyPr wrap="none" rtlCol="0">
              <a:spAutoFit/>
            </a:bodyPr>
            <a:lstStyle/>
            <a:p>
              <a:r>
                <a:rPr lang="en-US" sz="1050" dirty="0" smtClean="0">
                  <a:solidFill>
                    <a:schemeClr val="bg1"/>
                  </a:solidFill>
                </a:rPr>
                <a:t>testing NI</a:t>
              </a:r>
            </a:p>
          </p:txBody>
        </p:sp>
        <p:sp>
          <p:nvSpPr>
            <p:cNvPr id="22" name="TextBox 21"/>
            <p:cNvSpPr txBox="1"/>
            <p:nvPr/>
          </p:nvSpPr>
          <p:spPr>
            <a:xfrm rot="17536995">
              <a:off x="4987954" y="3075722"/>
              <a:ext cx="795411" cy="415498"/>
            </a:xfrm>
            <a:prstGeom prst="rect">
              <a:avLst/>
            </a:prstGeom>
            <a:noFill/>
          </p:spPr>
          <p:txBody>
            <a:bodyPr wrap="none" rtlCol="0">
              <a:spAutoFit/>
            </a:bodyPr>
            <a:lstStyle/>
            <a:p>
              <a:r>
                <a:rPr lang="en-US" sz="1050" dirty="0" smtClean="0">
                  <a:solidFill>
                    <a:schemeClr val="bg1"/>
                  </a:solidFill>
                </a:rPr>
                <a:t>continuing </a:t>
              </a:r>
            </a:p>
            <a:p>
              <a:r>
                <a:rPr lang="en-US" sz="1050" dirty="0" smtClean="0">
                  <a:solidFill>
                    <a:schemeClr val="bg1"/>
                  </a:solidFill>
                </a:rPr>
                <a:t>training NI</a:t>
              </a:r>
              <a:endParaRPr lang="en-US" sz="1050" dirty="0">
                <a:solidFill>
                  <a:schemeClr val="bg1"/>
                </a:solidFill>
              </a:endParaRPr>
            </a:p>
          </p:txBody>
        </p:sp>
      </p:grpSp>
    </p:spTree>
    <p:extLst>
      <p:ext uri="{BB962C8B-B14F-4D97-AF65-F5344CB8AC3E}">
        <p14:creationId xmlns:p14="http://schemas.microsoft.com/office/powerpoint/2010/main" val="30360581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64" y="1282578"/>
            <a:ext cx="9049594" cy="29554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t>Training Needs Analysis Record</a:t>
            </a:r>
            <a:endParaRPr lang="en-US" dirty="0"/>
          </a:p>
        </p:txBody>
      </p:sp>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1441" y="2273741"/>
            <a:ext cx="5856130" cy="16064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80446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smtClean="0">
                <a:hlinkClick r:id="rId3"/>
              </a:rPr>
              <a:t>DOE-HDBK-1078-94 Training Program Handbook: A Systematic Approach to Training</a:t>
            </a:r>
            <a:endParaRPr lang="en-US" dirty="0" smtClean="0"/>
          </a:p>
          <a:p>
            <a:r>
              <a:rPr lang="en-US" dirty="0" err="1" smtClean="0">
                <a:hlinkClick r:id="rId4"/>
              </a:rPr>
              <a:t>TapRooT</a:t>
            </a:r>
            <a:endParaRPr lang="en-US" dirty="0" smtClean="0"/>
          </a:p>
          <a:p>
            <a:r>
              <a:rPr lang="en-US" dirty="0" smtClean="0">
                <a:hlinkClick r:id="rId5"/>
              </a:rPr>
              <a:t>pjones@triumf.ca</a:t>
            </a:r>
            <a:r>
              <a:rPr lang="en-US" dirty="0" smtClean="0"/>
              <a:t> </a:t>
            </a:r>
            <a:endParaRPr lang="en-US" dirty="0"/>
          </a:p>
        </p:txBody>
      </p:sp>
    </p:spTree>
    <p:extLst>
      <p:ext uri="{BB962C8B-B14F-4D97-AF65-F5344CB8AC3E}">
        <p14:creationId xmlns:p14="http://schemas.microsoft.com/office/powerpoint/2010/main" val="13026741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533422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11.0&quot;&gt;&lt;object type=&quot;1&quot; unique_id=&quot;10001&quot;&gt;&lt;object type=&quot;2&quot; unique_id=&quot;18090&quot;&gt;&lt;object type=&quot;3&quot; unique_id=&quot;18447&quot;&gt;&lt;property id=&quot;20148&quot; value=&quot;5&quot;/&gt;&lt;property id=&quot;20300&quot; value=&quot;Slide 1&quot;/&gt;&lt;property id=&quot;20307&quot; value=&quot;349&quot;/&gt;&lt;/object&gt;&lt;object type=&quot;3&quot; unique_id=&quot;18488&quot;&gt;&lt;property id=&quot;20148&quot; value=&quot;5&quot;/&gt;&lt;property id=&quot;20300&quot; value=&quot;Slide 2 - &amp;quot;The Systematic Approach to Training (SAT)&amp;quot;&quot;/&gt;&lt;property id=&quot;20307&quot; value=&quot;350&quot;/&gt;&lt;/object&gt;&lt;object type=&quot;3&quot; unique_id=&quot;18489&quot;&gt;&lt;property id=&quot;20148&quot; value=&quot;5&quot;/&gt;&lt;property id=&quot;20300&quot; value=&quot;Slide 3 - &amp;quot;Analysis&amp;quot;&quot;/&gt;&lt;property id=&quot;20307&quot; value=&quot;351&quot;/&gt;&lt;/object&gt;&lt;object type=&quot;3&quot; unique_id=&quot;18490&quot;&gt;&lt;property id=&quot;20148&quot; value=&quot;5&quot;/&gt;&lt;property id=&quot;20300&quot; value=&quot;Slide 4 - &amp;quot;Difficulty, Importance, Frequency&amp;quot;&quot;/&gt;&lt;property id=&quot;20307&quot; value=&quot;352&quot;/&gt;&lt;/object&gt;&lt;object type=&quot;3&quot; unique_id=&quot;18491&quot;&gt;&lt;property id=&quot;20148&quot; value=&quot;5&quot;/&gt;&lt;property id=&quot;20300&quot; value=&quot;Slide 5 - &amp;quot;Analysis&amp;quot;&quot;/&gt;&lt;property id=&quot;20307&quot; value=&quot;353&quot;/&gt;&lt;/object&gt;&lt;object type=&quot;3&quot; unique_id=&quot;18516&quot;&gt;&lt;property id=&quot;20148&quot; value=&quot;5&quot;/&gt;&lt;property id=&quot;20300&quot; value=&quot;Slide 7 - &amp;quot;Design – Learning Objectives&amp;quot;&quot;/&gt;&lt;property id=&quot;20307&quot; value=&quot;354&quot;/&gt;&lt;/object&gt;&lt;object type=&quot;3&quot; unique_id=&quot;18589&quot;&gt;&lt;property id=&quot;20148&quot; value=&quot;5&quot;/&gt;&lt;property id=&quot;20300&quot; value=&quot;Slide 8 - &amp;quot;Design – Course Outline&amp;quot;&quot;/&gt;&lt;property id=&quot;20307&quot; value=&quot;355&quot;/&gt;&lt;/object&gt;&lt;object type=&quot;3&quot; unique_id=&quot;18590&quot;&gt;&lt;property id=&quot;20148&quot; value=&quot;5&quot;/&gt;&lt;property id=&quot;20300&quot; value=&quot;Slide 9 - &amp;quot;Development&amp;quot;&quot;/&gt;&lt;property id=&quot;20307&quot; value=&quot;356&quot;/&gt;&lt;/object&gt;&lt;object type=&quot;3&quot; unique_id=&quot;18591&quot;&gt;&lt;property id=&quot;20148&quot; value=&quot;5&quot;/&gt;&lt;property id=&quot;20300&quot; value=&quot;Slide 10 - &amp;quot;Implementation and Evaluation&amp;quot;&quot;/&gt;&lt;property id=&quot;20307&quot; value=&quot;357&quot;/&gt;&lt;/object&gt;&lt;object type=&quot;3&quot; unique_id=&quot;18714&quot;&gt;&lt;property id=&quot;20148&quot; value=&quot;5&quot;/&gt;&lt;property id=&quot;20300&quot; value=&quot;Slide 6 - &amp;quot;Task to Training Matrix&amp;quot;&quot;/&gt;&lt;property id=&quot;20307&quot; value=&quot;362&quot;/&gt;&lt;/object&gt;&lt;object type=&quot;3&quot; unique_id=&quot;18715&quot;&gt;&lt;property id=&quot;20148&quot; value=&quot;5&quot;/&gt;&lt;property id=&quot;20300&quot; value=&quot;Slide 12 - &amp;quot;Training Basic Root Cause Category&amp;quot;&quot;/&gt;&lt;property id=&quot;20307&quot; value=&quot;358&quot;/&gt;&lt;/object&gt;&lt;object type=&quot;3&quot; unique_id=&quot;18716&quot;&gt;&lt;property id=&quot;20148&quot; value=&quot;5&quot;/&gt;&lt;property id=&quot;20300&quot; value=&quot;Slide 13 - &amp;quot;SAT and TapRooT – No Training&amp;quot;&quot;/&gt;&lt;property id=&quot;20307&quot; value=&quot;359&quot;/&gt;&lt;/object&gt;&lt;object type=&quot;3&quot; unique_id=&quot;18717&quot;&gt;&lt;property id=&quot;20148&quot; value=&quot;5&quot;/&gt;&lt;property id=&quot;20300&quot; value=&quot;Slide 14 - &amp;quot;SAT and TapRooT – Understanding NI&amp;quot;&quot;/&gt;&lt;property id=&quot;20307&quot; value=&quot;363&quot;/&gt;&lt;/object&gt;&lt;object type=&quot;3&quot; unique_id=&quot;18718&quot;&gt;&lt;property id=&quot;20148&quot; value=&quot;5&quot;/&gt;&lt;property id=&quot;20300&quot; value=&quot;Slide 15 - &amp;quot;SAT and TapRooT – Understanding NI&amp;quot;&quot;/&gt;&lt;property id=&quot;20307&quot; value=&quot;360&quot;/&gt;&lt;/object&gt;&lt;object type=&quot;3&quot; unique_id=&quot;18719&quot;&gt;&lt;property id=&quot;20148&quot; value=&quot;5&quot;/&gt;&lt;property id=&quot;20300&quot; value=&quot;Slide 17 - &amp;quot;Development&amp;quot;&quot;/&gt;&lt;property id=&quot;20307&quot; value=&quot;361&quot;/&gt;&lt;/object&gt;&lt;object type=&quot;3&quot; unique_id=&quot;18721&quot;&gt;&lt;property id=&quot;20148&quot; value=&quot;5&quot;/&gt;&lt;property id=&quot;20300&quot; value=&quot;Slide 18&quot;/&gt;&lt;property id=&quot;20307&quot; value=&quot;365&quot;/&gt;&lt;/object&gt;&lt;object type=&quot;3&quot; unique_id=&quot;18817&quot;&gt;&lt;property id=&quot;20148&quot; value=&quot;5&quot;/&gt;&lt;property id=&quot;20300&quot; value=&quot;Slide 20 - &amp;quot;References&amp;quot;&quot;/&gt;&lt;property id=&quot;20307&quot; value=&quot;366&quot;/&gt;&lt;/object&gt;&lt;object type=&quot;3&quot; unique_id=&quot;18818&quot;&gt;&lt;property id=&quot;20148&quot; value=&quot;5&quot;/&gt;&lt;property id=&quot;20300&quot; value=&quot;Slide 21&quot;/&gt;&lt;property id=&quot;20307&quot; value=&quot;367&quot;/&gt;&lt;/object&gt;&lt;object type=&quot;3&quot; unique_id=&quot;18920&quot;&gt;&lt;property id=&quot;20148&quot; value=&quot;5&quot;/&gt;&lt;property id=&quot;20300&quot; value=&quot;Slide 11 - &amp;quot;TapRooT&amp;quot;&quot;/&gt;&lt;property id=&quot;20307&quot; value=&quot;368&quot;/&gt;&lt;/object&gt;&lt;object type=&quot;3&quot; unique_id=&quot;18921&quot;&gt;&lt;property id=&quot;20148&quot; value=&quot;5&quot;/&gt;&lt;property id=&quot;20300&quot; value=&quot;Slide 16 - &amp;quot;SAT and TapRooT – No Training&amp;quot;&quot;/&gt;&lt;property id=&quot;20307&quot; value=&quot;369&quot;/&gt;&lt;/object&gt;&lt;object type=&quot;3&quot; unique_id=&quot;18922&quot;&gt;&lt;property id=&quot;20148&quot; value=&quot;5&quot;/&gt;&lt;property id=&quot;20300&quot; value=&quot;Slide 19 - &amp;quot;Training Needs Analysis Record&amp;quot;&quot;/&gt;&lt;property id=&quot;20307&quot; value=&quot;370&quot;/&gt;&lt;/object&gt;&lt;/object&gt;&lt;object type=&quot;8&quot; unique_id=&quot;18094&quot;&gt;&lt;/object&gt;&lt;/object&gt;&lt;/database&gt;"/>
  <p:tag name="SECTOMILLISECCONVERTED" val="1"/>
</p:tagLst>
</file>

<file path=ppt/theme/theme1.xml><?xml version="1.0" encoding="utf-8"?>
<a:theme xmlns:a="http://schemas.openxmlformats.org/drawingml/2006/main" name="201603_TRIUMF PPT Template_rev">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201603_TRIUMF PPT Template_rev</Template>
  <TotalTime>49026</TotalTime>
  <Words>2351</Words>
  <Application>Microsoft Office PowerPoint</Application>
  <PresentationFormat>On-screen Show (16:9)</PresentationFormat>
  <Paragraphs>456</Paragraphs>
  <Slides>21</Slides>
  <Notes>20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3" baseType="lpstr">
      <vt:lpstr>201603_TRIUMF PPT Template_rev</vt:lpstr>
      <vt:lpstr>Visio</vt:lpstr>
      <vt:lpstr>PowerPoint Presentation</vt:lpstr>
      <vt:lpstr>The Systematic Approach to Training (SAT)</vt:lpstr>
      <vt:lpstr>Analysis</vt:lpstr>
      <vt:lpstr>Difficulty, Importance, Frequency</vt:lpstr>
      <vt:lpstr>Analysis</vt:lpstr>
      <vt:lpstr>Task to Training Matrix</vt:lpstr>
      <vt:lpstr>Design – Learning Objectives</vt:lpstr>
      <vt:lpstr>Design – Course Outline</vt:lpstr>
      <vt:lpstr>Development</vt:lpstr>
      <vt:lpstr>Implementation and Evaluation</vt:lpstr>
      <vt:lpstr>TapRooT</vt:lpstr>
      <vt:lpstr>Training Basic Root Cause Category</vt:lpstr>
      <vt:lpstr>SAT and TapRooT – No Training</vt:lpstr>
      <vt:lpstr>SAT and TapRooT – Understanding NI</vt:lpstr>
      <vt:lpstr>SAT and TapRooT – Understanding NI</vt:lpstr>
      <vt:lpstr>SAT and TapRooT – No Training</vt:lpstr>
      <vt:lpstr>Development</vt:lpstr>
      <vt:lpstr>PowerPoint Presentation</vt:lpstr>
      <vt:lpstr>Training Needs Analysis Record</vt:lpstr>
      <vt:lpstr>References</vt:lpstr>
      <vt:lpstr>PowerPoint Presentation</vt:lpstr>
    </vt:vector>
  </TitlesOfParts>
  <Company>TRIUMF</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NCR9012</dc:title>
  <dc:creator>pjones@triumf.ca</dc:creator>
  <cp:lastModifiedBy>Phil Jones</cp:lastModifiedBy>
  <cp:revision>343</cp:revision>
  <cp:lastPrinted>2015-11-02T18:28:18Z</cp:lastPrinted>
  <dcterms:created xsi:type="dcterms:W3CDTF">2016-04-13T21:28:24Z</dcterms:created>
  <dcterms:modified xsi:type="dcterms:W3CDTF">2017-09-21T16:17:59Z</dcterms:modified>
</cp:coreProperties>
</file>