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5" r:id="rId4"/>
    <p:sldId id="263" r:id="rId5"/>
    <p:sldId id="264" r:id="rId6"/>
    <p:sldId id="262" r:id="rId7"/>
    <p:sldId id="259" r:id="rId8"/>
    <p:sldId id="261" r:id="rId9"/>
    <p:sldId id="266" r:id="rId10"/>
    <p:sldId id="267" r:id="rId11"/>
    <p:sldId id="270" r:id="rId12"/>
    <p:sldId id="258" r:id="rId13"/>
    <p:sldId id="268" r:id="rId14"/>
    <p:sldId id="269" r:id="rId15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4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81" autoAdjust="0"/>
    <p:restoredTop sz="92964" autoAdjust="0"/>
  </p:normalViewPr>
  <p:slideViewPr>
    <p:cSldViewPr>
      <p:cViewPr varScale="1">
        <p:scale>
          <a:sx n="66" d="100"/>
          <a:sy n="66" d="100"/>
        </p:scale>
        <p:origin x="586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55" d="100"/>
          <a:sy n="155" d="100"/>
        </p:scale>
        <p:origin x="-6728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F14BCA-306A-4942-9937-A74CDF880083}" type="doc">
      <dgm:prSet loTypeId="urn:microsoft.com/office/officeart/2009/3/layout/StepUpProcess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8378DB-1B46-9643-9D06-406750325A51}">
      <dgm:prSet phldrT="[Text]" custT="1"/>
      <dgm:spPr/>
      <dgm:t>
        <a:bodyPr/>
        <a:lstStyle/>
        <a:p>
          <a:r>
            <a:rPr lang="en-US" sz="1800" dirty="0" smtClean="0"/>
            <a:t>t=0</a:t>
          </a:r>
        </a:p>
        <a:p>
          <a:r>
            <a:rPr lang="en-US" sz="1800" dirty="0" smtClean="0"/>
            <a:t>ESS staff as “First responder” (Security guards)</a:t>
          </a:r>
          <a:br>
            <a:rPr lang="en-US" sz="1800" dirty="0" smtClean="0"/>
          </a:br>
          <a:r>
            <a:rPr lang="en-US" sz="1800" dirty="0" smtClean="0"/>
            <a:t/>
          </a:r>
          <a:br>
            <a:rPr lang="en-US" sz="1800" dirty="0" smtClean="0"/>
          </a:br>
          <a:r>
            <a:rPr lang="en-US" sz="1800" i="1" dirty="0" smtClean="0"/>
            <a:t>ESS Emergency Preparedness Plan</a:t>
          </a:r>
        </a:p>
        <a:p>
          <a:r>
            <a:rPr lang="en-US" sz="1800" i="1" dirty="0" smtClean="0"/>
            <a:t>ESS Physical Protection Plan</a:t>
          </a:r>
          <a:endParaRPr lang="en-US" sz="1800" i="1" dirty="0"/>
        </a:p>
      </dgm:t>
    </dgm:pt>
    <dgm:pt modelId="{2428C98F-D7EF-2441-B473-D6A502AB8EBA}" type="parTrans" cxnId="{F37F86C5-A409-F249-93D4-02D77A895B75}">
      <dgm:prSet/>
      <dgm:spPr/>
      <dgm:t>
        <a:bodyPr/>
        <a:lstStyle/>
        <a:p>
          <a:endParaRPr lang="en-US" sz="1400"/>
        </a:p>
      </dgm:t>
    </dgm:pt>
    <dgm:pt modelId="{FB67BF92-12AD-F040-8535-43D7BBB8A5BA}" type="sibTrans" cxnId="{F37F86C5-A409-F249-93D4-02D77A895B75}">
      <dgm:prSet/>
      <dgm:spPr/>
      <dgm:t>
        <a:bodyPr/>
        <a:lstStyle/>
        <a:p>
          <a:endParaRPr lang="en-US" sz="1400"/>
        </a:p>
      </dgm:t>
    </dgm:pt>
    <dgm:pt modelId="{F474360D-2317-1B43-A4FD-D229A9D5DE20}">
      <dgm:prSet phldrT="[Text]" custT="1"/>
      <dgm:spPr/>
      <dgm:t>
        <a:bodyPr/>
        <a:lstStyle/>
        <a:p>
          <a:r>
            <a:rPr lang="en-US" sz="1800" dirty="0" smtClean="0"/>
            <a:t>t+10 </a:t>
          </a:r>
        </a:p>
        <a:p>
          <a:r>
            <a:rPr lang="en-US" sz="1800" dirty="0" smtClean="0"/>
            <a:t>Local Fire Brigade</a:t>
          </a:r>
          <a:br>
            <a:rPr lang="en-US" sz="1800" dirty="0" smtClean="0"/>
          </a:br>
          <a:r>
            <a:rPr lang="en-US" sz="1800" dirty="0" smtClean="0"/>
            <a:t/>
          </a:r>
          <a:br>
            <a:rPr lang="en-US" sz="1800" dirty="0" smtClean="0"/>
          </a:br>
          <a:r>
            <a:rPr lang="en-US" sz="1800" i="1" dirty="0" smtClean="0"/>
            <a:t>Rescue service intervention plan</a:t>
          </a:r>
        </a:p>
        <a:p>
          <a:endParaRPr lang="en-US" sz="1800" dirty="0"/>
        </a:p>
      </dgm:t>
    </dgm:pt>
    <dgm:pt modelId="{E0A208BB-D8E0-C44D-8AAD-D0F15CA48922}" type="parTrans" cxnId="{71FD84CF-2572-7A4B-AA58-4D9027FDC7B4}">
      <dgm:prSet/>
      <dgm:spPr/>
      <dgm:t>
        <a:bodyPr/>
        <a:lstStyle/>
        <a:p>
          <a:endParaRPr lang="en-US" sz="1400"/>
        </a:p>
      </dgm:t>
    </dgm:pt>
    <dgm:pt modelId="{3110E250-8E2D-0047-BA6B-101825B30647}" type="sibTrans" cxnId="{71FD84CF-2572-7A4B-AA58-4D9027FDC7B4}">
      <dgm:prSet/>
      <dgm:spPr/>
      <dgm:t>
        <a:bodyPr/>
        <a:lstStyle/>
        <a:p>
          <a:endParaRPr lang="en-US" sz="1400"/>
        </a:p>
      </dgm:t>
    </dgm:pt>
    <dgm:pt modelId="{59FD5835-83E9-4440-89C7-4F922E04553D}">
      <dgm:prSet phldrT="[Text]" custT="1"/>
      <dgm:spPr/>
      <dgm:t>
        <a:bodyPr/>
        <a:lstStyle/>
        <a:p>
          <a:r>
            <a:rPr lang="en-US" sz="1800" dirty="0" smtClean="0"/>
            <a:t>t+60</a:t>
          </a:r>
        </a:p>
        <a:p>
          <a:r>
            <a:rPr lang="en-US" sz="1800" dirty="0" smtClean="0"/>
            <a:t>ESS Crisis Management Team  </a:t>
          </a:r>
        </a:p>
        <a:p>
          <a:r>
            <a:rPr lang="en-US" sz="1800" i="1" dirty="0" smtClean="0"/>
            <a:t>Preparedness plans from different authorities</a:t>
          </a:r>
        </a:p>
        <a:p>
          <a:endParaRPr lang="en-US" sz="1400" dirty="0"/>
        </a:p>
      </dgm:t>
    </dgm:pt>
    <dgm:pt modelId="{2BD36D08-7A91-B54F-94BE-BAA39FE3542B}" type="parTrans" cxnId="{64ECCF34-347F-0145-9077-4EB28033A0AE}">
      <dgm:prSet/>
      <dgm:spPr/>
      <dgm:t>
        <a:bodyPr/>
        <a:lstStyle/>
        <a:p>
          <a:endParaRPr lang="en-US" sz="1400"/>
        </a:p>
      </dgm:t>
    </dgm:pt>
    <dgm:pt modelId="{11D37205-EF2A-E447-B588-1EFCBF30B31E}" type="sibTrans" cxnId="{64ECCF34-347F-0145-9077-4EB28033A0AE}">
      <dgm:prSet/>
      <dgm:spPr/>
      <dgm:t>
        <a:bodyPr/>
        <a:lstStyle/>
        <a:p>
          <a:endParaRPr lang="en-US" sz="1400"/>
        </a:p>
      </dgm:t>
    </dgm:pt>
    <dgm:pt modelId="{5DA81769-C2FB-E146-9599-3685FD85DAFE}" type="pres">
      <dgm:prSet presAssocID="{33F14BCA-306A-4942-9937-A74CDF88008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77B3CE3-2EAB-7A4C-AE29-53948787D63C}" type="pres">
      <dgm:prSet presAssocID="{128378DB-1B46-9643-9D06-406750325A51}" presName="composite" presStyleCnt="0"/>
      <dgm:spPr/>
    </dgm:pt>
    <dgm:pt modelId="{D0F5B3BD-2FFA-DB46-900A-DA02AF4E2D59}" type="pres">
      <dgm:prSet presAssocID="{128378DB-1B46-9643-9D06-406750325A51}" presName="LShape" presStyleLbl="alignNode1" presStyleIdx="0" presStyleCnt="5" custScaleX="152823"/>
      <dgm:spPr/>
    </dgm:pt>
    <dgm:pt modelId="{EB914D5C-E6B0-A74F-B43A-896219AB63CF}" type="pres">
      <dgm:prSet presAssocID="{128378DB-1B46-9643-9D06-406750325A51}" presName="ParentText" presStyleLbl="revTx" presStyleIdx="0" presStyleCnt="3" custScaleX="15575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15F6D4-1F53-9142-88D2-1B7C9CA237A6}" type="pres">
      <dgm:prSet presAssocID="{128378DB-1B46-9643-9D06-406750325A51}" presName="Triangle" presStyleLbl="alignNode1" presStyleIdx="1" presStyleCnt="5"/>
      <dgm:spPr/>
    </dgm:pt>
    <dgm:pt modelId="{BBC72290-6300-754A-93B0-4D30A65BD34D}" type="pres">
      <dgm:prSet presAssocID="{FB67BF92-12AD-F040-8535-43D7BBB8A5BA}" presName="sibTrans" presStyleCnt="0"/>
      <dgm:spPr/>
    </dgm:pt>
    <dgm:pt modelId="{CC7F73CA-42A4-E54F-BAFF-7C74CE70205D}" type="pres">
      <dgm:prSet presAssocID="{FB67BF92-12AD-F040-8535-43D7BBB8A5BA}" presName="space" presStyleCnt="0"/>
      <dgm:spPr/>
    </dgm:pt>
    <dgm:pt modelId="{0090467C-551A-884F-90EA-A0F3D8C75CD8}" type="pres">
      <dgm:prSet presAssocID="{F474360D-2317-1B43-A4FD-D229A9D5DE20}" presName="composite" presStyleCnt="0"/>
      <dgm:spPr/>
    </dgm:pt>
    <dgm:pt modelId="{AEE1CA9E-9B1B-4A43-8F4B-68F7E91D7DE7}" type="pres">
      <dgm:prSet presAssocID="{F474360D-2317-1B43-A4FD-D229A9D5DE20}" presName="LShape" presStyleLbl="alignNode1" presStyleIdx="2" presStyleCnt="5" custScaleX="139477"/>
      <dgm:spPr/>
    </dgm:pt>
    <dgm:pt modelId="{F31D192C-6327-D740-9EE7-4CAD21056DF8}" type="pres">
      <dgm:prSet presAssocID="{F474360D-2317-1B43-A4FD-D229A9D5DE20}" presName="ParentText" presStyleLbl="revTx" presStyleIdx="1" presStyleCnt="3" custScaleX="156792" custScaleY="67971" custLinFactNeighborX="15917" custLinFactNeighborY="-110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52B324-33A6-5A46-A5FB-E44A1C21AEE1}" type="pres">
      <dgm:prSet presAssocID="{F474360D-2317-1B43-A4FD-D229A9D5DE20}" presName="Triangle" presStyleLbl="alignNode1" presStyleIdx="3" presStyleCnt="5"/>
      <dgm:spPr/>
    </dgm:pt>
    <dgm:pt modelId="{2E1942C8-D2FE-F14E-86CF-0A68B769A11E}" type="pres">
      <dgm:prSet presAssocID="{3110E250-8E2D-0047-BA6B-101825B30647}" presName="sibTrans" presStyleCnt="0"/>
      <dgm:spPr/>
    </dgm:pt>
    <dgm:pt modelId="{40AD8035-73D6-AB4E-B432-5A15102F1121}" type="pres">
      <dgm:prSet presAssocID="{3110E250-8E2D-0047-BA6B-101825B30647}" presName="space" presStyleCnt="0"/>
      <dgm:spPr/>
    </dgm:pt>
    <dgm:pt modelId="{1A38D049-3174-3443-9A26-B8A2D7AAE144}" type="pres">
      <dgm:prSet presAssocID="{59FD5835-83E9-4440-89C7-4F922E04553D}" presName="composite" presStyleCnt="0"/>
      <dgm:spPr/>
    </dgm:pt>
    <dgm:pt modelId="{00664019-C6BE-B044-A4EC-38F692407E3E}" type="pres">
      <dgm:prSet presAssocID="{59FD5835-83E9-4440-89C7-4F922E04553D}" presName="LShape" presStyleLbl="alignNode1" presStyleIdx="4" presStyleCnt="5" custScaleX="179372"/>
      <dgm:spPr/>
    </dgm:pt>
    <dgm:pt modelId="{0A3529D7-2221-CA44-813E-8C12CC6B73E6}" type="pres">
      <dgm:prSet presAssocID="{59FD5835-83E9-4440-89C7-4F922E04553D}" presName="ParentText" presStyleLbl="revTx" presStyleIdx="2" presStyleCnt="3" custScaleX="154592" custLinFactNeighborX="-10544" custLinFactNeighborY="67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0E26344-3D31-6B44-ACEF-4B2CC01A7243}" type="presOf" srcId="{33F14BCA-306A-4942-9937-A74CDF880083}" destId="{5DA81769-C2FB-E146-9599-3685FD85DAFE}" srcOrd="0" destOrd="0" presId="urn:microsoft.com/office/officeart/2009/3/layout/StepUpProcess"/>
    <dgm:cxn modelId="{71FD84CF-2572-7A4B-AA58-4D9027FDC7B4}" srcId="{33F14BCA-306A-4942-9937-A74CDF880083}" destId="{F474360D-2317-1B43-A4FD-D229A9D5DE20}" srcOrd="1" destOrd="0" parTransId="{E0A208BB-D8E0-C44D-8AAD-D0F15CA48922}" sibTransId="{3110E250-8E2D-0047-BA6B-101825B30647}"/>
    <dgm:cxn modelId="{F48A4E3C-82F6-534E-86FF-7B5B40864125}" type="presOf" srcId="{128378DB-1B46-9643-9D06-406750325A51}" destId="{EB914D5C-E6B0-A74F-B43A-896219AB63CF}" srcOrd="0" destOrd="0" presId="urn:microsoft.com/office/officeart/2009/3/layout/StepUpProcess"/>
    <dgm:cxn modelId="{733BF542-197B-A442-85AD-79BCDDF9C0F7}" type="presOf" srcId="{59FD5835-83E9-4440-89C7-4F922E04553D}" destId="{0A3529D7-2221-CA44-813E-8C12CC6B73E6}" srcOrd="0" destOrd="0" presId="urn:microsoft.com/office/officeart/2009/3/layout/StepUpProcess"/>
    <dgm:cxn modelId="{615E1D29-3AED-534A-B808-55031C77AEFC}" type="presOf" srcId="{F474360D-2317-1B43-A4FD-D229A9D5DE20}" destId="{F31D192C-6327-D740-9EE7-4CAD21056DF8}" srcOrd="0" destOrd="0" presId="urn:microsoft.com/office/officeart/2009/3/layout/StepUpProcess"/>
    <dgm:cxn modelId="{64ECCF34-347F-0145-9077-4EB28033A0AE}" srcId="{33F14BCA-306A-4942-9937-A74CDF880083}" destId="{59FD5835-83E9-4440-89C7-4F922E04553D}" srcOrd="2" destOrd="0" parTransId="{2BD36D08-7A91-B54F-94BE-BAA39FE3542B}" sibTransId="{11D37205-EF2A-E447-B588-1EFCBF30B31E}"/>
    <dgm:cxn modelId="{F37F86C5-A409-F249-93D4-02D77A895B75}" srcId="{33F14BCA-306A-4942-9937-A74CDF880083}" destId="{128378DB-1B46-9643-9D06-406750325A51}" srcOrd="0" destOrd="0" parTransId="{2428C98F-D7EF-2441-B473-D6A502AB8EBA}" sibTransId="{FB67BF92-12AD-F040-8535-43D7BBB8A5BA}"/>
    <dgm:cxn modelId="{F90FD60E-C35D-804B-A334-F08372FCE316}" type="presParOf" srcId="{5DA81769-C2FB-E146-9599-3685FD85DAFE}" destId="{777B3CE3-2EAB-7A4C-AE29-53948787D63C}" srcOrd="0" destOrd="0" presId="urn:microsoft.com/office/officeart/2009/3/layout/StepUpProcess"/>
    <dgm:cxn modelId="{9A728A11-1956-3B48-A727-6DAF040FEB9C}" type="presParOf" srcId="{777B3CE3-2EAB-7A4C-AE29-53948787D63C}" destId="{D0F5B3BD-2FFA-DB46-900A-DA02AF4E2D59}" srcOrd="0" destOrd="0" presId="urn:microsoft.com/office/officeart/2009/3/layout/StepUpProcess"/>
    <dgm:cxn modelId="{E1E87187-E37C-BD48-B8C3-0668743AF13E}" type="presParOf" srcId="{777B3CE3-2EAB-7A4C-AE29-53948787D63C}" destId="{EB914D5C-E6B0-A74F-B43A-896219AB63CF}" srcOrd="1" destOrd="0" presId="urn:microsoft.com/office/officeart/2009/3/layout/StepUpProcess"/>
    <dgm:cxn modelId="{F6F70A5D-988C-514F-939D-D27125D395A0}" type="presParOf" srcId="{777B3CE3-2EAB-7A4C-AE29-53948787D63C}" destId="{2415F6D4-1F53-9142-88D2-1B7C9CA237A6}" srcOrd="2" destOrd="0" presId="urn:microsoft.com/office/officeart/2009/3/layout/StepUpProcess"/>
    <dgm:cxn modelId="{34E98A7B-B736-124F-AB64-4F08B837294D}" type="presParOf" srcId="{5DA81769-C2FB-E146-9599-3685FD85DAFE}" destId="{BBC72290-6300-754A-93B0-4D30A65BD34D}" srcOrd="1" destOrd="0" presId="urn:microsoft.com/office/officeart/2009/3/layout/StepUpProcess"/>
    <dgm:cxn modelId="{41BA7ABC-C9E7-D643-9BF9-7879EF156684}" type="presParOf" srcId="{BBC72290-6300-754A-93B0-4D30A65BD34D}" destId="{CC7F73CA-42A4-E54F-BAFF-7C74CE70205D}" srcOrd="0" destOrd="0" presId="urn:microsoft.com/office/officeart/2009/3/layout/StepUpProcess"/>
    <dgm:cxn modelId="{35EB4730-6E3F-C241-90B4-7658A8D60952}" type="presParOf" srcId="{5DA81769-C2FB-E146-9599-3685FD85DAFE}" destId="{0090467C-551A-884F-90EA-A0F3D8C75CD8}" srcOrd="2" destOrd="0" presId="urn:microsoft.com/office/officeart/2009/3/layout/StepUpProcess"/>
    <dgm:cxn modelId="{C35DDB1C-B908-754F-8B91-2659E3642134}" type="presParOf" srcId="{0090467C-551A-884F-90EA-A0F3D8C75CD8}" destId="{AEE1CA9E-9B1B-4A43-8F4B-68F7E91D7DE7}" srcOrd="0" destOrd="0" presId="urn:microsoft.com/office/officeart/2009/3/layout/StepUpProcess"/>
    <dgm:cxn modelId="{B94C6160-6F95-7949-8052-41DBADEE9636}" type="presParOf" srcId="{0090467C-551A-884F-90EA-A0F3D8C75CD8}" destId="{F31D192C-6327-D740-9EE7-4CAD21056DF8}" srcOrd="1" destOrd="0" presId="urn:microsoft.com/office/officeart/2009/3/layout/StepUpProcess"/>
    <dgm:cxn modelId="{A11F8AF2-637D-C348-904B-E6F537A6077E}" type="presParOf" srcId="{0090467C-551A-884F-90EA-A0F3D8C75CD8}" destId="{6152B324-33A6-5A46-A5FB-E44A1C21AEE1}" srcOrd="2" destOrd="0" presId="urn:microsoft.com/office/officeart/2009/3/layout/StepUpProcess"/>
    <dgm:cxn modelId="{919EDFE0-1E48-5948-A6B3-F2E33E058586}" type="presParOf" srcId="{5DA81769-C2FB-E146-9599-3685FD85DAFE}" destId="{2E1942C8-D2FE-F14E-86CF-0A68B769A11E}" srcOrd="3" destOrd="0" presId="urn:microsoft.com/office/officeart/2009/3/layout/StepUpProcess"/>
    <dgm:cxn modelId="{F6264C14-9245-524F-A2B0-A84A4FE55CBB}" type="presParOf" srcId="{2E1942C8-D2FE-F14E-86CF-0A68B769A11E}" destId="{40AD8035-73D6-AB4E-B432-5A15102F1121}" srcOrd="0" destOrd="0" presId="urn:microsoft.com/office/officeart/2009/3/layout/StepUpProcess"/>
    <dgm:cxn modelId="{BB09DDC0-103F-4045-BB41-6B5BA4AF490B}" type="presParOf" srcId="{5DA81769-C2FB-E146-9599-3685FD85DAFE}" destId="{1A38D049-3174-3443-9A26-B8A2D7AAE144}" srcOrd="4" destOrd="0" presId="urn:microsoft.com/office/officeart/2009/3/layout/StepUpProcess"/>
    <dgm:cxn modelId="{489363A5-1627-7149-BE6D-07EDA303B21C}" type="presParOf" srcId="{1A38D049-3174-3443-9A26-B8A2D7AAE144}" destId="{00664019-C6BE-B044-A4EC-38F692407E3E}" srcOrd="0" destOrd="0" presId="urn:microsoft.com/office/officeart/2009/3/layout/StepUpProcess"/>
    <dgm:cxn modelId="{B5C84327-2A78-F848-B6AC-B998CD7CC6FE}" type="presParOf" srcId="{1A38D049-3174-3443-9A26-B8A2D7AAE144}" destId="{0A3529D7-2221-CA44-813E-8C12CC6B73E6}" srcOrd="1" destOrd="0" presId="urn:microsoft.com/office/officeart/2009/3/layout/StepUpProcess"/>
  </dgm:cxnLst>
  <dgm:bg/>
  <dgm:whole>
    <a:ln>
      <a:solidFill>
        <a:schemeClr val="tx2">
          <a:lumMod val="20000"/>
          <a:lumOff val="80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9F57FC-B3FF-4DF2-9417-962901C07B3B}" type="datetimeFigureOut">
              <a:rPr lang="sv-SE" smtClean="0"/>
              <a:t>2017-09-20</a:t>
            </a:fld>
            <a:endParaRPr lang="sv-S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1A53A7-64CD-4D0E-AAE8-1AC9C79D7085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84655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A53A7-64CD-4D0E-AAE8-1AC9C79D7085}" type="slidenum">
              <a:rPr lang="sv-SE" smtClean="0"/>
              <a:t>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41263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A53A7-64CD-4D0E-AAE8-1AC9C79D7085}" type="slidenum">
              <a:rPr lang="sv-SE" smtClean="0"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32630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A53A7-64CD-4D0E-AAE8-1AC9C79D7085}" type="slidenum">
              <a:rPr lang="sv-SE" smtClean="0"/>
              <a:t>12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25516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094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7AC81-318B-4D49-A602-9E30227C87EC}" type="datetime1">
              <a:rPr lang="en-GB" noProof="0" smtClean="0"/>
              <a:t>20/09/2017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7" name="Bildobjekt 7" descr="ESS-vit-logg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60648"/>
            <a:ext cx="1656184" cy="88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88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1434354"/>
          </a:xfrm>
          <a:prstGeom prst="rect">
            <a:avLst/>
          </a:prstGeom>
          <a:solidFill>
            <a:srgbClr val="0094CA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rgbClr val="0094CA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99CB0-346B-43FA-9EE6-F90C3F3BC0BA}" type="datetime1">
              <a:rPr lang="en-GB" noProof="0" smtClean="0"/>
              <a:t>20/09/2017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8" name="Bildobjekt 5" descr="ESS-vit-logg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008" y="319530"/>
            <a:ext cx="1370480" cy="73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99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6"/>
          <p:cNvSpPr/>
          <p:nvPr userDrawn="1"/>
        </p:nvSpPr>
        <p:spPr>
          <a:xfrm>
            <a:off x="0" y="0"/>
            <a:ext cx="9144000" cy="1434354"/>
          </a:xfrm>
          <a:prstGeom prst="rect">
            <a:avLst/>
          </a:prstGeom>
          <a:solidFill>
            <a:srgbClr val="0094CA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rgbClr val="0094CA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66B7F-8271-49DA-A25A-F4BB9F476347}" type="datetime1">
              <a:rPr lang="en-GB" noProof="0" smtClean="0"/>
              <a:t>20/09/2017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9" name="Bildobjekt 7" descr="ESS-vit-logg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662" y="260648"/>
            <a:ext cx="1359826" cy="72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3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D23FA-05C4-4CC1-B281-2F815585BC1C}" type="datetime1">
              <a:rPr lang="en-GB" noProof="0" smtClean="0"/>
              <a:t>20/09/2017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ktangel 6"/>
          <p:cNvSpPr/>
          <p:nvPr userDrawn="1"/>
        </p:nvSpPr>
        <p:spPr>
          <a:xfrm>
            <a:off x="0" y="0"/>
            <a:ext cx="9144000" cy="1434354"/>
          </a:xfrm>
          <a:prstGeom prst="rect">
            <a:avLst/>
          </a:prstGeom>
          <a:solidFill>
            <a:srgbClr val="0094CA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rgbClr val="0094C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740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3913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3233B-D569-4A6E-878F-CDE152514C47}" type="datetime1">
              <a:rPr lang="en-GB" noProof="0" smtClean="0"/>
              <a:t>20/09/2017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115BC-487E-4422-894C-CB7CD3E79223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0640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4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dirty="0" smtClean="0"/>
              <a:t>ESS - Emergency Preparedness &amp;</a:t>
            </a:r>
            <a:br>
              <a:rPr lang="en-GB" sz="4000" dirty="0" smtClean="0"/>
            </a:br>
            <a:r>
              <a:rPr lang="en-GB" sz="4000" dirty="0" smtClean="0"/>
              <a:t>Rescue Service</a:t>
            </a:r>
            <a:endParaRPr lang="en-GB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2000" dirty="0" smtClean="0">
                <a:solidFill>
                  <a:schemeClr val="bg1"/>
                </a:solidFill>
              </a:rPr>
              <a:t>Peter Jacobsson</a:t>
            </a:r>
          </a:p>
          <a:p>
            <a:r>
              <a:rPr lang="en-GB" sz="2000" dirty="0" smtClean="0">
                <a:solidFill>
                  <a:schemeClr val="bg1"/>
                </a:solidFill>
              </a:rPr>
              <a:t>Head of Environment, Safety &amp; Health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1600" dirty="0" smtClean="0">
                <a:solidFill>
                  <a:schemeClr val="bg1"/>
                </a:solidFill>
              </a:rPr>
              <a:t>Presentation to ITSF #14</a:t>
            </a:r>
          </a:p>
          <a:p>
            <a:r>
              <a:rPr lang="en-GB" sz="1600" dirty="0" smtClean="0">
                <a:solidFill>
                  <a:schemeClr val="bg1"/>
                </a:solidFill>
              </a:rPr>
              <a:t>TRIUMF, Canada 2017-09-18--22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5949280"/>
            <a:ext cx="4572000" cy="36804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600" dirty="0" err="1" smtClean="0">
                <a:solidFill>
                  <a:srgbClr val="FFFFFF"/>
                </a:solidFill>
              </a:rPr>
              <a:t>www.europeanspallationsource.se</a:t>
            </a:r>
            <a:endParaRPr lang="en-GB" sz="16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61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Legal Aspects – Requirements</a:t>
            </a:r>
          </a:p>
          <a:p>
            <a:r>
              <a:rPr lang="en-GB" dirty="0" smtClean="0"/>
              <a:t>Location of Site</a:t>
            </a:r>
          </a:p>
          <a:p>
            <a:r>
              <a:rPr lang="en-GB" dirty="0" smtClean="0"/>
              <a:t>Emergency Preparedness</a:t>
            </a:r>
          </a:p>
          <a:p>
            <a:pPr lvl="1"/>
            <a:r>
              <a:rPr lang="en-GB" dirty="0" smtClean="0"/>
              <a:t>Organisation</a:t>
            </a:r>
          </a:p>
          <a:p>
            <a:pPr lvl="1"/>
            <a:r>
              <a:rPr lang="en-GB" dirty="0" smtClean="0"/>
              <a:t>Time frames</a:t>
            </a:r>
          </a:p>
          <a:p>
            <a:r>
              <a:rPr lang="en-GB" dirty="0" smtClean="0"/>
              <a:t>Rescue Service</a:t>
            </a:r>
          </a:p>
          <a:p>
            <a:pPr lvl="1"/>
            <a:r>
              <a:rPr lang="en-GB" dirty="0" smtClean="0"/>
              <a:t>General</a:t>
            </a:r>
          </a:p>
          <a:p>
            <a:r>
              <a:rPr lang="en-GB" dirty="0" smtClean="0"/>
              <a:t>General Remarks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02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Legal Aspects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37321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Environmental Code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Radiation Safety Protection Act 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Specific conditions for ESS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Emergency Preparedness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Security (Physical Protection)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Planning &amp; Building Act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Fire Safety &amp; Evacuation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The Act on Flammable </a:t>
            </a:r>
            <a:r>
              <a:rPr lang="en-US" dirty="0">
                <a:solidFill>
                  <a:srgbClr val="000000"/>
                </a:solidFill>
              </a:rPr>
              <a:t>M</a:t>
            </a:r>
            <a:r>
              <a:rPr lang="en-US" dirty="0" smtClean="0">
                <a:solidFill>
                  <a:srgbClr val="000000"/>
                </a:solidFill>
              </a:rPr>
              <a:t>aterials and Explosive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Fire Safety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Work Environment Act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Evacuation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580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ESS Emergency Preparedness Plan</a:t>
            </a:r>
          </a:p>
          <a:p>
            <a:pPr lvl="1"/>
            <a:r>
              <a:rPr lang="en-US" dirty="0" err="1" smtClean="0"/>
              <a:t>Organisation</a:t>
            </a:r>
            <a:r>
              <a:rPr lang="en-US" dirty="0" smtClean="0"/>
              <a:t> (on duty, on call, back-up)</a:t>
            </a:r>
          </a:p>
          <a:p>
            <a:pPr lvl="1"/>
            <a:r>
              <a:rPr lang="en-US" dirty="0" smtClean="0"/>
              <a:t>Controls</a:t>
            </a:r>
          </a:p>
          <a:p>
            <a:pPr lvl="1"/>
            <a:r>
              <a:rPr lang="en-US" dirty="0" smtClean="0"/>
              <a:t>Communication</a:t>
            </a:r>
          </a:p>
          <a:p>
            <a:pPr lvl="1"/>
            <a:r>
              <a:rPr lang="en-US" dirty="0" smtClean="0"/>
              <a:t>Equipment</a:t>
            </a:r>
          </a:p>
          <a:p>
            <a:pPr lvl="1"/>
            <a:r>
              <a:rPr lang="en-US" dirty="0" smtClean="0"/>
              <a:t>Training</a:t>
            </a:r>
          </a:p>
          <a:p>
            <a:pPr lvl="1"/>
            <a:r>
              <a:rPr lang="en-US" dirty="0" smtClean="0"/>
              <a:t>Exercises</a:t>
            </a:r>
          </a:p>
          <a:p>
            <a:r>
              <a:rPr lang="en-US" dirty="0" smtClean="0"/>
              <a:t>ESS Fire Safety Program</a:t>
            </a:r>
          </a:p>
          <a:p>
            <a:pPr lvl="1"/>
            <a:r>
              <a:rPr lang="en-US" dirty="0" smtClean="0"/>
              <a:t>ESS Fire Strategy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en-GB" noProof="0" smtClean="0"/>
              <a:t>4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Northeast Lund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sv-SE" smtClean="0"/>
              <a:t>5</a:t>
            </a:fld>
            <a:endParaRPr lang="sv-SE" dirty="0"/>
          </a:p>
        </p:txBody>
      </p:sp>
      <p:pic>
        <p:nvPicPr>
          <p:cNvPr id="5" name="Picture 2" descr="\\uwfpcluster01.uw.lu.se\bbyr-lla$\Documents\ESS\ESS\Presentationer\ESS_Pres_Utbyggnadsplan Brunnshög SBK_110707 liten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4" b="3164"/>
          <a:stretch/>
        </p:blipFill>
        <p:spPr bwMode="auto">
          <a:xfrm>
            <a:off x="131763" y="1524000"/>
            <a:ext cx="8818562" cy="52117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H="1">
            <a:off x="1907704" y="2420888"/>
            <a:ext cx="3312368" cy="2016224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702732" y="324433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 km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13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 Lay-out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11308" b="11308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sv-SE" smtClean="0"/>
              <a:t>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864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Preparedness - 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Capability of doing emergency preparedness of the site (staff, users, visitors)</a:t>
            </a:r>
          </a:p>
          <a:p>
            <a:pPr lvl="1"/>
            <a:r>
              <a:rPr lang="en-US" dirty="0" smtClean="0"/>
              <a:t>Alarms</a:t>
            </a:r>
          </a:p>
          <a:p>
            <a:pPr lvl="1"/>
            <a:r>
              <a:rPr lang="en-US" dirty="0" smtClean="0"/>
              <a:t>Emergency assembly points</a:t>
            </a:r>
          </a:p>
          <a:p>
            <a:pPr lvl="1"/>
            <a:r>
              <a:rPr lang="en-US" dirty="0" smtClean="0"/>
              <a:t>Possible evacuation</a:t>
            </a:r>
          </a:p>
          <a:p>
            <a:pPr lvl="1"/>
            <a:r>
              <a:rPr lang="en-US" dirty="0" smtClean="0"/>
              <a:t>Need of sanitary services</a:t>
            </a:r>
          </a:p>
          <a:p>
            <a:pPr lvl="1"/>
            <a:r>
              <a:rPr lang="en-US" dirty="0" smtClean="0"/>
              <a:t>Safety Training</a:t>
            </a:r>
          </a:p>
          <a:p>
            <a:r>
              <a:rPr lang="en-US" dirty="0" smtClean="0"/>
              <a:t>Capability of alarming/communication of the “blue-light authorities”</a:t>
            </a:r>
          </a:p>
          <a:p>
            <a:pPr lvl="1"/>
            <a:r>
              <a:rPr lang="en-US" dirty="0" smtClean="0"/>
              <a:t>Back-up communication lines</a:t>
            </a:r>
          </a:p>
          <a:p>
            <a:pPr lvl="1"/>
            <a:r>
              <a:rPr lang="en-US" dirty="0" smtClean="0"/>
              <a:t>Exercises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en-GB" noProof="0" smtClean="0"/>
              <a:t>7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3548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frames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en-GB" noProof="0" smtClean="0"/>
              <a:t>8</a:t>
            </a:fld>
            <a:endParaRPr lang="en-GB" noProof="0"/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053712"/>
              </p:ext>
            </p:extLst>
          </p:nvPr>
        </p:nvGraphicFramePr>
        <p:xfrm>
          <a:off x="457200" y="1600200"/>
          <a:ext cx="8435280" cy="4756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586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 Emergency Preparedness – </a:t>
            </a:r>
            <a:r>
              <a:rPr lang="en-US" dirty="0" err="1" smtClean="0"/>
              <a:t>Organisation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Main Control Room (MCR) - Shift Supervisor</a:t>
            </a:r>
          </a:p>
          <a:p>
            <a:r>
              <a:rPr lang="en-US" dirty="0" smtClean="0"/>
              <a:t>First Responder (staff on site)</a:t>
            </a:r>
          </a:p>
          <a:p>
            <a:r>
              <a:rPr lang="en-US" dirty="0" smtClean="0"/>
              <a:t>Alarm chain, by the MCR</a:t>
            </a:r>
          </a:p>
          <a:p>
            <a:r>
              <a:rPr lang="en-US" dirty="0" smtClean="0"/>
              <a:t>Radiation/Electricity Hazards (on-call ?)</a:t>
            </a:r>
          </a:p>
          <a:p>
            <a:r>
              <a:rPr lang="en-US" dirty="0" smtClean="0"/>
              <a:t>Call for the ESS Crisis Management Team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When the local rescue service arrives, in principal the chief rescue manager have the mandate to decide upon possible actions (evacuations, alarms..)</a:t>
            </a:r>
          </a:p>
          <a:p>
            <a:pPr marL="0" indent="0">
              <a:buNone/>
            </a:pPr>
            <a:r>
              <a:rPr lang="en-US" dirty="0" smtClean="0"/>
              <a:t>Thus, general exercises are foreseen on a regular basis in order to coordinate the activities between different authorities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en-GB" noProof="0" smtClean="0"/>
              <a:t>9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92639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en-GB" noProof="0" smtClean="0"/>
              <a:t>10</a:t>
            </a:fld>
            <a:endParaRPr lang="en-GB" noProof="0"/>
          </a:p>
        </p:txBody>
      </p:sp>
      <p:pic>
        <p:nvPicPr>
          <p:cNvPr id="5" name="Content Placeholder 4" descr="Macintosh HD:Users:fredrikjorud:Desktop:Screen Shot 2016-11-15 at 12.54.48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857" y="1600200"/>
            <a:ext cx="7446286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26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Preparedness Zone (EPZ)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 decision to be taken by the Swedish Government on recommendation from the Swedish Radiation Safety Authority (SSM)</a:t>
            </a:r>
          </a:p>
          <a:p>
            <a:r>
              <a:rPr lang="en-US" dirty="0" smtClean="0"/>
              <a:t>Will be based on a environment dose consequence analysis, with input (source term) from ESS</a:t>
            </a:r>
          </a:p>
          <a:p>
            <a:r>
              <a:rPr lang="en-US" dirty="0" smtClean="0"/>
              <a:t>Will affect the planning of the surrounding structure (houses, offices</a:t>
            </a:r>
            <a:r>
              <a:rPr lang="is-IS" dirty="0" smtClean="0"/>
              <a:t>…) and the need for local rescue service</a:t>
            </a:r>
          </a:p>
          <a:p>
            <a:r>
              <a:rPr lang="is-IS" dirty="0" smtClean="0"/>
              <a:t>Possible actions discussed would be “sheltering”</a:t>
            </a:r>
          </a:p>
          <a:p>
            <a:r>
              <a:rPr lang="is-IS" dirty="0" smtClean="0"/>
              <a:t>The preliminary suggestion is that the only the ESS site would be considered as a EPZ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en-GB" noProof="0" smtClean="0"/>
              <a:t>11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6982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General outline – Rescue Service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Rescue Service provided by the local fire brigade (</a:t>
            </a:r>
            <a:r>
              <a:rPr lang="en-GB" i="1" dirty="0" err="1" smtClean="0"/>
              <a:t>Räddningstjänst</a:t>
            </a:r>
            <a:r>
              <a:rPr lang="en-GB" i="1" dirty="0" smtClean="0"/>
              <a:t> Syd</a:t>
            </a:r>
            <a:r>
              <a:rPr lang="en-GB" dirty="0" smtClean="0"/>
              <a:t>)</a:t>
            </a:r>
          </a:p>
          <a:p>
            <a:r>
              <a:rPr lang="en-GB" dirty="0" smtClean="0"/>
              <a:t>The rescue station is located 2,5 km from the site. Additional stations around the city</a:t>
            </a:r>
          </a:p>
          <a:p>
            <a:r>
              <a:rPr lang="en-GB" dirty="0" smtClean="0"/>
              <a:t>The local fire brigade saves lives and make sure that a fire does not spread!</a:t>
            </a:r>
          </a:p>
          <a:p>
            <a:pPr lvl="1"/>
            <a:r>
              <a:rPr lang="en-GB" dirty="0" smtClean="0"/>
              <a:t>Protection of property – Fire Safety Protection Equipment (sprinklers, material choices</a:t>
            </a:r>
            <a:r>
              <a:rPr lang="is-IS" dirty="0" smtClean="0"/>
              <a:t>….)</a:t>
            </a:r>
          </a:p>
          <a:p>
            <a:pPr lvl="1"/>
            <a:r>
              <a:rPr lang="is-IS" dirty="0" smtClean="0"/>
              <a:t>Specific concern regarding radiation, electrical, chemicals, explosives....(biology)</a:t>
            </a:r>
          </a:p>
          <a:p>
            <a:pPr lvl="1"/>
            <a:endParaRPr lang="en-GB" dirty="0"/>
          </a:p>
          <a:p>
            <a:endParaRPr lang="is-I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81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Fire Safety Program &amp;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general, a sprinkler system is installed throughout the facility. As a green-field site, there is not enough water provided by the municipality water company; i.e. we build a fire water building (cisterns)</a:t>
            </a:r>
          </a:p>
          <a:p>
            <a:r>
              <a:rPr lang="en-US" dirty="0" smtClean="0"/>
              <a:t>We will have 24/7 duty for an RPT to make sure that the local fire brigade can enter any part of the facility at any time</a:t>
            </a:r>
          </a:p>
          <a:p>
            <a:r>
              <a:rPr lang="en-US" dirty="0" smtClean="0"/>
              <a:t>Instructions &amp; trainings</a:t>
            </a:r>
          </a:p>
          <a:p>
            <a:r>
              <a:rPr lang="en-US" dirty="0" smtClean="0"/>
              <a:t>More training</a:t>
            </a:r>
          </a:p>
          <a:p>
            <a:r>
              <a:rPr lang="en-US" dirty="0" smtClean="0"/>
              <a:t>Exercises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en-GB" noProof="0" smtClean="0"/>
              <a:t>13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465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Preparedness &amp; Fire Safety -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Regular planning meetings with the authorities</a:t>
            </a:r>
          </a:p>
          <a:p>
            <a:r>
              <a:rPr lang="en-US" dirty="0" smtClean="0"/>
              <a:t>Training exercise at the construction site for the fire fighters at the local station </a:t>
            </a:r>
          </a:p>
          <a:p>
            <a:pPr lvl="1"/>
            <a:r>
              <a:rPr lang="en-US" dirty="0" smtClean="0"/>
              <a:t>5 training sessions (5 shift); half day training</a:t>
            </a:r>
          </a:p>
          <a:p>
            <a:r>
              <a:rPr lang="en-US" dirty="0" smtClean="0"/>
              <a:t>“Table” exercise with the local rescue service for 8 identified fire accident scenarios</a:t>
            </a:r>
          </a:p>
          <a:p>
            <a:r>
              <a:rPr lang="en-US" dirty="0" smtClean="0"/>
              <a:t>Discussions has started of which equipment, ESS needs to provide for the rescue service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en-GB" noProof="0" smtClean="0"/>
              <a:t>14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256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B44B2280-2390-4D03-8D38-6C24B0BAA245}" vid="{0B7C071A-F5F7-47CF-A93A-F42DBF6073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Chess Core Powerpoint</Template>
  <TotalTime>1407</TotalTime>
  <Words>596</Words>
  <Application>Microsoft Office PowerPoint</Application>
  <PresentationFormat>On-screen Show (4:3)</PresentationFormat>
  <Paragraphs>112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ESS - Emergency Preparedness &amp; Rescue Service</vt:lpstr>
      <vt:lpstr>Overview</vt:lpstr>
      <vt:lpstr>Legal Aspects</vt:lpstr>
      <vt:lpstr>Requirements</vt:lpstr>
      <vt:lpstr>Northeast Lund</vt:lpstr>
      <vt:lpstr>ESS Lay-out</vt:lpstr>
      <vt:lpstr>Emergency Preparedness - ESS</vt:lpstr>
      <vt:lpstr>Time frames</vt:lpstr>
      <vt:lpstr>ESS Emergency Preparedness – Organisation</vt:lpstr>
      <vt:lpstr>PowerPoint Presentation</vt:lpstr>
      <vt:lpstr>Emergency Preparedness Zone (EPZ)</vt:lpstr>
      <vt:lpstr>General outline – Rescue Service</vt:lpstr>
      <vt:lpstr>Fire Safety Program &amp; Strategy</vt:lpstr>
      <vt:lpstr>Emergency Preparedness &amp; Fire Safety - Today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 - Emergency Preparedness &amp; Rescue Service</dc:title>
  <dc:creator>Peter Jacobsson</dc:creator>
  <cp:lastModifiedBy>Anne Trudel</cp:lastModifiedBy>
  <cp:revision>18</cp:revision>
  <dcterms:created xsi:type="dcterms:W3CDTF">2017-09-19T16:21:55Z</dcterms:created>
  <dcterms:modified xsi:type="dcterms:W3CDTF">2017-09-20T16:01:31Z</dcterms:modified>
</cp:coreProperties>
</file>