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26"/>
  </p:notesMasterIdLst>
  <p:handoutMasterIdLst>
    <p:handoutMasterId r:id="rId27"/>
  </p:handoutMasterIdLst>
  <p:sldIdLst>
    <p:sldId id="260" r:id="rId5"/>
    <p:sldId id="261" r:id="rId6"/>
    <p:sldId id="262" r:id="rId7"/>
    <p:sldId id="263" r:id="rId8"/>
    <p:sldId id="277" r:id="rId9"/>
    <p:sldId id="264" r:id="rId10"/>
    <p:sldId id="265" r:id="rId11"/>
    <p:sldId id="266" r:id="rId12"/>
    <p:sldId id="281" r:id="rId13"/>
    <p:sldId id="267" r:id="rId14"/>
    <p:sldId id="268" r:id="rId15"/>
    <p:sldId id="269" r:id="rId16"/>
    <p:sldId id="271" r:id="rId17"/>
    <p:sldId id="278" r:id="rId18"/>
    <p:sldId id="270" r:id="rId19"/>
    <p:sldId id="272" r:id="rId20"/>
    <p:sldId id="273" r:id="rId21"/>
    <p:sldId id="280" r:id="rId22"/>
    <p:sldId id="275" r:id="rId23"/>
    <p:sldId id="274" r:id="rId24"/>
    <p:sldId id="276" r:id="rId2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508"/>
    <a:srgbClr val="0070C0"/>
    <a:srgbClr val="D1D1D1"/>
    <a:srgbClr val="23CDCD"/>
    <a:srgbClr val="FF0066"/>
    <a:srgbClr val="8E6E12"/>
    <a:srgbClr val="786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2" autoAdjust="0"/>
    <p:restoredTop sz="84307" autoAdjust="0"/>
  </p:normalViewPr>
  <p:slideViewPr>
    <p:cSldViewPr>
      <p:cViewPr varScale="1">
        <p:scale>
          <a:sx n="73" d="100"/>
          <a:sy n="73" d="100"/>
        </p:scale>
        <p:origin x="10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08A6B-E094-45AA-B058-6984BFF6738B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BCF8B-C05A-4C8A-A4ED-CB988A5D4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156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2D286-4F97-45FE-AFBE-373252A677F0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49984-34BA-4B5D-BAAE-C4BBACF87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21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/>
              <a:t>Temperature sensors on equipment : magnets, motors, electronics…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/>
              <a:t>Fluid-leak detections : water, coolants, SF6…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39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Most of these systems must  essentially be operational during personnel access into facilities;</a:t>
            </a:r>
            <a:r>
              <a:rPr lang="en-GB" baseline="0" dirty="0" smtClean="0">
                <a:solidFill>
                  <a:schemeClr val="tx1">
                    <a:lumMod val="75000"/>
                  </a:schemeClr>
                </a:solidFill>
              </a:rPr>
              <a:t> with the exception </a:t>
            </a:r>
            <a:endParaRPr lang="en-GB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79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Most of these systems must  essentially be operational during personnel access into facilities;</a:t>
            </a:r>
            <a:r>
              <a:rPr lang="en-GB" baseline="0" dirty="0" smtClean="0">
                <a:solidFill>
                  <a:schemeClr val="tx1">
                    <a:lumMod val="75000"/>
                  </a:schemeClr>
                </a:solidFill>
              </a:rPr>
              <a:t> with </a:t>
            </a:r>
            <a:r>
              <a:rPr lang="en-GB" baseline="0" smtClean="0">
                <a:solidFill>
                  <a:schemeClr val="tx1">
                    <a:lumMod val="75000"/>
                  </a:schemeClr>
                </a:solidFill>
              </a:rPr>
              <a:t>the exception </a:t>
            </a:r>
            <a:endParaRPr lang="en-GB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82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Most of these systems must  essentially be operational during personnel access into facilities;</a:t>
            </a:r>
            <a:r>
              <a:rPr lang="en-GB" baseline="0" dirty="0" smtClean="0">
                <a:solidFill>
                  <a:schemeClr val="tx1">
                    <a:lumMod val="75000"/>
                  </a:schemeClr>
                </a:solidFill>
              </a:rPr>
              <a:t> with </a:t>
            </a:r>
            <a:r>
              <a:rPr lang="en-GB" baseline="0" smtClean="0">
                <a:solidFill>
                  <a:schemeClr val="tx1">
                    <a:lumMod val="75000"/>
                  </a:schemeClr>
                </a:solidFill>
              </a:rPr>
              <a:t>the exception </a:t>
            </a:r>
            <a:endParaRPr lang="en-GB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02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Most of these systems must  essentially be operational during personnel access into facilities;</a:t>
            </a:r>
            <a:r>
              <a:rPr lang="en-GB" baseline="0" dirty="0" smtClean="0">
                <a:solidFill>
                  <a:schemeClr val="tx1">
                    <a:lumMod val="75000"/>
                  </a:schemeClr>
                </a:solidFill>
              </a:rPr>
              <a:t> with </a:t>
            </a:r>
            <a:r>
              <a:rPr lang="en-GB" baseline="0" smtClean="0">
                <a:solidFill>
                  <a:schemeClr val="tx1">
                    <a:lumMod val="75000"/>
                  </a:schemeClr>
                </a:solidFill>
              </a:rPr>
              <a:t>the exception </a:t>
            </a:r>
            <a:endParaRPr lang="en-GB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946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2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271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247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311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696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94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685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256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980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/>
              <a:t>Safety Permits : Powering permit, laser permit, cooldown permit,</a:t>
            </a:r>
            <a:r>
              <a:rPr lang="en-GB" b="1" baseline="0" dirty="0" smtClean="0"/>
              <a:t> irradiation permit, beam permit…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551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382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538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Proposal from Safety Officers of the </a:t>
            </a:r>
            <a:r>
              <a:rPr lang="en-GB" dirty="0" err="1" smtClean="0"/>
              <a:t>Accelerator_&amp;_Technology</a:t>
            </a:r>
            <a:r>
              <a:rPr lang="en-GB" dirty="0" smtClean="0"/>
              <a:t> Sector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913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009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49984-34BA-4B5D-BAAE-C4BBACF8732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17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A67F0-5697-4EA6-9675-903D25346CD7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192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F006-239C-4943-8C69-0691A6910E56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5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69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09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53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8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DC0F-A8AD-4E4E-8F9D-EA3E7A01462F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93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2515818"/>
            <a:ext cx="8265984" cy="1826363"/>
          </a:xfrm>
        </p:spPr>
        <p:txBody>
          <a:bodyPr tIns="0" bIns="0" anchor="t"/>
          <a:lstStyle>
            <a:lvl1pPr algn="l">
              <a:buNone/>
              <a:defRPr kumimoji="0" lang="en-US" sz="4600" b="1" kern="1200" cap="none" spc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1800" y="1329869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8BA46-3888-4696-9C9E-BEB9998467D9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5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5D96E-91C4-4BF4-A10A-54D030BA1458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3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7A80-4EEE-4E48-A951-F0ABD85852F3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129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215B5-7D0E-40BB-AE2D-5C99EF878D28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53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0DAF2-13DE-41E8-94F9-56C4508E36F9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3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47DBD-35A3-411E-A0BD-34FC9862C8A6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71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58797" y="802197"/>
            <a:ext cx="4759514" cy="475951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CH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7DF81-01C7-4B98-AA4D-AD4F084320B9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74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26667-B1E3-41EC-8953-BC92E7469D78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08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A7EB1-AF59-4701-A300-DCE2D40A74C1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7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26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FB59AB-7C7D-4D13-91C9-27C6D9BED9BE}" type="datetime1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Réunion TSO - 2014-11-07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2AE25A-B5FF-4C4E-9253-85ADC1916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3583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67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90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pic>
        <p:nvPicPr>
          <p:cNvPr id="5" name="Image 4" descr="bande-01.eps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663"/>
            <a:ext cx="9144000" cy="70720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BAAB5-EE6E-4E39-84F4-C2072486F417}" type="datetime1">
              <a:rPr lang="en-GB" smtClean="0"/>
              <a:t>21/09/2017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Réunion TSO - 2014-11-07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0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8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83" r:id="rId18"/>
    <p:sldLayoutId id="2147483660" r:id="rId19"/>
    <p:sldLayoutId id="2147483661" r:id="rId20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accent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accent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accent3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14024" y="708806"/>
            <a:ext cx="8334439" cy="221613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3000" b="1" dirty="0" smtClean="0"/>
              <a:t>Mitigation of </a:t>
            </a:r>
            <a:r>
              <a:rPr lang="en-GB" sz="3000" b="1" dirty="0"/>
              <a:t>Human Factors </a:t>
            </a:r>
            <a:r>
              <a:rPr lang="en-GB" sz="3000" b="1" dirty="0" smtClean="0"/>
              <a:t>to complement </a:t>
            </a:r>
          </a:p>
          <a:p>
            <a:pPr algn="ctr">
              <a:lnSpc>
                <a:spcPts val="4800"/>
              </a:lnSpc>
            </a:pPr>
            <a:r>
              <a:rPr lang="en-GB" sz="3000" b="1" dirty="0" smtClean="0"/>
              <a:t>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3000" b="1" dirty="0" smtClean="0"/>
              <a:t>around Beam Facilities</a:t>
            </a:r>
            <a:endParaRPr lang="en-GB" sz="3000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3068960"/>
            <a:ext cx="741682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dirty="0" smtClean="0"/>
              <a:t>SIS available around CERN Beam Facilities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dirty="0" smtClean="0"/>
              <a:t>Factors influencing the functionality of SIS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dirty="0" smtClean="0"/>
              <a:t>Management of several SIS &amp; Risks not covered by SIS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GB" dirty="0" smtClean="0"/>
              <a:t>3.1. Procedures in place at CERN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GB" dirty="0" smtClean="0"/>
              <a:t>3.2. Proposed additional procedures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dirty="0" smtClean="0"/>
              <a:t>Summary and lessons learned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757808" cy="7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3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77888" y="836712"/>
            <a:ext cx="8208912" cy="112541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2800" b="1" dirty="0" smtClean="0"/>
              <a:t>1.</a:t>
            </a:r>
            <a:r>
              <a:rPr lang="en-GB" sz="2400" b="1" dirty="0" smtClean="0"/>
              <a:t>0. 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2400" b="1" dirty="0" smtClean="0"/>
              <a:t>available around CERN Beam Facilities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2204864"/>
            <a:ext cx="741682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dirty="0" smtClean="0"/>
              <a:t>Systems typically designed </a:t>
            </a:r>
            <a:r>
              <a:rPr lang="en-GB" u="sng" dirty="0" smtClean="0"/>
              <a:t>for the </a:t>
            </a:r>
            <a:r>
              <a:rPr lang="en-GB" b="1" u="sng" dirty="0" smtClean="0"/>
              <a:t>safe operation of the “Machines”</a:t>
            </a:r>
            <a:r>
              <a:rPr lang="en-GB" b="1" dirty="0" smtClean="0"/>
              <a:t> </a:t>
            </a:r>
            <a:r>
              <a:rPr lang="en-GB" dirty="0" smtClean="0"/>
              <a:t>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Temperature sensors on equipment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Voltage and current control &amp; interlocks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Fluid-leak detections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Vacuum-leak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Beam-Loss monitoring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“</a:t>
            </a:r>
            <a:r>
              <a:rPr lang="en-GB" i="1" dirty="0" smtClean="0"/>
              <a:t>Machine Protection System</a:t>
            </a:r>
            <a:r>
              <a:rPr lang="en-GB" dirty="0" smtClean="0"/>
              <a:t>” </a:t>
            </a:r>
            <a:r>
              <a:rPr lang="en-GB" sz="1600" dirty="0" smtClean="0"/>
              <a:t>(for the LHC)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5157192"/>
            <a:ext cx="7992888" cy="72327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These systems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must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essentially be </a:t>
            </a:r>
            <a:r>
              <a:rPr lang="en-GB" b="1" dirty="0" smtClean="0">
                <a:solidFill>
                  <a:schemeClr val="tx1">
                    <a:lumMod val="75000"/>
                  </a:schemeClr>
                </a:solidFill>
              </a:rPr>
              <a:t>operational during machine operation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They also have a beneficial effect on personnel and environment protection.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1835696" y="6356350"/>
            <a:ext cx="5472608" cy="313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2"/>
                </a:solidFill>
              </a:rPr>
              <a:t>Marc Tavlet   @  ITSF 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‒  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899592" y="2276872"/>
            <a:ext cx="7416824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dirty="0"/>
              <a:t>Systems typically designed </a:t>
            </a:r>
            <a:r>
              <a:rPr lang="en-GB" u="sng" dirty="0"/>
              <a:t>for the </a:t>
            </a:r>
            <a:r>
              <a:rPr lang="en-GB" b="1" u="sng" dirty="0" smtClean="0"/>
              <a:t>personnel protection</a:t>
            </a:r>
            <a:r>
              <a:rPr lang="en-GB" b="1" dirty="0" smtClean="0"/>
              <a:t> </a:t>
            </a:r>
            <a:r>
              <a:rPr lang="en-GB" dirty="0" smtClean="0"/>
              <a:t>:</a:t>
            </a:r>
            <a:endParaRPr lang="en-GB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Personnel Protection System (PPS)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Fire detection systems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Automatic (and manual) fire-fighting systems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Flood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Flammable gas leak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ODH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Evacuation push-buttons and lighting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Emergency power-stops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15212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2400" b="1" dirty="0" smtClean="0"/>
              <a:t>1.1. 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2400" b="1" dirty="0" smtClean="0"/>
              <a:t>available around CERN Beam Facilities</a:t>
            </a:r>
            <a:endParaRPr lang="en-GB" sz="32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2348880"/>
            <a:ext cx="7416824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dirty="0"/>
              <a:t>Systems typically designed for the </a:t>
            </a:r>
            <a:r>
              <a:rPr lang="en-GB" b="1" dirty="0" smtClean="0"/>
              <a:t>personnel protection </a:t>
            </a:r>
            <a:r>
              <a:rPr lang="en-GB" dirty="0" smtClean="0"/>
              <a:t>:</a:t>
            </a:r>
            <a:endParaRPr lang="en-GB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Personnel Protection System (PPS)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Fire detection systems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Automatic and manual fire-fighting systems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Flood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Flammable gas leak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ODH detection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Evacuation push-buttons and lighting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Emergency power-stops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21295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2400" b="1" dirty="0" smtClean="0"/>
              <a:t>1.1. 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2400" b="1" dirty="0" smtClean="0"/>
              <a:t>available around CERN Beam Facilities</a:t>
            </a:r>
            <a:endParaRPr lang="en-GB" sz="3200" dirty="0"/>
          </a:p>
        </p:txBody>
      </p:sp>
      <p:sp>
        <p:nvSpPr>
          <p:cNvPr id="2" name="Rectangle 1"/>
          <p:cNvSpPr/>
          <p:nvPr/>
        </p:nvSpPr>
        <p:spPr>
          <a:xfrm>
            <a:off x="899592" y="3645024"/>
            <a:ext cx="6696744" cy="242329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11560" y="4398057"/>
            <a:ext cx="7992888" cy="1000274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Most of these systems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must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essentially be </a:t>
            </a:r>
            <a:r>
              <a:rPr lang="en-GB" b="1" dirty="0" smtClean="0">
                <a:solidFill>
                  <a:schemeClr val="tx1">
                    <a:lumMod val="75000"/>
                  </a:schemeClr>
                </a:solidFill>
              </a:rPr>
              <a:t>operational during personnel access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 into facilities.</a:t>
            </a: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“</a:t>
            </a:r>
            <a:r>
              <a:rPr lang="en-GB" i="1" dirty="0" smtClean="0">
                <a:solidFill>
                  <a:schemeClr val="tx1">
                    <a:lumMod val="75000"/>
                  </a:schemeClr>
                </a:solidFill>
              </a:rPr>
              <a:t>Alarm Level 3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” systems must be available 24/365.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0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2420888"/>
            <a:ext cx="741682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dirty="0"/>
              <a:t>Systems typically designed for the </a:t>
            </a:r>
            <a:r>
              <a:rPr lang="en-GB" b="1" dirty="0" smtClean="0"/>
              <a:t>personnel protection </a:t>
            </a:r>
            <a:r>
              <a:rPr lang="en-GB" dirty="0" smtClean="0"/>
              <a:t>:</a:t>
            </a:r>
            <a:endParaRPr lang="en-GB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Personnel Protection System (PPS)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15212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2400" b="1" dirty="0" smtClean="0"/>
              <a:t>1.1. 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2400" b="1" dirty="0" smtClean="0"/>
              <a:t>available around CERN Beam Facilities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585900" y="2348880"/>
            <a:ext cx="7992888" cy="2769989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The PPS is the main SIS to protect people against the highest hazards from accelerator operation: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the beam itself,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ionizing and non-ionizing radiation, radio-frequency,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strong lasers,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e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lectricity from non-standard equipment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oving heavy objects or robots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…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5900" y="5301208"/>
            <a:ext cx="7992888" cy="707886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Its main functions are:</a:t>
            </a:r>
            <a:r>
              <a:rPr lang="en-GB" sz="2000" dirty="0" smtClean="0"/>
              <a:t>	</a:t>
            </a:r>
            <a:r>
              <a:rPr lang="en-GB" sz="2000" dirty="0" smtClean="0">
                <a:solidFill>
                  <a:srgbClr val="000508"/>
                </a:solidFill>
              </a:rPr>
              <a:t>If hazard is present </a:t>
            </a:r>
            <a:r>
              <a:rPr lang="en-GB" sz="2000" dirty="0" smtClean="0">
                <a:solidFill>
                  <a:srgbClr val="000508"/>
                </a:solidFill>
                <a:sym typeface="Wingdings" panose="05000000000000000000" pitchFamily="2" charset="2"/>
              </a:rPr>
              <a:t> no people allowed</a:t>
            </a:r>
          </a:p>
          <a:p>
            <a:r>
              <a:rPr lang="en-GB" sz="2000" dirty="0" smtClean="0">
                <a:solidFill>
                  <a:srgbClr val="000508"/>
                </a:solidFill>
                <a:sym typeface="Wingdings" panose="05000000000000000000" pitchFamily="2" charset="2"/>
              </a:rPr>
              <a:t>			If people present   interlocks on hazards</a:t>
            </a:r>
            <a:endParaRPr lang="en-GB" sz="2000" dirty="0">
              <a:solidFill>
                <a:srgbClr val="000508"/>
              </a:solidFill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9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2204864"/>
            <a:ext cx="820891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dirty="0" smtClean="0"/>
              <a:t>“AL3” = when life is at stake, obviously </a:t>
            </a:r>
            <a:r>
              <a:rPr lang="en-GB" dirty="0"/>
              <a:t>designed for the </a:t>
            </a:r>
            <a:r>
              <a:rPr lang="en-GB" b="1" dirty="0"/>
              <a:t>personnel protection </a:t>
            </a:r>
            <a:endParaRPr lang="en-GB" dirty="0"/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Fire detection systems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Flood detection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Flammable gas leak detection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ODH detection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Evacuation push-buttons </a:t>
            </a:r>
            <a:r>
              <a:rPr lang="en-GB" strike="sngStrike" dirty="0" smtClean="0"/>
              <a:t>and lighting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Emergency </a:t>
            </a:r>
            <a:r>
              <a:rPr lang="en-GB" strike="sngStrike" dirty="0" smtClean="0"/>
              <a:t>power</a:t>
            </a:r>
            <a:r>
              <a:rPr lang="en-GB" dirty="0" smtClean="0"/>
              <a:t>-stops, electricity-stops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Emergency telephones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Alarm &amp; communication from blocked lift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“Dead-man” devices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068795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GB" sz="2400" b="1" dirty="0" smtClean="0"/>
              <a:t>1.1’.  Safety Instrumented Systems</a:t>
            </a:r>
          </a:p>
          <a:p>
            <a:pPr algn="ctr">
              <a:lnSpc>
                <a:spcPts val="4800"/>
              </a:lnSpc>
            </a:pPr>
            <a:r>
              <a:rPr lang="en-GB" sz="2400" dirty="0">
                <a:solidFill>
                  <a:schemeClr val="tx1">
                    <a:lumMod val="75000"/>
                  </a:schemeClr>
                </a:solidFill>
              </a:rPr>
              <a:t>“</a:t>
            </a:r>
            <a:r>
              <a:rPr lang="en-GB" sz="2400" i="1" dirty="0">
                <a:solidFill>
                  <a:schemeClr val="tx1">
                    <a:lumMod val="75000"/>
                  </a:schemeClr>
                </a:solidFill>
              </a:rPr>
              <a:t>Alarm Level 3</a:t>
            </a:r>
            <a:r>
              <a:rPr lang="en-GB" sz="2400" dirty="0">
                <a:solidFill>
                  <a:schemeClr val="tx1">
                    <a:lumMod val="75000"/>
                  </a:schemeClr>
                </a:solidFill>
              </a:rPr>
              <a:t>” </a:t>
            </a:r>
            <a:r>
              <a:rPr lang="en-GB" sz="2400" dirty="0" smtClean="0">
                <a:solidFill>
                  <a:schemeClr val="tx1">
                    <a:lumMod val="75000"/>
                  </a:schemeClr>
                </a:solidFill>
              </a:rPr>
              <a:t>systems at CERN</a:t>
            </a:r>
            <a:endParaRPr lang="en-GB" sz="2400" b="1" dirty="0" smtClean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3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7888" y="2852936"/>
            <a:ext cx="8208912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600"/>
              </a:spcAft>
            </a:pPr>
            <a:r>
              <a:rPr lang="en-GB" dirty="0" smtClean="0"/>
              <a:t>The factors influencing the functionality can be sorted in 4 classes:</a:t>
            </a:r>
            <a:endParaRPr lang="en-GB" dirty="0"/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Engineering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Maintenance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Operation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Environment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068795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3200" b="1" dirty="0" smtClean="0"/>
              <a:t>2.</a:t>
            </a:r>
            <a:r>
              <a:rPr lang="en-GB" sz="2800" b="1" dirty="0" smtClean="0"/>
              <a:t> </a:t>
            </a:r>
            <a:r>
              <a:rPr lang="en-GB" sz="2800" b="1" dirty="0"/>
              <a:t>Factors influencing the functionality of SIS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32018" y="3419708"/>
            <a:ext cx="469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Made, controlled and validated by human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2018" y="3779748"/>
            <a:ext cx="469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Made, controlled and validated by human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43808" y="4139788"/>
            <a:ext cx="469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Made, controlled and validated by human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856" y="5055567"/>
            <a:ext cx="2528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Human factors !</a:t>
            </a:r>
            <a:endParaRPr lang="en-GB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267580"/>
            <a:ext cx="5999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“Functionality”  </a:t>
            </a:r>
            <a:r>
              <a:rPr lang="en-GB" sz="2000" dirty="0" smtClean="0">
                <a:sym typeface="Wingdings" panose="05000000000000000000" pitchFamily="2" charset="2"/>
              </a:rPr>
              <a:t> Availability, Integrity, Vulnerability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43808" y="4499828"/>
            <a:ext cx="351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Including “undesired” humans</a:t>
            </a: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9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14" grpId="0"/>
      <p:bldP spid="15" grpId="0"/>
      <p:bldP spid="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1916832"/>
            <a:ext cx="7982544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000" dirty="0" smtClean="0"/>
              <a:t>How to manage the </a:t>
            </a:r>
            <a:r>
              <a:rPr lang="en-GB" sz="2000" u="sng" dirty="0" smtClean="0"/>
              <a:t>Engineering</a:t>
            </a:r>
            <a:r>
              <a:rPr lang="en-GB" sz="2000" dirty="0" smtClean="0"/>
              <a:t> process of SIS ?</a:t>
            </a:r>
            <a:endParaRPr lang="en-GB" sz="2000" dirty="0"/>
          </a:p>
          <a:p>
            <a:pPr marL="285750" indent="-285750">
              <a:spcBef>
                <a:spcPts val="9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Design of a SIS </a:t>
            </a:r>
            <a:r>
              <a:rPr lang="en-GB" dirty="0" smtClean="0">
                <a:sym typeface="Wingdings" panose="05000000000000000000" pitchFamily="2" charset="2"/>
              </a:rPr>
              <a:t>  </a:t>
            </a:r>
            <a:r>
              <a:rPr lang="en-GB" dirty="0" smtClean="0"/>
              <a:t>needs identified by a risk analysis.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Risk analysis  conducted by safety officer (SO), in collaboration with 	    (risky) equipment specialists  + hazard specialists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720079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600" dirty="0" smtClean="0"/>
              <a:t>2.1. </a:t>
            </a:r>
            <a:r>
              <a:rPr lang="en-GB" sz="2600" dirty="0"/>
              <a:t>Factors influencing the functionality of 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44" y="4112349"/>
            <a:ext cx="798254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Functional specification  written by safety specialists</a:t>
            </a:r>
          </a:p>
          <a:p>
            <a:pPr>
              <a:spcBef>
                <a:spcPts val="300"/>
              </a:spcBef>
            </a:pPr>
            <a:r>
              <a:rPr lang="en-GB" dirty="0" smtClean="0"/>
              <a:t>			and validated by management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1600" y="3666510"/>
            <a:ext cx="64043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Example: </a:t>
            </a:r>
            <a:r>
              <a:rPr lang="en-GB" sz="1600" dirty="0"/>
              <a:t>power-converters specialists + electrical-safety specialists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4061971"/>
            <a:ext cx="4608512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ß"/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At this stage, SO will identify the risks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that will not be addressed by the SIS. 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     (To be addressed later by other means.)</a:t>
            </a:r>
          </a:p>
          <a:p>
            <a:pPr marL="285750" indent="-285750">
              <a:buFont typeface="Wingdings" panose="05000000000000000000" pitchFamily="2" charset="2"/>
              <a:buChar char="ß"/>
            </a:pP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68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1916832"/>
            <a:ext cx="7982544" cy="166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000" dirty="0" smtClean="0"/>
              <a:t>How to manage the </a:t>
            </a:r>
            <a:r>
              <a:rPr lang="en-GB" sz="2000" u="sng" dirty="0" smtClean="0"/>
              <a:t>Engineering</a:t>
            </a:r>
            <a:r>
              <a:rPr lang="en-GB" sz="2000" dirty="0" smtClean="0"/>
              <a:t> process of SIS ?</a:t>
            </a:r>
            <a:endParaRPr lang="en-GB" sz="2000" dirty="0"/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Design of a SIS </a:t>
            </a:r>
            <a:r>
              <a:rPr lang="en-GB" dirty="0" smtClean="0">
                <a:sym typeface="Wingdings" panose="05000000000000000000" pitchFamily="2" charset="2"/>
              </a:rPr>
              <a:t>  </a:t>
            </a:r>
            <a:r>
              <a:rPr lang="en-GB" dirty="0" smtClean="0"/>
              <a:t>needs identified by a risk analysis.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Risk analysis  conducted by safety officer (SO), in collaboration with 	    (risky) equipment specialists  + hazard specialists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720079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600" dirty="0" smtClean="0"/>
              <a:t>2.1. </a:t>
            </a:r>
            <a:r>
              <a:rPr lang="en-GB" sz="2600" dirty="0"/>
              <a:t>Factors influencing the functionality of 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44" y="3861048"/>
            <a:ext cx="798254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Functional specification  written by safety specialists</a:t>
            </a:r>
          </a:p>
          <a:p>
            <a:pPr>
              <a:spcBef>
                <a:spcPts val="300"/>
              </a:spcBef>
            </a:pPr>
            <a:r>
              <a:rPr lang="en-GB" dirty="0" smtClean="0"/>
              <a:t>			and validated by management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544" y="4653136"/>
            <a:ext cx="7982544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Technical specification   written by SIS designers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SIS  implemented  and  tested by SIS specialists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544" y="5517232"/>
            <a:ext cx="798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SIS  operation validated by safety officer</a:t>
            </a:r>
            <a:endParaRPr lang="en-GB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86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1916832"/>
            <a:ext cx="7982544" cy="217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600"/>
              </a:spcAft>
            </a:pPr>
            <a:r>
              <a:rPr lang="en-GB" sz="2000" dirty="0" smtClean="0"/>
              <a:t>How to manage the </a:t>
            </a:r>
            <a:r>
              <a:rPr lang="en-GB" sz="2000" u="sng" dirty="0" smtClean="0"/>
              <a:t>Maintenance</a:t>
            </a:r>
            <a:r>
              <a:rPr lang="en-GB" sz="2000" dirty="0" smtClean="0"/>
              <a:t> process of SIS ?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Clear written procedure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Qualified personnel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Check by third party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Possible validation by safety officer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720079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600" dirty="0" smtClean="0"/>
              <a:t>2.2. </a:t>
            </a:r>
            <a:r>
              <a:rPr lang="en-GB" sz="2600" dirty="0"/>
              <a:t>Factors influencing the functionality of 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896" y="4221088"/>
            <a:ext cx="7982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+   Maintenance scheme foreseen during design</a:t>
            </a:r>
          </a:p>
          <a:p>
            <a:pPr lvl="5">
              <a:spcBef>
                <a:spcPts val="300"/>
              </a:spcBef>
            </a:pPr>
            <a:r>
              <a:rPr lang="en-GB" dirty="0" smtClean="0"/>
              <a:t>   must be compatible with foreseen operation scheme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4935716" y="2636912"/>
            <a:ext cx="1492716" cy="1296144"/>
            <a:chOff x="4935716" y="2636912"/>
            <a:chExt cx="1492716" cy="1296144"/>
          </a:xfrm>
        </p:grpSpPr>
        <p:sp>
          <p:nvSpPr>
            <p:cNvPr id="2" name="TextBox 1"/>
            <p:cNvSpPr txBox="1"/>
            <p:nvPr/>
          </p:nvSpPr>
          <p:spPr>
            <a:xfrm>
              <a:off x="4935716" y="2636912"/>
              <a:ext cx="14927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</a:p>
            <a:p>
              <a:r>
                <a:rPr lang="en-GB" dirty="0" smtClean="0">
                  <a:solidFill>
                    <a:schemeClr val="tx1">
                      <a:lumMod val="50000"/>
                    </a:schemeClr>
                  </a:solidFill>
                </a:rPr>
                <a:t>  Covered by</a:t>
              </a:r>
            </a:p>
            <a:p>
              <a:r>
                <a:rPr lang="en-GB" dirty="0" smtClean="0">
                  <a:solidFill>
                    <a:schemeClr val="tx1">
                      <a:lumMod val="50000"/>
                    </a:schemeClr>
                  </a:solidFill>
                </a:rPr>
                <a:t>  IEC 61508</a:t>
              </a:r>
            </a:p>
            <a:p>
              <a:endParaRPr lang="en-GB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5076056" y="2636912"/>
              <a:ext cx="0" cy="1296144"/>
            </a:xfrm>
            <a:prstGeom prst="line">
              <a:avLst/>
            </a:prstGeom>
            <a:ln>
              <a:solidFill>
                <a:srgbClr val="00050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39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1916832"/>
            <a:ext cx="7766520" cy="323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600"/>
              </a:spcAft>
            </a:pPr>
            <a:r>
              <a:rPr lang="en-GB" sz="2000" dirty="0" smtClean="0"/>
              <a:t>How to manage the </a:t>
            </a:r>
            <a:r>
              <a:rPr lang="en-GB" sz="2000" u="sng" dirty="0" smtClean="0"/>
              <a:t>Operation</a:t>
            </a:r>
            <a:r>
              <a:rPr lang="en-GB" sz="2000" dirty="0" smtClean="0"/>
              <a:t> process of SIS ?</a:t>
            </a:r>
            <a:endParaRPr lang="en-GB" sz="2000" dirty="0"/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Most of its operation will be fully automatic (by definition)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u="sng" dirty="0" smtClean="0"/>
              <a:t>During maintenance</a:t>
            </a:r>
            <a:r>
              <a:rPr lang="en-GB" dirty="0" smtClean="0"/>
              <a:t>, the system must remain (partially) operational, with some function disabled.</a:t>
            </a:r>
          </a:p>
          <a:p>
            <a:pPr marL="285750" indent="-285750">
              <a:spcBef>
                <a:spcPts val="900"/>
              </a:spcBef>
              <a:buFont typeface="Wingdings" panose="05000000000000000000" pitchFamily="2" charset="2"/>
              <a:buChar char="à"/>
            </a:pPr>
            <a:r>
              <a:rPr lang="en-GB" dirty="0" smtClean="0">
                <a:sym typeface="Wingdings" panose="05000000000000000000" pitchFamily="2" charset="2"/>
              </a:rPr>
              <a:t>Need for </a:t>
            </a:r>
            <a:r>
              <a:rPr lang="en-GB" u="sng" dirty="0" smtClean="0">
                <a:sym typeface="Wingdings" panose="05000000000000000000" pitchFamily="2" charset="2"/>
              </a:rPr>
              <a:t>compensatory measures</a:t>
            </a:r>
          </a:p>
          <a:p>
            <a:pPr marL="742950" lvl="1" indent="-28575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en-GB" dirty="0" smtClean="0">
                <a:sym typeface="Wingdings" panose="05000000000000000000" pitchFamily="2" charset="2"/>
              </a:rPr>
              <a:t>Defined by safety officer</a:t>
            </a:r>
          </a:p>
          <a:p>
            <a:pPr marL="742950" lvl="1" indent="-28575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en-GB" dirty="0" smtClean="0">
                <a:sym typeface="Wingdings" panose="05000000000000000000" pitchFamily="2" charset="2"/>
              </a:rPr>
              <a:t>Implemented by SIS specialist (+ record !)</a:t>
            </a:r>
          </a:p>
          <a:p>
            <a:pPr marL="742950" lvl="1" indent="-28575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en-GB" dirty="0" smtClean="0">
                <a:sym typeface="Wingdings" panose="05000000000000000000" pitchFamily="2" charset="2"/>
              </a:rPr>
              <a:t>Validated by safety officer</a:t>
            </a:r>
            <a:endParaRPr lang="en-GB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720079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600" dirty="0" smtClean="0"/>
              <a:t>2.3. </a:t>
            </a:r>
            <a:r>
              <a:rPr lang="en-GB" sz="2600" dirty="0"/>
              <a:t>Factors influencing the functionality of SIS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44131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b="1" dirty="0"/>
              <a:t>3</a:t>
            </a:r>
            <a:r>
              <a:rPr lang="en-GB" sz="3200" b="1" dirty="0" smtClean="0"/>
              <a:t>.</a:t>
            </a:r>
            <a:r>
              <a:rPr lang="en-GB" sz="2800" b="1" dirty="0"/>
              <a:t> 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2000" b="1" dirty="0"/>
              <a:t>a</a:t>
            </a:r>
            <a:r>
              <a:rPr lang="en-GB" sz="2000" b="1" dirty="0" smtClean="0"/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800" b="1" dirty="0"/>
              <a:t>Management of several </a:t>
            </a:r>
            <a:r>
              <a:rPr lang="en-GB" sz="2800" b="1" dirty="0" smtClean="0"/>
              <a:t>SIS</a:t>
            </a:r>
            <a:endParaRPr lang="en-GB" sz="2800" b="1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20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2420888"/>
            <a:ext cx="8208912" cy="225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000" b="1" dirty="0" smtClean="0"/>
              <a:t>3.1.  How </a:t>
            </a:r>
            <a:r>
              <a:rPr lang="en-GB" sz="2000" b="1" dirty="0"/>
              <a:t>to manage risks not covered by SIS 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By general safety-management principles: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 smtClean="0"/>
              <a:t>Remove or replace hazard…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 smtClean="0"/>
              <a:t>Isolation, separation of hazard and possible target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 smtClean="0"/>
              <a:t>Collective passive personnel protections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dirty="0"/>
              <a:t>3</a:t>
            </a:r>
            <a:r>
              <a:rPr lang="en-GB" sz="3200" dirty="0" smtClean="0"/>
              <a:t>.</a:t>
            </a:r>
            <a:r>
              <a:rPr lang="en-GB" sz="2800" dirty="0"/>
              <a:t> 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GB" sz="1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Management of several </a:t>
            </a:r>
            <a:r>
              <a:rPr lang="en-GB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SIS</a:t>
            </a:r>
            <a:endParaRPr lang="en-GB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2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2420888"/>
            <a:ext cx="8208912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000" b="1" dirty="0" smtClean="0"/>
              <a:t>3.1.  How </a:t>
            </a:r>
            <a:r>
              <a:rPr lang="en-GB" sz="2000" b="1" dirty="0"/>
              <a:t>to manage risks not covered by SIS 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By general safety-management principles: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 smtClean="0"/>
              <a:t>Remove or replace hazard…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 smtClean="0"/>
              <a:t>Isolation, separation of hazard and possible target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Collective passive personnel </a:t>
            </a:r>
            <a:r>
              <a:rPr lang="en-GB" dirty="0" smtClean="0"/>
              <a:t>protections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>
                <a:sym typeface="Wingdings" panose="05000000000000000000" pitchFamily="2" charset="2"/>
              </a:rPr>
              <a:t> Remaining risk, to be managed by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Organisational measures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Procedures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PPEs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GB" dirty="0" smtClean="0"/>
              <a:t>Training of people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dirty="0"/>
              <a:t>3</a:t>
            </a:r>
            <a:r>
              <a:rPr lang="en-GB" sz="3200" dirty="0" smtClean="0"/>
              <a:t>.</a:t>
            </a:r>
            <a:r>
              <a:rPr lang="en-GB" sz="2800" dirty="0"/>
              <a:t> 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GB" sz="1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Management of several </a:t>
            </a:r>
            <a:r>
              <a:rPr lang="en-GB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SIS</a:t>
            </a:r>
            <a:endParaRPr lang="en-GB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5194" y="3409314"/>
            <a:ext cx="5626968" cy="81177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88" y="2420888"/>
            <a:ext cx="82089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600"/>
              </a:spcBef>
            </a:pPr>
            <a:r>
              <a:rPr lang="en-GB" dirty="0" smtClean="0"/>
              <a:t>3.2. How can safety officers (and the management) be sure that all SIS</a:t>
            </a:r>
          </a:p>
          <a:p>
            <a:pPr indent="-457200">
              <a:spcAft>
                <a:spcPts val="1200"/>
              </a:spcAft>
            </a:pPr>
            <a:r>
              <a:rPr lang="en-GB" dirty="0" smtClean="0"/>
              <a:t>       are operational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in a given facility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for a given period of operation or access 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7888" y="836712"/>
            <a:ext cx="8208912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b="1" dirty="0"/>
              <a:t>3</a:t>
            </a:r>
            <a:r>
              <a:rPr lang="en-GB" sz="3200" b="1" dirty="0" smtClean="0"/>
              <a:t>.</a:t>
            </a:r>
            <a:r>
              <a:rPr lang="en-GB" sz="2800" b="1" dirty="0"/>
              <a:t> </a:t>
            </a:r>
            <a:r>
              <a:rPr lang="en-GB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1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GB" sz="1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800" b="1" dirty="0"/>
              <a:t>Management of several </a:t>
            </a:r>
            <a:r>
              <a:rPr lang="en-GB" sz="2800" b="1" dirty="0" smtClean="0"/>
              <a:t>SIS</a:t>
            </a:r>
            <a:endParaRPr lang="en-GB" sz="2800" b="1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67544" y="836712"/>
            <a:ext cx="8208912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b="1" dirty="0"/>
              <a:t>3</a:t>
            </a:r>
            <a:r>
              <a:rPr lang="en-GB" sz="3200" b="1" dirty="0" smtClean="0"/>
              <a:t>.</a:t>
            </a:r>
            <a:r>
              <a:rPr lang="en-GB" sz="2800" b="1" dirty="0"/>
              <a:t> </a:t>
            </a:r>
            <a:r>
              <a:rPr lang="en-GB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1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GB" sz="1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800" b="1" strike="sngStrike" dirty="0"/>
              <a:t>Management of several</a:t>
            </a:r>
            <a:r>
              <a:rPr lang="en-GB" sz="2800" b="1" dirty="0"/>
              <a:t> </a:t>
            </a:r>
            <a:r>
              <a:rPr lang="en-GB" sz="2800" b="1" dirty="0" smtClean="0"/>
              <a:t>SIS</a:t>
            </a:r>
            <a:endParaRPr lang="en-GB" sz="2800" b="1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77888" y="836712"/>
            <a:ext cx="8208912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dirty="0"/>
              <a:t>3</a:t>
            </a:r>
            <a:r>
              <a:rPr lang="en-GB" sz="3200" dirty="0" smtClean="0"/>
              <a:t>.</a:t>
            </a:r>
            <a:r>
              <a:rPr lang="en-GB" sz="2800" dirty="0"/>
              <a:t> </a:t>
            </a:r>
            <a:r>
              <a:rPr lang="en-GB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Risks not covered by SIS</a:t>
            </a:r>
          </a:p>
          <a:p>
            <a:pPr algn="ctr">
              <a:spcBef>
                <a:spcPts val="300"/>
              </a:spcBef>
            </a:pPr>
            <a:r>
              <a:rPr lang="en-GB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GB" sz="1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nd</a:t>
            </a:r>
          </a:p>
          <a:p>
            <a:pPr algn="ctr">
              <a:spcBef>
                <a:spcPts val="300"/>
              </a:spcBef>
            </a:pPr>
            <a:r>
              <a:rPr lang="en-GB" sz="2800" dirty="0" smtClean="0"/>
              <a:t>Monitoring  of  </a:t>
            </a:r>
            <a:r>
              <a:rPr lang="en-GB" sz="2800" b="1" dirty="0" smtClean="0"/>
              <a:t>all</a:t>
            </a:r>
            <a:r>
              <a:rPr lang="en-GB" sz="2800" dirty="0" smtClean="0"/>
              <a:t>  SIS</a:t>
            </a:r>
            <a:endParaRPr lang="en-GB" sz="2800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7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1652411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Today; checklists for </a:t>
            </a:r>
            <a:r>
              <a:rPr lang="en-GB" b="1" u="sng" dirty="0" smtClean="0"/>
              <a:t>Safety Permits</a:t>
            </a:r>
          </a:p>
          <a:p>
            <a:pPr defTabSz="357188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= 	Safety </a:t>
            </a:r>
            <a:r>
              <a:rPr lang="en-US" dirty="0" smtClean="0"/>
              <a:t>procedures </a:t>
            </a:r>
            <a:r>
              <a:rPr lang="en-GB" dirty="0"/>
              <a:t>that </a:t>
            </a:r>
            <a:r>
              <a:rPr lang="en-GB" dirty="0" smtClean="0"/>
              <a:t>accompany major </a:t>
            </a:r>
            <a:r>
              <a:rPr lang="en-GB" dirty="0"/>
              <a:t>milestones in the lifecycle </a:t>
            </a:r>
            <a:r>
              <a:rPr lang="en-GB" dirty="0" smtClean="0"/>
              <a:t>of </a:t>
            </a:r>
            <a:r>
              <a:rPr lang="en-GB" dirty="0"/>
              <a:t>a </a:t>
            </a:r>
            <a:r>
              <a:rPr lang="en-GB" dirty="0" smtClean="0"/>
              <a:t>	(beam) </a:t>
            </a:r>
            <a:r>
              <a:rPr lang="en-GB" dirty="0"/>
              <a:t>facility. </a:t>
            </a:r>
            <a:endParaRPr lang="en-GB" dirty="0" smtClean="0"/>
          </a:p>
          <a:p>
            <a:pPr defTabSz="357188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</a:pPr>
            <a:r>
              <a:rPr lang="en-GB" dirty="0"/>
              <a:t>=	</a:t>
            </a:r>
            <a:r>
              <a:rPr lang="en-GB" dirty="0" smtClean="0"/>
              <a:t>Checklists, </a:t>
            </a:r>
            <a:r>
              <a:rPr lang="en-GB" dirty="0"/>
              <a:t>signed-off by different parties involved in </a:t>
            </a:r>
            <a:r>
              <a:rPr lang="en-GB" dirty="0" smtClean="0"/>
              <a:t>preparing/ensuring 	the </a:t>
            </a:r>
            <a:r>
              <a:rPr lang="en-GB" dirty="0"/>
              <a:t>safe conditions for the next step of the facility</a:t>
            </a:r>
            <a:r>
              <a:rPr lang="en-GB" dirty="0" smtClean="0"/>
              <a:t>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2800" dirty="0" smtClean="0"/>
              <a:t>3.2.</a:t>
            </a:r>
            <a:r>
              <a:rPr lang="en-GB" sz="2400" dirty="0" smtClean="0"/>
              <a:t> Monitoring of all SIS (and more)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3645024"/>
            <a:ext cx="8208912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747713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They address   </a:t>
            </a:r>
            <a:r>
              <a:rPr lang="en-GB" dirty="0" smtClean="0">
                <a:sym typeface="Wingdings" panose="05000000000000000000" pitchFamily="2" charset="2"/>
              </a:rPr>
              <a:t>	</a:t>
            </a:r>
            <a:r>
              <a:rPr lang="en-GB" dirty="0" smtClean="0"/>
              <a:t>facility </a:t>
            </a:r>
            <a:r>
              <a:rPr lang="en-GB" dirty="0"/>
              <a:t>integrity, </a:t>
            </a:r>
            <a:endParaRPr lang="en-GB" dirty="0" smtClean="0"/>
          </a:p>
          <a:p>
            <a:pPr marL="2241550" lvl="4" indent="-357188" defTabSz="747713">
              <a:lnSpc>
                <a:spcPts val="2400"/>
              </a:lnSpc>
              <a:spcBef>
                <a:spcPts val="200"/>
              </a:spcBef>
              <a:buFont typeface="Wingdings" panose="05000000000000000000" pitchFamily="2" charset="2"/>
              <a:buChar char="C"/>
            </a:pPr>
            <a:r>
              <a:rPr lang="en-GB" dirty="0" smtClean="0"/>
              <a:t>operational </a:t>
            </a:r>
            <a:r>
              <a:rPr lang="en-GB" dirty="0"/>
              <a:t>safety (</a:t>
            </a:r>
            <a:r>
              <a:rPr lang="en-GB" sz="1600" i="1" dirty="0" err="1"/>
              <a:t>Sûreté</a:t>
            </a:r>
            <a:r>
              <a:rPr lang="en-GB" sz="1600" i="1" dirty="0"/>
              <a:t> de </a:t>
            </a:r>
            <a:r>
              <a:rPr lang="en-GB" sz="1600" i="1" dirty="0" err="1" smtClean="0"/>
              <a:t>fonctionnement</a:t>
            </a:r>
            <a:r>
              <a:rPr lang="en-GB" dirty="0" smtClean="0"/>
              <a:t>), </a:t>
            </a:r>
          </a:p>
          <a:p>
            <a:pPr marL="2241550" lvl="4" indent="-357188" defTabSz="747713">
              <a:lnSpc>
                <a:spcPts val="2400"/>
              </a:lnSpc>
              <a:spcBef>
                <a:spcPts val="200"/>
              </a:spcBef>
              <a:buFont typeface="Wingdings" panose="05000000000000000000" pitchFamily="2" charset="2"/>
              <a:buChar char="C"/>
            </a:pPr>
            <a:r>
              <a:rPr lang="en-GB" dirty="0"/>
              <a:t>occupational health and safety, </a:t>
            </a:r>
            <a:endParaRPr lang="en-GB" dirty="0" smtClean="0"/>
          </a:p>
          <a:p>
            <a:pPr marL="2241550" lvl="4" indent="-357188" defTabSz="747713">
              <a:lnSpc>
                <a:spcPts val="2400"/>
              </a:lnSpc>
              <a:spcBef>
                <a:spcPts val="200"/>
              </a:spcBef>
              <a:spcAft>
                <a:spcPts val="300"/>
              </a:spcAft>
              <a:buFont typeface="Wingdings" panose="05000000000000000000" pitchFamily="2" charset="2"/>
              <a:buChar char="C"/>
            </a:pPr>
            <a:r>
              <a:rPr lang="en-GB" dirty="0" smtClean="0"/>
              <a:t>environmental </a:t>
            </a:r>
            <a:r>
              <a:rPr lang="en-GB" dirty="0"/>
              <a:t>issues</a:t>
            </a:r>
            <a:r>
              <a:rPr lang="en-GB" dirty="0" smtClean="0"/>
              <a:t>.</a:t>
            </a:r>
          </a:p>
          <a:p>
            <a:pPr marL="285750" indent="-285750" defTabSz="747713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They add quality assurance in terms of</a:t>
            </a:r>
          </a:p>
          <a:p>
            <a:pPr defTabSz="898525">
              <a:lnSpc>
                <a:spcPts val="2400"/>
              </a:lnSpc>
              <a:spcBef>
                <a:spcPts val="200"/>
              </a:spcBef>
            </a:pPr>
            <a:r>
              <a:rPr lang="en-GB" dirty="0" smtClean="0"/>
              <a:t>		</a:t>
            </a:r>
            <a:r>
              <a:rPr lang="en-GB" dirty="0" smtClean="0">
                <a:sym typeface="Wingdings" panose="05000000000000000000" pitchFamily="2" charset="2"/>
              </a:rPr>
              <a:t>  t</a:t>
            </a:r>
            <a:r>
              <a:rPr lang="en-GB" dirty="0" smtClean="0"/>
              <a:t>raceability</a:t>
            </a:r>
          </a:p>
          <a:p>
            <a:pPr defTabSz="898525">
              <a:lnSpc>
                <a:spcPts val="2400"/>
              </a:lnSpc>
              <a:spcBef>
                <a:spcPts val="200"/>
              </a:spcBef>
              <a:spcAft>
                <a:spcPts val="300"/>
              </a:spcAft>
            </a:pPr>
            <a:r>
              <a:rPr lang="en-GB" dirty="0"/>
              <a:t>	</a:t>
            </a:r>
            <a:r>
              <a:rPr lang="en-GB" dirty="0" smtClean="0"/>
              <a:t>	</a:t>
            </a:r>
            <a:r>
              <a:rPr lang="en-GB" dirty="0" smtClean="0">
                <a:sym typeface="Wingdings" panose="05000000000000000000" pitchFamily="2" charset="2"/>
              </a:rPr>
              <a:t>  archiving</a:t>
            </a:r>
            <a:endParaRPr lang="en-GB" dirty="0" smtClean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81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700808"/>
            <a:ext cx="820891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1’.	Examples of </a:t>
            </a:r>
            <a:r>
              <a:rPr lang="en-GB" b="1" i="1" dirty="0" smtClean="0"/>
              <a:t>Safety Permits today at CERN: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Hardware permit</a:t>
            </a:r>
            <a:endParaRPr lang="en-GB" sz="1600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Powering </a:t>
            </a:r>
            <a:r>
              <a:rPr lang="en-GB" sz="1600" dirty="0" smtClean="0"/>
              <a:t>permit</a:t>
            </a:r>
            <a:endParaRPr lang="en-GB" sz="1600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Laser </a:t>
            </a:r>
            <a:r>
              <a:rPr lang="en-GB" sz="1600" dirty="0" smtClean="0"/>
              <a:t>permit</a:t>
            </a:r>
            <a:endParaRPr lang="en-GB" sz="1600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RF permit </a:t>
            </a:r>
            <a:endParaRPr lang="en-GB" sz="1600" dirty="0" smtClean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Source permit</a:t>
            </a:r>
            <a:endParaRPr lang="en-GB" sz="1600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Cool-down </a:t>
            </a:r>
            <a:r>
              <a:rPr lang="en-GB" sz="1600" dirty="0" smtClean="0"/>
              <a:t>permit</a:t>
            </a:r>
            <a:endParaRPr lang="en-GB" sz="1600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Irradiation </a:t>
            </a:r>
            <a:r>
              <a:rPr lang="en-GB" sz="1600" dirty="0" smtClean="0"/>
              <a:t>permit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Beam permit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/>
              <a:t>(…)</a:t>
            </a:r>
            <a:endParaRPr lang="en-GB" sz="1600" dirty="0"/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b="1" i="1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endParaRPr lang="en-GB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2800" dirty="0" smtClean="0"/>
              <a:t>3.2.</a:t>
            </a:r>
            <a:r>
              <a:rPr lang="en-GB" sz="2400" dirty="0" smtClean="0"/>
              <a:t> </a:t>
            </a:r>
            <a:r>
              <a:rPr lang="en-GB" sz="2400" dirty="0"/>
              <a:t>Monitoring of </a:t>
            </a:r>
            <a:r>
              <a:rPr lang="en-GB" sz="2400" dirty="0" smtClean="0"/>
              <a:t>all SIS (and more)</a:t>
            </a:r>
            <a:endParaRPr lang="en-GB" sz="2400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7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11560" y="2780927"/>
            <a:ext cx="7992888" cy="247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700808"/>
            <a:ext cx="82089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1”.	Example of </a:t>
            </a:r>
            <a:r>
              <a:rPr lang="en-GB" b="1" i="1" dirty="0" smtClean="0"/>
              <a:t>Beam-Permit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endParaRPr lang="en-GB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2800" dirty="0" smtClean="0"/>
              <a:t>3.2.</a:t>
            </a:r>
            <a:r>
              <a:rPr lang="en-GB" sz="2400" dirty="0" smtClean="0"/>
              <a:t> </a:t>
            </a:r>
            <a:r>
              <a:rPr lang="en-GB" sz="2400" dirty="0"/>
              <a:t>Monitoring of </a:t>
            </a:r>
            <a:r>
              <a:rPr lang="en-GB" sz="2400" dirty="0" smtClean="0"/>
              <a:t>all SIS (and more)</a:t>
            </a:r>
            <a:endParaRPr lang="en-GB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20469" t="21301" r="29836" b="11297"/>
          <a:stretch/>
        </p:blipFill>
        <p:spPr>
          <a:xfrm>
            <a:off x="35496" y="80275"/>
            <a:ext cx="7844444" cy="658908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012394" y="80275"/>
            <a:ext cx="3096110" cy="6589086"/>
            <a:chOff x="6012394" y="80275"/>
            <a:chExt cx="3096110" cy="6589086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/>
            <a:srcRect l="69761" t="21301" r="10625" b="11334"/>
            <a:stretch/>
          </p:blipFill>
          <p:spPr>
            <a:xfrm>
              <a:off x="6012394" y="80275"/>
              <a:ext cx="3096110" cy="658908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589436" y="5987018"/>
              <a:ext cx="194155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000" dirty="0" smtClean="0">
                  <a:solidFill>
                    <a:srgbClr val="000508"/>
                  </a:solidFill>
                </a:rPr>
                <a:t>Beam Operation Group-Leader</a:t>
              </a:r>
              <a:endParaRPr lang="en-GB" sz="1000" dirty="0">
                <a:solidFill>
                  <a:srgbClr val="0005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6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1700808"/>
            <a:ext cx="820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GB" dirty="0" smtClean="0"/>
              <a:t>Proposal; checklist for </a:t>
            </a:r>
            <a:r>
              <a:rPr lang="en-GB" b="1" i="1" u="sng" dirty="0" smtClean="0"/>
              <a:t>Access-Permit</a:t>
            </a:r>
            <a:r>
              <a:rPr lang="en-GB" dirty="0" smtClean="0"/>
              <a:t> or </a:t>
            </a:r>
            <a:r>
              <a:rPr lang="en-GB" b="1" i="1" u="sng" dirty="0" smtClean="0"/>
              <a:t>Work-Permit</a:t>
            </a:r>
            <a:endParaRPr lang="en-GB" b="1" i="1" u="sng" dirty="0"/>
          </a:p>
          <a:p>
            <a:pPr defTabSz="3556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=   Procedure applicable </a:t>
            </a:r>
            <a:r>
              <a:rPr lang="en-GB" u="sng" dirty="0" smtClean="0"/>
              <a:t>at the beginning of technical stops </a:t>
            </a:r>
            <a:r>
              <a:rPr lang="en-GB" dirty="0" smtClean="0"/>
              <a:t>of accelerators,		in order to make sure that the following systems/services are operational: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2800" dirty="0" smtClean="0"/>
              <a:t>3.2.</a:t>
            </a:r>
            <a:r>
              <a:rPr lang="en-GB" sz="2400" dirty="0" smtClean="0"/>
              <a:t> </a:t>
            </a:r>
            <a:r>
              <a:rPr lang="en-GB" sz="2400" dirty="0"/>
              <a:t>Monitoring of </a:t>
            </a:r>
            <a:r>
              <a:rPr lang="en-GB" sz="2400" dirty="0" smtClean="0"/>
              <a:t>all SIS (and more)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2924944"/>
            <a:ext cx="820891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PPS to ensure beam safety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Ventilation of underground areas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Radiation sweep performed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Fire detection &amp; fire extinguishing systems </a:t>
            </a:r>
            <a:r>
              <a:rPr lang="en-GB" sz="1600" dirty="0" smtClean="0"/>
              <a:t>(automatic and manual)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ODH, flam-gas leak, flood … detections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Elevators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/>
              <a:t>Alarm </a:t>
            </a:r>
            <a:r>
              <a:rPr lang="en-GB" dirty="0" smtClean="0"/>
              <a:t>transmission </a:t>
            </a:r>
            <a:r>
              <a:rPr lang="en-GB" dirty="0"/>
              <a:t>systems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GSM system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 smtClean="0"/>
              <a:t>…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7888" y="1772816"/>
            <a:ext cx="820891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en-GB" dirty="0" smtClean="0"/>
              <a:t>Proposal;  </a:t>
            </a:r>
            <a:r>
              <a:rPr lang="en-GB" b="1" i="1" dirty="0" smtClean="0"/>
              <a:t>Safety Status</a:t>
            </a:r>
            <a:r>
              <a:rPr lang="en-GB" b="1" i="1" baseline="30000" dirty="0" smtClean="0"/>
              <a:t>®</a:t>
            </a:r>
            <a:r>
              <a:rPr lang="en-GB" b="1" i="1" dirty="0" smtClean="0"/>
              <a:t> </a:t>
            </a:r>
            <a:r>
              <a:rPr lang="en-GB" dirty="0" smtClean="0"/>
              <a:t>software</a:t>
            </a:r>
          </a:p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 smtClean="0">
                <a:solidFill>
                  <a:srgbClr val="000508"/>
                </a:solidFill>
              </a:rPr>
              <a:t>This concept imagined by [SIS specialists] </a:t>
            </a:r>
            <a:r>
              <a:rPr lang="en-US" dirty="0">
                <a:solidFill>
                  <a:srgbClr val="000508"/>
                </a:solidFill>
              </a:rPr>
              <a:t>establishes a dashboard of the functional safety aspects of </a:t>
            </a:r>
            <a:r>
              <a:rPr lang="en-US" dirty="0" smtClean="0">
                <a:solidFill>
                  <a:srgbClr val="000508"/>
                </a:solidFill>
              </a:rPr>
              <a:t>every </a:t>
            </a:r>
            <a:r>
              <a:rPr lang="en-US" dirty="0">
                <a:solidFill>
                  <a:srgbClr val="000508"/>
                </a:solidFill>
              </a:rPr>
              <a:t>system. </a:t>
            </a:r>
            <a:endParaRPr lang="en-US" dirty="0" smtClean="0">
              <a:solidFill>
                <a:srgbClr val="000508"/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0508"/>
                </a:solidFill>
              </a:rPr>
              <a:t>It </a:t>
            </a:r>
            <a:r>
              <a:rPr lang="en-US" dirty="0">
                <a:solidFill>
                  <a:srgbClr val="000508"/>
                </a:solidFill>
              </a:rPr>
              <a:t>is based on a </a:t>
            </a:r>
            <a:r>
              <a:rPr lang="en-US" dirty="0" smtClean="0">
                <a:solidFill>
                  <a:srgbClr val="000508"/>
                </a:solidFill>
              </a:rPr>
              <a:t>methodology [taking into account the criteria (technical and human) listed in IEC 61508 for SIS] </a:t>
            </a:r>
            <a:r>
              <a:rPr lang="en-US" dirty="0">
                <a:solidFill>
                  <a:srgbClr val="000508"/>
                </a:solidFill>
              </a:rPr>
              <a:t>and a software tool allowing updating automatically or manually the data coming from relevant sources. </a:t>
            </a:r>
            <a:endParaRPr lang="en-US" dirty="0" smtClean="0">
              <a:solidFill>
                <a:srgbClr val="000508"/>
              </a:solidFill>
            </a:endParaRPr>
          </a:p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0508"/>
                </a:solidFill>
              </a:rPr>
              <a:t>Its </a:t>
            </a:r>
            <a:r>
              <a:rPr lang="en-US" dirty="0">
                <a:solidFill>
                  <a:srgbClr val="000508"/>
                </a:solidFill>
              </a:rPr>
              <a:t>main objective is to monitor the efficiency of the </a:t>
            </a:r>
            <a:r>
              <a:rPr lang="en-US" dirty="0" smtClean="0">
                <a:solidFill>
                  <a:srgbClr val="000508"/>
                </a:solidFill>
              </a:rPr>
              <a:t>SIS, in terms of availability.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i="1" dirty="0" smtClean="0">
                <a:solidFill>
                  <a:srgbClr val="000508"/>
                </a:solidFill>
              </a:rPr>
              <a:t>    </a:t>
            </a:r>
            <a:endParaRPr lang="en-GB" sz="1600" i="1" dirty="0" smtClean="0">
              <a:solidFill>
                <a:srgbClr val="000508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2800" dirty="0" smtClean="0"/>
              <a:t>3.2.</a:t>
            </a:r>
            <a:r>
              <a:rPr lang="en-GB" sz="2400" dirty="0" smtClean="0"/>
              <a:t> </a:t>
            </a:r>
            <a:r>
              <a:rPr lang="en-GB" sz="2400" dirty="0"/>
              <a:t>Monitoring of </a:t>
            </a:r>
            <a:r>
              <a:rPr lang="en-GB" sz="2400" dirty="0" smtClean="0"/>
              <a:t>all SIS </a:t>
            </a:r>
            <a:r>
              <a:rPr lang="en-GB" sz="2400" strike="sngStrike" dirty="0" smtClean="0"/>
              <a:t>(and more)</a:t>
            </a:r>
            <a:endParaRPr lang="en-GB" sz="2400" strike="sngStrike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5030891"/>
            <a:ext cx="8198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i="1" dirty="0" smtClean="0">
                <a:solidFill>
                  <a:srgbClr val="000508"/>
                </a:solidFill>
              </a:rPr>
              <a:t>     Ref.: 	P. Ninin at al., </a:t>
            </a:r>
            <a:r>
              <a:rPr lang="en-GB" sz="1600" i="1" dirty="0">
                <a:solidFill>
                  <a:srgbClr val="000508"/>
                </a:solidFill>
              </a:rPr>
              <a:t>Int. J. of Safety and Security Eng., Vol. 0, No 0 (2017) </a:t>
            </a:r>
            <a:r>
              <a:rPr lang="en-GB" sz="1600" i="1" dirty="0" smtClean="0">
                <a:solidFill>
                  <a:srgbClr val="000508"/>
                </a:solidFill>
              </a:rPr>
              <a:t>1-11 :       	</a:t>
            </a:r>
            <a:r>
              <a:rPr lang="en-GB" sz="1600" b="1" dirty="0" smtClean="0">
                <a:solidFill>
                  <a:srgbClr val="000508"/>
                </a:solidFill>
              </a:rPr>
              <a:t>Safety </a:t>
            </a:r>
            <a:r>
              <a:rPr lang="en-GB" sz="1600" b="1" dirty="0">
                <a:solidFill>
                  <a:srgbClr val="000508"/>
                </a:solidFill>
              </a:rPr>
              <a:t>Status</a:t>
            </a:r>
            <a:r>
              <a:rPr lang="en-GB" sz="1600" b="1" baseline="30000" dirty="0">
                <a:solidFill>
                  <a:srgbClr val="000508"/>
                </a:solidFill>
              </a:rPr>
              <a:t>®</a:t>
            </a:r>
            <a:r>
              <a:rPr lang="en-GB" sz="1600" b="1" dirty="0">
                <a:solidFill>
                  <a:srgbClr val="000508"/>
                </a:solidFill>
              </a:rPr>
              <a:t> </a:t>
            </a:r>
            <a:r>
              <a:rPr lang="en-GB" sz="1600" dirty="0" smtClean="0">
                <a:solidFill>
                  <a:srgbClr val="000508"/>
                </a:solidFill>
              </a:rPr>
              <a:t>an innovative concept for maintaining the safety integrity level 	of operational safety systems. </a:t>
            </a:r>
            <a:endParaRPr lang="en-GB" sz="1600" i="1" dirty="0" smtClean="0">
              <a:solidFill>
                <a:srgbClr val="000508"/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8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99D60-B1FF-40D6-A021-FC29C8A360CF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ctl00_onetidHeadbnnr0" descr="https://espace.cern.ch/be-dep/images/BE-BeamsDe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81104"/>
            <a:ext cx="1953906" cy="46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7888" y="1916832"/>
            <a:ext cx="82089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 smtClean="0">
                <a:solidFill>
                  <a:srgbClr val="0070C0"/>
                </a:solidFill>
              </a:rPr>
              <a:t>4.1.	Human factors </a:t>
            </a:r>
            <a:r>
              <a:rPr lang="en-GB" dirty="0">
                <a:solidFill>
                  <a:srgbClr val="0070C0"/>
                </a:solidFill>
              </a:rPr>
              <a:t>must always been considered </a:t>
            </a:r>
            <a:endParaRPr lang="en-GB" dirty="0" smtClean="0">
              <a:solidFill>
                <a:srgbClr val="0070C0"/>
              </a:solidFill>
            </a:endParaRPr>
          </a:p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0070C0"/>
                </a:solidFill>
              </a:rPr>
              <a:t>	</a:t>
            </a:r>
            <a:r>
              <a:rPr lang="en-GB" dirty="0" smtClean="0">
                <a:solidFill>
                  <a:srgbClr val="0070C0"/>
                </a:solidFill>
              </a:rPr>
              <a:t>Human errors must always been considered as possible</a:t>
            </a:r>
          </a:p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0070C0"/>
                </a:solidFill>
              </a:rPr>
              <a:t>	</a:t>
            </a:r>
            <a:r>
              <a:rPr lang="en-GB" dirty="0" smtClean="0">
                <a:solidFill>
                  <a:srgbClr val="0070C0"/>
                </a:solidFill>
              </a:rPr>
              <a:t>Proper procedures must complement SIS, as they may reduce 		the likelihood of errors or oversights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" y="80276"/>
            <a:ext cx="612420" cy="61242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en-GB" sz="3200" b="1" dirty="0" smtClean="0"/>
              <a:t>4.</a:t>
            </a:r>
            <a:r>
              <a:rPr lang="en-GB" sz="2800" b="1" dirty="0" smtClean="0"/>
              <a:t> Summary and lessons learned</a:t>
            </a:r>
            <a:endParaRPr lang="en-GB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555776" y="5517232"/>
            <a:ext cx="4374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rgbClr val="00B050"/>
                </a:solidFill>
              </a:rPr>
              <a:t>This is the end.  Bye for now…</a:t>
            </a:r>
            <a:endParaRPr lang="en-GB" sz="2400" i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888" y="3649087"/>
            <a:ext cx="82089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 smtClean="0">
                <a:solidFill>
                  <a:srgbClr val="0070C0"/>
                </a:solidFill>
              </a:rPr>
              <a:t>4.2.	Despite these procedures in place, we have experienced some 	“</a:t>
            </a:r>
            <a:r>
              <a:rPr lang="en-GB" b="1" dirty="0" smtClean="0">
                <a:solidFill>
                  <a:srgbClr val="0070C0"/>
                </a:solidFill>
              </a:rPr>
              <a:t>mishaps</a:t>
            </a:r>
            <a:r>
              <a:rPr lang="en-GB" dirty="0" smtClean="0">
                <a:solidFill>
                  <a:srgbClr val="0070C0"/>
                </a:solidFill>
              </a:rPr>
              <a:t>” at CERN.</a:t>
            </a:r>
          </a:p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0070C0"/>
                </a:solidFill>
              </a:rPr>
              <a:t>	</a:t>
            </a:r>
            <a:r>
              <a:rPr lang="en-GB" dirty="0" smtClean="0">
                <a:solidFill>
                  <a:srgbClr val="0070C0"/>
                </a:solidFill>
              </a:rPr>
              <a:t>… and I’ll be happy to discuss them with you,</a:t>
            </a:r>
          </a:p>
          <a:p>
            <a:pPr defTabSz="623888"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0070C0"/>
                </a:solidFill>
              </a:rPr>
              <a:t>	</a:t>
            </a:r>
            <a:r>
              <a:rPr lang="en-GB" dirty="0" smtClean="0">
                <a:solidFill>
                  <a:srgbClr val="0070C0"/>
                </a:solidFill>
              </a:rPr>
              <a:t>… as well as to learn how you address human factors in your institutes.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63688" y="6356351"/>
            <a:ext cx="5472608" cy="313010"/>
          </a:xfrm>
        </p:spPr>
        <p:txBody>
          <a:bodyPr/>
          <a:lstStyle/>
          <a:p>
            <a:r>
              <a:rPr lang="en-US" sz="1400" dirty="0" smtClean="0">
                <a:solidFill>
                  <a:schemeClr val="bg2"/>
                </a:solidFill>
              </a:rPr>
              <a:t>Marc Tavlet   @  ITSF </a:t>
            </a:r>
            <a:r>
              <a:rPr lang="en-US" sz="1400" dirty="0" smtClean="0">
                <a:solidFill>
                  <a:schemeClr val="bg2"/>
                </a:solidFill>
              </a:rPr>
              <a:t>– </a:t>
            </a:r>
            <a:r>
              <a:rPr lang="en-US" sz="1400" dirty="0" err="1" smtClean="0">
                <a:solidFill>
                  <a:schemeClr val="bg2"/>
                </a:solidFill>
              </a:rPr>
              <a:t>Triumf</a:t>
            </a:r>
            <a:r>
              <a:rPr lang="en-US" sz="1400" dirty="0" smtClean="0">
                <a:solidFill>
                  <a:schemeClr val="bg2"/>
                </a:solidFill>
              </a:rPr>
              <a:t>  </a:t>
            </a:r>
            <a:r>
              <a:rPr lang="en-US" sz="1400" dirty="0" smtClean="0">
                <a:solidFill>
                  <a:schemeClr val="bg2"/>
                </a:solidFill>
              </a:rPr>
              <a:t>‒  </a:t>
            </a:r>
            <a:r>
              <a:rPr lang="en-US" sz="1400" dirty="0" smtClean="0">
                <a:solidFill>
                  <a:schemeClr val="bg2"/>
                </a:solidFill>
              </a:rPr>
              <a:t>2017-09-21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2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9" grpId="0"/>
    </p:bldLst>
  </p:timing>
</p:sld>
</file>

<file path=ppt/theme/theme1.xml><?xml version="1.0" encoding="utf-8"?>
<a:theme xmlns:a="http://schemas.openxmlformats.org/drawingml/2006/main" name="CERN(4-3)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75A4C8F32B464D9622667D11AEC694" ma:contentTypeVersion="0" ma:contentTypeDescription="Create a new document." ma:contentTypeScope="" ma:versionID="a63021163d8c18b5cfe22a2ba384faa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AE27C8-C19C-4615-A2F3-F9017D4F4CD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668431A-EFD0-4757-B6DF-9D4A0D3C48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72B3AE-AC34-4477-B3A0-71718BD09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27625</TotalTime>
  <Words>1441</Words>
  <Application>Microsoft Office PowerPoint</Application>
  <PresentationFormat>On-screen Show (4:3)</PresentationFormat>
  <Paragraphs>281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CERN(4-3)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 Di Luca</dc:creator>
  <cp:lastModifiedBy>Simon Francois Cherault</cp:lastModifiedBy>
  <cp:revision>432</cp:revision>
  <cp:lastPrinted>2017-09-06T07:17:50Z</cp:lastPrinted>
  <dcterms:created xsi:type="dcterms:W3CDTF">2012-12-07T07:50:58Z</dcterms:created>
  <dcterms:modified xsi:type="dcterms:W3CDTF">2017-09-21T17:52:38Z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0x0101001675A4C8F32B464D9622667D11AEC694</vt:lpwstr>
  </property>
</Properties>
</file>