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82" r:id="rId2"/>
  </p:sldMasterIdLst>
  <p:notesMasterIdLst>
    <p:notesMasterId r:id="rId14"/>
  </p:notesMasterIdLst>
  <p:handoutMasterIdLst>
    <p:handoutMasterId r:id="rId15"/>
  </p:handoutMasterIdLst>
  <p:sldIdLst>
    <p:sldId id="279" r:id="rId3"/>
    <p:sldId id="275" r:id="rId4"/>
    <p:sldId id="280" r:id="rId5"/>
    <p:sldId id="281" r:id="rId6"/>
    <p:sldId id="283" r:id="rId7"/>
    <p:sldId id="284" r:id="rId8"/>
    <p:sldId id="285" r:id="rId9"/>
    <p:sldId id="282" r:id="rId10"/>
    <p:sldId id="287" r:id="rId11"/>
    <p:sldId id="288" r:id="rId12"/>
    <p:sldId id="289" r:id="rId13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anose="020F0502020204030204" pitchFamily="34" charset="0"/>
        <a:ea typeface="Geneva" pitchFamily="121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anose="020F0502020204030204" pitchFamily="34" charset="0"/>
        <a:ea typeface="Geneva" pitchFamily="121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anose="020F0502020204030204" pitchFamily="34" charset="0"/>
        <a:ea typeface="Geneva" pitchFamily="121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anose="020F0502020204030204" pitchFamily="34" charset="0"/>
        <a:ea typeface="Geneva" pitchFamily="121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anose="020F0502020204030204" pitchFamily="34" charset="0"/>
        <a:ea typeface="Geneva" pitchFamily="121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Calibri" panose="020F0502020204030204" pitchFamily="34" charset="0"/>
        <a:ea typeface="Geneva" pitchFamily="121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Calibri" panose="020F0502020204030204" pitchFamily="34" charset="0"/>
        <a:ea typeface="Geneva" pitchFamily="121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Calibri" panose="020F0502020204030204" pitchFamily="34" charset="0"/>
        <a:ea typeface="Geneva" pitchFamily="121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Calibri" panose="020F0502020204030204" pitchFamily="34" charset="0"/>
        <a:ea typeface="Geneva" pitchFamily="121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C97"/>
    <a:srgbClr val="404040"/>
    <a:srgbClr val="505050"/>
    <a:srgbClr val="63666A"/>
    <a:srgbClr val="A7A8AA"/>
    <a:srgbClr val="003087"/>
    <a:srgbClr val="0F2D62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napToObjects="1">
      <p:cViewPr>
        <p:scale>
          <a:sx n="110" d="100"/>
          <a:sy n="110" d="100"/>
        </p:scale>
        <p:origin x="390" y="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Helvetica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Helvetica" panose="020B0604020202020204" pitchFamily="34" charset="0"/>
              </a:defRPr>
            </a:lvl1pPr>
          </a:lstStyle>
          <a:p>
            <a:fld id="{80DBBE75-B897-4C2D-851E-711B34683BA3}" type="datetimeFigureOut">
              <a:rPr lang="en-US" altLang="en-US"/>
              <a:pPr/>
              <a:t>9/17/2017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Helvetica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Helvetica" panose="020B0604020202020204" pitchFamily="34" charset="0"/>
              </a:defRPr>
            </a:lvl1pPr>
          </a:lstStyle>
          <a:p>
            <a:fld id="{CABB725D-266A-4787-B290-EA1B210292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676179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Helvetica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Helvetica" panose="020B0604020202020204" pitchFamily="34" charset="0"/>
              </a:defRPr>
            </a:lvl1pPr>
          </a:lstStyle>
          <a:p>
            <a:fld id="{4050BF1F-29FD-4232-8E96-B3FD1DCB3ADE}" type="datetimeFigureOut">
              <a:rPr lang="en-US" altLang="en-US"/>
              <a:pPr/>
              <a:t>9/17/2017</a:t>
            </a:fld>
            <a:endParaRPr lang="en-US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Helvetica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Helvetica" panose="020B0604020202020204" pitchFamily="34" charset="0"/>
              </a:defRPr>
            </a:lvl1pPr>
          </a:lstStyle>
          <a:p>
            <a:fld id="{60BFB643-3B51-4A23-96A6-8ED93A064C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47600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/>
        <a:ea typeface="Geneva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/>
        <a:ea typeface="MS PGothic" panose="020B0600070205080204" pitchFamily="34" charset="-128"/>
        <a:cs typeface="MS PGothic" panose="020B0600070205080204" pitchFamily="34" charset="-128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/>
        <a:ea typeface="MS PGothic" panose="020B0600070205080204" pitchFamily="34" charset="-128"/>
        <a:cs typeface="MS PGothic" panose="020B0600070205080204" pitchFamily="34" charset="-128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/>
        <a:ea typeface="MS PGothic" panose="020B0600070205080204" pitchFamily="34" charset="-128"/>
        <a:cs typeface="MS PGothic" panose="020B0600070205080204" pitchFamily="34" charset="-128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/>
        <a:ea typeface="MS PGothic" panose="020B0600070205080204" pitchFamily="34" charset="-128"/>
        <a:cs typeface="MS PGothic" panose="020B0600070205080204" pitchFamily="34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D08E57-B576-F641-BEA6-C3D752DF7F66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8975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TitleSlide_06051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FermiLogo_RGB_NALBlu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50" y="1149350"/>
            <a:ext cx="3267075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806450" y="3559283"/>
            <a:ext cx="7526338" cy="1139271"/>
          </a:xfrm>
          <a:prstGeom prst="rect">
            <a:avLst/>
          </a:prstGeom>
        </p:spPr>
        <p:txBody>
          <a:bodyPr wrap="square" lIns="0" tIns="0" rIns="0" bIns="0" anchor="t"/>
          <a:lstStyle>
            <a:lvl1pPr algn="l">
              <a:defRPr sz="3200" b="1" i="0" baseline="0">
                <a:solidFill>
                  <a:srgbClr val="004C97"/>
                </a:solidFill>
                <a:latin typeface="Helvetic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0"/>
          </p:nvPr>
        </p:nvSpPr>
        <p:spPr>
          <a:xfrm>
            <a:off x="806450" y="4841093"/>
            <a:ext cx="7526338" cy="148995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2000">
                <a:solidFill>
                  <a:srgbClr val="004C97"/>
                </a:solidFill>
                <a:latin typeface="Helvetica"/>
              </a:defRPr>
            </a:lvl1pPr>
            <a:lvl2pPr marL="4572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2pPr>
            <a:lvl3pPr marL="9144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3pPr>
            <a:lvl4pPr marL="13716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4pPr>
            <a:lvl5pPr marL="18288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00798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&amp; Content">
    <p:bg>
      <p:bgPr>
        <a:solidFill>
          <a:schemeClr val="bg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664"/>
            <a:ext cx="8686800" cy="641739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2400">
                <a:solidFill>
                  <a:srgbClr val="004C97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43046"/>
            <a:ext cx="8672513" cy="4987867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rgbClr val="404040"/>
                </a:solidFill>
              </a:defRPr>
            </a:lvl1pPr>
            <a:lvl2pPr>
              <a:defRPr sz="2200">
                <a:solidFill>
                  <a:srgbClr val="404040"/>
                </a:solidFill>
              </a:defRPr>
            </a:lvl2pPr>
            <a:lvl3pPr>
              <a:defRPr sz="2000">
                <a:solidFill>
                  <a:srgbClr val="404040"/>
                </a:solidFill>
              </a:defRPr>
            </a:lvl3pPr>
            <a:lvl4pPr>
              <a:defRPr sz="1800">
                <a:solidFill>
                  <a:srgbClr val="404040"/>
                </a:solidFill>
              </a:defRPr>
            </a:lvl4pPr>
            <a:lvl5pPr marL="2057400" indent="-228600">
              <a:buFont typeface="Arial"/>
              <a:buChar char="•"/>
              <a:defRPr sz="1800">
                <a:solidFill>
                  <a:srgbClr val="40404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50013" y="6515100"/>
            <a:ext cx="1076325" cy="241300"/>
          </a:xfrm>
        </p:spPr>
        <p:txBody>
          <a:bodyPr/>
          <a:lstStyle>
            <a:lvl1pPr>
              <a:defRPr sz="1200"/>
            </a:lvl1pPr>
          </a:lstStyle>
          <a:p>
            <a:r>
              <a:rPr lang="en-US" altLang="en-US"/>
              <a:t>18-22 September 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 dirty="0" smtClean="0">
                <a:solidFill>
                  <a:srgbClr val="004C97"/>
                </a:solidFill>
              </a:defRPr>
            </a:lvl1pPr>
          </a:lstStyle>
          <a:p>
            <a:pPr>
              <a:defRPr/>
            </a:pPr>
            <a:r>
              <a:rPr lang="en-US"/>
              <a:t>John Anderson Jr. | ITSF | 18-22 September 2017</a:t>
            </a:r>
            <a:endParaRPr lang="en-US" b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52E9C158-AEF1-41A2-A6CE-6F0BAB305EF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8226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&amp;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3"/>
          <p:cNvSpPr>
            <a:spLocks noGrp="1"/>
          </p:cNvSpPr>
          <p:nvPr>
            <p:ph type="body" sz="half" idx="12"/>
          </p:nvPr>
        </p:nvSpPr>
        <p:spPr>
          <a:xfrm>
            <a:off x="229365" y="4765101"/>
            <a:ext cx="4251960" cy="1265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rgbClr val="50505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4654550" y="4765101"/>
            <a:ext cx="4260850" cy="1265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rgbClr val="50505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7"/>
          </p:nvPr>
        </p:nvSpPr>
        <p:spPr>
          <a:xfrm>
            <a:off x="228601" y="1043694"/>
            <a:ext cx="4251324" cy="3568701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rgbClr val="505050"/>
                </a:solidFill>
              </a:defRPr>
            </a:lvl1pPr>
            <a:lvl2pPr>
              <a:defRPr sz="2200">
                <a:solidFill>
                  <a:srgbClr val="505050"/>
                </a:solidFill>
              </a:defRPr>
            </a:lvl2pPr>
            <a:lvl3pPr>
              <a:defRPr sz="2000">
                <a:solidFill>
                  <a:srgbClr val="505050"/>
                </a:solidFill>
              </a:defRPr>
            </a:lvl3pPr>
            <a:lvl4pPr>
              <a:defRPr sz="1800">
                <a:solidFill>
                  <a:srgbClr val="505050"/>
                </a:solidFill>
              </a:defRPr>
            </a:lvl4pPr>
            <a:lvl5pPr marL="2057400" indent="-228600">
              <a:buFont typeface="Arial"/>
              <a:buChar char="•"/>
              <a:defRPr sz="1800">
                <a:solidFill>
                  <a:srgbClr val="50505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8"/>
          </p:nvPr>
        </p:nvSpPr>
        <p:spPr>
          <a:xfrm>
            <a:off x="4654550" y="1043694"/>
            <a:ext cx="4260851" cy="3568701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rgbClr val="505050"/>
                </a:solidFill>
              </a:defRPr>
            </a:lvl1pPr>
            <a:lvl2pPr>
              <a:defRPr sz="2200">
                <a:solidFill>
                  <a:srgbClr val="505050"/>
                </a:solidFill>
              </a:defRPr>
            </a:lvl2pPr>
            <a:lvl3pPr>
              <a:defRPr sz="2000">
                <a:solidFill>
                  <a:srgbClr val="505050"/>
                </a:solidFill>
              </a:defRPr>
            </a:lvl3pPr>
            <a:lvl4pPr>
              <a:defRPr sz="1800">
                <a:solidFill>
                  <a:srgbClr val="505050"/>
                </a:solidFill>
              </a:defRPr>
            </a:lvl4pPr>
            <a:lvl5pPr marL="2057400" indent="-228600">
              <a:buFont typeface="Arial"/>
              <a:buChar char="•"/>
              <a:defRPr sz="1800">
                <a:solidFill>
                  <a:srgbClr val="50505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228600" y="103664"/>
            <a:ext cx="8686800" cy="641739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2400">
                <a:solidFill>
                  <a:srgbClr val="004C97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en-US" altLang="en-US"/>
              <a:t>18-22 September 2017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 sz="1200" dirty="0" smtClean="0"/>
            </a:lvl1pPr>
          </a:lstStyle>
          <a:p>
            <a:pPr>
              <a:defRPr/>
            </a:pPr>
            <a:r>
              <a:rPr lang="en-US"/>
              <a:t>John Anderson Jr. | ITSF | 18-22 September 2017</a:t>
            </a:r>
            <a:endParaRPr lang="en-US" b="1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 sz="1200"/>
            </a:lvl1pPr>
          </a:lstStyle>
          <a:p>
            <a:fld id="{47C05DF5-FB48-4D3F-AF82-EC74A689CA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993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043693"/>
            <a:ext cx="3027894" cy="499427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rgbClr val="50505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5"/>
          </p:nvPr>
        </p:nvSpPr>
        <p:spPr>
          <a:xfrm>
            <a:off x="3469958" y="1043694"/>
            <a:ext cx="5420360" cy="4994275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rgbClr val="505050"/>
                </a:solidFill>
              </a:defRPr>
            </a:lvl1pPr>
            <a:lvl2pPr>
              <a:defRPr sz="2200">
                <a:solidFill>
                  <a:srgbClr val="505050"/>
                </a:solidFill>
              </a:defRPr>
            </a:lvl2pPr>
            <a:lvl3pPr>
              <a:defRPr sz="2000">
                <a:solidFill>
                  <a:srgbClr val="505050"/>
                </a:solidFill>
              </a:defRPr>
            </a:lvl3pPr>
            <a:lvl4pPr>
              <a:defRPr sz="1800">
                <a:solidFill>
                  <a:srgbClr val="505050"/>
                </a:solidFill>
              </a:defRPr>
            </a:lvl4pPr>
            <a:lvl5pPr marL="2057400" indent="-228600">
              <a:buFont typeface="Arial"/>
              <a:buChar char="•"/>
              <a:defRPr sz="1800">
                <a:solidFill>
                  <a:srgbClr val="50505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28600" y="103664"/>
            <a:ext cx="8686800" cy="641739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2400">
                <a:solidFill>
                  <a:srgbClr val="004C97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en-US" altLang="en-US"/>
              <a:t>18-22 September 2017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 sz="1200" dirty="0" smtClean="0"/>
            </a:lvl1pPr>
          </a:lstStyle>
          <a:p>
            <a:pPr>
              <a:defRPr/>
            </a:pPr>
            <a:r>
              <a:rPr lang="en-US"/>
              <a:t>John Anderson Jr. | ITSF | 18-22 September 2017</a:t>
            </a:r>
            <a:endParaRPr lang="en-US" b="1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 sz="1200"/>
            </a:lvl1pPr>
          </a:lstStyle>
          <a:p>
            <a:fld id="{071AFBCB-9629-4487-8658-FCC7F72DA46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3796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&amp;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4073" y="1043694"/>
            <a:ext cx="8700851" cy="3695054"/>
          </a:xfrm>
          <a:prstGeom prst="rect">
            <a:avLst/>
          </a:prstGeom>
        </p:spPr>
        <p:txBody>
          <a:bodyPr lIns="0" tIns="0" rIns="0" bIns="0" rtlCol="0">
            <a:normAutofit/>
          </a:bodyPr>
          <a:lstStyle>
            <a:lvl1pPr marL="0" indent="0">
              <a:buNone/>
              <a:defRPr sz="1600">
                <a:solidFill>
                  <a:srgbClr val="505050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4073" y="4943005"/>
            <a:ext cx="8700851" cy="109125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rgbClr val="50505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28600" y="103664"/>
            <a:ext cx="8686800" cy="641739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2400">
                <a:solidFill>
                  <a:srgbClr val="004C97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en-US" altLang="en-US"/>
              <a:t>18-22 September 2017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 dirty="0" smtClean="0"/>
            </a:lvl1pPr>
          </a:lstStyle>
          <a:p>
            <a:pPr>
              <a:defRPr/>
            </a:pPr>
            <a:r>
              <a:rPr lang="en-US"/>
              <a:t>John Anderson Jr. | ITSF | 18-22 September 2017</a:t>
            </a:r>
            <a:endParaRPr lang="en-US" b="1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077094B4-CDBE-4107-9E6E-D38410A9E4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7332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/>
          <p:cNvSpPr>
            <a:spLocks noGrp="1"/>
          </p:cNvSpPr>
          <p:nvPr>
            <p:ph type="body" sz="quarter" idx="10"/>
          </p:nvPr>
        </p:nvSpPr>
        <p:spPr>
          <a:xfrm>
            <a:off x="341924" y="4963772"/>
            <a:ext cx="8499231" cy="1529241"/>
          </a:xfrm>
          <a:prstGeom prst="rect">
            <a:avLst/>
          </a:prstGeom>
        </p:spPr>
        <p:txBody>
          <a:bodyPr lIns="0" tIns="45720" rIns="0" bIns="45720">
            <a:noAutofit/>
          </a:bodyPr>
          <a:lstStyle>
            <a:lvl1pPr marL="0" indent="0">
              <a:buFontTx/>
              <a:buNone/>
              <a:defRPr sz="2000">
                <a:solidFill>
                  <a:srgbClr val="004C97"/>
                </a:solidFill>
                <a:latin typeface="Helvetica"/>
              </a:defRPr>
            </a:lvl1pPr>
            <a:lvl2pPr marL="4572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2pPr>
            <a:lvl3pPr marL="9144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3pPr>
            <a:lvl4pPr marL="13716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4pPr>
            <a:lvl5pPr marL="18288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-17762" y="-1"/>
            <a:ext cx="9189720" cy="896936"/>
          </a:xfrm>
          <a:prstGeom prst="rect">
            <a:avLst/>
          </a:prstGeom>
          <a:solidFill>
            <a:srgbClr val="004C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24"/>
          <p:cNvSpPr>
            <a:spLocks noGrp="1"/>
          </p:cNvSpPr>
          <p:nvPr>
            <p:ph type="body" sz="quarter" idx="11"/>
          </p:nvPr>
        </p:nvSpPr>
        <p:spPr>
          <a:xfrm>
            <a:off x="341924" y="3951841"/>
            <a:ext cx="8499232" cy="1003049"/>
          </a:xfrm>
          <a:prstGeom prst="rect">
            <a:avLst/>
          </a:prstGeom>
        </p:spPr>
        <p:txBody>
          <a:bodyPr vert="horz" wrap="square" lIns="0" tIns="4572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Tx/>
              <a:buNone/>
              <a:defRPr sz="3200" b="1" i="0">
                <a:solidFill>
                  <a:srgbClr val="004C97"/>
                </a:solidFill>
              </a:defRPr>
            </a:lvl1pPr>
            <a:lvl2pPr marL="0" indent="0">
              <a:buFontTx/>
              <a:buNone/>
              <a:defRPr sz="2800" b="1" i="0">
                <a:solidFill>
                  <a:srgbClr val="004C97"/>
                </a:solidFill>
              </a:defRPr>
            </a:lvl2pPr>
            <a:lvl3pPr marL="0" indent="0">
              <a:buFontTx/>
              <a:buNone/>
              <a:defRPr sz="2800" b="1" i="0">
                <a:solidFill>
                  <a:srgbClr val="004C97"/>
                </a:solidFill>
              </a:defRPr>
            </a:lvl3pPr>
            <a:lvl4pPr marL="0" indent="0">
              <a:buFontTx/>
              <a:buNone/>
              <a:defRPr sz="2800" b="1" i="0">
                <a:solidFill>
                  <a:srgbClr val="004C97"/>
                </a:solidFill>
              </a:defRPr>
            </a:lvl4pPr>
            <a:lvl5pPr marL="0" indent="0">
              <a:buFontTx/>
              <a:buNone/>
              <a:defRPr sz="2800" b="1" i="0">
                <a:solidFill>
                  <a:srgbClr val="004C9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3" name="Picture 12" descr="14-0218-16D.lr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16" b="25769"/>
          <a:stretch/>
        </p:blipFill>
        <p:spPr>
          <a:xfrm>
            <a:off x="-17762" y="817011"/>
            <a:ext cx="9189720" cy="2966102"/>
          </a:xfrm>
          <a:prstGeom prst="rect">
            <a:avLst/>
          </a:prstGeom>
        </p:spPr>
      </p:pic>
      <p:pic>
        <p:nvPicPr>
          <p:cNvPr id="14" name="Picture 13" descr="FermiLogoBar_DOE_KO_horiz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61" y="249843"/>
            <a:ext cx="9010786" cy="301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303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Only: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228601" y="361950"/>
            <a:ext cx="8675688" cy="5668963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rgbClr val="505050"/>
                </a:solidFill>
              </a:defRPr>
            </a:lvl1pPr>
            <a:lvl2pPr>
              <a:defRPr sz="2200">
                <a:solidFill>
                  <a:srgbClr val="505050"/>
                </a:solidFill>
              </a:defRPr>
            </a:lvl2pPr>
            <a:lvl3pPr>
              <a:defRPr sz="2000">
                <a:solidFill>
                  <a:srgbClr val="505050"/>
                </a:solidFill>
              </a:defRPr>
            </a:lvl3pPr>
            <a:lvl4pPr>
              <a:defRPr sz="1800">
                <a:solidFill>
                  <a:srgbClr val="505050"/>
                </a:solidFill>
              </a:defRPr>
            </a:lvl4pPr>
            <a:lvl5pPr marL="2057400" indent="-228600">
              <a:buFont typeface="Arial"/>
              <a:buChar char="•"/>
              <a:defRPr sz="1800">
                <a:solidFill>
                  <a:srgbClr val="50505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4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1200"/>
            </a:lvl1pPr>
          </a:lstStyle>
          <a:p>
            <a:r>
              <a:rPr lang="en-US" altLang="en-US"/>
              <a:t>18-22 September 2017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1200" dirty="0" smtClean="0"/>
            </a:lvl1pPr>
          </a:lstStyle>
          <a:p>
            <a:pPr>
              <a:defRPr/>
            </a:pPr>
            <a:r>
              <a:rPr lang="en-US"/>
              <a:t>John Anderson Jr. | ITSF | 18-22 September 2017</a:t>
            </a:r>
            <a:endParaRPr lang="en-US" b="1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6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1200"/>
            </a:lvl1pPr>
          </a:lstStyle>
          <a:p>
            <a:fld id="{B71519E6-F709-4990-B973-B339820CA70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9524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Only: Picture &amp;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3"/>
          </p:nvPr>
        </p:nvSpPr>
        <p:spPr>
          <a:xfrm>
            <a:off x="224073" y="361950"/>
            <a:ext cx="8700851" cy="4369742"/>
          </a:xfrm>
          <a:prstGeom prst="rect">
            <a:avLst/>
          </a:prstGeom>
        </p:spPr>
        <p:txBody>
          <a:bodyPr lIns="0" tIns="0" rIns="0" bIns="0" rtlCol="0">
            <a:normAutofit/>
          </a:bodyPr>
          <a:lstStyle>
            <a:lvl1pPr marL="0" indent="0">
              <a:buNone/>
              <a:defRPr sz="1600">
                <a:solidFill>
                  <a:srgbClr val="505050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224073" y="4943005"/>
            <a:ext cx="8700851" cy="109125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rgbClr val="50505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1200"/>
            </a:lvl1pPr>
          </a:lstStyle>
          <a:p>
            <a:r>
              <a:rPr lang="en-US" altLang="en-US"/>
              <a:t>18-22 September 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1200" dirty="0" smtClean="0"/>
            </a:lvl1pPr>
          </a:lstStyle>
          <a:p>
            <a:pPr>
              <a:defRPr/>
            </a:pPr>
            <a:r>
              <a:rPr lang="en-US"/>
              <a:t>John Anderson Jr. | ITSF | 18-22 September 2017</a:t>
            </a:r>
            <a:endParaRPr lang="en-US" b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1200"/>
            </a:lvl1pPr>
          </a:lstStyle>
          <a:p>
            <a:fld id="{C2BC038B-CA57-479E-BFA9-9E819877A5D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3382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Only: 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8600" y="103664"/>
            <a:ext cx="8686800" cy="641739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2400">
                <a:solidFill>
                  <a:srgbClr val="004C9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28600" y="1043046"/>
            <a:ext cx="8672513" cy="4987867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rgbClr val="505050"/>
                </a:solidFill>
              </a:defRPr>
            </a:lvl1pPr>
            <a:lvl2pPr>
              <a:defRPr sz="2200">
                <a:solidFill>
                  <a:srgbClr val="505050"/>
                </a:solidFill>
              </a:defRPr>
            </a:lvl2pPr>
            <a:lvl3pPr>
              <a:defRPr sz="2000">
                <a:solidFill>
                  <a:srgbClr val="505050"/>
                </a:solidFill>
              </a:defRPr>
            </a:lvl3pPr>
            <a:lvl4pPr>
              <a:defRPr sz="1800">
                <a:solidFill>
                  <a:srgbClr val="505050"/>
                </a:solidFill>
              </a:defRPr>
            </a:lvl4pPr>
            <a:lvl5pPr marL="2057400" indent="-228600">
              <a:buFont typeface="Arial"/>
              <a:buChar char="•"/>
              <a:defRPr sz="1800">
                <a:solidFill>
                  <a:srgbClr val="50505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1200"/>
            </a:lvl1pPr>
          </a:lstStyle>
          <a:p>
            <a:r>
              <a:rPr lang="en-US" altLang="en-US"/>
              <a:t>18-22 September 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1200" dirty="0" smtClean="0"/>
            </a:lvl1pPr>
          </a:lstStyle>
          <a:p>
            <a:pPr>
              <a:defRPr/>
            </a:pPr>
            <a:r>
              <a:rPr lang="en-US"/>
              <a:t>John Anderson Jr. | ITSF | 18-22 September 2017</a:t>
            </a:r>
            <a:endParaRPr lang="en-US" b="1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1200"/>
            </a:lvl1pPr>
          </a:lstStyle>
          <a:p>
            <a:fld id="{B5585131-D98E-4CC9-8879-1D32CC470D9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7779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Only: Comparis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half" idx="13"/>
          </p:nvPr>
        </p:nvSpPr>
        <p:spPr>
          <a:xfrm>
            <a:off x="228601" y="355192"/>
            <a:ext cx="4206240" cy="4250146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rgbClr val="505050"/>
                </a:solidFill>
              </a:defRPr>
            </a:lvl1pPr>
            <a:lvl2pPr>
              <a:defRPr sz="2200">
                <a:solidFill>
                  <a:srgbClr val="505050"/>
                </a:solidFill>
              </a:defRPr>
            </a:lvl2pPr>
            <a:lvl3pPr>
              <a:defRPr sz="2000">
                <a:solidFill>
                  <a:srgbClr val="505050"/>
                </a:solidFill>
              </a:defRPr>
            </a:lvl3pPr>
            <a:lvl4pPr>
              <a:defRPr sz="1800">
                <a:solidFill>
                  <a:srgbClr val="505050"/>
                </a:solidFill>
              </a:defRPr>
            </a:lvl4pPr>
            <a:lvl5pPr marL="2057400" indent="-228600">
              <a:buFont typeface="Arial"/>
              <a:buChar char="•"/>
              <a:defRPr sz="1800">
                <a:solidFill>
                  <a:srgbClr val="50505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5"/>
          </p:nvPr>
        </p:nvSpPr>
        <p:spPr>
          <a:xfrm>
            <a:off x="4709161" y="355192"/>
            <a:ext cx="4206240" cy="4250146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rgbClr val="505050"/>
                </a:solidFill>
              </a:defRPr>
            </a:lvl1pPr>
            <a:lvl2pPr>
              <a:defRPr sz="2200">
                <a:solidFill>
                  <a:srgbClr val="505050"/>
                </a:solidFill>
              </a:defRPr>
            </a:lvl2pPr>
            <a:lvl3pPr>
              <a:defRPr sz="2000">
                <a:solidFill>
                  <a:srgbClr val="505050"/>
                </a:solidFill>
              </a:defRPr>
            </a:lvl3pPr>
            <a:lvl4pPr>
              <a:defRPr sz="1800">
                <a:solidFill>
                  <a:srgbClr val="505050"/>
                </a:solidFill>
              </a:defRPr>
            </a:lvl4pPr>
            <a:lvl5pPr marL="2057400" indent="-228600">
              <a:buFont typeface="Arial"/>
              <a:buChar char="•"/>
              <a:defRPr sz="1800">
                <a:solidFill>
                  <a:srgbClr val="50505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29365" y="4765101"/>
            <a:ext cx="4205476" cy="1265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rgbClr val="50505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9"/>
          </p:nvPr>
        </p:nvSpPr>
        <p:spPr>
          <a:xfrm>
            <a:off x="4709160" y="4765101"/>
            <a:ext cx="4206239" cy="1265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rgbClr val="50505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1200"/>
            </a:lvl1pPr>
          </a:lstStyle>
          <a:p>
            <a:r>
              <a:rPr lang="en-US" altLang="en-US"/>
              <a:t>18-22 September 2017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2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1200" dirty="0" smtClean="0"/>
            </a:lvl1pPr>
          </a:lstStyle>
          <a:p>
            <a:pPr>
              <a:defRPr/>
            </a:pPr>
            <a:r>
              <a:rPr lang="en-US"/>
              <a:t>John Anderson Jr. | ITSF | 18-22 September 2017</a:t>
            </a:r>
            <a:endParaRPr lang="en-US" b="1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2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1200"/>
            </a:lvl1pPr>
          </a:lstStyle>
          <a:p>
            <a:fld id="{2C85A5DC-9CCB-48FE-8FD9-B52B9FD5749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7552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6459538" y="6515100"/>
            <a:ext cx="1076325" cy="241300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004C97"/>
                </a:solidFill>
                <a:latin typeface="Helvetica" panose="020B0604020202020204" pitchFamily="34" charset="0"/>
              </a:defRPr>
            </a:lvl1pPr>
          </a:lstStyle>
          <a:p>
            <a:r>
              <a:rPr lang="en-US" altLang="en-US"/>
              <a:t>18-22 September 2017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6450" y="6515100"/>
            <a:ext cx="5373688" cy="24130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algn="l">
              <a:defRPr sz="900">
                <a:solidFill>
                  <a:srgbClr val="004C97"/>
                </a:solidFill>
                <a:latin typeface="Helvetica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John Anderson Jr. | ITSF | 18-22 September 2017</a:t>
            </a:r>
            <a:endParaRPr lang="en-US" b="1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600" y="6515100"/>
            <a:ext cx="447675" cy="241300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004C97"/>
                </a:solidFill>
                <a:latin typeface="Helvetica" panose="020B0604020202020204" pitchFamily="34" charset="0"/>
              </a:defRPr>
            </a:lvl1pPr>
          </a:lstStyle>
          <a:p>
            <a:fld id="{6827BE81-7C2D-481B-BBCE-23778685B2BA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1029" name="Picture 2" descr="HeaderFooter_0060314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97" r:id="rId1"/>
    <p:sldLayoutId id="2147484098" r:id="rId2"/>
    <p:sldLayoutId id="2147484099" r:id="rId3"/>
    <p:sldLayoutId id="2147484100" r:id="rId4"/>
    <p:sldLayoutId id="2147484101" r:id="rId5"/>
    <p:sldLayoutId id="2147484106" r:id="rId6"/>
  </p:sldLayoutIdLst>
  <p:hf hd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1700" b="1" kern="1200">
          <a:solidFill>
            <a:srgbClr val="074184"/>
          </a:solidFill>
          <a:latin typeface="Helvetica"/>
          <a:ea typeface="Geneva" charset="0"/>
          <a:cs typeface="ＭＳ Ｐゴシック" charset="0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1700" b="1">
          <a:solidFill>
            <a:srgbClr val="074184"/>
          </a:solidFill>
          <a:latin typeface="Helvetica" charset="0"/>
          <a:ea typeface="Geneva" charset="0"/>
          <a:cs typeface="ＭＳ Ｐゴシック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1700" b="1">
          <a:solidFill>
            <a:srgbClr val="074184"/>
          </a:solidFill>
          <a:latin typeface="Helvetica" charset="0"/>
          <a:ea typeface="Geneva" charset="0"/>
          <a:cs typeface="ＭＳ Ｐゴシック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1700" b="1">
          <a:solidFill>
            <a:srgbClr val="074184"/>
          </a:solidFill>
          <a:latin typeface="Helvetica" charset="0"/>
          <a:ea typeface="Geneva" charset="0"/>
          <a:cs typeface="ＭＳ Ｐゴシック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1700" b="1">
          <a:solidFill>
            <a:srgbClr val="074184"/>
          </a:solidFill>
          <a:latin typeface="Helvetica" charset="0"/>
          <a:ea typeface="Geneva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595959"/>
          </a:solidFill>
          <a:latin typeface="Helvetica"/>
          <a:ea typeface="Geneva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600" kern="1200">
          <a:solidFill>
            <a:srgbClr val="595959"/>
          </a:solidFill>
          <a:latin typeface="Helvetica"/>
          <a:ea typeface="MS PGothic" panose="020B0600070205080204" pitchFamily="34" charset="-128"/>
          <a:cs typeface="MS PGothic" panose="020B0600070205080204" pitchFamily="34" charset="-128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595959"/>
          </a:solidFill>
          <a:latin typeface="Helvetica"/>
          <a:ea typeface="MS PGothic" panose="020B0600070205080204" pitchFamily="34" charset="-128"/>
          <a:cs typeface="MS PGothic" panose="020B0600070205080204" pitchFamily="34" charset="-128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200" kern="1200">
          <a:solidFill>
            <a:srgbClr val="595959"/>
          </a:solidFill>
          <a:latin typeface="Helvetica"/>
          <a:ea typeface="MS PGothic" panose="020B0600070205080204" pitchFamily="34" charset="-128"/>
          <a:cs typeface="MS PGothic" panose="020B0600070205080204" pitchFamily="34" charset="-128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 kern="1200">
          <a:solidFill>
            <a:srgbClr val="595959"/>
          </a:solidFill>
          <a:latin typeface="Helvetica"/>
          <a:ea typeface="MS PGothic" panose="020B0600070205080204" pitchFamily="34" charset="-128"/>
          <a:cs typeface="MS PGothic" panose="020B0600070205080204" pitchFamily="34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6450013" y="6515100"/>
            <a:ext cx="1076325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defTabSz="914400">
              <a:defRPr sz="900">
                <a:solidFill>
                  <a:srgbClr val="004C97"/>
                </a:solidFill>
                <a:latin typeface="Helvetica" panose="020B0604020202020204" pitchFamily="34" charset="0"/>
              </a:defRPr>
            </a:lvl1pPr>
          </a:lstStyle>
          <a:p>
            <a:r>
              <a:rPr lang="en-US" altLang="en-US"/>
              <a:t>18-22 September 2017</a:t>
            </a:r>
          </a:p>
        </p:txBody>
      </p:sp>
      <p:sp>
        <p:nvSpPr>
          <p:cNvPr id="9219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806450" y="6515100"/>
            <a:ext cx="5373688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914400">
              <a:defRPr sz="900">
                <a:solidFill>
                  <a:srgbClr val="004C97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John Anderson Jr. | ITSF | 18-22 September 2017</a:t>
            </a:r>
            <a:endParaRPr lang="en-US" b="1"/>
          </a:p>
        </p:txBody>
      </p:sp>
      <p:sp>
        <p:nvSpPr>
          <p:cNvPr id="9220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228600" y="6515100"/>
            <a:ext cx="447675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914400">
              <a:defRPr sz="900">
                <a:solidFill>
                  <a:srgbClr val="004C97"/>
                </a:solidFill>
                <a:latin typeface="Helvetica" panose="020B0604020202020204" pitchFamily="34" charset="0"/>
              </a:defRPr>
            </a:lvl1pPr>
          </a:lstStyle>
          <a:p>
            <a:fld id="{319E6341-E9E7-4128-9402-327DA8681509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7173" name="Picture 1" descr="Footer_060314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02" r:id="rId1"/>
    <p:sldLayoutId id="2147484103" r:id="rId2"/>
    <p:sldLayoutId id="2147484104" r:id="rId3"/>
    <p:sldLayoutId id="2147484105" r:id="rId4"/>
  </p:sldLayoutIdLst>
  <p:hf hd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1700" b="1" kern="1200">
          <a:solidFill>
            <a:srgbClr val="2E5286"/>
          </a:solidFill>
          <a:latin typeface="Helvetica"/>
          <a:ea typeface="Geneva" charset="0"/>
          <a:cs typeface="ＭＳ Ｐゴシック" charset="0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Geneva" charset="0"/>
          <a:cs typeface="ＭＳ Ｐゴシック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Geneva" charset="0"/>
          <a:cs typeface="ＭＳ Ｐゴシック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Geneva" charset="0"/>
          <a:cs typeface="ＭＳ Ｐゴシック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Geneva" charset="0"/>
          <a:cs typeface="ＭＳ Ｐゴシック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ＭＳ Ｐゴシック" charset="0"/>
          <a:cs typeface="ＭＳ Ｐゴシック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ＭＳ Ｐゴシック" charset="0"/>
          <a:cs typeface="ＭＳ Ｐゴシック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ＭＳ Ｐゴシック" charset="0"/>
          <a:cs typeface="ＭＳ Ｐゴシック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7F7F7F"/>
          </a:solidFill>
          <a:latin typeface="Helvetica"/>
          <a:ea typeface="Geneva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600" kern="1200">
          <a:solidFill>
            <a:srgbClr val="7F7F7F"/>
          </a:solidFill>
          <a:latin typeface="Helvetica"/>
          <a:ea typeface="MS PGothic" panose="020B0600070205080204" pitchFamily="34" charset="-128"/>
          <a:cs typeface="MS PGothic" panose="020B0600070205080204" pitchFamily="34" charset="-128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7F7F7F"/>
          </a:solidFill>
          <a:latin typeface="Helvetica"/>
          <a:ea typeface="MS PGothic" panose="020B0600070205080204" pitchFamily="34" charset="-128"/>
          <a:cs typeface="MS PGothic" panose="020B0600070205080204" pitchFamily="34" charset="-128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200" kern="1200">
          <a:solidFill>
            <a:srgbClr val="7F7F7F"/>
          </a:solidFill>
          <a:latin typeface="Helvetica"/>
          <a:ea typeface="MS PGothic" panose="020B0600070205080204" pitchFamily="34" charset="-128"/>
          <a:cs typeface="MS PGothic" panose="020B0600070205080204" pitchFamily="34" charset="-128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 kern="1200">
          <a:solidFill>
            <a:srgbClr val="7F7F7F"/>
          </a:solidFill>
          <a:latin typeface="Helvetica"/>
          <a:ea typeface="MS PGothic" panose="020B0600070205080204" pitchFamily="34" charset="-128"/>
          <a:cs typeface="MS PGothic" panose="020B0600070205080204" pitchFamily="34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41924" y="5040886"/>
            <a:ext cx="8499231" cy="1390219"/>
          </a:xfrm>
        </p:spPr>
        <p:txBody>
          <a:bodyPr/>
          <a:lstStyle/>
          <a:p>
            <a:r>
              <a:rPr lang="en-US" dirty="0"/>
              <a:t>John Anderson Jr., Associate Head for Operations Support,</a:t>
            </a:r>
            <a:br>
              <a:rPr lang="en-US" dirty="0"/>
            </a:br>
            <a:r>
              <a:rPr lang="en-US" dirty="0"/>
              <a:t>Office of the Chief Safety Officer</a:t>
            </a:r>
          </a:p>
          <a:p>
            <a:r>
              <a:rPr lang="pt-BR" dirty="0"/>
              <a:t>2017 International Technical Safety Forum</a:t>
            </a:r>
          </a:p>
          <a:p>
            <a:r>
              <a:rPr lang="en-US" dirty="0"/>
              <a:t>18-22 September 2017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341923" y="4037837"/>
            <a:ext cx="9064469" cy="1003049"/>
          </a:xfrm>
        </p:spPr>
        <p:txBody>
          <a:bodyPr>
            <a:noAutofit/>
          </a:bodyPr>
          <a:lstStyle/>
          <a:p>
            <a:r>
              <a:rPr lang="en-US" sz="2800" dirty="0"/>
              <a:t>Safety Considerations &amp; International Collaboration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1072380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2451" y="647291"/>
            <a:ext cx="8672513" cy="4987867"/>
          </a:xfrm>
        </p:spPr>
        <p:txBody>
          <a:bodyPr/>
          <a:lstStyle/>
          <a:p>
            <a:endParaRPr lang="en-US" sz="2200" dirty="0"/>
          </a:p>
          <a:p>
            <a:r>
              <a:rPr lang="en-US" sz="2200" dirty="0"/>
              <a:t>Fermilab works for the US Department of Energy (DOE) to do basic research that makes discoveries, inspires people, and drives national growth. </a:t>
            </a:r>
          </a:p>
          <a:p>
            <a:endParaRPr lang="en-US" sz="1200" dirty="0">
              <a:solidFill>
                <a:schemeClr val="accent6"/>
              </a:solidFill>
            </a:endParaRPr>
          </a:p>
          <a:p>
            <a:r>
              <a:rPr lang="en-US" sz="2200" dirty="0">
                <a:solidFill>
                  <a:schemeClr val="accent6"/>
                </a:solidFill>
              </a:rPr>
              <a:t>DOE</a:t>
            </a:r>
            <a:r>
              <a:rPr lang="en-US" sz="2200" dirty="0"/>
              <a:t> is our (Fermilab’s) sponsor.  With their support comes </a:t>
            </a:r>
            <a:r>
              <a:rPr lang="en-US" sz="2200" b="1" dirty="0"/>
              <a:t>rules</a:t>
            </a:r>
            <a:r>
              <a:rPr lang="en-US" sz="2200" dirty="0"/>
              <a:t> and </a:t>
            </a:r>
            <a:r>
              <a:rPr lang="en-US" sz="2200" b="1" dirty="0"/>
              <a:t>expectations</a:t>
            </a:r>
            <a:r>
              <a:rPr lang="en-US" sz="2200" dirty="0"/>
              <a:t>. And those expectations are important because we are spending the taxpayer’s money.   </a:t>
            </a:r>
          </a:p>
          <a:p>
            <a:endParaRPr lang="en-US" sz="1200" dirty="0"/>
          </a:p>
          <a:p>
            <a:r>
              <a:rPr lang="en-US" sz="2200" dirty="0"/>
              <a:t>If we worked for a private company, the rules may be different.  But working on public funds, the stakes are high.  No politician, government official, or taxpayer wants their tax dollars spent in a way that hurts people or the environment – people are nervous.</a:t>
            </a:r>
          </a:p>
          <a:p>
            <a:endParaRPr lang="en-US" sz="1200" dirty="0"/>
          </a:p>
          <a:p>
            <a:r>
              <a:rPr lang="en-US" sz="2200" b="1" dirty="0"/>
              <a:t>DOE has their own enforcement arm – they can levy fines against their rule called 10CFR851.</a:t>
            </a:r>
          </a:p>
          <a:p>
            <a:endParaRPr lang="en-US" sz="1200" dirty="0"/>
          </a:p>
          <a:p>
            <a:endParaRPr lang="en-US" sz="900" dirty="0"/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John Anderson Jr. | ITSF | 18-22 September 2017</a:t>
            </a:r>
            <a:endParaRPr lang="en-US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9C158-AEF1-41A2-A6CE-6F0BAB305EFD}" type="slidenum">
              <a:rPr lang="en-US" altLang="en-US" smtClean="0"/>
              <a:pPr/>
              <a:t>2</a:t>
            </a:fld>
            <a:endParaRPr lang="en-US" altLang="en-US"/>
          </a:p>
        </p:txBody>
      </p:sp>
      <p:sp>
        <p:nvSpPr>
          <p:cNvPr id="7" name="Title 28"/>
          <p:cNvSpPr>
            <a:spLocks noGrp="1"/>
          </p:cNvSpPr>
          <p:nvPr>
            <p:ph type="title"/>
          </p:nvPr>
        </p:nvSpPr>
        <p:spPr bwMode="auto">
          <a:xfrm>
            <a:off x="228600" y="103188"/>
            <a:ext cx="8686800" cy="6429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2200" dirty="0">
                <a:solidFill>
                  <a:schemeClr val="accent6"/>
                </a:solidFill>
                <a:latin typeface="Helvetica" panose="020B0604020202020204" pitchFamily="34" charset="0"/>
                <a:ea typeface="Geneva" pitchFamily="121" charset="-128"/>
              </a:rPr>
              <a:t>DOE and Fermilab – Understanding the playing field is important</a:t>
            </a:r>
          </a:p>
        </p:txBody>
      </p:sp>
    </p:spTree>
    <p:extLst>
      <p:ext uri="{BB962C8B-B14F-4D97-AF65-F5344CB8AC3E}">
        <p14:creationId xmlns:p14="http://schemas.microsoft.com/office/powerpoint/2010/main" val="938218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87389"/>
            <a:ext cx="8672513" cy="4987867"/>
          </a:xfrm>
        </p:spPr>
        <p:txBody>
          <a:bodyPr/>
          <a:lstStyle/>
          <a:p>
            <a:r>
              <a:rPr lang="en-US" dirty="0"/>
              <a:t>How do we accept in-kind contributions when those contributions are components designed to non-U.S. standards and not allowed according to 10CFR851 </a:t>
            </a:r>
            <a:br>
              <a:rPr lang="en-US" dirty="0"/>
            </a:br>
            <a:r>
              <a:rPr lang="en-US" dirty="0"/>
              <a:t>(there are specific exceptions)?</a:t>
            </a:r>
          </a:p>
          <a:p>
            <a:endParaRPr lang="en-US" sz="900" dirty="0"/>
          </a:p>
          <a:p>
            <a:endParaRPr lang="en-US" sz="2000" dirty="0"/>
          </a:p>
          <a:p>
            <a:r>
              <a:rPr lang="en-US" dirty="0"/>
              <a:t>How do we acclimate our International colleagues and deal with challenges like training, expectations, and cultural differences?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John Anderson Jr. | ITSF | 18-22 September 2017</a:t>
            </a:r>
            <a:endParaRPr lang="en-US" b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9C158-AEF1-41A2-A6CE-6F0BAB305EFD}" type="slidenum">
              <a:rPr lang="en-US" altLang="en-US" smtClean="0"/>
              <a:pPr/>
              <a:t>3</a:t>
            </a:fld>
            <a:endParaRPr lang="en-US" altLang="en-US"/>
          </a:p>
        </p:txBody>
      </p:sp>
      <p:sp>
        <p:nvSpPr>
          <p:cNvPr id="7" name="Title 28"/>
          <p:cNvSpPr>
            <a:spLocks noGrp="1"/>
          </p:cNvSpPr>
          <p:nvPr>
            <p:ph type="title"/>
          </p:nvPr>
        </p:nvSpPr>
        <p:spPr bwMode="auto">
          <a:xfrm>
            <a:off x="228600" y="103188"/>
            <a:ext cx="8686800" cy="6429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>
                <a:solidFill>
                  <a:schemeClr val="accent6"/>
                </a:solidFill>
                <a:latin typeface="Helvetica" panose="020B0604020202020204" pitchFamily="34" charset="0"/>
                <a:ea typeface="Geneva" pitchFamily="121" charset="-128"/>
              </a:rPr>
              <a:t>Two Considerations to Discuss Today</a:t>
            </a:r>
          </a:p>
        </p:txBody>
      </p:sp>
    </p:spTree>
    <p:extLst>
      <p:ext uri="{BB962C8B-B14F-4D97-AF65-F5344CB8AC3E}">
        <p14:creationId xmlns:p14="http://schemas.microsoft.com/office/powerpoint/2010/main" val="2940982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87389"/>
            <a:ext cx="8672513" cy="4987867"/>
          </a:xfrm>
        </p:spPr>
        <p:txBody>
          <a:bodyPr/>
          <a:lstStyle/>
          <a:p>
            <a:r>
              <a:rPr lang="en-US" dirty="0"/>
              <a:t>Here’s the language from 10CFR851 we used to build our process to establish equivalency:</a:t>
            </a:r>
          </a:p>
          <a:p>
            <a:pPr marL="684213"/>
            <a:r>
              <a:rPr lang="en-US" sz="1600" i="1" dirty="0"/>
              <a:t>When national consensus codes are not applicable (because of …. use of special materials, etc.), contractors must implement measures to provide equivalent protection and ensure a level of safety greater than or equal to the level of protection afforded by the ASME or applicable state or local code. </a:t>
            </a:r>
          </a:p>
          <a:p>
            <a:pPr marL="684213"/>
            <a:endParaRPr lang="en-US" sz="1600" i="1" dirty="0"/>
          </a:p>
          <a:p>
            <a:pPr marL="684213"/>
            <a:r>
              <a:rPr lang="en-US" sz="1600" dirty="0"/>
              <a:t>It goes on to discuss the design drawings, reviews and documentation required.  </a:t>
            </a:r>
          </a:p>
          <a:p>
            <a:endParaRPr lang="en-US" sz="1600" dirty="0"/>
          </a:p>
          <a:p>
            <a:r>
              <a:rPr lang="en-US" dirty="0"/>
              <a:t>The process was accepted by our DOE Fermi Site Office (FSO) and is now memorialized as a Fermilab ES&amp;H Manual (FESHM) chapter.</a:t>
            </a:r>
          </a:p>
          <a:p>
            <a:endParaRPr lang="en-US" sz="1600" dirty="0"/>
          </a:p>
          <a:p>
            <a:r>
              <a:rPr lang="en-US" dirty="0"/>
              <a:t>We’ve used it successfully several times over the last 18 months.</a:t>
            </a:r>
          </a:p>
          <a:p>
            <a:pPr marL="396875" indent="0">
              <a:buNone/>
            </a:pPr>
            <a:endParaRPr lang="en-US" sz="1600" i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John Anderson Jr. | ITSF | 18-22 September 2017</a:t>
            </a:r>
            <a:endParaRPr lang="en-US" b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9C158-AEF1-41A2-A6CE-6F0BAB305EFD}" type="slidenum">
              <a:rPr lang="en-US" altLang="en-US" smtClean="0"/>
              <a:pPr/>
              <a:t>4</a:t>
            </a:fld>
            <a:endParaRPr lang="en-US" altLang="en-US"/>
          </a:p>
        </p:txBody>
      </p:sp>
      <p:sp>
        <p:nvSpPr>
          <p:cNvPr id="7" name="Title 28"/>
          <p:cNvSpPr>
            <a:spLocks noGrp="1"/>
          </p:cNvSpPr>
          <p:nvPr>
            <p:ph type="title"/>
          </p:nvPr>
        </p:nvSpPr>
        <p:spPr bwMode="auto">
          <a:xfrm>
            <a:off x="228600" y="103188"/>
            <a:ext cx="8686800" cy="6429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>
                <a:solidFill>
                  <a:schemeClr val="accent6"/>
                </a:solidFill>
                <a:latin typeface="Helvetica" panose="020B0604020202020204" pitchFamily="34" charset="0"/>
                <a:ea typeface="Geneva" pitchFamily="121" charset="-128"/>
              </a:rPr>
              <a:t>Accepting In-Kind Contributions</a:t>
            </a:r>
          </a:p>
        </p:txBody>
      </p:sp>
    </p:spTree>
    <p:extLst>
      <p:ext uri="{BB962C8B-B14F-4D97-AF65-F5344CB8AC3E}">
        <p14:creationId xmlns:p14="http://schemas.microsoft.com/office/powerpoint/2010/main" val="27271260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John Anderson Jr. | ITSF | 18-22 September 2017</a:t>
            </a:r>
            <a:endParaRPr lang="en-US" b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9C158-AEF1-41A2-A6CE-6F0BAB305EFD}" type="slidenum">
              <a:rPr lang="en-US" altLang="en-US" smtClean="0"/>
              <a:pPr/>
              <a:t>5</a:t>
            </a:fld>
            <a:endParaRPr lang="en-US" altLang="en-US"/>
          </a:p>
        </p:txBody>
      </p:sp>
      <p:sp>
        <p:nvSpPr>
          <p:cNvPr id="7" name="Title 28"/>
          <p:cNvSpPr>
            <a:spLocks noGrp="1"/>
          </p:cNvSpPr>
          <p:nvPr>
            <p:ph type="title"/>
          </p:nvPr>
        </p:nvSpPr>
        <p:spPr bwMode="auto">
          <a:xfrm>
            <a:off x="228600" y="454199"/>
            <a:ext cx="8686800" cy="6429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br>
              <a:rPr lang="en-US" altLang="en-US" sz="2000" dirty="0">
                <a:solidFill>
                  <a:schemeClr val="accent6"/>
                </a:solidFill>
                <a:latin typeface="Helvetica" panose="020B0604020202020204" pitchFamily="34" charset="0"/>
                <a:ea typeface="Geneva" pitchFamily="121" charset="-128"/>
              </a:rPr>
            </a:br>
            <a:br>
              <a:rPr lang="en-US" altLang="en-US" sz="2000" dirty="0">
                <a:solidFill>
                  <a:schemeClr val="accent6"/>
                </a:solidFill>
                <a:latin typeface="Helvetica" panose="020B0604020202020204" pitchFamily="34" charset="0"/>
                <a:ea typeface="Geneva" pitchFamily="121" charset="-128"/>
              </a:rPr>
            </a:br>
            <a:r>
              <a:rPr lang="en-US" altLang="en-US" sz="2000" dirty="0">
                <a:solidFill>
                  <a:schemeClr val="accent6"/>
                </a:solidFill>
                <a:latin typeface="Helvetica" panose="020B0604020202020204" pitchFamily="34" charset="0"/>
                <a:ea typeface="Geneva" pitchFamily="121" charset="-128"/>
              </a:rPr>
              <a:t>The Process - </a:t>
            </a:r>
            <a:r>
              <a:rPr lang="en-US" sz="2000" dirty="0">
                <a:solidFill>
                  <a:schemeClr val="accent6"/>
                </a:solidFill>
              </a:rPr>
              <a:t>FESHM 2110: Ensuring </a:t>
            </a:r>
            <a:r>
              <a:rPr lang="en-US" sz="2000" dirty="0">
                <a:solidFill>
                  <a:schemeClr val="tx1"/>
                </a:solidFill>
              </a:rPr>
              <a:t>Equivalent Safety Performance </a:t>
            </a:r>
            <a:r>
              <a:rPr lang="en-US" sz="2000" dirty="0">
                <a:solidFill>
                  <a:schemeClr val="accent6"/>
                </a:solidFill>
              </a:rPr>
              <a:t>when Using International Codes and Standards</a:t>
            </a:r>
            <a:br>
              <a:rPr lang="en-US" dirty="0"/>
            </a:br>
            <a:endParaRPr lang="en-US" altLang="en-US" dirty="0">
              <a:solidFill>
                <a:schemeClr val="accent6"/>
              </a:solidFill>
              <a:latin typeface="Helvetica" panose="020B0604020202020204" pitchFamily="34" charset="0"/>
              <a:ea typeface="Geneva" pitchFamily="121" charset="-12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077" y="919320"/>
            <a:ext cx="4689853" cy="36814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2096" y="919320"/>
            <a:ext cx="3856359" cy="51017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Rectangle: Rounded Corners 10"/>
          <p:cNvSpPr/>
          <p:nvPr/>
        </p:nvSpPr>
        <p:spPr>
          <a:xfrm>
            <a:off x="361759" y="3498575"/>
            <a:ext cx="4492487" cy="69176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60513" y="4913864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http://esh-docdb.fnal.gov/cgi-bin/ShowDocument?docid=3253</a:t>
            </a:r>
          </a:p>
        </p:txBody>
      </p:sp>
    </p:spTree>
    <p:extLst>
      <p:ext uri="{BB962C8B-B14F-4D97-AF65-F5344CB8AC3E}">
        <p14:creationId xmlns:p14="http://schemas.microsoft.com/office/powerpoint/2010/main" val="37527273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24292" y="930469"/>
            <a:ext cx="4391108" cy="4987867"/>
          </a:xfrm>
        </p:spPr>
        <p:txBody>
          <a:bodyPr/>
          <a:lstStyle/>
          <a:p>
            <a:r>
              <a:rPr lang="en-US" sz="2000" dirty="0"/>
              <a:t>SMEs evaluate U.S. Codes against International standards.</a:t>
            </a:r>
          </a:p>
          <a:p>
            <a:endParaRPr lang="en-US" sz="1000" dirty="0"/>
          </a:p>
          <a:p>
            <a:r>
              <a:rPr lang="en-US" sz="2000" dirty="0"/>
              <a:t>If they think an equivalency can be achieved they write a white paper and prove their assertion.</a:t>
            </a:r>
          </a:p>
          <a:p>
            <a:endParaRPr lang="en-US" sz="1000" dirty="0"/>
          </a:p>
          <a:p>
            <a:r>
              <a:rPr lang="en-US" sz="2000" dirty="0"/>
              <a:t>White paper reviewed (external or peer review).</a:t>
            </a:r>
          </a:p>
          <a:p>
            <a:endParaRPr lang="en-US" sz="1000" dirty="0"/>
          </a:p>
          <a:p>
            <a:r>
              <a:rPr lang="en-US" sz="2000" dirty="0"/>
              <a:t>White paper with supporting documentation is review by CSO and approved.</a:t>
            </a:r>
          </a:p>
          <a:p>
            <a:endParaRPr lang="en-US" sz="1000" dirty="0"/>
          </a:p>
          <a:p>
            <a:r>
              <a:rPr lang="en-US" sz="2000" dirty="0"/>
              <a:t>Forwarded to Site Office for concurrence.</a:t>
            </a:r>
          </a:p>
          <a:p>
            <a:endParaRPr lang="en-US" sz="1000" dirty="0"/>
          </a:p>
          <a:p>
            <a:r>
              <a:rPr lang="en-US" sz="2000" dirty="0"/>
              <a:t>Relevant internal policies updated.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John Anderson Jr. | ITSF | 18-22 September 2017</a:t>
            </a:r>
            <a:endParaRPr lang="en-US" b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9C158-AEF1-41A2-A6CE-6F0BAB305EFD}" type="slidenum">
              <a:rPr lang="en-US" altLang="en-US" smtClean="0"/>
              <a:pPr/>
              <a:t>6</a:t>
            </a:fld>
            <a:endParaRPr lang="en-US" altLang="en-US"/>
          </a:p>
        </p:txBody>
      </p:sp>
      <p:sp>
        <p:nvSpPr>
          <p:cNvPr id="7" name="Title 28"/>
          <p:cNvSpPr>
            <a:spLocks noGrp="1"/>
          </p:cNvSpPr>
          <p:nvPr>
            <p:ph type="title"/>
          </p:nvPr>
        </p:nvSpPr>
        <p:spPr bwMode="auto">
          <a:xfrm>
            <a:off x="228600" y="103188"/>
            <a:ext cx="8686800" cy="6429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2000" dirty="0">
                <a:solidFill>
                  <a:schemeClr val="accent6"/>
                </a:solidFill>
                <a:latin typeface="Helvetica" panose="020B0604020202020204" pitchFamily="34" charset="0"/>
                <a:ea typeface="Geneva" pitchFamily="121" charset="-128"/>
              </a:rPr>
              <a:t>Process Flow – </a:t>
            </a:r>
            <a:br>
              <a:rPr lang="en-US" altLang="en-US" sz="2000" dirty="0">
                <a:solidFill>
                  <a:schemeClr val="accent6"/>
                </a:solidFill>
                <a:latin typeface="Helvetica" panose="020B0604020202020204" pitchFamily="34" charset="0"/>
                <a:ea typeface="Geneva" pitchFamily="121" charset="-128"/>
              </a:rPr>
            </a:br>
            <a:r>
              <a:rPr lang="en-US" altLang="en-US" sz="2000" dirty="0">
                <a:solidFill>
                  <a:schemeClr val="accent6"/>
                </a:solidFill>
                <a:latin typeface="Helvetica" panose="020B0604020202020204" pitchFamily="34" charset="0"/>
                <a:ea typeface="Geneva" pitchFamily="121" charset="-128"/>
              </a:rPr>
              <a:t>Following path where equivalency can be achieved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615" y="930469"/>
            <a:ext cx="3919182" cy="51848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98091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87389"/>
            <a:ext cx="8672513" cy="4987867"/>
          </a:xfrm>
        </p:spPr>
        <p:txBody>
          <a:bodyPr/>
          <a:lstStyle/>
          <a:p>
            <a:r>
              <a:rPr lang="en-US" dirty="0"/>
              <a:t>It takes an extraordinary amount of engineering resources</a:t>
            </a:r>
          </a:p>
          <a:p>
            <a:endParaRPr lang="en-US" sz="1400" dirty="0"/>
          </a:p>
          <a:p>
            <a:r>
              <a:rPr lang="en-US" dirty="0"/>
              <a:t>Time consuming</a:t>
            </a:r>
          </a:p>
          <a:p>
            <a:endParaRPr lang="en-US" sz="1400" dirty="0"/>
          </a:p>
          <a:p>
            <a:r>
              <a:rPr lang="en-US" dirty="0"/>
              <a:t>BUT – we have a process, DOE likes it, we have a paper trail for each exception, so we’re doing it.</a:t>
            </a:r>
          </a:p>
          <a:p>
            <a:endParaRPr lang="en-US" sz="1400" dirty="0"/>
          </a:p>
          <a:p>
            <a:r>
              <a:rPr lang="en-US" dirty="0"/>
              <a:t>This process transfers the risk back to the Laboratory – in other words, DOE is not allowing us to follow different codes, they are concurring that we’ve used a process that establishes an equivalent level of safety performance between two codes.  We (the laboratory) are accepting the risk.  It’s a subtle but important point.</a:t>
            </a:r>
          </a:p>
          <a:p>
            <a:pPr marL="396875" indent="0">
              <a:buNone/>
            </a:pPr>
            <a:endParaRPr lang="en-US" sz="1600" i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John Anderson Jr. | ITSF | 18-22 September 2017</a:t>
            </a:r>
            <a:endParaRPr lang="en-US" b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9C158-AEF1-41A2-A6CE-6F0BAB305EFD}" type="slidenum">
              <a:rPr lang="en-US" altLang="en-US" smtClean="0"/>
              <a:pPr/>
              <a:t>7</a:t>
            </a:fld>
            <a:endParaRPr lang="en-US" altLang="en-US"/>
          </a:p>
        </p:txBody>
      </p:sp>
      <p:sp>
        <p:nvSpPr>
          <p:cNvPr id="7" name="Title 28"/>
          <p:cNvSpPr>
            <a:spLocks noGrp="1"/>
          </p:cNvSpPr>
          <p:nvPr>
            <p:ph type="title"/>
          </p:nvPr>
        </p:nvSpPr>
        <p:spPr bwMode="auto">
          <a:xfrm>
            <a:off x="228600" y="103188"/>
            <a:ext cx="8686800" cy="6429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>
                <a:solidFill>
                  <a:schemeClr val="accent6"/>
                </a:solidFill>
                <a:latin typeface="Helvetica" panose="020B0604020202020204" pitchFamily="34" charset="0"/>
                <a:ea typeface="Geneva" pitchFamily="121" charset="-128"/>
              </a:rPr>
              <a:t>It sounds simple – it is not</a:t>
            </a:r>
          </a:p>
        </p:txBody>
      </p:sp>
    </p:spTree>
    <p:extLst>
      <p:ext uri="{BB962C8B-B14F-4D97-AF65-F5344CB8AC3E}">
        <p14:creationId xmlns:p14="http://schemas.microsoft.com/office/powerpoint/2010/main" val="38961755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60170"/>
            <a:ext cx="8672513" cy="4987867"/>
          </a:xfrm>
        </p:spPr>
        <p:txBody>
          <a:bodyPr/>
          <a:lstStyle/>
          <a:p>
            <a:r>
              <a:rPr lang="en-US" sz="2200" dirty="0"/>
              <a:t>Setting Expectations</a:t>
            </a:r>
          </a:p>
          <a:p>
            <a:pPr lvl="1"/>
            <a:r>
              <a:rPr lang="en-US" sz="2000" dirty="0"/>
              <a:t>Users at Fermilab understand expectations through communication and training.</a:t>
            </a:r>
          </a:p>
          <a:p>
            <a:pPr lvl="1"/>
            <a:r>
              <a:rPr lang="en-US" sz="2000" dirty="0"/>
              <a:t>Some are easier than others to acclimate (Universities typically have a less mature safety culture).</a:t>
            </a:r>
          </a:p>
          <a:p>
            <a:pPr lvl="1"/>
            <a:r>
              <a:rPr lang="en-US" sz="2000" dirty="0"/>
              <a:t>Fermilab has a process we follow if safety and health rules are not followed.  This has proven to be effective.</a:t>
            </a:r>
          </a:p>
          <a:p>
            <a:pPr lvl="1"/>
            <a:r>
              <a:rPr lang="en-US" sz="2000" dirty="0"/>
              <a:t>Ensuring a point of contact for each user is critical to identifying the appropriate training and holding the user accountable.  </a:t>
            </a:r>
          </a:p>
          <a:p>
            <a:pPr marL="457200" lvl="1" indent="0">
              <a:buNone/>
            </a:pPr>
            <a:endParaRPr lang="en-US" sz="1200" dirty="0"/>
          </a:p>
          <a:p>
            <a:r>
              <a:rPr lang="en-US" sz="2200" dirty="0"/>
              <a:t>Training</a:t>
            </a:r>
          </a:p>
          <a:p>
            <a:pPr lvl="1"/>
            <a:r>
              <a:rPr lang="en-US" sz="2000" dirty="0"/>
              <a:t>Onboarding personnel can be time consuming.</a:t>
            </a:r>
          </a:p>
          <a:p>
            <a:pPr lvl="1"/>
            <a:r>
              <a:rPr lang="en-US" sz="2000" dirty="0"/>
              <a:t>We’ve done a fair amount of work to establish reciprocity – especially with CERN (and a couple U.S. labs).  This has helped tremendously!</a:t>
            </a:r>
          </a:p>
          <a:p>
            <a:pPr lvl="1"/>
            <a:r>
              <a:rPr lang="en-US" sz="2000" dirty="0"/>
              <a:t>Other training is available on-line and can be completed prior to the user arriving, hence expediting the process.</a:t>
            </a:r>
          </a:p>
          <a:p>
            <a:endParaRPr lang="en-US" sz="2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John Anderson Jr. | ITSF | 18-22 September 2017</a:t>
            </a:r>
            <a:endParaRPr lang="en-US" b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9C158-AEF1-41A2-A6CE-6F0BAB305EFD}" type="slidenum">
              <a:rPr lang="en-US" altLang="en-US" smtClean="0"/>
              <a:pPr/>
              <a:t>8</a:t>
            </a:fld>
            <a:endParaRPr lang="en-US" altLang="en-US"/>
          </a:p>
        </p:txBody>
      </p:sp>
      <p:sp>
        <p:nvSpPr>
          <p:cNvPr id="7" name="Title 28"/>
          <p:cNvSpPr>
            <a:spLocks noGrp="1"/>
          </p:cNvSpPr>
          <p:nvPr>
            <p:ph type="title"/>
          </p:nvPr>
        </p:nvSpPr>
        <p:spPr bwMode="auto">
          <a:xfrm>
            <a:off x="228600" y="103188"/>
            <a:ext cx="8686800" cy="6429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>
                <a:solidFill>
                  <a:schemeClr val="accent6"/>
                </a:solidFill>
                <a:latin typeface="Helvetica" panose="020B0604020202020204" pitchFamily="34" charset="0"/>
                <a:ea typeface="Geneva" pitchFamily="121" charset="-128"/>
              </a:rPr>
              <a:t>Acclimating Users</a:t>
            </a:r>
          </a:p>
        </p:txBody>
      </p:sp>
    </p:spTree>
    <p:extLst>
      <p:ext uri="{BB962C8B-B14F-4D97-AF65-F5344CB8AC3E}">
        <p14:creationId xmlns:p14="http://schemas.microsoft.com/office/powerpoint/2010/main" val="2394695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60170"/>
            <a:ext cx="8672513" cy="4987867"/>
          </a:xfrm>
        </p:spPr>
        <p:txBody>
          <a:bodyPr/>
          <a:lstStyle/>
          <a:p>
            <a:r>
              <a:rPr lang="en-US" sz="2200" dirty="0"/>
              <a:t>Successes</a:t>
            </a:r>
          </a:p>
          <a:p>
            <a:pPr lvl="1"/>
            <a:r>
              <a:rPr lang="en-US" sz="2000" dirty="0"/>
              <a:t>Working with our International partners to establish reciprocity in training has helped the relationship and demonstrated a team spirit.</a:t>
            </a:r>
          </a:p>
          <a:p>
            <a:pPr lvl="1"/>
            <a:r>
              <a:rPr lang="en-US" sz="2000" dirty="0"/>
              <a:t>Users with a deep commitment to safety serve as an example to our employees and help bring a unique perspective.</a:t>
            </a:r>
          </a:p>
          <a:p>
            <a:pPr marL="457200" lvl="1" indent="0">
              <a:buNone/>
            </a:pPr>
            <a:endParaRPr lang="en-US" sz="1200" dirty="0"/>
          </a:p>
          <a:p>
            <a:r>
              <a:rPr lang="en-US" sz="2200" dirty="0"/>
              <a:t>Challenges</a:t>
            </a:r>
          </a:p>
          <a:p>
            <a:pPr lvl="1"/>
            <a:r>
              <a:rPr lang="en-US" sz="2000" dirty="0"/>
              <a:t>International partners have a low tolerance for the DOE structure we are bound to work under.</a:t>
            </a:r>
          </a:p>
          <a:p>
            <a:pPr lvl="1"/>
            <a:r>
              <a:rPr lang="en-US" sz="2000" dirty="0"/>
              <a:t>Communicating our culture is difficult – at times we appear to be non- cooperative, but really we’re just complying with our own M&amp;O contract.</a:t>
            </a:r>
          </a:p>
          <a:p>
            <a:pPr lvl="1"/>
            <a:r>
              <a:rPr lang="en-US" sz="2000" dirty="0"/>
              <a:t>Risk tolerance is not consistent and that creates potential gaps in the work performed in the U.S.</a:t>
            </a:r>
          </a:p>
          <a:p>
            <a:pPr lvl="1"/>
            <a:r>
              <a:rPr lang="en-US" sz="2000" dirty="0"/>
              <a:t>Differences in regulations around hand held power tools has created some angst for us and our International partners.</a:t>
            </a:r>
          </a:p>
          <a:p>
            <a:pPr lvl="1"/>
            <a:endParaRPr lang="en-US" sz="2000" dirty="0"/>
          </a:p>
          <a:p>
            <a:endParaRPr lang="en-US" sz="2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John Anderson Jr. | ITSF | 18-22 September 2017</a:t>
            </a:r>
            <a:endParaRPr lang="en-US" b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9C158-AEF1-41A2-A6CE-6F0BAB305EFD}" type="slidenum">
              <a:rPr lang="en-US" altLang="en-US" smtClean="0"/>
              <a:pPr/>
              <a:t>9</a:t>
            </a:fld>
            <a:endParaRPr lang="en-US" altLang="en-US"/>
          </a:p>
        </p:txBody>
      </p:sp>
      <p:sp>
        <p:nvSpPr>
          <p:cNvPr id="7" name="Title 28"/>
          <p:cNvSpPr>
            <a:spLocks noGrp="1"/>
          </p:cNvSpPr>
          <p:nvPr>
            <p:ph type="title"/>
          </p:nvPr>
        </p:nvSpPr>
        <p:spPr bwMode="auto">
          <a:xfrm>
            <a:off x="228600" y="103188"/>
            <a:ext cx="8686800" cy="6429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>
                <a:solidFill>
                  <a:schemeClr val="accent6"/>
                </a:solidFill>
                <a:latin typeface="Helvetica" panose="020B0604020202020204" pitchFamily="34" charset="0"/>
                <a:ea typeface="Geneva" pitchFamily="121" charset="-128"/>
              </a:rPr>
              <a:t>Acclimating Users (continued)</a:t>
            </a:r>
          </a:p>
        </p:txBody>
      </p:sp>
    </p:spTree>
    <p:extLst>
      <p:ext uri="{BB962C8B-B14F-4D97-AF65-F5344CB8AC3E}">
        <p14:creationId xmlns:p14="http://schemas.microsoft.com/office/powerpoint/2010/main" val="41593449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60170"/>
            <a:ext cx="8672513" cy="4987867"/>
          </a:xfrm>
        </p:spPr>
        <p:txBody>
          <a:bodyPr/>
          <a:lstStyle/>
          <a:p>
            <a:r>
              <a:rPr lang="en-US" sz="2200" dirty="0"/>
              <a:t>International collaboration is critical for success!</a:t>
            </a:r>
          </a:p>
          <a:p>
            <a:endParaRPr lang="en-US" sz="2200" dirty="0"/>
          </a:p>
          <a:p>
            <a:r>
              <a:rPr lang="en-US" sz="2200" dirty="0"/>
              <a:t>Working within the boundaries of DOE is challenging when we are accepting in-kind contributions – BUT – we have a process and our DOE Fermi Site Office has been supportive.</a:t>
            </a:r>
          </a:p>
          <a:p>
            <a:endParaRPr lang="en-US" sz="2200" dirty="0"/>
          </a:p>
          <a:p>
            <a:r>
              <a:rPr lang="en-US" sz="2200" dirty="0"/>
              <a:t>Small things can derail progress – i.e. power tools</a:t>
            </a:r>
          </a:p>
          <a:p>
            <a:endParaRPr lang="en-US" sz="2200" dirty="0"/>
          </a:p>
          <a:p>
            <a:r>
              <a:rPr lang="en-US" sz="2200" dirty="0"/>
              <a:t>Determining commonalities and exploiting them (like training) can demonstrate a willingness to work together AND streamline the process for our users.</a:t>
            </a:r>
          </a:p>
          <a:p>
            <a:endParaRPr lang="en-US" sz="2200" dirty="0"/>
          </a:p>
          <a:p>
            <a:r>
              <a:rPr lang="en-US" sz="2200" dirty="0"/>
              <a:t>As in any endeavor, communication and clear expectations are key.  Without them, you end up with delays and mistrust.</a:t>
            </a:r>
            <a:endParaRPr lang="en-US" sz="2000" dirty="0"/>
          </a:p>
          <a:p>
            <a:pPr lvl="1"/>
            <a:endParaRPr lang="en-US" sz="2000" dirty="0"/>
          </a:p>
          <a:p>
            <a:endParaRPr lang="en-US" sz="2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John Anderson Jr. | ITSF | 18-22 September 2017</a:t>
            </a:r>
            <a:endParaRPr lang="en-US" b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9C158-AEF1-41A2-A6CE-6F0BAB305EFD}" type="slidenum">
              <a:rPr lang="en-US" altLang="en-US" smtClean="0"/>
              <a:pPr/>
              <a:t>10</a:t>
            </a:fld>
            <a:endParaRPr lang="en-US" altLang="en-US"/>
          </a:p>
        </p:txBody>
      </p:sp>
      <p:sp>
        <p:nvSpPr>
          <p:cNvPr id="7" name="Title 28"/>
          <p:cNvSpPr>
            <a:spLocks noGrp="1"/>
          </p:cNvSpPr>
          <p:nvPr>
            <p:ph type="title"/>
          </p:nvPr>
        </p:nvSpPr>
        <p:spPr bwMode="auto">
          <a:xfrm>
            <a:off x="228600" y="103188"/>
            <a:ext cx="8686800" cy="6429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>
                <a:solidFill>
                  <a:schemeClr val="accent6"/>
                </a:solidFill>
                <a:latin typeface="Helvetica" panose="020B0604020202020204" pitchFamily="34" charset="0"/>
                <a:ea typeface="Geneva" pitchFamily="121" charset="-128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8493676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John Anderson Jr. | ITSF | 18-22 September 2017</a:t>
            </a:r>
            <a:endParaRPr lang="en-US" b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9C158-AEF1-41A2-A6CE-6F0BAB305EFD}" type="slidenum">
              <a:rPr lang="en-US" altLang="en-US" smtClean="0"/>
              <a:pPr/>
              <a:t>11</a:t>
            </a:fld>
            <a:endParaRPr lang="en-US" altLang="en-US"/>
          </a:p>
        </p:txBody>
      </p:sp>
      <p:pic>
        <p:nvPicPr>
          <p:cNvPr id="7" name="Picture 6" descr="virtualme2012 - hom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7674" y="901249"/>
            <a:ext cx="3399558" cy="5314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164035"/>
      </p:ext>
    </p:extLst>
  </p:cSld>
  <p:clrMapOvr>
    <a:masterClrMapping/>
  </p:clrMapOvr>
</p:sld>
</file>

<file path=ppt/theme/theme1.xml><?xml version="1.0" encoding="utf-8"?>
<a:theme xmlns:a="http://schemas.openxmlformats.org/drawingml/2006/main" name="FNAL_TemplateMac_060514">
  <a:themeElements>
    <a:clrScheme name="Fermilab">
      <a:dk1>
        <a:srgbClr val="004C97"/>
      </a:dk1>
      <a:lt1>
        <a:srgbClr val="FFFFFF"/>
      </a:lt1>
      <a:dk2>
        <a:srgbClr val="004C97"/>
      </a:dk2>
      <a:lt2>
        <a:srgbClr val="FFFFFF"/>
      </a:lt2>
      <a:accent1>
        <a:srgbClr val="99D6EA"/>
      </a:accent1>
      <a:accent2>
        <a:srgbClr val="DB720C"/>
      </a:accent2>
      <a:accent3>
        <a:srgbClr val="519A24"/>
      </a:accent3>
      <a:accent4>
        <a:srgbClr val="AF272F"/>
      </a:accent4>
      <a:accent5>
        <a:srgbClr val="00B5E2"/>
      </a:accent5>
      <a:accent6>
        <a:srgbClr val="404040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FA6561EA-5476-4052-84D7-7BCA5B4A2A6E}" vid="{B6CED81E-951A-4DFA-9287-6DC86C25A1D3}"/>
    </a:ext>
  </a:extLst>
</a:theme>
</file>

<file path=ppt/theme/theme2.xml><?xml version="1.0" encoding="utf-8"?>
<a:theme xmlns:a="http://schemas.openxmlformats.org/drawingml/2006/main" name="Fermilab: Footer Only">
  <a:themeElements>
    <a:clrScheme name="Fermilab 1">
      <a:dk1>
        <a:srgbClr val="003087"/>
      </a:dk1>
      <a:lt1>
        <a:srgbClr val="FFFFFF"/>
      </a:lt1>
      <a:dk2>
        <a:srgbClr val="003087"/>
      </a:dk2>
      <a:lt2>
        <a:srgbClr val="FFFFFF"/>
      </a:lt2>
      <a:accent1>
        <a:srgbClr val="99D6EA"/>
      </a:accent1>
      <a:accent2>
        <a:srgbClr val="DB720C"/>
      </a:accent2>
      <a:accent3>
        <a:srgbClr val="519A24"/>
      </a:accent3>
      <a:accent4>
        <a:srgbClr val="AF272F"/>
      </a:accent4>
      <a:accent5>
        <a:srgbClr val="00B5E2"/>
      </a:accent5>
      <a:accent6>
        <a:srgbClr val="50505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FA6561EA-5476-4052-84D7-7BCA5B4A2A6E}" vid="{3CED6F7E-0C40-4358-9557-CEEF733EC329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470</TotalTime>
  <Words>961</Words>
  <Application>Microsoft Office PowerPoint</Application>
  <PresentationFormat>On-screen Show (4:3)</PresentationFormat>
  <Paragraphs>104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ＭＳ Ｐゴシック</vt:lpstr>
      <vt:lpstr>ＭＳ Ｐゴシック</vt:lpstr>
      <vt:lpstr>Arial</vt:lpstr>
      <vt:lpstr>Calibri</vt:lpstr>
      <vt:lpstr>Geneva</vt:lpstr>
      <vt:lpstr>Helvetica</vt:lpstr>
      <vt:lpstr>FNAL_TemplateMac_060514</vt:lpstr>
      <vt:lpstr>Fermilab: Footer Only</vt:lpstr>
      <vt:lpstr>PowerPoint Presentation</vt:lpstr>
      <vt:lpstr>DOE and Fermilab – Understanding the playing field is important</vt:lpstr>
      <vt:lpstr>Two Considerations to Discuss Today</vt:lpstr>
      <vt:lpstr>Accepting In-Kind Contributions</vt:lpstr>
      <vt:lpstr>  The Process - FESHM 2110: Ensuring Equivalent Safety Performance when Using International Codes and Standards </vt:lpstr>
      <vt:lpstr>Process Flow –  Following path where equivalency can be achieved</vt:lpstr>
      <vt:lpstr>It sounds simple – it is not</vt:lpstr>
      <vt:lpstr>Acclimating Users</vt:lpstr>
      <vt:lpstr>Acclimating Users (continued)</vt:lpstr>
      <vt:lpstr>Conclusion</vt:lpstr>
      <vt:lpstr>Questions?</vt:lpstr>
    </vt:vector>
  </TitlesOfParts>
  <Company>Sandbox Studio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— one line or two lines</dc:title>
  <dc:creator>Martha E. Michels x3511 08971N</dc:creator>
  <cp:lastModifiedBy>John E. AndersonJr. x4973 04659N</cp:lastModifiedBy>
  <cp:revision>89</cp:revision>
  <cp:lastPrinted>2014-01-20T19:40:21Z</cp:lastPrinted>
  <dcterms:created xsi:type="dcterms:W3CDTF">2016-09-30T20:29:12Z</dcterms:created>
  <dcterms:modified xsi:type="dcterms:W3CDTF">2017-09-17T16:18:20Z</dcterms:modified>
</cp:coreProperties>
</file>