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gif" ContentType="image/gif"/>
  <Default Extension="vml" ContentType="application/vnd.openxmlformats-officedocument.vmlDrawing"/>
  <Default Extension="jp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9" r:id="rId1"/>
  </p:sldMasterIdLst>
  <p:notesMasterIdLst>
    <p:notesMasterId r:id="rId24"/>
  </p:notesMasterIdLst>
  <p:handoutMasterIdLst>
    <p:handoutMasterId r:id="rId25"/>
  </p:handoutMasterIdLst>
  <p:sldIdLst>
    <p:sldId id="259" r:id="rId2"/>
    <p:sldId id="256" r:id="rId3"/>
    <p:sldId id="294" r:id="rId4"/>
    <p:sldId id="261" r:id="rId5"/>
    <p:sldId id="263" r:id="rId6"/>
    <p:sldId id="288" r:id="rId7"/>
    <p:sldId id="270" r:id="rId8"/>
    <p:sldId id="289" r:id="rId9"/>
    <p:sldId id="265" r:id="rId10"/>
    <p:sldId id="290" r:id="rId11"/>
    <p:sldId id="266" r:id="rId12"/>
    <p:sldId id="291" r:id="rId13"/>
    <p:sldId id="267" r:id="rId14"/>
    <p:sldId id="292" r:id="rId15"/>
    <p:sldId id="268" r:id="rId16"/>
    <p:sldId id="293" r:id="rId17"/>
    <p:sldId id="269" r:id="rId18"/>
    <p:sldId id="272" r:id="rId19"/>
    <p:sldId id="271" r:id="rId20"/>
    <p:sldId id="295" r:id="rId21"/>
    <p:sldId id="264" r:id="rId22"/>
    <p:sldId id="260" r:id="rId23"/>
  </p:sldIdLst>
  <p:sldSz cx="9144000" cy="6858000" type="screen4x3"/>
  <p:notesSz cx="6669088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43" autoAdjust="0"/>
    <p:restoredTop sz="86378" autoAdjust="0"/>
  </p:normalViewPr>
  <p:slideViewPr>
    <p:cSldViewPr snapToGrid="0">
      <p:cViewPr varScale="1">
        <p:scale>
          <a:sx n="88" d="100"/>
          <a:sy n="88" d="100"/>
        </p:scale>
        <p:origin x="1339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75" d="100"/>
          <a:sy n="75" d="100"/>
        </p:scale>
        <p:origin x="2866" y="43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6.wmf"/><Relationship Id="rId1" Type="http://schemas.openxmlformats.org/officeDocument/2006/relationships/image" Target="../media/image25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938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777607" y="0"/>
            <a:ext cx="2889938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0ED483-40F9-4929-88C1-83FC4884FA16}" type="datetimeFigureOut">
              <a:rPr lang="en-GB" smtClean="0"/>
              <a:t>14/09/2017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585"/>
            <a:ext cx="2889938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777607" y="9428585"/>
            <a:ext cx="2889938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6D170A-68B0-41EE-814C-70C03EF49AF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6015600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938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777607" y="0"/>
            <a:ext cx="2889938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E477F6-B56C-4887-AE21-FE7180AD5B31}" type="datetimeFigureOut">
              <a:rPr lang="en-GB" smtClean="0"/>
              <a:t>14/09/2017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01725" y="1241425"/>
            <a:ext cx="4465638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66909" y="4777195"/>
            <a:ext cx="533527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5"/>
            <a:ext cx="2889938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777607" y="9428585"/>
            <a:ext cx="2889938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7869EB-19FE-4B6F-B72C-B2CC9FC9731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404103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7869EB-19FE-4B6F-B72C-B2CC9FC9731A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450132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7869EB-19FE-4B6F-B72C-B2CC9FC9731A}" type="slidenum">
              <a:rPr lang="en-GB" smtClean="0"/>
              <a:t>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574969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227E8B-DD84-4D1A-8D78-D9299917AD4C}" type="datetimeFigureOut">
              <a:rPr lang="en-GB" smtClean="0"/>
              <a:t>14/09/2017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D6E449-7905-4D35-8422-6179D695B688}" type="slidenum">
              <a:rPr lang="en-GB" smtClean="0"/>
              <a:t>‹#›</a:t>
            </a:fld>
            <a:endParaRPr lang="en-GB"/>
          </a:p>
        </p:txBody>
      </p:sp>
      <p:grpSp>
        <p:nvGrpSpPr>
          <p:cNvPr id="7" name="Group 6"/>
          <p:cNvGrpSpPr/>
          <p:nvPr userDrawn="1"/>
        </p:nvGrpSpPr>
        <p:grpSpPr>
          <a:xfrm>
            <a:off x="0" y="-16935"/>
            <a:ext cx="9162849" cy="6866468"/>
            <a:chOff x="-8466" y="-8468"/>
            <a:chExt cx="9162849" cy="6866468"/>
          </a:xfrm>
        </p:grpSpPr>
        <p:sp>
          <p:nvSpPr>
            <p:cNvPr id="8" name="Freeform 7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rgbClr val="00B0F0">
                <a:alpha val="80000"/>
              </a:srgbClr>
            </a:solidFill>
            <a:ln>
              <a:solidFill>
                <a:srgbClr val="00B0F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8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rgbClr val="00B0F0">
                <a:alpha val="85000"/>
              </a:srgbClr>
            </a:solidFill>
            <a:ln>
              <a:solidFill>
                <a:srgbClr val="00B0F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</p:spTree>
    <p:extLst>
      <p:ext uri="{BB962C8B-B14F-4D97-AF65-F5344CB8AC3E}">
        <p14:creationId xmlns:p14="http://schemas.microsoft.com/office/powerpoint/2010/main" val="38415290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227E8B-DD84-4D1A-8D78-D9299917AD4C}" type="datetimeFigureOut">
              <a:rPr lang="en-GB" smtClean="0"/>
              <a:t>14/09/2017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D6E449-7905-4D35-8422-6179D695B6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461961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227E8B-DD84-4D1A-8D78-D9299917AD4C}" type="datetimeFigureOut">
              <a:rPr lang="en-GB" smtClean="0"/>
              <a:t>14/09/2017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D6E449-7905-4D35-8422-6179D695B6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51568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227E8B-DD84-4D1A-8D78-D9299917AD4C}" type="datetimeFigureOut">
              <a:rPr lang="en-GB" smtClean="0"/>
              <a:t>14/09/2017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D6E449-7905-4D35-8422-6179D695B6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461171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227E8B-DD84-4D1A-8D78-D9299917AD4C}" type="datetimeFigureOut">
              <a:rPr lang="en-GB" smtClean="0"/>
              <a:t>14/09/2017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D6E449-7905-4D35-8422-6179D695B6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650035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227E8B-DD84-4D1A-8D78-D9299917AD4C}" type="datetimeFigureOut">
              <a:rPr lang="en-GB" smtClean="0"/>
              <a:t>14/09/2017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D6E449-7905-4D35-8422-6179D695B6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007676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227E8B-DD84-4D1A-8D78-D9299917AD4C}" type="datetimeFigureOut">
              <a:rPr lang="en-GB" smtClean="0"/>
              <a:t>14/09/2017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D6E449-7905-4D35-8422-6179D695B6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419713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227E8B-DD84-4D1A-8D78-D9299917AD4C}" type="datetimeFigureOut">
              <a:rPr lang="en-GB" smtClean="0"/>
              <a:t>14/09/2017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D6E449-7905-4D35-8422-6179D695B6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916866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227E8B-DD84-4D1A-8D78-D9299917AD4C}" type="datetimeFigureOut">
              <a:rPr lang="en-GB" smtClean="0"/>
              <a:t>14/09/2017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D6E449-7905-4D35-8422-6179D695B6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985054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227E8B-DD84-4D1A-8D78-D9299917AD4C}" type="datetimeFigureOut">
              <a:rPr lang="en-GB" smtClean="0"/>
              <a:t>14/09/2017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D6E449-7905-4D35-8422-6179D695B6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465324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227E8B-DD84-4D1A-8D78-D9299917AD4C}" type="datetimeFigureOut">
              <a:rPr lang="en-GB" smtClean="0"/>
              <a:t>14/09/2017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D6E449-7905-4D35-8422-6179D695B6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0701634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Cover page 1">
    <p:bg>
      <p:bgPr>
        <a:solidFill>
          <a:srgbClr val="10428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logooutline.eps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9492" y="3429277"/>
            <a:ext cx="2520000" cy="2494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408523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Cover page 2">
    <p:bg>
      <p:bgPr>
        <a:solidFill>
          <a:srgbClr val="10428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LOGOfin.eps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7264" y="4105881"/>
            <a:ext cx="1172455" cy="14670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390109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227E8B-DD84-4D1A-8D78-D9299917AD4C}" type="datetimeFigureOut">
              <a:rPr lang="en-GB" smtClean="0"/>
              <a:t>14/09/2017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D6E449-7905-4D35-8422-6179D695B6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48062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698" r:id="rId9"/>
    <p:sldLayoutId id="2147483699" r:id="rId10"/>
    <p:sldLayoutId id="2147483700" r:id="rId11"/>
    <p:sldLayoutId id="2147483701" r:id="rId12"/>
    <p:sldLayoutId id="2147483702" r:id="rId13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jpeg"/><Relationship Id="rId5" Type="http://schemas.openxmlformats.org/officeDocument/2006/relationships/image" Target="../media/image6.png"/><Relationship Id="rId4" Type="http://schemas.openxmlformats.org/officeDocument/2006/relationships/image" Target="../media/image5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g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emf"/><Relationship Id="rId4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5.emf"/><Relationship Id="rId7" Type="http://schemas.openxmlformats.org/officeDocument/2006/relationships/image" Target="../media/image2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jpe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wmf"/><Relationship Id="rId3" Type="http://schemas.openxmlformats.org/officeDocument/2006/relationships/image" Target="../media/image8.png"/><Relationship Id="rId7" Type="http://schemas.openxmlformats.org/officeDocument/2006/relationships/oleObject" Target="../embeddings/oleObject1.bin"/><Relationship Id="rId12" Type="http://schemas.openxmlformats.org/officeDocument/2006/relationships/image" Target="../media/image28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hyperlink" Target="20170418_Hazard%20classification_v1.pdf" TargetMode="External"/><Relationship Id="rId11" Type="http://schemas.openxmlformats.org/officeDocument/2006/relationships/image" Target="../media/image26.wmf"/><Relationship Id="rId5" Type="http://schemas.openxmlformats.org/officeDocument/2006/relationships/image" Target="../media/image27.png"/><Relationship Id="rId10" Type="http://schemas.openxmlformats.org/officeDocument/2006/relationships/oleObject" Target="../embeddings/oleObject2.bin"/><Relationship Id="rId4" Type="http://schemas.openxmlformats.org/officeDocument/2006/relationships/image" Target="../media/image5.emf"/><Relationship Id="rId9" Type="http://schemas.openxmlformats.org/officeDocument/2006/relationships/hyperlink" Target="CL-SAFETY-TE%200006%20Equipement%20de%20protection%20individuelle%20(EPI).pdf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1.jpeg"/><Relationship Id="rId5" Type="http://schemas.openxmlformats.org/officeDocument/2006/relationships/image" Target="../media/image30.jpeg"/><Relationship Id="rId4" Type="http://schemas.openxmlformats.org/officeDocument/2006/relationships/image" Target="../media/image5.emf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9143999" cy="2440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4290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872306" y="635352"/>
            <a:ext cx="5399387" cy="24757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  <a:spcAft>
                <a:spcPts val="0"/>
              </a:spcAft>
            </a:pPr>
            <a:r>
              <a:rPr lang="en-GB" sz="4400" b="1" dirty="0"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METHODOLOGICAL APPROACH TO SAFETY ANALYSIS AT CERN </a:t>
            </a:r>
            <a:endParaRPr lang="en-GB" sz="4400" dirty="0">
              <a:effectLst/>
              <a:latin typeface="+mj-lt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0929" y="108488"/>
            <a:ext cx="942589" cy="1008047"/>
          </a:xfrm>
          <a:prstGeom prst="rect">
            <a:avLst/>
          </a:prstGeom>
        </p:spPr>
      </p:pic>
      <p:pic>
        <p:nvPicPr>
          <p:cNvPr id="6" name="Picture 5"/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224"/>
          <a:stretch/>
        </p:blipFill>
        <p:spPr>
          <a:xfrm>
            <a:off x="168637" y="6013342"/>
            <a:ext cx="2101865" cy="708143"/>
          </a:xfrm>
          <a:prstGeom prst="rect">
            <a:avLst/>
          </a:prstGeom>
          <a:extLst>
            <a:ext uri="{FAA26D3D-D897-4be2-8F04-BA451C77F1D7}">
              <ma14:placeholderFlag xmlns:lc="http://schemas.openxmlformats.org/drawingml/2006/lockedCanvas" xmlns:ma14="http://schemas.microsoft.com/office/mac/drawingml/2011/main" xmlns:w="http://schemas.openxmlformats.org/wordprocessingml/2006/main" xmlns:w10="urn:schemas-microsoft-com:office:word" xmlns:v="urn:schemas-microsoft-com:vml" xmlns:o="urn:schemas-microsoft-com:office:office" xmlns:mv="urn:schemas-microsoft-com:mac:vml" xmlns:mo="http://schemas.microsoft.com/office/mac/office/2008/main" xmlns="" xmlns:pic="http://schemas.openxmlformats.org/drawingml/2006/picture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5="http://schemas.microsoft.com/office/word/2012/wordml" xmlns:w14="http://schemas.microsoft.com/office/word/2010/wordml" xmlns:wp="http://schemas.openxmlformats.org/drawingml/2006/wordprocessingDrawing" xmlns:wp14="http://schemas.microsoft.com/office/word/2010/wordprocessingDrawing" xmlns:m="http://schemas.openxmlformats.org/officeDocument/2006/math" xmlns:mc="http://schemas.openxmlformats.org/markup-compatibility/2006" xmlns:wpc="http://schemas.microsoft.com/office/word/2010/wordprocessingCanvas"/>
            </a:ext>
          </a:extLst>
        </p:spPr>
      </p:pic>
      <p:sp>
        <p:nvSpPr>
          <p:cNvPr id="7" name="Text Placeholder 4"/>
          <p:cNvSpPr txBox="1">
            <a:spLocks/>
          </p:cNvSpPr>
          <p:nvPr/>
        </p:nvSpPr>
        <p:spPr>
          <a:xfrm>
            <a:off x="3618702" y="5498798"/>
            <a:ext cx="2659382" cy="10290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it-IT" sz="1050" b="1" u="sng" dirty="0" smtClean="0"/>
              <a:t>Francesca VIGGIANO, TE-HDO</a:t>
            </a:r>
          </a:p>
          <a:p>
            <a:pPr algn="l"/>
            <a:r>
              <a:rPr lang="it-IT" sz="1050" dirty="0" smtClean="0"/>
              <a:t>Thomas OTTO, TE-DSO</a:t>
            </a:r>
            <a:endParaRPr lang="en-GB" sz="1050" dirty="0" smtClean="0"/>
          </a:p>
          <a:p>
            <a:pPr algn="l"/>
            <a:r>
              <a:rPr lang="it-IT" sz="1050" dirty="0" smtClean="0"/>
              <a:t>Fabio FORMENTI, TE-DDSO</a:t>
            </a:r>
            <a:endParaRPr lang="en-GB" sz="1050" dirty="0" smtClean="0"/>
          </a:p>
          <a:p>
            <a:pPr algn="l"/>
            <a:r>
              <a:rPr lang="fr-FR" sz="1050" dirty="0" smtClean="0"/>
              <a:t>Delphine LETANT-DELRIEUX, TE-VSC</a:t>
            </a:r>
            <a:endParaRPr lang="en-GB" sz="1050" dirty="0" smtClean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3931" y="3588063"/>
            <a:ext cx="5245967" cy="14004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292675">
            <a:off x="4038773" y="612511"/>
            <a:ext cx="422691" cy="4769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1083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5350" y="6240687"/>
            <a:ext cx="474319" cy="507258"/>
          </a:xfrm>
        </p:spPr>
      </p:pic>
      <p:pic>
        <p:nvPicPr>
          <p:cNvPr id="5" name="Picture 4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224"/>
          <a:stretch/>
        </p:blipFill>
        <p:spPr>
          <a:xfrm>
            <a:off x="145389" y="6308580"/>
            <a:ext cx="1381193" cy="439365"/>
          </a:xfrm>
          <a:prstGeom prst="rect">
            <a:avLst/>
          </a:prstGeom>
          <a:extLst>
            <a:ext uri="{FAA26D3D-D897-4be2-8F04-BA451C77F1D7}">
              <ma14:placeholderFlag xmlns:lc="http://schemas.openxmlformats.org/drawingml/2006/lockedCanvas" xmlns:ma14="http://schemas.microsoft.com/office/mac/drawingml/2011/main" xmlns:w="http://schemas.openxmlformats.org/wordprocessingml/2006/main" xmlns:w10="urn:schemas-microsoft-com:office:word" xmlns:v="urn:schemas-microsoft-com:vml" xmlns:o="urn:schemas-microsoft-com:office:office" xmlns:mv="urn:schemas-microsoft-com:mac:vml" xmlns:mo="http://schemas.microsoft.com/office/mac/office/2008/main" xmlns="" xmlns:pic="http://schemas.openxmlformats.org/drawingml/2006/picture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5="http://schemas.microsoft.com/office/word/2012/wordml" xmlns:w14="http://schemas.microsoft.com/office/word/2010/wordml" xmlns:wp="http://schemas.openxmlformats.org/drawingml/2006/wordprocessingDrawing" xmlns:wp14="http://schemas.microsoft.com/office/word/2010/wordprocessingDrawing" xmlns:m="http://schemas.openxmlformats.org/officeDocument/2006/math" xmlns:mc="http://schemas.openxmlformats.org/markup-compatibility/2006" xmlns:wpc="http://schemas.microsoft.com/office/word/2010/wordprocessingCanvas"/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494868" y="6440168"/>
            <a:ext cx="24022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sz="1400" dirty="0" smtClean="0">
                <a:solidFill>
                  <a:schemeClr val="bg1">
                    <a:lumMod val="50000"/>
                  </a:schemeClr>
                </a:solidFill>
              </a:rPr>
              <a:t>18-22 </a:t>
            </a:r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</a:rPr>
              <a:t>September</a:t>
            </a:r>
            <a:r>
              <a:rPr lang="fr-CH" sz="1400" dirty="0" smtClean="0">
                <a:solidFill>
                  <a:schemeClr val="bg1">
                    <a:lumMod val="50000"/>
                  </a:schemeClr>
                </a:solidFill>
              </a:rPr>
              <a:t>, 2017</a:t>
            </a:r>
            <a:endParaRPr lang="en-GB" sz="1400" dirty="0">
              <a:solidFill>
                <a:schemeClr val="bg1">
                  <a:lumMod val="50000"/>
                </a:schemeClr>
              </a:solidFill>
            </a:endParaRPr>
          </a:p>
        </p:txBody>
      </p:sp>
      <p:cxnSp>
        <p:nvCxnSpPr>
          <p:cNvPr id="8" name="Straight Connector 7"/>
          <p:cNvCxnSpPr/>
          <p:nvPr/>
        </p:nvCxnSpPr>
        <p:spPr>
          <a:xfrm flipH="1" flipV="1">
            <a:off x="1526582" y="918715"/>
            <a:ext cx="7617418" cy="1"/>
          </a:xfrm>
          <a:prstGeom prst="line">
            <a:avLst/>
          </a:prstGeom>
          <a:ln w="28575">
            <a:solidFill>
              <a:srgbClr val="00B0F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 contourW="12700">
            <a:bevelT w="190500" h="38100"/>
            <a:contourClr>
              <a:srgbClr val="00B0F0"/>
            </a:contourClr>
          </a:sp3d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/>
        </p:nvSpPr>
        <p:spPr>
          <a:xfrm>
            <a:off x="6605767" y="129022"/>
            <a:ext cx="2409314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OBJECTIVE</a:t>
            </a:r>
            <a:endParaRPr lang="en-GB" sz="4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" name="Folded Corner 2"/>
          <p:cNvSpPr/>
          <p:nvPr/>
        </p:nvSpPr>
        <p:spPr>
          <a:xfrm>
            <a:off x="5634533" y="1538393"/>
            <a:ext cx="3117976" cy="3883136"/>
          </a:xfrm>
          <a:prstGeom prst="foldedCorner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bg2"/>
            </a:solidFill>
          </a:ln>
          <a:scene3d>
            <a:camera prst="perspectiveLef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Clr>
                <a:schemeClr val="accent5"/>
              </a:buClr>
              <a:buFont typeface="Wingdings" panose="05000000000000000000" pitchFamily="2" charset="2"/>
              <a:buChar char="q"/>
            </a:pPr>
            <a:r>
              <a:rPr lang="en-GB" dirty="0">
                <a:solidFill>
                  <a:schemeClr val="tx1"/>
                </a:solidFill>
              </a:rPr>
              <a:t>I</a:t>
            </a:r>
            <a:r>
              <a:rPr lang="en-GB" dirty="0" smtClean="0">
                <a:solidFill>
                  <a:schemeClr val="tx1"/>
                </a:solidFill>
              </a:rPr>
              <a:t>dentify </a:t>
            </a:r>
            <a:r>
              <a:rPr lang="en-GB" dirty="0">
                <a:solidFill>
                  <a:schemeClr val="tx1"/>
                </a:solidFill>
              </a:rPr>
              <a:t>hazards, evaluate risk where required and propose to reduce the risk level by adding precautions or controls, as </a:t>
            </a:r>
            <a:r>
              <a:rPr lang="en-GB" dirty="0" smtClean="0">
                <a:solidFill>
                  <a:schemeClr val="tx1"/>
                </a:solidFill>
              </a:rPr>
              <a:t>necessary</a:t>
            </a:r>
          </a:p>
          <a:p>
            <a:endParaRPr lang="en-GB" dirty="0" smtClean="0">
              <a:solidFill>
                <a:schemeClr val="tx1"/>
              </a:solidFill>
            </a:endParaRPr>
          </a:p>
          <a:p>
            <a:pPr marL="285750" indent="-285750">
              <a:buClr>
                <a:schemeClr val="accent5"/>
              </a:buClr>
              <a:buFont typeface="Wingdings" panose="05000000000000000000" pitchFamily="2" charset="2"/>
              <a:buChar char="q"/>
            </a:pPr>
            <a:r>
              <a:rPr lang="en-GB" dirty="0">
                <a:solidFill>
                  <a:schemeClr val="tx1"/>
                </a:solidFill>
              </a:rPr>
              <a:t>P</a:t>
            </a:r>
            <a:r>
              <a:rPr lang="en-GB" dirty="0" smtClean="0">
                <a:solidFill>
                  <a:schemeClr val="tx1"/>
                </a:solidFill>
              </a:rPr>
              <a:t>rovide </a:t>
            </a:r>
            <a:r>
              <a:rPr lang="en-GB" dirty="0">
                <a:solidFill>
                  <a:schemeClr val="tx1"/>
                </a:solidFill>
              </a:rPr>
              <a:t>a coherent approach for creation and review of workplace risk </a:t>
            </a:r>
            <a:r>
              <a:rPr lang="en-GB" dirty="0" smtClean="0">
                <a:solidFill>
                  <a:schemeClr val="tx1"/>
                </a:solidFill>
              </a:rPr>
              <a:t>analysis in the Technology department</a:t>
            </a:r>
            <a:endParaRPr lang="en-GB" dirty="0">
              <a:solidFill>
                <a:schemeClr val="tx1"/>
              </a:solidFill>
            </a:endParaRPr>
          </a:p>
          <a:p>
            <a:endParaRPr lang="en-GB" dirty="0">
              <a:solidFill>
                <a:schemeClr val="tx1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96875"/>
            <a:ext cx="5513847" cy="48555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5621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5350" y="6240687"/>
            <a:ext cx="474319" cy="507258"/>
          </a:xfrm>
        </p:spPr>
      </p:pic>
      <p:pic>
        <p:nvPicPr>
          <p:cNvPr id="5" name="Picture 4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224"/>
          <a:stretch/>
        </p:blipFill>
        <p:spPr>
          <a:xfrm>
            <a:off x="145389" y="6308580"/>
            <a:ext cx="1381193" cy="439365"/>
          </a:xfrm>
          <a:prstGeom prst="rect">
            <a:avLst/>
          </a:prstGeom>
          <a:extLst>
            <a:ext uri="{FAA26D3D-D897-4be2-8F04-BA451C77F1D7}">
              <ma14:placeholderFlag xmlns:lc="http://schemas.openxmlformats.org/drawingml/2006/lockedCanvas" xmlns:ma14="http://schemas.microsoft.com/office/mac/drawingml/2011/main" xmlns:w="http://schemas.openxmlformats.org/wordprocessingml/2006/main" xmlns:w10="urn:schemas-microsoft-com:office:word" xmlns:v="urn:schemas-microsoft-com:vml" xmlns:o="urn:schemas-microsoft-com:office:office" xmlns:mv="urn:schemas-microsoft-com:mac:vml" xmlns:mo="http://schemas.microsoft.com/office/mac/office/2008/main" xmlns="" xmlns:pic="http://schemas.openxmlformats.org/drawingml/2006/picture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5="http://schemas.microsoft.com/office/word/2012/wordml" xmlns:w14="http://schemas.microsoft.com/office/word/2010/wordml" xmlns:wp="http://schemas.openxmlformats.org/drawingml/2006/wordprocessingDrawing" xmlns:wp14="http://schemas.microsoft.com/office/word/2010/wordprocessingDrawing" xmlns:m="http://schemas.openxmlformats.org/officeDocument/2006/math" xmlns:mc="http://schemas.openxmlformats.org/markup-compatibility/2006" xmlns:wpc="http://schemas.microsoft.com/office/word/2010/wordprocessingCanvas"/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494868" y="6440168"/>
            <a:ext cx="24022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sz="1400" dirty="0" smtClean="0">
                <a:solidFill>
                  <a:schemeClr val="bg1">
                    <a:lumMod val="50000"/>
                  </a:schemeClr>
                </a:solidFill>
              </a:rPr>
              <a:t>18-22 </a:t>
            </a:r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</a:rPr>
              <a:t>September</a:t>
            </a:r>
            <a:r>
              <a:rPr lang="fr-CH" sz="1400" dirty="0" smtClean="0">
                <a:solidFill>
                  <a:schemeClr val="bg1">
                    <a:lumMod val="50000"/>
                  </a:schemeClr>
                </a:solidFill>
              </a:rPr>
              <a:t>, 2017</a:t>
            </a:r>
            <a:endParaRPr lang="en-GB" sz="1400" dirty="0">
              <a:solidFill>
                <a:schemeClr val="bg1">
                  <a:lumMod val="50000"/>
                </a:schemeClr>
              </a:solidFill>
            </a:endParaRPr>
          </a:p>
        </p:txBody>
      </p:sp>
      <p:cxnSp>
        <p:nvCxnSpPr>
          <p:cNvPr id="8" name="Straight Connector 7"/>
          <p:cNvCxnSpPr/>
          <p:nvPr/>
        </p:nvCxnSpPr>
        <p:spPr>
          <a:xfrm flipH="1" flipV="1">
            <a:off x="1526582" y="918715"/>
            <a:ext cx="7617418" cy="1"/>
          </a:xfrm>
          <a:prstGeom prst="line">
            <a:avLst/>
          </a:prstGeom>
          <a:ln w="28575">
            <a:solidFill>
              <a:srgbClr val="00B0F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 contourW="12700">
            <a:bevelT w="190500" h="38100"/>
            <a:contourClr>
              <a:srgbClr val="00B0F0"/>
            </a:contourClr>
          </a:sp3d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/>
        </p:nvSpPr>
        <p:spPr>
          <a:xfrm>
            <a:off x="2330667" y="232868"/>
            <a:ext cx="665900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METHODOLOGICAL APPROACH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128" y="1108055"/>
            <a:ext cx="6228554" cy="4961848"/>
          </a:xfrm>
          <a:prstGeom prst="rect">
            <a:avLst/>
          </a:prstGeom>
        </p:spPr>
      </p:pic>
      <p:sp>
        <p:nvSpPr>
          <p:cNvPr id="10" name="Folded Corner 9"/>
          <p:cNvSpPr/>
          <p:nvPr/>
        </p:nvSpPr>
        <p:spPr>
          <a:xfrm>
            <a:off x="6474681" y="1403772"/>
            <a:ext cx="2514987" cy="1873270"/>
          </a:xfrm>
          <a:prstGeom prst="foldedCorner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fr-FR" sz="1600" dirty="0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1600" dirty="0" smtClean="0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methodology</a:t>
            </a:r>
            <a:r>
              <a:rPr lang="fr-FR" sz="1600" dirty="0" smtClean="0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1600" dirty="0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has been </a:t>
            </a:r>
            <a:r>
              <a:rPr lang="en-US" sz="1600" dirty="0" smtClean="0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developed</a:t>
            </a:r>
            <a:r>
              <a:rPr lang="fr-FR" sz="1600" dirty="0" smtClean="0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smtClean="0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according</a:t>
            </a:r>
            <a:r>
              <a:rPr lang="fr-FR" sz="1600" dirty="0" smtClean="0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1600" dirty="0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to the </a:t>
            </a:r>
            <a:r>
              <a:rPr lang="fr-FR" sz="1600" dirty="0" smtClean="0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SUVA* </a:t>
            </a:r>
            <a:r>
              <a:rPr lang="en-US" sz="1600" dirty="0" smtClean="0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approach</a:t>
            </a:r>
            <a:r>
              <a:rPr lang="fr-FR" sz="1600" dirty="0" smtClean="0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1600" dirty="0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and has been </a:t>
            </a:r>
            <a:r>
              <a:rPr lang="en-US" sz="1600" dirty="0" smtClean="0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customized</a:t>
            </a:r>
            <a:r>
              <a:rPr lang="fr-FR" sz="1600" dirty="0" smtClean="0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1600" dirty="0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for </a:t>
            </a:r>
            <a:r>
              <a:rPr lang="fr-FR" sz="1600" dirty="0" err="1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CERN’s</a:t>
            </a:r>
            <a:r>
              <a:rPr lang="fr-FR" sz="1600" dirty="0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smtClean="0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facilities</a:t>
            </a:r>
            <a:endParaRPr lang="en-US" sz="1600" dirty="0"/>
          </a:p>
        </p:txBody>
      </p:sp>
      <p:sp>
        <p:nvSpPr>
          <p:cNvPr id="2" name="Rectangle 1"/>
          <p:cNvSpPr/>
          <p:nvPr/>
        </p:nvSpPr>
        <p:spPr>
          <a:xfrm>
            <a:off x="2154264" y="1108055"/>
            <a:ext cx="1697065" cy="1053959"/>
          </a:xfrm>
          <a:prstGeom prst="rect">
            <a:avLst/>
          </a:prstGeom>
          <a:noFill/>
          <a:ln w="28575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TextBox 2"/>
          <p:cNvSpPr txBox="1"/>
          <p:nvPr/>
        </p:nvSpPr>
        <p:spPr>
          <a:xfrm>
            <a:off x="1843320" y="940754"/>
            <a:ext cx="3642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b="1" dirty="0" smtClean="0">
                <a:solidFill>
                  <a:srgbClr val="FF0000"/>
                </a:solidFill>
              </a:rPr>
              <a:t>1</a:t>
            </a:r>
            <a:endParaRPr lang="en-GB" b="1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757260" y="3386117"/>
            <a:ext cx="22324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GB" sz="800" dirty="0" smtClean="0"/>
              <a:t>*</a:t>
            </a:r>
            <a:r>
              <a:rPr lang="en-GB" sz="800" b="1" dirty="0" smtClean="0"/>
              <a:t>Suva</a:t>
            </a:r>
            <a:r>
              <a:rPr lang="en-GB" sz="800" dirty="0"/>
              <a:t>, the Swiss National Accident Insurance Fund, is </a:t>
            </a:r>
            <a:r>
              <a:rPr lang="en-GB" sz="800" dirty="0" smtClean="0"/>
              <a:t>an </a:t>
            </a:r>
            <a:r>
              <a:rPr lang="en-GB" sz="800" dirty="0"/>
              <a:t>independent company under public </a:t>
            </a:r>
            <a:r>
              <a:rPr lang="en-GB" sz="800" dirty="0" smtClean="0"/>
              <a:t>law, which insures </a:t>
            </a:r>
            <a:r>
              <a:rPr lang="en-GB" sz="800" dirty="0"/>
              <a:t>people at work and at leisure. </a:t>
            </a:r>
          </a:p>
        </p:txBody>
      </p:sp>
    </p:spTree>
    <p:extLst>
      <p:ext uri="{BB962C8B-B14F-4D97-AF65-F5344CB8AC3E}">
        <p14:creationId xmlns:p14="http://schemas.microsoft.com/office/powerpoint/2010/main" val="41906035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5350" y="6240687"/>
            <a:ext cx="474319" cy="507258"/>
          </a:xfrm>
        </p:spPr>
      </p:pic>
      <p:pic>
        <p:nvPicPr>
          <p:cNvPr id="5" name="Picture 4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224"/>
          <a:stretch/>
        </p:blipFill>
        <p:spPr>
          <a:xfrm>
            <a:off x="145389" y="6308580"/>
            <a:ext cx="1381193" cy="439365"/>
          </a:xfrm>
          <a:prstGeom prst="rect">
            <a:avLst/>
          </a:prstGeom>
          <a:extLst>
            <a:ext uri="{FAA26D3D-D897-4be2-8F04-BA451C77F1D7}">
              <ma14:placeholderFlag xmlns:lc="http://schemas.openxmlformats.org/drawingml/2006/lockedCanvas" xmlns:ma14="http://schemas.microsoft.com/office/mac/drawingml/2011/main" xmlns:w="http://schemas.openxmlformats.org/wordprocessingml/2006/main" xmlns:w10="urn:schemas-microsoft-com:office:word" xmlns:v="urn:schemas-microsoft-com:vml" xmlns:o="urn:schemas-microsoft-com:office:office" xmlns:mv="urn:schemas-microsoft-com:mac:vml" xmlns:mo="http://schemas.microsoft.com/office/mac/office/2008/main" xmlns="" xmlns:pic="http://schemas.openxmlformats.org/drawingml/2006/picture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5="http://schemas.microsoft.com/office/word/2012/wordml" xmlns:w14="http://schemas.microsoft.com/office/word/2010/wordml" xmlns:wp="http://schemas.openxmlformats.org/drawingml/2006/wordprocessingDrawing" xmlns:wp14="http://schemas.microsoft.com/office/word/2010/wordprocessingDrawing" xmlns:m="http://schemas.openxmlformats.org/officeDocument/2006/math" xmlns:mc="http://schemas.openxmlformats.org/markup-compatibility/2006" xmlns:wpc="http://schemas.microsoft.com/office/word/2010/wordprocessingCanvas"/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494868" y="6440168"/>
            <a:ext cx="24022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sz="1400" dirty="0" smtClean="0">
                <a:solidFill>
                  <a:schemeClr val="bg1">
                    <a:lumMod val="50000"/>
                  </a:schemeClr>
                </a:solidFill>
              </a:rPr>
              <a:t>18-22 </a:t>
            </a:r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</a:rPr>
              <a:t>September</a:t>
            </a:r>
            <a:r>
              <a:rPr lang="fr-CH" sz="1400" dirty="0" smtClean="0">
                <a:solidFill>
                  <a:schemeClr val="bg1">
                    <a:lumMod val="50000"/>
                  </a:schemeClr>
                </a:solidFill>
              </a:rPr>
              <a:t>, 2017</a:t>
            </a:r>
            <a:endParaRPr lang="en-GB" sz="1400" dirty="0">
              <a:solidFill>
                <a:schemeClr val="bg1">
                  <a:lumMod val="50000"/>
                </a:schemeClr>
              </a:solidFill>
            </a:endParaRPr>
          </a:p>
        </p:txBody>
      </p:sp>
      <p:cxnSp>
        <p:nvCxnSpPr>
          <p:cNvPr id="8" name="Straight Connector 7"/>
          <p:cNvCxnSpPr/>
          <p:nvPr/>
        </p:nvCxnSpPr>
        <p:spPr>
          <a:xfrm flipH="1" flipV="1">
            <a:off x="1526582" y="918715"/>
            <a:ext cx="7617418" cy="1"/>
          </a:xfrm>
          <a:prstGeom prst="line">
            <a:avLst/>
          </a:prstGeom>
          <a:ln w="28575">
            <a:solidFill>
              <a:srgbClr val="00B0F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 contourW="12700">
            <a:bevelT w="190500" h="38100"/>
            <a:contourClr>
              <a:srgbClr val="00B0F0"/>
            </a:contourClr>
          </a:sp3d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/>
        </p:nvSpPr>
        <p:spPr>
          <a:xfrm>
            <a:off x="672136" y="115302"/>
            <a:ext cx="831753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CH" sz="4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STEP 1 –</a:t>
            </a:r>
            <a:r>
              <a:rPr lang="en-US" sz="4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Determine</a:t>
            </a:r>
            <a:r>
              <a:rPr lang="fr-CH" sz="4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the </a:t>
            </a:r>
            <a:r>
              <a:rPr lang="en-US" sz="4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work</a:t>
            </a:r>
            <a:r>
              <a:rPr lang="fr-CH" sz="4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4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perimeter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39735" y="1014243"/>
            <a:ext cx="8649934" cy="9110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  <a:spcAft>
                <a:spcPts val="600"/>
              </a:spcAft>
            </a:pPr>
            <a:r>
              <a:rPr lang="en-GB" sz="1200" dirty="0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identification of the perimeter/the process can alternatively be done by considering:</a:t>
            </a:r>
            <a:r>
              <a:rPr lang="en-GB" sz="1200" dirty="0">
                <a:latin typeface="Verdana" panose="020B0604030504040204" pitchFamily="34" charset="0"/>
                <a:ea typeface="MS Mincho" panose="02020609040205080304" pitchFamily="49" charset="-128"/>
                <a:cs typeface="Verdana" panose="020B0604030504040204" pitchFamily="34" charset="0"/>
              </a:rPr>
              <a:t> </a:t>
            </a:r>
            <a:endParaRPr lang="en-GB" sz="1200" dirty="0">
              <a:latin typeface="Verdana" panose="020B060403050404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20000"/>
              </a:lnSpc>
              <a:spcAft>
                <a:spcPts val="600"/>
              </a:spcAft>
              <a:buFont typeface="Symbol" panose="05050102010706020507" pitchFamily="18" charset="2"/>
              <a:buBlip>
                <a:blip r:embed="rId4"/>
              </a:buBlip>
            </a:pPr>
            <a:r>
              <a:rPr lang="en-GB" sz="1200" b="1" u="sng" dirty="0" smtClean="0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Group of workers</a:t>
            </a:r>
            <a:r>
              <a:rPr lang="en-GB" sz="1200" dirty="0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200" dirty="0" smtClean="0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Workers </a:t>
            </a:r>
            <a:r>
              <a:rPr lang="en-GB" sz="1200" dirty="0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belonging to the same section (TE-CRG-OD or TE-MSC-LMF</a:t>
            </a:r>
            <a:r>
              <a:rPr lang="en-GB" sz="1200" dirty="0" smtClean="0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GB" sz="1200" dirty="0">
              <a:latin typeface="Verdana" panose="020B060403050404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20000"/>
              </a:lnSpc>
              <a:spcAft>
                <a:spcPts val="600"/>
              </a:spcAft>
              <a:buFont typeface="Symbol" panose="05050102010706020507" pitchFamily="18" charset="2"/>
              <a:buBlip>
                <a:blip r:embed="rId4"/>
              </a:buBlip>
            </a:pPr>
            <a:r>
              <a:rPr lang="en-GB" sz="1200" b="1" u="sng" dirty="0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Process/activity </a:t>
            </a:r>
            <a:r>
              <a:rPr lang="en-GB" sz="1200" b="1" u="sng" dirty="0" smtClean="0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sector</a:t>
            </a:r>
            <a:r>
              <a:rPr lang="en-GB" sz="1200" dirty="0" smtClean="0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en-GB" sz="1200" dirty="0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GB" sz="1200" dirty="0" smtClean="0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achining</a:t>
            </a:r>
            <a:r>
              <a:rPr lang="en-GB" sz="1200" dirty="0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welding, </a:t>
            </a:r>
            <a:r>
              <a:rPr lang="en-GB" sz="1200" dirty="0" smtClean="0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assembly work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92542"/>
            <a:ext cx="9144000" cy="3894667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1611" y="5343631"/>
            <a:ext cx="4202723" cy="1514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9584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5350" y="6240687"/>
            <a:ext cx="474319" cy="507258"/>
          </a:xfrm>
        </p:spPr>
      </p:pic>
      <p:pic>
        <p:nvPicPr>
          <p:cNvPr id="5" name="Picture 4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224"/>
          <a:stretch/>
        </p:blipFill>
        <p:spPr>
          <a:xfrm>
            <a:off x="145389" y="6308580"/>
            <a:ext cx="1381193" cy="439365"/>
          </a:xfrm>
          <a:prstGeom prst="rect">
            <a:avLst/>
          </a:prstGeom>
          <a:extLst>
            <a:ext uri="{FAA26D3D-D897-4be2-8F04-BA451C77F1D7}">
              <ma14:placeholderFlag xmlns:lc="http://schemas.openxmlformats.org/drawingml/2006/lockedCanvas" xmlns:ma14="http://schemas.microsoft.com/office/mac/drawingml/2011/main" xmlns:w="http://schemas.openxmlformats.org/wordprocessingml/2006/main" xmlns:w10="urn:schemas-microsoft-com:office:word" xmlns:v="urn:schemas-microsoft-com:vml" xmlns:o="urn:schemas-microsoft-com:office:office" xmlns:mv="urn:schemas-microsoft-com:mac:vml" xmlns:mo="http://schemas.microsoft.com/office/mac/office/2008/main" xmlns="" xmlns:pic="http://schemas.openxmlformats.org/drawingml/2006/picture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5="http://schemas.microsoft.com/office/word/2012/wordml" xmlns:w14="http://schemas.microsoft.com/office/word/2010/wordml" xmlns:wp="http://schemas.openxmlformats.org/drawingml/2006/wordprocessingDrawing" xmlns:wp14="http://schemas.microsoft.com/office/word/2010/wordprocessingDrawing" xmlns:m="http://schemas.openxmlformats.org/officeDocument/2006/math" xmlns:mc="http://schemas.openxmlformats.org/markup-compatibility/2006" xmlns:wpc="http://schemas.microsoft.com/office/word/2010/wordprocessingCanvas"/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494868" y="6440168"/>
            <a:ext cx="24022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sz="1400" dirty="0" smtClean="0">
                <a:solidFill>
                  <a:schemeClr val="bg1">
                    <a:lumMod val="50000"/>
                  </a:schemeClr>
                </a:solidFill>
              </a:rPr>
              <a:t>18-22 </a:t>
            </a:r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</a:rPr>
              <a:t>September</a:t>
            </a:r>
            <a:r>
              <a:rPr lang="fr-CH" sz="1400" dirty="0" smtClean="0">
                <a:solidFill>
                  <a:schemeClr val="bg1">
                    <a:lumMod val="50000"/>
                  </a:schemeClr>
                </a:solidFill>
              </a:rPr>
              <a:t>, 2017</a:t>
            </a:r>
            <a:endParaRPr lang="en-GB" sz="1400" dirty="0">
              <a:solidFill>
                <a:schemeClr val="bg1">
                  <a:lumMod val="50000"/>
                </a:schemeClr>
              </a:solidFill>
            </a:endParaRPr>
          </a:p>
        </p:txBody>
      </p:sp>
      <p:cxnSp>
        <p:nvCxnSpPr>
          <p:cNvPr id="8" name="Straight Connector 7"/>
          <p:cNvCxnSpPr/>
          <p:nvPr/>
        </p:nvCxnSpPr>
        <p:spPr>
          <a:xfrm flipH="1" flipV="1">
            <a:off x="1526582" y="918715"/>
            <a:ext cx="7617418" cy="1"/>
          </a:xfrm>
          <a:prstGeom prst="line">
            <a:avLst/>
          </a:prstGeom>
          <a:ln w="28575">
            <a:solidFill>
              <a:srgbClr val="00B0F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 contourW="12700">
            <a:bevelT w="190500" h="38100"/>
            <a:contourClr>
              <a:srgbClr val="00B0F0"/>
            </a:contourClr>
          </a:sp3d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/>
        </p:nvSpPr>
        <p:spPr>
          <a:xfrm>
            <a:off x="2330667" y="232868"/>
            <a:ext cx="665900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METHODOLOGICAL APPROACH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128" y="1108055"/>
            <a:ext cx="6228554" cy="4961848"/>
          </a:xfrm>
          <a:prstGeom prst="rect">
            <a:avLst/>
          </a:prstGeom>
        </p:spPr>
      </p:pic>
      <p:sp>
        <p:nvSpPr>
          <p:cNvPr id="10" name="Folded Corner 9"/>
          <p:cNvSpPr/>
          <p:nvPr/>
        </p:nvSpPr>
        <p:spPr>
          <a:xfrm>
            <a:off x="6474681" y="1403772"/>
            <a:ext cx="2514987" cy="1873270"/>
          </a:xfrm>
          <a:prstGeom prst="foldedCorner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fr-FR" sz="1600" dirty="0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1600" dirty="0" smtClean="0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methodology</a:t>
            </a:r>
            <a:r>
              <a:rPr lang="fr-FR" sz="1600" dirty="0" smtClean="0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1600" dirty="0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has been </a:t>
            </a:r>
            <a:r>
              <a:rPr lang="en-US" sz="1600" dirty="0" smtClean="0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developed</a:t>
            </a:r>
            <a:r>
              <a:rPr lang="fr-FR" sz="1600" dirty="0" smtClean="0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smtClean="0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according</a:t>
            </a:r>
            <a:r>
              <a:rPr lang="fr-FR" sz="1600" dirty="0" smtClean="0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1600" dirty="0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to the </a:t>
            </a:r>
            <a:r>
              <a:rPr lang="fr-FR" sz="1600" dirty="0" smtClean="0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SUVA* </a:t>
            </a:r>
            <a:r>
              <a:rPr lang="en-US" sz="1600" dirty="0" smtClean="0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approach</a:t>
            </a:r>
            <a:r>
              <a:rPr lang="fr-FR" sz="1600" dirty="0" smtClean="0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1600" dirty="0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and has been </a:t>
            </a:r>
            <a:r>
              <a:rPr lang="en-US" sz="1600" dirty="0" smtClean="0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customized</a:t>
            </a:r>
            <a:r>
              <a:rPr lang="fr-FR" sz="1600" dirty="0" smtClean="0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1600" dirty="0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for </a:t>
            </a:r>
            <a:r>
              <a:rPr lang="fr-FR" sz="1600" dirty="0" err="1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CERN’s</a:t>
            </a:r>
            <a:r>
              <a:rPr lang="fr-FR" sz="1600" dirty="0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1600" dirty="0" err="1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facilities</a:t>
            </a:r>
            <a:endParaRPr lang="en-GB" sz="1600" dirty="0"/>
          </a:p>
        </p:txBody>
      </p:sp>
      <p:sp>
        <p:nvSpPr>
          <p:cNvPr id="2" name="Rectangle 1"/>
          <p:cNvSpPr/>
          <p:nvPr/>
        </p:nvSpPr>
        <p:spPr>
          <a:xfrm>
            <a:off x="3638226" y="2020801"/>
            <a:ext cx="1697065" cy="1053959"/>
          </a:xfrm>
          <a:prstGeom prst="rect">
            <a:avLst/>
          </a:prstGeom>
          <a:noFill/>
          <a:ln w="28575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TextBox 2"/>
          <p:cNvSpPr txBox="1"/>
          <p:nvPr/>
        </p:nvSpPr>
        <p:spPr>
          <a:xfrm>
            <a:off x="4572000" y="1626601"/>
            <a:ext cx="3642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b="1" dirty="0" smtClean="0">
                <a:solidFill>
                  <a:srgbClr val="FF0000"/>
                </a:solidFill>
              </a:rPr>
              <a:t>2</a:t>
            </a:r>
            <a:endParaRPr lang="en-GB" b="1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757260" y="3386117"/>
            <a:ext cx="22324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GB" sz="800" dirty="0" smtClean="0"/>
              <a:t>*</a:t>
            </a:r>
            <a:r>
              <a:rPr lang="en-GB" sz="800" b="1" dirty="0" smtClean="0"/>
              <a:t>Suva</a:t>
            </a:r>
            <a:r>
              <a:rPr lang="en-GB" sz="800" dirty="0"/>
              <a:t>, the Swiss National Accident Insurance Fund, is </a:t>
            </a:r>
            <a:r>
              <a:rPr lang="en-GB" sz="800" dirty="0" smtClean="0"/>
              <a:t>an </a:t>
            </a:r>
            <a:r>
              <a:rPr lang="en-GB" sz="800" dirty="0"/>
              <a:t>independent company under public </a:t>
            </a:r>
            <a:r>
              <a:rPr lang="en-GB" sz="800" dirty="0" smtClean="0"/>
              <a:t>law, which insures </a:t>
            </a:r>
            <a:r>
              <a:rPr lang="en-GB" sz="800" dirty="0"/>
              <a:t>people at work and at leisure. </a:t>
            </a:r>
          </a:p>
        </p:txBody>
      </p:sp>
    </p:spTree>
    <p:extLst>
      <p:ext uri="{BB962C8B-B14F-4D97-AF65-F5344CB8AC3E}">
        <p14:creationId xmlns:p14="http://schemas.microsoft.com/office/powerpoint/2010/main" val="25508668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5350" y="6240687"/>
            <a:ext cx="474319" cy="507258"/>
          </a:xfrm>
        </p:spPr>
      </p:pic>
      <p:pic>
        <p:nvPicPr>
          <p:cNvPr id="5" name="Picture 4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224"/>
          <a:stretch/>
        </p:blipFill>
        <p:spPr>
          <a:xfrm>
            <a:off x="145389" y="6308580"/>
            <a:ext cx="1381193" cy="439365"/>
          </a:xfrm>
          <a:prstGeom prst="rect">
            <a:avLst/>
          </a:prstGeom>
          <a:extLst>
            <a:ext uri="{FAA26D3D-D897-4be2-8F04-BA451C77F1D7}">
              <ma14:placeholderFlag xmlns:lc="http://schemas.openxmlformats.org/drawingml/2006/lockedCanvas" xmlns:ma14="http://schemas.microsoft.com/office/mac/drawingml/2011/main" xmlns:w="http://schemas.openxmlformats.org/wordprocessingml/2006/main" xmlns:w10="urn:schemas-microsoft-com:office:word" xmlns:v="urn:schemas-microsoft-com:vml" xmlns:o="urn:schemas-microsoft-com:office:office" xmlns:mv="urn:schemas-microsoft-com:mac:vml" xmlns:mo="http://schemas.microsoft.com/office/mac/office/2008/main" xmlns="" xmlns:pic="http://schemas.openxmlformats.org/drawingml/2006/picture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5="http://schemas.microsoft.com/office/word/2012/wordml" xmlns:w14="http://schemas.microsoft.com/office/word/2010/wordml" xmlns:wp="http://schemas.openxmlformats.org/drawingml/2006/wordprocessingDrawing" xmlns:wp14="http://schemas.microsoft.com/office/word/2010/wordprocessingDrawing" xmlns:m="http://schemas.openxmlformats.org/officeDocument/2006/math" xmlns:mc="http://schemas.openxmlformats.org/markup-compatibility/2006" xmlns:wpc="http://schemas.microsoft.com/office/word/2010/wordprocessingCanvas"/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494868" y="6440168"/>
            <a:ext cx="24022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sz="1400" dirty="0" smtClean="0">
                <a:solidFill>
                  <a:schemeClr val="bg1">
                    <a:lumMod val="50000"/>
                  </a:schemeClr>
                </a:solidFill>
              </a:rPr>
              <a:t>18-22 </a:t>
            </a:r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</a:rPr>
              <a:t>September</a:t>
            </a:r>
            <a:r>
              <a:rPr lang="fr-CH" sz="1400" dirty="0" smtClean="0">
                <a:solidFill>
                  <a:schemeClr val="bg1">
                    <a:lumMod val="50000"/>
                  </a:schemeClr>
                </a:solidFill>
              </a:rPr>
              <a:t>, 2017</a:t>
            </a:r>
            <a:endParaRPr lang="en-GB" sz="1400" dirty="0">
              <a:solidFill>
                <a:schemeClr val="bg1">
                  <a:lumMod val="50000"/>
                </a:schemeClr>
              </a:solidFill>
            </a:endParaRPr>
          </a:p>
        </p:txBody>
      </p:sp>
      <p:cxnSp>
        <p:nvCxnSpPr>
          <p:cNvPr id="8" name="Straight Connector 7"/>
          <p:cNvCxnSpPr/>
          <p:nvPr/>
        </p:nvCxnSpPr>
        <p:spPr>
          <a:xfrm flipH="1" flipV="1">
            <a:off x="1526582" y="918715"/>
            <a:ext cx="7617418" cy="1"/>
          </a:xfrm>
          <a:prstGeom prst="line">
            <a:avLst/>
          </a:prstGeom>
          <a:ln w="28575">
            <a:solidFill>
              <a:srgbClr val="00B0F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 contourW="12700">
            <a:bevelT w="190500" h="38100"/>
            <a:contourClr>
              <a:srgbClr val="00B0F0"/>
            </a:contourClr>
          </a:sp3d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/>
        </p:nvSpPr>
        <p:spPr>
          <a:xfrm>
            <a:off x="2898957" y="102239"/>
            <a:ext cx="624504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CH" sz="4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STEP 2 –</a:t>
            </a:r>
            <a:r>
              <a:rPr lang="fr-CH" sz="40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Describe</a:t>
            </a:r>
            <a:r>
              <a:rPr lang="fr-CH" sz="4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the </a:t>
            </a:r>
            <a:r>
              <a:rPr lang="fr-CH" sz="40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process</a:t>
            </a:r>
            <a:endParaRPr lang="en-US" sz="4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820676" y="2465398"/>
            <a:ext cx="3069772" cy="817245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0070C0"/>
            </a:solidFill>
            <a:prstDash val="sysDot"/>
          </a:ln>
        </p:spPr>
        <p:txBody>
          <a:bodyPr wrap="square">
            <a:spAutoFit/>
          </a:bodyPr>
          <a:lstStyle/>
          <a:p>
            <a:r>
              <a:rPr lang="en-GB" sz="1000" b="1" dirty="0" smtClean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Basic Activity AB</a:t>
            </a:r>
            <a:r>
              <a:rPr lang="en-GB" sz="1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: An </a:t>
            </a:r>
            <a:r>
              <a:rPr lang="en-GB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activity that is performed in many Partial Processes PP and that remains the same in terms of </a:t>
            </a:r>
            <a:r>
              <a:rPr lang="en-GB" sz="1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hazards</a:t>
            </a:r>
            <a:r>
              <a:rPr lang="en-GB" sz="1200" dirty="0" smtClean="0"/>
              <a:t>. </a:t>
            </a:r>
            <a:endParaRPr lang="en-GB" sz="1200" dirty="0"/>
          </a:p>
        </p:txBody>
      </p:sp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60588728"/>
              </p:ext>
            </p:extLst>
          </p:nvPr>
        </p:nvGraphicFramePr>
        <p:xfrm>
          <a:off x="4855540" y="1027307"/>
          <a:ext cx="3838880" cy="2438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8231"/>
                <a:gridCol w="3310649"/>
              </a:tblGrid>
              <a:tr h="220968">
                <a:tc>
                  <a:txBody>
                    <a:bodyPr/>
                    <a:lstStyle/>
                    <a:p>
                      <a:pPr algn="just"/>
                      <a:r>
                        <a:rPr lang="fr-CH" sz="1000" b="1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</a:rPr>
                        <a:t>AB1</a:t>
                      </a:r>
                      <a:endParaRPr lang="en-GB" sz="1000" b="1" dirty="0">
                        <a:ln>
                          <a:noFill/>
                        </a:ln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b="0" dirty="0" smtClean="0">
                          <a:solidFill>
                            <a:schemeClr val="tx1"/>
                          </a:solidFill>
                        </a:rPr>
                        <a:t>To Move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</a:tr>
              <a:tr h="220968">
                <a:tc>
                  <a:txBody>
                    <a:bodyPr/>
                    <a:lstStyle/>
                    <a:p>
                      <a:r>
                        <a:rPr lang="fr-CH" sz="1000" b="1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</a:rPr>
                        <a:t>AB2</a:t>
                      </a:r>
                      <a:endParaRPr lang="en-GB" sz="1000" b="1" dirty="0">
                        <a:ln>
                          <a:noFill/>
                        </a:ln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fr-FR" sz="1000" b="0" dirty="0" smtClean="0">
                          <a:solidFill>
                            <a:schemeClr val="tx1"/>
                          </a:solidFill>
                        </a:rPr>
                        <a:t>Move on the </a:t>
                      </a:r>
                      <a:r>
                        <a:rPr lang="en-US" sz="1000" b="0" noProof="0" dirty="0" smtClean="0">
                          <a:solidFill>
                            <a:schemeClr val="tx1"/>
                          </a:solidFill>
                        </a:rPr>
                        <a:t>workplace</a:t>
                      </a:r>
                      <a:r>
                        <a:rPr lang="fr-FR" sz="1000" b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000" b="0" noProof="0" dirty="0" smtClean="0">
                          <a:solidFill>
                            <a:schemeClr val="tx1"/>
                          </a:solidFill>
                        </a:rPr>
                        <a:t>environment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20968">
                <a:tc>
                  <a:txBody>
                    <a:bodyPr/>
                    <a:lstStyle/>
                    <a:p>
                      <a:r>
                        <a:rPr lang="fr-CH" sz="1000" b="1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</a:rPr>
                        <a:t>AB3</a:t>
                      </a:r>
                      <a:endParaRPr lang="en-GB" sz="1000" b="1" dirty="0">
                        <a:ln>
                          <a:noFill/>
                        </a:ln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b="0" noProof="0" dirty="0" smtClean="0">
                          <a:solidFill>
                            <a:schemeClr val="tx1"/>
                          </a:solidFill>
                        </a:rPr>
                        <a:t>To receive</a:t>
                      </a:r>
                      <a:r>
                        <a:rPr lang="fr-FR" sz="1000" b="0" baseline="0" dirty="0" smtClean="0">
                          <a:solidFill>
                            <a:schemeClr val="tx1"/>
                          </a:solidFill>
                        </a:rPr>
                        <a:t> the </a:t>
                      </a:r>
                      <a:r>
                        <a:rPr lang="en-US" sz="1000" b="0" baseline="0" noProof="0" dirty="0" smtClean="0">
                          <a:solidFill>
                            <a:schemeClr val="tx1"/>
                          </a:solidFill>
                        </a:rPr>
                        <a:t>magnet</a:t>
                      </a:r>
                      <a:endParaRPr lang="en-US" sz="1000" b="0" noProof="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</a:tr>
              <a:tr h="220968">
                <a:tc>
                  <a:txBody>
                    <a:bodyPr/>
                    <a:lstStyle/>
                    <a:p>
                      <a:r>
                        <a:rPr lang="fr-CH" sz="1000" b="1" dirty="0" smtClean="0">
                          <a:solidFill>
                            <a:schemeClr val="tx1"/>
                          </a:solidFill>
                        </a:rPr>
                        <a:t>PP1</a:t>
                      </a:r>
                      <a:endParaRPr lang="en-GB" sz="10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b="0" dirty="0" smtClean="0">
                          <a:solidFill>
                            <a:schemeClr val="tx1"/>
                          </a:solidFill>
                        </a:rPr>
                        <a:t>Transport of working equipment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20968">
                <a:tc>
                  <a:txBody>
                    <a:bodyPr/>
                    <a:lstStyle/>
                    <a:p>
                      <a:r>
                        <a:rPr lang="fr-CH" sz="1000" b="1" dirty="0" smtClean="0">
                          <a:solidFill>
                            <a:schemeClr val="tx1"/>
                          </a:solidFill>
                        </a:rPr>
                        <a:t>PP2</a:t>
                      </a:r>
                      <a:endParaRPr lang="en-GB" sz="10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b="0" noProof="0" dirty="0" smtClean="0">
                          <a:solidFill>
                            <a:schemeClr val="tx1"/>
                          </a:solidFill>
                        </a:rPr>
                        <a:t>Cleaning</a:t>
                      </a:r>
                      <a:r>
                        <a:rPr lang="fr-FR" sz="1000" b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000" b="0" noProof="0" dirty="0" smtClean="0">
                          <a:solidFill>
                            <a:schemeClr val="tx1"/>
                          </a:solidFill>
                        </a:rPr>
                        <a:t>with</a:t>
                      </a:r>
                      <a:r>
                        <a:rPr lang="fr-FR" sz="1000" b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000" b="0" noProof="0" dirty="0" smtClean="0">
                          <a:solidFill>
                            <a:schemeClr val="tx1"/>
                          </a:solidFill>
                        </a:rPr>
                        <a:t>ethanol</a:t>
                      </a:r>
                      <a:r>
                        <a:rPr lang="fr-FR" sz="1000" b="0" dirty="0" smtClean="0">
                          <a:solidFill>
                            <a:schemeClr val="tx1"/>
                          </a:solidFill>
                        </a:rPr>
                        <a:t> and/or scotch-brite (scrub</a:t>
                      </a:r>
                      <a:r>
                        <a:rPr lang="fr-FR" sz="1000" b="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000" b="0" baseline="0" noProof="0" dirty="0" smtClean="0">
                          <a:solidFill>
                            <a:schemeClr val="tx1"/>
                          </a:solidFill>
                        </a:rPr>
                        <a:t>sponges</a:t>
                      </a:r>
                      <a:r>
                        <a:rPr lang="fr-FR" sz="1000" b="0" baseline="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fr-FR" sz="10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</a:tr>
              <a:tr h="220968">
                <a:tc>
                  <a:txBody>
                    <a:bodyPr/>
                    <a:lstStyle/>
                    <a:p>
                      <a:r>
                        <a:rPr lang="fr-CH" sz="1000" b="1" dirty="0" smtClean="0">
                          <a:solidFill>
                            <a:schemeClr val="tx1"/>
                          </a:solidFill>
                        </a:rPr>
                        <a:t>PP3</a:t>
                      </a:r>
                      <a:endParaRPr lang="en-GB" sz="10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b="0" noProof="0" dirty="0" smtClean="0">
                          <a:solidFill>
                            <a:schemeClr val="tx1"/>
                          </a:solidFill>
                        </a:rPr>
                        <a:t>Assembly</a:t>
                      </a:r>
                      <a:r>
                        <a:rPr lang="fr-FR" sz="1000" b="0" dirty="0" smtClean="0">
                          <a:solidFill>
                            <a:schemeClr val="tx1"/>
                          </a:solidFill>
                        </a:rPr>
                        <a:t> of </a:t>
                      </a:r>
                      <a:r>
                        <a:rPr lang="en-US" sz="1000" b="0" noProof="0" dirty="0" smtClean="0">
                          <a:solidFill>
                            <a:schemeClr val="tx1"/>
                          </a:solidFill>
                        </a:rPr>
                        <a:t>work</a:t>
                      </a:r>
                      <a:r>
                        <a:rPr lang="fr-FR" sz="1000" b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000" b="0" noProof="0" dirty="0" smtClean="0">
                          <a:solidFill>
                            <a:schemeClr val="tx1"/>
                          </a:solidFill>
                        </a:rPr>
                        <a:t>equipment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20968">
                <a:tc>
                  <a:txBody>
                    <a:bodyPr/>
                    <a:lstStyle/>
                    <a:p>
                      <a:r>
                        <a:rPr lang="fr-CH" sz="1000" b="1" dirty="0" smtClean="0">
                          <a:solidFill>
                            <a:schemeClr val="tx1"/>
                          </a:solidFill>
                        </a:rPr>
                        <a:t>PP4</a:t>
                      </a:r>
                      <a:endParaRPr lang="en-GB" sz="10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b="0" dirty="0" smtClean="0">
                          <a:solidFill>
                            <a:schemeClr val="tx1"/>
                          </a:solidFill>
                        </a:rPr>
                        <a:t>Positioning of</a:t>
                      </a:r>
                      <a:r>
                        <a:rPr lang="en-GB" sz="1000" b="0" baseline="0" dirty="0" smtClean="0">
                          <a:solidFill>
                            <a:schemeClr val="tx1"/>
                          </a:solidFill>
                        </a:rPr>
                        <a:t> supports</a:t>
                      </a:r>
                      <a:endParaRPr lang="en-GB" sz="10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</a:tr>
              <a:tr h="220968">
                <a:tc>
                  <a:txBody>
                    <a:bodyPr/>
                    <a:lstStyle/>
                    <a:p>
                      <a:r>
                        <a:rPr lang="fr-CH" sz="1000" b="1" dirty="0" smtClean="0">
                          <a:solidFill>
                            <a:schemeClr val="tx1"/>
                          </a:solidFill>
                        </a:rPr>
                        <a:t>PP5</a:t>
                      </a:r>
                      <a:endParaRPr lang="en-GB" sz="10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b="0" dirty="0" smtClean="0">
                          <a:solidFill>
                            <a:schemeClr val="tx1"/>
                          </a:solidFill>
                        </a:rPr>
                        <a:t>Wiring of</a:t>
                      </a:r>
                      <a:r>
                        <a:rPr lang="en-GB" sz="1000" b="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GB" sz="1000" b="0" dirty="0" smtClean="0">
                          <a:solidFill>
                            <a:schemeClr val="tx1"/>
                          </a:solidFill>
                        </a:rPr>
                        <a:t>magnets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20968">
                <a:tc>
                  <a:txBody>
                    <a:bodyPr/>
                    <a:lstStyle/>
                    <a:p>
                      <a:r>
                        <a:rPr lang="fr-CH" sz="1000" b="1" dirty="0" smtClean="0">
                          <a:solidFill>
                            <a:schemeClr val="tx1"/>
                          </a:solidFill>
                        </a:rPr>
                        <a:t>PP6</a:t>
                      </a:r>
                      <a:endParaRPr lang="en-GB" sz="10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b="0" dirty="0" smtClean="0">
                          <a:solidFill>
                            <a:schemeClr val="tx1"/>
                          </a:solidFill>
                        </a:rPr>
                        <a:t>Isolation of</a:t>
                      </a:r>
                      <a:r>
                        <a:rPr lang="en-GB" sz="1000" b="0" baseline="0" dirty="0" smtClean="0">
                          <a:solidFill>
                            <a:schemeClr val="tx1"/>
                          </a:solidFill>
                        </a:rPr>
                        <a:t> busbars</a:t>
                      </a:r>
                      <a:endParaRPr lang="en-GB" sz="10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</a:tr>
              <a:tr h="220968">
                <a:tc>
                  <a:txBody>
                    <a:bodyPr/>
                    <a:lstStyle/>
                    <a:p>
                      <a:r>
                        <a:rPr lang="fr-CH" sz="1000" b="1" dirty="0" smtClean="0">
                          <a:solidFill>
                            <a:schemeClr val="tx1"/>
                          </a:solidFill>
                        </a:rPr>
                        <a:t>PP7</a:t>
                      </a:r>
                      <a:endParaRPr lang="en-GB" sz="10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b="0" dirty="0" smtClean="0">
                          <a:solidFill>
                            <a:schemeClr val="tx1"/>
                          </a:solidFill>
                        </a:rPr>
                        <a:t>Soldering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3" name="Rounded Rectangle 12"/>
          <p:cNvSpPr/>
          <p:nvPr/>
        </p:nvSpPr>
        <p:spPr>
          <a:xfrm>
            <a:off x="820676" y="1577101"/>
            <a:ext cx="3112267" cy="783193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00B050"/>
            </a:solidFill>
            <a:prstDash val="sysDot"/>
          </a:ln>
        </p:spPr>
        <p:txBody>
          <a:bodyPr wrap="square">
            <a:spAutoFit/>
          </a:bodyPr>
          <a:lstStyle/>
          <a:p>
            <a:r>
              <a:rPr lang="en-US" sz="1000" b="1" dirty="0" smtClean="0">
                <a:solidFill>
                  <a:srgbClr val="00B05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Partial Process PP</a:t>
            </a:r>
            <a:r>
              <a:rPr lang="en-US" sz="1000" dirty="0" smtClean="0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Is a set of activities or steps carried out by personnel (CERN staff, associates or contractors) to complete the Process P</a:t>
            </a:r>
            <a:endParaRPr lang="en-US" sz="1000" dirty="0"/>
          </a:p>
        </p:txBody>
      </p:sp>
      <p:graphicFrame>
        <p:nvGraphicFramePr>
          <p:cNvPr id="14" name="Table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56181378"/>
              </p:ext>
            </p:extLst>
          </p:nvPr>
        </p:nvGraphicFramePr>
        <p:xfrm>
          <a:off x="820676" y="3586219"/>
          <a:ext cx="8020593" cy="6035040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793108"/>
                <a:gridCol w="1690358"/>
                <a:gridCol w="969482"/>
                <a:gridCol w="531223"/>
                <a:gridCol w="725419"/>
                <a:gridCol w="1064219"/>
                <a:gridCol w="538350"/>
                <a:gridCol w="854217"/>
                <a:gridCol w="854217"/>
              </a:tblGrid>
              <a:tr h="0">
                <a:tc rowSpan="2"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fr-FR" sz="10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N°</a:t>
                      </a:r>
                      <a:endParaRPr lang="en-GB" sz="10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39339" marR="39339" marT="0" marB="0" anchor="ctr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0E0E0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000" noProof="0" dirty="0" smtClean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Work</a:t>
                      </a:r>
                      <a:r>
                        <a:rPr lang="fr-FR" sz="1000" dirty="0" smtClean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</a:t>
                      </a:r>
                      <a:r>
                        <a:rPr lang="en-US" sz="1000" noProof="0" dirty="0" smtClean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process</a:t>
                      </a:r>
                      <a:r>
                        <a:rPr lang="fr-FR" sz="1000" dirty="0" smtClean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, </a:t>
                      </a:r>
                      <a:r>
                        <a:rPr lang="en-US" sz="1000" noProof="0" dirty="0" smtClean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work</a:t>
                      </a:r>
                      <a:r>
                        <a:rPr lang="fr-FR" sz="1000" dirty="0" smtClean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</a:t>
                      </a:r>
                      <a:r>
                        <a:rPr lang="en-US" sz="1000" noProof="0" dirty="0" smtClean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equipment</a:t>
                      </a:r>
                      <a:r>
                        <a:rPr lang="fr-FR" sz="1000" dirty="0" smtClean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, substances</a:t>
                      </a:r>
                      <a:endParaRPr lang="en-GB" sz="10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39339" marR="39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0E0E0"/>
                    </a:solidFill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GB" sz="500" dirty="0" smtClean="0"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Hazards</a:t>
                      </a:r>
                      <a:endParaRPr lang="en-GB" sz="500" dirty="0"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39" marR="39339" marT="0" marB="0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0E0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500" noProof="0" dirty="0" smtClean="0"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Severity</a:t>
                      </a:r>
                      <a:r>
                        <a:rPr lang="fr-FR" sz="500" dirty="0" smtClean="0"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of </a:t>
                      </a:r>
                      <a:r>
                        <a:rPr lang="en-US" sz="500" noProof="0" dirty="0" smtClean="0"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hazard</a:t>
                      </a:r>
                      <a:endParaRPr lang="en-US" sz="500" noProof="0" dirty="0"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39" marR="39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0E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fr-CH" sz="500" dirty="0" smtClean="0"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Safety</a:t>
                      </a:r>
                      <a:r>
                        <a:rPr lang="fr-CH" sz="500" baseline="0" dirty="0" smtClean="0"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500" baseline="0" noProof="0" dirty="0" smtClean="0"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rules</a:t>
                      </a:r>
                      <a:endParaRPr lang="en-US" sz="500" noProof="0" dirty="0"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39" marR="39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0E0"/>
                    </a:solidFill>
                  </a:tcPr>
                </a:tc>
                <a:tc rowSpan="2" gridSpan="2"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fr-FR" sz="500" dirty="0" smtClean="0"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The </a:t>
                      </a:r>
                      <a:r>
                        <a:rPr lang="en-US" sz="500" noProof="0" dirty="0" smtClean="0"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hazard</a:t>
                      </a:r>
                      <a:r>
                        <a:rPr lang="fr-FR" sz="500" dirty="0" smtClean="0"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500" noProof="0" dirty="0" smtClean="0"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is</a:t>
                      </a:r>
                      <a:r>
                        <a:rPr lang="fr-FR" sz="500" baseline="0" dirty="0" smtClean="0"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500" baseline="0" noProof="0" dirty="0" smtClean="0"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adequately</a:t>
                      </a:r>
                      <a:r>
                        <a:rPr lang="fr-FR" sz="500" baseline="0" dirty="0" smtClean="0"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500" baseline="0" noProof="0" dirty="0" smtClean="0"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covered</a:t>
                      </a:r>
                      <a:r>
                        <a:rPr lang="fr-FR" sz="500" baseline="0" dirty="0" smtClean="0"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by </a:t>
                      </a:r>
                      <a:r>
                        <a:rPr lang="en-US" sz="500" baseline="0" noProof="0" dirty="0" smtClean="0"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safety</a:t>
                      </a:r>
                      <a:r>
                        <a:rPr lang="fr-FR" sz="500" baseline="0" dirty="0" smtClean="0"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500" baseline="0" noProof="0" dirty="0" smtClean="0"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rules</a:t>
                      </a:r>
                      <a:r>
                        <a:rPr lang="fr-FR" sz="500" baseline="0" dirty="0" smtClean="0"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? </a:t>
                      </a:r>
                      <a:endParaRPr lang="en-GB" sz="500" dirty="0"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39" marR="39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0E0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500" noProof="0" dirty="0" smtClean="0"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Identified</a:t>
                      </a:r>
                      <a:r>
                        <a:rPr lang="fr-FR" sz="500" dirty="0" smtClean="0"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500" noProof="0" dirty="0" smtClean="0"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safety</a:t>
                      </a:r>
                      <a:r>
                        <a:rPr lang="fr-FR" sz="500" dirty="0" smtClean="0"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500" noProof="0" dirty="0" smtClean="0"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deficiency</a:t>
                      </a:r>
                    </a:p>
                    <a:p>
                      <a:pPr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fr-FR" sz="500" dirty="0" smtClean="0"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en-US" sz="500" noProof="0" dirty="0" smtClean="0"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See</a:t>
                      </a:r>
                      <a:r>
                        <a:rPr lang="fr-FR" sz="500" dirty="0" smtClean="0"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action plan)</a:t>
                      </a:r>
                      <a:endParaRPr lang="en-GB" sz="500" dirty="0"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fr-FR" sz="500" dirty="0"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500" dirty="0"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39" marR="39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fr-FR" sz="500" dirty="0" smtClean="0"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High </a:t>
                      </a:r>
                      <a:endParaRPr lang="en-GB" sz="500" dirty="0"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39" marR="39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0E0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500" noProof="0" dirty="0" smtClean="0"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Low</a:t>
                      </a:r>
                      <a:endParaRPr lang="en-US" sz="500" noProof="0" dirty="0"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39" marR="39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0E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119532"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fr-FR" sz="10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 </a:t>
                      </a:r>
                      <a:endParaRPr lang="en-GB" sz="10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39339" marR="39339" marT="0" marB="0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fr-FR" sz="10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 </a:t>
                      </a:r>
                      <a:endParaRPr lang="en-GB" sz="10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39339" marR="39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0E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endParaRPr lang="en-GB" sz="500"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39" marR="39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0E0"/>
                    </a:solidFill>
                  </a:tcPr>
                </a:tc>
                <a:tc vMerge="1"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endParaRPr lang="en-GB" sz="500" dirty="0"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39" marR="39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0E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GB" sz="500" dirty="0" smtClean="0"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Yes</a:t>
                      </a:r>
                      <a:endParaRPr lang="en-GB" sz="500" dirty="0"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39" marR="39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fr-FR" sz="500" dirty="0"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non, </a:t>
                      </a:r>
                      <a:r>
                        <a:rPr lang="en-US" sz="500" noProof="0" dirty="0" smtClean="0"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partially</a:t>
                      </a:r>
                      <a:endParaRPr lang="en-US" sz="500" noProof="0" dirty="0"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39" marR="39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0E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567603">
                <a:tc rowSpan="8"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endParaRPr lang="fr-FR" sz="1000" b="1" dirty="0" smtClean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endParaRPr lang="fr-FR" sz="1000" b="1" dirty="0" smtClean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endParaRPr lang="fr-FR" sz="1000" b="1" dirty="0" smtClean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endParaRPr lang="fr-FR" sz="1000" b="1" dirty="0" smtClean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endParaRPr lang="fr-FR" sz="1000" b="1" dirty="0" smtClean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fr-FR" sz="1000" b="1" dirty="0" smtClean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PP7</a:t>
                      </a:r>
                      <a:endParaRPr lang="en-GB" sz="10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39339" marR="39339" marT="0" marB="0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8">
                  <a:txBody>
                    <a:bodyPr/>
                    <a:lstStyle/>
                    <a:p>
                      <a:r>
                        <a:rPr lang="fr-CH" sz="1000" dirty="0" smtClean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The </a:t>
                      </a:r>
                      <a:r>
                        <a:rPr lang="en-US" sz="1000" noProof="0" dirty="0" smtClean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technician</a:t>
                      </a:r>
                      <a:r>
                        <a:rPr lang="fr-CH" sz="1000" dirty="0" smtClean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</a:t>
                      </a:r>
                      <a:r>
                        <a:rPr lang="en-US" sz="1000" noProof="0" dirty="0" smtClean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installs</a:t>
                      </a:r>
                      <a:r>
                        <a:rPr lang="fr-CH" sz="1000" baseline="0" dirty="0" smtClean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the w</a:t>
                      </a:r>
                      <a:r>
                        <a:rPr lang="en-US" sz="1000" baseline="0" noProof="0" dirty="0" smtClean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o</a:t>
                      </a:r>
                      <a:r>
                        <a:rPr lang="fr-CH" sz="1000" baseline="0" dirty="0" err="1" smtClean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rk</a:t>
                      </a:r>
                      <a:r>
                        <a:rPr lang="fr-CH" sz="1000" baseline="0" dirty="0" smtClean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</a:t>
                      </a:r>
                      <a:r>
                        <a:rPr lang="en-US" sz="1000" baseline="0" noProof="0" dirty="0" smtClean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equipment</a:t>
                      </a:r>
                      <a:r>
                        <a:rPr lang="fr-CH" sz="1000" baseline="0" dirty="0" smtClean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(filler parts, busbar guides, </a:t>
                      </a:r>
                      <a:r>
                        <a:rPr lang="fr-CH" sz="1000" baseline="0" dirty="0" err="1" smtClean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bottom</a:t>
                      </a:r>
                      <a:r>
                        <a:rPr lang="fr-CH" sz="1000" baseline="0" dirty="0" smtClean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plates, spiders, etc.) </a:t>
                      </a:r>
                      <a:r>
                        <a:rPr lang="fr-CH" sz="1000" baseline="0" dirty="0" err="1" smtClean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into</a:t>
                      </a:r>
                      <a:r>
                        <a:rPr lang="fr-CH" sz="1000" baseline="0" dirty="0" smtClean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</a:t>
                      </a:r>
                      <a:r>
                        <a:rPr lang="fr-CH" sz="1000" baseline="0" dirty="0" err="1" smtClean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their</a:t>
                      </a:r>
                      <a:r>
                        <a:rPr lang="fr-CH" sz="1000" baseline="0" dirty="0" smtClean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</a:t>
                      </a:r>
                      <a:r>
                        <a:rPr lang="fr-CH" sz="1000" baseline="0" dirty="0" err="1" smtClean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housings</a:t>
                      </a:r>
                      <a:r>
                        <a:rPr lang="fr-CH" sz="1000" baseline="0" dirty="0" smtClean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on the cold mass </a:t>
                      </a:r>
                      <a:r>
                        <a:rPr lang="en-US" sz="1000" baseline="0" noProof="0" dirty="0" smtClean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using</a:t>
                      </a:r>
                      <a:r>
                        <a:rPr lang="fr-CH" sz="1000" baseline="0" dirty="0" smtClean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the handling </a:t>
                      </a:r>
                      <a:r>
                        <a:rPr lang="en-US" sz="1000" baseline="0" noProof="0" dirty="0" smtClean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tools</a:t>
                      </a:r>
                      <a:r>
                        <a:rPr lang="fr-CH" sz="1000" baseline="0" dirty="0" smtClean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. </a:t>
                      </a:r>
                      <a:r>
                        <a:rPr lang="fr-CH" sz="1000" baseline="0" dirty="0" err="1" smtClean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Then</a:t>
                      </a:r>
                      <a:r>
                        <a:rPr lang="fr-CH" sz="1000" baseline="0" dirty="0" smtClean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, </a:t>
                      </a:r>
                      <a:r>
                        <a:rPr lang="fr-CH" sz="1000" baseline="0" dirty="0" err="1" smtClean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h</a:t>
                      </a:r>
                      <a:r>
                        <a:rPr lang="fr-CH" sz="1000" dirty="0" err="1" smtClean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e</a:t>
                      </a:r>
                      <a:r>
                        <a:rPr lang="fr-CH" sz="1000" baseline="0" dirty="0" smtClean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</a:t>
                      </a:r>
                      <a:r>
                        <a:rPr lang="fr-CH" sz="1000" baseline="0" dirty="0" err="1" smtClean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solds</a:t>
                      </a:r>
                      <a:r>
                        <a:rPr lang="fr-CH" sz="1000" baseline="0" dirty="0" smtClean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all the </a:t>
                      </a:r>
                      <a:r>
                        <a:rPr lang="fr-CH" sz="1000" baseline="0" dirty="0" err="1" smtClean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installed</a:t>
                      </a:r>
                      <a:r>
                        <a:rPr lang="fr-CH" sz="1000" baseline="0" dirty="0" smtClean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parts </a:t>
                      </a:r>
                      <a:r>
                        <a:rPr lang="fr-CH" sz="1000" baseline="0" dirty="0" err="1" smtClean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with</a:t>
                      </a:r>
                      <a:r>
                        <a:rPr lang="fr-CH" sz="1000" baseline="0" dirty="0" smtClean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a </a:t>
                      </a:r>
                      <a:r>
                        <a:rPr lang="en-US" sz="1000" baseline="0" noProof="0" dirty="0" smtClean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soldering</a:t>
                      </a:r>
                      <a:r>
                        <a:rPr lang="fr-CH" sz="1000" baseline="0" dirty="0" smtClean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irons (soft </a:t>
                      </a:r>
                      <a:r>
                        <a:rPr lang="fr-CH" sz="1000" baseline="0" dirty="0" err="1" smtClean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soldering</a:t>
                      </a:r>
                      <a:r>
                        <a:rPr lang="fr-CH" sz="1000" baseline="0" dirty="0" smtClean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, 400 °C).</a:t>
                      </a:r>
                      <a:endParaRPr lang="fr-CH" sz="1000" baseline="0" dirty="0" smtClean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r>
                        <a:rPr lang="fr-CH" sz="1000" baseline="0" dirty="0" err="1" smtClean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During</a:t>
                      </a:r>
                      <a:r>
                        <a:rPr lang="fr-CH" sz="1000" baseline="0" dirty="0" smtClean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the </a:t>
                      </a:r>
                      <a:r>
                        <a:rPr lang="fr-CH" sz="1000" baseline="0" dirty="0" err="1" smtClean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activity</a:t>
                      </a:r>
                      <a:r>
                        <a:rPr lang="fr-CH" sz="1000" baseline="0" dirty="0" smtClean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, the </a:t>
                      </a:r>
                      <a:r>
                        <a:rPr lang="en-US" sz="1000" baseline="0" noProof="0" dirty="0" smtClean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technician</a:t>
                      </a:r>
                      <a:r>
                        <a:rPr lang="fr-CH" sz="1000" baseline="0" dirty="0" smtClean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cleans the </a:t>
                      </a:r>
                      <a:r>
                        <a:rPr lang="en-US" sz="1000" baseline="0" noProof="0" dirty="0" smtClean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equipment</a:t>
                      </a:r>
                      <a:r>
                        <a:rPr lang="fr-CH" sz="1000" baseline="0" dirty="0" smtClean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</a:t>
                      </a:r>
                      <a:r>
                        <a:rPr lang="en-US" sz="1000" baseline="0" noProof="0" dirty="0" smtClean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with</a:t>
                      </a:r>
                      <a:r>
                        <a:rPr lang="fr-CH" sz="1000" baseline="0" dirty="0" smtClean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</a:t>
                      </a:r>
                      <a:r>
                        <a:rPr lang="en-US" sz="1000" baseline="0" noProof="0" dirty="0" smtClean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scotch-brite</a:t>
                      </a:r>
                      <a:r>
                        <a:rPr lang="fr-CH" sz="1000" baseline="0" dirty="0" smtClean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and </a:t>
                      </a:r>
                      <a:r>
                        <a:rPr lang="fr-CH" sz="1000" baseline="0" dirty="0" err="1" smtClean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ethanol</a:t>
                      </a:r>
                      <a:r>
                        <a:rPr lang="fr-CH" sz="1000" baseline="0" dirty="0" smtClean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.</a:t>
                      </a:r>
                    </a:p>
                    <a:p>
                      <a:r>
                        <a:rPr lang="fr-CH" sz="1000" baseline="0" dirty="0" smtClean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The </a:t>
                      </a:r>
                      <a:r>
                        <a:rPr lang="fr-CH" sz="1000" baseline="0" dirty="0" err="1" smtClean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working</a:t>
                      </a:r>
                      <a:r>
                        <a:rPr lang="fr-CH" sz="1000" baseline="0" dirty="0" smtClean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</a:t>
                      </a:r>
                      <a:r>
                        <a:rPr lang="fr-CH" sz="1000" baseline="0" dirty="0" err="1" smtClean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procedure</a:t>
                      </a:r>
                      <a:r>
                        <a:rPr lang="fr-CH" sz="1000" baseline="0" dirty="0" smtClean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 «Finitions des </a:t>
                      </a:r>
                      <a:r>
                        <a:rPr lang="fr-CH" sz="1000" baseline="0" dirty="0" err="1" smtClean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extremités</a:t>
                      </a:r>
                      <a:r>
                        <a:rPr lang="fr-CH" sz="1000" baseline="0" dirty="0" smtClean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masse froide», EDMS 1530515 must </a:t>
                      </a:r>
                      <a:r>
                        <a:rPr lang="fr-CH" sz="1000" baseline="0" dirty="0" err="1" smtClean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be</a:t>
                      </a:r>
                      <a:r>
                        <a:rPr lang="fr-CH" sz="1000" baseline="0" dirty="0" smtClean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</a:t>
                      </a:r>
                      <a:r>
                        <a:rPr lang="fr-CH" sz="1000" baseline="0" dirty="0" err="1" smtClean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followed</a:t>
                      </a:r>
                      <a:r>
                        <a:rPr lang="fr-CH" sz="1000" baseline="0" dirty="0" smtClean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. </a:t>
                      </a:r>
                      <a:endParaRPr lang="en-GB" sz="10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39339" marR="39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fr-FR" sz="500" dirty="0" smtClean="0"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Thermal: </a:t>
                      </a:r>
                      <a:r>
                        <a:rPr lang="fr-FR" sz="500" b="1" dirty="0" smtClean="0"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Hot surface</a:t>
                      </a:r>
                      <a:endParaRPr lang="en-GB" sz="500" dirty="0"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39" marR="39339" marT="0" marB="0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fr-FR" sz="500" dirty="0"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500" dirty="0"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39" marR="39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fr-FR" sz="500" dirty="0"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en-GB" sz="500" dirty="0"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39" marR="39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de-CH" sz="500"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CERN IS 7</a:t>
                      </a:r>
                      <a:endParaRPr lang="en-GB" sz="500"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de-CH" sz="500"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CL: SUVA 67091.f</a:t>
                      </a:r>
                      <a:endParaRPr lang="en-GB" sz="500"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de-CH" sz="500"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FE: SUVA 44091.f</a:t>
                      </a:r>
                      <a:endParaRPr lang="en-GB" sz="500"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fr-FR" sz="500"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DI: Renseignement concernant l'OPA, Art.337.10 </a:t>
                      </a:r>
                      <a:endParaRPr lang="en-GB" sz="500"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39" marR="39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fr-FR" sz="500" dirty="0"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en-GB" sz="500" dirty="0"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39" marR="39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fr-FR" sz="500" dirty="0"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500" dirty="0"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39" marR="39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fr-FR" sz="500"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500"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39" marR="39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21517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500" noProof="0" dirty="0" smtClean="0"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Noxious Substances</a:t>
                      </a:r>
                      <a:r>
                        <a:rPr lang="fr-FR" sz="500" b="1" dirty="0" smtClean="0"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: </a:t>
                      </a:r>
                      <a:r>
                        <a:rPr lang="en-US" sz="500" b="1" noProof="0" dirty="0" smtClean="0"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gas</a:t>
                      </a:r>
                      <a:r>
                        <a:rPr lang="fr-FR" sz="500" b="1" dirty="0" smtClean="0"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US" sz="500" b="1" noProof="0" dirty="0" err="1" smtClean="0"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vapour</a:t>
                      </a:r>
                      <a:r>
                        <a:rPr lang="en-US" sz="500" b="1" noProof="0" dirty="0" smtClean="0"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(smoke)</a:t>
                      </a:r>
                      <a:endParaRPr lang="en-US" sz="500" noProof="0" dirty="0"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39" marR="39339" marT="0" marB="0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fr-FR" sz="500" dirty="0"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500" dirty="0"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39" marR="39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fr-FR" sz="500" dirty="0"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en-GB" sz="500" dirty="0"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39" marR="39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fr-CH" sz="500"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CERN GSI-C1</a:t>
                      </a:r>
                      <a:endParaRPr lang="en-GB" sz="500"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fr-CH" sz="500"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CERN NS26</a:t>
                      </a:r>
                      <a:endParaRPr lang="en-GB" sz="500"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fr-FR" sz="500"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CERN Guide de sécurité C-1-0-3</a:t>
                      </a:r>
                      <a:endParaRPr lang="en-GB" sz="500"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it-IT" sz="500"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CL: SUVA 67104.f </a:t>
                      </a:r>
                      <a:endParaRPr lang="en-GB" sz="500"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it-IT" sz="500"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FE: SUVA 44053.f</a:t>
                      </a:r>
                      <a:endParaRPr lang="en-GB" sz="500"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de-CH" sz="500"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500"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39" marR="39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it-IT" sz="500" dirty="0"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en-GB" sz="500" dirty="0"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39" marR="39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it-IT" sz="500"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500"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39" marR="39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it-IT" sz="500"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500"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39" marR="39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21517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500" noProof="0" dirty="0" smtClean="0"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Noxious</a:t>
                      </a:r>
                      <a:r>
                        <a:rPr lang="fr-FR" sz="500" dirty="0" smtClean="0"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Substances:</a:t>
                      </a:r>
                      <a:endParaRPr lang="en-GB" sz="500" dirty="0"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500" b="1" noProof="0" dirty="0" smtClean="0"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Dusts</a:t>
                      </a:r>
                      <a:endParaRPr lang="en-US" sz="500" noProof="0" dirty="0"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39" marR="39339" marT="0" marB="0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fr-FR" sz="500" dirty="0"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en-GB" sz="500" dirty="0"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39" marR="39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fr-FR" sz="500" dirty="0"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500" dirty="0"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39" marR="39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fr-CH" sz="500" dirty="0"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CERN GSI-C1</a:t>
                      </a:r>
                      <a:endParaRPr lang="en-GB" sz="500" dirty="0"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fr-CH" sz="500" dirty="0"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CERN NS26</a:t>
                      </a:r>
                      <a:endParaRPr lang="en-GB" sz="500" dirty="0"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fr-FR" sz="500" dirty="0"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CERN Guide de sécurité C-1-0-3</a:t>
                      </a:r>
                      <a:endParaRPr lang="en-GB" sz="500" dirty="0"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it-IT" sz="500" dirty="0"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CL: SUVA 67104.f </a:t>
                      </a:r>
                      <a:endParaRPr lang="en-GB" sz="500" dirty="0"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it-IT" sz="500" dirty="0"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FE: SUVA 44053.f</a:t>
                      </a:r>
                      <a:endParaRPr lang="en-GB" sz="500" dirty="0"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it-IT" sz="500" dirty="0"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500" dirty="0"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39" marR="39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fr-FR" sz="500" dirty="0"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en-GB" sz="500" dirty="0"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39" marR="39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fr-FR" sz="500"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500"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39" marR="39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fr-FR" sz="500" dirty="0"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500" dirty="0"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39" marR="39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78401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500" noProof="0" dirty="0" smtClean="0"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Psychological constraints</a:t>
                      </a:r>
                      <a:r>
                        <a:rPr lang="fr-FR" sz="500" dirty="0" smtClean="0"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: </a:t>
                      </a:r>
                      <a:r>
                        <a:rPr lang="en-US" sz="500" b="1" noProof="0" dirty="0" smtClean="0"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Working</a:t>
                      </a:r>
                      <a:r>
                        <a:rPr lang="fr-FR" sz="500" b="1" dirty="0" smtClean="0"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posture</a:t>
                      </a:r>
                      <a:endParaRPr lang="en-GB" sz="500" dirty="0"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39" marR="39339" marT="0" marB="0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fr-FR" sz="500"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500"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39" marR="39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de-CH" sz="500" dirty="0"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en-GB" sz="500" dirty="0"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39" marR="39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de-CH" sz="500" dirty="0"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CL: SUVA 67090.f</a:t>
                      </a:r>
                      <a:endParaRPr lang="en-GB" sz="500" dirty="0"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GB" sz="500" dirty="0"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9339" marR="39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fr-FR" sz="500" dirty="0"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en-GB" sz="500" dirty="0"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39" marR="39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fr-FR" sz="500" dirty="0"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500" dirty="0"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39" marR="39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fr-FR" sz="500"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500"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39" marR="39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78401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fr-FR" sz="500" dirty="0"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Le processus de base a été traité sous: AB1</a:t>
                      </a:r>
                      <a:endParaRPr lang="en-GB" sz="500" dirty="0"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39" marR="39339" marT="0" marB="0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fr-FR" sz="500"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500"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39" marR="39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fr-CH" sz="500"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500"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39" marR="39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de-CH" sz="500"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500"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39" marR="39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fr-CH" sz="500" dirty="0"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500" dirty="0"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39" marR="39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fr-FR" sz="500" dirty="0"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500" dirty="0"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39" marR="39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fr-FR" sz="500" dirty="0"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500" dirty="0"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39" marR="39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78401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fr-FR" sz="500" dirty="0"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Le processus de base a été traité sous: AB2</a:t>
                      </a:r>
                      <a:endParaRPr lang="en-GB" sz="500" dirty="0"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39" marR="39339" marT="0" marB="0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fr-FR" sz="500"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500"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39" marR="39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fr-CH" sz="500"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500"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39" marR="39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de-CH" sz="500"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500"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39" marR="39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fr-CH" sz="500"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500"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39" marR="39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fr-FR" sz="500" dirty="0"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500" dirty="0"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39" marR="39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fr-FR" sz="500" dirty="0"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500" dirty="0"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39" marR="39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78401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fr-FR" sz="500" dirty="0"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Le processus de base a été traité sous: AB3</a:t>
                      </a:r>
                      <a:endParaRPr lang="en-GB" sz="500" dirty="0"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39" marR="39339" marT="0" marB="0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fr-FR" sz="500"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500"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39" marR="39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fr-CH" sz="500"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500"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39" marR="39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de-CH" sz="500"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500"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39" marR="39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fr-CH" sz="500"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500"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39" marR="39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fr-FR" sz="500" dirty="0"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500" dirty="0"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39" marR="39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fr-FR" sz="500" dirty="0"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500" dirty="0"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39" marR="39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962159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fr-FR" sz="500" dirty="0"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Le processus de base a été traité sous: PP2</a:t>
                      </a:r>
                      <a:endParaRPr lang="en-GB" sz="500" dirty="0"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39" marR="39339" marT="0" marB="0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fr-FR" sz="500"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500"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39" marR="39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fr-CH" sz="500"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500"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39" marR="39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de-CH" sz="500"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500"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39" marR="39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fr-CH" sz="500"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500"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39" marR="39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fr-FR" sz="500"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500"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39" marR="39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fr-FR" sz="500" dirty="0"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500" dirty="0"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39" marR="39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835985" y="1029323"/>
            <a:ext cx="3081650" cy="442674"/>
          </a:xfrm>
          <a:prstGeom prst="roundRect">
            <a:avLst/>
          </a:prstGeom>
          <a:noFill/>
          <a:ln w="28575">
            <a:solidFill>
              <a:schemeClr val="tx1"/>
            </a:solidFill>
            <a:prstDash val="sysDot"/>
          </a:ln>
        </p:spPr>
        <p:txBody>
          <a:bodyPr wrap="square" rtlCol="0">
            <a:spAutoFit/>
          </a:bodyPr>
          <a:lstStyle/>
          <a:p>
            <a:r>
              <a:rPr lang="en-US" sz="10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Process</a:t>
            </a:r>
            <a:r>
              <a:rPr lang="fr-CH" sz="10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P:  </a:t>
            </a:r>
            <a:r>
              <a:rPr lang="fr-CH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</a:t>
            </a:r>
            <a:r>
              <a:rPr lang="fr-CH" sz="1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 the </a:t>
            </a:r>
            <a:r>
              <a:rPr lang="en-US" sz="1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activity</a:t>
            </a:r>
            <a:r>
              <a:rPr lang="fr-CH" sz="1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1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carried</a:t>
            </a:r>
            <a:r>
              <a:rPr lang="fr-CH" sz="1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out in the </a:t>
            </a:r>
            <a:r>
              <a:rPr lang="en-US" sz="1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work</a:t>
            </a:r>
            <a:r>
              <a:rPr lang="fr-CH" sz="1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1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perimeter</a:t>
            </a:r>
            <a:r>
              <a:rPr lang="fr-CH" sz="1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endParaRPr lang="en-GB" sz="1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8017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5350" y="6240687"/>
            <a:ext cx="474319" cy="507258"/>
          </a:xfrm>
        </p:spPr>
      </p:pic>
      <p:pic>
        <p:nvPicPr>
          <p:cNvPr id="5" name="Picture 4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224"/>
          <a:stretch/>
        </p:blipFill>
        <p:spPr>
          <a:xfrm>
            <a:off x="145389" y="6308580"/>
            <a:ext cx="1381193" cy="439365"/>
          </a:xfrm>
          <a:prstGeom prst="rect">
            <a:avLst/>
          </a:prstGeom>
          <a:extLst>
            <a:ext uri="{FAA26D3D-D897-4be2-8F04-BA451C77F1D7}">
              <ma14:placeholderFlag xmlns:lc="http://schemas.openxmlformats.org/drawingml/2006/lockedCanvas" xmlns:ma14="http://schemas.microsoft.com/office/mac/drawingml/2011/main" xmlns:w="http://schemas.openxmlformats.org/wordprocessingml/2006/main" xmlns:w10="urn:schemas-microsoft-com:office:word" xmlns:v="urn:schemas-microsoft-com:vml" xmlns:o="urn:schemas-microsoft-com:office:office" xmlns:mv="urn:schemas-microsoft-com:mac:vml" xmlns:mo="http://schemas.microsoft.com/office/mac/office/2008/main" xmlns="" xmlns:pic="http://schemas.openxmlformats.org/drawingml/2006/picture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5="http://schemas.microsoft.com/office/word/2012/wordml" xmlns:w14="http://schemas.microsoft.com/office/word/2010/wordml" xmlns:wp="http://schemas.openxmlformats.org/drawingml/2006/wordprocessingDrawing" xmlns:wp14="http://schemas.microsoft.com/office/word/2010/wordprocessingDrawing" xmlns:m="http://schemas.openxmlformats.org/officeDocument/2006/math" xmlns:mc="http://schemas.openxmlformats.org/markup-compatibility/2006" xmlns:wpc="http://schemas.microsoft.com/office/word/2010/wordprocessingCanvas"/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494868" y="6440168"/>
            <a:ext cx="24022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sz="1400" dirty="0" smtClean="0">
                <a:solidFill>
                  <a:schemeClr val="bg1">
                    <a:lumMod val="50000"/>
                  </a:schemeClr>
                </a:solidFill>
              </a:rPr>
              <a:t>18-22 </a:t>
            </a:r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</a:rPr>
              <a:t>September</a:t>
            </a:r>
            <a:r>
              <a:rPr lang="fr-CH" sz="1400" dirty="0" smtClean="0">
                <a:solidFill>
                  <a:schemeClr val="bg1">
                    <a:lumMod val="50000"/>
                  </a:schemeClr>
                </a:solidFill>
              </a:rPr>
              <a:t>, 2017</a:t>
            </a:r>
            <a:endParaRPr lang="en-GB" sz="1400" dirty="0">
              <a:solidFill>
                <a:schemeClr val="bg1">
                  <a:lumMod val="50000"/>
                </a:schemeClr>
              </a:solidFill>
            </a:endParaRPr>
          </a:p>
        </p:txBody>
      </p:sp>
      <p:cxnSp>
        <p:nvCxnSpPr>
          <p:cNvPr id="8" name="Straight Connector 7"/>
          <p:cNvCxnSpPr/>
          <p:nvPr/>
        </p:nvCxnSpPr>
        <p:spPr>
          <a:xfrm flipH="1" flipV="1">
            <a:off x="1526582" y="918715"/>
            <a:ext cx="7617418" cy="1"/>
          </a:xfrm>
          <a:prstGeom prst="line">
            <a:avLst/>
          </a:prstGeom>
          <a:ln w="28575">
            <a:solidFill>
              <a:srgbClr val="00B0F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 contourW="12700">
            <a:bevelT w="190500" h="38100"/>
            <a:contourClr>
              <a:srgbClr val="00B0F0"/>
            </a:contourClr>
          </a:sp3d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/>
        </p:nvSpPr>
        <p:spPr>
          <a:xfrm>
            <a:off x="2330667" y="232868"/>
            <a:ext cx="665900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METHODOLOGICAL APPROACH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128" y="1108055"/>
            <a:ext cx="6228554" cy="4961848"/>
          </a:xfrm>
          <a:prstGeom prst="rect">
            <a:avLst/>
          </a:prstGeom>
        </p:spPr>
      </p:pic>
      <p:sp>
        <p:nvSpPr>
          <p:cNvPr id="10" name="Folded Corner 9"/>
          <p:cNvSpPr/>
          <p:nvPr/>
        </p:nvSpPr>
        <p:spPr>
          <a:xfrm>
            <a:off x="6474681" y="1403772"/>
            <a:ext cx="2514987" cy="1873270"/>
          </a:xfrm>
          <a:prstGeom prst="foldedCorner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fr-FR" sz="1600" dirty="0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1600" dirty="0" smtClean="0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methodology</a:t>
            </a:r>
            <a:r>
              <a:rPr lang="fr-FR" sz="1600" dirty="0" smtClean="0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1600" dirty="0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has been </a:t>
            </a:r>
            <a:r>
              <a:rPr lang="en-US" sz="1600" dirty="0" smtClean="0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developed</a:t>
            </a:r>
            <a:r>
              <a:rPr lang="fr-FR" sz="1600" dirty="0" smtClean="0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smtClean="0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according</a:t>
            </a:r>
            <a:r>
              <a:rPr lang="fr-FR" sz="1600" dirty="0" smtClean="0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1600" dirty="0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to the </a:t>
            </a:r>
            <a:r>
              <a:rPr lang="fr-FR" sz="1600" dirty="0" smtClean="0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SUVA* </a:t>
            </a:r>
            <a:r>
              <a:rPr lang="en-US" sz="1600" dirty="0" smtClean="0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approach</a:t>
            </a:r>
            <a:r>
              <a:rPr lang="fr-FR" sz="1600" dirty="0" smtClean="0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1600" dirty="0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and has been </a:t>
            </a:r>
            <a:r>
              <a:rPr lang="en-US" sz="1600" dirty="0" smtClean="0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customized</a:t>
            </a:r>
            <a:r>
              <a:rPr lang="fr-FR" sz="1600" dirty="0" smtClean="0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1600" dirty="0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for </a:t>
            </a:r>
            <a:r>
              <a:rPr lang="fr-FR" sz="1600" dirty="0" err="1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CERN’s</a:t>
            </a:r>
            <a:r>
              <a:rPr lang="fr-FR" sz="1600" dirty="0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1600" dirty="0" err="1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facilities</a:t>
            </a:r>
            <a:endParaRPr lang="en-GB" sz="1600" dirty="0"/>
          </a:p>
        </p:txBody>
      </p:sp>
      <p:sp>
        <p:nvSpPr>
          <p:cNvPr id="2" name="Rectangle 1"/>
          <p:cNvSpPr/>
          <p:nvPr/>
        </p:nvSpPr>
        <p:spPr>
          <a:xfrm>
            <a:off x="3905572" y="3709901"/>
            <a:ext cx="1697065" cy="1053959"/>
          </a:xfrm>
          <a:prstGeom prst="rect">
            <a:avLst/>
          </a:prstGeom>
          <a:noFill/>
          <a:ln w="28575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TextBox 2"/>
          <p:cNvSpPr txBox="1"/>
          <p:nvPr/>
        </p:nvSpPr>
        <p:spPr>
          <a:xfrm>
            <a:off x="5242731" y="3244334"/>
            <a:ext cx="3642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b="1" dirty="0" smtClean="0">
                <a:solidFill>
                  <a:srgbClr val="FF0000"/>
                </a:solidFill>
              </a:rPr>
              <a:t>3</a:t>
            </a:r>
            <a:endParaRPr lang="en-GB" b="1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757260" y="3386117"/>
            <a:ext cx="22324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GB" sz="800" dirty="0" smtClean="0"/>
              <a:t>*</a:t>
            </a:r>
            <a:r>
              <a:rPr lang="en-GB" sz="800" b="1" dirty="0" smtClean="0"/>
              <a:t>Suva</a:t>
            </a:r>
            <a:r>
              <a:rPr lang="en-GB" sz="800" dirty="0"/>
              <a:t>, the Swiss National Accident Insurance Fund, is </a:t>
            </a:r>
            <a:r>
              <a:rPr lang="en-GB" sz="800" dirty="0" smtClean="0"/>
              <a:t>an </a:t>
            </a:r>
            <a:r>
              <a:rPr lang="en-GB" sz="800" dirty="0"/>
              <a:t>independent company under public </a:t>
            </a:r>
            <a:r>
              <a:rPr lang="en-GB" sz="800" dirty="0" smtClean="0"/>
              <a:t>law, which insures </a:t>
            </a:r>
            <a:r>
              <a:rPr lang="en-GB" sz="800" dirty="0"/>
              <a:t>people at work and at leisure. </a:t>
            </a:r>
          </a:p>
        </p:txBody>
      </p:sp>
    </p:spTree>
    <p:extLst>
      <p:ext uri="{BB962C8B-B14F-4D97-AF65-F5344CB8AC3E}">
        <p14:creationId xmlns:p14="http://schemas.microsoft.com/office/powerpoint/2010/main" val="21621788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5350" y="6240687"/>
            <a:ext cx="474319" cy="507258"/>
          </a:xfrm>
        </p:spPr>
      </p:pic>
      <p:pic>
        <p:nvPicPr>
          <p:cNvPr id="5" name="Picture 4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224"/>
          <a:stretch/>
        </p:blipFill>
        <p:spPr>
          <a:xfrm>
            <a:off x="145389" y="6308580"/>
            <a:ext cx="1381193" cy="439365"/>
          </a:xfrm>
          <a:prstGeom prst="rect">
            <a:avLst/>
          </a:prstGeom>
          <a:extLst>
            <a:ext uri="{FAA26D3D-D897-4be2-8F04-BA451C77F1D7}">
              <ma14:placeholderFlag xmlns:lc="http://schemas.openxmlformats.org/drawingml/2006/lockedCanvas" xmlns:ma14="http://schemas.microsoft.com/office/mac/drawingml/2011/main" xmlns:w="http://schemas.openxmlformats.org/wordprocessingml/2006/main" xmlns:w10="urn:schemas-microsoft-com:office:word" xmlns:v="urn:schemas-microsoft-com:vml" xmlns:o="urn:schemas-microsoft-com:office:office" xmlns:mv="urn:schemas-microsoft-com:mac:vml" xmlns:mo="http://schemas.microsoft.com/office/mac/office/2008/main" xmlns="" xmlns:pic="http://schemas.openxmlformats.org/drawingml/2006/picture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5="http://schemas.microsoft.com/office/word/2012/wordml" xmlns:w14="http://schemas.microsoft.com/office/word/2010/wordml" xmlns:wp="http://schemas.openxmlformats.org/drawingml/2006/wordprocessingDrawing" xmlns:wp14="http://schemas.microsoft.com/office/word/2010/wordprocessingDrawing" xmlns:m="http://schemas.openxmlformats.org/officeDocument/2006/math" xmlns:mc="http://schemas.openxmlformats.org/markup-compatibility/2006" xmlns:wpc="http://schemas.microsoft.com/office/word/2010/wordprocessingCanvas"/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494868" y="6440168"/>
            <a:ext cx="24022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sz="1400" dirty="0" smtClean="0">
                <a:solidFill>
                  <a:schemeClr val="bg1">
                    <a:lumMod val="50000"/>
                  </a:schemeClr>
                </a:solidFill>
              </a:rPr>
              <a:t>18-22 </a:t>
            </a:r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</a:rPr>
              <a:t>September</a:t>
            </a:r>
            <a:r>
              <a:rPr lang="fr-CH" sz="1400" dirty="0" smtClean="0">
                <a:solidFill>
                  <a:schemeClr val="bg1">
                    <a:lumMod val="50000"/>
                  </a:schemeClr>
                </a:solidFill>
              </a:rPr>
              <a:t>, 2017</a:t>
            </a:r>
            <a:endParaRPr lang="en-GB" sz="1400" dirty="0">
              <a:solidFill>
                <a:schemeClr val="bg1">
                  <a:lumMod val="50000"/>
                </a:schemeClr>
              </a:solidFill>
            </a:endParaRPr>
          </a:p>
        </p:txBody>
      </p:sp>
      <p:cxnSp>
        <p:nvCxnSpPr>
          <p:cNvPr id="8" name="Straight Connector 7"/>
          <p:cNvCxnSpPr/>
          <p:nvPr/>
        </p:nvCxnSpPr>
        <p:spPr>
          <a:xfrm flipH="1" flipV="1">
            <a:off x="1526582" y="918715"/>
            <a:ext cx="7617418" cy="1"/>
          </a:xfrm>
          <a:prstGeom prst="line">
            <a:avLst/>
          </a:prstGeom>
          <a:ln w="28575">
            <a:solidFill>
              <a:srgbClr val="00B0F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 contourW="12700">
            <a:bevelT w="190500" h="38100"/>
            <a:contourClr>
              <a:srgbClr val="00B0F0"/>
            </a:contourClr>
          </a:sp3d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/>
        </p:nvSpPr>
        <p:spPr>
          <a:xfrm>
            <a:off x="2941667" y="210829"/>
            <a:ext cx="616341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CH" sz="4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STEP 3 – </a:t>
            </a:r>
            <a:r>
              <a:rPr lang="fr-CH" sz="40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Identify</a:t>
            </a:r>
            <a:r>
              <a:rPr lang="fr-CH" sz="4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the </a:t>
            </a:r>
            <a:r>
              <a:rPr lang="fr-CH" sz="40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hazards</a:t>
            </a:r>
            <a:endParaRPr lang="en-US" sz="4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31367369"/>
              </p:ext>
            </p:extLst>
          </p:nvPr>
        </p:nvGraphicFramePr>
        <p:xfrm>
          <a:off x="685689" y="1151629"/>
          <a:ext cx="8020593" cy="7274639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793108"/>
                <a:gridCol w="1690358"/>
                <a:gridCol w="969482"/>
                <a:gridCol w="531223"/>
                <a:gridCol w="725419"/>
                <a:gridCol w="1064219"/>
                <a:gridCol w="538350"/>
                <a:gridCol w="854217"/>
                <a:gridCol w="854217"/>
              </a:tblGrid>
              <a:tr h="0">
                <a:tc rowSpan="2"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N°</a:t>
                      </a:r>
                      <a:endParaRPr lang="en-GB" sz="8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39339" marR="3933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0E0E0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500" noProof="0" dirty="0" smtClean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Work</a:t>
                      </a:r>
                      <a:r>
                        <a:rPr lang="fr-FR" sz="500" dirty="0" smtClean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</a:t>
                      </a:r>
                      <a:r>
                        <a:rPr lang="en-US" sz="500" noProof="0" dirty="0" smtClean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process</a:t>
                      </a:r>
                      <a:r>
                        <a:rPr lang="fr-FR" sz="500" dirty="0" smtClean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, </a:t>
                      </a:r>
                      <a:r>
                        <a:rPr lang="en-US" sz="500" noProof="0" dirty="0" smtClean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work</a:t>
                      </a:r>
                      <a:r>
                        <a:rPr lang="fr-FR" sz="500" dirty="0" smtClean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</a:t>
                      </a:r>
                      <a:r>
                        <a:rPr lang="en-US" sz="500" noProof="0" dirty="0" smtClean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equipment</a:t>
                      </a:r>
                      <a:r>
                        <a:rPr lang="fr-FR" sz="500" dirty="0" smtClean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, substances</a:t>
                      </a:r>
                      <a:endParaRPr lang="en-GB" sz="5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39339" marR="3933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0E0E0"/>
                    </a:solidFill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 smtClean="0"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Hazards</a:t>
                      </a:r>
                      <a:endParaRPr lang="en-GB" sz="1000" dirty="0"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39" marR="39339" marT="0" marB="0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0E0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500" noProof="0" dirty="0" smtClean="0"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Severity</a:t>
                      </a:r>
                      <a:r>
                        <a:rPr lang="fr-FR" sz="500" dirty="0" smtClean="0"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of </a:t>
                      </a:r>
                      <a:r>
                        <a:rPr lang="en-US" sz="500" noProof="0" dirty="0" smtClean="0"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hazard</a:t>
                      </a:r>
                      <a:endParaRPr lang="en-US" sz="500" noProof="0" dirty="0"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39" marR="39339" marT="0" marB="0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0E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fr-CH" sz="500" dirty="0" smtClean="0"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Safety</a:t>
                      </a:r>
                      <a:r>
                        <a:rPr lang="fr-CH" sz="500" baseline="0" dirty="0" smtClean="0"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500" baseline="0" noProof="0" dirty="0" smtClean="0"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rules</a:t>
                      </a:r>
                      <a:endParaRPr lang="en-US" sz="500" noProof="0" dirty="0"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39" marR="39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0E0"/>
                    </a:solidFill>
                  </a:tcPr>
                </a:tc>
                <a:tc rowSpan="2" gridSpan="2"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fr-FR" sz="500" dirty="0" smtClean="0"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The </a:t>
                      </a:r>
                      <a:r>
                        <a:rPr lang="en-US" sz="500" noProof="0" dirty="0" smtClean="0"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hazard</a:t>
                      </a:r>
                      <a:r>
                        <a:rPr lang="fr-FR" sz="500" dirty="0" smtClean="0"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500" noProof="0" dirty="0" smtClean="0"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is</a:t>
                      </a:r>
                      <a:r>
                        <a:rPr lang="fr-FR" sz="500" baseline="0" dirty="0" smtClean="0"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500" baseline="0" noProof="0" dirty="0" smtClean="0"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adequately</a:t>
                      </a:r>
                      <a:r>
                        <a:rPr lang="fr-FR" sz="500" baseline="0" dirty="0" smtClean="0"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500" baseline="0" noProof="0" dirty="0" smtClean="0"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covered</a:t>
                      </a:r>
                      <a:r>
                        <a:rPr lang="fr-FR" sz="500" baseline="0" dirty="0" smtClean="0"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by </a:t>
                      </a:r>
                      <a:r>
                        <a:rPr lang="en-US" sz="500" baseline="0" noProof="0" dirty="0" smtClean="0"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safety</a:t>
                      </a:r>
                      <a:r>
                        <a:rPr lang="fr-FR" sz="500" baseline="0" dirty="0" smtClean="0"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500" baseline="0" noProof="0" dirty="0" smtClean="0"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rules</a:t>
                      </a:r>
                      <a:r>
                        <a:rPr lang="fr-FR" sz="500" baseline="0" dirty="0" smtClean="0"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? </a:t>
                      </a:r>
                      <a:endParaRPr lang="en-GB" sz="500" dirty="0"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39" marR="39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0E0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500" noProof="0" dirty="0" smtClean="0"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Identified</a:t>
                      </a:r>
                      <a:r>
                        <a:rPr lang="fr-FR" sz="500" dirty="0" smtClean="0"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500" noProof="0" dirty="0" smtClean="0"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safety</a:t>
                      </a:r>
                      <a:r>
                        <a:rPr lang="fr-FR" sz="500" dirty="0" smtClean="0"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500" noProof="0" dirty="0" smtClean="0"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deficiency</a:t>
                      </a:r>
                    </a:p>
                    <a:p>
                      <a:pPr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fr-FR" sz="500" dirty="0" smtClean="0"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en-US" sz="500" noProof="0" dirty="0" smtClean="0"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See</a:t>
                      </a:r>
                      <a:r>
                        <a:rPr lang="fr-FR" sz="500" dirty="0" smtClean="0"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action plan)</a:t>
                      </a:r>
                      <a:endParaRPr lang="en-GB" sz="500" dirty="0"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fr-FR" sz="500" dirty="0"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500" dirty="0"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39" marR="39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fr-FR" sz="500" dirty="0" smtClean="0"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High </a:t>
                      </a:r>
                      <a:endParaRPr lang="en-GB" sz="500" dirty="0"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39" marR="39339" marT="0" marB="0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0E0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500" noProof="0" dirty="0" smtClean="0"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Low</a:t>
                      </a:r>
                      <a:endParaRPr lang="en-US" sz="500" noProof="0" dirty="0"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39" marR="39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0E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119532"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 </a:t>
                      </a:r>
                      <a:endParaRPr lang="en-GB" sz="8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39339" marR="3933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fr-FR" sz="5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 </a:t>
                      </a:r>
                      <a:endParaRPr lang="en-GB" sz="5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39339" marR="3933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0E0E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endParaRPr lang="en-GB" sz="500"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39" marR="39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0E0"/>
                    </a:solidFill>
                  </a:tcPr>
                </a:tc>
                <a:tc vMerge="1"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endParaRPr lang="en-GB" sz="500" dirty="0"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39" marR="39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0E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GB" sz="500" dirty="0" smtClean="0"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Yes</a:t>
                      </a:r>
                      <a:endParaRPr lang="en-GB" sz="500" dirty="0"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39" marR="39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fr-FR" sz="500" dirty="0"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non, </a:t>
                      </a:r>
                      <a:r>
                        <a:rPr lang="en-US" sz="500" noProof="0" dirty="0" smtClean="0"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partially</a:t>
                      </a:r>
                      <a:endParaRPr lang="en-US" sz="500" noProof="0" dirty="0"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39" marR="39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0E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567603">
                <a:tc rowSpan="8"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fr-FR" sz="800" b="1" dirty="0" smtClean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PP7</a:t>
                      </a:r>
                      <a:endParaRPr lang="en-GB" sz="8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39339" marR="3933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 rowSpan="8">
                  <a:txBody>
                    <a:bodyPr/>
                    <a:lstStyle/>
                    <a:p>
                      <a:r>
                        <a:rPr lang="fr-CH" sz="500" dirty="0" smtClean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The </a:t>
                      </a:r>
                      <a:r>
                        <a:rPr lang="en-US" sz="500" noProof="0" dirty="0" smtClean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technician</a:t>
                      </a:r>
                      <a:r>
                        <a:rPr lang="fr-CH" sz="500" dirty="0" smtClean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</a:t>
                      </a:r>
                      <a:r>
                        <a:rPr lang="en-US" sz="500" noProof="0" dirty="0" smtClean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installs</a:t>
                      </a:r>
                      <a:r>
                        <a:rPr lang="fr-CH" sz="500" baseline="0" dirty="0" smtClean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the w</a:t>
                      </a:r>
                      <a:r>
                        <a:rPr lang="en-US" sz="500" baseline="0" noProof="0" dirty="0" smtClean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o</a:t>
                      </a:r>
                      <a:r>
                        <a:rPr lang="fr-CH" sz="500" baseline="0" dirty="0" err="1" smtClean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rk</a:t>
                      </a:r>
                      <a:r>
                        <a:rPr lang="fr-CH" sz="500" baseline="0" dirty="0" smtClean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</a:t>
                      </a:r>
                      <a:r>
                        <a:rPr lang="en-US" sz="500" baseline="0" noProof="0" dirty="0" smtClean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equipment</a:t>
                      </a:r>
                      <a:r>
                        <a:rPr lang="fr-CH" sz="500" baseline="0" dirty="0" smtClean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(filler parts, busbar guides, </a:t>
                      </a:r>
                      <a:r>
                        <a:rPr lang="fr-CH" sz="500" baseline="0" dirty="0" err="1" smtClean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bottom</a:t>
                      </a:r>
                      <a:r>
                        <a:rPr lang="fr-CH" sz="500" baseline="0" dirty="0" smtClean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plates, spiders, etc.) </a:t>
                      </a:r>
                      <a:r>
                        <a:rPr lang="fr-CH" sz="500" baseline="0" dirty="0" err="1" smtClean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into</a:t>
                      </a:r>
                      <a:r>
                        <a:rPr lang="fr-CH" sz="500" baseline="0" dirty="0" smtClean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</a:t>
                      </a:r>
                      <a:r>
                        <a:rPr lang="fr-CH" sz="500" baseline="0" dirty="0" err="1" smtClean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their</a:t>
                      </a:r>
                      <a:r>
                        <a:rPr lang="fr-CH" sz="500" baseline="0" dirty="0" smtClean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</a:t>
                      </a:r>
                      <a:r>
                        <a:rPr lang="fr-CH" sz="500" baseline="0" dirty="0" err="1" smtClean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housings</a:t>
                      </a:r>
                      <a:r>
                        <a:rPr lang="fr-CH" sz="500" baseline="0" dirty="0" smtClean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on the cold mass </a:t>
                      </a:r>
                      <a:r>
                        <a:rPr lang="en-US" sz="500" baseline="0" noProof="0" dirty="0" smtClean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using</a:t>
                      </a:r>
                      <a:r>
                        <a:rPr lang="fr-CH" sz="500" baseline="0" dirty="0" smtClean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the handling </a:t>
                      </a:r>
                      <a:r>
                        <a:rPr lang="en-US" sz="500" baseline="0" noProof="0" dirty="0" smtClean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tools</a:t>
                      </a:r>
                      <a:r>
                        <a:rPr lang="fr-CH" sz="500" baseline="0" dirty="0" smtClean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. </a:t>
                      </a:r>
                    </a:p>
                    <a:p>
                      <a:endParaRPr lang="fr-CH" sz="500" baseline="0" dirty="0" smtClean="0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r>
                        <a:rPr lang="fr-CH" sz="500" baseline="0" dirty="0" err="1" smtClean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Then</a:t>
                      </a:r>
                      <a:r>
                        <a:rPr lang="fr-CH" sz="500" baseline="0" dirty="0" smtClean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, </a:t>
                      </a:r>
                      <a:r>
                        <a:rPr lang="fr-CH" sz="500" baseline="0" dirty="0" err="1" smtClean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h</a:t>
                      </a:r>
                      <a:r>
                        <a:rPr lang="fr-CH" sz="500" dirty="0" err="1" smtClean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e</a:t>
                      </a:r>
                      <a:r>
                        <a:rPr lang="fr-CH" sz="500" baseline="0" dirty="0" smtClean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</a:t>
                      </a:r>
                      <a:r>
                        <a:rPr lang="fr-CH" sz="500" baseline="0" dirty="0" err="1" smtClean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solds</a:t>
                      </a:r>
                      <a:r>
                        <a:rPr lang="fr-CH" sz="500" baseline="0" dirty="0" smtClean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all the </a:t>
                      </a:r>
                      <a:r>
                        <a:rPr lang="fr-CH" sz="500" baseline="0" dirty="0" err="1" smtClean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installed</a:t>
                      </a:r>
                      <a:r>
                        <a:rPr lang="fr-CH" sz="500" baseline="0" dirty="0" smtClean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parts </a:t>
                      </a:r>
                      <a:r>
                        <a:rPr lang="fr-CH" sz="500" baseline="0" dirty="0" err="1" smtClean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with</a:t>
                      </a:r>
                      <a:r>
                        <a:rPr lang="fr-CH" sz="500" baseline="0" dirty="0" smtClean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a </a:t>
                      </a:r>
                      <a:r>
                        <a:rPr lang="en-US" sz="500" baseline="0" noProof="0" dirty="0" smtClean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soldering</a:t>
                      </a:r>
                      <a:r>
                        <a:rPr lang="fr-CH" sz="500" baseline="0" dirty="0" smtClean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irons (soft </a:t>
                      </a:r>
                      <a:r>
                        <a:rPr lang="fr-CH" sz="500" baseline="0" dirty="0" err="1" smtClean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soldering</a:t>
                      </a:r>
                      <a:r>
                        <a:rPr lang="fr-CH" sz="500" baseline="0" dirty="0" smtClean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, 400 °C).</a:t>
                      </a:r>
                      <a:endParaRPr lang="fr-CH" sz="500" baseline="0" dirty="0" smtClean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endParaRPr lang="fr-CH" sz="500" baseline="0" dirty="0" smtClean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r>
                        <a:rPr lang="fr-CH" sz="500" baseline="0" dirty="0" err="1" smtClean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During</a:t>
                      </a:r>
                      <a:r>
                        <a:rPr lang="fr-CH" sz="500" baseline="0" dirty="0" smtClean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the </a:t>
                      </a:r>
                      <a:r>
                        <a:rPr lang="fr-CH" sz="500" baseline="0" dirty="0" err="1" smtClean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activity</a:t>
                      </a:r>
                      <a:r>
                        <a:rPr lang="fr-CH" sz="500" baseline="0" dirty="0" smtClean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, the </a:t>
                      </a:r>
                      <a:r>
                        <a:rPr lang="en-US" sz="500" baseline="0" noProof="0" dirty="0" smtClean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technician</a:t>
                      </a:r>
                      <a:r>
                        <a:rPr lang="fr-CH" sz="500" baseline="0" dirty="0" smtClean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cleans the </a:t>
                      </a:r>
                      <a:r>
                        <a:rPr lang="en-US" sz="500" baseline="0" noProof="0" dirty="0" smtClean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equipment</a:t>
                      </a:r>
                      <a:r>
                        <a:rPr lang="fr-CH" sz="500" baseline="0" dirty="0" smtClean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</a:t>
                      </a:r>
                      <a:r>
                        <a:rPr lang="en-US" sz="500" baseline="0" noProof="0" dirty="0" smtClean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with</a:t>
                      </a:r>
                      <a:r>
                        <a:rPr lang="fr-CH" sz="500" baseline="0" dirty="0" smtClean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</a:t>
                      </a:r>
                      <a:r>
                        <a:rPr lang="en-US" sz="500" baseline="0" noProof="0" dirty="0" smtClean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cloths</a:t>
                      </a:r>
                      <a:r>
                        <a:rPr lang="fr-CH" sz="500" baseline="0" dirty="0" smtClean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and </a:t>
                      </a:r>
                      <a:r>
                        <a:rPr lang="fr-CH" sz="500" baseline="0" dirty="0" err="1" smtClean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ethanol</a:t>
                      </a:r>
                      <a:r>
                        <a:rPr lang="fr-CH" sz="500" baseline="0" dirty="0" smtClean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.</a:t>
                      </a:r>
                    </a:p>
                    <a:p>
                      <a:endParaRPr lang="fr-CH" sz="500" baseline="0" dirty="0" smtClean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r>
                        <a:rPr lang="fr-CH" sz="500" baseline="0" dirty="0" smtClean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The </a:t>
                      </a:r>
                      <a:r>
                        <a:rPr lang="fr-CH" sz="500" baseline="0" dirty="0" err="1" smtClean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working</a:t>
                      </a:r>
                      <a:r>
                        <a:rPr lang="fr-CH" sz="500" baseline="0" dirty="0" smtClean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</a:t>
                      </a:r>
                      <a:r>
                        <a:rPr lang="fr-CH" sz="500" baseline="0" dirty="0" err="1" smtClean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procedure</a:t>
                      </a:r>
                      <a:r>
                        <a:rPr lang="fr-CH" sz="500" baseline="0" dirty="0" smtClean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 «Finitions des </a:t>
                      </a:r>
                      <a:r>
                        <a:rPr lang="fr-CH" sz="500" baseline="0" dirty="0" err="1" smtClean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extremités</a:t>
                      </a:r>
                      <a:r>
                        <a:rPr lang="fr-CH" sz="500" baseline="0" dirty="0" smtClean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masse </a:t>
                      </a:r>
                      <a:r>
                        <a:rPr lang="fr-CH" sz="500" baseline="0" dirty="0" err="1" smtClean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foride</a:t>
                      </a:r>
                      <a:r>
                        <a:rPr lang="fr-CH" sz="500" baseline="0" dirty="0" smtClean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», EDMS 1530515 must </a:t>
                      </a:r>
                      <a:r>
                        <a:rPr lang="fr-CH" sz="500" baseline="0" dirty="0" err="1" smtClean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be</a:t>
                      </a:r>
                      <a:r>
                        <a:rPr lang="fr-CH" sz="500" baseline="0" dirty="0" smtClean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</a:t>
                      </a:r>
                      <a:r>
                        <a:rPr lang="fr-CH" sz="500" baseline="0" dirty="0" err="1" smtClean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followed</a:t>
                      </a:r>
                      <a:r>
                        <a:rPr lang="fr-CH" sz="500" baseline="0" dirty="0" smtClean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. </a:t>
                      </a:r>
                      <a:endParaRPr lang="en-GB" sz="5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39339" marR="3933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fr-FR" sz="1000" dirty="0" smtClean="0"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Thermal: </a:t>
                      </a:r>
                      <a:r>
                        <a:rPr lang="fr-FR" sz="1000" b="1" dirty="0" smtClean="0"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Hot surface</a:t>
                      </a:r>
                      <a:endParaRPr lang="en-GB" sz="1000" dirty="0"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39" marR="39339" marT="0" marB="0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fr-FR" sz="500" dirty="0"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500" dirty="0"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39" marR="39339" marT="0" marB="0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fr-FR" sz="500" dirty="0"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en-GB" sz="500" dirty="0"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39" marR="39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de-CH" sz="500" dirty="0"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CERN IS 7</a:t>
                      </a:r>
                      <a:endParaRPr lang="en-GB" sz="500" dirty="0"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de-CH" sz="500" dirty="0"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CL: SUVA 67091.f</a:t>
                      </a:r>
                      <a:endParaRPr lang="en-GB" sz="500" dirty="0"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de-CH" sz="500" dirty="0"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FE: SUVA 44091.f</a:t>
                      </a:r>
                      <a:endParaRPr lang="en-GB" sz="500" dirty="0"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fr-FR" sz="500" dirty="0"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DI: Renseignement concernant l'OPA, Art.337.10 </a:t>
                      </a:r>
                      <a:endParaRPr lang="en-GB" sz="500" dirty="0"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39" marR="39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fr-FR" sz="500" dirty="0"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en-GB" sz="500" dirty="0"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39" marR="39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fr-FR" sz="500" dirty="0"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500" dirty="0"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39" marR="39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fr-FR" sz="500"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500"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39" marR="39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21517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000" noProof="0" dirty="0" smtClean="0"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Noxious Substances</a:t>
                      </a:r>
                      <a:r>
                        <a:rPr lang="fr-FR" sz="1000" b="1" dirty="0" smtClean="0"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: </a:t>
                      </a:r>
                      <a:r>
                        <a:rPr lang="en-US" sz="1000" b="1" noProof="0" dirty="0" smtClean="0"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gas</a:t>
                      </a:r>
                      <a:r>
                        <a:rPr lang="fr-FR" sz="1000" b="1" dirty="0" smtClean="0"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US" sz="1000" b="1" noProof="0" dirty="0" err="1" smtClean="0"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vapour</a:t>
                      </a:r>
                      <a:r>
                        <a:rPr lang="en-US" sz="1000" b="1" noProof="0" dirty="0" smtClean="0"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(smoke)</a:t>
                      </a:r>
                      <a:endParaRPr lang="en-US" sz="1000" noProof="0" dirty="0"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39" marR="39339" marT="0" marB="0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fr-FR" sz="500" dirty="0"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500" dirty="0"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39" marR="39339" marT="0" marB="0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fr-FR" sz="500" dirty="0"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en-GB" sz="500" dirty="0"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39" marR="39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fr-CH" sz="500"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CERN GSI-C1</a:t>
                      </a:r>
                      <a:endParaRPr lang="en-GB" sz="500"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fr-CH" sz="500"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CERN NS26</a:t>
                      </a:r>
                      <a:endParaRPr lang="en-GB" sz="500"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fr-FR" sz="500"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CERN Guide de sécurité C-1-0-3</a:t>
                      </a:r>
                      <a:endParaRPr lang="en-GB" sz="500"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it-IT" sz="500"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CL: SUVA 67104.f </a:t>
                      </a:r>
                      <a:endParaRPr lang="en-GB" sz="500"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it-IT" sz="500"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FE: SUVA 44053.f</a:t>
                      </a:r>
                      <a:endParaRPr lang="en-GB" sz="500"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de-CH" sz="500"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500"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39" marR="39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it-IT" sz="500" dirty="0"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en-GB" sz="500" dirty="0"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39" marR="39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it-IT" sz="500"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500"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39" marR="39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it-IT" sz="500"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500"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39" marR="39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21517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000" noProof="0" dirty="0" smtClean="0"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Noxious</a:t>
                      </a:r>
                      <a:r>
                        <a:rPr lang="fr-FR" sz="1000" dirty="0" smtClean="0"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Substances:</a:t>
                      </a:r>
                      <a:endParaRPr lang="en-GB" sz="1000" dirty="0"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000" b="1" noProof="0" dirty="0" smtClean="0"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Dusts</a:t>
                      </a:r>
                      <a:endParaRPr lang="en-US" sz="1000" noProof="0" dirty="0"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39" marR="39339" marT="0" marB="0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fr-FR" sz="500" dirty="0"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en-GB" sz="500" dirty="0"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39" marR="39339" marT="0" marB="0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fr-FR" sz="500" dirty="0"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500" dirty="0"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39" marR="39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fr-CH" sz="500" dirty="0"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CERN GSI-C1</a:t>
                      </a:r>
                      <a:endParaRPr lang="en-GB" sz="500" dirty="0"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fr-CH" sz="500" dirty="0"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CERN NS26</a:t>
                      </a:r>
                      <a:endParaRPr lang="en-GB" sz="500" dirty="0"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fr-FR" sz="500" dirty="0"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CERN Guide de sécurité C-1-0-3</a:t>
                      </a:r>
                      <a:endParaRPr lang="en-GB" sz="500" dirty="0"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it-IT" sz="500" dirty="0"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CL: SUVA 67104.f </a:t>
                      </a:r>
                      <a:endParaRPr lang="en-GB" sz="500" dirty="0"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it-IT" sz="500" dirty="0"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FE: SUVA 44053.f</a:t>
                      </a:r>
                      <a:endParaRPr lang="en-GB" sz="500" dirty="0"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it-IT" sz="500" dirty="0"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500" dirty="0"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39" marR="39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fr-FR" sz="500" dirty="0"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en-GB" sz="500" dirty="0"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39" marR="39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fr-FR" sz="500"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500"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39" marR="39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fr-FR" sz="500" dirty="0"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500" dirty="0"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39" marR="39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78401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000" noProof="0" dirty="0" smtClean="0"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Psychological constraints</a:t>
                      </a:r>
                      <a:r>
                        <a:rPr lang="fr-FR" sz="1000" dirty="0" smtClean="0"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: </a:t>
                      </a:r>
                      <a:r>
                        <a:rPr lang="en-US" sz="1000" b="1" noProof="0" dirty="0" smtClean="0"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Working</a:t>
                      </a:r>
                      <a:r>
                        <a:rPr lang="fr-FR" sz="1000" b="1" dirty="0" smtClean="0"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posture</a:t>
                      </a:r>
                      <a:endParaRPr lang="en-GB" sz="1000" dirty="0"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39" marR="39339" marT="0" marB="0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fr-FR" sz="500"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500"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39" marR="39339" marT="0" marB="0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de-CH" sz="500" dirty="0"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en-GB" sz="500" dirty="0"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39" marR="39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de-CH" sz="500" dirty="0"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CL: SUVA 67090.f</a:t>
                      </a:r>
                      <a:endParaRPr lang="en-GB" sz="500" dirty="0"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GB" sz="500" dirty="0"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9339" marR="39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fr-FR" sz="500" dirty="0"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en-GB" sz="500" dirty="0"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39" marR="39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fr-FR" sz="500" dirty="0"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500" dirty="0"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39" marR="39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fr-FR" sz="500"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500"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39" marR="39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78401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fr-FR" sz="1000" dirty="0"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Le processus de base a été traité sous: AB1</a:t>
                      </a:r>
                      <a:endParaRPr lang="en-GB" sz="1000" dirty="0"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39" marR="39339" marT="0" marB="0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fr-FR" sz="500"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500"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39" marR="39339" marT="0" marB="0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fr-CH" sz="500"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500"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39" marR="39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de-CH" sz="500"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500"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39" marR="39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fr-CH" sz="500" dirty="0"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500" dirty="0"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39" marR="39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fr-FR" sz="500" dirty="0"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500" dirty="0"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39" marR="39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fr-FR" sz="500" dirty="0"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500" dirty="0"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39" marR="39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78401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fr-FR" sz="1000" dirty="0"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Le processus de base a été traité sous: AB2</a:t>
                      </a:r>
                      <a:endParaRPr lang="en-GB" sz="1000" dirty="0"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39" marR="39339" marT="0" marB="0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fr-FR" sz="500"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500"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39" marR="39339" marT="0" marB="0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fr-CH" sz="500"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500"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39" marR="39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de-CH" sz="500"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500"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39" marR="39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fr-CH" sz="500"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500"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39" marR="39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fr-FR" sz="500" dirty="0"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500" dirty="0"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39" marR="39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fr-FR" sz="500" dirty="0"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500" dirty="0"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39" marR="39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78401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fr-FR" sz="1000" dirty="0"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Le processus de base a été traité sous: AB3</a:t>
                      </a:r>
                      <a:endParaRPr lang="en-GB" sz="1000" dirty="0"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39" marR="39339" marT="0" marB="0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fr-FR" sz="500"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500"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39" marR="39339" marT="0" marB="0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fr-CH" sz="500"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500"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39" marR="39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de-CH" sz="500"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500"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39" marR="39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fr-CH" sz="500"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500"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39" marR="39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fr-FR" sz="500" dirty="0"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500" dirty="0"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39" marR="39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fr-FR" sz="500" dirty="0"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500" dirty="0"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39" marR="39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962159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fr-FR" sz="1000" dirty="0"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Le processus de base a été traité sous: PP2</a:t>
                      </a:r>
                      <a:endParaRPr lang="en-GB" sz="1000" dirty="0"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39" marR="39339" marT="0" marB="0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fr-FR" sz="500"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500"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39" marR="39339" marT="0" marB="0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fr-CH" sz="500"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500"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39" marR="39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de-CH" sz="500"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500"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39" marR="39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fr-CH" sz="500"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500"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39" marR="39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fr-FR" sz="500"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500"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39" marR="39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fr-FR" sz="500" dirty="0"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500" dirty="0"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39" marR="39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23604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5350" y="6240687"/>
            <a:ext cx="474319" cy="507258"/>
          </a:xfrm>
        </p:spPr>
      </p:pic>
      <p:pic>
        <p:nvPicPr>
          <p:cNvPr id="5" name="Picture 4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224"/>
          <a:stretch/>
        </p:blipFill>
        <p:spPr>
          <a:xfrm>
            <a:off x="145389" y="6308580"/>
            <a:ext cx="1381193" cy="439365"/>
          </a:xfrm>
          <a:prstGeom prst="rect">
            <a:avLst/>
          </a:prstGeom>
          <a:extLst>
            <a:ext uri="{FAA26D3D-D897-4be2-8F04-BA451C77F1D7}">
              <ma14:placeholderFlag xmlns:lc="http://schemas.openxmlformats.org/drawingml/2006/lockedCanvas" xmlns:ma14="http://schemas.microsoft.com/office/mac/drawingml/2011/main" xmlns:w="http://schemas.openxmlformats.org/wordprocessingml/2006/main" xmlns:w10="urn:schemas-microsoft-com:office:word" xmlns:v="urn:schemas-microsoft-com:vml" xmlns:o="urn:schemas-microsoft-com:office:office" xmlns:mv="urn:schemas-microsoft-com:mac:vml" xmlns:mo="http://schemas.microsoft.com/office/mac/office/2008/main" xmlns="" xmlns:pic="http://schemas.openxmlformats.org/drawingml/2006/picture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5="http://schemas.microsoft.com/office/word/2012/wordml" xmlns:w14="http://schemas.microsoft.com/office/word/2010/wordml" xmlns:wp="http://schemas.openxmlformats.org/drawingml/2006/wordprocessingDrawing" xmlns:wp14="http://schemas.microsoft.com/office/word/2010/wordprocessingDrawing" xmlns:m="http://schemas.openxmlformats.org/officeDocument/2006/math" xmlns:mc="http://schemas.openxmlformats.org/markup-compatibility/2006" xmlns:wpc="http://schemas.microsoft.com/office/word/2010/wordprocessingCanvas"/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494868" y="6440168"/>
            <a:ext cx="24022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sz="1400" dirty="0" smtClean="0">
                <a:solidFill>
                  <a:schemeClr val="bg1">
                    <a:lumMod val="50000"/>
                  </a:schemeClr>
                </a:solidFill>
              </a:rPr>
              <a:t>18-22 </a:t>
            </a:r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</a:rPr>
              <a:t>September</a:t>
            </a:r>
            <a:r>
              <a:rPr lang="fr-CH" sz="1400" dirty="0" smtClean="0">
                <a:solidFill>
                  <a:schemeClr val="bg1">
                    <a:lumMod val="50000"/>
                  </a:schemeClr>
                </a:solidFill>
              </a:rPr>
              <a:t>, 2017</a:t>
            </a:r>
            <a:endParaRPr lang="en-GB" sz="1400" dirty="0">
              <a:solidFill>
                <a:schemeClr val="bg1">
                  <a:lumMod val="50000"/>
                </a:schemeClr>
              </a:solidFill>
            </a:endParaRPr>
          </a:p>
        </p:txBody>
      </p:sp>
      <p:cxnSp>
        <p:nvCxnSpPr>
          <p:cNvPr id="8" name="Straight Connector 7"/>
          <p:cNvCxnSpPr/>
          <p:nvPr/>
        </p:nvCxnSpPr>
        <p:spPr>
          <a:xfrm flipH="1" flipV="1">
            <a:off x="1526582" y="918715"/>
            <a:ext cx="7617418" cy="1"/>
          </a:xfrm>
          <a:prstGeom prst="line">
            <a:avLst/>
          </a:prstGeom>
          <a:ln w="28575">
            <a:solidFill>
              <a:srgbClr val="00B0F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 contourW="12700">
            <a:bevelT w="190500" h="38100"/>
            <a:contourClr>
              <a:srgbClr val="00B0F0"/>
            </a:contourClr>
          </a:sp3d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/>
        </p:nvSpPr>
        <p:spPr>
          <a:xfrm>
            <a:off x="2330667" y="232868"/>
            <a:ext cx="665900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METHODOLOGICAL APPROACH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128" y="1108055"/>
            <a:ext cx="6228554" cy="4961848"/>
          </a:xfrm>
          <a:prstGeom prst="rect">
            <a:avLst/>
          </a:prstGeom>
        </p:spPr>
      </p:pic>
      <p:sp>
        <p:nvSpPr>
          <p:cNvPr id="10" name="Folded Corner 9"/>
          <p:cNvSpPr/>
          <p:nvPr/>
        </p:nvSpPr>
        <p:spPr>
          <a:xfrm>
            <a:off x="6474681" y="1403772"/>
            <a:ext cx="2514987" cy="1873270"/>
          </a:xfrm>
          <a:prstGeom prst="foldedCorner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fr-FR" sz="1600" dirty="0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1600" dirty="0" smtClean="0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methodology</a:t>
            </a:r>
            <a:r>
              <a:rPr lang="fr-FR" sz="1600" dirty="0" smtClean="0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1600" dirty="0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has been </a:t>
            </a:r>
            <a:r>
              <a:rPr lang="en-US" sz="1600" dirty="0" smtClean="0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developed</a:t>
            </a:r>
            <a:r>
              <a:rPr lang="fr-FR" sz="1600" dirty="0" smtClean="0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smtClean="0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according</a:t>
            </a:r>
            <a:r>
              <a:rPr lang="fr-FR" sz="1600" dirty="0" smtClean="0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1600" dirty="0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to the </a:t>
            </a:r>
            <a:r>
              <a:rPr lang="fr-FR" sz="1600" dirty="0" smtClean="0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SUVA* </a:t>
            </a:r>
            <a:r>
              <a:rPr lang="en-US" sz="1600" dirty="0" smtClean="0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approach</a:t>
            </a:r>
            <a:r>
              <a:rPr lang="fr-FR" sz="1600" dirty="0" smtClean="0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1600" dirty="0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and has been </a:t>
            </a:r>
            <a:r>
              <a:rPr lang="en-US" sz="1600" dirty="0" smtClean="0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customized</a:t>
            </a:r>
            <a:r>
              <a:rPr lang="fr-FR" sz="1600" dirty="0" smtClean="0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1600" dirty="0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for </a:t>
            </a:r>
            <a:r>
              <a:rPr lang="fr-FR" sz="1600" dirty="0" err="1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CERN’s</a:t>
            </a:r>
            <a:r>
              <a:rPr lang="fr-FR" sz="1600" dirty="0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1600" dirty="0" err="1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facilities</a:t>
            </a:r>
            <a:endParaRPr lang="en-GB" sz="1600" dirty="0"/>
          </a:p>
        </p:txBody>
      </p:sp>
      <p:sp>
        <p:nvSpPr>
          <p:cNvPr id="2" name="Rectangle 1"/>
          <p:cNvSpPr/>
          <p:nvPr/>
        </p:nvSpPr>
        <p:spPr>
          <a:xfrm>
            <a:off x="2998921" y="4916401"/>
            <a:ext cx="1697065" cy="1053959"/>
          </a:xfrm>
          <a:prstGeom prst="rect">
            <a:avLst/>
          </a:prstGeom>
          <a:noFill/>
          <a:ln w="28575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TextBox 2"/>
          <p:cNvSpPr txBox="1"/>
          <p:nvPr/>
        </p:nvSpPr>
        <p:spPr>
          <a:xfrm>
            <a:off x="3130658" y="4486068"/>
            <a:ext cx="3642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b="1" dirty="0" smtClean="0">
                <a:solidFill>
                  <a:srgbClr val="FF0000"/>
                </a:solidFill>
              </a:rPr>
              <a:t>4</a:t>
            </a:r>
            <a:endParaRPr lang="en-GB" b="1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757260" y="3386117"/>
            <a:ext cx="22324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GB" sz="800" dirty="0" smtClean="0"/>
              <a:t>*</a:t>
            </a:r>
            <a:r>
              <a:rPr lang="en-GB" sz="800" b="1" dirty="0" smtClean="0"/>
              <a:t>Suva</a:t>
            </a:r>
            <a:r>
              <a:rPr lang="en-GB" sz="800" dirty="0"/>
              <a:t>, the Swiss National Accident Insurance Fund, is </a:t>
            </a:r>
            <a:r>
              <a:rPr lang="en-GB" sz="800" dirty="0" smtClean="0"/>
              <a:t>an </a:t>
            </a:r>
            <a:r>
              <a:rPr lang="en-GB" sz="800" dirty="0"/>
              <a:t>independent company under public </a:t>
            </a:r>
            <a:r>
              <a:rPr lang="en-GB" sz="800" dirty="0" smtClean="0"/>
              <a:t>law, which insures </a:t>
            </a:r>
            <a:r>
              <a:rPr lang="en-GB" sz="800" dirty="0"/>
              <a:t>people at work and at leisure. </a:t>
            </a:r>
          </a:p>
        </p:txBody>
      </p:sp>
    </p:spTree>
    <p:extLst>
      <p:ext uri="{BB962C8B-B14F-4D97-AF65-F5344CB8AC3E}">
        <p14:creationId xmlns:p14="http://schemas.microsoft.com/office/powerpoint/2010/main" val="25280706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5350" y="6240687"/>
            <a:ext cx="474319" cy="507258"/>
          </a:xfrm>
        </p:spPr>
      </p:pic>
      <p:pic>
        <p:nvPicPr>
          <p:cNvPr id="5" name="Picture 4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224"/>
          <a:stretch/>
        </p:blipFill>
        <p:spPr>
          <a:xfrm>
            <a:off x="145389" y="6308580"/>
            <a:ext cx="1381193" cy="439365"/>
          </a:xfrm>
          <a:prstGeom prst="rect">
            <a:avLst/>
          </a:prstGeom>
          <a:extLst>
            <a:ext uri="{FAA26D3D-D897-4be2-8F04-BA451C77F1D7}">
              <ma14:placeholderFlag xmlns:lc="http://schemas.openxmlformats.org/drawingml/2006/lockedCanvas" xmlns:ma14="http://schemas.microsoft.com/office/mac/drawingml/2011/main" xmlns:w="http://schemas.openxmlformats.org/wordprocessingml/2006/main" xmlns:w10="urn:schemas-microsoft-com:office:word" xmlns:v="urn:schemas-microsoft-com:vml" xmlns:o="urn:schemas-microsoft-com:office:office" xmlns:mv="urn:schemas-microsoft-com:mac:vml" xmlns:mo="http://schemas.microsoft.com/office/mac/office/2008/main" xmlns="" xmlns:pic="http://schemas.openxmlformats.org/drawingml/2006/picture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5="http://schemas.microsoft.com/office/word/2012/wordml" xmlns:w14="http://schemas.microsoft.com/office/word/2010/wordml" xmlns:wp="http://schemas.openxmlformats.org/drawingml/2006/wordprocessingDrawing" xmlns:wp14="http://schemas.microsoft.com/office/word/2010/wordprocessingDrawing" xmlns:m="http://schemas.openxmlformats.org/officeDocument/2006/math" xmlns:mc="http://schemas.openxmlformats.org/markup-compatibility/2006" xmlns:wpc="http://schemas.microsoft.com/office/word/2010/wordprocessingCanvas"/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494868" y="6440168"/>
            <a:ext cx="24022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sz="1400" dirty="0" smtClean="0">
                <a:solidFill>
                  <a:schemeClr val="bg1">
                    <a:lumMod val="50000"/>
                  </a:schemeClr>
                </a:solidFill>
              </a:rPr>
              <a:t>18-22 </a:t>
            </a:r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</a:rPr>
              <a:t>September</a:t>
            </a:r>
            <a:r>
              <a:rPr lang="fr-CH" sz="1400" dirty="0" smtClean="0">
                <a:solidFill>
                  <a:schemeClr val="bg1">
                    <a:lumMod val="50000"/>
                  </a:schemeClr>
                </a:solidFill>
              </a:rPr>
              <a:t>, 2017</a:t>
            </a:r>
            <a:endParaRPr lang="en-GB" sz="1400" dirty="0">
              <a:solidFill>
                <a:schemeClr val="bg1">
                  <a:lumMod val="50000"/>
                </a:schemeClr>
              </a:solidFill>
            </a:endParaRPr>
          </a:p>
        </p:txBody>
      </p:sp>
      <p:cxnSp>
        <p:nvCxnSpPr>
          <p:cNvPr id="8" name="Straight Connector 7"/>
          <p:cNvCxnSpPr/>
          <p:nvPr/>
        </p:nvCxnSpPr>
        <p:spPr>
          <a:xfrm flipH="1" flipV="1">
            <a:off x="1526582" y="918715"/>
            <a:ext cx="7617418" cy="1"/>
          </a:xfrm>
          <a:prstGeom prst="line">
            <a:avLst/>
          </a:prstGeom>
          <a:ln w="28575">
            <a:solidFill>
              <a:srgbClr val="00B0F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 contourW="12700">
            <a:bevelT w="190500" h="38100"/>
            <a:contourClr>
              <a:srgbClr val="00B0F0"/>
            </a:contourClr>
          </a:sp3d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/>
        </p:nvSpPr>
        <p:spPr>
          <a:xfrm>
            <a:off x="2770191" y="102239"/>
            <a:ext cx="6369244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CH" sz="4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STEP 4 – </a:t>
            </a:r>
            <a:r>
              <a:rPr lang="fr-CH" sz="40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Estimate</a:t>
            </a:r>
            <a:r>
              <a:rPr lang="fr-CH" sz="4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the </a:t>
            </a:r>
            <a:r>
              <a:rPr lang="fr-CH" sz="40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hazards</a:t>
            </a:r>
            <a:endParaRPr lang="en-US" sz="4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45388" y="1005495"/>
            <a:ext cx="8369961" cy="10218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  <a:spcAft>
                <a:spcPts val="600"/>
              </a:spcAft>
            </a:pPr>
            <a:r>
              <a:rPr lang="en-GB" sz="1400" b="1" dirty="0">
                <a:solidFill>
                  <a:srgbClr val="4F81BD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HIGH</a:t>
            </a:r>
            <a:r>
              <a:rPr lang="en-GB" sz="1400" b="1" dirty="0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400" dirty="0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– Results in death or permanent injury, failing to heal completely (irreversible), </a:t>
            </a:r>
            <a:endParaRPr lang="en-GB" sz="1400" dirty="0" smtClean="0">
              <a:latin typeface="Verdana" panose="020B060403050404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20000"/>
              </a:lnSpc>
              <a:spcAft>
                <a:spcPts val="600"/>
              </a:spcAft>
            </a:pPr>
            <a:r>
              <a:rPr lang="en-GB" sz="1400" dirty="0" smtClean="0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quality </a:t>
            </a:r>
            <a:r>
              <a:rPr lang="en-GB" sz="1400" dirty="0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of life substantially reduced</a:t>
            </a:r>
          </a:p>
          <a:p>
            <a:pPr algn="just">
              <a:lnSpc>
                <a:spcPct val="120000"/>
              </a:lnSpc>
              <a:spcAft>
                <a:spcPts val="600"/>
              </a:spcAft>
            </a:pPr>
            <a:r>
              <a:rPr lang="en-GB" sz="1400" b="1" dirty="0">
                <a:solidFill>
                  <a:srgbClr val="4F81BD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LOW</a:t>
            </a:r>
            <a:r>
              <a:rPr lang="en-GB" sz="1400" b="1" dirty="0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400" dirty="0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– Curable, minor injury, possibly with reversible incapacity to work </a:t>
            </a:r>
            <a:endParaRPr lang="en-GB" sz="1400" dirty="0" smtClean="0">
              <a:latin typeface="Verdana" panose="020B060403050404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Folded Corner 2"/>
          <p:cNvSpPr/>
          <p:nvPr/>
        </p:nvSpPr>
        <p:spPr>
          <a:xfrm>
            <a:off x="6526408" y="2761670"/>
            <a:ext cx="2463261" cy="2185481"/>
          </a:xfrm>
          <a:prstGeom prst="foldedCorner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  <a:spcAft>
                <a:spcPts val="600"/>
              </a:spcAft>
            </a:pPr>
            <a:r>
              <a:rPr lang="en-US" sz="1000" b="1" dirty="0" smtClean="0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Risk</a:t>
            </a:r>
            <a:r>
              <a:rPr lang="fr-CH" sz="1000" b="1" dirty="0" smtClean="0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b="1" dirty="0" smtClean="0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assessment</a:t>
            </a:r>
          </a:p>
          <a:p>
            <a:pPr algn="just">
              <a:lnSpc>
                <a:spcPct val="120000"/>
              </a:lnSpc>
              <a:spcAft>
                <a:spcPts val="600"/>
              </a:spcAft>
            </a:pPr>
            <a:r>
              <a:rPr lang="en-GB" sz="1000" dirty="0" smtClean="0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Sometimes </a:t>
            </a:r>
            <a:r>
              <a:rPr lang="en-GB" sz="1000" dirty="0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estimating a hazard is not sufficient due to the particular source of harm, insufficient knowledge of a linked installation, etc. and consequently </a:t>
            </a:r>
            <a:r>
              <a:rPr lang="en-GB" sz="1000" b="1" dirty="0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 full risk assessment is necessary </a:t>
            </a:r>
            <a:r>
              <a:rPr lang="en-GB" sz="1000" dirty="0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(an example could be the assessment of cryogenic </a:t>
            </a:r>
            <a:r>
              <a:rPr lang="en-GB" sz="1000" dirty="0" smtClean="0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risk)</a:t>
            </a:r>
            <a:endParaRPr lang="en-GB" sz="1000" dirty="0">
              <a:effectLst/>
              <a:latin typeface="Verdana" panose="020B060403050404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5388" y="2010095"/>
            <a:ext cx="6240658" cy="42980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1947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5350" y="6240687"/>
            <a:ext cx="474319" cy="507258"/>
          </a:xfrm>
        </p:spPr>
      </p:pic>
      <p:pic>
        <p:nvPicPr>
          <p:cNvPr id="5" name="Picture 4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224"/>
          <a:stretch/>
        </p:blipFill>
        <p:spPr>
          <a:xfrm>
            <a:off x="145389" y="6308580"/>
            <a:ext cx="1381193" cy="439365"/>
          </a:xfrm>
          <a:prstGeom prst="rect">
            <a:avLst/>
          </a:prstGeom>
          <a:extLst>
            <a:ext uri="{FAA26D3D-D897-4be2-8F04-BA451C77F1D7}">
              <ma14:placeholderFlag xmlns:lc="http://schemas.openxmlformats.org/drawingml/2006/lockedCanvas" xmlns:ma14="http://schemas.microsoft.com/office/mac/drawingml/2011/main" xmlns:w="http://schemas.openxmlformats.org/wordprocessingml/2006/main" xmlns:w10="urn:schemas-microsoft-com:office:word" xmlns:v="urn:schemas-microsoft-com:vml" xmlns:o="urn:schemas-microsoft-com:office:office" xmlns:mv="urn:schemas-microsoft-com:mac:vml" xmlns:mo="http://schemas.microsoft.com/office/mac/office/2008/main" xmlns="" xmlns:pic="http://schemas.openxmlformats.org/drawingml/2006/picture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5="http://schemas.microsoft.com/office/word/2012/wordml" xmlns:w14="http://schemas.microsoft.com/office/word/2010/wordml" xmlns:wp="http://schemas.openxmlformats.org/drawingml/2006/wordprocessingDrawing" xmlns:wp14="http://schemas.microsoft.com/office/word/2010/wordprocessingDrawing" xmlns:m="http://schemas.openxmlformats.org/officeDocument/2006/math" xmlns:mc="http://schemas.openxmlformats.org/markup-compatibility/2006" xmlns:wpc="http://schemas.microsoft.com/office/word/2010/wordprocessingCanvas"/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494868" y="6440168"/>
            <a:ext cx="24022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sz="1400" dirty="0" smtClean="0">
                <a:solidFill>
                  <a:schemeClr val="bg1">
                    <a:lumMod val="50000"/>
                  </a:schemeClr>
                </a:solidFill>
              </a:rPr>
              <a:t>18-22 </a:t>
            </a:r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</a:rPr>
              <a:t>September</a:t>
            </a:r>
            <a:r>
              <a:rPr lang="fr-CH" sz="1400" dirty="0" smtClean="0">
                <a:solidFill>
                  <a:schemeClr val="bg1">
                    <a:lumMod val="50000"/>
                  </a:schemeClr>
                </a:solidFill>
              </a:rPr>
              <a:t>, 2017</a:t>
            </a:r>
            <a:endParaRPr lang="en-GB" sz="1400" dirty="0">
              <a:solidFill>
                <a:schemeClr val="bg1">
                  <a:lumMod val="50000"/>
                </a:schemeClr>
              </a:solidFill>
            </a:endParaRPr>
          </a:p>
        </p:txBody>
      </p:sp>
      <p:cxnSp>
        <p:nvCxnSpPr>
          <p:cNvPr id="8" name="Straight Connector 7"/>
          <p:cNvCxnSpPr/>
          <p:nvPr/>
        </p:nvCxnSpPr>
        <p:spPr>
          <a:xfrm flipH="1" flipV="1">
            <a:off x="1526582" y="918715"/>
            <a:ext cx="7617418" cy="1"/>
          </a:xfrm>
          <a:prstGeom prst="line">
            <a:avLst/>
          </a:prstGeom>
          <a:ln w="28575">
            <a:solidFill>
              <a:srgbClr val="00B0F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 contourW="12700">
            <a:bevelT w="190500" h="38100"/>
            <a:contourClr>
              <a:srgbClr val="00B0F0"/>
            </a:contourClr>
          </a:sp3d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/>
        </p:nvSpPr>
        <p:spPr>
          <a:xfrm>
            <a:off x="2330667" y="232868"/>
            <a:ext cx="665900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METHODOLOGICAL APPROACH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128" y="1108055"/>
            <a:ext cx="6228554" cy="4961848"/>
          </a:xfrm>
          <a:prstGeom prst="rect">
            <a:avLst/>
          </a:prstGeom>
        </p:spPr>
      </p:pic>
      <p:sp>
        <p:nvSpPr>
          <p:cNvPr id="10" name="Folded Corner 9"/>
          <p:cNvSpPr/>
          <p:nvPr/>
        </p:nvSpPr>
        <p:spPr>
          <a:xfrm>
            <a:off x="6474681" y="1403772"/>
            <a:ext cx="2514987" cy="1873270"/>
          </a:xfrm>
          <a:prstGeom prst="foldedCorner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fr-FR" sz="1600" dirty="0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1600" dirty="0" smtClean="0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methodology</a:t>
            </a:r>
            <a:r>
              <a:rPr lang="fr-FR" sz="1600" dirty="0" smtClean="0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1600" dirty="0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has been </a:t>
            </a:r>
            <a:r>
              <a:rPr lang="en-US" sz="1600" dirty="0" smtClean="0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developed</a:t>
            </a:r>
            <a:r>
              <a:rPr lang="fr-FR" sz="1600" dirty="0" smtClean="0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smtClean="0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according</a:t>
            </a:r>
            <a:r>
              <a:rPr lang="fr-FR" sz="1600" dirty="0" smtClean="0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1600" dirty="0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to the </a:t>
            </a:r>
            <a:r>
              <a:rPr lang="fr-FR" sz="1600" dirty="0" smtClean="0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SUVA* </a:t>
            </a:r>
            <a:r>
              <a:rPr lang="en-US" sz="1600" dirty="0" smtClean="0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approach</a:t>
            </a:r>
            <a:r>
              <a:rPr lang="fr-FR" sz="1600" dirty="0" smtClean="0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1600" dirty="0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and has been </a:t>
            </a:r>
            <a:r>
              <a:rPr lang="en-US" sz="1600" dirty="0" smtClean="0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customized</a:t>
            </a:r>
            <a:r>
              <a:rPr lang="fr-FR" sz="1600" dirty="0" smtClean="0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1600" dirty="0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for </a:t>
            </a:r>
            <a:r>
              <a:rPr lang="fr-FR" sz="1600" dirty="0" err="1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CERN’s</a:t>
            </a:r>
            <a:r>
              <a:rPr lang="fr-FR" sz="1600" dirty="0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1600" dirty="0" err="1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facilities</a:t>
            </a:r>
            <a:endParaRPr lang="en-GB" sz="1600" dirty="0"/>
          </a:p>
        </p:txBody>
      </p:sp>
      <p:sp>
        <p:nvSpPr>
          <p:cNvPr id="2" name="Rectangle 1"/>
          <p:cNvSpPr/>
          <p:nvPr/>
        </p:nvSpPr>
        <p:spPr>
          <a:xfrm>
            <a:off x="1289372" y="4675598"/>
            <a:ext cx="1697065" cy="1053959"/>
          </a:xfrm>
          <a:prstGeom prst="rect">
            <a:avLst/>
          </a:prstGeom>
          <a:noFill/>
          <a:ln w="28575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TextBox 2"/>
          <p:cNvSpPr txBox="1"/>
          <p:nvPr/>
        </p:nvSpPr>
        <p:spPr>
          <a:xfrm>
            <a:off x="2137904" y="4252255"/>
            <a:ext cx="3642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b="1" dirty="0" smtClean="0">
                <a:solidFill>
                  <a:srgbClr val="FF0000"/>
                </a:solidFill>
              </a:rPr>
              <a:t>5</a:t>
            </a:r>
            <a:endParaRPr lang="en-GB" b="1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757260" y="3386117"/>
            <a:ext cx="22324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GB" sz="800" dirty="0" smtClean="0"/>
              <a:t>*</a:t>
            </a:r>
            <a:r>
              <a:rPr lang="en-GB" sz="800" b="1" dirty="0" smtClean="0"/>
              <a:t>Suva</a:t>
            </a:r>
            <a:r>
              <a:rPr lang="en-GB" sz="800" dirty="0"/>
              <a:t>, the Swiss National Accident Insurance Fund, is </a:t>
            </a:r>
            <a:r>
              <a:rPr lang="en-GB" sz="800" dirty="0" smtClean="0"/>
              <a:t>an </a:t>
            </a:r>
            <a:r>
              <a:rPr lang="en-GB" sz="800" dirty="0"/>
              <a:t>independent company under public </a:t>
            </a:r>
            <a:r>
              <a:rPr lang="en-GB" sz="800" dirty="0" smtClean="0"/>
              <a:t>law, which insures </a:t>
            </a:r>
            <a:r>
              <a:rPr lang="en-GB" sz="800" dirty="0"/>
              <a:t>people at work and at leisure. </a:t>
            </a:r>
          </a:p>
        </p:txBody>
      </p:sp>
    </p:spTree>
    <p:extLst>
      <p:ext uri="{BB962C8B-B14F-4D97-AF65-F5344CB8AC3E}">
        <p14:creationId xmlns:p14="http://schemas.microsoft.com/office/powerpoint/2010/main" val="22176017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5350" y="6240687"/>
            <a:ext cx="474319" cy="507258"/>
          </a:xfrm>
        </p:spPr>
      </p:pic>
      <p:pic>
        <p:nvPicPr>
          <p:cNvPr id="5" name="Picture 4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224"/>
          <a:stretch/>
        </p:blipFill>
        <p:spPr>
          <a:xfrm>
            <a:off x="145389" y="6308580"/>
            <a:ext cx="1381193" cy="439365"/>
          </a:xfrm>
          <a:prstGeom prst="rect">
            <a:avLst/>
          </a:prstGeom>
          <a:extLst>
            <a:ext uri="{FAA26D3D-D897-4be2-8F04-BA451C77F1D7}">
              <ma14:placeholderFlag xmlns:lc="http://schemas.openxmlformats.org/drawingml/2006/lockedCanvas" xmlns:ma14="http://schemas.microsoft.com/office/mac/drawingml/2011/main" xmlns:w="http://schemas.openxmlformats.org/wordprocessingml/2006/main" xmlns:w10="urn:schemas-microsoft-com:office:word" xmlns:v="urn:schemas-microsoft-com:vml" xmlns:o="urn:schemas-microsoft-com:office:office" xmlns:mv="urn:schemas-microsoft-com:mac:vml" xmlns:mo="http://schemas.microsoft.com/office/mac/office/2008/main" xmlns="" xmlns:pic="http://schemas.openxmlformats.org/drawingml/2006/picture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5="http://schemas.microsoft.com/office/word/2012/wordml" xmlns:w14="http://schemas.microsoft.com/office/word/2010/wordml" xmlns:wp="http://schemas.openxmlformats.org/drawingml/2006/wordprocessingDrawing" xmlns:wp14="http://schemas.microsoft.com/office/word/2010/wordprocessingDrawing" xmlns:m="http://schemas.openxmlformats.org/officeDocument/2006/math" xmlns:mc="http://schemas.openxmlformats.org/markup-compatibility/2006" xmlns:wpc="http://schemas.microsoft.com/office/word/2010/wordprocessingCanvas"/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494868" y="6440168"/>
            <a:ext cx="24022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sz="1400" dirty="0" smtClean="0">
                <a:solidFill>
                  <a:schemeClr val="bg1">
                    <a:lumMod val="50000"/>
                  </a:schemeClr>
                </a:solidFill>
              </a:rPr>
              <a:t>18-22 </a:t>
            </a:r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</a:rPr>
              <a:t>September</a:t>
            </a:r>
            <a:r>
              <a:rPr lang="fr-CH" sz="1400" dirty="0" smtClean="0">
                <a:solidFill>
                  <a:schemeClr val="bg1">
                    <a:lumMod val="50000"/>
                  </a:schemeClr>
                </a:solidFill>
              </a:rPr>
              <a:t>, 2017</a:t>
            </a:r>
            <a:endParaRPr lang="en-GB" sz="1400" dirty="0">
              <a:solidFill>
                <a:schemeClr val="bg1">
                  <a:lumMod val="50000"/>
                </a:schemeClr>
              </a:solidFill>
            </a:endParaRPr>
          </a:p>
        </p:txBody>
      </p:sp>
      <p:cxnSp>
        <p:nvCxnSpPr>
          <p:cNvPr id="8" name="Straight Connector 7"/>
          <p:cNvCxnSpPr/>
          <p:nvPr/>
        </p:nvCxnSpPr>
        <p:spPr>
          <a:xfrm flipH="1" flipV="1">
            <a:off x="1526582" y="918715"/>
            <a:ext cx="7617418" cy="1"/>
          </a:xfrm>
          <a:prstGeom prst="line">
            <a:avLst/>
          </a:prstGeom>
          <a:ln w="28575">
            <a:solidFill>
              <a:srgbClr val="00B0F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 contourW="12700">
            <a:bevelT w="190500" h="38100"/>
            <a:contourClr>
              <a:srgbClr val="00B0F0"/>
            </a:contourClr>
          </a:sp3d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/>
        </p:nvSpPr>
        <p:spPr>
          <a:xfrm>
            <a:off x="3236363" y="115302"/>
            <a:ext cx="5753306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CH" sz="4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STEP 5 –</a:t>
            </a:r>
            <a:r>
              <a:rPr lang="fr-CH" sz="4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Look for </a:t>
            </a:r>
            <a:r>
              <a:rPr lang="en-US" sz="4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measures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87778" y="1014243"/>
            <a:ext cx="84647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/>
              <a:t>For each identified hazard, </a:t>
            </a:r>
            <a:r>
              <a:rPr lang="en-GB" sz="1400" b="1" dirty="0">
                <a:solidFill>
                  <a:srgbClr val="0070C0"/>
                </a:solidFill>
              </a:rPr>
              <a:t>list the measures </a:t>
            </a:r>
            <a:r>
              <a:rPr lang="en-GB" sz="1400" dirty="0"/>
              <a:t>that need to be put in place to eliminate or control the likelihood of the risk occurring.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0761" y="2075412"/>
            <a:ext cx="1508458" cy="829954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14057" y="3060416"/>
            <a:ext cx="5529943" cy="3151607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413"/>
          <a:stretch/>
        </p:blipFill>
        <p:spPr>
          <a:xfrm>
            <a:off x="7700" y="1525437"/>
            <a:ext cx="4615096" cy="35777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7876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5350" y="6240687"/>
            <a:ext cx="474319" cy="507258"/>
          </a:xfrm>
        </p:spPr>
      </p:pic>
      <p:pic>
        <p:nvPicPr>
          <p:cNvPr id="5" name="Picture 4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224"/>
          <a:stretch/>
        </p:blipFill>
        <p:spPr>
          <a:xfrm>
            <a:off x="145389" y="6308580"/>
            <a:ext cx="1381193" cy="439365"/>
          </a:xfrm>
          <a:prstGeom prst="rect">
            <a:avLst/>
          </a:prstGeom>
          <a:extLst>
            <a:ext uri="{FAA26D3D-D897-4be2-8F04-BA451C77F1D7}">
              <ma14:placeholderFlag xmlns:lc="http://schemas.openxmlformats.org/drawingml/2006/lockedCanvas" xmlns:ma14="http://schemas.microsoft.com/office/mac/drawingml/2011/main" xmlns:w="http://schemas.openxmlformats.org/wordprocessingml/2006/main" xmlns:w10="urn:schemas-microsoft-com:office:word" xmlns:v="urn:schemas-microsoft-com:vml" xmlns:o="urn:schemas-microsoft-com:office:office" xmlns:mv="urn:schemas-microsoft-com:mac:vml" xmlns:mo="http://schemas.microsoft.com/office/mac/office/2008/main" xmlns="" xmlns:pic="http://schemas.openxmlformats.org/drawingml/2006/picture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5="http://schemas.microsoft.com/office/word/2012/wordml" xmlns:w14="http://schemas.microsoft.com/office/word/2010/wordml" xmlns:wp="http://schemas.openxmlformats.org/drawingml/2006/wordprocessingDrawing" xmlns:wp14="http://schemas.microsoft.com/office/word/2010/wordprocessingDrawing" xmlns:m="http://schemas.openxmlformats.org/officeDocument/2006/math" xmlns:mc="http://schemas.openxmlformats.org/markup-compatibility/2006" xmlns:wpc="http://schemas.microsoft.com/office/word/2010/wordprocessingCanvas"/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494868" y="6440168"/>
            <a:ext cx="24022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sz="1400" dirty="0" smtClean="0">
                <a:solidFill>
                  <a:schemeClr val="bg1">
                    <a:lumMod val="50000"/>
                  </a:schemeClr>
                </a:solidFill>
              </a:rPr>
              <a:t>18-22 </a:t>
            </a:r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</a:rPr>
              <a:t>September</a:t>
            </a:r>
            <a:r>
              <a:rPr lang="fr-CH" sz="1400" dirty="0" smtClean="0">
                <a:solidFill>
                  <a:schemeClr val="bg1">
                    <a:lumMod val="50000"/>
                  </a:schemeClr>
                </a:solidFill>
              </a:rPr>
              <a:t>, 2017</a:t>
            </a:r>
            <a:endParaRPr lang="en-GB" sz="1400" dirty="0">
              <a:solidFill>
                <a:schemeClr val="bg1">
                  <a:lumMod val="50000"/>
                </a:schemeClr>
              </a:solidFill>
            </a:endParaRPr>
          </a:p>
        </p:txBody>
      </p:sp>
      <p:cxnSp>
        <p:nvCxnSpPr>
          <p:cNvPr id="8" name="Straight Connector 7"/>
          <p:cNvCxnSpPr/>
          <p:nvPr/>
        </p:nvCxnSpPr>
        <p:spPr>
          <a:xfrm flipH="1" flipV="1">
            <a:off x="1526582" y="918715"/>
            <a:ext cx="7617418" cy="1"/>
          </a:xfrm>
          <a:prstGeom prst="line">
            <a:avLst/>
          </a:prstGeom>
          <a:ln w="28575">
            <a:solidFill>
              <a:srgbClr val="00B0F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 contourW="12700">
            <a:bevelT w="190500" h="38100"/>
            <a:contourClr>
              <a:srgbClr val="00B0F0"/>
            </a:contourClr>
          </a:sp3d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/>
        </p:nvSpPr>
        <p:spPr>
          <a:xfrm>
            <a:off x="2330667" y="232868"/>
            <a:ext cx="665900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METHODOLOGICAL APPROACH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128" y="1108055"/>
            <a:ext cx="6228554" cy="4961848"/>
          </a:xfrm>
          <a:prstGeom prst="rect">
            <a:avLst/>
          </a:prstGeom>
        </p:spPr>
      </p:pic>
      <p:sp>
        <p:nvSpPr>
          <p:cNvPr id="10" name="Folded Corner 9"/>
          <p:cNvSpPr/>
          <p:nvPr/>
        </p:nvSpPr>
        <p:spPr>
          <a:xfrm>
            <a:off x="6474681" y="1403772"/>
            <a:ext cx="2514987" cy="1873270"/>
          </a:xfrm>
          <a:prstGeom prst="foldedCorner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fr-FR" sz="1600" dirty="0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1600" dirty="0" smtClean="0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methodology</a:t>
            </a:r>
            <a:r>
              <a:rPr lang="fr-FR" sz="1600" dirty="0" smtClean="0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1600" dirty="0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has been </a:t>
            </a:r>
            <a:r>
              <a:rPr lang="en-US" sz="1600" dirty="0" smtClean="0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developed</a:t>
            </a:r>
            <a:r>
              <a:rPr lang="fr-FR" sz="1600" dirty="0" smtClean="0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smtClean="0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according</a:t>
            </a:r>
            <a:r>
              <a:rPr lang="fr-FR" sz="1600" dirty="0" smtClean="0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1600" dirty="0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to the </a:t>
            </a:r>
            <a:r>
              <a:rPr lang="fr-FR" sz="1600" dirty="0" smtClean="0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SUVA* </a:t>
            </a:r>
            <a:r>
              <a:rPr lang="en-US" sz="1600" dirty="0" smtClean="0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approach</a:t>
            </a:r>
            <a:r>
              <a:rPr lang="fr-FR" sz="1600" dirty="0" smtClean="0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1600" dirty="0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and has been </a:t>
            </a:r>
            <a:r>
              <a:rPr lang="en-US" sz="1600" dirty="0" smtClean="0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customized</a:t>
            </a:r>
            <a:r>
              <a:rPr lang="fr-FR" sz="1600" dirty="0" smtClean="0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1600" dirty="0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for </a:t>
            </a:r>
            <a:r>
              <a:rPr lang="fr-FR" sz="1600" dirty="0" err="1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CERN’s</a:t>
            </a:r>
            <a:r>
              <a:rPr lang="fr-FR" sz="1600" dirty="0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1600" dirty="0" err="1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facilities</a:t>
            </a:r>
            <a:endParaRPr lang="en-GB" sz="1600" dirty="0"/>
          </a:p>
        </p:txBody>
      </p:sp>
      <p:sp>
        <p:nvSpPr>
          <p:cNvPr id="2" name="Rectangle 1"/>
          <p:cNvSpPr/>
          <p:nvPr/>
        </p:nvSpPr>
        <p:spPr>
          <a:xfrm>
            <a:off x="356303" y="3244334"/>
            <a:ext cx="1697065" cy="1053959"/>
          </a:xfrm>
          <a:prstGeom prst="rect">
            <a:avLst/>
          </a:prstGeom>
          <a:noFill/>
          <a:ln w="28575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TextBox 2"/>
          <p:cNvSpPr txBox="1"/>
          <p:nvPr/>
        </p:nvSpPr>
        <p:spPr>
          <a:xfrm>
            <a:off x="471775" y="2875002"/>
            <a:ext cx="3642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b="1" dirty="0" smtClean="0">
                <a:solidFill>
                  <a:srgbClr val="FF0000"/>
                </a:solidFill>
              </a:rPr>
              <a:t>6</a:t>
            </a:r>
            <a:endParaRPr lang="en-GB" b="1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757260" y="3386117"/>
            <a:ext cx="22324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GB" sz="800" dirty="0" smtClean="0"/>
              <a:t>*</a:t>
            </a:r>
            <a:r>
              <a:rPr lang="en-GB" sz="800" b="1" dirty="0" smtClean="0"/>
              <a:t>Suva</a:t>
            </a:r>
            <a:r>
              <a:rPr lang="en-GB" sz="800" dirty="0"/>
              <a:t>, the Swiss National Accident Insurance Fund, is </a:t>
            </a:r>
            <a:r>
              <a:rPr lang="en-GB" sz="800" dirty="0" smtClean="0"/>
              <a:t>an </a:t>
            </a:r>
            <a:r>
              <a:rPr lang="en-GB" sz="800" dirty="0"/>
              <a:t>independent company under public </a:t>
            </a:r>
            <a:r>
              <a:rPr lang="en-GB" sz="800" dirty="0" smtClean="0"/>
              <a:t>law, which insures </a:t>
            </a:r>
            <a:r>
              <a:rPr lang="en-GB" sz="800" dirty="0"/>
              <a:t>people at work and at leisure. </a:t>
            </a:r>
          </a:p>
        </p:txBody>
      </p:sp>
    </p:spTree>
    <p:extLst>
      <p:ext uri="{BB962C8B-B14F-4D97-AF65-F5344CB8AC3E}">
        <p14:creationId xmlns:p14="http://schemas.microsoft.com/office/powerpoint/2010/main" val="34544335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5350" y="6240687"/>
            <a:ext cx="474319" cy="507258"/>
          </a:xfrm>
        </p:spPr>
      </p:pic>
      <p:pic>
        <p:nvPicPr>
          <p:cNvPr id="5" name="Picture 4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224"/>
          <a:stretch/>
        </p:blipFill>
        <p:spPr>
          <a:xfrm>
            <a:off x="145389" y="6308580"/>
            <a:ext cx="1381193" cy="439365"/>
          </a:xfrm>
          <a:prstGeom prst="rect">
            <a:avLst/>
          </a:prstGeom>
          <a:extLst>
            <a:ext uri="{FAA26D3D-D897-4be2-8F04-BA451C77F1D7}">
              <ma14:placeholderFlag xmlns:lc="http://schemas.openxmlformats.org/drawingml/2006/lockedCanvas" xmlns:ma14="http://schemas.microsoft.com/office/mac/drawingml/2011/main" xmlns:w="http://schemas.openxmlformats.org/wordprocessingml/2006/main" xmlns:w10="urn:schemas-microsoft-com:office:word" xmlns:v="urn:schemas-microsoft-com:vml" xmlns:o="urn:schemas-microsoft-com:office:office" xmlns:mv="urn:schemas-microsoft-com:mac:vml" xmlns:mo="http://schemas.microsoft.com/office/mac/office/2008/main" xmlns="" xmlns:pic="http://schemas.openxmlformats.org/drawingml/2006/picture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5="http://schemas.microsoft.com/office/word/2012/wordml" xmlns:w14="http://schemas.microsoft.com/office/word/2010/wordml" xmlns:wp="http://schemas.openxmlformats.org/drawingml/2006/wordprocessingDrawing" xmlns:wp14="http://schemas.microsoft.com/office/word/2010/wordprocessingDrawing" xmlns:m="http://schemas.openxmlformats.org/officeDocument/2006/math" xmlns:mc="http://schemas.openxmlformats.org/markup-compatibility/2006" xmlns:wpc="http://schemas.microsoft.com/office/word/2010/wordprocessingCanvas"/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494868" y="6440168"/>
            <a:ext cx="24022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sz="1400" dirty="0" smtClean="0">
                <a:solidFill>
                  <a:schemeClr val="bg1">
                    <a:lumMod val="50000"/>
                  </a:schemeClr>
                </a:solidFill>
              </a:rPr>
              <a:t>18-22 </a:t>
            </a:r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</a:rPr>
              <a:t>September</a:t>
            </a:r>
            <a:r>
              <a:rPr lang="fr-CH" sz="1400" dirty="0" smtClean="0">
                <a:solidFill>
                  <a:schemeClr val="bg1">
                    <a:lumMod val="50000"/>
                  </a:schemeClr>
                </a:solidFill>
              </a:rPr>
              <a:t>, 2017</a:t>
            </a:r>
            <a:endParaRPr lang="en-GB" sz="1400" dirty="0">
              <a:solidFill>
                <a:schemeClr val="bg1">
                  <a:lumMod val="50000"/>
                </a:schemeClr>
              </a:solidFill>
            </a:endParaRPr>
          </a:p>
        </p:txBody>
      </p:sp>
      <p:cxnSp>
        <p:nvCxnSpPr>
          <p:cNvPr id="8" name="Straight Connector 7"/>
          <p:cNvCxnSpPr/>
          <p:nvPr/>
        </p:nvCxnSpPr>
        <p:spPr>
          <a:xfrm flipH="1" flipV="1">
            <a:off x="1526582" y="918715"/>
            <a:ext cx="7617418" cy="1"/>
          </a:xfrm>
          <a:prstGeom prst="line">
            <a:avLst/>
          </a:prstGeom>
          <a:ln w="28575">
            <a:solidFill>
              <a:srgbClr val="00B0F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 contourW="12700">
            <a:bevelT w="190500" h="38100"/>
            <a:contourClr>
              <a:srgbClr val="00B0F0"/>
            </a:contourClr>
          </a:sp3d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/>
        </p:nvSpPr>
        <p:spPr>
          <a:xfrm>
            <a:off x="1860211" y="102239"/>
            <a:ext cx="728378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CH" sz="4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STEP 6 –Record the </a:t>
            </a:r>
            <a:r>
              <a:rPr lang="fr-CH" sz="40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safety</a:t>
            </a:r>
            <a:r>
              <a:rPr lang="fr-CH" sz="4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fr-CH" sz="40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analysis</a:t>
            </a:r>
            <a:endParaRPr lang="en-US" sz="4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02004" y="1040597"/>
            <a:ext cx="8841996" cy="14957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1600" dirty="0" smtClean="0"/>
              <a:t>Completed analysis recorded in </a:t>
            </a:r>
            <a:r>
              <a:rPr lang="en-GB" sz="1600" b="1" dirty="0"/>
              <a:t>EDMS </a:t>
            </a:r>
            <a:r>
              <a:rPr lang="en-GB" sz="1600" dirty="0" smtClean="0"/>
              <a:t>(CERN's </a:t>
            </a:r>
            <a:r>
              <a:rPr lang="en-GB" sz="1600" dirty="0"/>
              <a:t>Engineering Data Management </a:t>
            </a:r>
            <a:r>
              <a:rPr lang="en-GB" sz="1600" dirty="0" smtClean="0"/>
              <a:t>Service)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1600" dirty="0" smtClean="0"/>
              <a:t>Verification by Safety Officers, interviewed workers and Section leader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1600" dirty="0" smtClean="0"/>
              <a:t>Approval by Group Leader and Department Head. </a:t>
            </a:r>
          </a:p>
          <a:p>
            <a:pPr algn="ctr">
              <a:lnSpc>
                <a:spcPct val="120000"/>
              </a:lnSpc>
              <a:spcAft>
                <a:spcPts val="600"/>
              </a:spcAft>
            </a:pPr>
            <a:r>
              <a:rPr lang="en-GB" b="1" dirty="0" smtClean="0">
                <a:solidFill>
                  <a:schemeClr val="accent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This </a:t>
            </a:r>
            <a:r>
              <a:rPr lang="en-GB" b="1" dirty="0">
                <a:solidFill>
                  <a:schemeClr val="accent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approval policy makes the analyses known and available to the hierarchically responsible </a:t>
            </a:r>
            <a:r>
              <a:rPr lang="en-GB" b="1" dirty="0" smtClean="0">
                <a:solidFill>
                  <a:schemeClr val="accent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persons </a:t>
            </a:r>
            <a:endParaRPr lang="en-GB" dirty="0">
              <a:solidFill>
                <a:schemeClr val="accent1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8991" y="2536390"/>
            <a:ext cx="4142771" cy="415030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" name="Rectangle 1"/>
          <p:cNvSpPr/>
          <p:nvPr/>
        </p:nvSpPr>
        <p:spPr>
          <a:xfrm>
            <a:off x="5416658" y="5511800"/>
            <a:ext cx="1255362" cy="2458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Rectangle 2"/>
          <p:cNvSpPr/>
          <p:nvPr/>
        </p:nvSpPr>
        <p:spPr>
          <a:xfrm>
            <a:off x="4130298" y="5990095"/>
            <a:ext cx="1100380" cy="13948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ounded Rectangle 9"/>
          <p:cNvSpPr/>
          <p:nvPr/>
        </p:nvSpPr>
        <p:spPr>
          <a:xfrm>
            <a:off x="2429692" y="5390606"/>
            <a:ext cx="4415246" cy="917974"/>
          </a:xfrm>
          <a:prstGeom prst="roundRect">
            <a:avLst/>
          </a:prstGeom>
          <a:noFill/>
          <a:ln w="28575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38361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5350" y="6240687"/>
            <a:ext cx="474319" cy="507258"/>
          </a:xfrm>
        </p:spPr>
      </p:pic>
      <p:pic>
        <p:nvPicPr>
          <p:cNvPr id="5" name="Picture 4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224"/>
          <a:stretch/>
        </p:blipFill>
        <p:spPr>
          <a:xfrm>
            <a:off x="145389" y="6308580"/>
            <a:ext cx="1381193" cy="439365"/>
          </a:xfrm>
          <a:prstGeom prst="rect">
            <a:avLst/>
          </a:prstGeom>
          <a:extLst>
            <a:ext uri="{FAA26D3D-D897-4be2-8F04-BA451C77F1D7}">
              <ma14:placeholderFlag xmlns:lc="http://schemas.openxmlformats.org/drawingml/2006/lockedCanvas" xmlns:ma14="http://schemas.microsoft.com/office/mac/drawingml/2011/main" xmlns:w="http://schemas.openxmlformats.org/wordprocessingml/2006/main" xmlns:w10="urn:schemas-microsoft-com:office:word" xmlns:v="urn:schemas-microsoft-com:vml" xmlns:o="urn:schemas-microsoft-com:office:office" xmlns:mv="urn:schemas-microsoft-com:mac:vml" xmlns:mo="http://schemas.microsoft.com/office/mac/office/2008/main" xmlns="" xmlns:pic="http://schemas.openxmlformats.org/drawingml/2006/picture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5="http://schemas.microsoft.com/office/word/2012/wordml" xmlns:w14="http://schemas.microsoft.com/office/word/2010/wordml" xmlns:wp="http://schemas.openxmlformats.org/drawingml/2006/wordprocessingDrawing" xmlns:wp14="http://schemas.microsoft.com/office/word/2010/wordprocessingDrawing" xmlns:m="http://schemas.openxmlformats.org/officeDocument/2006/math" xmlns:mc="http://schemas.openxmlformats.org/markup-compatibility/2006" xmlns:wpc="http://schemas.microsoft.com/office/word/2010/wordprocessingCanvas"/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494868" y="6440168"/>
            <a:ext cx="24022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sz="1400" dirty="0" smtClean="0">
                <a:solidFill>
                  <a:schemeClr val="bg1">
                    <a:lumMod val="50000"/>
                  </a:schemeClr>
                </a:solidFill>
              </a:rPr>
              <a:t>18-22 </a:t>
            </a:r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</a:rPr>
              <a:t>September</a:t>
            </a:r>
            <a:r>
              <a:rPr lang="fr-CH" sz="1400" dirty="0" smtClean="0">
                <a:solidFill>
                  <a:schemeClr val="bg1">
                    <a:lumMod val="50000"/>
                  </a:schemeClr>
                </a:solidFill>
              </a:rPr>
              <a:t>, 2017</a:t>
            </a:r>
            <a:endParaRPr lang="en-GB" sz="1400" dirty="0">
              <a:solidFill>
                <a:schemeClr val="bg1">
                  <a:lumMod val="50000"/>
                </a:schemeClr>
              </a:solidFill>
            </a:endParaRPr>
          </a:p>
        </p:txBody>
      </p:sp>
      <p:cxnSp>
        <p:nvCxnSpPr>
          <p:cNvPr id="8" name="Straight Connector 7"/>
          <p:cNvCxnSpPr/>
          <p:nvPr/>
        </p:nvCxnSpPr>
        <p:spPr>
          <a:xfrm flipH="1" flipV="1">
            <a:off x="1526582" y="918715"/>
            <a:ext cx="7617418" cy="1"/>
          </a:xfrm>
          <a:prstGeom prst="line">
            <a:avLst/>
          </a:prstGeom>
          <a:ln w="28575">
            <a:solidFill>
              <a:srgbClr val="00B0F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 contourW="12700">
            <a:bevelT w="190500" h="38100"/>
            <a:contourClr>
              <a:srgbClr val="00B0F0"/>
            </a:contourClr>
          </a:sp3d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/>
        </p:nvSpPr>
        <p:spPr>
          <a:xfrm>
            <a:off x="2330667" y="232868"/>
            <a:ext cx="665900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METHODOLOGICAL APPROACH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128" y="1108055"/>
            <a:ext cx="6228554" cy="4961848"/>
          </a:xfrm>
          <a:prstGeom prst="rect">
            <a:avLst/>
          </a:prstGeom>
        </p:spPr>
      </p:pic>
      <p:sp>
        <p:nvSpPr>
          <p:cNvPr id="10" name="Folded Corner 9"/>
          <p:cNvSpPr/>
          <p:nvPr/>
        </p:nvSpPr>
        <p:spPr>
          <a:xfrm>
            <a:off x="6474681" y="1403772"/>
            <a:ext cx="2514987" cy="1873270"/>
          </a:xfrm>
          <a:prstGeom prst="foldedCorner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fr-FR" sz="1600" dirty="0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1600" dirty="0" smtClean="0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methodology</a:t>
            </a:r>
            <a:r>
              <a:rPr lang="fr-FR" sz="1600" dirty="0" smtClean="0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1600" dirty="0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has been </a:t>
            </a:r>
            <a:r>
              <a:rPr lang="en-US" sz="1600" dirty="0" smtClean="0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developed</a:t>
            </a:r>
            <a:r>
              <a:rPr lang="fr-FR" sz="1600" dirty="0" smtClean="0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smtClean="0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according</a:t>
            </a:r>
            <a:r>
              <a:rPr lang="fr-FR" sz="1600" dirty="0" smtClean="0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1600" dirty="0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to the </a:t>
            </a:r>
            <a:r>
              <a:rPr lang="fr-FR" sz="1600" dirty="0" smtClean="0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SUVA* </a:t>
            </a:r>
            <a:r>
              <a:rPr lang="en-US" sz="1600" dirty="0" smtClean="0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approach</a:t>
            </a:r>
            <a:r>
              <a:rPr lang="fr-FR" sz="1600" dirty="0" smtClean="0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1600" dirty="0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and has been </a:t>
            </a:r>
            <a:r>
              <a:rPr lang="en-US" sz="1600" dirty="0" smtClean="0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customized</a:t>
            </a:r>
            <a:r>
              <a:rPr lang="fr-FR" sz="1600" dirty="0" smtClean="0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1600" dirty="0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for </a:t>
            </a:r>
            <a:r>
              <a:rPr lang="fr-FR" sz="1600" dirty="0" err="1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CERN’s</a:t>
            </a:r>
            <a:r>
              <a:rPr lang="fr-FR" sz="1600" dirty="0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1600" dirty="0" err="1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facilities</a:t>
            </a:r>
            <a:endParaRPr lang="en-GB" sz="1600" dirty="0"/>
          </a:p>
        </p:txBody>
      </p:sp>
      <p:sp>
        <p:nvSpPr>
          <p:cNvPr id="2" name="Rectangle 1"/>
          <p:cNvSpPr/>
          <p:nvPr/>
        </p:nvSpPr>
        <p:spPr>
          <a:xfrm>
            <a:off x="633602" y="1639638"/>
            <a:ext cx="1697065" cy="1053959"/>
          </a:xfrm>
          <a:prstGeom prst="rect">
            <a:avLst/>
          </a:prstGeom>
          <a:noFill/>
          <a:ln w="28575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TextBox 2"/>
          <p:cNvSpPr txBox="1"/>
          <p:nvPr/>
        </p:nvSpPr>
        <p:spPr>
          <a:xfrm>
            <a:off x="835985" y="1270306"/>
            <a:ext cx="3642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b="1" dirty="0" smtClean="0">
                <a:solidFill>
                  <a:srgbClr val="FF0000"/>
                </a:solidFill>
              </a:rPr>
              <a:t>7</a:t>
            </a:r>
            <a:endParaRPr lang="en-GB" b="1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757260" y="3386117"/>
            <a:ext cx="22324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GB" sz="800" dirty="0" smtClean="0"/>
              <a:t>*</a:t>
            </a:r>
            <a:r>
              <a:rPr lang="en-GB" sz="800" b="1" dirty="0" smtClean="0"/>
              <a:t>Suva</a:t>
            </a:r>
            <a:r>
              <a:rPr lang="en-GB" sz="800" dirty="0"/>
              <a:t>, the Swiss National Accident Insurance Fund, is </a:t>
            </a:r>
            <a:r>
              <a:rPr lang="en-GB" sz="800" dirty="0" smtClean="0"/>
              <a:t>an </a:t>
            </a:r>
            <a:r>
              <a:rPr lang="en-GB" sz="800" dirty="0"/>
              <a:t>independent company under public </a:t>
            </a:r>
            <a:r>
              <a:rPr lang="en-GB" sz="800" dirty="0" smtClean="0"/>
              <a:t>law, which insures </a:t>
            </a:r>
            <a:r>
              <a:rPr lang="en-GB" sz="800" dirty="0"/>
              <a:t>people at work and at leisure. </a:t>
            </a:r>
          </a:p>
        </p:txBody>
      </p:sp>
    </p:spTree>
    <p:extLst>
      <p:ext uri="{BB962C8B-B14F-4D97-AF65-F5344CB8AC3E}">
        <p14:creationId xmlns:p14="http://schemas.microsoft.com/office/powerpoint/2010/main" val="19375125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5350" y="6240687"/>
            <a:ext cx="474319" cy="507258"/>
          </a:xfrm>
        </p:spPr>
      </p:pic>
      <p:pic>
        <p:nvPicPr>
          <p:cNvPr id="5" name="Picture 4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224"/>
          <a:stretch/>
        </p:blipFill>
        <p:spPr>
          <a:xfrm>
            <a:off x="145389" y="6308580"/>
            <a:ext cx="1381193" cy="439365"/>
          </a:xfrm>
          <a:prstGeom prst="rect">
            <a:avLst/>
          </a:prstGeom>
          <a:extLst>
            <a:ext uri="{FAA26D3D-D897-4be2-8F04-BA451C77F1D7}">
              <ma14:placeholderFlag xmlns:lc="http://schemas.openxmlformats.org/drawingml/2006/lockedCanvas" xmlns:ma14="http://schemas.microsoft.com/office/mac/drawingml/2011/main" xmlns:w="http://schemas.openxmlformats.org/wordprocessingml/2006/main" xmlns:w10="urn:schemas-microsoft-com:office:word" xmlns:v="urn:schemas-microsoft-com:vml" xmlns:o="urn:schemas-microsoft-com:office:office" xmlns:mv="urn:schemas-microsoft-com:mac:vml" xmlns:mo="http://schemas.microsoft.com/office/mac/office/2008/main" xmlns="" xmlns:pic="http://schemas.openxmlformats.org/drawingml/2006/picture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5="http://schemas.microsoft.com/office/word/2012/wordml" xmlns:w14="http://schemas.microsoft.com/office/word/2010/wordml" xmlns:wp="http://schemas.openxmlformats.org/drawingml/2006/wordprocessingDrawing" xmlns:wp14="http://schemas.microsoft.com/office/word/2010/wordprocessingDrawing" xmlns:m="http://schemas.openxmlformats.org/officeDocument/2006/math" xmlns:mc="http://schemas.openxmlformats.org/markup-compatibility/2006" xmlns:wpc="http://schemas.microsoft.com/office/word/2010/wordprocessingCanvas"/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494868" y="6440168"/>
            <a:ext cx="24022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sz="1400" dirty="0" smtClean="0">
                <a:solidFill>
                  <a:schemeClr val="bg1">
                    <a:lumMod val="50000"/>
                  </a:schemeClr>
                </a:solidFill>
              </a:rPr>
              <a:t>18-22 </a:t>
            </a:r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</a:rPr>
              <a:t>September</a:t>
            </a:r>
            <a:r>
              <a:rPr lang="fr-CH" sz="1400" dirty="0" smtClean="0">
                <a:solidFill>
                  <a:schemeClr val="bg1">
                    <a:lumMod val="50000"/>
                  </a:schemeClr>
                </a:solidFill>
              </a:rPr>
              <a:t>, 2017</a:t>
            </a:r>
            <a:endParaRPr lang="en-GB" sz="1400" dirty="0">
              <a:solidFill>
                <a:schemeClr val="bg1">
                  <a:lumMod val="50000"/>
                </a:schemeClr>
              </a:solidFill>
            </a:endParaRPr>
          </a:p>
        </p:txBody>
      </p:sp>
      <p:cxnSp>
        <p:nvCxnSpPr>
          <p:cNvPr id="8" name="Straight Connector 7"/>
          <p:cNvCxnSpPr/>
          <p:nvPr/>
        </p:nvCxnSpPr>
        <p:spPr>
          <a:xfrm flipH="1" flipV="1">
            <a:off x="1526582" y="918715"/>
            <a:ext cx="7617418" cy="1"/>
          </a:xfrm>
          <a:prstGeom prst="line">
            <a:avLst/>
          </a:prstGeom>
          <a:ln w="28575">
            <a:solidFill>
              <a:srgbClr val="00B0F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 contourW="12700">
            <a:bevelT w="190500" h="38100"/>
            <a:contourClr>
              <a:srgbClr val="00B0F0"/>
            </a:contourClr>
          </a:sp3d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/>
        </p:nvSpPr>
        <p:spPr>
          <a:xfrm>
            <a:off x="3087669" y="132452"/>
            <a:ext cx="590200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CH" sz="4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STEP 7 –</a:t>
            </a:r>
            <a:r>
              <a:rPr lang="fr-CH" sz="40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Review</a:t>
            </a:r>
            <a:r>
              <a:rPr lang="fr-CH" sz="4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and update</a:t>
            </a:r>
            <a:endParaRPr lang="en-US" sz="4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45389" y="1193662"/>
            <a:ext cx="8673737" cy="14988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  <a:spcAft>
                <a:spcPts val="600"/>
              </a:spcAft>
            </a:pPr>
            <a:r>
              <a:rPr lang="en-GB" dirty="0">
                <a:latin typeface="Verdana" panose="020B0604030504040204" pitchFamily="34" charset="0"/>
                <a:ea typeface="MS Mincho" panose="02020609040205080304" pitchFamily="49" charset="-128"/>
                <a:cs typeface="Verdana" panose="020B0604030504040204" pitchFamily="34" charset="0"/>
              </a:rPr>
              <a:t>The workplace risk analysis </a:t>
            </a:r>
            <a:r>
              <a:rPr lang="en-GB" b="1" dirty="0">
                <a:latin typeface="Verdana" panose="020B0604030504040204" pitchFamily="34" charset="0"/>
                <a:ea typeface="MS Mincho" panose="02020609040205080304" pitchFamily="49" charset="-128"/>
                <a:cs typeface="Verdana" panose="020B0604030504040204" pitchFamily="34" charset="0"/>
              </a:rPr>
              <a:t>should be periodically </a:t>
            </a:r>
            <a:r>
              <a:rPr lang="en-GB" b="1" dirty="0" smtClean="0">
                <a:latin typeface="Verdana" panose="020B0604030504040204" pitchFamily="34" charset="0"/>
                <a:ea typeface="MS Mincho" panose="02020609040205080304" pitchFamily="49" charset="-128"/>
                <a:cs typeface="Verdana" panose="020B0604030504040204" pitchFamily="34" charset="0"/>
              </a:rPr>
              <a:t>reviewed</a:t>
            </a:r>
            <a:r>
              <a:rPr lang="en-GB" dirty="0" smtClean="0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>
              <a:lnSpc>
                <a:spcPct val="120000"/>
              </a:lnSpc>
              <a:spcAft>
                <a:spcPts val="600"/>
              </a:spcAft>
            </a:pPr>
            <a:r>
              <a:rPr lang="en-GB" dirty="0" smtClean="0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 </a:t>
            </a:r>
            <a:r>
              <a:rPr lang="en-GB" dirty="0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deciding the frequency of the review, </a:t>
            </a:r>
            <a:r>
              <a:rPr lang="en-GB" b="1" u="sng" dirty="0" smtClean="0">
                <a:solidFill>
                  <a:schemeClr val="accent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GB" b="1" u="sng" dirty="0">
                <a:solidFill>
                  <a:schemeClr val="accent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nature of their operations</a:t>
            </a:r>
            <a:r>
              <a:rPr lang="en-GB" b="1" dirty="0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and consequently </a:t>
            </a:r>
            <a:r>
              <a:rPr lang="en-GB" b="1" u="sng" dirty="0">
                <a:solidFill>
                  <a:schemeClr val="accent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level of risk </a:t>
            </a:r>
            <a:r>
              <a:rPr lang="en-GB" dirty="0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(high, medium or low</a:t>
            </a:r>
            <a:r>
              <a:rPr lang="en-GB" dirty="0" smtClean="0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is considered.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01329" y="2967480"/>
            <a:ext cx="7989314" cy="2564106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  <a:spcAft>
                <a:spcPts val="600"/>
              </a:spcAft>
            </a:pPr>
            <a:r>
              <a:rPr lang="en-GB" dirty="0" smtClean="0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 </a:t>
            </a:r>
            <a:r>
              <a:rPr lang="en-GB" dirty="0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general, the workplace risk analysis </a:t>
            </a:r>
            <a:r>
              <a:rPr lang="en-GB" u="sng" dirty="0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should be reviewed whenever</a:t>
            </a:r>
            <a:r>
              <a:rPr lang="en-GB" dirty="0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pPr marL="800100" lvl="1" indent="-342900" algn="just">
              <a:lnSpc>
                <a:spcPct val="120000"/>
              </a:lnSpc>
              <a:spcAft>
                <a:spcPts val="600"/>
              </a:spcAft>
              <a:buClr>
                <a:srgbClr val="0070C0"/>
              </a:buClr>
              <a:buFont typeface="Wingdings" panose="05000000000000000000" pitchFamily="2" charset="2"/>
              <a:buChar char="q"/>
            </a:pPr>
            <a:r>
              <a:rPr lang="en-GB" dirty="0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work perimeter changes</a:t>
            </a:r>
          </a:p>
          <a:p>
            <a:pPr marL="800100" lvl="1" indent="-342900" algn="just">
              <a:lnSpc>
                <a:spcPct val="120000"/>
              </a:lnSpc>
              <a:spcAft>
                <a:spcPts val="600"/>
              </a:spcAft>
              <a:buClr>
                <a:srgbClr val="0070C0"/>
              </a:buClr>
              <a:buFont typeface="Wingdings" panose="05000000000000000000" pitchFamily="2" charset="2"/>
              <a:buChar char="q"/>
            </a:pPr>
            <a:r>
              <a:rPr lang="en-GB" dirty="0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task/activity changes </a:t>
            </a:r>
          </a:p>
          <a:p>
            <a:pPr marL="800100" lvl="1" indent="-342900" algn="just">
              <a:lnSpc>
                <a:spcPct val="120000"/>
              </a:lnSpc>
              <a:spcAft>
                <a:spcPts val="600"/>
              </a:spcAft>
              <a:buClr>
                <a:srgbClr val="0070C0"/>
              </a:buClr>
              <a:buFont typeface="Wingdings" panose="05000000000000000000" pitchFamily="2" charset="2"/>
              <a:buChar char="q"/>
            </a:pPr>
            <a:r>
              <a:rPr lang="en-GB" dirty="0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after a near miss, personal accident  or professional illness associated with the task/activity</a:t>
            </a:r>
            <a:endParaRPr lang="en-GB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41" y="3977640"/>
            <a:ext cx="1239375" cy="1034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1048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5350" y="6240687"/>
            <a:ext cx="474319" cy="507258"/>
          </a:xfrm>
        </p:spPr>
      </p:pic>
      <p:pic>
        <p:nvPicPr>
          <p:cNvPr id="5" name="Picture 4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224"/>
          <a:stretch/>
        </p:blipFill>
        <p:spPr>
          <a:xfrm>
            <a:off x="145389" y="6308580"/>
            <a:ext cx="1381193" cy="439365"/>
          </a:xfrm>
          <a:prstGeom prst="rect">
            <a:avLst/>
          </a:prstGeom>
          <a:extLst>
            <a:ext uri="{FAA26D3D-D897-4be2-8F04-BA451C77F1D7}">
              <ma14:placeholderFlag xmlns:lc="http://schemas.openxmlformats.org/drawingml/2006/lockedCanvas" xmlns:ma14="http://schemas.microsoft.com/office/mac/drawingml/2011/main" xmlns:w="http://schemas.openxmlformats.org/wordprocessingml/2006/main" xmlns:w10="urn:schemas-microsoft-com:office:word" xmlns:v="urn:schemas-microsoft-com:vml" xmlns:o="urn:schemas-microsoft-com:office:office" xmlns:mv="urn:schemas-microsoft-com:mac:vml" xmlns:mo="http://schemas.microsoft.com/office/mac/office/2008/main" xmlns="" xmlns:pic="http://schemas.openxmlformats.org/drawingml/2006/picture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5="http://schemas.microsoft.com/office/word/2012/wordml" xmlns:w14="http://schemas.microsoft.com/office/word/2010/wordml" xmlns:wp="http://schemas.openxmlformats.org/drawingml/2006/wordprocessingDrawing" xmlns:wp14="http://schemas.microsoft.com/office/word/2010/wordprocessingDrawing" xmlns:m="http://schemas.openxmlformats.org/officeDocument/2006/math" xmlns:mc="http://schemas.openxmlformats.org/markup-compatibility/2006" xmlns:wpc="http://schemas.microsoft.com/office/word/2010/wordprocessingCanvas"/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494868" y="6440168"/>
            <a:ext cx="24022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sz="1400" dirty="0" smtClean="0">
                <a:solidFill>
                  <a:schemeClr val="bg1">
                    <a:lumMod val="50000"/>
                  </a:schemeClr>
                </a:solidFill>
              </a:rPr>
              <a:t>18-22 </a:t>
            </a:r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</a:rPr>
              <a:t>September</a:t>
            </a:r>
            <a:r>
              <a:rPr lang="fr-CH" sz="1400" dirty="0" smtClean="0">
                <a:solidFill>
                  <a:schemeClr val="bg1">
                    <a:lumMod val="50000"/>
                  </a:schemeClr>
                </a:solidFill>
              </a:rPr>
              <a:t>, 2017</a:t>
            </a:r>
            <a:endParaRPr lang="en-GB" sz="1400" dirty="0">
              <a:solidFill>
                <a:schemeClr val="bg1">
                  <a:lumMod val="50000"/>
                </a:schemeClr>
              </a:solidFill>
            </a:endParaRPr>
          </a:p>
        </p:txBody>
      </p:sp>
      <p:cxnSp>
        <p:nvCxnSpPr>
          <p:cNvPr id="8" name="Straight Connector 7"/>
          <p:cNvCxnSpPr/>
          <p:nvPr/>
        </p:nvCxnSpPr>
        <p:spPr>
          <a:xfrm flipH="1" flipV="1">
            <a:off x="1526582" y="918715"/>
            <a:ext cx="7617418" cy="1"/>
          </a:xfrm>
          <a:prstGeom prst="line">
            <a:avLst/>
          </a:prstGeom>
          <a:ln w="28575">
            <a:solidFill>
              <a:srgbClr val="00B0F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 contourW="12700">
            <a:bevelT w="190500" h="38100"/>
            <a:contourClr>
              <a:srgbClr val="00B0F0"/>
            </a:contourClr>
          </a:sp3d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/>
        </p:nvSpPr>
        <p:spPr>
          <a:xfrm>
            <a:off x="1201678" y="212134"/>
            <a:ext cx="8046434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CH" sz="4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RESULTS – </a:t>
            </a:r>
            <a:r>
              <a:rPr lang="fr-CH" sz="4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Documents </a:t>
            </a:r>
            <a:r>
              <a:rPr lang="fr-CH" sz="4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to </a:t>
            </a:r>
            <a:r>
              <a:rPr lang="en-US" sz="4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be</a:t>
            </a:r>
            <a:r>
              <a:rPr lang="fr-CH" sz="4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4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prepared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98515" y="1197421"/>
            <a:ext cx="8691154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0070C0"/>
                </a:solidFill>
              </a:rPr>
              <a:t>DESCRIPTION OF THE BUILDING</a:t>
            </a:r>
            <a:r>
              <a:rPr lang="en-GB" dirty="0"/>
              <a:t/>
            </a:r>
            <a:br>
              <a:rPr lang="en-GB" dirty="0"/>
            </a:br>
            <a:r>
              <a:rPr lang="en-GB" sz="1600" dirty="0" smtClean="0"/>
              <a:t>It </a:t>
            </a:r>
            <a:r>
              <a:rPr lang="en-GB" sz="1600" dirty="0"/>
              <a:t>gives an overview of the </a:t>
            </a:r>
            <a:r>
              <a:rPr lang="en-GB" sz="1600" b="1" u="sng" dirty="0"/>
              <a:t>building from a safety point of view</a:t>
            </a:r>
            <a:r>
              <a:rPr lang="en-GB" sz="1600" dirty="0"/>
              <a:t>.  </a:t>
            </a:r>
            <a:endParaRPr lang="en-GB" sz="1600" dirty="0" smtClean="0"/>
          </a:p>
          <a:p>
            <a:r>
              <a:rPr lang="en-GB" sz="1600" dirty="0" smtClean="0"/>
              <a:t>The </a:t>
            </a:r>
            <a:r>
              <a:rPr lang="en-GB" sz="1600" dirty="0"/>
              <a:t>document </a:t>
            </a:r>
            <a:r>
              <a:rPr lang="en-GB" sz="1600" dirty="0" smtClean="0"/>
              <a:t>contains: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 smtClean="0"/>
              <a:t>a </a:t>
            </a:r>
            <a:r>
              <a:rPr lang="en-GB" sz="1600" dirty="0"/>
              <a:t>description of the identified work perimeters </a:t>
            </a:r>
            <a:endParaRPr lang="en-GB" sz="16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 smtClean="0"/>
              <a:t>a </a:t>
            </a:r>
            <a:r>
              <a:rPr lang="en-GB" sz="1600" dirty="0"/>
              <a:t>presentation of the working </a:t>
            </a:r>
            <a:r>
              <a:rPr lang="en-GB" sz="1600" dirty="0" smtClean="0"/>
              <a:t>equipment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 smtClean="0"/>
              <a:t>the </a:t>
            </a:r>
            <a:r>
              <a:rPr lang="en-GB" sz="1600" dirty="0"/>
              <a:t>evacuation plan, alarm system, fire and safety </a:t>
            </a:r>
            <a:r>
              <a:rPr lang="en-GB" sz="1600" dirty="0" smtClean="0"/>
              <a:t>equipment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 smtClean="0"/>
              <a:t>a </a:t>
            </a:r>
            <a:r>
              <a:rPr lang="en-GB" sz="1600" dirty="0"/>
              <a:t>graph </a:t>
            </a:r>
            <a:r>
              <a:rPr lang="en-GB" sz="1600" dirty="0" smtClean="0"/>
              <a:t>that shows </a:t>
            </a:r>
            <a:r>
              <a:rPr lang="en-GB" sz="1600" dirty="0"/>
              <a:t>the percentage of satisfactory and unsatisfactory </a:t>
            </a:r>
          </a:p>
          <a:p>
            <a:r>
              <a:rPr lang="en-GB" sz="1600" dirty="0" smtClean="0"/>
              <a:t>     results </a:t>
            </a:r>
            <a:r>
              <a:rPr lang="en-GB" sz="1600" dirty="0"/>
              <a:t>as an indicator of the safety level in a </a:t>
            </a:r>
            <a:r>
              <a:rPr lang="en-GB" sz="1600" dirty="0" smtClean="0"/>
              <a:t>building.</a:t>
            </a:r>
          </a:p>
          <a:p>
            <a:endParaRPr lang="fr-CH" sz="1600" dirty="0" smtClean="0"/>
          </a:p>
          <a:p>
            <a:endParaRPr lang="en-GB" sz="1600" dirty="0" smtClean="0"/>
          </a:p>
          <a:p>
            <a:r>
              <a:rPr lang="en-GB" b="1" dirty="0" smtClean="0">
                <a:solidFill>
                  <a:srgbClr val="0070C0"/>
                </a:solidFill>
              </a:rPr>
              <a:t>WORKPLACE </a:t>
            </a:r>
            <a:r>
              <a:rPr lang="en-GB" b="1" dirty="0">
                <a:solidFill>
                  <a:srgbClr val="0070C0"/>
                </a:solidFill>
              </a:rPr>
              <a:t>RISK ANALYSIS</a:t>
            </a:r>
            <a:r>
              <a:rPr lang="en-GB" dirty="0"/>
              <a:t/>
            </a:r>
            <a:br>
              <a:rPr lang="en-GB" dirty="0"/>
            </a:br>
            <a:r>
              <a:rPr lang="en-GB" sz="1600" dirty="0"/>
              <a:t>This document comprises all the steps of methodology, </a:t>
            </a:r>
            <a:endParaRPr lang="en-GB" sz="1600" dirty="0" smtClean="0"/>
          </a:p>
          <a:p>
            <a:r>
              <a:rPr lang="en-GB" sz="1600" dirty="0" smtClean="0"/>
              <a:t>which </a:t>
            </a:r>
            <a:r>
              <a:rPr lang="en-GB" sz="1600" dirty="0"/>
              <a:t>can be divided into three main sections: </a:t>
            </a:r>
            <a:endParaRPr lang="en-GB" sz="16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b="1" u="sng" dirty="0" smtClean="0"/>
              <a:t>Description </a:t>
            </a:r>
            <a:r>
              <a:rPr lang="en-GB" sz="1600" b="1" u="sng" dirty="0"/>
              <a:t>of the work perimeter </a:t>
            </a:r>
            <a:endParaRPr lang="en-GB" sz="1600" b="1" u="sng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b="1" u="sng" dirty="0" smtClean="0"/>
              <a:t>Identification </a:t>
            </a:r>
            <a:r>
              <a:rPr lang="en-GB" sz="1600" b="1" u="sng" dirty="0"/>
              <a:t>and estimation of the hazards </a:t>
            </a:r>
            <a:endParaRPr lang="en-GB" sz="1600" b="1" u="sng" dirty="0" smtClean="0"/>
          </a:p>
          <a:p>
            <a:r>
              <a:rPr lang="en-GB" sz="1600" dirty="0"/>
              <a:t> </a:t>
            </a:r>
            <a:r>
              <a:rPr lang="en-GB" sz="1600" dirty="0" smtClean="0"/>
              <a:t>    for </a:t>
            </a:r>
            <a:r>
              <a:rPr lang="en-GB" sz="1600" dirty="0"/>
              <a:t>each basic activity </a:t>
            </a:r>
            <a:r>
              <a:rPr lang="en-GB" sz="1600" dirty="0" smtClean="0"/>
              <a:t>and </a:t>
            </a:r>
            <a:r>
              <a:rPr lang="en-GB" sz="1600" dirty="0"/>
              <a:t>partial process </a:t>
            </a:r>
            <a:endParaRPr lang="en-GB" sz="16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b="1" u="sng" dirty="0" smtClean="0"/>
              <a:t>Action </a:t>
            </a:r>
            <a:r>
              <a:rPr lang="en-GB" sz="1600" b="1" u="sng" dirty="0"/>
              <a:t>plan 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7815" y="1412578"/>
            <a:ext cx="2013556" cy="1802133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78666" y="3860976"/>
            <a:ext cx="2011854" cy="1733445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78" t="4285" r="10339" b="11270"/>
          <a:stretch/>
        </p:blipFill>
        <p:spPr>
          <a:xfrm>
            <a:off x="6977815" y="3582271"/>
            <a:ext cx="479280" cy="416629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78" t="4285" r="10339" b="11270"/>
          <a:stretch/>
        </p:blipFill>
        <p:spPr>
          <a:xfrm>
            <a:off x="6977815" y="1091001"/>
            <a:ext cx="479280" cy="416629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985" y="0"/>
            <a:ext cx="6751546" cy="6853585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101" y="413754"/>
            <a:ext cx="7725982" cy="60260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51579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5350" y="6240687"/>
            <a:ext cx="474319" cy="507258"/>
          </a:xfrm>
        </p:spPr>
      </p:pic>
      <p:pic>
        <p:nvPicPr>
          <p:cNvPr id="5" name="Picture 4"/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224"/>
          <a:stretch/>
        </p:blipFill>
        <p:spPr>
          <a:xfrm>
            <a:off x="145389" y="6308580"/>
            <a:ext cx="1381193" cy="439365"/>
          </a:xfrm>
          <a:prstGeom prst="rect">
            <a:avLst/>
          </a:prstGeom>
          <a:extLst>
            <a:ext uri="{FAA26D3D-D897-4be2-8F04-BA451C77F1D7}">
              <ma14:placeholderFlag xmlns:lc="http://schemas.openxmlformats.org/drawingml/2006/lockedCanvas" xmlns:ma14="http://schemas.microsoft.com/office/mac/drawingml/2011/main" xmlns:w="http://schemas.openxmlformats.org/wordprocessingml/2006/main" xmlns:w10="urn:schemas-microsoft-com:office:word" xmlns:v="urn:schemas-microsoft-com:vml" xmlns:o="urn:schemas-microsoft-com:office:office" xmlns:mv="urn:schemas-microsoft-com:mac:vml" xmlns:mo="http://schemas.microsoft.com/office/mac/office/2008/main" xmlns="" xmlns:pic="http://schemas.openxmlformats.org/drawingml/2006/picture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5="http://schemas.microsoft.com/office/word/2012/wordml" xmlns:w14="http://schemas.microsoft.com/office/word/2010/wordml" xmlns:wp="http://schemas.openxmlformats.org/drawingml/2006/wordprocessingDrawing" xmlns:wp14="http://schemas.microsoft.com/office/word/2010/wordprocessingDrawing" xmlns:m="http://schemas.openxmlformats.org/officeDocument/2006/math" xmlns:mc="http://schemas.openxmlformats.org/markup-compatibility/2006" xmlns:wpc="http://schemas.microsoft.com/office/word/2010/wordprocessingCanvas"/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494868" y="6440168"/>
            <a:ext cx="24022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sz="1400" dirty="0" smtClean="0">
                <a:solidFill>
                  <a:schemeClr val="bg1">
                    <a:lumMod val="50000"/>
                  </a:schemeClr>
                </a:solidFill>
              </a:rPr>
              <a:t>18-22 </a:t>
            </a:r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</a:rPr>
              <a:t>September</a:t>
            </a:r>
            <a:r>
              <a:rPr lang="fr-CH" sz="1400" dirty="0" smtClean="0">
                <a:solidFill>
                  <a:schemeClr val="bg1">
                    <a:lumMod val="50000"/>
                  </a:schemeClr>
                </a:solidFill>
              </a:rPr>
              <a:t>, 2017</a:t>
            </a:r>
            <a:endParaRPr lang="en-GB" sz="1400" dirty="0">
              <a:solidFill>
                <a:schemeClr val="bg1">
                  <a:lumMod val="50000"/>
                </a:schemeClr>
              </a:solidFill>
            </a:endParaRPr>
          </a:p>
        </p:txBody>
      </p:sp>
      <p:cxnSp>
        <p:nvCxnSpPr>
          <p:cNvPr id="8" name="Straight Connector 7"/>
          <p:cNvCxnSpPr/>
          <p:nvPr/>
        </p:nvCxnSpPr>
        <p:spPr>
          <a:xfrm flipH="1" flipV="1">
            <a:off x="1526582" y="918715"/>
            <a:ext cx="7617418" cy="1"/>
          </a:xfrm>
          <a:prstGeom prst="line">
            <a:avLst/>
          </a:prstGeom>
          <a:ln w="28575">
            <a:solidFill>
              <a:srgbClr val="00B0F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 contourW="12700">
            <a:bevelT w="190500" h="38100"/>
            <a:contourClr>
              <a:srgbClr val="00B0F0"/>
            </a:contourClr>
          </a:sp3d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/>
        </p:nvSpPr>
        <p:spPr>
          <a:xfrm>
            <a:off x="1658809" y="210829"/>
            <a:ext cx="748519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CH" sz="4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MATERIALS HELPING THE ANALYSIS</a:t>
            </a:r>
            <a:endParaRPr lang="en-US" sz="4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48343" y="1062624"/>
            <a:ext cx="8038012" cy="4462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</a:t>
            </a:r>
            <a:r>
              <a:rPr lang="en-GB" sz="3600" b="1" dirty="0" smtClean="0">
                <a:solidFill>
                  <a:srgbClr val="0070C0"/>
                </a:solidFill>
              </a:rPr>
              <a:t>. </a:t>
            </a:r>
            <a:r>
              <a:rPr lang="en-GB" b="1" dirty="0" smtClean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HAZARD CLASSIFICATION </a:t>
            </a:r>
            <a:r>
              <a:rPr lang="en-GB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/>
            </a:r>
            <a:br>
              <a:rPr lang="en-GB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GB" sz="16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To ensure completeness of the hazard </a:t>
            </a:r>
            <a:r>
              <a:rPr lang="en-GB" sz="16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inventory by giving an exhaustive list of potential hazards and </a:t>
            </a:r>
            <a:r>
              <a:rPr lang="en-GB" sz="16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to unify the terminology </a:t>
            </a:r>
            <a:r>
              <a:rPr lang="en-GB" sz="16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in the hazard register</a:t>
            </a:r>
            <a:r>
              <a:rPr lang="en-GB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/>
            </a:r>
            <a:br>
              <a:rPr lang="en-GB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GB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/>
            </a:r>
            <a:br>
              <a:rPr lang="en-GB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GB" b="1" dirty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2. </a:t>
            </a:r>
            <a:r>
              <a:rPr lang="en-GB" b="1" dirty="0" smtClean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CHECKLISTS </a:t>
            </a:r>
            <a:r>
              <a:rPr lang="en-GB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/>
            </a:r>
            <a:br>
              <a:rPr lang="en-GB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GB" sz="16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The scope of the checklists is to support the person in charge of Safety with a list of health and safety issues to consider during the identification of hazards. They are a useful tool to help </a:t>
            </a:r>
            <a:r>
              <a:rPr lang="en-GB" sz="16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identify hazards, unsafe conditions and measures </a:t>
            </a:r>
            <a:r>
              <a:rPr lang="en-GB" sz="16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to take to eliminate or reduce injuries. </a:t>
            </a:r>
            <a:r>
              <a:rPr lang="en-GB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/>
            </a:r>
            <a:br>
              <a:rPr lang="en-GB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GB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/>
            </a:r>
            <a:br>
              <a:rPr lang="en-GB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GB" b="1" dirty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3. </a:t>
            </a:r>
            <a:r>
              <a:rPr lang="fr-FR" b="1" dirty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SAFETY </a:t>
            </a:r>
            <a:r>
              <a:rPr lang="fr-FR" b="1" dirty="0" smtClean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RESULTS</a:t>
            </a:r>
            <a:r>
              <a:rPr lang="fr-FR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/>
            </a:r>
            <a:br>
              <a:rPr lang="fr-FR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GB" sz="16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All the results coming from each analysis are collected in an excel file with the purpose of </a:t>
            </a:r>
            <a:r>
              <a:rPr lang="en-GB" sz="16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calculating the percentage of the </a:t>
            </a:r>
            <a:r>
              <a:rPr lang="en-GB" sz="16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safety</a:t>
            </a:r>
          </a:p>
          <a:p>
            <a:r>
              <a:rPr lang="en-GB" sz="16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deemed </a:t>
            </a:r>
            <a:r>
              <a:rPr lang="en-GB" sz="16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to satisfactory (green) or unsatisfactory </a:t>
            </a:r>
            <a:endParaRPr lang="en-GB" sz="1600" b="1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en-GB" sz="16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(</a:t>
            </a:r>
            <a:r>
              <a:rPr lang="en-GB" sz="16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orange or red) </a:t>
            </a:r>
            <a:r>
              <a:rPr lang="en-GB" sz="16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in </a:t>
            </a:r>
            <a:r>
              <a:rPr lang="en-GB" sz="16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 building</a:t>
            </a:r>
            <a:r>
              <a:rPr lang="en-GB" sz="16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 </a:t>
            </a:r>
            <a:endParaRPr lang="en-GB" sz="1600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44320" y="4846103"/>
            <a:ext cx="1842035" cy="1836323"/>
          </a:xfrm>
          <a:prstGeom prst="rect">
            <a:avLst/>
          </a:prstGeom>
        </p:spPr>
      </p:pic>
      <p:graphicFrame>
        <p:nvGraphicFramePr>
          <p:cNvPr id="2" name="Object 1">
            <a:hlinkClick r:id="rId6" action="ppaction://hlinkfile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30456135"/>
              </p:ext>
            </p:extLst>
          </p:nvPr>
        </p:nvGraphicFramePr>
        <p:xfrm>
          <a:off x="4113349" y="1092514"/>
          <a:ext cx="2220293" cy="5671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8" name="Packager Shell Object" showAsIcon="1" r:id="rId7" imgW="2982960" imgH="761400" progId="Package">
                  <p:embed/>
                </p:oleObj>
              </mc:Choice>
              <mc:Fallback>
                <p:oleObj name="Packager Shell Object" showAsIcon="1" r:id="rId7" imgW="2982960" imgH="761400" progId="Packag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4113349" y="1092514"/>
                        <a:ext cx="2220293" cy="56718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2">
            <a:hlinkClick r:id="rId9" action="ppaction://hlinkfile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71958057"/>
              </p:ext>
            </p:extLst>
          </p:nvPr>
        </p:nvGraphicFramePr>
        <p:xfrm>
          <a:off x="2440920" y="2259351"/>
          <a:ext cx="4262160" cy="6302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9" name="Packager Shell Object" showAsIcon="1" r:id="rId10" imgW="5153760" imgH="761400" progId="Package">
                  <p:embed/>
                </p:oleObj>
              </mc:Choice>
              <mc:Fallback>
                <p:oleObj name="Packager Shell Object" showAsIcon="1" r:id="rId10" imgW="5153760" imgH="761400" progId="Packag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2440920" y="2259351"/>
                        <a:ext cx="4262160" cy="63026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" name="Picture 9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8783" y="2172"/>
            <a:ext cx="6934405" cy="68558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93472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5350" y="6240687"/>
            <a:ext cx="474319" cy="507258"/>
          </a:xfrm>
        </p:spPr>
      </p:pic>
      <p:pic>
        <p:nvPicPr>
          <p:cNvPr id="5" name="Picture 4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224"/>
          <a:stretch/>
        </p:blipFill>
        <p:spPr>
          <a:xfrm>
            <a:off x="145389" y="6308580"/>
            <a:ext cx="1381193" cy="439365"/>
          </a:xfrm>
          <a:prstGeom prst="rect">
            <a:avLst/>
          </a:prstGeom>
          <a:extLst>
            <a:ext uri="{FAA26D3D-D897-4be2-8F04-BA451C77F1D7}">
              <ma14:placeholderFlag xmlns:lc="http://schemas.openxmlformats.org/drawingml/2006/lockedCanvas" xmlns:ma14="http://schemas.microsoft.com/office/mac/drawingml/2011/main" xmlns:w="http://schemas.openxmlformats.org/wordprocessingml/2006/main" xmlns:w10="urn:schemas-microsoft-com:office:word" xmlns:v="urn:schemas-microsoft-com:vml" xmlns:o="urn:schemas-microsoft-com:office:office" xmlns:mv="urn:schemas-microsoft-com:mac:vml" xmlns:mo="http://schemas.microsoft.com/office/mac/office/2008/main" xmlns="" xmlns:pic="http://schemas.openxmlformats.org/drawingml/2006/picture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5="http://schemas.microsoft.com/office/word/2012/wordml" xmlns:w14="http://schemas.microsoft.com/office/word/2010/wordml" xmlns:wp="http://schemas.openxmlformats.org/drawingml/2006/wordprocessingDrawing" xmlns:wp14="http://schemas.microsoft.com/office/word/2010/wordprocessingDrawing" xmlns:m="http://schemas.openxmlformats.org/officeDocument/2006/math" xmlns:mc="http://schemas.openxmlformats.org/markup-compatibility/2006" xmlns:wpc="http://schemas.microsoft.com/office/word/2010/wordprocessingCanvas"/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494868" y="6440168"/>
            <a:ext cx="24022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sz="1400" dirty="0" smtClean="0">
                <a:solidFill>
                  <a:schemeClr val="bg1">
                    <a:lumMod val="50000"/>
                  </a:schemeClr>
                </a:solidFill>
              </a:rPr>
              <a:t>18-22 </a:t>
            </a:r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</a:rPr>
              <a:t>September</a:t>
            </a:r>
            <a:r>
              <a:rPr lang="fr-CH" sz="1400" dirty="0" smtClean="0">
                <a:solidFill>
                  <a:schemeClr val="bg1">
                    <a:lumMod val="50000"/>
                  </a:schemeClr>
                </a:solidFill>
              </a:rPr>
              <a:t>, 2017</a:t>
            </a:r>
            <a:endParaRPr lang="en-GB" sz="1400" dirty="0">
              <a:solidFill>
                <a:schemeClr val="bg1">
                  <a:lumMod val="50000"/>
                </a:schemeClr>
              </a:solidFill>
            </a:endParaRPr>
          </a:p>
        </p:txBody>
      </p:sp>
      <p:cxnSp>
        <p:nvCxnSpPr>
          <p:cNvPr id="8" name="Straight Connector 7"/>
          <p:cNvCxnSpPr/>
          <p:nvPr/>
        </p:nvCxnSpPr>
        <p:spPr>
          <a:xfrm flipH="1" flipV="1">
            <a:off x="1526582" y="918715"/>
            <a:ext cx="7617418" cy="1"/>
          </a:xfrm>
          <a:prstGeom prst="line">
            <a:avLst/>
          </a:prstGeom>
          <a:ln w="28575">
            <a:solidFill>
              <a:srgbClr val="00B0F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 contourW="12700">
            <a:bevelT w="190500" h="38100"/>
            <a:contourClr>
              <a:srgbClr val="00B0F0"/>
            </a:contourClr>
          </a:sp3d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/>
        </p:nvSpPr>
        <p:spPr>
          <a:xfrm>
            <a:off x="5865052" y="72410"/>
            <a:ext cx="320684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CONCLUSIONS</a:t>
            </a:r>
            <a:endParaRPr lang="en-GB" sz="4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25457" y="1734521"/>
            <a:ext cx="8664212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Clr>
                <a:schemeClr val="accent5"/>
              </a:buClr>
              <a:buFont typeface="Wingdings" panose="05000000000000000000" pitchFamily="2" charset="2"/>
              <a:buChar char="ü"/>
            </a:pPr>
            <a:r>
              <a:rPr lang="en-US" sz="2400" dirty="0" smtClean="0"/>
              <a:t>Ensure everyone has a role to play</a:t>
            </a:r>
            <a:endParaRPr lang="fr-CH" sz="2400" dirty="0" smtClean="0"/>
          </a:p>
          <a:p>
            <a:pPr marL="342900" indent="-342900">
              <a:lnSpc>
                <a:spcPct val="150000"/>
              </a:lnSpc>
              <a:buClr>
                <a:schemeClr val="accent5"/>
              </a:buClr>
              <a:buFont typeface="Wingdings" panose="05000000000000000000" pitchFamily="2" charset="2"/>
              <a:buChar char="ü"/>
            </a:pPr>
            <a:r>
              <a:rPr lang="en-US" sz="2400" dirty="0" smtClean="0"/>
              <a:t>Make everyone’s responsibilities clear</a:t>
            </a:r>
            <a:endParaRPr lang="fr-CH" sz="2400" dirty="0" smtClean="0"/>
          </a:p>
          <a:p>
            <a:pPr marL="342900" indent="-342900">
              <a:lnSpc>
                <a:spcPct val="150000"/>
              </a:lnSpc>
              <a:buClr>
                <a:schemeClr val="accent5"/>
              </a:buClr>
              <a:buFont typeface="Wingdings" panose="05000000000000000000" pitchFamily="2" charset="2"/>
              <a:buChar char="ü"/>
            </a:pPr>
            <a:r>
              <a:rPr lang="fr-CH" sz="2400" dirty="0" smtClean="0"/>
              <a:t>Focus on </a:t>
            </a:r>
            <a:r>
              <a:rPr lang="en-US" sz="2400" dirty="0" smtClean="0"/>
              <a:t>managing</a:t>
            </a:r>
            <a:r>
              <a:rPr lang="fr-CH" sz="2400" dirty="0" smtClean="0"/>
              <a:t> </a:t>
            </a:r>
            <a:r>
              <a:rPr lang="en-US" sz="2400" dirty="0" smtClean="0"/>
              <a:t>risk</a:t>
            </a:r>
            <a:endParaRPr lang="fr-CH" sz="2400" dirty="0" smtClean="0"/>
          </a:p>
          <a:p>
            <a:pPr marL="342900" indent="-342900">
              <a:buClr>
                <a:schemeClr val="accent5"/>
              </a:buClr>
              <a:buFont typeface="Wingdings" panose="05000000000000000000" pitchFamily="2" charset="2"/>
              <a:buChar char="ü"/>
            </a:pPr>
            <a:r>
              <a:rPr lang="fr-CH" sz="2400" dirty="0" smtClean="0"/>
              <a:t>E</a:t>
            </a:r>
            <a:r>
              <a:rPr lang="en-US" sz="2400" dirty="0" smtClean="0"/>
              <a:t>n</a:t>
            </a:r>
            <a:r>
              <a:rPr lang="fr-CH" sz="2400" dirty="0" smtClean="0"/>
              <a:t>able </a:t>
            </a:r>
            <a:r>
              <a:rPr lang="en-US" sz="2400" dirty="0" smtClean="0"/>
              <a:t>the workers</a:t>
            </a:r>
            <a:r>
              <a:rPr lang="fr-CH" sz="2400" dirty="0" smtClean="0"/>
              <a:t> to </a:t>
            </a:r>
            <a:r>
              <a:rPr lang="en-US" sz="2400" dirty="0" smtClean="0"/>
              <a:t>participate</a:t>
            </a:r>
            <a:r>
              <a:rPr lang="fr-CH" sz="2400" dirty="0" smtClean="0"/>
              <a:t> on an </a:t>
            </a:r>
            <a:r>
              <a:rPr lang="en-US" sz="2400" dirty="0" smtClean="0"/>
              <a:t>ongoing</a:t>
            </a:r>
            <a:r>
              <a:rPr lang="fr-CH" sz="2400" dirty="0" smtClean="0"/>
              <a:t> basis to </a:t>
            </a:r>
            <a:r>
              <a:rPr lang="en-US" sz="2400" dirty="0" smtClean="0"/>
              <a:t>safety</a:t>
            </a:r>
            <a:r>
              <a:rPr lang="fr-CH" sz="2400" dirty="0" smtClean="0"/>
              <a:t> aspects</a:t>
            </a:r>
            <a:endParaRPr lang="fr-CH" sz="2400" dirty="0" smtClean="0">
              <a:solidFill>
                <a:srgbClr val="FF0000"/>
              </a:solidFill>
            </a:endParaRPr>
          </a:p>
          <a:p>
            <a:pPr marL="342900" indent="-342900">
              <a:lnSpc>
                <a:spcPct val="150000"/>
              </a:lnSpc>
              <a:buClr>
                <a:schemeClr val="accent5"/>
              </a:buClr>
              <a:buFont typeface="Wingdings" panose="05000000000000000000" pitchFamily="2" charset="2"/>
              <a:buChar char="ü"/>
            </a:pPr>
            <a:r>
              <a:rPr lang="en-US" sz="2400" dirty="0" smtClean="0"/>
              <a:t>Allow flexibility </a:t>
            </a:r>
            <a:r>
              <a:rPr lang="fr-CH" sz="2400" dirty="0" smtClean="0"/>
              <a:t>in </a:t>
            </a:r>
            <a:r>
              <a:rPr lang="en-US" sz="2400" dirty="0" smtClean="0"/>
              <a:t>managing</a:t>
            </a:r>
            <a:r>
              <a:rPr lang="fr-CH" sz="2400" dirty="0" smtClean="0"/>
              <a:t> </a:t>
            </a:r>
            <a:r>
              <a:rPr lang="en-US" sz="2400" dirty="0" smtClean="0"/>
              <a:t>health and safety risks</a:t>
            </a:r>
          </a:p>
          <a:p>
            <a:pPr marL="342900" indent="-342900">
              <a:buClr>
                <a:schemeClr val="accent5"/>
              </a:buClr>
              <a:buFont typeface="Wingdings" panose="05000000000000000000" pitchFamily="2" charset="2"/>
              <a:buChar char="ü"/>
            </a:pPr>
            <a:r>
              <a:rPr lang="en-GB" sz="2400" dirty="0" smtClean="0"/>
              <a:t>The </a:t>
            </a:r>
            <a:r>
              <a:rPr lang="en-GB" sz="2400" dirty="0"/>
              <a:t>document can be used to inform, form and train the workers in the safety matters by the person in charge of </a:t>
            </a:r>
            <a:r>
              <a:rPr lang="en-GB" sz="2400" dirty="0" smtClean="0"/>
              <a:t>safety</a:t>
            </a:r>
            <a:endParaRPr lang="en-GB" sz="2400" dirty="0"/>
          </a:p>
        </p:txBody>
      </p:sp>
      <p:sp>
        <p:nvSpPr>
          <p:cNvPr id="2" name="TextBox 1"/>
          <p:cNvSpPr txBox="1"/>
          <p:nvPr/>
        </p:nvSpPr>
        <p:spPr>
          <a:xfrm>
            <a:off x="1459413" y="1045483"/>
            <a:ext cx="67440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sz="2800" b="1" i="1" dirty="0" smtClean="0">
                <a:solidFill>
                  <a:srgbClr val="FFC000"/>
                </a:solidFill>
              </a:rPr>
              <a:t>INNOVATION AND NEW </a:t>
            </a:r>
            <a:r>
              <a:rPr lang="en-US" sz="2800" b="1" i="1" dirty="0" smtClean="0">
                <a:solidFill>
                  <a:srgbClr val="FFC000"/>
                </a:solidFill>
              </a:rPr>
              <a:t>WAY</a:t>
            </a:r>
            <a:r>
              <a:rPr lang="fr-CH" sz="2800" b="1" i="1" dirty="0" smtClean="0">
                <a:solidFill>
                  <a:srgbClr val="FFC000"/>
                </a:solidFill>
              </a:rPr>
              <a:t> OF </a:t>
            </a:r>
            <a:r>
              <a:rPr lang="en-US" sz="2800" b="1" i="1" dirty="0" smtClean="0">
                <a:solidFill>
                  <a:srgbClr val="FFC000"/>
                </a:solidFill>
              </a:rPr>
              <a:t>THINKING</a:t>
            </a:r>
            <a:endParaRPr lang="en-US" sz="2800" b="1" i="1" dirty="0">
              <a:solidFill>
                <a:srgbClr val="FFC000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755" r="27773"/>
          <a:stretch/>
        </p:blipFill>
        <p:spPr>
          <a:xfrm>
            <a:off x="811330" y="854474"/>
            <a:ext cx="686490" cy="905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2345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972491" y="364700"/>
            <a:ext cx="5399387" cy="12348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  <a:spcAft>
                <a:spcPts val="0"/>
              </a:spcAft>
            </a:pPr>
            <a:r>
              <a:rPr lang="en-GB" sz="3200" b="1" dirty="0"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METHODOLOGICAL APPROACH TO SAFETY ANALYSIS AT CERN </a:t>
            </a:r>
            <a:endParaRPr lang="en-GB" sz="3200" dirty="0">
              <a:effectLst/>
              <a:latin typeface="+mj-lt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0929" y="108488"/>
            <a:ext cx="942589" cy="1008047"/>
          </a:xfrm>
          <a:prstGeom prst="rect">
            <a:avLst/>
          </a:prstGeom>
        </p:spPr>
      </p:pic>
      <p:pic>
        <p:nvPicPr>
          <p:cNvPr id="6" name="Picture 5"/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224"/>
          <a:stretch/>
        </p:blipFill>
        <p:spPr>
          <a:xfrm>
            <a:off x="168637" y="6013342"/>
            <a:ext cx="2101865" cy="708143"/>
          </a:xfrm>
          <a:prstGeom prst="rect">
            <a:avLst/>
          </a:prstGeom>
          <a:extLst>
            <a:ext uri="{FAA26D3D-D897-4be2-8F04-BA451C77F1D7}">
              <ma14:placeholderFlag xmlns:lc="http://schemas.openxmlformats.org/drawingml/2006/lockedCanvas" xmlns:ma14="http://schemas.microsoft.com/office/mac/drawingml/2011/main" xmlns:w="http://schemas.openxmlformats.org/wordprocessingml/2006/main" xmlns:w10="urn:schemas-microsoft-com:office:word" xmlns:v="urn:schemas-microsoft-com:vml" xmlns:o="urn:schemas-microsoft-com:office:office" xmlns:mv="urn:schemas-microsoft-com:mac:vml" xmlns:mo="http://schemas.microsoft.com/office/mac/office/2008/main" xmlns="" xmlns:pic="http://schemas.openxmlformats.org/drawingml/2006/picture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5="http://schemas.microsoft.com/office/word/2012/wordml" xmlns:w14="http://schemas.microsoft.com/office/word/2010/wordml" xmlns:wp="http://schemas.openxmlformats.org/drawingml/2006/wordprocessingDrawing" xmlns:wp14="http://schemas.microsoft.com/office/word/2010/wordprocessingDrawing" xmlns:m="http://schemas.openxmlformats.org/officeDocument/2006/math" xmlns:mc="http://schemas.openxmlformats.org/markup-compatibility/2006" xmlns:wpc="http://schemas.microsoft.com/office/word/2010/wordprocessingCanvas"/>
            </a:ext>
          </a:extLst>
        </p:spPr>
      </p:pic>
      <p:sp>
        <p:nvSpPr>
          <p:cNvPr id="7" name="Text Placeholder 4"/>
          <p:cNvSpPr txBox="1">
            <a:spLocks/>
          </p:cNvSpPr>
          <p:nvPr/>
        </p:nvSpPr>
        <p:spPr>
          <a:xfrm>
            <a:off x="3342493" y="5381136"/>
            <a:ext cx="2659382" cy="11102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it-IT" sz="1600" u="sng" dirty="0"/>
              <a:t>f</a:t>
            </a:r>
            <a:r>
              <a:rPr lang="it-IT" sz="1600" u="sng" dirty="0" smtClean="0"/>
              <a:t>rancesca.viggiano@cern.ch</a:t>
            </a:r>
          </a:p>
        </p:txBody>
      </p:sp>
      <p:sp>
        <p:nvSpPr>
          <p:cNvPr id="8" name="Folded Corner 7"/>
          <p:cNvSpPr/>
          <p:nvPr/>
        </p:nvSpPr>
        <p:spPr>
          <a:xfrm rot="20839661">
            <a:off x="3492137" y="2059578"/>
            <a:ext cx="2159726" cy="2612571"/>
          </a:xfrm>
          <a:prstGeom prst="foldedCorner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anose="03070402050302030203" pitchFamily="66" charset="0"/>
              </a:rPr>
              <a:t>Thank you for your attention</a:t>
            </a:r>
            <a:endParaRPr lang="en-US" sz="32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adley Hand ITC" panose="03070402050302030203" pitchFamily="66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220551" flipH="1">
            <a:off x="3613574" y="1668820"/>
            <a:ext cx="887098" cy="8870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931678">
            <a:off x="3307162" y="279553"/>
            <a:ext cx="366419" cy="413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187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9143999" cy="2440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971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6810</TotalTime>
  <Words>1482</Words>
  <Application>Microsoft Office PowerPoint</Application>
  <PresentationFormat>On-screen Show (4:3)</PresentationFormat>
  <Paragraphs>326</Paragraphs>
  <Slides>22</Slides>
  <Notes>2</Notes>
  <HiddenSlides>0</HiddenSlides>
  <MMClips>0</MMClips>
  <ScaleCrop>false</ScaleCrop>
  <HeadingPairs>
    <vt:vector size="8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33" baseType="lpstr">
      <vt:lpstr>MS Mincho</vt:lpstr>
      <vt:lpstr>Arial</vt:lpstr>
      <vt:lpstr>Bradley Hand ITC</vt:lpstr>
      <vt:lpstr>Calibri</vt:lpstr>
      <vt:lpstr>Calibri Light</vt:lpstr>
      <vt:lpstr>Symbol</vt:lpstr>
      <vt:lpstr>Times New Roman</vt:lpstr>
      <vt:lpstr>Verdana</vt:lpstr>
      <vt:lpstr>Wingdings</vt:lpstr>
      <vt:lpstr>Office Theme</vt:lpstr>
      <vt:lpstr>Packager Shell Object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CERN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Francesca Viggiano</dc:creator>
  <cp:lastModifiedBy>Francesca Viggiano</cp:lastModifiedBy>
  <cp:revision>86</cp:revision>
  <cp:lastPrinted>2017-09-14T11:26:28Z</cp:lastPrinted>
  <dcterms:created xsi:type="dcterms:W3CDTF">2017-08-02T13:53:06Z</dcterms:created>
  <dcterms:modified xsi:type="dcterms:W3CDTF">2017-09-14T11:26:54Z</dcterms:modified>
</cp:coreProperties>
</file>