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0" r:id="rId2"/>
    <p:sldId id="348" r:id="rId3"/>
    <p:sldId id="331" r:id="rId4"/>
    <p:sldId id="330" r:id="rId5"/>
    <p:sldId id="352" r:id="rId6"/>
    <p:sldId id="363" r:id="rId7"/>
    <p:sldId id="364" r:id="rId8"/>
    <p:sldId id="332" r:id="rId9"/>
    <p:sldId id="343" r:id="rId10"/>
    <p:sldId id="353" r:id="rId11"/>
    <p:sldId id="365" r:id="rId12"/>
    <p:sldId id="362" r:id="rId13"/>
    <p:sldId id="355" r:id="rId14"/>
    <p:sldId id="354" r:id="rId15"/>
    <p:sldId id="366" r:id="rId16"/>
    <p:sldId id="367" r:id="rId17"/>
    <p:sldId id="368" r:id="rId18"/>
    <p:sldId id="357" r:id="rId19"/>
    <p:sldId id="361" r:id="rId20"/>
    <p:sldId id="337" r:id="rId21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9390D162-CC63-4D5F-AF65-FE27921142D1}">
          <p14:sldIdLst>
            <p14:sldId id="300"/>
            <p14:sldId id="348"/>
            <p14:sldId id="331"/>
            <p14:sldId id="330"/>
            <p14:sldId id="352"/>
            <p14:sldId id="363"/>
            <p14:sldId id="364"/>
            <p14:sldId id="332"/>
            <p14:sldId id="343"/>
            <p14:sldId id="353"/>
            <p14:sldId id="365"/>
            <p14:sldId id="362"/>
            <p14:sldId id="355"/>
            <p14:sldId id="354"/>
            <p14:sldId id="366"/>
            <p14:sldId id="367"/>
            <p14:sldId id="368"/>
            <p14:sldId id="357"/>
            <p14:sldId id="361"/>
            <p14:sldId id="33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112E50"/>
    <a:srgbClr val="125E9F"/>
    <a:srgbClr val="979F07"/>
    <a:srgbClr val="88A0B8"/>
    <a:srgbClr val="DEDFE6"/>
    <a:srgbClr val="5F0E0B"/>
    <a:srgbClr val="9C9D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8935" autoAdjust="0"/>
  </p:normalViewPr>
  <p:slideViewPr>
    <p:cSldViewPr>
      <p:cViewPr varScale="1">
        <p:scale>
          <a:sx n="88" d="100"/>
          <a:sy n="88" d="100"/>
        </p:scale>
        <p:origin x="-1536" y="-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2604" y="-96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BD02A-659A-4BD1-8867-123BE9625D58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6BDD0-B58C-4867-AEFE-A74914E55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94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710A5-AAF5-4646-B3F4-B8B6E5726253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4D05F-0845-432B-BBD0-32E47074A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65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4D05F-0845-432B-BBD0-32E47074A6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060161"/>
            <a:ext cx="4495800" cy="2523703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1143000"/>
            <a:ext cx="4495800" cy="1728446"/>
          </a:xfrm>
        </p:spPr>
        <p:txBody>
          <a:bodyPr/>
          <a:lstStyle>
            <a:lvl1pPr algn="l">
              <a:defRPr>
                <a:solidFill>
                  <a:srgbClr val="112E5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5181600" y="1149172"/>
            <a:ext cx="3581400" cy="47182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8610600" y="304800"/>
            <a:ext cx="4026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r"/>
            <a:fld id="{393CF724-F9E0-44B8-95BD-D38D8B22F53D}" type="slidenum">
              <a:rPr lang="es-ES" sz="1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lvl="0" algn="r"/>
              <a:t>‹#›</a:t>
            </a:fld>
            <a:endParaRPr lang="es-E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5526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4076818" cy="2215662"/>
          </a:xfrm>
          <a:solidFill>
            <a:srgbClr val="DEDFE6"/>
          </a:solidFill>
        </p:spPr>
        <p:txBody>
          <a:bodyPr/>
          <a:lstStyle>
            <a:lvl1pPr marL="0" indent="0">
              <a:buFont typeface="+mj-lt"/>
              <a:buNone/>
              <a:defRPr>
                <a:solidFill>
                  <a:srgbClr val="112E5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93CF724-F9E0-44B8-95BD-D38D8B22F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609600" y="3505200"/>
            <a:ext cx="4076818" cy="2215662"/>
          </a:xfrm>
          <a:solidFill>
            <a:srgbClr val="979F07"/>
          </a:solidFill>
        </p:spPr>
        <p:txBody>
          <a:bodyPr/>
          <a:lstStyle>
            <a:lvl1pPr marL="0" indent="0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86182" y="1295400"/>
            <a:ext cx="4076818" cy="2215662"/>
          </a:xfrm>
          <a:solidFill>
            <a:srgbClr val="88A0B8"/>
          </a:solidFill>
        </p:spPr>
        <p:txBody>
          <a:bodyPr/>
          <a:lstStyle>
            <a:lvl1pPr marL="0" indent="0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4686182" y="3505200"/>
            <a:ext cx="4076818" cy="2215662"/>
          </a:xfrm>
          <a:solidFill>
            <a:srgbClr val="125E9F"/>
          </a:solidFill>
        </p:spPr>
        <p:txBody>
          <a:bodyPr/>
          <a:lstStyle>
            <a:lvl1pPr marL="0" indent="0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30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2037471" cy="1107322"/>
          </a:xfrm>
          <a:solidFill>
            <a:srgbClr val="DEDFE6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rgbClr val="112E5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93CF724-F9E0-44B8-95BD-D38D8B22F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2667000" y="1676400"/>
            <a:ext cx="2037471" cy="1107322"/>
          </a:xfrm>
          <a:solidFill>
            <a:srgbClr val="979F07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724400" y="1676400"/>
            <a:ext cx="2037471" cy="1107322"/>
          </a:xfrm>
          <a:solidFill>
            <a:srgbClr val="88A0B8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6781800" y="1676400"/>
            <a:ext cx="2049194" cy="1113693"/>
          </a:xfrm>
          <a:solidFill>
            <a:srgbClr val="125E9F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6781800" y="2819400"/>
            <a:ext cx="2037471" cy="1107322"/>
          </a:xfrm>
          <a:solidFill>
            <a:srgbClr val="DEDFE6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rgbClr val="112E5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/>
          </p:nvPr>
        </p:nvSpPr>
        <p:spPr>
          <a:xfrm>
            <a:off x="609600" y="2819400"/>
            <a:ext cx="2037471" cy="1107322"/>
          </a:xfrm>
          <a:solidFill>
            <a:srgbClr val="979F07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/>
          </p:nvPr>
        </p:nvSpPr>
        <p:spPr>
          <a:xfrm>
            <a:off x="2667000" y="2819400"/>
            <a:ext cx="2037471" cy="1107322"/>
          </a:xfrm>
          <a:solidFill>
            <a:srgbClr val="88A0B8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9"/>
          </p:nvPr>
        </p:nvSpPr>
        <p:spPr>
          <a:xfrm>
            <a:off x="4724400" y="2819400"/>
            <a:ext cx="2049194" cy="1113693"/>
          </a:xfrm>
          <a:solidFill>
            <a:srgbClr val="125E9F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20"/>
          </p:nvPr>
        </p:nvSpPr>
        <p:spPr>
          <a:xfrm>
            <a:off x="4724400" y="3962400"/>
            <a:ext cx="2037471" cy="1107322"/>
          </a:xfrm>
          <a:solidFill>
            <a:srgbClr val="DEDFE6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rgbClr val="112E5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21"/>
          </p:nvPr>
        </p:nvSpPr>
        <p:spPr>
          <a:xfrm>
            <a:off x="609600" y="3962400"/>
            <a:ext cx="2037471" cy="1107322"/>
          </a:xfrm>
          <a:solidFill>
            <a:srgbClr val="88A0B8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22"/>
          </p:nvPr>
        </p:nvSpPr>
        <p:spPr>
          <a:xfrm>
            <a:off x="2667000" y="3962400"/>
            <a:ext cx="2049194" cy="1113693"/>
          </a:xfrm>
          <a:solidFill>
            <a:srgbClr val="125E9F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3"/>
          </p:nvPr>
        </p:nvSpPr>
        <p:spPr>
          <a:xfrm>
            <a:off x="6781800" y="3962400"/>
            <a:ext cx="2037471" cy="1107322"/>
          </a:xfrm>
          <a:solidFill>
            <a:srgbClr val="979F07"/>
          </a:solidFill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45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93CF724-F9E0-44B8-95BD-D38D8B22F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04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1"/>
            <a:ext cx="4038600" cy="4906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1"/>
            <a:ext cx="4038600" cy="4906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93CF724-F9E0-44B8-95BD-D38D8B22F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45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19200"/>
            <a:ext cx="4040188" cy="955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19200"/>
            <a:ext cx="4041775" cy="955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93CF724-F9E0-44B8-95BD-D38D8B22F53D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52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93CF724-F9E0-44B8-95BD-D38D8B22F53D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5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309265"/>
            <a:ext cx="6477000" cy="1169551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1" cy="46482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205843"/>
            <a:ext cx="3008313" cy="466155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93CF724-F9E0-44B8-95BD-D38D8B22F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37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861510"/>
            <a:ext cx="6019800" cy="415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7488" y="990600"/>
            <a:ext cx="6056312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257800"/>
            <a:ext cx="6019800" cy="5191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93CF724-F9E0-44B8-95BD-D38D8B22F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22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93CF724-F9E0-44B8-95BD-D38D8B22F53D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66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199"/>
            <a:ext cx="1524000" cy="838711"/>
          </a:xfrm>
          <a:prstGeom prst="rect">
            <a:avLst/>
          </a:prstGeom>
        </p:spPr>
      </p:pic>
      <p:sp>
        <p:nvSpPr>
          <p:cNvPr id="5" name="Snip Diagonal Corner Rectangle 4"/>
          <p:cNvSpPr/>
          <p:nvPr/>
        </p:nvSpPr>
        <p:spPr>
          <a:xfrm>
            <a:off x="8458200" y="304800"/>
            <a:ext cx="609600" cy="381000"/>
          </a:xfrm>
          <a:prstGeom prst="snip2DiagRect">
            <a:avLst/>
          </a:prstGeom>
          <a:solidFill>
            <a:srgbClr val="125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3200400" cy="457200"/>
          </a:xfrm>
          <a:prstGeom prst="rect">
            <a:avLst/>
          </a:prstGeom>
          <a:solidFill>
            <a:srgbClr val="DEDF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2971800" y="6400800"/>
            <a:ext cx="3200400" cy="457200"/>
          </a:xfrm>
          <a:prstGeom prst="rect">
            <a:avLst/>
          </a:prstGeom>
          <a:solidFill>
            <a:srgbClr val="979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13"/>
          <p:cNvSpPr/>
          <p:nvPr/>
        </p:nvSpPr>
        <p:spPr>
          <a:xfrm>
            <a:off x="6172200" y="6400800"/>
            <a:ext cx="2971800" cy="457200"/>
          </a:xfrm>
          <a:prstGeom prst="rect">
            <a:avLst/>
          </a:prstGeom>
          <a:solidFill>
            <a:srgbClr val="88A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0" algn="l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1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304800"/>
            <a:ext cx="457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 lang="en-US" sz="1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fld id="{393CF724-F9E0-44B8-95BD-D38D8B22F53D}" type="slidenum">
              <a:rPr lang="es-ES" smtClean="0"/>
              <a:pPr algn="r"/>
              <a:t>‹#›</a:t>
            </a:fld>
            <a:endParaRPr lang="es-ES" dirty="0"/>
          </a:p>
        </p:txBody>
      </p:sp>
      <p:sp>
        <p:nvSpPr>
          <p:cNvPr id="24" name="Footer Placeholder 4"/>
          <p:cNvSpPr txBox="1">
            <a:spLocks/>
          </p:cNvSpPr>
          <p:nvPr/>
        </p:nvSpPr>
        <p:spPr>
          <a:xfrm>
            <a:off x="-1" y="6381328"/>
            <a:ext cx="2971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US" sz="1400" b="0" kern="1200">
                <a:solidFill>
                  <a:srgbClr val="112E5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aseline="0" dirty="0" smtClean="0">
                <a:solidFill>
                  <a:srgbClr val="112E50"/>
                </a:solidFill>
              </a:rPr>
              <a:t>José Aguilar, Carme Mármol and Víctor Garrido</a:t>
            </a:r>
            <a:endParaRPr lang="es-ES" sz="2400" dirty="0">
              <a:solidFill>
                <a:srgbClr val="112E50"/>
              </a:solidFill>
            </a:endParaRP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2971799" y="6362164"/>
            <a:ext cx="3180471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US" sz="1400" b="0" kern="1200">
                <a:solidFill>
                  <a:srgbClr val="112E5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 smtClean="0">
                <a:solidFill>
                  <a:schemeClr val="bg1"/>
                </a:solidFill>
              </a:rPr>
              <a:t>Health &amp; Safety Management Process &amp; Tools at ALBA Synchrotron facility</a:t>
            </a:r>
            <a:endParaRPr lang="es-ES" sz="1300" dirty="0">
              <a:solidFill>
                <a:schemeClr val="bg1"/>
              </a:solidFill>
            </a:endParaRP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6152271" y="6475510"/>
            <a:ext cx="29718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US" sz="1400" b="0" kern="1200">
                <a:solidFill>
                  <a:srgbClr val="112E5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>
                <a:solidFill>
                  <a:schemeClr val="bg1"/>
                </a:solidFill>
              </a:rPr>
              <a:t>21/09/2017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3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en-US" sz="3500" b="1" kern="1200" smtClean="0">
          <a:solidFill>
            <a:srgbClr val="112E50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59F38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112E50"/>
        </a:buClr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59F38"/>
        </a:buClr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112E50"/>
        </a:buClr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88A0B8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484784"/>
            <a:ext cx="4495800" cy="252370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smtClean="0">
                <a:solidFill>
                  <a:srgbClr val="112E50"/>
                </a:solidFill>
              </a:rPr>
              <a:t>Health </a:t>
            </a:r>
            <a:r>
              <a:rPr lang="en-US" dirty="0">
                <a:solidFill>
                  <a:srgbClr val="112E50"/>
                </a:solidFill>
              </a:rPr>
              <a:t>&amp; Safety Management Process &amp; Tools at ALBA Synchrotron facility</a:t>
            </a:r>
            <a:endParaRPr lang="es-ES" dirty="0">
              <a:solidFill>
                <a:srgbClr val="112E50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" r="18891"/>
          <a:stretch/>
        </p:blipFill>
        <p:spPr>
          <a:xfrm>
            <a:off x="5076056" y="1412776"/>
            <a:ext cx="3771226" cy="3662536"/>
          </a:xfrm>
        </p:spPr>
      </p:pic>
      <p:sp>
        <p:nvSpPr>
          <p:cNvPr id="5" name="Subtitle 1"/>
          <p:cNvSpPr txBox="1">
            <a:spLocks/>
          </p:cNvSpPr>
          <p:nvPr/>
        </p:nvSpPr>
        <p:spPr>
          <a:xfrm>
            <a:off x="381000" y="4797152"/>
            <a:ext cx="4495800" cy="15841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959F38"/>
              </a:buClr>
              <a:buFont typeface="Arial" pitchFamily="34" charset="0"/>
              <a:buNone/>
              <a:defRPr sz="3200" b="1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rgbClr val="112E50"/>
              </a:buClr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rgbClr val="959F38"/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rgbClr val="112E50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rgbClr val="88A0B8"/>
              </a:buClr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000" u="sng" dirty="0" smtClean="0"/>
              <a:t>J. Aguilar</a:t>
            </a:r>
            <a:r>
              <a:rPr lang="en-US" sz="2000" dirty="0" smtClean="0">
                <a:latin typeface="Times New Roman"/>
                <a:cs typeface="Times New Roman"/>
              </a:rPr>
              <a:t>¹</a:t>
            </a:r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000" dirty="0" smtClean="0"/>
              <a:t>C. Mármol</a:t>
            </a:r>
            <a:r>
              <a:rPr lang="en-US" sz="2000" dirty="0" smtClean="0">
                <a:latin typeface="Times New Roman"/>
                <a:cs typeface="Times New Roman"/>
              </a:rPr>
              <a:t>¹</a:t>
            </a:r>
            <a:endParaRPr lang="en-US" sz="2000" dirty="0"/>
          </a:p>
          <a:p>
            <a:pPr>
              <a:lnSpc>
                <a:spcPct val="110000"/>
              </a:lnSpc>
            </a:pPr>
            <a:r>
              <a:rPr lang="ca-ES" sz="2000" dirty="0"/>
              <a:t>V. </a:t>
            </a:r>
            <a:r>
              <a:rPr lang="ca-ES" sz="2000" dirty="0" smtClean="0"/>
              <a:t>Garrido</a:t>
            </a:r>
            <a:r>
              <a:rPr lang="en-US" sz="2000" dirty="0">
                <a:latin typeface="Times New Roman"/>
                <a:cs typeface="Times New Roman"/>
              </a:rPr>
              <a:t>¹</a:t>
            </a:r>
            <a:endParaRPr lang="en-US" sz="2000" dirty="0"/>
          </a:p>
          <a:p>
            <a:endParaRPr lang="en-US" sz="1100" b="0" dirty="0" smtClean="0"/>
          </a:p>
          <a:p>
            <a:r>
              <a:rPr lang="en-US" sz="1600" b="0" i="1" dirty="0" smtClean="0"/>
              <a:t>Health &amp; Safety Office, ALBA Synchrotron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6982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631632" cy="584775"/>
          </a:xfrm>
        </p:spPr>
        <p:txBody>
          <a:bodyPr/>
          <a:lstStyle/>
          <a:p>
            <a:r>
              <a:rPr lang="en-US" sz="3200" dirty="0" smtClean="0"/>
              <a:t>ALBA Synchrotron Light Source</a:t>
            </a:r>
            <a:endParaRPr lang="en-US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2285999"/>
          </a:xfrm>
        </p:spPr>
        <p:txBody>
          <a:bodyPr>
            <a:normAutofit fontScale="92500"/>
          </a:bodyPr>
          <a:lstStyle/>
          <a:p>
            <a:pPr>
              <a:buClrTx/>
            </a:pPr>
            <a:r>
              <a:rPr lang="en-US" dirty="0" smtClean="0"/>
              <a:t>3 GeV electron synchrotron accelerator</a:t>
            </a:r>
          </a:p>
          <a:p>
            <a:pPr algn="just">
              <a:buClrTx/>
            </a:pPr>
            <a:r>
              <a:rPr lang="en-US" dirty="0" smtClean="0"/>
              <a:t>8 Beamlines (+1 under construction, +2 in design stage)</a:t>
            </a:r>
          </a:p>
          <a:p>
            <a:pPr>
              <a:buClrTx/>
            </a:pPr>
            <a:r>
              <a:rPr lang="en-US" dirty="0" smtClean="0"/>
              <a:t>Location: </a:t>
            </a:r>
            <a:r>
              <a:rPr lang="en-US" dirty="0" err="1" smtClean="0"/>
              <a:t>Cerdanyola</a:t>
            </a:r>
            <a:r>
              <a:rPr lang="en-US" dirty="0" smtClean="0"/>
              <a:t> del </a:t>
            </a:r>
            <a:r>
              <a:rPr lang="en-US" dirty="0" err="1" smtClean="0"/>
              <a:t>Vallès</a:t>
            </a:r>
            <a:r>
              <a:rPr lang="en-US" dirty="0" smtClean="0"/>
              <a:t> (Barcelona)</a:t>
            </a:r>
            <a:endParaRPr lang="en-US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2</a:t>
            </a:fld>
            <a:endParaRPr lang="en-US" dirty="0"/>
          </a:p>
        </p:txBody>
      </p:sp>
      <p:pic>
        <p:nvPicPr>
          <p:cNvPr id="2050" name="Picture 2" descr="\\storage\AllDivisions\CommunicationAndOutreach\03 PHOTOS\00 Quick selection\Triptic Hal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8"/>
          <a:stretch/>
        </p:blipFill>
        <p:spPr bwMode="auto">
          <a:xfrm>
            <a:off x="0" y="3763108"/>
            <a:ext cx="9144000" cy="263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12022" y="3887845"/>
            <a:ext cx="7919956" cy="2384799"/>
            <a:chOff x="251520" y="3728830"/>
            <a:chExt cx="8748464" cy="2634274"/>
          </a:xfrm>
        </p:grpSpPr>
        <p:pic>
          <p:nvPicPr>
            <p:cNvPr id="10" name="Picture Placeholder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0" r="18891"/>
            <a:stretch/>
          </p:blipFill>
          <p:spPr>
            <a:xfrm>
              <a:off x="6287535" y="3728830"/>
              <a:ext cx="2712449" cy="2634274"/>
            </a:xfrm>
            <a:prstGeom prst="rect">
              <a:avLst/>
            </a:prstGeom>
            <a:noFill/>
            <a:ln w="95250">
              <a:solidFill>
                <a:srgbClr val="1F497D"/>
              </a:solidFill>
            </a:ln>
          </p:spPr>
        </p:pic>
        <p:grpSp>
          <p:nvGrpSpPr>
            <p:cNvPr id="11" name="Group 10"/>
            <p:cNvGrpSpPr/>
            <p:nvPr/>
          </p:nvGrpSpPr>
          <p:grpSpPr>
            <a:xfrm>
              <a:off x="251520" y="3728830"/>
              <a:ext cx="3723513" cy="2634274"/>
              <a:chOff x="1559591" y="3728830"/>
              <a:chExt cx="3723513" cy="2634274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559591" y="3728830"/>
                <a:ext cx="3723513" cy="2634274"/>
                <a:chOff x="8093075" y="2290763"/>
                <a:chExt cx="8116227" cy="5741987"/>
              </a:xfrm>
            </p:grpSpPr>
            <p:pic>
              <p:nvPicPr>
                <p:cNvPr id="15" name="Picture 4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r="10033"/>
                <a:stretch>
                  <a:fillRect/>
                </a:stretch>
              </p:blipFill>
              <p:spPr bwMode="auto">
                <a:xfrm>
                  <a:off x="8093075" y="2290763"/>
                  <a:ext cx="6977063" cy="5741987"/>
                </a:xfrm>
                <a:prstGeom prst="rect">
                  <a:avLst/>
                </a:prstGeom>
                <a:noFill/>
                <a:ln w="95250">
                  <a:solidFill>
                    <a:schemeClr val="tx2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16" name="Rectangle 91"/>
                <p:cNvSpPr>
                  <a:spLocks noChangeArrowheads="1"/>
                </p:cNvSpPr>
                <p:nvPr/>
              </p:nvSpPr>
              <p:spPr bwMode="auto">
                <a:xfrm>
                  <a:off x="10658474" y="6553196"/>
                  <a:ext cx="5550828" cy="14048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just" defTabSz="914400"/>
                  <a:r>
                    <a:rPr lang="en-US" sz="2000" b="1" dirty="0">
                      <a:solidFill>
                        <a:schemeClr val="tx2"/>
                      </a:solidFill>
                      <a:latin typeface="Calibri" pitchFamily="34" charset="0"/>
                      <a:cs typeface="Arial" charset="0"/>
                    </a:rPr>
                    <a:t>ALBA</a:t>
                  </a:r>
                  <a:endParaRPr lang="en-US" sz="3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10212388" y="6318250"/>
                  <a:ext cx="503237" cy="576263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452628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4" name="Oval 13"/>
              <p:cNvSpPr/>
              <p:nvPr/>
            </p:nvSpPr>
            <p:spPr>
              <a:xfrm>
                <a:off x="2647312" y="5733256"/>
                <a:ext cx="45719" cy="49472"/>
              </a:xfrm>
              <a:prstGeom prst="ellipse">
                <a:avLst/>
              </a:prstGeom>
              <a:solidFill>
                <a:srgbClr val="1F497D"/>
              </a:solidFill>
              <a:ln>
                <a:solidFill>
                  <a:srgbClr val="1F49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3731139"/>
              <a:ext cx="2772767" cy="2629656"/>
            </a:xfrm>
            <a:prstGeom prst="rect">
              <a:avLst/>
            </a:prstGeom>
            <a:noFill/>
            <a:ln w="95250">
              <a:solidFill>
                <a:srgbClr val="1F497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90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568952" cy="1077218"/>
          </a:xfrm>
        </p:spPr>
        <p:txBody>
          <a:bodyPr/>
          <a:lstStyle/>
          <a:p>
            <a:pPr algn="just"/>
            <a:r>
              <a:rPr lang="en-US" sz="3200" dirty="0" smtClean="0">
                <a:solidFill>
                  <a:srgbClr val="000000"/>
                </a:solidFill>
              </a:rPr>
              <a:t>CONFLUENCE, JIRA SERVICE DESK &amp; JIRA SOFTWARE</a:t>
            </a:r>
            <a:endParaRPr lang="en-US" sz="32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215337" y="2492896"/>
            <a:ext cx="3716778" cy="648072"/>
          </a:xfrm>
          <a:prstGeom prst="rect">
            <a:avLst/>
          </a:prstGeom>
          <a:solidFill>
            <a:srgbClr val="DEDFE6"/>
          </a:solidFill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Clr>
                <a:srgbClr val="959F38"/>
              </a:buClr>
              <a:buFont typeface="+mj-lt"/>
              <a:buNone/>
              <a:defRPr sz="3200" b="1">
                <a:solidFill>
                  <a:srgbClr val="112E50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800"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000"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8A0B8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1800" b="0" dirty="0"/>
              <a:t>1</a:t>
            </a:r>
          </a:p>
          <a:p>
            <a:r>
              <a:rPr lang="en-US" sz="1800" b="0" dirty="0" smtClean="0"/>
              <a:t>Introduction</a:t>
            </a:r>
            <a:endParaRPr lang="en-US" sz="1800" b="0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5223229" y="4005064"/>
            <a:ext cx="3715200" cy="648072"/>
          </a:xfrm>
          <a:prstGeom prst="rect">
            <a:avLst/>
          </a:prstGeom>
          <a:solidFill>
            <a:srgbClr val="979F07"/>
          </a:solidFill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Clr>
                <a:srgbClr val="959F38"/>
              </a:buClr>
              <a:buFont typeface="+mj-lt"/>
              <a:buNone/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800"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000"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8A0B8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1800" dirty="0"/>
              <a:t>3</a:t>
            </a:r>
          </a:p>
          <a:p>
            <a:r>
              <a:rPr lang="en-US" sz="1800" dirty="0"/>
              <a:t>Acknowledgement</a:t>
            </a:r>
          </a:p>
          <a:p>
            <a:endParaRPr lang="en-US" sz="1800" dirty="0"/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5216915" y="3234233"/>
            <a:ext cx="3715200" cy="648072"/>
          </a:xfrm>
          <a:prstGeom prst="rect">
            <a:avLst/>
          </a:prstGeom>
          <a:solidFill>
            <a:srgbClr val="88A0B8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indent="0">
              <a:spcBef>
                <a:spcPct val="20000"/>
              </a:spcBef>
              <a:buClr>
                <a:srgbClr val="959F38"/>
              </a:buClr>
              <a:buFont typeface="+mj-lt"/>
              <a:buNone/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800"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000"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8A0B8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1800" dirty="0" smtClean="0"/>
              <a:t>2</a:t>
            </a:r>
          </a:p>
          <a:p>
            <a:r>
              <a:rPr lang="en-US" sz="1800" dirty="0" smtClean="0"/>
              <a:t>Tool Description</a:t>
            </a:r>
            <a:endParaRPr lang="en-US" sz="1800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27090"/>
            <a:ext cx="42386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5"/>
          <p:cNvSpPr txBox="1">
            <a:spLocks/>
          </p:cNvSpPr>
          <p:nvPr/>
        </p:nvSpPr>
        <p:spPr>
          <a:xfrm>
            <a:off x="5216915" y="4725144"/>
            <a:ext cx="3716778" cy="648072"/>
          </a:xfrm>
          <a:prstGeom prst="rect">
            <a:avLst/>
          </a:prstGeom>
          <a:solidFill>
            <a:srgbClr val="125E9F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indent="0">
              <a:spcBef>
                <a:spcPct val="20000"/>
              </a:spcBef>
              <a:buClr>
                <a:srgbClr val="959F38"/>
              </a:buClr>
              <a:buFont typeface="+mj-lt"/>
              <a:buNone/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800"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000"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8A0B8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1800" dirty="0" smtClean="0"/>
              <a:t>4</a:t>
            </a:r>
          </a:p>
          <a:p>
            <a:r>
              <a:rPr lang="en-US" sz="1800" dirty="0"/>
              <a:t>Improvements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3441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n-US" dirty="0" smtClean="0"/>
              <a:t>1. </a:t>
            </a:r>
            <a:r>
              <a:rPr lang="es-ES" dirty="0" smtClean="0"/>
              <a:t>INTRODUCTION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69913" y="1196752"/>
            <a:ext cx="8578551" cy="3096344"/>
          </a:xfrm>
        </p:spPr>
        <p:txBody>
          <a:bodyPr>
            <a:normAutofit/>
          </a:bodyPr>
          <a:lstStyle/>
          <a:p>
            <a:pPr algn="just">
              <a:buClrTx/>
            </a:pPr>
            <a:r>
              <a:rPr lang="en-US" sz="2400" dirty="0" smtClean="0"/>
              <a:t>Necessity of </a:t>
            </a:r>
            <a:r>
              <a:rPr lang="en-US" sz="2400" b="1" dirty="0" smtClean="0">
                <a:solidFill>
                  <a:srgbClr val="1F497D"/>
                </a:solidFill>
              </a:rPr>
              <a:t>sharing safety information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(from H&amp;S to ALBA staff) reducing paperwork.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 algn="just">
              <a:buClrTx/>
            </a:pPr>
            <a:r>
              <a:rPr lang="en-US" sz="2000" dirty="0" smtClean="0"/>
              <a:t>Working procedures</a:t>
            </a:r>
          </a:p>
          <a:p>
            <a:pPr lvl="1" algn="just">
              <a:buClrTx/>
            </a:pPr>
            <a:r>
              <a:rPr lang="en-US" sz="2000" dirty="0" smtClean="0"/>
              <a:t>Safety authorization</a:t>
            </a:r>
          </a:p>
          <a:p>
            <a:pPr lvl="1" algn="just">
              <a:buClrTx/>
            </a:pPr>
            <a:r>
              <a:rPr lang="en-US" sz="2000" dirty="0" smtClean="0"/>
              <a:t>Emergency information</a:t>
            </a:r>
          </a:p>
          <a:p>
            <a:pPr lvl="1" algn="just">
              <a:buClrTx/>
            </a:pPr>
            <a:r>
              <a:rPr lang="en-US" sz="2000" dirty="0" smtClean="0"/>
              <a:t>…</a:t>
            </a:r>
            <a:endParaRPr lang="en-US" sz="20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48880"/>
            <a:ext cx="42291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56992"/>
            <a:ext cx="17526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84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n-US" dirty="0" smtClean="0"/>
              <a:t>1. </a:t>
            </a:r>
            <a:r>
              <a:rPr lang="es-ES" dirty="0" smtClean="0"/>
              <a:t>INTRODUCTION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69913" y="1196752"/>
            <a:ext cx="8578551" cy="3024336"/>
          </a:xfrm>
        </p:spPr>
        <p:txBody>
          <a:bodyPr>
            <a:normAutofit/>
          </a:bodyPr>
          <a:lstStyle/>
          <a:p>
            <a:pPr algn="just">
              <a:buClrTx/>
            </a:pPr>
            <a:r>
              <a:rPr lang="en-US" sz="2400" dirty="0" smtClean="0"/>
              <a:t>Necessity of </a:t>
            </a:r>
            <a:r>
              <a:rPr lang="en-US" sz="2400" b="1" dirty="0" smtClean="0">
                <a:solidFill>
                  <a:srgbClr val="1F497D"/>
                </a:solidFill>
              </a:rPr>
              <a:t>collecting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1F497D"/>
                </a:solidFill>
              </a:rPr>
              <a:t>canalizing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1F497D"/>
                </a:solidFill>
              </a:rPr>
              <a:t>information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(from ALBA staff to H&amp;S) to </a:t>
            </a:r>
            <a:r>
              <a:rPr lang="en-US" sz="2400" b="1" dirty="0" smtClean="0">
                <a:solidFill>
                  <a:srgbClr val="1F497D"/>
                </a:solidFill>
              </a:rPr>
              <a:t>take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1F497D"/>
                </a:solidFill>
              </a:rPr>
              <a:t>actions</a:t>
            </a:r>
            <a:r>
              <a:rPr lang="en-US" sz="2400" dirty="0" smtClean="0"/>
              <a:t>.</a:t>
            </a:r>
          </a:p>
          <a:p>
            <a:pPr lvl="1" algn="just">
              <a:buClrTx/>
            </a:pPr>
            <a:r>
              <a:rPr lang="en-US" sz="2000" dirty="0" smtClean="0"/>
              <a:t>Asking us for a training, authorization, radiation measurement, …</a:t>
            </a:r>
          </a:p>
          <a:p>
            <a:pPr lvl="1" algn="just">
              <a:buClrTx/>
            </a:pPr>
            <a:r>
              <a:rPr lang="en-US" sz="2000" dirty="0" smtClean="0"/>
              <a:t>Informing us about a new events (external company, equipment purchasing, health conditions, …)</a:t>
            </a:r>
          </a:p>
          <a:p>
            <a:pPr lvl="1" algn="just">
              <a:buClrTx/>
            </a:pPr>
            <a:r>
              <a:rPr lang="en-US" sz="2000" dirty="0" smtClean="0"/>
              <a:t>Informing us about </a:t>
            </a:r>
            <a:r>
              <a:rPr lang="en-US" sz="2000" dirty="0"/>
              <a:t>an accident or about any situation that can imply an </a:t>
            </a:r>
            <a:r>
              <a:rPr lang="en-US" sz="2000" dirty="0" smtClean="0"/>
              <a:t>accident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76604"/>
            <a:ext cx="3003625" cy="207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15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 smtClean="0"/>
              <a:t>So, what can we do?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n-US" dirty="0" smtClean="0"/>
              <a:t>1. </a:t>
            </a:r>
            <a:r>
              <a:rPr lang="es-ES" dirty="0" smtClean="0"/>
              <a:t>INTRODUCTION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6</a:t>
            </a:fld>
            <a:endParaRPr lang="en-US" dirty="0"/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25298"/>
            <a:ext cx="2835399" cy="188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20888"/>
            <a:ext cx="3295650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9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" y="1143000"/>
            <a:ext cx="9011344" cy="5022303"/>
          </a:xfrm>
        </p:spPr>
        <p:txBody>
          <a:bodyPr>
            <a:normAutofit/>
          </a:bodyPr>
          <a:lstStyle/>
          <a:p>
            <a:pPr algn="just">
              <a:buClrTx/>
            </a:pPr>
            <a:r>
              <a:rPr lang="en-US" sz="2400" dirty="0" smtClean="0">
                <a:solidFill>
                  <a:srgbClr val="000000"/>
                </a:solidFill>
              </a:rPr>
              <a:t>CONFLUENCE, </a:t>
            </a:r>
            <a:r>
              <a:rPr lang="en-US" sz="2400" dirty="0">
                <a:solidFill>
                  <a:srgbClr val="000000"/>
                </a:solidFill>
              </a:rPr>
              <a:t>JIRA SERVICE </a:t>
            </a:r>
            <a:r>
              <a:rPr lang="en-US" sz="2400" dirty="0" smtClean="0">
                <a:solidFill>
                  <a:srgbClr val="000000"/>
                </a:solidFill>
              </a:rPr>
              <a:t>DESK &amp; JIRA SOFTWARE </a:t>
            </a:r>
          </a:p>
          <a:p>
            <a:pPr lvl="1" algn="just">
              <a:buClrTx/>
            </a:pPr>
            <a:r>
              <a:rPr lang="en-US" sz="2000" dirty="0">
                <a:solidFill>
                  <a:srgbClr val="000000"/>
                </a:solidFill>
              </a:rPr>
              <a:t>Confluence: </a:t>
            </a:r>
            <a:r>
              <a:rPr lang="en-US" sz="2000" dirty="0" smtClean="0">
                <a:solidFill>
                  <a:srgbClr val="000000"/>
                </a:solidFill>
              </a:rPr>
              <a:t>Online collaborative </a:t>
            </a:r>
            <a:r>
              <a:rPr lang="en-US" sz="2000" dirty="0">
                <a:solidFill>
                  <a:srgbClr val="000000"/>
                </a:solidFill>
              </a:rPr>
              <a:t>spaces for sharing </a:t>
            </a:r>
            <a:r>
              <a:rPr lang="en-US" sz="2000" dirty="0" smtClean="0">
                <a:solidFill>
                  <a:srgbClr val="000000"/>
                </a:solidFill>
              </a:rPr>
              <a:t>info</a:t>
            </a:r>
          </a:p>
          <a:p>
            <a:pPr lvl="1" algn="just">
              <a:buClrTx/>
            </a:pPr>
            <a:endParaRPr lang="es-ES" sz="2000" dirty="0" smtClean="0">
              <a:solidFill>
                <a:srgbClr val="000000"/>
              </a:solidFill>
            </a:endParaRPr>
          </a:p>
          <a:p>
            <a:pPr marL="457200" lvl="1" indent="0" algn="just">
              <a:buClrTx/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pPr lvl="1" algn="just">
              <a:buClrTx/>
            </a:pPr>
            <a:endParaRPr lang="en-US" sz="1100" dirty="0" smtClean="0">
              <a:solidFill>
                <a:srgbClr val="000000"/>
              </a:solidFill>
            </a:endParaRPr>
          </a:p>
          <a:p>
            <a:pPr lvl="1" algn="just">
              <a:buClrTx/>
            </a:pPr>
            <a:endParaRPr lang="en-US" sz="2000" dirty="0" smtClean="0">
              <a:solidFill>
                <a:srgbClr val="000000"/>
              </a:solidFill>
            </a:endParaRPr>
          </a:p>
          <a:p>
            <a:pPr lvl="1" algn="just">
              <a:buClrTx/>
            </a:pPr>
            <a:r>
              <a:rPr lang="en-US" sz="2000" dirty="0" smtClean="0">
                <a:solidFill>
                  <a:srgbClr val="000000"/>
                </a:solidFill>
              </a:rPr>
              <a:t>Jira Service Desk</a:t>
            </a:r>
            <a:r>
              <a:rPr lang="en-US" sz="2000" dirty="0">
                <a:solidFill>
                  <a:srgbClr val="000000"/>
                </a:solidFill>
              </a:rPr>
              <a:t>: Serve customers with custom queues and </a:t>
            </a:r>
            <a:r>
              <a:rPr lang="en-US" sz="2000" dirty="0" smtClean="0">
                <a:solidFill>
                  <a:srgbClr val="000000"/>
                </a:solidFill>
              </a:rPr>
              <a:t>reporting</a:t>
            </a:r>
          </a:p>
          <a:p>
            <a:pPr lvl="1" algn="just">
              <a:buClrTx/>
            </a:pPr>
            <a:endParaRPr lang="en-US" sz="2000" dirty="0">
              <a:solidFill>
                <a:srgbClr val="000000"/>
              </a:solidFill>
            </a:endParaRPr>
          </a:p>
          <a:p>
            <a:pPr lvl="1" algn="just">
              <a:buClrTx/>
            </a:pPr>
            <a:endParaRPr lang="en-US" sz="2000" dirty="0" smtClean="0">
              <a:solidFill>
                <a:srgbClr val="000000"/>
              </a:solidFill>
            </a:endParaRPr>
          </a:p>
          <a:p>
            <a:pPr lvl="1" algn="just">
              <a:buClrTx/>
            </a:pPr>
            <a:endParaRPr lang="en-US" sz="2000" dirty="0" smtClean="0">
              <a:solidFill>
                <a:srgbClr val="000000"/>
              </a:solidFill>
            </a:endParaRPr>
          </a:p>
          <a:p>
            <a:pPr lvl="1" algn="just">
              <a:buClrTx/>
            </a:pPr>
            <a:r>
              <a:rPr lang="en-US" sz="2000" dirty="0" smtClean="0">
                <a:solidFill>
                  <a:srgbClr val="000000"/>
                </a:solidFill>
              </a:rPr>
              <a:t>Jira Software: Agile project management and issue tracking software    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s-ES" dirty="0" smtClean="0"/>
              <a:t>2. TOOL DESCRIPTION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4" descr="Resultado de imagen de jira service des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678708"/>
            <a:ext cx="2016224" cy="61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de confluenc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0" b="19115"/>
          <a:stretch/>
        </p:blipFill>
        <p:spPr bwMode="auto">
          <a:xfrm>
            <a:off x="3777117" y="1988840"/>
            <a:ext cx="1445749" cy="86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jira softwar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4" b="47221"/>
          <a:stretch/>
        </p:blipFill>
        <p:spPr bwMode="auto">
          <a:xfrm>
            <a:off x="3095836" y="5085184"/>
            <a:ext cx="2808312" cy="53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7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s-ES" dirty="0" smtClean="0"/>
              <a:t>2. TOOL DESCRIPTION </a:t>
            </a:r>
            <a:r>
              <a:rPr lang="es-ES" sz="1600" dirty="0" smtClean="0"/>
              <a:t>(</a:t>
            </a:r>
            <a:r>
              <a:rPr lang="es-ES" sz="1600" dirty="0" err="1" smtClean="0"/>
              <a:t>Confluence</a:t>
            </a:r>
            <a:r>
              <a:rPr lang="es-ES" sz="1600" dirty="0" smtClean="0"/>
              <a:t>)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8</a:t>
            </a:fld>
            <a:endParaRPr lang="en-US" dirty="0"/>
          </a:p>
        </p:txBody>
      </p:sp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169913" y="1196752"/>
            <a:ext cx="8578551" cy="2808312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</a:pPr>
            <a:r>
              <a:rPr lang="en-US" sz="2400" b="1" dirty="0" smtClean="0">
                <a:solidFill>
                  <a:srgbClr val="1F497D"/>
                </a:solidFill>
              </a:rPr>
              <a:t>Confluence</a:t>
            </a:r>
            <a:r>
              <a:rPr lang="en-US" sz="2400" dirty="0" smtClean="0"/>
              <a:t> allows you: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/>
              <a:t>To have a </a:t>
            </a:r>
            <a:r>
              <a:rPr lang="en-US" sz="2000" b="1" dirty="0">
                <a:solidFill>
                  <a:srgbClr val="1F497D"/>
                </a:solidFill>
              </a:rPr>
              <a:t>unified space</a:t>
            </a:r>
            <a:r>
              <a:rPr lang="en-US" sz="2000" dirty="0">
                <a:solidFill>
                  <a:srgbClr val="1F497D"/>
                </a:solidFill>
              </a:rPr>
              <a:t> </a:t>
            </a:r>
            <a:r>
              <a:rPr lang="en-US" sz="2000" dirty="0"/>
              <a:t>to share knowledge and information.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/>
              <a:t>To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1F497D"/>
                </a:solidFill>
              </a:rPr>
              <a:t>manage documents</a:t>
            </a:r>
            <a:r>
              <a:rPr lang="en-US" sz="2000" dirty="0"/>
              <a:t>: manage version control, preview, …</a:t>
            </a:r>
            <a:endParaRPr lang="en-US" sz="2000" dirty="0" smtClean="0"/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create meeting minutes, project planning, …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have a </a:t>
            </a:r>
            <a:r>
              <a:rPr lang="en-US" sz="2000" b="1" dirty="0" smtClean="0">
                <a:solidFill>
                  <a:srgbClr val="1F497D"/>
                </a:solidFill>
              </a:rPr>
              <a:t>feedback</a:t>
            </a:r>
            <a:r>
              <a:rPr lang="en-US" sz="2000" dirty="0" smtClean="0"/>
              <a:t> of your project by means of comments.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be connected with JIRA (Health &amp; Safety Service Desk).  </a:t>
            </a:r>
          </a:p>
        </p:txBody>
      </p:sp>
      <p:pic>
        <p:nvPicPr>
          <p:cNvPr id="4098" name="Picture 2" descr="Resultado de imagen de compartir documen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61048"/>
            <a:ext cx="3168352" cy="218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22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69913" y="1196752"/>
            <a:ext cx="8578551" cy="4464496"/>
          </a:xfrm>
        </p:spPr>
        <p:txBody>
          <a:bodyPr>
            <a:normAutofit/>
          </a:bodyPr>
          <a:lstStyle/>
          <a:p>
            <a:pPr algn="just">
              <a:buClrTx/>
            </a:pPr>
            <a:r>
              <a:rPr lang="en-US" sz="2400" dirty="0" smtClean="0"/>
              <a:t>Advantages:</a:t>
            </a:r>
          </a:p>
          <a:p>
            <a:pPr lvl="1" algn="just">
              <a:buClrTx/>
            </a:pPr>
            <a:r>
              <a:rPr lang="en-US" sz="2000" b="1" dirty="0" smtClean="0">
                <a:solidFill>
                  <a:srgbClr val="00B050"/>
                </a:solidFill>
              </a:rPr>
              <a:t>Great Control</a:t>
            </a:r>
            <a:r>
              <a:rPr lang="en-US" sz="2000" dirty="0" smtClean="0"/>
              <a:t> of documents.</a:t>
            </a:r>
          </a:p>
          <a:p>
            <a:pPr lvl="1" algn="just">
              <a:buClrTx/>
            </a:pPr>
            <a:r>
              <a:rPr lang="en-US" sz="2000" dirty="0" smtClean="0"/>
              <a:t>Employees have </a:t>
            </a:r>
            <a:r>
              <a:rPr lang="en-US" sz="2000" b="1" dirty="0" smtClean="0">
                <a:solidFill>
                  <a:srgbClr val="00B050"/>
                </a:solidFill>
              </a:rPr>
              <a:t>access</a:t>
            </a:r>
            <a:r>
              <a:rPr lang="en-US" sz="2000" dirty="0" smtClean="0"/>
              <a:t> to safety documents and information (to read only).</a:t>
            </a:r>
          </a:p>
          <a:p>
            <a:pPr lvl="1" algn="just">
              <a:buClrTx/>
            </a:pPr>
            <a:r>
              <a:rPr lang="es-ES" sz="2000" b="1" dirty="0" err="1" smtClean="0">
                <a:solidFill>
                  <a:srgbClr val="00B050"/>
                </a:solidFill>
              </a:rPr>
              <a:t>Easy</a:t>
            </a:r>
            <a:r>
              <a:rPr lang="es-ES" sz="2000" dirty="0" smtClean="0"/>
              <a:t> to use</a:t>
            </a:r>
          </a:p>
          <a:p>
            <a:pPr marL="457200" lvl="1" indent="0" algn="just">
              <a:buClrTx/>
              <a:buNone/>
            </a:pPr>
            <a:endParaRPr lang="en-US" sz="2000" dirty="0"/>
          </a:p>
          <a:p>
            <a:pPr algn="just">
              <a:buClrTx/>
            </a:pPr>
            <a:r>
              <a:rPr lang="en-US" sz="2400" dirty="0" smtClean="0"/>
              <a:t>Weaknesses:</a:t>
            </a:r>
          </a:p>
          <a:p>
            <a:pPr lvl="1" algn="just">
              <a:buClrTx/>
            </a:pPr>
            <a:r>
              <a:rPr lang="en-US" sz="2000" b="1" dirty="0" smtClean="0">
                <a:solidFill>
                  <a:srgbClr val="FF0000"/>
                </a:solidFill>
              </a:rPr>
              <a:t>Economic investment </a:t>
            </a:r>
            <a:r>
              <a:rPr lang="en-US" sz="2000" dirty="0" smtClean="0"/>
              <a:t>for usage license.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lvl="1" algn="just">
              <a:buClrTx/>
            </a:pPr>
            <a:r>
              <a:rPr lang="en-US" sz="2000" b="1" dirty="0" smtClean="0">
                <a:solidFill>
                  <a:srgbClr val="FF0000"/>
                </a:solidFill>
              </a:rPr>
              <a:t>Time dedication </a:t>
            </a:r>
            <a:r>
              <a:rPr lang="en-US" sz="2000" dirty="0" smtClean="0"/>
              <a:t>to upload the documents.</a:t>
            </a:r>
          </a:p>
          <a:p>
            <a:pPr lvl="1" algn="just">
              <a:buClrTx/>
            </a:pPr>
            <a:r>
              <a:rPr lang="en-US" sz="2000" dirty="0"/>
              <a:t>There is </a:t>
            </a:r>
            <a:r>
              <a:rPr lang="en-US" sz="2000" b="1" dirty="0">
                <a:solidFill>
                  <a:srgbClr val="FF0000"/>
                </a:solidFill>
              </a:rPr>
              <a:t>no record </a:t>
            </a:r>
            <a:r>
              <a:rPr lang="en-US" sz="2000" dirty="0"/>
              <a:t>with whom the document is </a:t>
            </a:r>
            <a:r>
              <a:rPr lang="en-US" sz="2000" dirty="0" smtClean="0"/>
              <a:t>shared</a:t>
            </a:r>
            <a:br>
              <a:rPr lang="en-US" sz="2000" dirty="0" smtClean="0"/>
            </a:br>
            <a:r>
              <a:rPr lang="en-US" sz="2000" dirty="0" smtClean="0"/>
              <a:t>and who has opened and read the document (in process).</a:t>
            </a:r>
          </a:p>
        </p:txBody>
      </p:sp>
      <p:pic>
        <p:nvPicPr>
          <p:cNvPr id="1028" name="Picture 4" descr="Resultado de imagen de ventajas y desventaj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9" t="8776" r="27493" b="12471"/>
          <a:stretch/>
        </p:blipFill>
        <p:spPr bwMode="auto">
          <a:xfrm>
            <a:off x="6392774" y="2541023"/>
            <a:ext cx="2355690" cy="175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s-ES" dirty="0" smtClean="0"/>
              <a:t>2. TOOL DESCRIPTION </a:t>
            </a:r>
            <a:r>
              <a:rPr lang="es-ES" sz="1600" dirty="0" smtClean="0"/>
              <a:t>(</a:t>
            </a:r>
            <a:r>
              <a:rPr lang="es-ES" sz="1600" dirty="0" err="1" smtClean="0"/>
              <a:t>Confluence</a:t>
            </a:r>
            <a:r>
              <a:rPr lang="es-ES" sz="16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7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</a:t>
            </a:r>
            <a:r>
              <a:rPr lang="es-ES" sz="1600" dirty="0" err="1" smtClean="0"/>
              <a:t>Service</a:t>
            </a:r>
            <a:r>
              <a:rPr lang="es-ES" sz="1600" dirty="0" smtClean="0"/>
              <a:t> </a:t>
            </a:r>
            <a:r>
              <a:rPr lang="es-ES" sz="1600" dirty="0" err="1" smtClean="0"/>
              <a:t>Desk</a:t>
            </a:r>
            <a:r>
              <a:rPr lang="es-ES" sz="1600" dirty="0" smtClean="0"/>
              <a:t>)</a:t>
            </a:r>
            <a:endParaRPr lang="en-US" sz="16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69913" y="1412776"/>
            <a:ext cx="8578551" cy="1728192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</a:pPr>
            <a:r>
              <a:rPr lang="en-US" sz="2400" b="1" dirty="0" smtClean="0">
                <a:solidFill>
                  <a:srgbClr val="1F497D"/>
                </a:solidFill>
              </a:rPr>
              <a:t>JIRA Service Desk </a:t>
            </a:r>
            <a:r>
              <a:rPr lang="en-US" sz="2400" dirty="0" smtClean="0"/>
              <a:t>allows you: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1F497D"/>
                </a:solidFill>
              </a:rPr>
              <a:t>classify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and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to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1F497D"/>
                </a:solidFill>
              </a:rPr>
              <a:t>resolve incidences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have </a:t>
            </a:r>
            <a:r>
              <a:rPr lang="en-US" sz="2000" b="1" dirty="0" smtClean="0">
                <a:solidFill>
                  <a:srgbClr val="1F497D"/>
                </a:solidFill>
              </a:rPr>
              <a:t>workflow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/>
              <a:t>authorization.</a:t>
            </a:r>
            <a:endParaRPr lang="en-US" sz="2000" dirty="0" smtClean="0"/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be connected with CONFLUENCE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8184" y="2220833"/>
            <a:ext cx="20818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1F497D"/>
                </a:solidFill>
              </a:rPr>
              <a:t>Take actions</a:t>
            </a:r>
            <a:endParaRPr lang="en-US" sz="2000" b="1" dirty="0">
              <a:solidFill>
                <a:srgbClr val="1F497D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442513" y="2240868"/>
            <a:ext cx="425631" cy="36004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87624" y="3356992"/>
            <a:ext cx="6637412" cy="2669012"/>
            <a:chOff x="1187624" y="3356992"/>
            <a:chExt cx="6637412" cy="266901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3356992"/>
              <a:ext cx="6637412" cy="266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655328" y="4077072"/>
              <a:ext cx="12209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201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</a:t>
            </a:r>
            <a:r>
              <a:rPr lang="es-ES" sz="1600" dirty="0" err="1" smtClean="0"/>
              <a:t>Service</a:t>
            </a:r>
            <a:r>
              <a:rPr lang="es-ES" sz="1600" dirty="0" smtClean="0"/>
              <a:t> </a:t>
            </a:r>
            <a:r>
              <a:rPr lang="es-ES" sz="1600" dirty="0" err="1" smtClean="0"/>
              <a:t>Desk</a:t>
            </a:r>
            <a:r>
              <a:rPr lang="es-ES" sz="1600" dirty="0" smtClean="0"/>
              <a:t>)</a:t>
            </a:r>
            <a:endParaRPr lang="en-US" sz="1600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17720"/>
            <a:ext cx="7992229" cy="51636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98"/>
          <a:stretch/>
        </p:blipFill>
        <p:spPr bwMode="auto">
          <a:xfrm>
            <a:off x="2483768" y="3573016"/>
            <a:ext cx="6048013" cy="26747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 bwMode="auto">
          <a:xfrm>
            <a:off x="2555776" y="3573016"/>
            <a:ext cx="5458928" cy="26747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17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2440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 smtClean="0"/>
              <a:t>Example of Ticket: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</a:t>
            </a:r>
            <a:r>
              <a:rPr lang="es-ES" sz="1600" dirty="0" err="1" smtClean="0"/>
              <a:t>Service</a:t>
            </a:r>
            <a:r>
              <a:rPr lang="es-ES" sz="1600" dirty="0" smtClean="0"/>
              <a:t> </a:t>
            </a:r>
            <a:r>
              <a:rPr lang="es-ES" sz="1600" dirty="0" err="1" smtClean="0"/>
              <a:t>Desk</a:t>
            </a:r>
            <a:r>
              <a:rPr lang="es-ES" sz="1600" dirty="0" smtClean="0"/>
              <a:t>)</a:t>
            </a:r>
            <a:endParaRPr lang="en-US" sz="1600" dirty="0"/>
          </a:p>
        </p:txBody>
      </p:sp>
      <p:grpSp>
        <p:nvGrpSpPr>
          <p:cNvPr id="6" name="Group 5"/>
          <p:cNvGrpSpPr/>
          <p:nvPr/>
        </p:nvGrpSpPr>
        <p:grpSpPr>
          <a:xfrm>
            <a:off x="172689" y="1916832"/>
            <a:ext cx="8791799" cy="4320480"/>
            <a:chOff x="172689" y="1844824"/>
            <a:chExt cx="8791799" cy="432048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689" y="1844824"/>
              <a:ext cx="8791799" cy="432048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6012160" y="2780928"/>
              <a:ext cx="1440160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35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1033"/>
            <a:ext cx="8229600" cy="845839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s-ES" dirty="0" err="1" smtClean="0"/>
              <a:t>Example</a:t>
            </a:r>
            <a:r>
              <a:rPr lang="es-ES" dirty="0" smtClean="0"/>
              <a:t> of </a:t>
            </a:r>
            <a:r>
              <a:rPr lang="es-ES" dirty="0" err="1" smtClean="0"/>
              <a:t>workflows</a:t>
            </a:r>
            <a:r>
              <a:rPr lang="es-ES" dirty="0" smtClean="0"/>
              <a:t>: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907704" y="2492896"/>
            <a:ext cx="6205780" cy="3131095"/>
            <a:chOff x="958508" y="3178225"/>
            <a:chExt cx="6205780" cy="313109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508" y="3501008"/>
              <a:ext cx="6205780" cy="2808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958508" y="3178225"/>
              <a:ext cx="37800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EXTERNAL COMPANY AUTHORIZATION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907704" y="2492896"/>
            <a:ext cx="5902688" cy="3105636"/>
            <a:chOff x="3205816" y="3275692"/>
            <a:chExt cx="5902688" cy="310563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5816" y="3645024"/>
              <a:ext cx="5902688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3205816" y="3275692"/>
              <a:ext cx="4546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ACCIDENT INFORMATION AND INVESTIGATION</a:t>
              </a:r>
              <a:endParaRPr lang="en-US" dirty="0"/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</a:t>
            </a:r>
            <a:r>
              <a:rPr lang="es-ES" sz="1600" dirty="0" err="1" smtClean="0"/>
              <a:t>Service</a:t>
            </a:r>
            <a:r>
              <a:rPr lang="es-ES" sz="1600" dirty="0" smtClean="0"/>
              <a:t> </a:t>
            </a:r>
            <a:r>
              <a:rPr lang="es-ES" sz="1600" dirty="0" err="1" smtClean="0"/>
              <a:t>Desk</a:t>
            </a:r>
            <a:r>
              <a:rPr lang="es-ES" sz="1600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38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69913" y="1196752"/>
            <a:ext cx="8578551" cy="3024336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</a:pPr>
            <a:r>
              <a:rPr lang="en-US" sz="2400" dirty="0" smtClean="0"/>
              <a:t>Advantages:</a:t>
            </a:r>
          </a:p>
          <a:p>
            <a:pPr lvl="1" algn="just">
              <a:buClr>
                <a:schemeClr val="tx1"/>
              </a:buClr>
            </a:pPr>
            <a:r>
              <a:rPr lang="en-US" sz="2000" b="1" dirty="0" smtClean="0">
                <a:solidFill>
                  <a:srgbClr val="00B050"/>
                </a:solidFill>
              </a:rPr>
              <a:t>Traceability </a:t>
            </a:r>
            <a:endParaRPr lang="en-US" sz="2000" dirty="0" smtClean="0"/>
          </a:p>
          <a:p>
            <a:pPr lvl="1" algn="just">
              <a:buClr>
                <a:schemeClr val="tx1"/>
              </a:buClr>
            </a:pPr>
            <a:r>
              <a:rPr lang="en-US" sz="2000" b="1" dirty="0" smtClean="0">
                <a:solidFill>
                  <a:srgbClr val="00B050"/>
                </a:solidFill>
              </a:rPr>
              <a:t>Time saving </a:t>
            </a:r>
            <a:r>
              <a:rPr lang="en-US" sz="2000" dirty="0" smtClean="0"/>
              <a:t>(once implemented).</a:t>
            </a:r>
          </a:p>
          <a:p>
            <a:pPr lvl="1" algn="just">
              <a:buClr>
                <a:schemeClr val="tx1"/>
              </a:buClr>
            </a:pPr>
            <a:r>
              <a:rPr lang="en-US" sz="2000" b="1" dirty="0" smtClean="0">
                <a:solidFill>
                  <a:srgbClr val="00B050"/>
                </a:solidFill>
              </a:rPr>
              <a:t>Easy</a:t>
            </a:r>
            <a:r>
              <a:rPr lang="en-US" sz="2000" dirty="0" smtClean="0"/>
              <a:t> to use</a:t>
            </a:r>
          </a:p>
          <a:p>
            <a:pPr lvl="1" algn="just">
              <a:buClr>
                <a:schemeClr val="tx1"/>
              </a:buClr>
            </a:pPr>
            <a:endParaRPr lang="en-US" sz="2000" dirty="0"/>
          </a:p>
          <a:p>
            <a:pPr algn="just">
              <a:buClr>
                <a:schemeClr val="tx1"/>
              </a:buClr>
            </a:pPr>
            <a:r>
              <a:rPr lang="en-US" sz="2400" dirty="0" smtClean="0"/>
              <a:t>Improvement opportunity: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Only available for ALBA staff, </a:t>
            </a:r>
            <a:r>
              <a:rPr lang="en-US" sz="2000" b="1" dirty="0" smtClean="0">
                <a:solidFill>
                  <a:srgbClr val="FF0000"/>
                </a:solidFill>
              </a:rPr>
              <a:t>no external companies</a:t>
            </a:r>
            <a:r>
              <a:rPr lang="en-US" sz="2000" dirty="0" smtClean="0"/>
              <a:t>.</a:t>
            </a:r>
          </a:p>
        </p:txBody>
      </p:sp>
      <p:pic>
        <p:nvPicPr>
          <p:cNvPr id="1028" name="Picture 4" descr="Resultado de imagen de ventajas y desventaj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9" t="8776" r="27493" b="10156"/>
          <a:stretch/>
        </p:blipFill>
        <p:spPr bwMode="auto">
          <a:xfrm>
            <a:off x="5436096" y="3645024"/>
            <a:ext cx="329179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</a:t>
            </a:r>
            <a:r>
              <a:rPr lang="es-ES" sz="1600" dirty="0" err="1" smtClean="0"/>
              <a:t>Service</a:t>
            </a:r>
            <a:r>
              <a:rPr lang="es-ES" sz="1600" dirty="0" smtClean="0"/>
              <a:t> </a:t>
            </a:r>
            <a:r>
              <a:rPr lang="es-ES" sz="1600" dirty="0" err="1" smtClean="0"/>
              <a:t>Desk</a:t>
            </a:r>
            <a:r>
              <a:rPr lang="es-ES" sz="1600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2103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Software)</a:t>
            </a:r>
            <a:endParaRPr lang="en-US" sz="1600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69913" y="1700808"/>
            <a:ext cx="8578551" cy="3384376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</a:pPr>
            <a:r>
              <a:rPr lang="en-US" sz="2400" b="1" dirty="0" smtClean="0">
                <a:solidFill>
                  <a:srgbClr val="1F497D"/>
                </a:solidFill>
              </a:rPr>
              <a:t>JIRA Software </a:t>
            </a:r>
            <a:r>
              <a:rPr lang="en-US" sz="2400" dirty="0" smtClean="0"/>
              <a:t>allows you: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1F497D"/>
                </a:solidFill>
              </a:rPr>
              <a:t>plan</a:t>
            </a:r>
            <a:r>
              <a:rPr lang="en-US" sz="2000" dirty="0"/>
              <a:t>: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create </a:t>
            </a:r>
            <a:r>
              <a:rPr lang="en-US" sz="2000" dirty="0"/>
              <a:t>user </a:t>
            </a:r>
            <a:r>
              <a:rPr lang="en-US" sz="2000" dirty="0" smtClean="0"/>
              <a:t>issues</a:t>
            </a:r>
            <a:r>
              <a:rPr lang="en-US" sz="2000" dirty="0"/>
              <a:t>, plan sprints, and distribute tasks across </a:t>
            </a:r>
            <a:r>
              <a:rPr lang="en-US" sz="2000" dirty="0" smtClean="0"/>
              <a:t>the software</a:t>
            </a:r>
            <a:endParaRPr lang="en-US" sz="2000" dirty="0"/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</a:t>
            </a:r>
            <a:r>
              <a:rPr lang="en-US" sz="2000" b="1" dirty="0" smtClean="0">
                <a:solidFill>
                  <a:srgbClr val="1F497D"/>
                </a:solidFill>
              </a:rPr>
              <a:t>track</a:t>
            </a:r>
            <a:r>
              <a:rPr lang="en-US" sz="2000" dirty="0" smtClean="0"/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prioritize </a:t>
            </a:r>
            <a:r>
              <a:rPr lang="en-US" sz="2000" dirty="0"/>
              <a:t>and discuss </a:t>
            </a:r>
            <a:r>
              <a:rPr lang="en-US" sz="2000" dirty="0" smtClean="0"/>
              <a:t>the </a:t>
            </a:r>
            <a:r>
              <a:rPr lang="en-US" sz="2000" dirty="0"/>
              <a:t>team's work in full context with complete visibility.</a:t>
            </a:r>
            <a:endParaRPr lang="en-US" sz="2000" dirty="0" smtClean="0"/>
          </a:p>
          <a:p>
            <a:pPr lvl="1" algn="just">
              <a:buClr>
                <a:schemeClr val="tx1"/>
              </a:buClr>
            </a:pPr>
            <a:r>
              <a:rPr lang="en-US" sz="2000" dirty="0" smtClean="0"/>
              <a:t>To </a:t>
            </a:r>
            <a:r>
              <a:rPr lang="en-US" sz="2000" b="1" dirty="0" smtClean="0">
                <a:solidFill>
                  <a:srgbClr val="1F497D"/>
                </a:solidFill>
              </a:rPr>
              <a:t>report</a:t>
            </a:r>
            <a:r>
              <a:rPr lang="en-US" sz="2000" dirty="0"/>
              <a:t>: </a:t>
            </a:r>
            <a:r>
              <a:rPr lang="en-US" sz="2000" dirty="0" smtClean="0"/>
              <a:t>improve </a:t>
            </a:r>
            <a:r>
              <a:rPr lang="en-US" sz="2000" dirty="0"/>
              <a:t>team performance based on real-time, visual data you can use</a:t>
            </a:r>
            <a:r>
              <a:rPr lang="en-US" sz="2000" dirty="0" smtClean="0"/>
              <a:t>.</a:t>
            </a:r>
          </a:p>
          <a:p>
            <a:pPr lvl="1" algn="just">
              <a:buClr>
                <a:schemeClr val="tx1"/>
              </a:buClr>
            </a:pPr>
            <a:r>
              <a:rPr lang="en-US" sz="2000" dirty="0"/>
              <a:t>To be connected with </a:t>
            </a:r>
            <a:r>
              <a:rPr lang="en-US" sz="2000" dirty="0" smtClean="0"/>
              <a:t>JIRA SERVICE DESK &amp; CONFLUENCE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528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Software)</a:t>
            </a:r>
            <a:endParaRPr lang="en-US" sz="1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88A0B8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 smtClean="0"/>
              <a:t>Example of Project: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640960" cy="428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20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69913" y="1556792"/>
            <a:ext cx="8578551" cy="1872208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</a:pPr>
            <a:r>
              <a:rPr lang="en-US" sz="2400" dirty="0" smtClean="0"/>
              <a:t>Advantages:</a:t>
            </a:r>
          </a:p>
          <a:p>
            <a:pPr lvl="1" algn="just">
              <a:buClr>
                <a:schemeClr val="tx1"/>
              </a:buClr>
            </a:pPr>
            <a:r>
              <a:rPr lang="en-US" sz="2000" b="1" dirty="0" smtClean="0">
                <a:solidFill>
                  <a:srgbClr val="00B050"/>
                </a:solidFill>
              </a:rPr>
              <a:t>Traceability </a:t>
            </a:r>
            <a:endParaRPr lang="en-US" sz="2000" dirty="0" smtClean="0"/>
          </a:p>
          <a:p>
            <a:pPr lvl="1" algn="just">
              <a:buClr>
                <a:schemeClr val="tx1"/>
              </a:buClr>
            </a:pPr>
            <a:r>
              <a:rPr lang="en-US" sz="2000" b="1" dirty="0" smtClean="0">
                <a:solidFill>
                  <a:srgbClr val="00B050"/>
                </a:solidFill>
              </a:rPr>
              <a:t>Time saving </a:t>
            </a:r>
            <a:r>
              <a:rPr lang="en-US" sz="2000" dirty="0" smtClean="0"/>
              <a:t>(once implemented).</a:t>
            </a:r>
          </a:p>
          <a:p>
            <a:pPr lvl="1" algn="just">
              <a:buClr>
                <a:schemeClr val="tx1"/>
              </a:buClr>
            </a:pPr>
            <a:r>
              <a:rPr lang="en-US" sz="2000" b="1" dirty="0" smtClean="0">
                <a:solidFill>
                  <a:srgbClr val="00B050"/>
                </a:solidFill>
              </a:rPr>
              <a:t>Easy</a:t>
            </a:r>
            <a:r>
              <a:rPr lang="en-US" sz="2000" dirty="0" smtClean="0"/>
              <a:t> to use</a:t>
            </a:r>
          </a:p>
        </p:txBody>
      </p:sp>
      <p:pic>
        <p:nvPicPr>
          <p:cNvPr id="1028" name="Picture 4" descr="Resultado de imagen de ventajas y desventaj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9" t="8776" r="27493" b="10156"/>
          <a:stretch/>
        </p:blipFill>
        <p:spPr bwMode="auto">
          <a:xfrm>
            <a:off x="5436096" y="3645024"/>
            <a:ext cx="329179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877163"/>
          </a:xfrm>
        </p:spPr>
        <p:txBody>
          <a:bodyPr/>
          <a:lstStyle/>
          <a:p>
            <a:r>
              <a:rPr lang="es-ES" dirty="0" smtClean="0"/>
              <a:t>2. </a:t>
            </a:r>
            <a:r>
              <a:rPr lang="es-ES" dirty="0"/>
              <a:t>TOOL </a:t>
            </a:r>
            <a:r>
              <a:rPr lang="es-ES" dirty="0" smtClean="0"/>
              <a:t>DESCRIPTION </a:t>
            </a:r>
            <a:br>
              <a:rPr lang="es-ES" dirty="0" smtClean="0"/>
            </a:br>
            <a:r>
              <a:rPr lang="es-ES" sz="1600" dirty="0" smtClean="0"/>
              <a:t>(JIRA Software)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903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53200" cy="630942"/>
          </a:xfrm>
        </p:spPr>
        <p:txBody>
          <a:bodyPr/>
          <a:lstStyle/>
          <a:p>
            <a:r>
              <a:rPr lang="en-US" dirty="0" smtClean="0"/>
              <a:t>3. ACKNOWLEGMENT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7808"/>
          </a:xfrm>
        </p:spPr>
        <p:txBody>
          <a:bodyPr>
            <a:normAutofit fontScale="85000" lnSpcReduction="10000"/>
          </a:bodyPr>
          <a:lstStyle/>
          <a:p>
            <a:pPr>
              <a:buClr>
                <a:schemeClr val="tx1"/>
              </a:buClr>
            </a:pPr>
            <a:r>
              <a:rPr lang="en-US" sz="2800" b="1" dirty="0" smtClean="0">
                <a:solidFill>
                  <a:srgbClr val="FF0000"/>
                </a:solidFill>
              </a:rPr>
              <a:t>MIS</a:t>
            </a:r>
            <a:r>
              <a:rPr lang="en-US" sz="2800" dirty="0" smtClean="0"/>
              <a:t> (Management Information System) section staff: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23728" y="1916832"/>
            <a:ext cx="1133475" cy="1980978"/>
            <a:chOff x="2213387" y="1696021"/>
            <a:chExt cx="1133475" cy="1980978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2213387" y="3100935"/>
              <a:ext cx="1133475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88A0B8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" sz="1400" dirty="0" smtClean="0"/>
                <a:t>Daniel Salvat</a:t>
              </a:r>
              <a:endParaRPr lang="en-US" sz="1400" dirty="0" smtClean="0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911" y="1696021"/>
              <a:ext cx="1114425" cy="1400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/>
          <p:cNvGrpSpPr/>
          <p:nvPr/>
        </p:nvGrpSpPr>
        <p:grpSpPr>
          <a:xfrm>
            <a:off x="891355" y="1907307"/>
            <a:ext cx="1133475" cy="1991435"/>
            <a:chOff x="891355" y="1686496"/>
            <a:chExt cx="1133475" cy="1991435"/>
          </a:xfrm>
        </p:grpSpPr>
        <p:sp>
          <p:nvSpPr>
            <p:cNvPr id="39" name="Content Placeholder 2"/>
            <p:cNvSpPr txBox="1">
              <a:spLocks/>
            </p:cNvSpPr>
            <p:nvPr/>
          </p:nvSpPr>
          <p:spPr>
            <a:xfrm>
              <a:off x="937776" y="3101867"/>
              <a:ext cx="1040635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88A0B8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" sz="1400" dirty="0" err="1" smtClean="0"/>
                <a:t>Malysa</a:t>
              </a:r>
              <a:r>
                <a:rPr lang="es-ES" sz="1400" dirty="0" smtClean="0"/>
                <a:t> Martin</a:t>
              </a:r>
              <a:endParaRPr lang="en-US" sz="1400" dirty="0" smtClean="0"/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355" y="1686496"/>
              <a:ext cx="1133475" cy="140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3332949" y="1907307"/>
            <a:ext cx="1133475" cy="1991435"/>
            <a:chOff x="3332949" y="1907307"/>
            <a:chExt cx="1133475" cy="19914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907307"/>
              <a:ext cx="1103647" cy="140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3332949" y="3322678"/>
              <a:ext cx="1133475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88A0B8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" sz="1400" dirty="0" smtClean="0"/>
                <a:t>Alfonso Burgos</a:t>
              </a:r>
              <a:endParaRPr lang="en-US" sz="1400" dirty="0" smtClean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20879" y="1907308"/>
            <a:ext cx="1133475" cy="1992677"/>
            <a:chOff x="4620879" y="1907308"/>
            <a:chExt cx="1133475" cy="1992677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907308"/>
              <a:ext cx="1087220" cy="140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4620879" y="3323921"/>
              <a:ext cx="1133475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88A0B8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" sz="1400" dirty="0" smtClean="0"/>
                <a:t>Rafa Cazorla</a:t>
              </a:r>
              <a:endParaRPr lang="en-US" sz="1400" dirty="0" smtClean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90626" y="1916832"/>
            <a:ext cx="1133475" cy="1983153"/>
            <a:chOff x="5890626" y="1916832"/>
            <a:chExt cx="1133475" cy="1983153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4456" y="1916832"/>
              <a:ext cx="1125816" cy="1400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5890626" y="3323921"/>
              <a:ext cx="1133475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88A0B8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" sz="1400" dirty="0" err="1" smtClean="0"/>
                <a:t>Isidre</a:t>
              </a:r>
              <a:r>
                <a:rPr lang="es-ES" sz="1400" dirty="0" smtClean="0"/>
                <a:t> </a:t>
              </a:r>
              <a:br>
                <a:rPr lang="es-ES" sz="1400" dirty="0" smtClean="0"/>
              </a:br>
              <a:r>
                <a:rPr lang="es-ES" sz="1400" dirty="0" smtClean="0"/>
                <a:t>Costa</a:t>
              </a:r>
              <a:endParaRPr lang="en-US" sz="1400" dirty="0" smtClean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42062" y="1916832"/>
            <a:ext cx="1133475" cy="1983153"/>
            <a:chOff x="7142062" y="1916832"/>
            <a:chExt cx="1133475" cy="1983153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1916832"/>
              <a:ext cx="1089025" cy="1400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7142062" y="3323921"/>
              <a:ext cx="1133475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959F38"/>
                </a:buClr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112E50"/>
                </a:buClr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88A0B8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" sz="1400" dirty="0" smtClean="0"/>
                <a:t>Toni Fernández</a:t>
              </a:r>
              <a:endParaRPr lang="en-US" sz="1400" dirty="0" smtClean="0"/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467544" y="4437112"/>
            <a:ext cx="8229600" cy="557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59F38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112E50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88A0B8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800" dirty="0" smtClean="0"/>
              <a:t>All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staff</a:t>
            </a:r>
          </a:p>
        </p:txBody>
      </p:sp>
    </p:spTree>
    <p:extLst>
      <p:ext uri="{BB962C8B-B14F-4D97-AF65-F5344CB8AC3E}">
        <p14:creationId xmlns:p14="http://schemas.microsoft.com/office/powerpoint/2010/main" val="9451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IMPROVEMENTS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4968552"/>
          </a:xfrm>
        </p:spPr>
        <p:txBody>
          <a:bodyPr>
            <a:normAutofit lnSpcReduction="10000"/>
          </a:bodyPr>
          <a:lstStyle/>
          <a:p>
            <a:pPr marL="514350" indent="-514350" algn="just">
              <a:buClr>
                <a:schemeClr val="tx1"/>
              </a:buClr>
              <a:buFont typeface="+mj-lt"/>
              <a:buAutoNum type="arabicParenR"/>
            </a:pPr>
            <a:r>
              <a:rPr lang="en-US" b="1" dirty="0" smtClean="0">
                <a:solidFill>
                  <a:srgbClr val="00B050"/>
                </a:solidFill>
              </a:rPr>
              <a:t>Working methods </a:t>
            </a:r>
            <a:r>
              <a:rPr lang="en-US" dirty="0" smtClean="0"/>
              <a:t>are written and </a:t>
            </a:r>
            <a:r>
              <a:rPr lang="en-US" b="1" dirty="0" smtClean="0">
                <a:solidFill>
                  <a:srgbClr val="00B050"/>
                </a:solidFill>
              </a:rPr>
              <a:t>shared</a:t>
            </a:r>
          </a:p>
          <a:p>
            <a:pPr marL="514350" indent="-514350" algn="just">
              <a:buClr>
                <a:schemeClr val="tx1"/>
              </a:buClr>
              <a:buAutoNum type="arabicParenR"/>
            </a:pPr>
            <a:endParaRPr lang="en-US" dirty="0" smtClean="0"/>
          </a:p>
          <a:p>
            <a:pPr marL="514350" indent="-514350" algn="just">
              <a:buClr>
                <a:schemeClr val="tx1"/>
              </a:buClr>
              <a:buAutoNum type="arabicParenR"/>
            </a:pPr>
            <a:r>
              <a:rPr lang="en-US" b="1" dirty="0" smtClean="0">
                <a:solidFill>
                  <a:srgbClr val="00B050"/>
                </a:solidFill>
              </a:rPr>
              <a:t>Better coordination</a:t>
            </a:r>
            <a:r>
              <a:rPr lang="en-US" dirty="0" smtClean="0"/>
              <a:t> between different departments</a:t>
            </a:r>
          </a:p>
          <a:p>
            <a:pPr marL="514350" indent="-514350" algn="just">
              <a:buClr>
                <a:schemeClr val="tx1"/>
              </a:buClr>
              <a:buAutoNum type="arabicParenR"/>
            </a:pPr>
            <a:endParaRPr lang="en-US" dirty="0" smtClean="0"/>
          </a:p>
          <a:p>
            <a:pPr marL="514350" indent="-514350" algn="just">
              <a:buClr>
                <a:schemeClr val="tx1"/>
              </a:buClr>
              <a:buAutoNum type="arabicParenR"/>
            </a:pPr>
            <a:r>
              <a:rPr lang="en-US" dirty="0" smtClean="0"/>
              <a:t>An agile</a:t>
            </a:r>
            <a:r>
              <a:rPr lang="en-US" b="1" dirty="0" smtClean="0">
                <a:solidFill>
                  <a:srgbClr val="00B050"/>
                </a:solidFill>
              </a:rPr>
              <a:t> project management</a:t>
            </a:r>
          </a:p>
          <a:p>
            <a:pPr marL="514350" indent="-514350" algn="just">
              <a:buClr>
                <a:schemeClr val="tx1"/>
              </a:buClr>
              <a:buAutoNum type="arabicParenR"/>
            </a:pPr>
            <a:endParaRPr lang="en-US" b="1" dirty="0" smtClean="0">
              <a:solidFill>
                <a:srgbClr val="00B050"/>
              </a:solidFill>
            </a:endParaRPr>
          </a:p>
          <a:p>
            <a:pPr marL="514350" indent="-514350" algn="just">
              <a:buClr>
                <a:schemeClr val="tx1"/>
              </a:buClr>
              <a:buFont typeface="Arial" pitchFamily="34" charset="0"/>
              <a:buAutoNum type="arabicParenR"/>
            </a:pPr>
            <a:r>
              <a:rPr lang="en-US" b="1" dirty="0" smtClean="0">
                <a:solidFill>
                  <a:srgbClr val="00B050"/>
                </a:solidFill>
              </a:rPr>
              <a:t>Probabilities of</a:t>
            </a:r>
            <a:r>
              <a:rPr lang="en-US" dirty="0" smtClean="0"/>
              <a:t> having an </a:t>
            </a:r>
            <a:r>
              <a:rPr lang="en-US" b="1" dirty="0" smtClean="0">
                <a:solidFill>
                  <a:srgbClr val="00B050"/>
                </a:solidFill>
              </a:rPr>
              <a:t>accident</a:t>
            </a:r>
            <a:r>
              <a:rPr lang="en-US" dirty="0" smtClean="0"/>
              <a:t> due to lack of information are </a:t>
            </a:r>
            <a:r>
              <a:rPr lang="en-US" b="1" dirty="0" smtClean="0">
                <a:solidFill>
                  <a:srgbClr val="00B050"/>
                </a:solidFill>
              </a:rPr>
              <a:t>reduced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Título"/>
          <p:cNvSpPr txBox="1">
            <a:spLocks/>
          </p:cNvSpPr>
          <p:nvPr/>
        </p:nvSpPr>
        <p:spPr bwMode="auto">
          <a:xfrm>
            <a:off x="2843709" y="4293096"/>
            <a:ext cx="3240360" cy="79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b="1" dirty="0">
                <a:solidFill>
                  <a:srgbClr val="979F07"/>
                </a:solidFill>
                <a:latin typeface="Calibri" pitchFamily="34" charset="0"/>
              </a:rPr>
              <a:t>THANK YOU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304800"/>
            <a:ext cx="457200" cy="307777"/>
          </a:xfrm>
          <a:prstGeom prst="rect">
            <a:avLst/>
          </a:prstGeom>
        </p:spPr>
        <p:txBody>
          <a:bodyPr/>
          <a:lstStyle/>
          <a:p>
            <a:pPr algn="r"/>
            <a:fld id="{AB9A13F9-045E-4D4D-8B66-B357148CECA8}" type="slidenum">
              <a:rPr lang="en-US" smtClean="0"/>
              <a:t>20</a:t>
            </a:fld>
            <a:endParaRPr lang="en-US" dirty="0"/>
          </a:p>
        </p:txBody>
      </p:sp>
      <p:sp>
        <p:nvSpPr>
          <p:cNvPr id="8" name="4 Título"/>
          <p:cNvSpPr txBox="1">
            <a:spLocks/>
          </p:cNvSpPr>
          <p:nvPr/>
        </p:nvSpPr>
        <p:spPr bwMode="auto">
          <a:xfrm>
            <a:off x="1370655" y="1916832"/>
            <a:ext cx="6186468" cy="117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6000" b="1" dirty="0" smtClean="0">
                <a:solidFill>
                  <a:srgbClr val="125E9F"/>
                </a:solidFill>
                <a:latin typeface="Calibri" pitchFamily="34" charset="0"/>
              </a:rPr>
              <a:t>ANY QUESTION?</a:t>
            </a:r>
            <a:endParaRPr lang="en-US" sz="6000" b="1" dirty="0">
              <a:solidFill>
                <a:srgbClr val="125E9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71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BA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ALBA Powerpoint</Template>
  <TotalTime>5673</TotalTime>
  <Words>589</Words>
  <Application>Microsoft Office PowerPoint</Application>
  <PresentationFormat>On-screen Show (4:3)</PresentationFormat>
  <Paragraphs>134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ALBA Powerpoint</vt:lpstr>
      <vt:lpstr>PowerPoint Presentation</vt:lpstr>
      <vt:lpstr>ALBA Synchrotron Light Source</vt:lpstr>
      <vt:lpstr>CONFLUENCE, JIRA SERVICE DESK &amp; JIRA SOFTWARE</vt:lpstr>
      <vt:lpstr>1. INTRODUCTION</vt:lpstr>
      <vt:lpstr>1. INTRODUCTION</vt:lpstr>
      <vt:lpstr>1. INTRODUCTION</vt:lpstr>
      <vt:lpstr>2. TOOL DESCRIPTION</vt:lpstr>
      <vt:lpstr>2. TOOL DESCRIPTION (Confluence)</vt:lpstr>
      <vt:lpstr>2. TOOL DESCRIPTION (Confluence)</vt:lpstr>
      <vt:lpstr>2. TOOL DESCRIPTION  (JIRA Service Desk)</vt:lpstr>
      <vt:lpstr>2. TOOL DESCRIPTION  (JIRA Service Desk)</vt:lpstr>
      <vt:lpstr>2. TOOL DESCRIPTION  (JIRA Service Desk)</vt:lpstr>
      <vt:lpstr>2. TOOL DESCRIPTION  (JIRA Service Desk)</vt:lpstr>
      <vt:lpstr>2. TOOL DESCRIPTION  (JIRA Service Desk)</vt:lpstr>
      <vt:lpstr>2. TOOL DESCRIPTION  (JIRA Software)</vt:lpstr>
      <vt:lpstr>2. TOOL DESCRIPTION  (JIRA Software)</vt:lpstr>
      <vt:lpstr>2. TOOL DESCRIPTION  (JIRA Software)</vt:lpstr>
      <vt:lpstr>3. ACKNOWLEGMENT</vt:lpstr>
      <vt:lpstr>4. IMPROVEMENTS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Jose Aguilar</dc:creator>
  <cp:lastModifiedBy>José Aguilar Mena</cp:lastModifiedBy>
  <cp:revision>352</cp:revision>
  <cp:lastPrinted>2014-09-05T11:35:58Z</cp:lastPrinted>
  <dcterms:created xsi:type="dcterms:W3CDTF">2014-05-20T13:30:50Z</dcterms:created>
  <dcterms:modified xsi:type="dcterms:W3CDTF">2017-09-20T02:02:19Z</dcterms:modified>
</cp:coreProperties>
</file>