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279" r:id="rId4"/>
    <p:sldId id="266" r:id="rId5"/>
    <p:sldId id="267" r:id="rId6"/>
    <p:sldId id="270" r:id="rId7"/>
    <p:sldId id="271" r:id="rId8"/>
    <p:sldId id="288" r:id="rId9"/>
    <p:sldId id="284" r:id="rId10"/>
    <p:sldId id="273" r:id="rId11"/>
    <p:sldId id="285" r:id="rId12"/>
    <p:sldId id="286" r:id="rId13"/>
    <p:sldId id="274" r:id="rId14"/>
    <p:sldId id="276" r:id="rId15"/>
    <p:sldId id="275" r:id="rId16"/>
    <p:sldId id="287" r:id="rId17"/>
    <p:sldId id="25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282"/>
    <a:srgbClr val="0B387C"/>
    <a:srgbClr val="0055A0"/>
    <a:srgbClr val="0C3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13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B98E1F-5878-4616-8274-306CF567BD54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3FF4A073-87DD-415D-9974-8A321EAEE923}">
      <dgm:prSet phldrT="[Text]"/>
      <dgm:spPr/>
      <dgm:t>
        <a:bodyPr/>
        <a:lstStyle/>
        <a:p>
          <a:r>
            <a:rPr lang="en-GB" dirty="0" smtClean="0"/>
            <a:t>Design</a:t>
          </a:r>
          <a:endParaRPr lang="fr-FR" dirty="0"/>
        </a:p>
      </dgm:t>
    </dgm:pt>
    <dgm:pt modelId="{C8850039-8332-43E3-A15F-49C39CE713E4}" type="parTrans" cxnId="{4688D544-7E86-4874-86DF-91B685FDF85C}">
      <dgm:prSet/>
      <dgm:spPr/>
      <dgm:t>
        <a:bodyPr/>
        <a:lstStyle/>
        <a:p>
          <a:endParaRPr lang="fr-FR"/>
        </a:p>
      </dgm:t>
    </dgm:pt>
    <dgm:pt modelId="{28B44CF3-C8C8-4A46-AC22-7146783388B7}" type="sibTrans" cxnId="{4688D544-7E86-4874-86DF-91B685FDF85C}">
      <dgm:prSet/>
      <dgm:spPr/>
      <dgm:t>
        <a:bodyPr/>
        <a:lstStyle/>
        <a:p>
          <a:endParaRPr lang="fr-FR"/>
        </a:p>
      </dgm:t>
    </dgm:pt>
    <dgm:pt modelId="{A1FAEA4E-0E44-431F-9252-1935FC794C7F}">
      <dgm:prSet phldrT="[Text]"/>
      <dgm:spPr/>
      <dgm:t>
        <a:bodyPr/>
        <a:lstStyle/>
        <a:p>
          <a:r>
            <a:rPr lang="en-GB" dirty="0" smtClean="0"/>
            <a:t>Calculation/experimental method</a:t>
          </a:r>
          <a:endParaRPr lang="fr-FR" dirty="0"/>
        </a:p>
      </dgm:t>
    </dgm:pt>
    <dgm:pt modelId="{618D2552-A593-44AA-8203-9BA026B1A278}" type="parTrans" cxnId="{B2A347AE-C53A-4B5D-B99D-B6098AC3AF22}">
      <dgm:prSet/>
      <dgm:spPr/>
      <dgm:t>
        <a:bodyPr/>
        <a:lstStyle/>
        <a:p>
          <a:endParaRPr lang="fr-FR"/>
        </a:p>
      </dgm:t>
    </dgm:pt>
    <dgm:pt modelId="{65D7B8C6-D803-4C2D-A961-421111E131EC}" type="sibTrans" cxnId="{B2A347AE-C53A-4B5D-B99D-B6098AC3AF22}">
      <dgm:prSet/>
      <dgm:spPr/>
      <dgm:t>
        <a:bodyPr/>
        <a:lstStyle/>
        <a:p>
          <a:endParaRPr lang="fr-FR"/>
        </a:p>
      </dgm:t>
    </dgm:pt>
    <dgm:pt modelId="{1B47E1AC-F616-413E-B534-47CD7C5FDAD2}">
      <dgm:prSet phldrT="[Text]"/>
      <dgm:spPr/>
      <dgm:t>
        <a:bodyPr/>
        <a:lstStyle/>
        <a:p>
          <a:r>
            <a:rPr lang="en-GB" dirty="0" smtClean="0"/>
            <a:t>Provisions for safe handling/operation</a:t>
          </a:r>
          <a:endParaRPr lang="fr-FR" dirty="0"/>
        </a:p>
      </dgm:t>
    </dgm:pt>
    <dgm:pt modelId="{9B2768C4-2AD5-4B2F-B6F5-2A21882189BE}" type="parTrans" cxnId="{BDB4661B-4572-45A4-854A-ADD20A068AC0}">
      <dgm:prSet/>
      <dgm:spPr/>
      <dgm:t>
        <a:bodyPr/>
        <a:lstStyle/>
        <a:p>
          <a:endParaRPr lang="fr-FR"/>
        </a:p>
      </dgm:t>
    </dgm:pt>
    <dgm:pt modelId="{CFCF6FEB-4BE5-4173-8135-0DDCC16ED387}" type="sibTrans" cxnId="{BDB4661B-4572-45A4-854A-ADD20A068AC0}">
      <dgm:prSet/>
      <dgm:spPr/>
      <dgm:t>
        <a:bodyPr/>
        <a:lstStyle/>
        <a:p>
          <a:endParaRPr lang="fr-FR"/>
        </a:p>
      </dgm:t>
    </dgm:pt>
    <dgm:pt modelId="{DEC70154-0BA9-4CCA-A293-43C8F48F131C}">
      <dgm:prSet phldrT="[Text]"/>
      <dgm:spPr/>
      <dgm:t>
        <a:bodyPr/>
        <a:lstStyle/>
        <a:p>
          <a:r>
            <a:rPr lang="en-GB" dirty="0" smtClean="0"/>
            <a:t>Manufacturing</a:t>
          </a:r>
          <a:endParaRPr lang="fr-FR" dirty="0"/>
        </a:p>
      </dgm:t>
    </dgm:pt>
    <dgm:pt modelId="{BE298A56-2082-49AC-9736-D2F7AA741DE8}" type="parTrans" cxnId="{2CCB4863-743A-453C-87E2-B7D1ED7E8A6A}">
      <dgm:prSet/>
      <dgm:spPr/>
      <dgm:t>
        <a:bodyPr/>
        <a:lstStyle/>
        <a:p>
          <a:endParaRPr lang="fr-FR"/>
        </a:p>
      </dgm:t>
    </dgm:pt>
    <dgm:pt modelId="{B7EBAF4C-6873-4942-87EF-47F4237254EE}" type="sibTrans" cxnId="{2CCB4863-743A-453C-87E2-B7D1ED7E8A6A}">
      <dgm:prSet/>
      <dgm:spPr/>
      <dgm:t>
        <a:bodyPr/>
        <a:lstStyle/>
        <a:p>
          <a:endParaRPr lang="fr-FR"/>
        </a:p>
      </dgm:t>
    </dgm:pt>
    <dgm:pt modelId="{B9B59828-84BC-4AAB-ACA0-3FA3FBB16120}">
      <dgm:prSet phldrT="[Text]"/>
      <dgm:spPr/>
      <dgm:t>
        <a:bodyPr/>
        <a:lstStyle/>
        <a:p>
          <a:r>
            <a:rPr lang="en-GB" dirty="0" smtClean="0"/>
            <a:t>WPS and welding personnel to be approved by </a:t>
          </a:r>
          <a:r>
            <a:rPr lang="en-GB" dirty="0" err="1" smtClean="0"/>
            <a:t>NoBo</a:t>
          </a:r>
          <a:r>
            <a:rPr lang="en-GB" dirty="0" smtClean="0"/>
            <a:t> or recognised third party</a:t>
          </a:r>
          <a:endParaRPr lang="fr-FR" dirty="0"/>
        </a:p>
      </dgm:t>
    </dgm:pt>
    <dgm:pt modelId="{BD475F0A-59D7-4EB4-B331-3FC60048B5D8}" type="parTrans" cxnId="{3A6973E0-71F0-477F-999C-F5C617E00E7C}">
      <dgm:prSet/>
      <dgm:spPr/>
      <dgm:t>
        <a:bodyPr/>
        <a:lstStyle/>
        <a:p>
          <a:endParaRPr lang="fr-FR"/>
        </a:p>
      </dgm:t>
    </dgm:pt>
    <dgm:pt modelId="{54778369-0AD1-425E-9BA7-3D7501723BBB}" type="sibTrans" cxnId="{3A6973E0-71F0-477F-999C-F5C617E00E7C}">
      <dgm:prSet/>
      <dgm:spPr/>
      <dgm:t>
        <a:bodyPr/>
        <a:lstStyle/>
        <a:p>
          <a:endParaRPr lang="fr-FR"/>
        </a:p>
      </dgm:t>
    </dgm:pt>
    <dgm:pt modelId="{C8713974-2BF6-457A-9800-B22CF7A35E7F}">
      <dgm:prSet phldrT="[Text]"/>
      <dgm:spPr/>
      <dgm:t>
        <a:bodyPr/>
        <a:lstStyle/>
        <a:p>
          <a:r>
            <a:rPr lang="en-GB" dirty="0" smtClean="0"/>
            <a:t>NDT</a:t>
          </a:r>
          <a:endParaRPr lang="fr-FR" dirty="0"/>
        </a:p>
      </dgm:t>
    </dgm:pt>
    <dgm:pt modelId="{1850603F-1A10-4B67-8927-028477588443}" type="parTrans" cxnId="{BDCBAA22-EAE7-4DC0-B1CD-8AD31CC01291}">
      <dgm:prSet/>
      <dgm:spPr/>
      <dgm:t>
        <a:bodyPr/>
        <a:lstStyle/>
        <a:p>
          <a:endParaRPr lang="fr-FR"/>
        </a:p>
      </dgm:t>
    </dgm:pt>
    <dgm:pt modelId="{20811DF4-9624-431E-813E-5F8D09CF1AB0}" type="sibTrans" cxnId="{BDCBAA22-EAE7-4DC0-B1CD-8AD31CC01291}">
      <dgm:prSet/>
      <dgm:spPr/>
      <dgm:t>
        <a:bodyPr/>
        <a:lstStyle/>
        <a:p>
          <a:endParaRPr lang="fr-FR"/>
        </a:p>
      </dgm:t>
    </dgm:pt>
    <dgm:pt modelId="{63193929-3947-4079-A1B5-12BC949555C6}">
      <dgm:prSet phldrT="[Text]"/>
      <dgm:spPr/>
      <dgm:t>
        <a:bodyPr/>
        <a:lstStyle/>
        <a:p>
          <a:r>
            <a:rPr lang="en-GB" dirty="0" smtClean="0"/>
            <a:t>Materials</a:t>
          </a:r>
          <a:endParaRPr lang="fr-FR" dirty="0"/>
        </a:p>
      </dgm:t>
    </dgm:pt>
    <dgm:pt modelId="{73F11DBE-4FFA-4082-9F63-BDA7200CD566}" type="parTrans" cxnId="{0A6D3CCC-7301-485A-92D8-FAD0C008E428}">
      <dgm:prSet/>
      <dgm:spPr/>
      <dgm:t>
        <a:bodyPr/>
        <a:lstStyle/>
        <a:p>
          <a:endParaRPr lang="fr-FR"/>
        </a:p>
      </dgm:t>
    </dgm:pt>
    <dgm:pt modelId="{06C3F9A8-C2F2-4CB8-9298-34DF32D12955}" type="sibTrans" cxnId="{0A6D3CCC-7301-485A-92D8-FAD0C008E428}">
      <dgm:prSet/>
      <dgm:spPr/>
      <dgm:t>
        <a:bodyPr/>
        <a:lstStyle/>
        <a:p>
          <a:endParaRPr lang="fr-FR"/>
        </a:p>
      </dgm:t>
    </dgm:pt>
    <dgm:pt modelId="{253C62AD-DA9D-403E-B9EB-48B656600CBC}">
      <dgm:prSet phldrT="[Text]"/>
      <dgm:spPr/>
      <dgm:t>
        <a:bodyPr/>
        <a:lstStyle/>
        <a:p>
          <a:r>
            <a:rPr lang="en-GB" dirty="0" smtClean="0"/>
            <a:t>Appropriate properties</a:t>
          </a:r>
          <a:endParaRPr lang="fr-FR" dirty="0"/>
        </a:p>
      </dgm:t>
    </dgm:pt>
    <dgm:pt modelId="{D5991026-0A7A-40E9-8C0B-0BCBBD62486A}" type="parTrans" cxnId="{FBAFC6DA-4C95-4253-9C5B-AD8F8F67C721}">
      <dgm:prSet/>
      <dgm:spPr/>
      <dgm:t>
        <a:bodyPr/>
        <a:lstStyle/>
        <a:p>
          <a:endParaRPr lang="fr-FR"/>
        </a:p>
      </dgm:t>
    </dgm:pt>
    <dgm:pt modelId="{DDA8BB22-839C-4185-BDE1-0FD5EE1AED3D}" type="sibTrans" cxnId="{FBAFC6DA-4C95-4253-9C5B-AD8F8F67C721}">
      <dgm:prSet/>
      <dgm:spPr/>
      <dgm:t>
        <a:bodyPr/>
        <a:lstStyle/>
        <a:p>
          <a:endParaRPr lang="fr-FR"/>
        </a:p>
      </dgm:t>
    </dgm:pt>
    <dgm:pt modelId="{8E658281-23AD-4BDE-BD86-F6D7C6352558}">
      <dgm:prSet phldrT="[Text]"/>
      <dgm:spPr/>
      <dgm:t>
        <a:bodyPr/>
        <a:lstStyle/>
        <a:p>
          <a:r>
            <a:rPr lang="en-GB" dirty="0" smtClean="0"/>
            <a:t>Covered by EN, EAM or PMA</a:t>
          </a:r>
          <a:endParaRPr lang="fr-FR" dirty="0"/>
        </a:p>
      </dgm:t>
    </dgm:pt>
    <dgm:pt modelId="{43DF4420-521E-420E-8213-1C28EA8D0390}" type="parTrans" cxnId="{833F77ED-7121-4EC6-B3CB-A6D5B21FA426}">
      <dgm:prSet/>
      <dgm:spPr/>
      <dgm:t>
        <a:bodyPr/>
        <a:lstStyle/>
        <a:p>
          <a:endParaRPr lang="fr-FR"/>
        </a:p>
      </dgm:t>
    </dgm:pt>
    <dgm:pt modelId="{30B3DE1B-77AD-4BCF-92F9-6D26D90C7CD0}" type="sibTrans" cxnId="{833F77ED-7121-4EC6-B3CB-A6D5B21FA426}">
      <dgm:prSet/>
      <dgm:spPr/>
      <dgm:t>
        <a:bodyPr/>
        <a:lstStyle/>
        <a:p>
          <a:endParaRPr lang="fr-FR"/>
        </a:p>
      </dgm:t>
    </dgm:pt>
    <dgm:pt modelId="{C681A01A-9BB2-4E01-8719-7B3386880693}">
      <dgm:prSet phldrT="[Text]"/>
      <dgm:spPr/>
      <dgm:t>
        <a:bodyPr/>
        <a:lstStyle/>
        <a:p>
          <a:r>
            <a:rPr lang="en-GB" dirty="0" smtClean="0"/>
            <a:t>Adequate strength</a:t>
          </a:r>
          <a:endParaRPr lang="fr-FR" dirty="0"/>
        </a:p>
      </dgm:t>
    </dgm:pt>
    <dgm:pt modelId="{B7BCE317-FE23-4526-BB83-BBF49C1CD000}" type="parTrans" cxnId="{3E408E5A-D2C0-41E3-B630-70D5E2FDB66C}">
      <dgm:prSet/>
      <dgm:spPr/>
      <dgm:t>
        <a:bodyPr/>
        <a:lstStyle/>
        <a:p>
          <a:endParaRPr lang="fr-FR"/>
        </a:p>
      </dgm:t>
    </dgm:pt>
    <dgm:pt modelId="{254D2135-0DEF-430A-A9A1-0D9E23B6257C}" type="sibTrans" cxnId="{3E408E5A-D2C0-41E3-B630-70D5E2FDB66C}">
      <dgm:prSet/>
      <dgm:spPr/>
      <dgm:t>
        <a:bodyPr/>
        <a:lstStyle/>
        <a:p>
          <a:endParaRPr lang="fr-FR"/>
        </a:p>
      </dgm:t>
    </dgm:pt>
    <dgm:pt modelId="{5C38C774-AE4F-4C91-8726-EC838DFB1D60}">
      <dgm:prSet phldrT="[Text]"/>
      <dgm:spPr/>
      <dgm:t>
        <a:bodyPr/>
        <a:lstStyle/>
        <a:p>
          <a:r>
            <a:rPr lang="en-GB" dirty="0" smtClean="0"/>
            <a:t>Appropriate Safety factors</a:t>
          </a:r>
          <a:endParaRPr lang="fr-FR" dirty="0"/>
        </a:p>
      </dgm:t>
    </dgm:pt>
    <dgm:pt modelId="{7805144D-3A5E-4C05-947D-A3DF471FF4AC}" type="parTrans" cxnId="{C9D85428-BE52-4534-B36A-6C556499FB85}">
      <dgm:prSet/>
      <dgm:spPr/>
      <dgm:t>
        <a:bodyPr/>
        <a:lstStyle/>
        <a:p>
          <a:endParaRPr lang="fr-FR"/>
        </a:p>
      </dgm:t>
    </dgm:pt>
    <dgm:pt modelId="{0231DC09-9081-4EE2-A7DC-D19AD478389B}" type="sibTrans" cxnId="{C9D85428-BE52-4534-B36A-6C556499FB85}">
      <dgm:prSet/>
      <dgm:spPr/>
      <dgm:t>
        <a:bodyPr/>
        <a:lstStyle/>
        <a:p>
          <a:endParaRPr lang="fr-FR"/>
        </a:p>
      </dgm:t>
    </dgm:pt>
    <dgm:pt modelId="{09A7B9A4-B3FB-447B-BDE6-2D728A09AC40}">
      <dgm:prSet phldrT="[Text]"/>
      <dgm:spPr/>
      <dgm:t>
        <a:bodyPr/>
        <a:lstStyle/>
        <a:p>
          <a:r>
            <a:rPr lang="en-GB" dirty="0" smtClean="0"/>
            <a:t>Safety accessories against overpressure</a:t>
          </a:r>
          <a:endParaRPr lang="fr-FR" dirty="0"/>
        </a:p>
      </dgm:t>
    </dgm:pt>
    <dgm:pt modelId="{4DBCC3B7-86B1-4E67-8162-551B7BCB6647}" type="parTrans" cxnId="{0C6289B1-B79E-4791-986F-4CDAF1750722}">
      <dgm:prSet/>
      <dgm:spPr/>
      <dgm:t>
        <a:bodyPr/>
        <a:lstStyle/>
        <a:p>
          <a:endParaRPr lang="fr-FR"/>
        </a:p>
      </dgm:t>
    </dgm:pt>
    <dgm:pt modelId="{FFCB2892-8367-4C52-B792-5D4CC1C19734}" type="sibTrans" cxnId="{0C6289B1-B79E-4791-986F-4CDAF1750722}">
      <dgm:prSet/>
      <dgm:spPr/>
      <dgm:t>
        <a:bodyPr/>
        <a:lstStyle/>
        <a:p>
          <a:endParaRPr lang="fr-FR"/>
        </a:p>
      </dgm:t>
    </dgm:pt>
    <dgm:pt modelId="{64B42C35-48D1-4A67-A8CC-2FAC3B4C91E3}">
      <dgm:prSet phldrT="[Text]"/>
      <dgm:spPr/>
      <dgm:t>
        <a:bodyPr/>
        <a:lstStyle/>
        <a:p>
          <a:r>
            <a:rPr lang="en-GB" dirty="0" smtClean="0"/>
            <a:t>Operating instructions</a:t>
          </a:r>
          <a:endParaRPr lang="fr-FR" dirty="0"/>
        </a:p>
      </dgm:t>
    </dgm:pt>
    <dgm:pt modelId="{443E9965-2935-4322-B863-0A0A888574AD}" type="parTrans" cxnId="{299B2B10-A79B-4578-AD2F-DE59D2B6E331}">
      <dgm:prSet/>
      <dgm:spPr/>
      <dgm:t>
        <a:bodyPr/>
        <a:lstStyle/>
        <a:p>
          <a:endParaRPr lang="fr-FR"/>
        </a:p>
      </dgm:t>
    </dgm:pt>
    <dgm:pt modelId="{1DFF0C7F-686B-41CF-8CC6-5473953D0344}" type="sibTrans" cxnId="{299B2B10-A79B-4578-AD2F-DE59D2B6E331}">
      <dgm:prSet/>
      <dgm:spPr/>
      <dgm:t>
        <a:bodyPr/>
        <a:lstStyle/>
        <a:p>
          <a:endParaRPr lang="fr-FR"/>
        </a:p>
      </dgm:t>
    </dgm:pt>
    <dgm:pt modelId="{E4C62EE6-2C9C-4FE2-8FB8-0F1DFD3CF524}">
      <dgm:prSet phldrT="[Text]"/>
      <dgm:spPr/>
      <dgm:t>
        <a:bodyPr/>
        <a:lstStyle/>
        <a:p>
          <a:r>
            <a:rPr lang="en-GB" dirty="0" smtClean="0"/>
            <a:t>Compulsory declaration from material supplier affirming compliance with a specification.</a:t>
          </a:r>
          <a:endParaRPr lang="fr-FR" dirty="0"/>
        </a:p>
      </dgm:t>
    </dgm:pt>
    <dgm:pt modelId="{B1A0F131-53BA-41DD-821F-83F2538C0A75}" type="parTrans" cxnId="{2DC9D2F4-EF71-4C0E-ABD6-F2FBD3614580}">
      <dgm:prSet/>
      <dgm:spPr/>
      <dgm:t>
        <a:bodyPr/>
        <a:lstStyle/>
        <a:p>
          <a:endParaRPr lang="fr-FR"/>
        </a:p>
      </dgm:t>
    </dgm:pt>
    <dgm:pt modelId="{508B44B4-AF5C-4484-8584-32CB4FE19B43}" type="sibTrans" cxnId="{2DC9D2F4-EF71-4C0E-ABD6-F2FBD3614580}">
      <dgm:prSet/>
      <dgm:spPr/>
      <dgm:t>
        <a:bodyPr/>
        <a:lstStyle/>
        <a:p>
          <a:endParaRPr lang="fr-FR"/>
        </a:p>
      </dgm:t>
    </dgm:pt>
    <dgm:pt modelId="{FAB7DD22-3202-4CC9-96B2-B336976C497D}">
      <dgm:prSet phldrT="[Text]"/>
      <dgm:spPr/>
      <dgm:t>
        <a:bodyPr/>
        <a:lstStyle/>
        <a:p>
          <a:r>
            <a:rPr lang="en-GB" dirty="0" smtClean="0"/>
            <a:t>Traceability of material from receipt of material through final testing</a:t>
          </a:r>
          <a:endParaRPr lang="fr-FR" dirty="0"/>
        </a:p>
      </dgm:t>
    </dgm:pt>
    <dgm:pt modelId="{478C9EF1-858B-4C09-9E41-AA88AAE2A0DB}" type="parTrans" cxnId="{0CB99A7D-A48D-4CA5-8036-DC3FB784A520}">
      <dgm:prSet/>
      <dgm:spPr/>
      <dgm:t>
        <a:bodyPr/>
        <a:lstStyle/>
        <a:p>
          <a:endParaRPr lang="fr-FR"/>
        </a:p>
      </dgm:t>
    </dgm:pt>
    <dgm:pt modelId="{A99139E0-0854-4AFD-8FF0-21D08A74CDE8}" type="sibTrans" cxnId="{0CB99A7D-A48D-4CA5-8036-DC3FB784A520}">
      <dgm:prSet/>
      <dgm:spPr/>
      <dgm:t>
        <a:bodyPr/>
        <a:lstStyle/>
        <a:p>
          <a:endParaRPr lang="fr-FR"/>
        </a:p>
      </dgm:t>
    </dgm:pt>
    <dgm:pt modelId="{AB51647C-78D2-4B1C-ACC9-F2F8D59674E6}">
      <dgm:prSet phldrT="[Text]"/>
      <dgm:spPr/>
      <dgm:t>
        <a:bodyPr/>
        <a:lstStyle/>
        <a:p>
          <a:r>
            <a:rPr lang="en-GB" dirty="0" smtClean="0"/>
            <a:t>Final proof test (normally hydrostatic, other tests allowed with additional measures, such as NDT)</a:t>
          </a:r>
          <a:endParaRPr lang="fr-FR" dirty="0"/>
        </a:p>
      </dgm:t>
    </dgm:pt>
    <dgm:pt modelId="{32304D56-55BD-4306-867A-CB89A5104588}" type="parTrans" cxnId="{6752A514-7170-4BF2-A25F-8FA5D3EDE466}">
      <dgm:prSet/>
      <dgm:spPr/>
      <dgm:t>
        <a:bodyPr/>
        <a:lstStyle/>
        <a:p>
          <a:endParaRPr lang="fr-FR"/>
        </a:p>
      </dgm:t>
    </dgm:pt>
    <dgm:pt modelId="{A0CFE53A-0433-483D-A2FF-E429C9C40538}" type="sibTrans" cxnId="{6752A514-7170-4BF2-A25F-8FA5D3EDE466}">
      <dgm:prSet/>
      <dgm:spPr/>
      <dgm:t>
        <a:bodyPr/>
        <a:lstStyle/>
        <a:p>
          <a:endParaRPr lang="fr-FR"/>
        </a:p>
      </dgm:t>
    </dgm:pt>
    <dgm:pt modelId="{B386EB81-7260-4AED-ADB8-A1FF9DDF257A}" type="pres">
      <dgm:prSet presAssocID="{3DB98E1F-5878-4616-8274-306CF567BD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619DEFD-31BD-493D-9661-90616A0C359E}" type="pres">
      <dgm:prSet presAssocID="{3FF4A073-87DD-415D-9974-8A321EAEE923}" presName="composite" presStyleCnt="0"/>
      <dgm:spPr/>
      <dgm:t>
        <a:bodyPr/>
        <a:lstStyle/>
        <a:p>
          <a:endParaRPr lang="fr-FR"/>
        </a:p>
      </dgm:t>
    </dgm:pt>
    <dgm:pt modelId="{EBB466E7-75E8-402F-AB55-999ECABD17EA}" type="pres">
      <dgm:prSet presAssocID="{3FF4A073-87DD-415D-9974-8A321EAEE92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63CDD7-F922-4F72-BC64-FEA57B79B8EB}" type="pres">
      <dgm:prSet presAssocID="{3FF4A073-87DD-415D-9974-8A321EAEE92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7FF9ABE-F1CF-4E0F-9823-A6438F663A70}" type="pres">
      <dgm:prSet presAssocID="{28B44CF3-C8C8-4A46-AC22-7146783388B7}" presName="space" presStyleCnt="0"/>
      <dgm:spPr/>
      <dgm:t>
        <a:bodyPr/>
        <a:lstStyle/>
        <a:p>
          <a:endParaRPr lang="fr-FR"/>
        </a:p>
      </dgm:t>
    </dgm:pt>
    <dgm:pt modelId="{4EB11292-3F26-4C4D-975A-495A881A2F8D}" type="pres">
      <dgm:prSet presAssocID="{DEC70154-0BA9-4CCA-A293-43C8F48F131C}" presName="composite" presStyleCnt="0"/>
      <dgm:spPr/>
      <dgm:t>
        <a:bodyPr/>
        <a:lstStyle/>
        <a:p>
          <a:endParaRPr lang="fr-FR"/>
        </a:p>
      </dgm:t>
    </dgm:pt>
    <dgm:pt modelId="{4B83A5A4-C12F-478F-9D65-0B0B0B7631A9}" type="pres">
      <dgm:prSet presAssocID="{DEC70154-0BA9-4CCA-A293-43C8F48F131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A4676C-7B18-4479-A317-118251B57881}" type="pres">
      <dgm:prSet presAssocID="{DEC70154-0BA9-4CCA-A293-43C8F48F131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529851-B5E0-4F22-B37C-B78A0707951F}" type="pres">
      <dgm:prSet presAssocID="{B7EBAF4C-6873-4942-87EF-47F4237254EE}" presName="space" presStyleCnt="0"/>
      <dgm:spPr/>
      <dgm:t>
        <a:bodyPr/>
        <a:lstStyle/>
        <a:p>
          <a:endParaRPr lang="fr-FR"/>
        </a:p>
      </dgm:t>
    </dgm:pt>
    <dgm:pt modelId="{7292E932-D297-438F-871B-9756C429C189}" type="pres">
      <dgm:prSet presAssocID="{63193929-3947-4079-A1B5-12BC949555C6}" presName="composite" presStyleCnt="0"/>
      <dgm:spPr/>
      <dgm:t>
        <a:bodyPr/>
        <a:lstStyle/>
        <a:p>
          <a:endParaRPr lang="fr-FR"/>
        </a:p>
      </dgm:t>
    </dgm:pt>
    <dgm:pt modelId="{7F8AADAE-9266-483E-A68E-C2AA0761342C}" type="pres">
      <dgm:prSet presAssocID="{63193929-3947-4079-A1B5-12BC949555C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0BAA6E-3F05-4F06-9687-CE8982E1A411}" type="pres">
      <dgm:prSet presAssocID="{63193929-3947-4079-A1B5-12BC949555C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33F77ED-7121-4EC6-B3CB-A6D5B21FA426}" srcId="{63193929-3947-4079-A1B5-12BC949555C6}" destId="{8E658281-23AD-4BDE-BD86-F6D7C6352558}" srcOrd="1" destOrd="0" parTransId="{43DF4420-521E-420E-8213-1C28EA8D0390}" sibTransId="{30B3DE1B-77AD-4BCF-92F9-6D26D90C7CD0}"/>
    <dgm:cxn modelId="{BDB4661B-4572-45A4-854A-ADD20A068AC0}" srcId="{3FF4A073-87DD-415D-9974-8A321EAEE923}" destId="{1B47E1AC-F616-413E-B534-47CD7C5FDAD2}" srcOrd="3" destOrd="0" parTransId="{9B2768C4-2AD5-4B2F-B6F5-2A21882189BE}" sibTransId="{CFCF6FEB-4BE5-4173-8135-0DDCC16ED387}"/>
    <dgm:cxn modelId="{299B2B10-A79B-4578-AD2F-DE59D2B6E331}" srcId="{DEC70154-0BA9-4CCA-A293-43C8F48F131C}" destId="{64B42C35-48D1-4A67-A8CC-2FAC3B4C91E3}" srcOrd="2" destOrd="0" parTransId="{443E9965-2935-4322-B863-0A0A888574AD}" sibTransId="{1DFF0C7F-686B-41CF-8CC6-5473953D0344}"/>
    <dgm:cxn modelId="{88DB8B7E-7CC8-4E36-94EF-47806DDF1372}" type="presOf" srcId="{A1FAEA4E-0E44-431F-9252-1935FC794C7F}" destId="{EC63CDD7-F922-4F72-BC64-FEA57B79B8EB}" srcOrd="0" destOrd="2" presId="urn:microsoft.com/office/officeart/2005/8/layout/hList1"/>
    <dgm:cxn modelId="{FA82663A-3C23-4CDC-8D73-F0A88A6AEE7B}" type="presOf" srcId="{63193929-3947-4079-A1B5-12BC949555C6}" destId="{7F8AADAE-9266-483E-A68E-C2AA0761342C}" srcOrd="0" destOrd="0" presId="urn:microsoft.com/office/officeart/2005/8/layout/hList1"/>
    <dgm:cxn modelId="{99A38B14-FC91-40BF-94AF-09ACBB2BE0A9}" type="presOf" srcId="{3FF4A073-87DD-415D-9974-8A321EAEE923}" destId="{EBB466E7-75E8-402F-AB55-999ECABD17EA}" srcOrd="0" destOrd="0" presId="urn:microsoft.com/office/officeart/2005/8/layout/hList1"/>
    <dgm:cxn modelId="{A579F240-E69C-4471-965B-ADDCCDDD7B7E}" type="presOf" srcId="{C8713974-2BF6-457A-9800-B22CF7A35E7F}" destId="{EBA4676C-7B18-4479-A317-118251B57881}" srcOrd="0" destOrd="1" presId="urn:microsoft.com/office/officeart/2005/8/layout/hList1"/>
    <dgm:cxn modelId="{58232FB5-614B-4B7B-B117-7744128E5B13}" type="presOf" srcId="{5C38C774-AE4F-4C91-8726-EC838DFB1D60}" destId="{EC63CDD7-F922-4F72-BC64-FEA57B79B8EB}" srcOrd="0" destOrd="1" presId="urn:microsoft.com/office/officeart/2005/8/layout/hList1"/>
    <dgm:cxn modelId="{BDCBAA22-EAE7-4DC0-B1CD-8AD31CC01291}" srcId="{DEC70154-0BA9-4CCA-A293-43C8F48F131C}" destId="{C8713974-2BF6-457A-9800-B22CF7A35E7F}" srcOrd="1" destOrd="0" parTransId="{1850603F-1A10-4B67-8927-028477588443}" sibTransId="{20811DF4-9624-431E-813E-5F8D09CF1AB0}"/>
    <dgm:cxn modelId="{0C6289B1-B79E-4791-986F-4CDAF1750722}" srcId="{3FF4A073-87DD-415D-9974-8A321EAEE923}" destId="{09A7B9A4-B3FB-447B-BDE6-2D728A09AC40}" srcOrd="4" destOrd="0" parTransId="{4DBCC3B7-86B1-4E67-8162-551B7BCB6647}" sibTransId="{FFCB2892-8367-4C52-B792-5D4CC1C19734}"/>
    <dgm:cxn modelId="{FBAFC6DA-4C95-4253-9C5B-AD8F8F67C721}" srcId="{63193929-3947-4079-A1B5-12BC949555C6}" destId="{253C62AD-DA9D-403E-B9EB-48B656600CBC}" srcOrd="0" destOrd="0" parTransId="{D5991026-0A7A-40E9-8C0B-0BCBBD62486A}" sibTransId="{DDA8BB22-839C-4185-BDE1-0FD5EE1AED3D}"/>
    <dgm:cxn modelId="{03C090BF-A035-41D8-B009-D3B3729907E8}" type="presOf" srcId="{8E658281-23AD-4BDE-BD86-F6D7C6352558}" destId="{D10BAA6E-3F05-4F06-9687-CE8982E1A411}" srcOrd="0" destOrd="1" presId="urn:microsoft.com/office/officeart/2005/8/layout/hList1"/>
    <dgm:cxn modelId="{D9658E8C-D2CC-4223-A207-3F2C0A7621A4}" type="presOf" srcId="{AB51647C-78D2-4B1C-ACC9-F2F8D59674E6}" destId="{EBA4676C-7B18-4479-A317-118251B57881}" srcOrd="0" destOrd="3" presId="urn:microsoft.com/office/officeart/2005/8/layout/hList1"/>
    <dgm:cxn modelId="{2CCB4863-743A-453C-87E2-B7D1ED7E8A6A}" srcId="{3DB98E1F-5878-4616-8274-306CF567BD54}" destId="{DEC70154-0BA9-4CCA-A293-43C8F48F131C}" srcOrd="1" destOrd="0" parTransId="{BE298A56-2082-49AC-9736-D2F7AA741DE8}" sibTransId="{B7EBAF4C-6873-4942-87EF-47F4237254EE}"/>
    <dgm:cxn modelId="{5AB1488A-5F8D-49E3-AE8F-8B46C760D104}" type="presOf" srcId="{253C62AD-DA9D-403E-B9EB-48B656600CBC}" destId="{D10BAA6E-3F05-4F06-9687-CE8982E1A411}" srcOrd="0" destOrd="0" presId="urn:microsoft.com/office/officeart/2005/8/layout/hList1"/>
    <dgm:cxn modelId="{6BB92543-6DFB-4DBB-8478-9A7B24F8459C}" type="presOf" srcId="{DEC70154-0BA9-4CCA-A293-43C8F48F131C}" destId="{4B83A5A4-C12F-478F-9D65-0B0B0B7631A9}" srcOrd="0" destOrd="0" presId="urn:microsoft.com/office/officeart/2005/8/layout/hList1"/>
    <dgm:cxn modelId="{D446082C-F7A9-47BB-A628-9AFF5B26078E}" type="presOf" srcId="{1B47E1AC-F616-413E-B534-47CD7C5FDAD2}" destId="{EC63CDD7-F922-4F72-BC64-FEA57B79B8EB}" srcOrd="0" destOrd="3" presId="urn:microsoft.com/office/officeart/2005/8/layout/hList1"/>
    <dgm:cxn modelId="{3A6973E0-71F0-477F-999C-F5C617E00E7C}" srcId="{DEC70154-0BA9-4CCA-A293-43C8F48F131C}" destId="{B9B59828-84BC-4AAB-ACA0-3FA3FBB16120}" srcOrd="0" destOrd="0" parTransId="{BD475F0A-59D7-4EB4-B331-3FC60048B5D8}" sibTransId="{54778369-0AD1-425E-9BA7-3D7501723BBB}"/>
    <dgm:cxn modelId="{3E408E5A-D2C0-41E3-B630-70D5E2FDB66C}" srcId="{3FF4A073-87DD-415D-9974-8A321EAEE923}" destId="{C681A01A-9BB2-4E01-8719-7B3386880693}" srcOrd="0" destOrd="0" parTransId="{B7BCE317-FE23-4526-BB83-BBF49C1CD000}" sibTransId="{254D2135-0DEF-430A-A9A1-0D9E23B6257C}"/>
    <dgm:cxn modelId="{0CB99A7D-A48D-4CA5-8036-DC3FB784A520}" srcId="{63193929-3947-4079-A1B5-12BC949555C6}" destId="{FAB7DD22-3202-4CC9-96B2-B336976C497D}" srcOrd="3" destOrd="0" parTransId="{478C9EF1-858B-4C09-9E41-AA88AAE2A0DB}" sibTransId="{A99139E0-0854-4AFD-8FF0-21D08A74CDE8}"/>
    <dgm:cxn modelId="{E4E4CC11-E047-4C4E-8A1F-8E3E739D9E8D}" type="presOf" srcId="{B9B59828-84BC-4AAB-ACA0-3FA3FBB16120}" destId="{EBA4676C-7B18-4479-A317-118251B57881}" srcOrd="0" destOrd="0" presId="urn:microsoft.com/office/officeart/2005/8/layout/hList1"/>
    <dgm:cxn modelId="{7E25D7D5-E591-42F7-A485-52FDB30ACA34}" type="presOf" srcId="{64B42C35-48D1-4A67-A8CC-2FAC3B4C91E3}" destId="{EBA4676C-7B18-4479-A317-118251B57881}" srcOrd="0" destOrd="2" presId="urn:microsoft.com/office/officeart/2005/8/layout/hList1"/>
    <dgm:cxn modelId="{B2A347AE-C53A-4B5D-B99D-B6098AC3AF22}" srcId="{3FF4A073-87DD-415D-9974-8A321EAEE923}" destId="{A1FAEA4E-0E44-431F-9252-1935FC794C7F}" srcOrd="2" destOrd="0" parTransId="{618D2552-A593-44AA-8203-9BA026B1A278}" sibTransId="{65D7B8C6-D803-4C2D-A961-421111E131EC}"/>
    <dgm:cxn modelId="{C9D85428-BE52-4534-B36A-6C556499FB85}" srcId="{3FF4A073-87DD-415D-9974-8A321EAEE923}" destId="{5C38C774-AE4F-4C91-8726-EC838DFB1D60}" srcOrd="1" destOrd="0" parTransId="{7805144D-3A5E-4C05-947D-A3DF471FF4AC}" sibTransId="{0231DC09-9081-4EE2-A7DC-D19AD478389B}"/>
    <dgm:cxn modelId="{E79C5664-0D10-440E-AB52-86356502330D}" type="presOf" srcId="{FAB7DD22-3202-4CC9-96B2-B336976C497D}" destId="{D10BAA6E-3F05-4F06-9687-CE8982E1A411}" srcOrd="0" destOrd="3" presId="urn:microsoft.com/office/officeart/2005/8/layout/hList1"/>
    <dgm:cxn modelId="{2A27C94F-E181-4EC0-AF3D-3CE9139448CE}" type="presOf" srcId="{09A7B9A4-B3FB-447B-BDE6-2D728A09AC40}" destId="{EC63CDD7-F922-4F72-BC64-FEA57B79B8EB}" srcOrd="0" destOrd="4" presId="urn:microsoft.com/office/officeart/2005/8/layout/hList1"/>
    <dgm:cxn modelId="{6AAC0F3E-B207-42B4-832B-D1C647510C77}" type="presOf" srcId="{C681A01A-9BB2-4E01-8719-7B3386880693}" destId="{EC63CDD7-F922-4F72-BC64-FEA57B79B8EB}" srcOrd="0" destOrd="0" presId="urn:microsoft.com/office/officeart/2005/8/layout/hList1"/>
    <dgm:cxn modelId="{6752A514-7170-4BF2-A25F-8FA5D3EDE466}" srcId="{DEC70154-0BA9-4CCA-A293-43C8F48F131C}" destId="{AB51647C-78D2-4B1C-ACC9-F2F8D59674E6}" srcOrd="3" destOrd="0" parTransId="{32304D56-55BD-4306-867A-CB89A5104588}" sibTransId="{A0CFE53A-0433-483D-A2FF-E429C9C40538}"/>
    <dgm:cxn modelId="{2DC9D2F4-EF71-4C0E-ABD6-F2FBD3614580}" srcId="{63193929-3947-4079-A1B5-12BC949555C6}" destId="{E4C62EE6-2C9C-4FE2-8FB8-0F1DFD3CF524}" srcOrd="2" destOrd="0" parTransId="{B1A0F131-53BA-41DD-821F-83F2538C0A75}" sibTransId="{508B44B4-AF5C-4484-8584-32CB4FE19B43}"/>
    <dgm:cxn modelId="{4688D544-7E86-4874-86DF-91B685FDF85C}" srcId="{3DB98E1F-5878-4616-8274-306CF567BD54}" destId="{3FF4A073-87DD-415D-9974-8A321EAEE923}" srcOrd="0" destOrd="0" parTransId="{C8850039-8332-43E3-A15F-49C39CE713E4}" sibTransId="{28B44CF3-C8C8-4A46-AC22-7146783388B7}"/>
    <dgm:cxn modelId="{B214F705-E81B-4578-8631-FC316BCF7870}" type="presOf" srcId="{3DB98E1F-5878-4616-8274-306CF567BD54}" destId="{B386EB81-7260-4AED-ADB8-A1FF9DDF257A}" srcOrd="0" destOrd="0" presId="urn:microsoft.com/office/officeart/2005/8/layout/hList1"/>
    <dgm:cxn modelId="{0A6D3CCC-7301-485A-92D8-FAD0C008E428}" srcId="{3DB98E1F-5878-4616-8274-306CF567BD54}" destId="{63193929-3947-4079-A1B5-12BC949555C6}" srcOrd="2" destOrd="0" parTransId="{73F11DBE-4FFA-4082-9F63-BDA7200CD566}" sibTransId="{06C3F9A8-C2F2-4CB8-9298-34DF32D12955}"/>
    <dgm:cxn modelId="{8490B758-EE61-4A72-B85E-4F8E92EF6BB7}" type="presOf" srcId="{E4C62EE6-2C9C-4FE2-8FB8-0F1DFD3CF524}" destId="{D10BAA6E-3F05-4F06-9687-CE8982E1A411}" srcOrd="0" destOrd="2" presId="urn:microsoft.com/office/officeart/2005/8/layout/hList1"/>
    <dgm:cxn modelId="{E59DDE2D-9F18-492C-931C-24C83CAEE070}" type="presParOf" srcId="{B386EB81-7260-4AED-ADB8-A1FF9DDF257A}" destId="{F619DEFD-31BD-493D-9661-90616A0C359E}" srcOrd="0" destOrd="0" presId="urn:microsoft.com/office/officeart/2005/8/layout/hList1"/>
    <dgm:cxn modelId="{FE9BEB9E-AF03-4A86-B7A6-C340AB5A19C8}" type="presParOf" srcId="{F619DEFD-31BD-493D-9661-90616A0C359E}" destId="{EBB466E7-75E8-402F-AB55-999ECABD17EA}" srcOrd="0" destOrd="0" presId="urn:microsoft.com/office/officeart/2005/8/layout/hList1"/>
    <dgm:cxn modelId="{CCDAE1A3-B3C1-43FC-B020-C3DA9933FCEB}" type="presParOf" srcId="{F619DEFD-31BD-493D-9661-90616A0C359E}" destId="{EC63CDD7-F922-4F72-BC64-FEA57B79B8EB}" srcOrd="1" destOrd="0" presId="urn:microsoft.com/office/officeart/2005/8/layout/hList1"/>
    <dgm:cxn modelId="{6CF8CB39-70D2-46D5-B426-858F8312F713}" type="presParOf" srcId="{B386EB81-7260-4AED-ADB8-A1FF9DDF257A}" destId="{97FF9ABE-F1CF-4E0F-9823-A6438F663A70}" srcOrd="1" destOrd="0" presId="urn:microsoft.com/office/officeart/2005/8/layout/hList1"/>
    <dgm:cxn modelId="{3B288C1B-3CAA-4167-A550-8E048271C0DD}" type="presParOf" srcId="{B386EB81-7260-4AED-ADB8-A1FF9DDF257A}" destId="{4EB11292-3F26-4C4D-975A-495A881A2F8D}" srcOrd="2" destOrd="0" presId="urn:microsoft.com/office/officeart/2005/8/layout/hList1"/>
    <dgm:cxn modelId="{51DC4A9D-17BE-4938-84BE-6EE77C07A186}" type="presParOf" srcId="{4EB11292-3F26-4C4D-975A-495A881A2F8D}" destId="{4B83A5A4-C12F-478F-9D65-0B0B0B7631A9}" srcOrd="0" destOrd="0" presId="urn:microsoft.com/office/officeart/2005/8/layout/hList1"/>
    <dgm:cxn modelId="{6BCC407A-8788-4DBB-BB57-26E887B1BE5A}" type="presParOf" srcId="{4EB11292-3F26-4C4D-975A-495A881A2F8D}" destId="{EBA4676C-7B18-4479-A317-118251B57881}" srcOrd="1" destOrd="0" presId="urn:microsoft.com/office/officeart/2005/8/layout/hList1"/>
    <dgm:cxn modelId="{838DDBA2-ED98-4465-B017-5871343C5CAF}" type="presParOf" srcId="{B386EB81-7260-4AED-ADB8-A1FF9DDF257A}" destId="{C1529851-B5E0-4F22-B37C-B78A0707951F}" srcOrd="3" destOrd="0" presId="urn:microsoft.com/office/officeart/2005/8/layout/hList1"/>
    <dgm:cxn modelId="{B2C8AF79-0C20-4A65-BAC0-497B4D3CB485}" type="presParOf" srcId="{B386EB81-7260-4AED-ADB8-A1FF9DDF257A}" destId="{7292E932-D297-438F-871B-9756C429C189}" srcOrd="4" destOrd="0" presId="urn:microsoft.com/office/officeart/2005/8/layout/hList1"/>
    <dgm:cxn modelId="{7F8227CE-66BA-431F-AEB4-23C4C418B82C}" type="presParOf" srcId="{7292E932-D297-438F-871B-9756C429C189}" destId="{7F8AADAE-9266-483E-A68E-C2AA0761342C}" srcOrd="0" destOrd="0" presId="urn:microsoft.com/office/officeart/2005/8/layout/hList1"/>
    <dgm:cxn modelId="{D140635A-74F3-4F06-8D54-884D5409E6D6}" type="presParOf" srcId="{7292E932-D297-438F-871B-9756C429C189}" destId="{D10BAA6E-3F05-4F06-9687-CE8982E1A4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466E7-75E8-402F-AB55-999ECABD17EA}">
      <dsp:nvSpPr>
        <dsp:cNvPr id="0" name=""/>
        <dsp:cNvSpPr/>
      </dsp:nvSpPr>
      <dsp:spPr>
        <a:xfrm>
          <a:off x="2242" y="265013"/>
          <a:ext cx="2186513" cy="3744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Design</a:t>
          </a:r>
          <a:endParaRPr lang="fr-FR" sz="1300" kern="1200" dirty="0"/>
        </a:p>
      </dsp:txBody>
      <dsp:txXfrm>
        <a:off x="2242" y="265013"/>
        <a:ext cx="2186513" cy="374400"/>
      </dsp:txXfrm>
    </dsp:sp>
    <dsp:sp modelId="{EC63CDD7-F922-4F72-BC64-FEA57B79B8EB}">
      <dsp:nvSpPr>
        <dsp:cNvPr id="0" name=""/>
        <dsp:cNvSpPr/>
      </dsp:nvSpPr>
      <dsp:spPr>
        <a:xfrm>
          <a:off x="2242" y="639413"/>
          <a:ext cx="2186513" cy="199166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Adequate strength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Appropriate Safety factors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Calculation/experimental method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Provisions for safe handling/operation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Safety accessories against overpressure</a:t>
          </a:r>
          <a:endParaRPr lang="fr-FR" sz="1300" kern="1200" dirty="0"/>
        </a:p>
      </dsp:txBody>
      <dsp:txXfrm>
        <a:off x="2242" y="639413"/>
        <a:ext cx="2186513" cy="1991669"/>
      </dsp:txXfrm>
    </dsp:sp>
    <dsp:sp modelId="{4B83A5A4-C12F-478F-9D65-0B0B0B7631A9}">
      <dsp:nvSpPr>
        <dsp:cNvPr id="0" name=""/>
        <dsp:cNvSpPr/>
      </dsp:nvSpPr>
      <dsp:spPr>
        <a:xfrm>
          <a:off x="2494867" y="265013"/>
          <a:ext cx="2186513" cy="3744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Manufacturing</a:t>
          </a:r>
          <a:endParaRPr lang="fr-FR" sz="1300" kern="1200" dirty="0"/>
        </a:p>
      </dsp:txBody>
      <dsp:txXfrm>
        <a:off x="2494867" y="265013"/>
        <a:ext cx="2186513" cy="374400"/>
      </dsp:txXfrm>
    </dsp:sp>
    <dsp:sp modelId="{EBA4676C-7B18-4479-A317-118251B57881}">
      <dsp:nvSpPr>
        <dsp:cNvPr id="0" name=""/>
        <dsp:cNvSpPr/>
      </dsp:nvSpPr>
      <dsp:spPr>
        <a:xfrm>
          <a:off x="2494867" y="639413"/>
          <a:ext cx="2186513" cy="199166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WPS and welding personnel to be approved by </a:t>
          </a:r>
          <a:r>
            <a:rPr lang="en-GB" sz="1300" kern="1200" dirty="0" err="1" smtClean="0"/>
            <a:t>NoBo</a:t>
          </a:r>
          <a:r>
            <a:rPr lang="en-GB" sz="1300" kern="1200" dirty="0" smtClean="0"/>
            <a:t> or recognised third party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NDT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Operating instructions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Final proof test (normally hydrostatic, other tests allowed with additional measures, such as NDT)</a:t>
          </a:r>
          <a:endParaRPr lang="fr-FR" sz="1300" kern="1200" dirty="0"/>
        </a:p>
      </dsp:txBody>
      <dsp:txXfrm>
        <a:off x="2494867" y="639413"/>
        <a:ext cx="2186513" cy="1991669"/>
      </dsp:txXfrm>
    </dsp:sp>
    <dsp:sp modelId="{7F8AADAE-9266-483E-A68E-C2AA0761342C}">
      <dsp:nvSpPr>
        <dsp:cNvPr id="0" name=""/>
        <dsp:cNvSpPr/>
      </dsp:nvSpPr>
      <dsp:spPr>
        <a:xfrm>
          <a:off x="4987493" y="265013"/>
          <a:ext cx="2186513" cy="3744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Materials</a:t>
          </a:r>
          <a:endParaRPr lang="fr-FR" sz="1300" kern="1200" dirty="0"/>
        </a:p>
      </dsp:txBody>
      <dsp:txXfrm>
        <a:off x="4987493" y="265013"/>
        <a:ext cx="2186513" cy="374400"/>
      </dsp:txXfrm>
    </dsp:sp>
    <dsp:sp modelId="{D10BAA6E-3F05-4F06-9687-CE8982E1A411}">
      <dsp:nvSpPr>
        <dsp:cNvPr id="0" name=""/>
        <dsp:cNvSpPr/>
      </dsp:nvSpPr>
      <dsp:spPr>
        <a:xfrm>
          <a:off x="4987493" y="639413"/>
          <a:ext cx="2186513" cy="199166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Appropriate properties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Covered by EN, EAM or PMA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Compulsory declaration from material supplier affirming compliance with a specification.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 smtClean="0"/>
            <a:t>Traceability of material from receipt of material through final testing</a:t>
          </a:r>
          <a:endParaRPr lang="fr-FR" sz="1300" kern="1200" dirty="0"/>
        </a:p>
      </dsp:txBody>
      <dsp:txXfrm>
        <a:off x="4987493" y="639413"/>
        <a:ext cx="2186513" cy="1991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3917E-AABC-4F4C-8E47-987DD60BD7A1}" type="datetimeFigureOut">
              <a:rPr lang="en-GB" smtClean="0"/>
              <a:t>19/09/2017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1F87-EFBE-4171-A2A2-71EF8C0A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7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2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809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282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151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752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74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948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21F87-EFBE-4171-A2A2-71EF8C0AE0B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63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1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81663"/>
            <a:ext cx="2520000" cy="2494674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2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61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814"/>
            <a:ext cx="8226854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3391124"/>
            <a:ext cx="27432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65345A-FDD3-4399-9965-22B3829E005E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2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5E85-D65E-4738-8FF9-BE9ED1E9FEF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4680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C15AE-0B98-4F3F-AA9F-55F752F96FDA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416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4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7333B-4316-41E8-948F-7FDD4F1856CC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FADA-93FB-44FA-8412-7EBB0D85B018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E2BE-3038-4261-B75E-67C373D89655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9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99352" y="2028337"/>
            <a:ext cx="2611246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77021" y="2024875"/>
            <a:ext cx="540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99354" y="3321393"/>
            <a:ext cx="2611244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873E-CDAD-4138-ADC8-C54AE9B7775D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8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25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0" y="6156326"/>
            <a:ext cx="9159875" cy="715962"/>
            <a:chOff x="0" y="3878"/>
            <a:chExt cx="5770" cy="45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3879"/>
              <a:ext cx="5760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0" y="3878"/>
              <a:ext cx="5770" cy="451"/>
            </a:xfrm>
            <a:custGeom>
              <a:avLst/>
              <a:gdLst>
                <a:gd name="T0" fmla="*/ 0 w 9826"/>
                <a:gd name="T1" fmla="*/ 0 h 758"/>
                <a:gd name="T2" fmla="*/ 0 w 9826"/>
                <a:gd name="T3" fmla="*/ 0 h 758"/>
                <a:gd name="T4" fmla="*/ 9826 w 9826"/>
                <a:gd name="T5" fmla="*/ 0 h 758"/>
                <a:gd name="T6" fmla="*/ 9826 w 9826"/>
                <a:gd name="T7" fmla="*/ 758 h 758"/>
                <a:gd name="T8" fmla="*/ 0 w 9826"/>
                <a:gd name="T9" fmla="*/ 758 h 758"/>
                <a:gd name="T10" fmla="*/ 0 w 9826"/>
                <a:gd name="T11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26" h="758">
                  <a:moveTo>
                    <a:pt x="0" y="0"/>
                  </a:moveTo>
                  <a:lnTo>
                    <a:pt x="0" y="0"/>
                  </a:lnTo>
                  <a:lnTo>
                    <a:pt x="9826" y="0"/>
                  </a:lnTo>
                  <a:lnTo>
                    <a:pt x="9826" y="758"/>
                  </a:lnTo>
                  <a:lnTo>
                    <a:pt x="0" y="7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5AA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325606"/>
            <a:ext cx="8226854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3787141" y="6362377"/>
            <a:ext cx="13157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AC8B4-776B-4A71-945D-89D1254441CB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727" y="6009929"/>
            <a:ext cx="3338102" cy="104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81" r:id="rId3"/>
    <p:sldLayoutId id="2147483679" r:id="rId4"/>
    <p:sldLayoutId id="2147483682" r:id="rId5"/>
    <p:sldLayoutId id="2147483665" r:id="rId6"/>
    <p:sldLayoutId id="2147483667" r:id="rId7"/>
    <p:sldLayoutId id="2147483668" r:id="rId8"/>
    <p:sldLayoutId id="2147483669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7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48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Conformity approach for Pressure Equipment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for </a:t>
            </a:r>
            <a:r>
              <a:rPr lang="en-GB" sz="2800" dirty="0"/>
              <a:t>the High Luminosity LHC Project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Simon Marsh, Carlos Arregui</a:t>
            </a:r>
            <a:endParaRPr lang="en-GB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3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CERN Mechanical Safety Rules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In accordance with its intergovernmental status, CERN establishes and updates Safety Rules to implement its Safety Policy</a:t>
            </a:r>
          </a:p>
          <a:p>
            <a:r>
              <a:rPr lang="en-GB" dirty="0" smtClean="0"/>
              <a:t>In the June 2015 refresh of the CERN mechanical safety rules, General Safety Instructions GSI-M-2 </a:t>
            </a:r>
            <a:r>
              <a:rPr lang="en-GB" i="1" dirty="0" smtClean="0"/>
              <a:t>Standard Pressure Equipment </a:t>
            </a:r>
            <a:r>
              <a:rPr lang="en-GB" dirty="0" smtClean="0"/>
              <a:t>and GSI-M-4 </a:t>
            </a:r>
            <a:r>
              <a:rPr lang="en-GB" i="1" dirty="0" smtClean="0"/>
              <a:t>Cryogenic Equipment </a:t>
            </a:r>
            <a:r>
              <a:rPr lang="en-GB" dirty="0" smtClean="0"/>
              <a:t>came into force, together with a number of associated Specific Safety Instructions</a:t>
            </a:r>
          </a:p>
          <a:p>
            <a:r>
              <a:rPr lang="en-GB" dirty="0"/>
              <a:t>Available on the CERN Safety Rules website: www.cern.ch/safety-rules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80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CERN Mechanical Safety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Defines the minimum safety requirements related to the life cycle of </a:t>
            </a:r>
            <a:r>
              <a:rPr lang="en-GB" dirty="0" smtClean="0"/>
              <a:t>pressure </a:t>
            </a:r>
            <a:r>
              <a:rPr lang="en-GB" dirty="0"/>
              <a:t>equipment </a:t>
            </a:r>
          </a:p>
          <a:p>
            <a:pPr lvl="1"/>
            <a:r>
              <a:rPr lang="en-GB" dirty="0"/>
              <a:t>Cradle to grave </a:t>
            </a:r>
            <a:r>
              <a:rPr lang="en-GB" dirty="0" smtClean="0"/>
              <a:t>approach for pressure equipment integrity management</a:t>
            </a:r>
            <a:endParaRPr lang="en-GB" dirty="0"/>
          </a:p>
          <a:p>
            <a:r>
              <a:rPr lang="en-GB" dirty="0" smtClean="0"/>
              <a:t>Valid for all new equipment and equipment brought onto the CERN site from elsewhere</a:t>
            </a:r>
          </a:p>
          <a:p>
            <a:r>
              <a:rPr lang="en-GB" dirty="0" smtClean="0"/>
              <a:t>Defines and requires an equipment “Safety File”</a:t>
            </a:r>
          </a:p>
          <a:p>
            <a:r>
              <a:rPr lang="en-GB" dirty="0" smtClean="0"/>
              <a:t>Aligned, as far as possible, to existing standards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4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CERN Mechanical Safety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Design, manufacture and procurement</a:t>
            </a:r>
          </a:p>
          <a:p>
            <a:pPr lvl="1"/>
            <a:r>
              <a:rPr lang="en-GB" dirty="0" smtClean="0"/>
              <a:t>Primarily based on European Directives for pressure equipment and transportable pressure equipment</a:t>
            </a:r>
          </a:p>
          <a:p>
            <a:pPr lvl="1"/>
            <a:r>
              <a:rPr lang="en-GB" dirty="0" smtClean="0"/>
              <a:t>Use of harmonised European standards</a:t>
            </a:r>
          </a:p>
          <a:p>
            <a:pPr lvl="2"/>
            <a:r>
              <a:rPr lang="en-GB" dirty="0" smtClean="0"/>
              <a:t>Use of other technical standards is subject to approval by HSE Unit</a:t>
            </a:r>
          </a:p>
          <a:p>
            <a:pPr lvl="1"/>
            <a:r>
              <a:rPr lang="en-GB" dirty="0" smtClean="0"/>
              <a:t>CE marking</a:t>
            </a:r>
          </a:p>
          <a:p>
            <a:pPr lvl="1"/>
            <a:r>
              <a:rPr lang="en-GB" dirty="0" smtClean="0"/>
              <a:t>Declaration of conformity</a:t>
            </a:r>
          </a:p>
          <a:p>
            <a:pPr lvl="1"/>
            <a:r>
              <a:rPr lang="en-GB" dirty="0" smtClean="0"/>
              <a:t>Factory acceptance tests, where applicable</a:t>
            </a:r>
          </a:p>
          <a:p>
            <a:pPr lvl="1"/>
            <a:r>
              <a:rPr lang="en-GB" dirty="0" smtClean="0"/>
              <a:t>Instruction manual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Pressure Equipment Directive (PED) 2014/68/EU – Annex I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200"/>
            <a:ext cx="8226854" cy="4667421"/>
          </a:xfrm>
        </p:spPr>
        <p:txBody>
          <a:bodyPr>
            <a:normAutofit/>
          </a:bodyPr>
          <a:lstStyle/>
          <a:p>
            <a:r>
              <a:rPr lang="en-GB" sz="2000" b="1" dirty="0"/>
              <a:t>Essential Safety Requirements - </a:t>
            </a:r>
            <a:r>
              <a:rPr lang="en-GB" sz="2000" dirty="0"/>
              <a:t>pressure equipment must be: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 smtClean="0"/>
          </a:p>
          <a:p>
            <a:r>
              <a:rPr lang="en-GB" sz="2000" dirty="0" smtClean="0"/>
              <a:t>And </a:t>
            </a:r>
            <a:r>
              <a:rPr lang="en-GB" sz="2000" dirty="0"/>
              <a:t>they qualitatively cover:</a:t>
            </a:r>
            <a:endParaRPr lang="fr-FR" sz="2400" dirty="0"/>
          </a:p>
          <a:p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4546" y="1703842"/>
            <a:ext cx="302389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Designed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Manufactured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Verified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Equipped and installed (if applicable)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2101" y="1826953"/>
            <a:ext cx="3168352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Put into service as per manufacturer’s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Other foreseeable conditions (including potential misuse)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815787" y="1524912"/>
            <a:ext cx="1584176" cy="1681301"/>
          </a:xfrm>
          <a:prstGeom prst="rightArrow">
            <a:avLst>
              <a:gd name="adj1" fmla="val 76607"/>
              <a:gd name="adj2" fmla="val 3515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 to ensure its safety when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167712590"/>
              </p:ext>
            </p:extLst>
          </p:nvPr>
        </p:nvGraphicFramePr>
        <p:xfrm>
          <a:off x="924143" y="3489508"/>
          <a:ext cx="7176249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54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Pressure Equipment Directive (PED)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dirty="0"/>
              <a:t>Conformity assessment</a:t>
            </a:r>
          </a:p>
          <a:p>
            <a:pPr lvl="1"/>
            <a:r>
              <a:rPr lang="en-GB" sz="2000" dirty="0"/>
              <a:t>Conformity assessment modules: Higher the category, more demanding </a:t>
            </a:r>
            <a:r>
              <a:rPr lang="en-GB" sz="2000" dirty="0" smtClean="0"/>
              <a:t>the requirements </a:t>
            </a:r>
            <a:r>
              <a:rPr lang="en-GB" sz="2000" dirty="0"/>
              <a:t>(increase of supervision from Notified body over the whole fabrication process).</a:t>
            </a:r>
          </a:p>
          <a:p>
            <a:r>
              <a:rPr lang="en-GB" sz="2400" dirty="0"/>
              <a:t>Notified bodies</a:t>
            </a:r>
          </a:p>
          <a:p>
            <a:pPr lvl="1"/>
            <a:r>
              <a:rPr lang="en-GB" sz="2000" dirty="0" smtClean="0"/>
              <a:t>Organisations </a:t>
            </a:r>
            <a:r>
              <a:rPr lang="en-GB" sz="2000" dirty="0"/>
              <a:t>appointed by EU states to assess conformity of a product to the ESRs before being put in the market.</a:t>
            </a:r>
          </a:p>
          <a:p>
            <a:pPr lvl="1"/>
            <a:r>
              <a:rPr lang="en-GB" sz="2000" dirty="0"/>
              <a:t>Categories II-IV require </a:t>
            </a:r>
            <a:r>
              <a:rPr lang="en-GB" sz="2000" dirty="0" smtClean="0"/>
              <a:t>conformity to be assessed </a:t>
            </a:r>
            <a:r>
              <a:rPr lang="en-GB" sz="2000" dirty="0"/>
              <a:t>by external independent Notified bodies.</a:t>
            </a:r>
          </a:p>
          <a:p>
            <a:r>
              <a:rPr lang="en-GB" sz="2400" dirty="0"/>
              <a:t>CE marking</a:t>
            </a:r>
          </a:p>
          <a:p>
            <a:pPr lvl="1"/>
            <a:r>
              <a:rPr lang="en-GB" sz="2000" dirty="0"/>
              <a:t>Affixed to equipment by the manufacturer.</a:t>
            </a:r>
          </a:p>
          <a:p>
            <a:pPr lvl="1"/>
            <a:r>
              <a:rPr lang="en-GB" sz="2000" dirty="0"/>
              <a:t>Statement that the equipment meets requirements of all relevant Directives – </a:t>
            </a:r>
            <a:r>
              <a:rPr lang="en-GB" sz="2000" i="1" dirty="0"/>
              <a:t>Declaration of conformity.</a:t>
            </a:r>
          </a:p>
          <a:p>
            <a:pPr lvl="1"/>
            <a:r>
              <a:rPr lang="en-GB" sz="2000" dirty="0"/>
              <a:t>Permitted only after Notified body attests full conformity to the Directive(s</a:t>
            </a:r>
            <a:r>
              <a:rPr lang="en-GB" sz="2000" dirty="0" smtClean="0"/>
              <a:t>), when the Notified body involvement is required.</a:t>
            </a:r>
            <a:endParaRPr lang="fr-FR" sz="2000" dirty="0"/>
          </a:p>
          <a:p>
            <a:pPr lvl="1"/>
            <a:endParaRPr lang="fr-FR" dirty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7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LHC to HL-LHC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34" t="19586" r="30199" b="10100"/>
          <a:stretch/>
        </p:blipFill>
        <p:spPr>
          <a:xfrm>
            <a:off x="1822866" y="1325563"/>
            <a:ext cx="5495092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95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Application of CERN Mechanical Safety Rules – High Luminosity LHC Project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Baseline approach for pressure </a:t>
            </a:r>
            <a:r>
              <a:rPr lang="en-GB" sz="2800" dirty="0" smtClean="0"/>
              <a:t>equipment</a:t>
            </a:r>
            <a:endParaRPr lang="en-GB" sz="2400" dirty="0" smtClean="0"/>
          </a:p>
          <a:p>
            <a:pPr lvl="1"/>
            <a:r>
              <a:rPr lang="en-GB" sz="2400" dirty="0" smtClean="0"/>
              <a:t>Design, manufacturing and testing as per EN harmonised standards</a:t>
            </a:r>
          </a:p>
          <a:p>
            <a:pPr lvl="1"/>
            <a:r>
              <a:rPr lang="en-GB" sz="2400" dirty="0" smtClean="0"/>
              <a:t>Compliance </a:t>
            </a:r>
            <a:r>
              <a:rPr lang="en-GB" sz="2400" dirty="0"/>
              <a:t>with Pressure Equipment Directive (PED) </a:t>
            </a:r>
            <a:r>
              <a:rPr lang="en-GB" sz="2400" dirty="0" smtClean="0"/>
              <a:t>2014/68/EU</a:t>
            </a:r>
            <a:endParaRPr lang="en-GB" sz="2400" dirty="0"/>
          </a:p>
          <a:p>
            <a:pPr lvl="1"/>
            <a:r>
              <a:rPr lang="en-GB" sz="2400" dirty="0"/>
              <a:t>CE </a:t>
            </a:r>
            <a:r>
              <a:rPr lang="en-GB" sz="2400" dirty="0" smtClean="0"/>
              <a:t>marking</a:t>
            </a:r>
            <a:endParaRPr lang="en-GB" sz="2400" dirty="0"/>
          </a:p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9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Application of CERN Mechanical Safety Rules – High Luminosity LHC Project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Exceptions </a:t>
            </a:r>
            <a:r>
              <a:rPr lang="en-GB" sz="2400" dirty="0"/>
              <a:t>to the baseline approach: </a:t>
            </a:r>
          </a:p>
          <a:p>
            <a:pPr lvl="1"/>
            <a:r>
              <a:rPr lang="en-GB" sz="2000" dirty="0" smtClean="0"/>
              <a:t>Equipment that does not readily fit into the context of European harmonised standards (e.g. due to equipment type, materials, area of application, etc.) </a:t>
            </a:r>
          </a:p>
          <a:p>
            <a:pPr lvl="1"/>
            <a:r>
              <a:rPr lang="en-GB" sz="2000" dirty="0" smtClean="0"/>
              <a:t>Only allowed at the discretion of the HSE Unit, preceded by a formal documented request by the Project</a:t>
            </a:r>
          </a:p>
          <a:p>
            <a:pPr lvl="1"/>
            <a:r>
              <a:rPr lang="en-GB" sz="2000" dirty="0" smtClean="0"/>
              <a:t>Foreseen </a:t>
            </a:r>
            <a:r>
              <a:rPr lang="en-GB" sz="2000" dirty="0"/>
              <a:t>by the rules – </a:t>
            </a:r>
            <a:r>
              <a:rPr lang="en-GB" sz="2000" dirty="0" smtClean="0"/>
              <a:t>defines equipment as liable </a:t>
            </a:r>
            <a:r>
              <a:rPr lang="en-GB" sz="2000" dirty="0"/>
              <a:t>to have ‘major Safety implications</a:t>
            </a:r>
            <a:r>
              <a:rPr lang="en-GB" sz="2000" dirty="0" smtClean="0"/>
              <a:t>’</a:t>
            </a:r>
            <a:endParaRPr lang="en-GB" sz="2000" dirty="0"/>
          </a:p>
          <a:p>
            <a:pPr lvl="1"/>
            <a:r>
              <a:rPr lang="en-GB" sz="2000" dirty="0" err="1"/>
              <a:t>mSi</a:t>
            </a:r>
            <a:r>
              <a:rPr lang="en-GB" sz="2000" dirty="0"/>
              <a:t> equipment requires Safety clearance from </a:t>
            </a:r>
            <a:r>
              <a:rPr lang="en-GB" sz="2000" dirty="0" smtClean="0"/>
              <a:t>the HSE Unit</a:t>
            </a:r>
            <a:endParaRPr lang="en-GB" sz="2000" dirty="0"/>
          </a:p>
          <a:p>
            <a:pPr lvl="1"/>
            <a:r>
              <a:rPr lang="en-GB" sz="2000" dirty="0"/>
              <a:t>HSE </a:t>
            </a:r>
            <a:r>
              <a:rPr lang="en-GB" sz="2000" dirty="0" smtClean="0"/>
              <a:t>Unit defines </a:t>
            </a:r>
            <a:r>
              <a:rPr lang="en-GB" sz="2000" dirty="0"/>
              <a:t>the Safety requirements that need to be met for the Safety </a:t>
            </a:r>
            <a:r>
              <a:rPr lang="en-GB" sz="2000" dirty="0" smtClean="0"/>
              <a:t>clearance</a:t>
            </a:r>
            <a:endParaRPr lang="en-GB" sz="2000" dirty="0"/>
          </a:p>
          <a:p>
            <a:pPr lvl="1"/>
            <a:r>
              <a:rPr lang="en-GB" sz="2000" dirty="0"/>
              <a:t>HSE </a:t>
            </a:r>
            <a:r>
              <a:rPr lang="en-GB" sz="2000" dirty="0" smtClean="0"/>
              <a:t>Unit performs the </a:t>
            </a:r>
            <a:r>
              <a:rPr lang="en-GB" sz="2000" dirty="0"/>
              <a:t>conformity </a:t>
            </a:r>
            <a:r>
              <a:rPr lang="en-GB" sz="2000" dirty="0" smtClean="0"/>
              <a:t>assessment, for all equipment categories</a:t>
            </a:r>
            <a:endParaRPr lang="en-GB" sz="2000" dirty="0"/>
          </a:p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Content Placeholder 6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0" t="26611" r="4780" b="14038"/>
          <a:stretch/>
        </p:blipFill>
        <p:spPr bwMode="auto">
          <a:xfrm>
            <a:off x="209663" y="1259034"/>
            <a:ext cx="6572137" cy="3321433"/>
          </a:xfrm>
          <a:prstGeom prst="rect">
            <a:avLst/>
          </a:prstGeom>
          <a:ln w="1905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7"/>
          <a:stretch/>
        </p:blipFill>
        <p:spPr>
          <a:xfrm>
            <a:off x="4461934" y="3570686"/>
            <a:ext cx="4604173" cy="250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4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 – 11T cold mass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827584" y="3734404"/>
            <a:ext cx="2808312" cy="0"/>
          </a:xfrm>
          <a:prstGeom prst="line">
            <a:avLst/>
          </a:prstGeom>
          <a:ln w="6350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491880" y="3483319"/>
            <a:ext cx="0" cy="2185021"/>
          </a:xfrm>
          <a:prstGeom prst="line">
            <a:avLst/>
          </a:prstGeom>
          <a:ln w="6350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95536" y="1010268"/>
            <a:ext cx="5494412" cy="4946103"/>
            <a:chOff x="395536" y="1010268"/>
            <a:chExt cx="5494412" cy="4946103"/>
          </a:xfrm>
        </p:grpSpPr>
        <p:pic>
          <p:nvPicPr>
            <p:cNvPr id="8" name="Content Placeholder 5"/>
            <p:cNvPicPr>
              <a:picLocks noChangeAspect="1"/>
            </p:cNvPicPr>
            <p:nvPr/>
          </p:nvPicPr>
          <p:blipFill rotWithShape="1">
            <a:blip r:embed="rId2"/>
            <a:srcRect b="12410"/>
            <a:stretch/>
          </p:blipFill>
          <p:spPr>
            <a:xfrm>
              <a:off x="395536" y="1010268"/>
              <a:ext cx="5494412" cy="49461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</p:pic>
        <p:grpSp>
          <p:nvGrpSpPr>
            <p:cNvPr id="19" name="Group 18"/>
            <p:cNvGrpSpPr/>
            <p:nvPr/>
          </p:nvGrpSpPr>
          <p:grpSpPr>
            <a:xfrm>
              <a:off x="827584" y="3483319"/>
              <a:ext cx="2808312" cy="2185021"/>
              <a:chOff x="827584" y="3483319"/>
              <a:chExt cx="2808312" cy="2185021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827584" y="3734404"/>
                <a:ext cx="2808312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3491880" y="3483319"/>
                <a:ext cx="0" cy="2185021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3419872" y="3671082"/>
                <a:ext cx="144016" cy="12664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117600" y="4309533"/>
                <a:ext cx="1049867" cy="2662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1117600" y="4402667"/>
            <a:ext cx="1456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 smtClean="0">
                <a:solidFill>
                  <a:schemeClr val="accent6">
                    <a:lumMod val="50000"/>
                  </a:schemeClr>
                </a:solidFill>
              </a:rPr>
              <a:t>Article 4, Paragraph 3</a:t>
            </a:r>
            <a:endParaRPr lang="en-GB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15608" y="1582259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dirty="0"/>
              <a:t>Annex II Table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PS = 20 bar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V = 183 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PS V = 3630 bar L &gt; 3000 bar 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160" y="3265561"/>
            <a:ext cx="29718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9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Conformity assessment by HSE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Requirements for HSE Safety clearance:</a:t>
            </a:r>
          </a:p>
          <a:p>
            <a:pPr lvl="1"/>
            <a:r>
              <a:rPr lang="en-GB" sz="1600" dirty="0" smtClean="0"/>
              <a:t>Full compliance </a:t>
            </a:r>
            <a:r>
              <a:rPr lang="en-GB" sz="1600" dirty="0"/>
              <a:t>with </a:t>
            </a:r>
            <a:r>
              <a:rPr lang="en-GB" sz="1600" dirty="0" smtClean="0"/>
              <a:t>the applicable </a:t>
            </a:r>
            <a:r>
              <a:rPr lang="en-GB" sz="1600" dirty="0"/>
              <a:t>Essential Safety </a:t>
            </a:r>
            <a:r>
              <a:rPr lang="en-GB" sz="1600" dirty="0" smtClean="0"/>
              <a:t>Requirements (ESRs) in the PED</a:t>
            </a:r>
            <a:endParaRPr lang="en-GB" sz="1600" dirty="0"/>
          </a:p>
          <a:p>
            <a:pPr lvl="1"/>
            <a:r>
              <a:rPr lang="en-GB" sz="1600" dirty="0"/>
              <a:t>Use of </a:t>
            </a:r>
            <a:r>
              <a:rPr lang="en-GB" sz="1600" dirty="0" smtClean="0"/>
              <a:t>harmonised </a:t>
            </a:r>
            <a:r>
              <a:rPr lang="en-GB" sz="1600" dirty="0"/>
              <a:t>European standards wherever applicable (presumption of conformity) for design, manufacturing and </a:t>
            </a:r>
            <a:r>
              <a:rPr lang="en-GB" sz="1600" dirty="0" smtClean="0"/>
              <a:t>testing, e.g.</a:t>
            </a:r>
            <a:endParaRPr lang="en-GB" sz="1600" dirty="0"/>
          </a:p>
          <a:p>
            <a:pPr lvl="2"/>
            <a:r>
              <a:rPr lang="en-GB" sz="1600" dirty="0"/>
              <a:t>EN 13445 – Unfired pressure vessels;</a:t>
            </a:r>
          </a:p>
          <a:p>
            <a:pPr lvl="2"/>
            <a:r>
              <a:rPr lang="en-GB" sz="1600" dirty="0"/>
              <a:t>EN 13458 – Cryogenic vessels – static vacuum-insulated vessels;</a:t>
            </a:r>
          </a:p>
          <a:p>
            <a:pPr lvl="2"/>
            <a:r>
              <a:rPr lang="en-GB" sz="1600" dirty="0" smtClean="0"/>
              <a:t>EN </a:t>
            </a:r>
            <a:r>
              <a:rPr lang="en-GB" sz="1600" dirty="0"/>
              <a:t>10028 – Flat products made of steels for pressure purposes;</a:t>
            </a:r>
          </a:p>
          <a:p>
            <a:pPr lvl="2"/>
            <a:r>
              <a:rPr lang="en-GB" sz="1600" dirty="0" smtClean="0"/>
              <a:t>…</a:t>
            </a:r>
          </a:p>
          <a:p>
            <a:pPr lvl="1"/>
            <a:r>
              <a:rPr lang="en-GB" sz="1600" dirty="0"/>
              <a:t>Other (inter)national standards may be used provided compliance with </a:t>
            </a:r>
            <a:r>
              <a:rPr lang="en-GB" sz="1600" dirty="0" smtClean="0"/>
              <a:t>the ESRs </a:t>
            </a:r>
            <a:r>
              <a:rPr lang="en-GB" sz="1600" dirty="0"/>
              <a:t>is fully demonstrated</a:t>
            </a:r>
          </a:p>
          <a:p>
            <a:pPr lvl="1"/>
            <a:r>
              <a:rPr lang="en-GB" sz="1600" dirty="0"/>
              <a:t>Eventual non-compliances to be assessed individually. The </a:t>
            </a:r>
            <a:r>
              <a:rPr lang="en-GB" sz="1600" dirty="0" smtClean="0"/>
              <a:t>Project </a:t>
            </a:r>
            <a:r>
              <a:rPr lang="en-GB" sz="1600" dirty="0"/>
              <a:t>shall propose compensatory measures to ensure </a:t>
            </a:r>
            <a:r>
              <a:rPr lang="en-GB" sz="1600" dirty="0" smtClean="0"/>
              <a:t>a commensurate </a:t>
            </a:r>
            <a:r>
              <a:rPr lang="en-GB" sz="1600" dirty="0"/>
              <a:t>level of Safety</a:t>
            </a:r>
          </a:p>
          <a:p>
            <a:pPr lvl="1"/>
            <a:r>
              <a:rPr lang="en-GB" sz="1600" dirty="0"/>
              <a:t>Assessment of conformity to the ESRs is carried out by the HSE Unit acting as an ‘independent’ </a:t>
            </a:r>
            <a:r>
              <a:rPr lang="en-GB" sz="1600" dirty="0" smtClean="0"/>
              <a:t>party</a:t>
            </a:r>
            <a:endParaRPr lang="en-GB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Conformity assessment by HSE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/>
              <a:t>Design examination</a:t>
            </a:r>
          </a:p>
          <a:p>
            <a:pPr lvl="1"/>
            <a:r>
              <a:rPr lang="en-GB" sz="2000" dirty="0"/>
              <a:t>HSE </a:t>
            </a:r>
            <a:r>
              <a:rPr lang="en-GB" sz="2000" dirty="0" smtClean="0"/>
              <a:t>Unit will </a:t>
            </a:r>
            <a:r>
              <a:rPr lang="en-GB" sz="2000" dirty="0"/>
              <a:t>validate the design of the equipment prior to the commencement of </a:t>
            </a:r>
            <a:r>
              <a:rPr lang="en-GB" sz="2000" dirty="0" smtClean="0"/>
              <a:t>fabrication</a:t>
            </a:r>
            <a:endParaRPr lang="en-GB" sz="2000" dirty="0"/>
          </a:p>
          <a:p>
            <a:pPr lvl="1"/>
            <a:r>
              <a:rPr lang="en-GB" sz="2000" dirty="0"/>
              <a:t>Manufacturer must produce technical documentation as to enable an assessment of the conformity of the equipment with the </a:t>
            </a:r>
            <a:r>
              <a:rPr lang="en-GB" sz="2000" dirty="0" smtClean="0"/>
              <a:t>ESRs</a:t>
            </a:r>
            <a:endParaRPr lang="en-GB" sz="2000" dirty="0"/>
          </a:p>
          <a:p>
            <a:r>
              <a:rPr lang="en-GB" sz="2400" dirty="0"/>
              <a:t>Production quality assurance</a:t>
            </a:r>
          </a:p>
          <a:p>
            <a:pPr lvl="1"/>
            <a:r>
              <a:rPr lang="en-GB" sz="2000" dirty="0"/>
              <a:t>HSE </a:t>
            </a:r>
            <a:r>
              <a:rPr lang="en-GB" sz="2000" dirty="0" smtClean="0"/>
              <a:t>Unit and Project </a:t>
            </a:r>
            <a:r>
              <a:rPr lang="en-GB" sz="2000" dirty="0"/>
              <a:t>to agree on the Inspection and Test Plan, including </a:t>
            </a:r>
            <a:r>
              <a:rPr lang="en-GB" sz="2000" dirty="0" smtClean="0"/>
              <a:t>Safety-relevant </a:t>
            </a:r>
            <a:r>
              <a:rPr lang="en-GB" sz="2000" dirty="0"/>
              <a:t>Hold </a:t>
            </a:r>
            <a:r>
              <a:rPr lang="en-GB" sz="2000" dirty="0" smtClean="0"/>
              <a:t>Points</a:t>
            </a:r>
          </a:p>
          <a:p>
            <a:pPr lvl="1"/>
            <a:r>
              <a:rPr lang="en-GB" sz="2000" dirty="0" smtClean="0"/>
              <a:t>Manufacturer </a:t>
            </a:r>
            <a:r>
              <a:rPr lang="en-GB" sz="2000" dirty="0"/>
              <a:t>to provide quality records for the manufacturing part of the QA system, such as inspection reports and test data, qualifications of personnel concerned, etc</a:t>
            </a:r>
            <a:r>
              <a:rPr lang="en-GB" sz="2000" dirty="0" smtClean="0"/>
              <a:t>.</a:t>
            </a:r>
          </a:p>
          <a:p>
            <a:pPr lvl="1"/>
            <a:r>
              <a:rPr lang="en-GB" sz="2000" dirty="0" smtClean="0"/>
              <a:t>Documentation </a:t>
            </a:r>
            <a:r>
              <a:rPr lang="en-GB" sz="2000" dirty="0"/>
              <a:t>to ensure full traceability of components and </a:t>
            </a:r>
            <a:r>
              <a:rPr lang="en-GB" sz="2000" dirty="0" smtClean="0"/>
              <a:t>processes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Conformity assessment by HSE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Provided </a:t>
            </a:r>
            <a:r>
              <a:rPr lang="en-GB" sz="2400" dirty="0"/>
              <a:t>Safety requirements are met and Safety clearance is achieved, CE marking is not compulsory as per the Safety </a:t>
            </a:r>
            <a:r>
              <a:rPr lang="en-GB" sz="2400" dirty="0" smtClean="0"/>
              <a:t>Rules </a:t>
            </a:r>
            <a:endParaRPr lang="en-GB" sz="2400" dirty="0"/>
          </a:p>
          <a:p>
            <a:r>
              <a:rPr lang="en-GB" sz="2400" dirty="0"/>
              <a:t>HSE acts as </a:t>
            </a:r>
            <a:r>
              <a:rPr lang="en-GB" sz="2400" i="1" dirty="0"/>
              <a:t>de facto </a:t>
            </a:r>
            <a:r>
              <a:rPr lang="en-GB" sz="2400" dirty="0"/>
              <a:t>Notified </a:t>
            </a:r>
            <a:r>
              <a:rPr lang="en-GB" sz="2400" dirty="0" smtClean="0"/>
              <a:t>body </a:t>
            </a:r>
          </a:p>
          <a:p>
            <a:pPr lvl="1"/>
            <a:r>
              <a:rPr lang="en-GB" sz="2000" dirty="0"/>
              <a:t>I</a:t>
            </a:r>
            <a:r>
              <a:rPr lang="en-GB" sz="2000" dirty="0" smtClean="0"/>
              <a:t>nvolvement </a:t>
            </a:r>
            <a:r>
              <a:rPr lang="en-GB" sz="2000" dirty="0"/>
              <a:t>of external Notified body not </a:t>
            </a:r>
            <a:r>
              <a:rPr lang="en-GB" sz="2000" dirty="0" smtClean="0"/>
              <a:t>required</a:t>
            </a:r>
          </a:p>
          <a:p>
            <a:pPr marL="36576" indent="0">
              <a:buNone/>
            </a:pPr>
            <a:endParaRPr lang="en-GB" sz="2400" dirty="0" smtClean="0"/>
          </a:p>
          <a:p>
            <a:r>
              <a:rPr lang="en-GB" sz="2400" dirty="0" smtClean="0"/>
              <a:t>Safety accessories (e.g. relief valves, rupture discs) have to be, however, fully compliant with the Pressure Equipment Directive and harmonised standards</a:t>
            </a:r>
            <a:endParaRPr lang="en-GB" sz="2400" dirty="0"/>
          </a:p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7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Project has made a formal request to follow the ‘</a:t>
            </a:r>
            <a:r>
              <a:rPr lang="en-GB" i="1" dirty="0" smtClean="0"/>
              <a:t>Exceptions to the baseline approach</a:t>
            </a:r>
            <a:r>
              <a:rPr lang="en-GB" dirty="0" smtClean="0"/>
              <a:t>’ </a:t>
            </a:r>
            <a:r>
              <a:rPr lang="en-GB" sz="3200" dirty="0" smtClean="0"/>
              <a:t>for 21 superconducting magnet and connection cryostat variants (concerning 191 pieces of equipment, including spares) </a:t>
            </a:r>
          </a:p>
          <a:p>
            <a:r>
              <a:rPr lang="en-GB" sz="3200" dirty="0" smtClean="0"/>
              <a:t>Currently following same approach for the Crab Cavity prototype test facility, so expectation is that this will be requested for the series production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62700"/>
            <a:ext cx="1314450" cy="365125"/>
          </a:xfrm>
        </p:spPr>
        <p:txBody>
          <a:bodyPr/>
          <a:lstStyle/>
          <a:p>
            <a:fld id="{7F2DDADE-8581-4867-A6B1-4F1C984063C5}" type="datetime5">
              <a:rPr lang="en-US" smtClean="0"/>
              <a:t>19-Sep-17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EDMS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42350" y="6356350"/>
            <a:ext cx="501650" cy="365125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NCorporate4-3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CERNCobranding4-3</Template>
  <TotalTime>218</TotalTime>
  <Words>1009</Words>
  <Application>Microsoft Macintosh PowerPoint</Application>
  <PresentationFormat>On-screen Show (4:3)</PresentationFormat>
  <Paragraphs>140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CERNCorporate4-3</vt:lpstr>
      <vt:lpstr>PowerPoint Presentation</vt:lpstr>
      <vt:lpstr>Conformity approach for Pressure Equipment  for the High Luminosity LHC Project</vt:lpstr>
      <vt:lpstr>CERN Mechanical Safety Rules</vt:lpstr>
      <vt:lpstr>CERN Mechanical Safety Rules</vt:lpstr>
      <vt:lpstr>CERN Mechanical Safety Rules</vt:lpstr>
      <vt:lpstr>Pressure Equipment Directive (PED) 2014/68/EU – Annex I</vt:lpstr>
      <vt:lpstr>Pressure Equipment Directive (PED)</vt:lpstr>
      <vt:lpstr>From LHC to HL-LHC</vt:lpstr>
      <vt:lpstr>Application of CERN Mechanical Safety Rules – High Luminosity LHC Project</vt:lpstr>
      <vt:lpstr>Application of CERN Mechanical Safety Rules – High Luminosity LHC Project</vt:lpstr>
      <vt:lpstr>Examples</vt:lpstr>
      <vt:lpstr>Examples – 11T cold mass</vt:lpstr>
      <vt:lpstr>Conformity assessment by HSE</vt:lpstr>
      <vt:lpstr>Conformity assessment by HSE</vt:lpstr>
      <vt:lpstr>Conformity assessment by HSE</vt:lpstr>
      <vt:lpstr>Current status</vt:lpstr>
      <vt:lpstr>PowerPoint Presentation</vt:lpstr>
    </vt:vector>
  </TitlesOfParts>
  <Company>CERN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Rachelle Decreuse-Michaud</dc:creator>
  <cp:lastModifiedBy>Simon Marsh</cp:lastModifiedBy>
  <cp:revision>38</cp:revision>
  <dcterms:created xsi:type="dcterms:W3CDTF">2016-06-08T08:25:38Z</dcterms:created>
  <dcterms:modified xsi:type="dcterms:W3CDTF">2017-09-19T22:00:02Z</dcterms:modified>
</cp:coreProperties>
</file>