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2" r:id="rId2"/>
  </p:sldMasterIdLst>
  <p:notesMasterIdLst>
    <p:notesMasterId r:id="rId24"/>
  </p:notesMasterIdLst>
  <p:handoutMasterIdLst>
    <p:handoutMasterId r:id="rId25"/>
  </p:handoutMasterIdLst>
  <p:sldIdLst>
    <p:sldId id="256" r:id="rId3"/>
    <p:sldId id="291" r:id="rId4"/>
    <p:sldId id="290" r:id="rId5"/>
    <p:sldId id="271" r:id="rId6"/>
    <p:sldId id="293" r:id="rId7"/>
    <p:sldId id="275" r:id="rId8"/>
    <p:sldId id="276" r:id="rId9"/>
    <p:sldId id="296" r:id="rId10"/>
    <p:sldId id="267" r:id="rId11"/>
    <p:sldId id="292" r:id="rId12"/>
    <p:sldId id="259" r:id="rId13"/>
    <p:sldId id="272" r:id="rId14"/>
    <p:sldId id="287" r:id="rId15"/>
    <p:sldId id="278" r:id="rId16"/>
    <p:sldId id="279" r:id="rId17"/>
    <p:sldId id="273" r:id="rId18"/>
    <p:sldId id="297" r:id="rId19"/>
    <p:sldId id="281" r:id="rId20"/>
    <p:sldId id="265" r:id="rId21"/>
    <p:sldId id="283" r:id="rId22"/>
    <p:sldId id="284" r:id="rId23"/>
  </p:sldIdLst>
  <p:sldSz cx="9144000" cy="5143500" type="screen16x9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on Folch" initials="RF" lastIdx="7" clrIdx="0">
    <p:extLst>
      <p:ext uri="{19B8F6BF-5375-455C-9EA6-DF929625EA0E}">
        <p15:presenceInfo xmlns:p15="http://schemas.microsoft.com/office/powerpoint/2012/main" userId="S-1-5-21-1526224874-1540688658-1361462980-369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AF5511"/>
    <a:srgbClr val="0AA697"/>
    <a:srgbClr val="0B387C"/>
    <a:srgbClr val="104282"/>
    <a:srgbClr val="0055A0"/>
    <a:srgbClr val="0C377B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87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402" y="120"/>
      </p:cViewPr>
      <p:guideLst>
        <p:guide orient="horz" pos="1620"/>
        <p:guide pos="289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136" d="100"/>
          <a:sy n="136" d="100"/>
        </p:scale>
        <p:origin x="-3872" y="-11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cern.ch\dfs\Users\s\scheraul\Desktop\ITSF\Scor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Safety score </c:v>
                </c:pt>
              </c:strCache>
            </c:strRef>
          </c:tx>
          <c:spPr>
            <a:ln w="28575" cap="rnd">
              <a:solidFill>
                <a:schemeClr val="accent1"/>
              </a:solidFill>
            </a:ln>
            <a:effectLst>
              <a:glow rad="76200">
                <a:schemeClr val="accent1">
                  <a:satMod val="175000"/>
                  <a:alpha val="34000"/>
                </a:schemeClr>
              </a:glow>
            </a:effectLst>
          </c:spPr>
          <c:marker>
            <c:symbol val="circle"/>
            <c:size val="4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cat>
            <c:strRef>
              <c:f>Sheet1!$A$5:$A$27</c:f>
              <c:strCache>
                <c:ptCount val="23"/>
                <c:pt idx="0">
                  <c:v>1.Beam monitoring</c:v>
                </c:pt>
                <c:pt idx="1">
                  <c:v>2.Vacuum system </c:v>
                </c:pt>
                <c:pt idx="2">
                  <c:v>3.Magnet</c:v>
                </c:pt>
                <c:pt idx="3">
                  <c:v>4.Power converter</c:v>
                </c:pt>
                <c:pt idx="4">
                  <c:v>5.Beam stopper (EIS)</c:v>
                </c:pt>
                <c:pt idx="5">
                  <c:v>6.Target</c:v>
                </c:pt>
                <c:pt idx="6">
                  <c:v>7.Cryogenic system </c:v>
                </c:pt>
                <c:pt idx="7">
                  <c:v>8.Shielding</c:v>
                </c:pt>
                <c:pt idx="8">
                  <c:v>9.Access system </c:v>
                </c:pt>
                <c:pt idx="9">
                  <c:v>10.Structure </c:v>
                </c:pt>
                <c:pt idx="10">
                  <c:v>11.Circulation process </c:v>
                </c:pt>
                <c:pt idx="11">
                  <c:v>12.Storage areas</c:v>
                </c:pt>
                <c:pt idx="12">
                  <c:v>13.Workshop area</c:v>
                </c:pt>
                <c:pt idx="13">
                  <c:v>14.Control room</c:v>
                </c:pt>
                <c:pt idx="14">
                  <c:v>15.Load transport</c:v>
                </c:pt>
                <c:pt idx="15">
                  <c:v>16.Electrical network</c:v>
                </c:pt>
                <c:pt idx="16">
                  <c:v>17.Gas distribution </c:v>
                </c:pt>
                <c:pt idx="17">
                  <c:v>18.Compressed air </c:v>
                </c:pt>
                <c:pt idx="18">
                  <c:v>19.Water cooling system </c:v>
                </c:pt>
                <c:pt idx="19">
                  <c:v>20.Ventilation system </c:v>
                </c:pt>
                <c:pt idx="20">
                  <c:v>21.Fire safety system </c:v>
                </c:pt>
                <c:pt idx="21">
                  <c:v>22.Maintenance activities</c:v>
                </c:pt>
                <c:pt idx="22">
                  <c:v>23.Operation activities</c:v>
                </c:pt>
              </c:strCache>
            </c:strRef>
          </c:cat>
          <c:val>
            <c:numRef>
              <c:f>Sheet1!$B$5:$B$27</c:f>
              <c:numCache>
                <c:formatCode>General</c:formatCode>
                <c:ptCount val="23"/>
                <c:pt idx="0">
                  <c:v>45</c:v>
                </c:pt>
                <c:pt idx="1">
                  <c:v>150</c:v>
                </c:pt>
                <c:pt idx="2">
                  <c:v>150</c:v>
                </c:pt>
                <c:pt idx="3">
                  <c:v>150</c:v>
                </c:pt>
                <c:pt idx="4">
                  <c:v>90</c:v>
                </c:pt>
                <c:pt idx="5">
                  <c:v>1</c:v>
                </c:pt>
                <c:pt idx="6">
                  <c:v>150</c:v>
                </c:pt>
                <c:pt idx="7">
                  <c:v>150</c:v>
                </c:pt>
                <c:pt idx="8">
                  <c:v>150</c:v>
                </c:pt>
                <c:pt idx="9">
                  <c:v>90</c:v>
                </c:pt>
                <c:pt idx="10">
                  <c:v>1</c:v>
                </c:pt>
                <c:pt idx="11">
                  <c:v>1</c:v>
                </c:pt>
                <c:pt idx="12">
                  <c:v>150</c:v>
                </c:pt>
                <c:pt idx="13">
                  <c:v>45</c:v>
                </c:pt>
                <c:pt idx="14">
                  <c:v>75</c:v>
                </c:pt>
                <c:pt idx="15">
                  <c:v>50</c:v>
                </c:pt>
                <c:pt idx="16">
                  <c:v>30</c:v>
                </c:pt>
                <c:pt idx="17">
                  <c:v>50</c:v>
                </c:pt>
                <c:pt idx="18">
                  <c:v>75</c:v>
                </c:pt>
                <c:pt idx="19">
                  <c:v>250</c:v>
                </c:pt>
                <c:pt idx="20">
                  <c:v>45</c:v>
                </c:pt>
                <c:pt idx="21">
                  <c:v>90</c:v>
                </c:pt>
                <c:pt idx="22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E-42C2-9E43-2E5C6603B657}"/>
            </c:ext>
          </c:extLst>
        </c:ser>
        <c:ser>
          <c:idx val="1"/>
          <c:order val="1"/>
          <c:tx>
            <c:strRef>
              <c:f>Sheet1!$C$4</c:f>
              <c:strCache>
                <c:ptCount val="1"/>
                <c:pt idx="0">
                  <c:v>Environmental score</c:v>
                </c:pt>
              </c:strCache>
            </c:strRef>
          </c:tx>
          <c:spPr>
            <a:ln w="28575" cap="rnd">
              <a:solidFill>
                <a:schemeClr val="accent2"/>
              </a:solidFill>
            </a:ln>
            <a:effectLst>
              <a:glow rad="76200">
                <a:schemeClr val="accent2">
                  <a:satMod val="175000"/>
                  <a:alpha val="34000"/>
                </a:schemeClr>
              </a:glow>
            </a:effectLst>
          </c:spPr>
          <c:marker>
            <c:symbol val="circle"/>
            <c:size val="4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2">
                    <a:satMod val="175000"/>
                    <a:alpha val="25000"/>
                  </a:schemeClr>
                </a:glow>
              </a:effectLst>
            </c:spPr>
          </c:marker>
          <c:cat>
            <c:strRef>
              <c:f>Sheet1!$A$5:$A$27</c:f>
              <c:strCache>
                <c:ptCount val="23"/>
                <c:pt idx="0">
                  <c:v>1.Beam monitoring</c:v>
                </c:pt>
                <c:pt idx="1">
                  <c:v>2.Vacuum system </c:v>
                </c:pt>
                <c:pt idx="2">
                  <c:v>3.Magnet</c:v>
                </c:pt>
                <c:pt idx="3">
                  <c:v>4.Power converter</c:v>
                </c:pt>
                <c:pt idx="4">
                  <c:v>5.Beam stopper (EIS)</c:v>
                </c:pt>
                <c:pt idx="5">
                  <c:v>6.Target</c:v>
                </c:pt>
                <c:pt idx="6">
                  <c:v>7.Cryogenic system </c:v>
                </c:pt>
                <c:pt idx="7">
                  <c:v>8.Shielding</c:v>
                </c:pt>
                <c:pt idx="8">
                  <c:v>9.Access system </c:v>
                </c:pt>
                <c:pt idx="9">
                  <c:v>10.Structure </c:v>
                </c:pt>
                <c:pt idx="10">
                  <c:v>11.Circulation process </c:v>
                </c:pt>
                <c:pt idx="11">
                  <c:v>12.Storage areas</c:v>
                </c:pt>
                <c:pt idx="12">
                  <c:v>13.Workshop area</c:v>
                </c:pt>
                <c:pt idx="13">
                  <c:v>14.Control room</c:v>
                </c:pt>
                <c:pt idx="14">
                  <c:v>15.Load transport</c:v>
                </c:pt>
                <c:pt idx="15">
                  <c:v>16.Electrical network</c:v>
                </c:pt>
                <c:pt idx="16">
                  <c:v>17.Gas distribution </c:v>
                </c:pt>
                <c:pt idx="17">
                  <c:v>18.Compressed air </c:v>
                </c:pt>
                <c:pt idx="18">
                  <c:v>19.Water cooling system </c:v>
                </c:pt>
                <c:pt idx="19">
                  <c:v>20.Ventilation system </c:v>
                </c:pt>
                <c:pt idx="20">
                  <c:v>21.Fire safety system </c:v>
                </c:pt>
                <c:pt idx="21">
                  <c:v>22.Maintenance activities</c:v>
                </c:pt>
                <c:pt idx="22">
                  <c:v>23.Operation activities</c:v>
                </c:pt>
              </c:strCache>
            </c:strRef>
          </c:cat>
          <c:val>
            <c:numRef>
              <c:f>Sheet1!$C$5:$C$27</c:f>
              <c:numCache>
                <c:formatCode>General</c:formatCode>
                <c:ptCount val="23"/>
                <c:pt idx="0">
                  <c:v>75</c:v>
                </c:pt>
                <c:pt idx="1">
                  <c:v>90</c:v>
                </c:pt>
                <c:pt idx="2">
                  <c:v>90</c:v>
                </c:pt>
                <c:pt idx="3">
                  <c:v>90</c:v>
                </c:pt>
                <c:pt idx="4">
                  <c:v>90</c:v>
                </c:pt>
                <c:pt idx="5">
                  <c:v>150</c:v>
                </c:pt>
                <c:pt idx="6">
                  <c:v>75</c:v>
                </c:pt>
                <c:pt idx="7">
                  <c:v>150</c:v>
                </c:pt>
                <c:pt idx="8">
                  <c:v>50</c:v>
                </c:pt>
                <c:pt idx="9">
                  <c:v>150</c:v>
                </c:pt>
                <c:pt idx="10">
                  <c:v>150</c:v>
                </c:pt>
                <c:pt idx="11">
                  <c:v>90</c:v>
                </c:pt>
                <c:pt idx="12">
                  <c:v>150</c:v>
                </c:pt>
                <c:pt idx="13">
                  <c:v>150</c:v>
                </c:pt>
                <c:pt idx="14">
                  <c:v>75</c:v>
                </c:pt>
                <c:pt idx="15">
                  <c:v>150</c:v>
                </c:pt>
                <c:pt idx="16">
                  <c:v>90</c:v>
                </c:pt>
                <c:pt idx="17">
                  <c:v>50</c:v>
                </c:pt>
                <c:pt idx="18">
                  <c:v>150</c:v>
                </c:pt>
                <c:pt idx="19">
                  <c:v>75</c:v>
                </c:pt>
                <c:pt idx="20">
                  <c:v>45</c:v>
                </c:pt>
                <c:pt idx="21">
                  <c:v>150</c:v>
                </c:pt>
                <c:pt idx="2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DE-42C2-9E43-2E5C6603B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1911232"/>
        <c:axId val="391911888"/>
      </c:radarChart>
      <c:catAx>
        <c:axId val="391911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1911888"/>
        <c:crosses val="autoZero"/>
        <c:auto val="1"/>
        <c:lblAlgn val="ctr"/>
        <c:lblOffset val="100"/>
        <c:noMultiLvlLbl val="0"/>
      </c:catAx>
      <c:valAx>
        <c:axId val="39191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191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100"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8CB1F-8CF0-4155-8EAB-63D16A823415}" type="datetimeFigureOut">
              <a:rPr lang="fr-CH" smtClean="0"/>
              <a:t>20.09.2017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0842A-1FE2-4E23-BDEA-16D939A0D622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31489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A8CDB-4CDB-0047-B0A3-926A8FE44A35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0EA63-43D2-E842-92EA-B304A8820A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1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outline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355" y="1327799"/>
            <a:ext cx="2520000" cy="2494674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apositive de titre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OGOfin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183333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61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Diapositive de tit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LogoOutline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13154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18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BadgeWe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440" y="180511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25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33611"/>
            <a:ext cx="8226854" cy="705332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477178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A0BE7-92EB-4C64-A13F-450A816E71F3}" type="datetime1">
              <a:rPr lang="en-US" smtClean="0"/>
              <a:t>9/20/2017</a:t>
            </a:fld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4767263"/>
            <a:ext cx="5014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457200" y="2543343"/>
            <a:ext cx="2743200" cy="31474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0225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33611"/>
            <a:ext cx="8226854" cy="705332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457200" y="2543343"/>
            <a:ext cx="2743200" cy="31474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63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477178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69FEE-14F1-4BB8-828D-5EAFA0516DFE}" type="datetime1">
              <a:rPr lang="en-US" smtClean="0"/>
              <a:t>9/20/2017</a:t>
            </a:fld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4767263"/>
            <a:ext cx="5014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13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657600" cy="326278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200150"/>
            <a:ext cx="3657600" cy="326278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477178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CD4D3-F342-48EB-A699-D803A0A3A903}" type="datetime1">
              <a:rPr lang="en-US" smtClean="0"/>
              <a:t>9/20/2017</a:t>
            </a:fld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4767263"/>
            <a:ext cx="5014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67048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55613" y="3826475"/>
            <a:ext cx="8231187" cy="447075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52333"/>
            <a:ext cx="4040188" cy="27649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952333"/>
            <a:ext cx="4041775" cy="27649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477178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62B2B-BC46-43DC-8A0B-306C4BB5B95F}" type="datetime1">
              <a:rPr lang="en-US" smtClean="0"/>
              <a:t>9/20/2017</a:t>
            </a:fld>
            <a:endParaRPr lang="en-US" dirty="0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182756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85376" y="4767263"/>
            <a:ext cx="5014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477178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A3C0B-E558-4267-AAE8-264D1F707012}" type="datetime1">
              <a:rPr lang="en-US" smtClean="0"/>
              <a:t>9/20/2017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4767263"/>
            <a:ext cx="5014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89146"/>
            <a:ext cx="3200400" cy="547688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7086600" cy="276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477178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8E745-7C63-40CF-8F20-473497E96C01}" type="datetime1">
              <a:rPr lang="en-US" smtClean="0"/>
              <a:t>9/20/2017</a:t>
            </a:fld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4767263"/>
            <a:ext cx="5014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279282"/>
            <a:ext cx="3053868" cy="940356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58797" y="601648"/>
            <a:ext cx="4759514" cy="356963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249074"/>
            <a:ext cx="3053866" cy="199761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477178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93FF5-39B4-4FAF-A458-F6F3306F974C}" type="datetime1">
              <a:rPr lang="en-US" smtClean="0"/>
              <a:t>9/20/2017</a:t>
            </a:fld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4767263"/>
            <a:ext cx="5014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apositive de titre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OGOfin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183333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49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15-01-13_CERN_ENdept 36% h32mm 300dpi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1" y="4103863"/>
            <a:ext cx="3075535" cy="86413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31800" y="1590968"/>
            <a:ext cx="8265984" cy="1369772"/>
          </a:xfrm>
        </p:spPr>
        <p:txBody>
          <a:bodyPr tIns="0" bIns="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kumimoji="0" lang="en-US" sz="3000" b="1" i="0" kern="1200" cap="none" spc="0" baseline="0" dirty="0">
                <a:ln w="12700">
                  <a:noFill/>
                  <a:prstDash val="solid"/>
                </a:ln>
                <a:solidFill>
                  <a:schemeClr val="accent1"/>
                </a:solidFill>
                <a:effectLst/>
                <a:latin typeface="+mj-lt"/>
                <a:ea typeface="+mj-ea"/>
                <a:cs typeface="Ubuntu"/>
              </a:defRPr>
            </a:lvl1pPr>
          </a:lstStyle>
          <a:p>
            <a:r>
              <a:rPr kumimoji="0" lang="x-none" dirty="0" smtClean="0"/>
              <a:t>Presentation Title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31800" y="3128964"/>
            <a:ext cx="8265984" cy="800016"/>
          </a:xfrm>
        </p:spPr>
        <p:txBody>
          <a:bodyPr lIns="45720" tIns="0" rIns="4572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800" b="0" i="0">
                <a:solidFill>
                  <a:schemeClr val="accent4"/>
                </a:solidFill>
                <a:effectLst/>
                <a:latin typeface="+mn-lt"/>
                <a:cs typeface="Ubuntu Light"/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x-none" dirty="0" smtClean="0"/>
              <a:t>Author and Affiliation</a:t>
            </a:r>
          </a:p>
        </p:txBody>
      </p:sp>
    </p:spTree>
    <p:extLst>
      <p:ext uri="{BB962C8B-B14F-4D97-AF65-F5344CB8AC3E}">
        <p14:creationId xmlns:p14="http://schemas.microsoft.com/office/powerpoint/2010/main" val="1364660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x-none" dirty="0" smtClean="0"/>
              <a:t>Slide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57201" y="945000"/>
            <a:ext cx="8226425" cy="3762051"/>
          </a:xfrm>
        </p:spPr>
        <p:txBody>
          <a:bodyPr/>
          <a:lstStyle>
            <a:lvl2pPr>
              <a:defRPr baseline="0"/>
            </a:lvl2pPr>
          </a:lstStyle>
          <a:p>
            <a:pPr lvl="0"/>
            <a:r>
              <a:rPr lang="x-none" dirty="0" smtClean="0"/>
              <a:t>Slide text first level</a:t>
            </a:r>
          </a:p>
          <a:p>
            <a:pPr lvl="1"/>
            <a:r>
              <a:rPr lang="x-none" dirty="0" smtClean="0"/>
              <a:t>Slide text second level</a:t>
            </a:r>
          </a:p>
          <a:p>
            <a:pPr lvl="2"/>
            <a:r>
              <a:rPr lang="x-none" dirty="0" smtClean="0"/>
              <a:t>Slide text third level</a:t>
            </a:r>
          </a:p>
          <a:p>
            <a:pPr lvl="3"/>
            <a:r>
              <a:rPr lang="x-none" dirty="0" smtClean="0"/>
              <a:t>Slide text fourth level</a:t>
            </a:r>
          </a:p>
          <a:p>
            <a:pPr lvl="4"/>
            <a:r>
              <a:rPr lang="x-none" dirty="0" smtClean="0"/>
              <a:t>Slide text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79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x-none" dirty="0" smtClean="0"/>
              <a:t>Slide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57201" y="934141"/>
            <a:ext cx="8226425" cy="3771209"/>
          </a:xfrm>
        </p:spPr>
        <p:txBody>
          <a:bodyPr/>
          <a:lstStyle>
            <a:lvl2pPr>
              <a:defRPr sz="1800" baseline="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x-none" dirty="0" smtClean="0"/>
              <a:t>Slide text first level</a:t>
            </a:r>
          </a:p>
          <a:p>
            <a:pPr lvl="1"/>
            <a:r>
              <a:rPr lang="x-none" dirty="0" smtClean="0"/>
              <a:t>Slide text second level</a:t>
            </a:r>
          </a:p>
          <a:p>
            <a:pPr lvl="2"/>
            <a:r>
              <a:rPr lang="x-none" dirty="0" smtClean="0"/>
              <a:t>Slide text third level</a:t>
            </a:r>
          </a:p>
          <a:p>
            <a:pPr lvl="3"/>
            <a:r>
              <a:rPr lang="x-none" dirty="0" smtClean="0"/>
              <a:t>Slide text fourth level</a:t>
            </a:r>
          </a:p>
          <a:p>
            <a:pPr lvl="4"/>
            <a:r>
              <a:rPr lang="x-none" dirty="0" smtClean="0"/>
              <a:t>Slide text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809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x-none" dirty="0" smtClean="0"/>
              <a:t>Slide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88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59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668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314450" y="3161110"/>
            <a:ext cx="6535738" cy="120729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 descr="2015-01-13_CERN_ENdept 36% h32mm 300dpi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401" y="2097585"/>
            <a:ext cx="3075535" cy="8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53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94072"/>
            <a:ext cx="8226766" cy="769145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103055"/>
            <a:ext cx="8229600" cy="355964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4824155"/>
            <a:ext cx="2289048" cy="217427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900">
                <a:solidFill>
                  <a:srgbClr val="638CAE"/>
                </a:solidFill>
              </a:defRPr>
            </a:lvl1pPr>
          </a:lstStyle>
          <a:p>
            <a:r>
              <a:rPr lang="en-GB" smtClean="0"/>
              <a:t>August 3rd 2017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93848" y="4824155"/>
            <a:ext cx="3810000" cy="217427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900">
                <a:solidFill>
                  <a:srgbClr val="638CAE"/>
                </a:solidFill>
              </a:defRPr>
            </a:lvl1pPr>
          </a:lstStyle>
          <a:p>
            <a:r>
              <a:rPr lang="en-US" smtClean="0"/>
              <a:t>Welcome to the EN Department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473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83568" y="87474"/>
            <a:ext cx="7632848" cy="375050"/>
          </a:xfrm>
          <a:prstGeom prst="rect">
            <a:avLst/>
          </a:prstGeom>
          <a:noFill/>
          <a:effectLst>
            <a:outerShdw blurRad="50800" dist="38100" dir="8100000" algn="tr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/>
          <a:lstStyle>
            <a:lvl1pPr algn="l">
              <a:defRPr sz="2400" b="1" cap="none" spc="75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82657" y="600048"/>
            <a:ext cx="8215312" cy="4080302"/>
          </a:xfrm>
          <a:prstGeom prst="rect">
            <a:avLst/>
          </a:prstGeom>
        </p:spPr>
        <p:txBody>
          <a:bodyPr/>
          <a:lstStyle>
            <a:lvl1pPr>
              <a:defRPr sz="1350" cap="none" baseline="0">
                <a:solidFill>
                  <a:schemeClr val="bg2">
                    <a:lumMod val="2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405000" indent="-202500">
              <a:spcBef>
                <a:spcPts val="450"/>
              </a:spcBef>
              <a:defRPr sz="1200" baseline="0">
                <a:solidFill>
                  <a:schemeClr val="bg1">
                    <a:lumMod val="50000"/>
                  </a:schemeClr>
                </a:solidFill>
                <a:latin typeface="Tahoma" pitchFamily="34" charset="0"/>
                <a:cs typeface="Tahoma" pitchFamily="34" charset="0"/>
              </a:defRPr>
            </a:lvl2pPr>
            <a:lvl3pPr marL="405000" indent="0">
              <a:spcBef>
                <a:spcPts val="225"/>
              </a:spcBef>
              <a:buFontTx/>
              <a:buNone/>
              <a:defRPr sz="1200" b="1">
                <a:solidFill>
                  <a:schemeClr val="bg1">
                    <a:lumMod val="50000"/>
                  </a:schemeClr>
                </a:solidFill>
                <a:latin typeface="Tahoma" pitchFamily="34" charset="0"/>
                <a:cs typeface="Tahoma" pitchFamily="34" charset="0"/>
              </a:defRPr>
            </a:lvl3pPr>
            <a:lvl4pPr marL="594000" indent="-189000">
              <a:spcBef>
                <a:spcPts val="450"/>
              </a:spcBef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Tahoma" pitchFamily="34" charset="0"/>
                <a:cs typeface="Tahoma" pitchFamily="34" charset="0"/>
              </a:defRPr>
            </a:lvl4pPr>
            <a:lvl5pPr marL="594000" indent="0">
              <a:spcBef>
                <a:spcPts val="150"/>
              </a:spcBef>
              <a:buFontTx/>
              <a:buNone/>
              <a:defRPr sz="1200">
                <a:solidFill>
                  <a:schemeClr val="bg1">
                    <a:lumMod val="50000"/>
                  </a:schemeClr>
                </a:solidFill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244975" y="4981575"/>
            <a:ext cx="11430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825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6D202039-3293-4EC8-B5F1-A7127E526F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897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175120"/>
            <a:ext cx="8226854" cy="705332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994205"/>
            <a:ext cx="8229600" cy="320314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477178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856CB-141B-4CB9-9624-5922AE6BD780}" type="datetime1">
              <a:rPr lang="en-US" smtClean="0"/>
              <a:t>9/20/2017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4767263"/>
            <a:ext cx="5014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Image 10" descr="bande-02.eps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" y="4527550"/>
            <a:ext cx="8243343" cy="6159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77" r:id="rId3"/>
    <p:sldLayoutId id="2147483678" r:id="rId4"/>
    <p:sldLayoutId id="2147483681" r:id="rId5"/>
    <p:sldLayoutId id="2147483680" r:id="rId6"/>
    <p:sldLayoutId id="2147483679" r:id="rId7"/>
    <p:sldLayoutId id="2147483664" r:id="rId8"/>
    <p:sldLayoutId id="2147483665" r:id="rId9"/>
    <p:sldLayoutId id="2147483667" r:id="rId10"/>
    <p:sldLayoutId id="2147483668" r:id="rId11"/>
    <p:sldLayoutId id="2147483669" r:id="rId12"/>
    <p:sldLayoutId id="2147483674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tx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tx1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tx1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5-01-13_CERN_ENdept 13% h12mm 300dpi.png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4751377"/>
            <a:ext cx="1152182" cy="32462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295326" y="4767263"/>
            <a:ext cx="137110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666435" y="4767263"/>
            <a:ext cx="429048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956924" y="4767263"/>
            <a:ext cx="72987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945001"/>
            <a:ext cx="8226854" cy="377102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Slide text first level</a:t>
            </a:r>
          </a:p>
          <a:p>
            <a:pPr lvl="1" eaLnBrk="1" latinLnBrk="0" hangingPunct="1"/>
            <a:r>
              <a:rPr kumimoji="0" lang="fr-CH" dirty="0" smtClean="0"/>
              <a:t>Slide text second level</a:t>
            </a:r>
          </a:p>
          <a:p>
            <a:pPr lvl="2" eaLnBrk="1" latinLnBrk="0" hangingPunct="1"/>
            <a:r>
              <a:rPr kumimoji="0" lang="fr-CH" dirty="0" smtClean="0"/>
              <a:t>Slide text third level</a:t>
            </a:r>
          </a:p>
          <a:p>
            <a:pPr lvl="3" eaLnBrk="1" latinLnBrk="0" hangingPunct="1"/>
            <a:r>
              <a:rPr kumimoji="0" lang="fr-CH" dirty="0" smtClean="0"/>
              <a:t>Slide text fourth level</a:t>
            </a:r>
          </a:p>
          <a:p>
            <a:pPr lvl="4" eaLnBrk="1" latinLnBrk="0" hangingPunct="1"/>
            <a:r>
              <a:rPr kumimoji="0" lang="fr-CH" dirty="0" smtClean="0"/>
              <a:t>Slide text fifth level</a:t>
            </a:r>
            <a:endParaRPr kumimoji="0" lang="en-US" dirty="0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175120"/>
            <a:ext cx="8226854" cy="53688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GB" noProof="0" dirty="0" smtClean="0"/>
              <a:t>Slide Title</a:t>
            </a:r>
            <a:endParaRPr kumimoji="0" lang="en-GB" noProof="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4714322"/>
            <a:ext cx="8226854" cy="0"/>
          </a:xfrm>
          <a:prstGeom prst="line">
            <a:avLst/>
          </a:prstGeom>
          <a:ln w="6350" cmpd="sng">
            <a:solidFill>
              <a:srgbClr val="0C37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20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2400" b="0" i="0" kern="1200">
          <a:solidFill>
            <a:srgbClr val="0C377B"/>
          </a:solidFill>
          <a:latin typeface="+mj-lt"/>
          <a:ea typeface="+mj-ea"/>
          <a:cs typeface="Ubuntu Light"/>
        </a:defRPr>
      </a:lvl1pPr>
    </p:titleStyle>
    <p:bodyStyle>
      <a:lvl1pPr marL="169069" indent="-169069" algn="l" rtl="0" eaLnBrk="1" latinLnBrk="0" hangingPunct="1">
        <a:lnSpc>
          <a:spcPct val="100000"/>
        </a:lnSpc>
        <a:spcBef>
          <a:spcPts val="675"/>
        </a:spcBef>
        <a:buClr>
          <a:schemeClr val="accent1"/>
        </a:buClr>
        <a:buSzPct val="100000"/>
        <a:buFont typeface="Arial"/>
        <a:buChar char="•"/>
        <a:defRPr kumimoji="0" sz="2250" b="0" i="0" kern="1200">
          <a:solidFill>
            <a:srgbClr val="0C377B"/>
          </a:solidFill>
          <a:latin typeface="+mn-lt"/>
          <a:ea typeface="+mn-ea"/>
          <a:cs typeface="Ubuntu Light"/>
        </a:defRPr>
      </a:lvl1pPr>
      <a:lvl2pPr marL="345281" indent="-171450" algn="l" rtl="0" eaLnBrk="1" latinLnBrk="0" hangingPunct="1">
        <a:lnSpc>
          <a:spcPct val="100000"/>
        </a:lnSpc>
        <a:spcBef>
          <a:spcPts val="675"/>
        </a:spcBef>
        <a:buClr>
          <a:schemeClr val="bg2"/>
        </a:buClr>
        <a:buSzPct val="100000"/>
        <a:buFont typeface="Arial"/>
        <a:buChar char="•"/>
        <a:defRPr kumimoji="0" sz="2250" b="0" i="0" kern="1200">
          <a:solidFill>
            <a:srgbClr val="0C377B"/>
          </a:solidFill>
          <a:latin typeface="+mn-lt"/>
          <a:ea typeface="+mn-ea"/>
          <a:cs typeface="Ubuntu Light"/>
        </a:defRPr>
      </a:lvl2pPr>
      <a:lvl3pPr marL="514350" indent="-169069" algn="l" rtl="0" eaLnBrk="1" latinLnBrk="0" hangingPunct="1">
        <a:lnSpc>
          <a:spcPct val="100000"/>
        </a:lnSpc>
        <a:spcBef>
          <a:spcPts val="675"/>
        </a:spcBef>
        <a:buClr>
          <a:schemeClr val="accent2"/>
        </a:buClr>
        <a:buSzPct val="100000"/>
        <a:buFont typeface="Arial"/>
        <a:buChar char="•"/>
        <a:defRPr kumimoji="0" sz="2250" b="0" i="0" kern="1200">
          <a:solidFill>
            <a:srgbClr val="0C377B"/>
          </a:solidFill>
          <a:latin typeface="+mn-lt"/>
          <a:ea typeface="+mn-ea"/>
          <a:cs typeface="Ubuntu Light"/>
        </a:defRPr>
      </a:lvl3pPr>
      <a:lvl4pPr marL="682229" indent="-167879" algn="l" rtl="0" eaLnBrk="1" latinLnBrk="0" hangingPunct="1">
        <a:lnSpc>
          <a:spcPct val="100000"/>
        </a:lnSpc>
        <a:spcBef>
          <a:spcPts val="675"/>
        </a:spcBef>
        <a:buClr>
          <a:schemeClr val="accent3"/>
        </a:buClr>
        <a:buSzPct val="100000"/>
        <a:buFont typeface="Arial"/>
        <a:buChar char="•"/>
        <a:defRPr kumimoji="0" sz="2250" b="0" i="0" kern="1200">
          <a:solidFill>
            <a:srgbClr val="0C377B"/>
          </a:solidFill>
          <a:latin typeface="+mn-lt"/>
          <a:ea typeface="+mn-ea"/>
          <a:cs typeface="Ubuntu Light"/>
        </a:defRPr>
      </a:lvl4pPr>
      <a:lvl5pPr marL="859631" indent="-177404" algn="l" rtl="0" eaLnBrk="1" latinLnBrk="0" hangingPunct="1">
        <a:lnSpc>
          <a:spcPct val="100000"/>
        </a:lnSpc>
        <a:spcBef>
          <a:spcPts val="675"/>
        </a:spcBef>
        <a:buClr>
          <a:schemeClr val="accent4"/>
        </a:buClr>
        <a:buSzPct val="100000"/>
        <a:buFont typeface="Arial"/>
        <a:buChar char="•"/>
        <a:defRPr kumimoji="0" sz="2250" b="0" i="0" kern="1200" baseline="0">
          <a:solidFill>
            <a:srgbClr val="0C377B"/>
          </a:solidFill>
          <a:latin typeface="+mn-lt"/>
          <a:ea typeface="+mn-ea"/>
          <a:cs typeface="Ubuntu Light"/>
        </a:defRPr>
      </a:lvl5pPr>
      <a:lvl6pPr marL="1275588" indent="-13716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04772" indent="-13716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" indent="-13716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81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z="4800" b="1" dirty="0">
                <a:latin typeface="Corbel" panose="020B0503020204020204" pitchFamily="34" charset="0"/>
              </a:rPr>
              <a:t>Safety </a:t>
            </a:r>
            <a:r>
              <a:rPr lang="en-US" sz="4800" b="1" dirty="0">
                <a:latin typeface="Corbel" panose="020B0503020204020204" pitchFamily="34" charset="0"/>
              </a:rPr>
              <a:t>Diagnosis</a:t>
            </a:r>
            <a:r>
              <a:rPr lang="fr-CH" sz="4800" b="1" dirty="0">
                <a:latin typeface="Corbel" panose="020B0503020204020204" pitchFamily="34" charset="0"/>
              </a:rPr>
              <a:t> </a:t>
            </a:r>
            <a:r>
              <a:rPr lang="en-US" sz="4800" b="1" dirty="0" smtClean="0">
                <a:latin typeface="Corbel" panose="020B0503020204020204" pitchFamily="34" charset="0"/>
              </a:rPr>
              <a:t>approach</a:t>
            </a:r>
            <a:r>
              <a:rPr lang="en-US" sz="4800" b="1" dirty="0">
                <a:latin typeface="Corbel" panose="020B0503020204020204" pitchFamily="34" charset="0"/>
              </a:rPr>
              <a:t/>
            </a:r>
            <a:br>
              <a:rPr lang="en-US" sz="4800" b="1" dirty="0">
                <a:latin typeface="Corbel" panose="020B0503020204020204" pitchFamily="34" charset="0"/>
              </a:rPr>
            </a:br>
            <a:endParaRPr lang="fr-C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457199" y="2543343"/>
            <a:ext cx="4730097" cy="652784"/>
          </a:xfrm>
        </p:spPr>
        <p:txBody>
          <a:bodyPr>
            <a:normAutofit/>
          </a:bodyPr>
          <a:lstStyle/>
          <a:p>
            <a:r>
              <a:rPr lang="en-US" b="1" dirty="0">
                <a:latin typeface="Corbel" panose="020B0503020204020204" pitchFamily="34" charset="0"/>
              </a:rPr>
              <a:t>Simon Cherault </a:t>
            </a:r>
            <a:endParaRPr lang="en-US" b="1" dirty="0" smtClean="0">
              <a:latin typeface="Corbel" panose="020B0503020204020204" pitchFamily="34" charset="0"/>
            </a:endParaRPr>
          </a:p>
          <a:p>
            <a:r>
              <a:rPr lang="en-US" b="1" dirty="0" smtClean="0">
                <a:latin typeface="Corbel" panose="020B0503020204020204" pitchFamily="34" charset="0"/>
              </a:rPr>
              <a:t>CERN</a:t>
            </a:r>
            <a:endParaRPr lang="fr-CH" b="1" dirty="0">
              <a:latin typeface="Corbel" panose="020B0503020204020204" pitchFamily="34" charset="0"/>
            </a:endParaRP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9562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7193015" y="4767263"/>
            <a:ext cx="1119159" cy="273844"/>
          </a:xfrm>
        </p:spPr>
        <p:txBody>
          <a:bodyPr/>
          <a:lstStyle/>
          <a:p>
            <a:r>
              <a:rPr lang="en-US" sz="900" dirty="0" smtClean="0"/>
              <a:t>EDMS # </a:t>
            </a:r>
            <a:r>
              <a:rPr lang="fr-CH" sz="900" dirty="0"/>
              <a:t>1788836</a:t>
            </a:r>
            <a:endParaRPr lang="en-US" sz="9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715070" y="4866968"/>
            <a:ext cx="1143227" cy="200301"/>
          </a:xfrm>
        </p:spPr>
        <p:txBody>
          <a:bodyPr>
            <a:normAutofit/>
          </a:bodyPr>
          <a:lstStyle/>
          <a:p>
            <a:r>
              <a:rPr lang="fr-CH" sz="1100" dirty="0" smtClean="0">
                <a:solidFill>
                  <a:srgbClr val="0070C0"/>
                </a:solidFill>
                <a:latin typeface="Corbel" panose="020B0503020204020204" pitchFamily="34" charset="0"/>
              </a:rPr>
              <a:t>EN Safety Office </a:t>
            </a:r>
            <a:endParaRPr lang="fr-CH" sz="1100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orbel" panose="020B0503020204020204" pitchFamily="34" charset="0"/>
              </a:rPr>
              <a:t>Agenda: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92276" y="450148"/>
            <a:ext cx="64945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Corbel" panose="020B0503020204020204" pitchFamily="34" charset="0"/>
              </a:rPr>
              <a:t>The CERN Engineering department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Corbel" panose="020B0503020204020204" pitchFamily="34" charset="0"/>
              </a:rPr>
              <a:t>The Safety Office in the Engineering department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Corbel" panose="020B0503020204020204" pitchFamily="34" charset="0"/>
              </a:rPr>
              <a:t>The </a:t>
            </a:r>
            <a:r>
              <a:rPr lang="en-US" dirty="0">
                <a:latin typeface="Corbel" panose="020B0503020204020204" pitchFamily="34" charset="0"/>
              </a:rPr>
              <a:t>edition of safety </a:t>
            </a:r>
            <a:r>
              <a:rPr lang="en-US" dirty="0" smtClean="0">
                <a:latin typeface="Corbel" panose="020B0503020204020204" pitchFamily="34" charset="0"/>
              </a:rPr>
              <a:t>files </a:t>
            </a:r>
            <a:r>
              <a:rPr lang="en-US" dirty="0">
                <a:latin typeface="Corbel" panose="020B0503020204020204" pitchFamily="34" charset="0"/>
              </a:rPr>
              <a:t>for beam </a:t>
            </a:r>
            <a:r>
              <a:rPr lang="en-US" dirty="0" smtClean="0">
                <a:latin typeface="Corbel" panose="020B0503020204020204" pitchFamily="34" charset="0"/>
              </a:rPr>
              <a:t>facility projects</a:t>
            </a:r>
            <a:endParaRPr lang="en-US" dirty="0">
              <a:latin typeface="Corbel" panose="020B0503020204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Corbel" panose="020B0503020204020204" pitchFamily="34" charset="0"/>
              </a:rPr>
              <a:t>The diagnosis approach prior to the safety file edition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Corbel" panose="020B0503020204020204" pitchFamily="34" charset="0"/>
              </a:rPr>
              <a:t>Explanation of the diagnosis method:</a:t>
            </a:r>
          </a:p>
          <a:p>
            <a:pPr lvl="2">
              <a:lnSpc>
                <a:spcPct val="150000"/>
              </a:lnSpc>
            </a:pPr>
            <a:r>
              <a:rPr lang="en-US" sz="1400" dirty="0" smtClean="0">
                <a:latin typeface="Corbel" panose="020B0503020204020204" pitchFamily="34" charset="0"/>
              </a:rPr>
              <a:t>1.System </a:t>
            </a:r>
            <a:r>
              <a:rPr lang="en-US" sz="1400" dirty="0">
                <a:latin typeface="Corbel" panose="020B0503020204020204" pitchFamily="34" charset="0"/>
              </a:rPr>
              <a:t>breakdown structure 	</a:t>
            </a:r>
          </a:p>
          <a:p>
            <a:pPr lvl="1">
              <a:lnSpc>
                <a:spcPct val="150000"/>
              </a:lnSpc>
            </a:pPr>
            <a:r>
              <a:rPr lang="en-US" sz="1400" dirty="0">
                <a:latin typeface="Corbel" panose="020B0503020204020204" pitchFamily="34" charset="0"/>
              </a:rPr>
              <a:t>	</a:t>
            </a:r>
            <a:r>
              <a:rPr lang="en-US" sz="1400" dirty="0" smtClean="0">
                <a:latin typeface="Corbel" panose="020B0503020204020204" pitchFamily="34" charset="0"/>
              </a:rPr>
              <a:t>2.System rating (Occurrence, Potential Severity, Level of control) </a:t>
            </a:r>
            <a:endParaRPr lang="en-US" sz="1400" dirty="0">
              <a:latin typeface="Corbel" panose="020B0503020204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1400" dirty="0">
                <a:latin typeface="Corbel" panose="020B0503020204020204" pitchFamily="34" charset="0"/>
              </a:rPr>
              <a:t>	</a:t>
            </a:r>
            <a:r>
              <a:rPr lang="en-US" sz="1400" dirty="0" smtClean="0">
                <a:latin typeface="Corbel" panose="020B0503020204020204" pitchFamily="34" charset="0"/>
              </a:rPr>
              <a:t>3.Recommendations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Corbel" panose="020B0503020204020204" pitchFamily="34" charset="0"/>
              </a:rPr>
              <a:t>Conclusion</a:t>
            </a:r>
            <a:endParaRPr lang="en-US" dirty="0">
              <a:latin typeface="Corbel" panose="020B0503020204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Corbel" panose="020B0503020204020204" pitchFamily="34" charset="0"/>
              </a:rPr>
              <a:t>Going further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6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6854" cy="523220"/>
          </a:xfrm>
          <a:noFill/>
        </p:spPr>
        <p:txBody>
          <a:bodyPr vert="horz" wrap="square" lIns="45720" rIns="45720" rtlCol="0" anchor="ctr">
            <a:spAutoFit/>
          </a:bodyPr>
          <a:lstStyle/>
          <a:p>
            <a:r>
              <a:rPr lang="en-US" sz="2800" b="1" dirty="0" smtClean="0">
                <a:latin typeface="Corbel" panose="020B0503020204020204" pitchFamily="34" charset="0"/>
                <a:ea typeface="+mn-ea"/>
                <a:cs typeface="+mn-cs"/>
              </a:rPr>
              <a:t>The CERN </a:t>
            </a:r>
            <a:r>
              <a:rPr lang="en-US" sz="2800" b="1" dirty="0">
                <a:latin typeface="Corbel" panose="020B0503020204020204" pitchFamily="34" charset="0"/>
                <a:ea typeface="+mn-ea"/>
                <a:cs typeface="+mn-cs"/>
              </a:rPr>
              <a:t>Engineering </a:t>
            </a:r>
            <a:r>
              <a:rPr lang="en-US" sz="2800" b="1" dirty="0" smtClean="0">
                <a:latin typeface="Corbel" panose="020B0503020204020204" pitchFamily="34" charset="0"/>
                <a:ea typeface="+mn-ea"/>
                <a:cs typeface="+mn-cs"/>
              </a:rPr>
              <a:t>department:</a:t>
            </a:r>
            <a:endParaRPr lang="fr-CH" sz="2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11282" y="465369"/>
            <a:ext cx="27216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Technical stop coordination </a:t>
            </a:r>
          </a:p>
          <a:p>
            <a:endParaRPr lang="en-US" sz="1400" dirty="0" smtClean="0"/>
          </a:p>
          <a:p>
            <a:r>
              <a:rPr lang="en-US" sz="1400" dirty="0" smtClean="0"/>
              <a:t>Technical coordination of beam facilities</a:t>
            </a:r>
          </a:p>
          <a:p>
            <a:endParaRPr lang="en-US" sz="1400" dirty="0" smtClean="0"/>
          </a:p>
          <a:p>
            <a:r>
              <a:rPr lang="en-US" sz="1400" dirty="0" smtClean="0"/>
              <a:t>Project management </a:t>
            </a:r>
          </a:p>
          <a:p>
            <a:endParaRPr lang="en-US" sz="1400" dirty="0"/>
          </a:p>
          <a:p>
            <a:r>
              <a:rPr lang="en-US" sz="1400" dirty="0" smtClean="0"/>
              <a:t>Mechanical engineering </a:t>
            </a:r>
          </a:p>
          <a:p>
            <a:endParaRPr lang="en-US" sz="1400" dirty="0"/>
          </a:p>
          <a:p>
            <a:r>
              <a:rPr lang="en-US" sz="1400" dirty="0"/>
              <a:t>Mechanical systems for beam devices</a:t>
            </a:r>
          </a:p>
          <a:p>
            <a:endParaRPr lang="en-US" sz="1400" dirty="0"/>
          </a:p>
          <a:p>
            <a:r>
              <a:rPr lang="en-US" sz="1400" dirty="0" smtClean="0"/>
              <a:t>Metrology of the accelerators</a:t>
            </a:r>
          </a:p>
          <a:p>
            <a:endParaRPr lang="en-US" sz="1400" dirty="0" smtClean="0"/>
          </a:p>
          <a:p>
            <a:r>
              <a:rPr lang="en-US" sz="1400" dirty="0" smtClean="0"/>
              <a:t>Handling system</a:t>
            </a:r>
          </a:p>
          <a:p>
            <a:endParaRPr lang="en-US" sz="1400" dirty="0" smtClean="0"/>
          </a:p>
          <a:p>
            <a:r>
              <a:rPr lang="en-US" sz="1400" dirty="0" smtClean="0"/>
              <a:t>Electrical systems</a:t>
            </a:r>
          </a:p>
          <a:p>
            <a:endParaRPr lang="en-US" sz="1400" dirty="0" smtClean="0"/>
          </a:p>
          <a:p>
            <a:r>
              <a:rPr lang="en-US" sz="1400" dirty="0"/>
              <a:t>Cooling and ventilation system</a:t>
            </a:r>
          </a:p>
          <a:p>
            <a:endParaRPr lang="fr-CH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4775576"/>
            <a:ext cx="2895600" cy="273844"/>
          </a:xfrm>
        </p:spPr>
        <p:txBody>
          <a:bodyPr/>
          <a:lstStyle/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04" y="633412"/>
            <a:ext cx="585787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0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03" y="599071"/>
            <a:ext cx="3499051" cy="41681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35996" y="1701864"/>
            <a:ext cx="4389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rbel" panose="020B0503020204020204" pitchFamily="34" charset="0"/>
              </a:rPr>
              <a:t>EN Safety office : </a:t>
            </a:r>
          </a:p>
          <a:p>
            <a:endParaRPr lang="en-US" dirty="0" smtClean="0">
              <a:latin typeface="Corbel" panose="020B05030202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Corbel" panose="020B0503020204020204" pitchFamily="34" charset="0"/>
              </a:rPr>
              <a:t>Departmental Safety Officer (DSO)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Corbel" panose="020B0503020204020204" pitchFamily="34" charset="0"/>
              </a:rPr>
              <a:t>Deputy departmental safety officer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Corbel" panose="020B0503020204020204" pitchFamily="34" charset="0"/>
              </a:rPr>
              <a:t>3 Assistant DSOs</a:t>
            </a:r>
          </a:p>
          <a:p>
            <a:pPr marL="285750" indent="-285750">
              <a:buFontTx/>
              <a:buChar char="-"/>
            </a:pPr>
            <a:endParaRPr lang="fr-CH" dirty="0">
              <a:latin typeface="Corbel" panose="020B0503020204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6854" cy="523220"/>
          </a:xfrm>
          <a:noFill/>
        </p:spPr>
        <p:txBody>
          <a:bodyPr vert="horz" wrap="square" lIns="45720" rIns="45720" rtlCol="0" anchor="ctr">
            <a:spAutoFit/>
          </a:bodyPr>
          <a:lstStyle/>
          <a:p>
            <a:r>
              <a:rPr lang="en-US" sz="2800" b="1" dirty="0" smtClean="0">
                <a:latin typeface="Corbel" panose="020B0503020204020204" pitchFamily="34" charset="0"/>
                <a:ea typeface="+mn-ea"/>
                <a:cs typeface="+mn-cs"/>
              </a:rPr>
              <a:t>The CERN </a:t>
            </a:r>
            <a:r>
              <a:rPr lang="en-US" sz="2800" b="1" dirty="0">
                <a:latin typeface="Corbel" panose="020B0503020204020204" pitchFamily="34" charset="0"/>
                <a:ea typeface="+mn-ea"/>
                <a:cs typeface="+mn-cs"/>
              </a:rPr>
              <a:t>Engineering </a:t>
            </a:r>
            <a:r>
              <a:rPr lang="en-US" sz="2800" b="1" dirty="0" smtClean="0">
                <a:latin typeface="Corbel" panose="020B0503020204020204" pitchFamily="34" charset="0"/>
                <a:ea typeface="+mn-ea"/>
                <a:cs typeface="+mn-cs"/>
              </a:rPr>
              <a:t>department:</a:t>
            </a:r>
            <a:endParaRPr lang="fr-CH" sz="2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8" name="Curved Up Arrow 7"/>
          <p:cNvSpPr/>
          <p:nvPr/>
        </p:nvSpPr>
        <p:spPr>
          <a:xfrm rot="12255633">
            <a:off x="3119550" y="726395"/>
            <a:ext cx="2090808" cy="571146"/>
          </a:xfrm>
          <a:prstGeom prst="curvedUpArrow">
            <a:avLst>
              <a:gd name="adj1" fmla="val 18068"/>
              <a:gd name="adj2" fmla="val 73634"/>
              <a:gd name="adj3" fmla="val 44500"/>
            </a:avLst>
          </a:prstGeom>
          <a:solidFill>
            <a:srgbClr val="0AA6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0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63"/>
            <a:ext cx="8226854" cy="70533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orbel" panose="020B0503020204020204" pitchFamily="34" charset="0"/>
                <a:ea typeface="+mn-ea"/>
                <a:cs typeface="+mn-cs"/>
              </a:rPr>
              <a:t>The safety office in the Engineering department: </a:t>
            </a:r>
            <a:endParaRPr lang="fr-CH" sz="2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28" y="705333"/>
            <a:ext cx="1549380" cy="1032920"/>
          </a:xfrm>
          <a:prstGeom prst="rect">
            <a:avLst/>
          </a:prstGeom>
        </p:spPr>
      </p:pic>
      <p:sp>
        <p:nvSpPr>
          <p:cNvPr id="31" name="Title 1"/>
          <p:cNvSpPr txBox="1">
            <a:spLocks/>
          </p:cNvSpPr>
          <p:nvPr/>
        </p:nvSpPr>
        <p:spPr>
          <a:xfrm>
            <a:off x="1954162" y="942788"/>
            <a:ext cx="6375191" cy="705332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latin typeface="Corbel" panose="020B0503020204020204" pitchFamily="34" charset="0"/>
                <a:ea typeface="+mn-ea"/>
                <a:cs typeface="+mn-cs"/>
              </a:rPr>
              <a:t>Edition of  safety files for beam facilities</a:t>
            </a:r>
            <a:endParaRPr lang="fr-CH" sz="1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80" y="1878513"/>
            <a:ext cx="2571664" cy="1534024"/>
          </a:xfrm>
          <a:prstGeom prst="rect">
            <a:avLst/>
          </a:prstGeom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3990934" y="2292859"/>
            <a:ext cx="4477788" cy="705332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latin typeface="Corbel" panose="020B0503020204020204" pitchFamily="34" charset="0"/>
                <a:ea typeface="+mn-ea"/>
                <a:cs typeface="+mn-cs"/>
              </a:rPr>
              <a:t>Analyze Accident/Incident</a:t>
            </a:r>
            <a:endParaRPr lang="fr-CH" sz="1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935" y="3348379"/>
            <a:ext cx="3225978" cy="1689676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7242120" y="3872630"/>
            <a:ext cx="1969467" cy="705332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latin typeface="Corbel" panose="020B0503020204020204" pitchFamily="34" charset="0"/>
                <a:ea typeface="+mn-ea"/>
                <a:cs typeface="+mn-cs"/>
              </a:rPr>
              <a:t>Avoid black holes</a:t>
            </a:r>
            <a:endParaRPr lang="fr-CH" sz="1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5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6854" cy="70533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orbel" panose="020B0503020204020204" pitchFamily="34" charset="0"/>
                <a:ea typeface="+mn-ea"/>
                <a:cs typeface="+mn-cs"/>
              </a:rPr>
              <a:t>The edition of Safety file for beam facilities: </a:t>
            </a:r>
            <a:endParaRPr lang="fr-CH" sz="2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35597" y="3012800"/>
            <a:ext cx="147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new facility</a:t>
            </a:r>
          </a:p>
          <a:p>
            <a:pPr algn="ctr"/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v_1.0</a:t>
            </a:r>
            <a:endParaRPr lang="fr-CH" sz="1200" b="1" dirty="0">
              <a:solidFill>
                <a:schemeClr val="tx1">
                  <a:lumMod val="60000"/>
                  <a:lumOff val="4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59508" y="2659711"/>
            <a:ext cx="2791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Corbel" panose="020B0503020204020204" pitchFamily="34" charset="0"/>
              </a:rPr>
              <a:t>Monitoring 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Corbel" panose="020B0503020204020204" pitchFamily="34" charset="0"/>
              </a:rPr>
              <a:t>of events</a:t>
            </a:r>
            <a:endParaRPr lang="fr-CH" sz="1200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3074" y="2190052"/>
            <a:ext cx="1788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facility consolidated  </a:t>
            </a:r>
          </a:p>
          <a:p>
            <a:pPr algn="ctr"/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v_1.1</a:t>
            </a:r>
            <a:endParaRPr lang="en-US" sz="1200" b="1" dirty="0">
              <a:solidFill>
                <a:schemeClr val="tx1">
                  <a:lumMod val="60000"/>
                  <a:lumOff val="40000"/>
                </a:schemeClr>
              </a:solidFill>
              <a:latin typeface="Corbel" panose="020B0503020204020204" pitchFamily="34" charset="0"/>
            </a:endParaRPr>
          </a:p>
          <a:p>
            <a:pPr algn="ctr"/>
            <a:endParaRPr lang="en-US" sz="1200" b="1" dirty="0" smtClean="0">
              <a:solidFill>
                <a:schemeClr val="tx1">
                  <a:lumMod val="60000"/>
                  <a:lumOff val="4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60038" y="1276282"/>
            <a:ext cx="1540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facility 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renovation</a:t>
            </a:r>
            <a:endParaRPr lang="en-US" sz="1200" b="1" dirty="0">
              <a:solidFill>
                <a:schemeClr val="tx1">
                  <a:lumMod val="60000"/>
                  <a:lumOff val="40000"/>
                </a:schemeClr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v_2.0</a:t>
            </a:r>
          </a:p>
        </p:txBody>
      </p:sp>
      <p:sp>
        <p:nvSpPr>
          <p:cNvPr id="14" name="Curved Up Arrow 13"/>
          <p:cNvSpPr/>
          <p:nvPr/>
        </p:nvSpPr>
        <p:spPr>
          <a:xfrm rot="20300970">
            <a:off x="4087126" y="3359386"/>
            <a:ext cx="1491976" cy="695044"/>
          </a:xfrm>
          <a:prstGeom prst="curvedUpArrow">
            <a:avLst>
              <a:gd name="adj1" fmla="val 18068"/>
              <a:gd name="adj2" fmla="val 37003"/>
              <a:gd name="adj3" fmla="val 22315"/>
            </a:avLst>
          </a:prstGeom>
          <a:solidFill>
            <a:srgbClr val="0AA6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43061" y="3611829"/>
            <a:ext cx="1583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C00000"/>
                </a:solidFill>
                <a:latin typeface="Corbel" panose="020B0503020204020204" pitchFamily="34" charset="0"/>
              </a:rPr>
              <a:t>Diagnosis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78487" y="2559466"/>
            <a:ext cx="1404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C00000"/>
                </a:solidFill>
                <a:latin typeface="Corbel" panose="020B0503020204020204" pitchFamily="34" charset="0"/>
              </a:rPr>
              <a:t>Diagnosis</a:t>
            </a:r>
            <a:endParaRPr lang="fr-CH" sz="1200" i="1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73784" y="1665444"/>
            <a:ext cx="2791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Corbel" panose="020B0503020204020204" pitchFamily="34" charset="0"/>
              </a:rPr>
              <a:t>Monitoring 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Corbel" panose="020B0503020204020204" pitchFamily="34" charset="0"/>
              </a:rPr>
              <a:t>of events</a:t>
            </a:r>
            <a:endParaRPr lang="fr-CH" sz="1200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" y="674024"/>
            <a:ext cx="3525623" cy="2067688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22" name="Curved Up Arrow 21"/>
          <p:cNvSpPr/>
          <p:nvPr/>
        </p:nvSpPr>
        <p:spPr>
          <a:xfrm rot="20300970">
            <a:off x="5080922" y="2926431"/>
            <a:ext cx="1576151" cy="681380"/>
          </a:xfrm>
          <a:prstGeom prst="curvedUpArrow">
            <a:avLst>
              <a:gd name="adj1" fmla="val 18068"/>
              <a:gd name="adj2" fmla="val 37003"/>
              <a:gd name="adj3" fmla="val 22315"/>
            </a:avLst>
          </a:prstGeom>
          <a:solidFill>
            <a:srgbClr val="0AA6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3" name="Curved Up Arrow 22"/>
          <p:cNvSpPr/>
          <p:nvPr/>
        </p:nvSpPr>
        <p:spPr>
          <a:xfrm rot="20300970">
            <a:off x="6080207" y="2443886"/>
            <a:ext cx="1576151" cy="681380"/>
          </a:xfrm>
          <a:prstGeom prst="curvedUpArrow">
            <a:avLst>
              <a:gd name="adj1" fmla="val 18068"/>
              <a:gd name="adj2" fmla="val 37003"/>
              <a:gd name="adj3" fmla="val 22315"/>
            </a:avLst>
          </a:prstGeom>
          <a:solidFill>
            <a:srgbClr val="0AA6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4" name="Curved Up Arrow 23"/>
          <p:cNvSpPr/>
          <p:nvPr/>
        </p:nvSpPr>
        <p:spPr>
          <a:xfrm rot="20300970">
            <a:off x="7144747" y="1977273"/>
            <a:ext cx="1548275" cy="681380"/>
          </a:xfrm>
          <a:prstGeom prst="curvedUpArrow">
            <a:avLst>
              <a:gd name="adj1" fmla="val 18068"/>
              <a:gd name="adj2" fmla="val 37003"/>
              <a:gd name="adj3" fmla="val 27536"/>
            </a:avLst>
          </a:prstGeom>
          <a:solidFill>
            <a:srgbClr val="0AA6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2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279506" y="4767263"/>
            <a:ext cx="501424" cy="273844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985" y="3023537"/>
            <a:ext cx="3740807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Safety file content :</a:t>
            </a:r>
          </a:p>
          <a:p>
            <a:endParaRPr lang="en-US" sz="1100" dirty="0" smtClean="0"/>
          </a:p>
          <a:p>
            <a:pPr marL="285750" indent="-285750">
              <a:buFontTx/>
              <a:buChar char="-"/>
            </a:pPr>
            <a:r>
              <a:rPr lang="en-US" sz="1100" b="1" dirty="0" smtClean="0"/>
              <a:t>Description</a:t>
            </a:r>
            <a:r>
              <a:rPr lang="en-US" sz="1100" dirty="0" smtClean="0"/>
              <a:t> of each system </a:t>
            </a:r>
          </a:p>
          <a:p>
            <a:pPr marL="285750" indent="-285750">
              <a:buFontTx/>
              <a:buChar char="-"/>
            </a:pPr>
            <a:r>
              <a:rPr lang="en-US" sz="1100" b="1" dirty="0" smtClean="0"/>
              <a:t>Demonstration</a:t>
            </a:r>
            <a:r>
              <a:rPr lang="en-US" sz="1100" dirty="0" smtClean="0"/>
              <a:t> that each system is safe to operate</a:t>
            </a:r>
          </a:p>
          <a:p>
            <a:pPr marL="285750" indent="-285750">
              <a:buFontTx/>
              <a:buChar char="-"/>
            </a:pPr>
            <a:r>
              <a:rPr lang="en-US" sz="1100" b="1" dirty="0" smtClean="0"/>
              <a:t>Safety procedure </a:t>
            </a:r>
            <a:r>
              <a:rPr lang="en-US" sz="1100" dirty="0" smtClean="0"/>
              <a:t>of each system</a:t>
            </a:r>
          </a:p>
          <a:p>
            <a:pPr marL="285750" indent="-285750">
              <a:buFontTx/>
              <a:buChar char="-"/>
            </a:pPr>
            <a:r>
              <a:rPr lang="en-US" sz="1100" b="1" dirty="0" smtClean="0"/>
              <a:t>Recording and monitoring </a:t>
            </a:r>
            <a:r>
              <a:rPr lang="en-US" sz="1100" dirty="0" smtClean="0"/>
              <a:t>of system’s lifecycle (accident, incident, near miss, safety  inspection report) </a:t>
            </a:r>
            <a:endParaRPr lang="fr-CH" sz="1100" dirty="0"/>
          </a:p>
        </p:txBody>
      </p:sp>
    </p:spTree>
    <p:extLst>
      <p:ext uri="{BB962C8B-B14F-4D97-AF65-F5344CB8AC3E}">
        <p14:creationId xmlns:p14="http://schemas.microsoft.com/office/powerpoint/2010/main" val="343543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 animBg="1"/>
      <p:bldP spid="19" grpId="0"/>
      <p:bldP spid="20" grpId="0"/>
      <p:bldP spid="18" grpId="0"/>
      <p:bldP spid="22" grpId="0" animBg="1"/>
      <p:bldP spid="23" grpId="0" animBg="1"/>
      <p:bldP spid="2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9" y="782471"/>
            <a:ext cx="6315102" cy="4100043"/>
          </a:xfrm>
          <a:prstGeom prst="rect">
            <a:avLst/>
          </a:prstGeom>
        </p:spPr>
      </p:pic>
      <p:sp>
        <p:nvSpPr>
          <p:cNvPr id="14" name="Oval 7"/>
          <p:cNvSpPr>
            <a:spLocks noChangeArrowheads="1"/>
          </p:cNvSpPr>
          <p:nvPr/>
        </p:nvSpPr>
        <p:spPr bwMode="auto">
          <a:xfrm>
            <a:off x="2969572" y="4039374"/>
            <a:ext cx="85725" cy="85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685800"/>
            <a:endParaRPr lang="en-GB" sz="1350">
              <a:solidFill>
                <a:srgbClr val="0C377B"/>
              </a:solidFill>
              <a:latin typeface="Arial"/>
            </a:endParaRPr>
          </a:p>
        </p:txBody>
      </p:sp>
      <p:sp>
        <p:nvSpPr>
          <p:cNvPr id="15" name="Oval 8"/>
          <p:cNvSpPr>
            <a:spLocks noChangeArrowheads="1"/>
          </p:cNvSpPr>
          <p:nvPr/>
        </p:nvSpPr>
        <p:spPr bwMode="auto">
          <a:xfrm>
            <a:off x="2974763" y="4052871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685800"/>
            <a:endParaRPr lang="en-GB" sz="1350">
              <a:solidFill>
                <a:srgbClr val="0C377B"/>
              </a:solidFill>
              <a:latin typeface="Arial"/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3118583" y="1245513"/>
            <a:ext cx="85725" cy="85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defTabSz="685800"/>
            <a:endParaRPr lang="en-GB" sz="1350">
              <a:solidFill>
                <a:srgbClr val="0C377B"/>
              </a:solidFill>
              <a:latin typeface="Arial"/>
            </a:endParaRPr>
          </a:p>
        </p:txBody>
      </p:sp>
      <p:sp>
        <p:nvSpPr>
          <p:cNvPr id="17" name="Oval 11"/>
          <p:cNvSpPr>
            <a:spLocks noChangeArrowheads="1"/>
          </p:cNvSpPr>
          <p:nvPr/>
        </p:nvSpPr>
        <p:spPr bwMode="auto">
          <a:xfrm>
            <a:off x="3118583" y="1218128"/>
            <a:ext cx="94059" cy="940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685800"/>
            <a:endParaRPr lang="en-GB" sz="1350">
              <a:solidFill>
                <a:srgbClr val="0C377B"/>
              </a:solidFill>
              <a:latin typeface="Arial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3118583" y="1218128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defTabSz="685800"/>
            <a:r>
              <a:rPr lang="en-US" sz="1350" dirty="0">
                <a:solidFill>
                  <a:srgbClr val="0C377B"/>
                </a:solidFill>
                <a:latin typeface="Arial"/>
                <a:ea typeface="ＭＳ Ｐゴシック" pitchFamily="116" charset="-128"/>
              </a:rPr>
              <a:t>?</a:t>
            </a:r>
          </a:p>
        </p:txBody>
      </p:sp>
      <p:sp>
        <p:nvSpPr>
          <p:cNvPr id="21" name="Oval 14"/>
          <p:cNvSpPr>
            <a:spLocks noChangeArrowheads="1"/>
          </p:cNvSpPr>
          <p:nvPr/>
        </p:nvSpPr>
        <p:spPr bwMode="auto">
          <a:xfrm>
            <a:off x="3118583" y="1218128"/>
            <a:ext cx="114300" cy="114300"/>
          </a:xfrm>
          <a:prstGeom prst="ellipse">
            <a:avLst/>
          </a:prstGeom>
          <a:solidFill>
            <a:srgbClr val="FF33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defTabSz="685800"/>
            <a:r>
              <a:rPr lang="en-US" sz="1350" dirty="0">
                <a:solidFill>
                  <a:srgbClr val="0C377B"/>
                </a:solidFill>
                <a:latin typeface="Arial"/>
                <a:ea typeface="ＭＳ Ｐゴシック" pitchFamily="116" charset="-128"/>
              </a:rPr>
              <a:t>?</a:t>
            </a: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>
            <a:off x="3118583" y="1218128"/>
            <a:ext cx="114300" cy="114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defTabSz="685800"/>
            <a:r>
              <a:rPr lang="en-US" sz="1350" dirty="0">
                <a:solidFill>
                  <a:srgbClr val="0C377B"/>
                </a:solidFill>
                <a:latin typeface="Arial"/>
                <a:ea typeface="ＭＳ Ｐゴシック" pitchFamily="116" charset="-128"/>
              </a:rPr>
              <a:t>?</a:t>
            </a:r>
          </a:p>
        </p:txBody>
      </p:sp>
      <p:sp>
        <p:nvSpPr>
          <p:cNvPr id="23" name="Oval 16"/>
          <p:cNvSpPr>
            <a:spLocks noChangeArrowheads="1"/>
          </p:cNvSpPr>
          <p:nvPr/>
        </p:nvSpPr>
        <p:spPr bwMode="auto">
          <a:xfrm>
            <a:off x="3113822" y="1218128"/>
            <a:ext cx="114300" cy="114300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defTabSz="685800"/>
            <a:r>
              <a:rPr lang="en-US" sz="1350" dirty="0">
                <a:solidFill>
                  <a:srgbClr val="0C377B"/>
                </a:solidFill>
                <a:latin typeface="Arial"/>
                <a:ea typeface="ＭＳ Ｐゴシック" pitchFamily="116" charset="-128"/>
              </a:rPr>
              <a:t>?</a:t>
            </a:r>
          </a:p>
        </p:txBody>
      </p:sp>
      <p:sp>
        <p:nvSpPr>
          <p:cNvPr id="26" name="Oval 8"/>
          <p:cNvSpPr>
            <a:spLocks noChangeArrowheads="1"/>
          </p:cNvSpPr>
          <p:nvPr/>
        </p:nvSpPr>
        <p:spPr bwMode="auto">
          <a:xfrm>
            <a:off x="2974763" y="4039375"/>
            <a:ext cx="85725" cy="85725"/>
          </a:xfrm>
          <a:prstGeom prst="ellipse">
            <a:avLst/>
          </a:prstGeom>
          <a:solidFill>
            <a:srgbClr val="7DAD21"/>
          </a:solidFill>
          <a:ln w="9525">
            <a:solidFill>
              <a:srgbClr val="7DAD21"/>
            </a:solidFill>
            <a:round/>
            <a:headEnd/>
            <a:tailEnd/>
          </a:ln>
        </p:spPr>
        <p:txBody>
          <a:bodyPr wrap="none" anchor="ctr"/>
          <a:lstStyle/>
          <a:p>
            <a:pPr defTabSz="685800"/>
            <a:endParaRPr lang="en-GB" sz="1350">
              <a:solidFill>
                <a:srgbClr val="0C377B"/>
              </a:solidFill>
              <a:latin typeface="Arial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091198" y="1190744"/>
            <a:ext cx="164309" cy="1643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135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091198" y="1190743"/>
            <a:ext cx="159548" cy="159548"/>
            <a:chOff x="4425948" y="1165194"/>
            <a:chExt cx="212730" cy="212730"/>
          </a:xfrm>
        </p:grpSpPr>
        <p:sp>
          <p:nvSpPr>
            <p:cNvPr id="33" name="Oval 32"/>
            <p:cNvSpPr/>
            <p:nvPr/>
          </p:nvSpPr>
          <p:spPr>
            <a:xfrm>
              <a:off x="4495800" y="1235046"/>
              <a:ext cx="73026" cy="730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GB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4425948" y="1165194"/>
              <a:ext cx="212730" cy="2127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GB" sz="135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5650259" y="3465574"/>
            <a:ext cx="806284" cy="623244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" name="Oval 23"/>
          <p:cNvSpPr/>
          <p:nvPr/>
        </p:nvSpPr>
        <p:spPr>
          <a:xfrm>
            <a:off x="5235622" y="2325713"/>
            <a:ext cx="764177" cy="692332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64" y="1326611"/>
            <a:ext cx="1426086" cy="1035386"/>
          </a:xfrm>
          <a:prstGeom prst="rect">
            <a:avLst/>
          </a:prstGeom>
        </p:spPr>
      </p:pic>
      <p:cxnSp>
        <p:nvCxnSpPr>
          <p:cNvPr id="27" name="Straight Arrow Connector 26"/>
          <p:cNvCxnSpPr>
            <a:stCxn id="30" idx="1"/>
            <a:endCxn id="25" idx="3"/>
          </p:cNvCxnSpPr>
          <p:nvPr/>
        </p:nvCxnSpPr>
        <p:spPr>
          <a:xfrm flipH="1">
            <a:off x="3968550" y="1262675"/>
            <a:ext cx="3621831" cy="581629"/>
          </a:xfrm>
          <a:prstGeom prst="straightConnector1">
            <a:avLst/>
          </a:prstGeom>
          <a:ln w="3492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4" idx="6"/>
          </p:cNvCxnSpPr>
          <p:nvPr/>
        </p:nvCxnSpPr>
        <p:spPr>
          <a:xfrm flipH="1">
            <a:off x="5999799" y="2377878"/>
            <a:ext cx="1590582" cy="294001"/>
          </a:xfrm>
          <a:prstGeom prst="straightConnector1">
            <a:avLst/>
          </a:prstGeom>
          <a:ln w="3492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36" idx="1"/>
            <a:endCxn id="20" idx="6"/>
          </p:cNvCxnSpPr>
          <p:nvPr/>
        </p:nvCxnSpPr>
        <p:spPr>
          <a:xfrm flipH="1">
            <a:off x="6456543" y="3569019"/>
            <a:ext cx="1133838" cy="208177"/>
          </a:xfrm>
          <a:prstGeom prst="straightConnector1">
            <a:avLst/>
          </a:prstGeom>
          <a:ln w="3492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590381" y="1047231"/>
            <a:ext cx="11515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Corbel" panose="020B0503020204020204" pitchFamily="34" charset="0"/>
              </a:rPr>
              <a:t>Renovation Project </a:t>
            </a:r>
            <a:endParaRPr lang="fr-CH" sz="1100" dirty="0">
              <a:latin typeface="Corbel" panose="020B05030202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90381" y="2188796"/>
            <a:ext cx="1151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Corbel" panose="020B0503020204020204" pitchFamily="34" charset="0"/>
              </a:rPr>
              <a:t>New Project </a:t>
            </a:r>
            <a:endParaRPr lang="fr-CH" sz="1100" dirty="0">
              <a:latin typeface="Corbel" panose="020B05030202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90381" y="3353575"/>
            <a:ext cx="11515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Corbel" panose="020B0503020204020204" pitchFamily="34" charset="0"/>
              </a:rPr>
              <a:t>Consolidation Project </a:t>
            </a:r>
            <a:endParaRPr lang="fr-CH" sz="1100" dirty="0">
              <a:latin typeface="Corbel" panose="020B0503020204020204" pitchFamily="34" charset="0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0" y="0"/>
            <a:ext cx="8226854" cy="70533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400" b="0" i="0" kern="1200">
                <a:solidFill>
                  <a:srgbClr val="0C377B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US" sz="2800" b="1" smtClean="0">
                <a:latin typeface="Corbel" panose="020B0503020204020204" pitchFamily="34" charset="0"/>
                <a:ea typeface="+mn-ea"/>
                <a:cs typeface="+mn-cs"/>
              </a:rPr>
              <a:t>The edition of Safety file for beam facilities: </a:t>
            </a:r>
            <a:endParaRPr lang="fr-CH" sz="2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304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01019 C 0.01649 -0.02547 0.03125 -0.04259 0.04062 -0.05255 C 0.05 -0.0625 0.05868 -0.06667 0.06441 -0.06968 C 0.07014 -0.07269 0.07292 -0.07014 0.07517 -0.07014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" y="-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816 -0.01019 C 0.01649 -0.02547 0.03125 -0.04259 0.04062 -0.05255 C 0.05 -0.0625 0.05868 -0.06667 0.06441 -0.06968 C 0.07014 -0.07269 0.07292 -0.07014 0.07517 -0.0701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" presetID="1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56 -0.04236 C 0.14913 -0.04306 0.14427 -0.04746 0.13733 -0.04931 C 0.13038 -0.05116 0.12031 -0.0507 0.10989 -0.05301 C 0.09948 -0.05533 0.08663 -0.05949 0.07483 -0.06366 C 0.05903 -0.06366 0.03871 -0.0706 0.03871 -0.07847 C 0.03871 -0.08634 0.06285 -0.09051 0.07864 -0.09051 C 0.09514 -0.09051 0.13316 -0.07477 0.07934 -0.06505 " pathEditMode="relative" rAng="0" ptsTypes="faaffff">
                                      <p:cBhvr>
                                        <p:cTn id="11" dur="3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2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56 -0.04746 C 0.14913 -0.04815 0.14427 -0.05255 0.13733 -0.0544 C 0.13038 -0.05625 0.12031 -0.05579 0.10989 -0.0581 C 0.09948 -0.06042 0.08663 -0.06459 0.07483 -0.06875 C 0.05903 -0.06875 0.03871 -0.0757 0.03871 -0.08357 C 0.03871 -0.09144 0.06285 -0.0956 0.07864 -0.0956 C 0.09514 -0.0956 0.13316 -0.07986 0.07934 -0.07014 " pathEditMode="relative" rAng="0" ptsTypes="faaffff">
                                      <p:cBhvr>
                                        <p:cTn id="13" dur="3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200"/>
                            </p:stCondLst>
                            <p:childTnLst>
                              <p:par>
                                <p:cTn id="15" presetID="1" presetClass="pat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66 -0.04746 C 0.19444 -0.04746 0.23437 -0.03172 0.23437 -0.01204 C 0.23437 0.00741 0.19444 0.02338 0.14566 0.02338 C 0.0967 0.02338 0.05712 0.00741 0.05712 -0.01204 C 0.05712 -0.03172 0.0967 -0.04746 0.14566 -0.04746 Z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66 -0.04491 C 0.19444 -0.04491 0.23437 -0.02917 0.23437 -0.00949 C 0.23437 0.00995 0.19444 0.02592 0.14566 0.02592 C 0.0967 0.02592 0.05712 0.00995 0.05712 -0.00949 C 0.05712 -0.02917 0.0967 -0.04491 0.14566 -0.04491 Z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200"/>
                            </p:stCondLst>
                            <p:childTnLst>
                              <p:par>
                                <p:cTn id="20" presetID="0" presetClass="pat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66 -0.04746 C 0.15868 -0.04422 0.21285 -0.03773 0.22378 -0.02847 C 0.23472 -0.01922 0.23021 -0.00023 0.21128 0.00764 C 0.19236 0.01551 0.14427 0.02592 0.11059 0.01875 C 0.07691 0.01157 0.04792 -0.01759 0.0092 -0.03496 C -0.02952 -0.05232 -0.10174 -0.04352 -0.12136 -0.08588 C -0.14097 -0.12824 -0.1382 -0.24699 -0.10886 -0.28866 C -0.07952 -0.33033 0.02083 -0.32616 0.05503 -0.33588 " pathEditMode="relative" rAng="0" ptsTypes="aaaaaa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" y="-10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88 -0.04259 C 0.1559 -0.03935 0.21007 -0.03287 0.22101 -0.02361 C 0.23194 -0.01435 0.22743 0.00463 0.20851 0.0125 C 0.18958 0.02037 0.14149 0.03078 0.10781 0.02361 C 0.07413 0.01643 0.04514 -0.01273 0.00642 -0.03009 C -0.03229 -0.04746 -0.10452 -0.03866 -0.12413 -0.08102 C -0.14375 -0.12338 -0.14097 -0.24213 -0.11163 -0.2838 C -0.08229 -0.32547 0.01805 -0.3213 0.05226 -0.33102 " pathEditMode="relative" rAng="0" ptsTypes="aaaaaaaa"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" y="-1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00"/>
                            </p:stCondLst>
                            <p:childTnLst>
                              <p:par>
                                <p:cTn id="25" presetID="1" presetClass="pat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03 -0.33634 C 0.15156 -0.33634 0.23038 -0.30533 0.23038 -0.2669 C 0.23038 -0.22847 0.15156 -0.19722 0.05503 -0.19722 C -0.04149 -0.19722 -0.11997 -0.22847 -0.11997 -0.2669 C -0.11997 -0.30533 -0.04149 -0.33634 0.05503 -0.33634 Z " pathEditMode="relative" rAng="0" ptsTypes="fffff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pat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03 -0.33634 C 0.15156 -0.33634 0.23038 -0.30533 0.23038 -0.2669 C 0.23038 -0.22847 0.15156 -0.19722 0.05503 -0.19722 C -0.04149 -0.19722 -0.11997 -0.22847 -0.11997 -0.2669 C -0.11997 -0.30533 -0.04149 -0.33634 0.05503 -0.33634 Z " pathEditMode="relative" rAng="0" ptsTypes="fffff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200"/>
                            </p:stCondLst>
                            <p:childTnLst>
                              <p:par>
                                <p:cTn id="30" presetID="0" presetClass="pat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86 -0.33634 C 0.08038 -0.33079 0.18212 -0.32153 0.20781 -0.30347 C 0.23351 -0.28542 0.23437 -0.2463 0.20851 -0.22847 C 0.18264 -0.21065 0.10017 -0.20209 0.05295 -0.19699 C 0.00573 -0.1919 -0.04063 -0.20185 -0.07483 -0.19792 C -0.10903 -0.19398 -0.12222 -0.17315 -0.15191 -0.17384 C -0.1816 -0.17454 -0.22743 -0.16806 -0.2533 -0.20255 C -0.27917 -0.23704 -0.31945 -0.33519 -0.30677 -0.38033 C -0.2941 -0.42547 -0.23125 -0.45347 -0.17691 -0.47292 C -0.12257 -0.49236 -0.02188 -0.4919 0.01892 -0.49699 " pathEditMode="relative" rAng="0" ptsTypes="aaaaaaaaaa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86 -0.33102 C 0.07986 -0.3257 0.18073 -0.31713 0.20503 -0.29861 C 0.22934 -0.28009 0.23594 -0.23773 0.20087 -0.21991 C 0.1658 -0.20209 0.04878 -0.18403 -0.00504 -0.19097 C -0.05886 -0.19792 -0.12083 -0.23959 -0.1217 -0.26204 C -0.12257 -0.28449 -0.0599 -0.3169 -0.01077 -0.32547 C 0.03837 -0.33403 0.13594 -0.31621 0.17344 -0.3132 C 0.21094 -0.31019 0.19514 -0.31181 0.21423 -0.30764 C 0.23333 -0.30347 0.26684 -0.27894 0.28837 -0.28866 C 0.30989 -0.29838 0.35347 -0.33704 0.3434 -0.36644 C 0.33333 -0.39584 0.28125 -0.44375 0.2283 -0.46528 C 0.17535 -0.48681 0.06805 -0.48912 0.02587 -0.49537 " pathEditMode="relative" rAng="0" ptsTypes="aaaaaaaaaaaa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-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200"/>
                            </p:stCondLst>
                            <p:childTnLst>
                              <p:par>
                                <p:cTn id="35" presetID="1" presetClass="path" presetSubtype="0" repeatCount="6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71 -0.49908 C 0.19774 -0.49908 0.34462 -0.43866 0.34462 -0.36389 C 0.34462 -0.28935 0.19774 -0.22871 0.01771 -0.22871 C -0.1625 -0.22871 -0.30903 -0.28935 -0.30903 -0.36389 C -0.30903 -0.43866 -0.1625 -0.49908 0.01771 -0.49908 Z " pathEditMode="relative" rAng="0" ptsTypes="fffff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path" presetSubtype="0" repeatCount="6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71 -0.49908 C 0.19774 -0.49908 0.34462 -0.43866 0.34462 -0.36389 C 0.34462 -0.28935 0.19774 -0.22871 0.01771 -0.22871 C -0.1625 -0.22871 -0.30903 -0.28935 -0.30903 -0.36389 C -0.30903 -0.43866 -0.1625 -0.49908 0.01771 -0.49908 Z " pathEditMode="relative" rAng="0" ptsTypes="fffff">
                                      <p:cBhvr>
                                        <p:cTn id="38" dur="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200"/>
                            </p:stCondLst>
                            <p:childTnLst>
                              <p:par>
                                <p:cTn id="40" presetID="0" presetClass="path" presetSubtype="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C -0.02031 -0.00463 -0.08385 -0.02732 -0.1217 -0.02824 C -0.15955 -0.02917 -0.20521 -0.01019 -0.22708 -0.00556 " pathEditMode="relative" rAng="0" ptsTypes="a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-1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C -0.01979 0.00208 -0.0875 0.00578 -0.11857 0.01296 C -0.14965 0.02014 -0.17205 0.03634 -0.18611 0.04259 " pathEditMode="relative" rAng="0" ptsTypes="aaa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" y="2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C -0.00955 0.0044 -0.04583 0.01134 -0.05677 0.02569 C -0.06771 0.04004 -0.06406 0.07384 -0.06597 0.08657 " pathEditMode="relative" rAng="0" ptsTypes="aaa">
                                      <p:cBhvr>
                                        <p:cTn id="4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" y="4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C 0.01459 -0.00533 0.05539 -0.03172 0.08785 -0.03241 C 0.12032 -0.0331 0.17257 -0.01019 0.19479 -0.0044 " pathEditMode="relative" rAng="0" ptsTypes="aaa"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" y="-17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185 C 0.02413 0.00023 0.09895 -0.00394 0.1302 0.01111 C 0.16145 0.02616 0.17847 0.07268 0.19114 0.08889 " pathEditMode="relative" rAng="0" ptsTypes="aaa"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4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C 0.01372 0.00602 0.06389 0.01574 0.08264 0.03565 C 0.10139 0.05555 0.10642 0.10185 0.11267 0.11921 " pathEditMode="relative" rAng="0" ptsTypes="aaa">
                                      <p:cBhvr>
                                        <p:cTn id="5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0" grpId="0" animBg="1"/>
      <p:bldP spid="24" grpId="0" animBg="1"/>
      <p:bldP spid="30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49765" y="1076186"/>
            <a:ext cx="74378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Corbel" panose="020B0503020204020204" pitchFamily="34" charset="0"/>
              </a:rPr>
              <a:t>Perform a </a:t>
            </a:r>
            <a:r>
              <a:rPr lang="en-US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diagnosis</a:t>
            </a:r>
            <a:r>
              <a:rPr lang="en-US" sz="1400" dirty="0" smtClean="0">
                <a:solidFill>
                  <a:srgbClr val="0070C0"/>
                </a:solidFill>
                <a:latin typeface="Corbel" panose="020B0503020204020204" pitchFamily="34" charset="0"/>
              </a:rPr>
              <a:t> in line with the project life cycle: </a:t>
            </a:r>
          </a:p>
          <a:p>
            <a:endParaRPr lang="en-US" sz="1400" dirty="0" smtClean="0">
              <a:solidFill>
                <a:srgbClr val="0070C0"/>
              </a:solidFill>
              <a:latin typeface="Corbel" panose="020B0503020204020204" pitchFamily="34" charset="0"/>
            </a:endParaRPr>
          </a:p>
          <a:p>
            <a:endParaRPr lang="en-US" sz="1400" dirty="0" smtClean="0">
              <a:solidFill>
                <a:srgbClr val="0070C0"/>
              </a:solidFill>
              <a:latin typeface="Corbel" panose="020B0503020204020204" pitchFamily="34" charset="0"/>
            </a:endParaRPr>
          </a:p>
          <a:p>
            <a:endParaRPr lang="en-US" sz="1400" dirty="0" smtClean="0">
              <a:solidFill>
                <a:srgbClr val="0070C0"/>
              </a:solidFill>
              <a:latin typeface="Corbel" panose="020B0503020204020204" pitchFamily="34" charset="0"/>
            </a:endParaRPr>
          </a:p>
          <a:p>
            <a:endParaRPr lang="en-US" sz="1400" dirty="0">
              <a:solidFill>
                <a:srgbClr val="0070C0"/>
              </a:solidFill>
              <a:latin typeface="Corbel" panose="020B0503020204020204" pitchFamily="34" charset="0"/>
            </a:endParaRPr>
          </a:p>
          <a:p>
            <a:endParaRPr lang="en-US" sz="1400" dirty="0" smtClean="0">
              <a:solidFill>
                <a:srgbClr val="0070C0"/>
              </a:solidFill>
              <a:latin typeface="Corbel" panose="020B0503020204020204" pitchFamily="34" charset="0"/>
            </a:endParaRPr>
          </a:p>
          <a:p>
            <a:r>
              <a:rPr lang="en-US" sz="1400" dirty="0" smtClean="0">
                <a:solidFill>
                  <a:srgbClr val="0070C0"/>
                </a:solidFill>
                <a:latin typeface="Corbel" panose="020B0503020204020204" pitchFamily="34" charset="0"/>
              </a:rPr>
              <a:t>Focused on: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Corbel" panose="020B0503020204020204" pitchFamily="34" charset="0"/>
              </a:rPr>
              <a:t>Safety</a:t>
            </a:r>
            <a:r>
              <a:rPr lang="en-US" sz="1400" dirty="0" smtClean="0">
                <a:solidFill>
                  <a:srgbClr val="0070C0"/>
                </a:solidFill>
                <a:latin typeface="Corbel" panose="020B0503020204020204" pitchFamily="34" charset="0"/>
              </a:rPr>
              <a:t> aspect;</a:t>
            </a:r>
            <a:endParaRPr lang="en-US" sz="1400" dirty="0">
              <a:solidFill>
                <a:srgbClr val="0070C0"/>
              </a:solidFill>
              <a:latin typeface="Corbel" panose="020B0503020204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Corbel" panose="020B0503020204020204" pitchFamily="34" charset="0"/>
              </a:rPr>
              <a:t>Environmental </a:t>
            </a:r>
            <a:r>
              <a:rPr lang="en-US" sz="1400" dirty="0" smtClean="0">
                <a:solidFill>
                  <a:srgbClr val="0070C0"/>
                </a:solidFill>
                <a:latin typeface="Corbel" panose="020B0503020204020204" pitchFamily="34" charset="0"/>
              </a:rPr>
              <a:t>aspect.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70C0"/>
              </a:solidFill>
              <a:latin typeface="Corbel" panose="020B0503020204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rgbClr val="0070C0"/>
              </a:solidFill>
              <a:latin typeface="Corbel" panose="020B0503020204020204" pitchFamily="34" charset="0"/>
            </a:endParaRPr>
          </a:p>
          <a:p>
            <a:endParaRPr lang="en-US" sz="1400" dirty="0">
              <a:solidFill>
                <a:srgbClr val="0070C0"/>
              </a:solidFill>
              <a:latin typeface="Corbel" panose="020B0503020204020204" pitchFamily="34" charset="0"/>
            </a:endParaRPr>
          </a:p>
          <a:p>
            <a:r>
              <a:rPr lang="en-US" sz="1400" dirty="0" smtClean="0">
                <a:solidFill>
                  <a:srgbClr val="0070C0"/>
                </a:solidFill>
                <a:latin typeface="Corbel" panose="020B0503020204020204" pitchFamily="34" charset="0"/>
              </a:rPr>
              <a:t>Based on the </a:t>
            </a:r>
            <a:r>
              <a:rPr lang="en-US" b="1" dirty="0">
                <a:solidFill>
                  <a:srgbClr val="0070C0"/>
                </a:solidFill>
                <a:latin typeface="Corbel" panose="020B0503020204020204" pitchFamily="34" charset="0"/>
              </a:rPr>
              <a:t>monitoring of </a:t>
            </a:r>
            <a:r>
              <a:rPr lang="en-US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events (near miss, incident, accident) </a:t>
            </a:r>
            <a:endParaRPr lang="en-US" b="1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5620" y="1515918"/>
            <a:ext cx="4698380" cy="767230"/>
          </a:xfrm>
          <a:prstGeom prst="rect">
            <a:avLst/>
          </a:prstGeom>
        </p:spPr>
      </p:pic>
      <p:sp>
        <p:nvSpPr>
          <p:cNvPr id="11" name="Curved Up Arrow 10"/>
          <p:cNvSpPr/>
          <p:nvPr/>
        </p:nvSpPr>
        <p:spPr>
          <a:xfrm rot="998409">
            <a:off x="1550835" y="1903293"/>
            <a:ext cx="3761678" cy="1176853"/>
          </a:xfrm>
          <a:prstGeom prst="curvedUpArrow">
            <a:avLst>
              <a:gd name="adj1" fmla="val 18068"/>
              <a:gd name="adj2" fmla="val 37003"/>
              <a:gd name="adj3" fmla="val 22315"/>
            </a:avLst>
          </a:prstGeom>
          <a:solidFill>
            <a:srgbClr val="0AA6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6854" cy="70533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Corbel" panose="020B0503020204020204" pitchFamily="34" charset="0"/>
                <a:ea typeface="+mn-ea"/>
                <a:cs typeface="+mn-cs"/>
              </a:rPr>
              <a:t>The Diagnosis approach prior to the safety file edition:</a:t>
            </a:r>
            <a:endParaRPr lang="fr-CH" sz="2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0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21499"/>
            <a:ext cx="8226854" cy="57845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Corbel" panose="020B0503020204020204" pitchFamily="34" charset="0"/>
                <a:ea typeface="+mn-ea"/>
                <a:cs typeface="+mn-cs"/>
              </a:rPr>
              <a:t>O</a:t>
            </a:r>
            <a:r>
              <a:rPr lang="en-US" sz="2800" b="1" dirty="0" smtClean="0">
                <a:latin typeface="Corbel" panose="020B0503020204020204" pitchFamily="34" charset="0"/>
                <a:ea typeface="+mn-ea"/>
                <a:cs typeface="+mn-cs"/>
              </a:rPr>
              <a:t>verview of the Diagnosis approach :</a:t>
            </a:r>
            <a:endParaRPr lang="fr-CH" sz="1800" b="1" dirty="0"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2149" y="2245845"/>
            <a:ext cx="35216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2) Rating of the system / process</a:t>
            </a:r>
            <a:endParaRPr lang="en-US" sz="1400" b="1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2150" y="3605749"/>
            <a:ext cx="23960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3) Recommendations</a:t>
            </a:r>
            <a:r>
              <a:rPr lang="en-US" sz="1400" dirty="0" smtClean="0">
                <a:solidFill>
                  <a:srgbClr val="0070C0"/>
                </a:solidFill>
                <a:latin typeface="Corbel" panose="020B0503020204020204" pitchFamily="34" charset="0"/>
              </a:rPr>
              <a:t> </a:t>
            </a:r>
            <a:endParaRPr lang="en-US" sz="1400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2150" y="1245916"/>
            <a:ext cx="41859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1) System /process</a:t>
            </a:r>
            <a:r>
              <a:rPr lang="en-US" sz="1400" b="1" dirty="0">
                <a:solidFill>
                  <a:srgbClr val="0070C0"/>
                </a:solidFill>
                <a:latin typeface="Corbel" panose="020B0503020204020204" pitchFamily="34" charset="0"/>
              </a:rPr>
              <a:t> </a:t>
            </a:r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breakdown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1485" y="1562945"/>
            <a:ext cx="82025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It </a:t>
            </a:r>
            <a:r>
              <a:rPr lang="en-US" sz="1200" dirty="0"/>
              <a:t>is the list of each system which composed the beam </a:t>
            </a:r>
            <a:r>
              <a:rPr lang="en-US" sz="1200" dirty="0" smtClean="0"/>
              <a:t>facility, for </a:t>
            </a:r>
            <a:r>
              <a:rPr lang="en-US" sz="1200" dirty="0"/>
              <a:t>each system we are performing a </a:t>
            </a:r>
            <a:r>
              <a:rPr lang="en-US" sz="1200" dirty="0" smtClean="0"/>
              <a:t>diagnosis </a:t>
            </a:r>
            <a:endParaRPr lang="fr-CH" sz="1200" dirty="0"/>
          </a:p>
        </p:txBody>
      </p:sp>
      <p:sp>
        <p:nvSpPr>
          <p:cNvPr id="15" name="Rectangle 14"/>
          <p:cNvSpPr/>
          <p:nvPr/>
        </p:nvSpPr>
        <p:spPr>
          <a:xfrm>
            <a:off x="-12204" y="564878"/>
            <a:ext cx="904424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diagnosis is an analysis of the events that occurred (or not) during the last 5 years on a given system, combined with the potential severity of an event on personnel or the environment, and the current level of safety management </a:t>
            </a:r>
            <a:r>
              <a:rPr lang="en-GB" sz="1100" dirty="0" smtClean="0"/>
              <a:t>control.</a:t>
            </a:r>
            <a:endParaRPr lang="fr-CH" sz="1100" dirty="0"/>
          </a:p>
        </p:txBody>
      </p:sp>
      <p:sp>
        <p:nvSpPr>
          <p:cNvPr id="16" name="Rectangle 15"/>
          <p:cNvSpPr/>
          <p:nvPr/>
        </p:nvSpPr>
        <p:spPr>
          <a:xfrm>
            <a:off x="941485" y="2612966"/>
            <a:ext cx="568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Safety rating: </a:t>
            </a:r>
            <a:r>
              <a:rPr lang="en-US" sz="1200" dirty="0" smtClean="0"/>
              <a:t>Result of occurrence x severity x level of control </a:t>
            </a:r>
            <a:endParaRPr lang="fr-CH" sz="1200" dirty="0"/>
          </a:p>
        </p:txBody>
      </p:sp>
      <p:sp>
        <p:nvSpPr>
          <p:cNvPr id="17" name="Rectangle 16"/>
          <p:cNvSpPr/>
          <p:nvPr/>
        </p:nvSpPr>
        <p:spPr>
          <a:xfrm>
            <a:off x="941485" y="2975147"/>
            <a:ext cx="71368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00B050"/>
                </a:solidFill>
              </a:rPr>
              <a:t>Environmental rating: </a:t>
            </a:r>
            <a:r>
              <a:rPr lang="en-US" sz="1200" dirty="0" smtClean="0"/>
              <a:t>Result of the multiplication occurrence x severity x level of control </a:t>
            </a:r>
            <a:endParaRPr lang="fr-CH" sz="1200" dirty="0"/>
          </a:p>
        </p:txBody>
      </p:sp>
      <p:sp>
        <p:nvSpPr>
          <p:cNvPr id="19" name="Rectangle 18"/>
          <p:cNvSpPr/>
          <p:nvPr/>
        </p:nvSpPr>
        <p:spPr>
          <a:xfrm>
            <a:off x="941485" y="3964127"/>
            <a:ext cx="568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Action plan proposed to the project team</a:t>
            </a:r>
            <a:endParaRPr lang="fr-CH" sz="1200" dirty="0"/>
          </a:p>
        </p:txBody>
      </p:sp>
    </p:spTree>
    <p:extLst>
      <p:ext uri="{BB962C8B-B14F-4D97-AF65-F5344CB8AC3E}">
        <p14:creationId xmlns:p14="http://schemas.microsoft.com/office/powerpoint/2010/main" val="19079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71437"/>
            <a:ext cx="2691442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342900" lvl="0" indent="-342900">
              <a:buFontTx/>
              <a:buAutoNum type="arabicParenR"/>
              <a:defRPr sz="1400" b="1">
                <a:solidFill>
                  <a:srgbClr val="0070C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 smtClean="0"/>
              <a:t>System/process breakdown </a:t>
            </a:r>
            <a:endParaRPr lang="en-US" dirty="0"/>
          </a:p>
        </p:txBody>
      </p:sp>
      <p:sp>
        <p:nvSpPr>
          <p:cNvPr id="3" name="AutoShape 2" descr="Résultat de recherche d'images pour &quot;cloud of words&quot;"/>
          <p:cNvSpPr>
            <a:spLocks noChangeAspect="1" noChangeArrowheads="1"/>
          </p:cNvSpPr>
          <p:nvPr/>
        </p:nvSpPr>
        <p:spPr bwMode="auto">
          <a:xfrm>
            <a:off x="-84726" y="-1600200"/>
            <a:ext cx="44577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" name="TextBox 11"/>
          <p:cNvSpPr txBox="1"/>
          <p:nvPr/>
        </p:nvSpPr>
        <p:spPr>
          <a:xfrm>
            <a:off x="6881551" y="614338"/>
            <a:ext cx="201173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/>
              <a:t>Beam </a:t>
            </a:r>
            <a:r>
              <a:rPr lang="en-US" sz="1200" dirty="0" smtClean="0"/>
              <a:t>monitoring</a:t>
            </a:r>
            <a:endParaRPr lang="en-US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Vacuum </a:t>
            </a:r>
            <a:r>
              <a:rPr lang="en-US" sz="1200" dirty="0"/>
              <a:t>system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Magnet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Power </a:t>
            </a:r>
            <a:r>
              <a:rPr lang="en-US" sz="1200" dirty="0"/>
              <a:t>converter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Beam </a:t>
            </a:r>
            <a:r>
              <a:rPr lang="en-US" sz="1200" dirty="0" smtClean="0"/>
              <a:t>stopper (EIS)</a:t>
            </a:r>
            <a:endParaRPr lang="en-US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Target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Cryogenic system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Shielding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Access </a:t>
            </a:r>
            <a:r>
              <a:rPr lang="en-US" sz="1200" dirty="0"/>
              <a:t>system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Structure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Circulation process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Storage areas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Workshop area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Control room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Load transport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Electrical network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Gas distribution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Compressed air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Water cooling system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Ventilation system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Fire safety system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Maintenance activities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Operation activities</a:t>
            </a:r>
          </a:p>
          <a:p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endParaRPr lang="en-US" sz="12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3" y="626144"/>
            <a:ext cx="6632484" cy="44216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1625" y="3775163"/>
            <a:ext cx="296043" cy="50383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42576" y="4862788"/>
            <a:ext cx="501424" cy="273844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7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98987" y="520827"/>
            <a:ext cx="33651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Occurrence</a:t>
            </a:r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 scale :  </a:t>
            </a:r>
            <a:endParaRPr lang="en-US" sz="1400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562067"/>
              </p:ext>
            </p:extLst>
          </p:nvPr>
        </p:nvGraphicFramePr>
        <p:xfrm>
          <a:off x="1551261" y="996264"/>
          <a:ext cx="4708222" cy="18592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57663">
                  <a:extLst>
                    <a:ext uri="{9D8B030D-6E8A-4147-A177-3AD203B41FA5}">
                      <a16:colId xmlns:a16="http://schemas.microsoft.com/office/drawing/2014/main" val="3485789993"/>
                    </a:ext>
                  </a:extLst>
                </a:gridCol>
                <a:gridCol w="3850559">
                  <a:extLst>
                    <a:ext uri="{9D8B030D-6E8A-4147-A177-3AD203B41FA5}">
                      <a16:colId xmlns:a16="http://schemas.microsoft.com/office/drawing/2014/main" val="3358590325"/>
                    </a:ext>
                  </a:extLst>
                </a:gridCol>
              </a:tblGrid>
              <a:tr h="2557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Score</a:t>
                      </a:r>
                      <a:endParaRPr kumimoji="0" lang="fr-CH" sz="140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Safety or Environment events</a:t>
                      </a:r>
                      <a:endParaRPr kumimoji="0" lang="fr-CH" sz="140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2794192"/>
                  </a:ext>
                </a:extLst>
              </a:tr>
              <a:tr h="4347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</a:t>
                      </a:r>
                      <a:endParaRPr kumimoji="0" lang="fr-CH" sz="140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Nothing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the last 5 years</a:t>
                      </a:r>
                      <a:endParaRPr kumimoji="0" lang="en-US" sz="14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4785041"/>
                  </a:ext>
                </a:extLst>
              </a:tr>
              <a:tr h="4347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3</a:t>
                      </a:r>
                      <a:endParaRPr kumimoji="0" lang="fr-CH" sz="140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1 - 5 events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last 5 years</a:t>
                      </a:r>
                      <a:endParaRPr kumimoji="0" lang="en-US" sz="14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4445127"/>
                  </a:ext>
                </a:extLst>
              </a:tr>
              <a:tr h="4347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5</a:t>
                      </a:r>
                      <a:endParaRPr kumimoji="0" lang="fr-CH" sz="140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More than 5 events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the last 5 years</a:t>
                      </a:r>
                      <a:endParaRPr kumimoji="0" lang="en-US" sz="14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731652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7885"/>
            <a:ext cx="504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2) Rating of the system / process. EN safety office scale.  </a:t>
            </a:r>
            <a:endParaRPr lang="en-US" sz="1400" b="1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51260" y="3102890"/>
            <a:ext cx="51397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u="sng" dirty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en-US" sz="1200" i="1" u="sng" dirty="0" smtClean="0">
                <a:solidFill>
                  <a:schemeClr val="tx2">
                    <a:lumMod val="50000"/>
                  </a:schemeClr>
                </a:solidFill>
              </a:rPr>
              <a:t>xample: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Gas distribution system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A CO2 leak in the north area in 2017 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An unexpected rupture of a safety valve in 2016</a:t>
            </a:r>
          </a:p>
          <a:p>
            <a:pPr marL="171450" indent="-171450">
              <a:buFontTx/>
              <a:buChar char="-"/>
            </a:pP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Occurrence score (3)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for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both Safety and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Environment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aspect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40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687" y="1201314"/>
            <a:ext cx="688527" cy="4638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" y="113073"/>
            <a:ext cx="77640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arenR" startAt="2"/>
            </a:pPr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Analysis of the events (near miss, incident, accident) and find the root causes</a:t>
            </a:r>
          </a:p>
          <a:p>
            <a:pPr lvl="0"/>
            <a:endParaRPr lang="en-US" sz="1400" b="1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3" name="AutoShape 2" descr="Résultat de recherche d'images pour &quot;cloud of words&quot;"/>
          <p:cNvSpPr>
            <a:spLocks noChangeAspect="1" noChangeArrowheads="1"/>
          </p:cNvSpPr>
          <p:nvPr/>
        </p:nvSpPr>
        <p:spPr bwMode="auto">
          <a:xfrm>
            <a:off x="-84726" y="-1600200"/>
            <a:ext cx="44577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0363" y="1831313"/>
            <a:ext cx="1690223" cy="17582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35" y="614735"/>
            <a:ext cx="729248" cy="5833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3203" y="497581"/>
            <a:ext cx="420094" cy="7159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094" y="1161855"/>
            <a:ext cx="532589" cy="53258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51" y="711746"/>
            <a:ext cx="4262243" cy="25424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5308" y="3656669"/>
            <a:ext cx="3120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Difficulties to collect all the data reporting process </a:t>
            </a:r>
            <a:endParaRPr lang="fr-CH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278582" y="3656669"/>
            <a:ext cx="3211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Necessity to understand the root causes for each event </a:t>
            </a:r>
            <a:endParaRPr lang="fr-CH" sz="1600" dirty="0"/>
          </a:p>
        </p:txBody>
      </p:sp>
    </p:spTree>
    <p:extLst>
      <p:ext uri="{BB962C8B-B14F-4D97-AF65-F5344CB8AC3E}">
        <p14:creationId xmlns:p14="http://schemas.microsoft.com/office/powerpoint/2010/main" val="149273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29638" y="459585"/>
            <a:ext cx="44316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Reasonable maximum Severity</a:t>
            </a:r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 scale</a:t>
            </a:r>
            <a:endParaRPr lang="en-US" sz="1400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976629"/>
              </p:ext>
            </p:extLst>
          </p:nvPr>
        </p:nvGraphicFramePr>
        <p:xfrm>
          <a:off x="997016" y="791285"/>
          <a:ext cx="7757161" cy="252308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54782">
                  <a:extLst>
                    <a:ext uri="{9D8B030D-6E8A-4147-A177-3AD203B41FA5}">
                      <a16:colId xmlns:a16="http://schemas.microsoft.com/office/drawing/2014/main" val="3485789993"/>
                    </a:ext>
                  </a:extLst>
                </a:gridCol>
                <a:gridCol w="3330341">
                  <a:extLst>
                    <a:ext uri="{9D8B030D-6E8A-4147-A177-3AD203B41FA5}">
                      <a16:colId xmlns:a16="http://schemas.microsoft.com/office/drawing/2014/main" val="3358590325"/>
                    </a:ext>
                  </a:extLst>
                </a:gridCol>
                <a:gridCol w="3672038">
                  <a:extLst>
                    <a:ext uri="{9D8B030D-6E8A-4147-A177-3AD203B41FA5}">
                      <a16:colId xmlns:a16="http://schemas.microsoft.com/office/drawing/2014/main" val="3562841702"/>
                    </a:ext>
                  </a:extLst>
                </a:gridCol>
              </a:tblGrid>
              <a:tr h="3130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Score</a:t>
                      </a:r>
                      <a:endParaRPr kumimoji="0" lang="fr-CH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Safety </a:t>
                      </a:r>
                      <a:endParaRPr kumimoji="0" lang="fr-CH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Environment </a:t>
                      </a:r>
                      <a:endParaRPr kumimoji="0" lang="fr-CH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794192"/>
                  </a:ext>
                </a:extLst>
              </a:tr>
              <a:tr h="5609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</a:t>
                      </a:r>
                      <a:endParaRPr kumimoji="0" lang="fr-CH" sz="140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Slight injury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&lt; 10 000 $ damages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lost of operation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Minor impact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Reversible impact (short term), local (CERN fences) area impact, small quantity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785041"/>
                  </a:ext>
                </a:extLst>
              </a:tr>
              <a:tr h="7469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5</a:t>
                      </a:r>
                      <a:endParaRPr kumimoji="0" lang="fr-CH" sz="140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Injury with days off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10 000 $ &lt;damages&lt; 100 000 $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Lost operation time (in hours) </a:t>
                      </a:r>
                      <a:endParaRPr kumimoji="0" lang="en-US" sz="14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Major impact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Reversible impact (mid term), regional area impact, medium quantity, low toxicity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445127"/>
                  </a:ext>
                </a:extLst>
              </a:tr>
              <a:tr h="7005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</a:t>
                      </a:r>
                      <a:endParaRPr kumimoji="0" lang="fr-CH" sz="140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Work disability or fatality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&gt;100 000 $ damages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Lost operation time (in days) </a:t>
                      </a:r>
                      <a:endParaRPr kumimoji="0" lang="en-US" sz="14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Serious impact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Irreversible impact, National area impact, big quantity released, high toxicity </a:t>
                      </a:r>
                      <a:endParaRPr kumimoji="0" lang="en-US" sz="14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31652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27885"/>
            <a:ext cx="2916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2) Rating of the system / process</a:t>
            </a:r>
            <a:endParaRPr lang="en-US" sz="1400" b="1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7016" y="3301235"/>
            <a:ext cx="75405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u="sng" dirty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en-US" sz="1200" i="1" u="sng" dirty="0" smtClean="0">
                <a:solidFill>
                  <a:schemeClr val="tx2">
                    <a:lumMod val="50000"/>
                  </a:schemeClr>
                </a:solidFill>
              </a:rPr>
              <a:t>xample: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Gas distribution system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Work disability – Fatality is possible (ODH) 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-   Gas such as SF6, </a:t>
            </a:r>
            <a:r>
              <a:rPr lang="fr-CH" sz="1200" dirty="0" smtClean="0">
                <a:solidFill>
                  <a:schemeClr val="tx2">
                    <a:lumMod val="50000"/>
                  </a:schemeClr>
                </a:solidFill>
              </a:rPr>
              <a:t>CH4</a:t>
            </a:r>
            <a:r>
              <a:rPr lang="fr-CH" sz="1200" dirty="0">
                <a:solidFill>
                  <a:schemeClr val="tx2">
                    <a:lumMod val="50000"/>
                  </a:schemeClr>
                </a:solidFill>
              </a:rPr>
              <a:t>, C2H6, </a:t>
            </a:r>
            <a:r>
              <a:rPr lang="fr-CH" sz="1200" dirty="0" smtClean="0">
                <a:solidFill>
                  <a:schemeClr val="tx2">
                    <a:lumMod val="50000"/>
                  </a:schemeClr>
                </a:solidFill>
              </a:rPr>
              <a:t>C4H10, SF6, CF4 </a:t>
            </a:r>
            <a:r>
              <a:rPr lang="fr-CH" sz="1200" dirty="0">
                <a:solidFill>
                  <a:schemeClr val="tx2">
                    <a:lumMod val="50000"/>
                  </a:schemeClr>
                </a:solidFill>
              </a:rPr>
              <a:t>–R14,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R134 A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are present </a:t>
            </a:r>
            <a:endParaRPr lang="fr-CH" sz="12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Severity score for Safety aspect: (5)                  Severity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score for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Environment aspect: (5) 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33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29640" y="703141"/>
            <a:ext cx="2506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Level of control</a:t>
            </a:r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 scale</a:t>
            </a:r>
            <a:endParaRPr lang="en-US" sz="1400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093341"/>
              </p:ext>
            </p:extLst>
          </p:nvPr>
        </p:nvGraphicFramePr>
        <p:xfrm>
          <a:off x="987829" y="1010918"/>
          <a:ext cx="6626629" cy="207242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81594">
                  <a:extLst>
                    <a:ext uri="{9D8B030D-6E8A-4147-A177-3AD203B41FA5}">
                      <a16:colId xmlns:a16="http://schemas.microsoft.com/office/drawing/2014/main" val="3485789993"/>
                    </a:ext>
                  </a:extLst>
                </a:gridCol>
                <a:gridCol w="5845035">
                  <a:extLst>
                    <a:ext uri="{9D8B030D-6E8A-4147-A177-3AD203B41FA5}">
                      <a16:colId xmlns:a16="http://schemas.microsoft.com/office/drawing/2014/main" val="3358590325"/>
                    </a:ext>
                  </a:extLst>
                </a:gridCol>
              </a:tblGrid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Score</a:t>
                      </a:r>
                      <a:endParaRPr kumimoji="0" lang="fr-CH" sz="16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6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794192"/>
                  </a:ext>
                </a:extLst>
              </a:tr>
              <a:tr h="4962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fr-CH" sz="1400" dirty="0">
                        <a:latin typeface="Corbel" panose="020B05030202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Continuous improvement of the management system.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785041"/>
                  </a:ext>
                </a:extLst>
              </a:tr>
              <a:tr h="59811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fr-CH" sz="1400" dirty="0">
                        <a:latin typeface="Corbel" panose="020B05030202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 management system is in place but still have to be improved.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445127"/>
                  </a:ext>
                </a:extLst>
              </a:tr>
              <a:tr h="64275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fr-CH" sz="1400" dirty="0">
                        <a:latin typeface="Corbel" panose="020B05030202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Non-compliant with the applicable safety rules.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31652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37410"/>
            <a:ext cx="2916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2) Rating of the system / process</a:t>
            </a:r>
            <a:endParaRPr lang="en-US" sz="1400" b="1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9640" y="3127335"/>
            <a:ext cx="7540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u="sng" dirty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en-US" sz="1200" i="1" u="sng" dirty="0" smtClean="0">
                <a:solidFill>
                  <a:schemeClr val="tx2">
                    <a:lumMod val="50000"/>
                  </a:schemeClr>
                </a:solidFill>
              </a:rPr>
              <a:t>xample: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Gas distribution system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Level of control for both Safety and Environment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aspect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: (3) 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50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851673"/>
            <a:ext cx="56022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Safety </a:t>
            </a:r>
            <a:r>
              <a:rPr lang="en-US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score </a:t>
            </a:r>
            <a:endParaRPr lang="en-US" sz="2000" b="1" dirty="0" smtClean="0">
              <a:solidFill>
                <a:schemeClr val="tx1">
                  <a:lumMod val="60000"/>
                  <a:lumOff val="40000"/>
                </a:schemeClr>
              </a:solidFill>
              <a:latin typeface="Corbel" panose="020B0503020204020204" pitchFamily="34" charset="0"/>
              <a:ea typeface="+mj-ea"/>
              <a:cs typeface="+mj-cs"/>
            </a:endParaRPr>
          </a:p>
          <a:p>
            <a:pPr algn="ctr"/>
            <a:r>
              <a:rPr lang="en-US" sz="2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=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 Occurrence </a:t>
            </a:r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x </a:t>
            </a:r>
            <a:r>
              <a:rPr lang="en-US" sz="2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Severity  </a:t>
            </a:r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x </a:t>
            </a:r>
            <a:r>
              <a:rPr lang="en-US" sz="2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Level of control   </a:t>
            </a:r>
            <a:endParaRPr lang="fr-CH" sz="2000" dirty="0">
              <a:solidFill>
                <a:schemeClr val="tx1">
                  <a:lumMod val="60000"/>
                  <a:lumOff val="40000"/>
                </a:schemeClr>
              </a:solidFill>
              <a:latin typeface="Corbel" panose="020B0503020204020204" pitchFamily="34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36672" y="2062599"/>
            <a:ext cx="5962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6600"/>
                </a:solidFill>
                <a:latin typeface="Corbel" panose="020B0503020204020204" pitchFamily="34" charset="0"/>
                <a:ea typeface="+mj-ea"/>
                <a:cs typeface="+mj-cs"/>
              </a:rPr>
              <a:t>Environmental  score </a:t>
            </a:r>
          </a:p>
          <a:p>
            <a:pPr algn="ctr"/>
            <a:r>
              <a:rPr lang="en-US" sz="2000" dirty="0">
                <a:solidFill>
                  <a:srgbClr val="FF6600"/>
                </a:solidFill>
                <a:latin typeface="Corbel" panose="020B0503020204020204" pitchFamily="34" charset="0"/>
                <a:ea typeface="+mj-ea"/>
                <a:cs typeface="+mj-cs"/>
              </a:rPr>
              <a:t>=</a:t>
            </a:r>
          </a:p>
          <a:p>
            <a:pPr algn="ctr"/>
            <a:r>
              <a:rPr lang="en-US" sz="2000" dirty="0">
                <a:solidFill>
                  <a:srgbClr val="FF6600"/>
                </a:solidFill>
                <a:latin typeface="Corbel" panose="020B0503020204020204" pitchFamily="34" charset="0"/>
                <a:ea typeface="+mj-ea"/>
                <a:cs typeface="+mj-cs"/>
              </a:rPr>
              <a:t> Occurrence x Severity  x Level of control</a:t>
            </a:r>
            <a:endParaRPr lang="fr-CH" sz="2000" dirty="0">
              <a:solidFill>
                <a:srgbClr val="FF6600"/>
              </a:solidFill>
              <a:latin typeface="Corbel" panose="020B0503020204020204" pitchFamily="34" charset="0"/>
              <a:ea typeface="+mj-ea"/>
              <a:cs typeface="+mj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0" y="127885"/>
            <a:ext cx="2916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2) Rating of the system / process</a:t>
            </a:r>
            <a:endParaRPr lang="en-US" sz="1400" b="1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7510" y="3273525"/>
            <a:ext cx="7540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u="sng" dirty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en-US" sz="1200" i="1" u="sng" dirty="0" smtClean="0">
                <a:solidFill>
                  <a:schemeClr val="tx2">
                    <a:lumMod val="50000"/>
                  </a:schemeClr>
                </a:solidFill>
              </a:rPr>
              <a:t>xample: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Gas distribution system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Safety score (90)</a:t>
            </a: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Environment score (45)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826013" y="632460"/>
            <a:ext cx="2807324" cy="4254835"/>
            <a:chOff x="5879476" y="512428"/>
            <a:chExt cx="2807324" cy="4254835"/>
          </a:xfrm>
        </p:grpSpPr>
        <p:sp>
          <p:nvSpPr>
            <p:cNvPr id="10" name="Rectangle 9"/>
            <p:cNvSpPr/>
            <p:nvPr/>
          </p:nvSpPr>
          <p:spPr>
            <a:xfrm>
              <a:off x="7924658" y="632460"/>
              <a:ext cx="626336" cy="114089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7157906" y="2014584"/>
              <a:ext cx="680833" cy="328881"/>
            </a:xfrm>
            <a:prstGeom prst="rightArrow">
              <a:avLst>
                <a:gd name="adj1" fmla="val 50000"/>
                <a:gd name="adj2" fmla="val 81858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rgbClr val="AF551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91450" y="632460"/>
              <a:ext cx="809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  <a:latin typeface="Corbel" panose="020B0503020204020204" pitchFamily="34" charset="0"/>
                </a:rPr>
                <a:t>250</a:t>
              </a:r>
              <a:endParaRPr lang="fr-CH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29325" y="925869"/>
              <a:ext cx="1842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latin typeface="Corbel" panose="020B0503020204020204" pitchFamily="34" charset="0"/>
                </a:rPr>
                <a:t>Hazardous area</a:t>
              </a:r>
              <a:endParaRPr lang="fr-CH" dirty="0">
                <a:latin typeface="Corbel" panose="020B0503020204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79476" y="3393875"/>
              <a:ext cx="1842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rbel" panose="020B0503020204020204" pitchFamily="34" charset="0"/>
                </a:rPr>
                <a:t>Safe area</a:t>
              </a:r>
              <a:endParaRPr lang="fr-CH" dirty="0">
                <a:latin typeface="Corbel" panose="020B0503020204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116782" y="512428"/>
              <a:ext cx="2570018" cy="4254835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7145548" y="2629812"/>
              <a:ext cx="680833" cy="328881"/>
            </a:xfrm>
            <a:prstGeom prst="rightArrow">
              <a:avLst>
                <a:gd name="adj1" fmla="val 50000"/>
                <a:gd name="adj2" fmla="val 81858"/>
              </a:avLst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solidFill>
                  <a:srgbClr val="00B050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924658" y="1804023"/>
              <a:ext cx="626336" cy="1140890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923707" y="2984931"/>
              <a:ext cx="626336" cy="1140890"/>
            </a:xfrm>
            <a:prstGeom prst="rect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91516" y="3763207"/>
              <a:ext cx="290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orbel" panose="020B0503020204020204" pitchFamily="34" charset="0"/>
                </a:rPr>
                <a:t>1</a:t>
              </a:r>
              <a:endParaRPr lang="fr-CH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68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002749"/>
              </p:ext>
            </p:extLst>
          </p:nvPr>
        </p:nvGraphicFramePr>
        <p:xfrm>
          <a:off x="1281113" y="624851"/>
          <a:ext cx="6681787" cy="447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127885"/>
            <a:ext cx="2916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2) Rating of the system / process</a:t>
            </a:r>
            <a:endParaRPr lang="en-US" sz="1400" b="1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100228">
            <a:off x="6420049" y="933428"/>
            <a:ext cx="2281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RANDOM values</a:t>
            </a:r>
            <a:endParaRPr lang="fr-C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59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3517">
            <a:off x="755139" y="719748"/>
            <a:ext cx="2514691" cy="32679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40999" y="546998"/>
            <a:ext cx="45117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the system process/owner:</a:t>
            </a:r>
          </a:p>
          <a:p>
            <a:endParaRPr lang="en-US" dirty="0"/>
          </a:p>
          <a:p>
            <a:r>
              <a:rPr lang="en-US" dirty="0" smtClean="0"/>
              <a:t>Solution 1:_____________</a:t>
            </a:r>
          </a:p>
          <a:p>
            <a:r>
              <a:rPr lang="en-US" dirty="0" smtClean="0"/>
              <a:t>Solution 2:_____________</a:t>
            </a:r>
          </a:p>
          <a:p>
            <a:r>
              <a:rPr lang="en-US" dirty="0" smtClean="0"/>
              <a:t>Solution 3:_____________</a:t>
            </a:r>
            <a:endParaRPr lang="fr-CH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EDMS # 1788836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128" y="146040"/>
            <a:ext cx="23960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Corbel" panose="020B0503020204020204" pitchFamily="34" charset="0"/>
              </a:rPr>
              <a:t>3) Recommendations</a:t>
            </a:r>
            <a:r>
              <a:rPr lang="en-US" sz="1400" dirty="0" smtClean="0">
                <a:solidFill>
                  <a:srgbClr val="0070C0"/>
                </a:solidFill>
                <a:latin typeface="Corbel" panose="020B0503020204020204" pitchFamily="34" charset="0"/>
              </a:rPr>
              <a:t> </a:t>
            </a:r>
            <a:endParaRPr lang="en-US" sz="1400" dirty="0">
              <a:solidFill>
                <a:srgbClr val="0070C0"/>
              </a:solidFill>
              <a:latin typeface="Corbel" panose="020B05030202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0999" y="2626821"/>
            <a:ext cx="46458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u="sng" dirty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en-US" sz="1200" i="1" u="sng" dirty="0" smtClean="0">
                <a:solidFill>
                  <a:schemeClr val="tx2">
                    <a:lumMod val="50000"/>
                  </a:schemeClr>
                </a:solidFill>
              </a:rPr>
              <a:t>xample: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Gas distribution system</a:t>
            </a:r>
          </a:p>
          <a:p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ATEX conformity of the barracks </a:t>
            </a: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Setting up a alarm system on the gas consumption </a:t>
            </a:r>
          </a:p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Install flow sensors on each line. 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07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6915" y="41583"/>
            <a:ext cx="8576550" cy="396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>
                <a:latin typeface="Corbel" panose="020B0503020204020204" pitchFamily="34" charset="0"/>
              </a:rPr>
              <a:t>Conclusion : </a:t>
            </a:r>
          </a:p>
          <a:p>
            <a:endParaRPr lang="en-US" sz="1600" b="1" dirty="0">
              <a:latin typeface="Corbel" panose="020B05030202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orbel" panose="020B0503020204020204" pitchFamily="34" charset="0"/>
                <a:ea typeface="+mj-ea"/>
                <a:cs typeface="+mj-cs"/>
              </a:rPr>
              <a:t>Diagnosis</a:t>
            </a:r>
            <a:r>
              <a:rPr lang="en-US" sz="1600" dirty="0" smtClean="0">
                <a:latin typeface="Corbel" panose="020B0503020204020204" pitchFamily="34" charset="0"/>
                <a:ea typeface="+mj-ea"/>
                <a:cs typeface="+mj-cs"/>
              </a:rPr>
              <a:t> based on the Records, Experience and Monitoring </a:t>
            </a:r>
            <a:r>
              <a:rPr lang="en-US" sz="1600" b="1" dirty="0" smtClean="0">
                <a:latin typeface="Corbel" panose="020B0503020204020204" pitchFamily="34" charset="0"/>
                <a:ea typeface="+mj-ea"/>
                <a:cs typeface="+mj-cs"/>
              </a:rPr>
              <a:t>of the events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orbel" panose="020B0503020204020204" pitchFamily="34" charset="0"/>
                <a:ea typeface="+mj-ea"/>
                <a:cs typeface="+mj-cs"/>
              </a:rPr>
              <a:t>Help to </a:t>
            </a:r>
            <a:r>
              <a:rPr lang="en-US" sz="1600" b="1" dirty="0" smtClean="0">
                <a:latin typeface="Corbel" panose="020B0503020204020204" pitchFamily="34" charset="0"/>
                <a:ea typeface="+mj-ea"/>
                <a:cs typeface="+mj-cs"/>
              </a:rPr>
              <a:t>understand</a:t>
            </a:r>
            <a:r>
              <a:rPr lang="en-US" sz="1600" dirty="0" smtClean="0">
                <a:latin typeface="Corbel" panose="020B0503020204020204" pitchFamily="34" charset="0"/>
                <a:ea typeface="+mj-ea"/>
                <a:cs typeface="+mj-cs"/>
              </a:rPr>
              <a:t> the systems and the processes “hazardousness”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Corbel" panose="020B0503020204020204" pitchFamily="34" charset="0"/>
                <a:ea typeface="+mj-ea"/>
                <a:cs typeface="+mj-cs"/>
              </a:rPr>
              <a:t>Baseline for the safety management of the </a:t>
            </a:r>
            <a:r>
              <a:rPr lang="en-US" sz="1600" b="1" dirty="0">
                <a:latin typeface="Corbel" panose="020B0503020204020204" pitchFamily="34" charset="0"/>
                <a:ea typeface="+mj-ea"/>
                <a:cs typeface="+mj-cs"/>
              </a:rPr>
              <a:t>project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Corbel" panose="020B0503020204020204" pitchFamily="34" charset="0"/>
                <a:ea typeface="+mj-ea"/>
                <a:cs typeface="+mj-cs"/>
              </a:rPr>
              <a:t>Help to make </a:t>
            </a:r>
            <a:r>
              <a:rPr lang="en-US" sz="1600" b="1" dirty="0">
                <a:latin typeface="Corbel" panose="020B0503020204020204" pitchFamily="34" charset="0"/>
                <a:ea typeface="+mj-ea"/>
                <a:cs typeface="+mj-cs"/>
              </a:rPr>
              <a:t>recommendation</a:t>
            </a:r>
            <a:r>
              <a:rPr lang="en-US" sz="1600" dirty="0">
                <a:latin typeface="Corbel" panose="020B0503020204020204" pitchFamily="34" charset="0"/>
                <a:ea typeface="+mj-ea"/>
                <a:cs typeface="+mj-cs"/>
              </a:rPr>
              <a:t> and priorities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Corbel" panose="020B0503020204020204" pitchFamily="34" charset="0"/>
                <a:ea typeface="+mj-ea"/>
                <a:cs typeface="+mj-cs"/>
              </a:rPr>
              <a:t>Indicators</a:t>
            </a:r>
            <a:r>
              <a:rPr lang="en-US" sz="1600" dirty="0">
                <a:latin typeface="Corbel" panose="020B0503020204020204" pitchFamily="34" charset="0"/>
                <a:ea typeface="+mj-ea"/>
                <a:cs typeface="+mj-cs"/>
              </a:rPr>
              <a:t> allow to monitor the improvement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orbel" panose="020B0503020204020204" pitchFamily="34" charset="0"/>
                <a:ea typeface="+mj-ea"/>
                <a:cs typeface="+mj-cs"/>
              </a:rPr>
              <a:t>Give an </a:t>
            </a:r>
            <a:r>
              <a:rPr lang="en-US" sz="1600" b="1" dirty="0" smtClean="0">
                <a:latin typeface="Corbel" panose="020B0503020204020204" pitchFamily="34" charset="0"/>
                <a:ea typeface="+mj-ea"/>
                <a:cs typeface="+mj-cs"/>
              </a:rPr>
              <a:t>overview</a:t>
            </a:r>
            <a:r>
              <a:rPr lang="en-US" sz="1600" dirty="0" smtClean="0">
                <a:latin typeface="Corbel" panose="020B0503020204020204" pitchFamily="34" charset="0"/>
                <a:ea typeface="+mj-ea"/>
                <a:cs typeface="+mj-cs"/>
              </a:rPr>
              <a:t> </a:t>
            </a:r>
            <a:r>
              <a:rPr lang="en-US" sz="1600" dirty="0">
                <a:latin typeface="Corbel" panose="020B0503020204020204" pitchFamily="34" charset="0"/>
                <a:ea typeface="+mj-ea"/>
                <a:cs typeface="+mj-cs"/>
              </a:rPr>
              <a:t>of the current situation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orbel" panose="020B0503020204020204" pitchFamily="34" charset="0"/>
                <a:ea typeface="+mj-ea"/>
                <a:cs typeface="+mj-cs"/>
              </a:rPr>
              <a:t>Baseline for the </a:t>
            </a:r>
            <a:r>
              <a:rPr lang="en-US" sz="1600" b="1" dirty="0" smtClean="0">
                <a:latin typeface="Corbel" panose="020B0503020204020204" pitchFamily="34" charset="0"/>
                <a:ea typeface="+mj-ea"/>
                <a:cs typeface="+mj-cs"/>
              </a:rPr>
              <a:t>safety file </a:t>
            </a:r>
            <a:r>
              <a:rPr lang="en-US" sz="1600" dirty="0" smtClean="0">
                <a:latin typeface="Corbel" panose="020B0503020204020204" pitchFamily="34" charset="0"/>
                <a:ea typeface="+mj-ea"/>
                <a:cs typeface="+mj-cs"/>
              </a:rPr>
              <a:t>edition</a:t>
            </a:r>
          </a:p>
          <a:p>
            <a:pPr marL="214313" indent="-214313">
              <a:buFontTx/>
              <a:buChar char="-"/>
            </a:pPr>
            <a:endParaRPr lang="en-US" sz="1350" dirty="0"/>
          </a:p>
          <a:p>
            <a:endParaRPr lang="en-US" sz="1350" dirty="0"/>
          </a:p>
          <a:p>
            <a:pPr marL="214313" indent="-214313">
              <a:buFontTx/>
              <a:buChar char="-"/>
            </a:pPr>
            <a:endParaRPr lang="fr-CH" sz="135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59" y="1704974"/>
            <a:ext cx="4317542" cy="339567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76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6915" y="41583"/>
            <a:ext cx="85765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>
                <a:latin typeface="Corbel" panose="020B0503020204020204" pitchFamily="34" charset="0"/>
              </a:rPr>
              <a:t>Going further : </a:t>
            </a:r>
          </a:p>
          <a:p>
            <a:endParaRPr lang="en-US" sz="1600" b="1" dirty="0" smtClean="0">
              <a:latin typeface="Corbel" panose="020B05030202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Corbel" panose="020B0503020204020204" pitchFamily="34" charset="0"/>
                <a:ea typeface="+mj-ea"/>
                <a:cs typeface="+mj-cs"/>
              </a:rPr>
              <a:t>Sharing </a:t>
            </a:r>
            <a:r>
              <a:rPr lang="en-US" sz="1600" dirty="0">
                <a:latin typeface="Corbel" panose="020B0503020204020204" pitchFamily="34" charset="0"/>
                <a:ea typeface="+mj-ea"/>
                <a:cs typeface="+mj-cs"/>
              </a:rPr>
              <a:t>the lessons learned on system failures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Corbel" panose="020B0503020204020204" pitchFamily="34" charset="0"/>
                <a:ea typeface="+mj-ea"/>
                <a:cs typeface="+mj-cs"/>
              </a:rPr>
              <a:t>Systematically understand </a:t>
            </a:r>
            <a:r>
              <a:rPr lang="en-US" sz="1600" b="1" dirty="0">
                <a:latin typeface="Corbel" panose="020B0503020204020204" pitchFamily="34" charset="0"/>
                <a:ea typeface="+mj-ea"/>
                <a:cs typeface="+mj-cs"/>
              </a:rPr>
              <a:t>the root causes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Corbel" panose="020B0503020204020204" pitchFamily="34" charset="0"/>
                <a:ea typeface="+mj-ea"/>
                <a:cs typeface="+mj-cs"/>
              </a:rPr>
              <a:t>Harmonization </a:t>
            </a:r>
            <a:r>
              <a:rPr lang="en-US" sz="1600" dirty="0">
                <a:latin typeface="Corbel" panose="020B0503020204020204" pitchFamily="34" charset="0"/>
                <a:ea typeface="+mj-ea"/>
                <a:cs typeface="+mj-cs"/>
              </a:rPr>
              <a:t>of the indicators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orbel" panose="020B0503020204020204" pitchFamily="34" charset="0"/>
                <a:ea typeface="+mj-ea"/>
                <a:cs typeface="+mj-cs"/>
              </a:rPr>
              <a:t>Ease the </a:t>
            </a:r>
            <a:r>
              <a:rPr lang="en-US" sz="1600" b="1" dirty="0" smtClean="0">
                <a:latin typeface="Corbel" panose="020B0503020204020204" pitchFamily="34" charset="0"/>
                <a:ea typeface="+mj-ea"/>
                <a:cs typeface="+mj-cs"/>
              </a:rPr>
              <a:t>data collection</a:t>
            </a:r>
            <a:endParaRPr lang="en-US" sz="1600" b="1" dirty="0">
              <a:latin typeface="Corbel" panose="020B0503020204020204" pitchFamily="34" charset="0"/>
              <a:ea typeface="+mj-ea"/>
              <a:cs typeface="+mj-cs"/>
            </a:endParaRPr>
          </a:p>
          <a:p>
            <a:pPr marL="214313" indent="-214313">
              <a:buFontTx/>
              <a:buChar char="-"/>
            </a:pPr>
            <a:endParaRPr lang="en-US" sz="1350" dirty="0"/>
          </a:p>
          <a:p>
            <a:r>
              <a:rPr lang="en-US" sz="1350" dirty="0" smtClean="0"/>
              <a:t> </a:t>
            </a:r>
            <a:endParaRPr lang="fr-CH" sz="135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665" y="1671870"/>
            <a:ext cx="4921135" cy="309539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EDMS # 1788836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83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ésultat de recherche d'images pour &quot;questions&quot;"/>
          <p:cNvSpPr>
            <a:spLocks noChangeAspect="1" noChangeArrowheads="1"/>
          </p:cNvSpPr>
          <p:nvPr/>
        </p:nvSpPr>
        <p:spPr bwMode="auto">
          <a:xfrm>
            <a:off x="155575" y="-2147888"/>
            <a:ext cx="6991350" cy="448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76" y="393700"/>
            <a:ext cx="7213600" cy="405765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EDMS # 1788836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51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RN2Corporate16-9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ERN_ENdept_Presentation_ArialFont copy">
  <a:themeElements>
    <a:clrScheme name="CERN">
      <a:dk1>
        <a:srgbClr val="0C377B"/>
      </a:dk1>
      <a:lt1>
        <a:srgbClr val="FFFFFF"/>
      </a:lt1>
      <a:dk2>
        <a:srgbClr val="333333"/>
      </a:dk2>
      <a:lt2>
        <a:srgbClr val="999999"/>
      </a:lt2>
      <a:accent1>
        <a:srgbClr val="0C377B"/>
      </a:accent1>
      <a:accent2>
        <a:srgbClr val="A40000"/>
      </a:accent2>
      <a:accent3>
        <a:srgbClr val="4F9A06"/>
      </a:accent3>
      <a:accent4>
        <a:srgbClr val="5197CC"/>
      </a:accent4>
      <a:accent5>
        <a:srgbClr val="EF2929"/>
      </a:accent5>
      <a:accent6>
        <a:srgbClr val="8AE234"/>
      </a:accent6>
      <a:hlink>
        <a:srgbClr val="3465A4"/>
      </a:hlink>
      <a:folHlink>
        <a:srgbClr val="3465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120000"/>
          </a:lnSpc>
          <a:defRPr sz="28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CERNcobrandi16-9</Template>
  <TotalTime>4711</TotalTime>
  <Words>1008</Words>
  <Application>Microsoft Office PowerPoint</Application>
  <PresentationFormat>On-screen Show (16:9)</PresentationFormat>
  <Paragraphs>266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ＭＳ Ｐゴシック</vt:lpstr>
      <vt:lpstr>Arial</vt:lpstr>
      <vt:lpstr>Calibri</vt:lpstr>
      <vt:lpstr>Corbel</vt:lpstr>
      <vt:lpstr>Tahoma</vt:lpstr>
      <vt:lpstr>Ubuntu</vt:lpstr>
      <vt:lpstr>Ubuntu Light</vt:lpstr>
      <vt:lpstr>Wingdings</vt:lpstr>
      <vt:lpstr>CERN2Corporate16-9</vt:lpstr>
      <vt:lpstr>CERN_ENdept_Presentation_ArialFont copy</vt:lpstr>
      <vt:lpstr>PowerPoint Presentation</vt:lpstr>
      <vt:lpstr>Safety Diagnosis approach </vt:lpstr>
      <vt:lpstr>PowerPoint Presentation</vt:lpstr>
      <vt:lpstr>The CERN Engineering department:</vt:lpstr>
      <vt:lpstr>The CERN Engineering department:</vt:lpstr>
      <vt:lpstr>The safety office in the Engineering department: </vt:lpstr>
      <vt:lpstr>The edition of Safety file for beam facilities: </vt:lpstr>
      <vt:lpstr>PowerPoint Presentation</vt:lpstr>
      <vt:lpstr>The Diagnosis approach prior to the safety file edition:</vt:lpstr>
      <vt:lpstr>Overview of the Diagnosis approach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Francois Cherault</dc:creator>
  <cp:lastModifiedBy>Simon Francois Cherault</cp:lastModifiedBy>
  <cp:revision>156</cp:revision>
  <cp:lastPrinted>2017-08-29T06:54:01Z</cp:lastPrinted>
  <dcterms:created xsi:type="dcterms:W3CDTF">2017-04-05T08:44:39Z</dcterms:created>
  <dcterms:modified xsi:type="dcterms:W3CDTF">2017-09-20T16:13:51Z</dcterms:modified>
</cp:coreProperties>
</file>