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7"/>
  </p:handoutMasterIdLst>
  <p:sldIdLst>
    <p:sldId id="256" r:id="rId2"/>
    <p:sldId id="280" r:id="rId3"/>
    <p:sldId id="281" r:id="rId4"/>
    <p:sldId id="262" r:id="rId5"/>
    <p:sldId id="285" r:id="rId6"/>
    <p:sldId id="273" r:id="rId7"/>
    <p:sldId id="266" r:id="rId8"/>
    <p:sldId id="263" r:id="rId9"/>
    <p:sldId id="265" r:id="rId10"/>
    <p:sldId id="274" r:id="rId11"/>
    <p:sldId id="286" r:id="rId12"/>
    <p:sldId id="287" r:id="rId13"/>
    <p:sldId id="276" r:id="rId14"/>
    <p:sldId id="272" r:id="rId15"/>
    <p:sldId id="288" r:id="rId16"/>
    <p:sldId id="270" r:id="rId17"/>
    <p:sldId id="259" r:id="rId18"/>
    <p:sldId id="277" r:id="rId19"/>
    <p:sldId id="269" r:id="rId20"/>
    <p:sldId id="289" r:id="rId21"/>
    <p:sldId id="283" r:id="rId22"/>
    <p:sldId id="290" r:id="rId23"/>
    <p:sldId id="258" r:id="rId24"/>
    <p:sldId id="264" r:id="rId25"/>
    <p:sldId id="275" r:id="rId26"/>
  </p:sldIdLst>
  <p:sldSz cx="12192000" cy="6858000"/>
  <p:notesSz cx="6805613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0"/>
    <a:srgbClr val="FF0000"/>
    <a:srgbClr val="FC5910"/>
    <a:srgbClr val="FA9C12"/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01" autoAdjust="0"/>
    <p:restoredTop sz="94660"/>
  </p:normalViewPr>
  <p:slideViewPr>
    <p:cSldViewPr snapToGrid="0">
      <p:cViewPr varScale="1">
        <p:scale>
          <a:sx n="88" d="100"/>
          <a:sy n="88" d="100"/>
        </p:scale>
        <p:origin x="26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042D18-6636-4404-8232-1C31356F94F4}" type="datetimeFigureOut">
              <a:rPr kumimoji="1" lang="ja-JP" altLang="en-US" smtClean="0"/>
              <a:t>2017/9/29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4939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9B3274-4A86-4DEC-A69C-AF7E3FC72E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48927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AD746-6CCF-46F7-8FD3-ABC5C9B66F0A}" type="datetimeFigureOut">
              <a:rPr kumimoji="1" lang="ja-JP" altLang="en-US" smtClean="0"/>
              <a:t>2017/9/29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29C47-990B-4BD4-BD10-3CEDCCF0C6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32385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AD746-6CCF-46F7-8FD3-ABC5C9B66F0A}" type="datetimeFigureOut">
              <a:rPr kumimoji="1" lang="ja-JP" altLang="en-US" smtClean="0"/>
              <a:t>2017/9/29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29C47-990B-4BD4-BD10-3CEDCCF0C6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3934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AD746-6CCF-46F7-8FD3-ABC5C9B66F0A}" type="datetimeFigureOut">
              <a:rPr kumimoji="1" lang="ja-JP" altLang="en-US" smtClean="0"/>
              <a:t>2017/9/29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29C47-990B-4BD4-BD10-3CEDCCF0C6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9570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AD746-6CCF-46F7-8FD3-ABC5C9B66F0A}" type="datetimeFigureOut">
              <a:rPr kumimoji="1" lang="ja-JP" altLang="en-US" smtClean="0"/>
              <a:t>2017/9/29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29C47-990B-4BD4-BD10-3CEDCCF0C6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8221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AD746-6CCF-46F7-8FD3-ABC5C9B66F0A}" type="datetimeFigureOut">
              <a:rPr kumimoji="1" lang="ja-JP" altLang="en-US" smtClean="0"/>
              <a:t>2017/9/29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29C47-990B-4BD4-BD10-3CEDCCF0C6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206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AD746-6CCF-46F7-8FD3-ABC5C9B66F0A}" type="datetimeFigureOut">
              <a:rPr kumimoji="1" lang="ja-JP" altLang="en-US" smtClean="0"/>
              <a:t>2017/9/29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29C47-990B-4BD4-BD10-3CEDCCF0C6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1504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AD746-6CCF-46F7-8FD3-ABC5C9B66F0A}" type="datetimeFigureOut">
              <a:rPr kumimoji="1" lang="ja-JP" altLang="en-US" smtClean="0"/>
              <a:t>2017/9/29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29C47-990B-4BD4-BD10-3CEDCCF0C6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1196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AD746-6CCF-46F7-8FD3-ABC5C9B66F0A}" type="datetimeFigureOut">
              <a:rPr kumimoji="1" lang="ja-JP" altLang="en-US" smtClean="0"/>
              <a:t>2017/9/29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29C47-990B-4BD4-BD10-3CEDCCF0C6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8704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AD746-6CCF-46F7-8FD3-ABC5C9B66F0A}" type="datetimeFigureOut">
              <a:rPr kumimoji="1" lang="ja-JP" altLang="en-US" smtClean="0"/>
              <a:t>2017/9/29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29C47-990B-4BD4-BD10-3CEDCCF0C6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6085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AD746-6CCF-46F7-8FD3-ABC5C9B66F0A}" type="datetimeFigureOut">
              <a:rPr kumimoji="1" lang="ja-JP" altLang="en-US" smtClean="0"/>
              <a:t>2017/9/29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29C47-990B-4BD4-BD10-3CEDCCF0C6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1508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AD746-6CCF-46F7-8FD3-ABC5C9B66F0A}" type="datetimeFigureOut">
              <a:rPr kumimoji="1" lang="ja-JP" altLang="en-US" smtClean="0"/>
              <a:t>2017/9/29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29C47-990B-4BD4-BD10-3CEDCCF0C6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071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4AD746-6CCF-46F7-8FD3-ABC5C9B66F0A}" type="datetimeFigureOut">
              <a:rPr kumimoji="1" lang="ja-JP" altLang="en-US" smtClean="0"/>
              <a:t>2017/9/29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329C47-990B-4BD4-BD10-3CEDCCF0C6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544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83020" y="365618"/>
            <a:ext cx="10394731" cy="2387600"/>
          </a:xfrm>
        </p:spPr>
        <p:txBody>
          <a:bodyPr>
            <a:normAutofit fontScale="90000"/>
          </a:bodyPr>
          <a:lstStyle/>
          <a:p>
            <a:r>
              <a:rPr kumimoji="1" lang="en-US" altLang="ja-JP" dirty="0" smtClean="0"/>
              <a:t>Improvement of emergenc</a:t>
            </a:r>
            <a:r>
              <a:rPr lang="en-US" altLang="ja-JP" dirty="0" smtClean="0"/>
              <a:t>y evacuation from underground at RIBF accelerator facility</a:t>
            </a:r>
            <a:endParaRPr kumimoji="1" lang="ja-JP" altLang="en-US" sz="360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4175760"/>
            <a:ext cx="9144000" cy="1082040"/>
          </a:xfrm>
        </p:spPr>
        <p:txBody>
          <a:bodyPr>
            <a:normAutofit/>
          </a:bodyPr>
          <a:lstStyle/>
          <a:p>
            <a:r>
              <a:rPr kumimoji="1" lang="en-US" altLang="ja-JP" dirty="0" smtClean="0"/>
              <a:t>RIKEN </a:t>
            </a:r>
            <a:r>
              <a:rPr kumimoji="1" lang="en-US" altLang="ja-JP" dirty="0" err="1" smtClean="0"/>
              <a:t>Nishina</a:t>
            </a:r>
            <a:r>
              <a:rPr kumimoji="1" lang="en-US" altLang="ja-JP" dirty="0" smtClean="0"/>
              <a:t> Center for accelerato</a:t>
            </a:r>
            <a:r>
              <a:rPr lang="en-US" altLang="ja-JP" dirty="0" smtClean="0"/>
              <a:t>r based science </a:t>
            </a:r>
            <a:br>
              <a:rPr lang="en-US" altLang="ja-JP" dirty="0" smtClean="0"/>
            </a:br>
            <a:r>
              <a:rPr lang="en-US" altLang="ja-JP" dirty="0" smtClean="0"/>
              <a:t>Safety management group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lang="en-US" altLang="ja-JP" dirty="0" err="1" smtClean="0"/>
              <a:t>Kanenobu</a:t>
            </a:r>
            <a:r>
              <a:rPr lang="en-US" altLang="ja-JP" dirty="0" smtClean="0"/>
              <a:t> Tanaka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17618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976945" cy="679232"/>
          </a:xfrm>
        </p:spPr>
        <p:txBody>
          <a:bodyPr>
            <a:normAutofit fontScale="90000"/>
          </a:bodyPr>
          <a:lstStyle/>
          <a:p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RI beam factory(RIBF) in RIKEN institute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031529" y="1309511"/>
            <a:ext cx="3944488" cy="4129463"/>
          </a:xfrm>
        </p:spPr>
        <p:txBody>
          <a:bodyPr>
            <a:normAutofit fontScale="55000" lnSpcReduction="20000"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RIKEN is Japan’s largest comprehensive research institution founded in 1917 in TOKYO for high-quality research in a wide range of science</a:t>
            </a:r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altLang="ja-JP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RIBF is cyclotron facility at east area of RIKEN institute</a:t>
            </a:r>
          </a:p>
          <a:p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Heavy ion beam: H ~ </a:t>
            </a:r>
            <a:r>
              <a:rPr lang="en-US" altLang="ja-JP" baseline="30000" smtClean="0">
                <a:latin typeface="Arial" panose="020B0604020202020204" pitchFamily="34" charset="0"/>
                <a:cs typeface="Arial" panose="020B0604020202020204" pitchFamily="34" charset="0"/>
              </a:rPr>
              <a:t>238</a:t>
            </a:r>
            <a:r>
              <a:rPr lang="en-US" altLang="ja-JP" smtClean="0">
                <a:latin typeface="Arial" panose="020B0604020202020204" pitchFamily="34" charset="0"/>
                <a:cs typeface="Arial" panose="020B0604020202020204" pitchFamily="34" charset="0"/>
              </a:rPr>
              <a:t>U 350 </a:t>
            </a:r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MeV/u  </a:t>
            </a:r>
          </a:p>
          <a:p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Goal intensity :1 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particle </a:t>
            </a:r>
            <a:r>
              <a:rPr lang="en-US" altLang="ja-JP" dirty="0">
                <a:latin typeface="Symbol" panose="05050102010706020507" pitchFamily="18" charset="2"/>
                <a:cs typeface="Arial" panose="020B0604020202020204" pitchFamily="34" charset="0"/>
              </a:rPr>
              <a:t>m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A (6x10</a:t>
            </a:r>
            <a:r>
              <a:rPr lang="en-US" altLang="ja-JP" baseline="30000" dirty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pps, 80kW in </a:t>
            </a:r>
            <a:r>
              <a:rPr lang="en-US" altLang="ja-JP" baseline="30000" dirty="0">
                <a:latin typeface="Arial" panose="020B0604020202020204" pitchFamily="34" charset="0"/>
                <a:cs typeface="Arial" panose="020B0604020202020204" pitchFamily="34" charset="0"/>
              </a:rPr>
              <a:t>238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U beam)</a:t>
            </a:r>
            <a:endParaRPr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ja-JP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In Emergency, we collect to evacuation space of </a:t>
            </a:r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large parking area</a:t>
            </a:r>
            <a:endParaRPr kumimoji="1" lang="en-US" altLang="ja-JP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Old and new buildings are mixe</a:t>
            </a:r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d. </a:t>
            </a:r>
            <a:b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It make problem (later).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354" y="1044358"/>
            <a:ext cx="7565526" cy="5540109"/>
          </a:xfrm>
          <a:prstGeom prst="rect">
            <a:avLst/>
          </a:prstGeom>
        </p:spPr>
      </p:pic>
      <p:sp>
        <p:nvSpPr>
          <p:cNvPr id="5" name="フリーフォーム 4"/>
          <p:cNvSpPr/>
          <p:nvPr/>
        </p:nvSpPr>
        <p:spPr>
          <a:xfrm>
            <a:off x="4735773" y="2854309"/>
            <a:ext cx="1887590" cy="1209822"/>
          </a:xfrm>
          <a:custGeom>
            <a:avLst/>
            <a:gdLst>
              <a:gd name="connsiteX0" fmla="*/ 787791 w 1645920"/>
              <a:gd name="connsiteY0" fmla="*/ 0 h 1209822"/>
              <a:gd name="connsiteX1" fmla="*/ 1645920 w 1645920"/>
              <a:gd name="connsiteY1" fmla="*/ 337625 h 1209822"/>
              <a:gd name="connsiteX2" fmla="*/ 1336431 w 1645920"/>
              <a:gd name="connsiteY2" fmla="*/ 1139484 h 1209822"/>
              <a:gd name="connsiteX3" fmla="*/ 942536 w 1645920"/>
              <a:gd name="connsiteY3" fmla="*/ 1209822 h 1209822"/>
              <a:gd name="connsiteX4" fmla="*/ 0 w 1645920"/>
              <a:gd name="connsiteY4" fmla="*/ 956604 h 1209822"/>
              <a:gd name="connsiteX5" fmla="*/ 211016 w 1645920"/>
              <a:gd name="connsiteY5" fmla="*/ 506437 h 1209822"/>
              <a:gd name="connsiteX6" fmla="*/ 506437 w 1645920"/>
              <a:gd name="connsiteY6" fmla="*/ 590844 h 1209822"/>
              <a:gd name="connsiteX7" fmla="*/ 787791 w 1645920"/>
              <a:gd name="connsiteY7" fmla="*/ 0 h 1209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45920" h="1209822">
                <a:moveTo>
                  <a:pt x="787791" y="0"/>
                </a:moveTo>
                <a:lnTo>
                  <a:pt x="1645920" y="337625"/>
                </a:lnTo>
                <a:lnTo>
                  <a:pt x="1336431" y="1139484"/>
                </a:lnTo>
                <a:lnTo>
                  <a:pt x="942536" y="1209822"/>
                </a:lnTo>
                <a:lnTo>
                  <a:pt x="0" y="956604"/>
                </a:lnTo>
                <a:lnTo>
                  <a:pt x="211016" y="506437"/>
                </a:lnTo>
                <a:lnTo>
                  <a:pt x="506437" y="590844"/>
                </a:lnTo>
                <a:lnTo>
                  <a:pt x="787791" y="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楕円 5"/>
          <p:cNvSpPr/>
          <p:nvPr/>
        </p:nvSpPr>
        <p:spPr>
          <a:xfrm>
            <a:off x="6333936" y="3740251"/>
            <a:ext cx="200285" cy="20028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直線コネクタ 7"/>
          <p:cNvCxnSpPr/>
          <p:nvPr/>
        </p:nvCxnSpPr>
        <p:spPr>
          <a:xfrm>
            <a:off x="6541477" y="3847326"/>
            <a:ext cx="1490052" cy="32542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正方形/長方形 6"/>
          <p:cNvSpPr/>
          <p:nvPr/>
        </p:nvSpPr>
        <p:spPr>
          <a:xfrm>
            <a:off x="5214027" y="4068802"/>
            <a:ext cx="11192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3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RIBF</a:t>
            </a:r>
            <a:endParaRPr lang="ja-JP" altLang="en-US" sz="3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702734" y="1473631"/>
            <a:ext cx="143981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32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RIKEN</a:t>
            </a:r>
            <a:endParaRPr lang="ja-JP" altLang="en-US" sz="3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184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456" y="715898"/>
            <a:ext cx="7194826" cy="5236472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201624" y="88108"/>
            <a:ext cx="108325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Escape route from underground area</a:t>
            </a:r>
            <a:endParaRPr kumimoji="1" lang="ja-JP" altLang="en-US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楕円 12"/>
          <p:cNvSpPr/>
          <p:nvPr/>
        </p:nvSpPr>
        <p:spPr>
          <a:xfrm>
            <a:off x="9817797" y="4097151"/>
            <a:ext cx="394731" cy="394731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7432897" y="1052250"/>
            <a:ext cx="42697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Above </a:t>
            </a:r>
            <a:r>
              <a:rPr kumimoji="1"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ground: 1-4F</a:t>
            </a:r>
          </a:p>
          <a:p>
            <a:r>
              <a:rPr kumimoji="1"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Underground: B1-B3F, 20m depth</a:t>
            </a:r>
            <a:br>
              <a:rPr kumimoji="1"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Complicated structure as maze !</a:t>
            </a:r>
            <a:endParaRPr kumimoji="1" lang="en-US" altLang="ja-JP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楕円 14"/>
          <p:cNvSpPr/>
          <p:nvPr/>
        </p:nvSpPr>
        <p:spPr>
          <a:xfrm>
            <a:off x="4777748" y="1124981"/>
            <a:ext cx="394731" cy="394731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楕円 15"/>
          <p:cNvSpPr/>
          <p:nvPr/>
        </p:nvSpPr>
        <p:spPr>
          <a:xfrm>
            <a:off x="3585138" y="2404624"/>
            <a:ext cx="394731" cy="394731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楕円 16"/>
          <p:cNvSpPr/>
          <p:nvPr/>
        </p:nvSpPr>
        <p:spPr>
          <a:xfrm>
            <a:off x="3620039" y="2891839"/>
            <a:ext cx="394731" cy="394731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楕円 17"/>
          <p:cNvSpPr/>
          <p:nvPr/>
        </p:nvSpPr>
        <p:spPr>
          <a:xfrm>
            <a:off x="3817404" y="3605585"/>
            <a:ext cx="394731" cy="394731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直線コネクタ 2"/>
          <p:cNvCxnSpPr/>
          <p:nvPr/>
        </p:nvCxnSpPr>
        <p:spPr>
          <a:xfrm flipH="1" flipV="1">
            <a:off x="5067532" y="1322346"/>
            <a:ext cx="2690582" cy="175817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18"/>
          <p:cNvSpPr txBox="1"/>
          <p:nvPr/>
        </p:nvSpPr>
        <p:spPr>
          <a:xfrm>
            <a:off x="7756359" y="3010968"/>
            <a:ext cx="34367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Emergency stairs to ground</a:t>
            </a:r>
            <a:endParaRPr kumimoji="1" lang="en-US" altLang="ja-JP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直線コネクタ 19"/>
          <p:cNvCxnSpPr/>
          <p:nvPr/>
        </p:nvCxnSpPr>
        <p:spPr>
          <a:xfrm flipH="1" flipV="1">
            <a:off x="3817405" y="2598704"/>
            <a:ext cx="3940709" cy="51578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5" descr="SRC_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7218" y="4908270"/>
            <a:ext cx="2736304" cy="1985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テキスト ボックス 21"/>
          <p:cNvSpPr txBox="1"/>
          <p:nvPr/>
        </p:nvSpPr>
        <p:spPr>
          <a:xfrm>
            <a:off x="385801" y="4901087"/>
            <a:ext cx="2966999" cy="276999"/>
          </a:xfrm>
          <a:prstGeom prst="rect">
            <a:avLst/>
          </a:prstGeom>
          <a:solidFill>
            <a:srgbClr val="000000">
              <a:alpha val="50196"/>
            </a:srgbClr>
          </a:solidFill>
        </p:spPr>
        <p:txBody>
          <a:bodyPr wrap="square" rtlCol="0">
            <a:spAutoFit/>
          </a:bodyPr>
          <a:lstStyle/>
          <a:p>
            <a:r>
              <a:rPr lang="en-US" altLang="ja-JP" sz="12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kumimoji="1" lang="en-US" altLang="ja-JP" sz="12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RC</a:t>
            </a:r>
            <a:r>
              <a:rPr lang="en-US" altLang="ja-JP" sz="12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ja-JP" sz="12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superconducting ring cyclotron)</a:t>
            </a:r>
            <a:endParaRPr kumimoji="1" lang="ja-JP" altLang="en-US" sz="12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3" name="直線コネクタ 22"/>
          <p:cNvCxnSpPr/>
          <p:nvPr/>
        </p:nvCxnSpPr>
        <p:spPr>
          <a:xfrm flipV="1">
            <a:off x="1576889" y="3625747"/>
            <a:ext cx="178481" cy="142282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/>
          <p:cNvCxnSpPr/>
          <p:nvPr/>
        </p:nvCxnSpPr>
        <p:spPr>
          <a:xfrm flipV="1">
            <a:off x="1936202" y="3625748"/>
            <a:ext cx="1501741" cy="14228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図 30" descr="BigRIPS_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71233" y="4697759"/>
            <a:ext cx="1440160" cy="2160241"/>
          </a:xfrm>
          <a:prstGeom prst="rect">
            <a:avLst/>
          </a:prstGeom>
        </p:spPr>
      </p:pic>
      <p:sp>
        <p:nvSpPr>
          <p:cNvPr id="32" name="テキスト ボックス 31"/>
          <p:cNvSpPr txBox="1"/>
          <p:nvPr/>
        </p:nvSpPr>
        <p:spPr>
          <a:xfrm>
            <a:off x="5411393" y="6192041"/>
            <a:ext cx="2528256" cy="461665"/>
          </a:xfrm>
          <a:prstGeom prst="rect">
            <a:avLst/>
          </a:prstGeom>
          <a:solidFill>
            <a:srgbClr val="000000">
              <a:alpha val="50196"/>
            </a:srgbClr>
          </a:solidFill>
        </p:spPr>
        <p:txBody>
          <a:bodyPr wrap="none" rtlCol="0">
            <a:spAutoFit/>
          </a:bodyPr>
          <a:lstStyle/>
          <a:p>
            <a:r>
              <a:rPr lang="en-US" altLang="ja-JP" sz="12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BigRIPS</a:t>
            </a:r>
            <a:r>
              <a:rPr lang="ja-JP" altLang="en-US" sz="12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（</a:t>
            </a:r>
            <a:r>
              <a:rPr lang="en-US" altLang="ja-JP" sz="12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RIken</a:t>
            </a:r>
            <a:r>
              <a:rPr lang="en-US" altLang="ja-JP" sz="12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projectile </a:t>
            </a:r>
            <a:br>
              <a:rPr lang="en-US" altLang="ja-JP" sz="12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ja-JP" sz="12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fragment(=RI beam) separator</a:t>
            </a:r>
            <a:r>
              <a:rPr lang="ja-JP" altLang="en-US" sz="12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）</a:t>
            </a:r>
            <a:endParaRPr kumimoji="1" lang="ja-JP" altLang="en-US" sz="12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3" name="直線コネクタ 32"/>
          <p:cNvCxnSpPr/>
          <p:nvPr/>
        </p:nvCxnSpPr>
        <p:spPr>
          <a:xfrm flipH="1" flipV="1">
            <a:off x="4369049" y="4203920"/>
            <a:ext cx="173422" cy="59016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40709" y="4488158"/>
            <a:ext cx="4812485" cy="1537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9" name="直線コネクタ 38"/>
          <p:cNvCxnSpPr/>
          <p:nvPr/>
        </p:nvCxnSpPr>
        <p:spPr>
          <a:xfrm flipH="1" flipV="1">
            <a:off x="3817405" y="3114490"/>
            <a:ext cx="3940709" cy="9116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コネクタ 41"/>
          <p:cNvCxnSpPr/>
          <p:nvPr/>
        </p:nvCxnSpPr>
        <p:spPr>
          <a:xfrm flipH="1">
            <a:off x="4014771" y="3286570"/>
            <a:ext cx="3743343" cy="5181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7943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3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81677" y="546337"/>
            <a:ext cx="8963942" cy="3502965"/>
          </a:xfrm>
          <a:prstGeom prst="rect">
            <a:avLst/>
          </a:prstGeom>
          <a:solidFill>
            <a:srgbClr val="FFFF00">
              <a:alpha val="47059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395536" y="51419"/>
            <a:ext cx="8229600" cy="706090"/>
          </a:xfrm>
        </p:spPr>
        <p:txBody>
          <a:bodyPr>
            <a:normAutofit/>
          </a:bodyPr>
          <a:lstStyle/>
          <a:p>
            <a:r>
              <a:rPr lang="en-US" altLang="ja-JP" sz="3200" dirty="0" smtClean="0"/>
              <a:t>9</a:t>
            </a:r>
            <a:r>
              <a:rPr lang="en-US" altLang="ja-JP" sz="3200" baseline="30000" dirty="0" smtClean="0"/>
              <a:t>th</a:t>
            </a:r>
            <a:r>
              <a:rPr lang="en-US" altLang="ja-JP" sz="3200" dirty="0" smtClean="0"/>
              <a:t> Nov.2015 Fire alarm activated incorrectly</a:t>
            </a:r>
            <a:endParaRPr kumimoji="1" lang="ja-JP" altLang="en-US" sz="3200" dirty="0"/>
          </a:p>
        </p:txBody>
      </p:sp>
      <p:sp>
        <p:nvSpPr>
          <p:cNvPr id="5" name="コンテンツ プレースホルダ 2"/>
          <p:cNvSpPr>
            <a:spLocks noGrp="1"/>
          </p:cNvSpPr>
          <p:nvPr>
            <p:ph idx="1"/>
          </p:nvPr>
        </p:nvSpPr>
        <p:spPr>
          <a:xfrm>
            <a:off x="306073" y="4135010"/>
            <a:ext cx="9058861" cy="276490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altLang="ja-JP" dirty="0" smtClean="0"/>
              <a:t>Point at issue</a:t>
            </a:r>
          </a:p>
          <a:p>
            <a:pPr>
              <a:buNone/>
            </a:pPr>
            <a:r>
              <a:rPr lang="en-US" altLang="ja-JP" dirty="0" smtClean="0"/>
              <a:t>1, Deep understanding for fire alert system</a:t>
            </a:r>
            <a:endParaRPr lang="en-US" altLang="ja-JP" dirty="0"/>
          </a:p>
          <a:p>
            <a:pPr>
              <a:buNone/>
            </a:pPr>
            <a:r>
              <a:rPr lang="en-US" altLang="ja-JP" dirty="0" smtClean="0"/>
              <a:t>2, Improvement of alert process in an emergency</a:t>
            </a:r>
          </a:p>
          <a:p>
            <a:pPr>
              <a:buNone/>
            </a:pPr>
            <a:r>
              <a:rPr lang="en-US" altLang="ja-JP" dirty="0"/>
              <a:t>3</a:t>
            </a:r>
            <a:r>
              <a:rPr kumimoji="1" lang="en-US" altLang="ja-JP" dirty="0" smtClean="0"/>
              <a:t>,</a:t>
            </a:r>
            <a:r>
              <a:rPr lang="ja-JP" altLang="en-US" dirty="0"/>
              <a:t> </a:t>
            </a:r>
            <a:r>
              <a:rPr lang="en-US" altLang="ja-JP" dirty="0" smtClean="0"/>
              <a:t>Improvement of self-fire brigade</a:t>
            </a:r>
          </a:p>
          <a:p>
            <a:pPr>
              <a:buNone/>
            </a:pPr>
            <a:r>
              <a:rPr kumimoji="1" lang="en-US" altLang="ja-JP" dirty="0" smtClean="0"/>
              <a:t>		a, optimization of personnel assignment</a:t>
            </a:r>
          </a:p>
          <a:p>
            <a:pPr>
              <a:buNone/>
            </a:pPr>
            <a:r>
              <a:rPr lang="en-US" altLang="ja-JP" dirty="0"/>
              <a:t>	</a:t>
            </a:r>
            <a:r>
              <a:rPr lang="en-US" altLang="ja-JP" dirty="0" smtClean="0"/>
              <a:t>	b</a:t>
            </a:r>
            <a:r>
              <a:rPr lang="en-US" altLang="ja-JP" dirty="0"/>
              <a:t>, </a:t>
            </a:r>
            <a:r>
              <a:rPr lang="en-US" altLang="ja-JP" dirty="0" smtClean="0"/>
              <a:t>establish of “equipment </a:t>
            </a:r>
            <a:r>
              <a:rPr lang="en-US" altLang="ja-JP" dirty="0"/>
              <a:t>unit</a:t>
            </a:r>
            <a:r>
              <a:rPr lang="en-US" altLang="ja-JP" dirty="0" smtClean="0"/>
              <a:t>”</a:t>
            </a:r>
            <a:r>
              <a:rPr lang="ja-JP" altLang="en-US" dirty="0"/>
              <a:t> </a:t>
            </a:r>
            <a:r>
              <a:rPr lang="en-US" altLang="ja-JP" dirty="0" smtClean="0"/>
              <a:t>in self-fire brigade</a:t>
            </a:r>
            <a:endParaRPr kumimoji="1" lang="en-US" altLang="ja-JP" dirty="0" smtClean="0"/>
          </a:p>
          <a:p>
            <a:pPr>
              <a:buNone/>
            </a:pPr>
            <a:endParaRPr kumimoji="1" lang="ja-JP" altLang="en-US" dirty="0"/>
          </a:p>
        </p:txBody>
      </p:sp>
      <p:pic>
        <p:nvPicPr>
          <p:cNvPr id="7" name="Picture 3" descr="C:\Users\ktanaka\Documents\仕事\書き物\国内学会関連\2016_JPARC安全シンポジウム\IMG_18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8958535" y="1204502"/>
            <a:ext cx="3251200" cy="2438400"/>
          </a:xfrm>
          <a:prstGeom prst="rect">
            <a:avLst/>
          </a:prstGeom>
          <a:noFill/>
        </p:spPr>
      </p:pic>
      <p:sp>
        <p:nvSpPr>
          <p:cNvPr id="8" name="コンテンツ プレースホルダ 2"/>
          <p:cNvSpPr txBox="1">
            <a:spLocks/>
          </p:cNvSpPr>
          <p:nvPr/>
        </p:nvSpPr>
        <p:spPr>
          <a:xfrm>
            <a:off x="180241" y="649621"/>
            <a:ext cx="8702234" cy="35481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600" dirty="0" smtClean="0"/>
              <a:t>9</a:t>
            </a:r>
            <a:r>
              <a:rPr lang="en-US" altLang="ja-JP" sz="1600" baseline="30000" dirty="0" smtClean="0"/>
              <a:t>th</a:t>
            </a:r>
            <a:r>
              <a:rPr lang="en-US" altLang="ja-JP" sz="1600" dirty="0" smtClean="0"/>
              <a:t>/Nov./2015 Fire alarm near the SRC</a:t>
            </a:r>
            <a:r>
              <a:rPr lang="ja-JP" altLang="en-US" sz="1600" dirty="0" smtClean="0"/>
              <a:t> </a:t>
            </a:r>
            <a:r>
              <a:rPr lang="en-US" altLang="ja-JP" sz="1600" dirty="0"/>
              <a:t>f</a:t>
            </a:r>
            <a:r>
              <a:rPr lang="en-US" altLang="ja-JP" sz="1600" dirty="0" smtClean="0"/>
              <a:t>araday Cup</a:t>
            </a:r>
            <a:r>
              <a:rPr lang="ja-JP" altLang="en-US" sz="1600" dirty="0"/>
              <a:t> </a:t>
            </a:r>
            <a:r>
              <a:rPr lang="en-US" altLang="ja-JP" sz="1600" dirty="0" smtClean="0"/>
              <a:t>activated</a:t>
            </a:r>
            <a:r>
              <a:rPr lang="en-US" altLang="ja-JP" sz="1600" dirty="0"/>
              <a:t>. Software error by radiation? All </a:t>
            </a:r>
            <a:r>
              <a:rPr lang="en-US" altLang="ja-JP" sz="1600" dirty="0" smtClean="0"/>
              <a:t>staffs should </a:t>
            </a:r>
            <a:r>
              <a:rPr lang="en-US" altLang="ja-JP" sz="1600" dirty="0"/>
              <a:t>e</a:t>
            </a:r>
            <a:r>
              <a:rPr lang="en-US" altLang="ja-JP" sz="1600" dirty="0" smtClean="0"/>
              <a:t>scape but it was not succeeded.</a:t>
            </a:r>
          </a:p>
          <a:p>
            <a:r>
              <a:rPr lang="en-US" altLang="ja-JP" sz="1600" dirty="0" smtClean="0">
                <a:solidFill>
                  <a:srgbClr val="FF0000"/>
                </a:solidFill>
              </a:rPr>
              <a:t>Was emergency warning not announced !?</a:t>
            </a:r>
            <a:r>
              <a:rPr lang="en-US" altLang="ja-JP" sz="1600" dirty="0"/>
              <a:t/>
            </a:r>
            <a:br>
              <a:rPr lang="en-US" altLang="ja-JP" sz="1600" dirty="0"/>
            </a:br>
            <a:r>
              <a:rPr lang="en-US" altLang="ja-JP" sz="1600" dirty="0" smtClean="0"/>
              <a:t>Staff A</a:t>
            </a:r>
            <a:r>
              <a:rPr lang="ja-JP" altLang="en-US" sz="1600" dirty="0" smtClean="0"/>
              <a:t>：</a:t>
            </a:r>
            <a:r>
              <a:rPr lang="en-US" altLang="ja-JP" sz="1600" dirty="0" smtClean="0"/>
              <a:t>No emergency warning was announced!</a:t>
            </a:r>
            <a:br>
              <a:rPr lang="en-US" altLang="ja-JP" sz="1600" dirty="0" smtClean="0"/>
            </a:br>
            <a:r>
              <a:rPr lang="en-US" altLang="ja-JP" sz="1600" dirty="0" smtClean="0"/>
              <a:t>Staff B</a:t>
            </a:r>
            <a:r>
              <a:rPr lang="ja-JP" altLang="en-US" sz="1600" dirty="0" smtClean="0"/>
              <a:t>：</a:t>
            </a:r>
            <a:r>
              <a:rPr lang="en-US" altLang="ja-JP" sz="1600" dirty="0" smtClean="0"/>
              <a:t>It was heard.</a:t>
            </a:r>
            <a:r>
              <a:rPr lang="ja-JP" altLang="en-US" sz="1600" dirty="0" smtClean="0"/>
              <a:t> </a:t>
            </a:r>
            <a:endParaRPr lang="en-US" altLang="ja-JP" sz="1600" dirty="0" smtClean="0"/>
          </a:p>
          <a:p>
            <a:r>
              <a:rPr lang="en-US" altLang="ja-JP" sz="1600" dirty="0" smtClean="0"/>
              <a:t>Different announced message with usual fire drill</a:t>
            </a:r>
            <a:r>
              <a:rPr lang="ja-JP" altLang="en-US" sz="1600" dirty="0" smtClean="0"/>
              <a:t> </a:t>
            </a:r>
            <a:r>
              <a:rPr lang="en-US" altLang="ja-JP" sz="1600" dirty="0" smtClean="0"/>
              <a:t/>
            </a:r>
            <a:br>
              <a:rPr lang="en-US" altLang="ja-JP" sz="1600" dirty="0" smtClean="0"/>
            </a:br>
            <a:r>
              <a:rPr lang="en-US" altLang="ja-JP" sz="1600" dirty="0" smtClean="0"/>
              <a:t>(usual: Check the status! / that case: Fire! Escape!)</a:t>
            </a:r>
          </a:p>
          <a:p>
            <a:r>
              <a:rPr lang="en-US" altLang="ja-JP" sz="1600" dirty="0" smtClean="0"/>
              <a:t>Many people were </a:t>
            </a:r>
            <a:r>
              <a:rPr lang="en-US" altLang="ja-JP" sz="1600" dirty="0" smtClean="0">
                <a:solidFill>
                  <a:srgbClr val="FF0000"/>
                </a:solidFill>
              </a:rPr>
              <a:t>not escaped </a:t>
            </a:r>
            <a:r>
              <a:rPr lang="en-US" altLang="ja-JP" sz="1600" dirty="0" smtClean="0"/>
              <a:t>!  &lt;- fire announcement was not enough</a:t>
            </a:r>
          </a:p>
          <a:p>
            <a:r>
              <a:rPr lang="en-US" altLang="ja-JP" sz="1600" dirty="0" smtClean="0"/>
              <a:t>Who could escape !?  How dose we take a roll call??  &lt;- Management was not enough</a:t>
            </a:r>
          </a:p>
          <a:p>
            <a:r>
              <a:rPr lang="en-US" altLang="ja-JP" sz="1600" dirty="0" smtClean="0"/>
              <a:t>Some staffs told that they </a:t>
            </a:r>
            <a:r>
              <a:rPr lang="en-US" altLang="ja-JP" sz="1600" dirty="0"/>
              <a:t>must enter underground </a:t>
            </a:r>
            <a:r>
              <a:rPr lang="en-US" altLang="ja-JP" sz="1600" dirty="0" smtClean="0"/>
              <a:t>to operate equipment </a:t>
            </a:r>
            <a:r>
              <a:rPr lang="en-US" altLang="ja-JP" sz="1600" dirty="0"/>
              <a:t>safely !!(</a:t>
            </a:r>
            <a:r>
              <a:rPr lang="en-US" altLang="ja-JP" sz="1600" dirty="0" smtClean="0"/>
              <a:t>high voltage elec., high pressure helium gas for superconducting system)</a:t>
            </a:r>
          </a:p>
          <a:p>
            <a:r>
              <a:rPr lang="en-US" altLang="ja-JP" sz="1600" dirty="0" smtClean="0"/>
              <a:t>Error alert!? Real fire!??</a:t>
            </a:r>
            <a:r>
              <a:rPr lang="ja-JP" altLang="en-US" sz="1600" dirty="0" smtClean="0"/>
              <a:t> </a:t>
            </a:r>
            <a:r>
              <a:rPr lang="en-US" altLang="ja-JP" sz="1600" dirty="0" smtClean="0"/>
              <a:t>(How to confirm error alert)</a:t>
            </a:r>
          </a:p>
        </p:txBody>
      </p:sp>
      <p:sp>
        <p:nvSpPr>
          <p:cNvPr id="9" name="正方形/長方形 8"/>
          <p:cNvSpPr/>
          <p:nvPr/>
        </p:nvSpPr>
        <p:spPr>
          <a:xfrm>
            <a:off x="9847395" y="3026832"/>
            <a:ext cx="14734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Hydrant box</a:t>
            </a:r>
          </a:p>
        </p:txBody>
      </p:sp>
      <p:sp>
        <p:nvSpPr>
          <p:cNvPr id="10" name="正方形/長方形 9"/>
          <p:cNvSpPr/>
          <p:nvPr/>
        </p:nvSpPr>
        <p:spPr>
          <a:xfrm>
            <a:off x="9847395" y="2505749"/>
            <a:ext cx="1556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Alarm button </a:t>
            </a:r>
          </a:p>
        </p:txBody>
      </p:sp>
      <p:cxnSp>
        <p:nvCxnSpPr>
          <p:cNvPr id="11" name="直線矢印コネクタ 10"/>
          <p:cNvCxnSpPr/>
          <p:nvPr/>
        </p:nvCxnSpPr>
        <p:spPr>
          <a:xfrm flipV="1">
            <a:off x="10163873" y="2237142"/>
            <a:ext cx="438582" cy="33672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4631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8200" y="2408414"/>
            <a:ext cx="10515600" cy="1325563"/>
          </a:xfrm>
        </p:spPr>
        <p:txBody>
          <a:bodyPr/>
          <a:lstStyle/>
          <a:p>
            <a:r>
              <a:rPr lang="en-US" altLang="ja-JP" dirty="0"/>
              <a:t>1, Deep understanding for fire alert system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58215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241538" y="-32489"/>
            <a:ext cx="10844151" cy="716915"/>
          </a:xfrm>
        </p:spPr>
        <p:txBody>
          <a:bodyPr>
            <a:noAutofit/>
          </a:bodyPr>
          <a:lstStyle/>
          <a:p>
            <a:r>
              <a:rPr lang="en-US" altLang="ja-JP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Structure of RIBF buildings and evacuation policy</a:t>
            </a:r>
            <a:endParaRPr kumimoji="1" lang="ja-JP" alt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01" y="2355226"/>
            <a:ext cx="11535297" cy="4167494"/>
          </a:xfrm>
          <a:prstGeom prst="rect">
            <a:avLst/>
          </a:prstGeom>
        </p:spPr>
      </p:pic>
      <p:cxnSp>
        <p:nvCxnSpPr>
          <p:cNvPr id="15" name="直線コネクタ 14"/>
          <p:cNvCxnSpPr/>
          <p:nvPr/>
        </p:nvCxnSpPr>
        <p:spPr>
          <a:xfrm>
            <a:off x="6665987" y="2968283"/>
            <a:ext cx="0" cy="251811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コンテンツ プレースホルダ 2"/>
          <p:cNvSpPr txBox="1">
            <a:spLocks/>
          </p:cNvSpPr>
          <p:nvPr/>
        </p:nvSpPr>
        <p:spPr>
          <a:xfrm>
            <a:off x="241538" y="635783"/>
            <a:ext cx="10844151" cy="81256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Above ground</a:t>
            </a:r>
            <a:r>
              <a:rPr lang="ja-JP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office 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of researcher </a:t>
            </a:r>
            <a: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and secretary  </a:t>
            </a:r>
            <a:r>
              <a:rPr lang="en-US" altLang="ja-JP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Separated to four building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Underground </a:t>
            </a:r>
            <a:r>
              <a:rPr lang="ja-JP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ad. Cont. area contain accelerators, exp. 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oom etc.</a:t>
            </a:r>
            <a:r>
              <a:rPr lang="ja-JP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　</a:t>
            </a:r>
            <a:r>
              <a:rPr lang="en-US" altLang="ja-JP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Connected each other</a:t>
            </a:r>
          </a:p>
        </p:txBody>
      </p:sp>
      <p:cxnSp>
        <p:nvCxnSpPr>
          <p:cNvPr id="17" name="直線コネクタ 16"/>
          <p:cNvCxnSpPr/>
          <p:nvPr/>
        </p:nvCxnSpPr>
        <p:spPr>
          <a:xfrm>
            <a:off x="2540273" y="3390699"/>
            <a:ext cx="14408" cy="178170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/>
          <p:cNvCxnSpPr/>
          <p:nvPr/>
        </p:nvCxnSpPr>
        <p:spPr>
          <a:xfrm>
            <a:off x="9490405" y="2232178"/>
            <a:ext cx="20487" cy="253351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コンテンツ プレースホルダ 2"/>
          <p:cNvSpPr txBox="1">
            <a:spLocks/>
          </p:cNvSpPr>
          <p:nvPr/>
        </p:nvSpPr>
        <p:spPr>
          <a:xfrm>
            <a:off x="241538" y="2042087"/>
            <a:ext cx="9816317" cy="1452578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Fire law rule: emergency announcement should be given </a:t>
            </a:r>
            <a:r>
              <a:rPr lang="en-US" altLang="ja-JP" sz="2000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 to a building of fire</a:t>
            </a:r>
            <a: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altLang="ja-JP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RIBF case: office and exp. rooms are mixed. No one know where and when a staff exist. </a:t>
            </a:r>
            <a:b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-&gt;</a:t>
            </a:r>
            <a:r>
              <a:rPr lang="en-US" altLang="ja-JP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of RIBF staffs</a:t>
            </a:r>
            <a: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evacuate and take a roll call !</a:t>
            </a:r>
          </a:p>
          <a:p>
            <a:pPr marL="0" indent="0">
              <a:buNone/>
            </a:pPr>
            <a: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No time difference of the emergency announcement is expected to smooth evacuation.</a:t>
            </a:r>
          </a:p>
        </p:txBody>
      </p:sp>
      <p:sp>
        <p:nvSpPr>
          <p:cNvPr id="2078" name="テキスト ボックス 2077"/>
          <p:cNvSpPr txBox="1"/>
          <p:nvPr/>
        </p:nvSpPr>
        <p:spPr>
          <a:xfrm>
            <a:off x="751065" y="3531975"/>
            <a:ext cx="173138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dirty="0" err="1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Linac</a:t>
            </a:r>
            <a:r>
              <a:rPr kumimoji="1" lang="en-US" altLang="ja-JP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build.</a:t>
            </a:r>
            <a:endParaRPr kumimoji="1" lang="ja-JP" altLang="en-US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79" name="テキスト ボックス 2078"/>
          <p:cNvSpPr txBox="1"/>
          <p:nvPr/>
        </p:nvSpPr>
        <p:spPr>
          <a:xfrm>
            <a:off x="3470095" y="3517479"/>
            <a:ext cx="156966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Nishina</a:t>
            </a:r>
            <a:r>
              <a:rPr kumimoji="1" lang="en-US" altLang="ja-JP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build.</a:t>
            </a:r>
            <a:endParaRPr kumimoji="1" lang="ja-JP" altLang="en-US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80" name="テキスト ボックス 2079"/>
          <p:cNvSpPr txBox="1"/>
          <p:nvPr/>
        </p:nvSpPr>
        <p:spPr>
          <a:xfrm>
            <a:off x="7228232" y="3419872"/>
            <a:ext cx="184377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RIBF acc.</a:t>
            </a:r>
            <a:r>
              <a:rPr kumimoji="1" lang="en-US" altLang="ja-JP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build.</a:t>
            </a:r>
            <a:endParaRPr kumimoji="1" lang="ja-JP" altLang="en-US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81" name="テキスト ボックス 2080"/>
          <p:cNvSpPr txBox="1"/>
          <p:nvPr/>
        </p:nvSpPr>
        <p:spPr>
          <a:xfrm>
            <a:off x="10112372" y="2244695"/>
            <a:ext cx="1826141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endParaRPr lang="en-US" altLang="ja-JP" dirty="0" smtClean="0">
              <a:solidFill>
                <a:srgbClr val="FC591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dirty="0" smtClean="0">
                <a:solidFill>
                  <a:srgbClr val="FC59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RIBF exp.</a:t>
            </a:r>
            <a:r>
              <a:rPr kumimoji="1" lang="en-US" altLang="ja-JP" dirty="0" smtClean="0">
                <a:solidFill>
                  <a:srgbClr val="FC59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build.</a:t>
            </a:r>
          </a:p>
        </p:txBody>
      </p:sp>
      <p:sp>
        <p:nvSpPr>
          <p:cNvPr id="2082" name="テキスト ボックス 2081"/>
          <p:cNvSpPr txBox="1"/>
          <p:nvPr/>
        </p:nvSpPr>
        <p:spPr>
          <a:xfrm>
            <a:off x="11496128" y="2700978"/>
            <a:ext cx="453970" cy="203132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4F</a:t>
            </a:r>
          </a:p>
          <a:p>
            <a:endParaRPr kumimoji="1" lang="en-US" altLang="ja-JP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3F</a:t>
            </a:r>
          </a:p>
          <a:p>
            <a:endParaRPr kumimoji="1" lang="en-US" altLang="ja-JP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2F</a:t>
            </a:r>
          </a:p>
          <a:p>
            <a:endParaRPr kumimoji="1" lang="en-US" altLang="ja-JP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1F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83" name="テキスト ボックス 2082"/>
          <p:cNvSpPr txBox="1"/>
          <p:nvPr/>
        </p:nvSpPr>
        <p:spPr>
          <a:xfrm>
            <a:off x="11243423" y="5025522"/>
            <a:ext cx="611065" cy="147732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B1F</a:t>
            </a: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B2F</a:t>
            </a: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B3F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84" name="テキスト ボックス 2083"/>
          <p:cNvSpPr txBox="1"/>
          <p:nvPr/>
        </p:nvSpPr>
        <p:spPr>
          <a:xfrm>
            <a:off x="6731462" y="4938312"/>
            <a:ext cx="611065" cy="147732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endParaRPr lang="en-US" altLang="ja-JP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B1F</a:t>
            </a: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B2F</a:t>
            </a: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85" name="テキスト ボックス 2084"/>
          <p:cNvSpPr txBox="1"/>
          <p:nvPr/>
        </p:nvSpPr>
        <p:spPr>
          <a:xfrm>
            <a:off x="6021152" y="5000686"/>
            <a:ext cx="611065" cy="147732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endParaRPr lang="en-US" altLang="ja-JP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B1F</a:t>
            </a: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B2F</a:t>
            </a: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86" name="テキスト ボックス 2085"/>
          <p:cNvSpPr txBox="1"/>
          <p:nvPr/>
        </p:nvSpPr>
        <p:spPr>
          <a:xfrm>
            <a:off x="6150287" y="3702145"/>
            <a:ext cx="453970" cy="120032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endParaRPr lang="en-US" altLang="ja-JP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3F</a:t>
            </a:r>
          </a:p>
          <a:p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2F</a:t>
            </a:r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</p:txBody>
      </p:sp>
      <p:sp>
        <p:nvSpPr>
          <p:cNvPr id="2087" name="テキスト ボックス 2086"/>
          <p:cNvSpPr txBox="1"/>
          <p:nvPr/>
        </p:nvSpPr>
        <p:spPr>
          <a:xfrm>
            <a:off x="205349" y="3739918"/>
            <a:ext cx="453970" cy="92333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endParaRPr lang="en-US" altLang="ja-JP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2F</a:t>
            </a:r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</p:txBody>
      </p:sp>
      <p:sp>
        <p:nvSpPr>
          <p:cNvPr id="2088" name="テキスト ボックス 2087"/>
          <p:cNvSpPr txBox="1"/>
          <p:nvPr/>
        </p:nvSpPr>
        <p:spPr>
          <a:xfrm>
            <a:off x="241538" y="4795508"/>
            <a:ext cx="61106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B1F</a:t>
            </a:r>
          </a:p>
        </p:txBody>
      </p:sp>
      <p:sp>
        <p:nvSpPr>
          <p:cNvPr id="2089" name="テキスト ボックス 2088"/>
          <p:cNvSpPr txBox="1"/>
          <p:nvPr/>
        </p:nvSpPr>
        <p:spPr>
          <a:xfrm>
            <a:off x="2870754" y="6478014"/>
            <a:ext cx="759046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Side cross-sectional view of RIBF buildings</a:t>
            </a:r>
          </a:p>
        </p:txBody>
      </p:sp>
      <p:sp>
        <p:nvSpPr>
          <p:cNvPr id="22" name="タイトル 1"/>
          <p:cNvSpPr txBox="1">
            <a:spLocks/>
          </p:cNvSpPr>
          <p:nvPr/>
        </p:nvSpPr>
        <p:spPr>
          <a:xfrm>
            <a:off x="241538" y="1338312"/>
            <a:ext cx="11414822" cy="8212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Emergency broadcasting protocol is ruled by fire protection law in Japan for large facility.</a:t>
            </a:r>
            <a:br>
              <a:rPr lang="en-US" altLang="ja-JP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ja-JP" sz="16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(Major target: large commercial building, department store, hotel, station etc.)</a:t>
            </a:r>
            <a:endParaRPr lang="ja-JP" altLang="en-US" sz="1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コンテンツ プレースホルダ 2"/>
          <p:cNvSpPr txBox="1">
            <a:spLocks/>
          </p:cNvSpPr>
          <p:nvPr/>
        </p:nvSpPr>
        <p:spPr>
          <a:xfrm>
            <a:off x="3671666" y="6266346"/>
            <a:ext cx="2229983" cy="360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Old build.</a:t>
            </a:r>
          </a:p>
        </p:txBody>
      </p:sp>
      <p:sp>
        <p:nvSpPr>
          <p:cNvPr id="24" name="コンテンツ プレースホルダ 2"/>
          <p:cNvSpPr txBox="1">
            <a:spLocks/>
          </p:cNvSpPr>
          <p:nvPr/>
        </p:nvSpPr>
        <p:spPr>
          <a:xfrm>
            <a:off x="8893937" y="6476320"/>
            <a:ext cx="2229983" cy="360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New build.</a:t>
            </a:r>
          </a:p>
        </p:txBody>
      </p:sp>
    </p:spTree>
    <p:extLst>
      <p:ext uri="{BB962C8B-B14F-4D97-AF65-F5344CB8AC3E}">
        <p14:creationId xmlns:p14="http://schemas.microsoft.com/office/powerpoint/2010/main" val="977409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図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673329" y="-333606"/>
            <a:ext cx="2871260" cy="2153445"/>
          </a:xfrm>
          <a:prstGeom prst="rect">
            <a:avLst/>
          </a:prstGeom>
        </p:spPr>
      </p:pic>
      <p:sp>
        <p:nvSpPr>
          <p:cNvPr id="28" name="正方形/長方形 27"/>
          <p:cNvSpPr/>
          <p:nvPr/>
        </p:nvSpPr>
        <p:spPr>
          <a:xfrm>
            <a:off x="7223854" y="979556"/>
            <a:ext cx="18582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Smoke detector</a:t>
            </a:r>
            <a:endParaRPr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コンテンツ プレースホルダ 2"/>
          <p:cNvSpPr txBox="1">
            <a:spLocks/>
          </p:cNvSpPr>
          <p:nvPr/>
        </p:nvSpPr>
        <p:spPr>
          <a:xfrm>
            <a:off x="6693867" y="1441373"/>
            <a:ext cx="4251981" cy="1264009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altLang="ja-JP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Fire floor (RIBF</a:t>
            </a:r>
            <a:r>
              <a:rPr lang="ja-JP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build. underground)</a:t>
            </a:r>
            <a:b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+1 floor (RIBF</a:t>
            </a:r>
            <a:r>
              <a:rPr lang="ja-JP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build. 1F)</a:t>
            </a: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7899" y="2601202"/>
            <a:ext cx="10568345" cy="3818152"/>
          </a:xfrm>
          <a:prstGeom prst="rect">
            <a:avLst/>
          </a:prstGeom>
        </p:spPr>
      </p:pic>
      <p:sp>
        <p:nvSpPr>
          <p:cNvPr id="4" name="タイトル 1"/>
          <p:cNvSpPr txBox="1">
            <a:spLocks/>
          </p:cNvSpPr>
          <p:nvPr/>
        </p:nvSpPr>
        <p:spPr>
          <a:xfrm>
            <a:off x="396852" y="244262"/>
            <a:ext cx="6568392" cy="716915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txBody>
          <a:bodyPr vert="horz" lIns="91440" tIns="45720" rIns="91440" bIns="45720" rtlCol="0" anchor="ctr">
            <a:normAutofit fontScale="6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Phase 1 : fire alarm detector</a:t>
            </a:r>
            <a:r>
              <a:rPr lang="ja-JP" alt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　</a:t>
            </a:r>
            <a:r>
              <a:rPr lang="en-US" altLang="ja-JP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activation</a:t>
            </a:r>
            <a:r>
              <a:rPr lang="ja-JP" alt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　</a:t>
            </a:r>
            <a:r>
              <a:rPr lang="en-US" altLang="ja-JP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(smoke detection)</a:t>
            </a:r>
            <a:endParaRPr lang="ja-JP" altLang="en-US" sz="27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7518440" y="4303300"/>
            <a:ext cx="4178017" cy="2145004"/>
          </a:xfrm>
          <a:prstGeom prst="rect">
            <a:avLst/>
          </a:prstGeom>
          <a:solidFill>
            <a:srgbClr val="FFFF00">
              <a:alpha val="74118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11475845" y="3123438"/>
            <a:ext cx="193961" cy="1145917"/>
          </a:xfrm>
          <a:prstGeom prst="rect">
            <a:avLst/>
          </a:prstGeom>
          <a:solidFill>
            <a:srgbClr val="FFFF00">
              <a:alpha val="74118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フリーフォーム 9"/>
          <p:cNvSpPr/>
          <p:nvPr/>
        </p:nvSpPr>
        <p:spPr>
          <a:xfrm>
            <a:off x="8517246" y="5302512"/>
            <a:ext cx="379828" cy="492370"/>
          </a:xfrm>
          <a:custGeom>
            <a:avLst/>
            <a:gdLst>
              <a:gd name="connsiteX0" fmla="*/ 56271 w 379828"/>
              <a:gd name="connsiteY0" fmla="*/ 492370 h 492370"/>
              <a:gd name="connsiteX1" fmla="*/ 379828 w 379828"/>
              <a:gd name="connsiteY1" fmla="*/ 492370 h 492370"/>
              <a:gd name="connsiteX2" fmla="*/ 379828 w 379828"/>
              <a:gd name="connsiteY2" fmla="*/ 253219 h 492370"/>
              <a:gd name="connsiteX3" fmla="*/ 281354 w 379828"/>
              <a:gd name="connsiteY3" fmla="*/ 323557 h 492370"/>
              <a:gd name="connsiteX4" fmla="*/ 253219 w 379828"/>
              <a:gd name="connsiteY4" fmla="*/ 0 h 492370"/>
              <a:gd name="connsiteX5" fmla="*/ 182880 w 379828"/>
              <a:gd name="connsiteY5" fmla="*/ 281354 h 492370"/>
              <a:gd name="connsiteX6" fmla="*/ 98474 w 379828"/>
              <a:gd name="connsiteY6" fmla="*/ 70339 h 492370"/>
              <a:gd name="connsiteX7" fmla="*/ 84406 w 379828"/>
              <a:gd name="connsiteY7" fmla="*/ 239151 h 492370"/>
              <a:gd name="connsiteX8" fmla="*/ 0 w 379828"/>
              <a:gd name="connsiteY8" fmla="*/ 239151 h 492370"/>
              <a:gd name="connsiteX9" fmla="*/ 56271 w 379828"/>
              <a:gd name="connsiteY9" fmla="*/ 492370 h 492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9828" h="492370">
                <a:moveTo>
                  <a:pt x="56271" y="492370"/>
                </a:moveTo>
                <a:lnTo>
                  <a:pt x="379828" y="492370"/>
                </a:lnTo>
                <a:lnTo>
                  <a:pt x="379828" y="253219"/>
                </a:lnTo>
                <a:lnTo>
                  <a:pt x="281354" y="323557"/>
                </a:lnTo>
                <a:lnTo>
                  <a:pt x="253219" y="0"/>
                </a:lnTo>
                <a:lnTo>
                  <a:pt x="182880" y="281354"/>
                </a:lnTo>
                <a:lnTo>
                  <a:pt x="98474" y="70339"/>
                </a:lnTo>
                <a:lnTo>
                  <a:pt x="84406" y="239151"/>
                </a:lnTo>
                <a:lnTo>
                  <a:pt x="0" y="239151"/>
                </a:lnTo>
                <a:lnTo>
                  <a:pt x="56271" y="492370"/>
                </a:lnTo>
                <a:close/>
              </a:path>
            </a:pathLst>
          </a:cu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コンテンツ プレースホルダ 2"/>
          <p:cNvSpPr txBox="1">
            <a:spLocks/>
          </p:cNvSpPr>
          <p:nvPr/>
        </p:nvSpPr>
        <p:spPr>
          <a:xfrm>
            <a:off x="10431823" y="1601396"/>
            <a:ext cx="2229983" cy="66062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Emergency </a:t>
            </a:r>
            <a:b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stairs</a:t>
            </a:r>
          </a:p>
        </p:txBody>
      </p:sp>
      <p:cxnSp>
        <p:nvCxnSpPr>
          <p:cNvPr id="14" name="直線コネクタ 13"/>
          <p:cNvCxnSpPr/>
          <p:nvPr/>
        </p:nvCxnSpPr>
        <p:spPr>
          <a:xfrm>
            <a:off x="8176276" y="2665604"/>
            <a:ext cx="643582" cy="162504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/>
          <p:cNvCxnSpPr>
            <a:endCxn id="6" idx="1"/>
          </p:cNvCxnSpPr>
          <p:nvPr/>
        </p:nvCxnSpPr>
        <p:spPr>
          <a:xfrm>
            <a:off x="7518440" y="3277639"/>
            <a:ext cx="0" cy="20981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/>
          <p:cNvCxnSpPr/>
          <p:nvPr/>
        </p:nvCxnSpPr>
        <p:spPr>
          <a:xfrm>
            <a:off x="3114735" y="3818831"/>
            <a:ext cx="10990" cy="135913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/>
          <p:cNvCxnSpPr/>
          <p:nvPr/>
        </p:nvCxnSpPr>
        <p:spPr>
          <a:xfrm flipH="1">
            <a:off x="10153106" y="3553740"/>
            <a:ext cx="19605" cy="118886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/>
          <p:cNvSpPr txBox="1"/>
          <p:nvPr/>
        </p:nvSpPr>
        <p:spPr>
          <a:xfrm>
            <a:off x="1243888" y="3418659"/>
            <a:ext cx="201847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dirty="0" err="1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Linac</a:t>
            </a:r>
            <a:r>
              <a:rPr kumimoji="1" lang="en-US" altLang="ja-JP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build.</a:t>
            </a:r>
            <a:endParaRPr kumimoji="1" lang="ja-JP" altLang="en-US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4497326" y="3457684"/>
            <a:ext cx="156966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Nishina</a:t>
            </a:r>
            <a:r>
              <a:rPr kumimoji="1" lang="en-US" altLang="ja-JP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build.</a:t>
            </a:r>
            <a:endParaRPr kumimoji="1" lang="ja-JP" altLang="en-US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7641346" y="3184408"/>
            <a:ext cx="184377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RIBF acc.</a:t>
            </a:r>
            <a:r>
              <a:rPr kumimoji="1" lang="en-US" altLang="ja-JP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build.</a:t>
            </a:r>
            <a:endParaRPr kumimoji="1" lang="ja-JP" altLang="en-US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9998339" y="2300475"/>
            <a:ext cx="1826141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endParaRPr lang="en-US" altLang="ja-JP" dirty="0" smtClean="0">
              <a:solidFill>
                <a:srgbClr val="FC591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dirty="0" smtClean="0">
                <a:solidFill>
                  <a:srgbClr val="FC59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RIBF exp.</a:t>
            </a:r>
            <a:r>
              <a:rPr kumimoji="1" lang="en-US" altLang="ja-JP" dirty="0" smtClean="0">
                <a:solidFill>
                  <a:srgbClr val="FC59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build.</a:t>
            </a: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1841586" y="6506568"/>
            <a:ext cx="48265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Side cross-sectional view of RIBF buildings</a:t>
            </a:r>
          </a:p>
        </p:txBody>
      </p:sp>
      <p:sp>
        <p:nvSpPr>
          <p:cNvPr id="2" name="正方形/長方形 1"/>
          <p:cNvSpPr/>
          <p:nvPr/>
        </p:nvSpPr>
        <p:spPr>
          <a:xfrm>
            <a:off x="8008229" y="4764433"/>
            <a:ext cx="34676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Emergency announcement </a:t>
            </a:r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area</a:t>
            </a:r>
            <a:endParaRPr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コンテンツ プレースホルダ 2"/>
          <p:cNvSpPr txBox="1">
            <a:spLocks/>
          </p:cNvSpPr>
          <p:nvPr/>
        </p:nvSpPr>
        <p:spPr>
          <a:xfrm>
            <a:off x="4657996" y="6145605"/>
            <a:ext cx="2229983" cy="360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Old build.</a:t>
            </a:r>
          </a:p>
        </p:txBody>
      </p:sp>
      <p:sp>
        <p:nvSpPr>
          <p:cNvPr id="30" name="コンテンツ プレースホルダ 2"/>
          <p:cNvSpPr txBox="1">
            <a:spLocks/>
          </p:cNvSpPr>
          <p:nvPr/>
        </p:nvSpPr>
        <p:spPr>
          <a:xfrm>
            <a:off x="8893937" y="6476320"/>
            <a:ext cx="2229983" cy="360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New build.</a:t>
            </a:r>
          </a:p>
        </p:txBody>
      </p:sp>
      <p:sp>
        <p:nvSpPr>
          <p:cNvPr id="31" name="角丸四角形 30"/>
          <p:cNvSpPr/>
          <p:nvPr/>
        </p:nvSpPr>
        <p:spPr>
          <a:xfrm>
            <a:off x="139754" y="1154029"/>
            <a:ext cx="5971943" cy="2295469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altLang="ja-JP" sz="16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Fire alarm activate -&gt;</a:t>
            </a:r>
            <a:r>
              <a:rPr lang="en-US" altLang="ja-JP" sz="1600" b="1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Emergency broadcasting system</a:t>
            </a:r>
            <a:r>
              <a:rPr lang="en-US" altLang="ja-JP" sz="16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start-up automatically.</a:t>
            </a:r>
            <a:endParaRPr lang="en-US" altLang="ja-JP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en-US" altLang="ja-JP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altLang="ja-JP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Phase1:smoke detect, automatic announce only to the </a:t>
            </a:r>
            <a:r>
              <a:rPr lang="en-US" altLang="ja-JP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fire floor/+1 F/ emergency stairs</a:t>
            </a:r>
            <a:r>
              <a:rPr lang="en-US" altLang="ja-JP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“Fire alarm activated on </a:t>
            </a:r>
            <a:r>
              <a:rPr lang="ja-JP" alt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○○ </a:t>
            </a:r>
            <a:r>
              <a:rPr lang="en-US" altLang="ja-JP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floor. </a:t>
            </a:r>
            <a:r>
              <a:rPr lang="en-US" altLang="ja-JP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 the status there</a:t>
            </a:r>
            <a:r>
              <a:rPr lang="en-US" altLang="ja-JP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en-US" altLang="ja-JP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ja-JP" alt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・</a:t>
            </a:r>
            <a:r>
              <a:rPr lang="en-US" altLang="ja-JP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US" altLang="ja-JP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eneral announcement system is inhibited.</a:t>
            </a:r>
          </a:p>
          <a:p>
            <a:pPr>
              <a:buNone/>
            </a:pPr>
            <a:r>
              <a:rPr lang="en-US" altLang="ja-JP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Message </a:t>
            </a:r>
            <a:r>
              <a:rPr lang="en-US" altLang="ja-JP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area of announcement are ruled by the fire protection </a:t>
            </a:r>
            <a:r>
              <a:rPr lang="en-US" altLang="ja-JP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law.</a:t>
            </a:r>
            <a:endParaRPr lang="en-US" altLang="ja-JP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2" name="直線コネクタ 31"/>
          <p:cNvCxnSpPr/>
          <p:nvPr/>
        </p:nvCxnSpPr>
        <p:spPr>
          <a:xfrm flipH="1">
            <a:off x="43209" y="1285828"/>
            <a:ext cx="272101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コネクタ 32"/>
          <p:cNvCxnSpPr/>
          <p:nvPr/>
        </p:nvCxnSpPr>
        <p:spPr>
          <a:xfrm>
            <a:off x="22188" y="1285828"/>
            <a:ext cx="0" cy="14549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矢印コネクタ 33"/>
          <p:cNvCxnSpPr/>
          <p:nvPr/>
        </p:nvCxnSpPr>
        <p:spPr>
          <a:xfrm>
            <a:off x="22188" y="2740779"/>
            <a:ext cx="37466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/>
          <p:cNvCxnSpPr/>
          <p:nvPr/>
        </p:nvCxnSpPr>
        <p:spPr>
          <a:xfrm>
            <a:off x="11404967" y="1994052"/>
            <a:ext cx="141848" cy="11116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7523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図 3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633159" y="-447067"/>
            <a:ext cx="2871260" cy="2153445"/>
          </a:xfrm>
          <a:prstGeom prst="rect">
            <a:avLst/>
          </a:prstGeom>
        </p:spPr>
      </p:pic>
      <p:sp>
        <p:nvSpPr>
          <p:cNvPr id="33" name="正方形/長方形 32"/>
          <p:cNvSpPr/>
          <p:nvPr/>
        </p:nvSpPr>
        <p:spPr>
          <a:xfrm>
            <a:off x="8185566" y="731534"/>
            <a:ext cx="18582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Smoke detector</a:t>
            </a:r>
            <a:endParaRPr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Picture 3" descr="C:\Users\ktanaka\Documents\仕事\書き物\国内学会関連\2016_JPARC安全シンポジウム\IMG_189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10180486" y="197323"/>
            <a:ext cx="1781197" cy="1335897"/>
          </a:xfrm>
          <a:prstGeom prst="rect">
            <a:avLst/>
          </a:prstGeom>
          <a:noFill/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942" y="3110646"/>
            <a:ext cx="9680870" cy="3497523"/>
          </a:xfrm>
          <a:prstGeom prst="rect">
            <a:avLst/>
          </a:prstGeom>
        </p:spPr>
      </p:pic>
      <p:sp>
        <p:nvSpPr>
          <p:cNvPr id="8" name="正方形/長方形 7"/>
          <p:cNvSpPr/>
          <p:nvPr/>
        </p:nvSpPr>
        <p:spPr>
          <a:xfrm>
            <a:off x="7797912" y="4735960"/>
            <a:ext cx="3932441" cy="1810622"/>
          </a:xfrm>
          <a:prstGeom prst="rect">
            <a:avLst/>
          </a:prstGeom>
          <a:solidFill>
            <a:srgbClr val="FF0000">
              <a:alpha val="74118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11506118" y="3676608"/>
            <a:ext cx="190339" cy="1085775"/>
          </a:xfrm>
          <a:prstGeom prst="rect">
            <a:avLst/>
          </a:prstGeom>
          <a:solidFill>
            <a:srgbClr val="FF0000">
              <a:alpha val="74118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フリーフォーム 12"/>
          <p:cNvSpPr/>
          <p:nvPr/>
        </p:nvSpPr>
        <p:spPr>
          <a:xfrm>
            <a:off x="8878875" y="5417250"/>
            <a:ext cx="379828" cy="492370"/>
          </a:xfrm>
          <a:custGeom>
            <a:avLst/>
            <a:gdLst>
              <a:gd name="connsiteX0" fmla="*/ 56271 w 379828"/>
              <a:gd name="connsiteY0" fmla="*/ 492370 h 492370"/>
              <a:gd name="connsiteX1" fmla="*/ 379828 w 379828"/>
              <a:gd name="connsiteY1" fmla="*/ 492370 h 492370"/>
              <a:gd name="connsiteX2" fmla="*/ 379828 w 379828"/>
              <a:gd name="connsiteY2" fmla="*/ 253219 h 492370"/>
              <a:gd name="connsiteX3" fmla="*/ 281354 w 379828"/>
              <a:gd name="connsiteY3" fmla="*/ 323557 h 492370"/>
              <a:gd name="connsiteX4" fmla="*/ 253219 w 379828"/>
              <a:gd name="connsiteY4" fmla="*/ 0 h 492370"/>
              <a:gd name="connsiteX5" fmla="*/ 182880 w 379828"/>
              <a:gd name="connsiteY5" fmla="*/ 281354 h 492370"/>
              <a:gd name="connsiteX6" fmla="*/ 98474 w 379828"/>
              <a:gd name="connsiteY6" fmla="*/ 70339 h 492370"/>
              <a:gd name="connsiteX7" fmla="*/ 84406 w 379828"/>
              <a:gd name="connsiteY7" fmla="*/ 239151 h 492370"/>
              <a:gd name="connsiteX8" fmla="*/ 0 w 379828"/>
              <a:gd name="connsiteY8" fmla="*/ 239151 h 492370"/>
              <a:gd name="connsiteX9" fmla="*/ 56271 w 379828"/>
              <a:gd name="connsiteY9" fmla="*/ 492370 h 492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9828" h="492370">
                <a:moveTo>
                  <a:pt x="56271" y="492370"/>
                </a:moveTo>
                <a:lnTo>
                  <a:pt x="379828" y="492370"/>
                </a:lnTo>
                <a:lnTo>
                  <a:pt x="379828" y="253219"/>
                </a:lnTo>
                <a:lnTo>
                  <a:pt x="281354" y="323557"/>
                </a:lnTo>
                <a:lnTo>
                  <a:pt x="253219" y="0"/>
                </a:lnTo>
                <a:lnTo>
                  <a:pt x="182880" y="281354"/>
                </a:lnTo>
                <a:lnTo>
                  <a:pt x="98474" y="70339"/>
                </a:lnTo>
                <a:lnTo>
                  <a:pt x="84406" y="239151"/>
                </a:lnTo>
                <a:lnTo>
                  <a:pt x="0" y="239151"/>
                </a:lnTo>
                <a:lnTo>
                  <a:pt x="56271" y="492370"/>
                </a:lnTo>
                <a:close/>
              </a:path>
            </a:pathLst>
          </a:cu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" name="直線コネクタ 21"/>
          <p:cNvCxnSpPr/>
          <p:nvPr/>
        </p:nvCxnSpPr>
        <p:spPr>
          <a:xfrm>
            <a:off x="8046720" y="2212861"/>
            <a:ext cx="773138" cy="20777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/>
          <p:cNvCxnSpPr/>
          <p:nvPr/>
        </p:nvCxnSpPr>
        <p:spPr>
          <a:xfrm>
            <a:off x="7797912" y="3306760"/>
            <a:ext cx="0" cy="325773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/>
          <p:cNvCxnSpPr/>
          <p:nvPr/>
        </p:nvCxnSpPr>
        <p:spPr>
          <a:xfrm flipH="1">
            <a:off x="3797650" y="4469721"/>
            <a:ext cx="30907" cy="194352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/>
          <p:cNvCxnSpPr/>
          <p:nvPr/>
        </p:nvCxnSpPr>
        <p:spPr>
          <a:xfrm>
            <a:off x="10218292" y="3537329"/>
            <a:ext cx="24588" cy="304062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/>
          <p:cNvSpPr txBox="1"/>
          <p:nvPr/>
        </p:nvSpPr>
        <p:spPr>
          <a:xfrm>
            <a:off x="2632760" y="3712907"/>
            <a:ext cx="173138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dirty="0" err="1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Linac</a:t>
            </a:r>
            <a:r>
              <a:rPr kumimoji="1" lang="en-US" altLang="ja-JP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build.</a:t>
            </a:r>
            <a:endParaRPr kumimoji="1" lang="ja-JP" altLang="en-US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4908676" y="3676608"/>
            <a:ext cx="156966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Nishina</a:t>
            </a:r>
            <a:r>
              <a:rPr kumimoji="1" lang="en-US" altLang="ja-JP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build.</a:t>
            </a:r>
            <a:endParaRPr kumimoji="1" lang="ja-JP" altLang="en-US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7992066" y="3357925"/>
            <a:ext cx="184377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RIBF acc.</a:t>
            </a:r>
            <a:r>
              <a:rPr kumimoji="1" lang="en-US" altLang="ja-JP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build.</a:t>
            </a:r>
            <a:endParaRPr kumimoji="1" lang="ja-JP" altLang="en-US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タイトル 1"/>
          <p:cNvSpPr txBox="1">
            <a:spLocks/>
          </p:cNvSpPr>
          <p:nvPr/>
        </p:nvSpPr>
        <p:spPr>
          <a:xfrm>
            <a:off x="286372" y="136672"/>
            <a:ext cx="7864206" cy="71691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vert="horz" lIns="91440" tIns="45720" rIns="91440" bIns="45720" rtlCol="0" anchor="ctr">
            <a:normAutofit fontScale="6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phase 2: “</a:t>
            </a:r>
            <a:r>
              <a:rPr lang="en-US" altLang="ja-JP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Fire decision“  </a:t>
            </a:r>
            <a:br>
              <a:rPr lang="en-US" altLang="ja-JP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ja-JP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(5min. later after smoke detection)</a:t>
            </a:r>
            <a:endParaRPr lang="ja-JP" altLang="en-US" sz="27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コンテンツ プレースホルダ 2"/>
          <p:cNvSpPr txBox="1">
            <a:spLocks/>
          </p:cNvSpPr>
          <p:nvPr/>
        </p:nvSpPr>
        <p:spPr>
          <a:xfrm>
            <a:off x="10025205" y="2149413"/>
            <a:ext cx="2229983" cy="36096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Emergency stairs</a:t>
            </a:r>
          </a:p>
        </p:txBody>
      </p:sp>
      <p:sp>
        <p:nvSpPr>
          <p:cNvPr id="30" name="コンテンツ プレースホルダ 2"/>
          <p:cNvSpPr txBox="1">
            <a:spLocks/>
          </p:cNvSpPr>
          <p:nvPr/>
        </p:nvSpPr>
        <p:spPr>
          <a:xfrm>
            <a:off x="6504252" y="1821314"/>
            <a:ext cx="3641260" cy="119127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altLang="ja-JP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Fire floor (RIBF</a:t>
            </a:r>
            <a:r>
              <a:rPr lang="ja-JP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build. underground)</a:t>
            </a:r>
            <a:b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+1 floor (RIBF</a:t>
            </a:r>
            <a:r>
              <a:rPr lang="ja-JP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build. 1F)</a:t>
            </a: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10207129" y="3061249"/>
            <a:ext cx="182614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solidFill>
                  <a:srgbClr val="FC59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RIBF exp.</a:t>
            </a:r>
            <a:r>
              <a:rPr kumimoji="1" lang="en-US" altLang="ja-JP" dirty="0" smtClean="0">
                <a:solidFill>
                  <a:srgbClr val="FC59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build.</a:t>
            </a: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1841586" y="6506568"/>
            <a:ext cx="48265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Side cross-sectional view of RIBF buildings</a:t>
            </a:r>
          </a:p>
        </p:txBody>
      </p:sp>
      <p:sp>
        <p:nvSpPr>
          <p:cNvPr id="2" name="正方形/長方形 1"/>
          <p:cNvSpPr/>
          <p:nvPr/>
        </p:nvSpPr>
        <p:spPr>
          <a:xfrm>
            <a:off x="7954727" y="5002751"/>
            <a:ext cx="3741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Emergency announcement area</a:t>
            </a:r>
            <a:endParaRPr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10446561" y="648192"/>
            <a:ext cx="180049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Alarm button</a:t>
            </a:r>
          </a:p>
          <a:p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On Hydrant 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box</a:t>
            </a:r>
          </a:p>
        </p:txBody>
      </p:sp>
      <p:sp>
        <p:nvSpPr>
          <p:cNvPr id="35" name="コンテンツ プレースホルダ 2"/>
          <p:cNvSpPr txBox="1">
            <a:spLocks/>
          </p:cNvSpPr>
          <p:nvPr/>
        </p:nvSpPr>
        <p:spPr>
          <a:xfrm>
            <a:off x="4878612" y="6267617"/>
            <a:ext cx="2229983" cy="360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Old build.</a:t>
            </a:r>
          </a:p>
        </p:txBody>
      </p:sp>
      <p:sp>
        <p:nvSpPr>
          <p:cNvPr id="36" name="コンテンツ プレースホルダ 2"/>
          <p:cNvSpPr txBox="1">
            <a:spLocks/>
          </p:cNvSpPr>
          <p:nvPr/>
        </p:nvSpPr>
        <p:spPr>
          <a:xfrm>
            <a:off x="8046720" y="6549332"/>
            <a:ext cx="2229983" cy="360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New build.</a:t>
            </a:r>
          </a:p>
        </p:txBody>
      </p:sp>
      <p:cxnSp>
        <p:nvCxnSpPr>
          <p:cNvPr id="19" name="直線コネクタ 18"/>
          <p:cNvCxnSpPr/>
          <p:nvPr/>
        </p:nvCxnSpPr>
        <p:spPr>
          <a:xfrm>
            <a:off x="11353800" y="2619563"/>
            <a:ext cx="141848" cy="11116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角丸四角形 33"/>
          <p:cNvSpPr/>
          <p:nvPr/>
        </p:nvSpPr>
        <p:spPr>
          <a:xfrm>
            <a:off x="322558" y="969363"/>
            <a:ext cx="5971943" cy="2120871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altLang="ja-JP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smoke detector was not reset for 5 min., or someone push a button of fire hydrant, the phase 1 change to “</a:t>
            </a:r>
            <a:r>
              <a:rPr lang="en-US" altLang="ja-JP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fire decision” </a:t>
            </a:r>
            <a:r>
              <a:rPr lang="en-US" altLang="ja-JP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</a:t>
            </a:r>
          </a:p>
          <a:p>
            <a:pPr>
              <a:buNone/>
            </a:pPr>
            <a:r>
              <a:rPr lang="en-US" altLang="ja-JP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------------------------------------------------------</a:t>
            </a:r>
            <a:endParaRPr lang="en-US" altLang="ja-JP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altLang="ja-JP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Phase2:</a:t>
            </a:r>
            <a:r>
              <a:rPr lang="en-US" altLang="ja-JP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“fire decision”</a:t>
            </a:r>
            <a:r>
              <a:rPr lang="en-US" altLang="ja-JP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mode, automatic announcement</a:t>
            </a:r>
            <a:br>
              <a:rPr lang="en-US" altLang="ja-JP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ja-JP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 to </a:t>
            </a:r>
            <a:r>
              <a:rPr lang="en-US" altLang="ja-JP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fire F/+1 F/stair</a:t>
            </a:r>
            <a:r>
              <a:rPr lang="en-US" altLang="ja-JP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en-US" altLang="ja-JP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FIRE ! Fire </a:t>
            </a:r>
            <a:r>
              <a:rPr lang="en-US" altLang="ja-JP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</a:t>
            </a:r>
            <a:r>
              <a:rPr lang="ja-JP" alt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○</a:t>
            </a:r>
            <a:r>
              <a:rPr lang="ja-JP" alt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○ </a:t>
            </a:r>
            <a:r>
              <a:rPr lang="en-US" altLang="ja-JP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floor! </a:t>
            </a:r>
            <a:r>
              <a:rPr lang="en-US" altLang="ja-JP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Escape! </a:t>
            </a:r>
            <a:r>
              <a:rPr lang="en-US" altLang="ja-JP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altLang="ja-JP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repeat continuously</a:t>
            </a:r>
            <a:r>
              <a:rPr lang="en-US" altLang="ja-JP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buNone/>
            </a:pPr>
            <a:endParaRPr lang="en-US" altLang="ja-JP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9728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979" y="3244116"/>
            <a:ext cx="9074919" cy="3278604"/>
          </a:xfrm>
          <a:prstGeom prst="rect">
            <a:avLst/>
          </a:prstGeom>
        </p:spPr>
      </p:pic>
      <p:sp>
        <p:nvSpPr>
          <p:cNvPr id="6" name="正方形/長方形 5"/>
          <p:cNvSpPr/>
          <p:nvPr/>
        </p:nvSpPr>
        <p:spPr>
          <a:xfrm>
            <a:off x="7771984" y="4798917"/>
            <a:ext cx="3581815" cy="1649182"/>
          </a:xfrm>
          <a:prstGeom prst="rect">
            <a:avLst/>
          </a:prstGeom>
          <a:solidFill>
            <a:srgbClr val="FF0000">
              <a:alpha val="74118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11112050" y="3720246"/>
            <a:ext cx="230515" cy="1073835"/>
          </a:xfrm>
          <a:prstGeom prst="rect">
            <a:avLst/>
          </a:prstGeom>
          <a:solidFill>
            <a:srgbClr val="FF0000">
              <a:alpha val="74118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/>
          <p:cNvSpPr/>
          <p:nvPr/>
        </p:nvSpPr>
        <p:spPr>
          <a:xfrm>
            <a:off x="2665979" y="3412623"/>
            <a:ext cx="8687821" cy="3063947"/>
          </a:xfrm>
          <a:prstGeom prst="rect">
            <a:avLst/>
          </a:prstGeom>
          <a:solidFill>
            <a:srgbClr val="FF0000">
              <a:alpha val="74118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/>
          <p:cNvSpPr/>
          <p:nvPr/>
        </p:nvSpPr>
        <p:spPr>
          <a:xfrm>
            <a:off x="3889239" y="5282536"/>
            <a:ext cx="3882746" cy="138716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dirty="0">
                <a:solidFill>
                  <a:sysClr val="windowText" lastClr="000000"/>
                </a:solidFill>
              </a:rPr>
              <a:t>30 years old build</a:t>
            </a:r>
            <a:r>
              <a:rPr lang="en-US" altLang="ja-JP" dirty="0" smtClean="0">
                <a:solidFill>
                  <a:sysClr val="windowText" lastClr="000000"/>
                </a:solidFill>
              </a:rPr>
              <a:t>.</a:t>
            </a:r>
          </a:p>
          <a:p>
            <a:r>
              <a:rPr lang="en-US" altLang="ja-JP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Hole of </a:t>
            </a:r>
            <a:r>
              <a:rPr lang="en-US" altLang="ja-JP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emergency </a:t>
            </a:r>
            <a:r>
              <a:rPr lang="en-US" altLang="ja-JP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system. </a:t>
            </a:r>
            <a:r>
              <a:rPr lang="en-US" altLang="ja-JP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</a:t>
            </a:r>
            <a:r>
              <a:rPr lang="en-US" altLang="ja-JP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broadcasting system</a:t>
            </a:r>
            <a:r>
              <a:rPr lang="en-US" altLang="ja-JP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exists, </a:t>
            </a:r>
            <a:r>
              <a:rPr lang="en-US" altLang="ja-JP" dirty="0" smtClean="0">
                <a:solidFill>
                  <a:sysClr val="windowText" lastClr="000000"/>
                </a:solidFill>
              </a:rPr>
              <a:t>but Is </a:t>
            </a:r>
            <a:r>
              <a:rPr lang="en-US" altLang="ja-JP" dirty="0" smtClean="0">
                <a:solidFill>
                  <a:srgbClr val="FF0000"/>
                </a:solidFill>
              </a:rPr>
              <a:t>inhibited by emergency sys</a:t>
            </a:r>
            <a:r>
              <a:rPr lang="en-US" altLang="ja-JP" dirty="0" smtClean="0">
                <a:solidFill>
                  <a:sysClr val="windowText" lastClr="000000"/>
                </a:solidFill>
              </a:rPr>
              <a:t>. </a:t>
            </a:r>
            <a:br>
              <a:rPr lang="en-US" altLang="ja-JP" dirty="0" smtClean="0">
                <a:solidFill>
                  <a:sysClr val="windowText" lastClr="000000"/>
                </a:solidFill>
              </a:rPr>
            </a:br>
            <a:r>
              <a:rPr lang="en-US" altLang="ja-JP" b="1" dirty="0" smtClean="0">
                <a:solidFill>
                  <a:sysClr val="windowText" lastClr="000000"/>
                </a:solidFill>
              </a:rPr>
              <a:t>No any announcement are there.</a:t>
            </a:r>
            <a:endParaRPr kumimoji="1" lang="ja-JP" altLang="en-US" b="1" dirty="0">
              <a:solidFill>
                <a:sysClr val="windowText" lastClr="000000"/>
              </a:solidFill>
            </a:endParaRPr>
          </a:p>
        </p:txBody>
      </p:sp>
      <p:cxnSp>
        <p:nvCxnSpPr>
          <p:cNvPr id="20" name="直線コネクタ 19"/>
          <p:cNvCxnSpPr/>
          <p:nvPr/>
        </p:nvCxnSpPr>
        <p:spPr>
          <a:xfrm>
            <a:off x="7797813" y="3244116"/>
            <a:ext cx="0" cy="325773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/>
          <p:cNvCxnSpPr/>
          <p:nvPr/>
        </p:nvCxnSpPr>
        <p:spPr>
          <a:xfrm flipH="1">
            <a:off x="3930869" y="3731828"/>
            <a:ext cx="4857" cy="151283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/>
          <p:cNvCxnSpPr/>
          <p:nvPr/>
        </p:nvCxnSpPr>
        <p:spPr>
          <a:xfrm>
            <a:off x="9954477" y="3384151"/>
            <a:ext cx="0" cy="31385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正方形/長方形 1"/>
          <p:cNvSpPr/>
          <p:nvPr/>
        </p:nvSpPr>
        <p:spPr>
          <a:xfrm>
            <a:off x="19711" y="1901286"/>
            <a:ext cx="9626565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ja-JP" dirty="0" smtClean="0"/>
              <a:t>The fire law request to announce to </a:t>
            </a:r>
            <a:r>
              <a:rPr lang="en-US" altLang="ja-JP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 to a building of </a:t>
            </a:r>
            <a:r>
              <a:rPr lang="en-US" altLang="ja-JP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fire</a:t>
            </a:r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, n</a:t>
            </a:r>
            <a:r>
              <a:rPr lang="en-US" altLang="ja-JP" dirty="0" smtClean="0"/>
              <a:t>ot to other buildings of RIBF.</a:t>
            </a:r>
          </a:p>
          <a:p>
            <a:r>
              <a:rPr lang="en-US" altLang="ja-JP" dirty="0" smtClean="0"/>
              <a:t>Above ground: </a:t>
            </a:r>
            <a:r>
              <a:rPr lang="en-US" altLang="ja-JP" dirty="0"/>
              <a:t>A</a:t>
            </a:r>
            <a:r>
              <a:rPr lang="en-US" altLang="ja-JP" dirty="0" smtClean="0"/>
              <a:t>ll 4 build. </a:t>
            </a:r>
            <a:r>
              <a:rPr lang="en-US" altLang="ja-JP" dirty="0"/>
              <a:t>o</a:t>
            </a:r>
            <a:r>
              <a:rPr lang="en-US" altLang="ja-JP" dirty="0" smtClean="0"/>
              <a:t>f RIBF were connected to emergency broadcast system.</a:t>
            </a:r>
          </a:p>
          <a:p>
            <a:r>
              <a:rPr lang="en-US" altLang="ja-JP" dirty="0" smtClean="0"/>
              <a:t>Underground: Most of old build. were not connected to emergency sys.  </a:t>
            </a:r>
            <a:endParaRPr lang="ja-JP" altLang="en-US" dirty="0"/>
          </a:p>
        </p:txBody>
      </p:sp>
      <p:sp>
        <p:nvSpPr>
          <p:cNvPr id="3" name="正方形/長方形 2"/>
          <p:cNvSpPr/>
          <p:nvPr/>
        </p:nvSpPr>
        <p:spPr>
          <a:xfrm>
            <a:off x="9127185" y="228784"/>
            <a:ext cx="4932752" cy="1200329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US" altLang="ja-JP" dirty="0" smtClean="0">
                <a:solidFill>
                  <a:srgbClr val="002060"/>
                </a:solidFill>
              </a:rPr>
              <a:t>19</a:t>
            </a:r>
            <a:r>
              <a:rPr lang="en-US" altLang="ja-JP" baseline="30000" dirty="0" smtClean="0">
                <a:solidFill>
                  <a:srgbClr val="002060"/>
                </a:solidFill>
              </a:rPr>
              <a:t>th</a:t>
            </a:r>
            <a:r>
              <a:rPr lang="en-US" altLang="ja-JP" dirty="0" smtClean="0">
                <a:solidFill>
                  <a:srgbClr val="002060"/>
                </a:solidFill>
              </a:rPr>
              <a:t> Sep. 2015, fire alert </a:t>
            </a:r>
          </a:p>
          <a:p>
            <a:r>
              <a:rPr lang="en-US" altLang="ja-JP" dirty="0" smtClean="0">
                <a:solidFill>
                  <a:srgbClr val="002060"/>
                </a:solidFill>
              </a:rPr>
              <a:t>error occur.</a:t>
            </a:r>
            <a:br>
              <a:rPr lang="en-US" altLang="ja-JP" dirty="0" smtClean="0">
                <a:solidFill>
                  <a:srgbClr val="002060"/>
                </a:solidFill>
              </a:rPr>
            </a:br>
            <a:r>
              <a:rPr lang="en-US" altLang="ja-JP" dirty="0" smtClean="0">
                <a:solidFill>
                  <a:srgbClr val="002060"/>
                </a:solidFill>
              </a:rPr>
              <a:t>People in the area did not </a:t>
            </a:r>
            <a:br>
              <a:rPr lang="en-US" altLang="ja-JP" dirty="0" smtClean="0">
                <a:solidFill>
                  <a:srgbClr val="002060"/>
                </a:solidFill>
              </a:rPr>
            </a:br>
            <a:r>
              <a:rPr lang="en-US" altLang="ja-JP" dirty="0" smtClean="0">
                <a:solidFill>
                  <a:srgbClr val="002060"/>
                </a:solidFill>
              </a:rPr>
              <a:t>evacuate!</a:t>
            </a:r>
            <a:endParaRPr lang="en-US" altLang="ja-JP" dirty="0">
              <a:solidFill>
                <a:srgbClr val="002060"/>
              </a:solidFill>
            </a:endParaRPr>
          </a:p>
        </p:txBody>
      </p:sp>
      <p:sp>
        <p:nvSpPr>
          <p:cNvPr id="10" name="フリーフォーム 9"/>
          <p:cNvSpPr/>
          <p:nvPr/>
        </p:nvSpPr>
        <p:spPr>
          <a:xfrm>
            <a:off x="8107127" y="5369372"/>
            <a:ext cx="379828" cy="492370"/>
          </a:xfrm>
          <a:custGeom>
            <a:avLst/>
            <a:gdLst>
              <a:gd name="connsiteX0" fmla="*/ 56271 w 379828"/>
              <a:gd name="connsiteY0" fmla="*/ 492370 h 492370"/>
              <a:gd name="connsiteX1" fmla="*/ 379828 w 379828"/>
              <a:gd name="connsiteY1" fmla="*/ 492370 h 492370"/>
              <a:gd name="connsiteX2" fmla="*/ 379828 w 379828"/>
              <a:gd name="connsiteY2" fmla="*/ 253219 h 492370"/>
              <a:gd name="connsiteX3" fmla="*/ 281354 w 379828"/>
              <a:gd name="connsiteY3" fmla="*/ 323557 h 492370"/>
              <a:gd name="connsiteX4" fmla="*/ 253219 w 379828"/>
              <a:gd name="connsiteY4" fmla="*/ 0 h 492370"/>
              <a:gd name="connsiteX5" fmla="*/ 182880 w 379828"/>
              <a:gd name="connsiteY5" fmla="*/ 281354 h 492370"/>
              <a:gd name="connsiteX6" fmla="*/ 98474 w 379828"/>
              <a:gd name="connsiteY6" fmla="*/ 70339 h 492370"/>
              <a:gd name="connsiteX7" fmla="*/ 84406 w 379828"/>
              <a:gd name="connsiteY7" fmla="*/ 239151 h 492370"/>
              <a:gd name="connsiteX8" fmla="*/ 0 w 379828"/>
              <a:gd name="connsiteY8" fmla="*/ 239151 h 492370"/>
              <a:gd name="connsiteX9" fmla="*/ 56271 w 379828"/>
              <a:gd name="connsiteY9" fmla="*/ 492370 h 492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9828" h="492370">
                <a:moveTo>
                  <a:pt x="56271" y="492370"/>
                </a:moveTo>
                <a:lnTo>
                  <a:pt x="379828" y="492370"/>
                </a:lnTo>
                <a:lnTo>
                  <a:pt x="379828" y="253219"/>
                </a:lnTo>
                <a:lnTo>
                  <a:pt x="281354" y="323557"/>
                </a:lnTo>
                <a:lnTo>
                  <a:pt x="253219" y="0"/>
                </a:lnTo>
                <a:lnTo>
                  <a:pt x="182880" y="281354"/>
                </a:lnTo>
                <a:lnTo>
                  <a:pt x="98474" y="70339"/>
                </a:lnTo>
                <a:lnTo>
                  <a:pt x="84406" y="239151"/>
                </a:lnTo>
                <a:lnTo>
                  <a:pt x="0" y="239151"/>
                </a:lnTo>
                <a:lnTo>
                  <a:pt x="56271" y="492370"/>
                </a:lnTo>
                <a:close/>
              </a:path>
            </a:pathLst>
          </a:cu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タイトル 1"/>
          <p:cNvSpPr txBox="1">
            <a:spLocks/>
          </p:cNvSpPr>
          <p:nvPr/>
        </p:nvSpPr>
        <p:spPr>
          <a:xfrm>
            <a:off x="158356" y="202454"/>
            <a:ext cx="6554694" cy="71691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vert="horz" lIns="91440" tIns="45720" rIns="91440" bIns="45720" rtlCol="0" anchor="ctr">
            <a:normAutofit fontScale="6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b="1" dirty="0" smtClean="0">
                <a:solidFill>
                  <a:schemeClr val="bg1"/>
                </a:solidFill>
              </a:rPr>
              <a:t> Phase 3: “All area announcement” </a:t>
            </a:r>
            <a:br>
              <a:rPr lang="en-US" altLang="ja-JP" b="1" dirty="0" smtClean="0">
                <a:solidFill>
                  <a:schemeClr val="bg1"/>
                </a:solidFill>
              </a:rPr>
            </a:br>
            <a:r>
              <a:rPr lang="en-US" altLang="ja-JP" b="1" dirty="0" smtClean="0">
                <a:solidFill>
                  <a:schemeClr val="bg1"/>
                </a:solidFill>
              </a:rPr>
              <a:t>(</a:t>
            </a:r>
            <a:r>
              <a:rPr lang="en-US" altLang="ja-JP" b="1" dirty="0" smtClean="0">
                <a:solidFill>
                  <a:srgbClr val="FFFF00"/>
                </a:solidFill>
              </a:rPr>
              <a:t>additional 5 min. later after “Fire decision“ )</a:t>
            </a:r>
            <a:endParaRPr lang="ja-JP" altLang="en-US" sz="2700" b="1" dirty="0">
              <a:solidFill>
                <a:srgbClr val="FFFF00"/>
              </a:solidFill>
            </a:endParaRPr>
          </a:p>
        </p:txBody>
      </p:sp>
      <p:sp>
        <p:nvSpPr>
          <p:cNvPr id="17" name="正方形/長方形 16"/>
          <p:cNvSpPr/>
          <p:nvPr/>
        </p:nvSpPr>
        <p:spPr>
          <a:xfrm>
            <a:off x="7648210" y="5034901"/>
            <a:ext cx="3741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Emergency announcement area</a:t>
            </a:r>
            <a:endParaRPr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3" name="直線コネクタ 22"/>
          <p:cNvCxnSpPr/>
          <p:nvPr/>
        </p:nvCxnSpPr>
        <p:spPr>
          <a:xfrm flipH="1">
            <a:off x="7347483" y="2554635"/>
            <a:ext cx="2730769" cy="2894521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コンテンツ プレースホルダ 2"/>
          <p:cNvSpPr txBox="1">
            <a:spLocks/>
          </p:cNvSpPr>
          <p:nvPr/>
        </p:nvSpPr>
        <p:spPr>
          <a:xfrm>
            <a:off x="8140983" y="6505041"/>
            <a:ext cx="2229983" cy="360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New build.</a:t>
            </a:r>
          </a:p>
        </p:txBody>
      </p:sp>
      <p:sp>
        <p:nvSpPr>
          <p:cNvPr id="25" name="角丸四角形 24"/>
          <p:cNvSpPr/>
          <p:nvPr/>
        </p:nvSpPr>
        <p:spPr>
          <a:xfrm>
            <a:off x="158356" y="1072101"/>
            <a:ext cx="8522005" cy="665277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endParaRPr lang="en-US" altLang="ja-JP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altLang="ja-JP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Phase3: after 5 min. of “fire decision”, (=10 min. later of initial smoke detection)</a:t>
            </a:r>
            <a:r>
              <a:rPr lang="ja-JP" alt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　</a:t>
            </a:r>
            <a:r>
              <a:rPr lang="en-US" altLang="ja-JP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announcement</a:t>
            </a:r>
            <a:r>
              <a:rPr lang="ja-JP" alt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area expand to </a:t>
            </a:r>
            <a:r>
              <a:rPr lang="en-US" altLang="ja-JP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area </a:t>
            </a:r>
            <a:r>
              <a:rPr lang="en-US" altLang="ja-JP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”fire at </a:t>
            </a:r>
            <a:r>
              <a:rPr lang="ja-JP" alt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○○ </a:t>
            </a:r>
            <a:r>
              <a:rPr lang="en-US" altLang="ja-JP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floor! Escape!” </a:t>
            </a:r>
            <a:endParaRPr lang="en-US" altLang="ja-JP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en-US" altLang="ja-JP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9711" y="2944497"/>
            <a:ext cx="6430593" cy="843951"/>
          </a:xfrm>
          <a:solidFill>
            <a:schemeClr val="bg1"/>
          </a:solidFill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altLang="ja-JP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Message and area of announcement are ruled by the fire protection law. It can not change!</a:t>
            </a:r>
            <a:br>
              <a:rPr lang="en-US" altLang="ja-JP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ja-JP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 we don’t prefer this time difference.</a:t>
            </a:r>
            <a:endParaRPr kumimoji="1" lang="ja-JP" alt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2" name="直線コネクタ 31"/>
          <p:cNvCxnSpPr/>
          <p:nvPr/>
        </p:nvCxnSpPr>
        <p:spPr>
          <a:xfrm flipV="1">
            <a:off x="10078252" y="1519707"/>
            <a:ext cx="0" cy="1034928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6205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タイトル 1"/>
          <p:cNvSpPr txBox="1">
            <a:spLocks/>
          </p:cNvSpPr>
          <p:nvPr/>
        </p:nvSpPr>
        <p:spPr>
          <a:xfrm>
            <a:off x="633527" y="137225"/>
            <a:ext cx="7279984" cy="7169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dirty="0" smtClean="0"/>
              <a:t>If fire alarm is activated in other old building?</a:t>
            </a:r>
            <a:endParaRPr lang="ja-JP" altLang="en-US" sz="2700" dirty="0"/>
          </a:p>
        </p:txBody>
      </p:sp>
      <p:pic>
        <p:nvPicPr>
          <p:cNvPr id="21" name="図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01" y="2355226"/>
            <a:ext cx="11535297" cy="4167494"/>
          </a:xfrm>
          <a:prstGeom prst="rect">
            <a:avLst/>
          </a:prstGeom>
        </p:spPr>
      </p:pic>
      <p:sp>
        <p:nvSpPr>
          <p:cNvPr id="23" name="コンテンツ プレースホルダ 2"/>
          <p:cNvSpPr txBox="1">
            <a:spLocks/>
          </p:cNvSpPr>
          <p:nvPr/>
        </p:nvSpPr>
        <p:spPr>
          <a:xfrm>
            <a:off x="1804688" y="2520741"/>
            <a:ext cx="7082011" cy="1285106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ja-JP" sz="1800" dirty="0" smtClean="0">
                <a:solidFill>
                  <a:srgbClr val="FF0000"/>
                </a:solidFill>
              </a:rPr>
              <a:t/>
            </a:r>
            <a:br>
              <a:rPr lang="en-US" altLang="ja-JP" sz="1800" dirty="0" smtClean="0">
                <a:solidFill>
                  <a:srgbClr val="FF0000"/>
                </a:solidFill>
              </a:rPr>
            </a:br>
            <a:r>
              <a:rPr lang="ja-JP" altLang="en-US" sz="1800" dirty="0" smtClean="0">
                <a:solidFill>
                  <a:srgbClr val="FF0000"/>
                </a:solidFill>
              </a:rPr>
              <a:t>①</a:t>
            </a:r>
            <a:r>
              <a:rPr lang="en-US" altLang="ja-JP" sz="1800" dirty="0" smtClean="0">
                <a:solidFill>
                  <a:srgbClr val="FF0000"/>
                </a:solidFill>
              </a:rPr>
              <a:t>No emergency broadcasting system.</a:t>
            </a:r>
            <a:br>
              <a:rPr lang="en-US" altLang="ja-JP" sz="1800" dirty="0" smtClean="0">
                <a:solidFill>
                  <a:srgbClr val="FF0000"/>
                </a:solidFill>
              </a:rPr>
            </a:br>
            <a:r>
              <a:rPr lang="en-US" altLang="ja-JP" sz="1800" dirty="0" smtClean="0">
                <a:solidFill>
                  <a:srgbClr val="FF0000"/>
                </a:solidFill>
              </a:rPr>
              <a:t>Emergency bells ring inside this </a:t>
            </a:r>
            <a:r>
              <a:rPr lang="en-US" altLang="ja-JP" sz="1800" dirty="0" err="1" smtClean="0">
                <a:solidFill>
                  <a:srgbClr val="FF0000"/>
                </a:solidFill>
              </a:rPr>
              <a:t>Nishina</a:t>
            </a:r>
            <a:r>
              <a:rPr lang="en-US" altLang="ja-JP" sz="1800" dirty="0" smtClean="0">
                <a:solidFill>
                  <a:srgbClr val="FF0000"/>
                </a:solidFill>
              </a:rPr>
              <a:t> building only</a:t>
            </a:r>
            <a:br>
              <a:rPr lang="en-US" altLang="ja-JP" sz="1800" dirty="0" smtClean="0">
                <a:solidFill>
                  <a:srgbClr val="FF0000"/>
                </a:solidFill>
              </a:rPr>
            </a:br>
            <a:r>
              <a:rPr lang="en-US" altLang="ja-JP" sz="1800" dirty="0" smtClean="0">
                <a:solidFill>
                  <a:srgbClr val="FF0000"/>
                </a:solidFill>
              </a:rPr>
              <a:t>Emergency broadcasting </a:t>
            </a:r>
            <a:r>
              <a:rPr lang="en-US" altLang="ja-JP" sz="1800" dirty="0">
                <a:solidFill>
                  <a:srgbClr val="FF0000"/>
                </a:solidFill>
              </a:rPr>
              <a:t>s</a:t>
            </a:r>
            <a:r>
              <a:rPr lang="en-US" altLang="ja-JP" sz="1800" dirty="0" smtClean="0">
                <a:solidFill>
                  <a:srgbClr val="FF0000"/>
                </a:solidFill>
              </a:rPr>
              <a:t>ystem does not start up in all RIBF buildings. = General broadcasting system can work</a:t>
            </a:r>
          </a:p>
        </p:txBody>
      </p:sp>
      <p:sp>
        <p:nvSpPr>
          <p:cNvPr id="27" name="正方形/長方形 26"/>
          <p:cNvSpPr/>
          <p:nvPr/>
        </p:nvSpPr>
        <p:spPr>
          <a:xfrm>
            <a:off x="2654419" y="3950628"/>
            <a:ext cx="3995224" cy="2246829"/>
          </a:xfrm>
          <a:prstGeom prst="rect">
            <a:avLst/>
          </a:prstGeom>
          <a:solidFill>
            <a:srgbClr val="FFC000">
              <a:alpha val="74118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/>
          <p:cNvSpPr/>
          <p:nvPr/>
        </p:nvSpPr>
        <p:spPr>
          <a:xfrm>
            <a:off x="1853779" y="2478419"/>
            <a:ext cx="61302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 smtClean="0"/>
              <a:t>Old building of 30y ago, before the current fire law start</a:t>
            </a:r>
            <a:endParaRPr lang="ja-JP" altLang="en-US" dirty="0"/>
          </a:p>
        </p:txBody>
      </p:sp>
      <p:cxnSp>
        <p:nvCxnSpPr>
          <p:cNvPr id="10" name="直線コネクタ 9"/>
          <p:cNvCxnSpPr/>
          <p:nvPr/>
        </p:nvCxnSpPr>
        <p:spPr>
          <a:xfrm>
            <a:off x="6333478" y="1868108"/>
            <a:ext cx="4135038" cy="1128155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/>
          <p:cNvCxnSpPr/>
          <p:nvPr/>
        </p:nvCxnSpPr>
        <p:spPr>
          <a:xfrm>
            <a:off x="4838350" y="1990869"/>
            <a:ext cx="3338752" cy="1208975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/>
          <p:cNvCxnSpPr/>
          <p:nvPr/>
        </p:nvCxnSpPr>
        <p:spPr>
          <a:xfrm flipH="1">
            <a:off x="1237957" y="2091559"/>
            <a:ext cx="1279465" cy="1078239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正方形/長方形 10"/>
          <p:cNvSpPr/>
          <p:nvPr/>
        </p:nvSpPr>
        <p:spPr>
          <a:xfrm>
            <a:off x="837128" y="879036"/>
            <a:ext cx="5812516" cy="369332"/>
          </a:xfrm>
          <a:prstGeom prst="rect">
            <a:avLst/>
          </a:prstGeom>
          <a:solidFill>
            <a:srgbClr val="FFC000">
              <a:alpha val="50196"/>
            </a:srgbClr>
          </a:solidFill>
        </p:spPr>
        <p:txBody>
          <a:bodyPr wrap="square">
            <a:spAutoFit/>
          </a:bodyPr>
          <a:lstStyle/>
          <a:p>
            <a:r>
              <a:rPr lang="en-US" altLang="ja-JP" dirty="0" smtClean="0"/>
              <a:t>In case of fire alarm (smoke detector) activated</a:t>
            </a:r>
            <a:endParaRPr lang="ja-JP" altLang="en-US" dirty="0"/>
          </a:p>
        </p:txBody>
      </p:sp>
      <p:sp>
        <p:nvSpPr>
          <p:cNvPr id="26" name="フリーフォーム 25"/>
          <p:cNvSpPr/>
          <p:nvPr/>
        </p:nvSpPr>
        <p:spPr>
          <a:xfrm>
            <a:off x="4347814" y="5195900"/>
            <a:ext cx="379828" cy="492370"/>
          </a:xfrm>
          <a:custGeom>
            <a:avLst/>
            <a:gdLst>
              <a:gd name="connsiteX0" fmla="*/ 56271 w 379828"/>
              <a:gd name="connsiteY0" fmla="*/ 492370 h 492370"/>
              <a:gd name="connsiteX1" fmla="*/ 379828 w 379828"/>
              <a:gd name="connsiteY1" fmla="*/ 492370 h 492370"/>
              <a:gd name="connsiteX2" fmla="*/ 379828 w 379828"/>
              <a:gd name="connsiteY2" fmla="*/ 253219 h 492370"/>
              <a:gd name="connsiteX3" fmla="*/ 281354 w 379828"/>
              <a:gd name="connsiteY3" fmla="*/ 323557 h 492370"/>
              <a:gd name="connsiteX4" fmla="*/ 253219 w 379828"/>
              <a:gd name="connsiteY4" fmla="*/ 0 h 492370"/>
              <a:gd name="connsiteX5" fmla="*/ 182880 w 379828"/>
              <a:gd name="connsiteY5" fmla="*/ 281354 h 492370"/>
              <a:gd name="connsiteX6" fmla="*/ 98474 w 379828"/>
              <a:gd name="connsiteY6" fmla="*/ 70339 h 492370"/>
              <a:gd name="connsiteX7" fmla="*/ 84406 w 379828"/>
              <a:gd name="connsiteY7" fmla="*/ 239151 h 492370"/>
              <a:gd name="connsiteX8" fmla="*/ 0 w 379828"/>
              <a:gd name="connsiteY8" fmla="*/ 239151 h 492370"/>
              <a:gd name="connsiteX9" fmla="*/ 56271 w 379828"/>
              <a:gd name="connsiteY9" fmla="*/ 492370 h 492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9828" h="492370">
                <a:moveTo>
                  <a:pt x="56271" y="492370"/>
                </a:moveTo>
                <a:lnTo>
                  <a:pt x="379828" y="492370"/>
                </a:lnTo>
                <a:lnTo>
                  <a:pt x="379828" y="253219"/>
                </a:lnTo>
                <a:lnTo>
                  <a:pt x="281354" y="323557"/>
                </a:lnTo>
                <a:lnTo>
                  <a:pt x="253219" y="0"/>
                </a:lnTo>
                <a:lnTo>
                  <a:pt x="182880" y="281354"/>
                </a:lnTo>
                <a:lnTo>
                  <a:pt x="98474" y="70339"/>
                </a:lnTo>
                <a:lnTo>
                  <a:pt x="84406" y="239151"/>
                </a:lnTo>
                <a:lnTo>
                  <a:pt x="0" y="239151"/>
                </a:lnTo>
                <a:lnTo>
                  <a:pt x="56271" y="492370"/>
                </a:lnTo>
                <a:close/>
              </a:path>
            </a:pathLst>
          </a:cu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/>
          <p:cNvSpPr/>
          <p:nvPr/>
        </p:nvSpPr>
        <p:spPr>
          <a:xfrm>
            <a:off x="464270" y="582585"/>
            <a:ext cx="54084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ja-JP" dirty="0" smtClean="0"/>
              <a:t>Old and new facility mixed in RIKEN institute !!</a:t>
            </a:r>
            <a:endParaRPr lang="ja-JP" altLang="en-US" dirty="0"/>
          </a:p>
        </p:txBody>
      </p:sp>
      <p:sp>
        <p:nvSpPr>
          <p:cNvPr id="18" name="コンテンツ プレースホルダ 2"/>
          <p:cNvSpPr txBox="1">
            <a:spLocks/>
          </p:cNvSpPr>
          <p:nvPr/>
        </p:nvSpPr>
        <p:spPr>
          <a:xfrm>
            <a:off x="464270" y="5836494"/>
            <a:ext cx="2229983" cy="360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Old build.</a:t>
            </a:r>
          </a:p>
        </p:txBody>
      </p:sp>
      <p:sp>
        <p:nvSpPr>
          <p:cNvPr id="19" name="コンテンツ プレースホルダ 2"/>
          <p:cNvSpPr txBox="1">
            <a:spLocks/>
          </p:cNvSpPr>
          <p:nvPr/>
        </p:nvSpPr>
        <p:spPr>
          <a:xfrm>
            <a:off x="7771708" y="6447018"/>
            <a:ext cx="2229983" cy="360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New build.</a:t>
            </a:r>
          </a:p>
        </p:txBody>
      </p:sp>
      <p:sp>
        <p:nvSpPr>
          <p:cNvPr id="25" name="コンテンツ プレースホルダ 2"/>
          <p:cNvSpPr txBox="1">
            <a:spLocks/>
          </p:cNvSpPr>
          <p:nvPr/>
        </p:nvSpPr>
        <p:spPr>
          <a:xfrm>
            <a:off x="4273519" y="6342238"/>
            <a:ext cx="2229983" cy="360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Old build.</a:t>
            </a:r>
          </a:p>
        </p:txBody>
      </p:sp>
      <p:sp>
        <p:nvSpPr>
          <p:cNvPr id="9" name="正方形/長方形 8"/>
          <p:cNvSpPr/>
          <p:nvPr/>
        </p:nvSpPr>
        <p:spPr>
          <a:xfrm>
            <a:off x="410128" y="1334053"/>
            <a:ext cx="7176965" cy="92333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ja-JP" altLang="en-US" dirty="0" smtClean="0"/>
              <a:t>②</a:t>
            </a:r>
            <a:r>
              <a:rPr lang="en-US" altLang="ja-JP" dirty="0" smtClean="0"/>
              <a:t>Central operation room of all RIKEN institute </a:t>
            </a:r>
            <a:br>
              <a:rPr lang="en-US" altLang="ja-JP" dirty="0" smtClean="0"/>
            </a:br>
            <a:r>
              <a:rPr lang="en-US" altLang="ja-JP" dirty="0" smtClean="0"/>
              <a:t>announce by general broadcast system (recorded announcement).</a:t>
            </a:r>
          </a:p>
          <a:p>
            <a:r>
              <a:rPr lang="en-US" altLang="ja-JP" dirty="0" smtClean="0"/>
              <a:t>Staff in other building receive fire information.</a:t>
            </a:r>
          </a:p>
        </p:txBody>
      </p:sp>
      <p:cxnSp>
        <p:nvCxnSpPr>
          <p:cNvPr id="32" name="直線コネクタ 31"/>
          <p:cNvCxnSpPr/>
          <p:nvPr/>
        </p:nvCxnSpPr>
        <p:spPr>
          <a:xfrm>
            <a:off x="3760631" y="3751801"/>
            <a:ext cx="587183" cy="14440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4421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59176" y="2758370"/>
            <a:ext cx="11105445" cy="1325563"/>
          </a:xfrm>
        </p:spPr>
        <p:txBody>
          <a:bodyPr>
            <a:normAutofit fontScale="90000"/>
          </a:bodyPr>
          <a:lstStyle/>
          <a:p>
            <a:r>
              <a:rPr lang="en-US" altLang="ja-JP" dirty="0"/>
              <a:t>2, Improvement of alert process in an emergency</a:t>
            </a:r>
            <a:br>
              <a:rPr lang="en-US" altLang="ja-JP" dirty="0"/>
            </a:b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25972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6163" y="331260"/>
            <a:ext cx="7348878" cy="718608"/>
          </a:xfrm>
        </p:spPr>
        <p:txBody>
          <a:bodyPr/>
          <a:lstStyle/>
          <a:p>
            <a:r>
              <a:rPr lang="en-US" altLang="ja-JP" dirty="0" smtClean="0"/>
              <a:t>Manual announcement</a:t>
            </a:r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97" y="1185119"/>
            <a:ext cx="6457244" cy="4855848"/>
          </a:xfrm>
          <a:prstGeom prst="rect">
            <a:avLst/>
          </a:prstGeom>
        </p:spPr>
      </p:pic>
      <p:sp>
        <p:nvSpPr>
          <p:cNvPr id="5" name="楕円 4"/>
          <p:cNvSpPr/>
          <p:nvPr/>
        </p:nvSpPr>
        <p:spPr>
          <a:xfrm>
            <a:off x="1357119" y="2383113"/>
            <a:ext cx="321357" cy="321357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6" name="直線コネクタ 5"/>
          <p:cNvCxnSpPr/>
          <p:nvPr/>
        </p:nvCxnSpPr>
        <p:spPr>
          <a:xfrm>
            <a:off x="1517797" y="2649965"/>
            <a:ext cx="415055" cy="232843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テキスト ボックス 6"/>
          <p:cNvSpPr txBox="1"/>
          <p:nvPr/>
        </p:nvSpPr>
        <p:spPr>
          <a:xfrm>
            <a:off x="838658" y="4910854"/>
            <a:ext cx="29709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Emergency stairs</a:t>
            </a:r>
            <a:endParaRPr kumimoji="1" lang="en-US" altLang="ja-JP" dirty="0" smtClean="0"/>
          </a:p>
          <a:p>
            <a:endParaRPr kumimoji="1" lang="en-US" altLang="ja-JP" dirty="0" smtClean="0"/>
          </a:p>
        </p:txBody>
      </p:sp>
      <p:sp>
        <p:nvSpPr>
          <p:cNvPr id="9" name="楕円 8"/>
          <p:cNvSpPr/>
          <p:nvPr/>
        </p:nvSpPr>
        <p:spPr>
          <a:xfrm>
            <a:off x="2627119" y="3985142"/>
            <a:ext cx="321357" cy="321357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楕円 9"/>
          <p:cNvSpPr/>
          <p:nvPr/>
        </p:nvSpPr>
        <p:spPr>
          <a:xfrm>
            <a:off x="3488273" y="4002856"/>
            <a:ext cx="321357" cy="321357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楕円 10"/>
          <p:cNvSpPr/>
          <p:nvPr/>
        </p:nvSpPr>
        <p:spPr>
          <a:xfrm>
            <a:off x="4670406" y="3775530"/>
            <a:ext cx="321357" cy="321357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3" name="直線コネクタ 12"/>
          <p:cNvCxnSpPr/>
          <p:nvPr/>
        </p:nvCxnSpPr>
        <p:spPr>
          <a:xfrm flipH="1">
            <a:off x="1952232" y="4306499"/>
            <a:ext cx="634058" cy="67190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/>
          <p:cNvCxnSpPr/>
          <p:nvPr/>
        </p:nvCxnSpPr>
        <p:spPr>
          <a:xfrm flipH="1">
            <a:off x="2049729" y="4281583"/>
            <a:ext cx="1403025" cy="69681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/>
          <p:cNvCxnSpPr/>
          <p:nvPr/>
        </p:nvCxnSpPr>
        <p:spPr>
          <a:xfrm flipH="1">
            <a:off x="2093530" y="4025836"/>
            <a:ext cx="2605924" cy="95256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下矢印 20"/>
          <p:cNvSpPr/>
          <p:nvPr/>
        </p:nvSpPr>
        <p:spPr>
          <a:xfrm>
            <a:off x="7975041" y="3801592"/>
            <a:ext cx="869244" cy="47999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/>
          <p:cNvSpPr/>
          <p:nvPr/>
        </p:nvSpPr>
        <p:spPr>
          <a:xfrm>
            <a:off x="5589712" y="4388203"/>
            <a:ext cx="6740948" cy="193899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ja-JP" sz="2400" dirty="0" smtClean="0"/>
              <a:t>Additional </a:t>
            </a:r>
            <a:r>
              <a:rPr lang="en-US" altLang="ja-JP" sz="2400" dirty="0"/>
              <a:t>m</a:t>
            </a:r>
            <a:r>
              <a:rPr lang="en-US" altLang="ja-JP" sz="2400" dirty="0" smtClean="0"/>
              <a:t>anual announcement is given </a:t>
            </a:r>
            <a:br>
              <a:rPr lang="en-US" altLang="ja-JP" sz="2400" dirty="0" smtClean="0"/>
            </a:br>
            <a:r>
              <a:rPr lang="en-US" altLang="ja-JP" sz="2400" dirty="0" smtClean="0"/>
              <a:t>from</a:t>
            </a:r>
            <a:r>
              <a:rPr lang="en-US" altLang="ja-JP" sz="2400" dirty="0"/>
              <a:t> </a:t>
            </a:r>
            <a:r>
              <a:rPr lang="en-US" altLang="ja-JP" sz="2400" dirty="0" smtClean="0"/>
              <a:t>RIBF facility operation room, which have </a:t>
            </a:r>
          </a:p>
          <a:p>
            <a:r>
              <a:rPr lang="en-US" altLang="ja-JP" sz="2400" dirty="0" smtClean="0"/>
              <a:t>fire information board and monitor camera.</a:t>
            </a:r>
            <a:br>
              <a:rPr lang="en-US" altLang="ja-JP" sz="2400" dirty="0" smtClean="0"/>
            </a:br>
            <a:r>
              <a:rPr lang="en-US" altLang="ja-JP" sz="2400" dirty="0" smtClean="0"/>
              <a:t/>
            </a:r>
            <a:br>
              <a:rPr lang="en-US" altLang="ja-JP" sz="2400" dirty="0" smtClean="0"/>
            </a:br>
            <a:r>
              <a:rPr lang="en-US" altLang="ja-JP" sz="2400" dirty="0" smtClean="0"/>
              <a:t>“Fire at </a:t>
            </a:r>
            <a:r>
              <a:rPr lang="ja-JP" altLang="en-US" sz="2400" dirty="0" smtClean="0"/>
              <a:t>○○</a:t>
            </a:r>
            <a:r>
              <a:rPr lang="en-US" altLang="ja-JP" sz="2400" dirty="0" smtClean="0"/>
              <a:t>room at B2F!”</a:t>
            </a:r>
            <a:endParaRPr lang="ja-JP" altLang="en-US" sz="2400" dirty="0"/>
          </a:p>
        </p:txBody>
      </p:sp>
      <p:sp>
        <p:nvSpPr>
          <p:cNvPr id="23" name="正方形/長方形 22"/>
          <p:cNvSpPr/>
          <p:nvPr/>
        </p:nvSpPr>
        <p:spPr>
          <a:xfrm>
            <a:off x="3346446" y="1350998"/>
            <a:ext cx="160332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6000" dirty="0"/>
              <a:t>B2F</a:t>
            </a:r>
            <a:endParaRPr lang="ja-JP" altLang="en-US" sz="60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452316" y="1791759"/>
            <a:ext cx="5589430" cy="1854553"/>
          </a:xfrm>
        </p:spPr>
        <p:txBody>
          <a:bodyPr>
            <a:normAutofit fontScale="85000" lnSpcReduction="10000"/>
          </a:bodyPr>
          <a:lstStyle/>
          <a:p>
            <a:r>
              <a:rPr lang="en-US" altLang="ja-JP" dirty="0" smtClean="0"/>
              <a:t>Recorded program of announcement </a:t>
            </a:r>
            <a:br>
              <a:rPr lang="en-US" altLang="ja-JP" dirty="0" smtClean="0"/>
            </a:br>
            <a:r>
              <a:rPr lang="en-US" altLang="ja-JP" dirty="0" smtClean="0"/>
              <a:t>“Fire at B2F! Escape!”</a:t>
            </a:r>
          </a:p>
          <a:p>
            <a:pPr marL="0" indent="0">
              <a:buNone/>
            </a:pPr>
            <a:r>
              <a:rPr kumimoji="1" lang="en-US" altLang="ja-JP" dirty="0" smtClean="0"/>
              <a:t>Where is fire in B2F??  </a:t>
            </a:r>
            <a:br>
              <a:rPr kumimoji="1" lang="en-US" altLang="ja-JP" dirty="0" smtClean="0"/>
            </a:br>
            <a:r>
              <a:rPr kumimoji="1" lang="en-US" altLang="ja-JP" dirty="0" smtClean="0"/>
              <a:t>But message is ruled by the fire law. No change allowed!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12678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角丸四角形 3"/>
          <p:cNvSpPr/>
          <p:nvPr/>
        </p:nvSpPr>
        <p:spPr>
          <a:xfrm>
            <a:off x="467544" y="1340768"/>
            <a:ext cx="4646676" cy="3696783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Phase1, </a:t>
            </a:r>
            <a:r>
              <a:rPr lang="en-US" altLang="ja-JP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 the </a:t>
            </a:r>
            <a:r>
              <a:rPr lang="en-US" altLang="ja-JP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fire floor/+1 F/emergency stairs</a:t>
            </a:r>
            <a:r>
              <a:rPr lang="en-US" altLang="ja-JP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announced automatically</a:t>
            </a:r>
            <a:r>
              <a:rPr lang="ja-JP" alt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　</a:t>
            </a:r>
            <a:r>
              <a:rPr lang="en-US" altLang="ja-JP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“Fire alarm activated on </a:t>
            </a:r>
            <a:r>
              <a:rPr lang="ja-JP" alt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○○ </a:t>
            </a:r>
            <a:r>
              <a:rPr lang="en-US" altLang="ja-JP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floor.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 the </a:t>
            </a:r>
            <a:r>
              <a:rPr lang="en-US" altLang="ja-JP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status</a:t>
            </a:r>
            <a:r>
              <a:rPr lang="en-US" altLang="ja-JP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en-US" altLang="ja-JP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ja-JP" sz="1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ja-JP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altLang="ja-JP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Phase2,  </a:t>
            </a:r>
            <a:r>
              <a:rPr lang="en-US" altLang="ja-JP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fire decision” mode</a:t>
            </a:r>
            <a:r>
              <a:rPr lang="en-US" altLang="ja-JP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automatic </a:t>
            </a:r>
            <a:r>
              <a:rPr lang="en-US" altLang="ja-JP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announcement only </a:t>
            </a:r>
            <a:r>
              <a:rPr lang="en-US" altLang="ja-JP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fire F/+1 F/stair </a:t>
            </a:r>
            <a:r>
              <a:rPr lang="en-US" altLang="ja-JP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ja-JP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ja-JP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FIRE ! Fire </a:t>
            </a:r>
            <a:r>
              <a:rPr lang="en-US" altLang="ja-JP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</a:t>
            </a:r>
            <a:r>
              <a:rPr lang="ja-JP" alt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○○ </a:t>
            </a:r>
            <a:r>
              <a:rPr lang="en-US" altLang="ja-JP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floor! </a:t>
            </a:r>
            <a:r>
              <a:rPr lang="en-US" altLang="ja-JP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Escape! “</a:t>
            </a:r>
            <a:endParaRPr lang="en-US" altLang="ja-JP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en-US" altLang="ja-JP" sz="1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en-US" altLang="ja-JP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altLang="ja-JP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Phase3, </a:t>
            </a:r>
            <a:r>
              <a:rPr lang="en-US" altLang="ja-JP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 5 min. of “fire decision”, announcement</a:t>
            </a:r>
            <a:r>
              <a:rPr lang="ja-JP" alt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area change to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area </a:t>
            </a:r>
            <a:r>
              <a:rPr lang="en-US" altLang="ja-JP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”fire at </a:t>
            </a:r>
            <a:r>
              <a:rPr lang="ja-JP" alt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○○ </a:t>
            </a:r>
            <a:r>
              <a:rPr lang="en-US" altLang="ja-JP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floor! Evacuate!” </a:t>
            </a:r>
          </a:p>
          <a:p>
            <a:pPr>
              <a:buNone/>
            </a:pPr>
            <a:endParaRPr lang="en-US" altLang="ja-JP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2778" y="191266"/>
            <a:ext cx="9493043" cy="543593"/>
          </a:xfrm>
        </p:spPr>
        <p:txBody>
          <a:bodyPr>
            <a:normAutofit fontScale="90000"/>
          </a:bodyPr>
          <a:lstStyle/>
          <a:p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Announce 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kumimoji="1"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rocess at emergency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角丸四角形 6"/>
          <p:cNvSpPr/>
          <p:nvPr/>
        </p:nvSpPr>
        <p:spPr>
          <a:xfrm>
            <a:off x="5428931" y="1221906"/>
            <a:ext cx="4149434" cy="489667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コンテンツ プレースホルダ 2"/>
          <p:cNvSpPr txBox="1">
            <a:spLocks/>
          </p:cNvSpPr>
          <p:nvPr/>
        </p:nvSpPr>
        <p:spPr>
          <a:xfrm>
            <a:off x="5803416" y="2270484"/>
            <a:ext cx="3951109" cy="576064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/>
          <a:p>
            <a:pPr marL="342900" indent="-342900">
              <a:spcBef>
                <a:spcPct val="20000"/>
              </a:spcBef>
              <a:defRPr/>
            </a:pPr>
            <a:r>
              <a:rPr lang="en-US" altLang="ja-JP" sz="55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ja-JP" sz="5500" dirty="0" smtClean="0">
                <a:latin typeface="Arial" panose="020B0604020202020204" pitchFamily="34" charset="0"/>
                <a:cs typeface="Arial" panose="020B0604020202020204" pitchFamily="34" charset="0"/>
              </a:rPr>
              <a:t>, manual announce to </a:t>
            </a:r>
            <a:r>
              <a:rPr lang="en-US" altLang="ja-JP" sz="55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RIBF buildings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en-US" altLang="ja-JP" sz="5500" dirty="0" smtClean="0">
                <a:latin typeface="Arial" panose="020B0604020202020204" pitchFamily="34" charset="0"/>
                <a:cs typeface="Arial" panose="020B0604020202020204" pitchFamily="34" charset="0"/>
              </a:rPr>
              <a:t>“fire at </a:t>
            </a:r>
            <a:r>
              <a:rPr lang="ja-JP" altLang="en-US" sz="5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○</a:t>
            </a:r>
            <a:r>
              <a:rPr lang="ja-JP" altLang="en-US" sz="5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○ </a:t>
            </a:r>
            <a:r>
              <a:rPr lang="en-US" altLang="ja-JP" sz="5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room</a:t>
            </a:r>
            <a:r>
              <a:rPr lang="en-US" altLang="ja-JP" sz="5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ja-JP" sz="5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Escape</a:t>
            </a:r>
            <a:r>
              <a:rPr lang="en-US" altLang="ja-JP" sz="5400" dirty="0" smtClean="0">
                <a:latin typeface="Arial" panose="020B0604020202020204" pitchFamily="34" charset="0"/>
                <a:cs typeface="Arial" panose="020B0604020202020204" pitchFamily="34" charset="0"/>
              </a:rPr>
              <a:t> !</a:t>
            </a:r>
            <a:r>
              <a:rPr lang="en-US" altLang="ja-JP" sz="5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5500" dirty="0" smtClean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342900" lvl="0" indent="-342900">
              <a:spcBef>
                <a:spcPct val="20000"/>
              </a:spcBef>
              <a:defRPr/>
            </a:pPr>
            <a:endParaRPr lang="en-US" altLang="ja-JP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コンテンツ プレースホルダ 2"/>
          <p:cNvSpPr txBox="1">
            <a:spLocks/>
          </p:cNvSpPr>
          <p:nvPr/>
        </p:nvSpPr>
        <p:spPr>
          <a:xfrm>
            <a:off x="5803416" y="2902016"/>
            <a:ext cx="3611471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ja-JP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Check the fire by monitoring camera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en-US" altLang="ja-JP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Real fire</a:t>
            </a:r>
            <a:r>
              <a:rPr lang="ja-JP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r>
              <a:rPr lang="en-US" altLang="ja-JP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call public firehouse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en-US" altLang="ja-JP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No fire seen</a:t>
            </a:r>
            <a:r>
              <a:rPr lang="ja-JP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r>
              <a:rPr lang="en-US" altLang="ja-JP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wait, next step</a:t>
            </a:r>
          </a:p>
        </p:txBody>
      </p:sp>
      <p:sp>
        <p:nvSpPr>
          <p:cNvPr id="11" name="コンテンツ プレースホルダ 2"/>
          <p:cNvSpPr txBox="1">
            <a:spLocks/>
          </p:cNvSpPr>
          <p:nvPr/>
        </p:nvSpPr>
        <p:spPr>
          <a:xfrm>
            <a:off x="5803416" y="4163612"/>
            <a:ext cx="3611470" cy="9361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ja-JP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ja-JP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min. </a:t>
            </a:r>
            <a:r>
              <a:rPr lang="en-US" altLang="ja-JP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</a:t>
            </a:r>
            <a:r>
              <a:rPr lang="ja-JP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the initial fire alert</a:t>
            </a:r>
            <a:endParaRPr lang="en-US" altLang="ja-JP" sz="14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spcBef>
                <a:spcPct val="20000"/>
              </a:spcBef>
              <a:defRPr/>
            </a:pPr>
            <a:r>
              <a:rPr lang="en-US" altLang="ja-JP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the activated fire alarm, check to activate again.</a:t>
            </a:r>
          </a:p>
        </p:txBody>
      </p:sp>
      <p:sp>
        <p:nvSpPr>
          <p:cNvPr id="13" name="コンテンツ プレースホルダ 2"/>
          <p:cNvSpPr txBox="1">
            <a:spLocks/>
          </p:cNvSpPr>
          <p:nvPr/>
        </p:nvSpPr>
        <p:spPr>
          <a:xfrm>
            <a:off x="5803416" y="5351336"/>
            <a:ext cx="3507661" cy="6656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en-US" altLang="ja-JP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4, </a:t>
            </a:r>
            <a:r>
              <a:rPr lang="en-US" altLang="ja-JP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operator+equip</a:t>
            </a:r>
            <a:r>
              <a:rPr lang="en-US" altLang="ja-JP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 unit member(later) go to alert spot of underground to check error alert or not</a:t>
            </a:r>
          </a:p>
        </p:txBody>
      </p:sp>
      <p:sp>
        <p:nvSpPr>
          <p:cNvPr id="14" name="コンテンツ プレースホルダ 2"/>
          <p:cNvSpPr txBox="1">
            <a:spLocks/>
          </p:cNvSpPr>
          <p:nvPr/>
        </p:nvSpPr>
        <p:spPr>
          <a:xfrm>
            <a:off x="5572694" y="1357864"/>
            <a:ext cx="4165759" cy="886943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en-US" altLang="ja-JP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Given by RIBF facility operation room operator</a:t>
            </a:r>
            <a:br>
              <a:rPr lang="en-US" altLang="ja-JP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ja-JP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It have fire control panel, emergency sys.</a:t>
            </a:r>
            <a:endParaRPr lang="en-US" altLang="ja-JP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spcBef>
                <a:spcPct val="20000"/>
              </a:spcBef>
              <a:defRPr/>
            </a:pPr>
            <a:r>
              <a:rPr lang="en-US" altLang="ja-JP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Manual announcement of emer. sys. can be given only from this room.</a:t>
            </a:r>
          </a:p>
        </p:txBody>
      </p:sp>
      <p:sp>
        <p:nvSpPr>
          <p:cNvPr id="18" name="コンテンツ プレースホルダ 2"/>
          <p:cNvSpPr txBox="1">
            <a:spLocks/>
          </p:cNvSpPr>
          <p:nvPr/>
        </p:nvSpPr>
        <p:spPr>
          <a:xfrm>
            <a:off x="912176" y="5158602"/>
            <a:ext cx="3468505" cy="5646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en-US" altLang="ja-JP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10 min time difference to all are for evacuation announcement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>
          <a:xfrm>
            <a:off x="90312" y="886605"/>
            <a:ext cx="4777112" cy="62610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kumimoji="1"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emergency announcement(ruled by fire law)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直線矢印コネクタ 15"/>
          <p:cNvCxnSpPr/>
          <p:nvPr/>
        </p:nvCxnSpPr>
        <p:spPr>
          <a:xfrm flipH="1">
            <a:off x="9414888" y="2454161"/>
            <a:ext cx="511652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コンテンツ プレースホルダ 2"/>
          <p:cNvSpPr txBox="1">
            <a:spLocks/>
          </p:cNvSpPr>
          <p:nvPr/>
        </p:nvSpPr>
        <p:spPr>
          <a:xfrm>
            <a:off x="9898542" y="1568926"/>
            <a:ext cx="2347162" cy="15394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indent="-342900">
              <a:spcBef>
                <a:spcPct val="20000"/>
              </a:spcBef>
              <a:defRPr/>
            </a:pPr>
            <a:r>
              <a:rPr lang="en-US" altLang="ja-JP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By the announcement </a:t>
            </a: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altLang="ja-JP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</a:t>
            </a:r>
            <a:r>
              <a:rPr lang="en-US" altLang="ja-JP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build.</a:t>
            </a:r>
            <a:r>
              <a:rPr lang="en-US" altLang="ja-JP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all staffs have detail information of fire spot.</a:t>
            </a:r>
          </a:p>
        </p:txBody>
      </p:sp>
      <p:sp>
        <p:nvSpPr>
          <p:cNvPr id="23" name="コンテンツ プレースホルダ 2"/>
          <p:cNvSpPr txBox="1">
            <a:spLocks/>
          </p:cNvSpPr>
          <p:nvPr/>
        </p:nvSpPr>
        <p:spPr>
          <a:xfrm>
            <a:off x="9926540" y="4696910"/>
            <a:ext cx="2048757" cy="10575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en-US" altLang="ja-JP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If alarm is stable,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en-US" altLang="ja-JP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It maybe error alert.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en-US" altLang="ja-JP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It is useful to save 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en-US" altLang="ja-JP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Equip. unit member (later)</a:t>
            </a:r>
          </a:p>
        </p:txBody>
      </p:sp>
      <p:cxnSp>
        <p:nvCxnSpPr>
          <p:cNvPr id="24" name="直線矢印コネクタ 23"/>
          <p:cNvCxnSpPr/>
          <p:nvPr/>
        </p:nvCxnSpPr>
        <p:spPr>
          <a:xfrm flipH="1">
            <a:off x="9386890" y="5077496"/>
            <a:ext cx="511652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コンテンツ プレースホルダ 2"/>
          <p:cNvSpPr txBox="1">
            <a:spLocks/>
          </p:cNvSpPr>
          <p:nvPr/>
        </p:nvSpPr>
        <p:spPr>
          <a:xfrm>
            <a:off x="5305975" y="6025996"/>
            <a:ext cx="5273676" cy="7326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en-US" altLang="ja-JP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Common process both for old and new buildings.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en-US" altLang="ja-JP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If operator have panic and mistake, auto-announcement by emergency broad. </a:t>
            </a: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altLang="ja-JP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ystem work.</a:t>
            </a:r>
          </a:p>
        </p:txBody>
      </p:sp>
      <p:sp>
        <p:nvSpPr>
          <p:cNvPr id="26" name="コンテンツ プレースホルダー 4"/>
          <p:cNvSpPr txBox="1">
            <a:spLocks/>
          </p:cNvSpPr>
          <p:nvPr/>
        </p:nvSpPr>
        <p:spPr>
          <a:xfrm>
            <a:off x="5803417" y="869155"/>
            <a:ext cx="4921027" cy="48532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Improved (parallel process added)</a:t>
            </a:r>
            <a:endParaRPr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" name="直線矢印コネクタ 20"/>
          <p:cNvCxnSpPr/>
          <p:nvPr/>
        </p:nvCxnSpPr>
        <p:spPr>
          <a:xfrm flipH="1">
            <a:off x="8952089" y="4290512"/>
            <a:ext cx="1102252" cy="1094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コンテンツ プレースホルダ 2"/>
          <p:cNvSpPr txBox="1">
            <a:spLocks/>
          </p:cNvSpPr>
          <p:nvPr/>
        </p:nvSpPr>
        <p:spPr>
          <a:xfrm>
            <a:off x="9670714" y="3225789"/>
            <a:ext cx="2499481" cy="11239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en-US" altLang="ja-JP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Emergency 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en-US" altLang="ja-JP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announcement is 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en-US" altLang="ja-JP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already given to all area, staffs would be OK if the alarm stop</a:t>
            </a:r>
          </a:p>
        </p:txBody>
      </p:sp>
      <p:sp>
        <p:nvSpPr>
          <p:cNvPr id="28" name="コンテンツ プレースホルダ 2"/>
          <p:cNvSpPr txBox="1">
            <a:spLocks/>
          </p:cNvSpPr>
          <p:nvPr/>
        </p:nvSpPr>
        <p:spPr>
          <a:xfrm>
            <a:off x="768297" y="5723262"/>
            <a:ext cx="4045170" cy="3571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en-US" altLang="ja-JP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No change </a:t>
            </a:r>
            <a:r>
              <a:rPr lang="en-US" altLang="ja-JP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allawed</a:t>
            </a:r>
            <a:r>
              <a:rPr lang="en-US" altLang="ja-JP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by fire law in Japan</a:t>
            </a:r>
          </a:p>
        </p:txBody>
      </p:sp>
      <p:cxnSp>
        <p:nvCxnSpPr>
          <p:cNvPr id="30" name="直線矢印コネクタ 29"/>
          <p:cNvCxnSpPr/>
          <p:nvPr/>
        </p:nvCxnSpPr>
        <p:spPr>
          <a:xfrm>
            <a:off x="4813467" y="2136808"/>
            <a:ext cx="916217" cy="26794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矢印コネクタ 31"/>
          <p:cNvCxnSpPr/>
          <p:nvPr/>
        </p:nvCxnSpPr>
        <p:spPr>
          <a:xfrm>
            <a:off x="4595401" y="4058508"/>
            <a:ext cx="1421148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正方形/長方形 5"/>
          <p:cNvSpPr/>
          <p:nvPr/>
        </p:nvSpPr>
        <p:spPr>
          <a:xfrm>
            <a:off x="5821828" y="4856142"/>
            <a:ext cx="3716014" cy="56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Wait 3 min. If alert was error, 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en-US" altLang="ja-JP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alarm will keep stable</a:t>
            </a:r>
            <a:endParaRPr lang="en-US" altLang="ja-JP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9328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3" grpId="0"/>
      <p:bldP spid="20" grpId="0"/>
      <p:bldP spid="23" grpId="0"/>
      <p:bldP spid="27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1"/>
          <p:cNvSpPr txBox="1">
            <a:spLocks/>
          </p:cNvSpPr>
          <p:nvPr/>
        </p:nvSpPr>
        <p:spPr>
          <a:xfrm>
            <a:off x="1750347" y="2831236"/>
            <a:ext cx="7522951" cy="6201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2800" dirty="0" smtClean="0">
                <a:latin typeface="+mj-lt"/>
                <a:ea typeface="+mj-ea"/>
                <a:cs typeface="+mj-cs"/>
              </a:rPr>
              <a:t>RIBF information flaw chart for fire</a:t>
            </a:r>
            <a:endParaRPr kumimoji="1" lang="ja-JP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86174" y="465380"/>
            <a:ext cx="92608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So far, fire </a:t>
            </a:r>
            <a:r>
              <a:rPr lang="en-US" altLang="ja-JP" dirty="0"/>
              <a:t>drill </a:t>
            </a:r>
            <a:r>
              <a:rPr lang="en-US" altLang="ja-JP" dirty="0" smtClean="0"/>
              <a:t>have followed the same pattern every year!</a:t>
            </a:r>
            <a:endParaRPr kumimoji="1" lang="en-US" altLang="ja-JP" dirty="0" smtClean="0"/>
          </a:p>
          <a:p>
            <a:r>
              <a:rPr kumimoji="1" lang="en-US" altLang="ja-JP" dirty="0" smtClean="0"/>
              <a:t>“Fire occur in one room of all buildings, a person discover a fire”,</a:t>
            </a:r>
            <a:r>
              <a:rPr lang="ja-JP" altLang="en-US" dirty="0" smtClean="0"/>
              <a:t> </a:t>
            </a:r>
            <a:r>
              <a:rPr lang="en-US" altLang="ja-JP" dirty="0" smtClean="0"/>
              <a:t>unrealistic scenario.</a:t>
            </a:r>
            <a:endParaRPr kumimoji="1" lang="ja-JP" altLang="en-US" dirty="0"/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424041" y="1267608"/>
            <a:ext cx="113728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>
                <a:solidFill>
                  <a:srgbClr val="FF0000"/>
                </a:solidFill>
              </a:rPr>
              <a:t>Scenario</a:t>
            </a:r>
            <a:r>
              <a:rPr kumimoji="1" lang="en-US" altLang="ja-JP" dirty="0" smtClean="0">
                <a:solidFill>
                  <a:srgbClr val="FF0000"/>
                </a:solidFill>
              </a:rPr>
              <a:t> was not optimized to correlate between fire brigade organization and </a:t>
            </a:r>
            <a:r>
              <a:rPr lang="en-US" altLang="ja-JP" dirty="0" smtClean="0">
                <a:solidFill>
                  <a:srgbClr val="FF0000"/>
                </a:solidFill>
              </a:rPr>
              <a:t>emergency</a:t>
            </a:r>
            <a:r>
              <a:rPr kumimoji="1" lang="en-US" altLang="ja-JP" dirty="0" smtClean="0">
                <a:solidFill>
                  <a:srgbClr val="FF0000"/>
                </a:solidFill>
              </a:rPr>
              <a:t> system</a:t>
            </a:r>
          </a:p>
          <a:p>
            <a:r>
              <a:rPr lang="en-US" altLang="ja-JP" dirty="0" smtClean="0"/>
              <a:t>Problem:</a:t>
            </a:r>
          </a:p>
          <a:p>
            <a:r>
              <a:rPr lang="en-US" altLang="ja-JP" dirty="0" smtClean="0"/>
              <a:t>1, In RIBF, “All member evacuate if other building have fire”, but it was not common sense by drills. </a:t>
            </a:r>
            <a:r>
              <a:rPr lang="ja-JP" altLang="en-US" dirty="0" smtClean="0">
                <a:solidFill>
                  <a:srgbClr val="FF0000"/>
                </a:solidFill>
              </a:rPr>
              <a:t> </a:t>
            </a:r>
            <a:endParaRPr lang="en-US" altLang="ja-JP" dirty="0" smtClean="0">
              <a:solidFill>
                <a:srgbClr val="FF0000"/>
              </a:solidFill>
            </a:endParaRPr>
          </a:p>
          <a:p>
            <a:r>
              <a:rPr lang="en-US" altLang="ja-JP" dirty="0" smtClean="0"/>
              <a:t>2, Announcement process by the emergency broadcasting system was not considered.</a:t>
            </a:r>
          </a:p>
        </p:txBody>
      </p:sp>
      <p:sp>
        <p:nvSpPr>
          <p:cNvPr id="36" name="タイトル 1"/>
          <p:cNvSpPr txBox="1">
            <a:spLocks/>
          </p:cNvSpPr>
          <p:nvPr/>
        </p:nvSpPr>
        <p:spPr>
          <a:xfrm>
            <a:off x="-658225" y="-60734"/>
            <a:ext cx="8732258" cy="6201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Fire drill</a:t>
            </a:r>
            <a:r>
              <a:rPr kumimoji="1" lang="en-US" altLang="ja-JP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and flaw chart of information</a:t>
            </a:r>
            <a:endParaRPr kumimoji="1" lang="ja-JP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9" name="正方形/長方形 38"/>
          <p:cNvSpPr/>
          <p:nvPr/>
        </p:nvSpPr>
        <p:spPr>
          <a:xfrm>
            <a:off x="2722062" y="3483377"/>
            <a:ext cx="127791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 smtClean="0">
                <a:solidFill>
                  <a:schemeClr val="accent1">
                    <a:lumMod val="50000"/>
                  </a:schemeClr>
                </a:solidFill>
              </a:rPr>
              <a:t>Practiced</a:t>
            </a:r>
          </a:p>
          <a:p>
            <a:r>
              <a:rPr lang="en-US" altLang="ja-JP" dirty="0" smtClean="0">
                <a:solidFill>
                  <a:schemeClr val="accent1">
                    <a:lumMod val="50000"/>
                  </a:schemeClr>
                </a:solidFill>
              </a:rPr>
              <a:t>Only this </a:t>
            </a:r>
          </a:p>
          <a:p>
            <a:r>
              <a:rPr lang="en-US" altLang="ja-JP" dirty="0" smtClean="0">
                <a:solidFill>
                  <a:schemeClr val="accent1">
                    <a:lumMod val="50000"/>
                  </a:schemeClr>
                </a:solidFill>
              </a:rPr>
              <a:t>pass </a:t>
            </a:r>
            <a:br>
              <a:rPr lang="en-US" altLang="ja-JP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altLang="ja-JP" dirty="0" smtClean="0">
                <a:solidFill>
                  <a:schemeClr val="accent1">
                    <a:lumMod val="50000"/>
                  </a:schemeClr>
                </a:solidFill>
              </a:rPr>
              <a:t>at fire drill</a:t>
            </a:r>
          </a:p>
        </p:txBody>
      </p:sp>
      <p:sp>
        <p:nvSpPr>
          <p:cNvPr id="40" name="コンテンツ プレースホルダ 2"/>
          <p:cNvSpPr txBox="1">
            <a:spLocks/>
          </p:cNvSpPr>
          <p:nvPr/>
        </p:nvSpPr>
        <p:spPr>
          <a:xfrm>
            <a:off x="4899755" y="3560728"/>
            <a:ext cx="1224136" cy="36004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ja-JP" sz="2000" dirty="0" smtClean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Fire occur</a:t>
            </a:r>
            <a:endParaRPr kumimoji="1" lang="ja-JP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コンテンツ プレースホルダ 2"/>
          <p:cNvSpPr txBox="1">
            <a:spLocks/>
          </p:cNvSpPr>
          <p:nvPr/>
        </p:nvSpPr>
        <p:spPr>
          <a:xfrm>
            <a:off x="4251683" y="3920768"/>
            <a:ext cx="1224136" cy="504056"/>
          </a:xfrm>
          <a:prstGeom prst="rect">
            <a:avLst/>
          </a:prstGeom>
          <a:solidFill>
            <a:srgbClr val="FF66FF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6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ja-JP" sz="2400" noProof="0" dirty="0" smtClean="0">
                <a:latin typeface="Arial" panose="020B0604020202020204" pitchFamily="34" charset="0"/>
                <a:cs typeface="Arial" panose="020B0604020202020204" pitchFamily="34" charset="0"/>
              </a:rPr>
              <a:t>Discover person</a:t>
            </a:r>
            <a:endParaRPr kumimoji="1" lang="ja-JP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コンテンツ プレースホルダ 2"/>
          <p:cNvSpPr txBox="1">
            <a:spLocks/>
          </p:cNvSpPr>
          <p:nvPr/>
        </p:nvSpPr>
        <p:spPr>
          <a:xfrm>
            <a:off x="5619834" y="3920767"/>
            <a:ext cx="2067899" cy="526861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Fire alarm system</a:t>
            </a:r>
            <a:endParaRPr kumimoji="1" lang="ja-JP" alt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5" name="直線矢印コネクタ 44"/>
          <p:cNvCxnSpPr>
            <a:stCxn id="42" idx="2"/>
          </p:cNvCxnSpPr>
          <p:nvPr/>
        </p:nvCxnSpPr>
        <p:spPr>
          <a:xfrm>
            <a:off x="4863751" y="4424824"/>
            <a:ext cx="0" cy="69785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矢印コネクタ 46"/>
          <p:cNvCxnSpPr/>
          <p:nvPr/>
        </p:nvCxnSpPr>
        <p:spPr>
          <a:xfrm>
            <a:off x="6324447" y="4447628"/>
            <a:ext cx="0" cy="68943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コンテンツ プレースホルダ 2"/>
          <p:cNvSpPr txBox="1">
            <a:spLocks/>
          </p:cNvSpPr>
          <p:nvPr/>
        </p:nvSpPr>
        <p:spPr>
          <a:xfrm>
            <a:off x="5746923" y="5130992"/>
            <a:ext cx="2719744" cy="27971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47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ja-JP" sz="3200" noProof="0" dirty="0" smtClean="0">
                <a:latin typeface="Arial" panose="020B0604020202020204" pitchFamily="34" charset="0"/>
                <a:cs typeface="Arial" panose="020B0604020202020204" pitchFamily="34" charset="0"/>
              </a:rPr>
              <a:t>RIBF facility </a:t>
            </a:r>
            <a:r>
              <a:rPr lang="en-US" altLang="ja-JP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operation</a:t>
            </a:r>
            <a:r>
              <a:rPr lang="en-US" altLang="ja-JP" sz="3200" noProof="0" dirty="0" smtClean="0">
                <a:latin typeface="Arial" panose="020B0604020202020204" pitchFamily="34" charset="0"/>
                <a:cs typeface="Arial" panose="020B0604020202020204" pitchFamily="34" charset="0"/>
              </a:rPr>
              <a:t> room</a:t>
            </a:r>
            <a:endParaRPr kumimoji="1" lang="ja-JP" alt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2" name="直線矢印コネクタ 51"/>
          <p:cNvCxnSpPr/>
          <p:nvPr/>
        </p:nvCxnSpPr>
        <p:spPr>
          <a:xfrm>
            <a:off x="4863751" y="5402393"/>
            <a:ext cx="0" cy="27832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テキスト ボックス 52"/>
          <p:cNvSpPr txBox="1"/>
          <p:nvPr/>
        </p:nvSpPr>
        <p:spPr>
          <a:xfrm>
            <a:off x="2309817" y="5591105"/>
            <a:ext cx="35381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broadcasting </a:t>
            </a:r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system, </a:t>
            </a:r>
            <a:b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recorded program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テキスト ボックス 53"/>
          <p:cNvSpPr txBox="1"/>
          <p:nvPr/>
        </p:nvSpPr>
        <p:spPr>
          <a:xfrm>
            <a:off x="6311650" y="4450584"/>
            <a:ext cx="44294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Automatic emergency announcement</a:t>
            </a:r>
            <a:r>
              <a:rPr kumimoji="1"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kumimoji="1"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1"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general announcement become inactive</a:t>
            </a:r>
            <a:r>
              <a:rPr kumimoji="1"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5" name="直線矢印コネクタ 54"/>
          <p:cNvCxnSpPr/>
          <p:nvPr/>
        </p:nvCxnSpPr>
        <p:spPr>
          <a:xfrm>
            <a:off x="6630322" y="5410709"/>
            <a:ext cx="0" cy="27832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テキスト ボックス 55"/>
          <p:cNvSpPr txBox="1"/>
          <p:nvPr/>
        </p:nvSpPr>
        <p:spPr>
          <a:xfrm>
            <a:off x="5852391" y="5607509"/>
            <a:ext cx="34964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Emergency broadcast </a:t>
            </a:r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system,</a:t>
            </a:r>
            <a:b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+Manual announcement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コンテンツ プレースホルダ 2"/>
          <p:cNvSpPr txBox="1">
            <a:spLocks/>
          </p:cNvSpPr>
          <p:nvPr/>
        </p:nvSpPr>
        <p:spPr>
          <a:xfrm>
            <a:off x="3422500" y="5122677"/>
            <a:ext cx="2165435" cy="2797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4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ja-JP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Central observation room</a:t>
            </a:r>
            <a:endParaRPr kumimoji="1" lang="ja-JP" alt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楕円 48"/>
          <p:cNvSpPr/>
          <p:nvPr/>
        </p:nvSpPr>
        <p:spPr>
          <a:xfrm>
            <a:off x="4098449" y="3596912"/>
            <a:ext cx="1324438" cy="2462731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7846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872066" y="2871259"/>
            <a:ext cx="10969978" cy="1325563"/>
          </a:xfrm>
        </p:spPr>
        <p:txBody>
          <a:bodyPr>
            <a:normAutofit fontScale="90000"/>
          </a:bodyPr>
          <a:lstStyle/>
          <a:p>
            <a:r>
              <a:rPr lang="en-US" altLang="ja-JP" dirty="0"/>
              <a:t>3,</a:t>
            </a:r>
            <a:r>
              <a:rPr lang="ja-JP" altLang="en-US" dirty="0"/>
              <a:t> </a:t>
            </a:r>
            <a:r>
              <a:rPr lang="en-US" altLang="ja-JP" dirty="0"/>
              <a:t>Improvement of self-fire </a:t>
            </a:r>
            <a:r>
              <a:rPr lang="en-US" altLang="ja-JP" dirty="0" smtClean="0"/>
              <a:t>brigade</a:t>
            </a:r>
            <a:r>
              <a:rPr lang="en-US" altLang="ja-JP" sz="3600" dirty="0"/>
              <a:t/>
            </a:r>
            <a:br>
              <a:rPr lang="en-US" altLang="ja-JP" sz="3600" dirty="0"/>
            </a:br>
            <a:r>
              <a:rPr lang="en-US" altLang="ja-JP" sz="3600" dirty="0"/>
              <a:t>		</a:t>
            </a:r>
            <a:r>
              <a:rPr lang="en-US" altLang="ja-JP" sz="3600" dirty="0" smtClean="0"/>
              <a:t>a, </a:t>
            </a:r>
            <a:r>
              <a:rPr lang="en-US" altLang="ja-JP" sz="3600" dirty="0"/>
              <a:t>establish of </a:t>
            </a:r>
            <a:r>
              <a:rPr lang="en-US" altLang="ja-JP" sz="3600" dirty="0" smtClean="0"/>
              <a:t>“equip. </a:t>
            </a:r>
            <a:r>
              <a:rPr lang="en-US" altLang="ja-JP" sz="3600" dirty="0"/>
              <a:t>unit”</a:t>
            </a:r>
            <a:r>
              <a:rPr lang="ja-JP" altLang="en-US" sz="3600" dirty="0"/>
              <a:t> </a:t>
            </a:r>
            <a:r>
              <a:rPr lang="en-US" altLang="ja-JP" sz="3600" dirty="0"/>
              <a:t>in self-fire </a:t>
            </a:r>
            <a:r>
              <a:rPr lang="en-US" altLang="ja-JP" sz="3600" dirty="0" smtClean="0"/>
              <a:t>brigade</a:t>
            </a:r>
            <a:r>
              <a:rPr lang="ja-JP" altLang="en-US" sz="3600" dirty="0"/>
              <a:t/>
            </a:r>
            <a:br>
              <a:rPr lang="ja-JP" altLang="en-US" sz="3600" dirty="0"/>
            </a:br>
            <a:r>
              <a:rPr lang="en-US" altLang="ja-JP" sz="3600" dirty="0" smtClean="0"/>
              <a:t>		b, </a:t>
            </a:r>
            <a:r>
              <a:rPr lang="en-US" altLang="ja-JP" sz="3600" dirty="0"/>
              <a:t>optimization of personnel assignment</a:t>
            </a:r>
            <a:endParaRPr kumimoji="1" lang="ja-JP" altLang="en-US" sz="3600" dirty="0"/>
          </a:p>
        </p:txBody>
      </p:sp>
    </p:spTree>
    <p:extLst>
      <p:ext uri="{BB962C8B-B14F-4D97-AF65-F5344CB8AC3E}">
        <p14:creationId xmlns:p14="http://schemas.microsoft.com/office/powerpoint/2010/main" val="1276018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604022" cy="886900"/>
          </a:xfrm>
        </p:spPr>
        <p:txBody>
          <a:bodyPr>
            <a:normAutofit/>
          </a:bodyPr>
          <a:lstStyle/>
          <a:p>
            <a:r>
              <a:rPr lang="en-US" altLang="ja-JP" dirty="0" smtClean="0"/>
              <a:t>3. Improvement of self-fire </a:t>
            </a:r>
            <a:r>
              <a:rPr lang="en-US" altLang="ja-JP" dirty="0"/>
              <a:t>brigade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80602" y="1733751"/>
            <a:ext cx="10515600" cy="4884663"/>
          </a:xfrm>
        </p:spPr>
        <p:txBody>
          <a:bodyPr>
            <a:normAutofit fontScale="92500" lnSpcReduction="20000"/>
          </a:bodyPr>
          <a:lstStyle/>
          <a:p>
            <a:r>
              <a:rPr lang="en-US" altLang="ja-JP" b="1" dirty="0" smtClean="0"/>
              <a:t>3-a, Equip. unit (new)</a:t>
            </a:r>
            <a:br>
              <a:rPr lang="en-US" altLang="ja-JP" b="1" dirty="0" smtClean="0"/>
            </a:br>
            <a:r>
              <a:rPr kumimoji="1" lang="ja-JP" altLang="en-US" b="1" dirty="0" smtClean="0"/>
              <a:t> </a:t>
            </a:r>
            <a:r>
              <a:rPr lang="en-US" altLang="ja-JP" dirty="0" smtClean="0"/>
              <a:t>When fire alarm occur, they operate equipment for safety </a:t>
            </a:r>
            <a:r>
              <a:rPr lang="en-US" altLang="ja-JP" dirty="0"/>
              <a:t>remotely as </a:t>
            </a:r>
            <a:r>
              <a:rPr lang="en-US" altLang="ja-JP" dirty="0" smtClean="0"/>
              <a:t>much as possible.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lang="en-US" altLang="ja-JP" dirty="0" smtClean="0"/>
              <a:t>They are </a:t>
            </a:r>
            <a:r>
              <a:rPr lang="en-US" altLang="ja-JP" b="1" dirty="0" smtClean="0">
                <a:solidFill>
                  <a:srgbClr val="FF0000"/>
                </a:solidFill>
              </a:rPr>
              <a:t>possible to </a:t>
            </a:r>
            <a:r>
              <a:rPr lang="en-US" altLang="ja-JP" b="1" dirty="0">
                <a:solidFill>
                  <a:srgbClr val="FF0000"/>
                </a:solidFill>
              </a:rPr>
              <a:t>a</a:t>
            </a:r>
            <a:r>
              <a:rPr kumimoji="1" lang="en-US" altLang="ja-JP" b="1" dirty="0" smtClean="0">
                <a:solidFill>
                  <a:srgbClr val="FF0000"/>
                </a:solidFill>
              </a:rPr>
              <a:t>pproach underground</a:t>
            </a:r>
            <a:r>
              <a:rPr kumimoji="1" lang="en-US" altLang="ja-JP" dirty="0" smtClean="0"/>
              <a:t> to deal setups directly or to check error alert.</a:t>
            </a:r>
            <a:endParaRPr kumimoji="1" lang="en-US" altLang="ja-JP" b="1" dirty="0" smtClean="0">
              <a:solidFill>
                <a:srgbClr val="FF0000"/>
              </a:solidFill>
            </a:endParaRPr>
          </a:p>
          <a:p>
            <a:pPr lvl="1"/>
            <a:r>
              <a:rPr lang="en-US" altLang="ja-JP" dirty="0" smtClean="0"/>
              <a:t>For </a:t>
            </a:r>
            <a:r>
              <a:rPr lang="en-US" altLang="ja-JP" dirty="0"/>
              <a:t>h</a:t>
            </a:r>
            <a:r>
              <a:rPr lang="en-US" altLang="ja-JP" dirty="0" smtClean="0"/>
              <a:t>igh voltage, high pressure helium gas for superconductivity, inflammable gas etc.</a:t>
            </a:r>
            <a:endParaRPr kumimoji="1" lang="en-US" altLang="ja-JP" dirty="0" smtClean="0"/>
          </a:p>
          <a:p>
            <a:pPr lvl="1"/>
            <a:r>
              <a:rPr kumimoji="1" lang="en-US" altLang="ja-JP" dirty="0" smtClean="0"/>
              <a:t>Members </a:t>
            </a:r>
            <a:r>
              <a:rPr lang="en-US" altLang="ja-JP" dirty="0" smtClean="0"/>
              <a:t>are</a:t>
            </a:r>
            <a:r>
              <a:rPr lang="en-US" altLang="ja-JP" dirty="0"/>
              <a:t> </a:t>
            </a:r>
            <a:r>
              <a:rPr lang="en-US" altLang="ja-JP" dirty="0" smtClean="0"/>
              <a:t>l</a:t>
            </a:r>
            <a:r>
              <a:rPr kumimoji="1" lang="en-US" altLang="ja-JP" dirty="0" smtClean="0"/>
              <a:t>eader of each accelerator and experimental setups</a:t>
            </a:r>
          </a:p>
          <a:p>
            <a:pPr lvl="1"/>
            <a:r>
              <a:rPr kumimoji="1" lang="en-US" altLang="ja-JP" dirty="0" smtClean="0"/>
              <a:t>They collect to </a:t>
            </a:r>
            <a:r>
              <a:rPr kumimoji="1" lang="en-US" altLang="ja-JP" dirty="0" err="1" smtClean="0"/>
              <a:t>accel</a:t>
            </a:r>
            <a:r>
              <a:rPr kumimoji="1" lang="en-US" altLang="ja-JP" dirty="0" smtClean="0"/>
              <a:t>. operation room promptly </a:t>
            </a:r>
            <a:r>
              <a:rPr lang="en-US" altLang="ja-JP" dirty="0" smtClean="0"/>
              <a:t>at fire alert.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(other workers escape to outside evacuation space)</a:t>
            </a:r>
          </a:p>
          <a:p>
            <a:pPr lvl="1"/>
            <a:endParaRPr kumimoji="1" lang="en-US" altLang="ja-JP" dirty="0" smtClean="0"/>
          </a:p>
          <a:p>
            <a:r>
              <a:rPr lang="en-US" altLang="ja-JP" dirty="0" smtClean="0"/>
              <a:t>3-b, Optimization of each unit member</a:t>
            </a:r>
          </a:p>
          <a:p>
            <a:pPr lvl="1"/>
            <a:r>
              <a:rPr lang="en-US" altLang="ja-JP" dirty="0" smtClean="0"/>
              <a:t>Consider their usual location of office and experimental room</a:t>
            </a:r>
          </a:p>
          <a:p>
            <a:pPr lvl="1"/>
            <a:r>
              <a:rPr lang="en-US" altLang="ja-JP" dirty="0" smtClean="0"/>
              <a:t>Clean up the overlap of task</a:t>
            </a:r>
            <a:endParaRPr lang="en-US" altLang="ja-JP" dirty="0"/>
          </a:p>
          <a:p>
            <a:pPr lvl="1"/>
            <a:r>
              <a:rPr lang="en-US" altLang="ja-JP" dirty="0" smtClean="0"/>
              <a:t>Check assignment every year</a:t>
            </a:r>
            <a:endParaRPr lang="en-US" altLang="ja-JP" dirty="0"/>
          </a:p>
          <a:p>
            <a:endParaRPr lang="en-US" altLang="ja-JP" dirty="0"/>
          </a:p>
          <a:p>
            <a:pPr lvl="1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48873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角丸四角形 3"/>
          <p:cNvSpPr/>
          <p:nvPr/>
        </p:nvSpPr>
        <p:spPr>
          <a:xfrm>
            <a:off x="387923" y="908720"/>
            <a:ext cx="4305254" cy="500455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角丸四角形 4"/>
          <p:cNvSpPr/>
          <p:nvPr/>
        </p:nvSpPr>
        <p:spPr>
          <a:xfrm>
            <a:off x="6637391" y="980728"/>
            <a:ext cx="4940063" cy="5030743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コンテンツ プレースホルダ 2"/>
          <p:cNvSpPr txBox="1">
            <a:spLocks/>
          </p:cNvSpPr>
          <p:nvPr/>
        </p:nvSpPr>
        <p:spPr>
          <a:xfrm>
            <a:off x="387923" y="4466389"/>
            <a:ext cx="11130787" cy="834820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solidFill>
              <a:srgbClr val="FF0000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en-US" altLang="ja-JP" sz="1600" b="1" dirty="0" smtClean="0"/>
              <a:t>A, No re-alert -&gt;It would be error alert. Two people go underground to check status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en-US" altLang="ja-JP" sz="1600" b="1" dirty="0" smtClean="0"/>
              <a:t>B, </a:t>
            </a:r>
            <a:r>
              <a:rPr lang="en-US" altLang="ja-JP" sz="1600" b="1" dirty="0"/>
              <a:t>A</a:t>
            </a:r>
            <a:r>
              <a:rPr lang="en-US" altLang="ja-JP" sz="1600" b="1" dirty="0" smtClean="0"/>
              <a:t>lert occur again-&gt;Real fire is possible. </a:t>
            </a:r>
            <a:r>
              <a:rPr lang="en-US" altLang="ja-JP" sz="1600" b="1" dirty="0"/>
              <a:t>W</a:t>
            </a:r>
            <a:r>
              <a:rPr lang="en-US" altLang="ja-JP" sz="1600" b="1" dirty="0" smtClean="0"/>
              <a:t>ait 3 min. and check monitor camera to find fire light or smoke.</a:t>
            </a:r>
            <a:r>
              <a:rPr lang="ja-JP" altLang="en-US" sz="1600" b="1" dirty="0" smtClean="0"/>
              <a:t> </a:t>
            </a:r>
            <a:r>
              <a:rPr lang="en-US" altLang="ja-JP" sz="1600" b="1" dirty="0" smtClean="0"/>
              <a:t>If no fire sign find, error alert possible. -&gt; case A</a:t>
            </a:r>
          </a:p>
        </p:txBody>
      </p:sp>
      <p:sp>
        <p:nvSpPr>
          <p:cNvPr id="12" name="コンテンツ プレースホルダ 2"/>
          <p:cNvSpPr txBox="1">
            <a:spLocks/>
          </p:cNvSpPr>
          <p:nvPr/>
        </p:nvSpPr>
        <p:spPr>
          <a:xfrm>
            <a:off x="6781408" y="1772817"/>
            <a:ext cx="4737302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en-US" altLang="ja-JP" sz="1600" dirty="0" smtClean="0"/>
              <a:t>1, When </a:t>
            </a:r>
            <a:r>
              <a:rPr lang="en-US" altLang="ja-JP" sz="1600" dirty="0"/>
              <a:t>e</a:t>
            </a:r>
            <a:r>
              <a:rPr lang="en-US" altLang="ja-JP" sz="1600" dirty="0" smtClean="0"/>
              <a:t>quip. unit member receive the alert announcement</a:t>
            </a:r>
            <a:r>
              <a:rPr lang="en-US" altLang="ja-JP" sz="1600" dirty="0"/>
              <a:t>,</a:t>
            </a:r>
            <a:r>
              <a:rPr lang="en-US" altLang="ja-JP" sz="1600" dirty="0" smtClean="0"/>
              <a:t> </a:t>
            </a:r>
            <a:r>
              <a:rPr lang="en-US" altLang="ja-JP" sz="1600" dirty="0" smtClean="0">
                <a:solidFill>
                  <a:srgbClr val="002060"/>
                </a:solidFill>
              </a:rPr>
              <a:t>they </a:t>
            </a:r>
            <a:r>
              <a:rPr lang="en-US" altLang="ja-JP" sz="1600" dirty="0" smtClean="0"/>
              <a:t>collect to acc. operation room</a:t>
            </a:r>
          </a:p>
        </p:txBody>
      </p:sp>
      <p:sp>
        <p:nvSpPr>
          <p:cNvPr id="13" name="コンテンツ プレースホルダ 2"/>
          <p:cNvSpPr txBox="1">
            <a:spLocks/>
          </p:cNvSpPr>
          <p:nvPr/>
        </p:nvSpPr>
        <p:spPr>
          <a:xfrm>
            <a:off x="6781408" y="2564905"/>
            <a:ext cx="4552636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en-US" altLang="ja-JP" sz="1600" dirty="0" smtClean="0"/>
              <a:t>2, handle equipment around the fire alert spot</a:t>
            </a:r>
            <a:br>
              <a:rPr lang="en-US" altLang="ja-JP" sz="1600" dirty="0" smtClean="0"/>
            </a:br>
            <a:r>
              <a:rPr lang="en-US" altLang="ja-JP" sz="1600" dirty="0" smtClean="0"/>
              <a:t>remotely. </a:t>
            </a:r>
          </a:p>
        </p:txBody>
      </p:sp>
      <p:cxnSp>
        <p:nvCxnSpPr>
          <p:cNvPr id="14" name="直線矢印コネクタ 13"/>
          <p:cNvCxnSpPr/>
          <p:nvPr/>
        </p:nvCxnSpPr>
        <p:spPr>
          <a:xfrm>
            <a:off x="3106722" y="2053835"/>
            <a:ext cx="346094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正方形/長方形 16"/>
          <p:cNvSpPr/>
          <p:nvPr/>
        </p:nvSpPr>
        <p:spPr>
          <a:xfrm>
            <a:off x="4654351" y="1500251"/>
            <a:ext cx="215956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 smtClean="0"/>
              <a:t>Announce by hand</a:t>
            </a:r>
            <a:endParaRPr lang="en-US" altLang="ja-JP" dirty="0">
              <a:solidFill>
                <a:srgbClr val="FF0000"/>
              </a:solidFill>
            </a:endParaRPr>
          </a:p>
          <a:p>
            <a:r>
              <a:rPr lang="en-US" altLang="ja-JP" dirty="0">
                <a:solidFill>
                  <a:srgbClr val="FF0000"/>
                </a:solidFill>
              </a:rPr>
              <a:t>t</a:t>
            </a:r>
            <a:r>
              <a:rPr lang="en-US" altLang="ja-JP" dirty="0" smtClean="0">
                <a:solidFill>
                  <a:srgbClr val="FF0000"/>
                </a:solidFill>
              </a:rPr>
              <a:t>o all build.</a:t>
            </a:r>
            <a:r>
              <a:rPr lang="ja-JP" altLang="en-US" dirty="0" smtClean="0">
                <a:solidFill>
                  <a:srgbClr val="FF0000"/>
                </a:solidFill>
              </a:rPr>
              <a:t> </a:t>
            </a:r>
            <a:endParaRPr lang="ja-JP" altLang="en-US" dirty="0"/>
          </a:p>
        </p:txBody>
      </p:sp>
      <p:sp>
        <p:nvSpPr>
          <p:cNvPr id="21" name="正方形/長方形 20"/>
          <p:cNvSpPr/>
          <p:nvPr/>
        </p:nvSpPr>
        <p:spPr>
          <a:xfrm>
            <a:off x="4371902" y="2466709"/>
            <a:ext cx="28937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400" dirty="0">
                <a:solidFill>
                  <a:srgbClr val="FF0000"/>
                </a:solidFill>
              </a:rPr>
              <a:t>I</a:t>
            </a:r>
            <a:r>
              <a:rPr lang="en-US" altLang="ja-JP" sz="1400" dirty="0" smtClean="0">
                <a:solidFill>
                  <a:srgbClr val="FF0000"/>
                </a:solidFill>
              </a:rPr>
              <a:t>nformation about fire alert</a:t>
            </a:r>
          </a:p>
          <a:p>
            <a:r>
              <a:rPr lang="en-US" altLang="ja-JP" sz="1400" dirty="0">
                <a:solidFill>
                  <a:srgbClr val="FF0000"/>
                </a:solidFill>
              </a:rPr>
              <a:t>l</a:t>
            </a:r>
            <a:r>
              <a:rPr lang="en-US" altLang="ja-JP" sz="1400" dirty="0" smtClean="0">
                <a:solidFill>
                  <a:srgbClr val="FF0000"/>
                </a:solidFill>
              </a:rPr>
              <a:t>ocation, monitoring camera etc. </a:t>
            </a:r>
          </a:p>
        </p:txBody>
      </p:sp>
      <p:cxnSp>
        <p:nvCxnSpPr>
          <p:cNvPr id="22" name="直線矢印コネクタ 21"/>
          <p:cNvCxnSpPr/>
          <p:nvPr/>
        </p:nvCxnSpPr>
        <p:spPr>
          <a:xfrm>
            <a:off x="4695454" y="2748598"/>
            <a:ext cx="1872208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コンテンツ プレースホルダ 2"/>
          <p:cNvSpPr txBox="1">
            <a:spLocks/>
          </p:cNvSpPr>
          <p:nvPr/>
        </p:nvSpPr>
        <p:spPr>
          <a:xfrm>
            <a:off x="6762221" y="5282859"/>
            <a:ext cx="4631660" cy="6425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en-US" altLang="ja-JP" b="1" dirty="0" smtClean="0"/>
              <a:t>3, </a:t>
            </a:r>
            <a:r>
              <a:rPr lang="en-US" altLang="ja-JP" b="1" dirty="0"/>
              <a:t>U</a:t>
            </a:r>
            <a:r>
              <a:rPr lang="en-US" altLang="ja-JP" b="1" dirty="0" smtClean="0"/>
              <a:t>nit leader assign from unit member to go underground to check</a:t>
            </a:r>
          </a:p>
        </p:txBody>
      </p:sp>
      <p:sp>
        <p:nvSpPr>
          <p:cNvPr id="25" name="コンテンツ プレースホルダ 2"/>
          <p:cNvSpPr txBox="1">
            <a:spLocks/>
          </p:cNvSpPr>
          <p:nvPr/>
        </p:nvSpPr>
        <p:spPr>
          <a:xfrm>
            <a:off x="2787392" y="6011473"/>
            <a:ext cx="6243438" cy="680786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en-US" altLang="ja-JP" sz="1400" dirty="0"/>
              <a:t>O</a:t>
            </a:r>
            <a:r>
              <a:rPr lang="en-US" altLang="ja-JP" sz="1400" dirty="0" smtClean="0"/>
              <a:t>perator and equip. unit member (2 people) go to underground 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en-US" altLang="ja-JP" sz="1400" b="1" dirty="0" smtClean="0">
                <a:solidFill>
                  <a:srgbClr val="FF0000"/>
                </a:solidFill>
              </a:rPr>
              <a:t>with permission by unit leader</a:t>
            </a:r>
            <a:endParaRPr lang="en-US" altLang="ja-JP" sz="1400" dirty="0" smtClean="0"/>
          </a:p>
        </p:txBody>
      </p:sp>
      <p:sp>
        <p:nvSpPr>
          <p:cNvPr id="27" name="コンテンツ プレースホルダ 2"/>
          <p:cNvSpPr txBox="1">
            <a:spLocks/>
          </p:cNvSpPr>
          <p:nvPr/>
        </p:nvSpPr>
        <p:spPr>
          <a:xfrm>
            <a:off x="6982806" y="996297"/>
            <a:ext cx="3831050" cy="695892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en-US" altLang="ja-JP" sz="3200" b="1" dirty="0" smtClean="0"/>
              <a:t>Accelerator operation room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en-US" altLang="ja-JP" sz="3200" b="1" dirty="0" smtClean="0"/>
              <a:t>Equipment unit of self-fire brigade</a:t>
            </a:r>
          </a:p>
        </p:txBody>
      </p:sp>
      <p:cxnSp>
        <p:nvCxnSpPr>
          <p:cNvPr id="28" name="直線コネクタ 27"/>
          <p:cNvCxnSpPr/>
          <p:nvPr/>
        </p:nvCxnSpPr>
        <p:spPr>
          <a:xfrm>
            <a:off x="2110817" y="5913277"/>
            <a:ext cx="0" cy="46805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矢印コネクタ 28"/>
          <p:cNvCxnSpPr/>
          <p:nvPr/>
        </p:nvCxnSpPr>
        <p:spPr>
          <a:xfrm>
            <a:off x="2110817" y="6381329"/>
            <a:ext cx="676575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コネクタ 29"/>
          <p:cNvCxnSpPr/>
          <p:nvPr/>
        </p:nvCxnSpPr>
        <p:spPr>
          <a:xfrm>
            <a:off x="9914926" y="5925387"/>
            <a:ext cx="0" cy="45594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矢印コネクタ 30"/>
          <p:cNvCxnSpPr/>
          <p:nvPr/>
        </p:nvCxnSpPr>
        <p:spPr>
          <a:xfrm flipH="1">
            <a:off x="9030830" y="6381329"/>
            <a:ext cx="88409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コンテンツ プレースホルダ 2"/>
          <p:cNvSpPr txBox="1">
            <a:spLocks/>
          </p:cNvSpPr>
          <p:nvPr/>
        </p:nvSpPr>
        <p:spPr>
          <a:xfrm>
            <a:off x="692747" y="70411"/>
            <a:ext cx="9839785" cy="432048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en-US" altLang="ja-JP" sz="4400" dirty="0"/>
              <a:t>P</a:t>
            </a:r>
            <a:r>
              <a:rPr lang="en-US" altLang="ja-JP" sz="4400" dirty="0" smtClean="0"/>
              <a:t>rocess to approach underground to check fire alarm as safe as possible</a:t>
            </a:r>
          </a:p>
        </p:txBody>
      </p:sp>
      <p:sp>
        <p:nvSpPr>
          <p:cNvPr id="34" name="コンテンツ プレースホルダ 2"/>
          <p:cNvSpPr txBox="1">
            <a:spLocks/>
          </p:cNvSpPr>
          <p:nvPr/>
        </p:nvSpPr>
        <p:spPr>
          <a:xfrm>
            <a:off x="495625" y="1393939"/>
            <a:ext cx="3024336" cy="4320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en-US" altLang="ja-JP" sz="1600" dirty="0" smtClean="0"/>
              <a:t>1, fire control panel check</a:t>
            </a:r>
          </a:p>
        </p:txBody>
      </p:sp>
      <p:sp>
        <p:nvSpPr>
          <p:cNvPr id="35" name="コンテンツ プレースホルダ 2"/>
          <p:cNvSpPr txBox="1">
            <a:spLocks/>
          </p:cNvSpPr>
          <p:nvPr/>
        </p:nvSpPr>
        <p:spPr>
          <a:xfrm>
            <a:off x="495626" y="1749919"/>
            <a:ext cx="3951109" cy="576064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/>
          <a:p>
            <a:pPr marL="342900" indent="-342900">
              <a:spcBef>
                <a:spcPct val="20000"/>
              </a:spcBef>
              <a:defRPr/>
            </a:pPr>
            <a:r>
              <a:rPr lang="en-US" altLang="ja-JP" sz="5500" dirty="0" smtClean="0"/>
              <a:t>2, manual announce to all East area build.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en-US" altLang="ja-JP" sz="5500" dirty="0" smtClean="0"/>
              <a:t>“fire at </a:t>
            </a:r>
            <a:r>
              <a:rPr lang="ja-JP" altLang="en-US" sz="5400" b="1" dirty="0">
                <a:solidFill>
                  <a:srgbClr val="FF0000"/>
                </a:solidFill>
              </a:rPr>
              <a:t>○</a:t>
            </a:r>
            <a:r>
              <a:rPr lang="ja-JP" altLang="en-US" sz="5400" b="1" dirty="0" smtClean="0">
                <a:solidFill>
                  <a:srgbClr val="FF0000"/>
                </a:solidFill>
              </a:rPr>
              <a:t>○ </a:t>
            </a:r>
            <a:r>
              <a:rPr lang="en-US" altLang="ja-JP" sz="5400" b="1" dirty="0" smtClean="0">
                <a:solidFill>
                  <a:srgbClr val="FF0000"/>
                </a:solidFill>
              </a:rPr>
              <a:t>room</a:t>
            </a:r>
            <a:r>
              <a:rPr lang="en-US" altLang="ja-JP" sz="5400" dirty="0" smtClean="0"/>
              <a:t>. </a:t>
            </a:r>
            <a:r>
              <a:rPr lang="en-US" altLang="ja-JP" sz="5400" dirty="0" smtClean="0">
                <a:solidFill>
                  <a:srgbClr val="FF0000"/>
                </a:solidFill>
              </a:rPr>
              <a:t>Escape</a:t>
            </a:r>
            <a:r>
              <a:rPr lang="en-US" altLang="ja-JP" sz="5400" dirty="0" smtClean="0"/>
              <a:t> !</a:t>
            </a:r>
            <a:r>
              <a:rPr lang="en-US" altLang="ja-JP" sz="5400" b="1" dirty="0" smtClean="0">
                <a:solidFill>
                  <a:srgbClr val="FF0000"/>
                </a:solidFill>
              </a:rPr>
              <a:t> </a:t>
            </a:r>
            <a:r>
              <a:rPr lang="en-US" altLang="ja-JP" sz="5500" dirty="0" smtClean="0"/>
              <a:t>”</a:t>
            </a:r>
          </a:p>
          <a:p>
            <a:pPr marL="342900" lvl="0" indent="-342900">
              <a:spcBef>
                <a:spcPct val="20000"/>
              </a:spcBef>
              <a:defRPr/>
            </a:pPr>
            <a:endParaRPr lang="en-US" altLang="ja-JP" sz="3200" dirty="0" smtClean="0"/>
          </a:p>
        </p:txBody>
      </p:sp>
      <p:sp>
        <p:nvSpPr>
          <p:cNvPr id="36" name="コンテンツ プレースホルダ 2"/>
          <p:cNvSpPr txBox="1">
            <a:spLocks/>
          </p:cNvSpPr>
          <p:nvPr/>
        </p:nvSpPr>
        <p:spPr>
          <a:xfrm>
            <a:off x="495626" y="2325983"/>
            <a:ext cx="3817531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en-US" altLang="ja-JP" sz="1400" dirty="0" smtClean="0"/>
              <a:t>3, Check the fire by monitoring camera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en-US" altLang="ja-JP" sz="1400" dirty="0" smtClean="0"/>
              <a:t>Real fire</a:t>
            </a:r>
            <a:r>
              <a:rPr lang="ja-JP" altLang="en-US" sz="1400" dirty="0" smtClean="0"/>
              <a:t>：</a:t>
            </a:r>
            <a:r>
              <a:rPr lang="en-US" altLang="ja-JP" sz="1400" dirty="0" smtClean="0"/>
              <a:t>call public fire station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en-US" altLang="ja-JP" sz="1400" dirty="0" smtClean="0"/>
              <a:t>No fire seen</a:t>
            </a:r>
            <a:r>
              <a:rPr lang="ja-JP" altLang="en-US" sz="1400" dirty="0" smtClean="0"/>
              <a:t>：</a:t>
            </a:r>
            <a:r>
              <a:rPr lang="en-US" altLang="ja-JP" sz="1400" dirty="0" smtClean="0"/>
              <a:t>wait, next step</a:t>
            </a:r>
          </a:p>
        </p:txBody>
      </p:sp>
      <p:sp>
        <p:nvSpPr>
          <p:cNvPr id="37" name="コンテンツ プレースホルダ 2"/>
          <p:cNvSpPr txBox="1">
            <a:spLocks/>
          </p:cNvSpPr>
          <p:nvPr/>
        </p:nvSpPr>
        <p:spPr>
          <a:xfrm>
            <a:off x="495626" y="3284985"/>
            <a:ext cx="4014710" cy="9361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en-US" altLang="ja-JP" sz="1400" dirty="0"/>
              <a:t>4</a:t>
            </a:r>
            <a:r>
              <a:rPr lang="en-US" altLang="ja-JP" sz="1400" dirty="0" smtClean="0"/>
              <a:t>, </a:t>
            </a:r>
            <a:r>
              <a:rPr lang="en-US" altLang="ja-JP" sz="1400" b="1" dirty="0">
                <a:solidFill>
                  <a:srgbClr val="FF0000"/>
                </a:solidFill>
              </a:rPr>
              <a:t>12 min. </a:t>
            </a:r>
            <a:r>
              <a:rPr lang="en-US" altLang="ja-JP" sz="1400" b="1" dirty="0" smtClean="0">
                <a:solidFill>
                  <a:srgbClr val="FF0000"/>
                </a:solidFill>
              </a:rPr>
              <a:t>after</a:t>
            </a:r>
            <a:r>
              <a:rPr lang="ja-JP" altLang="en-US" sz="1400" dirty="0"/>
              <a:t> </a:t>
            </a:r>
            <a:r>
              <a:rPr lang="en-US" altLang="ja-JP" sz="1400" dirty="0" smtClean="0"/>
              <a:t>the initial fire alert</a:t>
            </a:r>
            <a:endParaRPr lang="en-US" altLang="ja-JP" sz="1400" b="1" dirty="0" smtClean="0">
              <a:solidFill>
                <a:srgbClr val="FF0000"/>
              </a:solidFill>
            </a:endParaRPr>
          </a:p>
          <a:p>
            <a:pPr marL="342900" lvl="0" indent="-342900">
              <a:spcBef>
                <a:spcPct val="20000"/>
              </a:spcBef>
              <a:defRPr/>
            </a:pPr>
            <a:r>
              <a:rPr lang="en-US" altLang="ja-JP" sz="1400" b="1" dirty="0" smtClean="0">
                <a:solidFill>
                  <a:srgbClr val="FF0000"/>
                </a:solidFill>
              </a:rPr>
              <a:t>Reset the activated fire alarm, check to repeat activation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en-US" altLang="ja-JP" sz="1400" b="1" dirty="0" smtClean="0"/>
              <a:t>Wait 3 min. If alert was error, the alarm will keep stable</a:t>
            </a:r>
            <a:endParaRPr lang="en-US" altLang="ja-JP" sz="1400" dirty="0" smtClean="0"/>
          </a:p>
        </p:txBody>
      </p:sp>
      <p:sp>
        <p:nvSpPr>
          <p:cNvPr id="39" name="コンテンツ プレースホルダ 2"/>
          <p:cNvSpPr txBox="1">
            <a:spLocks/>
          </p:cNvSpPr>
          <p:nvPr/>
        </p:nvSpPr>
        <p:spPr>
          <a:xfrm>
            <a:off x="1188862" y="960293"/>
            <a:ext cx="3024336" cy="360040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en-US" altLang="ja-JP" sz="3200" dirty="0" smtClean="0"/>
              <a:t>RIBF facility operation room</a:t>
            </a:r>
          </a:p>
        </p:txBody>
      </p:sp>
    </p:spTree>
    <p:extLst>
      <p:ext uri="{BB962C8B-B14F-4D97-AF65-F5344CB8AC3E}">
        <p14:creationId xmlns:p14="http://schemas.microsoft.com/office/powerpoint/2010/main" val="354394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図 17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9" t="8262" r="13274" b="19748"/>
          <a:stretch/>
        </p:blipFill>
        <p:spPr bwMode="auto">
          <a:xfrm>
            <a:off x="282209" y="707170"/>
            <a:ext cx="2937510" cy="22383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77621" y="83149"/>
            <a:ext cx="10515600" cy="670183"/>
          </a:xfrm>
        </p:spPr>
        <p:txBody>
          <a:bodyPr>
            <a:normAutofit fontScale="90000"/>
          </a:bodyPr>
          <a:lstStyle/>
          <a:p>
            <a:r>
              <a:rPr kumimoji="1" lang="en-US" altLang="ja-JP" dirty="0" smtClean="0"/>
              <a:t>3-b, optimization of self-fire brigade member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301025" y="2476529"/>
            <a:ext cx="6658490" cy="2848233"/>
          </a:xfrm>
        </p:spPr>
        <p:txBody>
          <a:bodyPr>
            <a:normAutofit lnSpcReduction="10000"/>
          </a:bodyPr>
          <a:lstStyle/>
          <a:p>
            <a:r>
              <a:rPr kumimoji="1" lang="en-US" altLang="ja-JP" dirty="0" smtClean="0"/>
              <a:t>Important</a:t>
            </a:r>
            <a:r>
              <a:rPr kumimoji="1" lang="ja-JP" altLang="en-US" dirty="0" smtClean="0"/>
              <a:t>：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en-US" altLang="ja-JP" dirty="0" smtClean="0"/>
              <a:t>”Evacuation unit” and </a:t>
            </a:r>
            <a:br>
              <a:rPr kumimoji="1" lang="en-US" altLang="ja-JP" dirty="0" smtClean="0"/>
            </a:br>
            <a:r>
              <a:rPr kumimoji="1" lang="en-US" altLang="ja-JP" dirty="0" smtClean="0"/>
              <a:t>“Reporting unit”</a:t>
            </a:r>
          </a:p>
          <a:p>
            <a:pPr lvl="1"/>
            <a:r>
              <a:rPr kumimoji="1" lang="en-US" altLang="ja-JP" dirty="0" smtClean="0"/>
              <a:t>Evacuation unit</a:t>
            </a:r>
            <a:r>
              <a:rPr kumimoji="1" lang="ja-JP" altLang="en-US" dirty="0" smtClean="0"/>
              <a:t>：</a:t>
            </a:r>
            <a:r>
              <a:rPr kumimoji="1" lang="en-US" altLang="ja-JP" dirty="0" smtClean="0"/>
              <a:t>who </a:t>
            </a:r>
            <a:r>
              <a:rPr lang="en-US" altLang="ja-JP" dirty="0" smtClean="0"/>
              <a:t>usually stay office</a:t>
            </a:r>
            <a:endParaRPr kumimoji="1" lang="en-US" altLang="ja-JP" dirty="0" smtClean="0"/>
          </a:p>
          <a:p>
            <a:pPr lvl="1"/>
            <a:endParaRPr lang="en-US" altLang="ja-JP" dirty="0" smtClean="0"/>
          </a:p>
          <a:p>
            <a:pPr lvl="1"/>
            <a:r>
              <a:rPr lang="en-US" altLang="ja-JP" dirty="0" smtClean="0"/>
              <a:t>Reporting unit</a:t>
            </a:r>
            <a:r>
              <a:rPr lang="ja-JP" altLang="en-US" dirty="0" smtClean="0"/>
              <a:t>：</a:t>
            </a:r>
            <a:r>
              <a:rPr lang="en-US" altLang="ja-JP" dirty="0" smtClean="0"/>
              <a:t>who usually stay any room in RIBF area and can to evacuation spot</a:t>
            </a:r>
            <a:endParaRPr kumimoji="1" lang="en-US" altLang="ja-JP" dirty="0" smtClean="0"/>
          </a:p>
        </p:txBody>
      </p:sp>
      <p:cxnSp>
        <p:nvCxnSpPr>
          <p:cNvPr id="4" name="直線矢印コネクタ 3"/>
          <p:cNvCxnSpPr/>
          <p:nvPr/>
        </p:nvCxnSpPr>
        <p:spPr>
          <a:xfrm flipH="1">
            <a:off x="1381020" y="5026248"/>
            <a:ext cx="1" cy="725569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角丸四角形 4"/>
          <p:cNvSpPr/>
          <p:nvPr/>
        </p:nvSpPr>
        <p:spPr>
          <a:xfrm>
            <a:off x="562304" y="5816129"/>
            <a:ext cx="1650552" cy="486054"/>
          </a:xfrm>
          <a:prstGeom prst="roundRect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917307" y="5816129"/>
            <a:ext cx="9733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smtClean="0"/>
              <a:t>Head</a:t>
            </a:r>
            <a:endParaRPr kumimoji="1" lang="ja-JP" altLang="en-US" sz="2400" b="1" dirty="0"/>
          </a:p>
        </p:txBody>
      </p:sp>
      <p:sp>
        <p:nvSpPr>
          <p:cNvPr id="7" name="角丸四角形 6"/>
          <p:cNvSpPr/>
          <p:nvPr/>
        </p:nvSpPr>
        <p:spPr>
          <a:xfrm>
            <a:off x="360628" y="3004669"/>
            <a:ext cx="2108102" cy="645660"/>
          </a:xfrm>
          <a:prstGeom prst="roundRect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33311" y="3015249"/>
            <a:ext cx="24224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b="1" dirty="0" smtClean="0"/>
              <a:t>Evacuation unit</a:t>
            </a:r>
          </a:p>
          <a:p>
            <a:r>
              <a:rPr kumimoji="1" lang="en-US" altLang="ja-JP" sz="2000" b="1" dirty="0" smtClean="0"/>
              <a:t>(each office floor)</a:t>
            </a:r>
          </a:p>
        </p:txBody>
      </p:sp>
      <p:cxnSp>
        <p:nvCxnSpPr>
          <p:cNvPr id="9" name="直線矢印コネクタ 8"/>
          <p:cNvCxnSpPr/>
          <p:nvPr/>
        </p:nvCxnSpPr>
        <p:spPr>
          <a:xfrm>
            <a:off x="1381022" y="3660071"/>
            <a:ext cx="6558" cy="652874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角丸四角形 10"/>
          <p:cNvSpPr/>
          <p:nvPr/>
        </p:nvSpPr>
        <p:spPr>
          <a:xfrm>
            <a:off x="315666" y="4362510"/>
            <a:ext cx="2176627" cy="663738"/>
          </a:xfrm>
          <a:prstGeom prst="roundRect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257114" y="4391168"/>
            <a:ext cx="24340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 smtClean="0"/>
              <a:t>Reporting unit</a:t>
            </a:r>
            <a:br>
              <a:rPr kumimoji="1" lang="en-US" altLang="ja-JP" sz="2000" b="1" dirty="0" smtClean="0"/>
            </a:br>
            <a:r>
              <a:rPr kumimoji="1" lang="en-US" altLang="ja-JP" sz="2000" b="1" dirty="0" smtClean="0"/>
              <a:t>(evacuation spot)</a:t>
            </a:r>
            <a:endParaRPr kumimoji="1" lang="ja-JP" altLang="en-US" sz="2000" b="1" dirty="0"/>
          </a:p>
        </p:txBody>
      </p:sp>
      <p:sp>
        <p:nvSpPr>
          <p:cNvPr id="15" name="角丸四角形吹き出し 14"/>
          <p:cNvSpPr/>
          <p:nvPr/>
        </p:nvSpPr>
        <p:spPr>
          <a:xfrm>
            <a:off x="2023545" y="4979006"/>
            <a:ext cx="3580756" cy="691512"/>
          </a:xfrm>
          <a:prstGeom prst="wedgeRoundRectCallout">
            <a:avLst>
              <a:gd name="adj1" fmla="val -67484"/>
              <a:gd name="adj2" fmla="val -30304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角丸四角形吹き出し 18"/>
          <p:cNvSpPr/>
          <p:nvPr/>
        </p:nvSpPr>
        <p:spPr>
          <a:xfrm>
            <a:off x="1873200" y="3650580"/>
            <a:ext cx="2570505" cy="654050"/>
          </a:xfrm>
          <a:prstGeom prst="wedgeRoundRectCallout">
            <a:avLst>
              <a:gd name="adj1" fmla="val -68452"/>
              <a:gd name="adj2" fmla="val -27464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2043711" y="5010943"/>
            <a:ext cx="35605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/>
              <a:t>Correct and report information of </a:t>
            </a:r>
          </a:p>
          <a:p>
            <a:r>
              <a:rPr kumimoji="1" lang="en-US" altLang="ja-JP" sz="1600" b="1" dirty="0" smtClean="0"/>
              <a:t>evacuation</a:t>
            </a:r>
            <a:r>
              <a:rPr lang="en-US" altLang="ja-JP" sz="1600" b="1" dirty="0" smtClean="0"/>
              <a:t>, roll call of each build.</a:t>
            </a:r>
            <a:endParaRPr kumimoji="1" lang="ja-JP" altLang="en-US" sz="1600" b="1" dirty="0"/>
          </a:p>
        </p:txBody>
      </p:sp>
      <p:sp>
        <p:nvSpPr>
          <p:cNvPr id="22" name="コンテンツ プレースホルダー 2"/>
          <p:cNvSpPr txBox="1">
            <a:spLocks/>
          </p:cNvSpPr>
          <p:nvPr/>
        </p:nvSpPr>
        <p:spPr>
          <a:xfrm>
            <a:off x="4816057" y="1026532"/>
            <a:ext cx="6097172" cy="875372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dirty="0" smtClean="0"/>
              <a:t>Office and experimental room are other building</a:t>
            </a:r>
          </a:p>
          <a:p>
            <a:pPr marL="0" indent="0">
              <a:buNone/>
            </a:pPr>
            <a:r>
              <a:rPr lang="en-US" altLang="ja-JP" dirty="0" smtClean="0"/>
              <a:t>Lot of absent worker: day or night shift operation, work at other (foreign) facility, etc. </a:t>
            </a:r>
            <a:endParaRPr lang="ja-JP" altLang="en-US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1873200" y="3680974"/>
            <a:ext cx="25587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b="1" dirty="0" smtClean="0"/>
              <a:t>evacuation information </a:t>
            </a:r>
          </a:p>
          <a:p>
            <a:r>
              <a:rPr lang="en-US" altLang="ja-JP" sz="1600" b="1" dirty="0"/>
              <a:t>o</a:t>
            </a:r>
            <a:r>
              <a:rPr kumimoji="1" lang="en-US" altLang="ja-JP" sz="1600" b="1" dirty="0" smtClean="0"/>
              <a:t>f </a:t>
            </a:r>
            <a:r>
              <a:rPr lang="en-US" altLang="ja-JP" sz="1600" b="1" dirty="0" smtClean="0"/>
              <a:t>each floor</a:t>
            </a:r>
            <a:endParaRPr kumimoji="1" lang="ja-JP" altLang="en-US" sz="1600" b="1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158712" y="2409187"/>
            <a:ext cx="3329555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ja-JP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“Evacuation completed“ magnet  on doors</a:t>
            </a:r>
            <a:endParaRPr kumimoji="1" lang="ja-JP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3" name="直線矢印コネクタ 22"/>
          <p:cNvCxnSpPr/>
          <p:nvPr/>
        </p:nvCxnSpPr>
        <p:spPr>
          <a:xfrm flipV="1">
            <a:off x="1474146" y="2040228"/>
            <a:ext cx="6697" cy="467777"/>
          </a:xfrm>
          <a:prstGeom prst="straightConnector1">
            <a:avLst/>
          </a:prstGeom>
          <a:ln w="5080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2615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141178" cy="925793"/>
          </a:xfrm>
        </p:spPr>
        <p:txBody>
          <a:bodyPr>
            <a:normAutofit fontScale="90000"/>
          </a:bodyPr>
          <a:lstStyle/>
          <a:p>
            <a:r>
              <a:rPr kumimoji="1" lang="en-US" altLang="ja-JP" dirty="0" smtClean="0"/>
              <a:t>Summary fo</a:t>
            </a:r>
            <a:r>
              <a:rPr lang="en-US" altLang="ja-JP" dirty="0" smtClean="0"/>
              <a:t>r action against fire in RIBF 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38200" y="1554692"/>
            <a:ext cx="10947400" cy="3647328"/>
          </a:xfrm>
        </p:spPr>
        <p:txBody>
          <a:bodyPr>
            <a:normAutofit fontScale="92500" lnSpcReduction="20000"/>
          </a:bodyPr>
          <a:lstStyle/>
          <a:p>
            <a:r>
              <a:rPr kumimoji="1" lang="en-US" altLang="ja-JP" dirty="0" smtClean="0"/>
              <a:t>Design concept of emergency system for fire accident differ between old and new facility</a:t>
            </a:r>
          </a:p>
          <a:p>
            <a:endParaRPr lang="en-US" altLang="ja-JP" dirty="0"/>
          </a:p>
          <a:p>
            <a:r>
              <a:rPr kumimoji="1" lang="en-US" altLang="ja-JP" dirty="0" smtClean="0"/>
              <a:t>At large facility, correlation of system and organization are important to act smoothly at emergency case.</a:t>
            </a:r>
          </a:p>
          <a:p>
            <a:r>
              <a:rPr kumimoji="1" lang="en-US" altLang="ja-JP" dirty="0" smtClean="0"/>
              <a:t>Same scenario of fire drill every year is ineffective, easy to obsolete.</a:t>
            </a:r>
          </a:p>
          <a:p>
            <a:endParaRPr lang="en-US" altLang="ja-JP" dirty="0"/>
          </a:p>
          <a:p>
            <a:r>
              <a:rPr lang="en-US" altLang="ja-JP" dirty="0" smtClean="0"/>
              <a:t>If task concentrate to a person and he busy, If a lot of cases assumed and complicated, it will not work(skipped in this slide). </a:t>
            </a:r>
            <a:r>
              <a:rPr lang="ja-JP" altLang="en-US" dirty="0" smtClean="0"/>
              <a:t> 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en-US" altLang="ja-JP" dirty="0" smtClean="0"/>
              <a:t>Simple, common process is necessary.</a:t>
            </a:r>
            <a:endParaRPr lang="en-US" altLang="ja-JP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7451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931356" y="2577747"/>
            <a:ext cx="3948289" cy="1325563"/>
          </a:xfrm>
        </p:spPr>
        <p:txBody>
          <a:bodyPr/>
          <a:lstStyle/>
          <a:p>
            <a:r>
              <a:rPr kumimoji="1" lang="en-US" altLang="ja-JP" dirty="0" smtClean="0"/>
              <a:t>Thank you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9760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772378"/>
            <a:ext cx="7810500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直線矢印コネクタ 5"/>
          <p:cNvCxnSpPr/>
          <p:nvPr/>
        </p:nvCxnSpPr>
        <p:spPr bwMode="auto">
          <a:xfrm>
            <a:off x="3191493" y="5362857"/>
            <a:ext cx="156371" cy="361849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7" name="Picture 25" descr="SRC_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4788602"/>
            <a:ext cx="2736304" cy="1985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テキスト ボックス 7"/>
          <p:cNvSpPr txBox="1"/>
          <p:nvPr/>
        </p:nvSpPr>
        <p:spPr>
          <a:xfrm>
            <a:off x="6372200" y="4784870"/>
            <a:ext cx="3222357" cy="276999"/>
          </a:xfrm>
          <a:prstGeom prst="rect">
            <a:avLst/>
          </a:prstGeom>
          <a:solidFill>
            <a:srgbClr val="000000">
              <a:alpha val="50196"/>
            </a:srgbClr>
          </a:solidFill>
        </p:spPr>
        <p:txBody>
          <a:bodyPr wrap="none" rtlCol="0">
            <a:spAutoFit/>
          </a:bodyPr>
          <a:lstStyle/>
          <a:p>
            <a:r>
              <a:rPr lang="en-US" altLang="ja-JP" sz="12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kumimoji="1" lang="en-US" altLang="ja-JP" sz="12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RC</a:t>
            </a:r>
            <a:r>
              <a:rPr kumimoji="1" lang="ja-JP" altLang="en-US" sz="12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（</a:t>
            </a:r>
            <a:r>
              <a:rPr lang="en-US" altLang="ja-JP" sz="12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superconducting ring cyclotron</a:t>
            </a:r>
            <a:r>
              <a:rPr kumimoji="1" lang="ja-JP" altLang="en-US" sz="12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）</a:t>
            </a:r>
            <a:endParaRPr kumimoji="1" lang="ja-JP" altLang="en-US" sz="12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図 8" descr="BigRIPS_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396535" y="2626495"/>
            <a:ext cx="1440160" cy="2160241"/>
          </a:xfrm>
          <a:prstGeom prst="rect">
            <a:avLst/>
          </a:prstGeom>
        </p:spPr>
      </p:pic>
      <p:sp>
        <p:nvSpPr>
          <p:cNvPr id="10" name="テキスト ボックス 9"/>
          <p:cNvSpPr txBox="1"/>
          <p:nvPr/>
        </p:nvSpPr>
        <p:spPr>
          <a:xfrm>
            <a:off x="9216301" y="2199588"/>
            <a:ext cx="2528256" cy="461665"/>
          </a:xfrm>
          <a:prstGeom prst="rect">
            <a:avLst/>
          </a:prstGeom>
          <a:solidFill>
            <a:srgbClr val="000000">
              <a:alpha val="50196"/>
            </a:srgbClr>
          </a:solidFill>
        </p:spPr>
        <p:txBody>
          <a:bodyPr wrap="none" rtlCol="0">
            <a:spAutoFit/>
          </a:bodyPr>
          <a:lstStyle/>
          <a:p>
            <a:r>
              <a:rPr lang="en-US" altLang="ja-JP" sz="12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BigRIPS</a:t>
            </a:r>
            <a:r>
              <a:rPr lang="ja-JP" altLang="en-US" sz="12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（</a:t>
            </a:r>
            <a:r>
              <a:rPr lang="en-US" altLang="ja-JP" sz="12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RIken</a:t>
            </a:r>
            <a:r>
              <a:rPr lang="en-US" altLang="ja-JP" sz="12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projectile </a:t>
            </a:r>
            <a:br>
              <a:rPr lang="en-US" altLang="ja-JP" sz="12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ja-JP" sz="12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fragment(=RI beam) separator</a:t>
            </a:r>
            <a:r>
              <a:rPr lang="ja-JP" altLang="en-US" sz="12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）</a:t>
            </a:r>
            <a:endParaRPr kumimoji="1" lang="ja-JP" altLang="en-US" sz="12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" descr="C:\Users\ktanaka\Documents\仕事\書き物\国内学会関連\2016_JPARC安全シンポジウム\RILAC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4572578"/>
            <a:ext cx="1072716" cy="1430288"/>
          </a:xfrm>
          <a:prstGeom prst="rect">
            <a:avLst/>
          </a:prstGeom>
          <a:noFill/>
        </p:spPr>
      </p:pic>
      <p:sp>
        <p:nvSpPr>
          <p:cNvPr id="12" name="テキスト ボックス 11"/>
          <p:cNvSpPr txBox="1"/>
          <p:nvPr/>
        </p:nvSpPr>
        <p:spPr>
          <a:xfrm>
            <a:off x="179512" y="4644586"/>
            <a:ext cx="792088" cy="276999"/>
          </a:xfrm>
          <a:prstGeom prst="rect">
            <a:avLst/>
          </a:prstGeom>
          <a:solidFill>
            <a:srgbClr val="000000">
              <a:alpha val="50196"/>
            </a:srgbClr>
          </a:solidFill>
        </p:spPr>
        <p:txBody>
          <a:bodyPr wrap="square" rtlCol="0">
            <a:spAutoFit/>
          </a:bodyPr>
          <a:lstStyle/>
          <a:p>
            <a:r>
              <a:rPr lang="en-US" altLang="ja-JP" sz="12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RILAC</a:t>
            </a:r>
            <a:endParaRPr kumimoji="1" lang="ja-JP" altLang="en-US" sz="12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直線コネクタ 12"/>
          <p:cNvCxnSpPr/>
          <p:nvPr/>
        </p:nvCxnSpPr>
        <p:spPr>
          <a:xfrm flipV="1">
            <a:off x="971600" y="3924506"/>
            <a:ext cx="648072" cy="5760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/>
          <p:cNvCxnSpPr/>
          <p:nvPr/>
        </p:nvCxnSpPr>
        <p:spPr>
          <a:xfrm flipH="1" flipV="1">
            <a:off x="6804248" y="4356554"/>
            <a:ext cx="216024" cy="4320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/>
          <p:cNvCxnSpPr/>
          <p:nvPr/>
        </p:nvCxnSpPr>
        <p:spPr>
          <a:xfrm flipV="1">
            <a:off x="5292080" y="2772378"/>
            <a:ext cx="0" cy="288032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矢印コネクタ 15"/>
          <p:cNvCxnSpPr/>
          <p:nvPr/>
        </p:nvCxnSpPr>
        <p:spPr>
          <a:xfrm flipH="1">
            <a:off x="4572000" y="5004626"/>
            <a:ext cx="539552" cy="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正方形/長方形 16"/>
          <p:cNvSpPr/>
          <p:nvPr/>
        </p:nvSpPr>
        <p:spPr>
          <a:xfrm>
            <a:off x="3707905" y="5148642"/>
            <a:ext cx="136815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Old facility</a:t>
            </a:r>
            <a:br>
              <a:rPr lang="en-US" altLang="ja-JP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ja-JP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(1981~)</a:t>
            </a:r>
            <a:r>
              <a:rPr lang="ja-JP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ja-JP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直線矢印コネクタ 17"/>
          <p:cNvCxnSpPr/>
          <p:nvPr/>
        </p:nvCxnSpPr>
        <p:spPr>
          <a:xfrm flipV="1">
            <a:off x="5364088" y="5004626"/>
            <a:ext cx="604192" cy="8384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正方形/長方形 18"/>
          <p:cNvSpPr/>
          <p:nvPr/>
        </p:nvSpPr>
        <p:spPr>
          <a:xfrm>
            <a:off x="5220072" y="5148642"/>
            <a:ext cx="13681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New facility</a:t>
            </a:r>
            <a:br>
              <a:rPr lang="en-US" altLang="ja-JP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ja-JP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(2006~)</a:t>
            </a:r>
            <a:r>
              <a:rPr lang="ja-JP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ja-JP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正方形/長方形 19"/>
          <p:cNvSpPr/>
          <p:nvPr/>
        </p:nvSpPr>
        <p:spPr>
          <a:xfrm>
            <a:off x="7236296" y="3852498"/>
            <a:ext cx="210185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(target/beam dump)</a:t>
            </a:r>
            <a:endParaRPr lang="ja-JP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" name="直線矢印コネクタ 20"/>
          <p:cNvCxnSpPr/>
          <p:nvPr/>
        </p:nvCxnSpPr>
        <p:spPr bwMode="auto">
          <a:xfrm>
            <a:off x="3191493" y="5362857"/>
            <a:ext cx="156371" cy="361849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2" name="タイトル 1"/>
          <p:cNvSpPr>
            <a:spLocks noGrp="1"/>
          </p:cNvSpPr>
          <p:nvPr>
            <p:ph type="title"/>
          </p:nvPr>
        </p:nvSpPr>
        <p:spPr>
          <a:xfrm>
            <a:off x="312239" y="85205"/>
            <a:ext cx="10954072" cy="1074243"/>
          </a:xfrm>
        </p:spPr>
        <p:txBody>
          <a:bodyPr>
            <a:normAutofit fontScale="90000"/>
          </a:bodyPr>
          <a:lstStyle/>
          <a:p>
            <a:r>
              <a:rPr kumimoji="1"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Radioactive Isotope Beam Factory(RIBF) in RIKEN Institute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513579" y="1120450"/>
            <a:ext cx="9124953" cy="15799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tabLst>
                <a:tab pos="2690813" algn="l"/>
                <a:tab pos="3406775" algn="l"/>
              </a:tabLst>
            </a:pPr>
            <a: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Objects</a:t>
            </a:r>
            <a:r>
              <a:rPr lang="ja-JP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Basic science</a:t>
            </a:r>
            <a:r>
              <a:rPr lang="ja-JP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(Nuclear phys., Nuclear </a:t>
            </a:r>
            <a:r>
              <a:rPr lang="en-US" altLang="ja-JP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astrophys</a:t>
            </a:r>
            <a: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., Nuclear chemistry, Radiobiology),</a:t>
            </a:r>
            <a:r>
              <a:rPr lang="ja-JP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RI production</a:t>
            </a:r>
            <a:r>
              <a:rPr lang="ja-JP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etc.</a:t>
            </a:r>
          </a:p>
          <a:p>
            <a:pPr>
              <a:spcBef>
                <a:spcPts val="1000"/>
              </a:spcBef>
              <a:tabLst>
                <a:tab pos="2690813" algn="l"/>
                <a:tab pos="3406775" algn="l"/>
              </a:tabLst>
            </a:pPr>
            <a:endParaRPr lang="en-US" altLang="ja-JP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000"/>
              </a:spcBef>
              <a:tabLst>
                <a:tab pos="2690813" algn="l"/>
                <a:tab pos="3406775" algn="l"/>
              </a:tabLst>
            </a:pPr>
            <a:endParaRPr lang="ja-JP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コンテンツ プレースホルダ 2"/>
          <p:cNvSpPr txBox="1">
            <a:spLocks/>
          </p:cNvSpPr>
          <p:nvPr/>
        </p:nvSpPr>
        <p:spPr>
          <a:xfrm>
            <a:off x="509632" y="2160310"/>
            <a:ext cx="8567936" cy="936104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ja-JP" sz="2000" noProof="0" dirty="0" smtClean="0">
                <a:latin typeface="Arial" panose="020B0604020202020204" pitchFamily="34" charset="0"/>
                <a:cs typeface="Arial" panose="020B0604020202020204" pitchFamily="34" charset="0"/>
              </a:rPr>
              <a:t>Particle: Heavy Ion beam  </a:t>
            </a:r>
            <a:r>
              <a:rPr kumimoji="1" lang="en-US" altLang="ja-JP" sz="2000" b="0" i="0" u="none" strike="noStrike" kern="1200" cap="none" spc="0" normalizeH="0" baseline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H, O, Ca, Zn, </a:t>
            </a:r>
            <a:r>
              <a:rPr lang="en-US" altLang="ja-JP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Xe</a:t>
            </a:r>
            <a: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U etc.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ja-JP" sz="2000" noProof="0" dirty="0" smtClean="0">
                <a:latin typeface="Arial" panose="020B0604020202020204" pitchFamily="34" charset="0"/>
                <a:cs typeface="Arial" panose="020B0604020202020204" pitchFamily="34" charset="0"/>
              </a:rPr>
              <a:t>Energy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kumimoji="1" lang="en-US" altLang="ja-JP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~3</a:t>
            </a:r>
            <a:r>
              <a:rPr lang="en-US" altLang="ja-JP" sz="2000" noProof="0" dirty="0" smtClean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r>
              <a:rPr kumimoji="1" lang="en-US" altLang="ja-JP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MeV/nucleon, 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Goal intensity   1 particle </a:t>
            </a:r>
            <a:r>
              <a:rPr lang="en-US" altLang="ja-JP" sz="2000" dirty="0" smtClean="0">
                <a:latin typeface="Symbol" panose="05050102010706020507" pitchFamily="18" charset="2"/>
                <a:cs typeface="Arial" panose="020B0604020202020204" pitchFamily="34" charset="0"/>
              </a:rPr>
              <a:t>m</a:t>
            </a:r>
            <a: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 (6x10</a:t>
            </a:r>
            <a:r>
              <a:rPr lang="en-US" altLang="ja-JP" sz="20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pps, 80kW in </a:t>
            </a:r>
            <a:r>
              <a:rPr lang="en-US" altLang="ja-JP" sz="20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238</a:t>
            </a:r>
            <a: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U beam)</a:t>
            </a:r>
            <a:endParaRPr kumimoji="1" lang="ja-JP" altLang="en-US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514879" y="1731662"/>
            <a:ext cx="912495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Accelerator: Superconducting Ring cyclotron (SRC)-&gt; Most intense RI beam</a:t>
            </a:r>
            <a:endParaRPr lang="en-US" altLang="ja-JP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6281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201" y="1621528"/>
            <a:ext cx="7194826" cy="5236472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201624" y="88108"/>
            <a:ext cx="108325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800" dirty="0" smtClean="0"/>
              <a:t>Escape route from underground area</a:t>
            </a:r>
            <a:endParaRPr kumimoji="1" lang="ja-JP" altLang="en-US" sz="48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248486" y="861895"/>
            <a:ext cx="4688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Fluorescent paint guide to emergency exit</a:t>
            </a:r>
            <a:endParaRPr kumimoji="1" lang="en-US" altLang="ja-JP" dirty="0" smtClean="0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849584" y="1465376"/>
            <a:ext cx="2242516" cy="1681887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5873" y="5463874"/>
            <a:ext cx="1943847" cy="1457885"/>
          </a:xfrm>
          <a:prstGeom prst="rect">
            <a:avLst/>
          </a:prstGeom>
        </p:spPr>
      </p:pic>
      <p:sp>
        <p:nvSpPr>
          <p:cNvPr id="9" name="正方形/長方形 8"/>
          <p:cNvSpPr/>
          <p:nvPr/>
        </p:nvSpPr>
        <p:spPr>
          <a:xfrm>
            <a:off x="8829433" y="5463874"/>
            <a:ext cx="19736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 smtClean="0"/>
              <a:t>Fluorescent light</a:t>
            </a:r>
            <a:endParaRPr lang="ja-JP" altLang="en-US" dirty="0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164947" y="1449614"/>
            <a:ext cx="2245659" cy="1684244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9879" y="3668116"/>
            <a:ext cx="2239232" cy="1679424"/>
          </a:xfrm>
          <a:prstGeom prst="rect">
            <a:avLst/>
          </a:prstGeom>
        </p:spPr>
      </p:pic>
      <p:sp>
        <p:nvSpPr>
          <p:cNvPr id="12" name="正方形/長方形 11"/>
          <p:cNvSpPr/>
          <p:nvPr/>
        </p:nvSpPr>
        <p:spPr>
          <a:xfrm>
            <a:off x="8779879" y="3348503"/>
            <a:ext cx="220605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 smtClean="0"/>
              <a:t>electric outage -&gt; </a:t>
            </a:r>
            <a:r>
              <a:rPr lang="en-US" altLang="ja-JP" dirty="0" smtClean="0">
                <a:solidFill>
                  <a:schemeClr val="bg1"/>
                </a:solidFill>
              </a:rPr>
              <a:t/>
            </a:r>
            <a:br>
              <a:rPr lang="en-US" altLang="ja-JP" dirty="0" smtClean="0">
                <a:solidFill>
                  <a:schemeClr val="bg1"/>
                </a:solidFill>
              </a:rPr>
            </a:br>
            <a:r>
              <a:rPr lang="en-US" altLang="ja-JP" dirty="0" smtClean="0">
                <a:solidFill>
                  <a:schemeClr val="bg1"/>
                </a:solidFill>
              </a:rPr>
              <a:t>Emergency electric</a:t>
            </a:r>
            <a:br>
              <a:rPr lang="en-US" altLang="ja-JP" dirty="0" smtClean="0">
                <a:solidFill>
                  <a:schemeClr val="bg1"/>
                </a:solidFill>
              </a:rPr>
            </a:br>
            <a:r>
              <a:rPr lang="en-US" altLang="ja-JP" dirty="0" smtClean="0">
                <a:solidFill>
                  <a:schemeClr val="bg1"/>
                </a:solidFill>
              </a:rPr>
              <a:t>lighting system</a:t>
            </a:r>
            <a:endParaRPr lang="en-US" altLang="ja-JP" dirty="0">
              <a:solidFill>
                <a:schemeClr val="bg1"/>
              </a:solidFill>
            </a:endParaRPr>
          </a:p>
        </p:txBody>
      </p:sp>
      <p:sp>
        <p:nvSpPr>
          <p:cNvPr id="13" name="楕円 12"/>
          <p:cNvSpPr/>
          <p:nvPr/>
        </p:nvSpPr>
        <p:spPr>
          <a:xfrm>
            <a:off x="9817797" y="4097151"/>
            <a:ext cx="394731" cy="394731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144136" y="861895"/>
            <a:ext cx="40403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On ground: 1-4F</a:t>
            </a:r>
          </a:p>
          <a:p>
            <a:r>
              <a:rPr kumimoji="1" lang="en-US" altLang="ja-JP" dirty="0" smtClean="0"/>
              <a:t>Underground: B1-B3F, 20m depth</a:t>
            </a:r>
            <a:br>
              <a:rPr kumimoji="1" lang="en-US" altLang="ja-JP" dirty="0" smtClean="0"/>
            </a:br>
            <a:r>
              <a:rPr lang="en-US" altLang="ja-JP" dirty="0" smtClean="0"/>
              <a:t>Complicated structure as maze !</a:t>
            </a:r>
            <a:endParaRPr kumimoji="1" lang="en-US" altLang="ja-JP" dirty="0" smtClean="0"/>
          </a:p>
        </p:txBody>
      </p:sp>
      <p:sp>
        <p:nvSpPr>
          <p:cNvPr id="15" name="楕円 14"/>
          <p:cNvSpPr/>
          <p:nvPr/>
        </p:nvSpPr>
        <p:spPr>
          <a:xfrm>
            <a:off x="5040493" y="2030611"/>
            <a:ext cx="394731" cy="394731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楕円 15"/>
          <p:cNvSpPr/>
          <p:nvPr/>
        </p:nvSpPr>
        <p:spPr>
          <a:xfrm>
            <a:off x="3847883" y="3310254"/>
            <a:ext cx="394731" cy="394731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楕円 16"/>
          <p:cNvSpPr/>
          <p:nvPr/>
        </p:nvSpPr>
        <p:spPr>
          <a:xfrm>
            <a:off x="3882784" y="3797469"/>
            <a:ext cx="394731" cy="394731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楕円 17"/>
          <p:cNvSpPr/>
          <p:nvPr/>
        </p:nvSpPr>
        <p:spPr>
          <a:xfrm>
            <a:off x="4080149" y="4511215"/>
            <a:ext cx="394731" cy="394731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9" name="直線コネクタ 18"/>
          <p:cNvCxnSpPr/>
          <p:nvPr/>
        </p:nvCxnSpPr>
        <p:spPr>
          <a:xfrm>
            <a:off x="4730227" y="1261209"/>
            <a:ext cx="507632" cy="95794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テキスト ボックス 19"/>
          <p:cNvSpPr txBox="1"/>
          <p:nvPr/>
        </p:nvSpPr>
        <p:spPr>
          <a:xfrm>
            <a:off x="3686383" y="897166"/>
            <a:ext cx="34367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Emergency stairs to ground</a:t>
            </a:r>
            <a:endParaRPr kumimoji="1" lang="en-US" altLang="ja-JP" dirty="0" smtClean="0"/>
          </a:p>
          <a:p>
            <a:endParaRPr kumimoji="1" lang="en-US" altLang="ja-JP" dirty="0" smtClean="0"/>
          </a:p>
        </p:txBody>
      </p:sp>
      <p:cxnSp>
        <p:nvCxnSpPr>
          <p:cNvPr id="21" name="直線コネクタ 20"/>
          <p:cNvCxnSpPr/>
          <p:nvPr/>
        </p:nvCxnSpPr>
        <p:spPr>
          <a:xfrm flipH="1">
            <a:off x="4005304" y="1309406"/>
            <a:ext cx="179157" cy="19228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3977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7" name="直線矢印コネクタ 166"/>
          <p:cNvCxnSpPr/>
          <p:nvPr/>
        </p:nvCxnSpPr>
        <p:spPr>
          <a:xfrm flipH="1" flipV="1">
            <a:off x="8372483" y="3640340"/>
            <a:ext cx="11282" cy="1063984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角丸四角形 167"/>
          <p:cNvSpPr/>
          <p:nvPr/>
        </p:nvSpPr>
        <p:spPr>
          <a:xfrm>
            <a:off x="7581403" y="959848"/>
            <a:ext cx="1650552" cy="486054"/>
          </a:xfrm>
          <a:prstGeom prst="roundRect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9" name="テキスト ボックス 168"/>
          <p:cNvSpPr txBox="1"/>
          <p:nvPr/>
        </p:nvSpPr>
        <p:spPr>
          <a:xfrm>
            <a:off x="7733057" y="983378"/>
            <a:ext cx="9733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Head</a:t>
            </a:r>
            <a:endParaRPr kumimoji="1" lang="ja-JP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3" name="直線矢印コネクタ 172"/>
          <p:cNvCxnSpPr>
            <a:stCxn id="210" idx="1"/>
          </p:cNvCxnSpPr>
          <p:nvPr/>
        </p:nvCxnSpPr>
        <p:spPr>
          <a:xfrm flipH="1" flipV="1">
            <a:off x="8444490" y="3689779"/>
            <a:ext cx="1459800" cy="633892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直線矢印コネクタ 173"/>
          <p:cNvCxnSpPr>
            <a:stCxn id="183" idx="0"/>
            <a:endCxn id="169" idx="2"/>
          </p:cNvCxnSpPr>
          <p:nvPr/>
        </p:nvCxnSpPr>
        <p:spPr>
          <a:xfrm flipV="1">
            <a:off x="6020874" y="1445043"/>
            <a:ext cx="2198855" cy="1288391"/>
          </a:xfrm>
          <a:prstGeom prst="straightConnector1">
            <a:avLst/>
          </a:prstGeom>
          <a:ln w="50800" cap="rnd" cmpd="sng">
            <a:solidFill>
              <a:schemeClr val="tx1"/>
            </a:solidFill>
            <a:round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直線矢印コネクタ 174"/>
          <p:cNvCxnSpPr/>
          <p:nvPr/>
        </p:nvCxnSpPr>
        <p:spPr>
          <a:xfrm flipV="1">
            <a:off x="6428267" y="3712348"/>
            <a:ext cx="1872208" cy="720080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フローチャート : 書類 15"/>
          <p:cNvSpPr/>
          <p:nvPr/>
        </p:nvSpPr>
        <p:spPr>
          <a:xfrm>
            <a:off x="7652403" y="4000380"/>
            <a:ext cx="1368152" cy="645559"/>
          </a:xfrm>
          <a:prstGeom prst="flowChartDocumen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7" name="角丸四角形吹き出し 176"/>
          <p:cNvSpPr/>
          <p:nvPr/>
        </p:nvSpPr>
        <p:spPr>
          <a:xfrm>
            <a:off x="9297271" y="5457488"/>
            <a:ext cx="2244653" cy="630453"/>
          </a:xfrm>
          <a:prstGeom prst="wedgeRoundRectCallout">
            <a:avLst>
              <a:gd name="adj1" fmla="val -83638"/>
              <a:gd name="adj2" fmla="val -11403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8" name="角丸四角形吹き出し 177"/>
          <p:cNvSpPr/>
          <p:nvPr/>
        </p:nvSpPr>
        <p:spPr>
          <a:xfrm>
            <a:off x="5132123" y="3567486"/>
            <a:ext cx="1296144" cy="339400"/>
          </a:xfrm>
          <a:prstGeom prst="wedgeRoundRectCallout">
            <a:avLst>
              <a:gd name="adj1" fmla="val 96658"/>
              <a:gd name="adj2" fmla="val 127796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9" name="角丸四角形吹き出し 178"/>
          <p:cNvSpPr/>
          <p:nvPr/>
        </p:nvSpPr>
        <p:spPr>
          <a:xfrm>
            <a:off x="10142349" y="3528711"/>
            <a:ext cx="1685604" cy="486514"/>
          </a:xfrm>
          <a:prstGeom prst="wedgeRoundRectCallout">
            <a:avLst>
              <a:gd name="adj1" fmla="val -94982"/>
              <a:gd name="adj2" fmla="val 62281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1" name="フローチャート : 書類 20"/>
          <p:cNvSpPr/>
          <p:nvPr/>
        </p:nvSpPr>
        <p:spPr>
          <a:xfrm>
            <a:off x="6428267" y="1973662"/>
            <a:ext cx="1454793" cy="423163"/>
          </a:xfrm>
          <a:prstGeom prst="flowChartDocumen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3" name="角丸四角形 182"/>
          <p:cNvSpPr/>
          <p:nvPr/>
        </p:nvSpPr>
        <p:spPr>
          <a:xfrm>
            <a:off x="5200129" y="2733434"/>
            <a:ext cx="1641490" cy="443083"/>
          </a:xfrm>
          <a:prstGeom prst="roundRect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" name="角丸四角形 183"/>
          <p:cNvSpPr/>
          <p:nvPr/>
        </p:nvSpPr>
        <p:spPr>
          <a:xfrm>
            <a:off x="5031171" y="4275703"/>
            <a:ext cx="2053288" cy="580684"/>
          </a:xfrm>
          <a:prstGeom prst="roundRect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" name="角丸四角形 184"/>
          <p:cNvSpPr/>
          <p:nvPr/>
        </p:nvSpPr>
        <p:spPr>
          <a:xfrm>
            <a:off x="7528016" y="4732314"/>
            <a:ext cx="1757326" cy="518566"/>
          </a:xfrm>
          <a:prstGeom prst="roundRect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6" name="テキスト ボックス 185"/>
          <p:cNvSpPr txBox="1"/>
          <p:nvPr/>
        </p:nvSpPr>
        <p:spPr>
          <a:xfrm>
            <a:off x="5216006" y="2765642"/>
            <a:ext cx="16097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>
                <a:latin typeface="Arial" panose="020B0604020202020204" pitchFamily="34" charset="0"/>
                <a:cs typeface="Arial" panose="020B0604020202020204" pitchFamily="34" charset="0"/>
              </a:rPr>
              <a:t>First aid unit</a:t>
            </a:r>
            <a:endParaRPr kumimoji="1" lang="en-US" altLang="ja-JP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7" name="テキスト ボックス 186"/>
          <p:cNvSpPr txBox="1"/>
          <p:nvPr/>
        </p:nvSpPr>
        <p:spPr>
          <a:xfrm>
            <a:off x="7388530" y="3148571"/>
            <a:ext cx="17331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通報連絡班長</a:t>
            </a:r>
            <a:endParaRPr kumimoji="1" lang="ja-JP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8" name="テキスト ボックス 187"/>
          <p:cNvSpPr txBox="1"/>
          <p:nvPr/>
        </p:nvSpPr>
        <p:spPr>
          <a:xfrm>
            <a:off x="7440978" y="4800078"/>
            <a:ext cx="1933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>
                <a:latin typeface="Arial" panose="020B0604020202020204" pitchFamily="34" charset="0"/>
                <a:cs typeface="Arial" panose="020B0604020202020204" pitchFamily="34" charset="0"/>
              </a:rPr>
              <a:t>Evacuation unit</a:t>
            </a:r>
            <a:endParaRPr kumimoji="1" lang="en-US" altLang="ja-JP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9" name="テキスト ボックス 188"/>
          <p:cNvSpPr txBox="1"/>
          <p:nvPr/>
        </p:nvSpPr>
        <p:spPr>
          <a:xfrm>
            <a:off x="5061054" y="4398839"/>
            <a:ext cx="2053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latin typeface="Arial" panose="020B0604020202020204" pitchFamily="34" charset="0"/>
                <a:cs typeface="Arial" panose="020B0604020202020204" pitchFamily="34" charset="0"/>
              </a:rPr>
              <a:t>Fire fighting unit</a:t>
            </a:r>
          </a:p>
        </p:txBody>
      </p:sp>
      <p:sp>
        <p:nvSpPr>
          <p:cNvPr id="191" name="テキスト ボックス 190"/>
          <p:cNvSpPr txBox="1"/>
          <p:nvPr/>
        </p:nvSpPr>
        <p:spPr>
          <a:xfrm>
            <a:off x="9377549" y="5503167"/>
            <a:ext cx="21643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Evacuation magnet </a:t>
            </a:r>
          </a:p>
          <a:p>
            <a:r>
              <a:rPr lang="en-US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ja-JP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heck at each floor</a:t>
            </a:r>
            <a:endParaRPr kumimoji="1" lang="ja-JP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2" name="テキスト ボックス 191"/>
          <p:cNvSpPr txBox="1"/>
          <p:nvPr/>
        </p:nvSpPr>
        <p:spPr>
          <a:xfrm>
            <a:off x="5132123" y="3568332"/>
            <a:ext cx="13726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Fire status</a:t>
            </a:r>
            <a:endParaRPr kumimoji="1" lang="ja-JP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3" name="テキスト ボックス 192"/>
          <p:cNvSpPr txBox="1"/>
          <p:nvPr/>
        </p:nvSpPr>
        <p:spPr>
          <a:xfrm>
            <a:off x="10183610" y="3628309"/>
            <a:ext cx="16626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Roll call status</a:t>
            </a:r>
            <a:endParaRPr kumimoji="1" lang="en-US" altLang="ja-JP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" name="テキスト ボックス 193"/>
          <p:cNvSpPr txBox="1"/>
          <p:nvPr/>
        </p:nvSpPr>
        <p:spPr>
          <a:xfrm>
            <a:off x="6388772" y="1936806"/>
            <a:ext cx="15760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Injured status</a:t>
            </a:r>
            <a:endParaRPr kumimoji="1" lang="en-US" altLang="ja-JP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5" name="テキスト ボックス 194"/>
          <p:cNvSpPr txBox="1"/>
          <p:nvPr/>
        </p:nvSpPr>
        <p:spPr>
          <a:xfrm>
            <a:off x="7652403" y="4034305"/>
            <a:ext cx="1644868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Evacuation status</a:t>
            </a:r>
          </a:p>
        </p:txBody>
      </p:sp>
      <p:sp>
        <p:nvSpPr>
          <p:cNvPr id="197" name="テキスト ボックス 196"/>
          <p:cNvSpPr txBox="1"/>
          <p:nvPr/>
        </p:nvSpPr>
        <p:spPr>
          <a:xfrm>
            <a:off x="342628" y="115281"/>
            <a:ext cx="68648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600" dirty="0" smtClean="0">
                <a:latin typeface="Arial" panose="020B0604020202020204" pitchFamily="34" charset="0"/>
                <a:ea typeface="AR P丸ゴシック体M" panose="020B0600010101010101" pitchFamily="50" charset="-128"/>
                <a:cs typeface="Arial" panose="020B0604020202020204" pitchFamily="34" charset="0"/>
              </a:rPr>
              <a:t>Fire emergency: self-fire brigade</a:t>
            </a:r>
            <a:endParaRPr kumimoji="1" lang="ja-JP" altLang="en-US" sz="3600" dirty="0">
              <a:latin typeface="Arial" panose="020B0604020202020204" pitchFamily="34" charset="0"/>
              <a:ea typeface="AR P丸ゴシック体M" panose="020B0600010101010101" pitchFamily="50" charset="-128"/>
              <a:cs typeface="Arial" panose="020B0604020202020204" pitchFamily="34" charset="0"/>
            </a:endParaRPr>
          </a:p>
        </p:txBody>
      </p:sp>
      <p:cxnSp>
        <p:nvCxnSpPr>
          <p:cNvPr id="198" name="直線矢印コネクタ 197"/>
          <p:cNvCxnSpPr>
            <a:endCxn id="168" idx="2"/>
          </p:cNvCxnSpPr>
          <p:nvPr/>
        </p:nvCxnSpPr>
        <p:spPr>
          <a:xfrm flipV="1">
            <a:off x="8362071" y="1445902"/>
            <a:ext cx="44608" cy="1681749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直線矢印コネクタ 198"/>
          <p:cNvCxnSpPr/>
          <p:nvPr/>
        </p:nvCxnSpPr>
        <p:spPr>
          <a:xfrm flipV="1">
            <a:off x="8444490" y="5277883"/>
            <a:ext cx="0" cy="571552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0" name="角丸四角形 199"/>
          <p:cNvSpPr/>
          <p:nvPr/>
        </p:nvSpPr>
        <p:spPr>
          <a:xfrm>
            <a:off x="8911739" y="2540426"/>
            <a:ext cx="1836135" cy="486054"/>
          </a:xfrm>
          <a:prstGeom prst="roundRect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Radiation safety group</a:t>
            </a:r>
            <a:endParaRPr kumimoji="1" lang="ja-JP" altLang="en-US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1" name="直線矢印コネクタ 200"/>
          <p:cNvCxnSpPr>
            <a:stCxn id="200" idx="0"/>
          </p:cNvCxnSpPr>
          <p:nvPr/>
        </p:nvCxnSpPr>
        <p:spPr>
          <a:xfrm flipH="1" flipV="1">
            <a:off x="8579556" y="1445043"/>
            <a:ext cx="1250251" cy="1095383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0" name="角丸四角形 209"/>
          <p:cNvSpPr/>
          <p:nvPr/>
        </p:nvSpPr>
        <p:spPr>
          <a:xfrm>
            <a:off x="9904290" y="4081297"/>
            <a:ext cx="1929009" cy="484748"/>
          </a:xfrm>
          <a:prstGeom prst="roundRect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4" name="テキスト ボックス 213"/>
          <p:cNvSpPr txBox="1"/>
          <p:nvPr/>
        </p:nvSpPr>
        <p:spPr>
          <a:xfrm>
            <a:off x="9937692" y="4148821"/>
            <a:ext cx="19062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>
                <a:latin typeface="Arial" panose="020B0604020202020204" pitchFamily="34" charset="0"/>
                <a:cs typeface="Arial" panose="020B0604020202020204" pitchFamily="34" charset="0"/>
              </a:rPr>
              <a:t>Lab. supervisor</a:t>
            </a:r>
            <a:endParaRPr kumimoji="1" lang="ja-JP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7" name="角丸四角形 216"/>
          <p:cNvSpPr/>
          <p:nvPr/>
        </p:nvSpPr>
        <p:spPr>
          <a:xfrm>
            <a:off x="7388530" y="3127651"/>
            <a:ext cx="1779370" cy="440086"/>
          </a:xfrm>
          <a:prstGeom prst="roundRect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0" name="テキスト ボックス 219"/>
          <p:cNvSpPr txBox="1"/>
          <p:nvPr/>
        </p:nvSpPr>
        <p:spPr>
          <a:xfrm>
            <a:off x="7429964" y="3143517"/>
            <a:ext cx="1851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 smtClean="0">
                <a:latin typeface="Arial" panose="020B0604020202020204" pitchFamily="34" charset="0"/>
                <a:cs typeface="Arial" panose="020B0604020202020204" pitchFamily="34" charset="0"/>
              </a:rPr>
              <a:t>Reporting unit</a:t>
            </a:r>
            <a:endParaRPr kumimoji="1" lang="ja-JP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4" name="フローチャート : 書類 74"/>
          <p:cNvSpPr/>
          <p:nvPr/>
        </p:nvSpPr>
        <p:spPr>
          <a:xfrm>
            <a:off x="8906469" y="1823380"/>
            <a:ext cx="2248042" cy="576064"/>
          </a:xfrm>
          <a:prstGeom prst="flowChartDocumen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5" name="テキスト ボックス 234"/>
          <p:cNvSpPr txBox="1"/>
          <p:nvPr/>
        </p:nvSpPr>
        <p:spPr>
          <a:xfrm>
            <a:off x="8903574" y="1778778"/>
            <a:ext cx="22509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Evacuation </a:t>
            </a:r>
            <a:br>
              <a:rPr lang="en-US" altLang="ja-JP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ja-JP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from Rad. Cont. area</a:t>
            </a:r>
            <a:endParaRPr kumimoji="1" lang="en-US" altLang="ja-JP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9" name="図 78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9" t="8262" r="13274" b="19748"/>
          <a:stretch/>
        </p:blipFill>
        <p:spPr bwMode="auto">
          <a:xfrm>
            <a:off x="742168" y="2509122"/>
            <a:ext cx="2937510" cy="22383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2" name="テキスト ボックス 81"/>
          <p:cNvSpPr txBox="1"/>
          <p:nvPr/>
        </p:nvSpPr>
        <p:spPr>
          <a:xfrm>
            <a:off x="514311" y="4800078"/>
            <a:ext cx="34131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“Evacuation completed“ magnet</a:t>
            </a:r>
            <a:endParaRPr kumimoji="1" lang="ja-JP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テキスト ボックス 83"/>
          <p:cNvSpPr txBox="1"/>
          <p:nvPr/>
        </p:nvSpPr>
        <p:spPr>
          <a:xfrm>
            <a:off x="342629" y="5454662"/>
            <a:ext cx="71657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All staffs</a:t>
            </a:r>
            <a:r>
              <a:rPr lang="en-US" altLang="ja-JP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 When they escape from a room and no one left, </a:t>
            </a:r>
            <a:r>
              <a:rPr lang="en-US" altLang="ja-JP" sz="1600" b="1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ja-JP" sz="1600" b="1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ja-JP" sz="1600" b="1" smtClean="0">
                <a:latin typeface="Arial" panose="020B0604020202020204" pitchFamily="34" charset="0"/>
                <a:cs typeface="Arial" panose="020B0604020202020204" pitchFamily="34" charset="0"/>
              </a:rPr>
              <a:t>they </a:t>
            </a:r>
            <a:r>
              <a:rPr lang="en-US" altLang="ja-JP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put the “Evacuation completed” magnet on the outside of the door</a:t>
            </a:r>
            <a:r>
              <a:rPr kumimoji="1" lang="en-US" altLang="ja-JP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kumimoji="1" lang="en-US" altLang="ja-JP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ja-JP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Evacuation unit: Check the magnets of all room of floor.</a:t>
            </a:r>
            <a:endParaRPr kumimoji="1" lang="en-US" altLang="ja-JP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直線コネクタ 6"/>
          <p:cNvCxnSpPr/>
          <p:nvPr/>
        </p:nvCxnSpPr>
        <p:spPr>
          <a:xfrm>
            <a:off x="7335814" y="5870160"/>
            <a:ext cx="1139023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テキスト ボックス 89"/>
          <p:cNvSpPr txBox="1"/>
          <p:nvPr/>
        </p:nvSpPr>
        <p:spPr>
          <a:xfrm>
            <a:off x="149269" y="698221"/>
            <a:ext cx="6161444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ja-JP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Fire protection law in Japan request a self-fire brigade.</a:t>
            </a:r>
          </a:p>
          <a:p>
            <a:r>
              <a:rPr lang="en-US" altLang="ja-JP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In emergency, staffs c</a:t>
            </a:r>
            <a:r>
              <a:rPr kumimoji="1" lang="en-US" altLang="ja-JP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ollect to the evacuate space and take a roll call. </a:t>
            </a:r>
            <a:r>
              <a:rPr lang="en-US" altLang="ja-JP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So far, we have performed fire drills every year.</a:t>
            </a:r>
            <a:endParaRPr kumimoji="1"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9739550" y="644960"/>
            <a:ext cx="24524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Radiatcion</a:t>
            </a:r>
            <a:r>
              <a:rPr lang="en-US" altLang="ja-JP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cont. area :</a:t>
            </a:r>
            <a:endParaRPr kumimoji="1" lang="en-US" altLang="ja-JP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Roll call by the list of i</a:t>
            </a:r>
            <a:r>
              <a:rPr kumimoji="1" lang="en-US" altLang="ja-JP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ntakes </a:t>
            </a:r>
            <a:r>
              <a:rPr lang="en-US" altLang="ja-JP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kumimoji="1" lang="en-US" altLang="ja-JP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Rad. Cont. system</a:t>
            </a:r>
            <a:endParaRPr kumimoji="1" lang="ja-JP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正方形/長方形 1"/>
          <p:cNvSpPr/>
          <p:nvPr/>
        </p:nvSpPr>
        <p:spPr>
          <a:xfrm>
            <a:off x="7249766" y="346773"/>
            <a:ext cx="24897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(East area</a:t>
            </a:r>
            <a:r>
              <a:rPr lang="ja-JP" alt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r>
              <a:rPr lang="en-US" altLang="ja-JP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Director of </a:t>
            </a:r>
          </a:p>
          <a:p>
            <a:r>
              <a:rPr lang="en-US" altLang="ja-JP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Nishina</a:t>
            </a:r>
            <a:r>
              <a:rPr lang="en-US" altLang="ja-JP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center, RIBF)</a:t>
            </a:r>
          </a:p>
        </p:txBody>
      </p:sp>
      <p:cxnSp>
        <p:nvCxnSpPr>
          <p:cNvPr id="48" name="直線矢印コネクタ 47"/>
          <p:cNvCxnSpPr/>
          <p:nvPr/>
        </p:nvCxnSpPr>
        <p:spPr>
          <a:xfrm flipV="1">
            <a:off x="1884119" y="3797586"/>
            <a:ext cx="80148" cy="1080607"/>
          </a:xfrm>
          <a:prstGeom prst="straightConnector1">
            <a:avLst/>
          </a:prstGeom>
          <a:ln w="5080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8245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C:\Users\ktanaka\Documents\仕事\書き物\国内学会関連\2016_JPARC安全シンポジウム\IMG_18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8307041" y="406401"/>
            <a:ext cx="3251200" cy="2438400"/>
          </a:xfrm>
          <a:prstGeom prst="rect">
            <a:avLst/>
          </a:prstGeom>
          <a:noFill/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39221" y="358909"/>
            <a:ext cx="2871260" cy="2153445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4993" y="148076"/>
            <a:ext cx="6710918" cy="821287"/>
          </a:xfrm>
        </p:spPr>
        <p:txBody>
          <a:bodyPr>
            <a:noAutofit/>
          </a:bodyPr>
          <a:lstStyle/>
          <a:p>
            <a:r>
              <a:rPr kumimoji="1" lang="en-US" altLang="ja-JP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Emergency broadcasting protocol is ruled by fire protection law in Japan for large facility.</a:t>
            </a:r>
            <a:br>
              <a:rPr kumimoji="1" lang="en-US" altLang="ja-JP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ja-JP" sz="16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ja-JP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Major </a:t>
            </a:r>
            <a:r>
              <a:rPr lang="en-US" altLang="ja-JP" sz="16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target: large </a:t>
            </a:r>
            <a:r>
              <a:rPr lang="en-US" altLang="ja-JP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commercial building, department store, hotel etc</a:t>
            </a:r>
            <a:r>
              <a:rPr lang="en-US" altLang="ja-JP" sz="16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endParaRPr kumimoji="1" lang="ja-JP" altLang="en-US" sz="1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294501" y="5363154"/>
            <a:ext cx="5965874" cy="1234198"/>
          </a:xfrm>
          <a:solidFill>
            <a:schemeClr val="bg1"/>
          </a:solidFill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altLang="ja-JP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Message and area of announcement are ruled by the fire protection law. It can not change!</a:t>
            </a:r>
            <a:br>
              <a:rPr lang="en-US" altLang="ja-JP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ja-JP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 we don’t prefer this time difference.</a:t>
            </a:r>
            <a:endParaRPr kumimoji="1" lang="ja-JP" alt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角丸四角形 3"/>
          <p:cNvSpPr/>
          <p:nvPr/>
        </p:nvSpPr>
        <p:spPr>
          <a:xfrm>
            <a:off x="322558" y="969363"/>
            <a:ext cx="5971943" cy="5627989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altLang="ja-JP" sz="16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Fire alarm activate (=smoke detection)-&gt;</a:t>
            </a:r>
            <a:r>
              <a:rPr lang="en-US" altLang="ja-JP" sz="1600" b="1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Emergency broadcasting system</a:t>
            </a:r>
            <a:r>
              <a:rPr lang="en-US" altLang="ja-JP" sz="16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start-up automatically.</a:t>
            </a:r>
            <a:endParaRPr lang="en-US" altLang="ja-JP" sz="1600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en-US" altLang="ja-JP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en-US" altLang="ja-JP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altLang="ja-JP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Phase1:smoke detect, automatic announce only to the </a:t>
            </a:r>
            <a:r>
              <a:rPr lang="en-US" altLang="ja-JP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fire floor/+1 F/ emergency stairs</a:t>
            </a:r>
            <a:r>
              <a:rPr lang="en-US" altLang="ja-JP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“Fire alarm activated on </a:t>
            </a:r>
            <a:r>
              <a:rPr lang="ja-JP" alt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○○ </a:t>
            </a:r>
            <a:r>
              <a:rPr lang="en-US" altLang="ja-JP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floor. </a:t>
            </a:r>
            <a:r>
              <a:rPr lang="en-US" altLang="ja-JP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 the status there</a:t>
            </a:r>
            <a:r>
              <a:rPr lang="en-US" altLang="ja-JP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en-US" altLang="ja-JP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ja-JP" alt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・</a:t>
            </a:r>
            <a:r>
              <a:rPr lang="en-US" altLang="ja-JP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US" altLang="ja-JP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eneral announcement system is inhibited.</a:t>
            </a:r>
            <a:br>
              <a:rPr lang="en-US" altLang="ja-JP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ja-JP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------------------------------------------------------</a:t>
            </a:r>
          </a:p>
          <a:p>
            <a:pPr>
              <a:buNone/>
            </a:pPr>
            <a:r>
              <a:rPr lang="en-US" altLang="ja-JP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smoke detector was not reset for 5 min., or someone push a button of fire hydrant, the phase 1 change to “</a:t>
            </a:r>
            <a:r>
              <a:rPr lang="en-US" altLang="ja-JP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fire decision” </a:t>
            </a:r>
            <a:r>
              <a:rPr lang="en-US" altLang="ja-JP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</a:t>
            </a:r>
          </a:p>
          <a:p>
            <a:pPr>
              <a:buNone/>
            </a:pPr>
            <a:r>
              <a:rPr lang="en-US" altLang="ja-JP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------------------------------------------------------</a:t>
            </a:r>
            <a:endParaRPr lang="en-US" altLang="ja-JP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en-US" altLang="ja-JP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altLang="ja-JP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Phase2:</a:t>
            </a:r>
            <a:r>
              <a:rPr lang="en-US" altLang="ja-JP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“fire decision”</a:t>
            </a:r>
            <a:r>
              <a:rPr lang="en-US" altLang="ja-JP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mode, automatic announcement</a:t>
            </a:r>
            <a:br>
              <a:rPr lang="en-US" altLang="ja-JP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ja-JP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 to </a:t>
            </a:r>
            <a:r>
              <a:rPr lang="en-US" altLang="ja-JP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fire F/+1 F/stair</a:t>
            </a:r>
            <a:r>
              <a:rPr lang="en-US" altLang="ja-JP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en-US" altLang="ja-JP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FIRE ! Fire </a:t>
            </a:r>
            <a:r>
              <a:rPr lang="en-US" altLang="ja-JP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</a:t>
            </a:r>
            <a:r>
              <a:rPr lang="ja-JP" alt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○</a:t>
            </a:r>
            <a:r>
              <a:rPr lang="ja-JP" alt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○ </a:t>
            </a:r>
            <a:r>
              <a:rPr lang="en-US" altLang="ja-JP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floor! </a:t>
            </a:r>
            <a:r>
              <a:rPr lang="en-US" altLang="ja-JP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Escape! </a:t>
            </a:r>
            <a:r>
              <a:rPr lang="en-US" altLang="ja-JP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altLang="ja-JP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repeat continuously</a:t>
            </a:r>
            <a:r>
              <a:rPr lang="en-US" altLang="ja-JP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buNone/>
            </a:pPr>
            <a:endParaRPr lang="en-US" altLang="ja-JP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altLang="ja-JP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Phase3: after 5 min. of “fire decision”, announcement</a:t>
            </a:r>
            <a:r>
              <a:rPr lang="ja-JP" alt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area change to </a:t>
            </a:r>
            <a:r>
              <a:rPr lang="en-US" altLang="ja-JP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area </a:t>
            </a:r>
            <a:r>
              <a:rPr lang="en-US" altLang="ja-JP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”fire at </a:t>
            </a:r>
            <a:r>
              <a:rPr lang="ja-JP" alt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○○ </a:t>
            </a:r>
            <a:r>
              <a:rPr lang="en-US" altLang="ja-JP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floor! Escape!” </a:t>
            </a:r>
            <a:endParaRPr lang="en-US" altLang="ja-JP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en-US" altLang="ja-JP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直線矢印コネクタ 4"/>
          <p:cNvCxnSpPr/>
          <p:nvPr/>
        </p:nvCxnSpPr>
        <p:spPr>
          <a:xfrm flipH="1">
            <a:off x="5791200" y="4980367"/>
            <a:ext cx="427603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正方形/長方形 5"/>
          <p:cNvSpPr/>
          <p:nvPr/>
        </p:nvSpPr>
        <p:spPr>
          <a:xfrm>
            <a:off x="6218803" y="4119273"/>
            <a:ext cx="5109613" cy="12003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en-US" altLang="ja-JP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 Sep. 2015 </a:t>
            </a:r>
            <a:r>
              <a:rPr lang="ja-JP" altLang="en-US" dirty="0"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started from here  by software </a:t>
            </a:r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error of 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ire hydrant button.</a:t>
            </a:r>
          </a:p>
          <a:p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It is alarm button, someone discover fire -&gt; “fire decision mode”</a:t>
            </a:r>
            <a:endParaRPr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9201740" y="2315632"/>
            <a:ext cx="14734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Hydrant box</a:t>
            </a:r>
          </a:p>
        </p:txBody>
      </p:sp>
      <p:sp>
        <p:nvSpPr>
          <p:cNvPr id="11" name="正方形/長方形 10"/>
          <p:cNvSpPr/>
          <p:nvPr/>
        </p:nvSpPr>
        <p:spPr>
          <a:xfrm>
            <a:off x="6589746" y="1672071"/>
            <a:ext cx="18582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Smoke detector</a:t>
            </a:r>
            <a:endParaRPr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直線矢印コネクタ 11"/>
          <p:cNvCxnSpPr/>
          <p:nvPr/>
        </p:nvCxnSpPr>
        <p:spPr>
          <a:xfrm flipH="1">
            <a:off x="5700889" y="2577835"/>
            <a:ext cx="342088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正方形/長方形 13"/>
          <p:cNvSpPr/>
          <p:nvPr/>
        </p:nvSpPr>
        <p:spPr>
          <a:xfrm>
            <a:off x="9177581" y="1704238"/>
            <a:ext cx="1556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Alarm button </a:t>
            </a:r>
          </a:p>
        </p:txBody>
      </p:sp>
      <p:cxnSp>
        <p:nvCxnSpPr>
          <p:cNvPr id="15" name="直線矢印コネクタ 14"/>
          <p:cNvCxnSpPr/>
          <p:nvPr/>
        </p:nvCxnSpPr>
        <p:spPr>
          <a:xfrm flipV="1">
            <a:off x="9494059" y="1435631"/>
            <a:ext cx="438582" cy="33672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正方形/長方形 16"/>
          <p:cNvSpPr/>
          <p:nvPr/>
        </p:nvSpPr>
        <p:spPr>
          <a:xfrm>
            <a:off x="6373129" y="2265267"/>
            <a:ext cx="2203443" cy="6463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endParaRPr lang="en-US" altLang="ja-JP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ja-JP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6042977" y="2254670"/>
            <a:ext cx="2513830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Usual announcement </a:t>
            </a:r>
          </a:p>
          <a:p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at fire drill every year</a:t>
            </a:r>
          </a:p>
        </p:txBody>
      </p:sp>
      <p:cxnSp>
        <p:nvCxnSpPr>
          <p:cNvPr id="19" name="直線コネクタ 18"/>
          <p:cNvCxnSpPr/>
          <p:nvPr/>
        </p:nvCxnSpPr>
        <p:spPr>
          <a:xfrm flipH="1">
            <a:off x="169333" y="1591733"/>
            <a:ext cx="440267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/>
          <p:cNvCxnSpPr/>
          <p:nvPr/>
        </p:nvCxnSpPr>
        <p:spPr>
          <a:xfrm>
            <a:off x="169333" y="1591733"/>
            <a:ext cx="0" cy="14549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矢印コネクタ 22"/>
          <p:cNvCxnSpPr/>
          <p:nvPr/>
        </p:nvCxnSpPr>
        <p:spPr>
          <a:xfrm>
            <a:off x="169333" y="3046684"/>
            <a:ext cx="440267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矢印コネクタ 19"/>
          <p:cNvCxnSpPr/>
          <p:nvPr/>
        </p:nvCxnSpPr>
        <p:spPr>
          <a:xfrm flipH="1" flipV="1">
            <a:off x="7299892" y="2901001"/>
            <a:ext cx="1" cy="46048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矢印コネクタ 21"/>
          <p:cNvCxnSpPr/>
          <p:nvPr/>
        </p:nvCxnSpPr>
        <p:spPr>
          <a:xfrm flipH="1">
            <a:off x="7299892" y="3676500"/>
            <a:ext cx="1" cy="44277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正方形/長方形 17"/>
          <p:cNvSpPr/>
          <p:nvPr/>
        </p:nvSpPr>
        <p:spPr>
          <a:xfrm>
            <a:off x="6373129" y="3370002"/>
            <a:ext cx="26427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Different announcement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43144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01" y="2355226"/>
            <a:ext cx="11535297" cy="4167494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57901" y="286845"/>
            <a:ext cx="6462299" cy="886900"/>
          </a:xfrm>
        </p:spPr>
        <p:txBody>
          <a:bodyPr>
            <a:normAutofit fontScale="90000"/>
          </a:bodyPr>
          <a:lstStyle/>
          <a:p>
            <a:r>
              <a:rPr kumimoji="1"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Improvement of emergency broadcasting system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63392" y="1408242"/>
            <a:ext cx="6448864" cy="805033"/>
          </a:xfrm>
        </p:spPr>
        <p:txBody>
          <a:bodyPr>
            <a:normAutofit fontScale="62500" lnSpcReduction="20000"/>
          </a:bodyPr>
          <a:lstStyle/>
          <a:p>
            <a:r>
              <a:rPr kumimoji="1"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Fill in the hole of emergency broadcasting system</a:t>
            </a:r>
          </a:p>
          <a:p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In emergency mode, announce 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anually </a:t>
            </a:r>
            <a:b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kumimoji="1"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rom control room of RIBF (later)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330005" y="2492991"/>
            <a:ext cx="11023795" cy="4029729"/>
          </a:xfrm>
          <a:prstGeom prst="rect">
            <a:avLst/>
          </a:prstGeom>
          <a:solidFill>
            <a:srgbClr val="FFFF00">
              <a:alpha val="74118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2819400" y="5079431"/>
            <a:ext cx="3080825" cy="163930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Hole of </a:t>
            </a:r>
            <a:r>
              <a:rPr lang="en-US" altLang="ja-JP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emergency system, </a:t>
            </a:r>
            <a:r>
              <a:rPr lang="en-US" altLang="ja-JP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broadcasting system</a:t>
            </a:r>
            <a:r>
              <a:rPr lang="en-US" altLang="ja-JP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exists.</a:t>
            </a:r>
            <a:endParaRPr kumimoji="1" lang="ja-JP" altLang="en-US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コンテンツ プレースホルダ 2"/>
          <p:cNvSpPr txBox="1">
            <a:spLocks/>
          </p:cNvSpPr>
          <p:nvPr/>
        </p:nvSpPr>
        <p:spPr>
          <a:xfrm>
            <a:off x="7812288" y="112432"/>
            <a:ext cx="1224136" cy="36004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ja-JP" sz="2000" dirty="0" smtClean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Fire occur</a:t>
            </a:r>
            <a:endParaRPr kumimoji="1" lang="ja-JP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コンテンツ プレースホルダ 2"/>
          <p:cNvSpPr txBox="1">
            <a:spLocks/>
          </p:cNvSpPr>
          <p:nvPr/>
        </p:nvSpPr>
        <p:spPr>
          <a:xfrm>
            <a:off x="7164216" y="472472"/>
            <a:ext cx="1224136" cy="504056"/>
          </a:xfrm>
          <a:prstGeom prst="rect">
            <a:avLst/>
          </a:prstGeom>
          <a:solidFill>
            <a:srgbClr val="FF66FF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6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ja-JP" sz="2400" noProof="0" dirty="0" smtClean="0">
                <a:latin typeface="Arial" panose="020B0604020202020204" pitchFamily="34" charset="0"/>
                <a:cs typeface="Arial" panose="020B0604020202020204" pitchFamily="34" charset="0"/>
              </a:rPr>
              <a:t>Discover person</a:t>
            </a:r>
            <a:endParaRPr kumimoji="1" lang="ja-JP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コンテンツ プレースホルダ 2"/>
          <p:cNvSpPr txBox="1">
            <a:spLocks/>
          </p:cNvSpPr>
          <p:nvPr/>
        </p:nvSpPr>
        <p:spPr>
          <a:xfrm>
            <a:off x="8532367" y="472471"/>
            <a:ext cx="2067899" cy="526861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Fire alarm system</a:t>
            </a:r>
            <a:endParaRPr kumimoji="1" lang="ja-JP" alt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直線矢印コネクタ 13"/>
          <p:cNvCxnSpPr>
            <a:stCxn id="12" idx="2"/>
          </p:cNvCxnSpPr>
          <p:nvPr/>
        </p:nvCxnSpPr>
        <p:spPr>
          <a:xfrm>
            <a:off x="7776284" y="976528"/>
            <a:ext cx="0" cy="69785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矢印コネクタ 14"/>
          <p:cNvCxnSpPr/>
          <p:nvPr/>
        </p:nvCxnSpPr>
        <p:spPr>
          <a:xfrm>
            <a:off x="9236980" y="999332"/>
            <a:ext cx="0" cy="68943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コンテンツ プレースホルダ 2"/>
          <p:cNvSpPr txBox="1">
            <a:spLocks/>
          </p:cNvSpPr>
          <p:nvPr/>
        </p:nvSpPr>
        <p:spPr>
          <a:xfrm>
            <a:off x="6366933" y="1674381"/>
            <a:ext cx="2165435" cy="2797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4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ja-JP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Central observation room</a:t>
            </a:r>
            <a:endParaRPr kumimoji="1" lang="ja-JP" alt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コンテンツ プレースホルダ 2"/>
          <p:cNvSpPr txBox="1">
            <a:spLocks/>
          </p:cNvSpPr>
          <p:nvPr/>
        </p:nvSpPr>
        <p:spPr>
          <a:xfrm>
            <a:off x="8659456" y="1682696"/>
            <a:ext cx="2327412" cy="27971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47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ja-JP" sz="3200" noProof="0" dirty="0" smtClean="0">
                <a:latin typeface="Arial" panose="020B0604020202020204" pitchFamily="34" charset="0"/>
                <a:cs typeface="Arial" panose="020B0604020202020204" pitchFamily="34" charset="0"/>
              </a:rPr>
              <a:t>RIBF observation room</a:t>
            </a:r>
            <a:endParaRPr kumimoji="1" lang="ja-JP" alt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" name="直線矢印コネクタ 18"/>
          <p:cNvCxnSpPr/>
          <p:nvPr/>
        </p:nvCxnSpPr>
        <p:spPr>
          <a:xfrm>
            <a:off x="7776284" y="1954097"/>
            <a:ext cx="0" cy="27832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/>
          <p:cNvSpPr txBox="1"/>
          <p:nvPr/>
        </p:nvSpPr>
        <p:spPr>
          <a:xfrm>
            <a:off x="5222350" y="2142809"/>
            <a:ext cx="35381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broadcasting </a:t>
            </a:r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system, </a:t>
            </a:r>
            <a:b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recorded program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9224183" y="1002288"/>
            <a:ext cx="40062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Automatic emergency announcement</a:t>
            </a:r>
            <a:r>
              <a:rPr kumimoji="1"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kumimoji="1"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1"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general announcement inactive</a:t>
            </a:r>
            <a:r>
              <a:rPr kumimoji="1"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6" name="直線矢印コネクタ 25"/>
          <p:cNvCxnSpPr/>
          <p:nvPr/>
        </p:nvCxnSpPr>
        <p:spPr>
          <a:xfrm>
            <a:off x="9542855" y="1962413"/>
            <a:ext cx="0" cy="27832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テキスト ボックス 28"/>
          <p:cNvSpPr txBox="1"/>
          <p:nvPr/>
        </p:nvSpPr>
        <p:spPr>
          <a:xfrm>
            <a:off x="8764924" y="2159213"/>
            <a:ext cx="34964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Emergency broadcast </a:t>
            </a:r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system,</a:t>
            </a:r>
            <a:b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Manual announcement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正方形/長方形 19"/>
          <p:cNvSpPr/>
          <p:nvPr/>
        </p:nvSpPr>
        <p:spPr>
          <a:xfrm>
            <a:off x="6661503" y="3459871"/>
            <a:ext cx="3741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Emergency </a:t>
            </a:r>
            <a:r>
              <a:rPr lang="en-US" altLang="ja-JP" b="1" dirty="0" smtClean="0">
                <a:latin typeface="Arial" panose="020B0604020202020204" pitchFamily="34" charset="0"/>
                <a:cs typeface="Arial" panose="020B0604020202020204" pitchFamily="34" charset="0"/>
              </a:rPr>
              <a:t>announcement </a:t>
            </a:r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area</a:t>
            </a:r>
            <a:endParaRPr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1848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10541</TotalTime>
  <Words>1963</Words>
  <Application>Microsoft Office PowerPoint</Application>
  <PresentationFormat>Widescreen</PresentationFormat>
  <Paragraphs>338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游ゴシック</vt:lpstr>
      <vt:lpstr>游ゴシック Light</vt:lpstr>
      <vt:lpstr>AR P丸ゴシック体M</vt:lpstr>
      <vt:lpstr>Arial</vt:lpstr>
      <vt:lpstr>Symbol</vt:lpstr>
      <vt:lpstr>Office テーマ</vt:lpstr>
      <vt:lpstr>Improvement of emergency evacuation from underground at RIBF accelerator facility</vt:lpstr>
      <vt:lpstr>RI beam factory(RIBF) in RIKEN institute</vt:lpstr>
      <vt:lpstr>PowerPoint Presentation</vt:lpstr>
      <vt:lpstr>9th Nov.2015 Fire alarm activated incorrectly</vt:lpstr>
      <vt:lpstr>1, Deep understanding for fire alert system</vt:lpstr>
      <vt:lpstr>Structure of RIBF buildings and evacuation policy</vt:lpstr>
      <vt:lpstr>PowerPoint Presentation</vt:lpstr>
      <vt:lpstr>PowerPoint Presentation</vt:lpstr>
      <vt:lpstr>PowerPoint Presentation</vt:lpstr>
      <vt:lpstr>PowerPoint Presentation</vt:lpstr>
      <vt:lpstr>2, Improvement of alert process in an emergency </vt:lpstr>
      <vt:lpstr>Manual announcement</vt:lpstr>
      <vt:lpstr>Announce process at emergency</vt:lpstr>
      <vt:lpstr>PowerPoint Presentation</vt:lpstr>
      <vt:lpstr>3, Improvement of self-fire brigade   a, establish of “equip. unit” in self-fire brigade   b, optimization of personnel assignment</vt:lpstr>
      <vt:lpstr>3. Improvement of self-fire brigade</vt:lpstr>
      <vt:lpstr>PowerPoint Presentation</vt:lpstr>
      <vt:lpstr>3-b, optimization of self-fire brigade member</vt:lpstr>
      <vt:lpstr>Summary for action against fire in RIBF </vt:lpstr>
      <vt:lpstr>Thank you</vt:lpstr>
      <vt:lpstr>Radioactive Isotope Beam Factory(RIBF) in RIKEN Institute</vt:lpstr>
      <vt:lpstr>PowerPoint Presentation</vt:lpstr>
      <vt:lpstr>PowerPoint Presentation</vt:lpstr>
      <vt:lpstr>Emergency broadcasting protocol is ruled by fire protection law in Japan for large facility. (Major target: large commercial building, department store, hotel etc.)</vt:lpstr>
      <vt:lpstr>Improvement of emergency broadcasting system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理化学研究所RIビームファクトリー加速器施設の緊急時対応</dc:title>
  <dc:creator>ktanaka</dc:creator>
  <cp:lastModifiedBy>Joe Mildenberger</cp:lastModifiedBy>
  <cp:revision>1035</cp:revision>
  <cp:lastPrinted>2017-09-15T09:51:51Z</cp:lastPrinted>
  <dcterms:created xsi:type="dcterms:W3CDTF">2017-01-13T00:53:10Z</dcterms:created>
  <dcterms:modified xsi:type="dcterms:W3CDTF">2017-09-29T16:23:44Z</dcterms:modified>
</cp:coreProperties>
</file>