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7" r:id="rId2"/>
    <p:sldId id="361" r:id="rId3"/>
    <p:sldId id="329" r:id="rId4"/>
    <p:sldId id="362" r:id="rId5"/>
    <p:sldId id="364" r:id="rId6"/>
    <p:sldId id="363" r:id="rId7"/>
    <p:sldId id="366" r:id="rId8"/>
    <p:sldId id="365" r:id="rId9"/>
    <p:sldId id="367" r:id="rId10"/>
    <p:sldId id="370" r:id="rId11"/>
    <p:sldId id="369" r:id="rId12"/>
    <p:sldId id="373" r:id="rId13"/>
    <p:sldId id="368" r:id="rId14"/>
    <p:sldId id="372" r:id="rId15"/>
    <p:sldId id="327" r:id="rId16"/>
  </p:sldIdLst>
  <p:sldSz cx="9906000" cy="6858000" type="A4"/>
  <p:notesSz cx="6662738" cy="9926638"/>
  <p:defaultTextStyle>
    <a:defPPr>
      <a:defRPr lang="en-GB"/>
    </a:defPPr>
    <a:lvl1pPr algn="l" rtl="0" fontAlgn="base">
      <a:spcBef>
        <a:spcPct val="0"/>
      </a:spcBef>
      <a:spcAft>
        <a:spcPct val="50000"/>
      </a:spcAft>
      <a:buClr>
        <a:srgbClr val="F28E00"/>
      </a:buClr>
      <a:buFont typeface="Arial Black" pitchFamily="34" charset="0"/>
      <a:defRPr sz="2000" b="1" kern="1200">
        <a:solidFill>
          <a:srgbClr val="F28E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50000"/>
      </a:spcAft>
      <a:buClr>
        <a:srgbClr val="F28E00"/>
      </a:buClr>
      <a:buFont typeface="Arial Black" pitchFamily="34" charset="0"/>
      <a:defRPr sz="2000" b="1" kern="1200">
        <a:solidFill>
          <a:srgbClr val="F28E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50000"/>
      </a:spcAft>
      <a:buClr>
        <a:srgbClr val="F28E00"/>
      </a:buClr>
      <a:buFont typeface="Arial Black" pitchFamily="34" charset="0"/>
      <a:defRPr sz="2000" b="1" kern="1200">
        <a:solidFill>
          <a:srgbClr val="F28E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50000"/>
      </a:spcAft>
      <a:buClr>
        <a:srgbClr val="F28E00"/>
      </a:buClr>
      <a:buFont typeface="Arial Black" pitchFamily="34" charset="0"/>
      <a:defRPr sz="2000" b="1" kern="1200">
        <a:solidFill>
          <a:srgbClr val="F28E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50000"/>
      </a:spcAft>
      <a:buClr>
        <a:srgbClr val="F28E00"/>
      </a:buClr>
      <a:buFont typeface="Arial Black" pitchFamily="34" charset="0"/>
      <a:defRPr sz="2000" b="1" kern="1200">
        <a:solidFill>
          <a:srgbClr val="F28E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rgbClr val="F28E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rgbClr val="F28E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rgbClr val="F28E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rgbClr val="F28E00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lash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5EB"/>
    <a:srgbClr val="FF3300"/>
    <a:srgbClr val="9C9E9F"/>
    <a:srgbClr val="FFFFFF"/>
    <a:srgbClr val="DDDDDD"/>
    <a:srgbClr val="FFCC00"/>
    <a:srgbClr val="FF00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1929" autoAdjust="0"/>
  </p:normalViewPr>
  <p:slideViewPr>
    <p:cSldViewPr snapToGrid="0" snapToObjects="1" showGuides="1">
      <p:cViewPr>
        <p:scale>
          <a:sx n="100" d="100"/>
          <a:sy n="100" d="100"/>
        </p:scale>
        <p:origin x="-1644" y="-282"/>
      </p:cViewPr>
      <p:guideLst>
        <p:guide orient="horz" pos="3816"/>
        <p:guide orient="horz" pos="167"/>
        <p:guide orient="horz" pos="616"/>
        <p:guide orient="horz" pos="2672"/>
        <p:guide orient="horz" pos="1165"/>
        <p:guide pos="6014"/>
        <p:guide pos="1680"/>
        <p:guide pos="4526"/>
        <p:guide pos="3171"/>
        <p:guide pos="3043"/>
        <p:guide pos="193"/>
        <p:guide pos="4657"/>
        <p:guide pos="155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76" d="100"/>
          <a:sy n="76" d="100"/>
        </p:scale>
        <p:origin x="-2130" y="-96"/>
      </p:cViewPr>
      <p:guideLst>
        <p:guide orient="horz" pos="3127"/>
        <p:guide pos="209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7706" cy="496332"/>
          </a:xfrm>
          <a:prstGeom prst="rect">
            <a:avLst/>
          </a:prstGeom>
        </p:spPr>
        <p:txBody>
          <a:bodyPr vert="horz" lIns="91394" tIns="45697" rIns="91394" bIns="45697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3479" y="0"/>
            <a:ext cx="2887706" cy="496332"/>
          </a:xfrm>
          <a:prstGeom prst="rect">
            <a:avLst/>
          </a:prstGeom>
        </p:spPr>
        <p:txBody>
          <a:bodyPr vert="horz" lIns="91394" tIns="45697" rIns="91394" bIns="45697" rtlCol="0"/>
          <a:lstStyle>
            <a:lvl1pPr algn="r">
              <a:defRPr sz="1200"/>
            </a:lvl1pPr>
          </a:lstStyle>
          <a:p>
            <a:fld id="{A81FACEF-EDB4-4F10-8137-F9C3BB0BDD59}" type="datetimeFigureOut">
              <a:rPr lang="de-DE" smtClean="0"/>
              <a:pPr/>
              <a:t>15.09.2017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716"/>
            <a:ext cx="2887706" cy="496332"/>
          </a:xfrm>
          <a:prstGeom prst="rect">
            <a:avLst/>
          </a:prstGeom>
        </p:spPr>
        <p:txBody>
          <a:bodyPr vert="horz" lIns="91394" tIns="45697" rIns="91394" bIns="45697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3479" y="9428716"/>
            <a:ext cx="2887706" cy="496332"/>
          </a:xfrm>
          <a:prstGeom prst="rect">
            <a:avLst/>
          </a:prstGeom>
        </p:spPr>
        <p:txBody>
          <a:bodyPr vert="horz" lIns="91394" tIns="45697" rIns="91394" bIns="45697" rtlCol="0" anchor="b"/>
          <a:lstStyle>
            <a:lvl1pPr algn="r">
              <a:defRPr sz="1200"/>
            </a:lvl1pPr>
          </a:lstStyle>
          <a:p>
            <a:fld id="{35A32A56-5871-4549-93E3-A1D2B5913C1E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1273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887706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6" tIns="45693" rIns="91386" bIns="45693" numCol="1" anchor="t" anchorCtr="0" compatLnSpc="1">
            <a:prstTxWarp prst="textNoShape">
              <a:avLst/>
            </a:prstTxWarp>
          </a:bodyPr>
          <a:lstStyle>
            <a:lvl1pPr>
              <a:spcAft>
                <a:spcPct val="0"/>
              </a:spcAft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3479" y="0"/>
            <a:ext cx="2887706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6" tIns="45693" rIns="91386" bIns="45693" numCol="1" anchor="t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44525" y="744538"/>
            <a:ext cx="537686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274" y="4715154"/>
            <a:ext cx="5330190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6" tIns="45693" rIns="91386" bIns="456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Textmasterformate durch Klicken bearbeiten</a:t>
            </a:r>
          </a:p>
          <a:p>
            <a:pPr lvl="1"/>
            <a:r>
              <a:rPr lang="en-GB" noProof="0" smtClean="0"/>
              <a:t>Zweite Ebene</a:t>
            </a:r>
          </a:p>
          <a:p>
            <a:pPr lvl="2"/>
            <a:r>
              <a:rPr lang="en-GB" noProof="0" smtClean="0"/>
              <a:t>Dritte Ebene</a:t>
            </a:r>
          </a:p>
          <a:p>
            <a:pPr lvl="3"/>
            <a:r>
              <a:rPr lang="en-GB" noProof="0" smtClean="0"/>
              <a:t>Vierte Ebene</a:t>
            </a:r>
          </a:p>
          <a:p>
            <a:pPr lvl="4"/>
            <a:r>
              <a:rPr lang="en-GB" noProof="0" smtClean="0"/>
              <a:t>Fünfte Ebene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716"/>
            <a:ext cx="2887706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6" tIns="45693" rIns="91386" bIns="45693" numCol="1" anchor="b" anchorCtr="0" compatLnSpc="1">
            <a:prstTxWarp prst="textNoShape">
              <a:avLst/>
            </a:prstTxWarp>
          </a:bodyPr>
          <a:lstStyle>
            <a:lvl1pPr>
              <a:spcAft>
                <a:spcPct val="0"/>
              </a:spcAft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3479" y="9428716"/>
            <a:ext cx="2887706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6" tIns="45693" rIns="91386" bIns="45693" numCol="1" anchor="b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500EDB4-0B55-47BD-8378-C190CDA0F98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2610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00EDB4-0B55-47BD-8378-C190CDA0F98C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423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F46E3AB6-989D-4DD6-A471-67ACF010000B}" type="slidenum">
              <a:rPr lang="de-DE" sz="1200"/>
              <a:pPr/>
              <a:t>3</a:t>
            </a:fld>
            <a:endParaRPr lang="de-DE" sz="12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44525" y="744538"/>
            <a:ext cx="537527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8365" y="4715153"/>
            <a:ext cx="4886008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 smtClean="0">
              <a:ea typeface="ＭＳ Ｐゴシック" charset="-128"/>
              <a:sym typeface="Wingdings" charset="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F46E3AB6-989D-4DD6-A471-67ACF010000B}" type="slidenum">
              <a:rPr lang="de-DE" sz="1200"/>
              <a:pPr/>
              <a:t>4</a:t>
            </a:fld>
            <a:endParaRPr lang="de-DE" sz="12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44525" y="744538"/>
            <a:ext cx="537527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8365" y="4715153"/>
            <a:ext cx="4886008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 smtClean="0">
              <a:ea typeface="ＭＳ Ｐゴシック" charset="-128"/>
              <a:sym typeface="Wingdings" charset="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F46E3AB6-989D-4DD6-A471-67ACF010000B}" type="slidenum">
              <a:rPr lang="de-DE" sz="1200"/>
              <a:pPr/>
              <a:t>5</a:t>
            </a:fld>
            <a:endParaRPr lang="de-DE" sz="12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44525" y="744538"/>
            <a:ext cx="537527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8365" y="4715153"/>
            <a:ext cx="4886008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 smtClean="0">
              <a:ea typeface="ＭＳ Ｐゴシック" charset="-128"/>
              <a:sym typeface="Wingdings" charset="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F46E3AB6-989D-4DD6-A471-67ACF010000B}" type="slidenum">
              <a:rPr lang="de-DE" sz="1200"/>
              <a:pPr/>
              <a:t>6</a:t>
            </a:fld>
            <a:endParaRPr lang="de-DE" sz="12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44525" y="744538"/>
            <a:ext cx="537527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8365" y="4715153"/>
            <a:ext cx="4886008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 smtClean="0">
              <a:ea typeface="ＭＳ Ｐゴシック" charset="-128"/>
              <a:sym typeface="Wingdings" charset="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F46E3AB6-989D-4DD6-A471-67ACF010000B}" type="slidenum">
              <a:rPr lang="de-DE" sz="1200"/>
              <a:pPr/>
              <a:t>7</a:t>
            </a:fld>
            <a:endParaRPr lang="de-DE" sz="12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44525" y="744538"/>
            <a:ext cx="537527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8365" y="4715153"/>
            <a:ext cx="4886008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 smtClean="0">
              <a:ea typeface="ＭＳ Ｐゴシック" charset="-128"/>
              <a:sym typeface="Wingdings" charset="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F46E3AB6-989D-4DD6-A471-67ACF010000B}" type="slidenum">
              <a:rPr lang="de-DE" sz="1200"/>
              <a:pPr/>
              <a:t>8</a:t>
            </a:fld>
            <a:endParaRPr lang="de-DE" sz="12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44525" y="744538"/>
            <a:ext cx="537527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8365" y="4715153"/>
            <a:ext cx="4886008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 smtClean="0">
              <a:ea typeface="ＭＳ Ｐゴシック" charset="-128"/>
              <a:sym typeface="Wingdings" charset="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F46E3AB6-989D-4DD6-A471-67ACF010000B}" type="slidenum">
              <a:rPr lang="de-DE" sz="1200"/>
              <a:pPr/>
              <a:t>9</a:t>
            </a:fld>
            <a:endParaRPr lang="de-DE" sz="12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44525" y="744538"/>
            <a:ext cx="537527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8365" y="4715153"/>
            <a:ext cx="4886008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 smtClean="0">
              <a:ea typeface="ＭＳ Ｐゴシック" charset="-128"/>
              <a:sym typeface="Wingdings" charset="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F46E3AB6-989D-4DD6-A471-67ACF010000B}" type="slidenum">
              <a:rPr lang="de-DE" sz="1200"/>
              <a:pPr/>
              <a:t>10</a:t>
            </a:fld>
            <a:endParaRPr lang="de-DE" sz="12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44525" y="744538"/>
            <a:ext cx="537527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8365" y="4715153"/>
            <a:ext cx="4886008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 smtClean="0">
              <a:ea typeface="ＭＳ Ｐゴシック" charset="-128"/>
              <a:sym typeface="Wingdings" charset="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F46E3AB6-989D-4DD6-A471-67ACF010000B}" type="slidenum">
              <a:rPr lang="de-DE" sz="1200"/>
              <a:pPr/>
              <a:t>11</a:t>
            </a:fld>
            <a:endParaRPr lang="de-DE" sz="12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44525" y="744538"/>
            <a:ext cx="537527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8365" y="4715153"/>
            <a:ext cx="4886008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 smtClean="0">
              <a:ea typeface="ＭＳ Ｐゴシック" charset="-128"/>
              <a:sym typeface="Wingdings" charset="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F46E3AB6-989D-4DD6-A471-67ACF010000B}" type="slidenum">
              <a:rPr lang="de-DE" sz="1200"/>
              <a:pPr/>
              <a:t>12</a:t>
            </a:fld>
            <a:endParaRPr lang="de-DE" sz="12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44525" y="744538"/>
            <a:ext cx="537527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8365" y="4715153"/>
            <a:ext cx="4886008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 smtClean="0">
              <a:ea typeface="ＭＳ Ｐゴシック" charset="-128"/>
              <a:sym typeface="Wingdings" charset="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F46E3AB6-989D-4DD6-A471-67ACF010000B}" type="slidenum">
              <a:rPr lang="de-DE" sz="1200"/>
              <a:pPr/>
              <a:t>13</a:t>
            </a:fld>
            <a:endParaRPr lang="de-DE" sz="12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44525" y="744538"/>
            <a:ext cx="537527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8365" y="4715153"/>
            <a:ext cx="4886008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 smtClean="0">
              <a:ea typeface="ＭＳ Ｐゴシック" charset="-128"/>
              <a:sym typeface="Wingdings" charset="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F46E3AB6-989D-4DD6-A471-67ACF010000B}" type="slidenum">
              <a:rPr lang="de-DE" sz="1200"/>
              <a:pPr/>
              <a:t>14</a:t>
            </a:fld>
            <a:endParaRPr lang="de-DE" sz="12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44525" y="744538"/>
            <a:ext cx="537527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8365" y="4715153"/>
            <a:ext cx="4886008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 smtClean="0">
              <a:ea typeface="ＭＳ Ｐゴシック" charset="-128"/>
              <a:sym typeface="Wingdings" charset="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836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3201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70635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800" y="1849438"/>
            <a:ext cx="4570413" cy="4197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27613" y="1849438"/>
            <a:ext cx="4572000" cy="4197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0572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3498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8802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7072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52980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14635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9445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277100" y="274638"/>
            <a:ext cx="2322513" cy="5772150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4800" y="274638"/>
            <a:ext cx="6819900" cy="577215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4427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304800" y="274638"/>
            <a:ext cx="9294813" cy="57721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7725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04800" y="1849438"/>
            <a:ext cx="4570413" cy="41973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27613" y="1849438"/>
            <a:ext cx="4572000" cy="41973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5804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3"/>
          <p:cNvSpPr>
            <a:spLocks noChangeArrowheads="1"/>
          </p:cNvSpPr>
          <p:nvPr/>
        </p:nvSpPr>
        <p:spPr bwMode="auto">
          <a:xfrm>
            <a:off x="0" y="0"/>
            <a:ext cx="9906000" cy="1254125"/>
          </a:xfrm>
          <a:prstGeom prst="rect">
            <a:avLst/>
          </a:prstGeom>
          <a:solidFill>
            <a:srgbClr val="00A6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65113" indent="-265113" algn="ctr"/>
            <a:endParaRPr lang="de-DE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849438"/>
            <a:ext cx="9294813" cy="419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Textmasterformate durch Klicken bearbeiten</a:t>
            </a:r>
          </a:p>
          <a:p>
            <a:pPr lvl="1"/>
            <a:r>
              <a:rPr lang="en-GB" smtClean="0"/>
              <a:t>Zweite Ebene</a:t>
            </a:r>
          </a:p>
        </p:txBody>
      </p:sp>
      <p:pic>
        <p:nvPicPr>
          <p:cNvPr id="1028" name="Picture 19" descr="DESY-Logo-cyan-RGB_mitVorschau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1913" y="6210300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Line 21"/>
          <p:cNvSpPr>
            <a:spLocks noChangeShapeType="1"/>
          </p:cNvSpPr>
          <p:nvPr/>
        </p:nvSpPr>
        <p:spPr bwMode="auto">
          <a:xfrm>
            <a:off x="306388" y="6553200"/>
            <a:ext cx="8339137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1030" name="Picture 24" descr="Mit-Sicherheit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5425"/>
            <a:ext cx="26098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26"/>
          <p:cNvSpPr>
            <a:spLocks noChangeArrowheads="1"/>
          </p:cNvSpPr>
          <p:nvPr/>
        </p:nvSpPr>
        <p:spPr bwMode="auto">
          <a:xfrm>
            <a:off x="306388" y="6577013"/>
            <a:ext cx="8645525" cy="24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0" anchor="b"/>
          <a:lstStyle/>
          <a:p>
            <a:pPr>
              <a:spcAft>
                <a:spcPct val="0"/>
              </a:spcAft>
              <a:buClrTx/>
              <a:buFontTx/>
              <a:buNone/>
            </a:pPr>
            <a:r>
              <a:rPr lang="en-GB" sz="900" b="0" dirty="0">
                <a:solidFill>
                  <a:schemeClr val="bg2"/>
                </a:solidFill>
              </a:rPr>
              <a:t>D5 </a:t>
            </a:r>
            <a:r>
              <a:rPr lang="en-GB" sz="900" b="0" dirty="0" err="1">
                <a:solidFill>
                  <a:schemeClr val="bg2"/>
                </a:solidFill>
              </a:rPr>
              <a:t>Abteilung</a:t>
            </a:r>
            <a:r>
              <a:rPr lang="en-GB" sz="900" b="0" dirty="0">
                <a:solidFill>
                  <a:schemeClr val="bg2"/>
                </a:solidFill>
              </a:rPr>
              <a:t> </a:t>
            </a:r>
            <a:r>
              <a:rPr lang="en-GB" sz="900" b="0" dirty="0" err="1">
                <a:solidFill>
                  <a:schemeClr val="bg2"/>
                </a:solidFill>
              </a:rPr>
              <a:t>für</a:t>
            </a:r>
            <a:r>
              <a:rPr lang="en-GB" sz="900" b="0" dirty="0">
                <a:solidFill>
                  <a:schemeClr val="bg2"/>
                </a:solidFill>
              </a:rPr>
              <a:t> </a:t>
            </a:r>
            <a:r>
              <a:rPr lang="en-GB" sz="900" b="0" dirty="0" err="1">
                <a:solidFill>
                  <a:schemeClr val="bg2"/>
                </a:solidFill>
              </a:rPr>
              <a:t>Arbeitssicherheit</a:t>
            </a:r>
            <a:r>
              <a:rPr lang="en-GB" sz="900" b="0" dirty="0">
                <a:solidFill>
                  <a:schemeClr val="bg2"/>
                </a:solidFill>
              </a:rPr>
              <a:t> und </a:t>
            </a:r>
            <a:r>
              <a:rPr lang="en-GB" sz="900" b="0" dirty="0" err="1">
                <a:solidFill>
                  <a:schemeClr val="bg2"/>
                </a:solidFill>
              </a:rPr>
              <a:t>Umweltschutz</a:t>
            </a:r>
            <a:r>
              <a:rPr lang="en-GB" sz="900" b="0" dirty="0">
                <a:solidFill>
                  <a:schemeClr val="bg2"/>
                </a:solidFill>
              </a:rPr>
              <a:t>  </a:t>
            </a:r>
            <a:r>
              <a:rPr lang="en-GB" sz="900" b="0" dirty="0" smtClean="0">
                <a:solidFill>
                  <a:schemeClr val="bg2"/>
                </a:solidFill>
              </a:rPr>
              <a:t>			Sven Mohr		International Technical Safety</a:t>
            </a:r>
            <a:r>
              <a:rPr lang="en-GB" sz="900" b="0" baseline="0" dirty="0" smtClean="0">
                <a:solidFill>
                  <a:schemeClr val="bg2"/>
                </a:solidFill>
              </a:rPr>
              <a:t> Forum 2017</a:t>
            </a:r>
            <a:endParaRPr lang="en-GB" sz="900" dirty="0">
              <a:solidFill>
                <a:schemeClr val="bg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9pPr>
    </p:titleStyle>
    <p:bodyStyle>
      <a:lvl1pPr marL="265113" indent="-265113" algn="l" rtl="0" eaLnBrk="0" fontAlgn="base" hangingPunct="0">
        <a:spcBef>
          <a:spcPct val="0"/>
        </a:spcBef>
        <a:spcAft>
          <a:spcPct val="50000"/>
        </a:spcAft>
        <a:buClr>
          <a:srgbClr val="F28E00"/>
        </a:buClr>
        <a:buFont typeface="Arial Black" pitchFamily="34" charset="0"/>
        <a:buChar char="&gt;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184150" algn="l" rtl="0" eaLnBrk="0" fontAlgn="base" hangingPunct="0">
        <a:spcBef>
          <a:spcPct val="0"/>
        </a:spcBef>
        <a:spcAft>
          <a:spcPct val="50000"/>
        </a:spcAft>
        <a:buClr>
          <a:schemeClr val="bg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1236663" indent="-228600" algn="l" rtl="0" eaLnBrk="0" fontAlgn="base" hangingPunct="0">
        <a:spcBef>
          <a:spcPct val="0"/>
        </a:spcBef>
        <a:spcAft>
          <a:spcPct val="0"/>
        </a:spcAft>
        <a:buClr>
          <a:srgbClr val="FF9900"/>
        </a:buClr>
        <a:buFont typeface="Arial Black" pitchFamily="34" charset="0"/>
        <a:defRPr sz="1200">
          <a:solidFill>
            <a:schemeClr val="tx1"/>
          </a:solidFill>
          <a:latin typeface="+mn-lt"/>
        </a:defRPr>
      </a:lvl3pPr>
      <a:lvl4pPr marL="1644650" indent="-228600" algn="l" rtl="0" eaLnBrk="0" fontAlgn="base" hangingPunct="0">
        <a:spcBef>
          <a:spcPct val="0"/>
        </a:spcBef>
        <a:spcAft>
          <a:spcPct val="0"/>
        </a:spcAft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es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913" y="1631406"/>
            <a:ext cx="1174750" cy="10840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046163" y="2963863"/>
            <a:ext cx="784225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rgbClr val="F28E00"/>
                </a:solidFill>
                <a:latin typeface="Arial" charset="0"/>
              </a:defRPr>
            </a:lvl1pPr>
            <a:lvl2pPr marL="742950" indent="-285750" eaLnBrk="0" hangingPunct="0">
              <a:defRPr sz="2000" b="1">
                <a:solidFill>
                  <a:srgbClr val="F28E00"/>
                </a:solidFill>
                <a:latin typeface="Arial" charset="0"/>
              </a:defRPr>
            </a:lvl2pPr>
            <a:lvl3pPr marL="1143000" indent="-228600" eaLnBrk="0" hangingPunct="0">
              <a:defRPr sz="2000" b="1">
                <a:solidFill>
                  <a:srgbClr val="F28E00"/>
                </a:solidFill>
                <a:latin typeface="Arial" charset="0"/>
              </a:defRPr>
            </a:lvl3pPr>
            <a:lvl4pPr marL="1600200" indent="-228600" eaLnBrk="0" hangingPunct="0">
              <a:defRPr sz="2000" b="1">
                <a:solidFill>
                  <a:srgbClr val="F28E00"/>
                </a:solidFill>
                <a:latin typeface="Arial" charset="0"/>
              </a:defRPr>
            </a:lvl4pPr>
            <a:lvl5pPr marL="2057400" indent="-228600" eaLnBrk="0" hangingPunct="0">
              <a:defRPr sz="2000" b="1">
                <a:solidFill>
                  <a:srgbClr val="F28E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50000"/>
              </a:spcAft>
              <a:buClr>
                <a:srgbClr val="F28E00"/>
              </a:buClr>
              <a:buFont typeface="Arial Black" pitchFamily="34" charset="0"/>
              <a:defRPr sz="2000" b="1">
                <a:solidFill>
                  <a:srgbClr val="F28E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50000"/>
              </a:spcAft>
              <a:buClr>
                <a:srgbClr val="F28E00"/>
              </a:buClr>
              <a:buFont typeface="Arial Black" pitchFamily="34" charset="0"/>
              <a:defRPr sz="2000" b="1">
                <a:solidFill>
                  <a:srgbClr val="F28E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50000"/>
              </a:spcAft>
              <a:buClr>
                <a:srgbClr val="F28E00"/>
              </a:buClr>
              <a:buFont typeface="Arial Black" pitchFamily="34" charset="0"/>
              <a:defRPr sz="2000" b="1">
                <a:solidFill>
                  <a:srgbClr val="F28E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50000"/>
              </a:spcAft>
              <a:buClr>
                <a:srgbClr val="F28E00"/>
              </a:buClr>
              <a:buFont typeface="Arial Black" pitchFamily="34" charset="0"/>
              <a:defRPr sz="2000" b="1">
                <a:solidFill>
                  <a:srgbClr val="F28E00"/>
                </a:solidFill>
                <a:latin typeface="Arial" charset="0"/>
              </a:defRPr>
            </a:lvl9pPr>
          </a:lstStyle>
          <a:p>
            <a:pPr algn="ctr"/>
            <a:r>
              <a:rPr lang="en-US" sz="3600" dirty="0">
                <a:solidFill>
                  <a:schemeClr val="tx1"/>
                </a:solidFill>
              </a:rPr>
              <a:t>Pre-defined safety measures for helium leakages – </a:t>
            </a:r>
            <a:r>
              <a:rPr lang="en-US" sz="3600" dirty="0" smtClean="0">
                <a:solidFill>
                  <a:schemeClr val="tx1"/>
                </a:solidFill>
              </a:rPr>
              <a:t>theory meets </a:t>
            </a:r>
            <a:r>
              <a:rPr lang="en-US" sz="3600" dirty="0">
                <a:solidFill>
                  <a:schemeClr val="tx1"/>
                </a:solidFill>
              </a:rPr>
              <a:t>reality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83751" y="5072896"/>
            <a:ext cx="6167073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/>
              <a:t>Sven </a:t>
            </a:r>
            <a:r>
              <a:rPr lang="de-DE" dirty="0" smtClean="0"/>
              <a:t>Mohr</a:t>
            </a:r>
          </a:p>
          <a:p>
            <a:pPr algn="ctr"/>
            <a:r>
              <a:rPr lang="de-DE" dirty="0" smtClean="0"/>
              <a:t>DESY</a:t>
            </a:r>
          </a:p>
          <a:p>
            <a:pPr algn="ctr"/>
            <a:r>
              <a:rPr lang="en-US" dirty="0" smtClean="0"/>
              <a:t>Department </a:t>
            </a:r>
            <a:r>
              <a:rPr lang="en-US" dirty="0"/>
              <a:t>Safety and Environmental Protection</a:t>
            </a:r>
            <a:endParaRPr lang="de-DE" dirty="0"/>
          </a:p>
          <a:p>
            <a:pPr algn="ctr"/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GB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structure</a:t>
            </a:r>
            <a:endParaRPr lang="en-GB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4037" y="2205143"/>
            <a:ext cx="91320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Tx/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Experiences at DESY</a:t>
            </a:r>
          </a:p>
          <a:p>
            <a:pPr marL="457200" indent="-457200">
              <a:buClrTx/>
              <a:buFont typeface="+mj-lt"/>
              <a:buAutoNum type="arabicPeriod"/>
            </a:pPr>
            <a:endParaRPr lang="en-GB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ClrTx/>
              <a:buFont typeface="+mj-lt"/>
              <a:buAutoNum type="arabicPeriod"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Early planning XFEL</a:t>
            </a: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ClrTx/>
              <a:buFont typeface="+mj-lt"/>
              <a:buAutoNum type="arabicPeriod"/>
            </a:pPr>
            <a:endParaRPr lang="en-GB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ClrTx/>
              <a:buFont typeface="+mj-lt"/>
              <a:buAutoNum type="arabicPeriod"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Iteration planning</a:t>
            </a:r>
          </a:p>
          <a:p>
            <a:pPr marL="457200" indent="-457200">
              <a:buClrTx/>
              <a:buFont typeface="+mj-lt"/>
              <a:buAutoNum type="arabicPeriod"/>
            </a:pPr>
            <a:endParaRPr lang="en-GB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ClrTx/>
              <a:buFont typeface="+mj-lt"/>
              <a:buAutoNum type="arabicPeriod"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Current situation</a:t>
            </a: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 descr="C:\Users\svenmohr\AppData\Local\Microsoft\Windows\Temporary Internet Files\Content.IE5\1QOED9KR\MP900405396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261" y="1267043"/>
            <a:ext cx="3682739" cy="263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69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22106" y="1290639"/>
            <a:ext cx="8757915" cy="4459287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marL="0" indent="0" eaLnBrk="1" hangingPunct="1">
              <a:buNone/>
            </a:pPr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/>
          </a:p>
          <a:p>
            <a:pPr eaLnBrk="1" hangingPunct="1"/>
            <a:endParaRPr lang="en-GB" dirty="0" smtClean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GB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Experiences @DESY</a:t>
            </a:r>
            <a:endParaRPr lang="en-GB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2" t="15434" r="67271" b="54477"/>
          <a:stretch/>
        </p:blipFill>
        <p:spPr bwMode="auto">
          <a:xfrm>
            <a:off x="4920455" y="1363663"/>
            <a:ext cx="4879199" cy="206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04037" y="2205143"/>
            <a:ext cx="913207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Simulation of dispersion processes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 tests 18.02.1989 (10:11:00)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 x 500l (≈ 125 kg) liquid Helium in HERA tunnel (6.3km circumference, 5.2m diameter)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Assumptions for the critical case: 120kg in 10s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Hazards: suffocation caused by oxygen deficiency and frostbite</a:t>
            </a:r>
          </a:p>
          <a:p>
            <a:pPr>
              <a:lnSpc>
                <a:spcPct val="150000"/>
              </a:lnSpc>
              <a:buClrTx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→ focus on safety (of people): technical/organizational measures? PPE?</a:t>
            </a:r>
          </a:p>
        </p:txBody>
      </p:sp>
    </p:spTree>
    <p:extLst>
      <p:ext uri="{BB962C8B-B14F-4D97-AF65-F5344CB8AC3E}">
        <p14:creationId xmlns:p14="http://schemas.microsoft.com/office/powerpoint/2010/main" val="230663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22106" y="1290639"/>
            <a:ext cx="8757915" cy="4459287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marL="0" indent="0" eaLnBrk="1" hangingPunct="1">
              <a:buNone/>
            </a:pPr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/>
          </a:p>
          <a:p>
            <a:pPr eaLnBrk="1" hangingPunct="1"/>
            <a:endParaRPr lang="en-GB" dirty="0" smtClean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GB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Experiences @DESY</a:t>
            </a:r>
            <a:endParaRPr lang="en-GB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4037" y="2205143"/>
            <a:ext cx="5949139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Framework: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60 probes for temperature and oxygen level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Activated ventilation system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Test areas 20m/100m against and 100m/200m in the direction of ventilation path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Release in 2,5m/1m height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9" r="3344"/>
          <a:stretch/>
        </p:blipFill>
        <p:spPr bwMode="auto">
          <a:xfrm>
            <a:off x="6465278" y="2577093"/>
            <a:ext cx="3278797" cy="3195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374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22106" y="1290639"/>
            <a:ext cx="8757915" cy="4459287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marL="0" indent="0" eaLnBrk="1" hangingPunct="1">
              <a:buNone/>
            </a:pPr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/>
          </a:p>
          <a:p>
            <a:pPr eaLnBrk="1" hangingPunct="1"/>
            <a:endParaRPr lang="en-GB" dirty="0" smtClean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GB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Experiences @</a:t>
            </a:r>
            <a:r>
              <a:rPr lang="en-GB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DESY</a:t>
            </a:r>
            <a:r>
              <a:rPr lang="en-GB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- Welcome to the 80ies!</a:t>
            </a:r>
            <a:endParaRPr lang="en-GB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Heliumcut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733" r="12624"/>
          <a:stretch/>
        </p:blipFill>
        <p:spPr>
          <a:xfrm>
            <a:off x="2190750" y="1990130"/>
            <a:ext cx="5467350" cy="412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775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22106" y="1290639"/>
            <a:ext cx="8757915" cy="4459287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marL="0" indent="0" eaLnBrk="1" hangingPunct="1">
              <a:buNone/>
            </a:pPr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/>
          </a:p>
          <a:p>
            <a:pPr eaLnBrk="1" hangingPunct="1"/>
            <a:endParaRPr lang="en-GB" dirty="0" smtClean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GB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Experiences @</a:t>
            </a:r>
            <a:r>
              <a:rPr lang="en-GB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DESY - results 1</a:t>
            </a:r>
            <a:r>
              <a:rPr lang="en-GB" baseline="300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st</a:t>
            </a:r>
            <a:r>
              <a:rPr lang="en-GB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test</a:t>
            </a:r>
            <a:endParaRPr lang="en-GB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" t="1840" r="54167" b="6418"/>
          <a:stretch/>
        </p:blipFill>
        <p:spPr bwMode="auto">
          <a:xfrm>
            <a:off x="5904897" y="1363663"/>
            <a:ext cx="3924903" cy="2715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04037" y="2205143"/>
            <a:ext cx="913207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Gas rises to ridge immediately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Almost no mixing with tunnel air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Fast spreading 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Spreading against tunnel ventilation</a:t>
            </a: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896" y="4079549"/>
            <a:ext cx="3924903" cy="2123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954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0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69231E-7 1.48148E-6 L -0.29711 -0.18056 " pathEditMode="fixed" rAng="0" ptsTypes="AA">
                                      <p:cBhvr>
                                        <p:cTn id="8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56" y="-9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22106" y="1290639"/>
            <a:ext cx="8757915" cy="4459287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marL="0" indent="0" eaLnBrk="1" hangingPunct="1">
              <a:buNone/>
            </a:pPr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/>
          </a:p>
          <a:p>
            <a:pPr eaLnBrk="1" hangingPunct="1"/>
            <a:endParaRPr lang="en-GB" dirty="0" smtClean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GB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Experiences @</a:t>
            </a:r>
            <a:r>
              <a:rPr lang="en-GB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DESY - results 2</a:t>
            </a:r>
            <a:r>
              <a:rPr lang="en-GB" baseline="300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nd</a:t>
            </a:r>
            <a:r>
              <a:rPr lang="en-GB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test</a:t>
            </a:r>
            <a:endParaRPr lang="en-GB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4037" y="2205143"/>
            <a:ext cx="913207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More mixing with tunnel air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Slower spreading (&gt; tunnel ventilation)</a:t>
            </a:r>
          </a:p>
          <a:p>
            <a:pPr>
              <a:lnSpc>
                <a:spcPct val="150000"/>
              </a:lnSpc>
              <a:buClrTx/>
            </a:pPr>
            <a:r>
              <a:rPr lang="en-GB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→ </a:t>
            </a: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cold temperatures &gt; oxygen deficiency</a:t>
            </a:r>
          </a:p>
          <a:p>
            <a:pPr>
              <a:lnSpc>
                <a:spcPct val="150000"/>
              </a:lnSpc>
              <a:buClrTx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→ no stationary oxygen level monitoring</a:t>
            </a:r>
          </a:p>
          <a:p>
            <a:pPr>
              <a:lnSpc>
                <a:spcPct val="150000"/>
              </a:lnSpc>
              <a:buClrTx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→ no self-rescue devices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757" y="2314575"/>
            <a:ext cx="4054243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005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0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641E-6 4.44444E-6 L -0.29823 4.44444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2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025" y="2851828"/>
            <a:ext cx="2841170" cy="2512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22106" y="1290639"/>
            <a:ext cx="8757915" cy="4459287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marL="0" indent="0" eaLnBrk="1" hangingPunct="1">
              <a:buNone/>
            </a:pPr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/>
          </a:p>
          <a:p>
            <a:pPr eaLnBrk="1" hangingPunct="1"/>
            <a:endParaRPr lang="en-GB" dirty="0" smtClean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GB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Early planning XFEL</a:t>
            </a:r>
            <a:endParaRPr lang="en-GB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4037" y="2205143"/>
            <a:ext cx="7092138" cy="472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Measures (as required in plan approval order)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GB" sz="1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Openings in fire compartment separations remain open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de-DE" sz="1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Helium </a:t>
            </a:r>
            <a:r>
              <a:rPr lang="de-DE" sz="18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release</a:t>
            </a:r>
            <a:r>
              <a:rPr lang="de-DE" sz="1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8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through</a:t>
            </a:r>
            <a:r>
              <a:rPr lang="de-DE" sz="1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8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shaft</a:t>
            </a:r>
            <a:r>
              <a:rPr lang="de-DE" sz="1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8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buildings</a:t>
            </a:r>
            <a:endParaRPr lang="de-DE" sz="1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de-DE" sz="18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Activation</a:t>
            </a:r>
            <a:r>
              <a:rPr lang="de-DE" sz="1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8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1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smoke </a:t>
            </a:r>
            <a:r>
              <a:rPr lang="de-DE" sz="18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extraction</a:t>
            </a:r>
            <a:r>
              <a:rPr lang="de-DE" sz="1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8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duct</a:t>
            </a:r>
            <a:endParaRPr lang="de-DE" sz="1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de-DE" sz="18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Opening</a:t>
            </a:r>
            <a:r>
              <a:rPr lang="de-DE" sz="1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8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1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8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nearest</a:t>
            </a:r>
            <a:r>
              <a:rPr lang="de-DE" sz="1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8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flaps</a:t>
            </a:r>
            <a:r>
              <a:rPr lang="de-DE" sz="1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de-DE" sz="1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Performance </a:t>
            </a:r>
            <a:r>
              <a:rPr lang="de-DE" sz="18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level</a:t>
            </a:r>
            <a:r>
              <a:rPr lang="de-DE" sz="1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8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1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smoke </a:t>
            </a:r>
            <a:r>
              <a:rPr lang="de-DE" sz="18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extraction</a:t>
            </a:r>
            <a:r>
              <a:rPr lang="de-DE" sz="1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8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system</a:t>
            </a:r>
            <a:r>
              <a:rPr lang="de-DE" sz="1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23.000 m</a:t>
            </a:r>
            <a:r>
              <a:rPr lang="de-DE" sz="1800" i="1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de-DE" sz="1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/h </a:t>
            </a:r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de-DE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tunnel</a:t>
            </a:r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volume</a:t>
            </a:r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≈ </a:t>
            </a:r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46.000m</a:t>
            </a:r>
            <a:r>
              <a:rPr lang="de-DE" sz="18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de-DE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≈ 24.000m</a:t>
            </a:r>
            <a:r>
              <a:rPr lang="de-DE" sz="18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free</a:t>
            </a:r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installations</a:t>
            </a:r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-  </a:t>
            </a:r>
            <a:r>
              <a:rPr lang="de-DE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editor´s</a:t>
            </a:r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note</a:t>
            </a:r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endParaRPr lang="en-GB" sz="18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92888" y="5363984"/>
            <a:ext cx="29432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0"/>
              </a:spcAft>
            </a:pPr>
            <a:r>
              <a:rPr lang="de-DE" sz="800" b="0" dirty="0" smtClean="0">
                <a:solidFill>
                  <a:schemeClr val="tx1"/>
                </a:solidFill>
              </a:rPr>
              <a:t>Source: STUVA safety </a:t>
            </a:r>
            <a:r>
              <a:rPr lang="de-DE" sz="800" b="0" dirty="0" err="1" smtClean="0">
                <a:solidFill>
                  <a:schemeClr val="tx1"/>
                </a:solidFill>
              </a:rPr>
              <a:t>expertise</a:t>
            </a:r>
            <a:r>
              <a:rPr lang="de-DE" sz="800" b="0" dirty="0" smtClean="0">
                <a:solidFill>
                  <a:schemeClr val="tx1"/>
                </a:solidFill>
              </a:rPr>
              <a:t>, 2005</a:t>
            </a:r>
            <a:endParaRPr lang="de-DE" sz="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01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22106" y="1290639"/>
            <a:ext cx="8757915" cy="4459287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marL="0" indent="0" eaLnBrk="1" hangingPunct="1">
              <a:buNone/>
            </a:pPr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/>
          </a:p>
          <a:p>
            <a:pPr eaLnBrk="1" hangingPunct="1"/>
            <a:endParaRPr lang="en-GB" dirty="0" smtClean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GB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Early planning XFEL</a:t>
            </a:r>
            <a:endParaRPr lang="en-GB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4037" y="2205143"/>
            <a:ext cx="751123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</a:pP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Everything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changed</a:t>
            </a:r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Internal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approaches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reviewed</a:t>
            </a:r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Legal requirements questioned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Alternative technical solutions to be found</a:t>
            </a:r>
          </a:p>
          <a:p>
            <a:pPr>
              <a:lnSpc>
                <a:spcPct val="150000"/>
              </a:lnSpc>
              <a:buClrTx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→ additional focus on machine safety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07" t="8895" r="23360"/>
          <a:stretch/>
        </p:blipFill>
        <p:spPr bwMode="auto">
          <a:xfrm rot="1398066">
            <a:off x="6159483" y="523199"/>
            <a:ext cx="3027896" cy="3694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59" t="7611" r="20911" b="43075"/>
          <a:stretch/>
        </p:blipFill>
        <p:spPr bwMode="auto">
          <a:xfrm rot="1321738">
            <a:off x="6264258" y="2282425"/>
            <a:ext cx="3027896" cy="3694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381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22106" y="1290639"/>
            <a:ext cx="8757915" cy="4459287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marL="0" indent="0" eaLnBrk="1" hangingPunct="1">
              <a:buNone/>
            </a:pPr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/>
          </a:p>
          <a:p>
            <a:pPr eaLnBrk="1" hangingPunct="1"/>
            <a:endParaRPr lang="en-GB" dirty="0" smtClean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GB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Early planning </a:t>
            </a:r>
            <a:r>
              <a:rPr lang="en-GB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XFEL - open questions</a:t>
            </a:r>
            <a:endParaRPr lang="en-GB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4037" y="2205143"/>
            <a:ext cx="913207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Activation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reaction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time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smoke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extraction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duct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Flaps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still operative in supercool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range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Can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duct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manage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volume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flow</a:t>
            </a:r>
            <a:r>
              <a:rPr lang="de-DE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worse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worst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cases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Can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main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escape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routes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staircases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kept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clear</a:t>
            </a:r>
            <a:r>
              <a:rPr lang="de-DE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?</a:t>
            </a: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2875" y="6242819"/>
            <a:ext cx="2943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0"/>
              </a:spcAft>
            </a:pPr>
            <a:r>
              <a:rPr lang="de-DE" sz="800" b="0" dirty="0" smtClean="0">
                <a:solidFill>
                  <a:schemeClr val="tx1"/>
                </a:solidFill>
              </a:rPr>
              <a:t>Source: Wroclaw University </a:t>
            </a:r>
            <a:r>
              <a:rPr lang="de-DE" sz="800" b="0" dirty="0" err="1" smtClean="0">
                <a:solidFill>
                  <a:schemeClr val="tx1"/>
                </a:solidFill>
              </a:rPr>
              <a:t>of</a:t>
            </a:r>
            <a:r>
              <a:rPr lang="de-DE" sz="800" b="0" dirty="0" smtClean="0">
                <a:solidFill>
                  <a:schemeClr val="tx1"/>
                </a:solidFill>
              </a:rPr>
              <a:t> Technology, </a:t>
            </a:r>
            <a:r>
              <a:rPr lang="en-US" sz="800" b="0" dirty="0">
                <a:solidFill>
                  <a:schemeClr val="tx1"/>
                </a:solidFill>
              </a:rPr>
              <a:t>Report on the risk </a:t>
            </a:r>
            <a:r>
              <a:rPr lang="en-US" sz="800" b="0" dirty="0" smtClean="0">
                <a:solidFill>
                  <a:schemeClr val="tx1"/>
                </a:solidFill>
              </a:rPr>
              <a:t>analysis of </a:t>
            </a:r>
            <a:r>
              <a:rPr lang="en-US" sz="800" b="0" dirty="0">
                <a:solidFill>
                  <a:schemeClr val="tx1"/>
                </a:solidFill>
              </a:rPr>
              <a:t>the XFEL-</a:t>
            </a:r>
            <a:r>
              <a:rPr lang="en-US" sz="800" b="0" dirty="0" err="1">
                <a:solidFill>
                  <a:schemeClr val="tx1"/>
                </a:solidFill>
              </a:rPr>
              <a:t>Linac</a:t>
            </a:r>
            <a:r>
              <a:rPr lang="en-US" sz="800" b="0" dirty="0">
                <a:solidFill>
                  <a:schemeClr val="tx1"/>
                </a:solidFill>
              </a:rPr>
              <a:t> cryogenic system</a:t>
            </a:r>
            <a:endParaRPr lang="de-DE" sz="800" b="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" t="3767" r="4997" b="5276"/>
          <a:stretch/>
        </p:blipFill>
        <p:spPr bwMode="auto">
          <a:xfrm>
            <a:off x="2299096" y="4697190"/>
            <a:ext cx="5242719" cy="160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806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61538E-6 -3.33333E-6 L -4.61538E-6 -0.2048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22106" y="1290639"/>
            <a:ext cx="8757915" cy="4459287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marL="0" indent="0" eaLnBrk="1" hangingPunct="1">
              <a:buNone/>
            </a:pPr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/>
          </a:p>
          <a:p>
            <a:pPr eaLnBrk="1" hangingPunct="1"/>
            <a:endParaRPr lang="en-GB" dirty="0" smtClean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GB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Iteration planning - existing infrastructure</a:t>
            </a:r>
            <a:endParaRPr lang="en-GB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4037" y="2205143"/>
            <a:ext cx="913207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</a:pP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Design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changes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in smoke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extraction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system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Smoke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extraction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duct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cancelled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(→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maintenence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space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 a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result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flaps</a:t>
            </a:r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Longitudinal smoke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extraction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through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tunnel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structure</a:t>
            </a:r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0" t="4556" r="8303" b="3099"/>
          <a:stretch/>
        </p:blipFill>
        <p:spPr bwMode="auto">
          <a:xfrm rot="16200000">
            <a:off x="4014504" y="3925987"/>
            <a:ext cx="1911143" cy="3286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3817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2051E-6 2.96296E-6 L -2.82051E-6 -0.2412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22106" y="1290639"/>
            <a:ext cx="8757915" cy="4459287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marL="0" indent="0" eaLnBrk="1" hangingPunct="1">
              <a:buNone/>
            </a:pPr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/>
          </a:p>
          <a:p>
            <a:pPr eaLnBrk="1" hangingPunct="1"/>
            <a:endParaRPr lang="en-GB" dirty="0" smtClean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GB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Iteration planning </a:t>
            </a:r>
            <a:r>
              <a:rPr lang="en-GB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- existing infrastructure</a:t>
            </a:r>
            <a:endParaRPr lang="en-GB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4037" y="2205143"/>
            <a:ext cx="660636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</a:pP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Design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changes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suspensions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/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cryo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system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Reinforced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suspensions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for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cryo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installations</a:t>
            </a:r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Customized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overpressure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protection</a:t>
            </a:r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Focus on cool down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warm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up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phases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bigger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Helium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mass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in intermediate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states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3" t="6867" r="48173" b="62118"/>
          <a:stretch/>
        </p:blipFill>
        <p:spPr>
          <a:xfrm>
            <a:off x="7010400" y="2920142"/>
            <a:ext cx="2762250" cy="20478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3330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22106" y="1290639"/>
            <a:ext cx="8757915" cy="4459287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marL="0" indent="0" eaLnBrk="1" hangingPunct="1">
              <a:buNone/>
            </a:pPr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/>
          </a:p>
          <a:p>
            <a:pPr eaLnBrk="1" hangingPunct="1"/>
            <a:endParaRPr lang="en-GB" dirty="0" smtClean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GB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Iteration planning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4037" y="2205143"/>
            <a:ext cx="787318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Measures: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Openings in fire compartment separations remain open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Helium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release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through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shaft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buildings</a:t>
            </a:r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Activation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smoke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extraction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duct</a:t>
            </a:r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Opening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nearest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flaps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Performance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level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smoke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extraction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system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23.000 m</a:t>
            </a:r>
            <a:r>
              <a:rPr lang="de-DE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/h</a:t>
            </a: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96324" y="2205354"/>
            <a:ext cx="964747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</a:pPr>
            <a:endParaRPr lang="en-GB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ClrTx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/>
              </a:rPr>
              <a:t></a:t>
            </a:r>
          </a:p>
          <a:p>
            <a:pPr>
              <a:lnSpc>
                <a:spcPct val="150000"/>
              </a:lnSpc>
              <a:buClrTx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/>
              </a:rPr>
              <a:t></a:t>
            </a:r>
          </a:p>
          <a:p>
            <a:pPr>
              <a:lnSpc>
                <a:spcPct val="150000"/>
              </a:lnSpc>
              <a:buClrTx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/>
              </a:rPr>
              <a:t>X</a:t>
            </a:r>
          </a:p>
          <a:p>
            <a:pPr>
              <a:lnSpc>
                <a:spcPct val="150000"/>
              </a:lnSpc>
              <a:buClrTx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/>
              </a:rPr>
              <a:t>X</a:t>
            </a:r>
          </a:p>
          <a:p>
            <a:pPr>
              <a:lnSpc>
                <a:spcPct val="150000"/>
              </a:lnSpc>
              <a:buClrTx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/>
              </a:rPr>
              <a:t></a:t>
            </a: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150" y="1290639"/>
            <a:ext cx="1847850" cy="1633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ultiply 1"/>
          <p:cNvSpPr/>
          <p:nvPr/>
        </p:nvSpPr>
        <p:spPr bwMode="auto">
          <a:xfrm>
            <a:off x="8382000" y="1524002"/>
            <a:ext cx="381000" cy="345446"/>
          </a:xfrm>
          <a:prstGeom prst="mathMultiply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65113" marR="0" indent="-2651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>
                <a:srgbClr val="F28E00"/>
              </a:buClr>
              <a:buSzTx/>
              <a:buFont typeface="Arial Black" pitchFamily="34" charset="0"/>
              <a:buNone/>
              <a:tabLst/>
            </a:pPr>
            <a:endParaRPr kumimoji="0" lang="de-DE" sz="2000" b="1" i="0" u="none" strike="noStrike" cap="none" normalizeH="0" baseline="0" smtClean="0">
              <a:ln>
                <a:noFill/>
              </a:ln>
              <a:solidFill>
                <a:srgbClr val="F28E0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45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22106" y="1290639"/>
            <a:ext cx="8757915" cy="4459287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marL="0" indent="0" eaLnBrk="1" hangingPunct="1">
              <a:buNone/>
            </a:pPr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/>
          </a:p>
          <a:p>
            <a:pPr eaLnBrk="1" hangingPunct="1"/>
            <a:endParaRPr lang="en-GB" dirty="0" smtClean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GB" dirty="0">
              <a:solidFill>
                <a:schemeClr val="tx1"/>
              </a:solidFill>
            </a:endParaRPr>
          </a:p>
          <a:p>
            <a:pPr eaLnBrk="1" hangingPunct="1"/>
            <a:endParaRPr 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GB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Current situation - temporary solution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4037" y="2205143"/>
            <a:ext cx="91320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</a:pP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Temporary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solution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needed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for cool down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operating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phases</a:t>
            </a: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150000"/>
              </a:lnSpc>
              <a:buClrTx/>
            </a:pPr>
            <a:r>
              <a:rPr lang="de-D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→ </a:t>
            </a:r>
            <a:r>
              <a:rPr lang="en-US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Safety measures for massive helium </a:t>
            </a:r>
            <a:r>
              <a:rPr lang="en-US" b="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leakage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by Fabian Saretzki</a:t>
            </a: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362" y="3724757"/>
            <a:ext cx="3666188" cy="24437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9931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4667693" y="2242723"/>
            <a:ext cx="463579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tx1"/>
                </a:solidFill>
              </a:rPr>
              <a:t>Sven Mohr</a:t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err="1" smtClean="0">
                <a:solidFill>
                  <a:schemeClr val="tx1"/>
                </a:solidFill>
              </a:rPr>
              <a:t>Coordination</a:t>
            </a:r>
            <a:r>
              <a:rPr lang="de-DE" sz="1600" dirty="0" smtClean="0">
                <a:solidFill>
                  <a:schemeClr val="tx1"/>
                </a:solidFill>
              </a:rPr>
              <a:t> XFEL</a:t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smtClean="0">
                <a:solidFill>
                  <a:schemeClr val="tx1"/>
                </a:solidFill>
              </a:rPr>
              <a:t>Work </a:t>
            </a:r>
            <a:r>
              <a:rPr lang="de-DE" sz="1600" dirty="0" err="1" smtClean="0">
                <a:solidFill>
                  <a:schemeClr val="tx1"/>
                </a:solidFill>
              </a:rPr>
              <a:t>package</a:t>
            </a:r>
            <a:r>
              <a:rPr lang="de-DE" sz="1600" dirty="0" smtClean="0">
                <a:solidFill>
                  <a:schemeClr val="tx1"/>
                </a:solidFill>
              </a:rPr>
              <a:t> 36 - General </a:t>
            </a:r>
            <a:r>
              <a:rPr lang="de-DE" sz="1600" dirty="0" err="1" smtClean="0">
                <a:solidFill>
                  <a:schemeClr val="tx1"/>
                </a:solidFill>
              </a:rPr>
              <a:t>Safety</a:t>
            </a:r>
            <a:r>
              <a:rPr lang="de-DE" sz="1600" dirty="0" smtClean="0">
                <a:solidFill>
                  <a:schemeClr val="tx1"/>
                </a:solidFill>
              </a:rPr>
              <a:t/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smtClean="0">
                <a:solidFill>
                  <a:schemeClr val="tx1"/>
                </a:solidFill>
              </a:rPr>
              <a:t/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smtClean="0">
                <a:solidFill>
                  <a:schemeClr val="tx1"/>
                </a:solidFill>
              </a:rPr>
              <a:t>Deutsches Elektronen-Synchrotron</a:t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smtClean="0">
                <a:solidFill>
                  <a:schemeClr val="tx1"/>
                </a:solidFill>
              </a:rPr>
              <a:t>D5 - Arbeitssicherheit/Umweltschutz</a:t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err="1" smtClean="0">
                <a:solidFill>
                  <a:schemeClr val="tx1"/>
                </a:solidFill>
              </a:rPr>
              <a:t>Notkestraße</a:t>
            </a:r>
            <a:r>
              <a:rPr lang="de-DE" sz="1600" dirty="0" smtClean="0">
                <a:solidFill>
                  <a:schemeClr val="tx1"/>
                </a:solidFill>
              </a:rPr>
              <a:t> 85, Gebäude 35</a:t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smtClean="0">
                <a:solidFill>
                  <a:schemeClr val="tx1"/>
                </a:solidFill>
              </a:rPr>
              <a:t>22607 Hamburg</a:t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smtClean="0">
                <a:solidFill>
                  <a:schemeClr val="tx1"/>
                </a:solidFill>
              </a:rPr>
              <a:t/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smtClean="0">
                <a:solidFill>
                  <a:schemeClr val="tx1"/>
                </a:solidFill>
              </a:rPr>
              <a:t>Tel.: +49 40 8998 - 4831</a:t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smtClean="0">
                <a:solidFill>
                  <a:schemeClr val="tx1"/>
                </a:solidFill>
              </a:rPr>
              <a:t>Fax.: +49 40 8998 - 4311</a:t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smtClean="0">
                <a:solidFill>
                  <a:schemeClr val="tx1"/>
                </a:solidFill>
              </a:rPr>
              <a:t>Mobil: +49 175 2619881</a:t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smtClean="0">
                <a:solidFill>
                  <a:schemeClr val="tx1"/>
                </a:solidFill>
              </a:rPr>
              <a:t>Mail: sven.mohr@desy.de</a:t>
            </a:r>
            <a:endParaRPr lang="de-DE" sz="1600" dirty="0">
              <a:solidFill>
                <a:schemeClr val="tx1"/>
              </a:solidFill>
            </a:endParaRPr>
          </a:p>
        </p:txBody>
      </p:sp>
      <p:pic>
        <p:nvPicPr>
          <p:cNvPr id="2" name="Picture 2" descr="Image result for xra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16" r="25911"/>
          <a:stretch/>
        </p:blipFill>
        <p:spPr bwMode="auto">
          <a:xfrm>
            <a:off x="1125845" y="1962102"/>
            <a:ext cx="2688245" cy="385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DESY_Vortrag_3-1">
  <a:themeElements>
    <a:clrScheme name="2_DESY_Vortrag_3-1 14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00A5EB"/>
      </a:accent1>
      <a:accent2>
        <a:srgbClr val="F28E00"/>
      </a:accent2>
      <a:accent3>
        <a:srgbClr val="FFFFFF"/>
      </a:accent3>
      <a:accent4>
        <a:srgbClr val="000000"/>
      </a:accent4>
      <a:accent5>
        <a:srgbClr val="AACFF3"/>
      </a:accent5>
      <a:accent6>
        <a:srgbClr val="DB8000"/>
      </a:accent6>
      <a:hlink>
        <a:srgbClr val="00A5EB"/>
      </a:hlink>
      <a:folHlink>
        <a:srgbClr val="808080"/>
      </a:folHlink>
    </a:clrScheme>
    <a:fontScheme name="2_DESY_Vortrag_3-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265113" marR="0" indent="-265113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50000"/>
          </a:spcAft>
          <a:buClr>
            <a:srgbClr val="F28E00"/>
          </a:buClr>
          <a:buSzTx/>
          <a:buFont typeface="Arial Black" pitchFamily="34" charset="0"/>
          <a:buNone/>
          <a:tabLst/>
          <a:defRPr kumimoji="0" lang="en-GB" sz="2000" b="1" i="0" u="none" strike="noStrike" cap="none" normalizeH="0" baseline="0" smtClean="0">
            <a:ln>
              <a:noFill/>
            </a:ln>
            <a:solidFill>
              <a:srgbClr val="F28E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265113" marR="0" indent="-265113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50000"/>
          </a:spcAft>
          <a:buClr>
            <a:srgbClr val="F28E00"/>
          </a:buClr>
          <a:buSzTx/>
          <a:buFont typeface="Arial Black" pitchFamily="34" charset="0"/>
          <a:buNone/>
          <a:tabLst/>
          <a:defRPr kumimoji="0" lang="en-GB" sz="2000" b="1" i="0" u="none" strike="noStrike" cap="none" normalizeH="0" baseline="0" smtClean="0">
            <a:ln>
              <a:noFill/>
            </a:ln>
            <a:solidFill>
              <a:srgbClr val="F28E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DESY_Vortrag_3-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00A5EB"/>
        </a:accent1>
        <a:accent2>
          <a:srgbClr val="F28E00"/>
        </a:accent2>
        <a:accent3>
          <a:srgbClr val="FFFFFF"/>
        </a:accent3>
        <a:accent4>
          <a:srgbClr val="000000"/>
        </a:accent4>
        <a:accent5>
          <a:srgbClr val="AACFF3"/>
        </a:accent5>
        <a:accent6>
          <a:srgbClr val="DB8000"/>
        </a:accent6>
        <a:hlink>
          <a:srgbClr val="00A5E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14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00A5EB"/>
        </a:accent1>
        <a:accent2>
          <a:srgbClr val="F28E00"/>
        </a:accent2>
        <a:accent3>
          <a:srgbClr val="FFFFFF"/>
        </a:accent3>
        <a:accent4>
          <a:srgbClr val="000000"/>
        </a:accent4>
        <a:accent5>
          <a:srgbClr val="AACFF3"/>
        </a:accent5>
        <a:accent6>
          <a:srgbClr val="DB8000"/>
        </a:accent6>
        <a:hlink>
          <a:srgbClr val="00A5EB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0</TotalTime>
  <Words>484</Words>
  <Application>Microsoft Office PowerPoint</Application>
  <PresentationFormat>A4 Paper (210x297 mm)</PresentationFormat>
  <Paragraphs>157</Paragraphs>
  <Slides>15</Slides>
  <Notes>13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2_DESY_Vortrag_3-1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DESY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sommera</dc:creator>
  <cp:lastModifiedBy>Mohr, Sven</cp:lastModifiedBy>
  <cp:revision>661</cp:revision>
  <cp:lastPrinted>2012-02-09T10:59:03Z</cp:lastPrinted>
  <dcterms:created xsi:type="dcterms:W3CDTF">2008-04-14T12:45:38Z</dcterms:created>
  <dcterms:modified xsi:type="dcterms:W3CDTF">2017-09-15T11:05:43Z</dcterms:modified>
</cp:coreProperties>
</file>